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 id="2147483938" r:id="rId2"/>
  </p:sldMasterIdLst>
  <p:notesMasterIdLst>
    <p:notesMasterId r:id="rId41"/>
  </p:notesMasterIdLst>
  <p:sldIdLst>
    <p:sldId id="286" r:id="rId3"/>
    <p:sldId id="257" r:id="rId4"/>
    <p:sldId id="265" r:id="rId5"/>
    <p:sldId id="264" r:id="rId6"/>
    <p:sldId id="343" r:id="rId7"/>
    <p:sldId id="344" r:id="rId8"/>
    <p:sldId id="345" r:id="rId9"/>
    <p:sldId id="272" r:id="rId10"/>
    <p:sldId id="287" r:id="rId11"/>
    <p:sldId id="273" r:id="rId12"/>
    <p:sldId id="288" r:id="rId13"/>
    <p:sldId id="342" r:id="rId14"/>
    <p:sldId id="274" r:id="rId15"/>
    <p:sldId id="350" r:id="rId16"/>
    <p:sldId id="351" r:id="rId17"/>
    <p:sldId id="352" r:id="rId18"/>
    <p:sldId id="353" r:id="rId19"/>
    <p:sldId id="354" r:id="rId20"/>
    <p:sldId id="340" r:id="rId21"/>
    <p:sldId id="329" r:id="rId22"/>
    <p:sldId id="293" r:id="rId23"/>
    <p:sldId id="330" r:id="rId24"/>
    <p:sldId id="337" r:id="rId25"/>
    <p:sldId id="336" r:id="rId26"/>
    <p:sldId id="346" r:id="rId27"/>
    <p:sldId id="349" r:id="rId28"/>
    <p:sldId id="331" r:id="rId29"/>
    <p:sldId id="341" r:id="rId30"/>
    <p:sldId id="334" r:id="rId31"/>
    <p:sldId id="332" r:id="rId32"/>
    <p:sldId id="335" r:id="rId33"/>
    <p:sldId id="294" r:id="rId34"/>
    <p:sldId id="348" r:id="rId35"/>
    <p:sldId id="295" r:id="rId36"/>
    <p:sldId id="302" r:id="rId37"/>
    <p:sldId id="333" r:id="rId38"/>
    <p:sldId id="298" r:id="rId39"/>
    <p:sldId id="301" r:id="rId40"/>
  </p:sldIdLst>
  <p:sldSz cx="9144000" cy="6858000" type="screen4x3"/>
  <p:notesSz cx="6858000" cy="9296400"/>
  <p:embeddedFontLst>
    <p:embeddedFont>
      <p:font typeface="Arial Black" pitchFamily="34" charset="0"/>
      <p:regular r:id="rId42"/>
    </p:embeddedFont>
    <p:embeddedFont>
      <p:font typeface="ＭＳ Ｐゴシック" pitchFamily="34" charset="-128"/>
      <p:regular r:id="rId43"/>
    </p:embeddedFont>
    <p:embeddedFont>
      <p:font typeface="Calibri"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us Phipps" initials="M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D900"/>
    <a:srgbClr val="FFC900"/>
    <a:srgbClr val="5F5C5C"/>
    <a:srgbClr val="2C2B2B"/>
    <a:srgbClr val="0071A0"/>
    <a:srgbClr val="0096D6"/>
    <a:srgbClr val="4B4D4E"/>
    <a:srgbClr val="E0EEFA"/>
    <a:srgbClr val="6DB344"/>
    <a:srgbClr val="7AA3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601" autoAdjust="0"/>
    <p:restoredTop sz="58621" autoAdjust="0"/>
  </p:normalViewPr>
  <p:slideViewPr>
    <p:cSldViewPr snapToGrid="0" snapToObjects="1">
      <p:cViewPr>
        <p:scale>
          <a:sx n="45" d="100"/>
          <a:sy n="45" d="100"/>
        </p:scale>
        <p:origin x="-1770" y="-78"/>
      </p:cViewPr>
      <p:guideLst>
        <p:guide orient="horz" pos="271"/>
        <p:guide pos="223"/>
      </p:guideLst>
    </p:cSldViewPr>
  </p:slideViewPr>
  <p:notesTextViewPr>
    <p:cViewPr>
      <p:scale>
        <a:sx n="100" d="100"/>
        <a:sy n="100" d="100"/>
      </p:scale>
      <p:origin x="0" y="0"/>
    </p:cViewPr>
  </p:notesTextViewPr>
  <p:sorterViewPr>
    <p:cViewPr>
      <p:scale>
        <a:sx n="141" d="100"/>
        <a:sy n="141" d="100"/>
      </p:scale>
      <p:origin x="0" y="1968"/>
    </p:cViewPr>
  </p:sorterViewPr>
  <p:notesViewPr>
    <p:cSldViewPr snapToGrid="0" snapToObjects="1">
      <p:cViewPr>
        <p:scale>
          <a:sx n="100" d="100"/>
          <a:sy n="100" d="100"/>
        </p:scale>
        <p:origin x="-2592"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25T15:11:56.865" idx="1">
    <p:pos x="3550" y="-919"/>
    <p:text>DUARTE:  can you show how these things all come together.  Show that DC isn't distinct in the middle, but they all work together and the sythesis of the three. </p:text>
  </p:cm>
  <p:cm authorId="0" dt="2013-04-23T09:44:59.489" idx="2">
    <p:pos x="5489" y="-1329"/>
    <p:text>Show what the overlaps are between the areas.  Can be a few slides
</p:text>
  </p:cm>
  <p:cm authorId="0" dt="2013-04-25T15:13:29.169" idx="3">
    <p:pos x="844" y="-1095"/>
    <p:text>See "UDC Infographic" deck for more products and ifnormation about this one.  We need this to be very creative, visually interesting way of telling the story that all these pieces come together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0D21C97-EE0E-D145-9B72-FF8C6F18E19F}" type="datetimeFigureOut">
              <a:rPr lang="en-US" smtClean="0"/>
              <a:pPr/>
              <a:t>7/19/2013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0160187-1386-374E-8B4A-E116FBEEE413}" type="slidenum">
              <a:rPr lang="en-US" smtClean="0"/>
              <a:pPr/>
              <a:t>‹#›</a:t>
            </a:fld>
            <a:endParaRPr lang="en-US" dirty="0"/>
          </a:p>
        </p:txBody>
      </p:sp>
    </p:spTree>
    <p:extLst>
      <p:ext uri="{BB962C8B-B14F-4D97-AF65-F5344CB8AC3E}">
        <p14:creationId xmlns:p14="http://schemas.microsoft.com/office/powerpoint/2010/main" xmlns="" val="3918895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a:t>
            </a:fld>
            <a:endParaRPr lang="en-US" dirty="0"/>
          </a:p>
        </p:txBody>
      </p:sp>
    </p:spTree>
    <p:extLst>
      <p:ext uri="{BB962C8B-B14F-4D97-AF65-F5344CB8AC3E}">
        <p14:creationId xmlns:p14="http://schemas.microsoft.com/office/powerpoint/2010/main" xmlns="" val="48326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10</a:t>
            </a:fld>
            <a:endParaRPr lang="en-US" dirty="0"/>
          </a:p>
        </p:txBody>
      </p:sp>
    </p:spTree>
    <p:extLst>
      <p:ext uri="{BB962C8B-B14F-4D97-AF65-F5344CB8AC3E}">
        <p14:creationId xmlns:p14="http://schemas.microsoft.com/office/powerpoint/2010/main" xmlns="" val="306550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11</a:t>
            </a:fld>
            <a:endParaRPr lang="en-US" dirty="0"/>
          </a:p>
        </p:txBody>
      </p:sp>
    </p:spTree>
    <p:extLst>
      <p:ext uri="{BB962C8B-B14F-4D97-AF65-F5344CB8AC3E}">
        <p14:creationId xmlns:p14="http://schemas.microsoft.com/office/powerpoint/2010/main" xmlns="" val="127633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12</a:t>
            </a:fld>
            <a:endParaRPr lang="en-US"/>
          </a:p>
        </p:txBody>
      </p:sp>
    </p:spTree>
    <p:extLst>
      <p:ext uri="{BB962C8B-B14F-4D97-AF65-F5344CB8AC3E}">
        <p14:creationId xmlns:p14="http://schemas.microsoft.com/office/powerpoint/2010/main" xmlns="" val="422029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13</a:t>
            </a:fld>
            <a:endParaRPr lang="en-US" dirty="0"/>
          </a:p>
        </p:txBody>
      </p:sp>
    </p:spTree>
    <p:extLst>
      <p:ext uri="{BB962C8B-B14F-4D97-AF65-F5344CB8AC3E}">
        <p14:creationId xmlns:p14="http://schemas.microsoft.com/office/powerpoint/2010/main" xmlns="" val="295266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3" indent="-177800">
              <a:spcBef>
                <a:spcPts val="600"/>
              </a:spcBef>
              <a:buFont typeface="Arial"/>
              <a:buChar char="•"/>
            </a:pPr>
            <a:endParaRPr lang="en-US" dirty="0" smtClean="0">
              <a:solidFill>
                <a:srgbClr val="0071A0"/>
              </a:solidFill>
            </a:endParaRPr>
          </a:p>
          <a:p>
            <a:pPr marL="177800" lvl="3" indent="-177800">
              <a:spcBef>
                <a:spcPts val="600"/>
              </a:spcBef>
              <a:buFont typeface="Arial"/>
              <a:buChar char="•"/>
            </a:pPr>
            <a:endParaRPr lang="en-US" dirty="0" smtClean="0">
              <a:solidFill>
                <a:srgbClr val="0071A0"/>
              </a:solidFill>
            </a:endParaRPr>
          </a:p>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14</a:t>
            </a:fld>
            <a:endParaRPr lang="en-US" dirty="0"/>
          </a:p>
        </p:txBody>
      </p:sp>
    </p:spTree>
    <p:extLst>
      <p:ext uri="{BB962C8B-B14F-4D97-AF65-F5344CB8AC3E}">
        <p14:creationId xmlns:p14="http://schemas.microsoft.com/office/powerpoint/2010/main" xmlns="" val="241525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15</a:t>
            </a:fld>
            <a:endParaRPr lang="en-US" dirty="0"/>
          </a:p>
        </p:txBody>
      </p:sp>
    </p:spTree>
    <p:extLst>
      <p:ext uri="{BB962C8B-B14F-4D97-AF65-F5344CB8AC3E}">
        <p14:creationId xmlns:p14="http://schemas.microsoft.com/office/powerpoint/2010/main" xmlns="" val="350483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16</a:t>
            </a:fld>
            <a:endParaRPr lang="en-US" dirty="0"/>
          </a:p>
        </p:txBody>
      </p:sp>
    </p:spTree>
    <p:extLst>
      <p:ext uri="{BB962C8B-B14F-4D97-AF65-F5344CB8AC3E}">
        <p14:creationId xmlns:p14="http://schemas.microsoft.com/office/powerpoint/2010/main" xmlns="" val="118725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3">
              <a:lnSpc>
                <a:spcPts val="1800"/>
              </a:lnSpc>
              <a:spcBef>
                <a:spcPts val="60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17</a:t>
            </a:fld>
            <a:endParaRPr lang="en-US" dirty="0"/>
          </a:p>
        </p:txBody>
      </p:sp>
    </p:spTree>
    <p:extLst>
      <p:ext uri="{BB962C8B-B14F-4D97-AF65-F5344CB8AC3E}">
        <p14:creationId xmlns:p14="http://schemas.microsoft.com/office/powerpoint/2010/main" xmlns="" val="151706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18</a:t>
            </a:fld>
            <a:endParaRPr lang="en-US" dirty="0"/>
          </a:p>
        </p:txBody>
      </p:sp>
    </p:spTree>
    <p:extLst>
      <p:ext uri="{BB962C8B-B14F-4D97-AF65-F5344CB8AC3E}">
        <p14:creationId xmlns:p14="http://schemas.microsoft.com/office/powerpoint/2010/main" xmlns="" val="385244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19</a:t>
            </a:fld>
            <a:endParaRPr lang="en-US" dirty="0"/>
          </a:p>
        </p:txBody>
      </p:sp>
    </p:spTree>
    <p:extLst>
      <p:ext uri="{BB962C8B-B14F-4D97-AF65-F5344CB8AC3E}">
        <p14:creationId xmlns:p14="http://schemas.microsoft.com/office/powerpoint/2010/main" xmlns="" val="7805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p14="http://schemas.microsoft.com/office/powerpoint/2010/main" xmlns="" val="153483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20</a:t>
            </a:fld>
            <a:endParaRPr lang="en-US" dirty="0"/>
          </a:p>
        </p:txBody>
      </p:sp>
    </p:spTree>
    <p:extLst>
      <p:ext uri="{BB962C8B-B14F-4D97-AF65-F5344CB8AC3E}">
        <p14:creationId xmlns:p14="http://schemas.microsoft.com/office/powerpoint/2010/main" xmlns="" val="3776388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21</a:t>
            </a:fld>
            <a:endParaRPr lang="en-US" dirty="0"/>
          </a:p>
        </p:txBody>
      </p:sp>
    </p:spTree>
    <p:extLst>
      <p:ext uri="{BB962C8B-B14F-4D97-AF65-F5344CB8AC3E}">
        <p14:creationId xmlns:p14="http://schemas.microsoft.com/office/powerpoint/2010/main" xmlns="" val="116774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22</a:t>
            </a:fld>
            <a:endParaRPr lang="en-US" dirty="0"/>
          </a:p>
        </p:txBody>
      </p:sp>
    </p:spTree>
    <p:extLst>
      <p:ext uri="{BB962C8B-B14F-4D97-AF65-F5344CB8AC3E}">
        <p14:creationId xmlns:p14="http://schemas.microsoft.com/office/powerpoint/2010/main" xmlns="" val="889575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smtClean="0"/>
          </a:p>
        </p:txBody>
      </p:sp>
      <p:sp>
        <p:nvSpPr>
          <p:cNvPr id="4" name="Slide Number Placeholder 3"/>
          <p:cNvSpPr>
            <a:spLocks noGrp="1"/>
          </p:cNvSpPr>
          <p:nvPr>
            <p:ph type="sldNum" sz="quarter" idx="10"/>
          </p:nvPr>
        </p:nvSpPr>
        <p:spPr/>
        <p:txBody>
          <a:bodyPr/>
          <a:lstStyle/>
          <a:p>
            <a:pPr algn="r" defTabSz="914400">
              <a:buNone/>
            </a:pPr>
            <a:fld id="{855009F9-AB37-4942-8A56-2091085FD48F}" type="slidenum">
              <a:rPr lang="de-CH" sz="1200" b="0" i="0">
                <a:solidFill>
                  <a:schemeClr val="tx1"/>
                </a:solidFill>
                <a:latin typeface="Calibri"/>
                <a:ea typeface="+mn-ea"/>
                <a:cs typeface="+mn-cs"/>
              </a:rPr>
              <a:pPr algn="r" defTabSz="914400">
                <a:buNone/>
              </a:pPr>
              <a:t>23</a:t>
            </a:fld>
            <a:endParaRPr lang="en-US" dirty="0"/>
          </a:p>
        </p:txBody>
      </p:sp>
    </p:spTree>
    <p:extLst>
      <p:ext uri="{BB962C8B-B14F-4D97-AF65-F5344CB8AC3E}">
        <p14:creationId xmlns:p14="http://schemas.microsoft.com/office/powerpoint/2010/main" xmlns="" val="3495221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FE736DFC-FCC9-420C-81BF-BD607D3953B0}" type="slidenum">
              <a:rPr lang="de-CH" sz="1200" b="0" i="0">
                <a:solidFill>
                  <a:schemeClr val="tx1"/>
                </a:solidFill>
                <a:latin typeface="Calibri"/>
                <a:ea typeface="+mn-ea"/>
                <a:cs typeface="+mn-cs"/>
              </a:rPr>
              <a:pPr algn="r" defTabSz="914400">
                <a:spcBef>
                  <a:spcPct val="0"/>
                </a:spcBef>
                <a:spcAft>
                  <a:spcPct val="0"/>
                </a:spcAft>
                <a:buNone/>
              </a:pPr>
              <a:t>24</a:t>
            </a:fld>
            <a:endParaRPr lang="en-US" dirty="0"/>
          </a:p>
        </p:txBody>
      </p:sp>
      <p:sp>
        <p:nvSpPr>
          <p:cNvPr id="69634" name="Rectangle 2"/>
          <p:cNvSpPr>
            <a:spLocks noGrp="1" noRot="1" noChangeAspect="1" noChangeArrowheads="1" noTextEdit="1"/>
          </p:cNvSpPr>
          <p:nvPr>
            <p:ph type="sldImg"/>
          </p:nvPr>
        </p:nvSpPr>
        <p:spPr bwMode="auto">
          <a:xfrm>
            <a:off x="1106488" y="700088"/>
            <a:ext cx="4646612" cy="3484562"/>
          </a:xfrm>
          <a:noFill/>
          <a:ln>
            <a:solidFill>
              <a:srgbClr val="000000"/>
            </a:solidFill>
            <a:miter lim="800000"/>
            <a:headEnd/>
            <a:tailEnd/>
          </a:ln>
        </p:spPr>
      </p:sp>
      <p:sp>
        <p:nvSpPr>
          <p:cNvPr id="69635" name="Rectangle 3"/>
          <p:cNvSpPr>
            <a:spLocks noGrp="1" noChangeArrowheads="1"/>
          </p:cNvSpPr>
          <p:nvPr>
            <p:ph type="body" idx="1"/>
          </p:nvPr>
        </p:nvSpPr>
        <p:spPr bwMode="auto">
          <a:xfrm>
            <a:off x="685800" y="4349115"/>
            <a:ext cx="5486400" cy="4181767"/>
          </a:xfrm>
          <a:noFill/>
        </p:spPr>
        <p:txBody>
          <a:bodyPr wrap="square" numCol="1" anchor="t" anchorCtr="0" compatLnSpc="1">
            <a:prstTxWarp prst="textNoShape">
              <a:avLst/>
            </a:prstTxWarp>
          </a:bodyPr>
          <a:lstStyle/>
          <a:p>
            <a:endParaRPr lang="en-US" sz="1000" kern="1200" dirty="0" smtClean="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99"/>
              </a:spcBef>
              <a:defRPr/>
            </a:pPr>
            <a:endParaRPr lang="en-US" sz="1000" dirty="0" smtClean="0"/>
          </a:p>
        </p:txBody>
      </p:sp>
      <p:sp>
        <p:nvSpPr>
          <p:cNvPr id="4" name="Slide Number Placeholder 3"/>
          <p:cNvSpPr>
            <a:spLocks noGrp="1"/>
          </p:cNvSpPr>
          <p:nvPr>
            <p:ph type="sldNum" sz="quarter" idx="10"/>
          </p:nvPr>
        </p:nvSpPr>
        <p:spPr/>
        <p:txBody>
          <a:bodyPr/>
          <a:lstStyle/>
          <a:p>
            <a:pPr algn="r" defTabSz="914400">
              <a:buNone/>
            </a:pPr>
            <a:fld id="{567B6F56-350B-4E5B-A84B-F03C933C9AF6}" type="slidenum">
              <a:rPr lang="de-CH" sz="1200" b="0" i="0">
                <a:solidFill>
                  <a:prstClr val="black"/>
                </a:solidFill>
                <a:latin typeface="Calibri"/>
                <a:ea typeface="+mn-ea"/>
                <a:cs typeface="+mn-cs"/>
              </a:rPr>
              <a:pPr algn="r" defTabSz="914400">
                <a:buNone/>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defTabSz="914349">
              <a:defRPr/>
            </a:pPr>
            <a:endParaRPr lang="en-US" dirty="0"/>
          </a:p>
        </p:txBody>
      </p:sp>
      <p:sp>
        <p:nvSpPr>
          <p:cNvPr id="4" name="Slide Number Placeholder 3"/>
          <p:cNvSpPr>
            <a:spLocks noGrp="1"/>
          </p:cNvSpPr>
          <p:nvPr>
            <p:ph type="sldNum" sz="quarter" idx="10"/>
          </p:nvPr>
        </p:nvSpPr>
        <p:spPr/>
        <p:txBody>
          <a:bodyPr/>
          <a:lstStyle/>
          <a:p>
            <a:pPr algn="r" defTabSz="914400">
              <a:buNone/>
            </a:pPr>
            <a:fld id="{23BE9CC6-CE5F-4722-BF54-0FCA1CED43FF}" type="slidenum">
              <a:rPr lang="de-CH" sz="1200" b="0" i="0">
                <a:solidFill>
                  <a:prstClr val="black"/>
                </a:solidFill>
                <a:latin typeface="Calibri"/>
                <a:ea typeface="+mn-ea"/>
                <a:cs typeface="+mn-cs"/>
              </a:rPr>
              <a:pPr algn="r" defTabSz="914400">
                <a:buNone/>
              </a:pPr>
              <a:t>26</a:t>
            </a:fld>
            <a:endParaRPr lang="en-US">
              <a:solidFill>
                <a:prstClr val="black"/>
              </a:solidFill>
            </a:endParaRPr>
          </a:p>
        </p:txBody>
      </p:sp>
    </p:spTree>
    <p:extLst>
      <p:ext uri="{BB962C8B-B14F-4D97-AF65-F5344CB8AC3E}">
        <p14:creationId xmlns:p14="http://schemas.microsoft.com/office/powerpoint/2010/main" xmlns="" val="278466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27</a:t>
            </a:fld>
            <a:endParaRPr lang="en-US" dirty="0"/>
          </a:p>
        </p:txBody>
      </p:sp>
    </p:spTree>
    <p:extLst>
      <p:ext uri="{BB962C8B-B14F-4D97-AF65-F5344CB8AC3E}">
        <p14:creationId xmlns:p14="http://schemas.microsoft.com/office/powerpoint/2010/main" xmlns="" val="415403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685800" y="4384675"/>
            <a:ext cx="5486400" cy="4183063"/>
          </a:xfrm>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245027E-657E-4C4E-9A32-29318DE6140C}" type="slidenum">
              <a:rPr lang="de-CH" sz="1200" b="0" i="0">
                <a:solidFill>
                  <a:prstClr val="black"/>
                </a:solidFill>
                <a:latin typeface="Calibri"/>
                <a:ea typeface="+mn-ea"/>
                <a:cs typeface="+mn-cs"/>
              </a:rPr>
              <a:pPr algn="r" defTabSz="914400">
                <a:buNone/>
              </a:pPr>
              <a:t>28</a:t>
            </a:fld>
            <a:endParaRPr lang="en-US">
              <a:solidFill>
                <a:prstClr val="black"/>
              </a:solidFill>
            </a:endParaRPr>
          </a:p>
        </p:txBody>
      </p:sp>
    </p:spTree>
    <p:extLst>
      <p:ext uri="{BB962C8B-B14F-4D97-AF65-F5344CB8AC3E}">
        <p14:creationId xmlns:p14="http://schemas.microsoft.com/office/powerpoint/2010/main" xmlns="" val="2302492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29</a:t>
            </a:fld>
            <a:endParaRPr lang="en-US" dirty="0"/>
          </a:p>
        </p:txBody>
      </p:sp>
    </p:spTree>
    <p:extLst>
      <p:ext uri="{BB962C8B-B14F-4D97-AF65-F5344CB8AC3E}">
        <p14:creationId xmlns:p14="http://schemas.microsoft.com/office/powerpoint/2010/main" xmlns="" val="68441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a:t>
            </a:fld>
            <a:endParaRPr lang="en-US" dirty="0"/>
          </a:p>
        </p:txBody>
      </p:sp>
    </p:spTree>
    <p:extLst>
      <p:ext uri="{BB962C8B-B14F-4D97-AF65-F5344CB8AC3E}">
        <p14:creationId xmlns:p14="http://schemas.microsoft.com/office/powerpoint/2010/main" xmlns="" val="3787532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30</a:t>
            </a:fld>
            <a:endParaRPr lang="en-US" dirty="0"/>
          </a:p>
        </p:txBody>
      </p:sp>
    </p:spTree>
    <p:extLst>
      <p:ext uri="{BB962C8B-B14F-4D97-AF65-F5344CB8AC3E}">
        <p14:creationId xmlns:p14="http://schemas.microsoft.com/office/powerpoint/2010/main" xmlns="" val="386926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B7AB5A54-CC61-4CFC-A730-46EEA153F93E}" type="slidenum">
              <a:rPr lang="de-CH" sz="1200" b="0" i="0">
                <a:solidFill>
                  <a:schemeClr val="tx1"/>
                </a:solidFill>
                <a:latin typeface="Calibri"/>
                <a:ea typeface="+mn-ea"/>
                <a:cs typeface="+mn-cs"/>
              </a:rPr>
              <a:pPr algn="r" defTabSz="914400">
                <a:buNone/>
              </a:pPr>
              <a:t>31</a:t>
            </a:fld>
            <a:endParaRPr lang="en-US" dirty="0"/>
          </a:p>
        </p:txBody>
      </p:sp>
    </p:spTree>
    <p:extLst>
      <p:ext uri="{BB962C8B-B14F-4D97-AF65-F5344CB8AC3E}">
        <p14:creationId xmlns:p14="http://schemas.microsoft.com/office/powerpoint/2010/main" xmlns="" val="309963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32</a:t>
            </a:fld>
            <a:endParaRPr lang="en-US" dirty="0"/>
          </a:p>
        </p:txBody>
      </p:sp>
    </p:spTree>
    <p:extLst>
      <p:ext uri="{BB962C8B-B14F-4D97-AF65-F5344CB8AC3E}">
        <p14:creationId xmlns:p14="http://schemas.microsoft.com/office/powerpoint/2010/main" xmlns="" val="131930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33</a:t>
            </a:fld>
            <a:endParaRPr lang="en-US" dirty="0"/>
          </a:p>
        </p:txBody>
      </p:sp>
    </p:spTree>
    <p:extLst>
      <p:ext uri="{BB962C8B-B14F-4D97-AF65-F5344CB8AC3E}">
        <p14:creationId xmlns:p14="http://schemas.microsoft.com/office/powerpoint/2010/main" xmlns="" val="3435234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34</a:t>
            </a:fld>
            <a:endParaRPr lang="en-US" dirty="0"/>
          </a:p>
        </p:txBody>
      </p:sp>
    </p:spTree>
    <p:extLst>
      <p:ext uri="{BB962C8B-B14F-4D97-AF65-F5344CB8AC3E}">
        <p14:creationId xmlns:p14="http://schemas.microsoft.com/office/powerpoint/2010/main" xmlns="" val="1434109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35</a:t>
            </a:fld>
            <a:endParaRPr lang="en-US" dirty="0"/>
          </a:p>
        </p:txBody>
      </p:sp>
    </p:spTree>
    <p:extLst>
      <p:ext uri="{BB962C8B-B14F-4D97-AF65-F5344CB8AC3E}">
        <p14:creationId xmlns:p14="http://schemas.microsoft.com/office/powerpoint/2010/main" xmlns="" val="2650972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2" indent="-177800">
              <a:spcBef>
                <a:spcPts val="600"/>
              </a:spcBef>
              <a:buFont typeface="Arial"/>
              <a:buChar char="•"/>
            </a:pPr>
            <a:endParaRPr lang="en-US" dirty="0" smtClean="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36</a:t>
            </a:fld>
            <a:endParaRPr lang="en-US" dirty="0"/>
          </a:p>
        </p:txBody>
      </p:sp>
    </p:spTree>
    <p:extLst>
      <p:ext uri="{BB962C8B-B14F-4D97-AF65-F5344CB8AC3E}">
        <p14:creationId xmlns:p14="http://schemas.microsoft.com/office/powerpoint/2010/main" xmlns="" val="2720373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756150"/>
          </a:xfrm>
        </p:spPr>
        <p:txBody>
          <a:bodyPr/>
          <a:lstStyle/>
          <a:p>
            <a:endParaRPr lang="en-US" sz="1100"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37</a:t>
            </a:fld>
            <a:endParaRPr lang="en-US" dirty="0"/>
          </a:p>
        </p:txBody>
      </p:sp>
    </p:spTree>
    <p:extLst>
      <p:ext uri="{BB962C8B-B14F-4D97-AF65-F5344CB8AC3E}">
        <p14:creationId xmlns:p14="http://schemas.microsoft.com/office/powerpoint/2010/main" xmlns="" val="3291844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C03C8E3-0962-49CB-A1FE-BF1F50BD275C}" type="slidenum">
              <a:rPr lang="de-CH" sz="1200" b="0" i="0">
                <a:solidFill>
                  <a:prstClr val="black"/>
                </a:solidFill>
                <a:latin typeface="Calibri"/>
                <a:ea typeface="+mn-ea"/>
                <a:cs typeface="+mn-cs"/>
              </a:rPr>
              <a:pPr algn="r" defTabSz="914400">
                <a:buNone/>
              </a:pPr>
              <a:t>38</a:t>
            </a:fld>
            <a:endParaRPr lang="en-US" dirty="0">
              <a:solidFill>
                <a:prstClr val="black"/>
              </a:solidFill>
              <a:latin typeface="Calibri"/>
            </a:endParaRPr>
          </a:p>
        </p:txBody>
      </p:sp>
    </p:spTree>
    <p:extLst>
      <p:ext uri="{BB962C8B-B14F-4D97-AF65-F5344CB8AC3E}">
        <p14:creationId xmlns:p14="http://schemas.microsoft.com/office/powerpoint/2010/main" xmlns="" val="241107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4</a:t>
            </a:fld>
            <a:endParaRPr lang="en-US" dirty="0"/>
          </a:p>
        </p:txBody>
      </p:sp>
    </p:spTree>
    <p:extLst>
      <p:ext uri="{BB962C8B-B14F-4D97-AF65-F5344CB8AC3E}">
        <p14:creationId xmlns:p14="http://schemas.microsoft.com/office/powerpoint/2010/main" xmlns="" val="22308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5</a:t>
            </a:fld>
            <a:endParaRPr lang="en-US" dirty="0"/>
          </a:p>
        </p:txBody>
      </p:sp>
    </p:spTree>
    <p:extLst>
      <p:ext uri="{BB962C8B-B14F-4D97-AF65-F5344CB8AC3E}">
        <p14:creationId xmlns:p14="http://schemas.microsoft.com/office/powerpoint/2010/main" xmlns="" val="97718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6</a:t>
            </a:fld>
            <a:endParaRPr lang="en-US"/>
          </a:p>
        </p:txBody>
      </p:sp>
    </p:spTree>
    <p:extLst>
      <p:ext uri="{BB962C8B-B14F-4D97-AF65-F5344CB8AC3E}">
        <p14:creationId xmlns:p14="http://schemas.microsoft.com/office/powerpoint/2010/main" xmlns="" val="334608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7</a:t>
            </a:fld>
            <a:endParaRPr lang="en-US"/>
          </a:p>
        </p:txBody>
      </p:sp>
    </p:spTree>
    <p:extLst>
      <p:ext uri="{BB962C8B-B14F-4D97-AF65-F5344CB8AC3E}">
        <p14:creationId xmlns:p14="http://schemas.microsoft.com/office/powerpoint/2010/main" xmlns="" val="149230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8</a:t>
            </a:fld>
            <a:endParaRPr lang="en-US" dirty="0"/>
          </a:p>
        </p:txBody>
      </p:sp>
    </p:spTree>
    <p:extLst>
      <p:ext uri="{BB962C8B-B14F-4D97-AF65-F5344CB8AC3E}">
        <p14:creationId xmlns:p14="http://schemas.microsoft.com/office/powerpoint/2010/main" xmlns="" val="352815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60160187-1386-374E-8B4A-E116FBEEE413}" type="slidenum">
              <a:rPr lang="de-CH" sz="1200" b="0" i="0">
                <a:solidFill>
                  <a:schemeClr val="tx1"/>
                </a:solidFill>
                <a:latin typeface="Calibri"/>
                <a:ea typeface="+mn-ea"/>
                <a:cs typeface="+mn-cs"/>
              </a:rPr>
              <a:pPr algn="r" defTabSz="914400">
                <a:buNone/>
              </a:pPr>
              <a:t>9</a:t>
            </a:fld>
            <a:endParaRPr lang="en-US" dirty="0"/>
          </a:p>
        </p:txBody>
      </p:sp>
    </p:spTree>
    <p:extLst>
      <p:ext uri="{BB962C8B-B14F-4D97-AF65-F5344CB8AC3E}">
        <p14:creationId xmlns:p14="http://schemas.microsoft.com/office/powerpoint/2010/main" xmlns="" val="408510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195153"/>
            <a:ext cx="8588861" cy="838200"/>
          </a:xfrm>
        </p:spPr>
        <p:txBody>
          <a:bodyPr/>
          <a:lstStyle>
            <a:lvl1pPr algn="l" defTabSz="914400" rtl="0" eaLnBrk="1" latinLnBrk="0" hangingPunct="1">
              <a:lnSpc>
                <a:spcPct val="80000"/>
              </a:lnSpc>
              <a:spcBef>
                <a:spcPct val="0"/>
              </a:spcBef>
              <a:buNone/>
              <a:defRPr lang="en-US" sz="3600" b="0" kern="1200" spc="0" baseline="0" dirty="0">
                <a:solidFill>
                  <a:schemeClr val="bg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animated White">
    <p:spTree>
      <p:nvGrpSpPr>
        <p:cNvPr id="1" name=""/>
        <p:cNvGrpSpPr/>
        <p:nvPr/>
      </p:nvGrpSpPr>
      <p:grpSpPr>
        <a:xfrm>
          <a:off x="0" y="0"/>
          <a:ext cx="0" cy="0"/>
          <a:chOff x="0" y="0"/>
          <a:chExt cx="0" cy="0"/>
        </a:xfrm>
      </p:grpSpPr>
      <p:pic>
        <p:nvPicPr>
          <p:cNvPr id="7" name="Picture 6" descr="A19809x04G_alt.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2399868"/>
            <a:ext cx="9144000" cy="4458135"/>
          </a:xfrm>
          <a:prstGeom prst="rect">
            <a:avLst/>
          </a:prstGeom>
        </p:spPr>
      </p:pic>
      <p:sp>
        <p:nvSpPr>
          <p:cNvPr id="24" name="Text Box 13"/>
          <p:cNvSpPr txBox="1">
            <a:spLocks noChangeArrowheads="1"/>
          </p:cNvSpPr>
          <p:nvPr userDrawn="1"/>
        </p:nvSpPr>
        <p:spPr bwMode="auto">
          <a:xfrm>
            <a:off x="0" y="529131"/>
            <a:ext cx="9118584" cy="2465397"/>
          </a:xfrm>
          <a:prstGeom prst="rect">
            <a:avLst/>
          </a:prstGeom>
          <a:gradFill flip="none" rotWithShape="1">
            <a:gsLst>
              <a:gs pos="0">
                <a:srgbClr val="000000">
                  <a:alpha val="78000"/>
                </a:srgbClr>
              </a:gs>
              <a:gs pos="51000">
                <a:srgbClr val="000000">
                  <a:alpha val="78000"/>
                </a:srgbClr>
              </a:gs>
              <a:gs pos="98000">
                <a:srgbClr val="000000">
                  <a:alpha val="0"/>
                </a:srgbClr>
              </a:gs>
            </a:gsLst>
            <a:lin ang="5400000" scaled="0"/>
            <a:tileRect/>
          </a:gradFill>
          <a:ln w="9525">
            <a:noFill/>
            <a:miter lim="800000"/>
            <a:headEnd/>
            <a:tailEnd/>
          </a:ln>
        </p:spPr>
        <p:txBody>
          <a:bodyPr wrap="square" lIns="68589" tIns="68589" rIns="68589" bIns="68589" anchor="ctr" anchorCtr="0">
            <a:noAutofit/>
          </a:bodyPr>
          <a:lstStyle>
            <a:defPPr>
              <a:defRPr lang="en-US"/>
            </a:defPPr>
            <a:lvl1pPr algn="ctr">
              <a:lnSpc>
                <a:spcPct val="85000"/>
              </a:lnSpc>
              <a:defRPr sz="1400">
                <a:solidFill>
                  <a:schemeClr val="bg1"/>
                </a:solidFill>
              </a:defRPr>
            </a:lvl1pPr>
          </a:lstStyle>
          <a:p>
            <a:pPr algn="l" defTabSz="685891"/>
            <a:endParaRPr lang="en-US" dirty="0">
              <a:solidFill>
                <a:srgbClr val="FFFFFF"/>
              </a:solidFill>
              <a:effectLst>
                <a:outerShdw blurRad="38100" dist="38100" dir="2700000" algn="tl">
                  <a:srgbClr val="000000">
                    <a:alpha val="43137"/>
                  </a:srgbClr>
                </a:outerShdw>
              </a:effectLst>
              <a:latin typeface="Arial"/>
            </a:endParaRPr>
          </a:p>
        </p:txBody>
      </p:sp>
      <p:sp>
        <p:nvSpPr>
          <p:cNvPr id="42" name="Title 1"/>
          <p:cNvSpPr>
            <a:spLocks noGrp="1"/>
          </p:cNvSpPr>
          <p:nvPr>
            <p:ph type="ctrTitle" hasCustomPrompt="1"/>
          </p:nvPr>
        </p:nvSpPr>
        <p:spPr>
          <a:xfrm>
            <a:off x="265668" y="966402"/>
            <a:ext cx="4364103" cy="1411043"/>
          </a:xfrm>
        </p:spPr>
        <p:txBody>
          <a:bodyPr/>
          <a:lstStyle>
            <a:lvl1pPr algn="l" defTabSz="685891" rtl="0" eaLnBrk="1" latinLnBrk="0" hangingPunct="1">
              <a:lnSpc>
                <a:spcPct val="90000"/>
              </a:lnSpc>
              <a:spcBef>
                <a:spcPct val="0"/>
              </a:spcBef>
              <a:buNone/>
              <a:defRPr lang="en-US" sz="3000" b="0" kern="1200" spc="0" baseline="0" dirty="0">
                <a:solidFill>
                  <a:srgbClr val="FFFFFF"/>
                </a:solidFill>
                <a:effectLst>
                  <a:outerShdw blurRad="38100" dist="38100" dir="2700000" algn="tl">
                    <a:srgbClr val="000000">
                      <a:alpha val="43137"/>
                    </a:srgbClr>
                  </a:outerShdw>
                </a:effectLst>
                <a:latin typeface="+mj-lt"/>
                <a:ea typeface="+mj-ea"/>
                <a:cs typeface="+mj-cs"/>
              </a:defRPr>
            </a:lvl1pPr>
          </a:lstStyle>
          <a:p>
            <a:r>
              <a:rPr lang="en-US" dirty="0" smtClean="0"/>
              <a:t>Segue Slide</a:t>
            </a:r>
            <a:endParaRPr lang="en-US" dirty="0"/>
          </a:p>
        </p:txBody>
      </p:sp>
      <p:sp>
        <p:nvSpPr>
          <p:cNvPr id="60" name="Rectangle 4"/>
          <p:cNvSpPr>
            <a:spLocks noChangeArrowheads="1"/>
          </p:cNvSpPr>
          <p:nvPr userDrawn="1"/>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algn="l" defTabSz="610911">
              <a:buNone/>
            </a:pPr>
            <a:r>
              <a:rPr lang="de-CH" sz="700" b="0" i="0">
                <a:solidFill>
                  <a:srgbClr val="FFFFFF">
                    <a:lumMod val="50000"/>
                  </a:srgbClr>
                </a:solidFill>
                <a:latin typeface="Arial"/>
                <a:ea typeface="+mn-ea"/>
                <a:cs typeface="+mn-cs"/>
              </a:rPr>
              <a:t>C97-722470-00 © 2012 Cisco und/oder Partnerunternehmen. Alle Rechte vorbehalten.</a:t>
            </a:r>
            <a:endParaRPr lang="en-US" sz="700" dirty="0">
              <a:solidFill>
                <a:srgbClr val="FFFFFF">
                  <a:lumMod val="50000"/>
                </a:srgbClr>
              </a:solidFill>
              <a:latin typeface="Arial"/>
            </a:endParaRPr>
          </a:p>
        </p:txBody>
      </p:sp>
      <p:sp>
        <p:nvSpPr>
          <p:cNvPr id="61" name="Rectangle 5"/>
          <p:cNvSpPr>
            <a:spLocks noChangeArrowheads="1"/>
          </p:cNvSpPr>
          <p:nvPr userDrawn="1"/>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911">
              <a:buNone/>
            </a:pPr>
            <a:r>
              <a:rPr lang="de-CH" sz="700" b="0" i="0">
                <a:solidFill>
                  <a:srgbClr val="C0C0C0"/>
                </a:solidFill>
                <a:latin typeface="Arial"/>
                <a:ea typeface="+mn-ea"/>
                <a:cs typeface="+mn-cs"/>
              </a:rPr>
              <a:t>Vertrauliche Informationen von Cisco</a:t>
            </a:r>
          </a:p>
        </p:txBody>
      </p:sp>
      <p:sp>
        <p:nvSpPr>
          <p:cNvPr id="62" name="Rectangle 7"/>
          <p:cNvSpPr>
            <a:spLocks noChangeArrowheads="1"/>
          </p:cNvSpPr>
          <p:nvPr userDrawn="1"/>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911">
              <a:buNone/>
            </a:pPr>
            <a:fld id="{DFCF27A5-1A5B-48D3-A060-2758FFBB1ADD}" type="slidenum">
              <a:rPr lang="de-CH" sz="700" b="0" i="0">
                <a:solidFill>
                  <a:srgbClr val="C0C0C0"/>
                </a:solidFill>
                <a:latin typeface="Arial"/>
                <a:ea typeface="+mn-ea"/>
                <a:cs typeface="+mn-cs"/>
              </a:rPr>
              <a:pPr algn="r" defTabSz="610911">
                <a:buNone/>
              </a:pPr>
              <a:t>‹#›</a:t>
            </a:fld>
            <a:endParaRPr lang="en-US" sz="700" dirty="0">
              <a:solidFill>
                <a:srgbClr val="C0C0C0"/>
              </a:solidFill>
              <a:latin typeface="Arial"/>
            </a:endParaRPr>
          </a:p>
        </p:txBody>
      </p:sp>
      <p:grpSp>
        <p:nvGrpSpPr>
          <p:cNvPr id="2" name="Group 1"/>
          <p:cNvGrpSpPr/>
          <p:nvPr userDrawn="1"/>
        </p:nvGrpSpPr>
        <p:grpSpPr>
          <a:xfrm>
            <a:off x="27" y="2371917"/>
            <a:ext cx="9143998" cy="186491"/>
            <a:chOff x="35" y="882679"/>
            <a:chExt cx="12188823" cy="186490"/>
          </a:xfrm>
        </p:grpSpPr>
        <p:sp>
          <p:nvSpPr>
            <p:cNvPr id="25" name="Rectangle 24"/>
            <p:cNvSpPr/>
            <p:nvPr userDrawn="1"/>
          </p:nvSpPr>
          <p:spPr>
            <a:xfrm flipV="1">
              <a:off x="35" y="910112"/>
              <a:ext cx="12188823"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26" name="Rectangle 25"/>
            <p:cNvSpPr/>
            <p:nvPr userDrawn="1"/>
          </p:nvSpPr>
          <p:spPr>
            <a:xfrm>
              <a:off x="35" y="882679"/>
              <a:ext cx="12188823"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1" name="Group 9"/>
          <p:cNvGrpSpPr/>
          <p:nvPr userDrawn="1"/>
        </p:nvGrpSpPr>
        <p:grpSpPr>
          <a:xfrm flipH="1">
            <a:off x="27" y="6216928"/>
            <a:ext cx="9143998" cy="187632"/>
            <a:chOff x="0" y="925450"/>
            <a:chExt cx="12188824" cy="187632"/>
          </a:xfrm>
        </p:grpSpPr>
        <p:sp>
          <p:nvSpPr>
            <p:cNvPr id="32" name="Rectangle 31"/>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33" name="Rectangle 32"/>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4" name="Group 67"/>
          <p:cNvGrpSpPr/>
          <p:nvPr userDrawn="1"/>
        </p:nvGrpSpPr>
        <p:grpSpPr>
          <a:xfrm>
            <a:off x="201148" y="215286"/>
            <a:ext cx="630141" cy="447811"/>
            <a:chOff x="609606" y="528528"/>
            <a:chExt cx="1444732" cy="763787"/>
          </a:xfrm>
          <a:solidFill>
            <a:schemeClr val="bg1"/>
          </a:solidFill>
        </p:grpSpPr>
        <p:sp>
          <p:nvSpPr>
            <p:cNvPr id="35" name="Rectangle 3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36" name="Freeform 3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7" name="Freeform 3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8" name="Freeform 3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9" name="Freeform 3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6" name="Freeform 55"/>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7" name="Freeform 56"/>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8" name="Freeform 57"/>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4" name="Freeform 63"/>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5" name="Freeform 6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6" name="Freeform 6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7" name="Freeform 6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8" name="Freeform 6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9" name="Freeform 68"/>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spTree>
    <p:extLst>
      <p:ext uri="{BB962C8B-B14F-4D97-AF65-F5344CB8AC3E}">
        <p14:creationId xmlns:p14="http://schemas.microsoft.com/office/powerpoint/2010/main" xmlns="" val="3292819228"/>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animated White">
    <p:spTree>
      <p:nvGrpSpPr>
        <p:cNvPr id="1" name=""/>
        <p:cNvGrpSpPr/>
        <p:nvPr/>
      </p:nvGrpSpPr>
      <p:grpSpPr>
        <a:xfrm>
          <a:off x="0" y="0"/>
          <a:ext cx="0" cy="0"/>
          <a:chOff x="0" y="0"/>
          <a:chExt cx="0" cy="0"/>
        </a:xfrm>
      </p:grpSpPr>
      <p:pic>
        <p:nvPicPr>
          <p:cNvPr id="2" name="Picture 1" descr="A20003x31B_MR.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 y="2399350"/>
            <a:ext cx="9131298" cy="3976635"/>
          </a:xfrm>
          <a:prstGeom prst="rect">
            <a:avLst/>
          </a:prstGeom>
        </p:spPr>
      </p:pic>
      <p:sp>
        <p:nvSpPr>
          <p:cNvPr id="27" name="Text Box 13"/>
          <p:cNvSpPr txBox="1">
            <a:spLocks noChangeArrowheads="1"/>
          </p:cNvSpPr>
          <p:nvPr userDrawn="1"/>
        </p:nvSpPr>
        <p:spPr bwMode="auto">
          <a:xfrm flipV="1">
            <a:off x="0" y="5748421"/>
            <a:ext cx="9118584" cy="837827"/>
          </a:xfrm>
          <a:prstGeom prst="rect">
            <a:avLst/>
          </a:prstGeom>
          <a:gradFill flip="none" rotWithShape="1">
            <a:gsLst>
              <a:gs pos="0">
                <a:srgbClr val="000000">
                  <a:alpha val="78000"/>
                </a:srgbClr>
              </a:gs>
              <a:gs pos="51000">
                <a:srgbClr val="000000">
                  <a:alpha val="78000"/>
                </a:srgbClr>
              </a:gs>
              <a:gs pos="98000">
                <a:srgbClr val="000000">
                  <a:alpha val="0"/>
                </a:srgbClr>
              </a:gs>
            </a:gsLst>
            <a:lin ang="5400000" scaled="0"/>
            <a:tileRect/>
          </a:gradFill>
          <a:ln w="9525">
            <a:noFill/>
            <a:miter lim="800000"/>
            <a:headEnd/>
            <a:tailEnd/>
          </a:ln>
        </p:spPr>
        <p:txBody>
          <a:bodyPr wrap="square" lIns="68589" tIns="68589" rIns="68589" bIns="68589" anchor="ctr" anchorCtr="0">
            <a:noAutofit/>
          </a:bodyPr>
          <a:lstStyle>
            <a:defPPr>
              <a:defRPr lang="en-US"/>
            </a:defPPr>
            <a:lvl1pPr algn="ctr">
              <a:lnSpc>
                <a:spcPct val="85000"/>
              </a:lnSpc>
              <a:defRPr sz="1400">
                <a:solidFill>
                  <a:schemeClr val="bg1"/>
                </a:solidFill>
              </a:defRPr>
            </a:lvl1pPr>
          </a:lstStyle>
          <a:p>
            <a:pPr algn="l" defTabSz="685891"/>
            <a:endParaRPr lang="en-US" dirty="0">
              <a:solidFill>
                <a:srgbClr val="FFFFFF"/>
              </a:solidFill>
              <a:effectLst>
                <a:outerShdw blurRad="38100" dist="38100" dir="2700000" algn="tl">
                  <a:srgbClr val="000000">
                    <a:alpha val="43137"/>
                  </a:srgbClr>
                </a:outerShdw>
              </a:effectLst>
              <a:latin typeface="Arial"/>
            </a:endParaRPr>
          </a:p>
        </p:txBody>
      </p:sp>
      <p:sp>
        <p:nvSpPr>
          <p:cNvPr id="42" name="Title 1"/>
          <p:cNvSpPr>
            <a:spLocks noGrp="1"/>
          </p:cNvSpPr>
          <p:nvPr>
            <p:ph type="ctrTitle" hasCustomPrompt="1"/>
          </p:nvPr>
        </p:nvSpPr>
        <p:spPr>
          <a:xfrm>
            <a:off x="265668" y="966402"/>
            <a:ext cx="4364103" cy="1411043"/>
          </a:xfrm>
        </p:spPr>
        <p:txBody>
          <a:bodyPr/>
          <a:lstStyle>
            <a:lvl1pPr algn="l" defTabSz="685891" rtl="0" eaLnBrk="1" latinLnBrk="0" hangingPunct="1">
              <a:lnSpc>
                <a:spcPct val="90000"/>
              </a:lnSpc>
              <a:spcBef>
                <a:spcPct val="0"/>
              </a:spcBef>
              <a:buNone/>
              <a:defRPr lang="en-US" sz="3000" b="0" kern="1200" spc="0" baseline="0" dirty="0">
                <a:solidFill>
                  <a:srgbClr val="FFFFFF"/>
                </a:solidFill>
                <a:effectLst>
                  <a:outerShdw blurRad="38100" dist="38100" dir="2700000" algn="tl">
                    <a:srgbClr val="000000">
                      <a:alpha val="43137"/>
                    </a:srgbClr>
                  </a:outerShdw>
                </a:effectLst>
                <a:latin typeface="+mj-lt"/>
                <a:ea typeface="+mj-ea"/>
                <a:cs typeface="+mj-cs"/>
              </a:defRPr>
            </a:lvl1pPr>
          </a:lstStyle>
          <a:p>
            <a:r>
              <a:rPr lang="en-US" dirty="0" smtClean="0"/>
              <a:t>Segue Slide</a:t>
            </a:r>
            <a:endParaRPr lang="en-US" dirty="0"/>
          </a:p>
        </p:txBody>
      </p:sp>
      <p:grpSp>
        <p:nvGrpSpPr>
          <p:cNvPr id="26" name="Group 9"/>
          <p:cNvGrpSpPr/>
          <p:nvPr userDrawn="1"/>
        </p:nvGrpSpPr>
        <p:grpSpPr>
          <a:xfrm flipH="1">
            <a:off x="27" y="6216928"/>
            <a:ext cx="9143998" cy="187632"/>
            <a:chOff x="0" y="925450"/>
            <a:chExt cx="12188824" cy="187632"/>
          </a:xfrm>
        </p:grpSpPr>
        <p:sp>
          <p:nvSpPr>
            <p:cNvPr id="28" name="Rectangle 27"/>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29" name="Rectangle 28"/>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3" name="Group 32"/>
          <p:cNvGrpSpPr/>
          <p:nvPr userDrawn="1"/>
        </p:nvGrpSpPr>
        <p:grpSpPr>
          <a:xfrm>
            <a:off x="27" y="2371917"/>
            <a:ext cx="9143998" cy="186491"/>
            <a:chOff x="35" y="882679"/>
            <a:chExt cx="12188823" cy="186490"/>
          </a:xfrm>
        </p:grpSpPr>
        <p:sp>
          <p:nvSpPr>
            <p:cNvPr id="34" name="Rectangle 33"/>
            <p:cNvSpPr/>
            <p:nvPr userDrawn="1"/>
          </p:nvSpPr>
          <p:spPr>
            <a:xfrm flipV="1">
              <a:off x="35" y="910112"/>
              <a:ext cx="12188823"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35" name="Rectangle 34"/>
            <p:cNvSpPr/>
            <p:nvPr userDrawn="1"/>
          </p:nvSpPr>
          <p:spPr>
            <a:xfrm>
              <a:off x="35" y="882679"/>
              <a:ext cx="12188823"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grpSp>
        <p:nvGrpSpPr>
          <p:cNvPr id="36" name="Group 67"/>
          <p:cNvGrpSpPr/>
          <p:nvPr userDrawn="1"/>
        </p:nvGrpSpPr>
        <p:grpSpPr>
          <a:xfrm>
            <a:off x="201148" y="215286"/>
            <a:ext cx="630141" cy="447811"/>
            <a:chOff x="609606" y="528528"/>
            <a:chExt cx="1444732" cy="763787"/>
          </a:xfrm>
          <a:solidFill>
            <a:schemeClr val="bg1"/>
          </a:solidFill>
        </p:grpSpPr>
        <p:sp>
          <p:nvSpPr>
            <p:cNvPr id="37" name="Rectangle 3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38" name="Freeform 3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9" name="Freeform 3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0" name="Freeform 3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1" name="Freeform 4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3" name="Freeform 4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6" name="Freeform 55"/>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7" name="Freeform 56"/>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58" name="Freeform 57"/>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3" name="Freeform 6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4" name="Freeform 6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8" name="Freeform 6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69" name="Freeform 6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70" name="Freeform 6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spTree>
    <p:extLst>
      <p:ext uri="{BB962C8B-B14F-4D97-AF65-F5344CB8AC3E}">
        <p14:creationId xmlns:p14="http://schemas.microsoft.com/office/powerpoint/2010/main" xmlns="" val="2198259967"/>
      </p:ext>
    </p:extLst>
  </p:cSld>
  <p:clrMapOvr>
    <a:masterClrMapping/>
  </p:clrMapOvr>
  <p:transition>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pic>
        <p:nvPicPr>
          <p:cNvPr id="13" name="Picture 12" descr="A20003x31B_MR.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2" y="910114"/>
            <a:ext cx="9143999" cy="5465873"/>
          </a:xfrm>
          <a:prstGeom prst="rect">
            <a:avLst/>
          </a:prstGeom>
        </p:spPr>
      </p:pic>
      <p:grpSp>
        <p:nvGrpSpPr>
          <p:cNvPr id="10" name="Group 67"/>
          <p:cNvGrpSpPr/>
          <p:nvPr userDrawn="1"/>
        </p:nvGrpSpPr>
        <p:grpSpPr>
          <a:xfrm>
            <a:off x="201148" y="215286"/>
            <a:ext cx="630141" cy="447811"/>
            <a:chOff x="609606" y="528528"/>
            <a:chExt cx="1444732" cy="763787"/>
          </a:xfrm>
          <a:solidFill>
            <a:schemeClr val="bg1"/>
          </a:solidFill>
        </p:grpSpPr>
        <p:sp>
          <p:nvSpPr>
            <p:cNvPr id="14" name="Rectangle 1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15" name="Freeform 1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18" name="Freeform 1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19" name="Freeform 1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0" name="Freeform 1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1" name="Freeform 20"/>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2" name="Freeform 21"/>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3" name="Freeform 22"/>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4" name="Freeform 23"/>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5" name="Freeform 2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6" name="Freeform 2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7" name="Freeform 2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8" name="Freeform 2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29" name="Freeform 28"/>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sp>
        <p:nvSpPr>
          <p:cNvPr id="30" name="Text Box 13"/>
          <p:cNvSpPr txBox="1">
            <a:spLocks noChangeArrowheads="1"/>
          </p:cNvSpPr>
          <p:nvPr userDrawn="1"/>
        </p:nvSpPr>
        <p:spPr bwMode="auto">
          <a:xfrm flipV="1">
            <a:off x="0" y="5748421"/>
            <a:ext cx="9118584" cy="837827"/>
          </a:xfrm>
          <a:prstGeom prst="rect">
            <a:avLst/>
          </a:prstGeom>
          <a:gradFill flip="none" rotWithShape="1">
            <a:gsLst>
              <a:gs pos="0">
                <a:srgbClr val="000000">
                  <a:alpha val="78000"/>
                </a:srgbClr>
              </a:gs>
              <a:gs pos="51000">
                <a:srgbClr val="000000">
                  <a:alpha val="78000"/>
                </a:srgbClr>
              </a:gs>
              <a:gs pos="98000">
                <a:srgbClr val="000000">
                  <a:alpha val="0"/>
                </a:srgbClr>
              </a:gs>
            </a:gsLst>
            <a:lin ang="5400000" scaled="0"/>
            <a:tileRect/>
          </a:gradFill>
          <a:ln w="9525">
            <a:noFill/>
            <a:miter lim="800000"/>
            <a:headEnd/>
            <a:tailEnd/>
          </a:ln>
        </p:spPr>
        <p:txBody>
          <a:bodyPr wrap="square" lIns="68589" tIns="68589" rIns="68589" bIns="68589" anchor="ctr" anchorCtr="0">
            <a:noAutofit/>
          </a:bodyPr>
          <a:lstStyle>
            <a:defPPr>
              <a:defRPr lang="en-US"/>
            </a:defPPr>
            <a:lvl1pPr algn="ctr">
              <a:lnSpc>
                <a:spcPct val="85000"/>
              </a:lnSpc>
              <a:defRPr sz="1400">
                <a:solidFill>
                  <a:schemeClr val="bg1"/>
                </a:solidFill>
              </a:defRPr>
            </a:lvl1pPr>
          </a:lstStyle>
          <a:p>
            <a:pPr algn="l" defTabSz="685891"/>
            <a:endParaRPr lang="en-US" dirty="0">
              <a:solidFill>
                <a:srgbClr val="FFFFFF"/>
              </a:solidFill>
              <a:effectLst>
                <a:outerShdw blurRad="38100" dist="38100" dir="2700000" algn="tl">
                  <a:srgbClr val="000000">
                    <a:alpha val="43137"/>
                  </a:srgbClr>
                </a:outerShdw>
              </a:effectLst>
              <a:latin typeface="Arial"/>
            </a:endParaRPr>
          </a:p>
        </p:txBody>
      </p:sp>
      <p:grpSp>
        <p:nvGrpSpPr>
          <p:cNvPr id="31" name="Group 9"/>
          <p:cNvGrpSpPr/>
          <p:nvPr userDrawn="1"/>
        </p:nvGrpSpPr>
        <p:grpSpPr>
          <a:xfrm flipH="1">
            <a:off x="27" y="6216928"/>
            <a:ext cx="9143998" cy="187632"/>
            <a:chOff x="0" y="925450"/>
            <a:chExt cx="12188824" cy="187632"/>
          </a:xfrm>
        </p:grpSpPr>
        <p:sp>
          <p:nvSpPr>
            <p:cNvPr id="32" name="Rectangle 31"/>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33" name="Rectangle 32"/>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sp>
        <p:nvSpPr>
          <p:cNvPr id="34" name="Rectangle 33"/>
          <p:cNvSpPr/>
          <p:nvPr userDrawn="1"/>
        </p:nvSpPr>
        <p:spPr>
          <a:xfrm flipV="1">
            <a:off x="27" y="910114"/>
            <a:ext cx="9143998"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
        <p:nvSpPr>
          <p:cNvPr id="35" name="Rectangle 34"/>
          <p:cNvSpPr/>
          <p:nvPr userDrawn="1"/>
        </p:nvSpPr>
        <p:spPr>
          <a:xfrm>
            <a:off x="27" y="882679"/>
            <a:ext cx="9143998"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Tree>
    <p:extLst>
      <p:ext uri="{BB962C8B-B14F-4D97-AF65-F5344CB8AC3E}">
        <p14:creationId xmlns:p14="http://schemas.microsoft.com/office/powerpoint/2010/main" xmlns="" val="2745105528"/>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1" name="Picture 20" descr="A20003x31B_MR.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t="-3"/>
          <a:stretch/>
        </p:blipFill>
        <p:spPr>
          <a:xfrm>
            <a:off x="2" y="3"/>
            <a:ext cx="9143999" cy="6857999"/>
          </a:xfrm>
          <a:prstGeom prst="rect">
            <a:avLst/>
          </a:prstGeom>
        </p:spPr>
      </p:pic>
      <p:sp>
        <p:nvSpPr>
          <p:cNvPr id="18" name="Rectangle 4"/>
          <p:cNvSpPr>
            <a:spLocks noChangeArrowheads="1"/>
          </p:cNvSpPr>
          <p:nvPr userDrawn="1"/>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algn="l" defTabSz="610911">
              <a:buNone/>
            </a:pPr>
            <a:r>
              <a:rPr lang="de-CH" sz="700" b="0" i="0">
                <a:solidFill>
                  <a:srgbClr val="FFFFFF">
                    <a:lumMod val="50000"/>
                  </a:srgbClr>
                </a:solidFill>
                <a:latin typeface="Arial"/>
                <a:ea typeface="+mn-ea"/>
                <a:cs typeface="+mn-cs"/>
              </a:rPr>
              <a:t>C97-722470-00 © 2012 Cisco und/oder Partnerunternehmen. Alle Rechte vorbehalten.</a:t>
            </a:r>
            <a:endParaRPr lang="en-US" sz="700" dirty="0">
              <a:solidFill>
                <a:srgbClr val="FFFFFF">
                  <a:lumMod val="50000"/>
                </a:srgbClr>
              </a:solidFill>
              <a:latin typeface="Arial"/>
            </a:endParaRPr>
          </a:p>
        </p:txBody>
      </p:sp>
      <p:sp>
        <p:nvSpPr>
          <p:cNvPr id="19" name="Rectangle 5"/>
          <p:cNvSpPr>
            <a:spLocks noChangeArrowheads="1"/>
          </p:cNvSpPr>
          <p:nvPr userDrawn="1"/>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911">
              <a:buNone/>
            </a:pPr>
            <a:r>
              <a:rPr lang="de-CH" sz="700" b="0" i="0">
                <a:solidFill>
                  <a:srgbClr val="C0C0C0"/>
                </a:solidFill>
                <a:latin typeface="Arial"/>
                <a:ea typeface="+mn-ea"/>
                <a:cs typeface="+mn-cs"/>
              </a:rPr>
              <a:t>Vertrauliche Informationen von Cisco</a:t>
            </a:r>
          </a:p>
        </p:txBody>
      </p:sp>
      <p:sp>
        <p:nvSpPr>
          <p:cNvPr id="20" name="Rectangle 7"/>
          <p:cNvSpPr>
            <a:spLocks noChangeArrowheads="1"/>
          </p:cNvSpPr>
          <p:nvPr userDrawn="1"/>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911">
              <a:buNone/>
            </a:pPr>
            <a:fld id="{DFCF27A5-1A5B-48D3-A060-2758FFBB1ADD}" type="slidenum">
              <a:rPr lang="de-CH" sz="700" b="0" i="0">
                <a:solidFill>
                  <a:srgbClr val="C0C0C0"/>
                </a:solidFill>
                <a:latin typeface="Arial"/>
                <a:ea typeface="+mn-ea"/>
                <a:cs typeface="+mn-cs"/>
              </a:rPr>
              <a:pPr algn="r" defTabSz="610911">
                <a:buNone/>
              </a:pPr>
              <a:t>‹#›</a:t>
            </a:fld>
            <a:endParaRPr lang="en-US" sz="700" dirty="0">
              <a:solidFill>
                <a:srgbClr val="C0C0C0"/>
              </a:solidFill>
              <a:latin typeface="Arial"/>
            </a:endParaRPr>
          </a:p>
        </p:txBody>
      </p:sp>
      <p:grpSp>
        <p:nvGrpSpPr>
          <p:cNvPr id="22" name="Group 38"/>
          <p:cNvGrpSpPr/>
          <p:nvPr userDrawn="1"/>
        </p:nvGrpSpPr>
        <p:grpSpPr>
          <a:xfrm>
            <a:off x="3557324" y="2892570"/>
            <a:ext cx="2029353" cy="1072860"/>
            <a:chOff x="609600" y="528537"/>
            <a:chExt cx="1444734" cy="763789"/>
          </a:xfrm>
          <a:solidFill>
            <a:schemeClr val="bg1"/>
          </a:solidFill>
        </p:grpSpPr>
        <p:sp>
          <p:nvSpPr>
            <p:cNvPr id="23" name="Rectangle 2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24" name="Freeform 2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5" name="Freeform 2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6" name="Freeform 2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27" name="Freeform 2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28" name="Freeform 27"/>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29" name="Freeform 28"/>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0" name="Freeform 29"/>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1" name="Freeform 30"/>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2" name="Freeform 31"/>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33" name="Freeform 32"/>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xmlns="" val="2978256032"/>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4"/>
            <a:ext cx="4117446" cy="3020519"/>
          </a:xfrm>
        </p:spPr>
        <p:txBody>
          <a:bodyPr vert="horz" lIns="61724" tIns="34292" rIns="61724" bIns="34292" rtlCol="0" anchor="ctr" anchorCtr="0">
            <a:noAutofit/>
          </a:bodyPr>
          <a:lstStyle>
            <a:lvl1pPr marL="0" indent="0" algn="l" defTabSz="685834" rtl="0" eaLnBrk="1" latinLnBrk="0" hangingPunct="1">
              <a:lnSpc>
                <a:spcPct val="80000"/>
              </a:lnSpc>
              <a:spcBef>
                <a:spcPct val="0"/>
              </a:spcBef>
              <a:buClr>
                <a:schemeClr val="tx1"/>
              </a:buClr>
              <a:buFont typeface="Ciscolight" pitchFamily="2" charset="0"/>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1500" baseline="0">
                <a:solidFill>
                  <a:schemeClr val="bg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xmlns="" val="2703890927"/>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178220"/>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FFFFFF"/>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178220"/>
            <a:ext cx="8588861" cy="838200"/>
          </a:xfrm>
        </p:spPr>
        <p:txBody>
          <a:bodyPr/>
          <a:lstStyle>
            <a:lvl1pPr>
              <a:defRPr>
                <a:solidFill>
                  <a:srgbClr val="FFFFFF"/>
                </a:solidFill>
                <a:latin typeface="+mj-lt"/>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185715"/>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FFFFFF"/>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65">
              <a:lnSpc>
                <a:spcPct val="100000"/>
              </a:lnSpc>
              <a:buNone/>
            </a:pPr>
            <a:r>
              <a:rPr lang="de-CH" sz="600" b="0" i="0" kern="1200">
                <a:solidFill>
                  <a:srgbClr val="C0C0C0"/>
                </a:solidFill>
                <a:latin typeface="Arial"/>
                <a:ea typeface="+mn-ea"/>
                <a:cs typeface="+mn-cs"/>
              </a:rPr>
              <a:t>Vertrauliche Informationen von Cisco</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de-CH" sz="600" b="0" i="0">
                <a:solidFill>
                  <a:srgbClr val="C0C0C0"/>
                </a:solidFill>
                <a:latin typeface="Arial"/>
                <a:ea typeface="+mn-ea"/>
                <a:cs typeface="+mn-cs"/>
              </a:rPr>
              <a:t>© 2013</a:t>
            </a:r>
            <a:r>
              <a:rPr lang="de-CH" sz="600" b="0" i="0" baseline="0">
                <a:solidFill>
                  <a:srgbClr val="C0C0C0"/>
                </a:solidFill>
                <a:latin typeface="Arial"/>
                <a:ea typeface="+mn-ea"/>
                <a:cs typeface="+mn-cs"/>
              </a:rPr>
              <a:t> </a:t>
            </a:r>
            <a:r>
              <a:rPr lang="de-CH" sz="600" b="0" i="0">
                <a:solidFill>
                  <a:srgbClr val="C0C0C0"/>
                </a:solidFill>
                <a:latin typeface="Arial"/>
                <a:ea typeface="+mn-ea"/>
                <a:cs typeface="+mn-cs"/>
              </a:rPr>
              <a:t>Cisco und/oder Partnerunternehmen. Alle Rechte vorbehalten.</a:t>
            </a:r>
            <a:endParaRPr lang="en-US" sz="600" dirty="0">
              <a:solidFill>
                <a:srgbClr val="C0C0C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de-CH" sz="600" b="0" i="0">
                <a:solidFill>
                  <a:srgbClr val="C0C0C0"/>
                </a:solidFill>
                <a:latin typeface="Arial"/>
                <a:ea typeface="+mn-ea"/>
                <a:cs typeface="+mn-cs"/>
              </a:rPr>
              <a:pPr algn="r" defTabSz="814365">
                <a:lnSpc>
                  <a:spcPct val="100000"/>
                </a:lnSpc>
                <a:buNone/>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8807" y="41036"/>
            <a:ext cx="8689063" cy="1081322"/>
          </a:xfrm>
        </p:spPr>
        <p:txBody>
          <a:bodyPr vert="horz" wrap="square" lIns="182880" tIns="182880" rIns="91440" bIns="91440" rtlCol="0" anchor="ctr" anchorCtr="0">
            <a:spAutoFit/>
          </a:bodyPr>
          <a:lstStyle>
            <a:lvl1pPr>
              <a:defRPr lang="en-US" sz="3200" dirty="0"/>
            </a:lvl1pPr>
          </a:lstStyle>
          <a:p>
            <a:pPr lvl="0"/>
            <a:r>
              <a:rPr lang="en-US" dirty="0" smtClean="0"/>
              <a:t>Click to edit Master title style</a:t>
            </a:r>
            <a:br>
              <a:rPr lang="en-US" dirty="0" smtClean="0"/>
            </a:br>
            <a:r>
              <a:rPr lang="en-US" dirty="0" smtClean="0"/>
              <a:t>Test</a:t>
            </a:r>
            <a:endParaRPr lang="en-US" dirty="0"/>
          </a:p>
        </p:txBody>
      </p:sp>
    </p:spTree>
    <p:extLst>
      <p:ext uri="{BB962C8B-B14F-4D97-AF65-F5344CB8AC3E}">
        <p14:creationId xmlns:p14="http://schemas.microsoft.com/office/powerpoint/2010/main" xmlns="" val="2963730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no color bar)">
    <p:spTree>
      <p:nvGrpSpPr>
        <p:cNvPr id="1" name=""/>
        <p:cNvGrpSpPr/>
        <p:nvPr/>
      </p:nvGrpSpPr>
      <p:grpSpPr>
        <a:xfrm>
          <a:off x="0" y="0"/>
          <a:ext cx="0" cy="0"/>
          <a:chOff x="0" y="0"/>
          <a:chExt cx="0" cy="0"/>
        </a:xfrm>
      </p:grpSpPr>
      <p:sp useBgFill="1">
        <p:nvSpPr>
          <p:cNvPr id="2" name="Rectangle 1"/>
          <p:cNvSpPr/>
          <p:nvPr userDrawn="1"/>
        </p:nvSpPr>
        <p:spPr>
          <a:xfrm>
            <a:off x="237565" y="6293227"/>
            <a:ext cx="8668870" cy="31376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xmlns="" val="186964287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Bullet_Title only">
    <p:spTree>
      <p:nvGrpSpPr>
        <p:cNvPr id="1" name=""/>
        <p:cNvGrpSpPr/>
        <p:nvPr/>
      </p:nvGrpSpPr>
      <p:grpSpPr>
        <a:xfrm>
          <a:off x="0" y="0"/>
          <a:ext cx="0" cy="0"/>
          <a:chOff x="0" y="0"/>
          <a:chExt cx="0" cy="0"/>
        </a:xfrm>
      </p:grpSpPr>
      <p:pic>
        <p:nvPicPr>
          <p:cNvPr id="42" name="Picture 41" descr="02_Green Sweater Kids - Network Bkgd Teal.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44000" cy="6856214"/>
          </a:xfrm>
          <a:prstGeom prst="rect">
            <a:avLst/>
          </a:prstGeom>
        </p:spPr>
      </p:pic>
      <p:sp>
        <p:nvSpPr>
          <p:cNvPr id="43" name="Rectangle 42"/>
          <p:cNvSpPr/>
          <p:nvPr userDrawn="1"/>
        </p:nvSpPr>
        <p:spPr>
          <a:xfrm>
            <a:off x="0" y="6362702"/>
            <a:ext cx="9144000" cy="495299"/>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44"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de-CH" sz="600" b="0" i="0">
                <a:solidFill>
                  <a:srgbClr val="C0C0C0"/>
                </a:solidFill>
                <a:latin typeface="Arial"/>
                <a:ea typeface="+mn-ea"/>
                <a:cs typeface="+mn-cs"/>
              </a:rPr>
              <a:t>© 2013 Cisco und/oder Partnerunternehmen. Alle Rechte vorbehalten.</a:t>
            </a:r>
            <a:endParaRPr lang="en-US" sz="600" dirty="0">
              <a:solidFill>
                <a:srgbClr val="C0C0C0"/>
              </a:solidFill>
            </a:endParaRPr>
          </a:p>
        </p:txBody>
      </p:sp>
      <p:sp>
        <p:nvSpPr>
          <p:cNvPr id="45"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de-CH" sz="600" b="0" i="0">
                <a:solidFill>
                  <a:srgbClr val="C0C0C0"/>
                </a:solidFill>
                <a:latin typeface="Arial"/>
                <a:ea typeface="+mn-ea"/>
                <a:cs typeface="+mn-cs"/>
              </a:rPr>
              <a:t>Vertrauliche Informationen von Cisco</a:t>
            </a:r>
          </a:p>
        </p:txBody>
      </p:sp>
      <p:sp>
        <p:nvSpPr>
          <p:cNvPr id="46"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de-CH" sz="600" b="0" i="0">
                <a:solidFill>
                  <a:srgbClr val="C0C0C0"/>
                </a:solidFill>
                <a:latin typeface="Arial"/>
                <a:ea typeface="+mn-ea"/>
                <a:cs typeface="+mn-cs"/>
              </a:rPr>
              <a:pPr algn="r" defTabSz="814365">
                <a:buNone/>
              </a:pPr>
              <a:t>‹#›</a:t>
            </a:fld>
            <a:endParaRPr lang="en-US" sz="600" dirty="0">
              <a:solidFill>
                <a:srgbClr val="C0C0C0"/>
              </a:solidFill>
            </a:endParaRPr>
          </a:p>
        </p:txBody>
      </p:sp>
      <p:grpSp>
        <p:nvGrpSpPr>
          <p:cNvPr id="47" name="Group 46"/>
          <p:cNvGrpSpPr/>
          <p:nvPr userDrawn="1"/>
        </p:nvGrpSpPr>
        <p:grpSpPr>
          <a:xfrm>
            <a:off x="0" y="0"/>
            <a:ext cx="9144000" cy="1088978"/>
            <a:chOff x="0" y="0"/>
            <a:chExt cx="12188825" cy="1088978"/>
          </a:xfrm>
        </p:grpSpPr>
        <p:grpSp>
          <p:nvGrpSpPr>
            <p:cNvPr id="48" name="Group 47"/>
            <p:cNvGrpSpPr/>
            <p:nvPr/>
          </p:nvGrpSpPr>
          <p:grpSpPr>
            <a:xfrm>
              <a:off x="0" y="0"/>
              <a:ext cx="12188825" cy="1088978"/>
              <a:chOff x="0" y="1333499"/>
              <a:chExt cx="12188825" cy="1088978"/>
            </a:xfrm>
          </p:grpSpPr>
          <p:pic>
            <p:nvPicPr>
              <p:cNvPr id="52" name="Picture 51" descr="Top Bar Shadow.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2238375"/>
                <a:ext cx="12188825" cy="184102"/>
              </a:xfrm>
              <a:prstGeom prst="rect">
                <a:avLst/>
              </a:prstGeom>
            </p:spPr>
          </p:pic>
          <p:sp>
            <p:nvSpPr>
              <p:cNvPr id="53" name="Rectangle 52"/>
              <p:cNvSpPr/>
              <p:nvPr/>
            </p:nvSpPr>
            <p:spPr>
              <a:xfrm>
                <a:off x="0" y="1333499"/>
                <a:ext cx="12188825" cy="917575"/>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49" name="Picture 48" descr="Cisco Logo Small Corner.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49251" y="266700"/>
              <a:ext cx="857143" cy="444445"/>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600201" y="504825"/>
              <a:ext cx="3142857" cy="241270"/>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9426575" y="539750"/>
              <a:ext cx="2514286" cy="165079"/>
            </a:xfrm>
            <a:prstGeom prst="rect">
              <a:avLst/>
            </a:prstGeom>
          </p:spPr>
        </p:pic>
      </p:grpSp>
    </p:spTree>
    <p:extLst>
      <p:ext uri="{BB962C8B-B14F-4D97-AF65-F5344CB8AC3E}">
        <p14:creationId xmlns:p14="http://schemas.microsoft.com/office/powerpoint/2010/main" xmlns="" val="1208966813"/>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animated White">
    <p:spTree>
      <p:nvGrpSpPr>
        <p:cNvPr id="1" name=""/>
        <p:cNvGrpSpPr/>
        <p:nvPr/>
      </p:nvGrpSpPr>
      <p:grpSpPr>
        <a:xfrm>
          <a:off x="0" y="0"/>
          <a:ext cx="0" cy="0"/>
          <a:chOff x="0" y="0"/>
          <a:chExt cx="0" cy="0"/>
        </a:xfrm>
      </p:grpSpPr>
      <p:pic>
        <p:nvPicPr>
          <p:cNvPr id="29" name="Picture 28" descr="A20003x31B_MR.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 y="910111"/>
            <a:ext cx="9144025" cy="5465875"/>
          </a:xfrm>
          <a:prstGeom prst="rect">
            <a:avLst/>
          </a:prstGeom>
        </p:spPr>
      </p:pic>
      <p:pic>
        <p:nvPicPr>
          <p:cNvPr id="31" name="Picture 30" descr="A20003x16C_150.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6100343" y="910115"/>
            <a:ext cx="3043658" cy="3459119"/>
          </a:xfrm>
          <a:prstGeom prst="rect">
            <a:avLst/>
          </a:prstGeom>
        </p:spPr>
      </p:pic>
      <p:pic>
        <p:nvPicPr>
          <p:cNvPr id="32" name="Picture 31" descr="A20003x10C_150.jpg"/>
          <p:cNvPicPr>
            <a:picLocks noChangeAspect="1"/>
          </p:cNvPicPr>
          <p:nvPr userDrawn="1"/>
        </p:nvPicPr>
        <p:blipFill rotWithShape="1">
          <a:blip r:embed="rId4" cstate="print">
            <a:extLst>
              <a:ext uri="{28A0092B-C50C-407E-A947-70E740481C1C}">
                <a14:useLocalDpi xmlns:a14="http://schemas.microsoft.com/office/drawing/2010/main" xmlns=""/>
              </a:ext>
            </a:extLst>
          </a:blip>
          <a:srcRect/>
          <a:stretch/>
        </p:blipFill>
        <p:spPr>
          <a:xfrm>
            <a:off x="0" y="910113"/>
            <a:ext cx="2447092" cy="2443575"/>
          </a:xfrm>
          <a:prstGeom prst="rect">
            <a:avLst/>
          </a:prstGeom>
        </p:spPr>
      </p:pic>
      <p:pic>
        <p:nvPicPr>
          <p:cNvPr id="33" name="Picture 32" descr="A20003x12B_150dpi.jpg"/>
          <p:cNvPicPr>
            <a:picLocks noChangeAspect="1"/>
          </p:cNvPicPr>
          <p:nvPr userDrawn="1"/>
        </p:nvPicPr>
        <p:blipFill rotWithShape="1">
          <a:blip r:embed="rId5" cstate="email">
            <a:extLst>
              <a:ext uri="{28A0092B-C50C-407E-A947-70E740481C1C}">
                <a14:useLocalDpi xmlns:a14="http://schemas.microsoft.com/office/drawing/2010/main" xmlns=""/>
              </a:ext>
            </a:extLst>
          </a:blip>
          <a:stretch/>
        </p:blipFill>
        <p:spPr>
          <a:xfrm>
            <a:off x="6100345" y="4369234"/>
            <a:ext cx="3043657" cy="2007073"/>
          </a:xfrm>
          <a:prstGeom prst="rect">
            <a:avLst/>
          </a:prstGeom>
        </p:spPr>
      </p:pic>
      <p:grpSp>
        <p:nvGrpSpPr>
          <p:cNvPr id="34" name="Group 67"/>
          <p:cNvGrpSpPr/>
          <p:nvPr userDrawn="1"/>
        </p:nvGrpSpPr>
        <p:grpSpPr>
          <a:xfrm>
            <a:off x="201148" y="215286"/>
            <a:ext cx="630141" cy="447811"/>
            <a:chOff x="609606" y="528528"/>
            <a:chExt cx="1444732" cy="763787"/>
          </a:xfrm>
          <a:solidFill>
            <a:schemeClr val="bg1"/>
          </a:solidFill>
        </p:grpSpPr>
        <p:sp>
          <p:nvSpPr>
            <p:cNvPr id="35" name="Rectangle 3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91"/>
              <a:endParaRPr lang="en-US" sz="1400" dirty="0">
                <a:solidFill>
                  <a:srgbClr val="0096D6"/>
                </a:solidFill>
                <a:latin typeface="Arial"/>
              </a:endParaRPr>
            </a:p>
          </p:txBody>
        </p:sp>
        <p:sp>
          <p:nvSpPr>
            <p:cNvPr id="36" name="Freeform 3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7" name="Freeform 3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8" name="Freeform 3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39" name="Freeform 3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0" name="Freeform 3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1" name="Freeform 4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2" name="Freeform 4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3" name="Freeform 4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4" name="Freeform 4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5" name="Freeform 4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6" name="Freeform 4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7" name="Freeform 4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a:endParaRPr lang="en-US" sz="1400" dirty="0">
                <a:solidFill>
                  <a:srgbClr val="0096D6"/>
                </a:solidFill>
                <a:latin typeface="Arial"/>
              </a:endParaRPr>
            </a:p>
          </p:txBody>
        </p:sp>
        <p:sp>
          <p:nvSpPr>
            <p:cNvPr id="48" name="Freeform 4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a:endParaRPr lang="en-US" sz="1400" dirty="0">
                <a:solidFill>
                  <a:srgbClr val="0096D6"/>
                </a:solidFill>
                <a:latin typeface="Arial"/>
              </a:endParaRPr>
            </a:p>
          </p:txBody>
        </p:sp>
      </p:grpSp>
      <p:grpSp>
        <p:nvGrpSpPr>
          <p:cNvPr id="51" name="Group 9"/>
          <p:cNvGrpSpPr/>
          <p:nvPr userDrawn="1"/>
        </p:nvGrpSpPr>
        <p:grpSpPr>
          <a:xfrm flipH="1">
            <a:off x="27" y="6216928"/>
            <a:ext cx="9143998" cy="187632"/>
            <a:chOff x="0" y="925450"/>
            <a:chExt cx="12188824" cy="187632"/>
          </a:xfrm>
        </p:grpSpPr>
        <p:sp>
          <p:nvSpPr>
            <p:cNvPr id="52" name="Rectangle 51"/>
            <p:cNvSpPr/>
            <p:nvPr userDrawn="1"/>
          </p:nvSpPr>
          <p:spPr>
            <a:xfrm>
              <a:off x="0" y="925450"/>
              <a:ext cx="12188824"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a:lstStyle/>
            <a:p>
              <a:pPr defTabSz="681626"/>
              <a:endParaRPr lang="en-US" dirty="0" smtClean="0">
                <a:solidFill>
                  <a:srgbClr val="0096D6"/>
                </a:solidFill>
                <a:latin typeface="Arial"/>
              </a:endParaRPr>
            </a:p>
          </p:txBody>
        </p:sp>
        <p:sp>
          <p:nvSpPr>
            <p:cNvPr id="53" name="Rectangle 52"/>
            <p:cNvSpPr/>
            <p:nvPr userDrawn="1"/>
          </p:nvSpPr>
          <p:spPr>
            <a:xfrm>
              <a:off x="0" y="1085650"/>
              <a:ext cx="12188824"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a:lstStyle/>
            <a:p>
              <a:pPr defTabSz="681626"/>
              <a:endParaRPr lang="en-US" dirty="0" smtClean="0">
                <a:solidFill>
                  <a:srgbClr val="0096D6"/>
                </a:solidFill>
                <a:latin typeface="Arial"/>
              </a:endParaRPr>
            </a:p>
          </p:txBody>
        </p:sp>
      </p:grpSp>
      <p:sp>
        <p:nvSpPr>
          <p:cNvPr id="76" name="Title 1"/>
          <p:cNvSpPr>
            <a:spLocks noGrp="1"/>
          </p:cNvSpPr>
          <p:nvPr userDrawn="1">
            <p:ph type="ctrTitle" hasCustomPrompt="1"/>
          </p:nvPr>
        </p:nvSpPr>
        <p:spPr>
          <a:xfrm>
            <a:off x="94371" y="3829671"/>
            <a:ext cx="5837560" cy="1850787"/>
          </a:xfrm>
        </p:spPr>
        <p:txBody>
          <a:bodyPr/>
          <a:lstStyle>
            <a:lvl1pPr algn="l" defTabSz="685891" rtl="0" eaLnBrk="1" latinLnBrk="0" hangingPunct="1">
              <a:lnSpc>
                <a:spcPct val="90000"/>
              </a:lnSpc>
              <a:spcBef>
                <a:spcPct val="0"/>
              </a:spcBef>
              <a:buNone/>
              <a:defRPr lang="en-US" sz="3600" b="0" kern="1200" spc="0" baseline="0" dirty="0">
                <a:solidFill>
                  <a:srgbClr val="FFFFFF"/>
                </a:solidFill>
                <a:effectLst>
                  <a:outerShdw blurRad="38100" dist="38100" dir="2700000" algn="tl">
                    <a:srgbClr val="000000">
                      <a:alpha val="43137"/>
                    </a:srgbClr>
                  </a:outerShdw>
                </a:effectLst>
                <a:latin typeface="+mj-lt"/>
                <a:ea typeface="+mj-ea"/>
                <a:cs typeface="+mj-cs"/>
              </a:defRPr>
            </a:lvl1pPr>
          </a:lstStyle>
          <a:p>
            <a:r>
              <a:rPr lang="en-US" dirty="0" smtClean="0"/>
              <a:t>Presentation Title Goes Here</a:t>
            </a:r>
            <a:endParaRPr lang="en-US" dirty="0"/>
          </a:p>
        </p:txBody>
      </p:sp>
      <p:sp>
        <p:nvSpPr>
          <p:cNvPr id="102" name="Subtitle 2"/>
          <p:cNvSpPr>
            <a:spLocks noGrp="1"/>
          </p:cNvSpPr>
          <p:nvPr userDrawn="1">
            <p:ph type="subTitle" idx="1" hasCustomPrompt="1"/>
          </p:nvPr>
        </p:nvSpPr>
        <p:spPr>
          <a:xfrm>
            <a:off x="109361" y="5788994"/>
            <a:ext cx="5822569" cy="456513"/>
          </a:xfrm>
        </p:spPr>
        <p:txBody>
          <a:bodyPr anchor="b" anchorCtr="0">
            <a:noAutofit/>
          </a:bodyPr>
          <a:lstStyle>
            <a:lvl1pPr marL="0" indent="0" algn="l">
              <a:buNone/>
              <a:defRPr lang="en-US" sz="1500" b="0" kern="1200" dirty="0">
                <a:solidFill>
                  <a:schemeClr val="bg1"/>
                </a:solidFill>
                <a:effectLst>
                  <a:outerShdw blurRad="38100" dist="38100" dir="2700000" algn="tl">
                    <a:srgbClr val="000000">
                      <a:alpha val="43137"/>
                    </a:srgbClr>
                  </a:outerShdw>
                </a:effectLst>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pic>
        <p:nvPicPr>
          <p:cNvPr id="54" name="Picture 53"/>
          <p:cNvPicPr>
            <a:picLocks noChangeAspect="1"/>
          </p:cNvPicPr>
          <p:nvPr userDrawn="1"/>
        </p:nvPicPr>
        <p:blipFill rotWithShape="1">
          <a:blip r:embed="rId6" cstate="print">
            <a:extLst>
              <a:ext uri="{28A0092B-C50C-407E-A947-70E740481C1C}">
                <a14:useLocalDpi xmlns:a14="http://schemas.microsoft.com/office/drawing/2010/main" xmlns=""/>
              </a:ext>
            </a:extLst>
          </a:blip>
          <a:srcRect b="-1"/>
          <a:stretch/>
        </p:blipFill>
        <p:spPr>
          <a:xfrm>
            <a:off x="2447093" y="910112"/>
            <a:ext cx="3653251" cy="2443575"/>
          </a:xfrm>
          <a:prstGeom prst="rect">
            <a:avLst/>
          </a:prstGeom>
        </p:spPr>
      </p:pic>
      <p:sp>
        <p:nvSpPr>
          <p:cNvPr id="49" name="Rectangle 48"/>
          <p:cNvSpPr/>
          <p:nvPr userDrawn="1"/>
        </p:nvSpPr>
        <p:spPr>
          <a:xfrm flipV="1">
            <a:off x="27" y="910114"/>
            <a:ext cx="9143998" cy="159057"/>
          </a:xfrm>
          <a:prstGeom prst="rect">
            <a:avLst/>
          </a:prstGeom>
          <a:gradFill rotWithShape="1">
            <a:gsLst>
              <a:gs pos="0">
                <a:srgbClr val="000000">
                  <a:alpha val="0"/>
                </a:srgbClr>
              </a:gs>
              <a:gs pos="100000">
                <a:srgbClr val="000000">
                  <a:alpha val="65000"/>
                </a:srgbClr>
              </a:gs>
            </a:gsLst>
            <a:lin ang="540000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
        <p:nvSpPr>
          <p:cNvPr id="50" name="Rectangle 49"/>
          <p:cNvSpPr/>
          <p:nvPr userDrawn="1"/>
        </p:nvSpPr>
        <p:spPr>
          <a:xfrm>
            <a:off x="27" y="882679"/>
            <a:ext cx="9143998" cy="27432"/>
          </a:xfrm>
          <a:prstGeom prst="rect">
            <a:avLst/>
          </a:prstGeom>
          <a:gradFill rotWithShape="1">
            <a:gsLst>
              <a:gs pos="0">
                <a:srgbClr val="FFFFFF">
                  <a:alpha val="35000"/>
                </a:srgbClr>
              </a:gs>
              <a:gs pos="100000">
                <a:srgbClr val="FFFFFF">
                  <a:alpha val="0"/>
                </a:srgbClr>
              </a:gs>
            </a:gsLst>
            <a:lin ang="0" scaled="1"/>
          </a:gradFill>
          <a:ln w="9525" algn="ctr">
            <a:noFill/>
            <a:round/>
            <a:headEnd/>
            <a:tailEnd/>
          </a:ln>
        </p:spPr>
        <p:txBody>
          <a:bodyPr lIns="68589" tIns="34295" rIns="68589" bIns="34295"/>
          <a:lstStyle/>
          <a:p>
            <a:pPr defTabSz="681626"/>
            <a:endParaRPr lang="en-US" dirty="0" smtClean="0">
              <a:solidFill>
                <a:srgbClr val="0096D6"/>
              </a:solidFill>
              <a:latin typeface="Arial"/>
            </a:endParaRPr>
          </a:p>
        </p:txBody>
      </p:sp>
    </p:spTree>
    <p:extLst>
      <p:ext uri="{BB962C8B-B14F-4D97-AF65-F5344CB8AC3E}">
        <p14:creationId xmlns:p14="http://schemas.microsoft.com/office/powerpoint/2010/main" xmlns="" val="3065576542"/>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20003x31B_MR.jpg"/>
          <p:cNvPicPr>
            <a:picLocks noChangeAspect="1"/>
          </p:cNvPicPr>
          <p:nvPr userDrawn="1"/>
        </p:nvPicPr>
        <p:blipFill rotWithShape="1">
          <a:blip r:embed="rId10" cstate="print">
            <a:extLst>
              <a:ext uri="{28A0092B-C50C-407E-A947-70E740481C1C}">
                <a14:useLocalDpi xmlns:a14="http://schemas.microsoft.com/office/drawing/2010/main" xmlns=""/>
              </a:ext>
            </a:extLst>
          </a:blip>
          <a:srcRect/>
          <a:stretch/>
        </p:blipFill>
        <p:spPr>
          <a:xfrm>
            <a:off x="0" y="0"/>
            <a:ext cx="9144000" cy="1157834"/>
          </a:xfrm>
          <a:prstGeom prst="rect">
            <a:avLst/>
          </a:prstGeom>
        </p:spPr>
      </p:pic>
      <p:sp>
        <p:nvSpPr>
          <p:cNvPr id="12" name="Rectangle 11"/>
          <p:cNvSpPr/>
          <p:nvPr userDrawn="1"/>
        </p:nvSpPr>
        <p:spPr>
          <a:xfrm>
            <a:off x="0" y="0"/>
            <a:ext cx="9144000" cy="1157833"/>
          </a:xfrm>
          <a:prstGeom prst="rect">
            <a:avLst/>
          </a:prstGeom>
          <a:gradFill flip="none" rotWithShape="1">
            <a:gsLst>
              <a:gs pos="31000">
                <a:srgbClr val="000000">
                  <a:alpha val="50000"/>
                </a:srgbClr>
              </a:gs>
              <a:gs pos="100000">
                <a:schemeClr val="accent1">
                  <a:alpha val="50000"/>
                </a:schemeClr>
              </a:gs>
              <a:gs pos="71000">
                <a:schemeClr val="accent3">
                  <a:lumMod val="90000"/>
                  <a:alpha val="50000"/>
                </a:scheme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Placeholder 1"/>
          <p:cNvSpPr>
            <a:spLocks noGrp="1"/>
          </p:cNvSpPr>
          <p:nvPr>
            <p:ph type="title"/>
          </p:nvPr>
        </p:nvSpPr>
        <p:spPr>
          <a:xfrm>
            <a:off x="192281" y="230734"/>
            <a:ext cx="8588861" cy="838200"/>
          </a:xfrm>
          <a:prstGeom prst="rect">
            <a:avLst/>
          </a:prstGeom>
        </p:spPr>
        <p:txBody>
          <a:bodyPr vert="horz" lIns="82296" tIns="45720" rIns="82296" bIns="45720" rtlCol="0" anchor="ctr"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de-CH" sz="600" b="0" i="0">
                <a:solidFill>
                  <a:srgbClr val="C0C0C0"/>
                </a:solidFill>
                <a:latin typeface="Arial"/>
                <a:ea typeface="+mn-ea"/>
                <a:cs typeface="+mn-cs"/>
              </a:rPr>
              <a:t>© 2013 Cisco und/oder Partnerunternehmen. Alle Rechte vorbehalten.</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de-CH" sz="600" b="0" i="0">
                <a:solidFill>
                  <a:srgbClr val="C0C0C0"/>
                </a:solidFill>
                <a:latin typeface="Arial"/>
                <a:ea typeface="+mn-ea"/>
                <a:cs typeface="+mn-cs"/>
              </a:rPr>
              <a:t>Vertrauliche Informationen von Cisco</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de-CH" sz="600" b="0" i="0">
                <a:solidFill>
                  <a:srgbClr val="C0C0C0"/>
                </a:solidFill>
                <a:latin typeface="Arial"/>
                <a:ea typeface="+mn-ea"/>
                <a:cs typeface="+mn-cs"/>
              </a:rPr>
              <a:pPr algn="r" defTabSz="814365">
                <a:lnSpc>
                  <a:spcPct val="100000"/>
                </a:lnSpc>
                <a:buNone/>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11"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4" r:id="rId3"/>
    <p:sldLayoutId id="2147483907" r:id="rId4"/>
    <p:sldLayoutId id="2147483923" r:id="rId5"/>
    <p:sldLayoutId id="2147483945" r:id="rId6"/>
    <p:sldLayoutId id="2147483946" r:id="rId7"/>
    <p:sldLayoutId id="2147483948" r:id="rId8"/>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txStyles>
    <p:titleStyle>
      <a:lvl1pPr algn="l" defTabSz="914400" rtl="0" eaLnBrk="1" latinLnBrk="0" hangingPunct="1">
        <a:lnSpc>
          <a:spcPct val="80000"/>
        </a:lnSpc>
        <a:spcBef>
          <a:spcPct val="0"/>
        </a:spcBef>
        <a:buNone/>
        <a:defRPr lang="en-US" sz="3200" b="0" kern="1200" spc="0" baseline="0" dirty="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1" y="432215"/>
            <a:ext cx="8580924" cy="838200"/>
          </a:xfrm>
          <a:prstGeom prst="rect">
            <a:avLst/>
          </a:prstGeom>
        </p:spPr>
        <p:txBody>
          <a:bodyPr vert="horz" lIns="61730" tIns="34295" rIns="61730" bIns="34295"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8"/>
            <a:ext cx="8580924" cy="4965699"/>
          </a:xfrm>
          <a:prstGeom prst="rect">
            <a:avLst/>
          </a:prstGeom>
        </p:spPr>
        <p:txBody>
          <a:bodyPr vert="horz" lIns="68589" tIns="34295" rIns="68589" bIns="34295"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8" y="6591583"/>
            <a:ext cx="3420515" cy="169923"/>
          </a:xfrm>
          <a:prstGeom prst="rect">
            <a:avLst/>
          </a:prstGeom>
          <a:noFill/>
          <a:ln w="9525">
            <a:noFill/>
            <a:miter lim="800000"/>
            <a:headEnd/>
            <a:tailEnd/>
          </a:ln>
          <a:effectLst/>
        </p:spPr>
        <p:txBody>
          <a:bodyPr wrap="square" lIns="61601" tIns="30800" rIns="61601" bIns="30800" anchor="b" anchorCtr="0">
            <a:spAutoFit/>
          </a:bodyPr>
          <a:lstStyle/>
          <a:p>
            <a:pPr algn="l" defTabSz="610911">
              <a:buNone/>
            </a:pPr>
            <a:r>
              <a:rPr lang="de-CH" sz="700" b="0" i="0">
                <a:solidFill>
                  <a:srgbClr val="FFFFFF">
                    <a:lumMod val="50000"/>
                  </a:srgbClr>
                </a:solidFill>
                <a:latin typeface="Arial"/>
                <a:ea typeface="+mn-ea"/>
                <a:cs typeface="+mn-cs"/>
              </a:rPr>
              <a:t>C97-722470-00 © 2012 Cisco und/oder Partnerunternehmen. Alle Rechte vorbehalten.</a:t>
            </a:r>
            <a:endParaRPr lang="en-US" sz="700" dirty="0">
              <a:solidFill>
                <a:srgbClr val="FFFFFF">
                  <a:lumMod val="50000"/>
                </a:srgbClr>
              </a:solidFill>
              <a:latin typeface="Arial"/>
            </a:endParaRPr>
          </a:p>
        </p:txBody>
      </p:sp>
      <p:sp>
        <p:nvSpPr>
          <p:cNvPr id="11" name="Rectangle 5"/>
          <p:cNvSpPr>
            <a:spLocks noChangeArrowheads="1"/>
          </p:cNvSpPr>
          <p:nvPr/>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911">
              <a:buNone/>
            </a:pPr>
            <a:r>
              <a:rPr lang="de-CH" sz="700" b="0" i="0">
                <a:solidFill>
                  <a:srgbClr val="C0C0C0"/>
                </a:solidFill>
                <a:latin typeface="Arial"/>
                <a:ea typeface="+mn-ea"/>
                <a:cs typeface="+mn-cs"/>
              </a:rPr>
              <a:t>Vertrauliche Informationen von Cisco</a:t>
            </a:r>
          </a:p>
        </p:txBody>
      </p:sp>
      <p:sp>
        <p:nvSpPr>
          <p:cNvPr id="9" name="Rectangle 7"/>
          <p:cNvSpPr>
            <a:spLocks noChangeArrowheads="1"/>
          </p:cNvSpPr>
          <p:nvPr/>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911">
              <a:buNone/>
            </a:pPr>
            <a:fld id="{DFCF27A5-1A5B-48D3-A060-2758FFBB1ADD}" type="slidenum">
              <a:rPr lang="de-CH" sz="700" b="0" i="0">
                <a:solidFill>
                  <a:srgbClr val="C0C0C0"/>
                </a:solidFill>
                <a:latin typeface="Arial"/>
                <a:ea typeface="+mn-ea"/>
                <a:cs typeface="+mn-cs"/>
              </a:rPr>
              <a:pPr algn="r" defTabSz="610911">
                <a:buNone/>
              </a:pPr>
              <a:t>‹#›</a:t>
            </a:fld>
            <a:endParaRPr lang="en-US" sz="700" dirty="0">
              <a:solidFill>
                <a:srgbClr val="C0C0C0"/>
              </a:solidFill>
              <a:latin typeface="Arial"/>
            </a:endParaRPr>
          </a:p>
        </p:txBody>
      </p:sp>
    </p:spTree>
    <p:extLst>
      <p:ext uri="{BB962C8B-B14F-4D97-AF65-F5344CB8AC3E}">
        <p14:creationId xmlns:p14="http://schemas.microsoft.com/office/powerpoint/2010/main" xmlns="" val="37723258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Lst>
  <p:transition>
    <p:wipe/>
  </p:transition>
  <p:timing>
    <p:tnLst>
      <p:par>
        <p:cTn id="1" dur="indefinite" restart="never" nodeType="tmRoot"/>
      </p:par>
    </p:tnLst>
  </p:timing>
  <p:txStyles>
    <p:titleStyle>
      <a:lvl1pPr algn="l" defTabSz="685891" rtl="0" eaLnBrk="1" latinLnBrk="0" hangingPunct="1">
        <a:lnSpc>
          <a:spcPct val="80000"/>
        </a:lnSpc>
        <a:spcBef>
          <a:spcPct val="0"/>
        </a:spcBef>
        <a:buNone/>
        <a:defRPr lang="en-US" sz="2700" b="0" kern="1200" spc="0" baseline="0" dirty="0">
          <a:solidFill>
            <a:srgbClr val="FFFFFF"/>
          </a:solidFill>
          <a:latin typeface="+mj-lt"/>
          <a:ea typeface="+mj-ea"/>
          <a:cs typeface="+mj-cs"/>
        </a:defRPr>
      </a:lvl1pPr>
    </p:titleStyle>
    <p:bodyStyle>
      <a:lvl1pPr marL="171473" indent="-171473" algn="l" defTabSz="685891" rtl="0" eaLnBrk="1" latinLnBrk="0" hangingPunct="1">
        <a:lnSpc>
          <a:spcPct val="95000"/>
        </a:lnSpc>
        <a:spcBef>
          <a:spcPts val="1080"/>
        </a:spcBef>
        <a:buClr>
          <a:srgbClr val="96CA4B"/>
        </a:buClr>
        <a:buSzPct val="90000"/>
        <a:buFont typeface="Arial" pitchFamily="34" charset="0"/>
        <a:buChar char="•"/>
        <a:tabLst/>
        <a:defRPr lang="en-US" sz="1500" kern="1200" dirty="0" smtClean="0">
          <a:solidFill>
            <a:schemeClr val="bg1"/>
          </a:solidFill>
          <a:latin typeface="+mj-lt"/>
          <a:ea typeface="+mn-ea"/>
          <a:cs typeface="+mn-cs"/>
        </a:defRPr>
      </a:lvl1pPr>
      <a:lvl2pPr marL="304841" indent="0" algn="l" defTabSz="685891" rtl="0" eaLnBrk="1" latinLnBrk="0" hangingPunct="1">
        <a:lnSpc>
          <a:spcPct val="95000"/>
        </a:lnSpc>
        <a:spcBef>
          <a:spcPts val="630"/>
        </a:spcBef>
        <a:buClr>
          <a:schemeClr val="tx2"/>
        </a:buClr>
        <a:buFontTx/>
        <a:buNone/>
        <a:defRPr lang="en-US" sz="1400" kern="1200" dirty="0" smtClean="0">
          <a:solidFill>
            <a:schemeClr val="bg1"/>
          </a:solidFill>
          <a:latin typeface="+mj-lt"/>
          <a:ea typeface="+mn-ea"/>
          <a:cs typeface="+mn-cs"/>
        </a:defRPr>
      </a:lvl2pPr>
      <a:lvl3pPr marL="428682" indent="-1191" algn="l" defTabSz="685891" rtl="0" eaLnBrk="1" latinLnBrk="0" hangingPunct="1">
        <a:lnSpc>
          <a:spcPct val="95000"/>
        </a:lnSpc>
        <a:spcBef>
          <a:spcPts val="630"/>
        </a:spcBef>
        <a:buFont typeface="Arial" pitchFamily="34" charset="0"/>
        <a:buNone/>
        <a:defRPr lang="en-US" sz="1200" kern="1200" dirty="0" smtClean="0">
          <a:solidFill>
            <a:schemeClr val="bg1"/>
          </a:solidFill>
          <a:latin typeface="+mj-lt"/>
          <a:ea typeface="+mn-ea"/>
          <a:cs typeface="+mn-cs"/>
        </a:defRPr>
      </a:lvl3pPr>
      <a:lvl4pPr marL="516800" indent="0" algn="l" defTabSz="685891" rtl="0" eaLnBrk="1" latinLnBrk="0" hangingPunct="1">
        <a:lnSpc>
          <a:spcPct val="95000"/>
        </a:lnSpc>
        <a:spcBef>
          <a:spcPts val="630"/>
        </a:spcBef>
        <a:buFont typeface="Arial" pitchFamily="34" charset="0"/>
        <a:buNone/>
        <a:defRPr lang="en-US" sz="1100" kern="1200" dirty="0" smtClean="0">
          <a:solidFill>
            <a:schemeClr val="bg1"/>
          </a:solidFill>
          <a:latin typeface="+mj-lt"/>
          <a:ea typeface="+mn-ea"/>
          <a:cs typeface="+mn-cs"/>
        </a:defRPr>
      </a:lvl4pPr>
      <a:lvl5pPr marL="601346" indent="0" algn="l" defTabSz="685891" rtl="0" eaLnBrk="1" latinLnBrk="0" hangingPunct="1">
        <a:lnSpc>
          <a:spcPct val="95000"/>
        </a:lnSpc>
        <a:spcBef>
          <a:spcPts val="630"/>
        </a:spcBef>
        <a:buFont typeface="Arial" pitchFamily="34" charset="0"/>
        <a:buNone/>
        <a:defRPr lang="en-US" sz="1100" kern="1200" dirty="0">
          <a:solidFill>
            <a:schemeClr val="bg1"/>
          </a:solidFill>
          <a:latin typeface="+mj-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3.jpeg"/><Relationship Id="rId7"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jpeg"/><Relationship Id="rId26" Type="http://schemas.microsoft.com/office/2007/relationships/hdphoto" Target="../media/hdphoto1.wdp"/><Relationship Id="rId3" Type="http://schemas.openxmlformats.org/officeDocument/2006/relationships/image" Target="../media/image43.jpeg"/><Relationship Id="rId21" Type="http://schemas.openxmlformats.org/officeDocument/2006/relationships/image" Target="../media/image90.jpe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notesSlide" Target="../notesSlides/notesSlide24.xml"/><Relationship Id="rId16" Type="http://schemas.openxmlformats.org/officeDocument/2006/relationships/image" Target="../media/image85.emf"/><Relationship Id="rId20" Type="http://schemas.openxmlformats.org/officeDocument/2006/relationships/image" Target="../media/image89.png"/><Relationship Id="rId29"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32" Type="http://schemas.openxmlformats.org/officeDocument/2006/relationships/image" Target="../media/image100.jpe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6.png"/><Relationship Id="rId10" Type="http://schemas.openxmlformats.org/officeDocument/2006/relationships/image" Target="../media/image79.png"/><Relationship Id="rId19" Type="http://schemas.openxmlformats.org/officeDocument/2006/relationships/image" Target="../media/image88.png"/><Relationship Id="rId31" Type="http://schemas.openxmlformats.org/officeDocument/2006/relationships/image" Target="../media/image9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jpeg"/><Relationship Id="rId27" Type="http://schemas.openxmlformats.org/officeDocument/2006/relationships/image" Target="../media/image95.jpeg"/><Relationship Id="rId30"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3.jpe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43.jpeg"/><Relationship Id="rId7" Type="http://schemas.openxmlformats.org/officeDocument/2006/relationships/image" Target="../media/image11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43.jpeg"/><Relationship Id="rId7" Type="http://schemas.openxmlformats.org/officeDocument/2006/relationships/image" Target="../media/image120.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png"/><Relationship Id="rId4" Type="http://schemas.openxmlformats.org/officeDocument/2006/relationships/image" Target="../media/image117.jpeg"/><Relationship Id="rId9" Type="http://schemas.openxmlformats.org/officeDocument/2006/relationships/image" Target="../media/image1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png"/></Relationships>
</file>

<file path=ppt/slides/_rels/slide3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124.png"/></Relationships>
</file>

<file path=ppt/slides/_rels/slide3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3.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www.cisco.com/go/midsiz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177562"/>
            <a:ext cx="9144000" cy="1680439"/>
          </a:xfrm>
          <a:prstGeom prst="rect">
            <a:avLst/>
          </a:prstGeom>
          <a:solidFill>
            <a:srgbClr val="FFFFF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2" descr="MIK00544.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503243" y="1417056"/>
            <a:ext cx="2923014" cy="3079268"/>
          </a:xfrm>
          <a:prstGeom prst="rect">
            <a:avLst/>
          </a:prstGeom>
        </p:spPr>
      </p:pic>
      <p:pic>
        <p:nvPicPr>
          <p:cNvPr id="4" name="Picture 3" descr="MAI27880.jp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3" y="1417056"/>
            <a:ext cx="3503239" cy="3079268"/>
          </a:xfrm>
          <a:prstGeom prst="rect">
            <a:avLst/>
          </a:prstGeom>
        </p:spPr>
      </p:pic>
      <p:pic>
        <p:nvPicPr>
          <p:cNvPr id="10" name="Picture 9" descr="MAI27569.jpg"/>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426257" y="0"/>
            <a:ext cx="2717750" cy="4496323"/>
          </a:xfrm>
          <a:prstGeom prst="rect">
            <a:avLst/>
          </a:prstGeom>
        </p:spPr>
      </p:pic>
      <p:pic>
        <p:nvPicPr>
          <p:cNvPr id="2" name="Picture 1" descr="MIK00526.jpg"/>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0" y="0"/>
            <a:ext cx="1751619" cy="1417055"/>
          </a:xfrm>
          <a:prstGeom prst="rect">
            <a:avLst/>
          </a:prstGeom>
        </p:spPr>
      </p:pic>
      <p:pic>
        <p:nvPicPr>
          <p:cNvPr id="11" name="Picture 10" descr="MIK00518.jpg"/>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4959275" y="0"/>
            <a:ext cx="1466982" cy="1417057"/>
          </a:xfrm>
          <a:prstGeom prst="rect">
            <a:avLst/>
          </a:prstGeom>
        </p:spPr>
      </p:pic>
      <p:pic>
        <p:nvPicPr>
          <p:cNvPr id="12" name="Picture 11" descr="MAI27134.jpg"/>
          <p:cNvPicPr>
            <a:picLocks noChangeAspect="1"/>
          </p:cNvPicPr>
          <p:nvPr/>
        </p:nvPicPr>
        <p:blipFill rotWithShape="1">
          <a:blip r:embed="rId8" cstate="print">
            <a:extLst>
              <a:ext uri="{28A0092B-C50C-407E-A947-70E740481C1C}">
                <a14:useLocalDpi xmlns:a14="http://schemas.microsoft.com/office/drawing/2010/main" xmlns=""/>
              </a:ext>
            </a:extLst>
          </a:blip>
          <a:srcRect t="-2"/>
          <a:stretch/>
        </p:blipFill>
        <p:spPr>
          <a:xfrm>
            <a:off x="1751619" y="0"/>
            <a:ext cx="3207656" cy="1417057"/>
          </a:xfrm>
          <a:prstGeom prst="rect">
            <a:avLst/>
          </a:prstGeom>
        </p:spPr>
      </p:pic>
      <p:sp>
        <p:nvSpPr>
          <p:cNvPr id="16" name="Title 15"/>
          <p:cNvSpPr>
            <a:spLocks noGrp="1"/>
          </p:cNvSpPr>
          <p:nvPr>
            <p:ph type="title" idx="4294967295"/>
          </p:nvPr>
        </p:nvSpPr>
        <p:spPr>
          <a:xfrm>
            <a:off x="241300" y="4827618"/>
            <a:ext cx="8902700" cy="609600"/>
          </a:xfrm>
        </p:spPr>
        <p:txBody>
          <a:bodyPr/>
          <a:lstStyle/>
          <a:p>
            <a:pPr algn="l" defTabSz="914400">
              <a:lnSpc>
                <a:spcPct val="80000"/>
              </a:lnSpc>
              <a:spcBef>
                <a:spcPct val="0"/>
              </a:spcBef>
              <a:buNone/>
            </a:pPr>
            <a:r>
              <a:rPr lang="de-CH" sz="2800" b="0" i="0" spc="-20" dirty="0">
                <a:solidFill>
                  <a:srgbClr val="6DB344"/>
                </a:solidFill>
                <a:latin typeface="Arial"/>
                <a:ea typeface="+mj-ea"/>
                <a:cs typeface="+mj-cs"/>
              </a:rPr>
              <a:t>Erhöhtes Wachstum mit dem Cisco Midmarket-Portfolio</a:t>
            </a:r>
            <a:endParaRPr lang="en-US" sz="2800" spc="-20" dirty="0">
              <a:solidFill>
                <a:schemeClr val="accent2"/>
              </a:solidFill>
            </a:endParaRPr>
          </a:p>
        </p:txBody>
      </p:sp>
      <p:grpSp>
        <p:nvGrpSpPr>
          <p:cNvPr id="17" name="Group 67"/>
          <p:cNvGrpSpPr/>
          <p:nvPr/>
        </p:nvGrpSpPr>
        <p:grpSpPr>
          <a:xfrm>
            <a:off x="7905427" y="6107702"/>
            <a:ext cx="1006430" cy="532070"/>
            <a:chOff x="609600" y="528537"/>
            <a:chExt cx="1444734" cy="763789"/>
          </a:xfrm>
          <a:gradFill flip="none" rotWithShape="1">
            <a:gsLst>
              <a:gs pos="11000">
                <a:schemeClr val="accent2"/>
              </a:gs>
              <a:gs pos="100000">
                <a:schemeClr val="accent5"/>
              </a:gs>
            </a:gsLst>
            <a:lin ang="2700000" scaled="1"/>
            <a:tileRect/>
          </a:gra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cxnSp>
        <p:nvCxnSpPr>
          <p:cNvPr id="32" name="Straight Connector 31"/>
          <p:cNvCxnSpPr/>
          <p:nvPr/>
        </p:nvCxnSpPr>
        <p:spPr>
          <a:xfrm>
            <a:off x="0" y="449632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45578" y="5367185"/>
            <a:ext cx="8618226" cy="369332"/>
          </a:xfrm>
          <a:prstGeom prst="rect">
            <a:avLst/>
          </a:prstGeom>
          <a:noFill/>
        </p:spPr>
        <p:txBody>
          <a:bodyPr wrap="square" rtlCol="0">
            <a:spAutoFit/>
          </a:bodyPr>
          <a:lstStyle/>
          <a:p>
            <a:pPr algn="l" defTabSz="914400">
              <a:buNone/>
            </a:pPr>
            <a:r>
              <a:rPr lang="de-CH" b="0" i="0" dirty="0">
                <a:solidFill>
                  <a:srgbClr val="0096D6">
                    <a:lumMod val="75000"/>
                  </a:srgbClr>
                </a:solidFill>
                <a:latin typeface="Arial"/>
                <a:ea typeface="+mn-ea"/>
                <a:cs typeface="+mn-cs"/>
              </a:rPr>
              <a:t>Mehr Wachstum, Produktivität und optimierte Kundeninteraktionen</a:t>
            </a:r>
          </a:p>
        </p:txBody>
      </p:sp>
    </p:spTree>
    <p:extLst>
      <p:ext uri="{BB962C8B-B14F-4D97-AF65-F5344CB8AC3E}">
        <p14:creationId xmlns:p14="http://schemas.microsoft.com/office/powerpoint/2010/main" xmlns="" val="2777000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81100"/>
            <a:ext cx="9144000" cy="5676900"/>
          </a:xfrm>
          <a:prstGeom prst="rect">
            <a:avLst/>
          </a:prstGeom>
        </p:spPr>
      </p:pic>
      <p:sp>
        <p:nvSpPr>
          <p:cNvPr id="11" name="Title 1"/>
          <p:cNvSpPr>
            <a:spLocks noGrp="1"/>
          </p:cNvSpPr>
          <p:nvPr>
            <p:ph type="title"/>
          </p:nvPr>
        </p:nvSpPr>
        <p:spPr>
          <a:xfrm>
            <a:off x="229702" y="188031"/>
            <a:ext cx="8588861" cy="838200"/>
          </a:xfrm>
        </p:spPr>
        <p:txBody>
          <a:bodyPr/>
          <a:lstStyle/>
          <a:p>
            <a:pPr algn="l" defTabSz="914400">
              <a:lnSpc>
                <a:spcPct val="90000"/>
              </a:lnSpc>
              <a:spcBef>
                <a:spcPct val="0"/>
              </a:spcBef>
              <a:buNone/>
            </a:pPr>
            <a:r>
              <a:rPr lang="de-CH" sz="3200" b="0" i="0" spc="0" baseline="0" dirty="0">
                <a:solidFill>
                  <a:srgbClr val="FFFFFF"/>
                </a:solidFill>
                <a:latin typeface="Arial"/>
                <a:ea typeface="+mj-ea"/>
                <a:cs typeface="+mj-cs"/>
              </a:rPr>
              <a:t>Neue Unternehmensziele führen zu neuen </a:t>
            </a:r>
            <a:br>
              <a:rPr lang="de-CH" sz="3200" b="0" i="0" spc="0" baseline="0" dirty="0">
                <a:solidFill>
                  <a:srgbClr val="FFFFFF"/>
                </a:solidFill>
                <a:latin typeface="Arial"/>
                <a:ea typeface="+mj-ea"/>
                <a:cs typeface="+mj-cs"/>
              </a:rPr>
            </a:br>
            <a:r>
              <a:rPr lang="de-CH" sz="3200" b="0" i="0" spc="0" baseline="0" dirty="0">
                <a:solidFill>
                  <a:srgbClr val="FFFFFF"/>
                </a:solidFill>
                <a:latin typeface="Arial"/>
                <a:ea typeface="+mj-ea"/>
                <a:cs typeface="+mj-cs"/>
              </a:rPr>
              <a:t>Anforderungen an die IT</a:t>
            </a:r>
            <a:endParaRPr lang="en-US" sz="3200" dirty="0">
              <a:solidFill>
                <a:schemeClr val="bg1"/>
              </a:solidFill>
            </a:endParaRPr>
          </a:p>
        </p:txBody>
      </p:sp>
      <p:grpSp>
        <p:nvGrpSpPr>
          <p:cNvPr id="12" name="Group 11"/>
          <p:cNvGrpSpPr/>
          <p:nvPr/>
        </p:nvGrpSpPr>
        <p:grpSpPr>
          <a:xfrm>
            <a:off x="1222475" y="1449036"/>
            <a:ext cx="7089648" cy="2786991"/>
            <a:chOff x="1222475" y="1449036"/>
            <a:chExt cx="7089648" cy="2786991"/>
          </a:xfrm>
        </p:grpSpPr>
        <p:pic>
          <p:nvPicPr>
            <p:cNvPr id="10" name="Picture 9" descr="H1.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222475" y="1956123"/>
              <a:ext cx="7089648" cy="2279904"/>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269653" y="1449036"/>
              <a:ext cx="2505200" cy="430887"/>
            </a:xfrm>
            <a:prstGeom prst="rect">
              <a:avLst/>
            </a:prstGeom>
            <a:noFill/>
          </p:spPr>
          <p:txBody>
            <a:bodyPr wrap="none" rtlCol="0">
              <a:spAutoFit/>
            </a:bodyPr>
            <a:lstStyle/>
            <a:p>
              <a:pPr marL="0" lvl="2" algn="l" defTabSz="914400">
                <a:buNone/>
              </a:pPr>
              <a:r>
                <a:rPr lang="de-CH" sz="2200" b="0" i="0">
                  <a:solidFill>
                    <a:srgbClr val="FF6600"/>
                  </a:solidFill>
                  <a:latin typeface="Arial"/>
                  <a:ea typeface="+mn-ea"/>
                  <a:cs typeface="+mn-cs"/>
                </a:rPr>
                <a:t>Geschäftliche Prioritäten</a:t>
              </a:r>
              <a:endParaRPr lang="en-US" sz="2200" dirty="0">
                <a:solidFill>
                  <a:srgbClr val="FF6600"/>
                </a:solidFill>
              </a:endParaRPr>
            </a:p>
          </p:txBody>
        </p:sp>
        <p:sp>
          <p:nvSpPr>
            <p:cNvPr id="20" name="TextBox 19"/>
            <p:cNvSpPr txBox="1"/>
            <p:nvPr/>
          </p:nvSpPr>
          <p:spPr>
            <a:xfrm>
              <a:off x="1312040" y="2246364"/>
              <a:ext cx="6319837" cy="1123384"/>
            </a:xfrm>
            <a:prstGeom prst="rect">
              <a:avLst/>
            </a:prstGeom>
            <a:noFill/>
          </p:spPr>
          <p:txBody>
            <a:bodyPr wrap="square" rtlCol="0">
              <a:spAutoFit/>
            </a:bodyPr>
            <a:lstStyle/>
            <a:p>
              <a:pPr marL="180975" lvl="3" indent="-180975"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Unternehmenswachstum</a:t>
              </a:r>
              <a:endParaRPr lang="en-US" sz="1500" dirty="0">
                <a:solidFill>
                  <a:schemeClr val="accent1">
                    <a:lumMod val="75000"/>
                  </a:schemeClr>
                </a:solidFill>
              </a:endParaRPr>
            </a:p>
            <a:p>
              <a:pPr marL="180975" lvl="3" indent="-180975"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Steigerung der Mitarbeiterproduktivität</a:t>
              </a:r>
            </a:p>
            <a:p>
              <a:pPr marL="180975" lvl="3" indent="-180975"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Individueller Kundenservice</a:t>
              </a:r>
            </a:p>
            <a:p>
              <a:pPr marL="180975" lvl="3" indent="-180975"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Kostensenkung und Steigerung der IT-Effizienz </a:t>
              </a:r>
            </a:p>
          </p:txBody>
        </p:sp>
      </p:grpSp>
      <p:grpSp>
        <p:nvGrpSpPr>
          <p:cNvPr id="17" name="Group 16"/>
          <p:cNvGrpSpPr/>
          <p:nvPr/>
        </p:nvGrpSpPr>
        <p:grpSpPr>
          <a:xfrm>
            <a:off x="1269653" y="4027756"/>
            <a:ext cx="7083755" cy="2832483"/>
            <a:chOff x="1269653" y="4027756"/>
            <a:chExt cx="7083755" cy="2832483"/>
          </a:xfrm>
        </p:grpSpPr>
        <p:pic>
          <p:nvPicPr>
            <p:cNvPr id="9" name="Picture 8" descr="H2.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269653" y="4522152"/>
              <a:ext cx="7083755" cy="2058966"/>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1296960" y="4027756"/>
              <a:ext cx="1684714" cy="430887"/>
            </a:xfrm>
            <a:prstGeom prst="rect">
              <a:avLst/>
            </a:prstGeom>
            <a:noFill/>
          </p:spPr>
          <p:txBody>
            <a:bodyPr wrap="none" rtlCol="0">
              <a:spAutoFit/>
            </a:bodyPr>
            <a:lstStyle/>
            <a:p>
              <a:pPr marL="177759" lvl="2" indent="-177759" algn="l" defTabSz="914400">
                <a:buNone/>
              </a:pPr>
              <a:r>
                <a:rPr lang="de-CH" sz="2200" b="0" i="0">
                  <a:solidFill>
                    <a:srgbClr val="6DB344"/>
                  </a:solidFill>
                  <a:latin typeface="Arial"/>
                  <a:ea typeface="+mn-ea"/>
                  <a:cs typeface="+mn-cs"/>
                </a:rPr>
                <a:t>IT-Initiativen</a:t>
              </a:r>
            </a:p>
          </p:txBody>
        </p:sp>
        <p:sp>
          <p:nvSpPr>
            <p:cNvPr id="3" name="TextBox 2"/>
            <p:cNvSpPr txBox="1"/>
            <p:nvPr/>
          </p:nvSpPr>
          <p:spPr>
            <a:xfrm>
              <a:off x="1350930" y="4537808"/>
              <a:ext cx="6437339" cy="2322431"/>
            </a:xfrm>
            <a:prstGeom prst="rect">
              <a:avLst/>
            </a:prstGeom>
            <a:noFill/>
          </p:spPr>
          <p:txBody>
            <a:bodyPr wrap="square" rtlCol="0">
              <a:spAutoFit/>
            </a:bodyPr>
            <a:lstStyle/>
            <a:p>
              <a:pPr marL="177759" lvl="3" indent="-177759"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Wie gewährleiste ich eine schnelle, sichere und regelkonforme Infrastrukturbereitstellung</a:t>
              </a:r>
              <a:r>
                <a:rPr lang="de-CH" sz="1500" b="0" i="0" dirty="0" smtClean="0">
                  <a:solidFill>
                    <a:srgbClr val="0096D6">
                      <a:lumMod val="75000"/>
                    </a:srgbClr>
                  </a:solidFill>
                  <a:latin typeface="Arial"/>
                  <a:ea typeface="+mn-ea"/>
                  <a:cs typeface="+mn-cs"/>
                </a:rPr>
                <a:t>? </a:t>
              </a:r>
              <a:endParaRPr lang="en-US" sz="1500" dirty="0" smtClean="0">
                <a:solidFill>
                  <a:schemeClr val="accent1">
                    <a:lumMod val="75000"/>
                  </a:schemeClr>
                </a:solidFill>
              </a:endParaRPr>
            </a:p>
            <a:p>
              <a:pPr marL="177759" lvl="3" indent="-177759"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Wie beschleunige ich die Bereitstellung neuer Geschäftsanwendungen und -services?</a:t>
              </a:r>
            </a:p>
            <a:p>
              <a:pPr marL="177759" lvl="3" indent="-177759"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Wie kann ich Mobilität und BYOD unterstützen?</a:t>
              </a:r>
            </a:p>
            <a:p>
              <a:pPr marL="177759" lvl="3" indent="-177759"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Wie kann ich das Netzwerk und das Rechenzentrum virtualisieren?</a:t>
              </a:r>
            </a:p>
            <a:p>
              <a:pPr marL="177759" lvl="3" indent="-177759" algn="l" defTabSz="914400">
                <a:lnSpc>
                  <a:spcPct val="95000"/>
                </a:lnSpc>
                <a:spcBef>
                  <a:spcPts val="400"/>
                </a:spcBef>
                <a:buClr>
                  <a:srgbClr val="0096D6">
                    <a:lumMod val="75000"/>
                  </a:srgbClr>
                </a:buClr>
                <a:buFont typeface="Arial"/>
                <a:buChar char="•"/>
              </a:pPr>
              <a:r>
                <a:rPr lang="de-CH" sz="1500" b="0" i="0" dirty="0">
                  <a:solidFill>
                    <a:srgbClr val="0096D6">
                      <a:lumMod val="75000"/>
                    </a:srgbClr>
                  </a:solidFill>
                  <a:latin typeface="Arial"/>
                  <a:ea typeface="+mn-ea"/>
                  <a:cs typeface="+mn-cs"/>
                </a:rPr>
                <a:t>Welche Optionen habe ich bei Public Clouds, Private Clouds und Hybrid Clouds?</a:t>
              </a:r>
            </a:p>
            <a:p>
              <a:pPr marL="0" lvl="3" algn="l" defTabSz="914400">
                <a:lnSpc>
                  <a:spcPct val="95000"/>
                </a:lnSpc>
                <a:spcBef>
                  <a:spcPts val="400"/>
                </a:spcBef>
                <a:buNone/>
              </a:pPr>
              <a:endParaRPr lang="en-US" sz="1500" dirty="0">
                <a:solidFill>
                  <a:schemeClr val="accent1">
                    <a:lumMod val="75000"/>
                  </a:schemeClr>
                </a:solidFill>
              </a:endParaRPr>
            </a:p>
          </p:txBody>
        </p:sp>
      </p:grpSp>
      <p:cxnSp>
        <p:nvCxnSpPr>
          <p:cNvPr id="18" name="Straight Connector 1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5938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ppt_h*1.125000"/>
                                          </p:val>
                                        </p:tav>
                                        <p:tav tm="100000">
                                          <p:val>
                                            <p:strVal val="#ppt_y"/>
                                          </p:val>
                                        </p:tav>
                                      </p:tavLst>
                                    </p:anim>
                                    <p:animEffect transition="in" filter="wipe(down)">
                                      <p:cBhvr>
                                        <p:cTn id="8" dur="1000"/>
                                        <p:tgtEl>
                                          <p:spTgt spid="12"/>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322869" y="4968585"/>
            <a:ext cx="2834122" cy="188941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12332" y="4968584"/>
            <a:ext cx="6310537" cy="1889415"/>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7850" y="0"/>
            <a:ext cx="9174842" cy="3798050"/>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pPr algn="l" defTabSz="914400">
              <a:buNone/>
            </a:pPr>
            <a:r>
              <a:rPr lang="de-CH" sz="4000" b="0" i="0">
                <a:solidFill>
                  <a:srgbClr val="6DB344"/>
                </a:solidFill>
                <a:latin typeface="Arial"/>
                <a:ea typeface="+mn-ea"/>
                <a:cs typeface="+mn-cs"/>
              </a:rPr>
              <a:t>Warum Cisco?</a:t>
            </a:r>
            <a:endParaRPr lang="en-US" sz="4000" dirty="0">
              <a:solidFill>
                <a:srgbClr val="6DB344"/>
              </a:solidFill>
            </a:endParaRPr>
          </a:p>
        </p:txBody>
      </p:sp>
      <p:sp>
        <p:nvSpPr>
          <p:cNvPr id="12" name="Rectangle 11"/>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0" name="Group 9"/>
          <p:cNvGrpSpPr/>
          <p:nvPr/>
        </p:nvGrpSpPr>
        <p:grpSpPr>
          <a:xfrm>
            <a:off x="4025901" y="4407971"/>
            <a:ext cx="4368800" cy="2085423"/>
            <a:chOff x="4368800" y="4573071"/>
            <a:chExt cx="4368800" cy="2085423"/>
          </a:xfrm>
        </p:grpSpPr>
        <p:pic>
          <p:nvPicPr>
            <p:cNvPr id="13" name="Picture 12" descr="GreenTab.pn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rot="10800000">
              <a:off x="4368800" y="4573071"/>
              <a:ext cx="4368800" cy="2085423"/>
            </a:xfrm>
            <a:prstGeom prst="rect">
              <a:avLst/>
            </a:prstGeom>
          </p:spPr>
        </p:pic>
        <p:sp>
          <p:nvSpPr>
            <p:cNvPr id="15" name="TextBox 14"/>
            <p:cNvSpPr txBox="1"/>
            <p:nvPr/>
          </p:nvSpPr>
          <p:spPr>
            <a:xfrm>
              <a:off x="4622377" y="4981687"/>
              <a:ext cx="3937424" cy="1477328"/>
            </a:xfrm>
            <a:prstGeom prst="rect">
              <a:avLst/>
            </a:prstGeom>
            <a:noFill/>
          </p:spPr>
          <p:txBody>
            <a:bodyPr wrap="square" rtlCol="0">
              <a:spAutoFit/>
            </a:bodyPr>
            <a:lstStyle/>
            <a:p>
              <a:pPr algn="l" defTabSz="914400">
                <a:buNone/>
              </a:pPr>
              <a:r>
                <a:rPr lang="de-CH" sz="18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Mit unseren Produkten und Lösungen können Sie Kunden, Klienten, Patienten oder Bürgern innovative und attraktive Services bereitstellen. </a:t>
              </a:r>
            </a:p>
          </p:txBody>
        </p:sp>
      </p:grpSp>
    </p:spTree>
    <p:extLst>
      <p:ext uri="{BB962C8B-B14F-4D97-AF65-F5344CB8AC3E}">
        <p14:creationId xmlns:p14="http://schemas.microsoft.com/office/powerpoint/2010/main" xmlns="" val="3318895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p:tgtEl>
                                          <p:spTgt spid="10"/>
                                        </p:tgtEl>
                                        <p:attrNameLst>
                                          <p:attrName>ppt_y</p:attrName>
                                        </p:attrNameLst>
                                      </p:cBhvr>
                                      <p:tavLst>
                                        <p:tav tm="0">
                                          <p:val>
                                            <p:strVal val="#ppt_y-#ppt_h*1.125000"/>
                                          </p:val>
                                        </p:tav>
                                        <p:tav tm="100000">
                                          <p:val>
                                            <p:strVal val="#ppt_y"/>
                                          </p:val>
                                        </p:tav>
                                      </p:tavLst>
                                    </p:anim>
                                    <p:animEffect transition="in" filter="wipe(down)">
                                      <p:cBhvr>
                                        <p:cTn id="24" dur="1000"/>
                                        <p:tgtEl>
                                          <p:spTgt spid="10"/>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I68083.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flipH="1">
            <a:off x="1130299" y="1171513"/>
            <a:ext cx="8020023" cy="5686487"/>
          </a:xfrm>
          <a:prstGeom prst="rect">
            <a:avLst/>
          </a:prstGeom>
        </p:spPr>
      </p:pic>
      <p:sp>
        <p:nvSpPr>
          <p:cNvPr id="12" name="Rectangle 11"/>
          <p:cNvSpPr/>
          <p:nvPr/>
        </p:nvSpPr>
        <p:spPr>
          <a:xfrm>
            <a:off x="0" y="1171513"/>
            <a:ext cx="9150323" cy="5686488"/>
          </a:xfrm>
          <a:prstGeom prst="rect">
            <a:avLst/>
          </a:prstGeom>
          <a:gradFill flip="none" rotWithShape="1">
            <a:gsLst>
              <a:gs pos="74000">
                <a:srgbClr val="FFFFFF"/>
              </a:gs>
              <a:gs pos="29000">
                <a:schemeClr val="bg1">
                  <a:alpha val="0"/>
                </a:schemeClr>
              </a:gs>
              <a:gs pos="55000">
                <a:srgbClr val="FFFFFF">
                  <a:alpha val="84000"/>
                </a:srgbClr>
              </a:gs>
            </a:gsLst>
            <a:lin ang="108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34964" y="1657763"/>
            <a:ext cx="5427207" cy="5150128"/>
          </a:xfrm>
          <a:prstGeom prst="rect">
            <a:avLst/>
          </a:prstGeom>
          <a:noFill/>
        </p:spPr>
        <p:txBody>
          <a:bodyPr wrap="square">
            <a:spAutoFit/>
          </a:bodyPr>
          <a:lstStyle/>
          <a:p>
            <a:pPr marL="285750" indent="-285750" algn="l" defTabSz="914400">
              <a:lnSpc>
                <a:spcPct val="145000"/>
              </a:lnSpc>
              <a:spcBef>
                <a:spcPts val="600"/>
              </a:spcBef>
              <a:buFont typeface="Arial"/>
              <a:buChar char="•"/>
            </a:pPr>
            <a:r>
              <a:rPr lang="en-US" b="1" i="0" dirty="0">
                <a:solidFill>
                  <a:schemeClr val="tx1"/>
                </a:solidFill>
                <a:latin typeface="Arial"/>
                <a:ea typeface="+mn-ea"/>
                <a:cs typeface="+mn-cs"/>
              </a:rPr>
              <a:t>28 </a:t>
            </a:r>
            <a:r>
              <a:rPr lang="en-US" b="1" i="0" dirty="0" err="1">
                <a:solidFill>
                  <a:schemeClr val="tx1"/>
                </a:solidFill>
                <a:latin typeface="Arial"/>
                <a:ea typeface="+mn-ea"/>
                <a:cs typeface="+mn-cs"/>
              </a:rPr>
              <a:t>Jahre</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als</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führender</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Anbieter</a:t>
            </a:r>
            <a:r>
              <a:rPr lang="en-US" b="1" i="0" dirty="0">
                <a:solidFill>
                  <a:schemeClr val="tx1"/>
                </a:solidFill>
                <a:latin typeface="Arial"/>
                <a:ea typeface="+mn-ea"/>
                <a:cs typeface="+mn-cs"/>
              </a:rPr>
              <a:t> in </a:t>
            </a:r>
            <a:r>
              <a:rPr lang="en-US" b="1" i="0" dirty="0" err="1">
                <a:solidFill>
                  <a:schemeClr val="tx1"/>
                </a:solidFill>
                <a:latin typeface="Arial"/>
                <a:ea typeface="+mn-ea"/>
                <a:cs typeface="+mn-cs"/>
              </a:rPr>
              <a:t>der</a:t>
            </a:r>
            <a:r>
              <a:rPr lang="en-US" b="1" i="0" dirty="0">
                <a:solidFill>
                  <a:schemeClr val="tx1"/>
                </a:solidFill>
                <a:latin typeface="Arial"/>
                <a:ea typeface="+mn-ea"/>
                <a:cs typeface="+mn-cs"/>
              </a:rPr>
              <a:t> </a:t>
            </a:r>
            <a:r>
              <a:rPr lang="en-US" b="1" i="0" dirty="0" smtClean="0">
                <a:solidFill>
                  <a:schemeClr val="tx1"/>
                </a:solidFill>
                <a:latin typeface="Arial"/>
                <a:ea typeface="+mn-ea"/>
                <a:cs typeface="+mn-cs"/>
              </a:rPr>
              <a:t/>
            </a:r>
            <a:br>
              <a:rPr lang="en-US" b="1" i="0" dirty="0" smtClean="0">
                <a:solidFill>
                  <a:schemeClr val="tx1"/>
                </a:solidFill>
                <a:latin typeface="Arial"/>
                <a:ea typeface="+mn-ea"/>
                <a:cs typeface="+mn-cs"/>
              </a:rPr>
            </a:br>
            <a:r>
              <a:rPr lang="en-US" b="1" i="0" dirty="0" smtClean="0">
                <a:solidFill>
                  <a:schemeClr val="tx1"/>
                </a:solidFill>
                <a:latin typeface="Arial"/>
                <a:ea typeface="+mn-ea"/>
                <a:cs typeface="+mn-cs"/>
              </a:rPr>
              <a:t>IT-</a:t>
            </a:r>
            <a:r>
              <a:rPr lang="en-US" b="1" i="0" dirty="0" err="1" smtClean="0">
                <a:solidFill>
                  <a:schemeClr val="tx1"/>
                </a:solidFill>
                <a:latin typeface="Arial"/>
                <a:ea typeface="+mn-ea"/>
                <a:cs typeface="+mn-cs"/>
              </a:rPr>
              <a:t>Branche</a:t>
            </a:r>
            <a:endParaRPr lang="en-US" b="1" i="0" dirty="0">
              <a:solidFill>
                <a:schemeClr val="tx1"/>
              </a:solidFill>
              <a:latin typeface="Arial"/>
              <a:ea typeface="+mn-ea"/>
              <a:cs typeface="+mn-cs"/>
            </a:endParaRPr>
          </a:p>
          <a:p>
            <a:pPr marL="285750" indent="-285750" algn="l" defTabSz="914400">
              <a:lnSpc>
                <a:spcPct val="145000"/>
              </a:lnSpc>
              <a:spcBef>
                <a:spcPts val="600"/>
              </a:spcBef>
              <a:buFont typeface="Arial"/>
              <a:buChar char="•"/>
            </a:pPr>
            <a:r>
              <a:rPr lang="en-US" b="1" i="0" dirty="0" err="1">
                <a:solidFill>
                  <a:schemeClr val="tx1"/>
                </a:solidFill>
                <a:latin typeface="Arial"/>
                <a:ea typeface="+mn-ea"/>
                <a:cs typeface="+mn-cs"/>
              </a:rPr>
              <a:t>Umfassendstes</a:t>
            </a:r>
            <a:r>
              <a:rPr lang="en-US" b="1" i="0" dirty="0">
                <a:solidFill>
                  <a:schemeClr val="tx1"/>
                </a:solidFill>
                <a:latin typeface="Arial"/>
                <a:ea typeface="+mn-ea"/>
                <a:cs typeface="+mn-cs"/>
              </a:rPr>
              <a:t> Portfolio </a:t>
            </a:r>
            <a:r>
              <a:rPr lang="en-US" b="1" i="0" dirty="0" err="1">
                <a:solidFill>
                  <a:schemeClr val="tx1"/>
                </a:solidFill>
                <a:latin typeface="Arial"/>
                <a:ea typeface="+mn-ea"/>
                <a:cs typeface="+mn-cs"/>
              </a:rPr>
              <a:t>der</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Branche</a:t>
            </a:r>
            <a:endParaRPr lang="en-US" b="1" i="0" dirty="0">
              <a:solidFill>
                <a:schemeClr val="tx1"/>
              </a:solidFill>
              <a:latin typeface="Arial"/>
              <a:ea typeface="+mn-ea"/>
              <a:cs typeface="+mn-cs"/>
            </a:endParaRPr>
          </a:p>
          <a:p>
            <a:pPr marL="285750" indent="-285750" algn="l" defTabSz="914400">
              <a:lnSpc>
                <a:spcPct val="145000"/>
              </a:lnSpc>
              <a:spcBef>
                <a:spcPts val="600"/>
              </a:spcBef>
              <a:buFont typeface="Arial"/>
              <a:buChar char="•"/>
            </a:pPr>
            <a:r>
              <a:rPr lang="en-US" b="1" i="0" dirty="0" err="1">
                <a:solidFill>
                  <a:schemeClr val="tx1"/>
                </a:solidFill>
                <a:latin typeface="Arial"/>
                <a:ea typeface="+mn-ea"/>
                <a:cs typeface="+mn-cs"/>
              </a:rPr>
              <a:t>Weltweites</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Partnernetzwerk</a:t>
            </a:r>
            <a:endParaRPr lang="en-US" b="1" dirty="0"/>
          </a:p>
          <a:p>
            <a:pPr marL="285750" indent="-285750" algn="l" defTabSz="914400">
              <a:lnSpc>
                <a:spcPct val="145000"/>
              </a:lnSpc>
              <a:spcBef>
                <a:spcPts val="600"/>
              </a:spcBef>
              <a:buFont typeface="Arial"/>
              <a:buChar char="•"/>
            </a:pPr>
            <a:r>
              <a:rPr lang="en-US" b="1" i="0" dirty="0" err="1">
                <a:solidFill>
                  <a:schemeClr val="tx1"/>
                </a:solidFill>
                <a:latin typeface="Arial"/>
                <a:ea typeface="+mn-ea"/>
                <a:cs typeface="+mn-cs"/>
              </a:rPr>
              <a:t>Branchenweit</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geringste</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Gesamtbetriebskosten</a:t>
            </a:r>
            <a:endParaRPr lang="en-US" b="1" i="0" dirty="0">
              <a:solidFill>
                <a:schemeClr val="tx1"/>
              </a:solidFill>
              <a:latin typeface="Arial"/>
              <a:ea typeface="+mn-ea"/>
              <a:cs typeface="+mn-cs"/>
            </a:endParaRPr>
          </a:p>
          <a:p>
            <a:pPr marL="285750" indent="-285750" algn="l" defTabSz="914400">
              <a:lnSpc>
                <a:spcPct val="145000"/>
              </a:lnSpc>
              <a:spcBef>
                <a:spcPts val="600"/>
              </a:spcBef>
              <a:buFont typeface="Arial"/>
              <a:buChar char="•"/>
            </a:pPr>
            <a:r>
              <a:rPr lang="en-US" b="1" i="0" dirty="0" err="1">
                <a:solidFill>
                  <a:schemeClr val="tx1"/>
                </a:solidFill>
                <a:latin typeface="Arial"/>
                <a:ea typeface="+mn-ea"/>
                <a:cs typeface="+mn-cs"/>
              </a:rPr>
              <a:t>Stetige</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Investitionen</a:t>
            </a:r>
            <a:r>
              <a:rPr lang="en-US" b="1" i="0" dirty="0">
                <a:solidFill>
                  <a:schemeClr val="tx1"/>
                </a:solidFill>
                <a:latin typeface="Arial"/>
                <a:ea typeface="+mn-ea"/>
                <a:cs typeface="+mn-cs"/>
              </a:rPr>
              <a:t> in </a:t>
            </a:r>
            <a:r>
              <a:rPr lang="en-US" b="1" i="0" dirty="0" err="1">
                <a:solidFill>
                  <a:schemeClr val="tx1"/>
                </a:solidFill>
                <a:latin typeface="Arial"/>
                <a:ea typeface="+mn-ea"/>
                <a:cs typeface="+mn-cs"/>
              </a:rPr>
              <a:t>Forschung</a:t>
            </a:r>
            <a:r>
              <a:rPr lang="en-US" b="1" i="0" dirty="0">
                <a:solidFill>
                  <a:schemeClr val="tx1"/>
                </a:solidFill>
                <a:latin typeface="Arial"/>
                <a:ea typeface="+mn-ea"/>
                <a:cs typeface="+mn-cs"/>
              </a:rPr>
              <a:t> und </a:t>
            </a:r>
            <a:r>
              <a:rPr lang="en-US" b="1" i="0" dirty="0" err="1">
                <a:solidFill>
                  <a:schemeClr val="tx1"/>
                </a:solidFill>
                <a:latin typeface="Arial"/>
                <a:ea typeface="+mn-ea"/>
                <a:cs typeface="+mn-cs"/>
              </a:rPr>
              <a:t>Entwicklung</a:t>
            </a:r>
            <a:endParaRPr lang="en-US" b="1" i="0" dirty="0">
              <a:solidFill>
                <a:schemeClr val="tx1"/>
              </a:solidFill>
              <a:latin typeface="Arial"/>
              <a:ea typeface="+mn-ea"/>
              <a:cs typeface="+mn-cs"/>
            </a:endParaRPr>
          </a:p>
          <a:p>
            <a:pPr marL="285750" indent="-285750" algn="l" defTabSz="914400">
              <a:lnSpc>
                <a:spcPct val="145000"/>
              </a:lnSpc>
              <a:spcBef>
                <a:spcPts val="600"/>
              </a:spcBef>
              <a:buFont typeface="Arial"/>
              <a:buChar char="•"/>
            </a:pPr>
            <a:r>
              <a:rPr lang="en-US" b="1" i="0" dirty="0" err="1">
                <a:solidFill>
                  <a:schemeClr val="tx1"/>
                </a:solidFill>
                <a:latin typeface="Arial"/>
                <a:ea typeface="+mn-ea"/>
                <a:cs typeface="+mn-cs"/>
              </a:rPr>
              <a:t>Softwarebasierte</a:t>
            </a:r>
            <a:r>
              <a:rPr lang="en-US" b="1" i="0" dirty="0">
                <a:solidFill>
                  <a:schemeClr val="tx1"/>
                </a:solidFill>
                <a:latin typeface="Arial"/>
                <a:ea typeface="+mn-ea"/>
                <a:cs typeface="+mn-cs"/>
              </a:rPr>
              <a:t> Services</a:t>
            </a:r>
            <a:endParaRPr lang="en-US" b="1" dirty="0"/>
          </a:p>
          <a:p>
            <a:pPr marL="285750" indent="-285750" algn="l" defTabSz="914400">
              <a:lnSpc>
                <a:spcPct val="145000"/>
              </a:lnSpc>
              <a:spcBef>
                <a:spcPts val="600"/>
              </a:spcBef>
              <a:buFont typeface="Arial"/>
              <a:buChar char="•"/>
            </a:pPr>
            <a:r>
              <a:rPr lang="en-US" b="1" i="0" dirty="0">
                <a:solidFill>
                  <a:schemeClr val="tx1"/>
                </a:solidFill>
                <a:latin typeface="Arial"/>
                <a:ea typeface="+mn-ea"/>
                <a:cs typeface="+mn-cs"/>
              </a:rPr>
              <a:t>Flexible </a:t>
            </a:r>
            <a:r>
              <a:rPr lang="en-US" b="1" i="0" dirty="0" err="1">
                <a:solidFill>
                  <a:schemeClr val="tx1"/>
                </a:solidFill>
                <a:latin typeface="Arial"/>
                <a:ea typeface="+mn-ea"/>
                <a:cs typeface="+mn-cs"/>
              </a:rPr>
              <a:t>Nutzungsmodelle</a:t>
            </a:r>
            <a:endParaRPr lang="en-US" b="1" dirty="0"/>
          </a:p>
          <a:p>
            <a:pPr marL="285750" indent="-285750" algn="l" defTabSz="914400">
              <a:lnSpc>
                <a:spcPct val="145000"/>
              </a:lnSpc>
              <a:spcBef>
                <a:spcPts val="600"/>
              </a:spcBef>
              <a:buFont typeface="Arial"/>
              <a:buChar char="•"/>
            </a:pPr>
            <a:r>
              <a:rPr lang="en-US" b="1" i="0" dirty="0" err="1">
                <a:solidFill>
                  <a:schemeClr val="tx1"/>
                </a:solidFill>
                <a:latin typeface="Arial"/>
                <a:ea typeface="+mn-ea"/>
                <a:cs typeface="+mn-cs"/>
              </a:rPr>
              <a:t>Schnelle</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Bereitstellung</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einfacher</a:t>
            </a:r>
            <a:r>
              <a:rPr lang="en-US" b="1" i="0" dirty="0">
                <a:solidFill>
                  <a:schemeClr val="tx1"/>
                </a:solidFill>
                <a:latin typeface="Arial"/>
                <a:ea typeface="+mn-ea"/>
                <a:cs typeface="+mn-cs"/>
              </a:rPr>
              <a:t> </a:t>
            </a:r>
            <a:r>
              <a:rPr lang="en-US" b="1" i="0" dirty="0" err="1">
                <a:solidFill>
                  <a:schemeClr val="tx1"/>
                </a:solidFill>
                <a:latin typeface="Arial"/>
                <a:ea typeface="+mn-ea"/>
                <a:cs typeface="+mn-cs"/>
              </a:rPr>
              <a:t>Betrieb</a:t>
            </a:r>
            <a:endParaRPr lang="en-US" b="1" i="0" dirty="0">
              <a:solidFill>
                <a:schemeClr val="tx1"/>
              </a:solidFill>
              <a:latin typeface="Arial"/>
              <a:ea typeface="+mn-ea"/>
              <a:cs typeface="+mn-cs"/>
            </a:endParaRPr>
          </a:p>
        </p:txBody>
      </p:sp>
      <p:sp>
        <p:nvSpPr>
          <p:cNvPr id="11" name="Title 1"/>
          <p:cNvSpPr>
            <a:spLocks noGrp="1"/>
          </p:cNvSpPr>
          <p:nvPr>
            <p:ph type="title"/>
          </p:nvPr>
        </p:nvSpPr>
        <p:spPr>
          <a:xfrm>
            <a:off x="229702" y="188031"/>
            <a:ext cx="8914298" cy="838200"/>
          </a:xfrm>
        </p:spPr>
        <p:txBody>
          <a:bodyPr/>
          <a:lstStyle/>
          <a:p>
            <a:pPr algn="l" defTabSz="914400">
              <a:lnSpc>
                <a:spcPct val="90000"/>
              </a:lnSpc>
              <a:spcBef>
                <a:spcPct val="0"/>
              </a:spcBef>
              <a:buNone/>
            </a:pPr>
            <a:r>
              <a:rPr lang="de-CH" sz="3200" b="0" i="0" spc="0" baseline="0" dirty="0">
                <a:solidFill>
                  <a:srgbClr val="FFFFFF"/>
                </a:solidFill>
                <a:latin typeface="Arial"/>
                <a:ea typeface="+mj-ea"/>
                <a:cs typeface="+mj-cs"/>
              </a:rPr>
              <a:t>Was spricht für das Cisco Midmarket-Portfolio?</a:t>
            </a:r>
            <a:endParaRPr lang="en-US" sz="3200" dirty="0">
              <a:solidFill>
                <a:schemeClr val="bg1"/>
              </a:solidFill>
            </a:endParaRPr>
          </a:p>
        </p:txBody>
      </p:sp>
      <p:cxnSp>
        <p:nvCxnSpPr>
          <p:cNvPr id="6" name="Straight Connector 5"/>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7511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Cisco Midmarket-Portfolio</a:t>
            </a:r>
            <a:endParaRPr lang="en-US" sz="3200" dirty="0">
              <a:solidFill>
                <a:schemeClr val="bg1"/>
              </a:solidFill>
            </a:endParaRPr>
          </a:p>
        </p:txBody>
      </p:sp>
      <p:pic>
        <p:nvPicPr>
          <p:cNvPr id="14" name="Picture 13"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2700" y="1273112"/>
            <a:ext cx="9144000" cy="5686488"/>
          </a:xfrm>
          <a:prstGeom prst="rect">
            <a:avLst/>
          </a:prstGeom>
        </p:spPr>
      </p:pic>
      <p:sp>
        <p:nvSpPr>
          <p:cNvPr id="15" name="Rectangle 14"/>
          <p:cNvSpPr/>
          <p:nvPr/>
        </p:nvSpPr>
        <p:spPr>
          <a:xfrm>
            <a:off x="-12700" y="6055950"/>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Oval 22"/>
          <p:cNvSpPr/>
          <p:nvPr/>
        </p:nvSpPr>
        <p:spPr>
          <a:xfrm>
            <a:off x="-127001" y="6375401"/>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4" name="Picture 23" descr="Person1.pn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1302567" y="2912432"/>
            <a:ext cx="2551084" cy="3759078"/>
          </a:xfrm>
          <a:prstGeom prst="rect">
            <a:avLst/>
          </a:prstGeom>
          <a:effectLst>
            <a:glow rad="762000">
              <a:schemeClr val="bg1">
                <a:alpha val="44000"/>
              </a:schemeClr>
            </a:glow>
          </a:effectLst>
        </p:spPr>
      </p:pic>
      <p:pic>
        <p:nvPicPr>
          <p:cNvPr id="25" name="Picture 24" descr="Person3.png"/>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239414" y="2874516"/>
            <a:ext cx="1228253" cy="3792987"/>
          </a:xfrm>
          <a:prstGeom prst="rect">
            <a:avLst/>
          </a:prstGeom>
          <a:effectLst>
            <a:glow rad="762000">
              <a:schemeClr val="bg1">
                <a:alpha val="44000"/>
              </a:schemeClr>
            </a:glow>
          </a:effectLst>
        </p:spPr>
      </p:pic>
      <p:pic>
        <p:nvPicPr>
          <p:cNvPr id="26" name="Picture 25" descr="P3.png"/>
          <p:cNvPicPr>
            <a:picLocks noChangeAspect="1"/>
          </p:cNvPicPr>
          <p:nvPr/>
        </p:nvPicPr>
        <p:blipFill rotWithShape="1">
          <a:blip r:embed="rId6" cstate="print">
            <a:extLst>
              <a:ext uri="{28A0092B-C50C-407E-A947-70E740481C1C}">
                <a14:useLocalDpi xmlns:a14="http://schemas.microsoft.com/office/drawing/2010/main" xmlns=""/>
              </a:ext>
            </a:extLst>
          </a:blip>
          <a:srcRect t="1" b="1173"/>
          <a:stretch/>
        </p:blipFill>
        <p:spPr>
          <a:xfrm flipH="1">
            <a:off x="5418227" y="2834239"/>
            <a:ext cx="1063845" cy="3884063"/>
          </a:xfrm>
          <a:prstGeom prst="rect">
            <a:avLst/>
          </a:prstGeom>
          <a:effectLst>
            <a:glow rad="762000">
              <a:schemeClr val="bg1">
                <a:alpha val="44000"/>
              </a:schemeClr>
            </a:glow>
          </a:effectLst>
        </p:spPr>
      </p:pic>
      <p:pic>
        <p:nvPicPr>
          <p:cNvPr id="27" name="Picture 26" descr="Person2.png"/>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3576149" y="2797961"/>
            <a:ext cx="1453052" cy="3966442"/>
          </a:xfrm>
          <a:prstGeom prst="rect">
            <a:avLst/>
          </a:prstGeom>
          <a:effectLst>
            <a:glow rad="762000">
              <a:schemeClr val="bg1">
                <a:alpha val="44000"/>
              </a:schemeClr>
            </a:glow>
          </a:effectLst>
        </p:spPr>
      </p:pic>
      <p:pic>
        <p:nvPicPr>
          <p:cNvPr id="29" name="Picture 28" descr="Person5.png"/>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7368340" y="2797961"/>
            <a:ext cx="1493507" cy="3889887"/>
          </a:xfrm>
          <a:prstGeom prst="rect">
            <a:avLst/>
          </a:prstGeom>
          <a:effectLst>
            <a:glow rad="762000">
              <a:schemeClr val="bg1">
                <a:alpha val="44000"/>
              </a:schemeClr>
            </a:glow>
          </a:effectLst>
        </p:spPr>
      </p:pic>
      <p:sp>
        <p:nvSpPr>
          <p:cNvPr id="18" name="TextBox 17"/>
          <p:cNvSpPr txBox="1"/>
          <p:nvPr/>
        </p:nvSpPr>
        <p:spPr>
          <a:xfrm>
            <a:off x="4546600" y="1978735"/>
            <a:ext cx="4386771" cy="923330"/>
          </a:xfrm>
          <a:prstGeom prst="rect">
            <a:avLst/>
          </a:prstGeom>
          <a:noFill/>
        </p:spPr>
        <p:txBody>
          <a:bodyPr wrap="square" rtlCol="0">
            <a:spAutoFit/>
          </a:bodyPr>
          <a:lstStyle/>
          <a:p>
            <a:pPr marL="0" lvl="3" algn="r" defTabSz="914400">
              <a:spcBef>
                <a:spcPts val="400"/>
              </a:spcBef>
              <a:buNone/>
            </a:pPr>
            <a:r>
              <a:rPr lang="de-CH" sz="1800" b="0" i="0" dirty="0">
                <a:solidFill>
                  <a:srgbClr val="0096D6">
                    <a:lumMod val="75000"/>
                  </a:srgbClr>
                </a:solidFill>
                <a:latin typeface="Arial"/>
                <a:ea typeface="+mn-ea"/>
                <a:cs typeface="+mn-cs"/>
              </a:rPr>
              <a:t>Wie beschleunige ich die Bereitstellung neuer Geschäftsanwendungen </a:t>
            </a:r>
            <a:r>
              <a:rPr lang="de-CH" sz="1800" b="0" i="0" dirty="0" smtClean="0">
                <a:solidFill>
                  <a:srgbClr val="0096D6">
                    <a:lumMod val="75000"/>
                  </a:srgbClr>
                </a:solidFill>
                <a:latin typeface="Arial"/>
                <a:ea typeface="+mn-ea"/>
                <a:cs typeface="+mn-cs"/>
              </a:rPr>
              <a:t/>
            </a:r>
            <a:br>
              <a:rPr lang="de-CH" sz="1800" b="0" i="0" dirty="0" smtClean="0">
                <a:solidFill>
                  <a:srgbClr val="0096D6">
                    <a:lumMod val="75000"/>
                  </a:srgbClr>
                </a:solidFill>
                <a:latin typeface="Arial"/>
                <a:ea typeface="+mn-ea"/>
                <a:cs typeface="+mn-cs"/>
              </a:rPr>
            </a:br>
            <a:r>
              <a:rPr lang="de-CH" sz="1800" b="0" i="0" dirty="0" smtClean="0">
                <a:solidFill>
                  <a:srgbClr val="0096D6">
                    <a:lumMod val="75000"/>
                  </a:srgbClr>
                </a:solidFill>
                <a:latin typeface="Arial"/>
                <a:ea typeface="+mn-ea"/>
                <a:cs typeface="+mn-cs"/>
              </a:rPr>
              <a:t>und </a:t>
            </a:r>
            <a:r>
              <a:rPr lang="de-CH" sz="1800" b="0" i="0" dirty="0">
                <a:solidFill>
                  <a:srgbClr val="0096D6">
                    <a:lumMod val="75000"/>
                  </a:srgbClr>
                </a:solidFill>
                <a:latin typeface="Arial"/>
                <a:ea typeface="+mn-ea"/>
                <a:cs typeface="+mn-cs"/>
              </a:rPr>
              <a:t>-services?</a:t>
            </a:r>
          </a:p>
        </p:txBody>
      </p:sp>
      <p:sp>
        <p:nvSpPr>
          <p:cNvPr id="20" name="TextBox 19"/>
          <p:cNvSpPr txBox="1"/>
          <p:nvPr/>
        </p:nvSpPr>
        <p:spPr>
          <a:xfrm>
            <a:off x="188614" y="1978735"/>
            <a:ext cx="4357986" cy="1251625"/>
          </a:xfrm>
          <a:prstGeom prst="rect">
            <a:avLst/>
          </a:prstGeom>
          <a:noFill/>
        </p:spPr>
        <p:txBody>
          <a:bodyPr wrap="square" rtlCol="0">
            <a:spAutoFit/>
          </a:bodyPr>
          <a:lstStyle/>
          <a:p>
            <a:pPr marL="0" lvl="3" algn="l" defTabSz="914400">
              <a:spcBef>
                <a:spcPts val="400"/>
              </a:spcBef>
              <a:buNone/>
            </a:pPr>
            <a:r>
              <a:rPr lang="de-CH" sz="1800" b="0" i="0" dirty="0">
                <a:solidFill>
                  <a:srgbClr val="0096D6">
                    <a:lumMod val="75000"/>
                  </a:srgbClr>
                </a:solidFill>
                <a:latin typeface="Arial"/>
                <a:ea typeface="+mn-ea"/>
                <a:cs typeface="+mn-cs"/>
              </a:rPr>
              <a:t>Wie gewährleiste ich eine schnelle, sichere und regelkonforme Infrastrukturbereitstellung</a:t>
            </a:r>
            <a:r>
              <a:rPr lang="de-CH" sz="1800" b="0" i="0" dirty="0" smtClean="0">
                <a:solidFill>
                  <a:srgbClr val="0096D6">
                    <a:lumMod val="75000"/>
                  </a:srgbClr>
                </a:solidFill>
                <a:latin typeface="Arial"/>
                <a:ea typeface="+mn-ea"/>
                <a:cs typeface="+mn-cs"/>
              </a:rPr>
              <a:t>? </a:t>
            </a:r>
            <a:endParaRPr lang="de-CH" sz="1800" b="0" i="0" dirty="0">
              <a:solidFill>
                <a:srgbClr val="0096D6">
                  <a:lumMod val="75000"/>
                </a:srgbClr>
              </a:solidFill>
              <a:latin typeface="Arial"/>
              <a:ea typeface="+mn-ea"/>
              <a:cs typeface="+mn-cs"/>
            </a:endParaRPr>
          </a:p>
          <a:p>
            <a:pPr marL="0" lvl="3" algn="l" defTabSz="914400">
              <a:spcBef>
                <a:spcPts val="400"/>
              </a:spcBef>
              <a:buNone/>
            </a:pPr>
            <a:endParaRPr lang="en-US" dirty="0">
              <a:solidFill>
                <a:schemeClr val="accent1">
                  <a:lumMod val="75000"/>
                </a:schemeClr>
              </a:solidFill>
            </a:endParaRPr>
          </a:p>
        </p:txBody>
      </p:sp>
      <p:sp>
        <p:nvSpPr>
          <p:cNvPr id="22" name="TextBox 21"/>
          <p:cNvSpPr txBox="1"/>
          <p:nvPr/>
        </p:nvSpPr>
        <p:spPr>
          <a:xfrm>
            <a:off x="3315878" y="1978735"/>
            <a:ext cx="3106986" cy="646331"/>
          </a:xfrm>
          <a:prstGeom prst="rect">
            <a:avLst/>
          </a:prstGeom>
          <a:noFill/>
        </p:spPr>
        <p:txBody>
          <a:bodyPr wrap="square" rtlCol="0">
            <a:spAutoFit/>
          </a:bodyPr>
          <a:lstStyle/>
          <a:p>
            <a:pPr marL="0" lvl="3" algn="l" defTabSz="914400">
              <a:spcBef>
                <a:spcPts val="400"/>
              </a:spcBef>
              <a:buNone/>
            </a:pPr>
            <a:r>
              <a:rPr lang="de-CH" sz="1800" b="0" i="0">
                <a:solidFill>
                  <a:srgbClr val="0096D6">
                    <a:lumMod val="75000"/>
                  </a:srgbClr>
                </a:solidFill>
                <a:latin typeface="Arial"/>
                <a:ea typeface="+mn-ea"/>
                <a:cs typeface="+mn-cs"/>
              </a:rPr>
              <a:t>Wie kann ich Mobilität und BYOD unterstützen?</a:t>
            </a:r>
          </a:p>
        </p:txBody>
      </p:sp>
      <p:sp>
        <p:nvSpPr>
          <p:cNvPr id="30" name="TextBox 29"/>
          <p:cNvSpPr txBox="1"/>
          <p:nvPr/>
        </p:nvSpPr>
        <p:spPr>
          <a:xfrm>
            <a:off x="4711700" y="1978735"/>
            <a:ext cx="4145470" cy="646331"/>
          </a:xfrm>
          <a:prstGeom prst="rect">
            <a:avLst/>
          </a:prstGeom>
          <a:noFill/>
        </p:spPr>
        <p:txBody>
          <a:bodyPr wrap="square" rtlCol="0">
            <a:spAutoFit/>
          </a:bodyPr>
          <a:lstStyle/>
          <a:p>
            <a:pPr marL="0" lvl="3" algn="l" defTabSz="914400">
              <a:spcBef>
                <a:spcPts val="400"/>
              </a:spcBef>
              <a:buNone/>
            </a:pPr>
            <a:r>
              <a:rPr lang="de-CH" sz="1800" b="0" i="0">
                <a:solidFill>
                  <a:srgbClr val="0096D6">
                    <a:lumMod val="75000"/>
                  </a:srgbClr>
                </a:solidFill>
                <a:latin typeface="Arial"/>
                <a:ea typeface="+mn-ea"/>
                <a:cs typeface="+mn-cs"/>
              </a:rPr>
              <a:t>Wie kann ich das Netzwerk und das Rechenzentrum virtualisieren?</a:t>
            </a:r>
          </a:p>
        </p:txBody>
      </p:sp>
      <p:sp>
        <p:nvSpPr>
          <p:cNvPr id="32" name="TextBox 31"/>
          <p:cNvSpPr txBox="1"/>
          <p:nvPr/>
        </p:nvSpPr>
        <p:spPr>
          <a:xfrm>
            <a:off x="1538397" y="1978735"/>
            <a:ext cx="4357678" cy="646331"/>
          </a:xfrm>
          <a:prstGeom prst="rect">
            <a:avLst/>
          </a:prstGeom>
          <a:noFill/>
        </p:spPr>
        <p:txBody>
          <a:bodyPr wrap="square" rtlCol="0">
            <a:spAutoFit/>
          </a:bodyPr>
          <a:lstStyle/>
          <a:p>
            <a:pPr marL="0" lvl="3" algn="l" defTabSz="914400">
              <a:spcBef>
                <a:spcPts val="400"/>
              </a:spcBef>
              <a:buNone/>
            </a:pPr>
            <a:r>
              <a:rPr lang="de-CH" sz="1800" b="0" i="0">
                <a:solidFill>
                  <a:srgbClr val="0096D6">
                    <a:lumMod val="75000"/>
                  </a:srgbClr>
                </a:solidFill>
                <a:latin typeface="Arial"/>
                <a:ea typeface="+mn-ea"/>
                <a:cs typeface="+mn-cs"/>
              </a:rPr>
              <a:t>Welche Optionen habe ich bei Public Clouds, Private Clouds und Hybrid Clouds?</a:t>
            </a:r>
          </a:p>
        </p:txBody>
      </p:sp>
      <p:cxnSp>
        <p:nvCxnSpPr>
          <p:cNvPr id="21" name="Straight Connector 20"/>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349924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20"/>
                                        </p:tgtEl>
                                        <p:attrNameLst>
                                          <p:attrName>ppt_w</p:attrName>
                                        </p:attrNameLst>
                                      </p:cBhvr>
                                      <p:tavLst>
                                        <p:tav tm="0">
                                          <p:val>
                                            <p:strVal val="ppt_w"/>
                                          </p:val>
                                        </p:tav>
                                        <p:tav tm="100000">
                                          <p:val>
                                            <p:fltVal val="0"/>
                                          </p:val>
                                        </p:tav>
                                      </p:tavLst>
                                    </p:anim>
                                    <p:anim calcmode="lin" valueType="num">
                                      <p:cBhvr>
                                        <p:cTn id="17" dur="500"/>
                                        <p:tgtEl>
                                          <p:spTgt spid="20"/>
                                        </p:tgtEl>
                                        <p:attrNameLst>
                                          <p:attrName>ppt_h</p:attrName>
                                        </p:attrNameLst>
                                      </p:cBhvr>
                                      <p:tavLst>
                                        <p:tav tm="0">
                                          <p:val>
                                            <p:strVal val="ppt_h"/>
                                          </p:val>
                                        </p:tav>
                                        <p:tav tm="100000">
                                          <p:val>
                                            <p:fltVal val="0"/>
                                          </p:val>
                                        </p:tav>
                                      </p:tavLst>
                                    </p:anim>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1000"/>
                            </p:stCondLst>
                            <p:childTnLst>
                              <p:par>
                                <p:cTn id="41" presetID="1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22"/>
                                        </p:tgtEl>
                                        <p:attrNameLst>
                                          <p:attrName>ppt_w</p:attrName>
                                        </p:attrNameLst>
                                      </p:cBhvr>
                                      <p:tavLst>
                                        <p:tav tm="0">
                                          <p:val>
                                            <p:strVal val="ppt_w"/>
                                          </p:val>
                                        </p:tav>
                                        <p:tav tm="100000">
                                          <p:val>
                                            <p:fltVal val="0"/>
                                          </p:val>
                                        </p:tav>
                                      </p:tavLst>
                                    </p:anim>
                                    <p:anim calcmode="lin" valueType="num">
                                      <p:cBhvr>
                                        <p:cTn id="49" dur="500"/>
                                        <p:tgtEl>
                                          <p:spTgt spid="22"/>
                                        </p:tgtEl>
                                        <p:attrNameLst>
                                          <p:attrName>ppt_h</p:attrName>
                                        </p:attrNameLst>
                                      </p:cBhvr>
                                      <p:tavLst>
                                        <p:tav tm="0">
                                          <p:val>
                                            <p:strVal val="ppt_h"/>
                                          </p:val>
                                        </p:tav>
                                        <p:tav tm="100000">
                                          <p:val>
                                            <p:fltVal val="0"/>
                                          </p:val>
                                        </p:tav>
                                      </p:tavLst>
                                    </p:anim>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par>
                          <p:cTn id="56" fill="hold">
                            <p:stCondLst>
                              <p:cond delay="1000"/>
                            </p:stCondLst>
                            <p:childTnLst>
                              <p:par>
                                <p:cTn id="57" presetID="12" presetClass="entr" presetSubtype="4"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ppt_y</p:attrName>
                                        </p:attrNameLst>
                                      </p:cBhvr>
                                      <p:tavLst>
                                        <p:tav tm="0">
                                          <p:val>
                                            <p:strVal val="#ppt_y+#ppt_h*1.125000"/>
                                          </p:val>
                                        </p:tav>
                                        <p:tav tm="100000">
                                          <p:val>
                                            <p:strVal val="#ppt_y"/>
                                          </p:val>
                                        </p:tav>
                                      </p:tavLst>
                                    </p:anim>
                                    <p:animEffect transition="in" filter="wipe(up)">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30"/>
                                        </p:tgtEl>
                                        <p:attrNameLst>
                                          <p:attrName>ppt_w</p:attrName>
                                        </p:attrNameLst>
                                      </p:cBhvr>
                                      <p:tavLst>
                                        <p:tav tm="0">
                                          <p:val>
                                            <p:strVal val="ppt_w"/>
                                          </p:val>
                                        </p:tav>
                                        <p:tav tm="100000">
                                          <p:val>
                                            <p:fltVal val="0"/>
                                          </p:val>
                                        </p:tav>
                                      </p:tavLst>
                                    </p:anim>
                                    <p:anim calcmode="lin" valueType="num">
                                      <p:cBhvr>
                                        <p:cTn id="65" dur="500"/>
                                        <p:tgtEl>
                                          <p:spTgt spid="30"/>
                                        </p:tgtEl>
                                        <p:attrNameLst>
                                          <p:attrName>ppt_h</p:attrName>
                                        </p:attrNameLst>
                                      </p:cBhvr>
                                      <p:tavLst>
                                        <p:tav tm="0">
                                          <p:val>
                                            <p:strVal val="ppt_h"/>
                                          </p:val>
                                        </p:tav>
                                        <p:tav tm="100000">
                                          <p:val>
                                            <p:fltVal val="0"/>
                                          </p:val>
                                        </p:tav>
                                      </p:tavLst>
                                    </p:anim>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par>
                          <p:cTn id="72" fill="hold">
                            <p:stCondLst>
                              <p:cond delay="1000"/>
                            </p:stCondLst>
                            <p:childTnLst>
                              <p:par>
                                <p:cTn id="73" presetID="12" presetClass="entr" presetSubtype="4"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up)">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p:bldP spid="20" grpId="1"/>
      <p:bldP spid="22" grpId="0"/>
      <p:bldP spid="22" grpId="1"/>
      <p:bldP spid="30" grpId="0"/>
      <p:bldP spid="30" grpId="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Cisco Midmarket-Portfolio</a:t>
            </a:r>
            <a:endParaRPr lang="en-US"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3" name="Picture 12" descr="Person3.pn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912514" y="2062584"/>
            <a:ext cx="1462386" cy="4516017"/>
          </a:xfrm>
          <a:prstGeom prst="rect">
            <a:avLst/>
          </a:prstGeom>
          <a:effectLst>
            <a:glow rad="762000">
              <a:schemeClr val="bg1">
                <a:alpha val="44000"/>
              </a:schemeClr>
            </a:glow>
          </a:effectLst>
        </p:spPr>
      </p:pic>
      <p:sp>
        <p:nvSpPr>
          <p:cNvPr id="9" name="TextBox 8"/>
          <p:cNvSpPr txBox="1"/>
          <p:nvPr/>
        </p:nvSpPr>
        <p:spPr>
          <a:xfrm>
            <a:off x="229702" y="1242992"/>
            <a:ext cx="8914298" cy="830997"/>
          </a:xfrm>
          <a:prstGeom prst="rect">
            <a:avLst/>
          </a:prstGeom>
          <a:noFill/>
        </p:spPr>
        <p:txBody>
          <a:bodyPr wrap="square" rtlCol="0">
            <a:spAutoFit/>
          </a:bodyPr>
          <a:lstStyle/>
          <a:p>
            <a:pPr marL="0" lvl="3" algn="l" defTabSz="914400">
              <a:spcBef>
                <a:spcPts val="400"/>
              </a:spcBef>
              <a:buNone/>
            </a:pPr>
            <a:r>
              <a:rPr lang="de-CH" sz="2400" b="0" i="0" dirty="0">
                <a:solidFill>
                  <a:srgbClr val="0096D6">
                    <a:lumMod val="75000"/>
                  </a:srgbClr>
                </a:solidFill>
                <a:latin typeface="Arial"/>
                <a:ea typeface="+mn-ea"/>
                <a:cs typeface="+mn-cs"/>
              </a:rPr>
              <a:t>Wie gewährleiste ich eine schnelle, sichere und regelkonforme Infrastrukturbereitstellung</a:t>
            </a:r>
            <a:r>
              <a:rPr lang="de-CH" sz="2400" b="0" i="0" dirty="0" smtClean="0">
                <a:solidFill>
                  <a:srgbClr val="0096D6">
                    <a:lumMod val="75000"/>
                  </a:srgbClr>
                </a:solidFill>
                <a:latin typeface="Arial"/>
                <a:ea typeface="+mn-ea"/>
                <a:cs typeface="+mn-cs"/>
              </a:rPr>
              <a:t>? </a:t>
            </a:r>
            <a:endParaRPr lang="de-CH" sz="2400" b="0" i="0" dirty="0">
              <a:solidFill>
                <a:srgbClr val="0096D6">
                  <a:lumMod val="75000"/>
                </a:srgbClr>
              </a:solidFill>
              <a:latin typeface="Arial"/>
              <a:ea typeface="+mn-ea"/>
              <a:cs typeface="+mn-cs"/>
            </a:endParaRPr>
          </a:p>
        </p:txBody>
      </p:sp>
      <p:sp>
        <p:nvSpPr>
          <p:cNvPr id="10" name="TextBox 9"/>
          <p:cNvSpPr txBox="1"/>
          <p:nvPr/>
        </p:nvSpPr>
        <p:spPr>
          <a:xfrm>
            <a:off x="2661354" y="2734883"/>
            <a:ext cx="6049961" cy="1400383"/>
          </a:xfrm>
          <a:prstGeom prst="rect">
            <a:avLst/>
          </a:prstGeom>
          <a:noFill/>
        </p:spPr>
        <p:txBody>
          <a:bodyPr wrap="square" rtlCol="0">
            <a:spAutoFit/>
          </a:bodyPr>
          <a:lstStyle/>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Einfache Verwaltung durch Cloud-basierte Netzwerklösungen </a:t>
            </a: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Integrierte, sichere Lösung für Zweigstellen mit Cisco ISR</a:t>
            </a: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Vereinfachte RZ-Fabric-Konvergenz dank NX-OS </a:t>
            </a:r>
            <a:endParaRPr lang="en-US" sz="1400" dirty="0" smtClean="0">
              <a:solidFill>
                <a:srgbClr val="0071A0"/>
              </a:solidFill>
            </a:endParaRP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Kabelgebundene und mobile Sicherheit durch einheitliche Richtlinien, Cloud-basierten Bedrohungsschutz und über das Netzwerk erzielte Durchsetzung</a:t>
            </a: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732688" y="2350166"/>
            <a:ext cx="6085875" cy="338554"/>
          </a:xfrm>
          <a:prstGeom prst="rect">
            <a:avLst/>
          </a:prstGeom>
          <a:noFill/>
        </p:spPr>
        <p:txBody>
          <a:bodyPr wrap="square" rtlCol="0">
            <a:spAutoFit/>
          </a:bodyPr>
          <a:lstStyle/>
          <a:p>
            <a:pPr algn="l" defTabSz="914400">
              <a:buNone/>
            </a:pPr>
            <a:r>
              <a:rPr lang="en-US" sz="1600" b="1" i="0">
                <a:solidFill>
                  <a:srgbClr val="0096D6">
                    <a:lumMod val="75000"/>
                  </a:srgbClr>
                </a:solidFill>
                <a:latin typeface="Arial"/>
                <a:ea typeface="+mn-ea"/>
                <a:cs typeface="+mn-cs"/>
              </a:rPr>
              <a:t>Der Cisco Vorteil für Ihr Unternehmen:</a:t>
            </a:r>
            <a:endParaRPr lang="en-US" sz="1600" b="1" dirty="0">
              <a:solidFill>
                <a:schemeClr val="tx1">
                  <a:lumMod val="75000"/>
                </a:schemeClr>
              </a:solidFill>
            </a:endParaRPr>
          </a:p>
        </p:txBody>
      </p:sp>
      <p:sp>
        <p:nvSpPr>
          <p:cNvPr id="15" name="TextBox 14"/>
          <p:cNvSpPr txBox="1"/>
          <p:nvPr/>
        </p:nvSpPr>
        <p:spPr>
          <a:xfrm>
            <a:off x="2732688" y="4492061"/>
            <a:ext cx="6085875" cy="338554"/>
          </a:xfrm>
          <a:prstGeom prst="rect">
            <a:avLst/>
          </a:prstGeom>
          <a:noFill/>
        </p:spPr>
        <p:txBody>
          <a:bodyPr wrap="square" rtlCol="0">
            <a:spAutoFit/>
          </a:bodyPr>
          <a:lstStyle/>
          <a:p>
            <a:pPr algn="l" defTabSz="914400">
              <a:buNone/>
            </a:pPr>
            <a:r>
              <a:rPr lang="en-US" sz="1600" b="1" i="0">
                <a:solidFill>
                  <a:srgbClr val="0096D6">
                    <a:lumMod val="75000"/>
                  </a:srgbClr>
                </a:solidFill>
                <a:latin typeface="Arial"/>
                <a:ea typeface="+mn-ea"/>
                <a:cs typeface="+mn-cs"/>
              </a:rPr>
              <a:t>Geschäftliche Auswirkungen:</a:t>
            </a:r>
            <a:endParaRPr lang="en-US" sz="1600" b="1" dirty="0">
              <a:solidFill>
                <a:schemeClr val="tx1">
                  <a:lumMod val="75000"/>
                </a:schemeClr>
              </a:solidFill>
            </a:endParaRPr>
          </a:p>
        </p:txBody>
      </p:sp>
      <p:sp>
        <p:nvSpPr>
          <p:cNvPr id="16" name="TextBox 15"/>
          <p:cNvSpPr txBox="1"/>
          <p:nvPr/>
        </p:nvSpPr>
        <p:spPr>
          <a:xfrm>
            <a:off x="2661353" y="4850360"/>
            <a:ext cx="6049961" cy="892552"/>
          </a:xfrm>
          <a:prstGeom prst="rect">
            <a:avLst/>
          </a:prstGeom>
          <a:noFill/>
        </p:spPr>
        <p:txBody>
          <a:bodyPr wrap="square" rtlCol="0">
            <a:spAutoFit/>
          </a:bodyPr>
          <a:lstStyle/>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Schnelle Erweiterung von IT-Funktionen auf neue Märkte</a:t>
            </a: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Minimierung der Risiken für geistiges Eigentum</a:t>
            </a: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Schutz von Kundendaten</a:t>
            </a:r>
            <a:endParaRPr lang="en-US" sz="1400" dirty="0">
              <a:solidFill>
                <a:srgbClr val="0071A0"/>
              </a:solidFill>
            </a:endParaRPr>
          </a:p>
        </p:txBody>
      </p:sp>
    </p:spTree>
    <p:extLst>
      <p:ext uri="{BB962C8B-B14F-4D97-AF65-F5344CB8AC3E}">
        <p14:creationId xmlns:p14="http://schemas.microsoft.com/office/powerpoint/2010/main" xmlns="" val="55387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Cisco Midmarket-Portfolio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 name="Picture 8" descr="Person5.pn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229702" y="2017757"/>
            <a:ext cx="1764198" cy="4594910"/>
          </a:xfrm>
          <a:prstGeom prst="rect">
            <a:avLst/>
          </a:prstGeom>
          <a:effectLst>
            <a:glow rad="762000">
              <a:schemeClr val="bg1">
                <a:alpha val="44000"/>
              </a:schemeClr>
            </a:glow>
          </a:effectLst>
        </p:spPr>
      </p:pic>
      <p:sp>
        <p:nvSpPr>
          <p:cNvPr id="13" name="TextBox 12"/>
          <p:cNvSpPr txBox="1"/>
          <p:nvPr/>
        </p:nvSpPr>
        <p:spPr>
          <a:xfrm>
            <a:off x="229702" y="1234842"/>
            <a:ext cx="9155598" cy="830997"/>
          </a:xfrm>
          <a:prstGeom prst="rect">
            <a:avLst/>
          </a:prstGeom>
          <a:noFill/>
        </p:spPr>
        <p:txBody>
          <a:bodyPr wrap="square" rtlCol="0">
            <a:spAutoFit/>
          </a:bodyPr>
          <a:lstStyle/>
          <a:p>
            <a:pPr marL="0" lvl="3" algn="l" defTabSz="914400">
              <a:buNone/>
            </a:pPr>
            <a:r>
              <a:rPr lang="de-CH" sz="2400" b="0" i="0" dirty="0">
                <a:solidFill>
                  <a:srgbClr val="0071A0"/>
                </a:solidFill>
                <a:latin typeface="Arial"/>
                <a:ea typeface="+mn-ea"/>
                <a:cs typeface="+mn-cs"/>
              </a:rPr>
              <a:t>Wie beschleunige ich die Bereitstellung neuer Geschäftsanwendungen </a:t>
            </a:r>
            <a:r>
              <a:rPr lang="de-CH" sz="2400" b="0" i="0" dirty="0" smtClean="0">
                <a:solidFill>
                  <a:srgbClr val="0071A0"/>
                </a:solidFill>
                <a:latin typeface="Arial"/>
                <a:ea typeface="+mn-ea"/>
                <a:cs typeface="+mn-cs"/>
              </a:rPr>
              <a:t>und </a:t>
            </a:r>
            <a:r>
              <a:rPr lang="de-CH" sz="2400" b="0" i="0" dirty="0">
                <a:solidFill>
                  <a:srgbClr val="0071A0"/>
                </a:solidFill>
                <a:latin typeface="Arial"/>
                <a:ea typeface="+mn-ea"/>
                <a:cs typeface="+mn-cs"/>
              </a:rPr>
              <a:t>-Services?</a:t>
            </a:r>
          </a:p>
        </p:txBody>
      </p:sp>
      <p:sp>
        <p:nvSpPr>
          <p:cNvPr id="14" name="TextBox 13"/>
          <p:cNvSpPr txBox="1"/>
          <p:nvPr/>
        </p:nvSpPr>
        <p:spPr>
          <a:xfrm>
            <a:off x="2687406" y="2723317"/>
            <a:ext cx="6261101" cy="1184940"/>
          </a:xfrm>
          <a:prstGeom prst="rect">
            <a:avLst/>
          </a:prstGeom>
          <a:noFill/>
        </p:spPr>
        <p:txBody>
          <a:bodyPr wrap="square" rtlCol="0">
            <a:spAutoFit/>
          </a:bodyPr>
          <a:lstStyle/>
          <a:p>
            <a:pPr marL="177759" indent="-177759" algn="l" defTabSz="914309">
              <a:spcBef>
                <a:spcPts val="600"/>
              </a:spcBef>
              <a:buClr>
                <a:srgbClr val="0071A0"/>
              </a:buClr>
              <a:buFont typeface="Arial"/>
              <a:buChar char="•"/>
            </a:pPr>
            <a:r>
              <a:rPr lang="de-CH" sz="1400" b="0" i="0">
                <a:solidFill>
                  <a:srgbClr val="0071A0"/>
                </a:solidFill>
                <a:latin typeface="Arial"/>
                <a:ea typeface="+mn-ea"/>
                <a:cs typeface="+mn-cs"/>
              </a:rPr>
              <a:t>Schnelle Bereitstellung und niedrige Gesamtbetriebskosten dank Zweigstellenlösung mit Cisco ISR</a:t>
            </a:r>
            <a:endParaRPr lang="en-US" sz="1400" dirty="0">
              <a:solidFill>
                <a:srgbClr val="0071A0"/>
              </a:solidFill>
            </a:endParaRPr>
          </a:p>
          <a:p>
            <a:pPr marL="177759" indent="-177759" algn="l" defTabSz="914309">
              <a:spcBef>
                <a:spcPts val="600"/>
              </a:spcBef>
              <a:buClr>
                <a:srgbClr val="0071A0"/>
              </a:buClr>
              <a:buFont typeface="Arial"/>
              <a:buChar char="•"/>
            </a:pPr>
            <a:r>
              <a:rPr lang="de-CH" sz="1400" b="0" i="0">
                <a:solidFill>
                  <a:srgbClr val="0071A0"/>
                </a:solidFill>
                <a:latin typeface="Arial"/>
                <a:ea typeface="+mn-ea"/>
                <a:cs typeface="+mn-cs"/>
              </a:rPr>
              <a:t>Integration von RZ-Systemen mit</a:t>
            </a:r>
            <a:r>
              <a:rPr lang="de-CH" sz="1400" b="0" i="0" baseline="30000">
                <a:solidFill>
                  <a:srgbClr val="0071A0"/>
                </a:solidFill>
                <a:latin typeface="Arial"/>
                <a:ea typeface="+mn-ea"/>
                <a:cs typeface="+mn-cs"/>
              </a:rPr>
              <a:t> </a:t>
            </a:r>
            <a:r>
              <a:rPr lang="de-CH" sz="1400" b="0" i="0">
                <a:solidFill>
                  <a:srgbClr val="0071A0"/>
                </a:solidFill>
                <a:latin typeface="Arial"/>
                <a:ea typeface="+mn-ea"/>
                <a:cs typeface="+mn-cs"/>
              </a:rPr>
              <a:t>Partneranwendungen anderer Anbieter</a:t>
            </a:r>
          </a:p>
          <a:p>
            <a:pPr marL="177759" indent="-177759" algn="l" defTabSz="914309">
              <a:spcBef>
                <a:spcPts val="600"/>
              </a:spcBef>
              <a:buClr>
                <a:srgbClr val="0071A0"/>
              </a:buClr>
              <a:buFont typeface="Arial"/>
              <a:buChar char="•"/>
            </a:pPr>
            <a:r>
              <a:rPr lang="de-CH" sz="1400" b="0" i="0">
                <a:solidFill>
                  <a:srgbClr val="0071A0"/>
                </a:solidFill>
                <a:latin typeface="Arial"/>
                <a:ea typeface="+mn-ea"/>
                <a:cs typeface="+mn-cs"/>
              </a:rPr>
              <a:t>Standort- und Cloud-basierte Zusammenarbeitsmodelle </a:t>
            </a:r>
          </a:p>
          <a:p>
            <a:pPr marL="177759" indent="-177759" algn="l" defTabSz="914309">
              <a:spcBef>
                <a:spcPts val="600"/>
              </a:spcBef>
              <a:buClr>
                <a:srgbClr val="0071A0"/>
              </a:buClr>
              <a:buFont typeface="Arial"/>
              <a:buChar char="•"/>
            </a:pPr>
            <a:r>
              <a:rPr lang="de-CH" sz="1400" b="0" i="0">
                <a:solidFill>
                  <a:srgbClr val="0071A0"/>
                </a:solidFill>
                <a:latin typeface="Arial"/>
                <a:ea typeface="+mn-ea"/>
                <a:cs typeface="+mn-cs"/>
              </a:rPr>
              <a:t>Sichere, schnelle Bereitstellung virtualisierter Services</a:t>
            </a:r>
            <a:endParaRPr lang="en-US" sz="1400" dirty="0">
              <a:solidFill>
                <a:srgbClr val="0071A0"/>
              </a:solidFill>
            </a:endParaRPr>
          </a:p>
        </p:txBody>
      </p:sp>
      <p:cxnSp>
        <p:nvCxnSpPr>
          <p:cNvPr id="10" name="Straight Connector 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24403" y="2360799"/>
            <a:ext cx="6085875" cy="338554"/>
          </a:xfrm>
          <a:prstGeom prst="rect">
            <a:avLst/>
          </a:prstGeom>
          <a:noFill/>
        </p:spPr>
        <p:txBody>
          <a:bodyPr wrap="square" rtlCol="0">
            <a:spAutoFit/>
          </a:bodyPr>
          <a:lstStyle/>
          <a:p>
            <a:pPr algn="l" defTabSz="914400">
              <a:buNone/>
            </a:pPr>
            <a:r>
              <a:rPr lang="en-US" sz="1600" b="1" i="0">
                <a:solidFill>
                  <a:srgbClr val="0096D6">
                    <a:lumMod val="75000"/>
                  </a:srgbClr>
                </a:solidFill>
                <a:latin typeface="Arial"/>
                <a:ea typeface="+mn-ea"/>
                <a:cs typeface="+mn-cs"/>
              </a:rPr>
              <a:t>Der Cisco Vorteil für Ihr Unternehmen:</a:t>
            </a:r>
            <a:endParaRPr lang="en-US" sz="1600" b="1" dirty="0">
              <a:solidFill>
                <a:schemeClr val="tx1">
                  <a:lumMod val="75000"/>
                </a:schemeClr>
              </a:solidFill>
            </a:endParaRPr>
          </a:p>
        </p:txBody>
      </p:sp>
      <p:sp>
        <p:nvSpPr>
          <p:cNvPr id="16" name="TextBox 15"/>
          <p:cNvSpPr txBox="1"/>
          <p:nvPr/>
        </p:nvSpPr>
        <p:spPr>
          <a:xfrm>
            <a:off x="2724403" y="4276561"/>
            <a:ext cx="6085875" cy="338554"/>
          </a:xfrm>
          <a:prstGeom prst="rect">
            <a:avLst/>
          </a:prstGeom>
          <a:noFill/>
        </p:spPr>
        <p:txBody>
          <a:bodyPr wrap="square" rtlCol="0">
            <a:spAutoFit/>
          </a:bodyPr>
          <a:lstStyle/>
          <a:p>
            <a:pPr algn="l" defTabSz="914400">
              <a:buNone/>
            </a:pPr>
            <a:r>
              <a:rPr lang="en-US" sz="1600" b="1" i="0" dirty="0" err="1">
                <a:solidFill>
                  <a:srgbClr val="0096D6">
                    <a:lumMod val="75000"/>
                  </a:srgbClr>
                </a:solidFill>
                <a:latin typeface="Arial"/>
                <a:ea typeface="+mn-ea"/>
                <a:cs typeface="+mn-cs"/>
              </a:rPr>
              <a:t>Geschäftliche</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Auswirkungen</a:t>
            </a:r>
            <a:r>
              <a:rPr lang="en-US" sz="1600" b="1" i="0" dirty="0">
                <a:solidFill>
                  <a:srgbClr val="0096D6">
                    <a:lumMod val="75000"/>
                  </a:srgbClr>
                </a:solidFill>
                <a:latin typeface="Arial"/>
                <a:ea typeface="+mn-ea"/>
                <a:cs typeface="+mn-cs"/>
              </a:rPr>
              <a:t>:</a:t>
            </a:r>
            <a:endParaRPr lang="en-US" sz="1600" b="1" dirty="0">
              <a:solidFill>
                <a:schemeClr val="tx1">
                  <a:lumMod val="75000"/>
                </a:schemeClr>
              </a:solidFill>
            </a:endParaRPr>
          </a:p>
        </p:txBody>
      </p:sp>
      <p:sp>
        <p:nvSpPr>
          <p:cNvPr id="18" name="TextBox 17"/>
          <p:cNvSpPr txBox="1"/>
          <p:nvPr/>
        </p:nvSpPr>
        <p:spPr>
          <a:xfrm>
            <a:off x="2687406" y="4644302"/>
            <a:ext cx="6049961" cy="892552"/>
          </a:xfrm>
          <a:prstGeom prst="rect">
            <a:avLst/>
          </a:prstGeom>
          <a:noFill/>
        </p:spPr>
        <p:txBody>
          <a:bodyPr wrap="square" rtlCol="0">
            <a:spAutoFit/>
          </a:bodyPr>
          <a:lstStyle/>
          <a:p>
            <a:pPr marL="177759" lvl="3" indent="-177759" algn="l" defTabSz="914400">
              <a:spcBef>
                <a:spcPts val="600"/>
              </a:spcBef>
              <a:buClr>
                <a:srgbClr val="0071A0"/>
              </a:buClr>
              <a:buFont typeface="Arial"/>
              <a:buChar char="•"/>
            </a:pPr>
            <a:r>
              <a:rPr lang="de-CH" sz="1400" b="0" i="0" dirty="0">
                <a:solidFill>
                  <a:srgbClr val="0071A0"/>
                </a:solidFill>
                <a:latin typeface="Arial"/>
                <a:ea typeface="+mn-ea"/>
                <a:cs typeface="+mn-cs"/>
              </a:rPr>
              <a:t>Optimierung des Geschäftsbetriebs mit den neuesten Anwendungen</a:t>
            </a:r>
          </a:p>
          <a:p>
            <a:pPr marL="177759" lvl="3" indent="-177759" algn="l" defTabSz="914400">
              <a:spcBef>
                <a:spcPts val="600"/>
              </a:spcBef>
              <a:buClr>
                <a:srgbClr val="0071A0"/>
              </a:buClr>
              <a:buFont typeface="Arial"/>
              <a:buChar char="•"/>
            </a:pPr>
            <a:r>
              <a:rPr lang="de-CH" sz="1400" b="0" i="0" dirty="0">
                <a:solidFill>
                  <a:srgbClr val="0071A0"/>
                </a:solidFill>
                <a:latin typeface="Arial"/>
                <a:ea typeface="+mn-ea"/>
                <a:cs typeface="+mn-cs"/>
              </a:rPr>
              <a:t>Senkung der Bereitstellungskosten für Anwendungen</a:t>
            </a:r>
          </a:p>
          <a:p>
            <a:pPr marL="177759" lvl="3" indent="-177759" algn="l" defTabSz="914400">
              <a:spcBef>
                <a:spcPts val="600"/>
              </a:spcBef>
              <a:buClr>
                <a:srgbClr val="0071A0"/>
              </a:buClr>
              <a:buFont typeface="Arial"/>
              <a:buChar char="•"/>
            </a:pPr>
            <a:r>
              <a:rPr lang="de-CH" sz="1400" b="0" i="0" dirty="0">
                <a:solidFill>
                  <a:srgbClr val="0071A0"/>
                </a:solidFill>
                <a:latin typeface="Arial"/>
                <a:ea typeface="+mn-ea"/>
                <a:cs typeface="+mn-cs"/>
              </a:rPr>
              <a:t>Schutz der Leistung geschäftskritischer Anwendungen</a:t>
            </a:r>
            <a:endParaRPr lang="en-US" sz="1400" dirty="0">
              <a:solidFill>
                <a:srgbClr val="0071A0"/>
              </a:solidFill>
            </a:endParaRPr>
          </a:p>
        </p:txBody>
      </p:sp>
    </p:spTree>
    <p:extLst>
      <p:ext uri="{BB962C8B-B14F-4D97-AF65-F5344CB8AC3E}">
        <p14:creationId xmlns:p14="http://schemas.microsoft.com/office/powerpoint/2010/main" xmlns="" val="2871663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Cisco Midmarket-Portfolio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 name="Picture 8" descr="Person2.pn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66812" y="1972965"/>
            <a:ext cx="1708088" cy="4662622"/>
          </a:xfrm>
          <a:prstGeom prst="rect">
            <a:avLst/>
          </a:prstGeom>
          <a:effectLst>
            <a:glow rad="762000">
              <a:schemeClr val="bg1">
                <a:alpha val="44000"/>
              </a:schemeClr>
            </a:glow>
          </a:effectLst>
        </p:spPr>
      </p:pic>
      <p:sp>
        <p:nvSpPr>
          <p:cNvPr id="10" name="TextBox 9"/>
          <p:cNvSpPr txBox="1"/>
          <p:nvPr/>
        </p:nvSpPr>
        <p:spPr>
          <a:xfrm>
            <a:off x="229702" y="1288007"/>
            <a:ext cx="8914298" cy="461665"/>
          </a:xfrm>
          <a:prstGeom prst="rect">
            <a:avLst/>
          </a:prstGeom>
          <a:noFill/>
        </p:spPr>
        <p:txBody>
          <a:bodyPr wrap="square" rtlCol="0">
            <a:spAutoFit/>
          </a:bodyPr>
          <a:lstStyle/>
          <a:p>
            <a:pPr marL="0" lvl="3" algn="l" defTabSz="914400">
              <a:buNone/>
            </a:pPr>
            <a:r>
              <a:rPr lang="de-CH" sz="2400" b="0" i="0">
                <a:solidFill>
                  <a:srgbClr val="0096D6">
                    <a:lumMod val="75000"/>
                  </a:srgbClr>
                </a:solidFill>
                <a:latin typeface="Arial"/>
                <a:ea typeface="+mn-ea"/>
                <a:cs typeface="+mn-cs"/>
              </a:rPr>
              <a:t>Wie kann ich Mobilität und BYOD unterstützen?</a:t>
            </a:r>
          </a:p>
        </p:txBody>
      </p:sp>
      <p:sp>
        <p:nvSpPr>
          <p:cNvPr id="13" name="TextBox 12"/>
          <p:cNvSpPr txBox="1"/>
          <p:nvPr/>
        </p:nvSpPr>
        <p:spPr>
          <a:xfrm>
            <a:off x="3009897" y="2663522"/>
            <a:ext cx="6098189" cy="1600438"/>
          </a:xfrm>
          <a:prstGeom prst="rect">
            <a:avLst/>
          </a:prstGeom>
          <a:noFill/>
        </p:spPr>
        <p:txBody>
          <a:bodyPr wrap="square" rtlCol="0">
            <a:spAutoFit/>
          </a:bodyPr>
          <a:lstStyle/>
          <a:p>
            <a:pPr marL="177759" indent="-177759" algn="l" defTabSz="914400">
              <a:spcBef>
                <a:spcPts val="600"/>
              </a:spcBef>
              <a:buClr>
                <a:srgbClr val="0071A0"/>
              </a:buClr>
              <a:buFont typeface="Arial"/>
              <a:buChar char="•"/>
            </a:pPr>
            <a:r>
              <a:rPr lang="de-CH" sz="1300" b="0" i="0" dirty="0">
                <a:solidFill>
                  <a:srgbClr val="0071A0"/>
                </a:solidFill>
                <a:latin typeface="Arial"/>
                <a:ea typeface="+mn-ea"/>
                <a:cs typeface="+mn-cs"/>
              </a:rPr>
              <a:t>Unified Access – einfach, kostengünstig, skalierbar</a:t>
            </a:r>
            <a:endParaRPr lang="en-US" sz="1300" b="1" dirty="0">
              <a:solidFill>
                <a:srgbClr val="0071A0"/>
              </a:solidFill>
            </a:endParaRPr>
          </a:p>
          <a:p>
            <a:pPr marL="177759" indent="-177759" algn="l" defTabSz="914400">
              <a:spcBef>
                <a:spcPts val="600"/>
              </a:spcBef>
              <a:buClr>
                <a:srgbClr val="0071A0"/>
              </a:buClr>
              <a:buFont typeface="Arial"/>
              <a:buChar char="•"/>
            </a:pPr>
            <a:r>
              <a:rPr lang="de-CH" sz="1300" b="0" i="0" dirty="0">
                <a:solidFill>
                  <a:srgbClr val="0071A0"/>
                </a:solidFill>
                <a:latin typeface="Arial"/>
                <a:ea typeface="+mn-ea"/>
                <a:cs typeface="+mn-cs"/>
              </a:rPr>
              <a:t>BYOD – einfach, schnell und sicher </a:t>
            </a:r>
          </a:p>
          <a:p>
            <a:pPr marL="177759" indent="-177759" algn="l" defTabSz="914400">
              <a:spcBef>
                <a:spcPts val="600"/>
              </a:spcBef>
              <a:buClr>
                <a:srgbClr val="0071A0"/>
              </a:buClr>
              <a:buFont typeface="Arial"/>
              <a:buChar char="•"/>
            </a:pPr>
            <a:r>
              <a:rPr lang="de-CH" sz="1300" b="0" i="0" spc="-20" dirty="0">
                <a:solidFill>
                  <a:srgbClr val="0071A0"/>
                </a:solidFill>
                <a:latin typeface="Arial"/>
                <a:ea typeface="+mn-ea"/>
                <a:cs typeface="+mn-cs"/>
              </a:rPr>
              <a:t>Sicherer Zugriff auf Anwendungen mit kabelgebundenen und mobilen Geräten</a:t>
            </a:r>
          </a:p>
          <a:p>
            <a:pPr marL="177759" indent="-177759" algn="l" defTabSz="914400">
              <a:spcBef>
                <a:spcPts val="600"/>
              </a:spcBef>
              <a:buClr>
                <a:srgbClr val="0071A0"/>
              </a:buClr>
              <a:buFont typeface="Arial"/>
              <a:buChar char="•"/>
            </a:pPr>
            <a:r>
              <a:rPr lang="de-CH" sz="1300" b="0" i="0" dirty="0">
                <a:solidFill>
                  <a:srgbClr val="0071A0"/>
                </a:solidFill>
                <a:latin typeface="Arial"/>
                <a:ea typeface="+mn-ea"/>
                <a:cs typeface="+mn-cs"/>
              </a:rPr>
              <a:t>Sicherheit für alle Benutzer, auf allen Geräten, an allen Standorten</a:t>
            </a:r>
          </a:p>
          <a:p>
            <a:pPr marL="177759" indent="-177759" algn="l" defTabSz="914400">
              <a:spcBef>
                <a:spcPts val="600"/>
              </a:spcBef>
              <a:buClr>
                <a:srgbClr val="0071A0"/>
              </a:buClr>
              <a:buFont typeface="Arial"/>
              <a:buChar char="•"/>
            </a:pPr>
            <a:r>
              <a:rPr lang="de-CH" sz="1300" b="0" i="0" dirty="0">
                <a:solidFill>
                  <a:srgbClr val="0071A0"/>
                </a:solidFill>
                <a:latin typeface="Arial"/>
                <a:ea typeface="+mn-ea"/>
                <a:cs typeface="+mn-cs"/>
              </a:rPr>
              <a:t>Zusammenarbeitsumgebungen mit zentralisierter Steuerung, Verwaltung </a:t>
            </a:r>
            <a:r>
              <a:rPr lang="de-CH" sz="1300" b="0" i="0" dirty="0" smtClean="0">
                <a:solidFill>
                  <a:srgbClr val="0071A0"/>
                </a:solidFill>
                <a:latin typeface="Arial"/>
                <a:ea typeface="+mn-ea"/>
                <a:cs typeface="+mn-cs"/>
              </a:rPr>
              <a:t/>
            </a:r>
            <a:br>
              <a:rPr lang="de-CH" sz="1300" b="0" i="0" dirty="0" smtClean="0">
                <a:solidFill>
                  <a:srgbClr val="0071A0"/>
                </a:solidFill>
                <a:latin typeface="Arial"/>
                <a:ea typeface="+mn-ea"/>
                <a:cs typeface="+mn-cs"/>
              </a:rPr>
            </a:br>
            <a:r>
              <a:rPr lang="de-CH" sz="1300" b="0" i="0" dirty="0" smtClean="0">
                <a:solidFill>
                  <a:srgbClr val="0071A0"/>
                </a:solidFill>
                <a:latin typeface="Arial"/>
                <a:ea typeface="+mn-ea"/>
                <a:cs typeface="+mn-cs"/>
              </a:rPr>
              <a:t>und </a:t>
            </a:r>
            <a:r>
              <a:rPr lang="de-CH" sz="1300" b="0" i="0" dirty="0">
                <a:solidFill>
                  <a:srgbClr val="0071A0"/>
                </a:solidFill>
                <a:latin typeface="Arial"/>
                <a:ea typeface="+mn-ea"/>
                <a:cs typeface="+mn-cs"/>
              </a:rPr>
              <a:t>Administration</a:t>
            </a:r>
            <a:endParaRPr lang="en-US" sz="1300" dirty="0">
              <a:solidFill>
                <a:srgbClr val="0071A0"/>
              </a:solidFill>
            </a:endParaRP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108194" y="2254469"/>
            <a:ext cx="6085875" cy="323165"/>
          </a:xfrm>
          <a:prstGeom prst="rect">
            <a:avLst/>
          </a:prstGeom>
          <a:noFill/>
        </p:spPr>
        <p:txBody>
          <a:bodyPr wrap="square" rtlCol="0">
            <a:spAutoFit/>
          </a:bodyPr>
          <a:lstStyle/>
          <a:p>
            <a:pPr algn="l" defTabSz="914400">
              <a:buNone/>
            </a:pPr>
            <a:r>
              <a:rPr lang="en-US" sz="1500" b="1" i="0" dirty="0" err="1">
                <a:solidFill>
                  <a:srgbClr val="0096D6">
                    <a:lumMod val="75000"/>
                  </a:srgbClr>
                </a:solidFill>
                <a:latin typeface="Arial"/>
                <a:ea typeface="+mn-ea"/>
                <a:cs typeface="+mn-cs"/>
              </a:rPr>
              <a:t>Der</a:t>
            </a:r>
            <a:r>
              <a:rPr lang="en-US" sz="1500" b="1" i="0" dirty="0">
                <a:solidFill>
                  <a:srgbClr val="0096D6">
                    <a:lumMod val="75000"/>
                  </a:srgbClr>
                </a:solidFill>
                <a:latin typeface="Arial"/>
                <a:ea typeface="+mn-ea"/>
                <a:cs typeface="+mn-cs"/>
              </a:rPr>
              <a:t> Cisco </a:t>
            </a:r>
            <a:r>
              <a:rPr lang="en-US" sz="1500" b="1" i="0" dirty="0" err="1">
                <a:solidFill>
                  <a:srgbClr val="0096D6">
                    <a:lumMod val="75000"/>
                  </a:srgbClr>
                </a:solidFill>
                <a:latin typeface="Arial"/>
                <a:ea typeface="+mn-ea"/>
                <a:cs typeface="+mn-cs"/>
              </a:rPr>
              <a:t>Vorteil</a:t>
            </a:r>
            <a:r>
              <a:rPr lang="en-US" sz="1500" b="1" i="0" dirty="0">
                <a:solidFill>
                  <a:srgbClr val="0096D6">
                    <a:lumMod val="75000"/>
                  </a:srgbClr>
                </a:solidFill>
                <a:latin typeface="Arial"/>
                <a:ea typeface="+mn-ea"/>
                <a:cs typeface="+mn-cs"/>
              </a:rPr>
              <a:t> </a:t>
            </a:r>
            <a:r>
              <a:rPr lang="en-US" sz="1500" b="1" i="0" dirty="0" err="1">
                <a:solidFill>
                  <a:srgbClr val="0096D6">
                    <a:lumMod val="75000"/>
                  </a:srgbClr>
                </a:solidFill>
                <a:latin typeface="Arial"/>
                <a:ea typeface="+mn-ea"/>
                <a:cs typeface="+mn-cs"/>
              </a:rPr>
              <a:t>für</a:t>
            </a:r>
            <a:r>
              <a:rPr lang="en-US" sz="1500" b="1" i="0" dirty="0">
                <a:solidFill>
                  <a:srgbClr val="0096D6">
                    <a:lumMod val="75000"/>
                  </a:srgbClr>
                </a:solidFill>
                <a:latin typeface="Arial"/>
                <a:ea typeface="+mn-ea"/>
                <a:cs typeface="+mn-cs"/>
              </a:rPr>
              <a:t> </a:t>
            </a:r>
            <a:r>
              <a:rPr lang="en-US" sz="1500" b="1" i="0" dirty="0" err="1">
                <a:solidFill>
                  <a:srgbClr val="0096D6">
                    <a:lumMod val="75000"/>
                  </a:srgbClr>
                </a:solidFill>
                <a:latin typeface="Arial"/>
                <a:ea typeface="+mn-ea"/>
                <a:cs typeface="+mn-cs"/>
              </a:rPr>
              <a:t>Ihr</a:t>
            </a:r>
            <a:r>
              <a:rPr lang="en-US" sz="1500" b="1" i="0" dirty="0">
                <a:solidFill>
                  <a:srgbClr val="0096D6">
                    <a:lumMod val="75000"/>
                  </a:srgbClr>
                </a:solidFill>
                <a:latin typeface="Arial"/>
                <a:ea typeface="+mn-ea"/>
                <a:cs typeface="+mn-cs"/>
              </a:rPr>
              <a:t> </a:t>
            </a:r>
            <a:r>
              <a:rPr lang="en-US" sz="1500" b="1" i="0" dirty="0" err="1">
                <a:solidFill>
                  <a:srgbClr val="0096D6">
                    <a:lumMod val="75000"/>
                  </a:srgbClr>
                </a:solidFill>
                <a:latin typeface="Arial"/>
                <a:ea typeface="+mn-ea"/>
                <a:cs typeface="+mn-cs"/>
              </a:rPr>
              <a:t>Unternehmen</a:t>
            </a:r>
            <a:r>
              <a:rPr lang="en-US" sz="1500" b="1" i="0" dirty="0">
                <a:solidFill>
                  <a:srgbClr val="0096D6">
                    <a:lumMod val="75000"/>
                  </a:srgbClr>
                </a:solidFill>
                <a:latin typeface="Arial"/>
                <a:ea typeface="+mn-ea"/>
                <a:cs typeface="+mn-cs"/>
              </a:rPr>
              <a:t>:</a:t>
            </a:r>
            <a:endParaRPr lang="en-US" sz="1500" b="1" dirty="0">
              <a:solidFill>
                <a:schemeClr val="tx1">
                  <a:lumMod val="75000"/>
                </a:schemeClr>
              </a:solidFill>
            </a:endParaRPr>
          </a:p>
        </p:txBody>
      </p:sp>
      <p:sp>
        <p:nvSpPr>
          <p:cNvPr id="16" name="TextBox 15"/>
          <p:cNvSpPr txBox="1"/>
          <p:nvPr/>
        </p:nvSpPr>
        <p:spPr>
          <a:xfrm>
            <a:off x="3108194" y="4583116"/>
            <a:ext cx="6085875" cy="323165"/>
          </a:xfrm>
          <a:prstGeom prst="rect">
            <a:avLst/>
          </a:prstGeom>
          <a:noFill/>
        </p:spPr>
        <p:txBody>
          <a:bodyPr wrap="square" rtlCol="0">
            <a:spAutoFit/>
          </a:bodyPr>
          <a:lstStyle/>
          <a:p>
            <a:pPr algn="l" defTabSz="914400">
              <a:buNone/>
            </a:pPr>
            <a:r>
              <a:rPr lang="en-US" sz="1500" b="1" i="0" dirty="0" err="1">
                <a:solidFill>
                  <a:srgbClr val="0096D6">
                    <a:lumMod val="75000"/>
                  </a:srgbClr>
                </a:solidFill>
                <a:latin typeface="Arial"/>
                <a:ea typeface="+mn-ea"/>
                <a:cs typeface="+mn-cs"/>
              </a:rPr>
              <a:t>Geschäftliche</a:t>
            </a:r>
            <a:r>
              <a:rPr lang="en-US" sz="1500" b="1" i="0" dirty="0">
                <a:solidFill>
                  <a:srgbClr val="0096D6">
                    <a:lumMod val="75000"/>
                  </a:srgbClr>
                </a:solidFill>
                <a:latin typeface="Arial"/>
                <a:ea typeface="+mn-ea"/>
                <a:cs typeface="+mn-cs"/>
              </a:rPr>
              <a:t> </a:t>
            </a:r>
            <a:r>
              <a:rPr lang="en-US" sz="1500" b="1" i="0" dirty="0" err="1">
                <a:solidFill>
                  <a:srgbClr val="0096D6">
                    <a:lumMod val="75000"/>
                  </a:srgbClr>
                </a:solidFill>
                <a:latin typeface="Arial"/>
                <a:ea typeface="+mn-ea"/>
                <a:cs typeface="+mn-cs"/>
              </a:rPr>
              <a:t>Auswirkungen</a:t>
            </a:r>
            <a:r>
              <a:rPr lang="en-US" sz="1500" b="1" i="0" dirty="0">
                <a:solidFill>
                  <a:srgbClr val="0096D6">
                    <a:lumMod val="75000"/>
                  </a:srgbClr>
                </a:solidFill>
                <a:latin typeface="Arial"/>
                <a:ea typeface="+mn-ea"/>
                <a:cs typeface="+mn-cs"/>
              </a:rPr>
              <a:t>:</a:t>
            </a:r>
            <a:endParaRPr lang="en-US" sz="1500" b="1" dirty="0">
              <a:solidFill>
                <a:schemeClr val="tx1">
                  <a:lumMod val="75000"/>
                </a:schemeClr>
              </a:solidFill>
            </a:endParaRPr>
          </a:p>
        </p:txBody>
      </p:sp>
      <p:sp>
        <p:nvSpPr>
          <p:cNvPr id="18" name="TextBox 17"/>
          <p:cNvSpPr txBox="1"/>
          <p:nvPr/>
        </p:nvSpPr>
        <p:spPr>
          <a:xfrm>
            <a:off x="3009897" y="4973314"/>
            <a:ext cx="6049961" cy="1077218"/>
          </a:xfrm>
          <a:prstGeom prst="rect">
            <a:avLst/>
          </a:prstGeom>
          <a:noFill/>
        </p:spPr>
        <p:txBody>
          <a:bodyPr wrap="square" rtlCol="0">
            <a:spAutoFit/>
          </a:bodyPr>
          <a:lstStyle/>
          <a:p>
            <a:pPr marL="177759" lvl="3" indent="-177759" algn="l" defTabSz="914400">
              <a:spcBef>
                <a:spcPts val="600"/>
              </a:spcBef>
              <a:buClr>
                <a:srgbClr val="0071A0"/>
              </a:buClr>
              <a:buFont typeface="Arial"/>
              <a:buChar char="•"/>
            </a:pPr>
            <a:r>
              <a:rPr lang="de-CH" sz="1300" b="0" i="0" dirty="0">
                <a:solidFill>
                  <a:srgbClr val="0071A0"/>
                </a:solidFill>
                <a:latin typeface="Arial"/>
                <a:ea typeface="+mn-ea"/>
                <a:cs typeface="+mn-cs"/>
              </a:rPr>
              <a:t>Unterstützung von Beratern, Besuchern und Subunternehmern</a:t>
            </a:r>
          </a:p>
          <a:p>
            <a:pPr marL="177759" lvl="3" indent="-177759" algn="l" defTabSz="914400">
              <a:spcBef>
                <a:spcPts val="600"/>
              </a:spcBef>
              <a:buClr>
                <a:srgbClr val="0071A0"/>
              </a:buClr>
              <a:buFont typeface="Arial"/>
              <a:buChar char="•"/>
            </a:pPr>
            <a:r>
              <a:rPr lang="de-CH" sz="1300" b="0" i="0" dirty="0">
                <a:solidFill>
                  <a:srgbClr val="0071A0"/>
                </a:solidFill>
                <a:latin typeface="Arial"/>
                <a:ea typeface="+mn-ea"/>
                <a:cs typeface="+mn-cs"/>
              </a:rPr>
              <a:t>Mehr Mobilität und dadurch optimierte Interaktion und Kreativität der Mitarbeiter</a:t>
            </a:r>
          </a:p>
          <a:p>
            <a:pPr marL="177759" lvl="3" indent="-177759" algn="l" defTabSz="914400">
              <a:spcBef>
                <a:spcPts val="600"/>
              </a:spcBef>
              <a:buClr>
                <a:srgbClr val="0071A0"/>
              </a:buClr>
              <a:buFont typeface="Arial"/>
              <a:buChar char="•"/>
            </a:pPr>
            <a:r>
              <a:rPr lang="de-CH" sz="1300" b="0" i="0" dirty="0">
                <a:solidFill>
                  <a:srgbClr val="0071A0"/>
                </a:solidFill>
                <a:latin typeface="Arial"/>
                <a:ea typeface="+mn-ea"/>
                <a:cs typeface="+mn-cs"/>
              </a:rPr>
              <a:t>Schutz geistigen Eigentums in einer mobilen Umgebung</a:t>
            </a:r>
            <a:endParaRPr lang="en-US" sz="1300" dirty="0">
              <a:solidFill>
                <a:srgbClr val="0071A0"/>
              </a:solidFill>
            </a:endParaRPr>
          </a:p>
        </p:txBody>
      </p:sp>
    </p:spTree>
    <p:extLst>
      <p:ext uri="{BB962C8B-B14F-4D97-AF65-F5344CB8AC3E}">
        <p14:creationId xmlns:p14="http://schemas.microsoft.com/office/powerpoint/2010/main" xmlns="" val="3540495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Cisco Midmarket-Portfolio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 name="Picture 8" descr="P3.png"/>
          <p:cNvPicPr>
            <a:picLocks noChangeAspect="1"/>
          </p:cNvPicPr>
          <p:nvPr/>
        </p:nvPicPr>
        <p:blipFill rotWithShape="1">
          <a:blip r:embed="rId4" cstate="print">
            <a:extLst>
              <a:ext uri="{28A0092B-C50C-407E-A947-70E740481C1C}">
                <a14:useLocalDpi xmlns:a14="http://schemas.microsoft.com/office/drawing/2010/main" xmlns=""/>
              </a:ext>
            </a:extLst>
          </a:blip>
          <a:srcRect t="1" b="1173"/>
          <a:stretch/>
        </p:blipFill>
        <p:spPr>
          <a:xfrm flipH="1">
            <a:off x="853903" y="1972965"/>
            <a:ext cx="1275398" cy="4656436"/>
          </a:xfrm>
          <a:prstGeom prst="rect">
            <a:avLst/>
          </a:prstGeom>
          <a:effectLst>
            <a:glow rad="762000">
              <a:schemeClr val="bg1">
                <a:alpha val="44000"/>
              </a:schemeClr>
            </a:glow>
          </a:effectLst>
        </p:spPr>
      </p:pic>
      <p:sp>
        <p:nvSpPr>
          <p:cNvPr id="10" name="TextBox 9"/>
          <p:cNvSpPr txBox="1"/>
          <p:nvPr/>
        </p:nvSpPr>
        <p:spPr>
          <a:xfrm>
            <a:off x="229702" y="1246746"/>
            <a:ext cx="8914298" cy="461665"/>
          </a:xfrm>
          <a:prstGeom prst="rect">
            <a:avLst/>
          </a:prstGeom>
          <a:noFill/>
        </p:spPr>
        <p:txBody>
          <a:bodyPr wrap="square" rtlCol="0">
            <a:spAutoFit/>
          </a:bodyPr>
          <a:lstStyle/>
          <a:p>
            <a:pPr marL="0" lvl="3" algn="l" defTabSz="914400">
              <a:spcBef>
                <a:spcPts val="400"/>
              </a:spcBef>
              <a:buNone/>
            </a:pPr>
            <a:r>
              <a:rPr lang="de-CH" sz="2400" b="0" i="0" dirty="0">
                <a:solidFill>
                  <a:srgbClr val="0096D6">
                    <a:lumMod val="75000"/>
                  </a:srgbClr>
                </a:solidFill>
                <a:latin typeface="Arial"/>
                <a:ea typeface="+mn-ea"/>
                <a:cs typeface="+mn-cs"/>
              </a:rPr>
              <a:t>Wie kann ich das Netzwerk und das Rechenzentrum virtualisieren?</a:t>
            </a:r>
          </a:p>
        </p:txBody>
      </p:sp>
      <p:sp>
        <p:nvSpPr>
          <p:cNvPr id="13" name="TextBox 12"/>
          <p:cNvSpPr txBox="1"/>
          <p:nvPr/>
        </p:nvSpPr>
        <p:spPr>
          <a:xfrm>
            <a:off x="2732688" y="2142242"/>
            <a:ext cx="6011313" cy="2416046"/>
          </a:xfrm>
          <a:prstGeom prst="rect">
            <a:avLst/>
          </a:prstGeom>
          <a:noFill/>
        </p:spPr>
        <p:txBody>
          <a:bodyPr wrap="square" rtlCol="0">
            <a:spAutoFit/>
          </a:bodyPr>
          <a:lstStyle/>
          <a:p>
            <a:pPr marL="177759" indent="-177759" algn="l" defTabSz="914309">
              <a:spcBef>
                <a:spcPts val="600"/>
              </a:spcBef>
              <a:buClr>
                <a:srgbClr val="0071A0"/>
              </a:buClr>
              <a:buFont typeface="Arial"/>
              <a:buChar char="•"/>
            </a:pPr>
            <a:r>
              <a:rPr lang="de-CH" sz="1400" b="0" i="0" dirty="0">
                <a:solidFill>
                  <a:srgbClr val="0071A0"/>
                </a:solidFill>
                <a:latin typeface="Arial"/>
                <a:ea typeface="+mn-ea"/>
                <a:cs typeface="+mn-cs"/>
              </a:rPr>
              <a:t>Konvergierte Plattform für Netzwerk, Computing und Virtualisierung in Zweigstellen mit ISR</a:t>
            </a:r>
            <a:endParaRPr lang="en-US" sz="1400" dirty="0" smtClean="0">
              <a:solidFill>
                <a:srgbClr val="0071A0"/>
              </a:solidFill>
            </a:endParaRPr>
          </a:p>
          <a:p>
            <a:pPr marL="177759" indent="-177759" algn="l" defTabSz="914309">
              <a:spcBef>
                <a:spcPts val="600"/>
              </a:spcBef>
              <a:buClr>
                <a:srgbClr val="0071A0"/>
              </a:buClr>
              <a:buFont typeface="Arial"/>
              <a:buChar char="•"/>
            </a:pPr>
            <a:r>
              <a:rPr lang="de-CH" sz="1400" b="0" i="0" dirty="0">
                <a:solidFill>
                  <a:srgbClr val="0071A0"/>
                </a:solidFill>
                <a:latin typeface="Arial"/>
                <a:ea typeface="+mn-ea"/>
                <a:cs typeface="+mn-cs"/>
              </a:rPr>
              <a:t>Virtuelle Infrastruktur mit konvergiertem Netzwerk und RZ-Fabric</a:t>
            </a:r>
            <a:endParaRPr lang="en-US" sz="1400" dirty="0">
              <a:solidFill>
                <a:srgbClr val="0071A0"/>
              </a:solidFill>
            </a:endParaRPr>
          </a:p>
          <a:p>
            <a:pPr marL="177759" indent="-177759" algn="l" defTabSz="914309">
              <a:spcBef>
                <a:spcPts val="600"/>
              </a:spcBef>
              <a:buClr>
                <a:srgbClr val="0096D6">
                  <a:lumMod val="75000"/>
                </a:srgbClr>
              </a:buClr>
              <a:buFont typeface="Arial"/>
              <a:buChar char="•"/>
            </a:pPr>
            <a:r>
              <a:rPr lang="de-CH" sz="1400" b="0" i="0" dirty="0">
                <a:solidFill>
                  <a:srgbClr val="0096D6">
                    <a:lumMod val="75000"/>
                  </a:srgbClr>
                </a:solidFill>
                <a:latin typeface="Arial"/>
                <a:ea typeface="+mn-ea"/>
                <a:cs typeface="+mn-cs"/>
              </a:rPr>
              <a:t>Vorinstallierte Software für Zusammenarbeitsanwendungen in einer virtualisierten Serverinfrastruktur</a:t>
            </a:r>
            <a:endParaRPr lang="en-GB" sz="1400" dirty="0">
              <a:solidFill>
                <a:schemeClr val="tx1">
                  <a:lumMod val="75000"/>
                </a:schemeClr>
              </a:solidFill>
            </a:endParaRPr>
          </a:p>
          <a:p>
            <a:pPr marL="177759" indent="-177759" algn="l" defTabSz="914309">
              <a:spcBef>
                <a:spcPts val="600"/>
              </a:spcBef>
              <a:buClr>
                <a:srgbClr val="0071A0"/>
              </a:buClr>
              <a:buFont typeface="Arial"/>
              <a:buChar char="•"/>
            </a:pPr>
            <a:r>
              <a:rPr lang="de-CH" sz="1400" b="0" i="0" dirty="0">
                <a:solidFill>
                  <a:srgbClr val="0071A0"/>
                </a:solidFill>
                <a:latin typeface="Arial"/>
                <a:ea typeface="+mn-ea"/>
                <a:cs typeface="+mn-cs"/>
              </a:rPr>
              <a:t>On-Demand-Bereitstellung aus gemeinsam genutzten Pools mit physischen und virtuellen Ressourcen</a:t>
            </a:r>
            <a:endParaRPr lang="en-US" sz="1400" dirty="0">
              <a:solidFill>
                <a:srgbClr val="0071A0"/>
              </a:solidFill>
            </a:endParaRPr>
          </a:p>
          <a:p>
            <a:pPr marL="177759" indent="-177759" algn="l" defTabSz="914309">
              <a:spcBef>
                <a:spcPts val="600"/>
              </a:spcBef>
              <a:buClr>
                <a:srgbClr val="0071A0"/>
              </a:buClr>
              <a:buFont typeface="Arial"/>
              <a:buChar char="•"/>
            </a:pPr>
            <a:r>
              <a:rPr lang="de-CH" sz="1400" b="0" i="0" dirty="0">
                <a:solidFill>
                  <a:srgbClr val="0071A0"/>
                </a:solidFill>
                <a:latin typeface="Arial"/>
                <a:ea typeface="+mn-ea"/>
                <a:cs typeface="+mn-cs"/>
              </a:rPr>
              <a:t>Sichere Infrastruktur dank Vereinheitlichung von Netzwerk- und Sicherheitstechnologien</a:t>
            </a:r>
          </a:p>
          <a:p>
            <a:pPr marL="177759" indent="-177759" algn="l" defTabSz="914309">
              <a:spcBef>
                <a:spcPts val="600"/>
              </a:spcBef>
              <a:buClr>
                <a:srgbClr val="0071A0"/>
              </a:buClr>
              <a:buFont typeface="Arial"/>
              <a:buChar char="•"/>
            </a:pPr>
            <a:r>
              <a:rPr lang="de-CH" sz="1400" b="0" i="0" dirty="0">
                <a:solidFill>
                  <a:srgbClr val="0071A0"/>
                </a:solidFill>
                <a:latin typeface="Arial"/>
                <a:ea typeface="+mn-ea"/>
                <a:cs typeface="+mn-cs"/>
              </a:rPr>
              <a:t>Zuverlässige Sicherheit in physischen und virtuellen Domänen</a:t>
            </a: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2633" y="1803688"/>
            <a:ext cx="6085875" cy="338554"/>
          </a:xfrm>
          <a:prstGeom prst="rect">
            <a:avLst/>
          </a:prstGeom>
          <a:noFill/>
        </p:spPr>
        <p:txBody>
          <a:bodyPr wrap="square" rtlCol="0">
            <a:spAutoFit/>
          </a:bodyPr>
          <a:lstStyle/>
          <a:p>
            <a:pPr algn="l" defTabSz="914400">
              <a:buNone/>
            </a:pPr>
            <a:r>
              <a:rPr lang="en-US" sz="1600" b="1" i="0" dirty="0" err="1">
                <a:solidFill>
                  <a:srgbClr val="0096D6">
                    <a:lumMod val="75000"/>
                  </a:srgbClr>
                </a:solidFill>
                <a:latin typeface="Arial"/>
                <a:ea typeface="+mn-ea"/>
                <a:cs typeface="+mn-cs"/>
              </a:rPr>
              <a:t>Der</a:t>
            </a:r>
            <a:r>
              <a:rPr lang="en-US" sz="1600" b="1" i="0" dirty="0">
                <a:solidFill>
                  <a:srgbClr val="0096D6">
                    <a:lumMod val="75000"/>
                  </a:srgbClr>
                </a:solidFill>
                <a:latin typeface="Arial"/>
                <a:ea typeface="+mn-ea"/>
                <a:cs typeface="+mn-cs"/>
              </a:rPr>
              <a:t> Cisco </a:t>
            </a:r>
            <a:r>
              <a:rPr lang="en-US" sz="1600" b="1" i="0" dirty="0" err="1">
                <a:solidFill>
                  <a:srgbClr val="0096D6">
                    <a:lumMod val="75000"/>
                  </a:srgbClr>
                </a:solidFill>
                <a:latin typeface="Arial"/>
                <a:ea typeface="+mn-ea"/>
                <a:cs typeface="+mn-cs"/>
              </a:rPr>
              <a:t>Vorteil</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für</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Ihr</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Unternehmen</a:t>
            </a:r>
            <a:r>
              <a:rPr lang="en-US" sz="1600" b="1" i="0" dirty="0">
                <a:solidFill>
                  <a:srgbClr val="0096D6">
                    <a:lumMod val="75000"/>
                  </a:srgbClr>
                </a:solidFill>
                <a:latin typeface="Arial"/>
                <a:ea typeface="+mn-ea"/>
                <a:cs typeface="+mn-cs"/>
              </a:rPr>
              <a:t>:</a:t>
            </a:r>
            <a:endParaRPr lang="en-US" sz="1600" b="1" dirty="0">
              <a:solidFill>
                <a:schemeClr val="tx1">
                  <a:lumMod val="75000"/>
                </a:schemeClr>
              </a:solidFill>
            </a:endParaRPr>
          </a:p>
        </p:txBody>
      </p:sp>
      <p:sp>
        <p:nvSpPr>
          <p:cNvPr id="16" name="TextBox 15"/>
          <p:cNvSpPr txBox="1"/>
          <p:nvPr/>
        </p:nvSpPr>
        <p:spPr>
          <a:xfrm>
            <a:off x="2862633" y="4986319"/>
            <a:ext cx="6085875" cy="338554"/>
          </a:xfrm>
          <a:prstGeom prst="rect">
            <a:avLst/>
          </a:prstGeom>
          <a:noFill/>
        </p:spPr>
        <p:txBody>
          <a:bodyPr wrap="square" rtlCol="0">
            <a:spAutoFit/>
          </a:bodyPr>
          <a:lstStyle/>
          <a:p>
            <a:pPr algn="l" defTabSz="914400">
              <a:buNone/>
            </a:pPr>
            <a:r>
              <a:rPr lang="en-US" sz="1600" b="1" i="0" dirty="0" err="1">
                <a:solidFill>
                  <a:srgbClr val="0096D6">
                    <a:lumMod val="75000"/>
                  </a:srgbClr>
                </a:solidFill>
                <a:latin typeface="Arial"/>
                <a:ea typeface="+mn-ea"/>
                <a:cs typeface="+mn-cs"/>
              </a:rPr>
              <a:t>Geschäftliche</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Auswirkungen</a:t>
            </a:r>
            <a:r>
              <a:rPr lang="en-US" sz="1600" b="1" i="0" dirty="0">
                <a:solidFill>
                  <a:srgbClr val="0096D6">
                    <a:lumMod val="75000"/>
                  </a:srgbClr>
                </a:solidFill>
                <a:latin typeface="Arial"/>
                <a:ea typeface="+mn-ea"/>
                <a:cs typeface="+mn-cs"/>
              </a:rPr>
              <a:t>:</a:t>
            </a:r>
            <a:endParaRPr lang="en-US" sz="1600" b="1" dirty="0">
              <a:solidFill>
                <a:schemeClr val="tx1">
                  <a:lumMod val="75000"/>
                </a:schemeClr>
              </a:solidFill>
            </a:endParaRPr>
          </a:p>
        </p:txBody>
      </p:sp>
      <p:sp>
        <p:nvSpPr>
          <p:cNvPr id="18" name="TextBox 17"/>
          <p:cNvSpPr txBox="1"/>
          <p:nvPr/>
        </p:nvSpPr>
        <p:spPr>
          <a:xfrm>
            <a:off x="2732688" y="5344618"/>
            <a:ext cx="6049961" cy="892552"/>
          </a:xfrm>
          <a:prstGeom prst="rect">
            <a:avLst/>
          </a:prstGeom>
          <a:noFill/>
        </p:spPr>
        <p:txBody>
          <a:bodyPr wrap="square" rtlCol="0">
            <a:spAutoFit/>
          </a:bodyPr>
          <a:lstStyle/>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Senkung der Gesamtbetriebskosten für Server, Storage und Netzwerk</a:t>
            </a:r>
            <a:endParaRPr lang="en-US" sz="1400" dirty="0" smtClean="0">
              <a:solidFill>
                <a:srgbClr val="0071A0"/>
              </a:solidFill>
            </a:endParaRP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Optimierung von Anwendungsleistung und ROI</a:t>
            </a:r>
          </a:p>
          <a:p>
            <a:pPr marL="177759" lvl="3" indent="-177759" algn="l" defTabSz="914400">
              <a:spcBef>
                <a:spcPts val="600"/>
              </a:spcBef>
              <a:buClr>
                <a:srgbClr val="0071A0"/>
              </a:buClr>
              <a:buFont typeface="Arial"/>
              <a:buChar char="•"/>
            </a:pPr>
            <a:r>
              <a:rPr lang="de-CH" sz="1400" b="0" i="0">
                <a:solidFill>
                  <a:srgbClr val="0071A0"/>
                </a:solidFill>
                <a:latin typeface="Arial"/>
                <a:ea typeface="+mn-ea"/>
                <a:cs typeface="+mn-cs"/>
              </a:rPr>
              <a:t>Steigerung der Kundenzufriedenheit bei Anwendungen mit Kundenfokus</a:t>
            </a:r>
            <a:endParaRPr lang="en-US" sz="1400" dirty="0">
              <a:solidFill>
                <a:srgbClr val="0071A0"/>
              </a:solidFill>
            </a:endParaRPr>
          </a:p>
        </p:txBody>
      </p:sp>
    </p:spTree>
    <p:extLst>
      <p:ext uri="{BB962C8B-B14F-4D97-AF65-F5344CB8AC3E}">
        <p14:creationId xmlns:p14="http://schemas.microsoft.com/office/powerpoint/2010/main" xmlns="" val="3634464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1" name="Rectangle 20"/>
          <p:cNvSpPr/>
          <p:nvPr/>
        </p:nvSpPr>
        <p:spPr>
          <a:xfrm>
            <a:off x="0" y="5967048"/>
            <a:ext cx="9144000" cy="890952"/>
          </a:xfrm>
          <a:prstGeom prst="rect">
            <a:avLst/>
          </a:prstGeom>
          <a:gradFill flip="none" rotWithShape="1">
            <a:gsLst>
              <a:gs pos="0">
                <a:srgbClr val="FFFFFF">
                  <a:alpha val="0"/>
                </a:srgbClr>
              </a:gs>
              <a:gs pos="100000">
                <a:schemeClr val="tx1">
                  <a:lumMod val="40000"/>
                  <a:lumOff val="6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Cisco Midmarket-Portfolio</a:t>
            </a:r>
            <a:endParaRPr lang="en-US" sz="3200" dirty="0">
              <a:solidFill>
                <a:schemeClr val="bg1"/>
              </a:solidFill>
            </a:endParaRPr>
          </a:p>
        </p:txBody>
      </p:sp>
      <p:sp>
        <p:nvSpPr>
          <p:cNvPr id="17" name="Oval 16"/>
          <p:cNvSpPr/>
          <p:nvPr/>
        </p:nvSpPr>
        <p:spPr>
          <a:xfrm>
            <a:off x="-114301" y="6286499"/>
            <a:ext cx="9290075" cy="495300"/>
          </a:xfrm>
          <a:prstGeom prst="ellipse">
            <a:avLst/>
          </a:prstGeom>
          <a:gradFill flip="none" rotWithShape="1">
            <a:gsLst>
              <a:gs pos="0">
                <a:schemeClr val="tx1">
                  <a:lumMod val="75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9" name="Picture 18" descr="Person1.pn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322" y="2119344"/>
            <a:ext cx="3028977" cy="4463264"/>
          </a:xfrm>
          <a:prstGeom prst="rect">
            <a:avLst/>
          </a:prstGeom>
          <a:effectLst>
            <a:glow rad="762000">
              <a:schemeClr val="bg1">
                <a:alpha val="44000"/>
              </a:schemeClr>
            </a:glow>
          </a:effectLst>
        </p:spPr>
      </p:pic>
      <p:sp>
        <p:nvSpPr>
          <p:cNvPr id="2" name="TextBox 1"/>
          <p:cNvSpPr txBox="1"/>
          <p:nvPr/>
        </p:nvSpPr>
        <p:spPr>
          <a:xfrm>
            <a:off x="229702" y="1280467"/>
            <a:ext cx="8914298" cy="461665"/>
          </a:xfrm>
          <a:prstGeom prst="rect">
            <a:avLst/>
          </a:prstGeom>
          <a:noFill/>
        </p:spPr>
        <p:txBody>
          <a:bodyPr wrap="square" rtlCol="0">
            <a:spAutoFit/>
          </a:bodyPr>
          <a:lstStyle/>
          <a:p>
            <a:pPr marL="0" lvl="3" algn="l" defTabSz="914400">
              <a:buNone/>
            </a:pPr>
            <a:r>
              <a:rPr lang="de-CH" sz="2400" b="0" i="0">
                <a:solidFill>
                  <a:srgbClr val="0096D6">
                    <a:lumMod val="75000"/>
                  </a:srgbClr>
                </a:solidFill>
                <a:latin typeface="Arial"/>
                <a:ea typeface="+mn-ea"/>
                <a:cs typeface="+mn-cs"/>
              </a:rPr>
              <a:t>Welche Optionen bestehen für Public Clouds, Private Clouds und Hybrid Clouds?</a:t>
            </a:r>
            <a:endParaRPr lang="en-US" sz="2400" dirty="0"/>
          </a:p>
        </p:txBody>
      </p:sp>
      <p:sp>
        <p:nvSpPr>
          <p:cNvPr id="3" name="TextBox 2"/>
          <p:cNvSpPr txBox="1"/>
          <p:nvPr/>
        </p:nvSpPr>
        <p:spPr>
          <a:xfrm>
            <a:off x="2882897" y="2369195"/>
            <a:ext cx="5859463" cy="2696829"/>
          </a:xfrm>
          <a:prstGeom prst="rect">
            <a:avLst/>
          </a:prstGeom>
          <a:noFill/>
        </p:spPr>
        <p:txBody>
          <a:bodyPr wrap="square" rtlCol="0">
            <a:spAutoFit/>
          </a:bodyPr>
          <a:lstStyle/>
          <a:p>
            <a:pPr marL="177759" indent="-177759" algn="l" defTabSz="914400">
              <a:spcBef>
                <a:spcPts val="600"/>
              </a:spcBef>
              <a:buClr>
                <a:srgbClr val="0096D6">
                  <a:lumMod val="75000"/>
                </a:srgbClr>
              </a:buClr>
              <a:buFont typeface="Arial"/>
              <a:buChar char="•"/>
            </a:pPr>
            <a:r>
              <a:rPr lang="de-CH" sz="1350" b="0" i="0" dirty="0">
                <a:solidFill>
                  <a:srgbClr val="0096D6">
                    <a:lumMod val="75000"/>
                  </a:srgbClr>
                </a:solidFill>
                <a:latin typeface="Arial"/>
                <a:ea typeface="+mn-ea"/>
                <a:cs typeface="+mn-cs"/>
              </a:rPr>
              <a:t>Sichere Anwendungs- und Service-Umgebung für alle Benutzer und alle Geräte an allen Standorten</a:t>
            </a:r>
          </a:p>
          <a:p>
            <a:pPr marL="177759" indent="-177759" algn="l" defTabSz="914309">
              <a:spcBef>
                <a:spcPts val="600"/>
              </a:spcBef>
              <a:buClr>
                <a:srgbClr val="0096D6">
                  <a:lumMod val="75000"/>
                </a:srgbClr>
              </a:buClr>
              <a:buFont typeface="Arial"/>
              <a:buChar char="•"/>
            </a:pPr>
            <a:r>
              <a:rPr lang="de-CH" sz="1350" b="0" i="0" dirty="0">
                <a:solidFill>
                  <a:srgbClr val="0096D6">
                    <a:lumMod val="75000"/>
                  </a:srgbClr>
                </a:solidFill>
                <a:latin typeface="Arial"/>
                <a:ea typeface="+mn-ea"/>
                <a:cs typeface="+mn-cs"/>
              </a:rPr>
              <a:t>Vereinfachtes Private Cloud Computing und Management</a:t>
            </a:r>
          </a:p>
          <a:p>
            <a:pPr marL="177759" indent="-177759" algn="l" defTabSz="914309">
              <a:spcBef>
                <a:spcPts val="600"/>
              </a:spcBef>
              <a:buClr>
                <a:srgbClr val="0096D6">
                  <a:lumMod val="75000"/>
                </a:srgbClr>
              </a:buClr>
              <a:buFont typeface="Arial"/>
              <a:buChar char="•"/>
            </a:pPr>
            <a:r>
              <a:rPr lang="de-CH" sz="1350" b="0" i="0" dirty="0">
                <a:solidFill>
                  <a:srgbClr val="0096D6">
                    <a:lumMod val="75000"/>
                  </a:srgbClr>
                </a:solidFill>
                <a:latin typeface="Arial"/>
                <a:ea typeface="+mn-ea"/>
                <a:cs typeface="+mn-cs"/>
              </a:rPr>
              <a:t>Zuverlässige Hybrid Cloud-Sicherheit und -Verwaltung </a:t>
            </a:r>
            <a:endParaRPr lang="en-US" sz="1350" dirty="0" smtClean="0">
              <a:solidFill>
                <a:schemeClr val="tx1">
                  <a:lumMod val="75000"/>
                </a:schemeClr>
              </a:solidFill>
            </a:endParaRPr>
          </a:p>
          <a:p>
            <a:pPr marL="177759" indent="-177759" algn="l" defTabSz="914309">
              <a:spcBef>
                <a:spcPts val="600"/>
              </a:spcBef>
              <a:buClr>
                <a:srgbClr val="0096D6">
                  <a:lumMod val="75000"/>
                </a:srgbClr>
              </a:buClr>
              <a:buFont typeface="Arial"/>
              <a:buChar char="•"/>
            </a:pPr>
            <a:r>
              <a:rPr lang="de-CH" sz="1350" b="0" i="0" dirty="0">
                <a:solidFill>
                  <a:srgbClr val="0096D6">
                    <a:lumMod val="75000"/>
                  </a:srgbClr>
                </a:solidFill>
                <a:latin typeface="Arial"/>
                <a:ea typeface="+mn-ea"/>
                <a:cs typeface="+mn-cs"/>
              </a:rPr>
              <a:t>Nahtlose Migration zu Private Clouds, Hybrid Clouds oder Public Clouds</a:t>
            </a:r>
          </a:p>
          <a:p>
            <a:pPr marL="177759" indent="-177759" algn="l" defTabSz="914309">
              <a:spcBef>
                <a:spcPts val="600"/>
              </a:spcBef>
              <a:buClr>
                <a:srgbClr val="0096D6">
                  <a:lumMod val="75000"/>
                </a:srgbClr>
              </a:buClr>
              <a:buFont typeface="Arial"/>
              <a:buChar char="•"/>
            </a:pPr>
            <a:r>
              <a:rPr lang="de-CH" sz="1350" b="0" i="0" dirty="0">
                <a:solidFill>
                  <a:srgbClr val="0096D6">
                    <a:lumMod val="75000"/>
                  </a:srgbClr>
                </a:solidFill>
                <a:latin typeface="Arial"/>
                <a:ea typeface="+mn-ea"/>
                <a:cs typeface="+mn-cs"/>
              </a:rPr>
              <a:t>Umfassende Verlässlichkeit und Sicherheit von Anwendungen und Benutzern </a:t>
            </a:r>
          </a:p>
          <a:p>
            <a:pPr marL="177759" indent="-177759" algn="l" defTabSz="914309">
              <a:spcBef>
                <a:spcPts val="600"/>
              </a:spcBef>
              <a:buClr>
                <a:srgbClr val="0096D6">
                  <a:lumMod val="75000"/>
                </a:srgbClr>
              </a:buClr>
              <a:buFont typeface="Arial"/>
              <a:buChar char="•"/>
            </a:pPr>
            <a:r>
              <a:rPr lang="de-CH" sz="1350" b="0" i="0" dirty="0">
                <a:solidFill>
                  <a:srgbClr val="0096D6">
                    <a:lumMod val="75000"/>
                  </a:srgbClr>
                </a:solidFill>
                <a:latin typeface="Arial"/>
                <a:ea typeface="+mn-ea"/>
                <a:cs typeface="+mn-cs"/>
              </a:rPr>
              <a:t>Schnelle Bereitstellung, optimale Leistung und zuverlässige Sicherheit von Private Cloud- und Public Cloud-Anwendungen</a:t>
            </a:r>
          </a:p>
          <a:p>
            <a:pPr marL="177759" indent="-177759" algn="l" defTabSz="914400">
              <a:lnSpc>
                <a:spcPct val="150000"/>
              </a:lnSpc>
              <a:spcBef>
                <a:spcPts val="600"/>
              </a:spcBef>
              <a:buFont typeface="Arial"/>
              <a:buChar char="•"/>
            </a:pPr>
            <a:endParaRPr lang="en-US" sz="1350" dirty="0">
              <a:solidFill>
                <a:schemeClr val="tx1">
                  <a:lumMod val="75000"/>
                </a:schemeClr>
              </a:solidFill>
            </a:endParaRPr>
          </a:p>
        </p:txBody>
      </p:sp>
      <p:cxnSp>
        <p:nvCxnSpPr>
          <p:cNvPr id="10" name="Straight Connector 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35299" y="1950067"/>
            <a:ext cx="6085875" cy="330860"/>
          </a:xfrm>
          <a:prstGeom prst="rect">
            <a:avLst/>
          </a:prstGeom>
          <a:noFill/>
        </p:spPr>
        <p:txBody>
          <a:bodyPr wrap="square" rtlCol="0">
            <a:spAutoFit/>
          </a:bodyPr>
          <a:lstStyle/>
          <a:p>
            <a:pPr algn="l" defTabSz="914400">
              <a:buNone/>
            </a:pPr>
            <a:r>
              <a:rPr lang="en-US" sz="1550" b="1" i="0" dirty="0" err="1">
                <a:solidFill>
                  <a:srgbClr val="0096D6">
                    <a:lumMod val="75000"/>
                  </a:srgbClr>
                </a:solidFill>
                <a:latin typeface="Arial"/>
                <a:ea typeface="+mn-ea"/>
                <a:cs typeface="+mn-cs"/>
              </a:rPr>
              <a:t>Der</a:t>
            </a:r>
            <a:r>
              <a:rPr lang="en-US" sz="1550" b="1" i="0" dirty="0">
                <a:solidFill>
                  <a:srgbClr val="0096D6">
                    <a:lumMod val="75000"/>
                  </a:srgbClr>
                </a:solidFill>
                <a:latin typeface="Arial"/>
                <a:ea typeface="+mn-ea"/>
                <a:cs typeface="+mn-cs"/>
              </a:rPr>
              <a:t> Cisco </a:t>
            </a:r>
            <a:r>
              <a:rPr lang="en-US" sz="1550" b="1" i="0" dirty="0" err="1">
                <a:solidFill>
                  <a:srgbClr val="0096D6">
                    <a:lumMod val="75000"/>
                  </a:srgbClr>
                </a:solidFill>
                <a:latin typeface="Arial"/>
                <a:ea typeface="+mn-ea"/>
                <a:cs typeface="+mn-cs"/>
              </a:rPr>
              <a:t>Vorteil</a:t>
            </a:r>
            <a:r>
              <a:rPr lang="en-US" sz="1550" b="1" i="0" dirty="0">
                <a:solidFill>
                  <a:srgbClr val="0096D6">
                    <a:lumMod val="75000"/>
                  </a:srgbClr>
                </a:solidFill>
                <a:latin typeface="Arial"/>
                <a:ea typeface="+mn-ea"/>
                <a:cs typeface="+mn-cs"/>
              </a:rPr>
              <a:t> </a:t>
            </a:r>
            <a:r>
              <a:rPr lang="en-US" sz="1550" b="1" i="0" dirty="0" err="1">
                <a:solidFill>
                  <a:srgbClr val="0096D6">
                    <a:lumMod val="75000"/>
                  </a:srgbClr>
                </a:solidFill>
                <a:latin typeface="Arial"/>
                <a:ea typeface="+mn-ea"/>
                <a:cs typeface="+mn-cs"/>
              </a:rPr>
              <a:t>für</a:t>
            </a:r>
            <a:r>
              <a:rPr lang="en-US" sz="1550" b="1" i="0" dirty="0">
                <a:solidFill>
                  <a:srgbClr val="0096D6">
                    <a:lumMod val="75000"/>
                  </a:srgbClr>
                </a:solidFill>
                <a:latin typeface="Arial"/>
                <a:ea typeface="+mn-ea"/>
                <a:cs typeface="+mn-cs"/>
              </a:rPr>
              <a:t> </a:t>
            </a:r>
            <a:r>
              <a:rPr lang="en-US" sz="1550" b="1" i="0" dirty="0" err="1">
                <a:solidFill>
                  <a:srgbClr val="0096D6">
                    <a:lumMod val="75000"/>
                  </a:srgbClr>
                </a:solidFill>
                <a:latin typeface="Arial"/>
                <a:ea typeface="+mn-ea"/>
                <a:cs typeface="+mn-cs"/>
              </a:rPr>
              <a:t>Ihr</a:t>
            </a:r>
            <a:r>
              <a:rPr lang="en-US" sz="1550" b="1" i="0" dirty="0">
                <a:solidFill>
                  <a:srgbClr val="0096D6">
                    <a:lumMod val="75000"/>
                  </a:srgbClr>
                </a:solidFill>
                <a:latin typeface="Arial"/>
                <a:ea typeface="+mn-ea"/>
                <a:cs typeface="+mn-cs"/>
              </a:rPr>
              <a:t> </a:t>
            </a:r>
            <a:r>
              <a:rPr lang="en-US" sz="1550" b="1" i="0" dirty="0" err="1">
                <a:solidFill>
                  <a:srgbClr val="0096D6">
                    <a:lumMod val="75000"/>
                  </a:srgbClr>
                </a:solidFill>
                <a:latin typeface="Arial"/>
                <a:ea typeface="+mn-ea"/>
                <a:cs typeface="+mn-cs"/>
              </a:rPr>
              <a:t>Unternehmen</a:t>
            </a:r>
            <a:r>
              <a:rPr lang="en-US" sz="1550" b="1" i="0" dirty="0">
                <a:solidFill>
                  <a:srgbClr val="0096D6">
                    <a:lumMod val="75000"/>
                  </a:srgbClr>
                </a:solidFill>
                <a:latin typeface="Arial"/>
                <a:ea typeface="+mn-ea"/>
                <a:cs typeface="+mn-cs"/>
              </a:rPr>
              <a:t>:</a:t>
            </a:r>
            <a:endParaRPr lang="en-US" sz="1550" b="1" dirty="0">
              <a:solidFill>
                <a:schemeClr val="tx1">
                  <a:lumMod val="75000"/>
                </a:schemeClr>
              </a:solidFill>
            </a:endParaRPr>
          </a:p>
        </p:txBody>
      </p:sp>
      <p:sp>
        <p:nvSpPr>
          <p:cNvPr id="14" name="TextBox 13"/>
          <p:cNvSpPr txBox="1"/>
          <p:nvPr/>
        </p:nvSpPr>
        <p:spPr>
          <a:xfrm>
            <a:off x="3035299" y="4990760"/>
            <a:ext cx="6085875" cy="330860"/>
          </a:xfrm>
          <a:prstGeom prst="rect">
            <a:avLst/>
          </a:prstGeom>
          <a:noFill/>
        </p:spPr>
        <p:txBody>
          <a:bodyPr wrap="square" rtlCol="0">
            <a:spAutoFit/>
          </a:bodyPr>
          <a:lstStyle/>
          <a:p>
            <a:pPr algn="l" defTabSz="914400">
              <a:buNone/>
            </a:pPr>
            <a:r>
              <a:rPr lang="en-US" sz="1550" b="1" i="0" dirty="0" err="1">
                <a:solidFill>
                  <a:srgbClr val="0096D6">
                    <a:lumMod val="75000"/>
                  </a:srgbClr>
                </a:solidFill>
                <a:latin typeface="Arial"/>
                <a:ea typeface="+mn-ea"/>
                <a:cs typeface="+mn-cs"/>
              </a:rPr>
              <a:t>Geschäftliche</a:t>
            </a:r>
            <a:r>
              <a:rPr lang="en-US" sz="1550" b="1" i="0" dirty="0">
                <a:solidFill>
                  <a:srgbClr val="0096D6">
                    <a:lumMod val="75000"/>
                  </a:srgbClr>
                </a:solidFill>
                <a:latin typeface="Arial"/>
                <a:ea typeface="+mn-ea"/>
                <a:cs typeface="+mn-cs"/>
              </a:rPr>
              <a:t> </a:t>
            </a:r>
            <a:r>
              <a:rPr lang="en-US" sz="1550" b="1" i="0" dirty="0" err="1">
                <a:solidFill>
                  <a:srgbClr val="0096D6">
                    <a:lumMod val="75000"/>
                  </a:srgbClr>
                </a:solidFill>
                <a:latin typeface="Arial"/>
                <a:ea typeface="+mn-ea"/>
                <a:cs typeface="+mn-cs"/>
              </a:rPr>
              <a:t>Auswirkungen</a:t>
            </a:r>
            <a:r>
              <a:rPr lang="en-US" sz="1550" b="1" i="0" dirty="0">
                <a:solidFill>
                  <a:srgbClr val="0096D6">
                    <a:lumMod val="75000"/>
                  </a:srgbClr>
                </a:solidFill>
                <a:latin typeface="Arial"/>
                <a:ea typeface="+mn-ea"/>
                <a:cs typeface="+mn-cs"/>
              </a:rPr>
              <a:t>:</a:t>
            </a:r>
            <a:endParaRPr lang="en-US" sz="1550" b="1" dirty="0">
              <a:solidFill>
                <a:schemeClr val="tx1">
                  <a:lumMod val="75000"/>
                </a:schemeClr>
              </a:solidFill>
            </a:endParaRPr>
          </a:p>
        </p:txBody>
      </p:sp>
      <p:sp>
        <p:nvSpPr>
          <p:cNvPr id="15" name="TextBox 14"/>
          <p:cNvSpPr txBox="1"/>
          <p:nvPr/>
        </p:nvSpPr>
        <p:spPr>
          <a:xfrm>
            <a:off x="2882897" y="5359692"/>
            <a:ext cx="6049961" cy="869469"/>
          </a:xfrm>
          <a:prstGeom prst="rect">
            <a:avLst/>
          </a:prstGeom>
          <a:noFill/>
        </p:spPr>
        <p:txBody>
          <a:bodyPr wrap="square" rtlCol="0">
            <a:spAutoFit/>
          </a:bodyPr>
          <a:lstStyle/>
          <a:p>
            <a:pPr marL="177759" lvl="3" indent="-177759" algn="l" defTabSz="914400">
              <a:spcBef>
                <a:spcPts val="600"/>
              </a:spcBef>
              <a:buClr>
                <a:srgbClr val="0071A0"/>
              </a:buClr>
              <a:buFont typeface="Arial"/>
              <a:buChar char="•"/>
            </a:pPr>
            <a:r>
              <a:rPr lang="de-CH" sz="1350" b="0" i="0">
                <a:solidFill>
                  <a:srgbClr val="0071A0"/>
                </a:solidFill>
                <a:latin typeface="Arial"/>
                <a:ea typeface="+mn-ea"/>
                <a:cs typeface="+mn-cs"/>
              </a:rPr>
              <a:t>Steigerung des ROI durch flexible IT</a:t>
            </a:r>
          </a:p>
          <a:p>
            <a:pPr marL="177759" lvl="3" indent="-177759" algn="l" defTabSz="914400">
              <a:spcBef>
                <a:spcPts val="600"/>
              </a:spcBef>
              <a:buClr>
                <a:srgbClr val="0071A0"/>
              </a:buClr>
              <a:buFont typeface="Arial"/>
              <a:buChar char="•"/>
            </a:pPr>
            <a:r>
              <a:rPr lang="de-CH" sz="1350" b="0" i="0">
                <a:solidFill>
                  <a:srgbClr val="0071A0"/>
                </a:solidFill>
                <a:latin typeface="Arial"/>
                <a:ea typeface="+mn-ea"/>
                <a:cs typeface="+mn-cs"/>
              </a:rPr>
              <a:t>Skalierung der IT-Ressourcen je nach saisonalem Bedarf</a:t>
            </a:r>
          </a:p>
          <a:p>
            <a:pPr marL="177759" lvl="3" indent="-177759" algn="l" defTabSz="914400">
              <a:spcBef>
                <a:spcPts val="600"/>
              </a:spcBef>
              <a:buClr>
                <a:srgbClr val="0071A0"/>
              </a:buClr>
              <a:buFont typeface="Arial"/>
              <a:buChar char="•"/>
            </a:pPr>
            <a:r>
              <a:rPr lang="de-CH" sz="1350" b="0" i="0">
                <a:solidFill>
                  <a:srgbClr val="0071A0"/>
                </a:solidFill>
                <a:latin typeface="Arial"/>
                <a:ea typeface="+mn-ea"/>
                <a:cs typeface="+mn-cs"/>
              </a:rPr>
              <a:t>Verbesserung von IT-Kontinuität und Datensicherung</a:t>
            </a:r>
            <a:endParaRPr lang="en-US" sz="1350" dirty="0">
              <a:solidFill>
                <a:srgbClr val="0071A0"/>
              </a:solidFill>
            </a:endParaRPr>
          </a:p>
        </p:txBody>
      </p:sp>
    </p:spTree>
    <p:extLst>
      <p:ext uri="{BB962C8B-B14F-4D97-AF65-F5344CB8AC3E}">
        <p14:creationId xmlns:p14="http://schemas.microsoft.com/office/powerpoint/2010/main" xmlns="" val="19649431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grpSp>
        <p:nvGrpSpPr>
          <p:cNvPr id="35" name="Group 34"/>
          <p:cNvGrpSpPr/>
          <p:nvPr/>
        </p:nvGrpSpPr>
        <p:grpSpPr>
          <a:xfrm>
            <a:off x="596900" y="4736980"/>
            <a:ext cx="7708900" cy="1375606"/>
            <a:chOff x="596900" y="4736980"/>
            <a:chExt cx="7708900" cy="1375606"/>
          </a:xfrm>
        </p:grpSpPr>
        <p:pic>
          <p:nvPicPr>
            <p:cNvPr id="36" name="Picture 35" descr="1.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96900" y="4736980"/>
              <a:ext cx="7708900" cy="613520"/>
            </a:xfrm>
            <a:prstGeom prst="rect">
              <a:avLst/>
            </a:prstGeom>
          </p:spPr>
        </p:pic>
        <p:sp>
          <p:nvSpPr>
            <p:cNvPr id="37" name="Rectangle 36"/>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SERVICES</a:t>
              </a:r>
            </a:p>
            <a:p>
              <a:pPr algn="ctr" defTabSz="1624614">
                <a:spcBef>
                  <a:spcPts val="0"/>
                </a:spcBef>
                <a:spcAft>
                  <a:spcPts val="0"/>
                </a:spcAft>
                <a:buNone/>
              </a:pPr>
              <a:r>
                <a:rPr lang="de-CH" sz="1300" b="0" i="0" dirty="0">
                  <a:solidFill>
                    <a:srgbClr val="FFFFFF"/>
                  </a:solidFill>
                  <a:latin typeface="Arial"/>
                  <a:ea typeface="+mn-ea"/>
                  <a:cs typeface="Arial Black"/>
                </a:rPr>
                <a:t>Softwarebasierte Professional Services mit Bereitstellung durch Cisco Partner </a:t>
              </a:r>
            </a:p>
            <a:p>
              <a:pPr algn="ctr" defTabSz="1624614">
                <a:spcBef>
                  <a:spcPts val="0"/>
                </a:spcBef>
                <a:spcAft>
                  <a:spcPts val="0"/>
                </a:spcAft>
                <a:buNone/>
              </a:pPr>
              <a:r>
                <a:rPr lang="de-CH" sz="1300" b="0" i="0" dirty="0">
                  <a:solidFill>
                    <a:srgbClr val="FFFFFF"/>
                  </a:solidFill>
                  <a:latin typeface="Arial"/>
                  <a:ea typeface="+mn-ea"/>
                  <a:cs typeface="Arial Black"/>
                </a:rPr>
                <a:t>Proaktiver Wartungssupport durch Cisco Partner; Cisco SMARTnet-Service</a:t>
              </a:r>
            </a:p>
          </p:txBody>
        </p:sp>
      </p:grpSp>
      <p:sp>
        <p:nvSpPr>
          <p:cNvPr id="38" name="Rectangle 37"/>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Rectangle 38"/>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SMART SOLUTIONS</a:t>
            </a:r>
          </a:p>
          <a:p>
            <a:pPr algn="ctr" defTabSz="1624614">
              <a:spcBef>
                <a:spcPts val="0"/>
              </a:spcBef>
              <a:spcAft>
                <a:spcPts val="0"/>
              </a:spcAft>
              <a:buNone/>
            </a:pPr>
            <a:r>
              <a:rPr lang="de-CH" sz="1300" b="0" i="0" dirty="0">
                <a:solidFill>
                  <a:srgbClr val="FFFFFF"/>
                </a:solidFill>
                <a:latin typeface="Arial"/>
                <a:ea typeface="+mn-ea"/>
                <a:cs typeface="Arial Black"/>
              </a:rPr>
              <a:t>BYOD –– </a:t>
            </a:r>
            <a:r>
              <a:rPr lang="de-CH" sz="1300" b="1" i="0" dirty="0">
                <a:solidFill>
                  <a:srgbClr val="F2B800"/>
                </a:solidFill>
                <a:latin typeface="Arial"/>
                <a:ea typeface="+mn-ea"/>
                <a:cs typeface="Arial Black"/>
              </a:rPr>
              <a:t>Virtuelle Basis </a:t>
            </a:r>
            <a:r>
              <a:rPr lang="de-CH" sz="1300" b="0" i="0" dirty="0">
                <a:solidFill>
                  <a:srgbClr val="FFFFFF"/>
                </a:solidFill>
                <a:latin typeface="Arial"/>
                <a:ea typeface="+mn-ea"/>
                <a:cs typeface="Arial Black"/>
              </a:rPr>
              <a:t>– Virtuelle Desktops – Industrienetzwerke</a:t>
            </a:r>
            <a:endParaRPr lang="en-US" sz="1300" dirty="0">
              <a:solidFill>
                <a:schemeClr val="bg2"/>
              </a:solidFill>
              <a:cs typeface="Arial Black"/>
            </a:endParaRPr>
          </a:p>
        </p:txBody>
      </p:sp>
      <p:sp>
        <p:nvSpPr>
          <p:cNvPr id="40" name="Text Box 9" descr="14872_11_2008 _Bates_C-Scape"/>
          <p:cNvSpPr txBox="1">
            <a:spLocks noChangeAspect="1" noChangeArrowheads="1"/>
          </p:cNvSpPr>
          <p:nvPr/>
        </p:nvSpPr>
        <p:spPr bwMode="auto">
          <a:xfrm>
            <a:off x="1920240" y="2327254"/>
            <a:ext cx="5191313" cy="380104"/>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69" algn="ctr" defTabSz="1637416">
              <a:lnSpc>
                <a:spcPct val="95000"/>
              </a:lnSpc>
              <a:spcBef>
                <a:spcPts val="0"/>
              </a:spcBef>
              <a:spcAft>
                <a:spcPts val="0"/>
              </a:spcAft>
              <a:buNone/>
            </a:pPr>
            <a:r>
              <a:rPr lang="en-US" sz="1300" b="1" i="0" dirty="0">
                <a:solidFill>
                  <a:srgbClr val="4B4D4E"/>
                </a:solidFill>
                <a:latin typeface="Arial"/>
                <a:ea typeface="ＭＳ Ｐゴシック"/>
                <a:cs typeface="ＭＳ Ｐゴシック"/>
              </a:rPr>
              <a:t>Cisco Powered Cloud und</a:t>
            </a:r>
          </a:p>
          <a:p>
            <a:pPr indent="-920069" algn="ctr" defTabSz="1637416">
              <a:lnSpc>
                <a:spcPct val="95000"/>
              </a:lnSpc>
              <a:spcBef>
                <a:spcPts val="0"/>
              </a:spcBef>
              <a:spcAft>
                <a:spcPts val="0"/>
              </a:spcAft>
              <a:buNone/>
            </a:pPr>
            <a:r>
              <a:rPr lang="en-US" sz="1300" b="1" i="0" dirty="0" err="1">
                <a:solidFill>
                  <a:srgbClr val="4B4D4E"/>
                </a:solidFill>
                <a:latin typeface="Arial"/>
                <a:ea typeface="ＭＳ Ｐゴシック"/>
                <a:cs typeface="ＭＳ Ｐゴシック"/>
              </a:rPr>
              <a:t>Bereitstellung</a:t>
            </a:r>
            <a:r>
              <a:rPr lang="en-US" sz="1300" b="1" i="0" dirty="0">
                <a:solidFill>
                  <a:srgbClr val="4B4D4E"/>
                </a:solidFill>
                <a:latin typeface="Arial"/>
                <a:ea typeface="ＭＳ Ｐゴシック"/>
                <a:cs typeface="ＭＳ Ｐゴシック"/>
              </a:rPr>
              <a:t> </a:t>
            </a:r>
            <a:r>
              <a:rPr lang="en-US" sz="1300" b="1" i="0" dirty="0" err="1">
                <a:solidFill>
                  <a:srgbClr val="4B4D4E"/>
                </a:solidFill>
                <a:latin typeface="Arial"/>
                <a:ea typeface="ＭＳ Ｐゴシック"/>
                <a:cs typeface="ＭＳ Ｐゴシック"/>
              </a:rPr>
              <a:t>durch</a:t>
            </a:r>
            <a:r>
              <a:rPr lang="en-US" sz="1300" b="1" i="0" dirty="0">
                <a:solidFill>
                  <a:srgbClr val="4B4D4E"/>
                </a:solidFill>
                <a:latin typeface="Arial"/>
                <a:ea typeface="ＭＳ Ｐゴシック"/>
                <a:cs typeface="ＭＳ Ｐゴシック"/>
              </a:rPr>
              <a:t> MS-Partner</a:t>
            </a:r>
          </a:p>
        </p:txBody>
      </p:sp>
      <p:sp>
        <p:nvSpPr>
          <p:cNvPr id="41" name="Rectangle 40"/>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2" name="Group 41"/>
          <p:cNvGrpSpPr/>
          <p:nvPr/>
        </p:nvGrpSpPr>
        <p:grpSpPr>
          <a:xfrm>
            <a:off x="939499" y="3212628"/>
            <a:ext cx="7130855" cy="2150874"/>
            <a:chOff x="1252345" y="2784795"/>
            <a:chExt cx="9505332" cy="2150874"/>
          </a:xfrm>
        </p:grpSpPr>
        <p:sp>
          <p:nvSpPr>
            <p:cNvPr id="43" name="Text Box 9" descr="14872_11_2008 _Bates_C-Scape"/>
            <p:cNvSpPr txBox="1">
              <a:spLocks noChangeAspect="1" noChangeArrowheads="1"/>
            </p:cNvSpPr>
            <p:nvPr/>
          </p:nvSpPr>
          <p:spPr bwMode="auto">
            <a:xfrm rot="16200000">
              <a:off x="349072" y="368806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sp>
          <p:nvSpPr>
            <p:cNvPr id="44" name="Text Box 9" descr="14872_11_2008 _Bates_C-Scape"/>
            <p:cNvSpPr txBox="1">
              <a:spLocks noChangeAspect="1" noChangeArrowheads="1"/>
            </p:cNvSpPr>
            <p:nvPr/>
          </p:nvSpPr>
          <p:spPr bwMode="auto">
            <a:xfrm rot="5400000">
              <a:off x="9523117" y="370110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grpSp>
      <p:sp>
        <p:nvSpPr>
          <p:cNvPr id="45" name="Rectangle 44"/>
          <p:cNvSpPr/>
          <p:nvPr/>
        </p:nvSpPr>
        <p:spPr>
          <a:xfrm>
            <a:off x="3379179"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mn-ea"/>
                <a:cs typeface="+mn-cs"/>
              </a:rPr>
              <a:t>RECHENZENTRUM</a:t>
            </a:r>
            <a:endParaRPr lang="en-US" sz="1300" dirty="0" smtClean="0">
              <a:solidFill>
                <a:srgbClr val="FFFFFF"/>
              </a:solidFill>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Computing</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Fabric</a:t>
            </a:r>
          </a:p>
          <a:p>
            <a:pPr marL="109545" indent="-109545" defTabSz="814365">
              <a:lnSpc>
                <a:spcPts val="1400"/>
              </a:lnSpc>
              <a:spcBef>
                <a:spcPts val="700"/>
              </a:spcBef>
              <a:spcAft>
                <a:spcPts val="100"/>
              </a:spcAft>
              <a:buClr>
                <a:srgbClr val="FFFFFF"/>
              </a:buClr>
              <a:buFont typeface="Arial"/>
              <a:buChar char="•"/>
            </a:pPr>
            <a:r>
              <a:rPr lang="de-CH" sz="1300" b="0" i="0" spc="-30" dirty="0">
                <a:solidFill>
                  <a:srgbClr val="FFFFFF"/>
                </a:solidFill>
                <a:latin typeface="Arial"/>
                <a:ea typeface="+mn-ea"/>
                <a:cs typeface="+mn-cs"/>
              </a:rPr>
              <a:t>Unified Management</a:t>
            </a:r>
          </a:p>
        </p:txBody>
      </p:sp>
      <p:sp>
        <p:nvSpPr>
          <p:cNvPr id="46" name="Rectangle 45"/>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NETZWERK UND SICHERHEIT</a:t>
            </a:r>
            <a:endParaRPr lang="en-US" sz="1300" dirty="0" smtClean="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Access </a:t>
            </a:r>
            <a:r>
              <a:rPr lang="de-CH" sz="1300" b="0" i="0" dirty="0" smtClean="0">
                <a:solidFill>
                  <a:srgbClr val="FFFFFF"/>
                </a:solidFill>
                <a:latin typeface="Arial"/>
                <a:ea typeface="ＭＳ Ｐゴシック"/>
                <a:cs typeface="+mn-cs"/>
              </a:rPr>
              <a:t/>
            </a:r>
            <a:br>
              <a:rPr lang="de-CH" sz="1300" b="0" i="0" dirty="0" smtClean="0">
                <a:solidFill>
                  <a:srgbClr val="FFFFFF"/>
                </a:solidFill>
                <a:latin typeface="Arial"/>
                <a:ea typeface="ＭＳ Ｐゴシック"/>
                <a:cs typeface="+mn-cs"/>
              </a:rPr>
            </a:br>
            <a:r>
              <a:rPr lang="de-CH" sz="1100" b="0" i="0" dirty="0" smtClean="0">
                <a:solidFill>
                  <a:srgbClr val="FFFFFF"/>
                </a:solidFill>
                <a:latin typeface="Arial"/>
                <a:ea typeface="ＭＳ Ｐゴシック"/>
                <a:cs typeface="+mn-cs"/>
              </a:rPr>
              <a:t>(</a:t>
            </a:r>
            <a:r>
              <a:rPr lang="de-CH" sz="1100" b="0" i="0" dirty="0">
                <a:solidFill>
                  <a:srgbClr val="FFFFFF"/>
                </a:solidFill>
                <a:latin typeface="Arial"/>
                <a:ea typeface="ＭＳ Ｐゴシック"/>
                <a:cs typeface="+mn-cs"/>
              </a:rPr>
              <a:t>Wireless und Switching)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Services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Zweigstellenlösung</a:t>
            </a:r>
            <a:endParaRPr lang="en-US" sz="1300" dirty="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Sicherheit</a:t>
            </a:r>
          </a:p>
        </p:txBody>
      </p:sp>
      <p:sp>
        <p:nvSpPr>
          <p:cNvPr id="47" name="Rectangle 46"/>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UC/COLLABORATION</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Communications</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Collaboration-Services</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Customer Collaboration</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TelePresence</a:t>
            </a:r>
          </a:p>
        </p:txBody>
      </p:sp>
      <p:pic>
        <p:nvPicPr>
          <p:cNvPr id="48" name="Picture 47"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77999" y="1538236"/>
            <a:ext cx="1797971" cy="1637107"/>
          </a:xfrm>
          <a:prstGeom prst="rect">
            <a:avLst/>
          </a:prstGeom>
        </p:spPr>
      </p:pic>
      <p:pic>
        <p:nvPicPr>
          <p:cNvPr id="49" name="Picture 48"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8802" y="1664211"/>
            <a:ext cx="1843026" cy="1491242"/>
          </a:xfrm>
          <a:prstGeom prst="rect">
            <a:avLst/>
          </a:prstGeom>
        </p:spPr>
      </p:pic>
      <p:sp>
        <p:nvSpPr>
          <p:cNvPr id="50" name="TextBox 49"/>
          <p:cNvSpPr txBox="1"/>
          <p:nvPr/>
        </p:nvSpPr>
        <p:spPr>
          <a:xfrm>
            <a:off x="6768261" y="2108275"/>
            <a:ext cx="1434578" cy="692497"/>
          </a:xfrm>
          <a:prstGeom prst="rect">
            <a:avLst/>
          </a:prstGeom>
          <a:noFill/>
        </p:spPr>
        <p:txBody>
          <a:bodyPr wrap="square" rtlCol="0">
            <a:spAutoFit/>
          </a:bodyPr>
          <a:lstStyle/>
          <a:p>
            <a:pPr algn="ctr" defTabSz="914400">
              <a:buNone/>
            </a:pPr>
            <a:r>
              <a:rPr lang="de-CH" sz="1300" b="0" i="0" dirty="0" smtClean="0">
                <a:solidFill>
                  <a:srgbClr val="0096D6"/>
                </a:solidFill>
                <a:latin typeface="Arial"/>
                <a:ea typeface="+mn-ea"/>
                <a:cs typeface="+mn-cs"/>
              </a:rPr>
              <a:t>Network-as- </a:t>
            </a:r>
            <a:endParaRPr lang="de-CH" sz="1300" b="0" i="0" dirty="0">
              <a:solidFill>
                <a:srgbClr val="0096D6"/>
              </a:solidFill>
              <a:latin typeface="Arial"/>
              <a:ea typeface="+mn-ea"/>
              <a:cs typeface="+mn-cs"/>
            </a:endParaRPr>
          </a:p>
          <a:p>
            <a:pPr algn="ctr" defTabSz="914400">
              <a:buNone/>
            </a:pPr>
            <a:r>
              <a:rPr lang="de-CH" sz="1300" b="0" i="0" dirty="0">
                <a:solidFill>
                  <a:srgbClr val="0096D6"/>
                </a:solidFill>
                <a:latin typeface="Arial"/>
                <a:ea typeface="+mn-ea"/>
                <a:cs typeface="+mn-cs"/>
              </a:rPr>
              <a:t>a-Service (Meraki – MSD) </a:t>
            </a:r>
            <a:endParaRPr lang="en-US" sz="1300" dirty="0">
              <a:solidFill>
                <a:schemeClr val="accent1"/>
              </a:solidFill>
            </a:endParaRPr>
          </a:p>
        </p:txBody>
      </p:sp>
      <p:sp>
        <p:nvSpPr>
          <p:cNvPr id="51" name="TextBox 50"/>
          <p:cNvSpPr txBox="1"/>
          <p:nvPr/>
        </p:nvSpPr>
        <p:spPr>
          <a:xfrm>
            <a:off x="743173" y="2323719"/>
            <a:ext cx="1505809" cy="492443"/>
          </a:xfrm>
          <a:prstGeom prst="rect">
            <a:avLst/>
          </a:prstGeom>
          <a:noFill/>
        </p:spPr>
        <p:txBody>
          <a:bodyPr wrap="square" rtlCol="0">
            <a:spAutoFit/>
          </a:bodyPr>
          <a:lstStyle/>
          <a:p>
            <a:pPr algn="ctr" defTabSz="914400">
              <a:buNone/>
            </a:pPr>
            <a:r>
              <a:rPr lang="de-CH" sz="1300" b="0" i="0" dirty="0" smtClean="0">
                <a:solidFill>
                  <a:srgbClr val="0096D6"/>
                </a:solidFill>
                <a:latin typeface="Arial"/>
                <a:ea typeface="+mn-ea"/>
                <a:cs typeface="+mn-cs"/>
              </a:rPr>
              <a:t>Collaboration </a:t>
            </a:r>
            <a:endParaRPr lang="de-CH" sz="1300" b="0" i="0" dirty="0">
              <a:solidFill>
                <a:srgbClr val="0096D6"/>
              </a:solidFill>
              <a:latin typeface="Arial"/>
              <a:ea typeface="+mn-ea"/>
              <a:cs typeface="+mn-cs"/>
            </a:endParaRPr>
          </a:p>
          <a:p>
            <a:pPr algn="ctr" defTabSz="914400">
              <a:buNone/>
            </a:pPr>
            <a:r>
              <a:rPr lang="de-CH" sz="1300" b="0" i="0" dirty="0">
                <a:solidFill>
                  <a:srgbClr val="0096D6"/>
                </a:solidFill>
                <a:latin typeface="Arial"/>
                <a:ea typeface="+mn-ea"/>
                <a:cs typeface="+mn-cs"/>
              </a:rPr>
              <a:t>as-a-Service</a:t>
            </a:r>
            <a:endParaRPr lang="en-US" sz="1300" dirty="0">
              <a:solidFill>
                <a:schemeClr val="accent1"/>
              </a:solidFill>
            </a:endParaRPr>
          </a:p>
        </p:txBody>
      </p:sp>
      <p:pic>
        <p:nvPicPr>
          <p:cNvPr id="52" name="Picture 51"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13918" y="2022460"/>
            <a:ext cx="1037306" cy="1037306"/>
          </a:xfrm>
          <a:prstGeom prst="rect">
            <a:avLst/>
          </a:prstGeom>
        </p:spPr>
      </p:pic>
      <p:sp>
        <p:nvSpPr>
          <p:cNvPr id="53" name="TextBox 52"/>
          <p:cNvSpPr txBox="1"/>
          <p:nvPr/>
        </p:nvSpPr>
        <p:spPr>
          <a:xfrm>
            <a:off x="5654822"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IaaS</a:t>
            </a:r>
            <a:endParaRPr lang="en-US" sz="1300" dirty="0">
              <a:solidFill>
                <a:schemeClr val="accent1"/>
              </a:solidFill>
            </a:endParaRPr>
          </a:p>
        </p:txBody>
      </p:sp>
      <p:pic>
        <p:nvPicPr>
          <p:cNvPr id="54" name="Picture 53"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034719" y="1935378"/>
            <a:ext cx="1154867" cy="1154868"/>
          </a:xfrm>
          <a:prstGeom prst="rect">
            <a:avLst/>
          </a:prstGeom>
        </p:spPr>
      </p:pic>
      <p:sp>
        <p:nvSpPr>
          <p:cNvPr id="55" name="TextBox 54"/>
          <p:cNvSpPr txBox="1"/>
          <p:nvPr/>
        </p:nvSpPr>
        <p:spPr>
          <a:xfrm>
            <a:off x="1920240"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SaaS</a:t>
            </a:r>
            <a:endParaRPr lang="en-US" sz="1300" dirty="0">
              <a:solidFill>
                <a:schemeClr val="accent1"/>
              </a:solidFill>
            </a:endParaRPr>
          </a:p>
        </p:txBody>
      </p:sp>
      <p:sp>
        <p:nvSpPr>
          <p:cNvPr id="4" name="Title 3"/>
          <p:cNvSpPr>
            <a:spLocks noGrp="1"/>
          </p:cNvSpPr>
          <p:nvPr>
            <p:ph type="title"/>
          </p:nvPr>
        </p:nvSpPr>
        <p:spPr>
          <a:xfrm>
            <a:off x="229702" y="163123"/>
            <a:ext cx="8920621" cy="838200"/>
          </a:xfrm>
        </p:spPr>
        <p:txBody>
          <a:bodyPr/>
          <a:lstStyle/>
          <a:p>
            <a:pPr algn="l" defTabSz="914400">
              <a:lnSpc>
                <a:spcPct val="90000"/>
              </a:lnSpc>
              <a:spcBef>
                <a:spcPct val="0"/>
              </a:spcBef>
              <a:buNone/>
            </a:pPr>
            <a:r>
              <a:rPr lang="de-CH" sz="2800" b="0" i="0" spc="0" baseline="0" dirty="0">
                <a:solidFill>
                  <a:srgbClr val="FFFFFF"/>
                </a:solidFill>
                <a:latin typeface="Arial"/>
                <a:ea typeface="+mj-ea"/>
                <a:cs typeface="+mj-cs"/>
              </a:rPr>
              <a:t>Das Cisco Midmarket-Portfolio </a:t>
            </a:r>
            <a:br>
              <a:rPr lang="de-CH" sz="2800" b="0" i="0" spc="0" baseline="0" dirty="0">
                <a:solidFill>
                  <a:srgbClr val="FFFFFF"/>
                </a:solidFill>
                <a:latin typeface="Arial"/>
                <a:ea typeface="+mj-ea"/>
                <a:cs typeface="+mj-cs"/>
              </a:rPr>
            </a:br>
            <a:r>
              <a:rPr lang="de-CH" sz="2000" b="0" i="0" spc="0" baseline="0" dirty="0">
                <a:solidFill>
                  <a:srgbClr val="FFFFFF"/>
                </a:solidFill>
                <a:latin typeface="Arial"/>
                <a:ea typeface="+mj-ea"/>
                <a:cs typeface="+mj-cs"/>
              </a:rPr>
              <a:t>Einzigartige Lösung zur Bewältigung Ihrer geschäftlichen und </a:t>
            </a:r>
            <a:r>
              <a:rPr lang="de-CH" sz="2000" b="0" i="0" spc="0" baseline="0" dirty="0" smtClean="0">
                <a:solidFill>
                  <a:srgbClr val="FFFFFF"/>
                </a:solidFill>
                <a:latin typeface="Arial"/>
                <a:ea typeface="+mj-ea"/>
                <a:cs typeface="+mj-cs"/>
              </a:rPr>
              <a:t/>
            </a:r>
            <a:br>
              <a:rPr lang="de-CH" sz="2000" b="0" i="0" spc="0" baseline="0" dirty="0" smtClean="0">
                <a:solidFill>
                  <a:srgbClr val="FFFFFF"/>
                </a:solidFill>
                <a:latin typeface="Arial"/>
                <a:ea typeface="+mj-ea"/>
                <a:cs typeface="+mj-cs"/>
              </a:rPr>
            </a:br>
            <a:r>
              <a:rPr lang="de-CH" sz="2000" b="0" i="0" spc="0" baseline="0" dirty="0" smtClean="0">
                <a:solidFill>
                  <a:srgbClr val="FFFFFF"/>
                </a:solidFill>
                <a:latin typeface="Arial"/>
                <a:ea typeface="+mj-ea"/>
                <a:cs typeface="+mj-cs"/>
              </a:rPr>
              <a:t>IT-Herausforderungen</a:t>
            </a:r>
            <a:endParaRPr lang="en-US" sz="2000" dirty="0">
              <a:solidFill>
                <a:schemeClr val="bg1"/>
              </a:solidFill>
            </a:endParaRPr>
          </a:p>
        </p:txBody>
      </p:sp>
      <p:cxnSp>
        <p:nvCxnSpPr>
          <p:cNvPr id="25" name="Straight Connector 2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81752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3.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flipH="1">
            <a:off x="608766" y="0"/>
            <a:ext cx="8636834" cy="6858000"/>
          </a:xfrm>
          <a:prstGeom prst="rect">
            <a:avLst/>
          </a:prstGeom>
        </p:spPr>
      </p:pic>
      <p:sp>
        <p:nvSpPr>
          <p:cNvPr id="13" name="Rectangle 12"/>
          <p:cNvSpPr/>
          <p:nvPr/>
        </p:nvSpPr>
        <p:spPr>
          <a:xfrm rot="10800000">
            <a:off x="0" y="0"/>
            <a:ext cx="5664200" cy="6858000"/>
          </a:xfrm>
          <a:prstGeom prst="rect">
            <a:avLst/>
          </a:prstGeom>
          <a:gradFill flip="none" rotWithShape="1">
            <a:gsLst>
              <a:gs pos="0">
                <a:srgbClr val="FFFFFF">
                  <a:alpha val="0"/>
                </a:srgbClr>
              </a:gs>
              <a:gs pos="46000">
                <a:schemeClr val="bg1">
                  <a:alpha val="93000"/>
                </a:schemeClr>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483702" y="432215"/>
            <a:ext cx="8588861" cy="838200"/>
          </a:xfrm>
        </p:spPr>
        <p:txBody>
          <a:bodyPr/>
          <a:lstStyle/>
          <a:p>
            <a:pPr algn="l" defTabSz="914400">
              <a:lnSpc>
                <a:spcPct val="80000"/>
              </a:lnSpc>
              <a:spcBef>
                <a:spcPct val="0"/>
              </a:spcBef>
              <a:buNone/>
            </a:pPr>
            <a:r>
              <a:rPr lang="de-CH" sz="3600" b="0" i="0" spc="0" baseline="0">
                <a:solidFill>
                  <a:srgbClr val="6DB344"/>
                </a:solidFill>
                <a:latin typeface="Arial"/>
                <a:ea typeface="+mj-ea"/>
                <a:cs typeface="+mj-cs"/>
              </a:rPr>
              <a:t>Agenda</a:t>
            </a:r>
            <a:endParaRPr lang="en-US" dirty="0">
              <a:solidFill>
                <a:srgbClr val="6DB344"/>
              </a:solidFill>
            </a:endParaRPr>
          </a:p>
        </p:txBody>
      </p:sp>
      <p:sp>
        <p:nvSpPr>
          <p:cNvPr id="3" name="Text Placeholder 2"/>
          <p:cNvSpPr>
            <a:spLocks noGrp="1"/>
          </p:cNvSpPr>
          <p:nvPr>
            <p:ph type="body" sz="quarter" idx="10"/>
          </p:nvPr>
        </p:nvSpPr>
        <p:spPr>
          <a:xfrm>
            <a:off x="457199" y="1725168"/>
            <a:ext cx="4997670" cy="3748532"/>
          </a:xfrm>
        </p:spPr>
        <p:txBody>
          <a:bodyPr/>
          <a:lstStyle/>
          <a:p>
            <a:pPr marL="228600" indent="-228600" algn="l" defTabSz="914400">
              <a:lnSpc>
                <a:spcPct val="95000"/>
              </a:lnSpc>
              <a:buClr>
                <a:srgbClr val="6DB344"/>
              </a:buClr>
              <a:buSzPct val="90000"/>
              <a:buFont typeface="Arial"/>
              <a:buChar char="•"/>
            </a:pPr>
            <a:r>
              <a:rPr lang="de-CH" sz="2200" b="0" i="0" dirty="0">
                <a:solidFill>
                  <a:srgbClr val="435153"/>
                </a:solidFill>
                <a:latin typeface="Arial"/>
                <a:ea typeface="+mn-ea"/>
                <a:cs typeface="+mn-cs"/>
              </a:rPr>
              <a:t>Aktuelle Wirtschaftslage</a:t>
            </a:r>
          </a:p>
          <a:p>
            <a:pPr marL="228600" indent="-228600" algn="l" defTabSz="914400">
              <a:lnSpc>
                <a:spcPct val="95000"/>
              </a:lnSpc>
              <a:buClr>
                <a:srgbClr val="6DB344"/>
              </a:buClr>
              <a:buSzPct val="90000"/>
              <a:buFont typeface="Arial"/>
              <a:buChar char="•"/>
            </a:pPr>
            <a:r>
              <a:rPr lang="de-CH" sz="2200" b="0" i="0" dirty="0">
                <a:solidFill>
                  <a:srgbClr val="435153"/>
                </a:solidFill>
                <a:latin typeface="Arial"/>
                <a:ea typeface="+mn-ea"/>
                <a:cs typeface="+mn-cs"/>
              </a:rPr>
              <a:t>Auswirkung auf Ihr Unternehmen</a:t>
            </a:r>
          </a:p>
          <a:p>
            <a:pPr marL="228600" indent="-228600" algn="l" defTabSz="914400">
              <a:lnSpc>
                <a:spcPct val="95000"/>
              </a:lnSpc>
              <a:buClr>
                <a:srgbClr val="6DB344"/>
              </a:buClr>
              <a:buSzPct val="90000"/>
              <a:buFont typeface="Arial"/>
              <a:buChar char="•"/>
            </a:pPr>
            <a:r>
              <a:rPr lang="de-CH" sz="2200" b="0" i="0" dirty="0">
                <a:solidFill>
                  <a:srgbClr val="435153"/>
                </a:solidFill>
                <a:latin typeface="Arial"/>
                <a:ea typeface="+mn-ea"/>
                <a:cs typeface="+mn-cs"/>
              </a:rPr>
              <a:t>Warum Cisco und Ihre Vorteile</a:t>
            </a:r>
          </a:p>
          <a:p>
            <a:pPr marL="228600" indent="-228600" algn="l" defTabSz="914400">
              <a:lnSpc>
                <a:spcPct val="95000"/>
              </a:lnSpc>
              <a:buClr>
                <a:srgbClr val="6DB344"/>
              </a:buClr>
              <a:buSzPct val="90000"/>
              <a:buFont typeface="Arial"/>
              <a:buChar char="•"/>
            </a:pPr>
            <a:r>
              <a:rPr lang="de-CH" sz="2200" b="0" i="0" dirty="0">
                <a:solidFill>
                  <a:srgbClr val="435153"/>
                </a:solidFill>
                <a:latin typeface="Arial"/>
                <a:ea typeface="+mn-ea"/>
                <a:cs typeface="+mn-cs"/>
              </a:rPr>
              <a:t>Anwenderberichte von Kunden</a:t>
            </a:r>
          </a:p>
          <a:p>
            <a:pPr marL="228600" indent="-228600" algn="l" defTabSz="914400">
              <a:lnSpc>
                <a:spcPct val="95000"/>
              </a:lnSpc>
              <a:buClr>
                <a:srgbClr val="6DB344"/>
              </a:buClr>
              <a:buSzPct val="90000"/>
              <a:buFont typeface="Arial"/>
              <a:buChar char="•"/>
            </a:pPr>
            <a:endParaRPr lang="en-US" dirty="0" smtClean="0"/>
          </a:p>
        </p:txBody>
      </p:sp>
      <p:pic>
        <p:nvPicPr>
          <p:cNvPr id="4" name="Picture 3" descr="G1.png"/>
          <p:cNvPicPr>
            <a:picLocks noChangeAspect="1"/>
          </p:cNvPicPr>
          <p:nvPr/>
        </p:nvPicPr>
        <p:blipFill>
          <a:blip r:embed="rId4" cstate="print">
            <a:alphaModFix amt="68000"/>
            <a:extLst>
              <a:ext uri="{28A0092B-C50C-407E-A947-70E740481C1C}">
                <a14:useLocalDpi xmlns:a14="http://schemas.microsoft.com/office/drawing/2010/main" xmlns=""/>
              </a:ext>
            </a:extLst>
          </a:blip>
          <a:stretch>
            <a:fillRect/>
          </a:stretch>
        </p:blipFill>
        <p:spPr>
          <a:xfrm rot="10800000">
            <a:off x="5638800" y="4889500"/>
            <a:ext cx="2447611" cy="1536700"/>
          </a:xfrm>
          <a:prstGeom prst="rect">
            <a:avLst/>
          </a:prstGeom>
        </p:spPr>
      </p:pic>
    </p:spTree>
    <p:extLst>
      <p:ext uri="{BB962C8B-B14F-4D97-AF65-F5344CB8AC3E}">
        <p14:creationId xmlns:p14="http://schemas.microsoft.com/office/powerpoint/2010/main" xmlns="" val="27744532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Services für mittelständische Kunden</a:t>
            </a:r>
          </a:p>
        </p:txBody>
      </p:sp>
      <p:pic>
        <p:nvPicPr>
          <p:cNvPr id="41" name="Picture 40"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grpSp>
        <p:nvGrpSpPr>
          <p:cNvPr id="42" name="Group 41"/>
          <p:cNvGrpSpPr/>
          <p:nvPr/>
        </p:nvGrpSpPr>
        <p:grpSpPr>
          <a:xfrm>
            <a:off x="596900" y="4736980"/>
            <a:ext cx="7708900" cy="1375606"/>
            <a:chOff x="596900" y="4736980"/>
            <a:chExt cx="7708900" cy="1375606"/>
          </a:xfrm>
        </p:grpSpPr>
        <p:pic>
          <p:nvPicPr>
            <p:cNvPr id="50" name="Picture 49" descr="1.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96900" y="4736980"/>
              <a:ext cx="7708900" cy="613520"/>
            </a:xfrm>
            <a:prstGeom prst="rect">
              <a:avLst/>
            </a:prstGeom>
          </p:spPr>
        </p:pic>
        <p:sp>
          <p:nvSpPr>
            <p:cNvPr id="51" name="Rectangle 50"/>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SERVICES</a:t>
              </a:r>
            </a:p>
            <a:p>
              <a:pPr algn="ctr" defTabSz="1624614">
                <a:spcBef>
                  <a:spcPts val="0"/>
                </a:spcBef>
                <a:spcAft>
                  <a:spcPts val="0"/>
                </a:spcAft>
                <a:buNone/>
              </a:pPr>
              <a:r>
                <a:rPr lang="de-CH" sz="1300" b="0" i="0" dirty="0">
                  <a:solidFill>
                    <a:srgbClr val="FFFFFF"/>
                  </a:solidFill>
                  <a:latin typeface="Arial"/>
                  <a:ea typeface="+mn-ea"/>
                  <a:cs typeface="Arial Black"/>
                </a:rPr>
                <a:t>Softwarebasierte Professional Services mit Bereitstellung durch Cisco Partner </a:t>
              </a:r>
            </a:p>
            <a:p>
              <a:pPr algn="ctr" defTabSz="1624614">
                <a:spcBef>
                  <a:spcPts val="0"/>
                </a:spcBef>
                <a:spcAft>
                  <a:spcPts val="0"/>
                </a:spcAft>
                <a:buNone/>
              </a:pPr>
              <a:r>
                <a:rPr lang="de-CH" sz="1300" b="0" i="0" dirty="0">
                  <a:solidFill>
                    <a:srgbClr val="FFFFFF"/>
                  </a:solidFill>
                  <a:latin typeface="Arial"/>
                  <a:ea typeface="+mn-ea"/>
                  <a:cs typeface="Arial Black"/>
                </a:rPr>
                <a:t>Proaktiver Wartungssupport durch Cisco Partner; Cisco SMARTnet-Service</a:t>
              </a:r>
            </a:p>
          </p:txBody>
        </p:sp>
      </p:grpSp>
      <p:grpSp>
        <p:nvGrpSpPr>
          <p:cNvPr id="52" name="Group 51"/>
          <p:cNvGrpSpPr/>
          <p:nvPr/>
        </p:nvGrpSpPr>
        <p:grpSpPr>
          <a:xfrm>
            <a:off x="588802" y="1538236"/>
            <a:ext cx="7787168" cy="3825266"/>
            <a:chOff x="588802" y="1538236"/>
            <a:chExt cx="7787168" cy="3825266"/>
          </a:xfrm>
        </p:grpSpPr>
        <p:sp>
          <p:nvSpPr>
            <p:cNvPr id="53" name="Rectangle 52"/>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Rectangle 53"/>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a:solidFill>
                    <a:srgbClr val="FFFFFF"/>
                  </a:solidFill>
                  <a:latin typeface="Arial"/>
                  <a:ea typeface="+mn-ea"/>
                  <a:cs typeface="Arial Black"/>
                </a:rPr>
                <a:t>SMART SOLUTIONS</a:t>
              </a:r>
            </a:p>
            <a:p>
              <a:pPr algn="ctr" defTabSz="1624614">
                <a:spcBef>
                  <a:spcPts val="0"/>
                </a:spcBef>
                <a:spcAft>
                  <a:spcPts val="0"/>
                </a:spcAft>
                <a:buNone/>
              </a:pPr>
              <a:r>
                <a:rPr lang="de-CH" sz="1300" b="0" i="0">
                  <a:solidFill>
                    <a:srgbClr val="FFFFFF"/>
                  </a:solidFill>
                  <a:latin typeface="Arial"/>
                  <a:ea typeface="+mn-ea"/>
                  <a:cs typeface="Arial Black"/>
                </a:rPr>
                <a:t>BYOD –– </a:t>
              </a:r>
              <a:r>
                <a:rPr lang="de-CH" sz="1300" b="1" i="0">
                  <a:solidFill>
                    <a:srgbClr val="F2B800"/>
                  </a:solidFill>
                  <a:latin typeface="Arial"/>
                  <a:ea typeface="+mn-ea"/>
                  <a:cs typeface="Arial Black"/>
                </a:rPr>
                <a:t>Virtuelle Basis </a:t>
              </a:r>
              <a:r>
                <a:rPr lang="de-CH" sz="1300" b="0" i="0">
                  <a:solidFill>
                    <a:srgbClr val="FFFFFF"/>
                  </a:solidFill>
                  <a:latin typeface="Arial"/>
                  <a:ea typeface="+mn-ea"/>
                  <a:cs typeface="Arial Black"/>
                </a:rPr>
                <a:t>– Virtuelle Desktops – Industrienetzwerke</a:t>
              </a:r>
              <a:endParaRPr lang="en-US" sz="1300" dirty="0">
                <a:solidFill>
                  <a:schemeClr val="bg2"/>
                </a:solidFill>
                <a:cs typeface="Arial Black"/>
              </a:endParaRPr>
            </a:p>
          </p:txBody>
        </p:sp>
        <p:sp>
          <p:nvSpPr>
            <p:cNvPr id="55" name="Text Box 9" descr="14872_11_2008 _Bates_C-Scape"/>
            <p:cNvSpPr txBox="1">
              <a:spLocks noChangeAspect="1" noChangeArrowheads="1"/>
            </p:cNvSpPr>
            <p:nvPr/>
          </p:nvSpPr>
          <p:spPr bwMode="auto">
            <a:xfrm>
              <a:off x="1920240" y="2327254"/>
              <a:ext cx="5191313" cy="380104"/>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69" algn="ctr" defTabSz="1637416">
                <a:lnSpc>
                  <a:spcPct val="95000"/>
                </a:lnSpc>
                <a:spcBef>
                  <a:spcPts val="0"/>
                </a:spcBef>
                <a:spcAft>
                  <a:spcPts val="0"/>
                </a:spcAft>
                <a:buNone/>
              </a:pPr>
              <a:r>
                <a:rPr lang="en-US" sz="1300" b="1" i="0">
                  <a:solidFill>
                    <a:srgbClr val="4B4D4E"/>
                  </a:solidFill>
                  <a:latin typeface="Arial"/>
                  <a:ea typeface="ＭＳ Ｐゴシック"/>
                  <a:cs typeface="ＭＳ Ｐゴシック"/>
                </a:rPr>
                <a:t>Cisco Powered Cloud und</a:t>
              </a:r>
            </a:p>
            <a:p>
              <a:pPr indent="-920069" algn="ctr" defTabSz="1637416">
                <a:lnSpc>
                  <a:spcPct val="95000"/>
                </a:lnSpc>
                <a:spcBef>
                  <a:spcPts val="0"/>
                </a:spcBef>
                <a:spcAft>
                  <a:spcPts val="0"/>
                </a:spcAft>
                <a:buNone/>
              </a:pPr>
              <a:r>
                <a:rPr lang="en-US" sz="1300" b="1" i="0">
                  <a:solidFill>
                    <a:srgbClr val="4B4D4E"/>
                  </a:solidFill>
                  <a:latin typeface="Arial"/>
                  <a:ea typeface="ＭＳ Ｐゴシック"/>
                  <a:cs typeface="ＭＳ Ｐゴシック"/>
                </a:rPr>
                <a:t>Bereitstellung durch MS-Partner</a:t>
              </a:r>
            </a:p>
          </p:txBody>
        </p:sp>
        <p:sp>
          <p:nvSpPr>
            <p:cNvPr id="56" name="Rectangle 55"/>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57" name="Group 56"/>
            <p:cNvGrpSpPr/>
            <p:nvPr/>
          </p:nvGrpSpPr>
          <p:grpSpPr>
            <a:xfrm>
              <a:off x="939499" y="3212628"/>
              <a:ext cx="7130855" cy="2150874"/>
              <a:chOff x="1252345" y="2784795"/>
              <a:chExt cx="9505332" cy="2150874"/>
            </a:xfrm>
          </p:grpSpPr>
          <p:sp>
            <p:nvSpPr>
              <p:cNvPr id="69" name="Text Box 9" descr="14872_11_2008 _Bates_C-Scape"/>
              <p:cNvSpPr txBox="1">
                <a:spLocks noChangeAspect="1" noChangeArrowheads="1"/>
              </p:cNvSpPr>
              <p:nvPr/>
            </p:nvSpPr>
            <p:spPr bwMode="auto">
              <a:xfrm rot="16200000">
                <a:off x="349072" y="368806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sp>
            <p:nvSpPr>
              <p:cNvPr id="70" name="Text Box 9" descr="14872_11_2008 _Bates_C-Scape"/>
              <p:cNvSpPr txBox="1">
                <a:spLocks noChangeAspect="1" noChangeArrowheads="1"/>
              </p:cNvSpPr>
              <p:nvPr/>
            </p:nvSpPr>
            <p:spPr bwMode="auto">
              <a:xfrm rot="5400000">
                <a:off x="9523117" y="370110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grpSp>
        <p:sp>
          <p:nvSpPr>
            <p:cNvPr id="58" name="Rectangle 57"/>
            <p:cNvSpPr/>
            <p:nvPr/>
          </p:nvSpPr>
          <p:spPr>
            <a:xfrm>
              <a:off x="3379179"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mn-ea"/>
                  <a:cs typeface="+mn-cs"/>
                </a:rPr>
                <a:t>RECHENZENTRUM</a:t>
              </a:r>
              <a:endParaRPr lang="en-US" sz="1300" dirty="0" smtClean="0">
                <a:solidFill>
                  <a:srgbClr val="FFFFFF"/>
                </a:solidFill>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Computing</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Fabric</a:t>
              </a:r>
            </a:p>
            <a:p>
              <a:pPr marL="109545" indent="-109545" defTabSz="814365">
                <a:lnSpc>
                  <a:spcPts val="1400"/>
                </a:lnSpc>
                <a:spcBef>
                  <a:spcPts val="700"/>
                </a:spcBef>
                <a:spcAft>
                  <a:spcPts val="100"/>
                </a:spcAft>
                <a:buClr>
                  <a:srgbClr val="FFFFFF"/>
                </a:buClr>
                <a:buFont typeface="Arial"/>
                <a:buChar char="•"/>
              </a:pPr>
              <a:r>
                <a:rPr lang="de-CH" sz="1300" b="0" i="0" spc="-30" dirty="0">
                  <a:solidFill>
                    <a:srgbClr val="FFFFFF"/>
                  </a:solidFill>
                  <a:latin typeface="Arial"/>
                  <a:ea typeface="+mn-ea"/>
                  <a:cs typeface="+mn-cs"/>
                </a:rPr>
                <a:t>Unified Management</a:t>
              </a:r>
            </a:p>
          </p:txBody>
        </p:sp>
        <p:sp>
          <p:nvSpPr>
            <p:cNvPr id="59" name="Rectangle 58"/>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NETZWERK UND SICHERHEIT</a:t>
              </a:r>
              <a:endParaRPr lang="en-US" sz="1300" dirty="0" smtClean="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Access </a:t>
              </a:r>
              <a:r>
                <a:rPr lang="de-CH" sz="1300" b="0" i="0" dirty="0" smtClean="0">
                  <a:solidFill>
                    <a:srgbClr val="FFFFFF"/>
                  </a:solidFill>
                  <a:latin typeface="Arial"/>
                  <a:ea typeface="ＭＳ Ｐゴシック"/>
                  <a:cs typeface="+mn-cs"/>
                </a:rPr>
                <a:t/>
              </a:r>
              <a:br>
                <a:rPr lang="de-CH" sz="1300" b="0" i="0" dirty="0" smtClean="0">
                  <a:solidFill>
                    <a:srgbClr val="FFFFFF"/>
                  </a:solidFill>
                  <a:latin typeface="Arial"/>
                  <a:ea typeface="ＭＳ Ｐゴシック"/>
                  <a:cs typeface="+mn-cs"/>
                </a:rPr>
              </a:br>
              <a:r>
                <a:rPr lang="de-CH" sz="1100" b="0" i="0" dirty="0" smtClean="0">
                  <a:solidFill>
                    <a:srgbClr val="FFFFFF"/>
                  </a:solidFill>
                  <a:latin typeface="Arial"/>
                  <a:ea typeface="ＭＳ Ｐゴシック"/>
                  <a:cs typeface="+mn-cs"/>
                </a:rPr>
                <a:t>(</a:t>
              </a:r>
              <a:r>
                <a:rPr lang="de-CH" sz="1100" b="0" i="0" dirty="0">
                  <a:solidFill>
                    <a:srgbClr val="FFFFFF"/>
                  </a:solidFill>
                  <a:latin typeface="Arial"/>
                  <a:ea typeface="ＭＳ Ｐゴシック"/>
                  <a:cs typeface="+mn-cs"/>
                </a:rPr>
                <a:t>Wireless und Switching)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Services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Zweigstellenlösung</a:t>
              </a:r>
              <a:endParaRPr lang="en-US" sz="1300" dirty="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Sicherheit</a:t>
              </a:r>
            </a:p>
          </p:txBody>
        </p:sp>
        <p:sp>
          <p:nvSpPr>
            <p:cNvPr id="60" name="Rectangle 59"/>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UC/COLLABORATION</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Communications</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Collaboration-Services</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Customer Collaboration</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TelePresence</a:t>
              </a:r>
            </a:p>
          </p:txBody>
        </p:sp>
        <p:pic>
          <p:nvPicPr>
            <p:cNvPr id="61" name="Picture 60"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77999" y="1538236"/>
              <a:ext cx="1797971" cy="1637107"/>
            </a:xfrm>
            <a:prstGeom prst="rect">
              <a:avLst/>
            </a:prstGeom>
          </p:spPr>
        </p:pic>
        <p:pic>
          <p:nvPicPr>
            <p:cNvPr id="62" name="Picture 61"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8802" y="1664211"/>
              <a:ext cx="1843026" cy="1491242"/>
            </a:xfrm>
            <a:prstGeom prst="rect">
              <a:avLst/>
            </a:prstGeom>
          </p:spPr>
        </p:pic>
        <p:sp>
          <p:nvSpPr>
            <p:cNvPr id="63" name="TextBox 62"/>
            <p:cNvSpPr txBox="1"/>
            <p:nvPr/>
          </p:nvSpPr>
          <p:spPr>
            <a:xfrm>
              <a:off x="6768261" y="2108275"/>
              <a:ext cx="1434578" cy="692497"/>
            </a:xfrm>
            <a:prstGeom prst="rect">
              <a:avLst/>
            </a:prstGeom>
            <a:noFill/>
          </p:spPr>
          <p:txBody>
            <a:bodyPr wrap="square" rtlCol="0">
              <a:spAutoFit/>
            </a:bodyPr>
            <a:lstStyle/>
            <a:p>
              <a:pPr algn="ctr" defTabSz="914400">
                <a:buNone/>
              </a:pPr>
              <a:r>
                <a:rPr lang="de-CH" sz="1300" b="0" i="0" dirty="0">
                  <a:solidFill>
                    <a:srgbClr val="0096D6"/>
                  </a:solidFill>
                  <a:latin typeface="Arial"/>
                  <a:ea typeface="+mn-ea"/>
                  <a:cs typeface="+mn-cs"/>
                </a:rPr>
                <a:t>Network-as- </a:t>
              </a:r>
            </a:p>
            <a:p>
              <a:pPr algn="ctr" defTabSz="914400">
                <a:buNone/>
              </a:pPr>
              <a:r>
                <a:rPr lang="de-CH" sz="1300" b="0" i="0" dirty="0">
                  <a:solidFill>
                    <a:srgbClr val="0096D6"/>
                  </a:solidFill>
                  <a:latin typeface="Arial"/>
                  <a:ea typeface="+mn-ea"/>
                  <a:cs typeface="+mn-cs"/>
                </a:rPr>
                <a:t>a-Service (Meraki – MSD) </a:t>
              </a:r>
              <a:endParaRPr lang="en-US" sz="1300" dirty="0">
                <a:solidFill>
                  <a:schemeClr val="accent1"/>
                </a:solidFill>
              </a:endParaRPr>
            </a:p>
          </p:txBody>
        </p:sp>
        <p:sp>
          <p:nvSpPr>
            <p:cNvPr id="64" name="TextBox 63"/>
            <p:cNvSpPr txBox="1"/>
            <p:nvPr/>
          </p:nvSpPr>
          <p:spPr>
            <a:xfrm>
              <a:off x="743173" y="2323719"/>
              <a:ext cx="1505809" cy="492443"/>
            </a:xfrm>
            <a:prstGeom prst="rect">
              <a:avLst/>
            </a:prstGeom>
            <a:noFill/>
          </p:spPr>
          <p:txBody>
            <a:bodyPr wrap="square" rtlCol="0">
              <a:spAutoFit/>
            </a:bodyPr>
            <a:lstStyle/>
            <a:p>
              <a:pPr algn="ctr" defTabSz="914400">
                <a:buNone/>
              </a:pPr>
              <a:r>
                <a:rPr lang="de-CH" sz="1300" b="0" i="0" dirty="0">
                  <a:solidFill>
                    <a:srgbClr val="0096D6"/>
                  </a:solidFill>
                  <a:latin typeface="Arial"/>
                  <a:ea typeface="+mn-ea"/>
                  <a:cs typeface="+mn-cs"/>
                </a:rPr>
                <a:t>Collaboration </a:t>
              </a:r>
            </a:p>
            <a:p>
              <a:pPr algn="ctr" defTabSz="914400">
                <a:buNone/>
              </a:pPr>
              <a:r>
                <a:rPr lang="de-CH" sz="1300" b="0" i="0" dirty="0">
                  <a:solidFill>
                    <a:srgbClr val="0096D6"/>
                  </a:solidFill>
                  <a:latin typeface="Arial"/>
                  <a:ea typeface="+mn-ea"/>
                  <a:cs typeface="+mn-cs"/>
                </a:rPr>
                <a:t>as-a-Service</a:t>
              </a:r>
              <a:endParaRPr lang="en-US" sz="1300" dirty="0">
                <a:solidFill>
                  <a:schemeClr val="accent1"/>
                </a:solidFill>
              </a:endParaRPr>
            </a:p>
          </p:txBody>
        </p:sp>
        <p:pic>
          <p:nvPicPr>
            <p:cNvPr id="65" name="Picture 64"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13918" y="2022460"/>
              <a:ext cx="1037306" cy="1037306"/>
            </a:xfrm>
            <a:prstGeom prst="rect">
              <a:avLst/>
            </a:prstGeom>
          </p:spPr>
        </p:pic>
        <p:sp>
          <p:nvSpPr>
            <p:cNvPr id="66" name="TextBox 65"/>
            <p:cNvSpPr txBox="1"/>
            <p:nvPr/>
          </p:nvSpPr>
          <p:spPr>
            <a:xfrm>
              <a:off x="5654822"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IaaS</a:t>
              </a:r>
              <a:endParaRPr lang="en-US" sz="1300" dirty="0">
                <a:solidFill>
                  <a:schemeClr val="accent1"/>
                </a:solidFill>
              </a:endParaRPr>
            </a:p>
          </p:txBody>
        </p:sp>
        <p:pic>
          <p:nvPicPr>
            <p:cNvPr id="67" name="Picture 66"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034719" y="1935378"/>
              <a:ext cx="1154867" cy="1154868"/>
            </a:xfrm>
            <a:prstGeom prst="rect">
              <a:avLst/>
            </a:prstGeom>
          </p:spPr>
        </p:pic>
        <p:sp>
          <p:nvSpPr>
            <p:cNvPr id="68" name="TextBox 67"/>
            <p:cNvSpPr txBox="1"/>
            <p:nvPr/>
          </p:nvSpPr>
          <p:spPr>
            <a:xfrm>
              <a:off x="1920240"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SaaS</a:t>
              </a:r>
              <a:endParaRPr lang="en-US" sz="1300" dirty="0">
                <a:solidFill>
                  <a:schemeClr val="accent1"/>
                </a:solidFill>
              </a:endParaRPr>
            </a:p>
          </p:txBody>
        </p:sp>
      </p:grpSp>
      <p:cxnSp>
        <p:nvCxnSpPr>
          <p:cNvPr id="71" name="Straight Connector 70"/>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0656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11111E-6 -1.85185E-6 L -1.11111E-6 -0.25 " pathEditMode="relative" ptsTypes="AA">
                                      <p:cBhvr>
                                        <p:cTn id="10"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9702" y="188031"/>
            <a:ext cx="8588861" cy="838200"/>
          </a:xfrm>
        </p:spPr>
        <p:txBody>
          <a:bodyPr/>
          <a:lstStyle/>
          <a:p>
            <a:pPr algn="l" defTabSz="914400">
              <a:lnSpc>
                <a:spcPct val="90000"/>
              </a:lnSpc>
              <a:spcBef>
                <a:spcPct val="0"/>
              </a:spcBef>
              <a:buNone/>
            </a:pPr>
            <a:r>
              <a:rPr lang="de-CH" sz="3200" b="0" i="0" spc="0" baseline="0" dirty="0">
                <a:solidFill>
                  <a:srgbClr val="FFFFFF"/>
                </a:solidFill>
                <a:latin typeface="Arial"/>
                <a:ea typeface="+mj-ea"/>
                <a:cs typeface="+mj-cs"/>
              </a:rPr>
              <a:t>Erstklassiger Support: Cisco Services von Cisco und Partnern</a:t>
            </a:r>
            <a:endParaRPr lang="en-US" sz="3200" dirty="0">
              <a:solidFill>
                <a:schemeClr val="bg1"/>
              </a:solidFill>
            </a:endParaRPr>
          </a:p>
        </p:txBody>
      </p:sp>
      <p:pic>
        <p:nvPicPr>
          <p:cNvPr id="14" name="Picture 13" descr="AN32668.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377" y="1171512"/>
            <a:ext cx="9144000" cy="5686488"/>
          </a:xfrm>
          <a:prstGeom prst="rect">
            <a:avLst/>
          </a:prstGeom>
        </p:spPr>
      </p:pic>
      <p:sp>
        <p:nvSpPr>
          <p:cNvPr id="15" name="Rectangle 14"/>
          <p:cNvSpPr/>
          <p:nvPr/>
        </p:nvSpPr>
        <p:spPr>
          <a:xfrm rot="10800000">
            <a:off x="0" y="1171512"/>
            <a:ext cx="9150323" cy="5686485"/>
          </a:xfrm>
          <a:prstGeom prst="rect">
            <a:avLst/>
          </a:prstGeom>
          <a:gradFill flip="none" rotWithShape="1">
            <a:gsLst>
              <a:gs pos="66000">
                <a:schemeClr val="bg1">
                  <a:alpha val="96000"/>
                </a:schemeClr>
              </a:gs>
              <a:gs pos="24000">
                <a:schemeClr val="bg1">
                  <a:alpha val="14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18974" y="5634396"/>
            <a:ext cx="9162974" cy="954107"/>
          </a:xfrm>
          <a:prstGeom prst="rect">
            <a:avLst/>
          </a:prstGeom>
          <a:noFill/>
        </p:spPr>
        <p:txBody>
          <a:bodyPr wrap="square" rtlCol="0">
            <a:spAutoFit/>
          </a:bodyPr>
          <a:lstStyle/>
          <a:p>
            <a:pPr algn="ctr" defTabSz="914400">
              <a:buNone/>
            </a:pPr>
            <a:r>
              <a:rPr lang="de-CH" sz="2800" b="0" i="0" dirty="0">
                <a:solidFill>
                  <a:srgbClr val="0096D6"/>
                </a:solidFill>
                <a:latin typeface="Arial"/>
                <a:ea typeface="+mn-ea"/>
                <a:cs typeface="+mn-cs"/>
              </a:rPr>
              <a:t>Softwarebasierte Smart Services, entwickelt auf der Grundlage von </a:t>
            </a:r>
            <a:r>
              <a:rPr lang="de-CH" sz="2800" b="0" i="0" dirty="0" smtClean="0">
                <a:solidFill>
                  <a:srgbClr val="0096D6"/>
                </a:solidFill>
                <a:latin typeface="Arial"/>
                <a:ea typeface="+mn-ea"/>
                <a:cs typeface="+mn-cs"/>
              </a:rPr>
              <a:t>mehr </a:t>
            </a:r>
            <a:r>
              <a:rPr lang="de-CH" sz="2800" b="0" i="0" dirty="0">
                <a:solidFill>
                  <a:srgbClr val="0096D6"/>
                </a:solidFill>
                <a:latin typeface="Arial"/>
                <a:ea typeface="+mn-ea"/>
                <a:cs typeface="+mn-cs"/>
              </a:rPr>
              <a:t>als 28 Jahren Branchenerfahrung</a:t>
            </a:r>
            <a:endParaRPr lang="en-US" sz="2800" dirty="0">
              <a:solidFill>
                <a:srgbClr val="0096D6"/>
              </a:solidFill>
            </a:endParaRPr>
          </a:p>
        </p:txBody>
      </p:sp>
      <p:sp>
        <p:nvSpPr>
          <p:cNvPr id="17" name="TextBox 16"/>
          <p:cNvSpPr txBox="1"/>
          <p:nvPr/>
        </p:nvSpPr>
        <p:spPr>
          <a:xfrm>
            <a:off x="159748" y="4933962"/>
            <a:ext cx="7742778" cy="584776"/>
          </a:xfrm>
          <a:prstGeom prst="rect">
            <a:avLst/>
          </a:prstGeom>
          <a:noFill/>
        </p:spPr>
        <p:txBody>
          <a:bodyPr wrap="square" rtlCol="0">
            <a:spAutoFit/>
          </a:bodyPr>
          <a:lstStyle/>
          <a:p>
            <a:pPr lvl="3" algn="ctr" defTabSz="914400">
              <a:buNone/>
            </a:pPr>
            <a:r>
              <a:rPr lang="de-CH" sz="3200" b="0" i="0">
                <a:solidFill>
                  <a:srgbClr val="00B050"/>
                </a:solidFill>
                <a:latin typeface="Arial"/>
                <a:ea typeface="+mn-ea"/>
                <a:cs typeface="+mn-cs"/>
              </a:rPr>
              <a:t>Vereinfachung von IT-Abläufen</a:t>
            </a:r>
            <a:endParaRPr lang="en-US" sz="3200" dirty="0">
              <a:solidFill>
                <a:srgbClr val="00B050"/>
              </a:solidFill>
            </a:endParaRPr>
          </a:p>
        </p:txBody>
      </p:sp>
      <p:sp>
        <p:nvSpPr>
          <p:cNvPr id="18" name="TextBox 17"/>
          <p:cNvSpPr txBox="1"/>
          <p:nvPr/>
        </p:nvSpPr>
        <p:spPr>
          <a:xfrm>
            <a:off x="-19023" y="4903416"/>
            <a:ext cx="7748142" cy="584776"/>
          </a:xfrm>
          <a:prstGeom prst="rect">
            <a:avLst/>
          </a:prstGeom>
          <a:noFill/>
        </p:spPr>
        <p:txBody>
          <a:bodyPr wrap="square" rtlCol="0">
            <a:spAutoFit/>
          </a:bodyPr>
          <a:lstStyle/>
          <a:p>
            <a:pPr lvl="3" algn="ctr" defTabSz="914400">
              <a:buNone/>
            </a:pPr>
            <a:r>
              <a:rPr lang="de-CH" sz="3200" b="0" i="0">
                <a:solidFill>
                  <a:srgbClr val="00B050"/>
                </a:solidFill>
                <a:latin typeface="Arial"/>
                <a:ea typeface="+mn-ea"/>
                <a:cs typeface="+mn-cs"/>
              </a:rPr>
              <a:t>Risikomanagement</a:t>
            </a:r>
          </a:p>
        </p:txBody>
      </p:sp>
      <p:sp>
        <p:nvSpPr>
          <p:cNvPr id="19" name="TextBox 18"/>
          <p:cNvSpPr txBox="1"/>
          <p:nvPr/>
        </p:nvSpPr>
        <p:spPr>
          <a:xfrm>
            <a:off x="6377" y="4879131"/>
            <a:ext cx="9162973" cy="584776"/>
          </a:xfrm>
          <a:prstGeom prst="rect">
            <a:avLst/>
          </a:prstGeom>
          <a:noFill/>
        </p:spPr>
        <p:txBody>
          <a:bodyPr wrap="square" rtlCol="0">
            <a:spAutoFit/>
          </a:bodyPr>
          <a:lstStyle/>
          <a:p>
            <a:pPr marL="0" lvl="3" algn="ctr" defTabSz="914400">
              <a:buNone/>
            </a:pPr>
            <a:r>
              <a:rPr lang="de-CH" sz="3200" b="0" i="0">
                <a:solidFill>
                  <a:srgbClr val="00B050"/>
                </a:solidFill>
                <a:latin typeface="Arial"/>
                <a:ea typeface="+mn-ea"/>
                <a:cs typeface="+mn-cs"/>
              </a:rPr>
              <a:t>Netzwerksicherheit und Ausfallsicherheit</a:t>
            </a:r>
            <a:endParaRPr lang="en-US" sz="3200" dirty="0">
              <a:solidFill>
                <a:srgbClr val="00B050"/>
              </a:solidFill>
            </a:endParaRPr>
          </a:p>
        </p:txBody>
      </p:sp>
      <p:cxnSp>
        <p:nvCxnSpPr>
          <p:cNvPr id="12" name="Straight Connector 11"/>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372580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grpId="1" nodeType="clickEffect">
                                  <p:stCondLst>
                                    <p:cond delay="0"/>
                                  </p:stCondLst>
                                  <p:childTnLst>
                                    <p:anim calcmode="lin" valueType="num">
                                      <p:cBhvr additive="base">
                                        <p:cTn id="23" dur="500"/>
                                        <p:tgtEl>
                                          <p:spTgt spid="17"/>
                                        </p:tgtEl>
                                        <p:attrNameLst>
                                          <p:attrName>ppt_x</p:attrName>
                                        </p:attrNameLst>
                                      </p:cBhvr>
                                      <p:tavLst>
                                        <p:tav tm="0">
                                          <p:val>
                                            <p:strVal val="ppt_x"/>
                                          </p:val>
                                        </p:tav>
                                        <p:tav tm="100000">
                                          <p:val>
                                            <p:strVal val="1+ppt_w/2"/>
                                          </p:val>
                                        </p:tav>
                                      </p:tavLst>
                                    </p:anim>
                                    <p:anim calcmode="lin" valueType="num">
                                      <p:cBhvr additive="base">
                                        <p:cTn id="24" dur="500"/>
                                        <p:tgtEl>
                                          <p:spTgt spid="17"/>
                                        </p:tgtEl>
                                        <p:attrNameLst>
                                          <p:attrName>ppt_y</p:attrName>
                                        </p:attrNameLst>
                                      </p:cBhvr>
                                      <p:tavLst>
                                        <p:tav tm="0">
                                          <p:val>
                                            <p:strVal val="ppt_y"/>
                                          </p:val>
                                        </p:tav>
                                        <p:tav tm="100000">
                                          <p:val>
                                            <p:strVal val="ppt_y"/>
                                          </p:val>
                                        </p:tav>
                                      </p:tavLst>
                                    </p:anim>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1"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1+ppt_w/2"/>
                                          </p:val>
                                        </p:tav>
                                      </p:tavLst>
                                    </p:anim>
                                    <p:anim calcmode="lin" valueType="num">
                                      <p:cBhvr additive="base">
                                        <p:cTn id="35" dur="500"/>
                                        <p:tgtEl>
                                          <p:spTgt spid="18"/>
                                        </p:tgtEl>
                                        <p:attrNameLst>
                                          <p:attrName>ppt_y</p:attrName>
                                        </p:attrNameLst>
                                      </p:cBhvr>
                                      <p:tavLst>
                                        <p:tav tm="0">
                                          <p:val>
                                            <p:strVal val="ppt_y"/>
                                          </p:val>
                                        </p:tav>
                                        <p:tav tm="100000">
                                          <p:val>
                                            <p:strVal val="ppt_y"/>
                                          </p:val>
                                        </p:tav>
                                      </p:tavLst>
                                    </p:anim>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7" grpId="1"/>
      <p:bldP spid="18" grpId="0"/>
      <p:bldP spid="18" grpId="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grpSp>
        <p:nvGrpSpPr>
          <p:cNvPr id="32" name="Group 31"/>
          <p:cNvGrpSpPr/>
          <p:nvPr/>
        </p:nvGrpSpPr>
        <p:grpSpPr>
          <a:xfrm>
            <a:off x="588802" y="1538236"/>
            <a:ext cx="7787168" cy="4574350"/>
            <a:chOff x="588802" y="1538236"/>
            <a:chExt cx="7787168" cy="4574350"/>
          </a:xfrm>
        </p:grpSpPr>
        <p:grpSp>
          <p:nvGrpSpPr>
            <p:cNvPr id="33" name="Group 32"/>
            <p:cNvGrpSpPr/>
            <p:nvPr/>
          </p:nvGrpSpPr>
          <p:grpSpPr>
            <a:xfrm>
              <a:off x="596900" y="4736980"/>
              <a:ext cx="7708900" cy="1375606"/>
              <a:chOff x="596900" y="4736980"/>
              <a:chExt cx="7708900" cy="1375606"/>
            </a:xfrm>
          </p:grpSpPr>
          <p:pic>
            <p:nvPicPr>
              <p:cNvPr id="61" name="Picture 60" descr="1.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96900" y="4736980"/>
                <a:ext cx="7708900" cy="613520"/>
              </a:xfrm>
              <a:prstGeom prst="rect">
                <a:avLst/>
              </a:prstGeom>
            </p:spPr>
          </p:pic>
          <p:sp>
            <p:nvSpPr>
              <p:cNvPr id="62" name="Rectangle 61"/>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a:solidFill>
                      <a:srgbClr val="FFFFFF"/>
                    </a:solidFill>
                    <a:latin typeface="Arial"/>
                    <a:ea typeface="+mn-ea"/>
                    <a:cs typeface="Arial Black"/>
                  </a:rPr>
                  <a:t>SERVICES</a:t>
                </a:r>
              </a:p>
              <a:p>
                <a:pPr algn="ctr" defTabSz="1624614">
                  <a:spcBef>
                    <a:spcPts val="0"/>
                  </a:spcBef>
                  <a:spcAft>
                    <a:spcPts val="0"/>
                  </a:spcAft>
                  <a:buNone/>
                </a:pPr>
                <a:r>
                  <a:rPr lang="de-CH" sz="1300" b="0" i="0">
                    <a:solidFill>
                      <a:srgbClr val="FFFFFF"/>
                    </a:solidFill>
                    <a:latin typeface="Arial"/>
                    <a:ea typeface="+mn-ea"/>
                    <a:cs typeface="Arial Black"/>
                  </a:rPr>
                  <a:t>Softwarebasierte Professional Services mit Bereitstellung durch Cisco Partner </a:t>
                </a:r>
              </a:p>
              <a:p>
                <a:pPr algn="ctr" defTabSz="1624614">
                  <a:spcBef>
                    <a:spcPts val="0"/>
                  </a:spcBef>
                  <a:spcAft>
                    <a:spcPts val="0"/>
                  </a:spcAft>
                  <a:buNone/>
                </a:pPr>
                <a:r>
                  <a:rPr lang="de-CH" sz="1300" b="0" i="0">
                    <a:solidFill>
                      <a:srgbClr val="FFFFFF"/>
                    </a:solidFill>
                    <a:latin typeface="Arial"/>
                    <a:ea typeface="+mn-ea"/>
                    <a:cs typeface="Arial Black"/>
                  </a:rPr>
                  <a:t>Proaktiver Wartungssupport durch Cisco Partner; Cisco SMARTnet-Service</a:t>
                </a:r>
              </a:p>
            </p:txBody>
          </p:sp>
        </p:grpSp>
        <p:sp>
          <p:nvSpPr>
            <p:cNvPr id="34" name="Rectangle 33"/>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ectangle 40"/>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SMART SOLUTIONS</a:t>
              </a:r>
            </a:p>
            <a:p>
              <a:pPr algn="ctr" defTabSz="1624614">
                <a:spcBef>
                  <a:spcPts val="0"/>
                </a:spcBef>
                <a:spcAft>
                  <a:spcPts val="0"/>
                </a:spcAft>
                <a:buNone/>
              </a:pPr>
              <a:r>
                <a:rPr lang="de-CH" sz="1300" b="0" i="0" dirty="0">
                  <a:solidFill>
                    <a:srgbClr val="FFFFFF"/>
                  </a:solidFill>
                  <a:latin typeface="Arial"/>
                  <a:ea typeface="+mn-ea"/>
                  <a:cs typeface="Arial Black"/>
                </a:rPr>
                <a:t>BYOD –– </a:t>
              </a:r>
              <a:r>
                <a:rPr lang="de-CH" sz="1300" b="1" i="0" dirty="0">
                  <a:solidFill>
                    <a:srgbClr val="F2B800"/>
                  </a:solidFill>
                  <a:latin typeface="Arial"/>
                  <a:ea typeface="+mn-ea"/>
                  <a:cs typeface="Arial Black"/>
                </a:rPr>
                <a:t>Virtuelle Basis </a:t>
              </a:r>
              <a:r>
                <a:rPr lang="de-CH" sz="1300" b="0" i="0" dirty="0">
                  <a:solidFill>
                    <a:srgbClr val="FFFFFF"/>
                  </a:solidFill>
                  <a:latin typeface="Arial"/>
                  <a:ea typeface="+mn-ea"/>
                  <a:cs typeface="Arial Black"/>
                </a:rPr>
                <a:t>– Virtuelle Desktops – Industrienetzwerke</a:t>
              </a:r>
              <a:endParaRPr lang="en-US" sz="1300" dirty="0">
                <a:solidFill>
                  <a:schemeClr val="bg2"/>
                </a:solidFill>
                <a:cs typeface="Arial Black"/>
              </a:endParaRPr>
            </a:p>
          </p:txBody>
        </p:sp>
        <p:sp>
          <p:nvSpPr>
            <p:cNvPr id="42" name="Text Box 9" descr="14872_11_2008 _Bates_C-Scape"/>
            <p:cNvSpPr txBox="1">
              <a:spLocks noChangeAspect="1" noChangeArrowheads="1"/>
            </p:cNvSpPr>
            <p:nvPr/>
          </p:nvSpPr>
          <p:spPr bwMode="auto">
            <a:xfrm>
              <a:off x="1920240" y="2327254"/>
              <a:ext cx="5191313" cy="380104"/>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69" algn="ctr" defTabSz="1637416">
                <a:lnSpc>
                  <a:spcPct val="95000"/>
                </a:lnSpc>
                <a:spcBef>
                  <a:spcPts val="0"/>
                </a:spcBef>
                <a:spcAft>
                  <a:spcPts val="0"/>
                </a:spcAft>
                <a:buNone/>
              </a:pPr>
              <a:r>
                <a:rPr lang="en-US" sz="1300" b="1" i="0" dirty="0">
                  <a:solidFill>
                    <a:srgbClr val="4B4D4E"/>
                  </a:solidFill>
                  <a:latin typeface="Arial"/>
                  <a:ea typeface="ＭＳ Ｐゴシック"/>
                  <a:cs typeface="ＭＳ Ｐゴシック"/>
                </a:rPr>
                <a:t>Cisco Powered Cloud und</a:t>
              </a:r>
            </a:p>
            <a:p>
              <a:pPr indent="-920069" algn="ctr" defTabSz="1637416">
                <a:lnSpc>
                  <a:spcPct val="95000"/>
                </a:lnSpc>
                <a:spcBef>
                  <a:spcPts val="0"/>
                </a:spcBef>
                <a:spcAft>
                  <a:spcPts val="0"/>
                </a:spcAft>
                <a:buNone/>
              </a:pPr>
              <a:r>
                <a:rPr lang="en-US" sz="1300" b="1" i="0" dirty="0" err="1">
                  <a:solidFill>
                    <a:srgbClr val="4B4D4E"/>
                  </a:solidFill>
                  <a:latin typeface="Arial"/>
                  <a:ea typeface="ＭＳ Ｐゴシック"/>
                  <a:cs typeface="ＭＳ Ｐゴシック"/>
                </a:rPr>
                <a:t>Bereitstellung</a:t>
              </a:r>
              <a:r>
                <a:rPr lang="en-US" sz="1300" b="1" i="0" dirty="0">
                  <a:solidFill>
                    <a:srgbClr val="4B4D4E"/>
                  </a:solidFill>
                  <a:latin typeface="Arial"/>
                  <a:ea typeface="ＭＳ Ｐゴシック"/>
                  <a:cs typeface="ＭＳ Ｐゴシック"/>
                </a:rPr>
                <a:t> </a:t>
              </a:r>
              <a:r>
                <a:rPr lang="en-US" sz="1300" b="1" i="0" dirty="0" err="1">
                  <a:solidFill>
                    <a:srgbClr val="4B4D4E"/>
                  </a:solidFill>
                  <a:latin typeface="Arial"/>
                  <a:ea typeface="ＭＳ Ｐゴシック"/>
                  <a:cs typeface="ＭＳ Ｐゴシック"/>
                </a:rPr>
                <a:t>durch</a:t>
              </a:r>
              <a:r>
                <a:rPr lang="en-US" sz="1300" b="1" i="0" dirty="0">
                  <a:solidFill>
                    <a:srgbClr val="4B4D4E"/>
                  </a:solidFill>
                  <a:latin typeface="Arial"/>
                  <a:ea typeface="ＭＳ Ｐゴシック"/>
                  <a:cs typeface="ＭＳ Ｐゴシック"/>
                </a:rPr>
                <a:t> MS-Partner</a:t>
              </a:r>
            </a:p>
          </p:txBody>
        </p:sp>
        <p:grpSp>
          <p:nvGrpSpPr>
            <p:cNvPr id="50" name="Group 49"/>
            <p:cNvGrpSpPr/>
            <p:nvPr/>
          </p:nvGrpSpPr>
          <p:grpSpPr>
            <a:xfrm>
              <a:off x="939499" y="3212628"/>
              <a:ext cx="7130855" cy="2150874"/>
              <a:chOff x="1252345" y="2784795"/>
              <a:chExt cx="9505332" cy="2150874"/>
            </a:xfrm>
          </p:grpSpPr>
          <p:sp>
            <p:nvSpPr>
              <p:cNvPr id="59" name="Text Box 9" descr="14872_11_2008 _Bates_C-Scape"/>
              <p:cNvSpPr txBox="1">
                <a:spLocks noChangeAspect="1" noChangeArrowheads="1"/>
              </p:cNvSpPr>
              <p:nvPr/>
            </p:nvSpPr>
            <p:spPr bwMode="auto">
              <a:xfrm rot="16200000">
                <a:off x="349072" y="368806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sp>
            <p:nvSpPr>
              <p:cNvPr id="60" name="Text Box 9" descr="14872_11_2008 _Bates_C-Scape"/>
              <p:cNvSpPr txBox="1">
                <a:spLocks noChangeAspect="1" noChangeArrowheads="1"/>
              </p:cNvSpPr>
              <p:nvPr/>
            </p:nvSpPr>
            <p:spPr bwMode="auto">
              <a:xfrm rot="5400000">
                <a:off x="9523117" y="370110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grpSp>
        <p:pic>
          <p:nvPicPr>
            <p:cNvPr id="51" name="Picture 50"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77999" y="1538236"/>
              <a:ext cx="1797971" cy="1637107"/>
            </a:xfrm>
            <a:prstGeom prst="rect">
              <a:avLst/>
            </a:prstGeom>
          </p:spPr>
        </p:pic>
        <p:pic>
          <p:nvPicPr>
            <p:cNvPr id="52" name="Picture 51"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8802" y="1664211"/>
              <a:ext cx="1843026" cy="1491242"/>
            </a:xfrm>
            <a:prstGeom prst="rect">
              <a:avLst/>
            </a:prstGeom>
          </p:spPr>
        </p:pic>
        <p:sp>
          <p:nvSpPr>
            <p:cNvPr id="53" name="TextBox 52"/>
            <p:cNvSpPr txBox="1"/>
            <p:nvPr/>
          </p:nvSpPr>
          <p:spPr>
            <a:xfrm>
              <a:off x="6768261" y="2108275"/>
              <a:ext cx="1434578" cy="692497"/>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Network-as- </a:t>
              </a:r>
            </a:p>
            <a:p>
              <a:pPr algn="ctr" defTabSz="914400">
                <a:buNone/>
              </a:pPr>
              <a:r>
                <a:rPr lang="de-CH" sz="1300" b="0" i="0">
                  <a:solidFill>
                    <a:srgbClr val="0096D6"/>
                  </a:solidFill>
                  <a:latin typeface="Arial"/>
                  <a:ea typeface="+mn-ea"/>
                  <a:cs typeface="+mn-cs"/>
                </a:rPr>
                <a:t>a-Service (Meraki – MSD) </a:t>
              </a:r>
              <a:endParaRPr lang="en-US" sz="1300" dirty="0">
                <a:solidFill>
                  <a:schemeClr val="accent1"/>
                </a:solidFill>
              </a:endParaRPr>
            </a:p>
          </p:txBody>
        </p:sp>
        <p:sp>
          <p:nvSpPr>
            <p:cNvPr id="54" name="TextBox 53"/>
            <p:cNvSpPr txBox="1"/>
            <p:nvPr/>
          </p:nvSpPr>
          <p:spPr>
            <a:xfrm>
              <a:off x="743173" y="2323719"/>
              <a:ext cx="1505809" cy="492443"/>
            </a:xfrm>
            <a:prstGeom prst="rect">
              <a:avLst/>
            </a:prstGeom>
            <a:noFill/>
          </p:spPr>
          <p:txBody>
            <a:bodyPr wrap="square" rtlCol="0">
              <a:spAutoFit/>
            </a:bodyPr>
            <a:lstStyle/>
            <a:p>
              <a:pPr algn="ctr" defTabSz="914400">
                <a:buNone/>
              </a:pPr>
              <a:r>
                <a:rPr lang="de-CH" sz="1300" b="0" i="0" dirty="0">
                  <a:solidFill>
                    <a:srgbClr val="0096D6"/>
                  </a:solidFill>
                  <a:latin typeface="Arial"/>
                  <a:ea typeface="+mn-ea"/>
                  <a:cs typeface="+mn-cs"/>
                </a:rPr>
                <a:t>Collaboration </a:t>
              </a:r>
            </a:p>
            <a:p>
              <a:pPr algn="ctr" defTabSz="914400">
                <a:buNone/>
              </a:pPr>
              <a:r>
                <a:rPr lang="de-CH" sz="1300" b="0" i="0" dirty="0">
                  <a:solidFill>
                    <a:srgbClr val="0096D6"/>
                  </a:solidFill>
                  <a:latin typeface="Arial"/>
                  <a:ea typeface="+mn-ea"/>
                  <a:cs typeface="+mn-cs"/>
                </a:rPr>
                <a:t>as-a-Service</a:t>
              </a:r>
              <a:endParaRPr lang="en-US" sz="1300" dirty="0">
                <a:solidFill>
                  <a:schemeClr val="accent1"/>
                </a:solidFill>
              </a:endParaRPr>
            </a:p>
          </p:txBody>
        </p:sp>
        <p:pic>
          <p:nvPicPr>
            <p:cNvPr id="55" name="Picture 54"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13918" y="2022460"/>
              <a:ext cx="1037306" cy="1037306"/>
            </a:xfrm>
            <a:prstGeom prst="rect">
              <a:avLst/>
            </a:prstGeom>
          </p:spPr>
        </p:pic>
        <p:sp>
          <p:nvSpPr>
            <p:cNvPr id="56" name="TextBox 55"/>
            <p:cNvSpPr txBox="1"/>
            <p:nvPr/>
          </p:nvSpPr>
          <p:spPr>
            <a:xfrm>
              <a:off x="5654822"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IaaS</a:t>
              </a:r>
              <a:endParaRPr lang="en-US" sz="1300" dirty="0">
                <a:solidFill>
                  <a:schemeClr val="accent1"/>
                </a:solidFill>
              </a:endParaRPr>
            </a:p>
          </p:txBody>
        </p:sp>
        <p:pic>
          <p:nvPicPr>
            <p:cNvPr id="57" name="Picture 56"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034719" y="1935378"/>
              <a:ext cx="1154867" cy="1154868"/>
            </a:xfrm>
            <a:prstGeom prst="rect">
              <a:avLst/>
            </a:prstGeom>
          </p:spPr>
        </p:pic>
        <p:sp>
          <p:nvSpPr>
            <p:cNvPr id="58" name="TextBox 57"/>
            <p:cNvSpPr txBox="1"/>
            <p:nvPr/>
          </p:nvSpPr>
          <p:spPr>
            <a:xfrm>
              <a:off x="1920240"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SaaS</a:t>
              </a:r>
              <a:endParaRPr lang="en-US" sz="1300" dirty="0">
                <a:solidFill>
                  <a:schemeClr val="accent1"/>
                </a:solidFill>
              </a:endParaRPr>
            </a:p>
          </p:txBody>
        </p:sp>
      </p:grpSp>
      <p:grpSp>
        <p:nvGrpSpPr>
          <p:cNvPr id="63" name="Group 62"/>
          <p:cNvGrpSpPr/>
          <p:nvPr/>
        </p:nvGrpSpPr>
        <p:grpSpPr>
          <a:xfrm>
            <a:off x="1246509" y="3564637"/>
            <a:ext cx="6568022" cy="1618502"/>
            <a:chOff x="1246509" y="3564637"/>
            <a:chExt cx="6568022" cy="1618502"/>
          </a:xfrm>
        </p:grpSpPr>
        <p:sp>
          <p:nvSpPr>
            <p:cNvPr id="64" name="Rectangle 63"/>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5" name="Rectangle 64"/>
            <p:cNvSpPr/>
            <p:nvPr/>
          </p:nvSpPr>
          <p:spPr>
            <a:xfrm>
              <a:off x="3379179"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mn-ea"/>
                  <a:cs typeface="+mn-cs"/>
                </a:rPr>
                <a:t>RECHENZENTRUM</a:t>
              </a:r>
              <a:endParaRPr lang="en-US" sz="1300" dirty="0" smtClean="0">
                <a:solidFill>
                  <a:srgbClr val="FFFFFF"/>
                </a:solidFill>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Computing</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Fabric</a:t>
              </a:r>
            </a:p>
            <a:p>
              <a:pPr marL="109545" indent="-109545" defTabSz="814365">
                <a:lnSpc>
                  <a:spcPts val="1400"/>
                </a:lnSpc>
                <a:spcBef>
                  <a:spcPts val="700"/>
                </a:spcBef>
                <a:spcAft>
                  <a:spcPts val="100"/>
                </a:spcAft>
                <a:buClr>
                  <a:srgbClr val="FFFFFF"/>
                </a:buClr>
                <a:buFont typeface="Arial"/>
                <a:buChar char="•"/>
              </a:pPr>
              <a:r>
                <a:rPr lang="de-CH" sz="1300" b="0" i="0" spc="-30" dirty="0">
                  <a:solidFill>
                    <a:srgbClr val="FFFFFF"/>
                  </a:solidFill>
                  <a:latin typeface="Arial"/>
                  <a:ea typeface="+mn-ea"/>
                  <a:cs typeface="+mn-cs"/>
                </a:rPr>
                <a:t>Unified Management</a:t>
              </a:r>
            </a:p>
          </p:txBody>
        </p:sp>
        <p:sp>
          <p:nvSpPr>
            <p:cNvPr id="66" name="Rectangle 65"/>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NETZWERK UND SICHERHEIT</a:t>
              </a:r>
              <a:endParaRPr lang="en-US" sz="1300" dirty="0" smtClean="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Access </a:t>
              </a:r>
              <a:r>
                <a:rPr lang="de-CH" sz="1300" b="0" i="0" dirty="0" smtClean="0">
                  <a:solidFill>
                    <a:srgbClr val="FFFFFF"/>
                  </a:solidFill>
                  <a:latin typeface="Arial"/>
                  <a:ea typeface="ＭＳ Ｐゴシック"/>
                  <a:cs typeface="+mn-cs"/>
                </a:rPr>
                <a:t/>
              </a:r>
              <a:br>
                <a:rPr lang="de-CH" sz="1300" b="0" i="0" dirty="0" smtClean="0">
                  <a:solidFill>
                    <a:srgbClr val="FFFFFF"/>
                  </a:solidFill>
                  <a:latin typeface="Arial"/>
                  <a:ea typeface="ＭＳ Ｐゴシック"/>
                  <a:cs typeface="+mn-cs"/>
                </a:rPr>
              </a:br>
              <a:r>
                <a:rPr lang="de-CH" sz="1100" b="0" i="0" dirty="0" smtClean="0">
                  <a:solidFill>
                    <a:srgbClr val="FFFFFF"/>
                  </a:solidFill>
                  <a:latin typeface="Arial"/>
                  <a:ea typeface="ＭＳ Ｐゴシック"/>
                  <a:cs typeface="+mn-cs"/>
                </a:rPr>
                <a:t>(</a:t>
              </a:r>
              <a:r>
                <a:rPr lang="de-CH" sz="1100" b="0" i="0" dirty="0">
                  <a:solidFill>
                    <a:srgbClr val="FFFFFF"/>
                  </a:solidFill>
                  <a:latin typeface="Arial"/>
                  <a:ea typeface="ＭＳ Ｐゴシック"/>
                  <a:cs typeface="+mn-cs"/>
                </a:rPr>
                <a:t>Wireless und Switching)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Services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Zweigstellenlösung</a:t>
              </a:r>
              <a:endParaRPr lang="en-US" sz="1300" dirty="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Sicherheit</a:t>
              </a:r>
            </a:p>
          </p:txBody>
        </p:sp>
        <p:sp>
          <p:nvSpPr>
            <p:cNvPr id="67" name="Rectangle 66"/>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a:solidFill>
                    <a:srgbClr val="FFFFFF"/>
                  </a:solidFill>
                  <a:latin typeface="Arial"/>
                  <a:ea typeface="ＭＳ Ｐゴシック"/>
                  <a:cs typeface="+mn-cs"/>
                </a:rPr>
                <a:t>UC/COLLABORATION</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Unified Communications</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Collaboration-Services</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Customer Collaboration</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TelePresence</a:t>
              </a:r>
            </a:p>
          </p:txBody>
        </p:sp>
      </p:grpSp>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Architekturen für mittelständische Kunden</a:t>
            </a:r>
            <a:endParaRPr lang="en-US" sz="2800" dirty="0">
              <a:solidFill>
                <a:srgbClr val="FF0000"/>
              </a:solidFill>
            </a:endParaRPr>
          </a:p>
        </p:txBody>
      </p:sp>
      <p:cxnSp>
        <p:nvCxnSpPr>
          <p:cNvPr id="29" name="Straight Connector 28"/>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5804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88889E-6 -1.48148E-6 L 3.88889E-6 -0.14074 " pathEditMode="relative" rAng="0" ptsTypes="AA">
                                      <p:cBhvr>
                                        <p:cTn id="10" dur="2000" fill="hold"/>
                                        <p:tgtEl>
                                          <p:spTgt spid="63"/>
                                        </p:tgtEl>
                                        <p:attrNameLst>
                                          <p:attrName>ppt_x</p:attrName>
                                          <p:attrName>ppt_y</p:attrName>
                                        </p:attrNameLst>
                                      </p:cBhvr>
                                      <p:rCtr x="0"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71" name="Oval 70"/>
          <p:cNvSpPr/>
          <p:nvPr/>
        </p:nvSpPr>
        <p:spPr>
          <a:xfrm>
            <a:off x="-29633" y="6261092"/>
            <a:ext cx="9173633" cy="495300"/>
          </a:xfrm>
          <a:prstGeom prst="ellipse">
            <a:avLst/>
          </a:prstGeom>
          <a:gradFill flip="none" rotWithShape="1">
            <a:gsLst>
              <a:gs pos="0">
                <a:schemeClr val="bg2">
                  <a:lumMod val="50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18807" y="246221"/>
            <a:ext cx="8689063" cy="670953"/>
          </a:xfrm>
        </p:spPr>
        <p:txBody>
          <a:bodyPr/>
          <a:lstStyle/>
          <a:p>
            <a:pPr algn="l" defTabSz="914400">
              <a:spcBef>
                <a:spcPct val="0"/>
              </a:spcBef>
              <a:buNone/>
            </a:pPr>
            <a:r>
              <a:rPr lang="de-CH" sz="3200" b="0" i="0" spc="0" baseline="0">
                <a:solidFill>
                  <a:srgbClr val="FFFFFF"/>
                </a:solidFill>
                <a:latin typeface="Arial"/>
                <a:ea typeface="+mj-ea"/>
                <a:cs typeface="+mj-cs"/>
              </a:rPr>
              <a:t>Unified Data Center-Plattform</a:t>
            </a:r>
            <a:endParaRPr lang="en-US" dirty="0"/>
          </a:p>
        </p:txBody>
      </p:sp>
      <p:sp>
        <p:nvSpPr>
          <p:cNvPr id="43" name="Oval 42"/>
          <p:cNvSpPr/>
          <p:nvPr/>
        </p:nvSpPr>
        <p:spPr>
          <a:xfrm>
            <a:off x="2222500" y="1478754"/>
            <a:ext cx="4968268" cy="4989463"/>
          </a:xfrm>
          <a:prstGeom prst="ellipse">
            <a:avLst/>
          </a:prstGeom>
          <a:gradFill>
            <a:gsLst>
              <a:gs pos="0">
                <a:schemeClr val="bg1">
                  <a:alpha val="0"/>
                </a:schemeClr>
              </a:gs>
              <a:gs pos="100000">
                <a:srgbClr val="292929">
                  <a:alpha val="86000"/>
                </a:srgbClr>
              </a:gs>
            </a:gsLst>
            <a:path path="circle">
              <a:fillToRect l="50000" t="50000" r="50000" b="50000"/>
            </a:path>
          </a:gradFill>
          <a:ln w="25400" cap="flat">
            <a:solidFill>
              <a:schemeClr val="bg2"/>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nSpc>
                <a:spcPts val="2000"/>
              </a:lnSpc>
            </a:pPr>
            <a:endParaRPr lang="en-US" dirty="0">
              <a:solidFill>
                <a:srgbClr val="0096D6"/>
              </a:solidFill>
            </a:endParaRPr>
          </a:p>
        </p:txBody>
      </p:sp>
      <p:grpSp>
        <p:nvGrpSpPr>
          <p:cNvPr id="44" name="Group 43"/>
          <p:cNvGrpSpPr/>
          <p:nvPr/>
        </p:nvGrpSpPr>
        <p:grpSpPr>
          <a:xfrm>
            <a:off x="2288761" y="1552892"/>
            <a:ext cx="5164052" cy="4835513"/>
            <a:chOff x="4192598" y="2087905"/>
            <a:chExt cx="4061363" cy="3766291"/>
          </a:xfrm>
        </p:grpSpPr>
        <p:grpSp>
          <p:nvGrpSpPr>
            <p:cNvPr id="76" name="Group 75"/>
            <p:cNvGrpSpPr/>
            <p:nvPr/>
          </p:nvGrpSpPr>
          <p:grpSpPr>
            <a:xfrm>
              <a:off x="6084305" y="2087905"/>
              <a:ext cx="2169656" cy="2848768"/>
              <a:chOff x="6105571" y="2087905"/>
              <a:chExt cx="2169656" cy="2848768"/>
            </a:xfrm>
          </p:grpSpPr>
          <p:sp>
            <p:nvSpPr>
              <p:cNvPr id="84" name="Freeform 14"/>
              <p:cNvSpPr>
                <a:spLocks/>
              </p:cNvSpPr>
              <p:nvPr/>
            </p:nvSpPr>
            <p:spPr bwMode="auto">
              <a:xfrm>
                <a:off x="6105571" y="2087905"/>
                <a:ext cx="2169656" cy="2848768"/>
              </a:xfrm>
              <a:custGeom>
                <a:avLst/>
                <a:gdLst>
                  <a:gd name="T0" fmla="*/ 0 w 11346"/>
                  <a:gd name="T1" fmla="*/ 9933 h 14900"/>
                  <a:gd name="T2" fmla="*/ 8603 w 11346"/>
                  <a:gd name="T3" fmla="*/ 14900 h 14900"/>
                  <a:gd name="T4" fmla="*/ 4967 w 11346"/>
                  <a:gd name="T5" fmla="*/ 1331 h 14900"/>
                  <a:gd name="T6" fmla="*/ 0 w 11346"/>
                  <a:gd name="T7" fmla="*/ 0 h 14900"/>
                  <a:gd name="T8" fmla="*/ 0 w 11346"/>
                  <a:gd name="T9" fmla="*/ 9933 h 14900"/>
                </a:gdLst>
                <a:ahLst/>
                <a:cxnLst>
                  <a:cxn ang="0">
                    <a:pos x="T0" y="T1"/>
                  </a:cxn>
                  <a:cxn ang="0">
                    <a:pos x="T2" y="T3"/>
                  </a:cxn>
                  <a:cxn ang="0">
                    <a:pos x="T4" y="T5"/>
                  </a:cxn>
                  <a:cxn ang="0">
                    <a:pos x="T6" y="T7"/>
                  </a:cxn>
                  <a:cxn ang="0">
                    <a:pos x="T8" y="T9"/>
                  </a:cxn>
                </a:cxnLst>
                <a:rect l="0" t="0" r="r" b="b"/>
                <a:pathLst>
                  <a:path w="11346" h="14900">
                    <a:moveTo>
                      <a:pt x="0" y="9933"/>
                    </a:moveTo>
                    <a:lnTo>
                      <a:pt x="8603" y="14900"/>
                    </a:lnTo>
                    <a:cubicBezTo>
                      <a:pt x="11346" y="10149"/>
                      <a:pt x="9718" y="4074"/>
                      <a:pt x="4967" y="1331"/>
                    </a:cubicBezTo>
                    <a:cubicBezTo>
                      <a:pt x="3457" y="459"/>
                      <a:pt x="1744" y="0"/>
                      <a:pt x="0" y="0"/>
                    </a:cubicBezTo>
                    <a:lnTo>
                      <a:pt x="0" y="9933"/>
                    </a:lnTo>
                    <a:close/>
                  </a:path>
                </a:pathLst>
              </a:custGeom>
              <a:gradFill flip="none" rotWithShape="1">
                <a:gsLst>
                  <a:gs pos="100000">
                    <a:schemeClr val="accent1">
                      <a:lumMod val="75000"/>
                    </a:schemeClr>
                  </a:gs>
                  <a:gs pos="0">
                    <a:srgbClr val="7030A0"/>
                  </a:gs>
                  <a:gs pos="40000">
                    <a:schemeClr val="tx1"/>
                  </a:gs>
                </a:gsLst>
                <a:lin ang="2700000" scaled="1"/>
                <a:tileRect/>
              </a:gradFill>
              <a:ln w="12700">
                <a:gradFill flip="none" rotWithShape="1">
                  <a:gsLst>
                    <a:gs pos="0">
                      <a:schemeClr val="accent1">
                        <a:lumMod val="50000"/>
                      </a:schemeClr>
                    </a:gs>
                    <a:gs pos="60000">
                      <a:schemeClr val="tx1">
                        <a:lumMod val="60000"/>
                        <a:lumOff val="40000"/>
                        <a:alpha val="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5" name="ULTRA LOW"/>
              <p:cNvSpPr txBox="1"/>
              <p:nvPr/>
            </p:nvSpPr>
            <p:spPr>
              <a:xfrm rot="3823039" flipH="1" flipV="1">
                <a:off x="6161297" y="2967334"/>
                <a:ext cx="1749350" cy="1123335"/>
              </a:xfrm>
              <a:prstGeom prst="rect">
                <a:avLst/>
              </a:prstGeom>
              <a:noFill/>
            </p:spPr>
            <p:txBody>
              <a:bodyPr spcFirstLastPara="1" wrap="square" numCol="1" rtlCol="0">
                <a:prstTxWarp prst="textArchUp">
                  <a:avLst>
                    <a:gd name="adj" fmla="val 1882833"/>
                  </a:avLst>
                </a:prstTxWarp>
                <a:spAutoFit/>
              </a:bodyPr>
              <a:lstStyle>
                <a:defPPr>
                  <a:defRPr lang="en-US"/>
                </a:defPPr>
                <a:lvl1pPr algn="ctr">
                  <a:defRPr sz="2000">
                    <a:solidFill>
                      <a:schemeClr val="bg1"/>
                    </a:solidFill>
                    <a:effectLst>
                      <a:outerShdw blurRad="50800" dist="38100" dir="2700000" algn="tl" rotWithShape="0">
                        <a:prstClr val="black">
                          <a:alpha val="40000"/>
                        </a:prstClr>
                      </a:outerShdw>
                    </a:effectLst>
                  </a:defRPr>
                </a:lvl1pPr>
              </a:lstStyle>
              <a:p>
                <a:r>
                  <a:rPr lang="en-US" sz="1400" dirty="0" smtClean="0"/>
                  <a:t>UNIFIED FABRIC</a:t>
                </a:r>
                <a:endParaRPr lang="en-US" sz="1400" dirty="0"/>
              </a:p>
            </p:txBody>
          </p:sp>
        </p:grpSp>
        <p:grpSp>
          <p:nvGrpSpPr>
            <p:cNvPr id="77" name="Group 25"/>
            <p:cNvGrpSpPr/>
            <p:nvPr/>
          </p:nvGrpSpPr>
          <p:grpSpPr>
            <a:xfrm>
              <a:off x="4440663" y="3944314"/>
              <a:ext cx="3291946" cy="1909882"/>
              <a:chOff x="3991352" y="3853195"/>
              <a:chExt cx="4095063" cy="2375823"/>
            </a:xfrm>
          </p:grpSpPr>
          <p:sp>
            <p:nvSpPr>
              <p:cNvPr id="82" name="Freeform 15"/>
              <p:cNvSpPr>
                <a:spLocks/>
              </p:cNvSpPr>
              <p:nvPr/>
            </p:nvSpPr>
            <p:spPr bwMode="auto">
              <a:xfrm>
                <a:off x="3991352" y="3911649"/>
                <a:ext cx="4095063" cy="2317369"/>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 name="connsiteX0" fmla="*/ 8658 w 17205"/>
                  <a:gd name="connsiteY0" fmla="*/ 0 h 10050"/>
                  <a:gd name="connsiteX1" fmla="*/ 0 w 17205"/>
                  <a:gd name="connsiteY1" fmla="*/ 5082 h 10050"/>
                  <a:gd name="connsiteX2" fmla="*/ 13569 w 17205"/>
                  <a:gd name="connsiteY2" fmla="*/ 8718 h 10050"/>
                  <a:gd name="connsiteX3" fmla="*/ 17205 w 17205"/>
                  <a:gd name="connsiteY3" fmla="*/ 5082 h 10050"/>
                  <a:gd name="connsiteX4" fmla="*/ 8658 w 17205"/>
                  <a:gd name="connsiteY4" fmla="*/ 0 h 1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 h="10050">
                    <a:moveTo>
                      <a:pt x="8658" y="0"/>
                    </a:moveTo>
                    <a:lnTo>
                      <a:pt x="0" y="5082"/>
                    </a:lnTo>
                    <a:cubicBezTo>
                      <a:pt x="2743" y="9833"/>
                      <a:pt x="8818" y="11461"/>
                      <a:pt x="13569" y="8718"/>
                    </a:cubicBezTo>
                    <a:cubicBezTo>
                      <a:pt x="15079" y="7846"/>
                      <a:pt x="16333" y="6592"/>
                      <a:pt x="17205" y="5082"/>
                    </a:cubicBezTo>
                    <a:lnTo>
                      <a:pt x="8658" y="0"/>
                    </a:lnTo>
                    <a:close/>
                  </a:path>
                </a:pathLst>
              </a:custGeom>
              <a:gradFill flip="none" rotWithShape="1">
                <a:gsLst>
                  <a:gs pos="100000">
                    <a:schemeClr val="tx2">
                      <a:lumMod val="75000"/>
                    </a:schemeClr>
                  </a:gs>
                  <a:gs pos="0">
                    <a:schemeClr val="accent1">
                      <a:lumMod val="75000"/>
                    </a:schemeClr>
                  </a:gs>
                  <a:gs pos="30000">
                    <a:schemeClr val="tx2"/>
                  </a:gs>
                </a:gsLst>
                <a:lin ang="10800000" scaled="1"/>
                <a:tileRect/>
              </a:gradFill>
              <a:ln w="12700">
                <a:gradFill flip="none" rotWithShape="1">
                  <a:gsLst>
                    <a:gs pos="0">
                      <a:schemeClr val="accent2">
                        <a:lumMod val="50000"/>
                      </a:schemeClr>
                    </a:gs>
                    <a:gs pos="60000">
                      <a:schemeClr val="tx1">
                        <a:lumMod val="60000"/>
                        <a:lumOff val="40000"/>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ULTRA LOW"/>
              <p:cNvSpPr txBox="1"/>
              <p:nvPr/>
            </p:nvSpPr>
            <p:spPr>
              <a:xfrm rot="10800000" flipH="1" flipV="1">
                <a:off x="4668967" y="3853195"/>
                <a:ext cx="2739836" cy="2105600"/>
              </a:xfrm>
              <a:prstGeom prst="rect">
                <a:avLst/>
              </a:prstGeom>
              <a:noFill/>
            </p:spPr>
            <p:txBody>
              <a:bodyPr wrap="square" rtlCol="0">
                <a:prstTxWarp prst="textArchDown">
                  <a:avLst>
                    <a:gd name="adj" fmla="val 839086"/>
                  </a:avLst>
                </a:prstTxWarp>
                <a:spAutoFit/>
              </a:bodyPr>
              <a:lstStyle/>
              <a:p>
                <a:pPr algn="ctr" defTabSz="914400">
                  <a:buNone/>
                </a:pPr>
                <a:r>
                  <a:rPr lang="de-CH" sz="1400" b="0" i="0">
                    <a:solidFill>
                      <a:srgbClr val="FFFFFF"/>
                    </a:solidFill>
                    <a:effectLst>
                      <a:outerShdw blurRad="50800" dist="38100" dir="2700000" algn="tl" rotWithShape="0">
                        <a:prstClr val="black">
                          <a:alpha val="40000"/>
                        </a:prstClr>
                      </a:outerShdw>
                    </a:effectLst>
                    <a:latin typeface="Arial"/>
                    <a:ea typeface="+mn-ea"/>
                    <a:cs typeface="+mn-cs"/>
                  </a:rPr>
                  <a:t>UNIFIED MANAGEMENT</a:t>
                </a:r>
                <a:endParaRPr lang="en-US" sz="1400" dirty="0">
                  <a:solidFill>
                    <a:schemeClr val="bg1"/>
                  </a:solidFill>
                  <a:effectLst>
                    <a:outerShdw blurRad="50800" dist="38100" dir="2700000" algn="tl" rotWithShape="0">
                      <a:prstClr val="black">
                        <a:alpha val="40000"/>
                      </a:prstClr>
                    </a:outerShdw>
                  </a:effectLst>
                </a:endParaRPr>
              </a:p>
            </p:txBody>
          </p:sp>
        </p:grpSp>
        <p:grpSp>
          <p:nvGrpSpPr>
            <p:cNvPr id="78" name="Group 28"/>
            <p:cNvGrpSpPr/>
            <p:nvPr/>
          </p:nvGrpSpPr>
          <p:grpSpPr>
            <a:xfrm>
              <a:off x="4192598" y="2087906"/>
              <a:ext cx="2037633" cy="2848766"/>
              <a:chOff x="3656311" y="1517444"/>
              <a:chExt cx="2534738" cy="3543762"/>
            </a:xfrm>
          </p:grpSpPr>
          <p:sp>
            <p:nvSpPr>
              <p:cNvPr id="79" name="Freeform 16"/>
              <p:cNvSpPr>
                <a:spLocks/>
              </p:cNvSpPr>
              <p:nvPr/>
            </p:nvSpPr>
            <p:spPr bwMode="auto">
              <a:xfrm>
                <a:off x="3656311" y="1517444"/>
                <a:ext cx="2363832" cy="3543762"/>
              </a:xfrm>
              <a:custGeom>
                <a:avLst/>
                <a:gdLst>
                  <a:gd name="T0" fmla="*/ 19866 w 19866"/>
                  <a:gd name="T1" fmla="*/ 19867 h 29800"/>
                  <a:gd name="T2" fmla="*/ 19866 w 19866"/>
                  <a:gd name="T3" fmla="*/ 0 h 29800"/>
                  <a:gd name="T4" fmla="*/ 0 w 19866"/>
                  <a:gd name="T5" fmla="*/ 19867 h 29800"/>
                  <a:gd name="T6" fmla="*/ 2661 w 19866"/>
                  <a:gd name="T7" fmla="*/ 29800 h 29800"/>
                  <a:gd name="T8" fmla="*/ 19866 w 19866"/>
                  <a:gd name="T9" fmla="*/ 19867 h 29800"/>
                </a:gdLst>
                <a:ahLst/>
                <a:cxnLst>
                  <a:cxn ang="0">
                    <a:pos x="T0" y="T1"/>
                  </a:cxn>
                  <a:cxn ang="0">
                    <a:pos x="T2" y="T3"/>
                  </a:cxn>
                  <a:cxn ang="0">
                    <a:pos x="T4" y="T5"/>
                  </a:cxn>
                  <a:cxn ang="0">
                    <a:pos x="T6" y="T7"/>
                  </a:cxn>
                  <a:cxn ang="0">
                    <a:pos x="T8" y="T9"/>
                  </a:cxn>
                </a:cxnLst>
                <a:rect l="0" t="0" r="r" b="b"/>
                <a:pathLst>
                  <a:path w="19866" h="29800">
                    <a:moveTo>
                      <a:pt x="19866" y="19867"/>
                    </a:moveTo>
                    <a:lnTo>
                      <a:pt x="19866" y="0"/>
                    </a:lnTo>
                    <a:cubicBezTo>
                      <a:pt x="8894" y="0"/>
                      <a:pt x="0" y="8895"/>
                      <a:pt x="0" y="19867"/>
                    </a:cubicBezTo>
                    <a:cubicBezTo>
                      <a:pt x="0" y="23354"/>
                      <a:pt x="918" y="26780"/>
                      <a:pt x="2661" y="29800"/>
                    </a:cubicBezTo>
                    <a:lnTo>
                      <a:pt x="19866" y="19867"/>
                    </a:lnTo>
                    <a:close/>
                  </a:path>
                </a:pathLst>
              </a:custGeom>
              <a:gradFill flip="none" rotWithShape="1">
                <a:gsLst>
                  <a:gs pos="100000">
                    <a:srgbClr val="7030A0"/>
                  </a:gs>
                  <a:gs pos="0">
                    <a:schemeClr val="tx2">
                      <a:lumMod val="75000"/>
                    </a:schemeClr>
                  </a:gs>
                  <a:gs pos="30000">
                    <a:schemeClr val="accent6">
                      <a:lumMod val="60000"/>
                      <a:lumOff val="40000"/>
                    </a:schemeClr>
                  </a:gs>
                </a:gsLst>
                <a:lin ang="16200000" scaled="1"/>
                <a:tileRect/>
              </a:gradFill>
              <a:ln w="12700">
                <a:gradFill flip="none" rotWithShape="1">
                  <a:gsLst>
                    <a:gs pos="0">
                      <a:schemeClr val="accent6">
                        <a:lumMod val="50000"/>
                      </a:schemeClr>
                    </a:gs>
                    <a:gs pos="60000">
                      <a:schemeClr val="tx1">
                        <a:lumMod val="60000"/>
                        <a:lumOff val="40000"/>
                        <a:alpha val="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ULTRA LOW"/>
              <p:cNvSpPr txBox="1"/>
              <p:nvPr/>
            </p:nvSpPr>
            <p:spPr>
              <a:xfrm rot="7040122">
                <a:off x="3772303" y="2348684"/>
                <a:ext cx="2870149" cy="1967343"/>
              </a:xfrm>
              <a:prstGeom prst="rect">
                <a:avLst/>
              </a:prstGeom>
              <a:noFill/>
            </p:spPr>
            <p:txBody>
              <a:bodyPr wrap="square" rtlCol="0">
                <a:prstTxWarp prst="textArchUp">
                  <a:avLst>
                    <a:gd name="adj" fmla="val 1882833"/>
                  </a:avLst>
                </a:prstTxWarp>
                <a:spAutoFit/>
              </a:bodyPr>
              <a:lstStyle/>
              <a:p>
                <a:pPr algn="ctr" defTabSz="914400">
                  <a:buNone/>
                </a:pPr>
                <a:r>
                  <a:rPr lang="de-CH" sz="1400" b="0" i="0">
                    <a:solidFill>
                      <a:srgbClr val="FFFFFF"/>
                    </a:solidFill>
                    <a:effectLst>
                      <a:outerShdw blurRad="50800" dist="38100" dir="2700000" algn="tl" rotWithShape="0">
                        <a:prstClr val="black">
                          <a:alpha val="40000"/>
                        </a:prstClr>
                      </a:outerShdw>
                    </a:effectLst>
                    <a:latin typeface="Arial"/>
                    <a:ea typeface="+mn-ea"/>
                    <a:cs typeface="+mn-cs"/>
                  </a:rPr>
                  <a:t>UNIFIED COMPUTING</a:t>
                </a:r>
                <a:endParaRPr lang="en-US" sz="1400" dirty="0">
                  <a:solidFill>
                    <a:schemeClr val="bg1"/>
                  </a:solidFill>
                  <a:effectLst>
                    <a:outerShdw blurRad="50800" dist="38100" dir="2700000" algn="tl" rotWithShape="0">
                      <a:prstClr val="black">
                        <a:alpha val="40000"/>
                      </a:prstClr>
                    </a:outerShdw>
                  </a:effectLst>
                </a:endParaRPr>
              </a:p>
            </p:txBody>
          </p:sp>
        </p:grpSp>
      </p:grpSp>
      <p:grpSp>
        <p:nvGrpSpPr>
          <p:cNvPr id="45" name="Group 44"/>
          <p:cNvGrpSpPr/>
          <p:nvPr/>
        </p:nvGrpSpPr>
        <p:grpSpPr>
          <a:xfrm>
            <a:off x="3783533" y="2935159"/>
            <a:ext cx="1860266" cy="1878386"/>
            <a:chOff x="5250782" y="3189241"/>
            <a:chExt cx="1680176" cy="1680172"/>
          </a:xfrm>
        </p:grpSpPr>
        <p:sp>
          <p:nvSpPr>
            <p:cNvPr id="74" name="Oval 73"/>
            <p:cNvSpPr/>
            <p:nvPr/>
          </p:nvSpPr>
          <p:spPr>
            <a:xfrm>
              <a:off x="5250782" y="3189241"/>
              <a:ext cx="1680176" cy="1680172"/>
            </a:xfrm>
            <a:prstGeom prst="ellipse">
              <a:avLst/>
            </a:prstGeom>
            <a:gradFill>
              <a:gsLst>
                <a:gs pos="0">
                  <a:schemeClr val="bg1">
                    <a:alpha val="33000"/>
                  </a:schemeClr>
                </a:gs>
                <a:gs pos="68000">
                  <a:srgbClr val="292929">
                    <a:alpha val="86000"/>
                  </a:srgbClr>
                </a:gs>
              </a:gsLst>
              <a:path path="circle">
                <a:fillToRect l="50000" t="50000" r="50000" b="50000"/>
              </a:path>
            </a:gradFill>
            <a:ln w="25400" cap="flat">
              <a:solidFill>
                <a:schemeClr val="bg2"/>
              </a:solidFill>
              <a:prstDash val="solid"/>
              <a:miter lim="800000"/>
              <a:headEnd/>
              <a:tailEnd/>
            </a:ln>
            <a:effectLst>
              <a:innerShdw blurRad="114300">
                <a:srgbClr val="00BBBB">
                  <a:alpha val="68000"/>
                </a:srgbClr>
              </a:innerShdw>
            </a:effectLst>
          </p:spPr>
          <p:txBody>
            <a:bodyPr vert="horz" wrap="square" lIns="91440" tIns="45720" rIns="91440" bIns="45720" numCol="1" anchor="t" anchorCtr="0" compatLnSpc="1">
              <a:prstTxWarp prst="textNoShape">
                <a:avLst/>
              </a:prstTxWarp>
            </a:bodyPr>
            <a:lstStyle/>
            <a:p>
              <a:pPr>
                <a:lnSpc>
                  <a:spcPts val="2000"/>
                </a:lnSpc>
              </a:pPr>
              <a:endParaRPr lang="en-US" dirty="0">
                <a:solidFill>
                  <a:srgbClr val="0096D6"/>
                </a:solidFill>
              </a:endParaRPr>
            </a:p>
          </p:txBody>
        </p:sp>
        <p:sp>
          <p:nvSpPr>
            <p:cNvPr id="75" name="Rectangle 74"/>
            <p:cNvSpPr/>
            <p:nvPr/>
          </p:nvSpPr>
          <p:spPr>
            <a:xfrm>
              <a:off x="5326414" y="3779198"/>
              <a:ext cx="1528913" cy="755696"/>
            </a:xfrm>
            <a:prstGeom prst="rect">
              <a:avLst/>
            </a:prstGeom>
          </p:spPr>
          <p:txBody>
            <a:bodyPr wrap="square" anchor="ctr">
              <a:spAutoFit/>
            </a:bodyPr>
            <a:lstStyle/>
            <a:p>
              <a:pPr algn="ctr" defTabSz="913760">
                <a:lnSpc>
                  <a:spcPct val="90000"/>
                </a:lnSpc>
                <a:buNone/>
              </a:pPr>
              <a:r>
                <a:rPr lang="en-US" sz="1800" b="1" i="0" kern="0">
                  <a:solidFill>
                    <a:srgbClr val="FFE14F"/>
                  </a:solidFill>
                  <a:effectLst>
                    <a:outerShdw blurRad="368300" dist="38100" dir="2700000" algn="tl">
                      <a:srgbClr val="000000">
                        <a:alpha val="95000"/>
                      </a:srgbClr>
                    </a:outerShdw>
                  </a:effectLst>
                  <a:latin typeface="Arial"/>
                  <a:ea typeface="+mn-ea"/>
                  <a:cs typeface="+mn-cs"/>
                </a:rPr>
                <a:t>Unified</a:t>
              </a:r>
              <a:br>
                <a:rPr lang="en-US" sz="1800" b="1" i="0" kern="0">
                  <a:solidFill>
                    <a:srgbClr val="FFE14F"/>
                  </a:solidFill>
                  <a:effectLst>
                    <a:outerShdw blurRad="368300" dist="38100" dir="2700000" algn="tl">
                      <a:srgbClr val="000000">
                        <a:alpha val="95000"/>
                      </a:srgbClr>
                    </a:outerShdw>
                  </a:effectLst>
                  <a:latin typeface="Arial"/>
                  <a:ea typeface="+mn-ea"/>
                  <a:cs typeface="+mn-cs"/>
                </a:rPr>
              </a:br>
              <a:r>
                <a:rPr lang="en-US" sz="1800" b="1" i="0" kern="0">
                  <a:solidFill>
                    <a:srgbClr val="FFE14F"/>
                  </a:solidFill>
                  <a:effectLst>
                    <a:outerShdw blurRad="368300" dist="38100" dir="2700000" algn="tl">
                      <a:srgbClr val="000000">
                        <a:alpha val="95000"/>
                      </a:srgbClr>
                    </a:outerShdw>
                  </a:effectLst>
                  <a:latin typeface="Arial"/>
                  <a:ea typeface="+mn-ea"/>
                  <a:cs typeface="+mn-cs"/>
                </a:rPr>
                <a:t>Data</a:t>
              </a:r>
              <a:br>
                <a:rPr lang="en-US" sz="1800" b="1" i="0" kern="0">
                  <a:solidFill>
                    <a:srgbClr val="FFE14F"/>
                  </a:solidFill>
                  <a:effectLst>
                    <a:outerShdw blurRad="368300" dist="38100" dir="2700000" algn="tl">
                      <a:srgbClr val="000000">
                        <a:alpha val="95000"/>
                      </a:srgbClr>
                    </a:outerShdw>
                  </a:effectLst>
                  <a:latin typeface="Arial"/>
                  <a:ea typeface="+mn-ea"/>
                  <a:cs typeface="+mn-cs"/>
                </a:rPr>
              </a:br>
              <a:r>
                <a:rPr lang="en-US" sz="1800" b="1" i="0" kern="0">
                  <a:solidFill>
                    <a:srgbClr val="FFE14F"/>
                  </a:solidFill>
                  <a:effectLst>
                    <a:outerShdw blurRad="368300" dist="38100" dir="2700000" algn="tl">
                      <a:srgbClr val="000000">
                        <a:alpha val="95000"/>
                      </a:srgbClr>
                    </a:outerShdw>
                  </a:effectLst>
                  <a:latin typeface="Arial"/>
                  <a:ea typeface="+mn-ea"/>
                  <a:cs typeface="+mn-cs"/>
                </a:rPr>
                <a:t>Center</a:t>
              </a:r>
              <a:endParaRPr lang="en-US" b="1" kern="0" dirty="0">
                <a:solidFill>
                  <a:srgbClr val="FFE14F"/>
                </a:solidFill>
                <a:effectLst>
                  <a:outerShdw blurRad="368300" dist="38100" dir="2700000" algn="tl">
                    <a:srgbClr val="000000">
                      <a:alpha val="95000"/>
                    </a:srgbClr>
                  </a:outerShdw>
                </a:effectLst>
                <a:sym typeface="Arial" pitchFamily="34" charset="0"/>
              </a:endParaRPr>
            </a:p>
          </p:txBody>
        </p:sp>
      </p:grpSp>
      <p:grpSp>
        <p:nvGrpSpPr>
          <p:cNvPr id="47" name="Group 46"/>
          <p:cNvGrpSpPr/>
          <p:nvPr/>
        </p:nvGrpSpPr>
        <p:grpSpPr>
          <a:xfrm>
            <a:off x="4845858" y="2403484"/>
            <a:ext cx="1162666" cy="1173991"/>
            <a:chOff x="9025049" y="4357088"/>
            <a:chExt cx="914400" cy="914400"/>
          </a:xfrm>
        </p:grpSpPr>
        <p:sp>
          <p:nvSpPr>
            <p:cNvPr id="69" name="Oval 68"/>
            <p:cNvSpPr/>
            <p:nvPr/>
          </p:nvSpPr>
          <p:spPr>
            <a:xfrm>
              <a:off x="9025049" y="4357088"/>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grpSp>
          <p:nvGrpSpPr>
            <p:cNvPr id="70" name="Group 69"/>
            <p:cNvGrpSpPr/>
            <p:nvPr/>
          </p:nvGrpSpPr>
          <p:grpSpPr>
            <a:xfrm>
              <a:off x="9115027" y="4523103"/>
              <a:ext cx="734445" cy="535334"/>
              <a:chOff x="9115026" y="4523103"/>
              <a:chExt cx="734445" cy="535334"/>
            </a:xfrm>
          </p:grpSpPr>
          <p:sp>
            <p:nvSpPr>
              <p:cNvPr id="72" name="TextBox 71"/>
              <p:cNvSpPr txBox="1"/>
              <p:nvPr/>
            </p:nvSpPr>
            <p:spPr>
              <a:xfrm>
                <a:off x="9115026" y="4950563"/>
                <a:ext cx="734445"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pPr defTabSz="914400">
                  <a:buNone/>
                </a:pPr>
                <a:r>
                  <a:rPr lang="de-CH" sz="900" b="0" i="0" dirty="0">
                    <a:solidFill>
                      <a:schemeClr val="bg1"/>
                    </a:solidFill>
                    <a:latin typeface="Arial"/>
                    <a:ea typeface="+mn-ea"/>
                    <a:cs typeface="+mn-cs"/>
                  </a:rPr>
                  <a:t>Netzwerk</a:t>
                </a:r>
              </a:p>
            </p:txBody>
          </p:sp>
          <p:sp>
            <p:nvSpPr>
              <p:cNvPr id="73" name="Freeform 24"/>
              <p:cNvSpPr>
                <a:spLocks noEditPoints="1"/>
              </p:cNvSpPr>
              <p:nvPr/>
            </p:nvSpPr>
            <p:spPr bwMode="auto">
              <a:xfrm>
                <a:off x="9300882" y="4523103"/>
                <a:ext cx="362733" cy="359106"/>
              </a:xfrm>
              <a:custGeom>
                <a:avLst/>
                <a:gdLst/>
                <a:ahLst/>
                <a:cxnLst>
                  <a:cxn ang="0">
                    <a:pos x="1329" y="160"/>
                  </a:cxn>
                  <a:cxn ang="0">
                    <a:pos x="1045" y="28"/>
                  </a:cxn>
                  <a:cxn ang="0">
                    <a:pos x="220" y="282"/>
                  </a:cxn>
                  <a:cxn ang="0">
                    <a:pos x="47" y="592"/>
                  </a:cxn>
                  <a:cxn ang="0">
                    <a:pos x="350" y="1503"/>
                  </a:cxn>
                  <a:cxn ang="0">
                    <a:pos x="600" y="1628"/>
                  </a:cxn>
                  <a:cxn ang="0">
                    <a:pos x="1236" y="1564"/>
                  </a:cxn>
                  <a:cxn ang="0">
                    <a:pos x="1647" y="1034"/>
                  </a:cxn>
                  <a:cxn ang="0">
                    <a:pos x="1514" y="463"/>
                  </a:cxn>
                  <a:cxn ang="0">
                    <a:pos x="1456" y="368"/>
                  </a:cxn>
                  <a:cxn ang="0">
                    <a:pos x="1198" y="647"/>
                  </a:cxn>
                  <a:cxn ang="0">
                    <a:pos x="1422" y="844"/>
                  </a:cxn>
                  <a:cxn ang="0">
                    <a:pos x="881" y="266"/>
                  </a:cxn>
                  <a:cxn ang="0">
                    <a:pos x="759" y="476"/>
                  </a:cxn>
                  <a:cxn ang="0">
                    <a:pos x="489" y="721"/>
                  </a:cxn>
                  <a:cxn ang="0">
                    <a:pos x="572" y="354"/>
                  </a:cxn>
                  <a:cxn ang="0">
                    <a:pos x="865" y="622"/>
                  </a:cxn>
                  <a:cxn ang="0">
                    <a:pos x="940" y="645"/>
                  </a:cxn>
                  <a:cxn ang="0">
                    <a:pos x="857" y="918"/>
                  </a:cxn>
                  <a:cxn ang="0">
                    <a:pos x="1196" y="566"/>
                  </a:cxn>
                  <a:cxn ang="0">
                    <a:pos x="1352" y="417"/>
                  </a:cxn>
                  <a:cxn ang="0">
                    <a:pos x="1342" y="451"/>
                  </a:cxn>
                  <a:cxn ang="0">
                    <a:pos x="1302" y="250"/>
                  </a:cxn>
                  <a:cxn ang="0">
                    <a:pos x="1098" y="127"/>
                  </a:cxn>
                  <a:cxn ang="0">
                    <a:pos x="1110" y="581"/>
                  </a:cxn>
                  <a:cxn ang="0">
                    <a:pos x="1022" y="104"/>
                  </a:cxn>
                  <a:cxn ang="0">
                    <a:pos x="791" y="89"/>
                  </a:cxn>
                  <a:cxn ang="0">
                    <a:pos x="793" y="90"/>
                  </a:cxn>
                  <a:cxn ang="0">
                    <a:pos x="641" y="223"/>
                  </a:cxn>
                  <a:cxn ang="0">
                    <a:pos x="760" y="203"/>
                  </a:cxn>
                  <a:cxn ang="0">
                    <a:pos x="632" y="92"/>
                  </a:cxn>
                  <a:cxn ang="0">
                    <a:pos x="609" y="98"/>
                  </a:cxn>
                  <a:cxn ang="0">
                    <a:pos x="362" y="287"/>
                  </a:cxn>
                  <a:cxn ang="0">
                    <a:pos x="509" y="298"/>
                  </a:cxn>
                  <a:cxn ang="0">
                    <a:pos x="122" y="615"/>
                  </a:cxn>
                  <a:cxn ang="0">
                    <a:pos x="255" y="428"/>
                  </a:cxn>
                  <a:cxn ang="0">
                    <a:pos x="286" y="1340"/>
                  </a:cxn>
                  <a:cxn ang="0">
                    <a:pos x="310" y="1209"/>
                  </a:cxn>
                  <a:cxn ang="0">
                    <a:pos x="217" y="1006"/>
                  </a:cxn>
                  <a:cxn ang="0">
                    <a:pos x="295" y="588"/>
                  </a:cxn>
                  <a:cxn ang="0">
                    <a:pos x="348" y="1061"/>
                  </a:cxn>
                  <a:cxn ang="0">
                    <a:pos x="634" y="1382"/>
                  </a:cxn>
                  <a:cxn ang="0">
                    <a:pos x="436" y="1046"/>
                  </a:cxn>
                  <a:cxn ang="0">
                    <a:pos x="399" y="1176"/>
                  </a:cxn>
                  <a:cxn ang="0">
                    <a:pos x="990" y="1444"/>
                  </a:cxn>
                  <a:cxn ang="0">
                    <a:pos x="1108" y="1024"/>
                  </a:cxn>
                  <a:cxn ang="0">
                    <a:pos x="732" y="1329"/>
                  </a:cxn>
                  <a:cxn ang="0">
                    <a:pos x="1263" y="1407"/>
                  </a:cxn>
                  <a:cxn ang="0">
                    <a:pos x="1394" y="1262"/>
                  </a:cxn>
                  <a:cxn ang="0">
                    <a:pos x="1126" y="1296"/>
                  </a:cxn>
                  <a:cxn ang="0">
                    <a:pos x="1395" y="1260"/>
                  </a:cxn>
                  <a:cxn ang="0">
                    <a:pos x="1417" y="475"/>
                  </a:cxn>
                  <a:cxn ang="0">
                    <a:pos x="1515" y="736"/>
                  </a:cxn>
                  <a:cxn ang="0">
                    <a:pos x="1552" y="1078"/>
                  </a:cxn>
                  <a:cxn ang="0">
                    <a:pos x="1497" y="1170"/>
                  </a:cxn>
                  <a:cxn ang="0">
                    <a:pos x="1561" y="1051"/>
                  </a:cxn>
                </a:cxnLst>
                <a:rect l="0" t="0" r="r" b="b"/>
                <a:pathLst>
                  <a:path w="1678" h="1666">
                    <a:moveTo>
                      <a:pt x="1621" y="547"/>
                    </a:moveTo>
                    <a:cubicBezTo>
                      <a:pt x="1570" y="408"/>
                      <a:pt x="1481" y="283"/>
                      <a:pt x="1364" y="187"/>
                    </a:cubicBezTo>
                    <a:cubicBezTo>
                      <a:pt x="1359" y="184"/>
                      <a:pt x="1355" y="180"/>
                      <a:pt x="1350" y="176"/>
                    </a:cubicBezTo>
                    <a:cubicBezTo>
                      <a:pt x="1343" y="171"/>
                      <a:pt x="1336" y="166"/>
                      <a:pt x="1329" y="160"/>
                    </a:cubicBezTo>
                    <a:cubicBezTo>
                      <a:pt x="1267" y="115"/>
                      <a:pt x="1197" y="78"/>
                      <a:pt x="1121" y="51"/>
                    </a:cubicBezTo>
                    <a:cubicBezTo>
                      <a:pt x="1118" y="50"/>
                      <a:pt x="1115" y="49"/>
                      <a:pt x="1112" y="48"/>
                    </a:cubicBezTo>
                    <a:cubicBezTo>
                      <a:pt x="1102" y="44"/>
                      <a:pt x="1092" y="41"/>
                      <a:pt x="1082" y="38"/>
                    </a:cubicBezTo>
                    <a:cubicBezTo>
                      <a:pt x="1070" y="35"/>
                      <a:pt x="1058" y="31"/>
                      <a:pt x="1045" y="28"/>
                    </a:cubicBezTo>
                    <a:cubicBezTo>
                      <a:pt x="967" y="8"/>
                      <a:pt x="888" y="0"/>
                      <a:pt x="811" y="3"/>
                    </a:cubicBezTo>
                    <a:cubicBezTo>
                      <a:pt x="802" y="3"/>
                      <a:pt x="793" y="4"/>
                      <a:pt x="785" y="4"/>
                    </a:cubicBezTo>
                    <a:cubicBezTo>
                      <a:pt x="628" y="15"/>
                      <a:pt x="478" y="70"/>
                      <a:pt x="353" y="161"/>
                    </a:cubicBezTo>
                    <a:cubicBezTo>
                      <a:pt x="305" y="196"/>
                      <a:pt x="260" y="237"/>
                      <a:pt x="220" y="282"/>
                    </a:cubicBezTo>
                    <a:cubicBezTo>
                      <a:pt x="180" y="327"/>
                      <a:pt x="145" y="377"/>
                      <a:pt x="115" y="431"/>
                    </a:cubicBezTo>
                    <a:cubicBezTo>
                      <a:pt x="93" y="470"/>
                      <a:pt x="74" y="512"/>
                      <a:pt x="59" y="556"/>
                    </a:cubicBezTo>
                    <a:cubicBezTo>
                      <a:pt x="58" y="558"/>
                      <a:pt x="57" y="560"/>
                      <a:pt x="56" y="563"/>
                    </a:cubicBezTo>
                    <a:cubicBezTo>
                      <a:pt x="53" y="572"/>
                      <a:pt x="50" y="582"/>
                      <a:pt x="47" y="592"/>
                    </a:cubicBezTo>
                    <a:cubicBezTo>
                      <a:pt x="2" y="738"/>
                      <a:pt x="0" y="888"/>
                      <a:pt x="34" y="1028"/>
                    </a:cubicBezTo>
                    <a:cubicBezTo>
                      <a:pt x="51" y="1096"/>
                      <a:pt x="76" y="1162"/>
                      <a:pt x="109" y="1224"/>
                    </a:cubicBezTo>
                    <a:cubicBezTo>
                      <a:pt x="151" y="1304"/>
                      <a:pt x="208" y="1378"/>
                      <a:pt x="275" y="1441"/>
                    </a:cubicBezTo>
                    <a:cubicBezTo>
                      <a:pt x="299" y="1463"/>
                      <a:pt x="324" y="1484"/>
                      <a:pt x="350" y="1503"/>
                    </a:cubicBezTo>
                    <a:cubicBezTo>
                      <a:pt x="414" y="1549"/>
                      <a:pt x="485" y="1588"/>
                      <a:pt x="563" y="1615"/>
                    </a:cubicBezTo>
                    <a:cubicBezTo>
                      <a:pt x="566" y="1616"/>
                      <a:pt x="568" y="1617"/>
                      <a:pt x="571" y="1618"/>
                    </a:cubicBezTo>
                    <a:cubicBezTo>
                      <a:pt x="580" y="1621"/>
                      <a:pt x="590" y="1625"/>
                      <a:pt x="599" y="1627"/>
                    </a:cubicBezTo>
                    <a:cubicBezTo>
                      <a:pt x="600" y="1628"/>
                      <a:pt x="600" y="1628"/>
                      <a:pt x="600" y="1628"/>
                    </a:cubicBezTo>
                    <a:cubicBezTo>
                      <a:pt x="613" y="1632"/>
                      <a:pt x="626" y="1635"/>
                      <a:pt x="638" y="1638"/>
                    </a:cubicBezTo>
                    <a:cubicBezTo>
                      <a:pt x="719" y="1659"/>
                      <a:pt x="800" y="1666"/>
                      <a:pt x="879" y="1663"/>
                    </a:cubicBezTo>
                    <a:cubicBezTo>
                      <a:pt x="912" y="1661"/>
                      <a:pt x="944" y="1658"/>
                      <a:pt x="976" y="1653"/>
                    </a:cubicBezTo>
                    <a:cubicBezTo>
                      <a:pt x="1067" y="1638"/>
                      <a:pt x="1155" y="1607"/>
                      <a:pt x="1236" y="1564"/>
                    </a:cubicBezTo>
                    <a:cubicBezTo>
                      <a:pt x="1298" y="1531"/>
                      <a:pt x="1355" y="1489"/>
                      <a:pt x="1407" y="1441"/>
                    </a:cubicBezTo>
                    <a:cubicBezTo>
                      <a:pt x="1504" y="1352"/>
                      <a:pt x="1581" y="1237"/>
                      <a:pt x="1627" y="1103"/>
                    </a:cubicBezTo>
                    <a:cubicBezTo>
                      <a:pt x="1630" y="1094"/>
                      <a:pt x="1633" y="1084"/>
                      <a:pt x="1636" y="1074"/>
                    </a:cubicBezTo>
                    <a:cubicBezTo>
                      <a:pt x="1640" y="1061"/>
                      <a:pt x="1644" y="1047"/>
                      <a:pt x="1647" y="1034"/>
                    </a:cubicBezTo>
                    <a:cubicBezTo>
                      <a:pt x="1659" y="985"/>
                      <a:pt x="1667" y="936"/>
                      <a:pt x="1670" y="887"/>
                    </a:cubicBezTo>
                    <a:cubicBezTo>
                      <a:pt x="1678" y="770"/>
                      <a:pt x="1660" y="654"/>
                      <a:pt x="1621" y="547"/>
                    </a:cubicBezTo>
                    <a:close/>
                    <a:moveTo>
                      <a:pt x="1456" y="368"/>
                    </a:moveTo>
                    <a:cubicBezTo>
                      <a:pt x="1480" y="399"/>
                      <a:pt x="1499" y="431"/>
                      <a:pt x="1514" y="463"/>
                    </a:cubicBezTo>
                    <a:cubicBezTo>
                      <a:pt x="1496" y="443"/>
                      <a:pt x="1478" y="423"/>
                      <a:pt x="1459" y="405"/>
                    </a:cubicBezTo>
                    <a:cubicBezTo>
                      <a:pt x="1451" y="393"/>
                      <a:pt x="1442" y="381"/>
                      <a:pt x="1433" y="370"/>
                    </a:cubicBezTo>
                    <a:cubicBezTo>
                      <a:pt x="1432" y="358"/>
                      <a:pt x="1430" y="346"/>
                      <a:pt x="1428" y="334"/>
                    </a:cubicBezTo>
                    <a:cubicBezTo>
                      <a:pt x="1438" y="345"/>
                      <a:pt x="1448" y="356"/>
                      <a:pt x="1456" y="368"/>
                    </a:cubicBezTo>
                    <a:close/>
                    <a:moveTo>
                      <a:pt x="1422" y="844"/>
                    </a:moveTo>
                    <a:cubicBezTo>
                      <a:pt x="1381" y="876"/>
                      <a:pt x="1330" y="901"/>
                      <a:pt x="1271" y="919"/>
                    </a:cubicBezTo>
                    <a:cubicBezTo>
                      <a:pt x="1248" y="926"/>
                      <a:pt x="1223" y="931"/>
                      <a:pt x="1198" y="936"/>
                    </a:cubicBezTo>
                    <a:cubicBezTo>
                      <a:pt x="1207" y="836"/>
                      <a:pt x="1207" y="739"/>
                      <a:pt x="1198" y="647"/>
                    </a:cubicBezTo>
                    <a:cubicBezTo>
                      <a:pt x="1205" y="646"/>
                      <a:pt x="1212" y="644"/>
                      <a:pt x="1218" y="642"/>
                    </a:cubicBezTo>
                    <a:cubicBezTo>
                      <a:pt x="1261" y="629"/>
                      <a:pt x="1300" y="610"/>
                      <a:pt x="1333" y="584"/>
                    </a:cubicBezTo>
                    <a:cubicBezTo>
                      <a:pt x="1343" y="601"/>
                      <a:pt x="1351" y="619"/>
                      <a:pt x="1359" y="637"/>
                    </a:cubicBezTo>
                    <a:cubicBezTo>
                      <a:pt x="1389" y="702"/>
                      <a:pt x="1410" y="772"/>
                      <a:pt x="1422" y="844"/>
                    </a:cubicBezTo>
                    <a:close/>
                    <a:moveTo>
                      <a:pt x="702" y="422"/>
                    </a:moveTo>
                    <a:cubicBezTo>
                      <a:pt x="697" y="416"/>
                      <a:pt x="692" y="410"/>
                      <a:pt x="688" y="405"/>
                    </a:cubicBezTo>
                    <a:cubicBezTo>
                      <a:pt x="667" y="377"/>
                      <a:pt x="652" y="348"/>
                      <a:pt x="644" y="320"/>
                    </a:cubicBezTo>
                    <a:cubicBezTo>
                      <a:pt x="720" y="289"/>
                      <a:pt x="800" y="271"/>
                      <a:pt x="881" y="266"/>
                    </a:cubicBezTo>
                    <a:cubicBezTo>
                      <a:pt x="819" y="308"/>
                      <a:pt x="759" y="360"/>
                      <a:pt x="702" y="422"/>
                    </a:cubicBezTo>
                    <a:close/>
                    <a:moveTo>
                      <a:pt x="960" y="310"/>
                    </a:moveTo>
                    <a:cubicBezTo>
                      <a:pt x="888" y="547"/>
                      <a:pt x="888" y="547"/>
                      <a:pt x="888" y="547"/>
                    </a:cubicBezTo>
                    <a:cubicBezTo>
                      <a:pt x="839" y="528"/>
                      <a:pt x="796" y="504"/>
                      <a:pt x="759" y="476"/>
                    </a:cubicBezTo>
                    <a:cubicBezTo>
                      <a:pt x="784" y="449"/>
                      <a:pt x="809" y="425"/>
                      <a:pt x="834" y="403"/>
                    </a:cubicBezTo>
                    <a:cubicBezTo>
                      <a:pt x="875" y="366"/>
                      <a:pt x="917" y="335"/>
                      <a:pt x="960" y="310"/>
                    </a:cubicBezTo>
                    <a:close/>
                    <a:moveTo>
                      <a:pt x="650" y="481"/>
                    </a:moveTo>
                    <a:cubicBezTo>
                      <a:pt x="591" y="552"/>
                      <a:pt x="538" y="633"/>
                      <a:pt x="489" y="721"/>
                    </a:cubicBezTo>
                    <a:cubicBezTo>
                      <a:pt x="465" y="698"/>
                      <a:pt x="443" y="674"/>
                      <a:pt x="424" y="649"/>
                    </a:cubicBezTo>
                    <a:cubicBezTo>
                      <a:pt x="392" y="607"/>
                      <a:pt x="368" y="564"/>
                      <a:pt x="353" y="520"/>
                    </a:cubicBezTo>
                    <a:cubicBezTo>
                      <a:pt x="411" y="459"/>
                      <a:pt x="477" y="407"/>
                      <a:pt x="548" y="366"/>
                    </a:cubicBezTo>
                    <a:cubicBezTo>
                      <a:pt x="556" y="362"/>
                      <a:pt x="564" y="358"/>
                      <a:pt x="572" y="354"/>
                    </a:cubicBezTo>
                    <a:cubicBezTo>
                      <a:pt x="583" y="388"/>
                      <a:pt x="602" y="422"/>
                      <a:pt x="625" y="453"/>
                    </a:cubicBezTo>
                    <a:cubicBezTo>
                      <a:pt x="633" y="463"/>
                      <a:pt x="641" y="472"/>
                      <a:pt x="650" y="481"/>
                    </a:cubicBezTo>
                    <a:close/>
                    <a:moveTo>
                      <a:pt x="708" y="535"/>
                    </a:moveTo>
                    <a:cubicBezTo>
                      <a:pt x="752" y="570"/>
                      <a:pt x="805" y="600"/>
                      <a:pt x="865" y="622"/>
                    </a:cubicBezTo>
                    <a:cubicBezTo>
                      <a:pt x="782" y="895"/>
                      <a:pt x="782" y="895"/>
                      <a:pt x="782" y="895"/>
                    </a:cubicBezTo>
                    <a:cubicBezTo>
                      <a:pt x="694" y="865"/>
                      <a:pt x="616" y="822"/>
                      <a:pt x="551" y="773"/>
                    </a:cubicBezTo>
                    <a:cubicBezTo>
                      <a:pt x="598" y="685"/>
                      <a:pt x="651" y="605"/>
                      <a:pt x="708" y="535"/>
                    </a:cubicBezTo>
                    <a:close/>
                    <a:moveTo>
                      <a:pt x="940" y="645"/>
                    </a:moveTo>
                    <a:cubicBezTo>
                      <a:pt x="1002" y="660"/>
                      <a:pt x="1063" y="664"/>
                      <a:pt x="1120" y="660"/>
                    </a:cubicBezTo>
                    <a:cubicBezTo>
                      <a:pt x="1121" y="668"/>
                      <a:pt x="1122" y="675"/>
                      <a:pt x="1122" y="683"/>
                    </a:cubicBezTo>
                    <a:cubicBezTo>
                      <a:pt x="1129" y="766"/>
                      <a:pt x="1127" y="854"/>
                      <a:pt x="1118" y="945"/>
                    </a:cubicBezTo>
                    <a:cubicBezTo>
                      <a:pt x="1036" y="950"/>
                      <a:pt x="947" y="941"/>
                      <a:pt x="857" y="918"/>
                    </a:cubicBezTo>
                    <a:lnTo>
                      <a:pt x="940" y="645"/>
                    </a:lnTo>
                    <a:close/>
                    <a:moveTo>
                      <a:pt x="1126" y="341"/>
                    </a:moveTo>
                    <a:cubicBezTo>
                      <a:pt x="1190" y="390"/>
                      <a:pt x="1246" y="449"/>
                      <a:pt x="1292" y="516"/>
                    </a:cubicBezTo>
                    <a:cubicBezTo>
                      <a:pt x="1267" y="538"/>
                      <a:pt x="1234" y="555"/>
                      <a:pt x="1196" y="566"/>
                    </a:cubicBezTo>
                    <a:cubicBezTo>
                      <a:pt x="1193" y="567"/>
                      <a:pt x="1191" y="568"/>
                      <a:pt x="1188" y="568"/>
                    </a:cubicBezTo>
                    <a:cubicBezTo>
                      <a:pt x="1184" y="544"/>
                      <a:pt x="1179" y="519"/>
                      <a:pt x="1174" y="495"/>
                    </a:cubicBezTo>
                    <a:cubicBezTo>
                      <a:pt x="1162" y="441"/>
                      <a:pt x="1145" y="389"/>
                      <a:pt x="1126" y="341"/>
                    </a:cubicBezTo>
                    <a:close/>
                    <a:moveTo>
                      <a:pt x="1352" y="417"/>
                    </a:moveTo>
                    <a:cubicBezTo>
                      <a:pt x="1351" y="423"/>
                      <a:pt x="1350" y="429"/>
                      <a:pt x="1348" y="434"/>
                    </a:cubicBezTo>
                    <a:cubicBezTo>
                      <a:pt x="1348" y="435"/>
                      <a:pt x="1347" y="437"/>
                      <a:pt x="1347" y="438"/>
                    </a:cubicBezTo>
                    <a:cubicBezTo>
                      <a:pt x="1347" y="439"/>
                      <a:pt x="1346" y="441"/>
                      <a:pt x="1345" y="442"/>
                    </a:cubicBezTo>
                    <a:cubicBezTo>
                      <a:pt x="1344" y="445"/>
                      <a:pt x="1343" y="448"/>
                      <a:pt x="1342" y="451"/>
                    </a:cubicBezTo>
                    <a:cubicBezTo>
                      <a:pt x="1318" y="417"/>
                      <a:pt x="1291" y="385"/>
                      <a:pt x="1262" y="356"/>
                    </a:cubicBezTo>
                    <a:cubicBezTo>
                      <a:pt x="1294" y="374"/>
                      <a:pt x="1324" y="394"/>
                      <a:pt x="1352" y="417"/>
                    </a:cubicBezTo>
                    <a:close/>
                    <a:moveTo>
                      <a:pt x="1297" y="243"/>
                    </a:moveTo>
                    <a:cubicBezTo>
                      <a:pt x="1299" y="245"/>
                      <a:pt x="1301" y="247"/>
                      <a:pt x="1302" y="250"/>
                    </a:cubicBezTo>
                    <a:cubicBezTo>
                      <a:pt x="1317" y="269"/>
                      <a:pt x="1329" y="289"/>
                      <a:pt x="1338" y="309"/>
                    </a:cubicBezTo>
                    <a:cubicBezTo>
                      <a:pt x="1291" y="279"/>
                      <a:pt x="1240" y="254"/>
                      <a:pt x="1186" y="234"/>
                    </a:cubicBezTo>
                    <a:cubicBezTo>
                      <a:pt x="1224" y="232"/>
                      <a:pt x="1261" y="235"/>
                      <a:pt x="1297" y="243"/>
                    </a:cubicBezTo>
                    <a:close/>
                    <a:moveTo>
                      <a:pt x="1098" y="127"/>
                    </a:moveTo>
                    <a:cubicBezTo>
                      <a:pt x="1122" y="136"/>
                      <a:pt x="1146" y="146"/>
                      <a:pt x="1169" y="157"/>
                    </a:cubicBezTo>
                    <a:cubicBezTo>
                      <a:pt x="1141" y="159"/>
                      <a:pt x="1112" y="164"/>
                      <a:pt x="1084" y="172"/>
                    </a:cubicBezTo>
                    <a:lnTo>
                      <a:pt x="1098" y="127"/>
                    </a:lnTo>
                    <a:close/>
                    <a:moveTo>
                      <a:pt x="1110" y="581"/>
                    </a:moveTo>
                    <a:cubicBezTo>
                      <a:pt x="1064" y="585"/>
                      <a:pt x="1014" y="581"/>
                      <a:pt x="963" y="570"/>
                    </a:cubicBezTo>
                    <a:cubicBezTo>
                      <a:pt x="1035" y="332"/>
                      <a:pt x="1035" y="332"/>
                      <a:pt x="1035" y="332"/>
                    </a:cubicBezTo>
                    <a:cubicBezTo>
                      <a:pt x="1070" y="404"/>
                      <a:pt x="1095" y="488"/>
                      <a:pt x="1110" y="581"/>
                    </a:cubicBezTo>
                    <a:close/>
                    <a:moveTo>
                      <a:pt x="1022" y="104"/>
                    </a:moveTo>
                    <a:cubicBezTo>
                      <a:pt x="1009" y="148"/>
                      <a:pt x="1009" y="148"/>
                      <a:pt x="1009" y="148"/>
                    </a:cubicBezTo>
                    <a:cubicBezTo>
                      <a:pt x="990" y="127"/>
                      <a:pt x="969" y="107"/>
                      <a:pt x="947" y="89"/>
                    </a:cubicBezTo>
                    <a:cubicBezTo>
                      <a:pt x="972" y="93"/>
                      <a:pt x="997" y="97"/>
                      <a:pt x="1022" y="104"/>
                    </a:cubicBezTo>
                    <a:close/>
                    <a:moveTo>
                      <a:pt x="791" y="89"/>
                    </a:moveTo>
                    <a:cubicBezTo>
                      <a:pt x="792" y="90"/>
                      <a:pt x="792" y="90"/>
                      <a:pt x="793" y="90"/>
                    </a:cubicBezTo>
                    <a:cubicBezTo>
                      <a:pt x="793" y="89"/>
                      <a:pt x="793" y="89"/>
                      <a:pt x="793" y="89"/>
                    </a:cubicBezTo>
                    <a:cubicBezTo>
                      <a:pt x="793" y="89"/>
                      <a:pt x="793" y="89"/>
                      <a:pt x="793" y="89"/>
                    </a:cubicBezTo>
                    <a:cubicBezTo>
                      <a:pt x="793" y="90"/>
                      <a:pt x="793" y="90"/>
                      <a:pt x="793" y="90"/>
                    </a:cubicBezTo>
                    <a:cubicBezTo>
                      <a:pt x="827" y="103"/>
                      <a:pt x="860" y="121"/>
                      <a:pt x="889" y="144"/>
                    </a:cubicBezTo>
                    <a:cubicBezTo>
                      <a:pt x="833" y="130"/>
                      <a:pt x="776" y="123"/>
                      <a:pt x="720" y="122"/>
                    </a:cubicBezTo>
                    <a:cubicBezTo>
                      <a:pt x="741" y="109"/>
                      <a:pt x="764" y="98"/>
                      <a:pt x="791" y="89"/>
                    </a:cubicBezTo>
                    <a:close/>
                    <a:moveTo>
                      <a:pt x="641" y="223"/>
                    </a:moveTo>
                    <a:cubicBezTo>
                      <a:pt x="642" y="222"/>
                      <a:pt x="642" y="221"/>
                      <a:pt x="642" y="220"/>
                    </a:cubicBezTo>
                    <a:cubicBezTo>
                      <a:pt x="643" y="218"/>
                      <a:pt x="644" y="215"/>
                      <a:pt x="645" y="212"/>
                    </a:cubicBezTo>
                    <a:cubicBezTo>
                      <a:pt x="646" y="209"/>
                      <a:pt x="647" y="206"/>
                      <a:pt x="648" y="203"/>
                    </a:cubicBezTo>
                    <a:cubicBezTo>
                      <a:pt x="685" y="200"/>
                      <a:pt x="722" y="200"/>
                      <a:pt x="760" y="203"/>
                    </a:cubicBezTo>
                    <a:cubicBezTo>
                      <a:pt x="718" y="211"/>
                      <a:pt x="678" y="223"/>
                      <a:pt x="638" y="238"/>
                    </a:cubicBezTo>
                    <a:cubicBezTo>
                      <a:pt x="639" y="233"/>
                      <a:pt x="640" y="228"/>
                      <a:pt x="641" y="223"/>
                    </a:cubicBezTo>
                    <a:close/>
                    <a:moveTo>
                      <a:pt x="609" y="98"/>
                    </a:moveTo>
                    <a:cubicBezTo>
                      <a:pt x="616" y="96"/>
                      <a:pt x="624" y="94"/>
                      <a:pt x="632" y="92"/>
                    </a:cubicBezTo>
                    <a:cubicBezTo>
                      <a:pt x="623" y="100"/>
                      <a:pt x="615" y="109"/>
                      <a:pt x="608" y="119"/>
                    </a:cubicBezTo>
                    <a:cubicBezTo>
                      <a:pt x="593" y="124"/>
                      <a:pt x="578" y="129"/>
                      <a:pt x="564" y="135"/>
                    </a:cubicBezTo>
                    <a:cubicBezTo>
                      <a:pt x="538" y="140"/>
                      <a:pt x="512" y="146"/>
                      <a:pt x="487" y="153"/>
                    </a:cubicBezTo>
                    <a:cubicBezTo>
                      <a:pt x="522" y="130"/>
                      <a:pt x="563" y="112"/>
                      <a:pt x="609" y="98"/>
                    </a:cubicBezTo>
                    <a:close/>
                    <a:moveTo>
                      <a:pt x="335" y="377"/>
                    </a:moveTo>
                    <a:cubicBezTo>
                      <a:pt x="337" y="361"/>
                      <a:pt x="341" y="344"/>
                      <a:pt x="345" y="328"/>
                    </a:cubicBezTo>
                    <a:cubicBezTo>
                      <a:pt x="347" y="323"/>
                      <a:pt x="348" y="319"/>
                      <a:pt x="350" y="314"/>
                    </a:cubicBezTo>
                    <a:cubicBezTo>
                      <a:pt x="353" y="305"/>
                      <a:pt x="357" y="296"/>
                      <a:pt x="362" y="287"/>
                    </a:cubicBezTo>
                    <a:cubicBezTo>
                      <a:pt x="425" y="254"/>
                      <a:pt x="493" y="230"/>
                      <a:pt x="562" y="216"/>
                    </a:cubicBezTo>
                    <a:cubicBezTo>
                      <a:pt x="561" y="220"/>
                      <a:pt x="560" y="225"/>
                      <a:pt x="559" y="230"/>
                    </a:cubicBezTo>
                    <a:cubicBezTo>
                      <a:pt x="557" y="244"/>
                      <a:pt x="556" y="258"/>
                      <a:pt x="557" y="273"/>
                    </a:cubicBezTo>
                    <a:cubicBezTo>
                      <a:pt x="541" y="281"/>
                      <a:pt x="525" y="289"/>
                      <a:pt x="509" y="298"/>
                    </a:cubicBezTo>
                    <a:cubicBezTo>
                      <a:pt x="447" y="333"/>
                      <a:pt x="388" y="377"/>
                      <a:pt x="334" y="428"/>
                    </a:cubicBezTo>
                    <a:cubicBezTo>
                      <a:pt x="333" y="411"/>
                      <a:pt x="333" y="394"/>
                      <a:pt x="335" y="377"/>
                    </a:cubicBezTo>
                    <a:close/>
                    <a:moveTo>
                      <a:pt x="122" y="615"/>
                    </a:moveTo>
                    <a:cubicBezTo>
                      <a:pt x="122" y="615"/>
                      <a:pt x="122" y="615"/>
                      <a:pt x="122" y="615"/>
                    </a:cubicBezTo>
                    <a:cubicBezTo>
                      <a:pt x="122" y="615"/>
                      <a:pt x="123" y="614"/>
                      <a:pt x="123" y="614"/>
                    </a:cubicBezTo>
                    <a:cubicBezTo>
                      <a:pt x="125" y="605"/>
                      <a:pt x="128" y="597"/>
                      <a:pt x="131" y="588"/>
                    </a:cubicBezTo>
                    <a:cubicBezTo>
                      <a:pt x="160" y="502"/>
                      <a:pt x="204" y="425"/>
                      <a:pt x="258" y="359"/>
                    </a:cubicBezTo>
                    <a:cubicBezTo>
                      <a:pt x="255" y="382"/>
                      <a:pt x="254" y="405"/>
                      <a:pt x="255" y="428"/>
                    </a:cubicBezTo>
                    <a:cubicBezTo>
                      <a:pt x="256" y="452"/>
                      <a:pt x="260" y="476"/>
                      <a:pt x="265" y="500"/>
                    </a:cubicBezTo>
                    <a:cubicBezTo>
                      <a:pt x="202" y="573"/>
                      <a:pt x="150" y="658"/>
                      <a:pt x="109" y="751"/>
                    </a:cubicBezTo>
                    <a:cubicBezTo>
                      <a:pt x="105" y="705"/>
                      <a:pt x="109" y="659"/>
                      <a:pt x="122" y="615"/>
                    </a:cubicBezTo>
                    <a:close/>
                    <a:moveTo>
                      <a:pt x="286" y="1340"/>
                    </a:moveTo>
                    <a:cubicBezTo>
                      <a:pt x="204" y="1250"/>
                      <a:pt x="145" y="1141"/>
                      <a:pt x="114" y="1023"/>
                    </a:cubicBezTo>
                    <a:cubicBezTo>
                      <a:pt x="115" y="1015"/>
                      <a:pt x="116" y="1008"/>
                      <a:pt x="118" y="1001"/>
                    </a:cubicBezTo>
                    <a:cubicBezTo>
                      <a:pt x="129" y="1019"/>
                      <a:pt x="141" y="1036"/>
                      <a:pt x="155" y="1054"/>
                    </a:cubicBezTo>
                    <a:cubicBezTo>
                      <a:pt x="197" y="1109"/>
                      <a:pt x="250" y="1162"/>
                      <a:pt x="310" y="1209"/>
                    </a:cubicBezTo>
                    <a:cubicBezTo>
                      <a:pt x="300" y="1253"/>
                      <a:pt x="293" y="1297"/>
                      <a:pt x="286" y="1340"/>
                    </a:cubicBezTo>
                    <a:close/>
                    <a:moveTo>
                      <a:pt x="348" y="1061"/>
                    </a:moveTo>
                    <a:cubicBezTo>
                      <a:pt x="342" y="1082"/>
                      <a:pt x="336" y="1103"/>
                      <a:pt x="331" y="1124"/>
                    </a:cubicBezTo>
                    <a:cubicBezTo>
                      <a:pt x="287" y="1087"/>
                      <a:pt x="249" y="1047"/>
                      <a:pt x="217" y="1006"/>
                    </a:cubicBezTo>
                    <a:cubicBezTo>
                      <a:pt x="187" y="966"/>
                      <a:pt x="163" y="925"/>
                      <a:pt x="145" y="884"/>
                    </a:cubicBezTo>
                    <a:cubicBezTo>
                      <a:pt x="145" y="883"/>
                      <a:pt x="145" y="882"/>
                      <a:pt x="146" y="881"/>
                    </a:cubicBezTo>
                    <a:cubicBezTo>
                      <a:pt x="149" y="871"/>
                      <a:pt x="152" y="861"/>
                      <a:pt x="155" y="851"/>
                    </a:cubicBezTo>
                    <a:cubicBezTo>
                      <a:pt x="189" y="753"/>
                      <a:pt x="237" y="665"/>
                      <a:pt x="295" y="588"/>
                    </a:cubicBezTo>
                    <a:cubicBezTo>
                      <a:pt x="312" y="626"/>
                      <a:pt x="335" y="662"/>
                      <a:pt x="361" y="697"/>
                    </a:cubicBezTo>
                    <a:cubicBezTo>
                      <a:pt x="387" y="731"/>
                      <a:pt x="418" y="764"/>
                      <a:pt x="452" y="794"/>
                    </a:cubicBezTo>
                    <a:cubicBezTo>
                      <a:pt x="418" y="866"/>
                      <a:pt x="387" y="942"/>
                      <a:pt x="361" y="1022"/>
                    </a:cubicBezTo>
                    <a:cubicBezTo>
                      <a:pt x="357" y="1035"/>
                      <a:pt x="352" y="1048"/>
                      <a:pt x="348" y="1061"/>
                    </a:cubicBezTo>
                    <a:close/>
                    <a:moveTo>
                      <a:pt x="586" y="1540"/>
                    </a:moveTo>
                    <a:cubicBezTo>
                      <a:pt x="500" y="1509"/>
                      <a:pt x="423" y="1464"/>
                      <a:pt x="357" y="1408"/>
                    </a:cubicBezTo>
                    <a:cubicBezTo>
                      <a:pt x="363" y="1359"/>
                      <a:pt x="370" y="1309"/>
                      <a:pt x="380" y="1259"/>
                    </a:cubicBezTo>
                    <a:cubicBezTo>
                      <a:pt x="456" y="1308"/>
                      <a:pt x="541" y="1350"/>
                      <a:pt x="634" y="1382"/>
                    </a:cubicBezTo>
                    <a:lnTo>
                      <a:pt x="586" y="1540"/>
                    </a:lnTo>
                    <a:close/>
                    <a:moveTo>
                      <a:pt x="399" y="1176"/>
                    </a:moveTo>
                    <a:cubicBezTo>
                      <a:pt x="406" y="1146"/>
                      <a:pt x="414" y="1115"/>
                      <a:pt x="424" y="1084"/>
                    </a:cubicBezTo>
                    <a:cubicBezTo>
                      <a:pt x="428" y="1072"/>
                      <a:pt x="432" y="1059"/>
                      <a:pt x="436" y="1046"/>
                    </a:cubicBezTo>
                    <a:cubicBezTo>
                      <a:pt x="459" y="976"/>
                      <a:pt x="486" y="908"/>
                      <a:pt x="515" y="845"/>
                    </a:cubicBezTo>
                    <a:cubicBezTo>
                      <a:pt x="586" y="896"/>
                      <a:pt x="668" y="939"/>
                      <a:pt x="759" y="971"/>
                    </a:cubicBezTo>
                    <a:cubicBezTo>
                      <a:pt x="657" y="1306"/>
                      <a:pt x="657" y="1306"/>
                      <a:pt x="657" y="1306"/>
                    </a:cubicBezTo>
                    <a:cubicBezTo>
                      <a:pt x="560" y="1273"/>
                      <a:pt x="473" y="1228"/>
                      <a:pt x="399" y="1176"/>
                    </a:cubicBezTo>
                    <a:close/>
                    <a:moveTo>
                      <a:pt x="926" y="1580"/>
                    </a:moveTo>
                    <a:cubicBezTo>
                      <a:pt x="839" y="1590"/>
                      <a:pt x="750" y="1585"/>
                      <a:pt x="661" y="1563"/>
                    </a:cubicBezTo>
                    <a:cubicBezTo>
                      <a:pt x="710" y="1405"/>
                      <a:pt x="710" y="1405"/>
                      <a:pt x="710" y="1405"/>
                    </a:cubicBezTo>
                    <a:cubicBezTo>
                      <a:pt x="805" y="1430"/>
                      <a:pt x="899" y="1443"/>
                      <a:pt x="990" y="1444"/>
                    </a:cubicBezTo>
                    <a:cubicBezTo>
                      <a:pt x="970" y="1491"/>
                      <a:pt x="949" y="1537"/>
                      <a:pt x="926" y="1580"/>
                    </a:cubicBezTo>
                    <a:close/>
                    <a:moveTo>
                      <a:pt x="732" y="1329"/>
                    </a:moveTo>
                    <a:cubicBezTo>
                      <a:pt x="834" y="994"/>
                      <a:pt x="834" y="994"/>
                      <a:pt x="834" y="994"/>
                    </a:cubicBezTo>
                    <a:cubicBezTo>
                      <a:pt x="928" y="1018"/>
                      <a:pt x="1020" y="1028"/>
                      <a:pt x="1108" y="1024"/>
                    </a:cubicBezTo>
                    <a:cubicBezTo>
                      <a:pt x="1095" y="1106"/>
                      <a:pt x="1076" y="1189"/>
                      <a:pt x="1051" y="1273"/>
                    </a:cubicBezTo>
                    <a:cubicBezTo>
                      <a:pt x="1047" y="1286"/>
                      <a:pt x="1043" y="1299"/>
                      <a:pt x="1039" y="1311"/>
                    </a:cubicBezTo>
                    <a:cubicBezTo>
                      <a:pt x="1033" y="1329"/>
                      <a:pt x="1027" y="1347"/>
                      <a:pt x="1020" y="1365"/>
                    </a:cubicBezTo>
                    <a:cubicBezTo>
                      <a:pt x="929" y="1367"/>
                      <a:pt x="831" y="1355"/>
                      <a:pt x="732" y="1329"/>
                    </a:cubicBezTo>
                    <a:close/>
                    <a:moveTo>
                      <a:pt x="1343" y="1393"/>
                    </a:moveTo>
                    <a:cubicBezTo>
                      <a:pt x="1251" y="1475"/>
                      <a:pt x="1141" y="1533"/>
                      <a:pt x="1023" y="1562"/>
                    </a:cubicBezTo>
                    <a:cubicBezTo>
                      <a:pt x="1042" y="1523"/>
                      <a:pt x="1060" y="1483"/>
                      <a:pt x="1076" y="1441"/>
                    </a:cubicBezTo>
                    <a:cubicBezTo>
                      <a:pt x="1142" y="1436"/>
                      <a:pt x="1204" y="1425"/>
                      <a:pt x="1263" y="1407"/>
                    </a:cubicBezTo>
                    <a:cubicBezTo>
                      <a:pt x="1294" y="1398"/>
                      <a:pt x="1323" y="1387"/>
                      <a:pt x="1351" y="1374"/>
                    </a:cubicBezTo>
                    <a:cubicBezTo>
                      <a:pt x="1348" y="1381"/>
                      <a:pt x="1346" y="1387"/>
                      <a:pt x="1343" y="1393"/>
                    </a:cubicBezTo>
                    <a:close/>
                    <a:moveTo>
                      <a:pt x="1395" y="1260"/>
                    </a:moveTo>
                    <a:cubicBezTo>
                      <a:pt x="1394" y="1260"/>
                      <a:pt x="1394" y="1261"/>
                      <a:pt x="1394" y="1262"/>
                    </a:cubicBezTo>
                    <a:cubicBezTo>
                      <a:pt x="1349" y="1291"/>
                      <a:pt x="1298" y="1314"/>
                      <a:pt x="1240" y="1331"/>
                    </a:cubicBezTo>
                    <a:cubicBezTo>
                      <a:pt x="1198" y="1344"/>
                      <a:pt x="1153" y="1353"/>
                      <a:pt x="1106" y="1359"/>
                    </a:cubicBezTo>
                    <a:cubicBezTo>
                      <a:pt x="1109" y="1351"/>
                      <a:pt x="1111" y="1344"/>
                      <a:pt x="1114" y="1336"/>
                    </a:cubicBezTo>
                    <a:cubicBezTo>
                      <a:pt x="1118" y="1323"/>
                      <a:pt x="1122" y="1310"/>
                      <a:pt x="1126" y="1296"/>
                    </a:cubicBezTo>
                    <a:cubicBezTo>
                      <a:pt x="1155" y="1202"/>
                      <a:pt x="1175" y="1109"/>
                      <a:pt x="1188" y="1017"/>
                    </a:cubicBezTo>
                    <a:cubicBezTo>
                      <a:pt x="1225" y="1012"/>
                      <a:pt x="1260" y="1004"/>
                      <a:pt x="1294" y="994"/>
                    </a:cubicBezTo>
                    <a:cubicBezTo>
                      <a:pt x="1344" y="979"/>
                      <a:pt x="1391" y="959"/>
                      <a:pt x="1433" y="933"/>
                    </a:cubicBezTo>
                    <a:cubicBezTo>
                      <a:pt x="1440" y="1039"/>
                      <a:pt x="1428" y="1150"/>
                      <a:pt x="1395" y="1260"/>
                    </a:cubicBezTo>
                    <a:close/>
                    <a:moveTo>
                      <a:pt x="1431" y="604"/>
                    </a:moveTo>
                    <a:cubicBezTo>
                      <a:pt x="1419" y="577"/>
                      <a:pt x="1405" y="551"/>
                      <a:pt x="1390" y="525"/>
                    </a:cubicBezTo>
                    <a:cubicBezTo>
                      <a:pt x="1398" y="514"/>
                      <a:pt x="1405" y="502"/>
                      <a:pt x="1411" y="489"/>
                    </a:cubicBezTo>
                    <a:cubicBezTo>
                      <a:pt x="1414" y="484"/>
                      <a:pt x="1416" y="480"/>
                      <a:pt x="1417" y="475"/>
                    </a:cubicBezTo>
                    <a:cubicBezTo>
                      <a:pt x="1467" y="525"/>
                      <a:pt x="1510" y="582"/>
                      <a:pt x="1544" y="645"/>
                    </a:cubicBezTo>
                    <a:cubicBezTo>
                      <a:pt x="1542" y="660"/>
                      <a:pt x="1539" y="674"/>
                      <a:pt x="1535" y="689"/>
                    </a:cubicBezTo>
                    <a:cubicBezTo>
                      <a:pt x="1533" y="694"/>
                      <a:pt x="1532" y="698"/>
                      <a:pt x="1530" y="703"/>
                    </a:cubicBezTo>
                    <a:cubicBezTo>
                      <a:pt x="1526" y="714"/>
                      <a:pt x="1521" y="725"/>
                      <a:pt x="1515" y="736"/>
                    </a:cubicBezTo>
                    <a:cubicBezTo>
                      <a:pt x="1508" y="751"/>
                      <a:pt x="1499" y="764"/>
                      <a:pt x="1489" y="777"/>
                    </a:cubicBezTo>
                    <a:cubicBezTo>
                      <a:pt x="1476" y="717"/>
                      <a:pt x="1456" y="659"/>
                      <a:pt x="1431" y="604"/>
                    </a:cubicBezTo>
                    <a:close/>
                    <a:moveTo>
                      <a:pt x="1561" y="1051"/>
                    </a:moveTo>
                    <a:cubicBezTo>
                      <a:pt x="1558" y="1060"/>
                      <a:pt x="1555" y="1069"/>
                      <a:pt x="1552" y="1078"/>
                    </a:cubicBezTo>
                    <a:cubicBezTo>
                      <a:pt x="1555" y="1069"/>
                      <a:pt x="1558" y="1061"/>
                      <a:pt x="1560" y="1052"/>
                    </a:cubicBezTo>
                    <a:cubicBezTo>
                      <a:pt x="1560" y="1052"/>
                      <a:pt x="1560" y="1052"/>
                      <a:pt x="1560" y="1052"/>
                    </a:cubicBezTo>
                    <a:cubicBezTo>
                      <a:pt x="1559" y="1058"/>
                      <a:pt x="1557" y="1063"/>
                      <a:pt x="1555" y="1069"/>
                    </a:cubicBezTo>
                    <a:cubicBezTo>
                      <a:pt x="1542" y="1105"/>
                      <a:pt x="1522" y="1139"/>
                      <a:pt x="1497" y="1170"/>
                    </a:cubicBezTo>
                    <a:cubicBezTo>
                      <a:pt x="1515" y="1071"/>
                      <a:pt x="1518" y="972"/>
                      <a:pt x="1507" y="876"/>
                    </a:cubicBezTo>
                    <a:cubicBezTo>
                      <a:pt x="1524" y="860"/>
                      <a:pt x="1540" y="842"/>
                      <a:pt x="1554" y="823"/>
                    </a:cubicBezTo>
                    <a:cubicBezTo>
                      <a:pt x="1568" y="805"/>
                      <a:pt x="1580" y="785"/>
                      <a:pt x="1590" y="764"/>
                    </a:cubicBezTo>
                    <a:cubicBezTo>
                      <a:pt x="1599" y="858"/>
                      <a:pt x="1590" y="955"/>
                      <a:pt x="1561" y="1051"/>
                    </a:cubicBezTo>
                    <a:close/>
                  </a:path>
                </a:pathLst>
              </a:custGeom>
              <a:solidFill>
                <a:srgbClr val="FFFFFF"/>
              </a:solidFill>
              <a:ln w="9525">
                <a:noFill/>
                <a:round/>
                <a:headEnd/>
                <a:tailEnd/>
              </a:ln>
              <a:effectLst/>
            </p:spPr>
            <p:txBody>
              <a:bodyPr vert="horz" wrap="square" lIns="0" tIns="0" rIns="0" bIns="0" numCol="1" anchor="t" anchorCtr="0" compatLnSpc="1">
                <a:prstTxWarp prst="textNoShape">
                  <a:avLst/>
                </a:prstTxWarp>
              </a:bodyPr>
              <a:lstStyle/>
              <a:p>
                <a:endParaRPr lang="en-US" dirty="0"/>
              </a:p>
            </p:txBody>
          </p:sp>
        </p:grpSp>
      </p:grpSp>
      <p:grpSp>
        <p:nvGrpSpPr>
          <p:cNvPr id="48" name="Group 47"/>
          <p:cNvGrpSpPr/>
          <p:nvPr/>
        </p:nvGrpSpPr>
        <p:grpSpPr>
          <a:xfrm>
            <a:off x="2972389" y="3739020"/>
            <a:ext cx="1162666" cy="1173991"/>
            <a:chOff x="4730250" y="3815353"/>
            <a:chExt cx="914400" cy="914400"/>
          </a:xfrm>
        </p:grpSpPr>
        <p:sp>
          <p:nvSpPr>
            <p:cNvPr id="66" name="Oval 65"/>
            <p:cNvSpPr/>
            <p:nvPr/>
          </p:nvSpPr>
          <p:spPr>
            <a:xfrm>
              <a:off x="4730250" y="3815353"/>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67" name="TextBox 66"/>
            <p:cNvSpPr txBox="1"/>
            <p:nvPr/>
          </p:nvSpPr>
          <p:spPr>
            <a:xfrm>
              <a:off x="4738136" y="4408828"/>
              <a:ext cx="898628"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pPr defTabSz="914400">
                <a:buNone/>
              </a:pPr>
              <a:r>
                <a:rPr lang="de-CH" sz="900" b="0" i="0" dirty="0">
                  <a:solidFill>
                    <a:schemeClr val="bg1"/>
                  </a:solidFill>
                  <a:latin typeface="Arial"/>
                  <a:ea typeface="+mn-ea"/>
                  <a:cs typeface="+mn-cs"/>
                </a:rPr>
                <a:t>Storage</a:t>
              </a:r>
            </a:p>
          </p:txBody>
        </p:sp>
        <p:sp>
          <p:nvSpPr>
            <p:cNvPr id="68" name="Freeform 5"/>
            <p:cNvSpPr>
              <a:spLocks noEditPoints="1"/>
            </p:cNvSpPr>
            <p:nvPr/>
          </p:nvSpPr>
          <p:spPr bwMode="auto">
            <a:xfrm>
              <a:off x="4973034" y="4024711"/>
              <a:ext cx="428833" cy="272421"/>
            </a:xfrm>
            <a:custGeom>
              <a:avLst/>
              <a:gdLst>
                <a:gd name="T0" fmla="*/ 1092 w 1092"/>
                <a:gd name="T1" fmla="*/ 194 h 694"/>
                <a:gd name="T2" fmla="*/ 1092 w 1092"/>
                <a:gd name="T3" fmla="*/ 580 h 694"/>
                <a:gd name="T4" fmla="*/ 546 w 1092"/>
                <a:gd name="T5" fmla="*/ 694 h 694"/>
                <a:gd name="T6" fmla="*/ 0 w 1092"/>
                <a:gd name="T7" fmla="*/ 580 h 694"/>
                <a:gd name="T8" fmla="*/ 0 w 1092"/>
                <a:gd name="T9" fmla="*/ 194 h 694"/>
                <a:gd name="T10" fmla="*/ 19 w 1092"/>
                <a:gd name="T11" fmla="*/ 204 h 694"/>
                <a:gd name="T12" fmla="*/ 149 w 1092"/>
                <a:gd name="T13" fmla="*/ 243 h 694"/>
                <a:gd name="T14" fmla="*/ 546 w 1092"/>
                <a:gd name="T15" fmla="*/ 276 h 694"/>
                <a:gd name="T16" fmla="*/ 943 w 1092"/>
                <a:gd name="T17" fmla="*/ 243 h 694"/>
                <a:gd name="T18" fmla="*/ 1073 w 1092"/>
                <a:gd name="T19" fmla="*/ 204 h 694"/>
                <a:gd name="T20" fmla="*/ 1092 w 1092"/>
                <a:gd name="T21" fmla="*/ 194 h 694"/>
                <a:gd name="T22" fmla="*/ 546 w 1092"/>
                <a:gd name="T23" fmla="*/ 0 h 694"/>
                <a:gd name="T24" fmla="*/ 0 w 1092"/>
                <a:gd name="T25" fmla="*/ 110 h 694"/>
                <a:gd name="T26" fmla="*/ 546 w 1092"/>
                <a:gd name="T27" fmla="*/ 220 h 694"/>
                <a:gd name="T28" fmla="*/ 1092 w 1092"/>
                <a:gd name="T29" fmla="*/ 110 h 694"/>
                <a:gd name="T30" fmla="*/ 546 w 1092"/>
                <a:gd name="T31"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2" h="694">
                  <a:moveTo>
                    <a:pt x="1092" y="194"/>
                  </a:moveTo>
                  <a:cubicBezTo>
                    <a:pt x="1092" y="580"/>
                    <a:pt x="1092" y="580"/>
                    <a:pt x="1092" y="580"/>
                  </a:cubicBezTo>
                  <a:cubicBezTo>
                    <a:pt x="1092" y="643"/>
                    <a:pt x="848" y="694"/>
                    <a:pt x="546" y="694"/>
                  </a:cubicBezTo>
                  <a:cubicBezTo>
                    <a:pt x="244" y="694"/>
                    <a:pt x="0" y="643"/>
                    <a:pt x="0" y="580"/>
                  </a:cubicBezTo>
                  <a:cubicBezTo>
                    <a:pt x="0" y="194"/>
                    <a:pt x="0" y="194"/>
                    <a:pt x="0" y="194"/>
                  </a:cubicBezTo>
                  <a:cubicBezTo>
                    <a:pt x="5" y="197"/>
                    <a:pt x="12" y="200"/>
                    <a:pt x="19" y="204"/>
                  </a:cubicBezTo>
                  <a:cubicBezTo>
                    <a:pt x="50" y="219"/>
                    <a:pt x="94" y="232"/>
                    <a:pt x="149" y="243"/>
                  </a:cubicBezTo>
                  <a:cubicBezTo>
                    <a:pt x="255" y="264"/>
                    <a:pt x="396" y="276"/>
                    <a:pt x="546" y="276"/>
                  </a:cubicBezTo>
                  <a:cubicBezTo>
                    <a:pt x="696" y="276"/>
                    <a:pt x="837" y="264"/>
                    <a:pt x="943" y="243"/>
                  </a:cubicBezTo>
                  <a:cubicBezTo>
                    <a:pt x="998" y="232"/>
                    <a:pt x="1042" y="219"/>
                    <a:pt x="1073" y="204"/>
                  </a:cubicBezTo>
                  <a:cubicBezTo>
                    <a:pt x="1080" y="200"/>
                    <a:pt x="1087" y="197"/>
                    <a:pt x="1092" y="194"/>
                  </a:cubicBezTo>
                  <a:close/>
                  <a:moveTo>
                    <a:pt x="546" y="0"/>
                  </a:moveTo>
                  <a:cubicBezTo>
                    <a:pt x="244" y="0"/>
                    <a:pt x="0" y="50"/>
                    <a:pt x="0" y="110"/>
                  </a:cubicBezTo>
                  <a:cubicBezTo>
                    <a:pt x="0" y="171"/>
                    <a:pt x="244" y="220"/>
                    <a:pt x="546" y="220"/>
                  </a:cubicBezTo>
                  <a:cubicBezTo>
                    <a:pt x="848" y="220"/>
                    <a:pt x="1092" y="171"/>
                    <a:pt x="1092" y="110"/>
                  </a:cubicBezTo>
                  <a:cubicBezTo>
                    <a:pt x="1092" y="50"/>
                    <a:pt x="848" y="0"/>
                    <a:pt x="54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p:cNvGrpSpPr/>
          <p:nvPr/>
        </p:nvGrpSpPr>
        <p:grpSpPr>
          <a:xfrm>
            <a:off x="4132333" y="4545574"/>
            <a:ext cx="1162666" cy="1173991"/>
            <a:chOff x="5642509" y="4443563"/>
            <a:chExt cx="914400" cy="914400"/>
          </a:xfrm>
        </p:grpSpPr>
        <p:sp>
          <p:nvSpPr>
            <p:cNvPr id="63" name="Oval 62"/>
            <p:cNvSpPr/>
            <p:nvPr/>
          </p:nvSpPr>
          <p:spPr>
            <a:xfrm>
              <a:off x="5642509" y="4443563"/>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64" name="TextBox 63"/>
            <p:cNvSpPr txBox="1"/>
            <p:nvPr/>
          </p:nvSpPr>
          <p:spPr>
            <a:xfrm>
              <a:off x="5701413" y="5037038"/>
              <a:ext cx="796593"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pPr defTabSz="914400">
                <a:buNone/>
              </a:pPr>
              <a:r>
                <a:rPr lang="de-CH" sz="900" b="0" i="0" dirty="0">
                  <a:solidFill>
                    <a:schemeClr val="bg1"/>
                  </a:solidFill>
                  <a:latin typeface="Arial"/>
                  <a:ea typeface="+mn-ea"/>
                  <a:cs typeface="+mn-cs"/>
                </a:rPr>
                <a:t>Computing</a:t>
              </a:r>
            </a:p>
          </p:txBody>
        </p:sp>
        <p:sp>
          <p:nvSpPr>
            <p:cNvPr id="65" name="Freeform 9"/>
            <p:cNvSpPr>
              <a:spLocks noEditPoints="1"/>
            </p:cNvSpPr>
            <p:nvPr/>
          </p:nvSpPr>
          <p:spPr bwMode="auto">
            <a:xfrm>
              <a:off x="5969027" y="4589078"/>
              <a:ext cx="261365" cy="379605"/>
            </a:xfrm>
            <a:custGeom>
              <a:avLst/>
              <a:gdLst>
                <a:gd name="T0" fmla="*/ 608 w 680"/>
                <a:gd name="T1" fmla="*/ 0 h 988"/>
                <a:gd name="T2" fmla="*/ 72 w 680"/>
                <a:gd name="T3" fmla="*/ 0 h 988"/>
                <a:gd name="T4" fmla="*/ 0 w 680"/>
                <a:gd name="T5" fmla="*/ 71 h 988"/>
                <a:gd name="T6" fmla="*/ 0 w 680"/>
                <a:gd name="T7" fmla="*/ 917 h 988"/>
                <a:gd name="T8" fmla="*/ 72 w 680"/>
                <a:gd name="T9" fmla="*/ 988 h 988"/>
                <a:gd name="T10" fmla="*/ 608 w 680"/>
                <a:gd name="T11" fmla="*/ 988 h 988"/>
                <a:gd name="T12" fmla="*/ 680 w 680"/>
                <a:gd name="T13" fmla="*/ 917 h 988"/>
                <a:gd name="T14" fmla="*/ 680 w 680"/>
                <a:gd name="T15" fmla="*/ 71 h 988"/>
                <a:gd name="T16" fmla="*/ 608 w 680"/>
                <a:gd name="T17" fmla="*/ 0 h 988"/>
                <a:gd name="T18" fmla="*/ 570 w 680"/>
                <a:gd name="T19" fmla="*/ 892 h 988"/>
                <a:gd name="T20" fmla="*/ 110 w 680"/>
                <a:gd name="T21" fmla="*/ 892 h 988"/>
                <a:gd name="T22" fmla="*/ 39 w 680"/>
                <a:gd name="T23" fmla="*/ 841 h 988"/>
                <a:gd name="T24" fmla="*/ 110 w 680"/>
                <a:gd name="T25" fmla="*/ 790 h 988"/>
                <a:gd name="T26" fmla="*/ 570 w 680"/>
                <a:gd name="T27" fmla="*/ 790 h 988"/>
                <a:gd name="T28" fmla="*/ 641 w 680"/>
                <a:gd name="T29" fmla="*/ 841 h 988"/>
                <a:gd name="T30" fmla="*/ 570 w 680"/>
                <a:gd name="T31" fmla="*/ 892 h 988"/>
                <a:gd name="T32" fmla="*/ 570 w 680"/>
                <a:gd name="T33" fmla="*/ 714 h 988"/>
                <a:gd name="T34" fmla="*/ 110 w 680"/>
                <a:gd name="T35" fmla="*/ 714 h 988"/>
                <a:gd name="T36" fmla="*/ 39 w 680"/>
                <a:gd name="T37" fmla="*/ 663 h 988"/>
                <a:gd name="T38" fmla="*/ 110 w 680"/>
                <a:gd name="T39" fmla="*/ 612 h 988"/>
                <a:gd name="T40" fmla="*/ 570 w 680"/>
                <a:gd name="T41" fmla="*/ 612 h 988"/>
                <a:gd name="T42" fmla="*/ 641 w 680"/>
                <a:gd name="T43" fmla="*/ 663 h 988"/>
                <a:gd name="T44" fmla="*/ 570 w 680"/>
                <a:gd name="T45" fmla="*/ 714 h 988"/>
                <a:gd name="T46" fmla="*/ 570 w 680"/>
                <a:gd name="T47" fmla="*/ 536 h 988"/>
                <a:gd name="T48" fmla="*/ 110 w 680"/>
                <a:gd name="T49" fmla="*/ 536 h 988"/>
                <a:gd name="T50" fmla="*/ 39 w 680"/>
                <a:gd name="T51" fmla="*/ 485 h 988"/>
                <a:gd name="T52" fmla="*/ 110 w 680"/>
                <a:gd name="T53" fmla="*/ 434 h 988"/>
                <a:gd name="T54" fmla="*/ 570 w 680"/>
                <a:gd name="T55" fmla="*/ 434 h 988"/>
                <a:gd name="T56" fmla="*/ 641 w 680"/>
                <a:gd name="T57" fmla="*/ 485 h 988"/>
                <a:gd name="T58" fmla="*/ 570 w 680"/>
                <a:gd name="T59" fmla="*/ 536 h 988"/>
                <a:gd name="T60" fmla="*/ 570 w 680"/>
                <a:gd name="T61" fmla="*/ 359 h 988"/>
                <a:gd name="T62" fmla="*/ 110 w 680"/>
                <a:gd name="T63" fmla="*/ 359 h 988"/>
                <a:gd name="T64" fmla="*/ 39 w 680"/>
                <a:gd name="T65" fmla="*/ 307 h 988"/>
                <a:gd name="T66" fmla="*/ 110 w 680"/>
                <a:gd name="T67" fmla="*/ 256 h 988"/>
                <a:gd name="T68" fmla="*/ 570 w 680"/>
                <a:gd name="T69" fmla="*/ 256 h 988"/>
                <a:gd name="T70" fmla="*/ 641 w 680"/>
                <a:gd name="T71" fmla="*/ 307 h 988"/>
                <a:gd name="T72" fmla="*/ 570 w 680"/>
                <a:gd name="T73" fmla="*/ 359 h 988"/>
                <a:gd name="T74" fmla="*/ 570 w 680"/>
                <a:gd name="T75" fmla="*/ 181 h 988"/>
                <a:gd name="T76" fmla="*/ 110 w 680"/>
                <a:gd name="T77" fmla="*/ 181 h 988"/>
                <a:gd name="T78" fmla="*/ 39 w 680"/>
                <a:gd name="T79" fmla="*/ 129 h 988"/>
                <a:gd name="T80" fmla="*/ 110 w 680"/>
                <a:gd name="T81" fmla="*/ 78 h 988"/>
                <a:gd name="T82" fmla="*/ 570 w 680"/>
                <a:gd name="T83" fmla="*/ 78 h 988"/>
                <a:gd name="T84" fmla="*/ 641 w 680"/>
                <a:gd name="T85" fmla="*/ 129 h 988"/>
                <a:gd name="T86" fmla="*/ 570 w 680"/>
                <a:gd name="T87" fmla="*/ 18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0" h="988">
                  <a:moveTo>
                    <a:pt x="608" y="0"/>
                  </a:moveTo>
                  <a:cubicBezTo>
                    <a:pt x="72" y="0"/>
                    <a:pt x="72" y="0"/>
                    <a:pt x="72" y="0"/>
                  </a:cubicBezTo>
                  <a:cubicBezTo>
                    <a:pt x="32" y="0"/>
                    <a:pt x="0" y="32"/>
                    <a:pt x="0" y="71"/>
                  </a:cubicBezTo>
                  <a:cubicBezTo>
                    <a:pt x="0" y="917"/>
                    <a:pt x="0" y="917"/>
                    <a:pt x="0" y="917"/>
                  </a:cubicBezTo>
                  <a:cubicBezTo>
                    <a:pt x="0" y="956"/>
                    <a:pt x="32" y="988"/>
                    <a:pt x="72" y="988"/>
                  </a:cubicBezTo>
                  <a:cubicBezTo>
                    <a:pt x="608" y="988"/>
                    <a:pt x="608" y="988"/>
                    <a:pt x="608" y="988"/>
                  </a:cubicBezTo>
                  <a:cubicBezTo>
                    <a:pt x="648" y="988"/>
                    <a:pt x="680" y="956"/>
                    <a:pt x="680" y="917"/>
                  </a:cubicBezTo>
                  <a:cubicBezTo>
                    <a:pt x="680" y="71"/>
                    <a:pt x="680" y="71"/>
                    <a:pt x="680" y="71"/>
                  </a:cubicBezTo>
                  <a:cubicBezTo>
                    <a:pt x="680" y="32"/>
                    <a:pt x="648" y="0"/>
                    <a:pt x="608" y="0"/>
                  </a:cubicBezTo>
                  <a:close/>
                  <a:moveTo>
                    <a:pt x="570" y="892"/>
                  </a:moveTo>
                  <a:cubicBezTo>
                    <a:pt x="110" y="892"/>
                    <a:pt x="110" y="892"/>
                    <a:pt x="110" y="892"/>
                  </a:cubicBezTo>
                  <a:cubicBezTo>
                    <a:pt x="71" y="892"/>
                    <a:pt x="39" y="869"/>
                    <a:pt x="39" y="841"/>
                  </a:cubicBezTo>
                  <a:cubicBezTo>
                    <a:pt x="39" y="813"/>
                    <a:pt x="71" y="790"/>
                    <a:pt x="110" y="790"/>
                  </a:cubicBezTo>
                  <a:cubicBezTo>
                    <a:pt x="570" y="790"/>
                    <a:pt x="570" y="790"/>
                    <a:pt x="570" y="790"/>
                  </a:cubicBezTo>
                  <a:cubicBezTo>
                    <a:pt x="609" y="790"/>
                    <a:pt x="641" y="813"/>
                    <a:pt x="641" y="841"/>
                  </a:cubicBezTo>
                  <a:cubicBezTo>
                    <a:pt x="641" y="869"/>
                    <a:pt x="609" y="892"/>
                    <a:pt x="570" y="892"/>
                  </a:cubicBezTo>
                  <a:close/>
                  <a:moveTo>
                    <a:pt x="570" y="714"/>
                  </a:moveTo>
                  <a:cubicBezTo>
                    <a:pt x="110" y="714"/>
                    <a:pt x="110" y="714"/>
                    <a:pt x="110" y="714"/>
                  </a:cubicBezTo>
                  <a:cubicBezTo>
                    <a:pt x="71" y="714"/>
                    <a:pt x="39" y="691"/>
                    <a:pt x="39" y="663"/>
                  </a:cubicBezTo>
                  <a:cubicBezTo>
                    <a:pt x="39" y="635"/>
                    <a:pt x="71" y="612"/>
                    <a:pt x="110" y="612"/>
                  </a:cubicBezTo>
                  <a:cubicBezTo>
                    <a:pt x="570" y="612"/>
                    <a:pt x="570" y="612"/>
                    <a:pt x="570" y="612"/>
                  </a:cubicBezTo>
                  <a:cubicBezTo>
                    <a:pt x="609" y="612"/>
                    <a:pt x="641" y="635"/>
                    <a:pt x="641" y="663"/>
                  </a:cubicBezTo>
                  <a:cubicBezTo>
                    <a:pt x="641" y="691"/>
                    <a:pt x="609" y="714"/>
                    <a:pt x="570" y="714"/>
                  </a:cubicBezTo>
                  <a:close/>
                  <a:moveTo>
                    <a:pt x="570" y="536"/>
                  </a:moveTo>
                  <a:cubicBezTo>
                    <a:pt x="110" y="536"/>
                    <a:pt x="110" y="536"/>
                    <a:pt x="110" y="536"/>
                  </a:cubicBezTo>
                  <a:cubicBezTo>
                    <a:pt x="71" y="536"/>
                    <a:pt x="39" y="513"/>
                    <a:pt x="39" y="485"/>
                  </a:cubicBezTo>
                  <a:cubicBezTo>
                    <a:pt x="39" y="457"/>
                    <a:pt x="71" y="434"/>
                    <a:pt x="110" y="434"/>
                  </a:cubicBezTo>
                  <a:cubicBezTo>
                    <a:pt x="570" y="434"/>
                    <a:pt x="570" y="434"/>
                    <a:pt x="570" y="434"/>
                  </a:cubicBezTo>
                  <a:cubicBezTo>
                    <a:pt x="609" y="434"/>
                    <a:pt x="641" y="457"/>
                    <a:pt x="641" y="485"/>
                  </a:cubicBezTo>
                  <a:cubicBezTo>
                    <a:pt x="641" y="513"/>
                    <a:pt x="609" y="536"/>
                    <a:pt x="570" y="536"/>
                  </a:cubicBezTo>
                  <a:close/>
                  <a:moveTo>
                    <a:pt x="570" y="359"/>
                  </a:moveTo>
                  <a:cubicBezTo>
                    <a:pt x="110" y="359"/>
                    <a:pt x="110" y="359"/>
                    <a:pt x="110" y="359"/>
                  </a:cubicBezTo>
                  <a:cubicBezTo>
                    <a:pt x="71" y="359"/>
                    <a:pt x="39" y="335"/>
                    <a:pt x="39" y="307"/>
                  </a:cubicBezTo>
                  <a:cubicBezTo>
                    <a:pt x="39" y="279"/>
                    <a:pt x="71" y="256"/>
                    <a:pt x="110" y="256"/>
                  </a:cubicBezTo>
                  <a:cubicBezTo>
                    <a:pt x="570" y="256"/>
                    <a:pt x="570" y="256"/>
                    <a:pt x="570" y="256"/>
                  </a:cubicBezTo>
                  <a:cubicBezTo>
                    <a:pt x="609" y="256"/>
                    <a:pt x="641" y="279"/>
                    <a:pt x="641" y="307"/>
                  </a:cubicBezTo>
                  <a:cubicBezTo>
                    <a:pt x="641" y="335"/>
                    <a:pt x="609" y="359"/>
                    <a:pt x="570" y="359"/>
                  </a:cubicBezTo>
                  <a:close/>
                  <a:moveTo>
                    <a:pt x="570" y="181"/>
                  </a:moveTo>
                  <a:cubicBezTo>
                    <a:pt x="110" y="181"/>
                    <a:pt x="110" y="181"/>
                    <a:pt x="110" y="181"/>
                  </a:cubicBezTo>
                  <a:cubicBezTo>
                    <a:pt x="71" y="181"/>
                    <a:pt x="39" y="158"/>
                    <a:pt x="39" y="129"/>
                  </a:cubicBezTo>
                  <a:cubicBezTo>
                    <a:pt x="39" y="101"/>
                    <a:pt x="71" y="78"/>
                    <a:pt x="110" y="78"/>
                  </a:cubicBezTo>
                  <a:cubicBezTo>
                    <a:pt x="570" y="78"/>
                    <a:pt x="570" y="78"/>
                    <a:pt x="570" y="78"/>
                  </a:cubicBezTo>
                  <a:cubicBezTo>
                    <a:pt x="609" y="78"/>
                    <a:pt x="641" y="101"/>
                    <a:pt x="641" y="129"/>
                  </a:cubicBezTo>
                  <a:cubicBezTo>
                    <a:pt x="641" y="158"/>
                    <a:pt x="609" y="181"/>
                    <a:pt x="570"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p:cNvGrpSpPr/>
          <p:nvPr/>
        </p:nvGrpSpPr>
        <p:grpSpPr>
          <a:xfrm>
            <a:off x="3418809" y="2412358"/>
            <a:ext cx="1162666" cy="1173991"/>
            <a:chOff x="5081345" y="2782041"/>
            <a:chExt cx="914400" cy="914400"/>
          </a:xfrm>
        </p:grpSpPr>
        <p:sp>
          <p:nvSpPr>
            <p:cNvPr id="60" name="Oval 59"/>
            <p:cNvSpPr/>
            <p:nvPr/>
          </p:nvSpPr>
          <p:spPr>
            <a:xfrm>
              <a:off x="5081345" y="2782041"/>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61" name="TextBox 60"/>
            <p:cNvSpPr txBox="1"/>
            <p:nvPr/>
          </p:nvSpPr>
          <p:spPr>
            <a:xfrm>
              <a:off x="5092379" y="3375516"/>
              <a:ext cx="892333" cy="107874"/>
            </a:xfrm>
            <a:prstGeom prst="rect">
              <a:avLst/>
            </a:prstGeom>
            <a:noFill/>
          </p:spPr>
          <p:txBody>
            <a:bodyPr wrap="square" lIns="0" tIns="0" rIns="0" bIns="0" rtlCol="0" anchor="ctr">
              <a:spAutoFit/>
            </a:bodyPr>
            <a:lstStyle>
              <a:defPPr>
                <a:defRPr lang="en-US"/>
              </a:defPPr>
              <a:lvl1pPr marR="0" lvl="0" indent="0" algn="ctr" defTabSz="913742"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FFFF"/>
                  </a:solidFill>
                  <a:effectLst>
                    <a:outerShdw blurRad="38100" dist="38100" dir="2700000" algn="tl">
                      <a:srgbClr val="000000">
                        <a:alpha val="43137"/>
                      </a:srgbClr>
                    </a:outerShdw>
                  </a:effectLst>
                  <a:uLnTx/>
                  <a:uFillTx/>
                </a:defRPr>
              </a:lvl1pPr>
            </a:lstStyle>
            <a:p>
              <a:pPr defTabSz="914400">
                <a:buNone/>
              </a:pPr>
              <a:r>
                <a:rPr lang="de-CH" sz="900" b="0" i="0" dirty="0">
                  <a:solidFill>
                    <a:schemeClr val="bg1"/>
                  </a:solidFill>
                  <a:latin typeface="Arial"/>
                  <a:ea typeface="+mn-ea"/>
                  <a:cs typeface="+mn-cs"/>
                </a:rPr>
                <a:t>Sicherheit</a:t>
              </a:r>
            </a:p>
          </p:txBody>
        </p:sp>
        <p:sp>
          <p:nvSpPr>
            <p:cNvPr id="62" name="Freeform 61"/>
            <p:cNvSpPr>
              <a:spLocks noEditPoints="1"/>
            </p:cNvSpPr>
            <p:nvPr/>
          </p:nvSpPr>
          <p:spPr bwMode="auto">
            <a:xfrm>
              <a:off x="5386145" y="2881567"/>
              <a:ext cx="304800" cy="420688"/>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50"/>
          <p:cNvGrpSpPr/>
          <p:nvPr/>
        </p:nvGrpSpPr>
        <p:grpSpPr>
          <a:xfrm>
            <a:off x="5316577" y="3739020"/>
            <a:ext cx="1162666" cy="1173991"/>
            <a:chOff x="6573879" y="3815353"/>
            <a:chExt cx="914400" cy="914400"/>
          </a:xfrm>
        </p:grpSpPr>
        <p:sp>
          <p:nvSpPr>
            <p:cNvPr id="52" name="Oval 51"/>
            <p:cNvSpPr/>
            <p:nvPr/>
          </p:nvSpPr>
          <p:spPr>
            <a:xfrm>
              <a:off x="6573879" y="3815353"/>
              <a:ext cx="914400" cy="914400"/>
            </a:xfrm>
            <a:prstGeom prst="ellipse">
              <a:avLst/>
            </a:prstGeom>
            <a:gradFill flip="none" rotWithShape="1">
              <a:gsLst>
                <a:gs pos="0">
                  <a:srgbClr val="4D4D4D"/>
                </a:gs>
                <a:gs pos="100000">
                  <a:srgbClr val="7F7F7F"/>
                </a:gs>
              </a:gsLst>
              <a:path path="circle">
                <a:fillToRect l="50000" t="50000" r="50000" b="50000"/>
              </a:path>
              <a:tileRect/>
            </a:gradFill>
            <a:ln w="25400">
              <a:solidFill>
                <a:schemeClr val="bg1">
                  <a:lumMod val="85000"/>
                </a:schemeClr>
              </a:solidFill>
              <a:round/>
              <a:headEnd/>
              <a:tailEnd/>
            </a:ln>
            <a:effectLst>
              <a:outerShdw blurRad="63500" sx="102000" sy="102000" algn="ctr" rotWithShape="0">
                <a:prstClr val="black">
                  <a:alpha val="40000"/>
                </a:prstClr>
              </a:outerShdw>
            </a:effectLst>
          </p:spPr>
          <p:txBody>
            <a:bodyPr vert="horz" wrap="square" lIns="0" tIns="0" rIns="0" bIns="0" numCol="1" anchor="t" anchorCtr="0" compatLnSpc="1">
              <a:prstTxWarp prst="textNoShape">
                <a:avLst/>
              </a:prstTxWarp>
            </a:bodyPr>
            <a:lstStyle/>
            <a:p>
              <a:endParaRPr lang="en-US" dirty="0"/>
            </a:p>
          </p:txBody>
        </p:sp>
        <p:sp>
          <p:nvSpPr>
            <p:cNvPr id="53" name="TextBox 52"/>
            <p:cNvSpPr txBox="1"/>
            <p:nvPr/>
          </p:nvSpPr>
          <p:spPr>
            <a:xfrm>
              <a:off x="6573879" y="4408828"/>
              <a:ext cx="914400" cy="107874"/>
            </a:xfrm>
            <a:prstGeom prst="rect">
              <a:avLst/>
            </a:prstGeom>
            <a:noFill/>
          </p:spPr>
          <p:txBody>
            <a:bodyPr wrap="square" lIns="0" tIns="0" rIns="0" bIns="0" rtlCol="0" anchor="ctr">
              <a:spAutoFit/>
            </a:bodyPr>
            <a:lstStyle/>
            <a:p>
              <a:pPr marL="0" marR="0" indent="0" algn="ctr" defTabSz="913760">
                <a:lnSpc>
                  <a:spcPct val="100000"/>
                </a:lnSpc>
                <a:spcBef>
                  <a:spcPts val="0"/>
                </a:spcBef>
                <a:spcAft>
                  <a:spcPts val="0"/>
                </a:spcAft>
                <a:buNone/>
                <a:tabLst/>
              </a:pPr>
              <a:r>
                <a:rPr lang="de-CH" sz="900" b="0" i="0" u="none" strike="noStrike" kern="0" cap="none" spc="0" baseline="0" dirty="0">
                  <a:ln>
                    <a:noFill/>
                  </a:ln>
                  <a:solidFill>
                    <a:schemeClr val="bg1"/>
                  </a:solidFill>
                  <a:effectLst>
                    <a:outerShdw blurRad="38100" dist="38100" dir="2700000" algn="tl">
                      <a:srgbClr val="000000">
                        <a:alpha val="43137"/>
                      </a:srgbClr>
                    </a:outerShdw>
                  </a:effectLst>
                  <a:latin typeface="Arial"/>
                  <a:ea typeface="+mn-ea"/>
                  <a:cs typeface="+mn-cs"/>
                </a:rPr>
                <a:t>Management</a:t>
              </a:r>
            </a:p>
          </p:txBody>
        </p:sp>
        <p:grpSp>
          <p:nvGrpSpPr>
            <p:cNvPr id="54" name="Group 53"/>
            <p:cNvGrpSpPr/>
            <p:nvPr/>
          </p:nvGrpSpPr>
          <p:grpSpPr>
            <a:xfrm>
              <a:off x="6780137" y="3897173"/>
              <a:ext cx="501884" cy="478301"/>
              <a:chOff x="6688138" y="3305167"/>
              <a:chExt cx="1081087" cy="1030288"/>
            </a:xfrm>
            <a:solidFill>
              <a:schemeClr val="bg1"/>
            </a:solidFill>
          </p:grpSpPr>
          <p:grpSp>
            <p:nvGrpSpPr>
              <p:cNvPr id="55" name="Group 165"/>
              <p:cNvGrpSpPr/>
              <p:nvPr/>
            </p:nvGrpSpPr>
            <p:grpSpPr>
              <a:xfrm>
                <a:off x="6688138" y="3305167"/>
                <a:ext cx="1081087" cy="1030288"/>
                <a:chOff x="6688138" y="3305167"/>
                <a:chExt cx="1081087" cy="1030288"/>
              </a:xfrm>
              <a:grpFill/>
            </p:grpSpPr>
            <p:sp>
              <p:nvSpPr>
                <p:cNvPr id="57"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6"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cxnSp>
        <p:nvCxnSpPr>
          <p:cNvPr id="80" name="Straight Connector 7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042345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73" name="Oval 72"/>
          <p:cNvSpPr/>
          <p:nvPr/>
        </p:nvSpPr>
        <p:spPr>
          <a:xfrm>
            <a:off x="4715160" y="6074829"/>
            <a:ext cx="4428840" cy="392740"/>
          </a:xfrm>
          <a:prstGeom prst="ellipse">
            <a:avLst/>
          </a:prstGeom>
          <a:gradFill flip="none" rotWithShape="1">
            <a:gsLst>
              <a:gs pos="0">
                <a:schemeClr val="bg2">
                  <a:lumMod val="50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Title 8"/>
          <p:cNvSpPr>
            <a:spLocks noGrp="1"/>
          </p:cNvSpPr>
          <p:nvPr>
            <p:ph type="title"/>
          </p:nvPr>
        </p:nvSpPr>
        <p:spPr>
          <a:xfrm>
            <a:off x="184678" y="211290"/>
            <a:ext cx="8588861" cy="838200"/>
          </a:xfrm>
        </p:spPr>
        <p:txBody>
          <a:bodyPr vert="horz" lIns="82296" tIns="45720" rIns="82296" bIns="45720" rtlCol="0" anchor="b" anchorCtr="0">
            <a:noAutofit/>
          </a:bodyPr>
          <a:lstStyle/>
          <a:p>
            <a:pPr algn="l" defTabSz="914400">
              <a:lnSpc>
                <a:spcPct val="90000"/>
              </a:lnSpc>
              <a:spcBef>
                <a:spcPct val="0"/>
              </a:spcBef>
              <a:buNone/>
            </a:pPr>
            <a:r>
              <a:rPr lang="de-CH" sz="3200" b="0" i="0" spc="0" baseline="0" dirty="0">
                <a:solidFill>
                  <a:srgbClr val="FFFFFF"/>
                </a:solidFill>
                <a:latin typeface="Arial"/>
                <a:ea typeface="+mj-ea"/>
                <a:cs typeface="+mj-cs"/>
              </a:rPr>
              <a:t>Anpassbare Zusammenarbeitslösung</a:t>
            </a:r>
            <a:br>
              <a:rPr lang="de-CH" sz="3200" b="0" i="0" spc="0" baseline="0" dirty="0">
                <a:solidFill>
                  <a:srgbClr val="FFFFFF"/>
                </a:solidFill>
                <a:latin typeface="Arial"/>
                <a:ea typeface="+mj-ea"/>
                <a:cs typeface="+mj-cs"/>
              </a:rPr>
            </a:br>
            <a:r>
              <a:rPr lang="de-CH" sz="3200" b="0" i="0" spc="0" baseline="0" dirty="0">
                <a:solidFill>
                  <a:srgbClr val="FFFFFF"/>
                </a:solidFill>
                <a:latin typeface="Arial"/>
                <a:ea typeface="+mj-ea"/>
                <a:cs typeface="+mj-cs"/>
              </a:rPr>
              <a:t>für die Anforderungen Ihres Unternehmens</a:t>
            </a:r>
            <a:endParaRPr lang="en-US" sz="3600" dirty="0"/>
          </a:p>
        </p:txBody>
      </p:sp>
      <p:sp>
        <p:nvSpPr>
          <p:cNvPr id="126" name="Text Placeholder 1"/>
          <p:cNvSpPr txBox="1">
            <a:spLocks/>
          </p:cNvSpPr>
          <p:nvPr/>
        </p:nvSpPr>
        <p:spPr>
          <a:xfrm>
            <a:off x="404961" y="1263063"/>
            <a:ext cx="4777562" cy="5204506"/>
          </a:xfrm>
          <a:prstGeom prst="rect">
            <a:avLst/>
          </a:prstGeom>
        </p:spPr>
        <p:txBody>
          <a:bodyPr anchor="ct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buNone/>
            </a:pPr>
            <a:r>
              <a:rPr lang="de-CH" sz="1800" b="0" i="0" dirty="0">
                <a:solidFill>
                  <a:srgbClr val="2C2B2B"/>
                </a:solidFill>
                <a:latin typeface="Arial"/>
                <a:ea typeface="+mn-ea"/>
                <a:cs typeface="+mn-cs"/>
              </a:rPr>
              <a:t>Zusammenarbeit mit intelligenter </a:t>
            </a:r>
            <a:r>
              <a:rPr lang="de-CH" sz="1800" b="0" i="0" dirty="0" smtClean="0">
                <a:solidFill>
                  <a:srgbClr val="2C2B2B"/>
                </a:solidFill>
                <a:latin typeface="Arial"/>
                <a:ea typeface="+mn-ea"/>
                <a:cs typeface="+mn-cs"/>
              </a:rPr>
              <a:t/>
            </a:r>
            <a:br>
              <a:rPr lang="de-CH" sz="1800" b="0" i="0" dirty="0" smtClean="0">
                <a:solidFill>
                  <a:srgbClr val="2C2B2B"/>
                </a:solidFill>
                <a:latin typeface="Arial"/>
                <a:ea typeface="+mn-ea"/>
                <a:cs typeface="+mn-cs"/>
              </a:rPr>
            </a:br>
            <a:r>
              <a:rPr lang="de-CH" sz="1800" b="0" i="0" dirty="0" smtClean="0">
                <a:solidFill>
                  <a:srgbClr val="2C2B2B"/>
                </a:solidFill>
                <a:latin typeface="Arial"/>
                <a:ea typeface="+mn-ea"/>
                <a:cs typeface="+mn-cs"/>
              </a:rPr>
              <a:t>Technologie</a:t>
            </a:r>
            <a:endParaRPr lang="de-CH" sz="1800" b="0" i="0" dirty="0">
              <a:solidFill>
                <a:srgbClr val="2C2B2B"/>
              </a:solidFill>
              <a:latin typeface="Arial"/>
              <a:ea typeface="+mn-ea"/>
              <a:cs typeface="+mn-cs"/>
            </a:endParaRPr>
          </a:p>
          <a:p>
            <a:pPr algn="l" defTabSz="914400">
              <a:buClr>
                <a:srgbClr val="28ABE2"/>
              </a:buClr>
              <a:buFont typeface="Wingdings"/>
              <a:buChar char="§"/>
            </a:pPr>
            <a:r>
              <a:rPr lang="de-CH" sz="1600" b="0" i="0" dirty="0">
                <a:solidFill>
                  <a:srgbClr val="2C2B2B"/>
                </a:solidFill>
                <a:latin typeface="Arial"/>
                <a:ea typeface="+mn-ea"/>
                <a:cs typeface="+mn-cs"/>
              </a:rPr>
              <a:t>Flexible Bereitstellungsoptionen</a:t>
            </a:r>
          </a:p>
          <a:p>
            <a:pPr lvl="1" algn="l" defTabSz="914400">
              <a:buNone/>
            </a:pPr>
            <a:r>
              <a:rPr lang="de-CH" sz="1200" b="0" i="0" dirty="0">
                <a:solidFill>
                  <a:srgbClr val="2C2B2B"/>
                </a:solidFill>
                <a:latin typeface="Arial"/>
                <a:ea typeface="+mn-ea"/>
                <a:cs typeface="+mn-cs"/>
              </a:rPr>
              <a:t>Am Standort oder in der Cloud</a:t>
            </a:r>
          </a:p>
          <a:p>
            <a:pPr algn="l" defTabSz="914400">
              <a:buClr>
                <a:srgbClr val="28ABE2"/>
              </a:buClr>
              <a:buFont typeface="Wingdings"/>
              <a:buChar char="§"/>
            </a:pPr>
            <a:r>
              <a:rPr lang="de-CH" sz="1600" b="0" i="0" dirty="0">
                <a:solidFill>
                  <a:srgbClr val="2C2B2B"/>
                </a:solidFill>
                <a:latin typeface="Arial"/>
                <a:ea typeface="+mn-ea"/>
                <a:cs typeface="+mn-cs"/>
              </a:rPr>
              <a:t>Unified Communications</a:t>
            </a:r>
          </a:p>
          <a:p>
            <a:pPr lvl="1" algn="l" defTabSz="914400">
              <a:buNone/>
            </a:pPr>
            <a:r>
              <a:rPr lang="de-CH" sz="1200" b="0" i="0" dirty="0">
                <a:solidFill>
                  <a:srgbClr val="2C2B2B"/>
                </a:solidFill>
                <a:latin typeface="Arial"/>
                <a:ea typeface="+mn-ea"/>
                <a:cs typeface="+mn-cs"/>
              </a:rPr>
              <a:t>Messaging, Paging, Geräteanbindung</a:t>
            </a:r>
          </a:p>
          <a:p>
            <a:pPr algn="l" defTabSz="914400">
              <a:buClr>
                <a:srgbClr val="28ABE2"/>
              </a:buClr>
              <a:buFont typeface="Wingdings"/>
              <a:buChar char="§"/>
            </a:pPr>
            <a:r>
              <a:rPr lang="de-CH" sz="1600" b="0" i="0" dirty="0">
                <a:solidFill>
                  <a:srgbClr val="2C2B2B"/>
                </a:solidFill>
                <a:latin typeface="Arial"/>
                <a:ea typeface="+mn-ea"/>
                <a:cs typeface="+mn-cs"/>
              </a:rPr>
              <a:t>Erweiterte Collaboration-Services</a:t>
            </a:r>
          </a:p>
          <a:p>
            <a:pPr lvl="1" algn="l" defTabSz="914400">
              <a:buNone/>
            </a:pPr>
            <a:r>
              <a:rPr lang="de-CH" sz="1200" b="0" i="0" dirty="0">
                <a:solidFill>
                  <a:srgbClr val="2C2B2B"/>
                </a:solidFill>
                <a:latin typeface="Arial"/>
                <a:ea typeface="+mn-ea"/>
                <a:cs typeface="+mn-cs"/>
              </a:rPr>
              <a:t>Mobilität, Video, </a:t>
            </a:r>
            <a:r>
              <a:rPr lang="de-CH" sz="1200" b="0" i="0">
                <a:solidFill>
                  <a:srgbClr val="2C2B2B"/>
                </a:solidFill>
                <a:latin typeface="Arial"/>
                <a:ea typeface="+mn-ea"/>
                <a:cs typeface="+mn-cs"/>
              </a:rPr>
              <a:t>Konferenzen</a:t>
            </a:r>
            <a:r>
              <a:rPr lang="de-CH" sz="1200" b="0" i="0" smtClean="0">
                <a:solidFill>
                  <a:srgbClr val="2C2B2B"/>
                </a:solidFill>
                <a:latin typeface="Arial"/>
                <a:ea typeface="+mn-ea"/>
                <a:cs typeface="+mn-cs"/>
              </a:rPr>
              <a:t>, Social </a:t>
            </a:r>
            <a:r>
              <a:rPr lang="de-CH" sz="1200" b="0" i="0" dirty="0">
                <a:solidFill>
                  <a:srgbClr val="2C2B2B"/>
                </a:solidFill>
                <a:latin typeface="Arial"/>
                <a:ea typeface="+mn-ea"/>
                <a:cs typeface="+mn-cs"/>
              </a:rPr>
              <a:t>Networking, Kundenbetreuung</a:t>
            </a:r>
          </a:p>
          <a:p>
            <a:pPr algn="l" defTabSz="914400">
              <a:buClr>
                <a:srgbClr val="28ABE2"/>
              </a:buClr>
              <a:buFont typeface="Wingdings"/>
              <a:buChar char="§"/>
            </a:pPr>
            <a:r>
              <a:rPr lang="de-CH" sz="1600" b="0" i="0" dirty="0">
                <a:solidFill>
                  <a:srgbClr val="2C2B2B"/>
                </a:solidFill>
                <a:latin typeface="Arial"/>
                <a:ea typeface="+mn-ea"/>
                <a:cs typeface="+mn-cs"/>
              </a:rPr>
              <a:t>Hochwertige Geräte</a:t>
            </a:r>
          </a:p>
          <a:p>
            <a:pPr lvl="1" algn="l" defTabSz="914400">
              <a:buNone/>
            </a:pPr>
            <a:r>
              <a:rPr lang="de-CH" sz="1200" b="0" i="0" dirty="0">
                <a:solidFill>
                  <a:srgbClr val="2C2B2B"/>
                </a:solidFill>
                <a:latin typeface="Arial"/>
                <a:ea typeface="+mn-ea"/>
                <a:cs typeface="+mn-cs"/>
              </a:rPr>
              <a:t>IP-Telefone, Video-Endgeräte</a:t>
            </a:r>
          </a:p>
          <a:p>
            <a:pPr algn="l" defTabSz="914400">
              <a:buClr>
                <a:srgbClr val="28ABE2"/>
              </a:buClr>
              <a:buFont typeface="Wingdings"/>
              <a:buChar char="§"/>
            </a:pPr>
            <a:r>
              <a:rPr lang="de-CH" sz="1600" b="0" i="0" dirty="0">
                <a:solidFill>
                  <a:srgbClr val="2C2B2B"/>
                </a:solidFill>
                <a:latin typeface="Arial"/>
                <a:ea typeface="+mn-ea"/>
                <a:cs typeface="+mn-cs"/>
              </a:rPr>
              <a:t>Investitionsschutz</a:t>
            </a:r>
          </a:p>
          <a:p>
            <a:pPr lvl="1" algn="l" defTabSz="914400">
              <a:buNone/>
            </a:pPr>
            <a:r>
              <a:rPr lang="de-CH" sz="1200" b="0" i="0" dirty="0">
                <a:solidFill>
                  <a:srgbClr val="2C2B2B"/>
                </a:solidFill>
                <a:latin typeface="Arial"/>
                <a:ea typeface="+mn-ea"/>
                <a:cs typeface="+mn-cs"/>
              </a:rPr>
              <a:t>Skalierbarkeit, Interoperabilität, Migrationsoptionen</a:t>
            </a:r>
          </a:p>
          <a:p>
            <a:pPr algn="l" defTabSz="914400">
              <a:buNone/>
            </a:pPr>
            <a:endParaRPr lang="en-US" sz="1800" dirty="0">
              <a:solidFill>
                <a:srgbClr val="2C2B2B"/>
              </a:solidFill>
            </a:endParaRPr>
          </a:p>
        </p:txBody>
      </p:sp>
      <p:grpSp>
        <p:nvGrpSpPr>
          <p:cNvPr id="3" name="Group 2"/>
          <p:cNvGrpSpPr/>
          <p:nvPr/>
        </p:nvGrpSpPr>
        <p:grpSpPr>
          <a:xfrm>
            <a:off x="4397824" y="1481088"/>
            <a:ext cx="4855192" cy="4690728"/>
            <a:chOff x="5561879" y="1628185"/>
            <a:chExt cx="6744911" cy="4690728"/>
          </a:xfrm>
        </p:grpSpPr>
        <p:sp>
          <p:nvSpPr>
            <p:cNvPr id="82" name="Rounded Rectangle 81"/>
            <p:cNvSpPr>
              <a:spLocks noChangeArrowheads="1"/>
            </p:cNvSpPr>
            <p:nvPr/>
          </p:nvSpPr>
          <p:spPr bwMode="auto">
            <a:xfrm>
              <a:off x="6244833" y="1958212"/>
              <a:ext cx="5497243" cy="4360701"/>
            </a:xfrm>
            <a:prstGeom prst="roundRect">
              <a:avLst>
                <a:gd name="adj" fmla="val 6103"/>
              </a:avLst>
            </a:prstGeom>
            <a:solidFill>
              <a:schemeClr val="accent1"/>
            </a:soli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137160" rIns="68580" bIns="34290" rtlCol="0" anchor="t"/>
            <a:lstStyle/>
            <a:p>
              <a:pPr algn="ctr">
                <a:lnSpc>
                  <a:spcPct val="90000"/>
                </a:lnSpc>
                <a:spcBef>
                  <a:spcPts val="450"/>
                </a:spcBef>
              </a:pPr>
              <a:endParaRPr lang="en-US" sz="1600" dirty="0">
                <a:solidFill>
                  <a:srgbClr val="2C2B2B"/>
                </a:solidFill>
                <a:ea typeface="MS PGothic" charset="0"/>
              </a:endParaRPr>
            </a:p>
          </p:txBody>
        </p:sp>
        <p:sp>
          <p:nvSpPr>
            <p:cNvPr id="174" name="Rounded Rectangle 173"/>
            <p:cNvSpPr>
              <a:spLocks noChangeArrowheads="1"/>
            </p:cNvSpPr>
            <p:nvPr/>
          </p:nvSpPr>
          <p:spPr bwMode="auto">
            <a:xfrm>
              <a:off x="6539849" y="4905862"/>
              <a:ext cx="2453606"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75" name="Rounded Rectangle 174"/>
            <p:cNvSpPr>
              <a:spLocks noChangeArrowheads="1"/>
            </p:cNvSpPr>
            <p:nvPr/>
          </p:nvSpPr>
          <p:spPr bwMode="auto">
            <a:xfrm>
              <a:off x="9047503" y="4905862"/>
              <a:ext cx="2453606"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269" name="Rounded Rectangle 268"/>
            <p:cNvSpPr>
              <a:spLocks noChangeArrowheads="1"/>
            </p:cNvSpPr>
            <p:nvPr/>
          </p:nvSpPr>
          <p:spPr bwMode="auto">
            <a:xfrm>
              <a:off x="6539850" y="3633730"/>
              <a:ext cx="1674190"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270" name="Rounded Rectangle 269"/>
            <p:cNvSpPr>
              <a:spLocks noChangeArrowheads="1"/>
            </p:cNvSpPr>
            <p:nvPr/>
          </p:nvSpPr>
          <p:spPr bwMode="auto">
            <a:xfrm>
              <a:off x="9888228" y="3633730"/>
              <a:ext cx="1612880"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47" name="Rounded Rectangle 146"/>
            <p:cNvSpPr>
              <a:spLocks noChangeArrowheads="1"/>
            </p:cNvSpPr>
            <p:nvPr/>
          </p:nvSpPr>
          <p:spPr bwMode="auto">
            <a:xfrm>
              <a:off x="6539851" y="2577128"/>
              <a:ext cx="161288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48" name="Rounded Rectangle 147"/>
            <p:cNvSpPr>
              <a:spLocks noChangeArrowheads="1"/>
            </p:cNvSpPr>
            <p:nvPr/>
          </p:nvSpPr>
          <p:spPr bwMode="auto">
            <a:xfrm>
              <a:off x="8214040" y="2577128"/>
              <a:ext cx="161288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49" name="Rounded Rectangle 148"/>
            <p:cNvSpPr>
              <a:spLocks noChangeArrowheads="1"/>
            </p:cNvSpPr>
            <p:nvPr/>
          </p:nvSpPr>
          <p:spPr bwMode="auto">
            <a:xfrm>
              <a:off x="9888230" y="2577128"/>
              <a:ext cx="161288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67" name="Rectangle 166"/>
            <p:cNvSpPr>
              <a:spLocks/>
            </p:cNvSpPr>
            <p:nvPr/>
          </p:nvSpPr>
          <p:spPr>
            <a:xfrm>
              <a:off x="9791103" y="2643577"/>
              <a:ext cx="1869332" cy="328923"/>
            </a:xfrm>
            <a:prstGeom prst="rect">
              <a:avLst/>
            </a:prstGeom>
            <a:noFill/>
            <a:effectLst/>
          </p:spPr>
          <p:txBody>
            <a:bodyPr wrap="square" lIns="51422" tIns="25711" rIns="51422" bIns="25711" rtlCol="0">
              <a:spAutoFit/>
            </a:bodyPr>
            <a:lstStyle/>
            <a:p>
              <a:pPr algn="ctr" defTabSz="914400">
                <a:lnSpc>
                  <a:spcPct val="90000"/>
                </a:lnSpc>
                <a:buNone/>
              </a:pPr>
              <a:r>
                <a:rPr lang="de-CH" sz="1000" b="0" i="0">
                  <a:solidFill>
                    <a:srgbClr val="2C2B2B"/>
                  </a:solidFill>
                  <a:latin typeface="Arial"/>
                  <a:ea typeface="+mn-ea"/>
                  <a:cs typeface="+mn-cs"/>
                </a:rPr>
                <a:t>Anbindung</a:t>
              </a:r>
            </a:p>
            <a:p>
              <a:pPr algn="ctr" defTabSz="914400">
                <a:lnSpc>
                  <a:spcPct val="90000"/>
                </a:lnSpc>
                <a:buNone/>
              </a:pPr>
              <a:r>
                <a:rPr lang="de-CH" sz="1000" b="0" i="0">
                  <a:solidFill>
                    <a:srgbClr val="2C2B2B"/>
                  </a:solidFill>
                  <a:latin typeface="Arial"/>
                  <a:ea typeface="+mn-ea"/>
                  <a:cs typeface="+mn-cs"/>
                </a:rPr>
                <a:t>beliebiger Geräte</a:t>
              </a:r>
              <a:endParaRPr lang="en-US" sz="1000" dirty="0">
                <a:solidFill>
                  <a:srgbClr val="2C2B2B"/>
                </a:solidFill>
              </a:endParaRPr>
            </a:p>
          </p:txBody>
        </p:sp>
        <p:sp>
          <p:nvSpPr>
            <p:cNvPr id="168" name="TextBox 167"/>
            <p:cNvSpPr txBox="1">
              <a:spLocks/>
            </p:cNvSpPr>
            <p:nvPr/>
          </p:nvSpPr>
          <p:spPr>
            <a:xfrm>
              <a:off x="6539850" y="2637187"/>
              <a:ext cx="1674192" cy="3289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pPr defTabSz="914400">
                <a:buNone/>
              </a:pPr>
              <a:r>
                <a:rPr lang="de-CH" sz="1000" b="0" i="0" dirty="0">
                  <a:solidFill>
                    <a:srgbClr val="2C2B2B"/>
                  </a:solidFill>
                  <a:latin typeface="Arial"/>
                  <a:ea typeface="+mn-ea"/>
                  <a:cs typeface="+mn-cs"/>
                </a:rPr>
                <a:t>Unified Communications</a:t>
              </a:r>
              <a:endParaRPr lang="en-US" sz="1000" dirty="0">
                <a:solidFill>
                  <a:srgbClr val="2C2B2B"/>
                </a:solidFill>
              </a:endParaRPr>
            </a:p>
          </p:txBody>
        </p:sp>
        <p:pic>
          <p:nvPicPr>
            <p:cNvPr id="170" name="Picture 169" descr="2-wx11-plist-hdvid-victor-96dpi.png"/>
            <p:cNvPicPr>
              <a:picLocks/>
            </p:cNvPicPr>
            <p:nvPr/>
          </p:nvPicPr>
          <p:blipFill>
            <a:blip r:embed="rId4" cstate="screen">
              <a:extLst>
                <a:ext uri="{28A0092B-C50C-407E-A947-70E740481C1C}">
                  <a14:useLocalDpi xmlns:a14="http://schemas.microsoft.com/office/drawing/2010/main" xmlns=""/>
                </a:ext>
              </a:extLst>
            </a:blip>
            <a:stretch>
              <a:fillRect/>
            </a:stretch>
          </p:blipFill>
          <p:spPr>
            <a:xfrm>
              <a:off x="8597981" y="4179625"/>
              <a:ext cx="882281" cy="541698"/>
            </a:xfrm>
            <a:prstGeom prst="rect">
              <a:avLst/>
            </a:prstGeom>
            <a:effectLst>
              <a:outerShdw blurRad="50800" dist="38100" dir="5400000" algn="t" rotWithShape="0">
                <a:prstClr val="black">
                  <a:alpha val="28000"/>
                </a:prstClr>
              </a:outerShdw>
            </a:effectLst>
          </p:spPr>
        </p:pic>
        <p:sp>
          <p:nvSpPr>
            <p:cNvPr id="18" name="TextBox 17"/>
            <p:cNvSpPr txBox="1">
              <a:spLocks/>
            </p:cNvSpPr>
            <p:nvPr/>
          </p:nvSpPr>
          <p:spPr>
            <a:xfrm>
              <a:off x="6643945" y="2273354"/>
              <a:ext cx="4701659" cy="236590"/>
            </a:xfrm>
            <a:prstGeom prst="rect">
              <a:avLst/>
            </a:prstGeom>
            <a:noFill/>
            <a:effectLst>
              <a:outerShdw blurRad="50800" dist="25400" dir="2700000">
                <a:srgbClr val="000000">
                  <a:alpha val="25000"/>
                </a:srgbClr>
              </a:outerShdw>
            </a:effectLst>
          </p:spPr>
          <p:txBody>
            <a:bodyPr wrap="square" lIns="51422" tIns="25711" rIns="51422" bIns="25711" rtlCol="0">
              <a:spAutoFit/>
            </a:bodyPr>
            <a:lstStyle>
              <a:defPPr>
                <a:defRPr lang="en-US"/>
              </a:defPPr>
              <a:lvl1pPr algn="ctr">
                <a:defRPr sz="1400" b="1">
                  <a:solidFill>
                    <a:schemeClr val="tx1">
                      <a:lumMod val="40000"/>
                      <a:lumOff val="60000"/>
                    </a:schemeClr>
                  </a:solidFill>
                </a:defRPr>
              </a:lvl1pPr>
            </a:lstStyle>
            <a:p>
              <a:pPr defTabSz="914400">
                <a:buNone/>
              </a:pPr>
              <a:r>
                <a:rPr lang="de-CH" sz="1200" b="0" i="0" dirty="0">
                  <a:solidFill>
                    <a:srgbClr val="2C2B2B"/>
                  </a:solidFill>
                  <a:latin typeface="Arial"/>
                  <a:ea typeface="+mn-ea"/>
                  <a:cs typeface="+mn-cs"/>
                </a:rPr>
                <a:t>Zusammenarbeit der Enterprise-Klasse</a:t>
              </a:r>
              <a:endParaRPr lang="en-US" sz="1200" b="0" dirty="0">
                <a:solidFill>
                  <a:srgbClr val="2C2B2B"/>
                </a:solidFill>
              </a:endParaRPr>
            </a:p>
          </p:txBody>
        </p:sp>
        <p:pic>
          <p:nvPicPr>
            <p:cNvPr id="88" name="Picture 87" descr="Cisco Unified IP Phone 9971, Video Camera, Charcoal, Angle, low-res.png"/>
            <p:cNvPicPr>
              <a:picLocks/>
            </p:cNvPicPr>
            <p:nvPr/>
          </p:nvPicPr>
          <p:blipFill>
            <a:blip r:embed="rId5" cstate="screen">
              <a:extLst>
                <a:ext uri="{28A0092B-C50C-407E-A947-70E740481C1C}">
                  <a14:useLocalDpi xmlns:a14="http://schemas.microsoft.com/office/drawing/2010/main" xmlns=""/>
                </a:ext>
              </a:extLst>
            </a:blip>
            <a:srcRect/>
            <a:stretch>
              <a:fillRect/>
            </a:stretch>
          </p:blipFill>
          <p:spPr>
            <a:xfrm>
              <a:off x="9613643" y="5580319"/>
              <a:ext cx="490356" cy="194751"/>
            </a:xfrm>
            <a:prstGeom prst="rect">
              <a:avLst/>
            </a:prstGeom>
            <a:effectLst>
              <a:outerShdw blurRad="50800" dist="38100" dir="5400000" algn="t" rotWithShape="0">
                <a:prstClr val="black">
                  <a:alpha val="28000"/>
                </a:prstClr>
              </a:outerShdw>
            </a:effectLst>
          </p:spPr>
        </p:pic>
        <p:pic>
          <p:nvPicPr>
            <p:cNvPr id="89" name="Picture 277" descr="cell_charger"/>
            <p:cNvPicPr>
              <a:picLocks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9186749" y="5599839"/>
              <a:ext cx="384594" cy="201965"/>
            </a:xfrm>
            <a:prstGeom prst="rect">
              <a:avLst/>
            </a:prstGeom>
            <a:effectLst>
              <a:outerShdw blurRad="50800" dist="38100" dir="5400000" algn="t" rotWithShape="0">
                <a:prstClr val="black">
                  <a:alpha val="28000"/>
                </a:prstClr>
              </a:outerShdw>
            </a:effectLst>
          </p:spPr>
        </p:pic>
        <p:pic>
          <p:nvPicPr>
            <p:cNvPr id="92" name="Picture 5"/>
            <p:cNvPicPr>
              <a:picLocks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0589939" y="5578959"/>
              <a:ext cx="182682" cy="209178"/>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93" name="Picture 7"/>
            <p:cNvPicPr>
              <a:picLocks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11049951" y="5581682"/>
              <a:ext cx="192297" cy="209177"/>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grpSp>
          <p:nvGrpSpPr>
            <p:cNvPr id="15" name="Group 16"/>
            <p:cNvGrpSpPr>
              <a:grpSpLocks/>
            </p:cNvGrpSpPr>
            <p:nvPr/>
          </p:nvGrpSpPr>
          <p:grpSpPr bwMode="auto">
            <a:xfrm>
              <a:off x="10820019" y="5568156"/>
              <a:ext cx="182682" cy="238030"/>
              <a:chOff x="1102" y="95"/>
              <a:chExt cx="1183" cy="2312"/>
            </a:xfrm>
          </p:grpSpPr>
          <p:pic>
            <p:nvPicPr>
              <p:cNvPr id="96" name="Picture 17"/>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102" y="95"/>
                <a:ext cx="1183" cy="2312"/>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97" name="Picture 18"/>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1214" y="355"/>
                <a:ext cx="973" cy="1580"/>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 name="Text Box 301"/>
            <p:cNvSpPr txBox="1">
              <a:spLocks noChangeArrowheads="1"/>
            </p:cNvSpPr>
            <p:nvPr/>
          </p:nvSpPr>
          <p:spPr bwMode="auto">
            <a:xfrm>
              <a:off x="8877008" y="5358087"/>
              <a:ext cx="1468092" cy="181459"/>
            </a:xfrm>
            <a:prstGeom prst="rect">
              <a:avLst/>
            </a:prstGeom>
            <a:noFill/>
            <a:ln w="9525">
              <a:noFill/>
              <a:miter lim="800000"/>
              <a:headEnd/>
              <a:tailEnd/>
            </a:ln>
          </p:spPr>
          <p:txBody>
            <a:bodyPr wrap="square" lIns="73025" tIns="36512" rIns="73025" bIns="36512">
              <a:spAutoFit/>
            </a:bodyPr>
            <a:lstStyle>
              <a:defPPr>
                <a:defRPr lang="en-US"/>
              </a:defPPr>
              <a:lvl1pPr algn="ctr" defTabSz="685668">
                <a:defRPr sz="900">
                  <a:solidFill>
                    <a:schemeClr val="bg1">
                      <a:lumMod val="95000"/>
                    </a:schemeClr>
                  </a:solidFill>
                  <a:latin typeface="Arial"/>
                </a:defRPr>
              </a:lvl1pPr>
            </a:lstStyle>
            <a:p>
              <a:pPr defTabSz="914400">
                <a:buNone/>
              </a:pPr>
              <a:r>
                <a:rPr lang="de-CH" sz="700" b="0" i="0" dirty="0">
                  <a:solidFill>
                    <a:srgbClr val="2C2B2B"/>
                  </a:solidFill>
                  <a:latin typeface="Arial"/>
                  <a:ea typeface="+mn-ea"/>
                  <a:cs typeface="+mn-cs"/>
                </a:rPr>
                <a:t>KABELGEBUNDEN</a:t>
              </a:r>
            </a:p>
          </p:txBody>
        </p:sp>
        <p:sp>
          <p:nvSpPr>
            <p:cNvPr id="71" name="Text Box 301"/>
            <p:cNvSpPr txBox="1">
              <a:spLocks noChangeArrowheads="1"/>
            </p:cNvSpPr>
            <p:nvPr/>
          </p:nvSpPr>
          <p:spPr bwMode="auto">
            <a:xfrm>
              <a:off x="10232150" y="5359357"/>
              <a:ext cx="1145946" cy="181459"/>
            </a:xfrm>
            <a:prstGeom prst="rect">
              <a:avLst/>
            </a:prstGeom>
            <a:noFill/>
            <a:ln w="9525">
              <a:noFill/>
              <a:miter lim="800000"/>
              <a:headEnd/>
              <a:tailEnd/>
            </a:ln>
          </p:spPr>
          <p:txBody>
            <a:bodyPr wrap="square" lIns="73025" tIns="36512" rIns="73025" bIns="36512">
              <a:spAutoFit/>
            </a:bodyPr>
            <a:lstStyle>
              <a:defPPr>
                <a:defRPr lang="en-US"/>
              </a:defPPr>
              <a:lvl1pPr algn="ctr" defTabSz="685668">
                <a:defRPr sz="900">
                  <a:solidFill>
                    <a:schemeClr val="bg1">
                      <a:lumMod val="95000"/>
                    </a:schemeClr>
                  </a:solidFill>
                  <a:latin typeface="Arial"/>
                </a:defRPr>
              </a:lvl1pPr>
            </a:lstStyle>
            <a:p>
              <a:pPr defTabSz="914400">
                <a:buNone/>
              </a:pPr>
              <a:r>
                <a:rPr lang="de-CH" sz="700" b="0" i="0">
                  <a:solidFill>
                    <a:srgbClr val="2C2B2B"/>
                  </a:solidFill>
                  <a:latin typeface="Arial"/>
                  <a:ea typeface="+mn-ea"/>
                  <a:cs typeface="+mn-cs"/>
                </a:rPr>
                <a:t>WIRELESS</a:t>
              </a:r>
            </a:p>
          </p:txBody>
        </p:sp>
        <p:pic>
          <p:nvPicPr>
            <p:cNvPr id="69" name="Picture 19"/>
            <p:cNvPicPr>
              <a:picLocks noChangeArrowheads="1"/>
            </p:cNvPicPr>
            <p:nvPr/>
          </p:nvPicPr>
          <p:blipFill>
            <a:blip r:embed="rId11" cstate="screen">
              <a:extLst>
                <a:ext uri="{28A0092B-C50C-407E-A947-70E740481C1C}">
                  <a14:useLocalDpi xmlns:a14="http://schemas.microsoft.com/office/drawing/2010/main" xmlns=""/>
                </a:ext>
              </a:extLst>
            </a:blip>
            <a:stretch>
              <a:fillRect/>
            </a:stretch>
          </p:blipFill>
          <p:spPr bwMode="auto">
            <a:xfrm>
              <a:off x="10378993" y="5574006"/>
              <a:ext cx="153838" cy="230817"/>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cxnSp>
          <p:nvCxnSpPr>
            <p:cNvPr id="7" name="Straight Connector 6"/>
            <p:cNvCxnSpPr>
              <a:cxnSpLocks/>
            </p:cNvCxnSpPr>
            <p:nvPr/>
          </p:nvCxnSpPr>
          <p:spPr>
            <a:xfrm>
              <a:off x="10207509" y="5451222"/>
              <a:ext cx="185" cy="368003"/>
            </a:xfrm>
            <a:prstGeom prst="line">
              <a:avLst/>
            </a:prstGeom>
            <a:ln>
              <a:solidFill>
                <a:schemeClr val="tx1">
                  <a:lumMod val="40000"/>
                  <a:lumOff val="6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187"/>
            <p:cNvGrpSpPr>
              <a:grpSpLocks/>
            </p:cNvGrpSpPr>
            <p:nvPr/>
          </p:nvGrpSpPr>
          <p:grpSpPr>
            <a:xfrm>
              <a:off x="10224619" y="3085733"/>
              <a:ext cx="932641" cy="382290"/>
              <a:chOff x="3283736" y="4516807"/>
              <a:chExt cx="1392718" cy="768241"/>
            </a:xfrm>
          </p:grpSpPr>
          <p:grpSp>
            <p:nvGrpSpPr>
              <p:cNvPr id="30" name="Group 8"/>
              <p:cNvGrpSpPr/>
              <p:nvPr/>
            </p:nvGrpSpPr>
            <p:grpSpPr>
              <a:xfrm>
                <a:off x="3283736" y="4516807"/>
                <a:ext cx="1249680" cy="768241"/>
                <a:chOff x="3736147" y="2193482"/>
                <a:chExt cx="2155979" cy="1644258"/>
              </a:xfrm>
            </p:grpSpPr>
            <p:pic>
              <p:nvPicPr>
                <p:cNvPr id="192" name="Picture 5" descr="\\psf\Host\Users\Troy\Dropbox\Active Projects\110710 Sandisk Memory Summit\assets\MacBookAir_13inch_PF_Open.pn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3736147" y="2193482"/>
                  <a:ext cx="2155979" cy="1644258"/>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Lst>
              </p:spPr>
            </p:pic>
            <p:pic>
              <p:nvPicPr>
                <p:cNvPr id="193" name="Picture 8" descr="\\psf\Host\Volumes\Data\Graphics\Cisco Stock\jabber 1000px.png"/>
                <p:cNvPicPr>
                  <a:picLocks noChangeAspect="1" noChangeArrowheads="1"/>
                </p:cNvPicPr>
                <p:nvPr/>
              </p:nvPicPr>
              <p:blipFill rotWithShape="1">
                <a:blip r:embed="rId13" cstate="screen">
                  <a:extLst>
                    <a:ext uri="{28A0092B-C50C-407E-A947-70E740481C1C}">
                      <a14:useLocalDpi xmlns:a14="http://schemas.microsoft.com/office/drawing/2010/main" xmlns=""/>
                    </a:ext>
                  </a:extLst>
                </a:blip>
                <a:srcRect/>
                <a:stretch/>
              </p:blipFill>
              <p:spPr bwMode="auto">
                <a:xfrm>
                  <a:off x="4191000" y="2333356"/>
                  <a:ext cx="990600" cy="943540"/>
                </a:xfrm>
                <a:prstGeom prst="rect">
                  <a:avLst/>
                </a:prstGeom>
                <a:noFill/>
                <a:effectLst/>
                <a:extLst>
                  <a:ext uri="{909E8E84-426E-40DD-AFC4-6F175D3DCCD1}">
                    <a14:hiddenFill xmlns:a14="http://schemas.microsoft.com/office/drawing/2010/main" xmlns="">
                      <a:solidFill>
                        <a:srgbClr val="FFFFFF"/>
                      </a:solidFill>
                    </a14:hiddenFill>
                  </a:ext>
                </a:extLst>
              </p:spPr>
            </p:pic>
          </p:grpSp>
          <p:pic>
            <p:nvPicPr>
              <p:cNvPr id="190" name="Picture 16"/>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4402734" y="4726414"/>
                <a:ext cx="273720" cy="429786"/>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1" name="Picture 35"/>
              <p:cNvPicPr>
                <a:picLocks noChangeAspect="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4233218" y="4822212"/>
                <a:ext cx="257949" cy="462835"/>
              </a:xfrm>
              <a:prstGeom prst="rect">
                <a:avLst/>
              </a:prstGeom>
              <a:effectLst>
                <a:outerShdw blurRad="50800" dist="38100" dir="5400000" algn="t" rotWithShape="0">
                  <a:prstClr val="black">
                    <a:alpha val="28000"/>
                  </a:prstClr>
                </a:outerShdw>
              </a:effectLst>
            </p:spPr>
          </p:pic>
        </p:grpSp>
        <p:pic>
          <p:nvPicPr>
            <p:cNvPr id="36" name="Picture 2"/>
            <p:cNvPicPr>
              <a:picLocks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11103580" y="3243337"/>
              <a:ext cx="163453" cy="230817"/>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8" name="Rectangle 197"/>
            <p:cNvSpPr>
              <a:spLocks/>
            </p:cNvSpPr>
            <p:nvPr/>
          </p:nvSpPr>
          <p:spPr>
            <a:xfrm>
              <a:off x="6590184" y="5077823"/>
              <a:ext cx="2352936" cy="190424"/>
            </a:xfrm>
            <a:prstGeom prst="rect">
              <a:avLst/>
            </a:prstGeom>
            <a:noFill/>
            <a:effectLst/>
          </p:spPr>
          <p:txBody>
            <a:bodyPr wrap="square" lIns="51422" tIns="25711" rIns="51422" bIns="25711" rtlCol="0">
              <a:spAutoFit/>
            </a:bodyPr>
            <a:lstStyle/>
            <a:p>
              <a:pPr algn="ctr" defTabSz="914400">
                <a:lnSpc>
                  <a:spcPct val="90000"/>
                </a:lnSpc>
                <a:buNone/>
              </a:pPr>
              <a:r>
                <a:rPr lang="de-CH" sz="1000" b="0" i="0" dirty="0">
                  <a:solidFill>
                    <a:srgbClr val="2C2B2B"/>
                  </a:solidFill>
                  <a:latin typeface="Arial"/>
                  <a:ea typeface="+mn-ea"/>
                  <a:cs typeface="+mn-cs"/>
                </a:rPr>
                <a:t>TelePresence</a:t>
              </a:r>
              <a:endParaRPr lang="en-US" sz="1000" dirty="0">
                <a:solidFill>
                  <a:srgbClr val="2C2B2B"/>
                </a:solidFill>
              </a:endParaRPr>
            </a:p>
          </p:txBody>
        </p:sp>
        <p:sp>
          <p:nvSpPr>
            <p:cNvPr id="199" name="TextBox 198"/>
            <p:cNvSpPr txBox="1">
              <a:spLocks/>
            </p:cNvSpPr>
            <p:nvPr/>
          </p:nvSpPr>
          <p:spPr>
            <a:xfrm>
              <a:off x="9587957" y="3773101"/>
              <a:ext cx="2191908" cy="3289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pPr defTabSz="914400">
                <a:buNone/>
              </a:pPr>
              <a:r>
                <a:rPr lang="de-CH" sz="1000" b="0" i="0">
                  <a:solidFill>
                    <a:srgbClr val="2C2B2B"/>
                  </a:solidFill>
                  <a:latin typeface="Arial"/>
                  <a:ea typeface="+mn-ea"/>
                  <a:cs typeface="+mn-cs"/>
                </a:rPr>
                <a:t>Customer </a:t>
              </a:r>
              <a:endParaRPr lang="en-US" sz="1000" dirty="0" smtClean="0">
                <a:solidFill>
                  <a:srgbClr val="2C2B2B"/>
                </a:solidFill>
              </a:endParaRPr>
            </a:p>
            <a:p>
              <a:pPr defTabSz="914400">
                <a:buNone/>
              </a:pPr>
              <a:r>
                <a:rPr lang="de-CH" sz="1000" b="0" i="0">
                  <a:solidFill>
                    <a:srgbClr val="2C2B2B"/>
                  </a:solidFill>
                  <a:latin typeface="Arial"/>
                  <a:ea typeface="+mn-ea"/>
                  <a:cs typeface="+mn-cs"/>
                </a:rPr>
                <a:t>Collaboration</a:t>
              </a:r>
              <a:endParaRPr lang="en-US" sz="1000" dirty="0">
                <a:solidFill>
                  <a:srgbClr val="2C2B2B"/>
                </a:solidFill>
              </a:endParaRPr>
            </a:p>
          </p:txBody>
        </p:sp>
        <p:sp>
          <p:nvSpPr>
            <p:cNvPr id="176" name="Rectangle 175"/>
            <p:cNvSpPr>
              <a:spLocks/>
            </p:cNvSpPr>
            <p:nvPr/>
          </p:nvSpPr>
          <p:spPr>
            <a:xfrm>
              <a:off x="9136809" y="5077823"/>
              <a:ext cx="2213637" cy="190424"/>
            </a:xfrm>
            <a:prstGeom prst="rect">
              <a:avLst/>
            </a:prstGeom>
            <a:noFill/>
            <a:effectLst/>
          </p:spPr>
          <p:txBody>
            <a:bodyPr wrap="square" lIns="51422" tIns="25711" rIns="51422" bIns="25711" rtlCol="0">
              <a:spAutoFit/>
            </a:bodyPr>
            <a:lstStyle/>
            <a:p>
              <a:pPr algn="ctr" defTabSz="914400">
                <a:lnSpc>
                  <a:spcPct val="90000"/>
                </a:lnSpc>
                <a:buNone/>
              </a:pPr>
              <a:r>
                <a:rPr lang="de-CH" sz="1000" b="0" i="0" dirty="0">
                  <a:solidFill>
                    <a:srgbClr val="2C2B2B"/>
                  </a:solidFill>
                  <a:latin typeface="Arial"/>
                  <a:ea typeface="+mn-ea"/>
                  <a:cs typeface="+mn-cs"/>
                </a:rPr>
                <a:t>Mobilität</a:t>
              </a:r>
            </a:p>
          </p:txBody>
        </p:sp>
        <p:sp>
          <p:nvSpPr>
            <p:cNvPr id="183" name="Rectangle 182"/>
            <p:cNvSpPr>
              <a:spLocks/>
            </p:cNvSpPr>
            <p:nvPr/>
          </p:nvSpPr>
          <p:spPr>
            <a:xfrm>
              <a:off x="8383431" y="2638856"/>
              <a:ext cx="1274097" cy="328923"/>
            </a:xfrm>
            <a:prstGeom prst="rect">
              <a:avLst/>
            </a:prstGeom>
            <a:noFill/>
            <a:effectLst/>
          </p:spPr>
          <p:txBody>
            <a:bodyPr wrap="square" lIns="51422" tIns="25711" rIns="51422" bIns="25711" rtlCol="0">
              <a:spAutoFit/>
            </a:bodyPr>
            <a:lstStyle/>
            <a:p>
              <a:pPr algn="ctr" defTabSz="914400">
                <a:lnSpc>
                  <a:spcPct val="90000"/>
                </a:lnSpc>
                <a:buNone/>
              </a:pPr>
              <a:r>
                <a:rPr lang="de-CH" sz="1000" b="0" i="0">
                  <a:solidFill>
                    <a:srgbClr val="2C2B2B"/>
                  </a:solidFill>
                  <a:latin typeface="Arial"/>
                  <a:ea typeface="+mn-ea"/>
                  <a:cs typeface="+mn-cs"/>
                </a:rPr>
                <a:t>Messaging und Paging</a:t>
              </a:r>
              <a:endParaRPr lang="en-US" sz="1000" dirty="0">
                <a:solidFill>
                  <a:srgbClr val="2C2B2B"/>
                </a:solidFill>
              </a:endParaRPr>
            </a:p>
          </p:txBody>
        </p:sp>
        <p:pic>
          <p:nvPicPr>
            <p:cNvPr id="42" name="Picture 23"/>
            <p:cNvPicPr>
              <a:picLocks noChangeAspect="1"/>
            </p:cNvPicPr>
            <p:nvPr/>
          </p:nvPicPr>
          <p:blipFill rotWithShape="1">
            <a:blip r:embed="rId17" cstate="screen">
              <a:extLst>
                <a:ext uri="{28A0092B-C50C-407E-A947-70E740481C1C}">
                  <a14:useLocalDpi xmlns:a14="http://schemas.microsoft.com/office/drawing/2010/main" xmlns=""/>
                </a:ext>
              </a:extLst>
            </a:blip>
            <a:srcRect/>
            <a:stretch/>
          </p:blipFill>
          <p:spPr>
            <a:xfrm>
              <a:off x="10163953" y="4260518"/>
              <a:ext cx="297593" cy="230318"/>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43" name="Picture 42"/>
            <p:cNvPicPr>
              <a:picLocks noChangeAspect="1"/>
            </p:cNvPicPr>
            <p:nvPr/>
          </p:nvPicPr>
          <p:blipFill>
            <a:blip r:embed="rId18" cstate="screen">
              <a:extLst>
                <a:ext uri="{28A0092B-C50C-407E-A947-70E740481C1C}">
                  <a14:useLocalDpi xmlns:a14="http://schemas.microsoft.com/office/drawing/2010/main" xmlns=""/>
                </a:ext>
              </a:extLst>
            </a:blip>
            <a:stretch>
              <a:fillRect/>
            </a:stretch>
          </p:blipFill>
          <p:spPr>
            <a:xfrm>
              <a:off x="10400685" y="4293041"/>
              <a:ext cx="730720" cy="324264"/>
            </a:xfrm>
            <a:prstGeom prst="rect">
              <a:avLst/>
            </a:prstGeom>
            <a:effectLst>
              <a:outerShdw blurRad="50800" dist="38100" dir="5400000" algn="t" rotWithShape="0">
                <a:prstClr val="black">
                  <a:alpha val="28000"/>
                </a:prstClr>
              </a:outerShdw>
            </a:effectLst>
          </p:spPr>
        </p:pic>
        <p:pic>
          <p:nvPicPr>
            <p:cNvPr id="44" name="Picture 164"/>
            <p:cNvPicPr>
              <a:picLocks noChangeAspect="1"/>
            </p:cNvPicPr>
            <p:nvPr/>
          </p:nvPicPr>
          <p:blipFill rotWithShape="1">
            <a:blip r:embed="rId19" cstate="screen">
              <a:extLst>
                <a:ext uri="{28A0092B-C50C-407E-A947-70E740481C1C}">
                  <a14:useLocalDpi xmlns:a14="http://schemas.microsoft.com/office/drawing/2010/main" xmlns=""/>
                </a:ext>
              </a:extLst>
            </a:blip>
            <a:srcRect/>
            <a:stretch/>
          </p:blipFill>
          <p:spPr bwMode="auto">
            <a:xfrm>
              <a:off x="10154550" y="4476208"/>
              <a:ext cx="529512" cy="259493"/>
            </a:xfrm>
            <a:prstGeom prst="rect">
              <a:avLst/>
            </a:prstGeom>
            <a:effectLst>
              <a:outerShdw blurRad="50800" dist="38100" dir="5400000" algn="t" rotWithShape="0">
                <a:prstClr val="black">
                  <a:alpha val="28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4"/>
            <p:cNvPicPr>
              <a:picLocks noChangeAspect="1"/>
            </p:cNvPicPr>
            <p:nvPr/>
          </p:nvPicPr>
          <p:blipFill rotWithShape="1">
            <a:blip r:embed="rId20" cstate="screen">
              <a:extLst>
                <a:ext uri="{28A0092B-C50C-407E-A947-70E740481C1C}">
                  <a14:useLocalDpi xmlns:a14="http://schemas.microsoft.com/office/drawing/2010/main" xmlns=""/>
                </a:ext>
              </a:extLst>
            </a:blip>
            <a:srcRect/>
            <a:stretch/>
          </p:blipFill>
          <p:spPr>
            <a:xfrm>
              <a:off x="10978926" y="4507872"/>
              <a:ext cx="339020" cy="235918"/>
            </a:xfrm>
            <a:prstGeom prst="roundRect">
              <a:avLst>
                <a:gd name="adj" fmla="val 8594"/>
              </a:avLst>
            </a:prstGeom>
            <a:no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213" name="Picture 43" descr="multiple exseries in use.jpg"/>
            <p:cNvPicPr>
              <a:picLocks/>
            </p:cNvPicPr>
            <p:nvPr/>
          </p:nvPicPr>
          <p:blipFill>
            <a:blip r:embed="rId21" cstate="screen">
              <a:extLst>
                <a:ext uri="{28A0092B-C50C-407E-A947-70E740481C1C}">
                  <a14:useLocalDpi xmlns:a14="http://schemas.microsoft.com/office/drawing/2010/main" xmlns=""/>
                </a:ext>
              </a:extLst>
            </a:blip>
            <a:srcRect/>
            <a:stretch>
              <a:fillRect/>
            </a:stretch>
          </p:blipFill>
          <p:spPr bwMode="auto">
            <a:xfrm>
              <a:off x="7206223" y="5278183"/>
              <a:ext cx="1120859" cy="549935"/>
            </a:xfrm>
            <a:prstGeom prst="rect">
              <a:avLst/>
            </a:prstGeom>
            <a:effectLst>
              <a:outerShdw blurRad="50800" dist="38100" dir="5400000" algn="t" rotWithShape="0">
                <a:prstClr val="black">
                  <a:alpha val="28000"/>
                </a:prstClr>
              </a:outerShdw>
            </a:effectLst>
          </p:spPr>
        </p:pic>
        <p:pic>
          <p:nvPicPr>
            <p:cNvPr id="267" name="Picture Placeholder 6" descr="MAK34732.jpg"/>
            <p:cNvPicPr>
              <a:picLocks/>
            </p:cNvPicPr>
            <p:nvPr/>
          </p:nvPicPr>
          <p:blipFill>
            <a:blip r:embed="rId22" cstate="screen">
              <a:extLst>
                <a:ext uri="{28A0092B-C50C-407E-A947-70E740481C1C}">
                  <a14:useLocalDpi xmlns:a14="http://schemas.microsoft.com/office/drawing/2010/main" xmlns=""/>
                </a:ext>
              </a:extLst>
            </a:blip>
            <a:srcRect/>
            <a:stretch>
              <a:fillRect/>
            </a:stretch>
          </p:blipFill>
          <p:spPr>
            <a:xfrm>
              <a:off x="8522476" y="3025553"/>
              <a:ext cx="996007" cy="460768"/>
            </a:xfrm>
            <a:prstGeom prst="rect">
              <a:avLst/>
            </a:prstGeom>
            <a:effectLst>
              <a:outerShdw blurRad="50800" dist="38100" dir="5400000" algn="t" rotWithShape="0">
                <a:prstClr val="black">
                  <a:alpha val="28000"/>
                </a:prstClr>
              </a:outerShdw>
            </a:effectLst>
          </p:spPr>
        </p:pic>
        <p:sp>
          <p:nvSpPr>
            <p:cNvPr id="117" name="Rounded Rectangle 116"/>
            <p:cNvSpPr>
              <a:spLocks noChangeArrowheads="1"/>
            </p:cNvSpPr>
            <p:nvPr/>
          </p:nvSpPr>
          <p:spPr bwMode="auto">
            <a:xfrm>
              <a:off x="6282622" y="1676957"/>
              <a:ext cx="5566230" cy="295733"/>
            </a:xfrm>
            <a:prstGeom prst="roundRect">
              <a:avLst>
                <a:gd name="adj" fmla="val 6139"/>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34290" rtlCol="0" anchor="t"/>
            <a:lstStyle/>
            <a:p>
              <a:pPr algn="ctr">
                <a:lnSpc>
                  <a:spcPct val="90000"/>
                </a:lnSpc>
                <a:spcBef>
                  <a:spcPts val="450"/>
                </a:spcBef>
              </a:pPr>
              <a:endParaRPr lang="en-GB" sz="1400" dirty="0">
                <a:solidFill>
                  <a:srgbClr val="2C2B2B"/>
                </a:solidFill>
              </a:endParaRPr>
            </a:p>
            <a:p>
              <a:pPr algn="ctr">
                <a:lnSpc>
                  <a:spcPct val="90000"/>
                </a:lnSpc>
                <a:spcBef>
                  <a:spcPts val="450"/>
                </a:spcBef>
              </a:pPr>
              <a:endParaRPr lang="en-US" sz="1400" dirty="0">
                <a:solidFill>
                  <a:srgbClr val="2C2B2B"/>
                </a:solidFill>
              </a:endParaRPr>
            </a:p>
          </p:txBody>
        </p:sp>
        <p:sp>
          <p:nvSpPr>
            <p:cNvPr id="123" name="TextBox 122"/>
            <p:cNvSpPr txBox="1">
              <a:spLocks/>
            </p:cNvSpPr>
            <p:nvPr/>
          </p:nvSpPr>
          <p:spPr>
            <a:xfrm>
              <a:off x="5561879" y="1628185"/>
              <a:ext cx="6744911" cy="318549"/>
            </a:xfrm>
            <a:prstGeom prst="rect">
              <a:avLst/>
            </a:prstGeom>
            <a:noFill/>
          </p:spPr>
          <p:txBody>
            <a:bodyPr wrap="square" lIns="68580" tIns="34290" rIns="68580" bIns="34290" rtlCol="0">
              <a:spAutoFit/>
            </a:bodyPr>
            <a:lstStyle>
              <a:defPPr>
                <a:defRPr lang="en-US"/>
              </a:defPPr>
              <a:lvl1pPr algn="ctr">
                <a:lnSpc>
                  <a:spcPct val="90000"/>
                </a:lnSpc>
                <a:spcBef>
                  <a:spcPts val="600"/>
                </a:spcBef>
                <a:defRPr sz="2000" b="1">
                  <a:solidFill>
                    <a:schemeClr val="accent5"/>
                  </a:solidFill>
                  <a:ea typeface="MS PGothic" charset="0"/>
                </a:defRPr>
              </a:lvl1pPr>
            </a:lstStyle>
            <a:p>
              <a:pPr defTabSz="914400">
                <a:buNone/>
              </a:pPr>
              <a:r>
                <a:rPr lang="de-CH" sz="1800" b="0" i="0" dirty="0">
                  <a:solidFill>
                    <a:srgbClr val="2C2B2B"/>
                  </a:solidFill>
                  <a:latin typeface="Arial"/>
                  <a:ea typeface="+mn-ea"/>
                  <a:cs typeface="+mn-cs"/>
                </a:rPr>
                <a:t>Technisch ausgereift, </a:t>
              </a:r>
              <a:r>
                <a:rPr lang="de-CH" sz="1800" b="0" i="0" dirty="0" smtClean="0">
                  <a:solidFill>
                    <a:srgbClr val="2C2B2B"/>
                  </a:solidFill>
                  <a:latin typeface="Arial"/>
                  <a:ea typeface="+mn-ea"/>
                  <a:cs typeface="+mn-cs"/>
                </a:rPr>
                <a:t>einfach </a:t>
              </a:r>
              <a:r>
                <a:rPr lang="de-CH" sz="1800" b="0" i="0" dirty="0">
                  <a:solidFill>
                    <a:srgbClr val="2C2B2B"/>
                  </a:solidFill>
                  <a:latin typeface="Arial"/>
                  <a:ea typeface="+mn-ea"/>
                  <a:cs typeface="+mn-cs"/>
                </a:rPr>
                <a:t>aufgebaut</a:t>
              </a:r>
              <a:endParaRPr lang="en-US" b="0" dirty="0">
                <a:solidFill>
                  <a:srgbClr val="2C2B2B"/>
                </a:solidFill>
              </a:endParaRPr>
            </a:p>
          </p:txBody>
        </p:sp>
        <p:sp>
          <p:nvSpPr>
            <p:cNvPr id="66" name="Rounded Rectangle 65"/>
            <p:cNvSpPr>
              <a:spLocks noChangeArrowheads="1"/>
            </p:cNvSpPr>
            <p:nvPr/>
          </p:nvSpPr>
          <p:spPr bwMode="auto">
            <a:xfrm>
              <a:off x="8214040" y="3633730"/>
              <a:ext cx="1674191" cy="757366"/>
            </a:xfrm>
            <a:prstGeom prst="roundRect">
              <a:avLst>
                <a:gd name="adj" fmla="val 0"/>
              </a:avLst>
            </a:prstGeom>
            <a:gradFill flip="none" rotWithShape="1">
              <a:gsLst>
                <a:gs pos="0">
                  <a:srgbClr val="28ABE2"/>
                </a:gs>
                <a:gs pos="80000">
                  <a:srgbClr val="0096D6">
                    <a:shade val="67500"/>
                    <a:satMod val="115000"/>
                    <a:alpha val="13000"/>
                  </a:srgbClr>
                </a:gs>
                <a:gs pos="100000">
                  <a:srgbClr val="0096D6">
                    <a:shade val="100000"/>
                    <a:satMod val="115000"/>
                    <a:alpha val="0"/>
                  </a:srgbClr>
                </a:gs>
              </a:gsLst>
              <a:lin ang="5400000" scaled="1"/>
              <a:tileRect/>
            </a:gradFill>
            <a:ln w="9525">
              <a:gradFill>
                <a:gsLst>
                  <a:gs pos="0">
                    <a:schemeClr val="accent1">
                      <a:tint val="66000"/>
                      <a:satMod val="160000"/>
                      <a:alpha val="47000"/>
                    </a:schemeClr>
                  </a:gs>
                  <a:gs pos="100000">
                    <a:schemeClr val="accent1">
                      <a:tint val="23500"/>
                      <a:satMod val="160000"/>
                      <a:alpha val="0"/>
                    </a:schemeClr>
                  </a:gs>
                </a:gsLst>
                <a:lin ang="5400000" scaled="0"/>
              </a:grad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rtlCol="0" anchor="t"/>
            <a:lstStyle/>
            <a:p>
              <a:pPr>
                <a:lnSpc>
                  <a:spcPct val="90000"/>
                </a:lnSpc>
                <a:spcBef>
                  <a:spcPts val="450"/>
                </a:spcBef>
              </a:pPr>
              <a:endParaRPr lang="en-US" sz="200" dirty="0">
                <a:solidFill>
                  <a:srgbClr val="2C2B2B"/>
                </a:solidFill>
                <a:ea typeface="MS PGothic" charset="0"/>
              </a:endParaRPr>
            </a:p>
          </p:txBody>
        </p:sp>
        <p:sp>
          <p:nvSpPr>
            <p:cNvPr id="171" name="TextBox 170"/>
            <p:cNvSpPr txBox="1">
              <a:spLocks/>
            </p:cNvSpPr>
            <p:nvPr/>
          </p:nvSpPr>
          <p:spPr>
            <a:xfrm>
              <a:off x="8249041" y="3773101"/>
              <a:ext cx="1587789" cy="3289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pPr defTabSz="914400">
                <a:buNone/>
              </a:pPr>
              <a:r>
                <a:rPr lang="de-CH" sz="1000" b="0" i="0" dirty="0">
                  <a:solidFill>
                    <a:srgbClr val="2C2B2B"/>
                  </a:solidFill>
                  <a:latin typeface="Arial"/>
                  <a:ea typeface="+mn-ea"/>
                  <a:cs typeface="+mn-cs"/>
                </a:rPr>
                <a:t>Web- </a:t>
              </a:r>
            </a:p>
            <a:p>
              <a:pPr defTabSz="914400">
                <a:buNone/>
              </a:pPr>
              <a:r>
                <a:rPr lang="de-CH" sz="1000" b="0" i="0" dirty="0">
                  <a:solidFill>
                    <a:srgbClr val="2C2B2B"/>
                  </a:solidFill>
                  <a:latin typeface="Arial"/>
                  <a:ea typeface="+mn-ea"/>
                  <a:cs typeface="+mn-cs"/>
                </a:rPr>
                <a:t>Konferenzen</a:t>
              </a:r>
              <a:endParaRPr lang="en-US" sz="1000" dirty="0">
                <a:solidFill>
                  <a:srgbClr val="2C2B2B"/>
                </a:solidFill>
              </a:endParaRPr>
            </a:p>
          </p:txBody>
        </p:sp>
        <p:sp>
          <p:nvSpPr>
            <p:cNvPr id="70" name="TextBox 69"/>
            <p:cNvSpPr txBox="1">
              <a:spLocks/>
            </p:cNvSpPr>
            <p:nvPr/>
          </p:nvSpPr>
          <p:spPr>
            <a:xfrm>
              <a:off x="6527862" y="3773101"/>
              <a:ext cx="1724367" cy="328923"/>
            </a:xfrm>
            <a:prstGeom prst="rect">
              <a:avLst/>
            </a:prstGeom>
            <a:noFill/>
            <a:effectLst/>
          </p:spPr>
          <p:txBody>
            <a:bodyPr wrap="square" lIns="51422" tIns="25711" rIns="51422" bIns="25711" rtlCol="0">
              <a:spAutoFit/>
            </a:bodyPr>
            <a:lstStyle>
              <a:defPPr>
                <a:defRPr lang="en-US"/>
              </a:defPPr>
              <a:lvl1pPr algn="ctr">
                <a:lnSpc>
                  <a:spcPct val="90000"/>
                </a:lnSpc>
                <a:defRPr sz="1200">
                  <a:solidFill>
                    <a:schemeClr val="bg1"/>
                  </a:solidFill>
                </a:defRPr>
              </a:lvl1pPr>
            </a:lstStyle>
            <a:p>
              <a:pPr defTabSz="914400">
                <a:buNone/>
              </a:pPr>
              <a:r>
                <a:rPr lang="de-CH" sz="1000" b="0" i="0">
                  <a:solidFill>
                    <a:srgbClr val="2C2B2B"/>
                  </a:solidFill>
                  <a:latin typeface="Arial"/>
                  <a:ea typeface="+mn-ea"/>
                  <a:cs typeface="+mn-cs"/>
                </a:rPr>
                <a:t>Cloud- </a:t>
              </a:r>
            </a:p>
            <a:p>
              <a:pPr defTabSz="914400">
                <a:buNone/>
              </a:pPr>
              <a:r>
                <a:rPr lang="de-CH" sz="1000" b="0" i="0">
                  <a:solidFill>
                    <a:srgbClr val="2C2B2B"/>
                  </a:solidFill>
                  <a:latin typeface="Arial"/>
                  <a:ea typeface="+mn-ea"/>
                  <a:cs typeface="+mn-cs"/>
                </a:rPr>
                <a:t>Services</a:t>
              </a:r>
              <a:endParaRPr lang="en-US" sz="1000" dirty="0">
                <a:solidFill>
                  <a:srgbClr val="2C2B2B"/>
                </a:solidFill>
              </a:endParaRPr>
            </a:p>
          </p:txBody>
        </p:sp>
        <p:pic>
          <p:nvPicPr>
            <p:cNvPr id="74" name="Picture 73" descr="WebEx_Social_Chat_Video_V2012-05-22.png"/>
            <p:cNvPicPr>
              <a:picLocks noChangeAspect="1"/>
            </p:cNvPicPr>
            <p:nvPr/>
          </p:nvPicPr>
          <p:blipFill rotWithShape="1">
            <a:blip r:embed="rId23" cstate="print">
              <a:extLst>
                <a:ext uri="{28A0092B-C50C-407E-A947-70E740481C1C}">
                  <a14:useLocalDpi xmlns:a14="http://schemas.microsoft.com/office/drawing/2010/main" xmlns=""/>
                </a:ext>
              </a:extLst>
            </a:blip>
            <a:srcRect/>
            <a:stretch/>
          </p:blipFill>
          <p:spPr>
            <a:xfrm>
              <a:off x="7579208" y="4160607"/>
              <a:ext cx="487500" cy="258136"/>
            </a:xfrm>
            <a:prstGeom prst="roundRect">
              <a:avLst>
                <a:gd name="adj" fmla="val 2977"/>
              </a:avLst>
            </a:prstGeom>
            <a:effectLst>
              <a:outerShdw blurRad="123825" dist="38100" dir="2700000" algn="tl" rotWithShape="0">
                <a:prstClr val="black">
                  <a:alpha val="40000"/>
                </a:prstClr>
              </a:outerShdw>
            </a:effectLst>
          </p:spPr>
        </p:pic>
        <p:grpSp>
          <p:nvGrpSpPr>
            <p:cNvPr id="75" name="Group 56"/>
            <p:cNvGrpSpPr>
              <a:grpSpLocks/>
            </p:cNvGrpSpPr>
            <p:nvPr/>
          </p:nvGrpSpPr>
          <p:grpSpPr>
            <a:xfrm>
              <a:off x="7216184" y="4289675"/>
              <a:ext cx="523036" cy="495994"/>
              <a:chOff x="6575332" y="4995428"/>
              <a:chExt cx="1878187" cy="1951362"/>
            </a:xfrm>
          </p:grpSpPr>
          <p:grpSp>
            <p:nvGrpSpPr>
              <p:cNvPr id="76" name="Group 33"/>
              <p:cNvGrpSpPr/>
              <p:nvPr/>
            </p:nvGrpSpPr>
            <p:grpSpPr>
              <a:xfrm>
                <a:off x="6575332" y="4995428"/>
                <a:ext cx="1878187" cy="1951362"/>
                <a:chOff x="10042259" y="4942788"/>
                <a:chExt cx="1678246" cy="1743631"/>
              </a:xfrm>
            </p:grpSpPr>
            <p:pic>
              <p:nvPicPr>
                <p:cNvPr id="79" name="Picture 39" descr="\\psf\Home\Documents\Dropbox\Active Projects\deviceLibraryPNGs\cisco\ex60\ex60_Default\ex60_Default_400kPx\Cisco_ex60_DefaultScreen_400px.png"/>
                <p:cNvPicPr>
                  <a:picLocks noChangeAspect="1" noChangeArrowheads="1"/>
                </p:cNvPicPr>
                <p:nvPr/>
              </p:nvPicPr>
              <p:blipFill>
                <a:blip r:embed="rId24" cstate="print">
                  <a:extLst>
                    <a:ext uri="{28A0092B-C50C-407E-A947-70E740481C1C}">
                      <a14:useLocalDpi xmlns:a14="http://schemas.microsoft.com/office/drawing/2010/main" xmlns=""/>
                    </a:ext>
                  </a:extLst>
                </a:blip>
                <a:srcRect/>
                <a:stretch>
                  <a:fillRect/>
                </a:stretch>
              </p:blipFill>
              <p:spPr bwMode="auto">
                <a:xfrm>
                  <a:off x="10042259" y="4942788"/>
                  <a:ext cx="1678246" cy="1743631"/>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79"/>
                <p:cNvPicPr>
                  <a:picLocks noChangeAspect="1"/>
                </p:cNvPicPr>
                <p:nvPr/>
              </p:nvPicPr>
              <p:blipFill rotWithShape="1">
                <a:blip r:embed="rId25" cstate="print">
                  <a:extLst>
                    <a:ext uri="{BEBA8EAE-BF5A-486C-A8C5-ECC9F3942E4B}">
                      <a14:imgProps xmlns:a14="http://schemas.microsoft.com/office/drawing/2010/main" xmlns="">
                        <a14:imgLayer r:embed="rId26">
                          <a14:imgEffect>
                            <a14:backgroundRemoval t="0" b="100000" l="0" r="98630">
                              <a14:foregroundMark x1="15068" y1="92562" x2="85388" y2="90909"/>
                              <a14:foregroundMark x1="90411" y1="93388" x2="90868" y2="85950"/>
                              <a14:foregroundMark x1="16438" y1="97521" x2="93607" y2="98347"/>
                              <a14:backgroundMark x1="88128" y1="52066" x2="88128" y2="52066"/>
                              <a14:backgroundMark x1="80822" y1="47934" x2="69406" y2="5785"/>
                              <a14:backgroundMark x1="19178" y1="44628" x2="28311" y2="4132"/>
                            </a14:backgroundRemoval>
                          </a14:imgEffect>
                        </a14:imgLayer>
                      </a14:imgProps>
                    </a:ext>
                    <a:ext uri="{28A0092B-C50C-407E-A947-70E740481C1C}">
                      <a14:useLocalDpi xmlns:a14="http://schemas.microsoft.com/office/drawing/2010/main" xmlns=""/>
                    </a:ext>
                  </a:extLst>
                </a:blip>
                <a:srcRect/>
                <a:stretch/>
              </p:blipFill>
              <p:spPr>
                <a:xfrm>
                  <a:off x="10227774" y="5153525"/>
                  <a:ext cx="1438302" cy="806612"/>
                </a:xfrm>
                <a:prstGeom prst="rect">
                  <a:avLst/>
                </a:prstGeom>
                <a:solidFill>
                  <a:srgbClr val="CCCCCC"/>
                </a:solidFill>
                <a:ln w="19050" cmpd="sng">
                  <a:solidFill>
                    <a:srgbClr val="7F7F7F"/>
                  </a:solidFill>
                </a:ln>
              </p:spPr>
            </p:pic>
          </p:grpSp>
          <p:pic>
            <p:nvPicPr>
              <p:cNvPr id="77" name="Picture 2"/>
              <p:cNvPicPr>
                <a:picLocks noChangeAspect="1" noChangeArrowheads="1"/>
              </p:cNvPicPr>
              <p:nvPr/>
            </p:nvPicPr>
            <p:blipFill rotWithShape="1">
              <a:blip r:embed="rId27" cstate="print">
                <a:extLst>
                  <a:ext uri="{28A0092B-C50C-407E-A947-70E740481C1C}">
                    <a14:useLocalDpi xmlns:a14="http://schemas.microsoft.com/office/drawing/2010/main" xmlns=""/>
                  </a:ext>
                </a:extLst>
              </a:blip>
              <a:srcRect/>
              <a:stretch/>
            </p:blipFill>
            <p:spPr bwMode="auto">
              <a:xfrm>
                <a:off x="6783422" y="5228792"/>
                <a:ext cx="1610300" cy="905308"/>
              </a:xfrm>
              <a:prstGeom prst="rect">
                <a:avLst/>
              </a:prstGeom>
              <a:noFill/>
              <a:ln w="9525">
                <a:noFill/>
                <a:miter lim="800000"/>
                <a:headEnd/>
                <a:tailEnd/>
              </a:ln>
            </p:spPr>
          </p:pic>
        </p:grpSp>
        <p:grpSp>
          <p:nvGrpSpPr>
            <p:cNvPr id="101" name="Group 39"/>
            <p:cNvGrpSpPr>
              <a:grpSpLocks/>
            </p:cNvGrpSpPr>
            <p:nvPr/>
          </p:nvGrpSpPr>
          <p:grpSpPr>
            <a:xfrm>
              <a:off x="6701189" y="4226198"/>
              <a:ext cx="512121" cy="397871"/>
              <a:chOff x="5162709" y="2206751"/>
              <a:chExt cx="3652107" cy="4078225"/>
            </a:xfrm>
          </p:grpSpPr>
          <p:grpSp>
            <p:nvGrpSpPr>
              <p:cNvPr id="102" name="Group 40"/>
              <p:cNvGrpSpPr/>
              <p:nvPr/>
            </p:nvGrpSpPr>
            <p:grpSpPr>
              <a:xfrm>
                <a:off x="5162709" y="2206751"/>
                <a:ext cx="3249771" cy="3947215"/>
                <a:chOff x="9344184" y="2206751"/>
                <a:chExt cx="3249771" cy="3947215"/>
              </a:xfrm>
            </p:grpSpPr>
            <p:pic>
              <p:nvPicPr>
                <p:cNvPr id="109" name="16f3da3e-2d8b-48c2-80b4-6af84c885c06" descr="25140BB7-8768-4F9E-B01F-E60D050177C5@san"/>
                <p:cNvPicPr>
                  <a:picLocks noChangeAspect="1" noChangeArrowheads="1"/>
                </p:cNvPicPr>
                <p:nvPr/>
              </p:nvPicPr>
              <p:blipFill>
                <a:blip r:embed="rId28" cstate="print">
                  <a:extLst>
                    <a:ext uri="{28A0092B-C50C-407E-A947-70E740481C1C}">
                      <a14:useLocalDpi xmlns:a14="http://schemas.microsoft.com/office/drawing/2010/main" xmlns=""/>
                    </a:ext>
                  </a:extLst>
                </a:blip>
                <a:srcRect/>
                <a:stretch>
                  <a:fillRect/>
                </a:stretch>
              </p:blipFill>
              <p:spPr bwMode="auto">
                <a:xfrm>
                  <a:off x="9344184" y="2206751"/>
                  <a:ext cx="3249771" cy="3947215"/>
                </a:xfrm>
                <a:prstGeom prst="rect">
                  <a:avLst/>
                </a:prstGeom>
                <a:noFill/>
                <a:ln w="9525">
                  <a:noFill/>
                  <a:miter lim="800000"/>
                  <a:headEnd/>
                  <a:tailEnd/>
                </a:ln>
              </p:spPr>
            </p:pic>
            <p:sp>
              <p:nvSpPr>
                <p:cNvPr id="110" name="Rectangle 109"/>
                <p:cNvSpPr/>
                <p:nvPr/>
              </p:nvSpPr>
              <p:spPr>
                <a:xfrm>
                  <a:off x="10894219" y="3734907"/>
                  <a:ext cx="1245394" cy="150860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grpSp>
              <p:nvGrpSpPr>
                <p:cNvPr id="111" name="Group 41"/>
                <p:cNvGrpSpPr/>
                <p:nvPr/>
              </p:nvGrpSpPr>
              <p:grpSpPr>
                <a:xfrm>
                  <a:off x="10913954" y="3734907"/>
                  <a:ext cx="1186636" cy="1477004"/>
                  <a:chOff x="555624" y="4020682"/>
                  <a:chExt cx="1431926" cy="1875713"/>
                </a:xfrm>
              </p:grpSpPr>
              <p:sp>
                <p:nvSpPr>
                  <p:cNvPr id="112" name="Rectangle 111"/>
                  <p:cNvSpPr/>
                  <p:nvPr/>
                </p:nvSpPr>
                <p:spPr>
                  <a:xfrm>
                    <a:off x="555624" y="4020682"/>
                    <a:ext cx="1431925" cy="1872538"/>
                  </a:xfrm>
                  <a:prstGeom prst="rect">
                    <a:avLst/>
                  </a:prstGeom>
                  <a:gradFill flip="none" rotWithShape="1">
                    <a:gsLst>
                      <a:gs pos="0">
                        <a:schemeClr val="accent3">
                          <a:lumMod val="50000"/>
                        </a:schemeClr>
                      </a:gs>
                      <a:gs pos="50000">
                        <a:schemeClr val="bg1"/>
                      </a:gs>
                      <a:gs pos="100000">
                        <a:schemeClr val="bg1"/>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pic>
                <p:nvPicPr>
                  <p:cNvPr id="113" name="Picture 2" descr="http://enteria.pbworks.com/w/page/11447219/f/Basic-Cell-Functionality_489x653.gif"/>
                  <p:cNvPicPr>
                    <a:picLocks noChangeAspect="1" noChangeArrowheads="1"/>
                  </p:cNvPicPr>
                  <p:nvPr/>
                </p:nvPicPr>
                <p:blipFill>
                  <a:blip r:embed="rId29" cstate="print">
                    <a:extLst>
                      <a:ext uri="{28A0092B-C50C-407E-A947-70E740481C1C}">
                        <a14:useLocalDpi xmlns:a14="http://schemas.microsoft.com/office/drawing/2010/main" xmlns=""/>
                      </a:ext>
                    </a:extLst>
                  </a:blip>
                  <a:srcRect/>
                  <a:stretch>
                    <a:fillRect/>
                  </a:stretch>
                </p:blipFill>
                <p:spPr bwMode="auto">
                  <a:xfrm>
                    <a:off x="555624" y="4020682"/>
                    <a:ext cx="1431926" cy="1875713"/>
                  </a:xfrm>
                  <a:prstGeom prst="rect">
                    <a:avLst/>
                  </a:prstGeom>
                  <a:noFill/>
                  <a:ln w="9525">
                    <a:noFill/>
                    <a:miter lim="800000"/>
                    <a:headEnd/>
                    <a:tailEnd/>
                  </a:ln>
                  <a:effectLst/>
                </p:spPr>
              </p:pic>
              <p:sp>
                <p:nvSpPr>
                  <p:cNvPr id="114" name="Rectangle 113"/>
                  <p:cNvSpPr/>
                  <p:nvPr/>
                </p:nvSpPr>
                <p:spPr>
                  <a:xfrm>
                    <a:off x="555624" y="4020682"/>
                    <a:ext cx="1431925" cy="1872538"/>
                  </a:xfrm>
                  <a:prstGeom prst="rect">
                    <a:avLst/>
                  </a:prstGeom>
                  <a:noFill/>
                  <a:ln w="3175">
                    <a:solidFill>
                      <a:srgbClr val="8095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grpSp>
          </p:grpSp>
          <p:grpSp>
            <p:nvGrpSpPr>
              <p:cNvPr id="103" name="Group 41"/>
              <p:cNvGrpSpPr/>
              <p:nvPr/>
            </p:nvGrpSpPr>
            <p:grpSpPr>
              <a:xfrm>
                <a:off x="7677551" y="3925824"/>
                <a:ext cx="1137265" cy="2359152"/>
                <a:chOff x="9384431" y="3925824"/>
                <a:chExt cx="1137265" cy="2359152"/>
              </a:xfrm>
            </p:grpSpPr>
            <p:pic>
              <p:nvPicPr>
                <p:cNvPr id="104" name="cedfd861-04aa-4cb6-ae15-90c5d8b585ed" descr="E6CC40ED-1D91-4019-B5F1-44959578C639@san"/>
                <p:cNvPicPr>
                  <a:picLocks noChangeAspect="1" noChangeArrowheads="1"/>
                </p:cNvPicPr>
                <p:nvPr/>
              </p:nvPicPr>
              <p:blipFill>
                <a:blip r:embed="rId30" cstate="print">
                  <a:extLst>
                    <a:ext uri="{28A0092B-C50C-407E-A947-70E740481C1C}">
                      <a14:useLocalDpi xmlns:a14="http://schemas.microsoft.com/office/drawing/2010/main" xmlns=""/>
                    </a:ext>
                  </a:extLst>
                </a:blip>
                <a:srcRect/>
                <a:stretch>
                  <a:fillRect/>
                </a:stretch>
              </p:blipFill>
              <p:spPr bwMode="auto">
                <a:xfrm>
                  <a:off x="9384431" y="3925824"/>
                  <a:ext cx="1137265" cy="2359152"/>
                </a:xfrm>
                <a:prstGeom prst="rect">
                  <a:avLst/>
                </a:prstGeom>
                <a:noFill/>
                <a:ln w="9525">
                  <a:noFill/>
                  <a:miter lim="800000"/>
                  <a:headEnd/>
                  <a:tailEnd/>
                </a:ln>
              </p:spPr>
            </p:pic>
            <p:sp>
              <p:nvSpPr>
                <p:cNvPr id="105" name="Rectangle 104"/>
                <p:cNvSpPr/>
                <p:nvPr/>
              </p:nvSpPr>
              <p:spPr>
                <a:xfrm>
                  <a:off x="9486900" y="5239965"/>
                  <a:ext cx="926306" cy="5000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sp>
              <p:nvSpPr>
                <p:cNvPr id="106" name="Rectangle 105"/>
                <p:cNvSpPr/>
                <p:nvPr/>
              </p:nvSpPr>
              <p:spPr>
                <a:xfrm>
                  <a:off x="9509866" y="5268421"/>
                  <a:ext cx="877805" cy="473987"/>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pic>
              <p:nvPicPr>
                <p:cNvPr id="107" name="Picture 2" descr="http://enteria.pbworks.com/w/page/11447219/f/Basic-Cell-Functionality_489x653.gif"/>
                <p:cNvPicPr>
                  <a:picLocks noChangeAspect="1" noChangeArrowheads="1"/>
                </p:cNvPicPr>
                <p:nvPr/>
              </p:nvPicPr>
              <p:blipFill>
                <a:blip r:embed="rId31" cstate="print">
                  <a:extLst>
                    <a:ext uri="{28A0092B-C50C-407E-A947-70E740481C1C}">
                      <a14:useLocalDpi xmlns:a14="http://schemas.microsoft.com/office/drawing/2010/main" xmlns=""/>
                    </a:ext>
                  </a:extLst>
                </a:blip>
                <a:srcRect/>
                <a:stretch>
                  <a:fillRect/>
                </a:stretch>
              </p:blipFill>
              <p:spPr bwMode="auto">
                <a:xfrm>
                  <a:off x="9509866" y="5268420"/>
                  <a:ext cx="877805" cy="473988"/>
                </a:xfrm>
                <a:prstGeom prst="rect">
                  <a:avLst/>
                </a:prstGeom>
                <a:noFill/>
                <a:ln w="3175">
                  <a:noFill/>
                  <a:miter lim="800000"/>
                  <a:headEnd/>
                  <a:tailEnd/>
                </a:ln>
              </p:spPr>
            </p:pic>
            <p:sp>
              <p:nvSpPr>
                <p:cNvPr id="108" name="Right Bracket 107"/>
                <p:cNvSpPr/>
                <p:nvPr/>
              </p:nvSpPr>
              <p:spPr>
                <a:xfrm rot="16200000">
                  <a:off x="9711774" y="5066511"/>
                  <a:ext cx="473989" cy="877805"/>
                </a:xfrm>
                <a:prstGeom prst="rightBracket">
                  <a:avLst>
                    <a:gd name="adj" fmla="val 0"/>
                  </a:avLst>
                </a:prstGeom>
                <a:noFill/>
                <a:ln w="6350">
                  <a:solidFill>
                    <a:srgbClr val="809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2B2B"/>
                    </a:solidFill>
                  </a:endParaRPr>
                </a:p>
              </p:txBody>
            </p:sp>
          </p:grpSp>
        </p:grpSp>
        <p:pic>
          <p:nvPicPr>
            <p:cNvPr id="81" name="Picture 80"/>
            <p:cNvPicPr>
              <a:picLocks noChangeAspect="1"/>
            </p:cNvPicPr>
            <p:nvPr/>
          </p:nvPicPr>
          <p:blipFill rotWithShape="1">
            <a:blip r:embed="rId32" cstate="screen">
              <a:extLst>
                <a:ext uri="{28A0092B-C50C-407E-A947-70E740481C1C}">
                  <a14:useLocalDpi xmlns:a14="http://schemas.microsoft.com/office/drawing/2010/main" xmlns=""/>
                </a:ext>
              </a:extLst>
            </a:blip>
            <a:srcRect/>
            <a:stretch/>
          </p:blipFill>
          <p:spPr>
            <a:xfrm flipH="1">
              <a:off x="6874589" y="3037719"/>
              <a:ext cx="892060" cy="448602"/>
            </a:xfrm>
            <a:prstGeom prst="rect">
              <a:avLst/>
            </a:prstGeom>
            <a:solidFill>
              <a:schemeClr val="accent1"/>
            </a:solidFill>
            <a:effectLst>
              <a:outerShdw blurRad="50800" dist="38100" dir="5400000" algn="t" rotWithShape="0">
                <a:prstClr val="black">
                  <a:alpha val="28000"/>
                </a:prstClr>
              </a:outerShdw>
            </a:effectLst>
          </p:spPr>
        </p:pic>
      </p:grpSp>
      <p:cxnSp>
        <p:nvCxnSpPr>
          <p:cNvPr id="83" name="Straight Connector 82"/>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54361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81" name="Oval 80"/>
          <p:cNvSpPr/>
          <p:nvPr/>
        </p:nvSpPr>
        <p:spPr>
          <a:xfrm>
            <a:off x="-29633" y="6074829"/>
            <a:ext cx="9173633" cy="495300"/>
          </a:xfrm>
          <a:prstGeom prst="ellipse">
            <a:avLst/>
          </a:prstGeom>
          <a:gradFill flip="none" rotWithShape="1">
            <a:gsLst>
              <a:gs pos="0">
                <a:schemeClr val="bg2">
                  <a:lumMod val="50000"/>
                </a:schemeClr>
              </a:gs>
              <a:gs pos="100000">
                <a:schemeClr val="tx1">
                  <a:lumMod val="20000"/>
                  <a:lumOff val="8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 name="Title 5"/>
          <p:cNvSpPr>
            <a:spLocks noGrp="1"/>
          </p:cNvSpPr>
          <p:nvPr>
            <p:ph type="title"/>
          </p:nvPr>
        </p:nvSpPr>
        <p:spPr/>
        <p:txBody>
          <a:bodyPr/>
          <a:lstStyle/>
          <a:p>
            <a:pPr algn="l" defTabSz="914400">
              <a:spcBef>
                <a:spcPct val="0"/>
              </a:spcBef>
              <a:buNone/>
            </a:pPr>
            <a:r>
              <a:rPr lang="de-CH" sz="3200" b="0" i="0" spc="0" baseline="0">
                <a:solidFill>
                  <a:srgbClr val="FFFFFF"/>
                </a:solidFill>
                <a:latin typeface="Arial"/>
                <a:ea typeface="+mj-ea"/>
                <a:cs typeface="+mj-cs"/>
              </a:rPr>
              <a:t>Netzwerkarchitektur</a:t>
            </a:r>
            <a:endParaRPr lang="en-US" dirty="0"/>
          </a:p>
        </p:txBody>
      </p:sp>
      <p:sp>
        <p:nvSpPr>
          <p:cNvPr id="216" name="Rectangle 215"/>
          <p:cNvSpPr/>
          <p:nvPr/>
        </p:nvSpPr>
        <p:spPr>
          <a:xfrm>
            <a:off x="0" y="5686425"/>
            <a:ext cx="9144000" cy="904875"/>
          </a:xfrm>
          <a:prstGeom prst="rect">
            <a:avLst/>
          </a:prstGeom>
          <a:solidFill>
            <a:srgbClr val="0825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2" name="Group 13"/>
          <p:cNvGrpSpPr>
            <a:grpSpLocks/>
          </p:cNvGrpSpPr>
          <p:nvPr/>
        </p:nvGrpSpPr>
        <p:grpSpPr bwMode="auto">
          <a:xfrm>
            <a:off x="314325" y="1392238"/>
            <a:ext cx="8513763" cy="609600"/>
            <a:chOff x="306706" y="1392716"/>
            <a:chExt cx="8513444" cy="609600"/>
          </a:xfrm>
        </p:grpSpPr>
        <p:sp>
          <p:nvSpPr>
            <p:cNvPr id="218" name="Rectangle 217"/>
            <p:cNvSpPr/>
            <p:nvPr/>
          </p:nvSpPr>
          <p:spPr>
            <a:xfrm>
              <a:off x="306706" y="1392716"/>
              <a:ext cx="8513444" cy="609600"/>
            </a:xfrm>
            <a:prstGeom prst="rect">
              <a:avLst/>
            </a:prstGeom>
            <a:gradFill>
              <a:gsLst>
                <a:gs pos="0">
                  <a:schemeClr val="accent1"/>
                </a:gs>
                <a:gs pos="94000">
                  <a:schemeClr val="tx1">
                    <a:lumMod val="75000"/>
                  </a:schemeClr>
                </a:gs>
              </a:gsLst>
              <a:lin ang="5400000" scaled="0"/>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19" name="Rectangle 103"/>
            <p:cNvSpPr>
              <a:spLocks noChangeArrowheads="1"/>
            </p:cNvSpPr>
            <p:nvPr/>
          </p:nvSpPr>
          <p:spPr bwMode="auto">
            <a:xfrm>
              <a:off x="407987" y="1549904"/>
              <a:ext cx="8288337" cy="310248"/>
            </a:xfrm>
            <a:prstGeom prst="rect">
              <a:avLst/>
            </a:prstGeom>
            <a:noFill/>
            <a:ln w="9525">
              <a:noFill/>
              <a:miter lim="800000"/>
              <a:headEnd/>
              <a:tailEnd/>
            </a:ln>
          </p:spPr>
          <p:txBody>
            <a:bodyPr/>
            <a:lstStyle/>
            <a:p>
              <a:pPr algn="ctr" defTabSz="814365">
                <a:lnSpc>
                  <a:spcPct val="90000"/>
                </a:lnSpc>
                <a:spcBef>
                  <a:spcPct val="50000"/>
                </a:spcBef>
                <a:buNone/>
              </a:pPr>
              <a:r>
                <a:rPr lang="de-CH" sz="1700" b="0" i="0" dirty="0">
                  <a:solidFill>
                    <a:srgbClr val="FFFFFF"/>
                  </a:solidFill>
                  <a:latin typeface="Arial"/>
                  <a:ea typeface="ＭＳ Ｐゴシック"/>
                  <a:cs typeface="+mn-cs"/>
                </a:rPr>
                <a:t>Flexible Architektur für uneingeschränkten Netzwerkzugriff</a:t>
              </a:r>
            </a:p>
          </p:txBody>
        </p:sp>
      </p:grpSp>
      <p:sp>
        <p:nvSpPr>
          <p:cNvPr id="220" name="Rectangle 219"/>
          <p:cNvSpPr/>
          <p:nvPr/>
        </p:nvSpPr>
        <p:spPr bwMode="auto">
          <a:xfrm>
            <a:off x="103188" y="2157413"/>
            <a:ext cx="8963025" cy="3656012"/>
          </a:xfrm>
          <a:prstGeom prst="rect">
            <a:avLst/>
          </a:prstGeom>
          <a:gradFill>
            <a:gsLst>
              <a:gs pos="0">
                <a:schemeClr val="tx1"/>
              </a:gs>
              <a:gs pos="50000">
                <a:schemeClr val="tx1">
                  <a:lumMod val="75000"/>
                </a:schemeClr>
              </a:gs>
            </a:gsLst>
            <a:lin ang="5400000" scaled="0"/>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1" name="Rectangle 220"/>
          <p:cNvSpPr/>
          <p:nvPr/>
        </p:nvSpPr>
        <p:spPr bwMode="auto">
          <a:xfrm>
            <a:off x="1327150" y="2454275"/>
            <a:ext cx="7688263" cy="3179763"/>
          </a:xfrm>
          <a:prstGeom prst="rect">
            <a:avLst/>
          </a:prstGeom>
          <a:gradFill>
            <a:gsLst>
              <a:gs pos="0">
                <a:srgbClr val="585858"/>
              </a:gs>
              <a:gs pos="94000">
                <a:schemeClr val="bg2">
                  <a:lumMod val="50000"/>
                </a:schemeClr>
              </a:gs>
            </a:gsLst>
            <a:lin ang="5400000" scaled="0"/>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2" name="Rectangle 103"/>
          <p:cNvSpPr>
            <a:spLocks noChangeArrowheads="1"/>
          </p:cNvSpPr>
          <p:nvPr/>
        </p:nvSpPr>
        <p:spPr bwMode="auto">
          <a:xfrm>
            <a:off x="1454150" y="5086350"/>
            <a:ext cx="1860550" cy="311150"/>
          </a:xfrm>
          <a:prstGeom prst="rect">
            <a:avLst/>
          </a:prstGeom>
          <a:noFill/>
          <a:ln w="9525">
            <a:noFill/>
            <a:miter lim="800000"/>
            <a:headEnd/>
            <a:tailEnd/>
          </a:ln>
        </p:spPr>
        <p:txBody>
          <a:bodyPr/>
          <a:lstStyle/>
          <a:p>
            <a:pPr algn="l" defTabSz="814365">
              <a:lnSpc>
                <a:spcPct val="90000"/>
              </a:lnSpc>
              <a:spcBef>
                <a:spcPct val="50000"/>
              </a:spcBef>
              <a:buNone/>
            </a:pPr>
            <a:r>
              <a:rPr lang="de-CH" sz="1300" b="0" i="0" dirty="0">
                <a:solidFill>
                  <a:srgbClr val="FFFFFF"/>
                </a:solidFill>
                <a:latin typeface="Arial"/>
                <a:ea typeface="ＭＳ Ｐゴシック"/>
                <a:cs typeface="+mn-cs"/>
              </a:rPr>
              <a:t>BORDERLESS-</a:t>
            </a:r>
            <a:br>
              <a:rPr lang="de-CH" sz="1300" b="0" i="0" dirty="0">
                <a:solidFill>
                  <a:srgbClr val="FFFFFF"/>
                </a:solidFill>
                <a:latin typeface="Arial"/>
                <a:ea typeface="ＭＳ Ｐゴシック"/>
                <a:cs typeface="+mn-cs"/>
              </a:rPr>
            </a:br>
            <a:r>
              <a:rPr lang="de-CH" sz="1300" b="0" i="0" dirty="0">
                <a:solidFill>
                  <a:srgbClr val="FFFFFF"/>
                </a:solidFill>
                <a:latin typeface="Arial"/>
                <a:ea typeface="ＭＳ Ｐゴシック"/>
                <a:cs typeface="+mn-cs"/>
              </a:rPr>
              <a:t>INFRASTRUKTUR</a:t>
            </a:r>
          </a:p>
        </p:txBody>
      </p:sp>
      <p:sp>
        <p:nvSpPr>
          <p:cNvPr id="223" name="Rectangle 222"/>
          <p:cNvSpPr/>
          <p:nvPr/>
        </p:nvSpPr>
        <p:spPr bwMode="auto">
          <a:xfrm>
            <a:off x="3271838" y="2555875"/>
            <a:ext cx="5678487" cy="300196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4" name="Text Box 498"/>
          <p:cNvSpPr txBox="1">
            <a:spLocks noChangeArrowheads="1"/>
          </p:cNvSpPr>
          <p:nvPr/>
        </p:nvSpPr>
        <p:spPr bwMode="auto">
          <a:xfrm>
            <a:off x="6724525" y="4974588"/>
            <a:ext cx="1120775" cy="500137"/>
          </a:xfrm>
          <a:prstGeom prst="rect">
            <a:avLst/>
          </a:prstGeom>
          <a:noFill/>
          <a:ln w="9525">
            <a:noFill/>
            <a:miter lim="800000"/>
            <a:headEnd/>
            <a:tailEnd/>
          </a:ln>
        </p:spPr>
        <p:txBody>
          <a:bodyPr lIns="0" tIns="0" rIns="0" bIns="0" anchor="ctr">
            <a:spAutoFit/>
          </a:bodyPr>
          <a:lstStyle/>
          <a:p>
            <a:pPr algn="ctr" defTabSz="731794">
              <a:lnSpc>
                <a:spcPts val="1300"/>
              </a:lnSpc>
              <a:buNone/>
            </a:pPr>
            <a:r>
              <a:rPr lang="de-CH" sz="1300" b="0" i="0" dirty="0">
                <a:solidFill>
                  <a:srgbClr val="104657"/>
                </a:solidFill>
                <a:latin typeface="Arial"/>
                <a:ea typeface="+mn-ea"/>
                <a:cs typeface="+mn-cs"/>
              </a:rPr>
              <a:t>Application Networking</a:t>
            </a:r>
            <a:r>
              <a:rPr lang="de-CH" sz="1300" b="0" i="0" dirty="0" smtClean="0">
                <a:solidFill>
                  <a:srgbClr val="104657"/>
                </a:solidFill>
                <a:latin typeface="Arial"/>
                <a:ea typeface="+mn-ea"/>
                <a:cs typeface="+mn-cs"/>
              </a:rPr>
              <a:t>/</a:t>
            </a:r>
            <a:br>
              <a:rPr lang="de-CH" sz="1300" b="0" i="0" dirty="0" smtClean="0">
                <a:solidFill>
                  <a:srgbClr val="104657"/>
                </a:solidFill>
                <a:latin typeface="Arial"/>
                <a:ea typeface="+mn-ea"/>
                <a:cs typeface="+mn-cs"/>
              </a:rPr>
            </a:br>
            <a:r>
              <a:rPr lang="de-CH" sz="1300" b="0" i="0" dirty="0" smtClean="0">
                <a:solidFill>
                  <a:srgbClr val="104657"/>
                </a:solidFill>
                <a:latin typeface="Arial"/>
                <a:ea typeface="+mn-ea"/>
                <a:cs typeface="+mn-cs"/>
              </a:rPr>
              <a:t>Optimierung</a:t>
            </a:r>
            <a:endParaRPr lang="de-CH" sz="1300" b="0" i="0" dirty="0">
              <a:solidFill>
                <a:srgbClr val="104657"/>
              </a:solidFill>
              <a:latin typeface="Arial"/>
              <a:ea typeface="+mn-ea"/>
              <a:cs typeface="+mn-cs"/>
            </a:endParaRPr>
          </a:p>
        </p:txBody>
      </p:sp>
      <p:sp>
        <p:nvSpPr>
          <p:cNvPr id="225" name="Text Box 498"/>
          <p:cNvSpPr txBox="1">
            <a:spLocks noChangeArrowheads="1"/>
          </p:cNvSpPr>
          <p:nvPr/>
        </p:nvSpPr>
        <p:spPr bwMode="auto">
          <a:xfrm>
            <a:off x="5571238" y="5141300"/>
            <a:ext cx="855662" cy="166712"/>
          </a:xfrm>
          <a:prstGeom prst="rect">
            <a:avLst/>
          </a:prstGeom>
          <a:noFill/>
          <a:ln w="9525">
            <a:noFill/>
            <a:miter lim="800000"/>
            <a:headEnd/>
            <a:tailEnd/>
          </a:ln>
        </p:spPr>
        <p:txBody>
          <a:bodyPr lIns="0" tIns="0" rIns="0" bIns="0" anchor="ctr">
            <a:spAutoFit/>
          </a:bodyPr>
          <a:lstStyle/>
          <a:p>
            <a:pPr algn="ctr" defTabSz="731794">
              <a:lnSpc>
                <a:spcPts val="1300"/>
              </a:lnSpc>
              <a:buNone/>
            </a:pPr>
            <a:r>
              <a:rPr lang="de-CH" sz="1300" b="0" i="0">
                <a:solidFill>
                  <a:srgbClr val="104657"/>
                </a:solidFill>
                <a:latin typeface="Arial"/>
                <a:ea typeface="+mn-ea"/>
                <a:cs typeface="+mn-cs"/>
              </a:rPr>
              <a:t>Switching</a:t>
            </a:r>
          </a:p>
        </p:txBody>
      </p:sp>
      <p:sp>
        <p:nvSpPr>
          <p:cNvPr id="226" name="Text Box 498"/>
          <p:cNvSpPr txBox="1">
            <a:spLocks noChangeArrowheads="1"/>
          </p:cNvSpPr>
          <p:nvPr/>
        </p:nvSpPr>
        <p:spPr bwMode="auto">
          <a:xfrm>
            <a:off x="8085138" y="5141312"/>
            <a:ext cx="750887" cy="166688"/>
          </a:xfrm>
          <a:prstGeom prst="rect">
            <a:avLst/>
          </a:prstGeom>
          <a:noFill/>
          <a:ln w="9525">
            <a:noFill/>
            <a:miter lim="800000"/>
            <a:headEnd/>
            <a:tailEnd/>
          </a:ln>
        </p:spPr>
        <p:txBody>
          <a:bodyPr lIns="0" tIns="0" rIns="0" bIns="0" anchor="ctr">
            <a:spAutoFit/>
          </a:bodyPr>
          <a:lstStyle/>
          <a:p>
            <a:pPr algn="ctr" defTabSz="731794">
              <a:lnSpc>
                <a:spcPts val="1300"/>
              </a:lnSpc>
              <a:buNone/>
            </a:pPr>
            <a:r>
              <a:rPr lang="de-CH" sz="1300" b="0" i="0">
                <a:solidFill>
                  <a:srgbClr val="104657"/>
                </a:solidFill>
                <a:latin typeface="Arial"/>
                <a:ea typeface="+mn-ea"/>
                <a:cs typeface="+mn-cs"/>
              </a:rPr>
              <a:t>Sicherheit</a:t>
            </a:r>
          </a:p>
        </p:txBody>
      </p:sp>
      <p:sp>
        <p:nvSpPr>
          <p:cNvPr id="227" name="Text Box 498"/>
          <p:cNvSpPr txBox="1">
            <a:spLocks noChangeArrowheads="1"/>
          </p:cNvSpPr>
          <p:nvPr/>
        </p:nvSpPr>
        <p:spPr bwMode="auto">
          <a:xfrm>
            <a:off x="4540250" y="5141312"/>
            <a:ext cx="709613" cy="166688"/>
          </a:xfrm>
          <a:prstGeom prst="rect">
            <a:avLst/>
          </a:prstGeom>
          <a:noFill/>
          <a:ln w="9525">
            <a:noFill/>
            <a:miter lim="800000"/>
            <a:headEnd/>
            <a:tailEnd/>
          </a:ln>
        </p:spPr>
        <p:txBody>
          <a:bodyPr lIns="0" tIns="0" rIns="0" bIns="0" anchor="ctr">
            <a:spAutoFit/>
          </a:bodyPr>
          <a:lstStyle/>
          <a:p>
            <a:pPr algn="ctr" defTabSz="731794">
              <a:lnSpc>
                <a:spcPts val="1300"/>
              </a:lnSpc>
              <a:buNone/>
            </a:pPr>
            <a:r>
              <a:rPr lang="de-CH" sz="1300" b="0" i="0">
                <a:solidFill>
                  <a:srgbClr val="104657"/>
                </a:solidFill>
                <a:latin typeface="Arial"/>
                <a:ea typeface="+mn-ea"/>
                <a:cs typeface="+mn-cs"/>
              </a:rPr>
              <a:t>Routing</a:t>
            </a:r>
          </a:p>
        </p:txBody>
      </p:sp>
      <p:sp>
        <p:nvSpPr>
          <p:cNvPr id="228" name="Text Box 498"/>
          <p:cNvSpPr txBox="1">
            <a:spLocks noChangeArrowheads="1"/>
          </p:cNvSpPr>
          <p:nvPr/>
        </p:nvSpPr>
        <p:spPr bwMode="auto">
          <a:xfrm>
            <a:off x="3408363" y="5141312"/>
            <a:ext cx="846137" cy="166688"/>
          </a:xfrm>
          <a:prstGeom prst="rect">
            <a:avLst/>
          </a:prstGeom>
          <a:noFill/>
          <a:ln w="9525">
            <a:noFill/>
            <a:miter lim="800000"/>
            <a:headEnd/>
            <a:tailEnd/>
          </a:ln>
        </p:spPr>
        <p:txBody>
          <a:bodyPr lIns="0" tIns="0" rIns="0" bIns="0" anchor="ctr">
            <a:spAutoFit/>
          </a:bodyPr>
          <a:lstStyle/>
          <a:p>
            <a:pPr algn="ctr" defTabSz="731794">
              <a:lnSpc>
                <a:spcPts val="1300"/>
              </a:lnSpc>
              <a:buNone/>
            </a:pPr>
            <a:r>
              <a:rPr lang="de-CH" sz="1300" b="0" i="0" dirty="0">
                <a:solidFill>
                  <a:srgbClr val="104657"/>
                </a:solidFill>
                <a:latin typeface="Arial"/>
                <a:ea typeface="+mn-ea"/>
                <a:cs typeface="+mn-cs"/>
              </a:rPr>
              <a:t>Wireless</a:t>
            </a:r>
          </a:p>
        </p:txBody>
      </p:sp>
      <p:cxnSp>
        <p:nvCxnSpPr>
          <p:cNvPr id="229" name="Straight Connector 228"/>
          <p:cNvCxnSpPr/>
          <p:nvPr/>
        </p:nvCxnSpPr>
        <p:spPr bwMode="auto">
          <a:xfrm rot="5400000" flipH="1" flipV="1">
            <a:off x="4207669"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cxnSp>
        <p:nvCxnSpPr>
          <p:cNvPr id="230" name="Straight Connector 229"/>
          <p:cNvCxnSpPr/>
          <p:nvPr/>
        </p:nvCxnSpPr>
        <p:spPr bwMode="auto">
          <a:xfrm rot="5400000" flipH="1" flipV="1">
            <a:off x="5225256"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cxnSp>
        <p:nvCxnSpPr>
          <p:cNvPr id="231" name="Straight Connector 230"/>
          <p:cNvCxnSpPr/>
          <p:nvPr/>
        </p:nvCxnSpPr>
        <p:spPr bwMode="auto">
          <a:xfrm rot="5400000" flipH="1" flipV="1">
            <a:off x="7792244"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cxnSp>
        <p:nvCxnSpPr>
          <p:cNvPr id="232" name="Straight Connector 231"/>
          <p:cNvCxnSpPr/>
          <p:nvPr/>
        </p:nvCxnSpPr>
        <p:spPr bwMode="auto">
          <a:xfrm rot="5400000" flipH="1" flipV="1">
            <a:off x="6409531" y="5212744"/>
            <a:ext cx="376238" cy="0"/>
          </a:xfrm>
          <a:prstGeom prst="line">
            <a:avLst/>
          </a:prstGeom>
          <a:solidFill>
            <a:schemeClr val="accent1"/>
          </a:solidFill>
          <a:ln w="9525" cap="flat" cmpd="sng" algn="ctr">
            <a:solidFill>
              <a:schemeClr val="bg1">
                <a:lumMod val="50000"/>
              </a:schemeClr>
            </a:solidFill>
            <a:prstDash val="solid"/>
            <a:round/>
            <a:headEnd type="none" w="sm" len="sm"/>
            <a:tailEnd type="none" w="med" len="med"/>
          </a:ln>
          <a:effectLst/>
        </p:spPr>
      </p:cxnSp>
      <p:sp>
        <p:nvSpPr>
          <p:cNvPr id="233" name="Rectangle 232"/>
          <p:cNvSpPr/>
          <p:nvPr/>
        </p:nvSpPr>
        <p:spPr bwMode="auto">
          <a:xfrm>
            <a:off x="1504950" y="2317750"/>
            <a:ext cx="7342188" cy="2514600"/>
          </a:xfrm>
          <a:prstGeom prst="rect">
            <a:avLst/>
          </a:prstGeom>
          <a:solidFill>
            <a:schemeClr val="bg1"/>
          </a:solidFill>
          <a:ln>
            <a:solidFill>
              <a:schemeClr val="bg1">
                <a:lumMod val="8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34" name="Rectangle 103"/>
          <p:cNvSpPr>
            <a:spLocks noChangeArrowheads="1"/>
          </p:cNvSpPr>
          <p:nvPr/>
        </p:nvSpPr>
        <p:spPr bwMode="auto">
          <a:xfrm>
            <a:off x="1565274" y="4222750"/>
            <a:ext cx="1973738" cy="749300"/>
          </a:xfrm>
          <a:prstGeom prst="rect">
            <a:avLst/>
          </a:prstGeom>
          <a:noFill/>
          <a:ln w="9525">
            <a:noFill/>
            <a:miter lim="800000"/>
            <a:headEnd/>
            <a:tailEnd/>
          </a:ln>
        </p:spPr>
        <p:txBody>
          <a:bodyPr/>
          <a:lstStyle/>
          <a:p>
            <a:pPr algn="l" defTabSz="814365">
              <a:spcBef>
                <a:spcPct val="50000"/>
              </a:spcBef>
              <a:buNone/>
            </a:pPr>
            <a:r>
              <a:rPr lang="de-CH" sz="1250" b="0" i="0" spc="-20" dirty="0">
                <a:solidFill>
                  <a:srgbClr val="004B6B"/>
                </a:solidFill>
                <a:latin typeface="Arial"/>
                <a:ea typeface="ＭＳ Ｐゴシック"/>
                <a:cs typeface="+mn-cs"/>
              </a:rPr>
              <a:t>BORDERLESS </a:t>
            </a:r>
            <a:br>
              <a:rPr lang="de-CH" sz="1250" b="0" i="0" spc="-20" dirty="0">
                <a:solidFill>
                  <a:srgbClr val="004B6B"/>
                </a:solidFill>
                <a:latin typeface="Arial"/>
                <a:ea typeface="ＭＳ Ｐゴシック"/>
                <a:cs typeface="+mn-cs"/>
              </a:rPr>
            </a:br>
            <a:r>
              <a:rPr lang="de-CH" sz="1250" b="0" i="0" spc="-20" dirty="0" smtClean="0">
                <a:solidFill>
                  <a:srgbClr val="004B6B"/>
                </a:solidFill>
                <a:latin typeface="Arial"/>
                <a:ea typeface="ＭＳ Ｐゴシック"/>
                <a:cs typeface="+mn-cs"/>
              </a:rPr>
              <a:t>NETWORK-SYSTEME</a:t>
            </a:r>
            <a:endParaRPr lang="de-CH" sz="1250" b="0" i="0" spc="-20" dirty="0">
              <a:solidFill>
                <a:srgbClr val="004B6B"/>
              </a:solidFill>
              <a:latin typeface="Arial"/>
              <a:ea typeface="ＭＳ Ｐゴシック"/>
              <a:cs typeface="+mn-cs"/>
            </a:endParaRPr>
          </a:p>
        </p:txBody>
      </p:sp>
      <p:sp>
        <p:nvSpPr>
          <p:cNvPr id="235" name="Rectangle 103"/>
          <p:cNvSpPr>
            <a:spLocks noChangeArrowheads="1"/>
          </p:cNvSpPr>
          <p:nvPr/>
        </p:nvSpPr>
        <p:spPr bwMode="auto">
          <a:xfrm>
            <a:off x="1565275" y="3482975"/>
            <a:ext cx="1978334" cy="320675"/>
          </a:xfrm>
          <a:prstGeom prst="rect">
            <a:avLst/>
          </a:prstGeom>
          <a:noFill/>
          <a:ln w="9525">
            <a:noFill/>
            <a:miter lim="800000"/>
            <a:headEnd/>
            <a:tailEnd/>
          </a:ln>
        </p:spPr>
        <p:txBody>
          <a:bodyPr anchor="ctr"/>
          <a:lstStyle/>
          <a:p>
            <a:pPr algn="l" defTabSz="814365">
              <a:spcBef>
                <a:spcPct val="50000"/>
              </a:spcBef>
              <a:buNone/>
            </a:pPr>
            <a:r>
              <a:rPr lang="de-CH" sz="1250" b="0" i="0" spc="-20" dirty="0">
                <a:solidFill>
                  <a:srgbClr val="004B6B"/>
                </a:solidFill>
                <a:latin typeface="Arial"/>
                <a:ea typeface="ＭＳ Ｐゴシック"/>
                <a:cs typeface="+mn-cs"/>
              </a:rPr>
              <a:t>BORDERLESS </a:t>
            </a:r>
            <a:r>
              <a:rPr lang="de-CH" sz="1250" b="0" i="0" spc="-20" dirty="0" smtClean="0">
                <a:solidFill>
                  <a:srgbClr val="004B6B"/>
                </a:solidFill>
                <a:latin typeface="Arial"/>
                <a:ea typeface="ＭＳ Ｐゴシック"/>
                <a:cs typeface="+mn-cs"/>
              </a:rPr>
              <a:t/>
            </a:r>
            <a:br>
              <a:rPr lang="de-CH" sz="1250" b="0" i="0" spc="-20" dirty="0" smtClean="0">
                <a:solidFill>
                  <a:srgbClr val="004B6B"/>
                </a:solidFill>
                <a:latin typeface="Arial"/>
                <a:ea typeface="ＭＳ Ｐゴシック"/>
                <a:cs typeface="+mn-cs"/>
              </a:rPr>
            </a:br>
            <a:r>
              <a:rPr lang="de-CH" sz="1250" b="0" i="0" spc="-20" dirty="0" smtClean="0">
                <a:solidFill>
                  <a:srgbClr val="004B6B"/>
                </a:solidFill>
                <a:latin typeface="Arial"/>
                <a:ea typeface="ＭＳ Ｐゴシック"/>
                <a:cs typeface="+mn-cs"/>
              </a:rPr>
              <a:t>NETWORK-SERVICES</a:t>
            </a:r>
            <a:endParaRPr lang="de-CH" sz="1250" b="0" i="0" spc="-20" dirty="0">
              <a:solidFill>
                <a:srgbClr val="004B6B"/>
              </a:solidFill>
              <a:latin typeface="Arial"/>
              <a:ea typeface="ＭＳ Ｐゴシック"/>
              <a:cs typeface="+mn-cs"/>
            </a:endParaRPr>
          </a:p>
        </p:txBody>
      </p:sp>
      <p:sp>
        <p:nvSpPr>
          <p:cNvPr id="236" name="Rectangle 103"/>
          <p:cNvSpPr>
            <a:spLocks noChangeArrowheads="1"/>
          </p:cNvSpPr>
          <p:nvPr/>
        </p:nvSpPr>
        <p:spPr bwMode="auto">
          <a:xfrm>
            <a:off x="1565274" y="2574925"/>
            <a:ext cx="2172550" cy="423863"/>
          </a:xfrm>
          <a:prstGeom prst="rect">
            <a:avLst/>
          </a:prstGeom>
          <a:noFill/>
          <a:ln w="9525">
            <a:noFill/>
            <a:miter lim="800000"/>
            <a:headEnd/>
            <a:tailEnd/>
          </a:ln>
        </p:spPr>
        <p:txBody>
          <a:bodyPr anchor="ctr"/>
          <a:lstStyle/>
          <a:p>
            <a:pPr algn="l" defTabSz="814365">
              <a:spcBef>
                <a:spcPct val="50000"/>
              </a:spcBef>
              <a:buNone/>
            </a:pPr>
            <a:r>
              <a:rPr lang="de-CH" sz="1250" b="0" i="0" spc="-20" dirty="0">
                <a:solidFill>
                  <a:srgbClr val="004B6B"/>
                </a:solidFill>
                <a:latin typeface="Arial"/>
                <a:ea typeface="ＭＳ Ｐゴシック"/>
                <a:cs typeface="+mn-cs"/>
              </a:rPr>
              <a:t>ENDGERÄTE-/</a:t>
            </a:r>
            <a:br>
              <a:rPr lang="de-CH" sz="1250" b="0" i="0" spc="-20" dirty="0">
                <a:solidFill>
                  <a:srgbClr val="004B6B"/>
                </a:solidFill>
                <a:latin typeface="Arial"/>
                <a:ea typeface="ＭＳ Ｐゴシック"/>
                <a:cs typeface="+mn-cs"/>
              </a:rPr>
            </a:br>
            <a:r>
              <a:rPr lang="de-CH" sz="1250" b="0" i="0" spc="-20" dirty="0">
                <a:solidFill>
                  <a:srgbClr val="004B6B"/>
                </a:solidFill>
                <a:latin typeface="Arial"/>
                <a:ea typeface="ＭＳ Ｐゴシック"/>
                <a:cs typeface="+mn-cs"/>
              </a:rPr>
              <a:t>BENUTZERSERVICES </a:t>
            </a:r>
            <a:br>
              <a:rPr lang="de-CH" sz="1250" b="0" i="0" spc="-20" dirty="0">
                <a:solidFill>
                  <a:srgbClr val="004B6B"/>
                </a:solidFill>
                <a:latin typeface="Arial"/>
                <a:ea typeface="ＭＳ Ｐゴシック"/>
                <a:cs typeface="+mn-cs"/>
              </a:rPr>
            </a:br>
            <a:r>
              <a:rPr lang="de-CH" sz="1250" b="0" i="0" spc="-20" dirty="0">
                <a:solidFill>
                  <a:srgbClr val="004B6B"/>
                </a:solidFill>
                <a:latin typeface="Arial"/>
                <a:ea typeface="ＭＳ Ｐゴシック"/>
                <a:cs typeface="+mn-cs"/>
              </a:rPr>
              <a:t>FÜR </a:t>
            </a:r>
            <a:r>
              <a:rPr lang="de-CH" sz="1250" b="0" i="0" spc="-20" dirty="0" smtClean="0">
                <a:solidFill>
                  <a:srgbClr val="004B6B"/>
                </a:solidFill>
                <a:latin typeface="Arial"/>
                <a:ea typeface="ＭＳ Ｐゴシック"/>
                <a:cs typeface="+mn-cs"/>
              </a:rPr>
              <a:t>UNEINGE-</a:t>
            </a:r>
            <a:br>
              <a:rPr lang="de-CH" sz="1250" b="0" i="0" spc="-20" dirty="0" smtClean="0">
                <a:solidFill>
                  <a:srgbClr val="004B6B"/>
                </a:solidFill>
                <a:latin typeface="Arial"/>
                <a:ea typeface="ＭＳ Ｐゴシック"/>
                <a:cs typeface="+mn-cs"/>
              </a:rPr>
            </a:br>
            <a:r>
              <a:rPr lang="de-CH" sz="1250" b="0" i="0" spc="-20" dirty="0" smtClean="0">
                <a:solidFill>
                  <a:srgbClr val="004B6B"/>
                </a:solidFill>
                <a:latin typeface="Arial"/>
                <a:ea typeface="ＭＳ Ｐゴシック"/>
                <a:cs typeface="+mn-cs"/>
              </a:rPr>
              <a:t>SCHRÄNKTEN </a:t>
            </a:r>
            <a:r>
              <a:rPr lang="de-CH" sz="1250" b="0" i="0" spc="-20" dirty="0">
                <a:solidFill>
                  <a:srgbClr val="004B6B"/>
                </a:solidFill>
                <a:latin typeface="Arial"/>
                <a:ea typeface="ＭＳ Ｐゴシック"/>
                <a:cs typeface="+mn-cs"/>
              </a:rPr>
              <a:t>EINSATZ</a:t>
            </a:r>
          </a:p>
        </p:txBody>
      </p:sp>
      <p:cxnSp>
        <p:nvCxnSpPr>
          <p:cNvPr id="237" name="Straight Connector 236"/>
          <p:cNvCxnSpPr/>
          <p:nvPr/>
        </p:nvCxnSpPr>
        <p:spPr bwMode="auto">
          <a:xfrm>
            <a:off x="1655763" y="3262313"/>
            <a:ext cx="70405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bwMode="auto">
          <a:xfrm>
            <a:off x="1655763" y="4016375"/>
            <a:ext cx="70405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9" name="Rectangle 103"/>
          <p:cNvSpPr>
            <a:spLocks noChangeArrowheads="1"/>
          </p:cNvSpPr>
          <p:nvPr/>
        </p:nvSpPr>
        <p:spPr bwMode="auto">
          <a:xfrm>
            <a:off x="3433763" y="2997861"/>
            <a:ext cx="4965700" cy="206375"/>
          </a:xfrm>
          <a:prstGeom prst="rect">
            <a:avLst/>
          </a:prstGeom>
          <a:noFill/>
          <a:ln w="9525">
            <a:noFill/>
            <a:miter lim="800000"/>
            <a:headEnd/>
            <a:tailEnd/>
          </a:ln>
        </p:spPr>
        <p:txBody>
          <a:bodyPr anchor="ctr"/>
          <a:lstStyle/>
          <a:p>
            <a:pPr algn="ctr" defTabSz="814365">
              <a:lnSpc>
                <a:spcPct val="90000"/>
              </a:lnSpc>
              <a:spcBef>
                <a:spcPct val="50000"/>
              </a:spcBef>
              <a:buNone/>
            </a:pPr>
            <a:r>
              <a:rPr lang="de-CH" sz="1300" b="0" i="0" dirty="0">
                <a:solidFill>
                  <a:srgbClr val="585858"/>
                </a:solidFill>
                <a:latin typeface="Arial"/>
                <a:ea typeface="ＭＳ Ｐゴシック"/>
                <a:cs typeface="+mn-cs"/>
              </a:rPr>
              <a:t>Sicher, zuverlässig, transparent:</a:t>
            </a:r>
            <a:r>
              <a:rPr lang="de-CH" sz="1300" b="0" i="0" dirty="0">
                <a:solidFill>
                  <a:srgbClr val="0096D6"/>
                </a:solidFill>
                <a:latin typeface="Arial"/>
                <a:ea typeface="ＭＳ Ｐゴシック"/>
                <a:cs typeface="+mn-cs"/>
              </a:rPr>
              <a:t> AnyConnect</a:t>
            </a:r>
          </a:p>
        </p:txBody>
      </p:sp>
      <p:sp>
        <p:nvSpPr>
          <p:cNvPr id="240" name="TextBox 27"/>
          <p:cNvSpPr txBox="1">
            <a:spLocks noChangeArrowheads="1"/>
          </p:cNvSpPr>
          <p:nvPr/>
        </p:nvSpPr>
        <p:spPr bwMode="auto">
          <a:xfrm>
            <a:off x="3375025" y="3544944"/>
            <a:ext cx="763588" cy="360099"/>
          </a:xfrm>
          <a:prstGeom prst="rect">
            <a:avLst/>
          </a:prstGeom>
          <a:noFill/>
          <a:ln w="9525">
            <a:noFill/>
            <a:miter lim="800000"/>
            <a:headEnd/>
            <a:tailEnd/>
          </a:ln>
        </p:spPr>
        <p:txBody>
          <a:bodyPr lIns="0" tIns="0" rIns="0" bIns="0">
            <a:spAutoFit/>
          </a:bodyPr>
          <a:lstStyle/>
          <a:p>
            <a:pPr algn="ctr" defTabSz="814365">
              <a:lnSpc>
                <a:spcPct val="90000"/>
              </a:lnSpc>
              <a:spcBef>
                <a:spcPct val="50000"/>
              </a:spcBef>
              <a:buNone/>
            </a:pPr>
            <a:r>
              <a:rPr lang="de-CH" sz="1300" b="0" i="0" dirty="0">
                <a:solidFill>
                  <a:srgbClr val="585858"/>
                </a:solidFill>
                <a:latin typeface="Arial"/>
                <a:ea typeface="ＭＳ Ｐゴシック"/>
                <a:cs typeface="+mn-cs"/>
              </a:rPr>
              <a:t>Mobilität:</a:t>
            </a:r>
            <a:br>
              <a:rPr lang="de-CH" sz="1300" b="0" i="0" dirty="0">
                <a:solidFill>
                  <a:srgbClr val="585858"/>
                </a:solidFill>
                <a:latin typeface="Arial"/>
                <a:ea typeface="ＭＳ Ｐゴシック"/>
                <a:cs typeface="+mn-cs"/>
              </a:rPr>
            </a:br>
            <a:r>
              <a:rPr lang="de-CH" sz="1300" b="0" i="0" dirty="0">
                <a:solidFill>
                  <a:srgbClr val="0096D6"/>
                </a:solidFill>
                <a:latin typeface="Arial"/>
                <a:ea typeface="ＭＳ Ｐゴシック"/>
                <a:cs typeface="+mn-cs"/>
              </a:rPr>
              <a:t>Motion</a:t>
            </a:r>
            <a:endParaRPr lang="en-US" sz="1300" dirty="0">
              <a:solidFill>
                <a:srgbClr val="0096D6"/>
              </a:solidFill>
              <a:ea typeface="ＭＳ Ｐゴシック" pitchFamily="34" charset="-128"/>
            </a:endParaRPr>
          </a:p>
        </p:txBody>
      </p:sp>
      <p:sp>
        <p:nvSpPr>
          <p:cNvPr id="241" name="TextBox 27"/>
          <p:cNvSpPr txBox="1">
            <a:spLocks noChangeArrowheads="1"/>
          </p:cNvSpPr>
          <p:nvPr/>
        </p:nvSpPr>
        <p:spPr bwMode="auto">
          <a:xfrm>
            <a:off x="6316850" y="3418966"/>
            <a:ext cx="1212108" cy="540148"/>
          </a:xfrm>
          <a:prstGeom prst="rect">
            <a:avLst/>
          </a:prstGeom>
          <a:noFill/>
          <a:ln w="9525">
            <a:noFill/>
            <a:miter lim="800000"/>
            <a:headEnd/>
            <a:tailEnd/>
          </a:ln>
        </p:spPr>
        <p:txBody>
          <a:bodyPr wrap="square" lIns="0" tIns="0" rIns="0" bIns="0">
            <a:spAutoFit/>
          </a:bodyPr>
          <a:lstStyle/>
          <a:p>
            <a:pPr algn="ctr" defTabSz="814365">
              <a:lnSpc>
                <a:spcPct val="90000"/>
              </a:lnSpc>
              <a:spcBef>
                <a:spcPct val="50000"/>
              </a:spcBef>
              <a:buNone/>
            </a:pPr>
            <a:r>
              <a:rPr lang="de-CH" sz="1300" b="0" i="0" dirty="0">
                <a:solidFill>
                  <a:srgbClr val="585858"/>
                </a:solidFill>
                <a:latin typeface="Arial"/>
                <a:ea typeface="ＭＳ Ｐゴシック"/>
                <a:cs typeface="+mn-cs"/>
              </a:rPr>
              <a:t>Anwendungs-</a:t>
            </a:r>
            <a:br>
              <a:rPr lang="de-CH" sz="1300" b="0" i="0" dirty="0">
                <a:solidFill>
                  <a:srgbClr val="585858"/>
                </a:solidFill>
                <a:latin typeface="Arial"/>
                <a:ea typeface="ＭＳ Ｐゴシック"/>
                <a:cs typeface="+mn-cs"/>
              </a:rPr>
            </a:br>
            <a:r>
              <a:rPr lang="de-CH" sz="1300" b="0" i="0" dirty="0">
                <a:solidFill>
                  <a:srgbClr val="585858"/>
                </a:solidFill>
                <a:latin typeface="Arial"/>
                <a:ea typeface="ＭＳ Ｐゴシック"/>
                <a:cs typeface="+mn-cs"/>
              </a:rPr>
              <a:t>leistung: </a:t>
            </a:r>
            <a:br>
              <a:rPr lang="de-CH" sz="1300" b="0" i="0" dirty="0">
                <a:solidFill>
                  <a:srgbClr val="585858"/>
                </a:solidFill>
                <a:latin typeface="Arial"/>
                <a:ea typeface="ＭＳ Ｐゴシック"/>
                <a:cs typeface="+mn-cs"/>
              </a:rPr>
            </a:br>
            <a:r>
              <a:rPr lang="de-CH" sz="1300" b="0" i="0" dirty="0">
                <a:solidFill>
                  <a:srgbClr val="0096D6"/>
                </a:solidFill>
                <a:latin typeface="Arial"/>
                <a:ea typeface="ＭＳ Ｐゴシック"/>
                <a:cs typeface="+mn-cs"/>
              </a:rPr>
              <a:t>App Velocity</a:t>
            </a:r>
          </a:p>
        </p:txBody>
      </p:sp>
      <p:sp>
        <p:nvSpPr>
          <p:cNvPr id="242" name="TextBox 27"/>
          <p:cNvSpPr txBox="1">
            <a:spLocks noChangeArrowheads="1"/>
          </p:cNvSpPr>
          <p:nvPr/>
        </p:nvSpPr>
        <p:spPr bwMode="auto">
          <a:xfrm>
            <a:off x="4180114" y="3418966"/>
            <a:ext cx="1199407" cy="540148"/>
          </a:xfrm>
          <a:prstGeom prst="rect">
            <a:avLst/>
          </a:prstGeom>
          <a:noFill/>
          <a:ln w="9525">
            <a:noFill/>
            <a:miter lim="800000"/>
            <a:headEnd/>
            <a:tailEnd/>
          </a:ln>
        </p:spPr>
        <p:txBody>
          <a:bodyPr wrap="square" lIns="0" tIns="0" rIns="0" bIns="0">
            <a:spAutoFit/>
          </a:bodyPr>
          <a:lstStyle/>
          <a:p>
            <a:pPr algn="ctr" defTabSz="814365">
              <a:lnSpc>
                <a:spcPct val="90000"/>
              </a:lnSpc>
              <a:spcBef>
                <a:spcPct val="50000"/>
              </a:spcBef>
              <a:buNone/>
            </a:pPr>
            <a:r>
              <a:rPr lang="de-CH" sz="1300" b="0" i="0" dirty="0" smtClean="0">
                <a:solidFill>
                  <a:srgbClr val="585858"/>
                </a:solidFill>
                <a:latin typeface="Arial"/>
                <a:ea typeface="ＭＳ Ｐゴシック"/>
                <a:cs typeface="+mn-cs"/>
              </a:rPr>
              <a:t>Energie-management</a:t>
            </a:r>
            <a:r>
              <a:rPr lang="de-CH" sz="1300" b="0" i="0" dirty="0">
                <a:solidFill>
                  <a:srgbClr val="585858"/>
                </a:solidFill>
                <a:latin typeface="Arial"/>
                <a:ea typeface="ＭＳ Ｐゴシック"/>
                <a:cs typeface="+mn-cs"/>
              </a:rPr>
              <a:t>: </a:t>
            </a:r>
            <a:r>
              <a:rPr lang="de-CH" sz="1300" b="0" i="0" dirty="0">
                <a:solidFill>
                  <a:srgbClr val="0096D6"/>
                </a:solidFill>
                <a:latin typeface="Arial"/>
                <a:ea typeface="ＭＳ Ｐゴシック"/>
                <a:cs typeface="+mn-cs"/>
              </a:rPr>
              <a:t>EnergyWise</a:t>
            </a:r>
          </a:p>
        </p:txBody>
      </p:sp>
      <p:sp>
        <p:nvSpPr>
          <p:cNvPr id="243" name="TextBox 27"/>
          <p:cNvSpPr txBox="1">
            <a:spLocks noChangeArrowheads="1"/>
          </p:cNvSpPr>
          <p:nvPr/>
        </p:nvSpPr>
        <p:spPr bwMode="auto">
          <a:xfrm>
            <a:off x="7564438" y="3418966"/>
            <a:ext cx="1049337" cy="540148"/>
          </a:xfrm>
          <a:prstGeom prst="rect">
            <a:avLst/>
          </a:prstGeom>
          <a:noFill/>
          <a:ln w="9525">
            <a:noFill/>
            <a:miter lim="800000"/>
            <a:headEnd/>
            <a:tailEnd/>
          </a:ln>
        </p:spPr>
        <p:txBody>
          <a:bodyPr lIns="0" tIns="0" rIns="0" bIns="0" anchor="b">
            <a:spAutoFit/>
          </a:bodyPr>
          <a:lstStyle/>
          <a:p>
            <a:pPr algn="ctr" defTabSz="814365">
              <a:lnSpc>
                <a:spcPct val="90000"/>
              </a:lnSpc>
              <a:spcBef>
                <a:spcPct val="50000"/>
              </a:spcBef>
              <a:buNone/>
            </a:pPr>
            <a:r>
              <a:rPr lang="de-CH" sz="1300" b="0" i="0" dirty="0">
                <a:solidFill>
                  <a:srgbClr val="585858"/>
                </a:solidFill>
                <a:latin typeface="Arial"/>
                <a:ea typeface="ＭＳ Ｐゴシック"/>
                <a:cs typeface="+mn-cs"/>
              </a:rPr>
              <a:t>Multimedia-Optimierung: </a:t>
            </a:r>
            <a:r>
              <a:rPr lang="de-CH" sz="1300" b="0" i="0" dirty="0">
                <a:solidFill>
                  <a:srgbClr val="0096D6"/>
                </a:solidFill>
                <a:latin typeface="Arial"/>
                <a:ea typeface="ＭＳ Ｐゴシック"/>
                <a:cs typeface="+mn-cs"/>
              </a:rPr>
              <a:t>Medianet</a:t>
            </a:r>
          </a:p>
        </p:txBody>
      </p:sp>
      <p:sp>
        <p:nvSpPr>
          <p:cNvPr id="244" name="TextBox 27"/>
          <p:cNvSpPr txBox="1">
            <a:spLocks noChangeArrowheads="1"/>
          </p:cNvSpPr>
          <p:nvPr/>
        </p:nvSpPr>
        <p:spPr bwMode="auto">
          <a:xfrm>
            <a:off x="5441950" y="3544944"/>
            <a:ext cx="819150" cy="360099"/>
          </a:xfrm>
          <a:prstGeom prst="rect">
            <a:avLst/>
          </a:prstGeom>
          <a:noFill/>
          <a:ln w="9525">
            <a:noFill/>
            <a:miter lim="800000"/>
            <a:headEnd/>
            <a:tailEnd/>
          </a:ln>
        </p:spPr>
        <p:txBody>
          <a:bodyPr lIns="0" tIns="0" rIns="0" bIns="0">
            <a:spAutoFit/>
          </a:bodyPr>
          <a:lstStyle/>
          <a:p>
            <a:pPr algn="ctr" defTabSz="814365">
              <a:lnSpc>
                <a:spcPct val="90000"/>
              </a:lnSpc>
              <a:spcBef>
                <a:spcPct val="50000"/>
              </a:spcBef>
              <a:buNone/>
            </a:pPr>
            <a:r>
              <a:rPr lang="de-CH" sz="1300" b="0" i="0" dirty="0">
                <a:solidFill>
                  <a:srgbClr val="585858"/>
                </a:solidFill>
                <a:latin typeface="Arial"/>
                <a:ea typeface="ＭＳ Ｐゴシック"/>
                <a:cs typeface="+mn-cs"/>
              </a:rPr>
              <a:t>Sicherheit:</a:t>
            </a:r>
            <a:br>
              <a:rPr lang="de-CH" sz="1300" b="0" i="0" dirty="0">
                <a:solidFill>
                  <a:srgbClr val="585858"/>
                </a:solidFill>
                <a:latin typeface="Arial"/>
                <a:ea typeface="ＭＳ Ｐゴシック"/>
                <a:cs typeface="+mn-cs"/>
              </a:rPr>
            </a:br>
            <a:r>
              <a:rPr lang="de-CH" sz="1300" b="0" i="0" dirty="0">
                <a:solidFill>
                  <a:srgbClr val="0096D6"/>
                </a:solidFill>
                <a:latin typeface="Arial"/>
                <a:ea typeface="ＭＳ Ｐゴシック"/>
                <a:cs typeface="+mn-cs"/>
              </a:rPr>
              <a:t>TrustSec</a:t>
            </a:r>
          </a:p>
        </p:txBody>
      </p:sp>
      <p:cxnSp>
        <p:nvCxnSpPr>
          <p:cNvPr id="245" name="Straight Connector 244"/>
          <p:cNvCxnSpPr/>
          <p:nvPr/>
        </p:nvCxnSpPr>
        <p:spPr bwMode="auto">
          <a:xfrm rot="5400000">
            <a:off x="3989388"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bwMode="auto">
          <a:xfrm rot="5400000">
            <a:off x="5187950"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bwMode="auto">
          <a:xfrm rot="5400000">
            <a:off x="6121400"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bwMode="auto">
          <a:xfrm rot="5400000">
            <a:off x="7302500" y="3736975"/>
            <a:ext cx="381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6" name="Rounded Rectangle 255"/>
          <p:cNvSpPr/>
          <p:nvPr/>
        </p:nvSpPr>
        <p:spPr bwMode="auto">
          <a:xfrm>
            <a:off x="3737824" y="4121150"/>
            <a:ext cx="1460500" cy="603250"/>
          </a:xfrm>
          <a:prstGeom prst="roundRect">
            <a:avLst>
              <a:gd name="adj" fmla="val 35311"/>
            </a:avLst>
          </a:prstGeom>
          <a:solidFill>
            <a:srgbClr val="0096D6">
              <a:alpha val="64000"/>
            </a:srgb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7" name="Rounded Rectangle 256"/>
          <p:cNvSpPr/>
          <p:nvPr/>
        </p:nvSpPr>
        <p:spPr bwMode="auto">
          <a:xfrm>
            <a:off x="4982424" y="4121150"/>
            <a:ext cx="1403350" cy="603250"/>
          </a:xfrm>
          <a:prstGeom prst="roundRect">
            <a:avLst>
              <a:gd name="adj" fmla="val 31921"/>
            </a:avLst>
          </a:prstGeom>
          <a:solidFill>
            <a:schemeClr val="tx1">
              <a:lumMod val="75000"/>
              <a:alpha val="64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58" name="Rounded Rectangle 257"/>
          <p:cNvSpPr/>
          <p:nvPr/>
        </p:nvSpPr>
        <p:spPr bwMode="auto">
          <a:xfrm>
            <a:off x="6171462" y="4121150"/>
            <a:ext cx="1412875" cy="603250"/>
          </a:xfrm>
          <a:prstGeom prst="roundRect">
            <a:avLst>
              <a:gd name="adj" fmla="val 30226"/>
            </a:avLst>
          </a:prstGeom>
          <a:solidFill>
            <a:schemeClr val="accent2">
              <a:lumMod val="75000"/>
              <a:alpha val="60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60" name="Rounded Rectangle 259"/>
          <p:cNvSpPr/>
          <p:nvPr/>
        </p:nvSpPr>
        <p:spPr bwMode="auto">
          <a:xfrm>
            <a:off x="4993034" y="4125020"/>
            <a:ext cx="1292225" cy="595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914400">
              <a:lnSpc>
                <a:spcPts val="1400"/>
              </a:lnSpc>
              <a:buNone/>
            </a:pPr>
            <a:r>
              <a:rPr lang="de-CH" sz="1400" b="0" i="0">
                <a:solidFill>
                  <a:srgbClr val="FFFFFF"/>
                </a:solidFill>
                <a:latin typeface="Arial"/>
                <a:ea typeface="+mn-ea"/>
                <a:cs typeface="+mn-cs"/>
              </a:rPr>
              <a:t>Cloud</a:t>
            </a:r>
          </a:p>
          <a:p>
            <a:pPr algn="ctr" defTabSz="914400">
              <a:lnSpc>
                <a:spcPts val="1400"/>
              </a:lnSpc>
              <a:buNone/>
            </a:pPr>
            <a:r>
              <a:rPr lang="de-CH" sz="1400" b="0" i="0">
                <a:solidFill>
                  <a:srgbClr val="FFFFFF"/>
                </a:solidFill>
                <a:latin typeface="Arial"/>
                <a:ea typeface="+mn-ea"/>
                <a:cs typeface="+mn-cs"/>
              </a:rPr>
              <a:t>Intelligent</a:t>
            </a:r>
          </a:p>
          <a:p>
            <a:pPr algn="ctr" defTabSz="914400">
              <a:lnSpc>
                <a:spcPts val="1400"/>
              </a:lnSpc>
              <a:buNone/>
            </a:pPr>
            <a:r>
              <a:rPr lang="de-CH" sz="1400" b="0" i="0">
                <a:solidFill>
                  <a:srgbClr val="FFFFFF"/>
                </a:solidFill>
                <a:latin typeface="Arial"/>
                <a:ea typeface="+mn-ea"/>
                <a:cs typeface="+mn-cs"/>
              </a:rPr>
              <a:t>Network</a:t>
            </a:r>
            <a:endParaRPr lang="en-US" sz="1400" dirty="0">
              <a:solidFill>
                <a:srgbClr val="FFFFFF"/>
              </a:solidFill>
            </a:endParaRPr>
          </a:p>
        </p:txBody>
      </p:sp>
      <p:sp>
        <p:nvSpPr>
          <p:cNvPr id="262" name="Rounded Rectangle 261"/>
          <p:cNvSpPr/>
          <p:nvPr/>
        </p:nvSpPr>
        <p:spPr bwMode="auto">
          <a:xfrm>
            <a:off x="6159846" y="4224338"/>
            <a:ext cx="1323975" cy="397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914400">
              <a:lnSpc>
                <a:spcPts val="1400"/>
              </a:lnSpc>
              <a:buNone/>
            </a:pPr>
            <a:r>
              <a:rPr lang="de-CH" sz="1400" b="0" i="0">
                <a:solidFill>
                  <a:srgbClr val="FFFFFF"/>
                </a:solidFill>
                <a:latin typeface="Arial"/>
                <a:ea typeface="+mn-ea"/>
                <a:cs typeface="+mn-cs"/>
              </a:rPr>
              <a:t>Unified</a:t>
            </a:r>
          </a:p>
          <a:p>
            <a:pPr algn="ctr" defTabSz="914400">
              <a:lnSpc>
                <a:spcPts val="1400"/>
              </a:lnSpc>
              <a:buNone/>
            </a:pPr>
            <a:r>
              <a:rPr lang="de-CH" sz="1400" b="0" i="0">
                <a:solidFill>
                  <a:srgbClr val="FFFFFF"/>
                </a:solidFill>
                <a:latin typeface="Arial"/>
                <a:ea typeface="+mn-ea"/>
                <a:cs typeface="+mn-cs"/>
              </a:rPr>
              <a:t>Fabric</a:t>
            </a:r>
            <a:endParaRPr lang="en-US" sz="1400" dirty="0">
              <a:solidFill>
                <a:srgbClr val="FFFFFF"/>
              </a:solidFill>
            </a:endParaRPr>
          </a:p>
        </p:txBody>
      </p:sp>
      <p:sp>
        <p:nvSpPr>
          <p:cNvPr id="263" name="Rounded Rectangle 262"/>
          <p:cNvSpPr/>
          <p:nvPr/>
        </p:nvSpPr>
        <p:spPr bwMode="auto">
          <a:xfrm>
            <a:off x="3742083" y="4224338"/>
            <a:ext cx="1366837" cy="397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914400">
              <a:lnSpc>
                <a:spcPts val="1400"/>
              </a:lnSpc>
              <a:buNone/>
            </a:pPr>
            <a:r>
              <a:rPr lang="de-CH" sz="1400" b="0" i="0">
                <a:solidFill>
                  <a:srgbClr val="FFFFFF"/>
                </a:solidFill>
                <a:latin typeface="Arial"/>
                <a:ea typeface="+mn-ea"/>
                <a:cs typeface="+mn-cs"/>
              </a:rPr>
              <a:t>Unified</a:t>
            </a:r>
          </a:p>
          <a:p>
            <a:pPr algn="ctr" defTabSz="914400">
              <a:lnSpc>
                <a:spcPts val="1400"/>
              </a:lnSpc>
              <a:buNone/>
            </a:pPr>
            <a:r>
              <a:rPr lang="de-CH" sz="1400" b="0" i="0">
                <a:solidFill>
                  <a:srgbClr val="FFFFFF"/>
                </a:solidFill>
                <a:latin typeface="Arial"/>
                <a:ea typeface="+mn-ea"/>
                <a:cs typeface="+mn-cs"/>
              </a:rPr>
              <a:t>Access</a:t>
            </a:r>
          </a:p>
        </p:txBody>
      </p:sp>
      <p:grpSp>
        <p:nvGrpSpPr>
          <p:cNvPr id="3" name="Group 36"/>
          <p:cNvGrpSpPr>
            <a:grpSpLocks/>
          </p:cNvGrpSpPr>
          <p:nvPr/>
        </p:nvGrpSpPr>
        <p:grpSpPr bwMode="auto">
          <a:xfrm>
            <a:off x="7024688" y="2547238"/>
            <a:ext cx="538162" cy="400050"/>
            <a:chOff x="4210050" y="2807014"/>
            <a:chExt cx="933450" cy="692471"/>
          </a:xfrm>
        </p:grpSpPr>
        <p:sp>
          <p:nvSpPr>
            <p:cNvPr id="265" name="Oval 264"/>
            <p:cNvSpPr/>
            <p:nvPr/>
          </p:nvSpPr>
          <p:spPr>
            <a:xfrm>
              <a:off x="4210050" y="3219199"/>
              <a:ext cx="933450" cy="280286"/>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66" name="Picture 3" descr="\\MV-FS\Projects\Cisco\03_Assets\Brand Assets\Kubrick Icons\Kubrick png icons\old_phone_1145_256.png"/>
            <p:cNvPicPr>
              <a:picLocks noChangeAspect="1" noChangeArrowheads="1"/>
            </p:cNvPicPr>
            <p:nvPr/>
          </p:nvPicPr>
          <p:blipFill>
            <a:blip r:embed="rId4" cstate="print"/>
            <a:srcRect/>
            <a:stretch>
              <a:fillRect/>
            </a:stretch>
          </p:blipFill>
          <p:spPr bwMode="auto">
            <a:xfrm>
              <a:off x="4353434" y="2807014"/>
              <a:ext cx="614440" cy="614438"/>
            </a:xfrm>
            <a:prstGeom prst="rect">
              <a:avLst/>
            </a:prstGeom>
            <a:noFill/>
            <a:ln w="9525">
              <a:noFill/>
              <a:miter lim="800000"/>
              <a:headEnd/>
              <a:tailEnd/>
            </a:ln>
          </p:spPr>
        </p:pic>
      </p:grpSp>
      <p:grpSp>
        <p:nvGrpSpPr>
          <p:cNvPr id="4" name="Group 102"/>
          <p:cNvGrpSpPr>
            <a:grpSpLocks/>
          </p:cNvGrpSpPr>
          <p:nvPr/>
        </p:nvGrpSpPr>
        <p:grpSpPr bwMode="auto">
          <a:xfrm>
            <a:off x="3279775" y="2504375"/>
            <a:ext cx="396875" cy="428625"/>
            <a:chOff x="2509169" y="1377188"/>
            <a:chExt cx="578238" cy="627145"/>
          </a:xfrm>
        </p:grpSpPr>
        <p:sp>
          <p:nvSpPr>
            <p:cNvPr id="268" name="Oval 267"/>
            <p:cNvSpPr/>
            <p:nvPr/>
          </p:nvSpPr>
          <p:spPr>
            <a:xfrm>
              <a:off x="2534612" y="1792963"/>
              <a:ext cx="527353" cy="211370"/>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69" name="Picture 2" descr="\\MV-FS\Projects\Cisco\03_Assets\Brand Assets\Kubrick Icons\Kubrick png icons\mobile_phone_4046_256.png"/>
            <p:cNvPicPr>
              <a:picLocks noChangeAspect="1" noChangeArrowheads="1"/>
            </p:cNvPicPr>
            <p:nvPr/>
          </p:nvPicPr>
          <p:blipFill>
            <a:blip r:embed="rId5" cstate="print"/>
            <a:srcRect/>
            <a:stretch>
              <a:fillRect/>
            </a:stretch>
          </p:blipFill>
          <p:spPr bwMode="auto">
            <a:xfrm>
              <a:off x="2509169" y="1377188"/>
              <a:ext cx="578238" cy="578238"/>
            </a:xfrm>
            <a:prstGeom prst="rect">
              <a:avLst/>
            </a:prstGeom>
            <a:noFill/>
            <a:ln w="9525">
              <a:noFill/>
              <a:miter lim="800000"/>
              <a:headEnd/>
              <a:tailEnd/>
            </a:ln>
          </p:spPr>
        </p:pic>
      </p:grpSp>
      <p:grpSp>
        <p:nvGrpSpPr>
          <p:cNvPr id="5" name="Group 105"/>
          <p:cNvGrpSpPr>
            <a:grpSpLocks/>
          </p:cNvGrpSpPr>
          <p:nvPr/>
        </p:nvGrpSpPr>
        <p:grpSpPr bwMode="auto">
          <a:xfrm>
            <a:off x="4422775" y="2545650"/>
            <a:ext cx="506413" cy="363538"/>
            <a:chOff x="3376297" y="1422104"/>
            <a:chExt cx="739263" cy="531480"/>
          </a:xfrm>
        </p:grpSpPr>
        <p:sp>
          <p:nvSpPr>
            <p:cNvPr id="271" name="Oval 270"/>
            <p:cNvSpPr/>
            <p:nvPr/>
          </p:nvSpPr>
          <p:spPr>
            <a:xfrm>
              <a:off x="3376297" y="1742384"/>
              <a:ext cx="739263" cy="211200"/>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72" name="Picture 3"/>
            <p:cNvPicPr>
              <a:picLocks noChangeAspect="1" noChangeArrowheads="1"/>
            </p:cNvPicPr>
            <p:nvPr/>
          </p:nvPicPr>
          <p:blipFill>
            <a:blip r:embed="rId6" cstate="print"/>
            <a:srcRect/>
            <a:stretch>
              <a:fillRect/>
            </a:stretch>
          </p:blipFill>
          <p:spPr bwMode="auto">
            <a:xfrm>
              <a:off x="3443212" y="1422104"/>
              <a:ext cx="605432" cy="488407"/>
            </a:xfrm>
            <a:prstGeom prst="rect">
              <a:avLst/>
            </a:prstGeom>
            <a:noFill/>
            <a:ln w="9525">
              <a:noFill/>
              <a:miter lim="800000"/>
              <a:headEnd/>
              <a:tailEnd/>
            </a:ln>
          </p:spPr>
        </p:pic>
      </p:grpSp>
      <p:grpSp>
        <p:nvGrpSpPr>
          <p:cNvPr id="6" name="Group 108"/>
          <p:cNvGrpSpPr>
            <a:grpSpLocks/>
          </p:cNvGrpSpPr>
          <p:nvPr/>
        </p:nvGrpSpPr>
        <p:grpSpPr bwMode="auto">
          <a:xfrm>
            <a:off x="5022850" y="2432938"/>
            <a:ext cx="757238" cy="520700"/>
            <a:chOff x="4060249" y="1286154"/>
            <a:chExt cx="1104681" cy="760306"/>
          </a:xfrm>
        </p:grpSpPr>
        <p:sp>
          <p:nvSpPr>
            <p:cNvPr id="274" name="Oval 273"/>
            <p:cNvSpPr/>
            <p:nvPr/>
          </p:nvSpPr>
          <p:spPr>
            <a:xfrm>
              <a:off x="4060249" y="1779889"/>
              <a:ext cx="1104681" cy="213257"/>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75" name="Picture 4" descr="\\MV-FS\Projects\Cisco\03_Assets\Brand Assets\Corporate Imagery\SmartDevices\MAClaptop.png"/>
            <p:cNvPicPr>
              <a:picLocks noChangeAspect="1" noChangeArrowheads="1"/>
            </p:cNvPicPr>
            <p:nvPr/>
          </p:nvPicPr>
          <p:blipFill>
            <a:blip r:embed="rId7" cstate="print"/>
            <a:srcRect/>
            <a:stretch>
              <a:fillRect/>
            </a:stretch>
          </p:blipFill>
          <p:spPr bwMode="auto">
            <a:xfrm>
              <a:off x="4232436" y="1286154"/>
              <a:ext cx="760306" cy="760306"/>
            </a:xfrm>
            <a:prstGeom prst="rect">
              <a:avLst/>
            </a:prstGeom>
            <a:noFill/>
            <a:ln w="9525">
              <a:noFill/>
              <a:miter lim="800000"/>
              <a:headEnd/>
              <a:tailEnd/>
            </a:ln>
          </p:spPr>
        </p:pic>
      </p:grpSp>
      <p:grpSp>
        <p:nvGrpSpPr>
          <p:cNvPr id="7" name="Group 122"/>
          <p:cNvGrpSpPr>
            <a:grpSpLocks/>
          </p:cNvGrpSpPr>
          <p:nvPr/>
        </p:nvGrpSpPr>
        <p:grpSpPr bwMode="auto">
          <a:xfrm>
            <a:off x="6383338" y="2504375"/>
            <a:ext cx="504825" cy="403225"/>
            <a:chOff x="5275544" y="1371935"/>
            <a:chExt cx="735930" cy="588744"/>
          </a:xfrm>
        </p:grpSpPr>
        <p:sp>
          <p:nvSpPr>
            <p:cNvPr id="281" name="Oval 280"/>
            <p:cNvSpPr/>
            <p:nvPr/>
          </p:nvSpPr>
          <p:spPr>
            <a:xfrm rot="20974655">
              <a:off x="5277858" y="1747433"/>
              <a:ext cx="705846" cy="210929"/>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82" name="Picture 5" descr="\\MV-FS\Projects\Cisco\03_Assets\Brand Assets\Corporate Imagery\PNG Images\Things\TelePresence.png"/>
            <p:cNvPicPr>
              <a:picLocks noChangeAspect="1" noChangeArrowheads="1"/>
            </p:cNvPicPr>
            <p:nvPr/>
          </p:nvPicPr>
          <p:blipFill>
            <a:blip r:embed="rId8" cstate="print"/>
            <a:srcRect/>
            <a:stretch>
              <a:fillRect/>
            </a:stretch>
          </p:blipFill>
          <p:spPr bwMode="auto">
            <a:xfrm>
              <a:off x="5275544" y="1371935"/>
              <a:ext cx="735930" cy="588744"/>
            </a:xfrm>
            <a:prstGeom prst="rect">
              <a:avLst/>
            </a:prstGeom>
            <a:noFill/>
            <a:ln w="9525">
              <a:noFill/>
              <a:miter lim="800000"/>
              <a:headEnd/>
              <a:tailEnd/>
            </a:ln>
          </p:spPr>
        </p:pic>
      </p:grpSp>
      <p:grpSp>
        <p:nvGrpSpPr>
          <p:cNvPr id="8" name="Group 130"/>
          <p:cNvGrpSpPr>
            <a:grpSpLocks/>
          </p:cNvGrpSpPr>
          <p:nvPr/>
        </p:nvGrpSpPr>
        <p:grpSpPr bwMode="auto">
          <a:xfrm>
            <a:off x="7726363" y="2544063"/>
            <a:ext cx="303212" cy="385762"/>
            <a:chOff x="6975580" y="1401208"/>
            <a:chExt cx="449969" cy="573347"/>
          </a:xfrm>
        </p:grpSpPr>
        <p:sp>
          <p:nvSpPr>
            <p:cNvPr id="284" name="Oval 283"/>
            <p:cNvSpPr/>
            <p:nvPr/>
          </p:nvSpPr>
          <p:spPr>
            <a:xfrm>
              <a:off x="6989715" y="1762204"/>
              <a:ext cx="421699" cy="212351"/>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grpSp>
          <p:nvGrpSpPr>
            <p:cNvPr id="9" name="Group 146"/>
            <p:cNvGrpSpPr>
              <a:grpSpLocks/>
            </p:cNvGrpSpPr>
            <p:nvPr/>
          </p:nvGrpSpPr>
          <p:grpSpPr bwMode="auto">
            <a:xfrm>
              <a:off x="6975580" y="1401208"/>
              <a:ext cx="449969" cy="554009"/>
              <a:chOff x="5202916" y="1828800"/>
              <a:chExt cx="778784" cy="958850"/>
            </a:xfrm>
          </p:grpSpPr>
          <p:sp>
            <p:nvSpPr>
              <p:cNvPr id="286" name="Oval 285"/>
              <p:cNvSpPr/>
              <p:nvPr/>
            </p:nvSpPr>
            <p:spPr>
              <a:xfrm>
                <a:off x="5321160" y="2510759"/>
                <a:ext cx="521908" cy="265436"/>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87" name="Picture 7" descr="C:\Vault\my image library\Kubrick Icons\sw additions\webcam.png"/>
              <p:cNvPicPr>
                <a:picLocks noChangeAspect="1" noChangeArrowheads="1"/>
              </p:cNvPicPr>
              <p:nvPr/>
            </p:nvPicPr>
            <p:blipFill>
              <a:blip r:embed="rId9" cstate="print"/>
              <a:srcRect/>
              <a:stretch>
                <a:fillRect/>
              </a:stretch>
            </p:blipFill>
            <p:spPr bwMode="auto">
              <a:xfrm>
                <a:off x="5202916" y="1828800"/>
                <a:ext cx="778784" cy="958850"/>
              </a:xfrm>
              <a:prstGeom prst="rect">
                <a:avLst/>
              </a:prstGeom>
              <a:noFill/>
              <a:ln w="9525">
                <a:noFill/>
                <a:miter lim="800000"/>
                <a:headEnd/>
                <a:tailEnd/>
              </a:ln>
            </p:spPr>
          </p:pic>
        </p:grpSp>
      </p:grpSp>
      <p:grpSp>
        <p:nvGrpSpPr>
          <p:cNvPr id="10" name="Group 135"/>
          <p:cNvGrpSpPr>
            <a:grpSpLocks/>
          </p:cNvGrpSpPr>
          <p:nvPr/>
        </p:nvGrpSpPr>
        <p:grpSpPr bwMode="auto">
          <a:xfrm>
            <a:off x="8210550" y="2569463"/>
            <a:ext cx="458788" cy="354012"/>
            <a:chOff x="7693445" y="1407382"/>
            <a:chExt cx="670216" cy="517850"/>
          </a:xfrm>
        </p:grpSpPr>
        <p:sp>
          <p:nvSpPr>
            <p:cNvPr id="289" name="Oval 288"/>
            <p:cNvSpPr/>
            <p:nvPr/>
          </p:nvSpPr>
          <p:spPr>
            <a:xfrm>
              <a:off x="8171176" y="1669790"/>
              <a:ext cx="120592" cy="239187"/>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sp>
          <p:nvSpPr>
            <p:cNvPr id="290" name="Oval 289"/>
            <p:cNvSpPr/>
            <p:nvPr/>
          </p:nvSpPr>
          <p:spPr>
            <a:xfrm rot="4539327">
              <a:off x="7946114" y="1268500"/>
              <a:ext cx="164877" cy="670216"/>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91" name="Picture 2" descr="\\MV-FS\Projects\Cisco\03_Assets\Brand Assets\Kubrick Icons\Kubrick png icons\Surveillance_1238_256.png"/>
            <p:cNvPicPr>
              <a:picLocks noChangeAspect="1" noChangeArrowheads="1"/>
            </p:cNvPicPr>
            <p:nvPr/>
          </p:nvPicPr>
          <p:blipFill>
            <a:blip r:embed="rId10" cstate="print"/>
            <a:srcRect/>
            <a:stretch>
              <a:fillRect/>
            </a:stretch>
          </p:blipFill>
          <p:spPr bwMode="auto">
            <a:xfrm flipH="1">
              <a:off x="7728232" y="1407382"/>
              <a:ext cx="524113" cy="517850"/>
            </a:xfrm>
            <a:prstGeom prst="rect">
              <a:avLst/>
            </a:prstGeom>
            <a:noFill/>
            <a:effectLst>
              <a:outerShdw blurRad="50800" dist="38100" dir="2700000" algn="tl" rotWithShape="0">
                <a:prstClr val="black">
                  <a:alpha val="40000"/>
                </a:prstClr>
              </a:outerShdw>
            </a:effectLst>
          </p:spPr>
        </p:pic>
      </p:grpSp>
      <p:grpSp>
        <p:nvGrpSpPr>
          <p:cNvPr id="11" name="Group 291"/>
          <p:cNvGrpSpPr>
            <a:grpSpLocks/>
          </p:cNvGrpSpPr>
          <p:nvPr/>
        </p:nvGrpSpPr>
        <p:grpSpPr bwMode="auto">
          <a:xfrm>
            <a:off x="5889625" y="2490088"/>
            <a:ext cx="360363" cy="444500"/>
            <a:chOff x="6062000" y="7153135"/>
            <a:chExt cx="360613" cy="444089"/>
          </a:xfrm>
        </p:grpSpPr>
        <p:sp>
          <p:nvSpPr>
            <p:cNvPr id="293" name="Oval 292"/>
            <p:cNvSpPr/>
            <p:nvPr/>
          </p:nvSpPr>
          <p:spPr>
            <a:xfrm>
              <a:off x="6062000" y="7452895"/>
              <a:ext cx="360613" cy="144329"/>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94" name="Picture 41" descr="C:\Projects\current\10-1040\8-16\Droid.png"/>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6141450" y="7153135"/>
              <a:ext cx="206474" cy="410163"/>
            </a:xfrm>
            <a:prstGeom prst="rect">
              <a:avLst/>
            </a:prstGeom>
            <a:noFill/>
            <a:ln w="9525">
              <a:noFill/>
              <a:miter lim="800000"/>
              <a:headEnd/>
              <a:tailEnd/>
            </a:ln>
          </p:spPr>
        </p:pic>
      </p:grpSp>
      <p:grpSp>
        <p:nvGrpSpPr>
          <p:cNvPr id="12" name="Group 10"/>
          <p:cNvGrpSpPr>
            <a:grpSpLocks/>
          </p:cNvGrpSpPr>
          <p:nvPr/>
        </p:nvGrpSpPr>
        <p:grpSpPr bwMode="auto">
          <a:xfrm>
            <a:off x="3813175" y="2525013"/>
            <a:ext cx="500063" cy="406400"/>
            <a:chOff x="3968568" y="7187629"/>
            <a:chExt cx="501037" cy="407214"/>
          </a:xfrm>
        </p:grpSpPr>
        <p:sp>
          <p:nvSpPr>
            <p:cNvPr id="296" name="Oval 295"/>
            <p:cNvSpPr/>
            <p:nvPr/>
          </p:nvSpPr>
          <p:spPr>
            <a:xfrm>
              <a:off x="3968568" y="7480314"/>
              <a:ext cx="501037" cy="114529"/>
            </a:xfrm>
            <a:prstGeom prst="ellipse">
              <a:avLst/>
            </a:prstGeom>
            <a:gradFill flip="none" rotWithShape="1">
              <a:gsLst>
                <a:gs pos="0">
                  <a:srgbClr val="000000"/>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pic>
          <p:nvPicPr>
            <p:cNvPr id="297" name="Picture 140" descr="IPAD.png"/>
            <p:cNvPicPr>
              <a:picLocks noChangeAspect="1"/>
            </p:cNvPicPr>
            <p:nvPr/>
          </p:nvPicPr>
          <p:blipFill>
            <a:blip r:embed="rId12" cstate="print"/>
            <a:srcRect/>
            <a:stretch>
              <a:fillRect/>
            </a:stretch>
          </p:blipFill>
          <p:spPr bwMode="auto">
            <a:xfrm>
              <a:off x="4081833" y="7187629"/>
              <a:ext cx="274506" cy="350574"/>
            </a:xfrm>
            <a:prstGeom prst="rect">
              <a:avLst/>
            </a:prstGeom>
            <a:noFill/>
            <a:ln w="9525">
              <a:noFill/>
              <a:miter lim="800000"/>
              <a:headEnd/>
              <a:tailEnd/>
            </a:ln>
          </p:spPr>
        </p:pic>
      </p:grpSp>
      <p:sp>
        <p:nvSpPr>
          <p:cNvPr id="298" name="Bent Arrow 297"/>
          <p:cNvSpPr/>
          <p:nvPr/>
        </p:nvSpPr>
        <p:spPr bwMode="auto">
          <a:xfrm>
            <a:off x="314431" y="2458494"/>
            <a:ext cx="509760" cy="812087"/>
          </a:xfrm>
          <a:prstGeom prst="bentArrow">
            <a:avLst/>
          </a:prstGeom>
          <a:gradFill flip="none" rotWithShape="1">
            <a:gsLst>
              <a:gs pos="25000">
                <a:schemeClr val="tx1">
                  <a:lumMod val="60000"/>
                  <a:lumOff val="40000"/>
                  <a:alpha val="0"/>
                </a:schemeClr>
              </a:gs>
              <a:gs pos="100000">
                <a:schemeClr val="tx1">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96D6"/>
              </a:solidFill>
            </a:endParaRPr>
          </a:p>
        </p:txBody>
      </p:sp>
      <p:sp>
        <p:nvSpPr>
          <p:cNvPr id="299" name="Bent Arrow 298"/>
          <p:cNvSpPr/>
          <p:nvPr/>
        </p:nvSpPr>
        <p:spPr bwMode="auto">
          <a:xfrm flipV="1">
            <a:off x="314431" y="4501868"/>
            <a:ext cx="509760" cy="723418"/>
          </a:xfrm>
          <a:prstGeom prst="bentArrow">
            <a:avLst/>
          </a:prstGeom>
          <a:gradFill flip="none" rotWithShape="1">
            <a:gsLst>
              <a:gs pos="25000">
                <a:schemeClr val="tx1">
                  <a:lumMod val="60000"/>
                  <a:lumOff val="40000"/>
                  <a:alpha val="0"/>
                </a:schemeClr>
              </a:gs>
              <a:gs pos="100000">
                <a:schemeClr val="tx1">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96D6"/>
              </a:solidFill>
            </a:endParaRPr>
          </a:p>
        </p:txBody>
      </p:sp>
      <p:sp>
        <p:nvSpPr>
          <p:cNvPr id="300" name="TextBox 71"/>
          <p:cNvSpPr txBox="1">
            <a:spLocks noChangeArrowheads="1"/>
          </p:cNvSpPr>
          <p:nvPr/>
        </p:nvSpPr>
        <p:spPr bwMode="auto">
          <a:xfrm>
            <a:off x="169863" y="3197363"/>
            <a:ext cx="875166" cy="169277"/>
          </a:xfrm>
          <a:prstGeom prst="rect">
            <a:avLst/>
          </a:prstGeom>
          <a:noFill/>
          <a:ln w="9525">
            <a:noFill/>
            <a:miter lim="800000"/>
            <a:headEnd/>
            <a:tailEnd/>
          </a:ln>
        </p:spPr>
        <p:txBody>
          <a:bodyPr wrap="square" lIns="0" tIns="0" rIns="0" bIns="0">
            <a:spAutoFit/>
          </a:bodyPr>
          <a:lstStyle/>
          <a:p>
            <a:pPr algn="l" defTabSz="914400">
              <a:buNone/>
            </a:pPr>
            <a:r>
              <a:rPr lang="en-US" sz="1100" b="1" i="0" dirty="0">
                <a:solidFill>
                  <a:srgbClr val="FFFFFF"/>
                </a:solidFill>
                <a:latin typeface="Arial"/>
                <a:ea typeface="+mn-ea"/>
                <a:cs typeface="+mn-cs"/>
              </a:rPr>
              <a:t>RICHTLINIE</a:t>
            </a:r>
          </a:p>
        </p:txBody>
      </p:sp>
      <p:sp>
        <p:nvSpPr>
          <p:cNvPr id="301" name="TextBox 71"/>
          <p:cNvSpPr txBox="1">
            <a:spLocks noChangeArrowheads="1"/>
          </p:cNvSpPr>
          <p:nvPr/>
        </p:nvSpPr>
        <p:spPr bwMode="auto">
          <a:xfrm>
            <a:off x="169862" y="3763190"/>
            <a:ext cx="1302677" cy="169277"/>
          </a:xfrm>
          <a:prstGeom prst="rect">
            <a:avLst/>
          </a:prstGeom>
          <a:noFill/>
          <a:ln w="9525">
            <a:noFill/>
            <a:miter lim="800000"/>
            <a:headEnd/>
            <a:tailEnd/>
          </a:ln>
        </p:spPr>
        <p:txBody>
          <a:bodyPr wrap="square" lIns="0" tIns="0" rIns="0" bIns="0">
            <a:spAutoFit/>
          </a:bodyPr>
          <a:lstStyle/>
          <a:p>
            <a:pPr algn="l" defTabSz="914400">
              <a:buNone/>
            </a:pPr>
            <a:r>
              <a:rPr lang="en-US" sz="1100" b="1" i="0" dirty="0">
                <a:solidFill>
                  <a:srgbClr val="FFFFFF"/>
                </a:solidFill>
                <a:latin typeface="Arial"/>
                <a:ea typeface="+mn-ea"/>
                <a:cs typeface="+mn-cs"/>
              </a:rPr>
              <a:t>MANAGEMENT</a:t>
            </a:r>
          </a:p>
        </p:txBody>
      </p:sp>
      <p:grpSp>
        <p:nvGrpSpPr>
          <p:cNvPr id="13" name="Group 12"/>
          <p:cNvGrpSpPr>
            <a:grpSpLocks/>
          </p:cNvGrpSpPr>
          <p:nvPr/>
        </p:nvGrpSpPr>
        <p:grpSpPr bwMode="auto">
          <a:xfrm>
            <a:off x="314325" y="5911850"/>
            <a:ext cx="8513763" cy="609600"/>
            <a:chOff x="306706" y="5692683"/>
            <a:chExt cx="8513444" cy="609600"/>
          </a:xfrm>
        </p:grpSpPr>
        <p:sp>
          <p:nvSpPr>
            <p:cNvPr id="303" name="Rectangle 302"/>
            <p:cNvSpPr/>
            <p:nvPr/>
          </p:nvSpPr>
          <p:spPr>
            <a:xfrm>
              <a:off x="306706" y="5692683"/>
              <a:ext cx="8513444" cy="609600"/>
            </a:xfrm>
            <a:prstGeom prst="rect">
              <a:avLst/>
            </a:prstGeom>
            <a:gradFill>
              <a:gsLst>
                <a:gs pos="0">
                  <a:srgbClr val="585858"/>
                </a:gs>
                <a:gs pos="94000">
                  <a:schemeClr val="bg2">
                    <a:lumMod val="50000"/>
                  </a:schemeClr>
                </a:gs>
              </a:gsLst>
              <a:lin ang="5400000" scaled="0"/>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04" name="Rectangle 103"/>
            <p:cNvSpPr>
              <a:spLocks noChangeArrowheads="1"/>
            </p:cNvSpPr>
            <p:nvPr/>
          </p:nvSpPr>
          <p:spPr bwMode="auto">
            <a:xfrm>
              <a:off x="407987" y="5790394"/>
              <a:ext cx="8288337" cy="310248"/>
            </a:xfrm>
            <a:prstGeom prst="rect">
              <a:avLst/>
            </a:prstGeom>
            <a:noFill/>
            <a:ln w="9525">
              <a:noFill/>
              <a:miter lim="800000"/>
              <a:headEnd/>
              <a:tailEnd/>
            </a:ln>
          </p:spPr>
          <p:txBody>
            <a:bodyPr/>
            <a:lstStyle/>
            <a:p>
              <a:pPr algn="ctr" defTabSz="814365">
                <a:lnSpc>
                  <a:spcPct val="90000"/>
                </a:lnSpc>
                <a:spcBef>
                  <a:spcPct val="50000"/>
                </a:spcBef>
                <a:buNone/>
              </a:pPr>
              <a:r>
                <a:rPr lang="de-CH" sz="1500" b="0" i="0" dirty="0">
                  <a:solidFill>
                    <a:srgbClr val="FFFFFF"/>
                  </a:solidFill>
                  <a:latin typeface="Arial"/>
                  <a:ea typeface="ＭＳ Ｐゴシック"/>
                  <a:cs typeface="+mn-cs"/>
                </a:rPr>
                <a:t>INTELLIGENTE PROFESSIONAL UND TECHNISCHE SERVICES: </a:t>
              </a:r>
              <a:br>
                <a:rPr lang="de-CH" sz="1500" b="0" i="0" dirty="0">
                  <a:solidFill>
                    <a:srgbClr val="FFFFFF"/>
                  </a:solidFill>
                  <a:latin typeface="Arial"/>
                  <a:ea typeface="ＭＳ Ｐゴシック"/>
                  <a:cs typeface="+mn-cs"/>
                </a:rPr>
              </a:br>
              <a:r>
                <a:rPr lang="de-CH" sz="1500" b="0" i="0" dirty="0">
                  <a:solidFill>
                    <a:srgbClr val="FFFFFF"/>
                  </a:solidFill>
                  <a:latin typeface="Arial"/>
                  <a:ea typeface="ＭＳ Ｐゴシック"/>
                  <a:cs typeface="+mn-cs"/>
                </a:rPr>
                <a:t>Schnellere Nutzung der Vorteile von Borderless Networks</a:t>
              </a:r>
              <a:endParaRPr lang="en-US" sz="1500" dirty="0">
                <a:solidFill>
                  <a:srgbClr val="FFFFFF"/>
                </a:solidFill>
                <a:ea typeface="ＭＳ Ｐゴシック" pitchFamily="34" charset="-128"/>
              </a:endParaRPr>
            </a:p>
          </p:txBody>
        </p:sp>
      </p:grpSp>
      <p:sp>
        <p:nvSpPr>
          <p:cNvPr id="305" name="TextBox 71"/>
          <p:cNvSpPr txBox="1">
            <a:spLocks noChangeArrowheads="1"/>
          </p:cNvSpPr>
          <p:nvPr/>
        </p:nvSpPr>
        <p:spPr bwMode="auto">
          <a:xfrm>
            <a:off x="174625" y="4412141"/>
            <a:ext cx="1103313" cy="169277"/>
          </a:xfrm>
          <a:prstGeom prst="rect">
            <a:avLst/>
          </a:prstGeom>
          <a:noFill/>
          <a:ln w="9525">
            <a:noFill/>
            <a:miter lim="800000"/>
            <a:headEnd/>
            <a:tailEnd/>
          </a:ln>
        </p:spPr>
        <p:txBody>
          <a:bodyPr lIns="0" tIns="0" rIns="0" bIns="0">
            <a:spAutoFit/>
          </a:bodyPr>
          <a:lstStyle/>
          <a:p>
            <a:pPr algn="l" defTabSz="914400">
              <a:buNone/>
            </a:pPr>
            <a:r>
              <a:rPr lang="en-US" sz="1100" b="1" i="0">
                <a:solidFill>
                  <a:srgbClr val="FFFFFF"/>
                </a:solidFill>
                <a:latin typeface="Arial"/>
                <a:ea typeface="+mn-ea"/>
                <a:cs typeface="+mn-cs"/>
              </a:rPr>
              <a:t>APIs</a:t>
            </a:r>
          </a:p>
        </p:txBody>
      </p:sp>
      <p:cxnSp>
        <p:nvCxnSpPr>
          <p:cNvPr id="82" name="Straight Connector 81"/>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7867537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 name="Title 1"/>
          <p:cNvSpPr>
            <a:spLocks noGrp="1"/>
          </p:cNvSpPr>
          <p:nvPr>
            <p:ph type="title"/>
          </p:nvPr>
        </p:nvSpPr>
        <p:spPr/>
        <p:txBody>
          <a:bodyPr/>
          <a:lstStyle/>
          <a:p>
            <a:pPr algn="l" defTabSz="914400">
              <a:spcBef>
                <a:spcPct val="0"/>
              </a:spcBef>
              <a:buNone/>
            </a:pPr>
            <a:r>
              <a:rPr lang="de-CH" sz="3200" b="0" i="0" spc="0" baseline="0">
                <a:solidFill>
                  <a:srgbClr val="FFFFFF"/>
                </a:solidFill>
                <a:latin typeface="Arial"/>
                <a:ea typeface="+mj-ea"/>
                <a:cs typeface="Arial"/>
              </a:rPr>
              <a:t>Cisco Security-Lösungen für mittelständische Unternehmen</a:t>
            </a:r>
            <a:endParaRPr lang="en-US" dirty="0">
              <a:latin typeface="Arial"/>
              <a:cs typeface="Arial"/>
            </a:endParaRPr>
          </a:p>
        </p:txBody>
      </p:sp>
      <p:grpSp>
        <p:nvGrpSpPr>
          <p:cNvPr id="102" name="Group 101"/>
          <p:cNvGrpSpPr/>
          <p:nvPr/>
        </p:nvGrpSpPr>
        <p:grpSpPr>
          <a:xfrm>
            <a:off x="4457427" y="1556792"/>
            <a:ext cx="4584993" cy="4896544"/>
            <a:chOff x="8086278" y="1905024"/>
            <a:chExt cx="3819210" cy="4001055"/>
          </a:xfrm>
        </p:grpSpPr>
        <p:sp>
          <p:nvSpPr>
            <p:cNvPr id="103" name="Oval 102"/>
            <p:cNvSpPr/>
            <p:nvPr/>
          </p:nvSpPr>
          <p:spPr bwMode="auto">
            <a:xfrm>
              <a:off x="9175150" y="2931369"/>
              <a:ext cx="1684168" cy="1684166"/>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1C1C1C"/>
                </a:solidFill>
                <a:effectLst/>
                <a:uLnTx/>
                <a:uFillTx/>
              </a:endParaRPr>
            </a:p>
          </p:txBody>
        </p:sp>
        <p:sp>
          <p:nvSpPr>
            <p:cNvPr id="104" name="Oval 103"/>
            <p:cNvSpPr/>
            <p:nvPr/>
          </p:nvSpPr>
          <p:spPr>
            <a:xfrm>
              <a:off x="9179008" y="5691572"/>
              <a:ext cx="1690866" cy="214507"/>
            </a:xfrm>
            <a:prstGeom prst="ellipse">
              <a:avLst/>
            </a:prstGeom>
            <a:gradFill flip="none" rotWithShape="1">
              <a:gsLst>
                <a:gs pos="0">
                  <a:srgbClr val="212227"/>
                </a:gs>
                <a:gs pos="100000">
                  <a:srgbClr val="212227">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1C1C1C"/>
                </a:solidFill>
                <a:effectLst/>
                <a:uLnTx/>
                <a:uFillTx/>
                <a:latin typeface="Arial"/>
                <a:ea typeface="+mn-ea"/>
                <a:cs typeface="+mn-cs"/>
              </a:endParaRPr>
            </a:p>
          </p:txBody>
        </p:sp>
        <p:sp>
          <p:nvSpPr>
            <p:cNvPr id="105" name="Freeform 104"/>
            <p:cNvSpPr>
              <a:spLocks/>
            </p:cNvSpPr>
            <p:nvPr/>
          </p:nvSpPr>
          <p:spPr bwMode="auto">
            <a:xfrm>
              <a:off x="8741426" y="2511823"/>
              <a:ext cx="1469572" cy="1876717"/>
            </a:xfrm>
            <a:custGeom>
              <a:avLst/>
              <a:gdLst/>
              <a:ahLst/>
              <a:cxnLst>
                <a:cxn ang="0">
                  <a:pos x="149" y="1077"/>
                </a:cxn>
                <a:cxn ang="0">
                  <a:pos x="312" y="1127"/>
                </a:cxn>
                <a:cxn ang="0">
                  <a:pos x="240" y="842"/>
                </a:cxn>
                <a:cxn ang="0">
                  <a:pos x="843" y="240"/>
                </a:cxn>
                <a:cxn ang="0">
                  <a:pos x="850" y="240"/>
                </a:cxn>
                <a:cxn ang="0">
                  <a:pos x="970" y="120"/>
                </a:cxn>
                <a:cxn ang="0">
                  <a:pos x="851" y="0"/>
                </a:cxn>
                <a:cxn ang="0">
                  <a:pos x="843" y="0"/>
                </a:cxn>
                <a:cxn ang="0">
                  <a:pos x="0" y="842"/>
                </a:cxn>
                <a:cxn ang="0">
                  <a:pos x="100" y="1239"/>
                </a:cxn>
                <a:cxn ang="0">
                  <a:pos x="149" y="1077"/>
                </a:cxn>
              </a:cxnLst>
              <a:rect l="0" t="0" r="r" b="b"/>
              <a:pathLst>
                <a:path w="970" h="1239">
                  <a:moveTo>
                    <a:pt x="149" y="1077"/>
                  </a:moveTo>
                  <a:cubicBezTo>
                    <a:pt x="312" y="1127"/>
                    <a:pt x="312" y="1127"/>
                    <a:pt x="312" y="1127"/>
                  </a:cubicBezTo>
                  <a:cubicBezTo>
                    <a:pt x="267" y="1043"/>
                    <a:pt x="240" y="945"/>
                    <a:pt x="240" y="842"/>
                  </a:cubicBezTo>
                  <a:cubicBezTo>
                    <a:pt x="240" y="510"/>
                    <a:pt x="511" y="240"/>
                    <a:pt x="843" y="240"/>
                  </a:cubicBezTo>
                  <a:cubicBezTo>
                    <a:pt x="845" y="240"/>
                    <a:pt x="848" y="240"/>
                    <a:pt x="850" y="240"/>
                  </a:cubicBezTo>
                  <a:cubicBezTo>
                    <a:pt x="970" y="120"/>
                    <a:pt x="970" y="120"/>
                    <a:pt x="970" y="120"/>
                  </a:cubicBezTo>
                  <a:cubicBezTo>
                    <a:pt x="851" y="0"/>
                    <a:pt x="851" y="0"/>
                    <a:pt x="851" y="0"/>
                  </a:cubicBezTo>
                  <a:cubicBezTo>
                    <a:pt x="848" y="0"/>
                    <a:pt x="845" y="0"/>
                    <a:pt x="843" y="0"/>
                  </a:cubicBezTo>
                  <a:cubicBezTo>
                    <a:pt x="378" y="0"/>
                    <a:pt x="0" y="378"/>
                    <a:pt x="0" y="842"/>
                  </a:cubicBezTo>
                  <a:cubicBezTo>
                    <a:pt x="0" y="985"/>
                    <a:pt x="36" y="1120"/>
                    <a:pt x="100" y="1239"/>
                  </a:cubicBezTo>
                  <a:lnTo>
                    <a:pt x="149" y="1077"/>
                  </a:lnTo>
                  <a:close/>
                </a:path>
              </a:pathLst>
            </a:custGeom>
            <a:gradFill flip="none" rotWithShape="1">
              <a:gsLst>
                <a:gs pos="100000">
                  <a:srgbClr val="7322C4"/>
                </a:gs>
                <a:gs pos="417">
                  <a:srgbClr val="277EFD">
                    <a:alpha val="0"/>
                  </a:srgbClr>
                </a:gs>
              </a:gsLst>
              <a:lin ang="189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06" name="TextBox 233"/>
            <p:cNvSpPr txBox="1"/>
            <p:nvPr/>
          </p:nvSpPr>
          <p:spPr>
            <a:xfrm rot="18262486">
              <a:off x="8896503" y="2816224"/>
              <a:ext cx="1937351" cy="1728303"/>
            </a:xfrm>
            <a:prstGeom prst="rect">
              <a:avLst/>
            </a:prstGeom>
          </p:spPr>
          <p:txBody>
            <a:bodyPr spcFirstLastPara="1" wrap="square" numCol="1">
              <a:prstTxWarp prst="textArchUp">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0"/>
                </a:spcAft>
                <a:buNone/>
                <a:tabLst/>
              </a:pPr>
              <a:r>
                <a:rPr lang="en-US" sz="1700" b="1" i="0" dirty="0">
                  <a:solidFill>
                    <a:srgbClr val="1C1C1C"/>
                  </a:solidFill>
                  <a:latin typeface="Arial"/>
                  <a:ea typeface="+mn-ea"/>
                  <a:cs typeface="+mn-cs"/>
                </a:rPr>
                <a:t>ABWEHR</a:t>
              </a:r>
              <a:endParaRPr kumimoji="0" lang="en-US" sz="1700" b="1" i="0" u="none" strike="noStrike" kern="1200" cap="none" spc="0" normalizeH="0" baseline="0" noProof="0" dirty="0" smtClean="0">
                <a:ln>
                  <a:noFill/>
                </a:ln>
                <a:solidFill>
                  <a:srgbClr val="1C1C1C"/>
                </a:solidFill>
                <a:effectLst/>
                <a:uLnTx/>
                <a:uFillTx/>
                <a:latin typeface="Arial"/>
                <a:ea typeface="+mn-ea"/>
                <a:cs typeface="+mn-cs"/>
              </a:endParaRPr>
            </a:p>
          </p:txBody>
        </p:sp>
        <p:grpSp>
          <p:nvGrpSpPr>
            <p:cNvPr id="107" name="Group 106"/>
            <p:cNvGrpSpPr/>
            <p:nvPr/>
          </p:nvGrpSpPr>
          <p:grpSpPr>
            <a:xfrm>
              <a:off x="8890892" y="2570702"/>
              <a:ext cx="2259384" cy="2493637"/>
              <a:chOff x="4972633" y="3278129"/>
              <a:chExt cx="2249334" cy="2482545"/>
            </a:xfrm>
          </p:grpSpPr>
          <p:sp>
            <p:nvSpPr>
              <p:cNvPr id="119" name="Freeform 118"/>
              <p:cNvSpPr>
                <a:spLocks/>
              </p:cNvSpPr>
              <p:nvPr/>
            </p:nvSpPr>
            <p:spPr bwMode="auto">
              <a:xfrm>
                <a:off x="4994264" y="4881066"/>
                <a:ext cx="2156891" cy="879608"/>
              </a:xfrm>
              <a:custGeom>
                <a:avLst/>
                <a:gdLst/>
                <a:ahLst/>
                <a:cxnLst>
                  <a:cxn ang="0">
                    <a:pos x="1265" y="241"/>
                  </a:cxn>
                  <a:cxn ang="0">
                    <a:pos x="1232" y="73"/>
                  </a:cxn>
                  <a:cxn ang="0">
                    <a:pos x="730" y="343"/>
                  </a:cxn>
                  <a:cxn ang="0">
                    <a:pos x="214" y="51"/>
                  </a:cxn>
                  <a:cxn ang="0">
                    <a:pos x="49" y="0"/>
                  </a:cxn>
                  <a:cxn ang="0">
                    <a:pos x="0" y="161"/>
                  </a:cxn>
                  <a:cxn ang="0">
                    <a:pos x="730" y="583"/>
                  </a:cxn>
                  <a:cxn ang="0">
                    <a:pos x="1430" y="208"/>
                  </a:cxn>
                  <a:cxn ang="0">
                    <a:pos x="1265" y="241"/>
                  </a:cxn>
                </a:cxnLst>
                <a:rect l="0" t="0" r="r" b="b"/>
                <a:pathLst>
                  <a:path w="1430" h="583">
                    <a:moveTo>
                      <a:pt x="1265" y="241"/>
                    </a:moveTo>
                    <a:cubicBezTo>
                      <a:pt x="1232" y="73"/>
                      <a:pt x="1232" y="73"/>
                      <a:pt x="1232" y="73"/>
                    </a:cubicBezTo>
                    <a:cubicBezTo>
                      <a:pt x="1124" y="235"/>
                      <a:pt x="939" y="343"/>
                      <a:pt x="730" y="343"/>
                    </a:cubicBezTo>
                    <a:cubicBezTo>
                      <a:pt x="511" y="343"/>
                      <a:pt x="319" y="225"/>
                      <a:pt x="214" y="51"/>
                    </a:cubicBezTo>
                    <a:cubicBezTo>
                      <a:pt x="49" y="0"/>
                      <a:pt x="49" y="0"/>
                      <a:pt x="49" y="0"/>
                    </a:cubicBezTo>
                    <a:cubicBezTo>
                      <a:pt x="0" y="161"/>
                      <a:pt x="0" y="161"/>
                      <a:pt x="0" y="161"/>
                    </a:cubicBezTo>
                    <a:cubicBezTo>
                      <a:pt x="146" y="413"/>
                      <a:pt x="418" y="583"/>
                      <a:pt x="730" y="583"/>
                    </a:cubicBezTo>
                    <a:cubicBezTo>
                      <a:pt x="1021" y="583"/>
                      <a:pt x="1279" y="434"/>
                      <a:pt x="1430" y="208"/>
                    </a:cubicBezTo>
                    <a:lnTo>
                      <a:pt x="1265" y="241"/>
                    </a:lnTo>
                    <a:close/>
                  </a:path>
                </a:pathLst>
              </a:custGeom>
              <a:gradFill flip="none" rotWithShape="1">
                <a:gsLst>
                  <a:gs pos="100000">
                    <a:srgbClr val="7322C4"/>
                  </a:gs>
                  <a:gs pos="417">
                    <a:srgbClr val="277EFD">
                      <a:alpha val="0"/>
                    </a:srgbClr>
                  </a:gs>
                </a:gsLst>
                <a:lin ang="135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20" name="TextBox 239"/>
              <p:cNvSpPr txBox="1"/>
              <p:nvPr/>
            </p:nvSpPr>
            <p:spPr>
              <a:xfrm rot="290775">
                <a:off x="4972633" y="3278129"/>
                <a:ext cx="2249334" cy="2327881"/>
              </a:xfrm>
              <a:prstGeom prst="rect">
                <a:avLst/>
              </a:prstGeom>
            </p:spPr>
            <p:txBody>
              <a:bodyPr spcFirstLastPara="1" wrap="square" numCol="1">
                <a:prstTxWarp prst="textArchDown">
                  <a:avLst>
                    <a:gd name="adj" fmla="val 72941"/>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0"/>
                  </a:spcAft>
                  <a:buNone/>
                  <a:tabLst/>
                </a:pPr>
                <a:r>
                  <a:rPr lang="en-US" sz="1700" b="1" i="0" u="none" strike="noStrike" kern="1200" cap="none" spc="0" baseline="0" dirty="0">
                    <a:ln>
                      <a:noFill/>
                    </a:ln>
                    <a:solidFill>
                      <a:srgbClr val="1C1C1C"/>
                    </a:solidFill>
                    <a:effectLst/>
                    <a:latin typeface="Arial"/>
                    <a:ea typeface="+mn-ea"/>
                    <a:cs typeface="+mn-cs"/>
                  </a:rPr>
                  <a:t>BEHEBUNG</a:t>
                </a:r>
                <a:endParaRPr kumimoji="0" lang="en-US" sz="1700" b="1" i="0" u="none" strike="noStrike" kern="1200" cap="none" spc="0" normalizeH="0" baseline="0" noProof="0" dirty="0">
                  <a:ln>
                    <a:noFill/>
                  </a:ln>
                  <a:solidFill>
                    <a:srgbClr val="1C1C1C"/>
                  </a:solidFill>
                  <a:effectLst/>
                  <a:uLnTx/>
                  <a:uFillTx/>
                  <a:latin typeface="Arial"/>
                  <a:ea typeface="+mn-ea"/>
                  <a:cs typeface="+mn-cs"/>
                </a:endParaRPr>
              </a:p>
            </p:txBody>
          </p:sp>
        </p:grpSp>
        <p:cxnSp>
          <p:nvCxnSpPr>
            <p:cNvPr id="108" name="Straight Connector 107"/>
            <p:cNvCxnSpPr/>
            <p:nvPr/>
          </p:nvCxnSpPr>
          <p:spPr>
            <a:xfrm>
              <a:off x="9383359" y="3611356"/>
              <a:ext cx="1259783" cy="0"/>
            </a:xfrm>
            <a:prstGeom prst="line">
              <a:avLst/>
            </a:prstGeom>
            <a:noFill/>
            <a:ln w="9525" cap="flat" cmpd="sng" algn="ctr">
              <a:solidFill>
                <a:srgbClr val="FFFFFF"/>
              </a:solidFill>
              <a:prstDash val="solid"/>
            </a:ln>
            <a:effectLst/>
          </p:spPr>
        </p:cxnSp>
        <p:cxnSp>
          <p:nvCxnSpPr>
            <p:cNvPr id="109" name="Straight Connector 108"/>
            <p:cNvCxnSpPr/>
            <p:nvPr/>
          </p:nvCxnSpPr>
          <p:spPr>
            <a:xfrm>
              <a:off x="9383359" y="3964391"/>
              <a:ext cx="1259783" cy="0"/>
            </a:xfrm>
            <a:prstGeom prst="line">
              <a:avLst/>
            </a:prstGeom>
            <a:noFill/>
            <a:ln w="9525" cap="flat" cmpd="sng" algn="ctr">
              <a:solidFill>
                <a:srgbClr val="FFFFFF"/>
              </a:solidFill>
              <a:prstDash val="solid"/>
            </a:ln>
            <a:effectLst/>
          </p:spPr>
        </p:cxnSp>
        <p:sp>
          <p:nvSpPr>
            <p:cNvPr id="110" name="Freeform 109"/>
            <p:cNvSpPr>
              <a:spLocks/>
            </p:cNvSpPr>
            <p:nvPr/>
          </p:nvSpPr>
          <p:spPr bwMode="auto">
            <a:xfrm>
              <a:off x="10071217" y="2513106"/>
              <a:ext cx="1222719" cy="1996617"/>
            </a:xfrm>
            <a:custGeom>
              <a:avLst/>
              <a:gdLst/>
              <a:ahLst/>
              <a:cxnLst>
                <a:cxn ang="0">
                  <a:pos x="121" y="119"/>
                </a:cxn>
                <a:cxn ang="0">
                  <a:pos x="0" y="240"/>
                </a:cxn>
                <a:cxn ang="0">
                  <a:pos x="567" y="841"/>
                </a:cxn>
                <a:cxn ang="0">
                  <a:pos x="482" y="1149"/>
                </a:cxn>
                <a:cxn ang="0">
                  <a:pos x="516" y="1318"/>
                </a:cxn>
                <a:cxn ang="0">
                  <a:pos x="680" y="1285"/>
                </a:cxn>
                <a:cxn ang="0">
                  <a:pos x="807" y="841"/>
                </a:cxn>
                <a:cxn ang="0">
                  <a:pos x="2" y="0"/>
                </a:cxn>
                <a:cxn ang="0">
                  <a:pos x="121" y="119"/>
                </a:cxn>
              </a:cxnLst>
              <a:rect l="0" t="0" r="r" b="b"/>
              <a:pathLst>
                <a:path w="807" h="1318">
                  <a:moveTo>
                    <a:pt x="121" y="119"/>
                  </a:moveTo>
                  <a:cubicBezTo>
                    <a:pt x="0" y="240"/>
                    <a:pt x="0" y="240"/>
                    <a:pt x="0" y="240"/>
                  </a:cubicBezTo>
                  <a:cubicBezTo>
                    <a:pt x="316" y="258"/>
                    <a:pt x="567" y="521"/>
                    <a:pt x="567" y="841"/>
                  </a:cubicBezTo>
                  <a:cubicBezTo>
                    <a:pt x="567" y="954"/>
                    <a:pt x="536" y="1059"/>
                    <a:pt x="482" y="1149"/>
                  </a:cubicBezTo>
                  <a:cubicBezTo>
                    <a:pt x="516" y="1318"/>
                    <a:pt x="516" y="1318"/>
                    <a:pt x="516" y="1318"/>
                  </a:cubicBezTo>
                  <a:cubicBezTo>
                    <a:pt x="680" y="1285"/>
                    <a:pt x="680" y="1285"/>
                    <a:pt x="680" y="1285"/>
                  </a:cubicBezTo>
                  <a:cubicBezTo>
                    <a:pt x="760" y="1156"/>
                    <a:pt x="807" y="1004"/>
                    <a:pt x="807" y="841"/>
                  </a:cubicBezTo>
                  <a:cubicBezTo>
                    <a:pt x="807" y="389"/>
                    <a:pt x="449" y="19"/>
                    <a:pt x="2" y="0"/>
                  </a:cubicBezTo>
                  <a:lnTo>
                    <a:pt x="121" y="119"/>
                  </a:lnTo>
                  <a:close/>
                </a:path>
              </a:pathLst>
            </a:custGeom>
            <a:gradFill flip="none" rotWithShape="1">
              <a:gsLst>
                <a:gs pos="100000">
                  <a:srgbClr val="7322C4"/>
                </a:gs>
                <a:gs pos="417">
                  <a:srgbClr val="277EFD">
                    <a:alpha val="0"/>
                  </a:srgbClr>
                </a:gs>
              </a:gsLst>
              <a:lin ang="27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1" name="TextBox 238"/>
            <p:cNvSpPr txBox="1"/>
            <p:nvPr/>
          </p:nvSpPr>
          <p:spPr>
            <a:xfrm rot="3825311">
              <a:off x="9598483" y="2977688"/>
              <a:ext cx="1602437" cy="1275193"/>
            </a:xfrm>
            <a:prstGeom prst="rect">
              <a:avLst/>
            </a:prstGeom>
          </p:spPr>
          <p:txBody>
            <a:bodyPr spcFirstLastPara="1" wrap="square" numCol="1">
              <a:prstTxWarp prst="textArchUp">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0"/>
                </a:spcAft>
                <a:buNone/>
                <a:tabLst/>
              </a:pPr>
              <a:r>
                <a:rPr lang="en-US" sz="1700" b="1" i="0" u="none" strike="noStrike" kern="1200" cap="none" spc="0" baseline="0" dirty="0">
                  <a:ln>
                    <a:noFill/>
                  </a:ln>
                  <a:solidFill>
                    <a:srgbClr val="1C1C1C"/>
                  </a:solidFill>
                  <a:effectLst/>
                  <a:latin typeface="Arial"/>
                  <a:ea typeface="+mn-ea"/>
                  <a:cs typeface="+mn-cs"/>
                </a:rPr>
                <a:t>ERKENNUNG</a:t>
              </a:r>
              <a:endParaRPr kumimoji="0" lang="en-US" sz="1700" b="1" i="0" u="none" strike="noStrike" kern="1200" cap="none" spc="0" normalizeH="0" baseline="0" noProof="0" dirty="0">
                <a:ln>
                  <a:noFill/>
                </a:ln>
                <a:solidFill>
                  <a:srgbClr val="1C1C1C"/>
                </a:solidFill>
                <a:effectLst/>
                <a:uLnTx/>
                <a:uFillTx/>
                <a:latin typeface="Arial"/>
                <a:ea typeface="+mn-ea"/>
                <a:cs typeface="+mn-cs"/>
              </a:endParaRPr>
            </a:p>
          </p:txBody>
        </p:sp>
        <p:sp>
          <p:nvSpPr>
            <p:cNvPr id="112" name="Freeform 111"/>
            <p:cNvSpPr>
              <a:spLocks/>
            </p:cNvSpPr>
            <p:nvPr/>
          </p:nvSpPr>
          <p:spPr bwMode="auto">
            <a:xfrm>
              <a:off x="8086278" y="1905024"/>
              <a:ext cx="2198856" cy="2768696"/>
            </a:xfrm>
            <a:custGeom>
              <a:avLst/>
              <a:gdLst/>
              <a:ahLst/>
              <a:cxnLst>
                <a:cxn ang="0">
                  <a:pos x="149" y="1077"/>
                </a:cxn>
                <a:cxn ang="0">
                  <a:pos x="312" y="1127"/>
                </a:cxn>
                <a:cxn ang="0">
                  <a:pos x="240" y="842"/>
                </a:cxn>
                <a:cxn ang="0">
                  <a:pos x="843" y="240"/>
                </a:cxn>
                <a:cxn ang="0">
                  <a:pos x="850" y="240"/>
                </a:cxn>
                <a:cxn ang="0">
                  <a:pos x="970" y="120"/>
                </a:cxn>
                <a:cxn ang="0">
                  <a:pos x="851" y="0"/>
                </a:cxn>
                <a:cxn ang="0">
                  <a:pos x="843" y="0"/>
                </a:cxn>
                <a:cxn ang="0">
                  <a:pos x="0" y="842"/>
                </a:cxn>
                <a:cxn ang="0">
                  <a:pos x="100" y="1239"/>
                </a:cxn>
                <a:cxn ang="0">
                  <a:pos x="149" y="1077"/>
                </a:cxn>
              </a:cxnLst>
              <a:rect l="0" t="0" r="r" b="b"/>
              <a:pathLst>
                <a:path w="970" h="1239">
                  <a:moveTo>
                    <a:pt x="149" y="1077"/>
                  </a:moveTo>
                  <a:cubicBezTo>
                    <a:pt x="312" y="1127"/>
                    <a:pt x="312" y="1127"/>
                    <a:pt x="312" y="1127"/>
                  </a:cubicBezTo>
                  <a:cubicBezTo>
                    <a:pt x="267" y="1043"/>
                    <a:pt x="240" y="945"/>
                    <a:pt x="240" y="842"/>
                  </a:cubicBezTo>
                  <a:cubicBezTo>
                    <a:pt x="240" y="510"/>
                    <a:pt x="511" y="240"/>
                    <a:pt x="843" y="240"/>
                  </a:cubicBezTo>
                  <a:cubicBezTo>
                    <a:pt x="845" y="240"/>
                    <a:pt x="848" y="240"/>
                    <a:pt x="850" y="240"/>
                  </a:cubicBezTo>
                  <a:cubicBezTo>
                    <a:pt x="970" y="120"/>
                    <a:pt x="970" y="120"/>
                    <a:pt x="970" y="120"/>
                  </a:cubicBezTo>
                  <a:cubicBezTo>
                    <a:pt x="851" y="0"/>
                    <a:pt x="851" y="0"/>
                    <a:pt x="851" y="0"/>
                  </a:cubicBezTo>
                  <a:cubicBezTo>
                    <a:pt x="848" y="0"/>
                    <a:pt x="845" y="0"/>
                    <a:pt x="843" y="0"/>
                  </a:cubicBezTo>
                  <a:cubicBezTo>
                    <a:pt x="378" y="0"/>
                    <a:pt x="0" y="378"/>
                    <a:pt x="0" y="842"/>
                  </a:cubicBezTo>
                  <a:cubicBezTo>
                    <a:pt x="0" y="985"/>
                    <a:pt x="36" y="1120"/>
                    <a:pt x="100" y="1239"/>
                  </a:cubicBezTo>
                  <a:lnTo>
                    <a:pt x="149" y="1077"/>
                  </a:lnTo>
                  <a:close/>
                </a:path>
              </a:pathLst>
            </a:custGeom>
            <a:gradFill flip="none" rotWithShape="1">
              <a:gsLst>
                <a:gs pos="100000">
                  <a:srgbClr val="277EFD"/>
                </a:gs>
                <a:gs pos="417">
                  <a:srgbClr val="277EFD">
                    <a:alpha val="0"/>
                  </a:srgbClr>
                </a:gs>
              </a:gsLst>
              <a:lin ang="189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3" name="TextBox 233"/>
            <p:cNvSpPr txBox="1"/>
            <p:nvPr/>
          </p:nvSpPr>
          <p:spPr>
            <a:xfrm rot="18262486">
              <a:off x="8394957" y="2248778"/>
              <a:ext cx="2858148" cy="2735122"/>
            </a:xfrm>
            <a:prstGeom prst="rect">
              <a:avLst/>
            </a:prstGeom>
          </p:spPr>
          <p:txBody>
            <a:bodyPr spcFirstLastPara="1" wrap="square" numCol="1">
              <a:prstTxWarp prst="textArchUp">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0"/>
                </a:spcAft>
                <a:buNone/>
                <a:tabLst/>
              </a:pPr>
              <a:r>
                <a:rPr lang="en-US" sz="1900" b="1" i="0" u="none" strike="noStrike" kern="1200" cap="none" spc="0" baseline="0" dirty="0" err="1">
                  <a:ln>
                    <a:noFill/>
                  </a:ln>
                  <a:solidFill>
                    <a:srgbClr val="1C1C1C"/>
                  </a:solidFill>
                  <a:effectLst/>
                  <a:latin typeface="Arial"/>
                  <a:ea typeface="+mn-ea"/>
                  <a:cs typeface="+mn-cs"/>
                </a:rPr>
                <a:t>Netzwerksicherheit</a:t>
              </a:r>
              <a:endParaRPr lang="en-US" sz="1900" b="1" i="0" u="none" strike="noStrike" kern="1200" cap="none" spc="0" baseline="0" dirty="0">
                <a:ln>
                  <a:noFill/>
                </a:ln>
                <a:solidFill>
                  <a:srgbClr val="1C1C1C"/>
                </a:solidFill>
                <a:effectLst/>
                <a:latin typeface="Arial"/>
                <a:ea typeface="+mn-ea"/>
                <a:cs typeface="+mn-cs"/>
              </a:endParaRPr>
            </a:p>
          </p:txBody>
        </p:sp>
        <p:sp>
          <p:nvSpPr>
            <p:cNvPr id="114" name="Freeform 113"/>
            <p:cNvSpPr>
              <a:spLocks/>
            </p:cNvSpPr>
            <p:nvPr/>
          </p:nvSpPr>
          <p:spPr bwMode="auto">
            <a:xfrm>
              <a:off x="8342430" y="4367250"/>
              <a:ext cx="3241681" cy="1303473"/>
            </a:xfrm>
            <a:custGeom>
              <a:avLst/>
              <a:gdLst/>
              <a:ahLst/>
              <a:cxnLst>
                <a:cxn ang="0">
                  <a:pos x="1265" y="241"/>
                </a:cxn>
                <a:cxn ang="0">
                  <a:pos x="1232" y="73"/>
                </a:cxn>
                <a:cxn ang="0">
                  <a:pos x="730" y="343"/>
                </a:cxn>
                <a:cxn ang="0">
                  <a:pos x="214" y="51"/>
                </a:cxn>
                <a:cxn ang="0">
                  <a:pos x="49" y="0"/>
                </a:cxn>
                <a:cxn ang="0">
                  <a:pos x="0" y="161"/>
                </a:cxn>
                <a:cxn ang="0">
                  <a:pos x="730" y="583"/>
                </a:cxn>
                <a:cxn ang="0">
                  <a:pos x="1430" y="208"/>
                </a:cxn>
                <a:cxn ang="0">
                  <a:pos x="1265" y="241"/>
                </a:cxn>
              </a:cxnLst>
              <a:rect l="0" t="0" r="r" b="b"/>
              <a:pathLst>
                <a:path w="1430" h="583">
                  <a:moveTo>
                    <a:pt x="1265" y="241"/>
                  </a:moveTo>
                  <a:cubicBezTo>
                    <a:pt x="1232" y="73"/>
                    <a:pt x="1232" y="73"/>
                    <a:pt x="1232" y="73"/>
                  </a:cubicBezTo>
                  <a:cubicBezTo>
                    <a:pt x="1124" y="235"/>
                    <a:pt x="939" y="343"/>
                    <a:pt x="730" y="343"/>
                  </a:cubicBezTo>
                  <a:cubicBezTo>
                    <a:pt x="511" y="343"/>
                    <a:pt x="319" y="225"/>
                    <a:pt x="214" y="51"/>
                  </a:cubicBezTo>
                  <a:cubicBezTo>
                    <a:pt x="49" y="0"/>
                    <a:pt x="49" y="0"/>
                    <a:pt x="49" y="0"/>
                  </a:cubicBezTo>
                  <a:cubicBezTo>
                    <a:pt x="0" y="161"/>
                    <a:pt x="0" y="161"/>
                    <a:pt x="0" y="161"/>
                  </a:cubicBezTo>
                  <a:cubicBezTo>
                    <a:pt x="146" y="413"/>
                    <a:pt x="418" y="583"/>
                    <a:pt x="730" y="583"/>
                  </a:cubicBezTo>
                  <a:cubicBezTo>
                    <a:pt x="1021" y="583"/>
                    <a:pt x="1279" y="434"/>
                    <a:pt x="1430" y="208"/>
                  </a:cubicBezTo>
                  <a:lnTo>
                    <a:pt x="1265" y="241"/>
                  </a:lnTo>
                  <a:close/>
                </a:path>
              </a:pathLst>
            </a:custGeom>
            <a:gradFill flip="none" rotWithShape="1">
              <a:gsLst>
                <a:gs pos="100000">
                  <a:srgbClr val="277EFD"/>
                </a:gs>
                <a:gs pos="417">
                  <a:srgbClr val="277EFD">
                    <a:alpha val="0"/>
                  </a:srgbClr>
                </a:gs>
              </a:gsLst>
              <a:lin ang="135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5" name="TextBox 239"/>
            <p:cNvSpPr txBox="1"/>
            <p:nvPr/>
          </p:nvSpPr>
          <p:spPr>
            <a:xfrm rot="290775">
              <a:off x="8309919" y="1991892"/>
              <a:ext cx="3380617" cy="3449638"/>
            </a:xfrm>
            <a:prstGeom prst="rect">
              <a:avLst/>
            </a:prstGeom>
          </p:spPr>
          <p:txBody>
            <a:bodyPr spcFirstLastPara="1" wrap="square" numCol="1">
              <a:prstTxWarp prst="textArchDown">
                <a:avLst>
                  <a:gd name="adj" fmla="val 72941"/>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0"/>
                </a:spcAft>
                <a:buNone/>
                <a:tabLst/>
              </a:pPr>
              <a:r>
                <a:rPr lang="en-US" sz="1900" b="1" i="0" dirty="0" err="1">
                  <a:solidFill>
                    <a:srgbClr val="1C1C1C"/>
                  </a:solidFill>
                  <a:latin typeface="Arial"/>
                  <a:ea typeface="+mn-ea"/>
                  <a:cs typeface="+mn-cs"/>
                </a:rPr>
                <a:t>Sichere</a:t>
              </a:r>
              <a:r>
                <a:rPr lang="en-US" sz="1900" b="1" i="0" dirty="0">
                  <a:solidFill>
                    <a:srgbClr val="1C1C1C"/>
                  </a:solidFill>
                  <a:latin typeface="Arial"/>
                  <a:ea typeface="+mn-ea"/>
                  <a:cs typeface="+mn-cs"/>
                </a:rPr>
                <a:t> </a:t>
              </a:r>
              <a:r>
                <a:rPr lang="en-US" sz="1900" b="1" i="0" dirty="0" err="1">
                  <a:solidFill>
                    <a:srgbClr val="1C1C1C"/>
                  </a:solidFill>
                  <a:latin typeface="Arial"/>
                  <a:ea typeface="+mn-ea"/>
                  <a:cs typeface="+mn-cs"/>
                </a:rPr>
                <a:t>Mobilität</a:t>
              </a:r>
              <a:endParaRPr kumimoji="0" lang="en-US" sz="1900" b="1" i="0" u="none" strike="noStrike" kern="1200" cap="none" spc="0" normalizeH="0" baseline="0" noProof="0" dirty="0">
                <a:ln>
                  <a:noFill/>
                </a:ln>
                <a:solidFill>
                  <a:srgbClr val="1C1C1C"/>
                </a:solidFill>
                <a:effectLst/>
                <a:uLnTx/>
                <a:uFillTx/>
                <a:latin typeface="Arial"/>
                <a:ea typeface="+mn-ea"/>
                <a:cs typeface="+mn-cs"/>
              </a:endParaRPr>
            </a:p>
          </p:txBody>
        </p:sp>
        <p:sp>
          <p:nvSpPr>
            <p:cNvPr id="116" name="Freeform 115"/>
            <p:cNvSpPr>
              <a:spLocks/>
            </p:cNvSpPr>
            <p:nvPr/>
          </p:nvSpPr>
          <p:spPr bwMode="auto">
            <a:xfrm>
              <a:off x="10075987" y="1906921"/>
              <a:ext cx="1829501" cy="2945582"/>
            </a:xfrm>
            <a:custGeom>
              <a:avLst/>
              <a:gdLst/>
              <a:ahLst/>
              <a:cxnLst>
                <a:cxn ang="0">
                  <a:pos x="121" y="119"/>
                </a:cxn>
                <a:cxn ang="0">
                  <a:pos x="0" y="240"/>
                </a:cxn>
                <a:cxn ang="0">
                  <a:pos x="567" y="841"/>
                </a:cxn>
                <a:cxn ang="0">
                  <a:pos x="482" y="1149"/>
                </a:cxn>
                <a:cxn ang="0">
                  <a:pos x="516" y="1318"/>
                </a:cxn>
                <a:cxn ang="0">
                  <a:pos x="680" y="1285"/>
                </a:cxn>
                <a:cxn ang="0">
                  <a:pos x="807" y="841"/>
                </a:cxn>
                <a:cxn ang="0">
                  <a:pos x="2" y="0"/>
                </a:cxn>
                <a:cxn ang="0">
                  <a:pos x="121" y="119"/>
                </a:cxn>
              </a:cxnLst>
              <a:rect l="0" t="0" r="r" b="b"/>
              <a:pathLst>
                <a:path w="807" h="1318">
                  <a:moveTo>
                    <a:pt x="121" y="119"/>
                  </a:moveTo>
                  <a:cubicBezTo>
                    <a:pt x="0" y="240"/>
                    <a:pt x="0" y="240"/>
                    <a:pt x="0" y="240"/>
                  </a:cubicBezTo>
                  <a:cubicBezTo>
                    <a:pt x="316" y="258"/>
                    <a:pt x="567" y="521"/>
                    <a:pt x="567" y="841"/>
                  </a:cubicBezTo>
                  <a:cubicBezTo>
                    <a:pt x="567" y="954"/>
                    <a:pt x="536" y="1059"/>
                    <a:pt x="482" y="1149"/>
                  </a:cubicBezTo>
                  <a:cubicBezTo>
                    <a:pt x="516" y="1318"/>
                    <a:pt x="516" y="1318"/>
                    <a:pt x="516" y="1318"/>
                  </a:cubicBezTo>
                  <a:cubicBezTo>
                    <a:pt x="680" y="1285"/>
                    <a:pt x="680" y="1285"/>
                    <a:pt x="680" y="1285"/>
                  </a:cubicBezTo>
                  <a:cubicBezTo>
                    <a:pt x="760" y="1156"/>
                    <a:pt x="807" y="1004"/>
                    <a:pt x="807" y="841"/>
                  </a:cubicBezTo>
                  <a:cubicBezTo>
                    <a:pt x="807" y="389"/>
                    <a:pt x="449" y="19"/>
                    <a:pt x="2" y="0"/>
                  </a:cubicBezTo>
                  <a:lnTo>
                    <a:pt x="121" y="119"/>
                  </a:lnTo>
                  <a:close/>
                </a:path>
              </a:pathLst>
            </a:custGeom>
            <a:gradFill flip="none" rotWithShape="1">
              <a:gsLst>
                <a:gs pos="100000">
                  <a:srgbClr val="277EFD"/>
                </a:gs>
                <a:gs pos="417">
                  <a:srgbClr val="277EFD">
                    <a:alpha val="0"/>
                  </a:srgbClr>
                </a:gs>
              </a:gsLst>
              <a:lin ang="2700000" scaled="1"/>
              <a:tileRect/>
            </a:gradFill>
            <a:ln w="38100" algn="ctr">
              <a:noFill/>
              <a:miter lim="800000"/>
              <a:headEnd/>
              <a:tailEnd/>
            </a:ln>
            <a:effectLst/>
          </p:spPr>
          <p:txBody>
            <a:bodyPr wrap="none" lIns="182880" tIns="27387" rIns="274320" bIns="27387" anchor="ctr"/>
            <a:lstStyle/>
            <a:p>
              <a:pPr marL="0" marR="0" lvl="0" indent="0" algn="r" defTabSz="814388" eaLnBrk="0" fontAlgn="auto" latinLnBrk="0" hangingPunct="0">
                <a:lnSpc>
                  <a:spcPct val="95000"/>
                </a:lnSpc>
                <a:spcBef>
                  <a:spcPct val="50000"/>
                </a:spcBef>
                <a:spcAft>
                  <a:spcPts val="0"/>
                </a:spcAft>
                <a:buClr>
                  <a:srgbClr val="FFFFFF"/>
                </a:buClr>
                <a:buSzPct val="100000"/>
                <a:buFontTx/>
                <a:buNone/>
                <a:tabLst/>
                <a:defRPr/>
              </a:pPr>
              <a:endParaRPr kumimoji="0" lang="en-US" sz="1800" b="0" i="0" u="none" strike="noStrike" kern="0" cap="none" spc="0" normalizeH="0" baseline="0" noProof="0" dirty="0" err="1">
                <a:ln>
                  <a:noFill/>
                </a:ln>
                <a:solidFill>
                  <a:srgbClr val="1C1C1C"/>
                </a:solidFill>
                <a:effectLst>
                  <a:outerShdw blurRad="38100" dist="25400" dir="5400000" algn="t" rotWithShape="0">
                    <a:prstClr val="black">
                      <a:alpha val="20000"/>
                    </a:prstClr>
                  </a:outerShdw>
                </a:effectLst>
                <a:uLnTx/>
                <a:uFillTx/>
              </a:endParaRPr>
            </a:p>
          </p:txBody>
        </p:sp>
        <p:sp>
          <p:nvSpPr>
            <p:cNvPr id="117" name="TextBox 238"/>
            <p:cNvSpPr txBox="1"/>
            <p:nvPr/>
          </p:nvSpPr>
          <p:spPr>
            <a:xfrm rot="4080091">
              <a:off x="9177867" y="2577218"/>
              <a:ext cx="2752819" cy="1986367"/>
            </a:xfrm>
            <a:prstGeom prst="rect">
              <a:avLst/>
            </a:prstGeom>
          </p:spPr>
          <p:txBody>
            <a:bodyPr spcFirstLastPara="1" wrap="square" numCol="1">
              <a:prstTxWarp prst="textArchUp">
                <a:avLst>
                  <a:gd name="adj" fmla="val 11915427"/>
                </a:avLst>
              </a:prstTxWarp>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0"/>
                </a:spcAft>
                <a:buNone/>
                <a:tabLst/>
              </a:pPr>
              <a:r>
                <a:rPr lang="en-US" sz="1900" b="1" i="0" u="none" strike="noStrike" kern="1200" cap="none" spc="0" baseline="0" dirty="0">
                  <a:ln>
                    <a:noFill/>
                  </a:ln>
                  <a:solidFill>
                    <a:srgbClr val="1C1C1C"/>
                  </a:solidFill>
                  <a:effectLst/>
                  <a:latin typeface="Arial"/>
                  <a:ea typeface="+mn-ea"/>
                  <a:cs typeface="+mn-cs"/>
                </a:rPr>
                <a:t>Content-</a:t>
              </a:r>
              <a:r>
                <a:rPr lang="en-US" sz="1900" b="1" i="0" u="none" strike="noStrike" kern="1200" cap="none" spc="0" baseline="0" dirty="0" err="1">
                  <a:ln>
                    <a:noFill/>
                  </a:ln>
                  <a:solidFill>
                    <a:srgbClr val="1C1C1C"/>
                  </a:solidFill>
                  <a:effectLst/>
                  <a:latin typeface="Arial"/>
                  <a:ea typeface="+mn-ea"/>
                  <a:cs typeface="+mn-cs"/>
                </a:rPr>
                <a:t>Sicherheit</a:t>
              </a:r>
              <a:endParaRPr kumimoji="0" lang="en-US" sz="1900" b="1" i="0" u="none" strike="noStrike" kern="1200" cap="none" spc="0" normalizeH="0" baseline="0" noProof="0" dirty="0">
                <a:ln>
                  <a:noFill/>
                </a:ln>
                <a:solidFill>
                  <a:srgbClr val="1C1C1C"/>
                </a:solidFill>
                <a:effectLst/>
                <a:uLnTx/>
                <a:uFillTx/>
                <a:latin typeface="Arial"/>
                <a:ea typeface="+mn-ea"/>
                <a:cs typeface="+mn-cs"/>
              </a:endParaRPr>
            </a:p>
          </p:txBody>
        </p:sp>
        <p:sp>
          <p:nvSpPr>
            <p:cNvPr id="118" name="Rectangle 117"/>
            <p:cNvSpPr/>
            <p:nvPr/>
          </p:nvSpPr>
          <p:spPr>
            <a:xfrm>
              <a:off x="8836803" y="3192912"/>
              <a:ext cx="2481114" cy="1194577"/>
            </a:xfrm>
            <a:prstGeom prst="rect">
              <a:avLst/>
            </a:prstGeom>
          </p:spPr>
          <p:txBody>
            <a:bodyPr wrap="square" anchor="ctr" anchorCtr="1">
              <a:spAutoFit/>
            </a:bodyPr>
            <a:lstStyle>
              <a:defPPr>
                <a:defRPr lang="en-US"/>
              </a:defPPr>
              <a:lvl1pPr marL="0" algn="l" defTabSz="913366" rtl="0" eaLnBrk="1" latinLnBrk="0" hangingPunct="1">
                <a:defRPr sz="1800" kern="1200">
                  <a:solidFill>
                    <a:schemeClr val="tx1"/>
                  </a:solidFill>
                  <a:latin typeface="+mn-lt"/>
                  <a:ea typeface="+mn-ea"/>
                  <a:cs typeface="+mn-cs"/>
                </a:defRPr>
              </a:lvl1pPr>
              <a:lvl2pPr marL="456682" algn="l" defTabSz="913366" rtl="0" eaLnBrk="1" latinLnBrk="0" hangingPunct="1">
                <a:defRPr sz="1800" kern="1200">
                  <a:solidFill>
                    <a:schemeClr val="tx1"/>
                  </a:solidFill>
                  <a:latin typeface="+mn-lt"/>
                  <a:ea typeface="+mn-ea"/>
                  <a:cs typeface="+mn-cs"/>
                </a:defRPr>
              </a:lvl2pPr>
              <a:lvl3pPr marL="913366" algn="l" defTabSz="913366" rtl="0" eaLnBrk="1" latinLnBrk="0" hangingPunct="1">
                <a:defRPr sz="1800" kern="1200">
                  <a:solidFill>
                    <a:schemeClr val="tx1"/>
                  </a:solidFill>
                  <a:latin typeface="+mn-lt"/>
                  <a:ea typeface="+mn-ea"/>
                  <a:cs typeface="+mn-cs"/>
                </a:defRPr>
              </a:lvl3pPr>
              <a:lvl4pPr marL="1370048" algn="l" defTabSz="913366" rtl="0" eaLnBrk="1" latinLnBrk="0" hangingPunct="1">
                <a:defRPr sz="1800" kern="1200">
                  <a:solidFill>
                    <a:schemeClr val="tx1"/>
                  </a:solidFill>
                  <a:latin typeface="+mn-lt"/>
                  <a:ea typeface="+mn-ea"/>
                  <a:cs typeface="+mn-cs"/>
                </a:defRPr>
              </a:lvl4pPr>
              <a:lvl5pPr marL="1826728" algn="l" defTabSz="913366" rtl="0" eaLnBrk="1" latinLnBrk="0" hangingPunct="1">
                <a:defRPr sz="1800" kern="1200">
                  <a:solidFill>
                    <a:schemeClr val="tx1"/>
                  </a:solidFill>
                  <a:latin typeface="+mn-lt"/>
                  <a:ea typeface="+mn-ea"/>
                  <a:cs typeface="+mn-cs"/>
                </a:defRPr>
              </a:lvl5pPr>
              <a:lvl6pPr marL="2283409" algn="l" defTabSz="913366" rtl="0" eaLnBrk="1" latinLnBrk="0" hangingPunct="1">
                <a:defRPr sz="1800" kern="1200">
                  <a:solidFill>
                    <a:schemeClr val="tx1"/>
                  </a:solidFill>
                  <a:latin typeface="+mn-lt"/>
                  <a:ea typeface="+mn-ea"/>
                  <a:cs typeface="+mn-cs"/>
                </a:defRPr>
              </a:lvl6pPr>
              <a:lvl7pPr marL="2740091" algn="l" defTabSz="913366" rtl="0" eaLnBrk="1" latinLnBrk="0" hangingPunct="1">
                <a:defRPr sz="1800" kern="1200">
                  <a:solidFill>
                    <a:schemeClr val="tx1"/>
                  </a:solidFill>
                  <a:latin typeface="+mn-lt"/>
                  <a:ea typeface="+mn-ea"/>
                  <a:cs typeface="+mn-cs"/>
                </a:defRPr>
              </a:lvl7pPr>
              <a:lvl8pPr marL="3196775" algn="l" defTabSz="913366" rtl="0" eaLnBrk="1" latinLnBrk="0" hangingPunct="1">
                <a:defRPr sz="1800" kern="1200">
                  <a:solidFill>
                    <a:schemeClr val="tx1"/>
                  </a:solidFill>
                  <a:latin typeface="+mn-lt"/>
                  <a:ea typeface="+mn-ea"/>
                  <a:cs typeface="+mn-cs"/>
                </a:defRPr>
              </a:lvl8pPr>
              <a:lvl9pPr marL="3653456" algn="l" defTabSz="913366" rtl="0" eaLnBrk="1" latinLnBrk="0" hangingPunct="1">
                <a:defRPr sz="1800" kern="1200">
                  <a:solidFill>
                    <a:schemeClr val="tx1"/>
                  </a:solidFill>
                  <a:latin typeface="+mn-lt"/>
                  <a:ea typeface="+mn-ea"/>
                  <a:cs typeface="+mn-cs"/>
                </a:defRPr>
              </a:lvl9pPr>
            </a:lstStyle>
            <a:p>
              <a:pPr marL="0" marR="0" indent="0" algn="ctr" defTabSz="913394">
                <a:lnSpc>
                  <a:spcPct val="100000"/>
                </a:lnSpc>
                <a:spcBef>
                  <a:spcPts val="0"/>
                </a:spcBef>
                <a:spcAft>
                  <a:spcPts val="300"/>
                </a:spcAft>
                <a:buNone/>
                <a:tabLst/>
              </a:pPr>
              <a: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t>Intelligente </a:t>
              </a:r>
              <a:b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br>
              <a:r>
                <a:rPr lang="de-DE" sz="1400" b="1" i="0" u="none" strike="noStrike" kern="1200" cap="none" spc="0" dirty="0" smtClean="0">
                  <a:ln>
                    <a:noFill/>
                  </a:ln>
                  <a:solidFill>
                    <a:srgbClr val="1C1C1C"/>
                  </a:solidFill>
                  <a:effectLst>
                    <a:outerShdw blurRad="38100" dist="38100" dir="2700000" algn="tl">
                      <a:srgbClr val="000000">
                        <a:alpha val="43137"/>
                      </a:srgbClr>
                    </a:outerShdw>
                  </a:effectLst>
                  <a:latin typeface="Arial"/>
                  <a:ea typeface="+mn-ea"/>
                  <a:cs typeface="+mn-cs"/>
                </a:rPr>
                <a:t>Cloud-Services</a:t>
              </a:r>
              <a:endParaRPr kumimoji="0" lang="de-DE" sz="1400" b="1" i="0" u="none" strike="noStrike" kern="1200" cap="none" spc="0" normalizeH="0" baseline="0" noProof="0" dirty="0" smtClean="0">
                <a:ln>
                  <a:noFill/>
                </a:ln>
                <a:solidFill>
                  <a:srgbClr val="1C1C1C"/>
                </a:solidFill>
                <a:effectLst>
                  <a:outerShdw blurRad="38100" dist="38100" dir="2700000" algn="tl">
                    <a:srgbClr val="000000">
                      <a:alpha val="43137"/>
                    </a:srgbClr>
                  </a:outerShdw>
                </a:effectLst>
                <a:uLnTx/>
                <a:uFillTx/>
                <a:latin typeface="Arial"/>
                <a:ea typeface="+mn-ea"/>
                <a:cs typeface="+mn-cs"/>
              </a:endParaRPr>
            </a:p>
            <a:p>
              <a:pPr marL="0" marR="0" indent="0" algn="ctr" defTabSz="913394">
                <a:lnSpc>
                  <a:spcPct val="95000"/>
                </a:lnSpc>
                <a:spcBef>
                  <a:spcPts val="0"/>
                </a:spcBef>
                <a:spcAft>
                  <a:spcPts val="200"/>
                </a:spcAft>
                <a:buNone/>
                <a:tabLst/>
              </a:pPr>
              <a: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t>Einheitliche </a:t>
              </a:r>
              <a:b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br>
              <a: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t>Richtlinien</a:t>
              </a:r>
            </a:p>
            <a:p>
              <a:pPr marL="0" marR="0" indent="0" algn="ctr" defTabSz="913394">
                <a:lnSpc>
                  <a:spcPct val="100000"/>
                </a:lnSpc>
                <a:spcBef>
                  <a:spcPts val="0"/>
                </a:spcBef>
                <a:spcAft>
                  <a:spcPts val="1200"/>
                </a:spcAft>
                <a:buNone/>
                <a:tabLst/>
              </a:pPr>
              <a: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t>Durchsetzung </a:t>
              </a:r>
              <a:b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br>
              <a:r>
                <a:rPr lang="de-DE" sz="1400" b="1" i="0" u="none" strike="noStrike" kern="1200" cap="none" spc="0" baseline="0" dirty="0" smtClean="0">
                  <a:ln>
                    <a:noFill/>
                  </a:ln>
                  <a:solidFill>
                    <a:srgbClr val="1C1C1C"/>
                  </a:solidFill>
                  <a:effectLst>
                    <a:outerShdw blurRad="38100" dist="38100" dir="2700000" algn="tl">
                      <a:srgbClr val="000000">
                        <a:alpha val="43137"/>
                      </a:srgbClr>
                    </a:outerShdw>
                  </a:effectLst>
                  <a:latin typeface="Arial"/>
                  <a:ea typeface="+mn-ea"/>
                  <a:cs typeface="+mn-cs"/>
                </a:rPr>
                <a:t>im Netzwerk</a:t>
              </a:r>
              <a:endParaRPr kumimoji="0" lang="de-DE" sz="1400" b="1" i="0" u="none" strike="noStrike" kern="1200" cap="none" spc="0" normalizeH="0" baseline="0" noProof="0" dirty="0">
                <a:ln>
                  <a:noFill/>
                </a:ln>
                <a:solidFill>
                  <a:srgbClr val="1C1C1C"/>
                </a:solidFill>
                <a:effectLst>
                  <a:outerShdw blurRad="38100" dist="38100" dir="2700000" algn="tl">
                    <a:srgbClr val="000000">
                      <a:alpha val="43137"/>
                    </a:srgbClr>
                  </a:outerShdw>
                </a:effectLst>
                <a:uLnTx/>
                <a:uFillTx/>
                <a:latin typeface="Arial"/>
                <a:ea typeface="+mn-ea"/>
                <a:cs typeface="+mn-cs"/>
              </a:endParaRPr>
            </a:p>
          </p:txBody>
        </p:sp>
      </p:grpSp>
      <p:sp>
        <p:nvSpPr>
          <p:cNvPr id="4" name="TextBox 3"/>
          <p:cNvSpPr txBox="1"/>
          <p:nvPr/>
        </p:nvSpPr>
        <p:spPr>
          <a:xfrm>
            <a:off x="250394" y="1391739"/>
            <a:ext cx="4817044" cy="5086008"/>
          </a:xfrm>
          <a:prstGeom prst="rect">
            <a:avLst/>
          </a:prstGeom>
          <a:noFill/>
        </p:spPr>
        <p:txBody>
          <a:bodyPr wrap="square" rtlCol="0">
            <a:spAutoFit/>
          </a:bodyPr>
          <a:lstStyle/>
          <a:p>
            <a:pPr algn="l" defTabSz="914400">
              <a:lnSpc>
                <a:spcPct val="110000"/>
              </a:lnSpc>
              <a:buNone/>
            </a:pPr>
            <a:r>
              <a:rPr lang="de-CH" sz="2700" b="0" i="0" dirty="0">
                <a:solidFill>
                  <a:schemeClr val="tx1"/>
                </a:solidFill>
                <a:latin typeface="Arial"/>
                <a:ea typeface="+mn-ea"/>
                <a:cs typeface="+mn-cs"/>
              </a:rPr>
              <a:t>Sichere Leistungssteigerung für Ihr Unternehmen</a:t>
            </a:r>
            <a:endParaRPr lang="en-US" sz="2700" dirty="0" smtClean="0"/>
          </a:p>
          <a:p>
            <a:pPr algn="l" defTabSz="914400">
              <a:lnSpc>
                <a:spcPct val="110000"/>
              </a:lnSpc>
              <a:buNone/>
            </a:pPr>
            <a:r>
              <a:rPr lang="de-CH" sz="1700" b="0" i="0" dirty="0">
                <a:solidFill>
                  <a:schemeClr val="tx1"/>
                </a:solidFill>
                <a:latin typeface="Arial"/>
                <a:ea typeface="+mn-ea"/>
                <a:cs typeface="+mn-cs"/>
              </a:rPr>
              <a:t>Netzwerksicherheit</a:t>
            </a:r>
          </a:p>
          <a:p>
            <a:pPr marL="342900" indent="-342900" algn="l" defTabSz="914400">
              <a:lnSpc>
                <a:spcPct val="110000"/>
              </a:lnSpc>
              <a:buFont typeface="Arial"/>
              <a:buChar char="•"/>
            </a:pPr>
            <a:r>
              <a:rPr lang="de-CH" sz="1900" b="0" i="0" dirty="0">
                <a:solidFill>
                  <a:schemeClr val="tx1"/>
                </a:solidFill>
                <a:latin typeface="Arial"/>
                <a:ea typeface="+mn-ea"/>
                <a:cs typeface="+mn-cs"/>
              </a:rPr>
              <a:t>ASA-X-Firewalls der nächsten Generation</a:t>
            </a:r>
          </a:p>
          <a:p>
            <a:pPr marL="342900" indent="-342900" algn="l" defTabSz="914400">
              <a:lnSpc>
                <a:spcPct val="110000"/>
              </a:lnSpc>
              <a:buFont typeface="Arial"/>
              <a:buChar char="•"/>
            </a:pPr>
            <a:r>
              <a:rPr lang="de-CH" sz="1900" b="0" i="0" dirty="0">
                <a:solidFill>
                  <a:schemeClr val="tx1"/>
                </a:solidFill>
                <a:latin typeface="Arial"/>
                <a:ea typeface="+mn-ea"/>
                <a:cs typeface="+mn-cs"/>
              </a:rPr>
              <a:t>Intrusion Prevention</a:t>
            </a:r>
          </a:p>
          <a:p>
            <a:pPr marL="342900" indent="-342900" algn="l" defTabSz="914400">
              <a:lnSpc>
                <a:spcPct val="110000"/>
              </a:lnSpc>
              <a:buFont typeface="Arial"/>
              <a:buChar char="•"/>
            </a:pPr>
            <a:r>
              <a:rPr lang="de-CH" sz="1900" b="0" i="0" dirty="0">
                <a:solidFill>
                  <a:schemeClr val="tx1"/>
                </a:solidFill>
                <a:latin typeface="Arial"/>
                <a:ea typeface="+mn-ea"/>
                <a:cs typeface="+mn-cs"/>
              </a:rPr>
              <a:t>Schutz für das Rechenzentrum</a:t>
            </a:r>
          </a:p>
          <a:p>
            <a:pPr algn="l" defTabSz="914400">
              <a:lnSpc>
                <a:spcPct val="110000"/>
              </a:lnSpc>
              <a:buNone/>
            </a:pPr>
            <a:r>
              <a:rPr lang="de-CH" sz="1700" b="0" i="0" dirty="0">
                <a:solidFill>
                  <a:schemeClr val="tx1"/>
                </a:solidFill>
                <a:latin typeface="Arial"/>
                <a:ea typeface="+mn-ea"/>
                <a:cs typeface="+mn-cs"/>
              </a:rPr>
              <a:t>Content-Sicherheit</a:t>
            </a:r>
          </a:p>
          <a:p>
            <a:pPr marL="342900" indent="-342900" algn="l" defTabSz="914400">
              <a:lnSpc>
                <a:spcPct val="110000"/>
              </a:lnSpc>
              <a:buFont typeface="Arial"/>
              <a:buChar char="•"/>
            </a:pPr>
            <a:r>
              <a:rPr lang="de-CH" sz="1900" b="0" i="0" dirty="0">
                <a:solidFill>
                  <a:schemeClr val="tx1"/>
                </a:solidFill>
                <a:latin typeface="Arial"/>
                <a:ea typeface="+mn-ea"/>
                <a:cs typeface="+mn-cs"/>
              </a:rPr>
              <a:t>Web-Sicherheit</a:t>
            </a:r>
          </a:p>
          <a:p>
            <a:pPr marL="342900" indent="-342900" algn="l" defTabSz="914400">
              <a:lnSpc>
                <a:spcPct val="110000"/>
              </a:lnSpc>
              <a:buFont typeface="Arial"/>
              <a:buChar char="•"/>
            </a:pPr>
            <a:r>
              <a:rPr lang="de-CH" sz="1900" b="0" i="0" dirty="0">
                <a:solidFill>
                  <a:schemeClr val="tx1"/>
                </a:solidFill>
                <a:latin typeface="Arial"/>
                <a:ea typeface="+mn-ea"/>
                <a:cs typeface="+mn-cs"/>
              </a:rPr>
              <a:t>E-Mail-Sicherheit</a:t>
            </a:r>
          </a:p>
          <a:p>
            <a:pPr marL="342900" indent="-342900" algn="l" defTabSz="914400">
              <a:lnSpc>
                <a:spcPct val="110000"/>
              </a:lnSpc>
              <a:buFont typeface="Arial"/>
              <a:buChar char="•"/>
            </a:pPr>
            <a:r>
              <a:rPr lang="de-CH" sz="1900" b="0" i="0" dirty="0">
                <a:solidFill>
                  <a:schemeClr val="tx1"/>
                </a:solidFill>
                <a:latin typeface="Arial"/>
                <a:ea typeface="+mn-ea"/>
                <a:cs typeface="+mn-cs"/>
              </a:rPr>
              <a:t>Cloud- und Anwendungs-Optionen</a:t>
            </a:r>
          </a:p>
          <a:p>
            <a:pPr algn="l" defTabSz="914400">
              <a:lnSpc>
                <a:spcPct val="110000"/>
              </a:lnSpc>
              <a:buNone/>
            </a:pPr>
            <a:r>
              <a:rPr lang="de-CH" sz="1700" b="0" i="0" dirty="0">
                <a:solidFill>
                  <a:schemeClr val="tx1"/>
                </a:solidFill>
                <a:latin typeface="Arial"/>
                <a:ea typeface="+mn-ea"/>
                <a:cs typeface="+mn-cs"/>
              </a:rPr>
              <a:t>Sichere Mobilität</a:t>
            </a:r>
          </a:p>
          <a:p>
            <a:pPr marL="342900" indent="-342900" algn="l" defTabSz="914400">
              <a:lnSpc>
                <a:spcPct val="110000"/>
              </a:lnSpc>
              <a:buFont typeface="Arial"/>
              <a:buChar char="•"/>
            </a:pPr>
            <a:r>
              <a:rPr lang="de-CH" sz="1900" b="0" i="0" dirty="0">
                <a:solidFill>
                  <a:schemeClr val="tx1"/>
                </a:solidFill>
                <a:latin typeface="Arial"/>
                <a:ea typeface="+mn-ea"/>
                <a:cs typeface="+mn-cs"/>
              </a:rPr>
              <a:t>Identity Services Engine</a:t>
            </a:r>
          </a:p>
          <a:p>
            <a:pPr marL="342900" indent="-342900" algn="l" defTabSz="914400">
              <a:lnSpc>
                <a:spcPct val="110000"/>
              </a:lnSpc>
              <a:buFont typeface="Arial"/>
              <a:buChar char="•"/>
            </a:pPr>
            <a:r>
              <a:rPr lang="de-CH" sz="1900" b="0" i="0" dirty="0">
                <a:solidFill>
                  <a:schemeClr val="tx1"/>
                </a:solidFill>
                <a:latin typeface="Arial"/>
                <a:ea typeface="+mn-ea"/>
                <a:cs typeface="+mn-cs"/>
              </a:rPr>
              <a:t>Netzwerkzugriffskontrolle</a:t>
            </a:r>
          </a:p>
          <a:p>
            <a:pPr marL="342900" indent="-342900" algn="l" defTabSz="914400">
              <a:lnSpc>
                <a:spcPct val="110000"/>
              </a:lnSpc>
              <a:buFont typeface="Arial"/>
              <a:buChar char="•"/>
            </a:pPr>
            <a:r>
              <a:rPr lang="de-CH" sz="1900" b="0" i="0" dirty="0">
                <a:solidFill>
                  <a:schemeClr val="tx1"/>
                </a:solidFill>
                <a:latin typeface="Arial"/>
                <a:ea typeface="+mn-ea"/>
                <a:cs typeface="+mn-cs"/>
              </a:rPr>
              <a:t>AnyConnect VPN</a:t>
            </a:r>
            <a:endParaRPr lang="en-US" sz="1900" dirty="0"/>
          </a:p>
        </p:txBody>
      </p:sp>
      <p:cxnSp>
        <p:nvCxnSpPr>
          <p:cNvPr id="23" name="Straight Connector 22"/>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9184591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9219098" cy="838200"/>
          </a:xfrm>
        </p:spPr>
        <p:txBody>
          <a:bodyPr/>
          <a:lstStyle/>
          <a:p>
            <a:pPr algn="l" defTabSz="914400">
              <a:spcBef>
                <a:spcPct val="0"/>
              </a:spcBef>
              <a:buNone/>
            </a:pPr>
            <a:r>
              <a:rPr lang="de-CH" sz="3050" b="0" i="0" spc="-20" dirty="0">
                <a:solidFill>
                  <a:srgbClr val="FFFFFF"/>
                </a:solidFill>
                <a:latin typeface="Arial"/>
                <a:ea typeface="+mj-ea"/>
                <a:cs typeface="+mj-cs"/>
              </a:rPr>
              <a:t>Smart Solutions für mittelständische Unternehmen</a:t>
            </a:r>
            <a:endParaRPr lang="en-US" sz="3050" spc="-20" dirty="0">
              <a:solidFill>
                <a:srgbClr val="FF0000"/>
              </a:solidFill>
            </a:endParaRPr>
          </a:p>
        </p:txBody>
      </p:sp>
      <p:cxnSp>
        <p:nvCxnSpPr>
          <p:cNvPr id="27" name="Straight Connector 26"/>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88802" y="1538236"/>
            <a:ext cx="7787168" cy="4574350"/>
            <a:chOff x="588802" y="1538236"/>
            <a:chExt cx="7787168" cy="4574350"/>
          </a:xfrm>
        </p:grpSpPr>
        <p:grpSp>
          <p:nvGrpSpPr>
            <p:cNvPr id="32" name="Group 31"/>
            <p:cNvGrpSpPr/>
            <p:nvPr/>
          </p:nvGrpSpPr>
          <p:grpSpPr>
            <a:xfrm>
              <a:off x="596900" y="4736980"/>
              <a:ext cx="7708900" cy="1375606"/>
              <a:chOff x="596900" y="4736980"/>
              <a:chExt cx="7708900" cy="1375606"/>
            </a:xfrm>
          </p:grpSpPr>
          <p:pic>
            <p:nvPicPr>
              <p:cNvPr id="63" name="Picture 62" descr="1.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96900" y="4736980"/>
                <a:ext cx="7708900" cy="613520"/>
              </a:xfrm>
              <a:prstGeom prst="rect">
                <a:avLst/>
              </a:prstGeom>
            </p:spPr>
          </p:pic>
          <p:sp>
            <p:nvSpPr>
              <p:cNvPr id="64" name="Rectangle 63"/>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SERVICES</a:t>
                </a:r>
              </a:p>
              <a:p>
                <a:pPr algn="ctr" defTabSz="1624614">
                  <a:spcBef>
                    <a:spcPts val="0"/>
                  </a:spcBef>
                  <a:spcAft>
                    <a:spcPts val="0"/>
                  </a:spcAft>
                  <a:buNone/>
                </a:pPr>
                <a:r>
                  <a:rPr lang="de-CH" sz="1300" b="0" i="0" dirty="0">
                    <a:solidFill>
                      <a:srgbClr val="FFFFFF"/>
                    </a:solidFill>
                    <a:latin typeface="Arial"/>
                    <a:ea typeface="+mn-ea"/>
                    <a:cs typeface="Arial Black"/>
                  </a:rPr>
                  <a:t>Softwarebasierte Professional Services mit Bereitstellung durch Cisco Partner </a:t>
                </a:r>
              </a:p>
              <a:p>
                <a:pPr algn="ctr" defTabSz="1624614">
                  <a:spcBef>
                    <a:spcPts val="0"/>
                  </a:spcBef>
                  <a:spcAft>
                    <a:spcPts val="0"/>
                  </a:spcAft>
                  <a:buNone/>
                </a:pPr>
                <a:r>
                  <a:rPr lang="de-CH" sz="1300" b="0" i="0" dirty="0">
                    <a:solidFill>
                      <a:srgbClr val="FFFFFF"/>
                    </a:solidFill>
                    <a:latin typeface="Arial"/>
                    <a:ea typeface="+mn-ea"/>
                    <a:cs typeface="Arial Black"/>
                  </a:rPr>
                  <a:t>Proaktiver Wartungssupport durch Cisco Partner; Cisco SMARTnet-Service</a:t>
                </a:r>
              </a:p>
            </p:txBody>
          </p:sp>
        </p:grpSp>
        <p:sp>
          <p:nvSpPr>
            <p:cNvPr id="33" name="Rectangle 32"/>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Text Box 9" descr="14872_11_2008 _Bates_C-Scape"/>
            <p:cNvSpPr txBox="1">
              <a:spLocks noChangeAspect="1" noChangeArrowheads="1"/>
            </p:cNvSpPr>
            <p:nvPr/>
          </p:nvSpPr>
          <p:spPr bwMode="auto">
            <a:xfrm>
              <a:off x="1920240" y="2327254"/>
              <a:ext cx="5191313" cy="380104"/>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69" algn="ctr" defTabSz="1637416">
                <a:lnSpc>
                  <a:spcPct val="95000"/>
                </a:lnSpc>
                <a:spcBef>
                  <a:spcPts val="0"/>
                </a:spcBef>
                <a:spcAft>
                  <a:spcPts val="0"/>
                </a:spcAft>
                <a:buNone/>
              </a:pPr>
              <a:r>
                <a:rPr lang="en-US" sz="1300" b="1" i="0" dirty="0">
                  <a:solidFill>
                    <a:srgbClr val="4B4D4E"/>
                  </a:solidFill>
                  <a:latin typeface="Arial"/>
                  <a:ea typeface="ＭＳ Ｐゴシック"/>
                  <a:cs typeface="ＭＳ Ｐゴシック"/>
                </a:rPr>
                <a:t>Cisco Powered Cloud und</a:t>
              </a:r>
            </a:p>
            <a:p>
              <a:pPr indent="-920069" algn="ctr" defTabSz="1637416">
                <a:lnSpc>
                  <a:spcPct val="95000"/>
                </a:lnSpc>
                <a:spcBef>
                  <a:spcPts val="0"/>
                </a:spcBef>
                <a:spcAft>
                  <a:spcPts val="0"/>
                </a:spcAft>
                <a:buNone/>
              </a:pPr>
              <a:r>
                <a:rPr lang="en-US" sz="1300" b="1" i="0" dirty="0" err="1">
                  <a:solidFill>
                    <a:srgbClr val="4B4D4E"/>
                  </a:solidFill>
                  <a:latin typeface="Arial"/>
                  <a:ea typeface="ＭＳ Ｐゴシック"/>
                  <a:cs typeface="ＭＳ Ｐゴシック"/>
                </a:rPr>
                <a:t>Bereitstellung</a:t>
              </a:r>
              <a:r>
                <a:rPr lang="en-US" sz="1300" b="1" i="0" dirty="0">
                  <a:solidFill>
                    <a:srgbClr val="4B4D4E"/>
                  </a:solidFill>
                  <a:latin typeface="Arial"/>
                  <a:ea typeface="ＭＳ Ｐゴシック"/>
                  <a:cs typeface="ＭＳ Ｐゴシック"/>
                </a:rPr>
                <a:t> </a:t>
              </a:r>
              <a:r>
                <a:rPr lang="en-US" sz="1300" b="1" i="0" dirty="0" err="1">
                  <a:solidFill>
                    <a:srgbClr val="4B4D4E"/>
                  </a:solidFill>
                  <a:latin typeface="Arial"/>
                  <a:ea typeface="ＭＳ Ｐゴシック"/>
                  <a:cs typeface="ＭＳ Ｐゴシック"/>
                </a:rPr>
                <a:t>durch</a:t>
              </a:r>
              <a:r>
                <a:rPr lang="en-US" sz="1300" b="1" i="0" dirty="0">
                  <a:solidFill>
                    <a:srgbClr val="4B4D4E"/>
                  </a:solidFill>
                  <a:latin typeface="Arial"/>
                  <a:ea typeface="ＭＳ Ｐゴシック"/>
                  <a:cs typeface="ＭＳ Ｐゴシック"/>
                </a:rPr>
                <a:t> MS-Partner</a:t>
              </a:r>
            </a:p>
          </p:txBody>
        </p:sp>
        <p:grpSp>
          <p:nvGrpSpPr>
            <p:cNvPr id="41" name="Group 40"/>
            <p:cNvGrpSpPr/>
            <p:nvPr/>
          </p:nvGrpSpPr>
          <p:grpSpPr>
            <a:xfrm>
              <a:off x="939499" y="3212628"/>
              <a:ext cx="7130855" cy="2150874"/>
              <a:chOff x="1252345" y="2784795"/>
              <a:chExt cx="9505332" cy="2150874"/>
            </a:xfrm>
          </p:grpSpPr>
          <p:sp>
            <p:nvSpPr>
              <p:cNvPr id="61" name="Text Box 9" descr="14872_11_2008 _Bates_C-Scape"/>
              <p:cNvSpPr txBox="1">
                <a:spLocks noChangeAspect="1" noChangeArrowheads="1"/>
              </p:cNvSpPr>
              <p:nvPr/>
            </p:nvSpPr>
            <p:spPr bwMode="auto">
              <a:xfrm rot="16200000">
                <a:off x="349072" y="368806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sp>
            <p:nvSpPr>
              <p:cNvPr id="62" name="Text Box 9" descr="14872_11_2008 _Bates_C-Scape"/>
              <p:cNvSpPr txBox="1">
                <a:spLocks noChangeAspect="1" noChangeArrowheads="1"/>
              </p:cNvSpPr>
              <p:nvPr/>
            </p:nvSpPr>
            <p:spPr bwMode="auto">
              <a:xfrm rot="5400000">
                <a:off x="9523117" y="370110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grpSp>
        <p:pic>
          <p:nvPicPr>
            <p:cNvPr id="42" name="Picture 41"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77999" y="1538236"/>
              <a:ext cx="1797971" cy="1637107"/>
            </a:xfrm>
            <a:prstGeom prst="rect">
              <a:avLst/>
            </a:prstGeom>
          </p:spPr>
        </p:pic>
        <p:pic>
          <p:nvPicPr>
            <p:cNvPr id="50" name="Picture 49"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8802" y="1664211"/>
              <a:ext cx="1843026" cy="1491242"/>
            </a:xfrm>
            <a:prstGeom prst="rect">
              <a:avLst/>
            </a:prstGeom>
          </p:spPr>
        </p:pic>
        <p:sp>
          <p:nvSpPr>
            <p:cNvPr id="51" name="TextBox 50"/>
            <p:cNvSpPr txBox="1"/>
            <p:nvPr/>
          </p:nvSpPr>
          <p:spPr>
            <a:xfrm>
              <a:off x="6768261" y="2108275"/>
              <a:ext cx="1434578" cy="692497"/>
            </a:xfrm>
            <a:prstGeom prst="rect">
              <a:avLst/>
            </a:prstGeom>
            <a:noFill/>
          </p:spPr>
          <p:txBody>
            <a:bodyPr wrap="square" rtlCol="0">
              <a:spAutoFit/>
            </a:bodyPr>
            <a:lstStyle/>
            <a:p>
              <a:pPr algn="ctr" defTabSz="914400">
                <a:buNone/>
              </a:pPr>
              <a:r>
                <a:rPr lang="de-CH" sz="1300" b="0" i="0" dirty="0">
                  <a:solidFill>
                    <a:srgbClr val="0096D6"/>
                  </a:solidFill>
                  <a:latin typeface="Arial"/>
                  <a:ea typeface="+mn-ea"/>
                  <a:cs typeface="+mn-cs"/>
                </a:rPr>
                <a:t>Network-as- </a:t>
              </a:r>
            </a:p>
            <a:p>
              <a:pPr algn="ctr" defTabSz="914400">
                <a:buNone/>
              </a:pPr>
              <a:r>
                <a:rPr lang="de-CH" sz="1300" b="0" i="0" dirty="0">
                  <a:solidFill>
                    <a:srgbClr val="0096D6"/>
                  </a:solidFill>
                  <a:latin typeface="Arial"/>
                  <a:ea typeface="+mn-ea"/>
                  <a:cs typeface="+mn-cs"/>
                </a:rPr>
                <a:t>a-Service (Meraki – MSD) </a:t>
              </a:r>
              <a:endParaRPr lang="en-US" sz="1300" dirty="0">
                <a:solidFill>
                  <a:schemeClr val="accent1"/>
                </a:solidFill>
              </a:endParaRPr>
            </a:p>
          </p:txBody>
        </p:sp>
        <p:sp>
          <p:nvSpPr>
            <p:cNvPr id="52" name="TextBox 51"/>
            <p:cNvSpPr txBox="1"/>
            <p:nvPr/>
          </p:nvSpPr>
          <p:spPr>
            <a:xfrm>
              <a:off x="743173" y="2323719"/>
              <a:ext cx="1505809" cy="492443"/>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Collaboration </a:t>
              </a:r>
            </a:p>
            <a:p>
              <a:pPr algn="ctr" defTabSz="914400">
                <a:buNone/>
              </a:pPr>
              <a:r>
                <a:rPr lang="de-CH" sz="1300" b="0" i="0">
                  <a:solidFill>
                    <a:srgbClr val="0096D6"/>
                  </a:solidFill>
                  <a:latin typeface="Arial"/>
                  <a:ea typeface="+mn-ea"/>
                  <a:cs typeface="+mn-cs"/>
                </a:rPr>
                <a:t>as-a-Service</a:t>
              </a:r>
              <a:endParaRPr lang="en-US" sz="1300" dirty="0">
                <a:solidFill>
                  <a:schemeClr val="accent1"/>
                </a:solidFill>
              </a:endParaRPr>
            </a:p>
          </p:txBody>
        </p:sp>
        <p:pic>
          <p:nvPicPr>
            <p:cNvPr id="53" name="Picture 52"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13918" y="2022460"/>
              <a:ext cx="1037306" cy="1037306"/>
            </a:xfrm>
            <a:prstGeom prst="rect">
              <a:avLst/>
            </a:prstGeom>
          </p:spPr>
        </p:pic>
        <p:sp>
          <p:nvSpPr>
            <p:cNvPr id="54" name="TextBox 53"/>
            <p:cNvSpPr txBox="1"/>
            <p:nvPr/>
          </p:nvSpPr>
          <p:spPr>
            <a:xfrm>
              <a:off x="5654822"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IaaS</a:t>
              </a:r>
              <a:endParaRPr lang="en-US" sz="1300" dirty="0">
                <a:solidFill>
                  <a:schemeClr val="accent1"/>
                </a:solidFill>
              </a:endParaRPr>
            </a:p>
          </p:txBody>
        </p:sp>
        <p:pic>
          <p:nvPicPr>
            <p:cNvPr id="55" name="Picture 54" descr="Device_cloud_white_3041_default_256.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034719" y="1935378"/>
              <a:ext cx="1154867" cy="1154868"/>
            </a:xfrm>
            <a:prstGeom prst="rect">
              <a:avLst/>
            </a:prstGeom>
          </p:spPr>
        </p:pic>
        <p:sp>
          <p:nvSpPr>
            <p:cNvPr id="56" name="TextBox 55"/>
            <p:cNvSpPr txBox="1"/>
            <p:nvPr/>
          </p:nvSpPr>
          <p:spPr>
            <a:xfrm>
              <a:off x="1920240"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SaaS</a:t>
              </a:r>
              <a:endParaRPr lang="en-US" sz="1300" dirty="0">
                <a:solidFill>
                  <a:schemeClr val="accent1"/>
                </a:solidFill>
              </a:endParaRPr>
            </a:p>
          </p:txBody>
        </p:sp>
        <p:sp>
          <p:nvSpPr>
            <p:cNvPr id="57" name="Rectangle 56"/>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Rectangle 57"/>
            <p:cNvSpPr/>
            <p:nvPr/>
          </p:nvSpPr>
          <p:spPr>
            <a:xfrm>
              <a:off x="3379179"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mn-ea"/>
                  <a:cs typeface="+mn-cs"/>
                </a:rPr>
                <a:t>RECHENZENTRUM</a:t>
              </a:r>
              <a:endParaRPr lang="en-US" sz="1300" dirty="0" smtClean="0">
                <a:solidFill>
                  <a:srgbClr val="FFFFFF"/>
                </a:solidFill>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Computing</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Fabric</a:t>
              </a:r>
            </a:p>
            <a:p>
              <a:pPr marL="109545" indent="-109545" defTabSz="814365">
                <a:lnSpc>
                  <a:spcPts val="1400"/>
                </a:lnSpc>
                <a:spcBef>
                  <a:spcPts val="700"/>
                </a:spcBef>
                <a:spcAft>
                  <a:spcPts val="100"/>
                </a:spcAft>
                <a:buClr>
                  <a:srgbClr val="FFFFFF"/>
                </a:buClr>
                <a:buFont typeface="Arial"/>
                <a:buChar char="•"/>
              </a:pPr>
              <a:r>
                <a:rPr lang="de-CH" sz="1300" b="0" i="0" spc="-30" dirty="0">
                  <a:solidFill>
                    <a:srgbClr val="FFFFFF"/>
                  </a:solidFill>
                  <a:latin typeface="Arial"/>
                  <a:ea typeface="+mn-ea"/>
                  <a:cs typeface="+mn-cs"/>
                </a:rPr>
                <a:t>Unified Management</a:t>
              </a:r>
            </a:p>
          </p:txBody>
        </p:sp>
        <p:sp>
          <p:nvSpPr>
            <p:cNvPr id="59" name="Rectangle 58"/>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algn="l" defTabSz="814365">
                <a:lnSpc>
                  <a:spcPts val="1400"/>
                </a:lnSpc>
                <a:spcBef>
                  <a:spcPts val="700"/>
                </a:spcBef>
                <a:spcAft>
                  <a:spcPts val="100"/>
                </a:spcAft>
                <a:buNone/>
              </a:pPr>
              <a:r>
                <a:rPr lang="en-US" sz="1300" b="1" i="0" dirty="0">
                  <a:solidFill>
                    <a:srgbClr val="FFFFFF"/>
                  </a:solidFill>
                  <a:latin typeface="Arial"/>
                  <a:ea typeface="ＭＳ Ｐゴシック"/>
                  <a:cs typeface="+mn-cs"/>
                </a:rPr>
                <a:t>NETZWERK UND SICHERHEIT</a:t>
              </a:r>
              <a:endParaRPr lang="en-US" sz="1300" dirty="0" smtClean="0">
                <a:solidFill>
                  <a:srgbClr val="FFFFFF"/>
                </a:solidFill>
                <a:ea typeface="ＭＳ Ｐゴシック" pitchFamily="34" charset="-128"/>
              </a:endParaRPr>
            </a:p>
            <a:p>
              <a:pPr marL="109545" indent="-109545" algn="l"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Access </a:t>
              </a:r>
              <a:r>
                <a:rPr lang="de-CH" sz="1300" b="0" i="0" dirty="0" smtClean="0">
                  <a:solidFill>
                    <a:srgbClr val="FFFFFF"/>
                  </a:solidFill>
                  <a:latin typeface="Arial"/>
                  <a:ea typeface="ＭＳ Ｐゴシック"/>
                  <a:cs typeface="+mn-cs"/>
                </a:rPr>
                <a:t/>
              </a:r>
              <a:br>
                <a:rPr lang="de-CH" sz="1300" b="0" i="0" dirty="0" smtClean="0">
                  <a:solidFill>
                    <a:srgbClr val="FFFFFF"/>
                  </a:solidFill>
                  <a:latin typeface="Arial"/>
                  <a:ea typeface="ＭＳ Ｐゴシック"/>
                  <a:cs typeface="+mn-cs"/>
                </a:rPr>
              </a:br>
              <a:r>
                <a:rPr lang="de-CH" sz="1100" b="0" i="0" dirty="0" smtClean="0">
                  <a:solidFill>
                    <a:srgbClr val="FFFFFF"/>
                  </a:solidFill>
                  <a:latin typeface="Arial"/>
                  <a:ea typeface="ＭＳ Ｐゴシック"/>
                  <a:cs typeface="+mn-cs"/>
                </a:rPr>
                <a:t>(</a:t>
              </a:r>
              <a:r>
                <a:rPr lang="de-CH" sz="1100" b="0" i="0" dirty="0">
                  <a:solidFill>
                    <a:srgbClr val="FFFFFF"/>
                  </a:solidFill>
                  <a:latin typeface="Arial"/>
                  <a:ea typeface="ＭＳ Ｐゴシック"/>
                  <a:cs typeface="+mn-cs"/>
                </a:rPr>
                <a:t>Wireless und Switching) </a:t>
              </a:r>
            </a:p>
            <a:p>
              <a:pPr marL="109545" indent="-109545" algn="l"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Services </a:t>
              </a:r>
            </a:p>
            <a:p>
              <a:pPr marL="109545" indent="-109545" algn="l"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Zweigstellenlösung</a:t>
              </a:r>
              <a:endParaRPr lang="en-US" sz="1300" dirty="0">
                <a:solidFill>
                  <a:srgbClr val="FFFFFF"/>
                </a:solidFill>
                <a:ea typeface="ＭＳ Ｐゴシック" pitchFamily="34" charset="-128"/>
              </a:endParaRPr>
            </a:p>
            <a:p>
              <a:pPr marL="109545" indent="-109545" algn="l"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Sicherheit</a:t>
              </a:r>
            </a:p>
          </p:txBody>
        </p:sp>
        <p:sp>
          <p:nvSpPr>
            <p:cNvPr id="60" name="Rectangle 59"/>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UC/COLLABORATION</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Communications</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Collaboration-Services</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Customer Collaboration</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TelePresence</a:t>
              </a:r>
            </a:p>
          </p:txBody>
        </p:sp>
      </p:grpSp>
      <p:cxnSp>
        <p:nvCxnSpPr>
          <p:cNvPr id="65" name="Straight Connector 6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66" name="Rectangle 65"/>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SMART SOLUTIONS</a:t>
            </a:r>
          </a:p>
          <a:p>
            <a:pPr algn="ctr" defTabSz="1624614">
              <a:spcBef>
                <a:spcPts val="0"/>
              </a:spcBef>
              <a:spcAft>
                <a:spcPts val="0"/>
              </a:spcAft>
              <a:buNone/>
            </a:pPr>
            <a:r>
              <a:rPr lang="de-CH" sz="1300" b="0" i="0" dirty="0">
                <a:solidFill>
                  <a:srgbClr val="FFFFFF"/>
                </a:solidFill>
                <a:latin typeface="Arial"/>
                <a:ea typeface="+mn-ea"/>
                <a:cs typeface="Arial Black"/>
              </a:rPr>
              <a:t>BYOD –– </a:t>
            </a:r>
            <a:r>
              <a:rPr lang="de-CH" sz="1300" b="1" i="0" dirty="0">
                <a:solidFill>
                  <a:srgbClr val="F2B800"/>
                </a:solidFill>
                <a:latin typeface="Arial"/>
                <a:ea typeface="+mn-ea"/>
                <a:cs typeface="Arial Black"/>
              </a:rPr>
              <a:t>Virtuelle Basis </a:t>
            </a:r>
            <a:r>
              <a:rPr lang="de-CH" sz="1300" b="0" i="0" dirty="0">
                <a:solidFill>
                  <a:srgbClr val="FFFFFF"/>
                </a:solidFill>
                <a:latin typeface="Arial"/>
                <a:ea typeface="+mn-ea"/>
                <a:cs typeface="Arial Black"/>
              </a:rPr>
              <a:t>– Virtuelle Desktops – Industrienetzwerke</a:t>
            </a:r>
            <a:endParaRPr lang="en-US" sz="1300" dirty="0">
              <a:solidFill>
                <a:schemeClr val="bg2"/>
              </a:solidFill>
              <a:cs typeface="Arial Black"/>
            </a:endParaRPr>
          </a:p>
        </p:txBody>
      </p:sp>
    </p:spTree>
    <p:extLst>
      <p:ext uri="{BB962C8B-B14F-4D97-AF65-F5344CB8AC3E}">
        <p14:creationId xmlns:p14="http://schemas.microsoft.com/office/powerpoint/2010/main" xmlns="" val="3130027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2.5E-6 -2.22222E-6 L 2.5E-6 0.12593 " pathEditMode="relative" ptsTypes="AA">
                                      <p:cBhvr>
                                        <p:cTn id="10" dur="2000" fill="hold"/>
                                        <p:tgtEl>
                                          <p:spTgt spid="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grpSp>
        <p:nvGrpSpPr>
          <p:cNvPr id="3" name="Group 81"/>
          <p:cNvGrpSpPr/>
          <p:nvPr/>
        </p:nvGrpSpPr>
        <p:grpSpPr>
          <a:xfrm>
            <a:off x="349560" y="1752600"/>
            <a:ext cx="8597306" cy="4905476"/>
            <a:chOff x="349559" y="1752597"/>
            <a:chExt cx="8597307" cy="4905476"/>
          </a:xfrm>
        </p:grpSpPr>
        <p:grpSp>
          <p:nvGrpSpPr>
            <p:cNvPr id="4" name="Group 48"/>
            <p:cNvGrpSpPr/>
            <p:nvPr/>
          </p:nvGrpSpPr>
          <p:grpSpPr>
            <a:xfrm>
              <a:off x="349559" y="1752597"/>
              <a:ext cx="8597307" cy="4905476"/>
              <a:chOff x="445095" y="1957317"/>
              <a:chExt cx="8597307" cy="4905476"/>
            </a:xfrm>
          </p:grpSpPr>
          <p:grpSp>
            <p:nvGrpSpPr>
              <p:cNvPr id="5" name="Group 42"/>
              <p:cNvGrpSpPr/>
              <p:nvPr/>
            </p:nvGrpSpPr>
            <p:grpSpPr>
              <a:xfrm>
                <a:off x="2346081" y="1957317"/>
                <a:ext cx="5887500" cy="3579597"/>
                <a:chOff x="2663581" y="1957317"/>
                <a:chExt cx="5887500" cy="3579597"/>
              </a:xfrm>
            </p:grpSpPr>
            <p:sp>
              <p:nvSpPr>
                <p:cNvPr id="69" name="Oval 13"/>
                <p:cNvSpPr>
                  <a:spLocks noChangeArrowheads="1"/>
                </p:cNvSpPr>
                <p:nvPr/>
              </p:nvSpPr>
              <p:spPr bwMode="auto">
                <a:xfrm>
                  <a:off x="2663581" y="1957317"/>
                  <a:ext cx="5887500" cy="3579597"/>
                </a:xfrm>
                <a:prstGeom prst="ellipse">
                  <a:avLst/>
                </a:prstGeom>
                <a:gradFill flip="none" rotWithShape="1">
                  <a:gsLst>
                    <a:gs pos="0">
                      <a:srgbClr val="006D9B"/>
                    </a:gs>
                    <a:gs pos="100000">
                      <a:schemeClr val="tx1"/>
                    </a:gs>
                  </a:gsLst>
                  <a:lin ang="0" scaled="1"/>
                  <a:tileRect/>
                </a:gradFill>
                <a:ln w="12700">
                  <a:solidFill>
                    <a:schemeClr val="bg1"/>
                  </a:solidFill>
                  <a:round/>
                  <a:headEnd/>
                  <a:tailEnd/>
                </a:ln>
                <a:effectLst>
                  <a:outerShdw blurRad="50800" dist="38100" dir="18900000" algn="bl" rotWithShape="0">
                    <a:prstClr val="black">
                      <a:alpha val="40000"/>
                    </a:prstClr>
                  </a:outerShdw>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en-US">
                    <a:solidFill>
                      <a:srgbClr val="0096D6"/>
                    </a:solidFill>
                  </a:endParaRPr>
                </a:p>
              </p:txBody>
            </p:sp>
            <p:sp>
              <p:nvSpPr>
                <p:cNvPr id="79" name="TextBox 78"/>
                <p:cNvSpPr txBox="1"/>
                <p:nvPr/>
              </p:nvSpPr>
              <p:spPr>
                <a:xfrm>
                  <a:off x="5138529" y="2097254"/>
                  <a:ext cx="580607"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err="1">
                      <a:solidFill>
                        <a:srgbClr val="FFFFFF"/>
                      </a:solidFill>
                      <a:latin typeface="Arial"/>
                      <a:ea typeface="+mn-ea"/>
                      <a:cs typeface="+mn-cs"/>
                    </a:rPr>
                    <a:t>IaaS</a:t>
                  </a:r>
                  <a:endParaRPr lang="en-US" sz="1500" b="1" dirty="0" smtClean="0">
                    <a:solidFill>
                      <a:srgbClr val="FFFFFF"/>
                    </a:solidFill>
                  </a:endParaRPr>
                </a:p>
              </p:txBody>
            </p:sp>
          </p:grpSp>
          <p:sp>
            <p:nvSpPr>
              <p:cNvPr id="90" name="TextBox 89"/>
              <p:cNvSpPr txBox="1"/>
              <p:nvPr/>
            </p:nvSpPr>
            <p:spPr>
              <a:xfrm>
                <a:off x="6002297" y="6247240"/>
                <a:ext cx="3040105" cy="615553"/>
              </a:xfrm>
              <a:prstGeom prst="rect">
                <a:avLst/>
              </a:prstGeom>
            </p:spPr>
            <p:txBody>
              <a:bodyPr wrap="square" rtlCol="0" anchor="b">
                <a:spAutoFit/>
              </a:bodyPr>
              <a:lstStyle/>
              <a:p>
                <a:pPr algn="ctr" defTabSz="914400">
                  <a:buNone/>
                </a:pPr>
                <a:r>
                  <a:rPr lang="en-US" sz="1700" b="1" i="0" dirty="0" err="1">
                    <a:solidFill>
                      <a:srgbClr val="0096D6"/>
                    </a:solidFill>
                    <a:latin typeface="Arial"/>
                    <a:ea typeface="+mn-ea"/>
                    <a:cs typeface="+mn-cs"/>
                  </a:rPr>
                  <a:t>Technologie</a:t>
                </a:r>
                <a:r>
                  <a:rPr lang="en-US" sz="1700" b="1" i="0" dirty="0">
                    <a:solidFill>
                      <a:srgbClr val="0096D6"/>
                    </a:solidFill>
                    <a:latin typeface="Arial"/>
                    <a:ea typeface="+mn-ea"/>
                    <a:cs typeface="+mn-cs"/>
                  </a:rPr>
                  <a:t>- und </a:t>
                </a:r>
                <a:r>
                  <a:rPr lang="en-US" sz="1700" b="1" i="0" dirty="0" err="1">
                    <a:solidFill>
                      <a:srgbClr val="0096D6"/>
                    </a:solidFill>
                    <a:latin typeface="Arial"/>
                    <a:ea typeface="+mn-ea"/>
                    <a:cs typeface="+mn-cs"/>
                  </a:rPr>
                  <a:t>Unternehmenslösungen</a:t>
                </a:r>
                <a:endParaRPr lang="en-US" sz="1700" b="1" i="0" dirty="0">
                  <a:solidFill>
                    <a:srgbClr val="0096D6"/>
                  </a:solidFill>
                  <a:latin typeface="Arial"/>
                  <a:ea typeface="+mn-ea"/>
                  <a:cs typeface="+mn-cs"/>
                </a:endParaRPr>
              </a:p>
            </p:txBody>
          </p:sp>
          <p:sp>
            <p:nvSpPr>
              <p:cNvPr id="60" name="TextBox 59"/>
              <p:cNvSpPr txBox="1"/>
              <p:nvPr/>
            </p:nvSpPr>
            <p:spPr>
              <a:xfrm rot="16200000">
                <a:off x="-35003" y="2700579"/>
                <a:ext cx="1314140" cy="353943"/>
              </a:xfrm>
              <a:prstGeom prst="rect">
                <a:avLst/>
              </a:prstGeom>
            </p:spPr>
            <p:txBody>
              <a:bodyPr wrap="square" rtlCol="0" anchor="b">
                <a:spAutoFit/>
              </a:bodyPr>
              <a:lstStyle>
                <a:defPPr>
                  <a:defRPr lang="en-US"/>
                </a:defPPr>
                <a:lvl1pPr algn="ctr">
                  <a:defRPr sz="1600" b="1">
                    <a:solidFill>
                      <a:srgbClr val="00A0E7"/>
                    </a:solidFill>
                  </a:defRPr>
                </a:lvl1pPr>
              </a:lstStyle>
              <a:p>
                <a:pPr algn="l" defTabSz="914400">
                  <a:buNone/>
                </a:pPr>
                <a:r>
                  <a:rPr lang="de-CH" sz="1700" i="0" dirty="0">
                    <a:solidFill>
                      <a:srgbClr val="0096D6"/>
                    </a:solidFill>
                    <a:latin typeface="Arial"/>
                    <a:ea typeface="+mn-ea"/>
                    <a:cs typeface="+mn-cs"/>
                  </a:rPr>
                  <a:t>Lösungen</a:t>
                </a:r>
              </a:p>
            </p:txBody>
          </p:sp>
        </p:grpSp>
        <p:sp>
          <p:nvSpPr>
            <p:cNvPr id="38" name="TextBox 37"/>
            <p:cNvSpPr txBox="1"/>
            <p:nvPr/>
          </p:nvSpPr>
          <p:spPr>
            <a:xfrm>
              <a:off x="6067147" y="3373118"/>
              <a:ext cx="1859548" cy="323165"/>
            </a:xfrm>
            <a:prstGeom prst="rect">
              <a:avLst/>
            </a:prstGeom>
            <a:noFill/>
            <a:effectLst/>
          </p:spPr>
          <p:txBody>
            <a:bodyPr wrap="none" rtlCol="0">
              <a:spAutoFit/>
            </a:bodyPr>
            <a:lstStyle/>
            <a:p>
              <a:pPr algn="ctr" defTabSz="914400">
                <a:buNone/>
              </a:pPr>
              <a:r>
                <a:rPr lang="en-US" sz="1500" b="1" i="0" dirty="0" err="1">
                  <a:solidFill>
                    <a:srgbClr val="F0D900"/>
                  </a:solidFill>
                  <a:latin typeface="Arial"/>
                  <a:ea typeface="+mn-ea"/>
                  <a:cs typeface="+mn-cs"/>
                </a:rPr>
                <a:t>Virtuelle</a:t>
              </a:r>
              <a:r>
                <a:rPr lang="en-US" sz="1500" b="1" i="0" dirty="0">
                  <a:solidFill>
                    <a:srgbClr val="F0D900"/>
                  </a:solidFill>
                  <a:latin typeface="Arial"/>
                  <a:ea typeface="+mn-ea"/>
                  <a:cs typeface="+mn-cs"/>
                </a:rPr>
                <a:t> Desktops</a:t>
              </a:r>
            </a:p>
          </p:txBody>
        </p:sp>
        <p:sp>
          <p:nvSpPr>
            <p:cNvPr id="40" name="TextBox 39"/>
            <p:cNvSpPr txBox="1"/>
            <p:nvPr/>
          </p:nvSpPr>
          <p:spPr>
            <a:xfrm>
              <a:off x="5368794" y="2011455"/>
              <a:ext cx="740907" cy="323165"/>
            </a:xfrm>
            <a:prstGeom prst="rect">
              <a:avLst/>
            </a:prstGeom>
            <a:noFill/>
            <a:effectLst/>
          </p:spPr>
          <p:txBody>
            <a:bodyPr wrap="none" rtlCol="0">
              <a:spAutoFit/>
            </a:bodyPr>
            <a:lstStyle/>
            <a:p>
              <a:pPr algn="ctr" defTabSz="914400">
                <a:buNone/>
              </a:pPr>
              <a:r>
                <a:rPr lang="en-US" sz="1500" b="1" i="0">
                  <a:solidFill>
                    <a:srgbClr val="F0D900"/>
                  </a:solidFill>
                  <a:latin typeface="Arial"/>
                  <a:ea typeface="+mn-ea"/>
                  <a:cs typeface="+mn-cs"/>
                </a:rPr>
                <a:t>BYOD</a:t>
              </a:r>
            </a:p>
          </p:txBody>
        </p:sp>
        <p:sp>
          <p:nvSpPr>
            <p:cNvPr id="49" name="TextBox 48"/>
            <p:cNvSpPr txBox="1"/>
            <p:nvPr/>
          </p:nvSpPr>
          <p:spPr>
            <a:xfrm>
              <a:off x="5644397" y="2491860"/>
              <a:ext cx="944489" cy="553998"/>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a:solidFill>
                    <a:srgbClr val="FFFFFF"/>
                  </a:solidFill>
                  <a:latin typeface="Arial"/>
                  <a:ea typeface="+mn-ea"/>
                  <a:cs typeface="+mn-cs"/>
                </a:rPr>
                <a:t>Remote </a:t>
              </a:r>
            </a:p>
            <a:p>
              <a:pPr algn="ctr" defTabSz="914400">
                <a:buNone/>
              </a:pPr>
              <a:r>
                <a:rPr lang="en-US" sz="1500" b="1" i="0">
                  <a:solidFill>
                    <a:srgbClr val="FFFFFF"/>
                  </a:solidFill>
                  <a:latin typeface="Arial"/>
                  <a:ea typeface="+mn-ea"/>
                  <a:cs typeface="+mn-cs"/>
                </a:rPr>
                <a:t>Expert</a:t>
              </a:r>
            </a:p>
          </p:txBody>
        </p:sp>
        <p:sp>
          <p:nvSpPr>
            <p:cNvPr id="56" name="TextBox 55"/>
            <p:cNvSpPr txBox="1"/>
            <p:nvPr/>
          </p:nvSpPr>
          <p:spPr>
            <a:xfrm>
              <a:off x="3560838" y="2066981"/>
              <a:ext cx="1231426" cy="553998"/>
            </a:xfrm>
            <a:prstGeom prst="rect">
              <a:avLst/>
            </a:prstGeom>
            <a:noFill/>
            <a:effectLst/>
          </p:spPr>
          <p:txBody>
            <a:bodyPr wrap="none" rtlCol="0">
              <a:spAutoFit/>
            </a:bodyPr>
            <a:lstStyle/>
            <a:p>
              <a:pPr algn="ctr" defTabSz="914400">
                <a:buNone/>
              </a:pPr>
              <a:r>
                <a:rPr lang="en-US" sz="1500" b="1" i="0" dirty="0">
                  <a:solidFill>
                    <a:srgbClr val="F0D900"/>
                  </a:solidFill>
                  <a:latin typeface="Arial"/>
                  <a:ea typeface="+mn-ea"/>
                  <a:cs typeface="+mn-cs"/>
                </a:rPr>
                <a:t>Connected </a:t>
              </a:r>
            </a:p>
            <a:p>
              <a:pPr algn="ctr" defTabSz="914400">
                <a:buNone/>
              </a:pPr>
              <a:r>
                <a:rPr lang="en-US" sz="1500" b="1" i="0" dirty="0">
                  <a:solidFill>
                    <a:srgbClr val="F0D900"/>
                  </a:solidFill>
                  <a:latin typeface="Arial"/>
                  <a:ea typeface="+mn-ea"/>
                  <a:cs typeface="+mn-cs"/>
                </a:rPr>
                <a:t>Industries</a:t>
              </a:r>
            </a:p>
          </p:txBody>
        </p:sp>
        <p:sp>
          <p:nvSpPr>
            <p:cNvPr id="59" name="TextBox 58"/>
            <p:cNvSpPr txBox="1"/>
            <p:nvPr/>
          </p:nvSpPr>
          <p:spPr>
            <a:xfrm>
              <a:off x="6281414" y="2228376"/>
              <a:ext cx="931665" cy="323165"/>
            </a:xfrm>
            <a:prstGeom prst="rect">
              <a:avLst/>
            </a:prstGeom>
            <a:noFill/>
            <a:effectLst/>
          </p:spPr>
          <p:txBody>
            <a:bodyPr wrap="none" rtlCol="0">
              <a:spAutoFit/>
            </a:bodyPr>
            <a:lstStyle/>
            <a:p>
              <a:pPr algn="ctr" defTabSz="914400">
                <a:buNone/>
              </a:pPr>
              <a:r>
                <a:rPr lang="en-US" sz="1500" b="1" i="0">
                  <a:solidFill>
                    <a:srgbClr val="F0D900"/>
                  </a:solidFill>
                  <a:latin typeface="Arial"/>
                  <a:ea typeface="+mn-ea"/>
                  <a:cs typeface="+mn-cs"/>
                </a:rPr>
                <a:t>FlexPod</a:t>
              </a:r>
              <a:endParaRPr lang="en-US" sz="1500" b="1" dirty="0" smtClean="0">
                <a:solidFill>
                  <a:srgbClr val="F0D900"/>
                </a:solidFill>
              </a:endParaRPr>
            </a:p>
          </p:txBody>
        </p:sp>
        <p:sp>
          <p:nvSpPr>
            <p:cNvPr id="61" name="TextBox 60"/>
            <p:cNvSpPr txBox="1"/>
            <p:nvPr/>
          </p:nvSpPr>
          <p:spPr>
            <a:xfrm>
              <a:off x="4798812" y="2544035"/>
              <a:ext cx="814646"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a:solidFill>
                    <a:srgbClr val="FFFFFF"/>
                  </a:solidFill>
                  <a:latin typeface="Arial"/>
                  <a:ea typeface="+mn-ea"/>
                  <a:cs typeface="+mn-cs"/>
                </a:rPr>
                <a:t>Vblock</a:t>
              </a:r>
              <a:endParaRPr lang="en-US" sz="1500" b="1" dirty="0" smtClean="0">
                <a:solidFill>
                  <a:srgbClr val="FFFFFF"/>
                </a:solidFill>
              </a:endParaRPr>
            </a:p>
          </p:txBody>
        </p:sp>
        <p:sp>
          <p:nvSpPr>
            <p:cNvPr id="62" name="TextBox 61"/>
            <p:cNvSpPr txBox="1"/>
            <p:nvPr/>
          </p:nvSpPr>
          <p:spPr>
            <a:xfrm>
              <a:off x="6150129" y="3018483"/>
              <a:ext cx="615874" cy="338554"/>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600" b="1" i="0">
                  <a:solidFill>
                    <a:srgbClr val="FFFFFF"/>
                  </a:solidFill>
                  <a:latin typeface="Arial"/>
                  <a:ea typeface="+mn-ea"/>
                  <a:cs typeface="+mn-cs"/>
                </a:rPr>
                <a:t>HCS</a:t>
              </a:r>
              <a:endParaRPr lang="en-US" sz="1600" b="1" dirty="0" smtClean="0">
                <a:solidFill>
                  <a:srgbClr val="FFFFFF"/>
                </a:solidFill>
              </a:endParaRPr>
            </a:p>
          </p:txBody>
        </p:sp>
      </p:grpSp>
      <p:grpSp>
        <p:nvGrpSpPr>
          <p:cNvPr id="6" name="Group 79"/>
          <p:cNvGrpSpPr/>
          <p:nvPr/>
        </p:nvGrpSpPr>
        <p:grpSpPr>
          <a:xfrm>
            <a:off x="1908281" y="2819400"/>
            <a:ext cx="4232604" cy="3857081"/>
            <a:chOff x="1908281" y="2915546"/>
            <a:chExt cx="4232604" cy="3857081"/>
          </a:xfrm>
        </p:grpSpPr>
        <p:grpSp>
          <p:nvGrpSpPr>
            <p:cNvPr id="7" name="Group 47"/>
            <p:cNvGrpSpPr/>
            <p:nvPr/>
          </p:nvGrpSpPr>
          <p:grpSpPr>
            <a:xfrm>
              <a:off x="1908281" y="2915546"/>
              <a:ext cx="4232604" cy="3857081"/>
              <a:chOff x="1898865" y="3120266"/>
              <a:chExt cx="4003931" cy="3857081"/>
            </a:xfrm>
          </p:grpSpPr>
          <p:grpSp>
            <p:nvGrpSpPr>
              <p:cNvPr id="8" name="Group 41"/>
              <p:cNvGrpSpPr/>
              <p:nvPr/>
            </p:nvGrpSpPr>
            <p:grpSpPr>
              <a:xfrm>
                <a:off x="1898865" y="3120266"/>
                <a:ext cx="3842522" cy="2503726"/>
                <a:chOff x="2216365" y="3120266"/>
                <a:chExt cx="3842522" cy="2503726"/>
              </a:xfrm>
            </p:grpSpPr>
            <p:sp>
              <p:nvSpPr>
                <p:cNvPr id="70" name="Oval 15"/>
                <p:cNvSpPr>
                  <a:spLocks noChangeArrowheads="1"/>
                </p:cNvSpPr>
                <p:nvPr/>
              </p:nvSpPr>
              <p:spPr bwMode="auto">
                <a:xfrm>
                  <a:off x="2216365" y="3120266"/>
                  <a:ext cx="3842522" cy="2503726"/>
                </a:xfrm>
                <a:prstGeom prst="ellipse">
                  <a:avLst/>
                </a:prstGeom>
                <a:gradFill flip="none" rotWithShape="1">
                  <a:gsLst>
                    <a:gs pos="0">
                      <a:schemeClr val="accent2"/>
                    </a:gs>
                    <a:gs pos="100000">
                      <a:schemeClr val="tx2">
                        <a:lumMod val="50000"/>
                      </a:schemeClr>
                    </a:gs>
                  </a:gsLst>
                  <a:lin ang="0" scaled="1"/>
                  <a:tileRect/>
                </a:gradFill>
                <a:ln w="12700">
                  <a:solidFill>
                    <a:schemeClr val="bg1"/>
                  </a:solidFill>
                  <a:round/>
                  <a:headEnd/>
                  <a:tailEnd/>
                </a:ln>
                <a:effectLst>
                  <a:outerShdw blurRad="50800" dist="38100" dir="18900000" algn="bl" rotWithShape="0">
                    <a:prstClr val="black">
                      <a:alpha val="40000"/>
                    </a:prstClr>
                  </a:outerShdw>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en-US" dirty="0">
                    <a:solidFill>
                      <a:srgbClr val="0096D6"/>
                    </a:solidFill>
                  </a:endParaRPr>
                </a:p>
              </p:txBody>
            </p:sp>
            <p:sp>
              <p:nvSpPr>
                <p:cNvPr id="78" name="TextBox 77"/>
                <p:cNvSpPr txBox="1"/>
                <p:nvPr/>
              </p:nvSpPr>
              <p:spPr>
                <a:xfrm>
                  <a:off x="4727185" y="4229539"/>
                  <a:ext cx="1114856" cy="477054"/>
                </a:xfrm>
                <a:prstGeom prst="rect">
                  <a:avLst/>
                </a:prstGeom>
                <a:noFill/>
                <a:effectLst>
                  <a:outerShdw blurRad="50800" dist="25400" dir="2700000">
                    <a:srgbClr val="000000">
                      <a:alpha val="22000"/>
                    </a:srgbClr>
                  </a:outerShdw>
                </a:effectLst>
              </p:spPr>
              <p:txBody>
                <a:bodyPr wrap="none" rtlCol="0">
                  <a:spAutoFit/>
                </a:bodyPr>
                <a:lstStyle/>
                <a:p>
                  <a:pPr algn="ctr" defTabSz="914400">
                    <a:lnSpc>
                      <a:spcPts val="1500"/>
                    </a:lnSpc>
                    <a:buNone/>
                  </a:pPr>
                  <a:r>
                    <a:rPr lang="en-US" sz="1500" b="1" i="0" dirty="0">
                      <a:solidFill>
                        <a:srgbClr val="FFFFFF"/>
                      </a:solidFill>
                      <a:latin typeface="Arial"/>
                      <a:ea typeface="+mn-ea"/>
                      <a:cs typeface="+mn-cs"/>
                    </a:rPr>
                    <a:t>Internet of</a:t>
                  </a:r>
                </a:p>
                <a:p>
                  <a:pPr algn="ctr" defTabSz="914400">
                    <a:lnSpc>
                      <a:spcPts val="1500"/>
                    </a:lnSpc>
                    <a:buNone/>
                  </a:pPr>
                  <a:r>
                    <a:rPr lang="en-US" sz="1500" b="1" i="0" dirty="0">
                      <a:solidFill>
                        <a:srgbClr val="FFFFFF"/>
                      </a:solidFill>
                      <a:latin typeface="Arial"/>
                      <a:ea typeface="+mn-ea"/>
                      <a:cs typeface="+mn-cs"/>
                    </a:rPr>
                    <a:t>Everything</a:t>
                  </a:r>
                </a:p>
              </p:txBody>
            </p:sp>
          </p:grpSp>
          <p:sp>
            <p:nvSpPr>
              <p:cNvPr id="89" name="TextBox 88"/>
              <p:cNvSpPr txBox="1"/>
              <p:nvPr/>
            </p:nvSpPr>
            <p:spPr>
              <a:xfrm>
                <a:off x="3279072" y="6100184"/>
                <a:ext cx="2623724" cy="877163"/>
              </a:xfrm>
              <a:prstGeom prst="rect">
                <a:avLst/>
              </a:prstGeom>
              <a:noFill/>
            </p:spPr>
            <p:txBody>
              <a:bodyPr wrap="square" rtlCol="0" anchor="b">
                <a:spAutoFit/>
              </a:bodyPr>
              <a:lstStyle/>
              <a:p>
                <a:pPr algn="ctr" defTabSz="914400">
                  <a:buNone/>
                </a:pPr>
                <a:r>
                  <a:rPr lang="en-US" sz="1700" b="1" i="0" dirty="0" err="1">
                    <a:solidFill>
                      <a:srgbClr val="6DB344"/>
                    </a:solidFill>
                    <a:latin typeface="Arial"/>
                    <a:ea typeface="+mn-ea"/>
                    <a:cs typeface="+mn-cs"/>
                  </a:rPr>
                  <a:t>Horizontale</a:t>
                </a:r>
                <a:r>
                  <a:rPr lang="en-US" sz="1700" b="1" i="0" dirty="0">
                    <a:solidFill>
                      <a:srgbClr val="6DB344"/>
                    </a:solidFill>
                    <a:latin typeface="Arial"/>
                    <a:ea typeface="+mn-ea"/>
                    <a:cs typeface="+mn-cs"/>
                  </a:rPr>
                  <a:t> </a:t>
                </a:r>
                <a:r>
                  <a:rPr lang="en-US" sz="1700" b="1" i="0" dirty="0" err="1">
                    <a:solidFill>
                      <a:srgbClr val="6DB344"/>
                    </a:solidFill>
                    <a:latin typeface="Arial"/>
                    <a:ea typeface="+mn-ea"/>
                    <a:cs typeface="+mn-cs"/>
                  </a:rPr>
                  <a:t>Schwerpunkt</a:t>
                </a:r>
                <a:r>
                  <a:rPr lang="en-US" sz="1700" b="1" i="0" dirty="0">
                    <a:solidFill>
                      <a:srgbClr val="6DB344"/>
                    </a:solidFill>
                    <a:latin typeface="Arial"/>
                    <a:ea typeface="+mn-ea"/>
                    <a:cs typeface="+mn-cs"/>
                  </a:rPr>
                  <a:t>-</a:t>
                </a:r>
              </a:p>
              <a:p>
                <a:pPr algn="ctr" defTabSz="914400">
                  <a:buNone/>
                </a:pPr>
                <a:r>
                  <a:rPr lang="en-US" sz="1700" b="1" i="0" dirty="0" err="1">
                    <a:solidFill>
                      <a:srgbClr val="6DB344"/>
                    </a:solidFill>
                    <a:latin typeface="Arial"/>
                    <a:ea typeface="+mn-ea"/>
                    <a:cs typeface="+mn-cs"/>
                  </a:rPr>
                  <a:t>bereiche</a:t>
                </a:r>
                <a:endParaRPr lang="en-US" sz="1700" b="1" i="0" dirty="0">
                  <a:solidFill>
                    <a:srgbClr val="6DB344"/>
                  </a:solidFill>
                  <a:latin typeface="Arial"/>
                  <a:ea typeface="+mn-ea"/>
                  <a:cs typeface="+mn-cs"/>
                </a:endParaRPr>
              </a:p>
            </p:txBody>
          </p:sp>
        </p:grpSp>
        <p:sp>
          <p:nvSpPr>
            <p:cNvPr id="46" name="TextBox 45"/>
            <p:cNvSpPr txBox="1"/>
            <p:nvPr/>
          </p:nvSpPr>
          <p:spPr>
            <a:xfrm>
              <a:off x="3973617" y="3253161"/>
              <a:ext cx="728083" cy="284693"/>
            </a:xfrm>
            <a:prstGeom prst="rect">
              <a:avLst/>
            </a:prstGeom>
            <a:noFill/>
            <a:effectLst>
              <a:outerShdw blurRad="50800" dist="25400" dir="2700000">
                <a:srgbClr val="000000">
                  <a:alpha val="22000"/>
                </a:srgbClr>
              </a:outerShdw>
            </a:effectLst>
          </p:spPr>
          <p:txBody>
            <a:bodyPr wrap="none" rtlCol="0">
              <a:spAutoFit/>
            </a:bodyPr>
            <a:lstStyle/>
            <a:p>
              <a:pPr algn="ctr" defTabSz="914400">
                <a:lnSpc>
                  <a:spcPts val="1500"/>
                </a:lnSpc>
                <a:buNone/>
              </a:pPr>
              <a:r>
                <a:rPr lang="en-US" sz="1500" b="1" i="0" dirty="0">
                  <a:solidFill>
                    <a:srgbClr val="FFFFFF"/>
                  </a:solidFill>
                  <a:latin typeface="Arial"/>
                  <a:ea typeface="+mn-ea"/>
                  <a:cs typeface="+mn-cs"/>
                </a:rPr>
                <a:t>Cloud</a:t>
              </a:r>
            </a:p>
          </p:txBody>
        </p:sp>
        <p:sp>
          <p:nvSpPr>
            <p:cNvPr id="50" name="TextBox 49"/>
            <p:cNvSpPr txBox="1"/>
            <p:nvPr/>
          </p:nvSpPr>
          <p:spPr>
            <a:xfrm>
              <a:off x="4199899" y="3601983"/>
              <a:ext cx="1611339" cy="284693"/>
            </a:xfrm>
            <a:prstGeom prst="rect">
              <a:avLst/>
            </a:prstGeom>
            <a:noFill/>
            <a:effectLst>
              <a:outerShdw blurRad="50800" dist="25400" dir="2700000">
                <a:srgbClr val="000000">
                  <a:alpha val="22000"/>
                </a:srgbClr>
              </a:outerShdw>
            </a:effectLst>
          </p:spPr>
          <p:txBody>
            <a:bodyPr wrap="none" rtlCol="0">
              <a:spAutoFit/>
            </a:bodyPr>
            <a:lstStyle/>
            <a:p>
              <a:pPr algn="ctr" defTabSz="914400">
                <a:lnSpc>
                  <a:spcPts val="1500"/>
                </a:lnSpc>
                <a:buNone/>
              </a:pPr>
              <a:r>
                <a:rPr lang="en-US" sz="1500" b="1" i="0" dirty="0" err="1">
                  <a:solidFill>
                    <a:srgbClr val="FFFFFF"/>
                  </a:solidFill>
                  <a:latin typeface="Arial"/>
                  <a:ea typeface="+mn-ea"/>
                  <a:cs typeface="+mn-cs"/>
                </a:rPr>
                <a:t>Mobilität</a:t>
              </a:r>
              <a:r>
                <a:rPr lang="en-US" sz="1500" b="1" i="0" dirty="0">
                  <a:solidFill>
                    <a:srgbClr val="FFFFFF"/>
                  </a:solidFill>
                  <a:latin typeface="Arial"/>
                  <a:ea typeface="+mn-ea"/>
                  <a:cs typeface="+mn-cs"/>
                </a:rPr>
                <a:t>/BYOD</a:t>
              </a:r>
            </a:p>
          </p:txBody>
        </p:sp>
        <p:sp>
          <p:nvSpPr>
            <p:cNvPr id="51" name="TextBox 50"/>
            <p:cNvSpPr txBox="1"/>
            <p:nvPr/>
          </p:nvSpPr>
          <p:spPr>
            <a:xfrm>
              <a:off x="3105541" y="3114632"/>
              <a:ext cx="703782" cy="284693"/>
            </a:xfrm>
            <a:prstGeom prst="rect">
              <a:avLst/>
            </a:prstGeom>
            <a:noFill/>
            <a:effectLst>
              <a:outerShdw blurRad="50800" dist="25400" dir="2700000">
                <a:srgbClr val="000000">
                  <a:alpha val="22000"/>
                </a:srgbClr>
              </a:outerShdw>
            </a:effectLst>
          </p:spPr>
          <p:txBody>
            <a:bodyPr wrap="none" rtlCol="0">
              <a:spAutoFit/>
            </a:bodyPr>
            <a:lstStyle/>
            <a:p>
              <a:pPr algn="ctr" defTabSz="914400">
                <a:lnSpc>
                  <a:spcPts val="1500"/>
                </a:lnSpc>
                <a:buNone/>
              </a:pPr>
              <a:r>
                <a:rPr lang="en-US" sz="1500" b="1" i="0" dirty="0">
                  <a:solidFill>
                    <a:srgbClr val="FFFFFF"/>
                  </a:solidFill>
                  <a:latin typeface="Arial"/>
                  <a:ea typeface="+mn-ea"/>
                  <a:cs typeface="+mn-cs"/>
                </a:rPr>
                <a:t>Video</a:t>
              </a:r>
            </a:p>
          </p:txBody>
        </p:sp>
      </p:grpSp>
      <p:sp>
        <p:nvSpPr>
          <p:cNvPr id="35" name="Oval 34"/>
          <p:cNvSpPr/>
          <p:nvPr/>
        </p:nvSpPr>
        <p:spPr>
          <a:xfrm>
            <a:off x="196564" y="5228424"/>
            <a:ext cx="8851900" cy="562776"/>
          </a:xfrm>
          <a:prstGeom prst="ellipse">
            <a:avLst/>
          </a:prstGeom>
          <a:gradFill flip="none" rotWithShape="1">
            <a:gsLst>
              <a:gs pos="0">
                <a:srgbClr val="000000">
                  <a:alpha val="30000"/>
                </a:srgbClr>
              </a:gs>
              <a:gs pos="100000">
                <a:schemeClr val="bg1">
                  <a:alpha val="0"/>
                </a:scheme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 name="Title 1"/>
          <p:cNvSpPr>
            <a:spLocks noGrp="1"/>
          </p:cNvSpPr>
          <p:nvPr>
            <p:ph type="title" idx="4294967295"/>
          </p:nvPr>
        </p:nvSpPr>
        <p:spPr>
          <a:xfrm>
            <a:off x="0" y="234950"/>
            <a:ext cx="8580438" cy="838200"/>
          </a:xfrm>
          <a:prstGeom prst="rect">
            <a:avLst/>
          </a:prstGeom>
        </p:spPr>
        <p:txBody>
          <a:bodyPr/>
          <a:lstStyle/>
          <a:p>
            <a:pPr algn="l" defTabSz="914400">
              <a:lnSpc>
                <a:spcPct val="80000"/>
              </a:lnSpc>
              <a:spcBef>
                <a:spcPct val="0"/>
              </a:spcBef>
              <a:buNone/>
            </a:pPr>
            <a:r>
              <a:rPr lang="de-CH" sz="3200" b="0" i="0" spc="0" baseline="0">
                <a:solidFill>
                  <a:srgbClr val="FFFFFF"/>
                </a:solidFill>
                <a:latin typeface="Arial"/>
                <a:ea typeface="+mj-ea"/>
                <a:cs typeface="+mj-cs"/>
              </a:rPr>
              <a:t>Ziel: Erhöhte geschäftliche Relevanz</a:t>
            </a:r>
            <a:endParaRPr lang="en-US" sz="1800" dirty="0">
              <a:solidFill>
                <a:schemeClr val="bg1"/>
              </a:solidFill>
            </a:endParaRPr>
          </a:p>
        </p:txBody>
      </p:sp>
      <p:grpSp>
        <p:nvGrpSpPr>
          <p:cNvPr id="9" name="Group 75"/>
          <p:cNvGrpSpPr/>
          <p:nvPr/>
        </p:nvGrpSpPr>
        <p:grpSpPr>
          <a:xfrm>
            <a:off x="363833" y="3505200"/>
            <a:ext cx="4093837" cy="3107780"/>
            <a:chOff x="363832" y="3505197"/>
            <a:chExt cx="4093837" cy="3107780"/>
          </a:xfrm>
        </p:grpSpPr>
        <p:grpSp>
          <p:nvGrpSpPr>
            <p:cNvPr id="10" name="Group 46"/>
            <p:cNvGrpSpPr/>
            <p:nvPr/>
          </p:nvGrpSpPr>
          <p:grpSpPr>
            <a:xfrm>
              <a:off x="363832" y="3505197"/>
              <a:ext cx="4093837" cy="3107780"/>
              <a:chOff x="459368" y="3709917"/>
              <a:chExt cx="4093837" cy="3107780"/>
            </a:xfrm>
          </p:grpSpPr>
          <p:sp>
            <p:nvSpPr>
              <p:cNvPr id="87" name="TextBox 86"/>
              <p:cNvSpPr txBox="1"/>
              <p:nvPr/>
            </p:nvSpPr>
            <p:spPr>
              <a:xfrm>
                <a:off x="933841" y="6263699"/>
                <a:ext cx="3312737" cy="553998"/>
              </a:xfrm>
              <a:prstGeom prst="rect">
                <a:avLst/>
              </a:prstGeom>
              <a:noFill/>
            </p:spPr>
            <p:txBody>
              <a:bodyPr wrap="square" rtlCol="0" anchor="b">
                <a:spAutoFit/>
              </a:bodyPr>
              <a:lstStyle/>
              <a:p>
                <a:pPr algn="ctr" defTabSz="914400">
                  <a:buNone/>
                </a:pPr>
                <a:r>
                  <a:rPr lang="en-US" sz="1500" b="1" i="0" dirty="0" err="1">
                    <a:solidFill>
                      <a:srgbClr val="652D89"/>
                    </a:solidFill>
                    <a:latin typeface="Arial"/>
                    <a:ea typeface="+mn-ea"/>
                    <a:cs typeface="+mn-cs"/>
                  </a:rPr>
                  <a:t>Branchenführende</a:t>
                </a:r>
                <a:endParaRPr lang="en-US" sz="1500" b="1" i="0" dirty="0">
                  <a:solidFill>
                    <a:srgbClr val="652D89"/>
                  </a:solidFill>
                  <a:latin typeface="Arial"/>
                  <a:ea typeface="+mn-ea"/>
                  <a:cs typeface="+mn-cs"/>
                </a:endParaRPr>
              </a:p>
              <a:p>
                <a:pPr algn="ctr" defTabSz="914400">
                  <a:buNone/>
                </a:pPr>
                <a:r>
                  <a:rPr lang="en-US" sz="1500" b="1" i="0" dirty="0" err="1">
                    <a:solidFill>
                      <a:srgbClr val="652D89"/>
                    </a:solidFill>
                    <a:latin typeface="Arial"/>
                    <a:ea typeface="+mn-ea"/>
                    <a:cs typeface="+mn-cs"/>
                  </a:rPr>
                  <a:t>Produktreihen</a:t>
                </a:r>
                <a:endParaRPr lang="en-US" sz="1500" b="1" i="0" dirty="0">
                  <a:solidFill>
                    <a:srgbClr val="652D89"/>
                  </a:solidFill>
                  <a:latin typeface="Arial"/>
                  <a:ea typeface="+mn-ea"/>
                  <a:cs typeface="+mn-cs"/>
                </a:endParaRPr>
              </a:p>
            </p:txBody>
          </p:sp>
          <p:sp>
            <p:nvSpPr>
              <p:cNvPr id="54" name="TextBox 53"/>
              <p:cNvSpPr txBox="1"/>
              <p:nvPr/>
            </p:nvSpPr>
            <p:spPr>
              <a:xfrm rot="16200000">
                <a:off x="89740" y="4362277"/>
                <a:ext cx="1293254" cy="553998"/>
              </a:xfrm>
              <a:prstGeom prst="rect">
                <a:avLst/>
              </a:prstGeom>
              <a:noFill/>
            </p:spPr>
            <p:txBody>
              <a:bodyPr wrap="square" rtlCol="0" anchor="b">
                <a:spAutoFit/>
              </a:bodyPr>
              <a:lstStyle/>
              <a:p>
                <a:pPr algn="ctr" defTabSz="914400">
                  <a:buNone/>
                </a:pPr>
                <a:r>
                  <a:rPr lang="en-US" sz="1500" b="1" i="0" dirty="0" err="1">
                    <a:solidFill>
                      <a:srgbClr val="652D89"/>
                    </a:solidFill>
                    <a:latin typeface="Arial"/>
                    <a:ea typeface="+mn-ea"/>
                    <a:cs typeface="+mn-cs"/>
                  </a:rPr>
                  <a:t>Produkte</a:t>
                </a:r>
                <a:r>
                  <a:rPr lang="en-US" sz="1500" b="1" i="0" dirty="0">
                    <a:solidFill>
                      <a:srgbClr val="652D89"/>
                    </a:solidFill>
                    <a:latin typeface="Arial"/>
                    <a:ea typeface="+mn-ea"/>
                    <a:cs typeface="+mn-cs"/>
                  </a:rPr>
                  <a:t> </a:t>
                </a:r>
                <a:br>
                  <a:rPr lang="en-US" sz="1500" b="1" i="0" dirty="0">
                    <a:solidFill>
                      <a:srgbClr val="652D89"/>
                    </a:solidFill>
                    <a:latin typeface="Arial"/>
                    <a:ea typeface="+mn-ea"/>
                    <a:cs typeface="+mn-cs"/>
                  </a:rPr>
                </a:br>
                <a:endParaRPr lang="en-US" sz="1500" b="1" dirty="0" smtClean="0">
                  <a:solidFill>
                    <a:srgbClr val="652D89"/>
                  </a:solidFill>
                </a:endParaRPr>
              </a:p>
            </p:txBody>
          </p:sp>
          <p:grpSp>
            <p:nvGrpSpPr>
              <p:cNvPr id="11" name="Group 40"/>
              <p:cNvGrpSpPr/>
              <p:nvPr/>
            </p:nvGrpSpPr>
            <p:grpSpPr>
              <a:xfrm>
                <a:off x="1410773" y="3709917"/>
                <a:ext cx="3142432" cy="1852513"/>
                <a:chOff x="1728273" y="3709917"/>
                <a:chExt cx="3142432" cy="1852513"/>
              </a:xfrm>
            </p:grpSpPr>
            <p:sp>
              <p:nvSpPr>
                <p:cNvPr id="71" name="Oval 24"/>
                <p:cNvSpPr>
                  <a:spLocks noChangeArrowheads="1"/>
                </p:cNvSpPr>
                <p:nvPr/>
              </p:nvSpPr>
              <p:spPr bwMode="auto">
                <a:xfrm>
                  <a:off x="1728273" y="3709917"/>
                  <a:ext cx="3142432" cy="1852513"/>
                </a:xfrm>
                <a:prstGeom prst="ellipse">
                  <a:avLst/>
                </a:prstGeom>
                <a:gradFill flip="none" rotWithShape="1">
                  <a:gsLst>
                    <a:gs pos="0">
                      <a:schemeClr val="accent6"/>
                    </a:gs>
                    <a:gs pos="100000">
                      <a:schemeClr val="accent6">
                        <a:lumMod val="60000"/>
                        <a:lumOff val="40000"/>
                      </a:schemeClr>
                    </a:gs>
                  </a:gsLst>
                  <a:lin ang="16200000" scaled="0"/>
                  <a:tileRect/>
                </a:gradFill>
                <a:ln w="12700">
                  <a:solidFill>
                    <a:schemeClr val="bg1"/>
                  </a:solidFill>
                  <a:round/>
                  <a:headEnd/>
                  <a:tailEnd/>
                </a:ln>
                <a:effectLst>
                  <a:outerShdw blurRad="50800" dist="38100" dir="2700000" algn="tl" rotWithShape="0">
                    <a:srgbClr val="000000">
                      <a:alpha val="43000"/>
                    </a:srgbClr>
                  </a:outerShdw>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en-US" sz="1600" b="1">
                    <a:solidFill>
                      <a:srgbClr val="0096D6"/>
                    </a:solidFill>
                  </a:endParaRPr>
                </a:p>
              </p:txBody>
            </p:sp>
            <p:sp>
              <p:nvSpPr>
                <p:cNvPr id="77" name="TextBox 76"/>
                <p:cNvSpPr txBox="1"/>
                <p:nvPr/>
              </p:nvSpPr>
              <p:spPr>
                <a:xfrm>
                  <a:off x="2060157" y="4968059"/>
                  <a:ext cx="2464137"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err="1">
                      <a:solidFill>
                        <a:srgbClr val="FFFFFF"/>
                      </a:solidFill>
                      <a:latin typeface="Arial"/>
                      <a:ea typeface="+mn-ea"/>
                      <a:cs typeface="+mn-cs"/>
                    </a:rPr>
                    <a:t>Unternehmensnetzwerke</a:t>
                  </a:r>
                  <a:endParaRPr lang="en-US" sz="1500" b="1" i="0" dirty="0">
                    <a:solidFill>
                      <a:srgbClr val="FFFFFF"/>
                    </a:solidFill>
                    <a:latin typeface="Arial"/>
                    <a:ea typeface="+mn-ea"/>
                    <a:cs typeface="+mn-cs"/>
                  </a:endParaRPr>
                </a:p>
              </p:txBody>
            </p:sp>
          </p:grpSp>
        </p:grpSp>
        <p:sp>
          <p:nvSpPr>
            <p:cNvPr id="43" name="TextBox 42"/>
            <p:cNvSpPr txBox="1"/>
            <p:nvPr/>
          </p:nvSpPr>
          <p:spPr>
            <a:xfrm>
              <a:off x="3113410" y="3943676"/>
              <a:ext cx="1114408"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err="1">
                  <a:solidFill>
                    <a:srgbClr val="FFFFFF"/>
                  </a:solidFill>
                  <a:latin typeface="Arial"/>
                  <a:ea typeface="+mn-ea"/>
                  <a:cs typeface="+mn-cs"/>
                </a:rPr>
                <a:t>Sicherheit</a:t>
              </a:r>
              <a:endParaRPr lang="en-US" sz="1500" b="1" i="0" dirty="0">
                <a:solidFill>
                  <a:srgbClr val="FFFFFF"/>
                </a:solidFill>
                <a:latin typeface="Arial"/>
                <a:ea typeface="+mn-ea"/>
                <a:cs typeface="+mn-cs"/>
              </a:endParaRPr>
            </a:p>
          </p:txBody>
        </p:sp>
        <p:sp>
          <p:nvSpPr>
            <p:cNvPr id="44" name="TextBox 43"/>
            <p:cNvSpPr txBox="1"/>
            <p:nvPr/>
          </p:nvSpPr>
          <p:spPr>
            <a:xfrm>
              <a:off x="2208759" y="3560262"/>
              <a:ext cx="1628972"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err="1">
                  <a:solidFill>
                    <a:srgbClr val="FFFFFF"/>
                  </a:solidFill>
                  <a:latin typeface="Arial"/>
                  <a:ea typeface="+mn-ea"/>
                  <a:cs typeface="+mn-cs"/>
                </a:rPr>
                <a:t>Rechenzentrum</a:t>
              </a:r>
              <a:endParaRPr lang="en-US" sz="1500" b="1" i="0" dirty="0">
                <a:solidFill>
                  <a:srgbClr val="FFFFFF"/>
                </a:solidFill>
                <a:latin typeface="Arial"/>
                <a:ea typeface="+mn-ea"/>
                <a:cs typeface="+mn-cs"/>
              </a:endParaRPr>
            </a:p>
          </p:txBody>
        </p:sp>
        <p:sp>
          <p:nvSpPr>
            <p:cNvPr id="52" name="TextBox 51"/>
            <p:cNvSpPr txBox="1"/>
            <p:nvPr/>
          </p:nvSpPr>
          <p:spPr>
            <a:xfrm>
              <a:off x="1514531" y="4126877"/>
              <a:ext cx="1422184"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a:solidFill>
                    <a:srgbClr val="FFFFFF"/>
                  </a:solidFill>
                  <a:latin typeface="Arial"/>
                  <a:ea typeface="+mn-ea"/>
                  <a:cs typeface="+mn-cs"/>
                </a:rPr>
                <a:t>Collaboration</a:t>
              </a:r>
            </a:p>
          </p:txBody>
        </p:sp>
      </p:grpSp>
      <p:pic>
        <p:nvPicPr>
          <p:cNvPr id="68" name="Picture 74" descr="Guide.png"/>
          <p:cNvPicPr>
            <a:picLocks noChangeAspect="1"/>
          </p:cNvPicPr>
          <p:nvPr/>
        </p:nvPicPr>
        <p:blipFill>
          <a:blip r:embed="rId4" cstate="print"/>
          <a:srcRect/>
          <a:stretch>
            <a:fillRect/>
          </a:stretch>
        </p:blipFill>
        <p:spPr bwMode="auto">
          <a:xfrm>
            <a:off x="6011811" y="4099288"/>
            <a:ext cx="1090597" cy="1093646"/>
          </a:xfrm>
          <a:prstGeom prst="rect">
            <a:avLst/>
          </a:prstGeom>
          <a:noFill/>
          <a:ln w="9525">
            <a:noFill/>
            <a:miter lim="800000"/>
            <a:headEnd/>
            <a:tailEnd/>
          </a:ln>
        </p:spPr>
      </p:pic>
      <p:grpSp>
        <p:nvGrpSpPr>
          <p:cNvPr id="12" name="Group 45"/>
          <p:cNvGrpSpPr/>
          <p:nvPr/>
        </p:nvGrpSpPr>
        <p:grpSpPr>
          <a:xfrm>
            <a:off x="838305" y="1676400"/>
            <a:ext cx="7625959" cy="3996398"/>
            <a:chOff x="1593336" y="1717631"/>
            <a:chExt cx="7283963" cy="3958885"/>
          </a:xfrm>
        </p:grpSpPr>
        <p:grpSp>
          <p:nvGrpSpPr>
            <p:cNvPr id="13" name="Group 43"/>
            <p:cNvGrpSpPr/>
            <p:nvPr/>
          </p:nvGrpSpPr>
          <p:grpSpPr>
            <a:xfrm>
              <a:off x="1593336" y="1717631"/>
              <a:ext cx="7283963" cy="3958885"/>
              <a:chOff x="1593336" y="1717631"/>
              <a:chExt cx="7283963" cy="3958885"/>
            </a:xfrm>
            <a:gradFill flip="none" rotWithShape="1">
              <a:gsLst>
                <a:gs pos="0">
                  <a:schemeClr val="bg1">
                    <a:lumMod val="95000"/>
                  </a:schemeClr>
                </a:gs>
                <a:gs pos="30000">
                  <a:srgbClr val="3D3D3D"/>
                </a:gs>
                <a:gs pos="100000">
                  <a:srgbClr val="3D3D3D"/>
                </a:gs>
                <a:gs pos="59000">
                  <a:schemeClr val="bg1">
                    <a:lumMod val="95000"/>
                  </a:schemeClr>
                </a:gs>
              </a:gsLst>
              <a:lin ang="8100000" scaled="0"/>
              <a:tileRect/>
            </a:gradFill>
          </p:grpSpPr>
          <p:sp>
            <p:nvSpPr>
              <p:cNvPr id="37" name="Up Arrow 36"/>
              <p:cNvSpPr/>
              <p:nvPr/>
            </p:nvSpPr>
            <p:spPr bwMode="auto">
              <a:xfrm>
                <a:off x="1593336" y="1717631"/>
                <a:ext cx="516801" cy="3844969"/>
              </a:xfrm>
              <a:prstGeom prst="upArrow">
                <a:avLst>
                  <a:gd name="adj1" fmla="val 60141"/>
                  <a:gd name="adj2" fmla="val 74145"/>
                </a:avLst>
              </a:prstGeom>
              <a:gradFill flip="none" rotWithShape="1">
                <a:gsLst>
                  <a:gs pos="100000">
                    <a:srgbClr val="3D3D3D"/>
                  </a:gs>
                  <a:gs pos="32000">
                    <a:schemeClr val="bg1">
                      <a:lumMod val="95000"/>
                    </a:schemeClr>
                  </a:gs>
                  <a:gs pos="0">
                    <a:srgbClr val="3D3D3D"/>
                  </a:gs>
                  <a:gs pos="37000">
                    <a:schemeClr val="bg1">
                      <a:lumMod val="95000"/>
                    </a:schemeClr>
                  </a:gs>
                </a:gsLst>
                <a:lin ang="6240000" scaled="0"/>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pPr defTabSz="814388" eaLnBrk="0" hangingPunct="0">
                  <a:lnSpc>
                    <a:spcPct val="90000"/>
                  </a:lnSpc>
                </a:pPr>
                <a:endParaRPr lang="en-US" dirty="0">
                  <a:solidFill>
                    <a:srgbClr val="000000"/>
                  </a:solidFill>
                </a:endParaRPr>
              </a:p>
            </p:txBody>
          </p:sp>
          <p:sp>
            <p:nvSpPr>
              <p:cNvPr id="39" name="Up Arrow 38"/>
              <p:cNvSpPr/>
              <p:nvPr/>
            </p:nvSpPr>
            <p:spPr bwMode="auto">
              <a:xfrm rot="5400000">
                <a:off x="5031148" y="1830365"/>
                <a:ext cx="516801" cy="7175501"/>
              </a:xfrm>
              <a:prstGeom prst="upArrow">
                <a:avLst>
                  <a:gd name="adj1" fmla="val 60141"/>
                  <a:gd name="adj2" fmla="val 74145"/>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defTabSz="814388" eaLnBrk="0" hangingPunct="0">
                  <a:lnSpc>
                    <a:spcPct val="90000"/>
                  </a:lnSpc>
                </a:pPr>
                <a:endParaRPr lang="en-US" sz="1600" dirty="0">
                  <a:solidFill>
                    <a:srgbClr val="000000"/>
                  </a:solidFill>
                </a:endParaRPr>
              </a:p>
            </p:txBody>
          </p:sp>
        </p:grpSp>
        <p:sp>
          <p:nvSpPr>
            <p:cNvPr id="75" name="TextBox 74"/>
            <p:cNvSpPr txBox="1"/>
            <p:nvPr/>
          </p:nvSpPr>
          <p:spPr>
            <a:xfrm>
              <a:off x="4273398" y="5231984"/>
              <a:ext cx="3341197" cy="350621"/>
            </a:xfrm>
            <a:prstGeom prst="rect">
              <a:avLst/>
            </a:prstGeom>
            <a:noFill/>
            <a:effectLst/>
          </p:spPr>
          <p:txBody>
            <a:bodyPr wrap="none" rtlCol="0">
              <a:spAutoFit/>
            </a:bodyPr>
            <a:lstStyle/>
            <a:p>
              <a:pPr algn="r" defTabSz="914400">
                <a:buNone/>
              </a:pPr>
              <a:r>
                <a:rPr lang="en-US" sz="1700" b="1" i="0" dirty="0" err="1">
                  <a:solidFill>
                    <a:srgbClr val="000000"/>
                  </a:solidFill>
                  <a:latin typeface="Arial"/>
                  <a:ea typeface="+mn-ea"/>
                  <a:cs typeface="+mn-cs"/>
                </a:rPr>
                <a:t>Nutzen</a:t>
              </a:r>
              <a:r>
                <a:rPr lang="en-US" sz="1700" b="1" i="0" dirty="0">
                  <a:solidFill>
                    <a:srgbClr val="000000"/>
                  </a:solidFill>
                  <a:latin typeface="Arial"/>
                  <a:ea typeface="+mn-ea"/>
                  <a:cs typeface="+mn-cs"/>
                </a:rPr>
                <a:t> / </a:t>
              </a:r>
              <a:r>
                <a:rPr lang="en-US" sz="1700" b="1" i="0" dirty="0" err="1">
                  <a:solidFill>
                    <a:srgbClr val="000000"/>
                  </a:solidFill>
                  <a:latin typeface="Arial"/>
                  <a:ea typeface="+mn-ea"/>
                  <a:cs typeface="+mn-cs"/>
                </a:rPr>
                <a:t>geschäftliche</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Relevanz</a:t>
              </a:r>
              <a:endParaRPr lang="en-US" sz="1700" b="1" dirty="0">
                <a:solidFill>
                  <a:srgbClr val="000000"/>
                </a:solidFill>
              </a:endParaRPr>
            </a:p>
          </p:txBody>
        </p:sp>
        <p:sp>
          <p:nvSpPr>
            <p:cNvPr id="45" name="Rectangle 44"/>
            <p:cNvSpPr/>
            <p:nvPr/>
          </p:nvSpPr>
          <p:spPr>
            <a:xfrm rot="16200000">
              <a:off x="459033" y="3542421"/>
              <a:ext cx="2739542" cy="338070"/>
            </a:xfrm>
            <a:prstGeom prst="rect">
              <a:avLst/>
            </a:prstGeom>
            <a:effectLst/>
          </p:spPr>
          <p:txBody>
            <a:bodyPr wrap="none">
              <a:spAutoFit/>
            </a:bodyPr>
            <a:lstStyle/>
            <a:p>
              <a:pPr algn="r" defTabSz="914400">
                <a:buNone/>
              </a:pPr>
              <a:r>
                <a:rPr lang="en-US" sz="1700" b="1" i="0" dirty="0" err="1">
                  <a:solidFill>
                    <a:srgbClr val="000000"/>
                  </a:solidFill>
                  <a:latin typeface="Arial"/>
                  <a:ea typeface="+mn-ea"/>
                  <a:cs typeface="+mn-cs"/>
                </a:rPr>
                <a:t>Umfang</a:t>
              </a:r>
              <a:r>
                <a:rPr lang="en-US" sz="1700" b="1" i="0" dirty="0">
                  <a:solidFill>
                    <a:srgbClr val="000000"/>
                  </a:solidFill>
                  <a:latin typeface="Arial"/>
                  <a:ea typeface="+mn-ea"/>
                  <a:cs typeface="+mn-cs"/>
                </a:rPr>
                <a:t> und </a:t>
              </a:r>
              <a:r>
                <a:rPr lang="en-US" sz="1700" b="1" i="0" dirty="0" err="1">
                  <a:solidFill>
                    <a:srgbClr val="000000"/>
                  </a:solidFill>
                  <a:latin typeface="Arial"/>
                  <a:ea typeface="+mn-ea"/>
                  <a:cs typeface="+mn-cs"/>
                </a:rPr>
                <a:t>Komplexität</a:t>
              </a:r>
              <a:endParaRPr lang="en-US" sz="1700" b="1" i="0" dirty="0">
                <a:solidFill>
                  <a:srgbClr val="000000"/>
                </a:solidFill>
                <a:latin typeface="Arial"/>
                <a:ea typeface="+mn-ea"/>
                <a:cs typeface="+mn-cs"/>
              </a:endParaRPr>
            </a:p>
          </p:txBody>
        </p:sp>
      </p:grpSp>
      <p:sp>
        <p:nvSpPr>
          <p:cNvPr id="47" name="TextBox 46"/>
          <p:cNvSpPr txBox="1"/>
          <p:nvPr/>
        </p:nvSpPr>
        <p:spPr>
          <a:xfrm>
            <a:off x="2797174" y="4419712"/>
            <a:ext cx="1215141"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a:solidFill>
                  <a:srgbClr val="FFFFFF"/>
                </a:solidFill>
                <a:latin typeface="Arial"/>
                <a:ea typeface="+mn-ea"/>
                <a:cs typeface="+mn-cs"/>
              </a:rPr>
              <a:t>SP Mobility</a:t>
            </a:r>
          </a:p>
        </p:txBody>
      </p:sp>
      <p:sp>
        <p:nvSpPr>
          <p:cNvPr id="48" name="TextBox 47"/>
          <p:cNvSpPr txBox="1"/>
          <p:nvPr/>
        </p:nvSpPr>
        <p:spPr>
          <a:xfrm>
            <a:off x="1609108" y="4447769"/>
            <a:ext cx="1009700"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a:solidFill>
                  <a:srgbClr val="FFFFFF"/>
                </a:solidFill>
                <a:latin typeface="Arial"/>
                <a:ea typeface="+mn-ea"/>
                <a:cs typeface="+mn-cs"/>
              </a:rPr>
              <a:t>SP Video</a:t>
            </a:r>
          </a:p>
        </p:txBody>
      </p:sp>
      <p:sp>
        <p:nvSpPr>
          <p:cNvPr id="53" name="TextBox 52"/>
          <p:cNvSpPr txBox="1"/>
          <p:nvPr/>
        </p:nvSpPr>
        <p:spPr>
          <a:xfrm>
            <a:off x="1599171" y="3804092"/>
            <a:ext cx="1537344" cy="323165"/>
          </a:xfrm>
          <a:prstGeom prst="rect">
            <a:avLst/>
          </a:prstGeom>
          <a:noFill/>
          <a:effectLst>
            <a:outerShdw blurRad="50800" dist="25400" dir="2700000">
              <a:srgbClr val="000000">
                <a:alpha val="22000"/>
              </a:srgbClr>
            </a:outerShdw>
          </a:effectLst>
        </p:spPr>
        <p:txBody>
          <a:bodyPr wrap="none" rtlCol="0">
            <a:spAutoFit/>
          </a:bodyPr>
          <a:lstStyle/>
          <a:p>
            <a:pPr algn="ctr" defTabSz="914400">
              <a:buNone/>
            </a:pPr>
            <a:r>
              <a:rPr lang="en-US" sz="1500" b="1" i="0" dirty="0">
                <a:solidFill>
                  <a:srgbClr val="FFFFFF"/>
                </a:solidFill>
                <a:latin typeface="Arial"/>
                <a:ea typeface="+mn-ea"/>
                <a:cs typeface="+mn-cs"/>
              </a:rPr>
              <a:t>SP Networking</a:t>
            </a:r>
          </a:p>
        </p:txBody>
      </p:sp>
      <p:sp>
        <p:nvSpPr>
          <p:cNvPr id="57" name="TextBox 56"/>
          <p:cNvSpPr txBox="1"/>
          <p:nvPr/>
        </p:nvSpPr>
        <p:spPr>
          <a:xfrm>
            <a:off x="6202345" y="3828531"/>
            <a:ext cx="1806995" cy="553998"/>
          </a:xfrm>
          <a:prstGeom prst="rect">
            <a:avLst/>
          </a:prstGeom>
          <a:noFill/>
          <a:effectLst>
            <a:outerShdw blurRad="50800" dist="25400" dir="2700000">
              <a:srgbClr val="000000">
                <a:alpha val="22000"/>
              </a:srgbClr>
            </a:outerShdw>
          </a:effectLst>
        </p:spPr>
        <p:txBody>
          <a:bodyPr wrap="square" rtlCol="0">
            <a:spAutoFit/>
          </a:bodyPr>
          <a:lstStyle/>
          <a:p>
            <a:pPr algn="ctr" defTabSz="914400">
              <a:buNone/>
            </a:pPr>
            <a:r>
              <a:rPr lang="en-US" sz="1500" b="1" i="0" dirty="0">
                <a:solidFill>
                  <a:srgbClr val="FFFFFF"/>
                </a:solidFill>
                <a:latin typeface="Arial"/>
                <a:ea typeface="+mn-ea"/>
                <a:cs typeface="+mn-cs"/>
              </a:rPr>
              <a:t>Mobile Packet Core</a:t>
            </a:r>
          </a:p>
        </p:txBody>
      </p:sp>
      <p:sp>
        <p:nvSpPr>
          <p:cNvPr id="58" name="TextBox 57"/>
          <p:cNvSpPr txBox="1"/>
          <p:nvPr/>
        </p:nvSpPr>
        <p:spPr>
          <a:xfrm>
            <a:off x="4437691" y="4588501"/>
            <a:ext cx="1114408" cy="284693"/>
          </a:xfrm>
          <a:prstGeom prst="rect">
            <a:avLst/>
          </a:prstGeom>
          <a:noFill/>
          <a:effectLst>
            <a:outerShdw blurRad="50800" dist="25400" dir="2700000">
              <a:srgbClr val="000000">
                <a:alpha val="22000"/>
              </a:srgbClr>
            </a:outerShdw>
          </a:effectLst>
        </p:spPr>
        <p:txBody>
          <a:bodyPr wrap="none" rtlCol="0">
            <a:spAutoFit/>
          </a:bodyPr>
          <a:lstStyle/>
          <a:p>
            <a:pPr algn="ctr" defTabSz="914400">
              <a:lnSpc>
                <a:spcPts val="1500"/>
              </a:lnSpc>
              <a:buNone/>
            </a:pPr>
            <a:r>
              <a:rPr lang="en-US" sz="1500" b="1" i="0" dirty="0" err="1">
                <a:solidFill>
                  <a:srgbClr val="FFFFFF"/>
                </a:solidFill>
                <a:latin typeface="Arial"/>
                <a:ea typeface="+mn-ea"/>
                <a:cs typeface="+mn-cs"/>
              </a:rPr>
              <a:t>Sicherheit</a:t>
            </a:r>
            <a:endParaRPr lang="en-US" sz="1500" b="1" i="0" dirty="0">
              <a:solidFill>
                <a:srgbClr val="FFFFFF"/>
              </a:solidFill>
              <a:latin typeface="Arial"/>
              <a:ea typeface="+mn-ea"/>
              <a:cs typeface="+mn-cs"/>
            </a:endParaRPr>
          </a:p>
        </p:txBody>
      </p:sp>
      <p:sp>
        <p:nvSpPr>
          <p:cNvPr id="55" name="TextBox 54"/>
          <p:cNvSpPr txBox="1"/>
          <p:nvPr/>
        </p:nvSpPr>
        <p:spPr>
          <a:xfrm>
            <a:off x="6797868" y="2700308"/>
            <a:ext cx="992323" cy="553998"/>
          </a:xfrm>
          <a:prstGeom prst="rect">
            <a:avLst/>
          </a:prstGeom>
          <a:noFill/>
          <a:effectLst/>
        </p:spPr>
        <p:txBody>
          <a:bodyPr wrap="none" rtlCol="0">
            <a:spAutoFit/>
          </a:bodyPr>
          <a:lstStyle/>
          <a:p>
            <a:pPr algn="ctr" defTabSz="914400">
              <a:buNone/>
            </a:pPr>
            <a:r>
              <a:rPr lang="en-US" sz="1500" b="1" i="0" dirty="0" err="1">
                <a:solidFill>
                  <a:srgbClr val="F0D900"/>
                </a:solidFill>
                <a:latin typeface="Arial"/>
                <a:ea typeface="+mn-ea"/>
                <a:cs typeface="+mn-cs"/>
              </a:rPr>
              <a:t>Virtuelle</a:t>
            </a:r>
            <a:r>
              <a:rPr lang="en-US" sz="1500" b="1" i="0" dirty="0">
                <a:solidFill>
                  <a:srgbClr val="F0D900"/>
                </a:solidFill>
                <a:latin typeface="Arial"/>
                <a:ea typeface="+mn-ea"/>
                <a:cs typeface="+mn-cs"/>
              </a:rPr>
              <a:t> </a:t>
            </a:r>
          </a:p>
          <a:p>
            <a:pPr algn="ctr" defTabSz="914400">
              <a:buNone/>
            </a:pPr>
            <a:r>
              <a:rPr lang="en-US" sz="1500" b="1" i="0" dirty="0">
                <a:solidFill>
                  <a:srgbClr val="F0D900"/>
                </a:solidFill>
                <a:latin typeface="Arial"/>
                <a:ea typeface="+mn-ea"/>
                <a:cs typeface="+mn-cs"/>
              </a:rPr>
              <a:t>Basis</a:t>
            </a:r>
          </a:p>
        </p:txBody>
      </p:sp>
      <p:grpSp>
        <p:nvGrpSpPr>
          <p:cNvPr id="17" name="Group 16"/>
          <p:cNvGrpSpPr/>
          <p:nvPr/>
        </p:nvGrpSpPr>
        <p:grpSpPr>
          <a:xfrm>
            <a:off x="7237926" y="1130755"/>
            <a:ext cx="1810539" cy="1804563"/>
            <a:chOff x="7237926" y="1215423"/>
            <a:chExt cx="1810539" cy="1804563"/>
          </a:xfrm>
        </p:grpSpPr>
        <p:pic>
          <p:nvPicPr>
            <p:cNvPr id="15" name="Picture 14"/>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237926" y="1215423"/>
              <a:ext cx="1810539" cy="1804563"/>
            </a:xfrm>
            <a:prstGeom prst="rect">
              <a:avLst/>
            </a:prstGeom>
          </p:spPr>
        </p:pic>
        <p:sp>
          <p:nvSpPr>
            <p:cNvPr id="16" name="Rectangle 15"/>
            <p:cNvSpPr/>
            <p:nvPr/>
          </p:nvSpPr>
          <p:spPr>
            <a:xfrm>
              <a:off x="7349719" y="1604625"/>
              <a:ext cx="1597147" cy="1046440"/>
            </a:xfrm>
            <a:prstGeom prst="rect">
              <a:avLst/>
            </a:prstGeom>
          </p:spPr>
          <p:txBody>
            <a:bodyPr wrap="square">
              <a:spAutoFit/>
            </a:bodyPr>
            <a:lstStyle/>
            <a:p>
              <a:pPr algn="ctr" defTabSz="914400">
                <a:buNone/>
              </a:pPr>
              <a:r>
                <a:rPr lang="en-US" sz="1500" b="1" i="0" dirty="0" err="1">
                  <a:solidFill>
                    <a:srgbClr val="2C2B2B"/>
                  </a:solidFill>
                  <a:latin typeface="Arial"/>
                  <a:ea typeface="+mn-ea"/>
                  <a:cs typeface="+mn-cs"/>
                </a:rPr>
                <a:t>Geeignet</a:t>
              </a:r>
              <a:r>
                <a:rPr lang="en-US" sz="1500" b="1" i="0" dirty="0">
                  <a:solidFill>
                    <a:srgbClr val="2C2B2B"/>
                  </a:solidFill>
                  <a:latin typeface="Arial"/>
                  <a:ea typeface="+mn-ea"/>
                  <a:cs typeface="+mn-cs"/>
                </a:rPr>
                <a:t> </a:t>
              </a:r>
              <a:r>
                <a:rPr lang="en-US" sz="1500" b="1" i="0" dirty="0" smtClean="0">
                  <a:solidFill>
                    <a:srgbClr val="2C2B2B"/>
                  </a:solidFill>
                  <a:latin typeface="Arial"/>
                  <a:ea typeface="+mn-ea"/>
                  <a:cs typeface="+mn-cs"/>
                </a:rPr>
                <a:t/>
              </a:r>
              <a:br>
                <a:rPr lang="en-US" sz="1500" b="1" i="0" dirty="0" smtClean="0">
                  <a:solidFill>
                    <a:srgbClr val="2C2B2B"/>
                  </a:solidFill>
                  <a:latin typeface="Arial"/>
                  <a:ea typeface="+mn-ea"/>
                  <a:cs typeface="+mn-cs"/>
                </a:rPr>
              </a:br>
              <a:r>
                <a:rPr lang="en-US" sz="1500" b="1" i="0" dirty="0" err="1" smtClean="0">
                  <a:solidFill>
                    <a:srgbClr val="2C2B2B"/>
                  </a:solidFill>
                  <a:latin typeface="Arial"/>
                  <a:ea typeface="+mn-ea"/>
                  <a:cs typeface="+mn-cs"/>
                </a:rPr>
                <a:t>für</a:t>
              </a:r>
              <a:r>
                <a:rPr lang="en-US" sz="1500" b="1" i="0" dirty="0" smtClean="0">
                  <a:solidFill>
                    <a:srgbClr val="2C2B2B"/>
                  </a:solidFill>
                  <a:latin typeface="Arial"/>
                  <a:ea typeface="+mn-ea"/>
                  <a:cs typeface="+mn-cs"/>
                </a:rPr>
                <a:t> </a:t>
              </a:r>
              <a:r>
                <a:rPr lang="en-US" sz="1500" b="1" i="0" dirty="0" err="1" smtClean="0">
                  <a:solidFill>
                    <a:srgbClr val="2C2B2B"/>
                  </a:solidFill>
                  <a:latin typeface="Arial"/>
                  <a:ea typeface="+mn-ea"/>
                  <a:cs typeface="+mn-cs"/>
                </a:rPr>
                <a:t>mittel</a:t>
              </a:r>
              <a:r>
                <a:rPr lang="en-US" sz="1500" b="1" i="0" dirty="0" smtClean="0">
                  <a:solidFill>
                    <a:srgbClr val="2C2B2B"/>
                  </a:solidFill>
                  <a:latin typeface="Arial"/>
                  <a:ea typeface="+mn-ea"/>
                  <a:cs typeface="+mn-cs"/>
                </a:rPr>
                <a:t>-</a:t>
              </a:r>
              <a:br>
                <a:rPr lang="en-US" sz="1500" b="1" i="0" dirty="0" smtClean="0">
                  <a:solidFill>
                    <a:srgbClr val="2C2B2B"/>
                  </a:solidFill>
                  <a:latin typeface="Arial"/>
                  <a:ea typeface="+mn-ea"/>
                  <a:cs typeface="+mn-cs"/>
                </a:rPr>
              </a:br>
              <a:r>
                <a:rPr lang="en-US" sz="1500" b="1" i="0" dirty="0" err="1" smtClean="0">
                  <a:solidFill>
                    <a:srgbClr val="2C2B2B"/>
                  </a:solidFill>
                  <a:latin typeface="Arial"/>
                  <a:ea typeface="+mn-ea"/>
                  <a:cs typeface="+mn-cs"/>
                </a:rPr>
                <a:t>ständische</a:t>
              </a:r>
              <a:r>
                <a:rPr lang="en-US" sz="1500" b="1" i="0" dirty="0" smtClean="0">
                  <a:solidFill>
                    <a:srgbClr val="2C2B2B"/>
                  </a:solidFill>
                  <a:latin typeface="Arial"/>
                  <a:ea typeface="+mn-ea"/>
                  <a:cs typeface="+mn-cs"/>
                </a:rPr>
                <a:t> </a:t>
              </a:r>
              <a:r>
                <a:rPr lang="en-US" sz="1500" b="1" i="0" spc="-30" dirty="0" err="1">
                  <a:solidFill>
                    <a:srgbClr val="2C2B2B"/>
                  </a:solidFill>
                  <a:latin typeface="Arial"/>
                  <a:ea typeface="+mn-ea"/>
                  <a:cs typeface="+mn-cs"/>
                </a:rPr>
                <a:t>Unternehmen</a:t>
              </a:r>
              <a:endParaRPr lang="en-US" sz="1500" b="1" i="0" spc="-30" dirty="0">
                <a:solidFill>
                  <a:srgbClr val="2C2B2B"/>
                </a:solidFill>
                <a:latin typeface="Arial"/>
                <a:ea typeface="+mn-ea"/>
                <a:cs typeface="+mn-cs"/>
              </a:endParaRPr>
            </a:p>
          </p:txBody>
        </p:sp>
      </p:grpSp>
      <p:cxnSp>
        <p:nvCxnSpPr>
          <p:cNvPr id="64" name="Straight Connector 6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721236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2" name="Title 1"/>
          <p:cNvSpPr>
            <a:spLocks noGrp="1"/>
          </p:cNvSpPr>
          <p:nvPr>
            <p:ph type="title"/>
          </p:nvPr>
        </p:nvSpPr>
        <p:spPr/>
        <p:txBody>
          <a:bodyPr/>
          <a:lstStyle/>
          <a:p>
            <a:pPr algn="l" defTabSz="914400">
              <a:spcBef>
                <a:spcPct val="0"/>
              </a:spcBef>
              <a:buNone/>
            </a:pPr>
            <a:r>
              <a:rPr lang="de-CH" sz="3200" b="0" i="0" spc="0" baseline="0">
                <a:solidFill>
                  <a:srgbClr val="FFFFFF"/>
                </a:solidFill>
                <a:latin typeface="Arial"/>
                <a:ea typeface="+mj-ea"/>
                <a:cs typeface="+mj-cs"/>
              </a:rPr>
              <a:t>Smart Solutions für das mittlere Marktsegment</a:t>
            </a:r>
            <a:endParaRPr lang="en-US" dirty="0"/>
          </a:p>
        </p:txBody>
      </p:sp>
      <p:sp>
        <p:nvSpPr>
          <p:cNvPr id="4" name="Freeform 3"/>
          <p:cNvSpPr/>
          <p:nvPr/>
        </p:nvSpPr>
        <p:spPr>
          <a:xfrm>
            <a:off x="846662" y="1260087"/>
            <a:ext cx="7641167" cy="993592"/>
          </a:xfrm>
          <a:custGeom>
            <a:avLst/>
            <a:gdLst>
              <a:gd name="connsiteX0" fmla="*/ 0 w 6314381"/>
              <a:gd name="connsiteY0" fmla="*/ 224513 h 2138216"/>
              <a:gd name="connsiteX1" fmla="*/ 224513 w 6314381"/>
              <a:gd name="connsiteY1" fmla="*/ 0 h 2138216"/>
              <a:gd name="connsiteX2" fmla="*/ 6089868 w 6314381"/>
              <a:gd name="connsiteY2" fmla="*/ 0 h 2138216"/>
              <a:gd name="connsiteX3" fmla="*/ 6314381 w 6314381"/>
              <a:gd name="connsiteY3" fmla="*/ 224513 h 2138216"/>
              <a:gd name="connsiteX4" fmla="*/ 6314381 w 6314381"/>
              <a:gd name="connsiteY4" fmla="*/ 1913703 h 2138216"/>
              <a:gd name="connsiteX5" fmla="*/ 6089868 w 6314381"/>
              <a:gd name="connsiteY5" fmla="*/ 2138216 h 2138216"/>
              <a:gd name="connsiteX6" fmla="*/ 224513 w 6314381"/>
              <a:gd name="connsiteY6" fmla="*/ 2138216 h 2138216"/>
              <a:gd name="connsiteX7" fmla="*/ 0 w 6314381"/>
              <a:gd name="connsiteY7" fmla="*/ 1913703 h 2138216"/>
              <a:gd name="connsiteX8" fmla="*/ 0 w 6314381"/>
              <a:gd name="connsiteY8" fmla="*/ 224513 h 213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381" h="2138216">
                <a:moveTo>
                  <a:pt x="0" y="224513"/>
                </a:moveTo>
                <a:cubicBezTo>
                  <a:pt x="0" y="100518"/>
                  <a:pt x="100518" y="0"/>
                  <a:pt x="224513" y="0"/>
                </a:cubicBezTo>
                <a:lnTo>
                  <a:pt x="6089868" y="0"/>
                </a:lnTo>
                <a:cubicBezTo>
                  <a:pt x="6213863" y="0"/>
                  <a:pt x="6314381" y="100518"/>
                  <a:pt x="6314381" y="224513"/>
                </a:cubicBezTo>
                <a:lnTo>
                  <a:pt x="6314381" y="1913703"/>
                </a:lnTo>
                <a:cubicBezTo>
                  <a:pt x="6314381" y="2037698"/>
                  <a:pt x="6213863" y="2138216"/>
                  <a:pt x="6089868" y="2138216"/>
                </a:cubicBezTo>
                <a:lnTo>
                  <a:pt x="224513" y="2138216"/>
                </a:lnTo>
                <a:cubicBezTo>
                  <a:pt x="100518" y="2138216"/>
                  <a:pt x="0" y="2037698"/>
                  <a:pt x="0" y="1913703"/>
                </a:cubicBezTo>
                <a:lnTo>
                  <a:pt x="0" y="224513"/>
                </a:lnTo>
                <a:close/>
              </a:path>
            </a:pathLst>
          </a:custGeom>
          <a:solidFill>
            <a:schemeClr val="tx1">
              <a:lumMod val="50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64818" tIns="164818" rIns="164818" bIns="1272662" numCol="1" spcCol="1270" anchor="ctr" anchorCtr="0">
            <a:noAutofit/>
          </a:bodyPr>
          <a:lstStyle/>
          <a:p>
            <a:pPr algn="ctr" defTabSz="1155710">
              <a:lnSpc>
                <a:spcPct val="90000"/>
              </a:lnSpc>
              <a:spcBef>
                <a:spcPct val="0"/>
              </a:spcBef>
              <a:spcAft>
                <a:spcPct val="35000"/>
              </a:spcAft>
              <a:buNone/>
            </a:pPr>
            <a:endParaRPr lang="en-US" sz="2300" b="1" kern="1200" dirty="0" smtClean="0"/>
          </a:p>
          <a:p>
            <a:pPr algn="ctr" defTabSz="1155710">
              <a:lnSpc>
                <a:spcPct val="90000"/>
              </a:lnSpc>
              <a:spcBef>
                <a:spcPct val="0"/>
              </a:spcBef>
              <a:spcAft>
                <a:spcPct val="35000"/>
              </a:spcAft>
              <a:buNone/>
            </a:pPr>
            <a:endParaRPr lang="en-US" sz="2300" b="1" dirty="0"/>
          </a:p>
          <a:p>
            <a:pPr algn="ctr" defTabSz="1155710">
              <a:lnSpc>
                <a:spcPct val="90000"/>
              </a:lnSpc>
              <a:spcBef>
                <a:spcPct val="0"/>
              </a:spcBef>
              <a:spcAft>
                <a:spcPct val="35000"/>
              </a:spcAft>
              <a:buNone/>
            </a:pPr>
            <a:r>
              <a:rPr lang="en-US" sz="1700" b="1" i="0" kern="1200" dirty="0" smtClean="0">
                <a:solidFill>
                  <a:schemeClr val="lt1"/>
                </a:solidFill>
                <a:latin typeface="Arial"/>
                <a:ea typeface="+mn-ea"/>
                <a:cs typeface="+mn-cs"/>
              </a:rPr>
              <a:t/>
            </a:r>
            <a:br>
              <a:rPr lang="en-US" sz="1700" b="1" i="0" kern="1200" dirty="0" smtClean="0">
                <a:solidFill>
                  <a:schemeClr val="lt1"/>
                </a:solidFill>
                <a:latin typeface="Arial"/>
                <a:ea typeface="+mn-ea"/>
                <a:cs typeface="+mn-cs"/>
              </a:rPr>
            </a:br>
            <a:r>
              <a:rPr lang="en-US" sz="2300" b="1" i="0" kern="1200" dirty="0" smtClean="0">
                <a:solidFill>
                  <a:schemeClr val="lt1"/>
                </a:solidFill>
                <a:latin typeface="Arial"/>
                <a:ea typeface="+mn-ea"/>
                <a:cs typeface="+mn-cs"/>
              </a:rPr>
              <a:t>Smart </a:t>
            </a:r>
            <a:r>
              <a:rPr lang="en-US" sz="2300" b="1" i="0" kern="1200" dirty="0">
                <a:solidFill>
                  <a:schemeClr val="lt1"/>
                </a:solidFill>
                <a:latin typeface="Arial"/>
                <a:ea typeface="+mn-ea"/>
                <a:cs typeface="+mn-cs"/>
              </a:rPr>
              <a:t>Solutions </a:t>
            </a:r>
            <a:r>
              <a:rPr lang="en-US" sz="2300" b="1" i="0" kern="1200" dirty="0" err="1">
                <a:solidFill>
                  <a:schemeClr val="lt1"/>
                </a:solidFill>
                <a:latin typeface="Arial"/>
                <a:ea typeface="+mn-ea"/>
                <a:cs typeface="+mn-cs"/>
              </a:rPr>
              <a:t>für</a:t>
            </a:r>
            <a:r>
              <a:rPr lang="en-US" sz="2300" b="1" i="0" kern="1200" dirty="0">
                <a:solidFill>
                  <a:schemeClr val="lt1"/>
                </a:solidFill>
                <a:latin typeface="Arial"/>
                <a:ea typeface="+mn-ea"/>
                <a:cs typeface="+mn-cs"/>
              </a:rPr>
              <a:t> den Midmarket –</a:t>
            </a:r>
            <a:r>
              <a:rPr lang="en-US" sz="2300" b="1" i="0" dirty="0">
                <a:solidFill>
                  <a:schemeClr val="lt1"/>
                </a:solidFill>
                <a:latin typeface="Arial"/>
                <a:ea typeface="+mn-ea"/>
                <a:cs typeface="+mn-cs"/>
              </a:rPr>
              <a:t> </a:t>
            </a:r>
            <a:r>
              <a:rPr lang="en-US" sz="2300" b="1" i="0" dirty="0" err="1">
                <a:solidFill>
                  <a:schemeClr val="lt1"/>
                </a:solidFill>
                <a:latin typeface="Arial"/>
                <a:ea typeface="+mn-ea"/>
                <a:cs typeface="+mn-cs"/>
              </a:rPr>
              <a:t>Skalierbarkeit</a:t>
            </a:r>
            <a:r>
              <a:rPr lang="en-US" sz="2300" b="1" i="0" dirty="0">
                <a:solidFill>
                  <a:schemeClr val="lt1"/>
                </a:solidFill>
                <a:latin typeface="Arial"/>
                <a:ea typeface="+mn-ea"/>
                <a:cs typeface="+mn-cs"/>
              </a:rPr>
              <a:t>, </a:t>
            </a:r>
            <a:r>
              <a:rPr lang="en-US" sz="2300" b="1" i="0" dirty="0" err="1">
                <a:solidFill>
                  <a:schemeClr val="lt1"/>
                </a:solidFill>
                <a:latin typeface="Arial"/>
                <a:ea typeface="+mn-ea"/>
                <a:cs typeface="+mn-cs"/>
              </a:rPr>
              <a:t>geschäftlicher</a:t>
            </a:r>
            <a:r>
              <a:rPr lang="en-US" sz="2300" b="1" i="0" dirty="0">
                <a:solidFill>
                  <a:schemeClr val="lt1"/>
                </a:solidFill>
                <a:latin typeface="Arial"/>
                <a:ea typeface="+mn-ea"/>
                <a:cs typeface="+mn-cs"/>
              </a:rPr>
              <a:t> </a:t>
            </a:r>
            <a:r>
              <a:rPr lang="en-US" sz="2300" b="1" i="0" dirty="0" err="1">
                <a:solidFill>
                  <a:schemeClr val="lt1"/>
                </a:solidFill>
                <a:latin typeface="Arial"/>
                <a:ea typeface="+mn-ea"/>
                <a:cs typeface="+mn-cs"/>
              </a:rPr>
              <a:t>Nutzen</a:t>
            </a:r>
            <a:r>
              <a:rPr lang="en-US" sz="2300" b="1" i="0" dirty="0">
                <a:solidFill>
                  <a:schemeClr val="lt1"/>
                </a:solidFill>
                <a:latin typeface="Arial"/>
                <a:ea typeface="+mn-ea"/>
                <a:cs typeface="+mn-cs"/>
              </a:rPr>
              <a:t>, </a:t>
            </a:r>
            <a:r>
              <a:rPr lang="en-US" sz="2300" b="1" i="0" dirty="0" err="1">
                <a:solidFill>
                  <a:schemeClr val="lt1"/>
                </a:solidFill>
                <a:latin typeface="Arial"/>
                <a:ea typeface="+mn-ea"/>
                <a:cs typeface="+mn-cs"/>
              </a:rPr>
              <a:t>Investitionsschutz</a:t>
            </a:r>
            <a:endParaRPr lang="en-US" sz="2300" b="1" kern="1200" dirty="0"/>
          </a:p>
        </p:txBody>
      </p:sp>
      <p:grpSp>
        <p:nvGrpSpPr>
          <p:cNvPr id="56" name="Group 55"/>
          <p:cNvGrpSpPr/>
          <p:nvPr/>
        </p:nvGrpSpPr>
        <p:grpSpPr>
          <a:xfrm>
            <a:off x="1492947" y="4121032"/>
            <a:ext cx="6523456" cy="2415235"/>
            <a:chOff x="1492947" y="3768620"/>
            <a:chExt cx="6523456" cy="2349410"/>
          </a:xfrm>
        </p:grpSpPr>
        <p:sp>
          <p:nvSpPr>
            <p:cNvPr id="30" name="Rectangle 29"/>
            <p:cNvSpPr/>
            <p:nvPr/>
          </p:nvSpPr>
          <p:spPr>
            <a:xfrm>
              <a:off x="5444274" y="3940133"/>
              <a:ext cx="1255014" cy="1750526"/>
            </a:xfrm>
            <a:prstGeom prst="rect">
              <a:avLst/>
            </a:prstGeom>
            <a:gradFill flip="none" rotWithShape="1">
              <a:gsLst>
                <a:gs pos="35000">
                  <a:schemeClr val="accent2">
                    <a:shade val="51000"/>
                    <a:satMod val="130000"/>
                    <a:alpha val="40000"/>
                  </a:schemeClr>
                </a:gs>
                <a:gs pos="100000">
                  <a:schemeClr val="accent2">
                    <a:shade val="94000"/>
                    <a:satMod val="135000"/>
                    <a:alpha val="0"/>
                  </a:scheme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1" name="Rectangle 30"/>
            <p:cNvSpPr/>
            <p:nvPr/>
          </p:nvSpPr>
          <p:spPr>
            <a:xfrm>
              <a:off x="6761389" y="3940133"/>
              <a:ext cx="1255014" cy="1750526"/>
            </a:xfrm>
            <a:prstGeom prst="rect">
              <a:avLst/>
            </a:prstGeom>
            <a:gradFill flip="none" rotWithShape="1">
              <a:gsLst>
                <a:gs pos="35000">
                  <a:schemeClr val="accent6">
                    <a:shade val="51000"/>
                    <a:satMod val="130000"/>
                    <a:alpha val="40000"/>
                  </a:schemeClr>
                </a:gs>
                <a:gs pos="100000">
                  <a:schemeClr val="accent6">
                    <a:shade val="94000"/>
                    <a:satMod val="135000"/>
                    <a:alpha val="0"/>
                  </a:scheme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2" name="Rectangle 31"/>
            <p:cNvSpPr/>
            <p:nvPr/>
          </p:nvSpPr>
          <p:spPr>
            <a:xfrm>
              <a:off x="4125455" y="3940133"/>
              <a:ext cx="1255014" cy="1750526"/>
            </a:xfrm>
            <a:prstGeom prst="rect">
              <a:avLst/>
            </a:prstGeom>
            <a:gradFill flip="none" rotWithShape="1">
              <a:gsLst>
                <a:gs pos="35000">
                  <a:srgbClr val="F58025">
                    <a:alpha val="34000"/>
                  </a:srgbClr>
                </a:gs>
                <a:gs pos="100000">
                  <a:srgbClr val="F6B61A">
                    <a:alpha val="0"/>
                  </a:srgb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3" name="Rectangle 32"/>
            <p:cNvSpPr/>
            <p:nvPr/>
          </p:nvSpPr>
          <p:spPr>
            <a:xfrm>
              <a:off x="1492952" y="3940133"/>
              <a:ext cx="1255014" cy="1750526"/>
            </a:xfrm>
            <a:prstGeom prst="rect">
              <a:avLst/>
            </a:prstGeom>
            <a:gradFill flip="none" rotWithShape="1">
              <a:gsLst>
                <a:gs pos="35000">
                  <a:schemeClr val="accent1">
                    <a:shade val="51000"/>
                    <a:satMod val="130000"/>
                    <a:alpha val="40000"/>
                  </a:schemeClr>
                </a:gs>
                <a:gs pos="100000">
                  <a:schemeClr val="accent1">
                    <a:shade val="94000"/>
                    <a:satMod val="135000"/>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4" name="Rectangle 33"/>
            <p:cNvSpPr/>
            <p:nvPr/>
          </p:nvSpPr>
          <p:spPr>
            <a:xfrm>
              <a:off x="2811584" y="3940133"/>
              <a:ext cx="1255014" cy="1750526"/>
            </a:xfrm>
            <a:prstGeom prst="rect">
              <a:avLst/>
            </a:prstGeom>
            <a:gradFill flip="none" rotWithShape="1">
              <a:gsLst>
                <a:gs pos="35000">
                  <a:schemeClr val="accent5">
                    <a:shade val="51000"/>
                    <a:satMod val="130000"/>
                    <a:alpha val="40000"/>
                  </a:schemeClr>
                </a:gs>
                <a:gs pos="100000">
                  <a:schemeClr val="accent5">
                    <a:shade val="94000"/>
                    <a:satMod val="135000"/>
                    <a:alpha val="0"/>
                  </a:schemeClr>
                </a:gs>
              </a:gsLst>
              <a:lin ang="5400000" scaled="1"/>
              <a:tileRect/>
            </a:gradFill>
            <a:ln>
              <a:noFill/>
            </a:ln>
          </p:spPr>
          <p:style>
            <a:lnRef idx="1">
              <a:schemeClr val="accent5"/>
            </a:lnRef>
            <a:fillRef idx="3">
              <a:schemeClr val="accent5"/>
            </a:fillRef>
            <a:effectRef idx="2">
              <a:schemeClr val="accent5"/>
            </a:effectRef>
            <a:fontRef idx="minor">
              <a:schemeClr val="lt1"/>
            </a:fontRef>
          </p:style>
          <p:txBody>
            <a:bodyPr lIns="121853" tIns="60927" rIns="121853" bIns="60927" rtlCol="0" anchor="ctr"/>
            <a:lstStyle/>
            <a:p>
              <a:pPr defTabSz="1088059"/>
              <a:endParaRPr lang="en-US" sz="1400" b="1" dirty="0" smtClean="0">
                <a:solidFill>
                  <a:srgbClr val="FFFFFF"/>
                </a:solidFill>
              </a:endParaRPr>
            </a:p>
          </p:txBody>
        </p:sp>
        <p:sp>
          <p:nvSpPr>
            <p:cNvPr id="35" name="Rectangle 34"/>
            <p:cNvSpPr/>
            <p:nvPr/>
          </p:nvSpPr>
          <p:spPr>
            <a:xfrm>
              <a:off x="1492947" y="5696211"/>
              <a:ext cx="1253522" cy="421819"/>
            </a:xfrm>
            <a:prstGeom prst="rect">
              <a:avLst/>
            </a:prstGeom>
            <a:gradFill rotWithShape="1">
              <a:gsLst>
                <a:gs pos="0">
                  <a:schemeClr val="accent1">
                    <a:lumMod val="75000"/>
                  </a:schemeClr>
                </a:gs>
                <a:gs pos="1000">
                  <a:schemeClr val="accent1">
                    <a:lumMod val="60000"/>
                    <a:lumOff val="40000"/>
                  </a:schemeClr>
                </a:gs>
                <a:gs pos="39000">
                  <a:schemeClr val="accent1">
                    <a:lumMod val="75000"/>
                  </a:schemeClr>
                </a:gs>
                <a:gs pos="98000">
                  <a:srgbClr val="001E2A"/>
                </a:gs>
                <a:gs pos="100000">
                  <a:schemeClr val="accent1">
                    <a:lumMod val="50000"/>
                  </a:schemeClr>
                </a:gs>
              </a:gsLst>
              <a:lin ang="5400000" scaled="0"/>
            </a:gradFill>
            <a:ln w="12700" algn="ctr">
              <a:solidFill>
                <a:schemeClr val="accent1">
                  <a:lumMod val="60000"/>
                  <a:lumOff val="40000"/>
                </a:schemeClr>
              </a:solidFill>
              <a:round/>
              <a:headEnd/>
              <a:tailEnd/>
            </a:ln>
            <a:effectLst>
              <a:outerShdw blurRad="88900" dist="635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45">
                <a:lnSpc>
                  <a:spcPct val="95000"/>
                </a:lnSpc>
                <a:buNone/>
              </a:pPr>
              <a:r>
                <a:rPr lang="en-US" sz="1100" b="1" i="0" dirty="0" err="1">
                  <a:solidFill>
                    <a:srgbClr val="FFFFFF"/>
                  </a:solidFill>
                  <a:latin typeface="Arial"/>
                  <a:ea typeface="+mn-ea"/>
                  <a:cs typeface="+mn-cs"/>
                </a:rPr>
                <a:t>Infrastruktur</a:t>
              </a:r>
              <a:r>
                <a:rPr lang="en-US" sz="1100" b="1" i="0" dirty="0">
                  <a:solidFill>
                    <a:srgbClr val="FFFFFF"/>
                  </a:solidFill>
                  <a:latin typeface="Arial"/>
                  <a:ea typeface="+mn-ea"/>
                  <a:cs typeface="+mn-cs"/>
                </a:rPr>
                <a:t>-</a:t>
              </a:r>
            </a:p>
            <a:p>
              <a:pPr algn="ctr" defTabSz="1088045">
                <a:lnSpc>
                  <a:spcPct val="95000"/>
                </a:lnSpc>
                <a:buNone/>
              </a:pPr>
              <a:r>
                <a:rPr lang="en-US" sz="1100" b="1" i="0" dirty="0">
                  <a:solidFill>
                    <a:srgbClr val="FFFFFF"/>
                  </a:solidFill>
                  <a:latin typeface="Arial"/>
                  <a:ea typeface="+mn-ea"/>
                  <a:cs typeface="+mn-cs"/>
                </a:rPr>
                <a:t> </a:t>
              </a:r>
              <a:r>
                <a:rPr lang="en-US" sz="1100" b="1" i="0" dirty="0" err="1">
                  <a:solidFill>
                    <a:srgbClr val="FFFFFF"/>
                  </a:solidFill>
                  <a:latin typeface="Arial"/>
                  <a:ea typeface="+mn-ea"/>
                  <a:cs typeface="+mn-cs"/>
                </a:rPr>
                <a:t>kosten</a:t>
              </a:r>
              <a:endParaRPr lang="en-US" sz="1100" b="1" i="0" dirty="0">
                <a:solidFill>
                  <a:srgbClr val="FFFFFF"/>
                </a:solidFill>
                <a:latin typeface="Arial"/>
                <a:ea typeface="+mn-ea"/>
                <a:cs typeface="+mn-cs"/>
              </a:endParaRPr>
            </a:p>
          </p:txBody>
        </p:sp>
        <p:sp>
          <p:nvSpPr>
            <p:cNvPr id="36" name="Rectangle 35"/>
            <p:cNvSpPr/>
            <p:nvPr/>
          </p:nvSpPr>
          <p:spPr>
            <a:xfrm>
              <a:off x="6761385" y="5696211"/>
              <a:ext cx="1253522" cy="421819"/>
            </a:xfrm>
            <a:prstGeom prst="rect">
              <a:avLst/>
            </a:prstGeom>
            <a:gradFill rotWithShape="1">
              <a:gsLst>
                <a:gs pos="0">
                  <a:schemeClr val="accent6"/>
                </a:gs>
                <a:gs pos="1000">
                  <a:schemeClr val="accent6">
                    <a:lumMod val="60000"/>
                    <a:lumOff val="40000"/>
                  </a:schemeClr>
                </a:gs>
                <a:gs pos="39000">
                  <a:schemeClr val="accent6"/>
                </a:gs>
                <a:gs pos="98000">
                  <a:srgbClr val="230F2F"/>
                </a:gs>
                <a:gs pos="100000">
                  <a:schemeClr val="accent6">
                    <a:lumMod val="50000"/>
                  </a:schemeClr>
                </a:gs>
              </a:gsLst>
              <a:lin ang="5400000" scaled="0"/>
            </a:gradFill>
            <a:ln w="12700" algn="ctr">
              <a:solidFill>
                <a:schemeClr val="accent6">
                  <a:lumMod val="40000"/>
                  <a:lumOff val="60000"/>
                </a:schemeClr>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45">
                <a:lnSpc>
                  <a:spcPct val="95000"/>
                </a:lnSpc>
                <a:buNone/>
              </a:pPr>
              <a:r>
                <a:rPr lang="en-US" sz="1100" b="1" i="0">
                  <a:solidFill>
                    <a:srgbClr val="FFFFFF"/>
                  </a:solidFill>
                  <a:latin typeface="Arial"/>
                  <a:ea typeface="+mn-ea"/>
                  <a:cs typeface="+mn-cs"/>
                </a:rPr>
                <a:t>Sicherheit</a:t>
              </a:r>
            </a:p>
          </p:txBody>
        </p:sp>
        <p:sp>
          <p:nvSpPr>
            <p:cNvPr id="37" name="Rectangle 36"/>
            <p:cNvSpPr/>
            <p:nvPr/>
          </p:nvSpPr>
          <p:spPr>
            <a:xfrm>
              <a:off x="2810057" y="5696211"/>
              <a:ext cx="1253522" cy="421819"/>
            </a:xfrm>
            <a:prstGeom prst="rect">
              <a:avLst/>
            </a:prstGeom>
            <a:gradFill rotWithShape="1">
              <a:gsLst>
                <a:gs pos="0">
                  <a:schemeClr val="accent5">
                    <a:lumMod val="75000"/>
                  </a:schemeClr>
                </a:gs>
                <a:gs pos="1000">
                  <a:schemeClr val="accent5"/>
                </a:gs>
                <a:gs pos="39000">
                  <a:schemeClr val="accent5">
                    <a:lumMod val="75000"/>
                  </a:schemeClr>
                </a:gs>
                <a:gs pos="98000">
                  <a:srgbClr val="373F0D"/>
                </a:gs>
                <a:gs pos="100000">
                  <a:schemeClr val="accent5">
                    <a:lumMod val="50000"/>
                  </a:schemeClr>
                </a:gs>
              </a:gsLst>
              <a:lin ang="5400000" scaled="0"/>
            </a:gradFill>
            <a:ln w="12700" algn="ctr">
              <a:solidFill>
                <a:schemeClr val="accent5">
                  <a:lumMod val="60000"/>
                  <a:lumOff val="40000"/>
                </a:schemeClr>
              </a:solidFill>
              <a:round/>
              <a:headEnd/>
              <a:tailEnd/>
            </a:ln>
            <a:effectLst>
              <a:outerShdw blurRad="88900" dist="635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45">
                <a:lnSpc>
                  <a:spcPct val="95000"/>
                </a:lnSpc>
                <a:buNone/>
              </a:pPr>
              <a:r>
                <a:rPr lang="en-US" sz="1100" b="1" i="0">
                  <a:solidFill>
                    <a:srgbClr val="FFFFFF"/>
                  </a:solidFill>
                  <a:latin typeface="Arial"/>
                  <a:ea typeface="+mn-ea"/>
                  <a:cs typeface="+mn-cs"/>
                </a:rPr>
                <a:t>Anwendungs-</a:t>
              </a:r>
              <a:br>
                <a:rPr lang="en-US" sz="1100" b="1" i="0">
                  <a:solidFill>
                    <a:srgbClr val="FFFFFF"/>
                  </a:solidFill>
                  <a:latin typeface="Arial"/>
                  <a:ea typeface="+mn-ea"/>
                  <a:cs typeface="+mn-cs"/>
                </a:rPr>
              </a:br>
              <a:r>
                <a:rPr lang="en-US" sz="1100" b="1" i="0">
                  <a:solidFill>
                    <a:srgbClr val="FFFFFF"/>
                  </a:solidFill>
                  <a:latin typeface="Arial"/>
                  <a:ea typeface="+mn-ea"/>
                  <a:cs typeface="+mn-cs"/>
                </a:rPr>
                <a:t>leistung</a:t>
              </a:r>
            </a:p>
          </p:txBody>
        </p:sp>
        <p:sp>
          <p:nvSpPr>
            <p:cNvPr id="38" name="Rectangle 37"/>
            <p:cNvSpPr/>
            <p:nvPr/>
          </p:nvSpPr>
          <p:spPr>
            <a:xfrm>
              <a:off x="4127166" y="5696211"/>
              <a:ext cx="1253522" cy="421819"/>
            </a:xfrm>
            <a:prstGeom prst="rect">
              <a:avLst/>
            </a:prstGeom>
            <a:gradFill rotWithShape="1">
              <a:gsLst>
                <a:gs pos="0">
                  <a:srgbClr val="F58025"/>
                </a:gs>
                <a:gs pos="1000">
                  <a:srgbClr val="F79043"/>
                </a:gs>
                <a:gs pos="39000">
                  <a:srgbClr val="F58025"/>
                </a:gs>
                <a:gs pos="98000">
                  <a:srgbClr val="301602"/>
                </a:gs>
                <a:gs pos="100000">
                  <a:srgbClr val="672F05"/>
                </a:gs>
              </a:gsLst>
              <a:lin ang="5400000" scaled="0"/>
            </a:gradFill>
            <a:ln w="12700" algn="ctr">
              <a:solidFill>
                <a:srgbClr val="F9AF77"/>
              </a:solidFill>
              <a:round/>
              <a:headEnd/>
              <a:tailEnd/>
            </a:ln>
            <a:effectLst>
              <a:outerShdw blurRad="88900" dist="635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45">
                <a:lnSpc>
                  <a:spcPct val="95000"/>
                </a:lnSpc>
                <a:buNone/>
              </a:pPr>
              <a:r>
                <a:rPr lang="en-US" sz="1100" b="1" i="0">
                  <a:solidFill>
                    <a:srgbClr val="FFFFFF"/>
                  </a:solidFill>
                  <a:latin typeface="Arial"/>
                  <a:ea typeface="+mn-ea"/>
                  <a:cs typeface="+mn-cs"/>
                </a:rPr>
                <a:t>Bereitstellungs-</a:t>
              </a:r>
            </a:p>
            <a:p>
              <a:pPr algn="ctr" defTabSz="1088045">
                <a:lnSpc>
                  <a:spcPct val="95000"/>
                </a:lnSpc>
                <a:buNone/>
              </a:pPr>
              <a:r>
                <a:rPr lang="en-US" sz="1100" b="1" i="0">
                  <a:solidFill>
                    <a:srgbClr val="FFFFFF"/>
                  </a:solidFill>
                  <a:latin typeface="Arial"/>
                  <a:ea typeface="+mn-ea"/>
                  <a:cs typeface="+mn-cs"/>
                </a:rPr>
                <a:t>zeiten</a:t>
              </a:r>
            </a:p>
          </p:txBody>
        </p:sp>
        <p:sp>
          <p:nvSpPr>
            <p:cNvPr id="39" name="Rectangle 38"/>
            <p:cNvSpPr/>
            <p:nvPr/>
          </p:nvSpPr>
          <p:spPr>
            <a:xfrm>
              <a:off x="5444276" y="5696211"/>
              <a:ext cx="1253522" cy="421819"/>
            </a:xfrm>
            <a:prstGeom prst="rect">
              <a:avLst/>
            </a:prstGeom>
            <a:gradFill rotWithShape="1">
              <a:gsLst>
                <a:gs pos="0">
                  <a:srgbClr val="39721C"/>
                </a:gs>
                <a:gs pos="1000">
                  <a:srgbClr val="50A127"/>
                </a:gs>
                <a:gs pos="39000">
                  <a:srgbClr val="39721C"/>
                </a:gs>
                <a:gs pos="98000">
                  <a:srgbClr val="112208"/>
                </a:gs>
                <a:gs pos="100000">
                  <a:srgbClr val="1E3D0F"/>
                </a:gs>
              </a:gsLst>
              <a:lin ang="5400000" scaled="0"/>
            </a:gradFill>
            <a:ln w="12700" algn="ctr">
              <a:solidFill>
                <a:srgbClr val="93DC6E"/>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algn="ctr" defTabSz="1088045">
                <a:lnSpc>
                  <a:spcPct val="95000"/>
                </a:lnSpc>
                <a:buNone/>
              </a:pPr>
              <a:r>
                <a:rPr lang="en-US" sz="1100" b="1" i="0">
                  <a:solidFill>
                    <a:srgbClr val="FFFFFF"/>
                  </a:solidFill>
                  <a:latin typeface="Arial"/>
                  <a:ea typeface="ＭＳ Ｐゴシック"/>
                  <a:cs typeface="+mn-cs"/>
                </a:rPr>
                <a:t>IT- </a:t>
              </a:r>
            </a:p>
            <a:p>
              <a:pPr algn="ctr" defTabSz="1088045">
                <a:lnSpc>
                  <a:spcPct val="95000"/>
                </a:lnSpc>
                <a:buNone/>
              </a:pPr>
              <a:r>
                <a:rPr lang="en-US" sz="1100" b="1" i="0">
                  <a:solidFill>
                    <a:srgbClr val="FFFFFF"/>
                  </a:solidFill>
                  <a:latin typeface="Arial"/>
                  <a:ea typeface="ＭＳ Ｐゴシック"/>
                  <a:cs typeface="+mn-cs"/>
                </a:rPr>
                <a:t>Mitarbeiter</a:t>
              </a:r>
              <a:endParaRPr lang="en-US" sz="1100" b="1" dirty="0">
                <a:solidFill>
                  <a:srgbClr val="FFFFFF"/>
                </a:solidFill>
                <a:latin typeface="Arial"/>
                <a:ea typeface="ＭＳ Ｐゴシック" pitchFamily="34" charset="-128"/>
              </a:endParaRPr>
            </a:p>
          </p:txBody>
        </p:sp>
        <p:sp>
          <p:nvSpPr>
            <p:cNvPr id="40" name="Pentagon 39"/>
            <p:cNvSpPr/>
            <p:nvPr/>
          </p:nvSpPr>
          <p:spPr>
            <a:xfrm rot="5400000">
              <a:off x="1944250" y="3317319"/>
              <a:ext cx="352409" cy="1255014"/>
            </a:xfrm>
            <a:prstGeom prst="homePlate">
              <a:avLst/>
            </a:prstGeom>
            <a:gradFill flip="none" rotWithShape="1">
              <a:gsLst>
                <a:gs pos="73000">
                  <a:schemeClr val="tx1"/>
                </a:gs>
                <a:gs pos="100000">
                  <a:schemeClr val="accent1">
                    <a:tint val="23500"/>
                    <a:satMod val="160000"/>
                    <a:alpha val="0"/>
                  </a:scheme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1" name="Pentagon 40"/>
            <p:cNvSpPr/>
            <p:nvPr/>
          </p:nvSpPr>
          <p:spPr>
            <a:xfrm rot="5400000">
              <a:off x="4578470" y="3317319"/>
              <a:ext cx="352409" cy="1255014"/>
            </a:xfrm>
            <a:prstGeom prst="homePlate">
              <a:avLst/>
            </a:prstGeom>
            <a:gradFill flip="none" rotWithShape="1">
              <a:gsLst>
                <a:gs pos="51000">
                  <a:srgbClr val="F58025"/>
                </a:gs>
                <a:gs pos="100000">
                  <a:schemeClr val="accent1">
                    <a:tint val="23500"/>
                    <a:satMod val="160000"/>
                    <a:alpha val="0"/>
                  </a:scheme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2" name="Pentagon 41"/>
            <p:cNvSpPr/>
            <p:nvPr/>
          </p:nvSpPr>
          <p:spPr>
            <a:xfrm rot="16200000" flipV="1">
              <a:off x="7212688" y="3317318"/>
              <a:ext cx="352409" cy="1255014"/>
            </a:xfrm>
            <a:prstGeom prst="homePlate">
              <a:avLst/>
            </a:prstGeom>
            <a:gradFill flip="none" rotWithShape="1">
              <a:gsLst>
                <a:gs pos="52000">
                  <a:schemeClr val="accent6"/>
                </a:gs>
                <a:gs pos="100000">
                  <a:schemeClr val="accent1">
                    <a:tint val="23500"/>
                    <a:satMod val="160000"/>
                    <a:alpha val="0"/>
                  </a:scheme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3" name="Pentagon 42"/>
            <p:cNvSpPr/>
            <p:nvPr/>
          </p:nvSpPr>
          <p:spPr>
            <a:xfrm rot="16200000" flipV="1">
              <a:off x="3261359" y="3317321"/>
              <a:ext cx="352409" cy="1255014"/>
            </a:xfrm>
            <a:prstGeom prst="homePlate">
              <a:avLst/>
            </a:prstGeom>
            <a:gradFill flip="none" rotWithShape="1">
              <a:gsLst>
                <a:gs pos="83000">
                  <a:schemeClr val="accent5"/>
                </a:gs>
                <a:gs pos="100000">
                  <a:schemeClr val="accent1">
                    <a:tint val="23500"/>
                    <a:satMod val="160000"/>
                    <a:alpha val="0"/>
                  </a:schemeClr>
                </a:gs>
              </a:gsLst>
              <a:lin ang="30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sp>
          <p:nvSpPr>
            <p:cNvPr id="44" name="Pentagon 43"/>
            <p:cNvSpPr/>
            <p:nvPr/>
          </p:nvSpPr>
          <p:spPr>
            <a:xfrm rot="5400000">
              <a:off x="5895578" y="3317321"/>
              <a:ext cx="352409" cy="1255014"/>
            </a:xfrm>
            <a:prstGeom prst="homePlate">
              <a:avLst/>
            </a:prstGeom>
            <a:gradFill flip="none" rotWithShape="1">
              <a:gsLst>
                <a:gs pos="51000">
                  <a:srgbClr val="50A127"/>
                </a:gs>
                <a:gs pos="100000">
                  <a:srgbClr val="50A127">
                    <a:alpha val="0"/>
                  </a:srgb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algn="just" defTabSz="1088059"/>
              <a:endParaRPr lang="en-US" sz="1400" b="1" dirty="0" smtClean="0">
                <a:solidFill>
                  <a:srgbClr val="FFFFFF"/>
                </a:solidFill>
              </a:endParaRPr>
            </a:p>
          </p:txBody>
        </p:sp>
      </p:grpSp>
      <p:pic>
        <p:nvPicPr>
          <p:cNvPr id="46" name="Picture 45" descr="Conference_1086_256.png"/>
          <p:cNvPicPr>
            <a:picLocks noChangeAspect="1"/>
          </p:cNvPicPr>
          <p:nvPr/>
        </p:nvPicPr>
        <p:blipFill>
          <a:blip r:embed="rId4" cstate="email"/>
          <a:stretch>
            <a:fillRect/>
          </a:stretch>
        </p:blipFill>
        <p:spPr>
          <a:xfrm>
            <a:off x="5678084" y="4795115"/>
            <a:ext cx="778982" cy="785067"/>
          </a:xfrm>
          <a:prstGeom prst="rect">
            <a:avLst/>
          </a:prstGeom>
        </p:spPr>
      </p:pic>
      <p:pic>
        <p:nvPicPr>
          <p:cNvPr id="47" name="Picture 46" descr="alarms_1004_256.png"/>
          <p:cNvPicPr>
            <a:picLocks noChangeAspect="1"/>
          </p:cNvPicPr>
          <p:nvPr/>
        </p:nvPicPr>
        <p:blipFill>
          <a:blip r:embed="rId5" cstate="email"/>
          <a:stretch>
            <a:fillRect/>
          </a:stretch>
        </p:blipFill>
        <p:spPr>
          <a:xfrm>
            <a:off x="4350811" y="4774805"/>
            <a:ext cx="819992" cy="825687"/>
          </a:xfrm>
          <a:prstGeom prst="rect">
            <a:avLst/>
          </a:prstGeom>
        </p:spPr>
      </p:pic>
      <p:pic>
        <p:nvPicPr>
          <p:cNvPr id="48" name="Picture 47" descr="call_history_4015_256.png"/>
          <p:cNvPicPr>
            <a:picLocks noChangeAspect="1"/>
          </p:cNvPicPr>
          <p:nvPr/>
        </p:nvPicPr>
        <p:blipFill>
          <a:blip r:embed="rId6" cstate="email"/>
          <a:stretch>
            <a:fillRect/>
          </a:stretch>
        </p:blipFill>
        <p:spPr>
          <a:xfrm>
            <a:off x="2909564" y="4691871"/>
            <a:ext cx="985395" cy="991554"/>
          </a:xfrm>
          <a:prstGeom prst="rect">
            <a:avLst/>
          </a:prstGeom>
        </p:spPr>
      </p:pic>
      <p:pic>
        <p:nvPicPr>
          <p:cNvPr id="49" name="Picture 48" descr="Device_group_1211_256.png"/>
          <p:cNvPicPr>
            <a:picLocks noChangeAspect="1"/>
          </p:cNvPicPr>
          <p:nvPr/>
        </p:nvPicPr>
        <p:blipFill>
          <a:blip r:embed="rId7" cstate="email"/>
          <a:stretch>
            <a:fillRect/>
          </a:stretch>
        </p:blipFill>
        <p:spPr>
          <a:xfrm>
            <a:off x="1665376" y="4727273"/>
            <a:ext cx="914400" cy="920750"/>
          </a:xfrm>
          <a:prstGeom prst="rect">
            <a:avLst/>
          </a:prstGeom>
        </p:spPr>
      </p:pic>
      <p:pic>
        <p:nvPicPr>
          <p:cNvPr id="1026" name="Picture 2" descr="C:\Users\bbisnett\AppData\Local\Microsoft\Windows\Temporary Internet Files\Content.IE5\6SEL8NDJ\MC900441318[1].pn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6922401" y="4683728"/>
            <a:ext cx="1007841" cy="1007841"/>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Rounded Rectangle 54"/>
          <p:cNvSpPr/>
          <p:nvPr/>
        </p:nvSpPr>
        <p:spPr>
          <a:xfrm>
            <a:off x="1123950" y="2324100"/>
            <a:ext cx="7143750" cy="381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buNone/>
            </a:pPr>
            <a:r>
              <a:rPr lang="de-CH" sz="1650" b="0" i="0" dirty="0">
                <a:solidFill>
                  <a:schemeClr val="lt1"/>
                </a:solidFill>
                <a:latin typeface="Arial"/>
                <a:ea typeface="+mn-ea"/>
                <a:cs typeface="+mn-cs"/>
              </a:rPr>
              <a:t>BYOD – sichere, vereinfachte IT </a:t>
            </a:r>
          </a:p>
        </p:txBody>
      </p:sp>
      <p:sp>
        <p:nvSpPr>
          <p:cNvPr id="57" name="Rounded Rectangle 56"/>
          <p:cNvSpPr/>
          <p:nvPr/>
        </p:nvSpPr>
        <p:spPr>
          <a:xfrm>
            <a:off x="1123950" y="2762250"/>
            <a:ext cx="7143750" cy="3810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de-CH" sz="1650" b="0" i="0">
                <a:solidFill>
                  <a:schemeClr val="lt1"/>
                </a:solidFill>
                <a:latin typeface="Arial"/>
                <a:ea typeface="+mn-ea"/>
                <a:cs typeface="+mn-cs"/>
              </a:rPr>
              <a:t>Virtuelle Desktops – sicherer Anwendungszugriff</a:t>
            </a:r>
          </a:p>
        </p:txBody>
      </p:sp>
      <p:sp>
        <p:nvSpPr>
          <p:cNvPr id="58" name="Rounded Rectangle 57"/>
          <p:cNvSpPr/>
          <p:nvPr/>
        </p:nvSpPr>
        <p:spPr>
          <a:xfrm>
            <a:off x="1123950" y="3200400"/>
            <a:ext cx="7143750"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buNone/>
            </a:pPr>
            <a:r>
              <a:rPr lang="de-CH" sz="1650" b="0" i="0">
                <a:solidFill>
                  <a:srgbClr val="5F5C5C"/>
                </a:solidFill>
                <a:latin typeface="Arial"/>
                <a:ea typeface="+mn-ea"/>
                <a:cs typeface="+mn-cs"/>
              </a:rPr>
              <a:t>Virtuelle Basis – effiziente Bereitstellung neuer Anwendungen</a:t>
            </a:r>
          </a:p>
        </p:txBody>
      </p:sp>
      <p:sp>
        <p:nvSpPr>
          <p:cNvPr id="59" name="Rounded Rectangle 58"/>
          <p:cNvSpPr/>
          <p:nvPr/>
        </p:nvSpPr>
        <p:spPr>
          <a:xfrm>
            <a:off x="1123950" y="3581400"/>
            <a:ext cx="7143750" cy="381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buNone/>
            </a:pPr>
            <a:r>
              <a:rPr lang="de-CH" sz="1650" b="0" i="0">
                <a:solidFill>
                  <a:schemeClr val="lt1"/>
                </a:solidFill>
                <a:latin typeface="Arial"/>
                <a:ea typeface="+mn-ea"/>
                <a:cs typeface="+mn-cs"/>
              </a:rPr>
              <a:t>Industrienetzwerke – ein zentrales Netzwerk für Fertigung und Verwaltung</a:t>
            </a:r>
          </a:p>
        </p:txBody>
      </p:sp>
      <p:cxnSp>
        <p:nvCxnSpPr>
          <p:cNvPr id="45" name="Straight Connector 4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16538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 name="Picture 3" descr="AJ80175.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4968584"/>
            <a:ext cx="9144000" cy="1889415"/>
          </a:xfrm>
          <a:prstGeom prst="rect">
            <a:avLst/>
          </a:prstGeom>
        </p:spPr>
      </p:pic>
      <p:pic>
        <p:nvPicPr>
          <p:cNvPr id="3" name="Picture 2" descr="AJ82017.jp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4587053" y="0"/>
            <a:ext cx="2823086" cy="3798050"/>
          </a:xfrm>
          <a:prstGeom prst="rect">
            <a:avLst/>
          </a:prstGeom>
        </p:spPr>
      </p:pic>
      <p:pic>
        <p:nvPicPr>
          <p:cNvPr id="25" name="Picture 24" descr="MIK00544.jpg"/>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0" y="1"/>
            <a:ext cx="4587054" cy="3798050"/>
          </a:xfrm>
          <a:prstGeom prst="rect">
            <a:avLst/>
          </a:prstGeom>
        </p:spPr>
      </p:pic>
      <p:pic>
        <p:nvPicPr>
          <p:cNvPr id="24" name="Picture 23" descr="MIK00505.jpg"/>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7304801" y="1"/>
            <a:ext cx="1852190" cy="3798049"/>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pPr algn="l" defTabSz="914400">
              <a:buNone/>
            </a:pPr>
            <a:r>
              <a:rPr lang="de-CH" sz="4000" b="0" i="0">
                <a:solidFill>
                  <a:srgbClr val="6DB344"/>
                </a:solidFill>
                <a:latin typeface="Arial"/>
                <a:ea typeface="+mn-ea"/>
                <a:cs typeface="+mn-cs"/>
              </a:rPr>
              <a:t>Aktuelle Wirtschaftslage</a:t>
            </a:r>
            <a:endParaRPr lang="en-US" sz="4000" dirty="0">
              <a:solidFill>
                <a:srgbClr val="6DB344"/>
              </a:solidFill>
            </a:endParaRPr>
          </a:p>
        </p:txBody>
      </p:sp>
      <p:sp>
        <p:nvSpPr>
          <p:cNvPr id="10" name="Rectangle 9"/>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xmlns="" val="4150562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1000"/>
                                        <p:tgtEl>
                                          <p:spTgt spid="24"/>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10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920621" cy="838200"/>
          </a:xfrm>
        </p:spPr>
        <p:txBody>
          <a:bodyPr/>
          <a:lstStyle/>
          <a:p>
            <a:pPr algn="l" defTabSz="914400">
              <a:spcBef>
                <a:spcPct val="0"/>
              </a:spcBef>
              <a:buNone/>
            </a:pPr>
            <a:r>
              <a:rPr lang="de-CH" sz="3050" b="0" i="0" spc="-30" dirty="0">
                <a:solidFill>
                  <a:srgbClr val="FFFFFF"/>
                </a:solidFill>
                <a:latin typeface="Arial"/>
                <a:ea typeface="+mj-ea"/>
                <a:cs typeface="+mj-cs"/>
              </a:rPr>
              <a:t>Cloud-Lösungen für mittelständische Unternehmen</a:t>
            </a:r>
            <a:endParaRPr lang="en-US" sz="3050" spc="-30" dirty="0">
              <a:solidFill>
                <a:srgbClr val="FF0000"/>
              </a:solidFill>
            </a:endParaRPr>
          </a:p>
        </p:txBody>
      </p:sp>
      <p:cxnSp>
        <p:nvCxnSpPr>
          <p:cNvPr id="27" name="Straight Connector 26"/>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88802" y="1538236"/>
            <a:ext cx="7787168" cy="1637107"/>
            <a:chOff x="588802" y="1538236"/>
            <a:chExt cx="7787168" cy="1637107"/>
          </a:xfrm>
        </p:grpSpPr>
        <p:sp>
          <p:nvSpPr>
            <p:cNvPr id="32" name="Rectangle 31"/>
            <p:cNvSpPr/>
            <p:nvPr/>
          </p:nvSpPr>
          <p:spPr>
            <a:xfrm>
              <a:off x="1885010" y="2194560"/>
              <a:ext cx="5226543" cy="650615"/>
            </a:xfrm>
            <a:prstGeom prst="rect">
              <a:avLst/>
            </a:prstGeom>
            <a:gradFill flip="none" rotWithShape="1">
              <a:gsLst>
                <a:gs pos="20000">
                  <a:schemeClr val="tx2"/>
                </a:gs>
                <a:gs pos="100000">
                  <a:schemeClr val="tx2">
                    <a:lumMod val="40000"/>
                    <a:lumOff val="6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 Box 9" descr="14872_11_2008 _Bates_C-Scape"/>
            <p:cNvSpPr txBox="1">
              <a:spLocks noChangeAspect="1" noChangeArrowheads="1"/>
            </p:cNvSpPr>
            <p:nvPr/>
          </p:nvSpPr>
          <p:spPr bwMode="auto">
            <a:xfrm>
              <a:off x="1920240" y="2327254"/>
              <a:ext cx="5191313" cy="380104"/>
            </a:xfrm>
            <a:prstGeom prst="rect">
              <a:avLst/>
            </a:prstGeom>
            <a:noFill/>
            <a:ln w="9525">
              <a:noFill/>
              <a:miter lim="800000"/>
              <a:headEnd/>
              <a:tailEnd/>
            </a:ln>
            <a:effectLst/>
          </p:spPr>
          <p:txBody>
            <a:bodyPr wrap="square" lIns="0" tIns="0" rIns="0" bIns="0" anchor="ctr">
              <a:prstTxWarp prst="textNoShape">
                <a:avLst/>
              </a:prstTxWarp>
              <a:spAutoFit/>
            </a:bodyPr>
            <a:lstStyle/>
            <a:p>
              <a:pPr indent="-920069" algn="ctr" defTabSz="1637416">
                <a:lnSpc>
                  <a:spcPct val="95000"/>
                </a:lnSpc>
                <a:spcBef>
                  <a:spcPts val="0"/>
                </a:spcBef>
                <a:spcAft>
                  <a:spcPts val="0"/>
                </a:spcAft>
                <a:buNone/>
              </a:pPr>
              <a:r>
                <a:rPr lang="en-US" sz="1300" b="1" i="0" dirty="0">
                  <a:solidFill>
                    <a:srgbClr val="4B4D4E"/>
                  </a:solidFill>
                  <a:latin typeface="Arial"/>
                  <a:ea typeface="ＭＳ Ｐゴシック"/>
                  <a:cs typeface="ＭＳ Ｐゴシック"/>
                </a:rPr>
                <a:t>Cisco Powered Cloud und</a:t>
              </a:r>
            </a:p>
            <a:p>
              <a:pPr indent="-920069" algn="ctr" defTabSz="1637416">
                <a:lnSpc>
                  <a:spcPct val="95000"/>
                </a:lnSpc>
                <a:spcBef>
                  <a:spcPts val="0"/>
                </a:spcBef>
                <a:spcAft>
                  <a:spcPts val="0"/>
                </a:spcAft>
                <a:buNone/>
              </a:pPr>
              <a:r>
                <a:rPr lang="en-US" sz="1300" b="1" i="0" dirty="0" err="1">
                  <a:solidFill>
                    <a:srgbClr val="4B4D4E"/>
                  </a:solidFill>
                  <a:latin typeface="Arial"/>
                  <a:ea typeface="ＭＳ Ｐゴシック"/>
                  <a:cs typeface="ＭＳ Ｐゴシック"/>
                </a:rPr>
                <a:t>Bereitstellung</a:t>
              </a:r>
              <a:r>
                <a:rPr lang="en-US" sz="1300" b="1" i="0" dirty="0">
                  <a:solidFill>
                    <a:srgbClr val="4B4D4E"/>
                  </a:solidFill>
                  <a:latin typeface="Arial"/>
                  <a:ea typeface="ＭＳ Ｐゴシック"/>
                  <a:cs typeface="ＭＳ Ｐゴシック"/>
                </a:rPr>
                <a:t> </a:t>
              </a:r>
              <a:r>
                <a:rPr lang="en-US" sz="1300" b="1" i="0" dirty="0" err="1">
                  <a:solidFill>
                    <a:srgbClr val="4B4D4E"/>
                  </a:solidFill>
                  <a:latin typeface="Arial"/>
                  <a:ea typeface="ＭＳ Ｐゴシック"/>
                  <a:cs typeface="ＭＳ Ｐゴシック"/>
                </a:rPr>
                <a:t>durch</a:t>
              </a:r>
              <a:r>
                <a:rPr lang="en-US" sz="1300" b="1" i="0" dirty="0">
                  <a:solidFill>
                    <a:srgbClr val="4B4D4E"/>
                  </a:solidFill>
                  <a:latin typeface="Arial"/>
                  <a:ea typeface="ＭＳ Ｐゴシック"/>
                  <a:cs typeface="ＭＳ Ｐゴシック"/>
                </a:rPr>
                <a:t> MS-Partner</a:t>
              </a:r>
            </a:p>
          </p:txBody>
        </p:sp>
        <p:pic>
          <p:nvPicPr>
            <p:cNvPr id="34" name="Picture 33" descr="Device_cloud_white_3041_default_256.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577999" y="1538236"/>
              <a:ext cx="1797971" cy="1637107"/>
            </a:xfrm>
            <a:prstGeom prst="rect">
              <a:avLst/>
            </a:prstGeom>
          </p:spPr>
        </p:pic>
        <p:pic>
          <p:nvPicPr>
            <p:cNvPr id="41" name="Picture 40" descr="Device_cloud_white_3041_default_256.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8802" y="1664211"/>
              <a:ext cx="1843026" cy="1491242"/>
            </a:xfrm>
            <a:prstGeom prst="rect">
              <a:avLst/>
            </a:prstGeom>
          </p:spPr>
        </p:pic>
        <p:sp>
          <p:nvSpPr>
            <p:cNvPr id="42" name="TextBox 41"/>
            <p:cNvSpPr txBox="1"/>
            <p:nvPr/>
          </p:nvSpPr>
          <p:spPr>
            <a:xfrm>
              <a:off x="6768261" y="2108275"/>
              <a:ext cx="1434578" cy="692497"/>
            </a:xfrm>
            <a:prstGeom prst="rect">
              <a:avLst/>
            </a:prstGeom>
            <a:noFill/>
          </p:spPr>
          <p:txBody>
            <a:bodyPr wrap="square" rtlCol="0">
              <a:spAutoFit/>
            </a:bodyPr>
            <a:lstStyle/>
            <a:p>
              <a:pPr algn="ctr" defTabSz="914400">
                <a:buNone/>
              </a:pPr>
              <a:r>
                <a:rPr lang="de-CH" sz="1300" b="0" i="0" dirty="0">
                  <a:solidFill>
                    <a:srgbClr val="0096D6"/>
                  </a:solidFill>
                  <a:latin typeface="Arial"/>
                  <a:ea typeface="+mn-ea"/>
                  <a:cs typeface="+mn-cs"/>
                </a:rPr>
                <a:t>Network-as- </a:t>
              </a:r>
            </a:p>
            <a:p>
              <a:pPr algn="ctr" defTabSz="914400">
                <a:buNone/>
              </a:pPr>
              <a:r>
                <a:rPr lang="de-CH" sz="1300" b="0" i="0" dirty="0">
                  <a:solidFill>
                    <a:srgbClr val="0096D6"/>
                  </a:solidFill>
                  <a:latin typeface="Arial"/>
                  <a:ea typeface="+mn-ea"/>
                  <a:cs typeface="+mn-cs"/>
                </a:rPr>
                <a:t>a-Service (Meraki – MSD) </a:t>
              </a:r>
              <a:endParaRPr lang="en-US" sz="1300" dirty="0">
                <a:solidFill>
                  <a:schemeClr val="accent1"/>
                </a:solidFill>
              </a:endParaRPr>
            </a:p>
          </p:txBody>
        </p:sp>
        <p:sp>
          <p:nvSpPr>
            <p:cNvPr id="50" name="TextBox 49"/>
            <p:cNvSpPr txBox="1"/>
            <p:nvPr/>
          </p:nvSpPr>
          <p:spPr>
            <a:xfrm>
              <a:off x="743173" y="2323719"/>
              <a:ext cx="1505809" cy="492443"/>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Collaboration </a:t>
              </a:r>
            </a:p>
            <a:p>
              <a:pPr algn="ctr" defTabSz="914400">
                <a:buNone/>
              </a:pPr>
              <a:r>
                <a:rPr lang="de-CH" sz="1300" b="0" i="0">
                  <a:solidFill>
                    <a:srgbClr val="0096D6"/>
                  </a:solidFill>
                  <a:latin typeface="Arial"/>
                  <a:ea typeface="+mn-ea"/>
                  <a:cs typeface="+mn-cs"/>
                </a:rPr>
                <a:t>as-a-Service</a:t>
              </a:r>
              <a:endParaRPr lang="en-US" sz="1300" dirty="0">
                <a:solidFill>
                  <a:schemeClr val="accent1"/>
                </a:solidFill>
              </a:endParaRPr>
            </a:p>
          </p:txBody>
        </p:sp>
        <p:pic>
          <p:nvPicPr>
            <p:cNvPr id="51" name="Picture 50" descr="Device_cloud_white_3041_default_256.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13918" y="2022460"/>
              <a:ext cx="1037306" cy="1037306"/>
            </a:xfrm>
            <a:prstGeom prst="rect">
              <a:avLst/>
            </a:prstGeom>
          </p:spPr>
        </p:pic>
        <p:sp>
          <p:nvSpPr>
            <p:cNvPr id="52" name="TextBox 51"/>
            <p:cNvSpPr txBox="1"/>
            <p:nvPr/>
          </p:nvSpPr>
          <p:spPr>
            <a:xfrm>
              <a:off x="5654822"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IaaS</a:t>
              </a:r>
              <a:endParaRPr lang="en-US" sz="1300" dirty="0">
                <a:solidFill>
                  <a:schemeClr val="accent1"/>
                </a:solidFill>
              </a:endParaRPr>
            </a:p>
          </p:txBody>
        </p:sp>
        <p:pic>
          <p:nvPicPr>
            <p:cNvPr id="53" name="Picture 52" descr="Device_cloud_white_3041_default_256.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034719" y="1935378"/>
              <a:ext cx="1154867" cy="1154868"/>
            </a:xfrm>
            <a:prstGeom prst="rect">
              <a:avLst/>
            </a:prstGeom>
          </p:spPr>
        </p:pic>
        <p:sp>
          <p:nvSpPr>
            <p:cNvPr id="54" name="TextBox 53"/>
            <p:cNvSpPr txBox="1"/>
            <p:nvPr/>
          </p:nvSpPr>
          <p:spPr>
            <a:xfrm>
              <a:off x="1920240" y="2539162"/>
              <a:ext cx="1363503" cy="292388"/>
            </a:xfrm>
            <a:prstGeom prst="rect">
              <a:avLst/>
            </a:prstGeom>
            <a:noFill/>
          </p:spPr>
          <p:txBody>
            <a:bodyPr wrap="square" rtlCol="0">
              <a:spAutoFit/>
            </a:bodyPr>
            <a:lstStyle/>
            <a:p>
              <a:pPr algn="ctr" defTabSz="914400">
                <a:buNone/>
              </a:pPr>
              <a:r>
                <a:rPr lang="de-CH" sz="1300" b="0" i="0">
                  <a:solidFill>
                    <a:srgbClr val="0096D6"/>
                  </a:solidFill>
                  <a:latin typeface="Arial"/>
                  <a:ea typeface="+mn-ea"/>
                  <a:cs typeface="+mn-cs"/>
                </a:rPr>
                <a:t>SaaS</a:t>
              </a:r>
              <a:endParaRPr lang="en-US" sz="1300" dirty="0">
                <a:solidFill>
                  <a:schemeClr val="accent1"/>
                </a:solidFill>
              </a:endParaRPr>
            </a:p>
          </p:txBody>
        </p:sp>
      </p:grpSp>
      <p:grpSp>
        <p:nvGrpSpPr>
          <p:cNvPr id="55" name="Group 54"/>
          <p:cNvGrpSpPr/>
          <p:nvPr/>
        </p:nvGrpSpPr>
        <p:grpSpPr>
          <a:xfrm>
            <a:off x="596900" y="2845175"/>
            <a:ext cx="7708900" cy="3267411"/>
            <a:chOff x="596900" y="2845175"/>
            <a:chExt cx="7708900" cy="3267411"/>
          </a:xfrm>
        </p:grpSpPr>
        <p:grpSp>
          <p:nvGrpSpPr>
            <p:cNvPr id="56" name="Group 55"/>
            <p:cNvGrpSpPr/>
            <p:nvPr/>
          </p:nvGrpSpPr>
          <p:grpSpPr>
            <a:xfrm>
              <a:off x="596900" y="4736980"/>
              <a:ext cx="7708900" cy="1375606"/>
              <a:chOff x="596900" y="4736980"/>
              <a:chExt cx="7708900" cy="1375606"/>
            </a:xfrm>
          </p:grpSpPr>
          <p:pic>
            <p:nvPicPr>
              <p:cNvPr id="65" name="Picture 64" descr="1.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96900" y="4736980"/>
                <a:ext cx="7708900" cy="613520"/>
              </a:xfrm>
              <a:prstGeom prst="rect">
                <a:avLst/>
              </a:prstGeom>
            </p:spPr>
          </p:pic>
          <p:sp>
            <p:nvSpPr>
              <p:cNvPr id="66" name="Rectangle 65"/>
              <p:cNvSpPr>
                <a:spLocks noChangeAspect="1"/>
              </p:cNvSpPr>
              <p:nvPr/>
            </p:nvSpPr>
            <p:spPr>
              <a:xfrm>
                <a:off x="614742" y="5326453"/>
                <a:ext cx="7670489" cy="786133"/>
              </a:xfrm>
              <a:prstGeom prst="rect">
                <a:avLst/>
              </a:prstGeom>
              <a:gradFill flip="none" rotWithShape="1">
                <a:gsLst>
                  <a:gs pos="48000">
                    <a:srgbClr val="0F3C56"/>
                  </a:gs>
                  <a:gs pos="96000">
                    <a:srgbClr val="14527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SERVICES</a:t>
                </a:r>
              </a:p>
              <a:p>
                <a:pPr algn="ctr" defTabSz="1624614">
                  <a:spcBef>
                    <a:spcPts val="0"/>
                  </a:spcBef>
                  <a:spcAft>
                    <a:spcPts val="0"/>
                  </a:spcAft>
                  <a:buNone/>
                </a:pPr>
                <a:r>
                  <a:rPr lang="de-CH" sz="1300" b="0" i="0" dirty="0">
                    <a:solidFill>
                      <a:srgbClr val="FFFFFF"/>
                    </a:solidFill>
                    <a:latin typeface="Arial"/>
                    <a:ea typeface="+mn-ea"/>
                    <a:cs typeface="Arial Black"/>
                  </a:rPr>
                  <a:t>Softwarebasierte Professional Services mit Bereitstellung durch Cisco Partner </a:t>
                </a:r>
              </a:p>
              <a:p>
                <a:pPr algn="ctr" defTabSz="1624614">
                  <a:spcBef>
                    <a:spcPts val="0"/>
                  </a:spcBef>
                  <a:spcAft>
                    <a:spcPts val="0"/>
                  </a:spcAft>
                  <a:buNone/>
                </a:pPr>
                <a:r>
                  <a:rPr lang="de-CH" sz="1300" b="0" i="0" dirty="0">
                    <a:solidFill>
                      <a:srgbClr val="FFFFFF"/>
                    </a:solidFill>
                    <a:latin typeface="Arial"/>
                    <a:ea typeface="+mn-ea"/>
                    <a:cs typeface="Arial Black"/>
                  </a:rPr>
                  <a:t>Proaktiver Wartungssupport durch Cisco Partner; Cisco SMARTnet-Service</a:t>
                </a:r>
              </a:p>
            </p:txBody>
          </p:sp>
        </p:grpSp>
        <p:grpSp>
          <p:nvGrpSpPr>
            <p:cNvPr id="57" name="Group 56"/>
            <p:cNvGrpSpPr/>
            <p:nvPr/>
          </p:nvGrpSpPr>
          <p:grpSpPr>
            <a:xfrm>
              <a:off x="939499" y="3212628"/>
              <a:ext cx="7130855" cy="2150874"/>
              <a:chOff x="1252345" y="2784795"/>
              <a:chExt cx="9505332" cy="2150874"/>
            </a:xfrm>
          </p:grpSpPr>
          <p:sp>
            <p:nvSpPr>
              <p:cNvPr id="63" name="Text Box 9" descr="14872_11_2008 _Bates_C-Scape"/>
              <p:cNvSpPr txBox="1">
                <a:spLocks noChangeAspect="1" noChangeArrowheads="1"/>
              </p:cNvSpPr>
              <p:nvPr/>
            </p:nvSpPr>
            <p:spPr bwMode="auto">
              <a:xfrm rot="16200000">
                <a:off x="349072" y="368806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sp>
            <p:nvSpPr>
              <p:cNvPr id="64" name="Text Box 9" descr="14872_11_2008 _Bates_C-Scape"/>
              <p:cNvSpPr txBox="1">
                <a:spLocks noChangeAspect="1" noChangeArrowheads="1"/>
              </p:cNvSpPr>
              <p:nvPr/>
            </p:nvSpPr>
            <p:spPr bwMode="auto">
              <a:xfrm rot="5400000">
                <a:off x="9523117" y="3701108"/>
                <a:ext cx="2137834" cy="331287"/>
              </a:xfrm>
              <a:prstGeom prst="rect">
                <a:avLst/>
              </a:prstGeom>
              <a:noFill/>
              <a:ln w="9525">
                <a:noFill/>
                <a:miter lim="800000"/>
                <a:headEnd/>
                <a:tailEnd/>
              </a:ln>
              <a:effectLst/>
            </p:spPr>
            <p:txBody>
              <a:bodyPr lIns="0" tIns="0" rIns="0" bIns="0" anchor="ctr">
                <a:prstTxWarp prst="textNoShape">
                  <a:avLst/>
                </a:prstTxWarp>
                <a:spAutoFit/>
              </a:bodyPr>
              <a:lstStyle/>
              <a:p>
                <a:pPr indent="-920069" algn="ctr" defTabSz="1637416">
                  <a:lnSpc>
                    <a:spcPct val="95000"/>
                  </a:lnSpc>
                  <a:spcBef>
                    <a:spcPts val="0"/>
                  </a:spcBef>
                  <a:spcAft>
                    <a:spcPts val="0"/>
                  </a:spcAft>
                  <a:buNone/>
                </a:pPr>
                <a:r>
                  <a:rPr lang="de-CH" sz="1700" b="0" i="0" dirty="0">
                    <a:solidFill>
                      <a:srgbClr val="6DB344"/>
                    </a:solidFill>
                    <a:latin typeface="Arial"/>
                    <a:ea typeface="ＭＳ Ｐゴシック"/>
                    <a:cs typeface="ＭＳ Ｐゴシック"/>
                  </a:rPr>
                  <a:t>Skalierbar</a:t>
                </a:r>
                <a:endParaRPr lang="en-US" sz="1700" dirty="0">
                  <a:solidFill>
                    <a:schemeClr val="tx2"/>
                  </a:solidFill>
                  <a:latin typeface="Arial"/>
                  <a:ea typeface="ＭＳ Ｐゴシック" charset="-128"/>
                  <a:cs typeface="ＭＳ Ｐゴシック" charset="-128"/>
                </a:endParaRPr>
              </a:p>
            </p:txBody>
          </p:sp>
        </p:grpSp>
        <p:sp>
          <p:nvSpPr>
            <p:cNvPr id="58" name="Rectangle 57"/>
            <p:cNvSpPr/>
            <p:nvPr/>
          </p:nvSpPr>
          <p:spPr>
            <a:xfrm>
              <a:off x="1246509" y="3564637"/>
              <a:ext cx="6503545" cy="1618502"/>
            </a:xfrm>
            <a:prstGeom prst="rect">
              <a:avLst/>
            </a:prstGeom>
            <a:gradFill flip="none" rotWithShape="1">
              <a:gsLst>
                <a:gs pos="100000">
                  <a:schemeClr val="tx1"/>
                </a:gs>
                <a:gs pos="0">
                  <a:srgbClr val="005D85"/>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9" name="Rectangle 58"/>
            <p:cNvSpPr/>
            <p:nvPr/>
          </p:nvSpPr>
          <p:spPr>
            <a:xfrm>
              <a:off x="3379179" y="3650276"/>
              <a:ext cx="1878148" cy="11375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mn-ea"/>
                  <a:cs typeface="+mn-cs"/>
                </a:rPr>
                <a:t>RECHENZENTRUM</a:t>
              </a:r>
              <a:endParaRPr lang="en-US" sz="1300" dirty="0" smtClean="0">
                <a:solidFill>
                  <a:srgbClr val="FFFFFF"/>
                </a:solidFill>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Computing</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Fabric</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mn-ea"/>
                  <a:cs typeface="+mn-cs"/>
                </a:rPr>
                <a:t>Unified Management</a:t>
              </a:r>
            </a:p>
          </p:txBody>
        </p:sp>
        <p:sp>
          <p:nvSpPr>
            <p:cNvPr id="60" name="Rectangle 59"/>
            <p:cNvSpPr/>
            <p:nvPr/>
          </p:nvSpPr>
          <p:spPr>
            <a:xfrm>
              <a:off x="5168901" y="3650276"/>
              <a:ext cx="2645630" cy="1367804"/>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dirty="0">
                  <a:solidFill>
                    <a:srgbClr val="FFFFFF"/>
                  </a:solidFill>
                  <a:latin typeface="Arial"/>
                  <a:ea typeface="ＭＳ Ｐゴシック"/>
                  <a:cs typeface="+mn-cs"/>
                </a:rPr>
                <a:t>NETZWERK UND SICHERHEIT</a:t>
              </a:r>
              <a:endParaRPr lang="en-US" sz="1300" dirty="0" smtClean="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Access </a:t>
              </a:r>
              <a:r>
                <a:rPr lang="de-CH" sz="1300" b="0" i="0" dirty="0" smtClean="0">
                  <a:solidFill>
                    <a:srgbClr val="FFFFFF"/>
                  </a:solidFill>
                  <a:latin typeface="Arial"/>
                  <a:ea typeface="ＭＳ Ｐゴシック"/>
                  <a:cs typeface="+mn-cs"/>
                </a:rPr>
                <a:t/>
              </a:r>
              <a:br>
                <a:rPr lang="de-CH" sz="1300" b="0" i="0" dirty="0" smtClean="0">
                  <a:solidFill>
                    <a:srgbClr val="FFFFFF"/>
                  </a:solidFill>
                  <a:latin typeface="Arial"/>
                  <a:ea typeface="ＭＳ Ｐゴシック"/>
                  <a:cs typeface="+mn-cs"/>
                </a:rPr>
              </a:br>
              <a:r>
                <a:rPr lang="de-CH" sz="1100" b="0" i="0" dirty="0" smtClean="0">
                  <a:solidFill>
                    <a:srgbClr val="FFFFFF"/>
                  </a:solidFill>
                  <a:latin typeface="Arial"/>
                  <a:ea typeface="ＭＳ Ｐゴシック"/>
                  <a:cs typeface="+mn-cs"/>
                </a:rPr>
                <a:t>(</a:t>
              </a:r>
              <a:r>
                <a:rPr lang="de-CH" sz="1100" b="0" i="0" dirty="0">
                  <a:solidFill>
                    <a:srgbClr val="FFFFFF"/>
                  </a:solidFill>
                  <a:latin typeface="Arial"/>
                  <a:ea typeface="ＭＳ Ｐゴシック"/>
                  <a:cs typeface="+mn-cs"/>
                </a:rPr>
                <a:t>Wireless und Switching)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Unified Services </a:t>
              </a: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Zweigstellenlösung</a:t>
              </a:r>
              <a:endParaRPr lang="en-US" sz="1300" dirty="0">
                <a:solidFill>
                  <a:srgbClr val="FFFFFF"/>
                </a:solidFill>
                <a:ea typeface="ＭＳ Ｐゴシック" pitchFamily="34" charset="-128"/>
              </a:endParaRPr>
            </a:p>
            <a:p>
              <a:pPr marL="109545" indent="-109545" defTabSz="814365">
                <a:lnSpc>
                  <a:spcPts val="1400"/>
                </a:lnSpc>
                <a:spcBef>
                  <a:spcPts val="700"/>
                </a:spcBef>
                <a:spcAft>
                  <a:spcPts val="100"/>
                </a:spcAft>
                <a:buClr>
                  <a:srgbClr val="FFFFFF"/>
                </a:buClr>
                <a:buFont typeface="Arial"/>
                <a:buChar char="•"/>
              </a:pPr>
              <a:r>
                <a:rPr lang="de-CH" sz="1300" b="0" i="0" dirty="0">
                  <a:solidFill>
                    <a:srgbClr val="FFFFFF"/>
                  </a:solidFill>
                  <a:latin typeface="Arial"/>
                  <a:ea typeface="ＭＳ Ｐゴシック"/>
                  <a:cs typeface="+mn-cs"/>
                </a:rPr>
                <a:t>Sicherheit</a:t>
              </a:r>
            </a:p>
          </p:txBody>
        </p:sp>
        <p:sp>
          <p:nvSpPr>
            <p:cNvPr id="61" name="Rectangle 60"/>
            <p:cNvSpPr/>
            <p:nvPr/>
          </p:nvSpPr>
          <p:spPr>
            <a:xfrm>
              <a:off x="1268730" y="3650276"/>
              <a:ext cx="2212047" cy="1520163"/>
            </a:xfrm>
            <a:prstGeom prst="rect">
              <a:avLst/>
            </a:prstGeom>
            <a:no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t" anchorCtr="0" forceAA="0" compatLnSpc="1">
              <a:prstTxWarp prst="textNoShape">
                <a:avLst/>
              </a:prstTxWarp>
              <a:noAutofit/>
            </a:bodyPr>
            <a:lstStyle/>
            <a:p>
              <a:pPr defTabSz="814365">
                <a:lnSpc>
                  <a:spcPts val="1400"/>
                </a:lnSpc>
                <a:spcBef>
                  <a:spcPts val="700"/>
                </a:spcBef>
                <a:spcAft>
                  <a:spcPts val="100"/>
                </a:spcAft>
                <a:buNone/>
              </a:pPr>
              <a:r>
                <a:rPr lang="en-US" sz="1300" b="1" i="0">
                  <a:solidFill>
                    <a:srgbClr val="FFFFFF"/>
                  </a:solidFill>
                  <a:latin typeface="Arial"/>
                  <a:ea typeface="ＭＳ Ｐゴシック"/>
                  <a:cs typeface="+mn-cs"/>
                </a:rPr>
                <a:t>UC/COLLABORATION</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Unified Communications</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Collaboration-Services</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Customer Collaboration</a:t>
              </a:r>
            </a:p>
            <a:p>
              <a:pPr marL="109545" indent="-109545" defTabSz="814365">
                <a:lnSpc>
                  <a:spcPts val="1400"/>
                </a:lnSpc>
                <a:spcBef>
                  <a:spcPts val="700"/>
                </a:spcBef>
                <a:spcAft>
                  <a:spcPts val="100"/>
                </a:spcAft>
                <a:buClr>
                  <a:srgbClr val="FFFFFF"/>
                </a:buClr>
                <a:buFont typeface="Arial"/>
                <a:buChar char="•"/>
              </a:pPr>
              <a:r>
                <a:rPr lang="de-CH" sz="1300" b="0" i="0">
                  <a:solidFill>
                    <a:srgbClr val="FFFFFF"/>
                  </a:solidFill>
                  <a:latin typeface="Arial"/>
                  <a:ea typeface="ＭＳ Ｐゴシック"/>
                  <a:cs typeface="+mn-cs"/>
                </a:rPr>
                <a:t>TelePresence</a:t>
              </a:r>
            </a:p>
          </p:txBody>
        </p:sp>
        <p:sp>
          <p:nvSpPr>
            <p:cNvPr id="62" name="Rectangle 61"/>
            <p:cNvSpPr>
              <a:spLocks noChangeAspect="1"/>
            </p:cNvSpPr>
            <p:nvPr/>
          </p:nvSpPr>
          <p:spPr>
            <a:xfrm>
              <a:off x="1522453" y="2845175"/>
              <a:ext cx="5951656" cy="714553"/>
            </a:xfrm>
            <a:prstGeom prst="rect">
              <a:avLst/>
            </a:prstGeom>
            <a:gradFill flip="none" rotWithShape="1">
              <a:gsLst>
                <a:gs pos="23000">
                  <a:srgbClr val="278878"/>
                </a:gs>
                <a:gs pos="100000">
                  <a:srgbClr val="36BCA6"/>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5029" tIns="72516" rIns="145029" bIns="72516" anchor="ctr"/>
            <a:lstStyle/>
            <a:p>
              <a:pPr algn="ctr" defTabSz="1624614">
                <a:spcBef>
                  <a:spcPts val="0"/>
                </a:spcBef>
                <a:spcAft>
                  <a:spcPts val="0"/>
                </a:spcAft>
                <a:buNone/>
              </a:pPr>
              <a:r>
                <a:rPr lang="en-US" sz="1300" b="1" i="0" dirty="0">
                  <a:solidFill>
                    <a:srgbClr val="FFFFFF"/>
                  </a:solidFill>
                  <a:latin typeface="Arial"/>
                  <a:ea typeface="+mn-ea"/>
                  <a:cs typeface="Arial Black"/>
                </a:rPr>
                <a:t>SMART SOLUTIONS</a:t>
              </a:r>
            </a:p>
            <a:p>
              <a:pPr algn="ctr" defTabSz="1624614">
                <a:spcBef>
                  <a:spcPts val="0"/>
                </a:spcBef>
                <a:spcAft>
                  <a:spcPts val="0"/>
                </a:spcAft>
                <a:buNone/>
              </a:pPr>
              <a:r>
                <a:rPr lang="de-CH" sz="1300" b="0" i="0" dirty="0">
                  <a:solidFill>
                    <a:srgbClr val="FFFFFF"/>
                  </a:solidFill>
                  <a:latin typeface="Arial"/>
                  <a:ea typeface="+mn-ea"/>
                  <a:cs typeface="Arial Black"/>
                </a:rPr>
                <a:t>BYOD –– </a:t>
              </a:r>
              <a:r>
                <a:rPr lang="de-CH" sz="1300" b="1" i="0" dirty="0">
                  <a:solidFill>
                    <a:srgbClr val="F2B800"/>
                  </a:solidFill>
                  <a:latin typeface="Arial"/>
                  <a:ea typeface="+mn-ea"/>
                  <a:cs typeface="Arial Black"/>
                </a:rPr>
                <a:t>Virtuelle Basis </a:t>
              </a:r>
              <a:r>
                <a:rPr lang="de-CH" sz="1300" b="0" i="0" dirty="0">
                  <a:solidFill>
                    <a:srgbClr val="FFFFFF"/>
                  </a:solidFill>
                  <a:latin typeface="Arial"/>
                  <a:ea typeface="+mn-ea"/>
                  <a:cs typeface="Arial Black"/>
                </a:rPr>
                <a:t>– Virtuelle Desktops – Industrienetzwerke</a:t>
              </a:r>
              <a:endParaRPr lang="en-US" sz="1300" dirty="0">
                <a:solidFill>
                  <a:schemeClr val="bg2"/>
                </a:solidFill>
                <a:cs typeface="Arial Black"/>
              </a:endParaRPr>
            </a:p>
          </p:txBody>
        </p:sp>
      </p:grpSp>
    </p:spTree>
    <p:extLst>
      <p:ext uri="{BB962C8B-B14F-4D97-AF65-F5344CB8AC3E}">
        <p14:creationId xmlns:p14="http://schemas.microsoft.com/office/powerpoint/2010/main" xmlns="" val="3097872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94444E-6 -1.85185E-6 L 1.94444E-6 0.18148 " pathEditMode="relative" ptsTypes="AA">
                                      <p:cBhvr>
                                        <p:cTn id="11"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51" name="Rectangle 50"/>
          <p:cNvSpPr/>
          <p:nvPr/>
        </p:nvSpPr>
        <p:spPr>
          <a:xfrm>
            <a:off x="229702" y="2097392"/>
            <a:ext cx="4951899" cy="4152981"/>
          </a:xfrm>
          <a:prstGeom prst="rect">
            <a:avLst/>
          </a:prstGeom>
          <a:solidFill>
            <a:srgbClr val="004B6B"/>
          </a:solidFill>
          <a:ln w="1905" cap="flat" cmpd="sng" algn="ctr">
            <a:solidFill>
              <a:srgbClr val="FFFFFF">
                <a:lumMod val="95000"/>
              </a:srgbClr>
            </a:solidFill>
            <a:prstDash val="solid"/>
          </a:ln>
          <a:effectLst>
            <a:outerShdw blurRad="76200" dist="50800" dir="5400000" algn="ctr" rotWithShape="0">
              <a:srgbClr val="000000">
                <a:alpha val="27000"/>
              </a:srgbClr>
            </a:outerShdw>
          </a:effectLst>
        </p:spPr>
        <p:txBody>
          <a:bodyPr lIns="91416" tIns="45708" rIns="91416" bIns="45708" rtlCol="0" anchor="ctr"/>
          <a:lstStyle/>
          <a:p>
            <a:pPr algn="ctr" defTabSz="1218683" fontAlgn="auto">
              <a:spcBef>
                <a:spcPts val="0"/>
              </a:spcBef>
              <a:spcAft>
                <a:spcPts val="0"/>
              </a:spcAft>
              <a:defRPr/>
            </a:pPr>
            <a:endParaRPr lang="en-US" kern="0" dirty="0">
              <a:solidFill>
                <a:srgbClr val="FFFFFF"/>
              </a:solidFill>
              <a:latin typeface="Arial"/>
              <a:ea typeface="+mn-ea"/>
              <a:cs typeface="Arial"/>
            </a:endParaRPr>
          </a:p>
        </p:txBody>
      </p:sp>
      <p:sp>
        <p:nvSpPr>
          <p:cNvPr id="52" name="Rectangle 51"/>
          <p:cNvSpPr/>
          <p:nvPr/>
        </p:nvSpPr>
        <p:spPr>
          <a:xfrm>
            <a:off x="628650" y="1222238"/>
            <a:ext cx="6724650" cy="707886"/>
          </a:xfrm>
          <a:prstGeom prst="rect">
            <a:avLst/>
          </a:prstGeom>
          <a:ln w="3175" cmpd="sng">
            <a:noFill/>
          </a:ln>
        </p:spPr>
        <p:txBody>
          <a:bodyPr wrap="square">
            <a:spAutoFit/>
          </a:bodyPr>
          <a:lstStyle/>
          <a:p>
            <a:pPr algn="ctr" defTabSz="1218987">
              <a:spcBef>
                <a:spcPts val="0"/>
              </a:spcBef>
              <a:spcAft>
                <a:spcPts val="0"/>
              </a:spcAft>
              <a:buNone/>
            </a:pPr>
            <a:r>
              <a:rPr lang="en-US" sz="2000" b="1" i="0" kern="0" dirty="0" err="1">
                <a:solidFill>
                  <a:srgbClr val="0096D6">
                    <a:lumMod val="50000"/>
                  </a:srgbClr>
                </a:solidFill>
                <a:latin typeface="Arial"/>
                <a:ea typeface="+mn-ea"/>
                <a:cs typeface="+mn-cs"/>
              </a:rPr>
              <a:t>Fragen</a:t>
            </a:r>
            <a:r>
              <a:rPr lang="en-US" sz="2000" b="1" i="0" kern="0" dirty="0">
                <a:solidFill>
                  <a:srgbClr val="0096D6">
                    <a:lumMod val="50000"/>
                  </a:srgbClr>
                </a:solidFill>
                <a:latin typeface="Arial"/>
                <a:ea typeface="+mn-ea"/>
                <a:cs typeface="+mn-cs"/>
              </a:rPr>
              <a:t> </a:t>
            </a:r>
            <a:r>
              <a:rPr lang="en-US" sz="2000" b="1" i="0" kern="0" dirty="0" err="1">
                <a:solidFill>
                  <a:srgbClr val="0096D6">
                    <a:lumMod val="50000"/>
                  </a:srgbClr>
                </a:solidFill>
                <a:latin typeface="Arial"/>
                <a:ea typeface="+mn-ea"/>
                <a:cs typeface="+mn-cs"/>
              </a:rPr>
              <a:t>Sie</a:t>
            </a:r>
            <a:r>
              <a:rPr lang="en-US" sz="2000" b="1" i="0" kern="0" dirty="0">
                <a:solidFill>
                  <a:srgbClr val="0096D6">
                    <a:lumMod val="50000"/>
                  </a:srgbClr>
                </a:solidFill>
                <a:latin typeface="Arial"/>
                <a:ea typeface="+mn-ea"/>
                <a:cs typeface="+mn-cs"/>
              </a:rPr>
              <a:t> </a:t>
            </a:r>
            <a:r>
              <a:rPr lang="en-US" sz="2000" b="1" i="0" kern="0" dirty="0" err="1">
                <a:solidFill>
                  <a:srgbClr val="0096D6">
                    <a:lumMod val="50000"/>
                  </a:srgbClr>
                </a:solidFill>
                <a:latin typeface="Arial"/>
                <a:ea typeface="+mn-ea"/>
                <a:cs typeface="+mn-cs"/>
              </a:rPr>
              <a:t>Ihren</a:t>
            </a:r>
            <a:r>
              <a:rPr lang="en-US" sz="2000" b="1" i="0" kern="0" dirty="0">
                <a:solidFill>
                  <a:srgbClr val="0096D6">
                    <a:lumMod val="50000"/>
                  </a:srgbClr>
                </a:solidFill>
                <a:latin typeface="Arial"/>
                <a:ea typeface="+mn-ea"/>
                <a:cs typeface="+mn-cs"/>
              </a:rPr>
              <a:t> Partner </a:t>
            </a:r>
            <a:r>
              <a:rPr lang="en-US" sz="2000" b="1" i="0" kern="0" dirty="0" err="1">
                <a:solidFill>
                  <a:srgbClr val="0096D6">
                    <a:lumMod val="50000"/>
                  </a:srgbClr>
                </a:solidFill>
                <a:latin typeface="Arial"/>
                <a:ea typeface="+mn-ea"/>
                <a:cs typeface="+mn-cs"/>
              </a:rPr>
              <a:t>bei</a:t>
            </a:r>
            <a:r>
              <a:rPr lang="en-US" sz="2000" b="1" i="0" kern="0" dirty="0">
                <a:solidFill>
                  <a:srgbClr val="0096D6">
                    <a:lumMod val="50000"/>
                  </a:srgbClr>
                </a:solidFill>
                <a:latin typeface="Arial"/>
                <a:ea typeface="+mn-ea"/>
                <a:cs typeface="+mn-cs"/>
              </a:rPr>
              <a:t> </a:t>
            </a:r>
            <a:r>
              <a:rPr lang="en-US" sz="2000" b="1" i="0" kern="0" dirty="0" err="1">
                <a:solidFill>
                  <a:srgbClr val="0096D6">
                    <a:lumMod val="50000"/>
                  </a:srgbClr>
                </a:solidFill>
                <a:latin typeface="Arial"/>
                <a:ea typeface="+mn-ea"/>
                <a:cs typeface="+mn-cs"/>
              </a:rPr>
              <a:t>der</a:t>
            </a:r>
            <a:r>
              <a:rPr lang="en-US" sz="2000" b="1" i="0" kern="0" dirty="0">
                <a:solidFill>
                  <a:srgbClr val="0096D6">
                    <a:lumMod val="50000"/>
                  </a:srgbClr>
                </a:solidFill>
                <a:latin typeface="Arial"/>
                <a:ea typeface="+mn-ea"/>
                <a:cs typeface="+mn-cs"/>
              </a:rPr>
              <a:t> </a:t>
            </a:r>
            <a:r>
              <a:rPr lang="en-US" sz="2000" b="1" i="0" kern="0" dirty="0" err="1">
                <a:solidFill>
                  <a:srgbClr val="0096D6">
                    <a:lumMod val="50000"/>
                  </a:srgbClr>
                </a:solidFill>
                <a:latin typeface="Arial"/>
                <a:ea typeface="+mn-ea"/>
                <a:cs typeface="+mn-cs"/>
              </a:rPr>
              <a:t>Evaluierung</a:t>
            </a:r>
            <a:r>
              <a:rPr lang="en-US" sz="2000" b="1" i="0" kern="0" dirty="0">
                <a:solidFill>
                  <a:srgbClr val="0096D6">
                    <a:lumMod val="50000"/>
                  </a:srgbClr>
                </a:solidFill>
                <a:latin typeface="Arial"/>
                <a:ea typeface="+mn-ea"/>
                <a:cs typeface="+mn-cs"/>
              </a:rPr>
              <a:t> von Cloud-Services </a:t>
            </a:r>
            <a:r>
              <a:rPr lang="en-US" sz="2000" b="1" i="0" kern="0" dirty="0" err="1">
                <a:solidFill>
                  <a:srgbClr val="0096D6">
                    <a:lumMod val="50000"/>
                  </a:srgbClr>
                </a:solidFill>
                <a:latin typeface="Arial"/>
                <a:ea typeface="+mn-ea"/>
                <a:cs typeface="+mn-cs"/>
              </a:rPr>
              <a:t>nach</a:t>
            </a:r>
            <a:r>
              <a:rPr lang="en-US" sz="2000" b="1" i="0" kern="0" dirty="0">
                <a:solidFill>
                  <a:srgbClr val="0096D6">
                    <a:lumMod val="50000"/>
                  </a:srgbClr>
                </a:solidFill>
                <a:latin typeface="Arial"/>
                <a:ea typeface="+mn-ea"/>
                <a:cs typeface="+mn-cs"/>
              </a:rPr>
              <a:t> Cisco Powered-</a:t>
            </a:r>
            <a:r>
              <a:rPr lang="en-US" sz="2000" b="1" i="0" kern="0" dirty="0" err="1">
                <a:solidFill>
                  <a:srgbClr val="0096D6">
                    <a:lumMod val="50000"/>
                  </a:srgbClr>
                </a:solidFill>
                <a:latin typeface="Arial"/>
                <a:ea typeface="+mn-ea"/>
                <a:cs typeface="+mn-cs"/>
              </a:rPr>
              <a:t>Lösungen</a:t>
            </a:r>
            <a:r>
              <a:rPr lang="en-US" sz="2000" b="1" i="0" kern="0" dirty="0">
                <a:solidFill>
                  <a:srgbClr val="0096D6">
                    <a:lumMod val="50000"/>
                  </a:srgbClr>
                </a:solidFill>
                <a:latin typeface="Arial"/>
                <a:ea typeface="+mn-ea"/>
                <a:cs typeface="+mn-cs"/>
              </a:rPr>
              <a:t>.</a:t>
            </a:r>
            <a:endParaRPr lang="en-US" sz="2000" b="1" kern="0" dirty="0">
              <a:solidFill>
                <a:schemeClr val="tx1">
                  <a:lumMod val="50000"/>
                </a:schemeClr>
              </a:solidFill>
            </a:endParaRPr>
          </a:p>
        </p:txBody>
      </p:sp>
      <p:sp>
        <p:nvSpPr>
          <p:cNvPr id="53" name="Text Placeholder 2"/>
          <p:cNvSpPr txBox="1">
            <a:spLocks/>
          </p:cNvSpPr>
          <p:nvPr/>
        </p:nvSpPr>
        <p:spPr>
          <a:xfrm>
            <a:off x="229702" y="2121930"/>
            <a:ext cx="4951899" cy="4060820"/>
          </a:xfrm>
          <a:prstGeom prst="rect">
            <a:avLst/>
          </a:prstGeom>
        </p:spPr>
        <p:txBody>
          <a:bodyPr/>
          <a:lstStyle>
            <a:lvl1pPr marL="228546" indent="-228546" algn="l" defTabSz="914172"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298" indent="0" algn="l" defTabSz="914172"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356" indent="-1588" algn="l" defTabSz="914172"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804" indent="0" algn="l" defTabSz="914172"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489" indent="0" algn="l" defTabSz="914172"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3970"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6"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2"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6"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1218712">
              <a:spcBef>
                <a:spcPts val="320"/>
              </a:spcBef>
              <a:spcAft>
                <a:spcPts val="1333"/>
              </a:spcAft>
              <a:buNone/>
            </a:pPr>
            <a:r>
              <a:rPr lang="de-CH" b="1" i="0" dirty="0">
                <a:latin typeface="Arial"/>
                <a:ea typeface="+mn-ea"/>
                <a:cs typeface="Arial"/>
              </a:rPr>
              <a:t>Cisco Powered Clouds sind einzigartig</a:t>
            </a:r>
            <a:r>
              <a:rPr lang="de-CH" b="0" i="0" dirty="0">
                <a:latin typeface="Arial"/>
                <a:ea typeface="+mn-ea"/>
                <a:cs typeface="Arial"/>
              </a:rPr>
              <a:t>:</a:t>
            </a:r>
          </a:p>
          <a:p>
            <a:pPr marL="230703" indent="-230703" defTabSz="1218712">
              <a:lnSpc>
                <a:spcPct val="100000"/>
              </a:lnSpc>
              <a:spcBef>
                <a:spcPts val="320"/>
              </a:spcBef>
              <a:spcAft>
                <a:spcPts val="1600"/>
              </a:spcAft>
              <a:buClr>
                <a:schemeClr val="bg1"/>
              </a:buClr>
            </a:pPr>
            <a:r>
              <a:rPr lang="en-US" sz="1600" b="1" i="0" dirty="0">
                <a:latin typeface="Arial"/>
                <a:ea typeface="+mn-ea"/>
                <a:cs typeface="Arial"/>
              </a:rPr>
              <a:t>Von Cisco </a:t>
            </a:r>
            <a:r>
              <a:rPr lang="en-US" sz="1600" b="1" i="0" dirty="0" err="1">
                <a:latin typeface="Arial"/>
                <a:ea typeface="+mn-ea"/>
                <a:cs typeface="Arial"/>
              </a:rPr>
              <a:t>validierte</a:t>
            </a:r>
            <a:r>
              <a:rPr lang="en-US" sz="1600" b="1" i="0" dirty="0">
                <a:latin typeface="Arial"/>
                <a:ea typeface="+mn-ea"/>
                <a:cs typeface="Arial"/>
              </a:rPr>
              <a:t> </a:t>
            </a:r>
            <a:r>
              <a:rPr lang="en-US" sz="1600" b="1" i="0" dirty="0" err="1">
                <a:latin typeface="Arial"/>
                <a:ea typeface="+mn-ea"/>
                <a:cs typeface="Arial"/>
              </a:rPr>
              <a:t>Architekturen</a:t>
            </a:r>
            <a:endParaRPr lang="en-US" sz="1600" b="1" i="0" dirty="0">
              <a:latin typeface="Arial"/>
              <a:ea typeface="+mn-ea"/>
              <a:cs typeface="Arial"/>
            </a:endParaRPr>
          </a:p>
          <a:p>
            <a:pPr marL="230703" indent="-230703" algn="l" defTabSz="1218712">
              <a:lnSpc>
                <a:spcPct val="100000"/>
              </a:lnSpc>
              <a:spcBef>
                <a:spcPts val="320"/>
              </a:spcBef>
              <a:spcAft>
                <a:spcPts val="1600"/>
              </a:spcAft>
              <a:buClr>
                <a:schemeClr val="bg1"/>
              </a:buClr>
              <a:buFont typeface="Arial"/>
              <a:buChar char="•"/>
            </a:pPr>
            <a:r>
              <a:rPr lang="en-US" sz="1600" b="1" i="0" dirty="0" err="1">
                <a:latin typeface="Arial"/>
                <a:ea typeface="+mn-ea"/>
                <a:cs typeface="Arial"/>
              </a:rPr>
              <a:t>Strikte</a:t>
            </a:r>
            <a:r>
              <a:rPr lang="en-US" sz="1600" b="1" i="0" dirty="0">
                <a:latin typeface="Arial"/>
                <a:ea typeface="+mn-ea"/>
                <a:cs typeface="Arial"/>
              </a:rPr>
              <a:t> </a:t>
            </a:r>
            <a:r>
              <a:rPr lang="en-US" sz="1600" b="1" i="0" dirty="0" err="1">
                <a:latin typeface="Arial"/>
                <a:ea typeface="+mn-ea"/>
                <a:cs typeface="Arial"/>
              </a:rPr>
              <a:t>Partnerzertifizierungen</a:t>
            </a:r>
            <a:endParaRPr lang="en-US" sz="1600" b="1" i="0" dirty="0">
              <a:latin typeface="Arial"/>
              <a:ea typeface="+mn-ea"/>
              <a:cs typeface="Arial"/>
            </a:endParaRPr>
          </a:p>
          <a:p>
            <a:pPr marL="230703" indent="-230703" algn="l" defTabSz="1218712">
              <a:lnSpc>
                <a:spcPct val="100000"/>
              </a:lnSpc>
              <a:spcBef>
                <a:spcPts val="320"/>
              </a:spcBef>
              <a:spcAft>
                <a:spcPts val="1600"/>
              </a:spcAft>
              <a:buClr>
                <a:schemeClr val="bg1"/>
              </a:buClr>
              <a:buFont typeface="Arial"/>
              <a:buChar char="•"/>
            </a:pPr>
            <a:r>
              <a:rPr lang="en-US" sz="1600" b="1" i="0" dirty="0" err="1">
                <a:latin typeface="Arial"/>
                <a:ea typeface="+mn-ea"/>
                <a:cs typeface="Arial"/>
              </a:rPr>
              <a:t>Externe</a:t>
            </a:r>
            <a:r>
              <a:rPr lang="en-US" sz="1600" b="1" i="0" dirty="0">
                <a:latin typeface="Arial"/>
                <a:ea typeface="+mn-ea"/>
                <a:cs typeface="Arial"/>
              </a:rPr>
              <a:t> </a:t>
            </a:r>
            <a:r>
              <a:rPr lang="en-US" sz="1600" b="1" i="0" dirty="0" err="1">
                <a:latin typeface="Arial"/>
                <a:ea typeface="+mn-ea"/>
                <a:cs typeface="Arial"/>
              </a:rPr>
              <a:t>Prüfung</a:t>
            </a:r>
            <a:r>
              <a:rPr lang="en-US" sz="1600" b="1" i="0" dirty="0">
                <a:latin typeface="Arial"/>
                <a:ea typeface="+mn-ea"/>
                <a:cs typeface="Arial"/>
              </a:rPr>
              <a:t> </a:t>
            </a:r>
            <a:r>
              <a:rPr lang="en-US" sz="1600" b="1" i="0" dirty="0" err="1">
                <a:latin typeface="Arial"/>
                <a:ea typeface="+mn-ea"/>
                <a:cs typeface="Arial"/>
              </a:rPr>
              <a:t>für</a:t>
            </a:r>
            <a:r>
              <a:rPr lang="en-US" sz="1600" b="1" i="0" dirty="0">
                <a:latin typeface="Arial"/>
                <a:ea typeface="+mn-ea"/>
                <a:cs typeface="Arial"/>
              </a:rPr>
              <a:t> </a:t>
            </a:r>
            <a:r>
              <a:rPr lang="en-US" sz="1600" b="1" i="0" dirty="0" err="1">
                <a:latin typeface="Arial"/>
                <a:ea typeface="+mn-ea"/>
                <a:cs typeface="Arial"/>
              </a:rPr>
              <a:t>bereitgestellte</a:t>
            </a:r>
            <a:r>
              <a:rPr lang="en-US" sz="1600" b="1" i="0" dirty="0">
                <a:latin typeface="Arial"/>
                <a:ea typeface="+mn-ea"/>
                <a:cs typeface="Arial"/>
              </a:rPr>
              <a:t> </a:t>
            </a:r>
            <a:r>
              <a:rPr lang="en-US" sz="1600" b="1" i="0" dirty="0" err="1">
                <a:latin typeface="Arial"/>
                <a:ea typeface="+mn-ea"/>
                <a:cs typeface="Arial"/>
              </a:rPr>
              <a:t>Lösungen</a:t>
            </a:r>
            <a:r>
              <a:rPr lang="en-US" sz="1600" b="1" i="0" dirty="0">
                <a:latin typeface="Arial"/>
                <a:ea typeface="+mn-ea"/>
                <a:cs typeface="Arial"/>
              </a:rPr>
              <a:t> </a:t>
            </a:r>
          </a:p>
          <a:p>
            <a:pPr marL="230703" indent="-230703" algn="l" defTabSz="1218712">
              <a:lnSpc>
                <a:spcPct val="100000"/>
              </a:lnSpc>
              <a:spcBef>
                <a:spcPts val="320"/>
              </a:spcBef>
              <a:spcAft>
                <a:spcPts val="1600"/>
              </a:spcAft>
              <a:buClr>
                <a:schemeClr val="bg1"/>
              </a:buClr>
              <a:buFont typeface="Arial"/>
              <a:buChar char="•"/>
            </a:pPr>
            <a:r>
              <a:rPr lang="en-US" sz="1600" b="1" i="0" dirty="0" err="1">
                <a:latin typeface="Arial"/>
                <a:ea typeface="+mn-ea"/>
                <a:cs typeface="Arial"/>
              </a:rPr>
              <a:t>Dokumentierte</a:t>
            </a:r>
            <a:r>
              <a:rPr lang="en-US" sz="1600" b="1" i="0" dirty="0">
                <a:latin typeface="Arial"/>
                <a:ea typeface="+mn-ea"/>
                <a:cs typeface="Arial"/>
              </a:rPr>
              <a:t> Cloud-</a:t>
            </a:r>
            <a:r>
              <a:rPr lang="en-US" sz="1600" b="1" i="0" dirty="0" err="1">
                <a:latin typeface="Arial"/>
                <a:ea typeface="+mn-ea"/>
                <a:cs typeface="Arial"/>
              </a:rPr>
              <a:t>Skalierbarkeit</a:t>
            </a:r>
            <a:endParaRPr lang="en-US" sz="1600" b="1" i="0" dirty="0">
              <a:latin typeface="Arial"/>
              <a:ea typeface="+mn-ea"/>
              <a:cs typeface="Arial"/>
            </a:endParaRPr>
          </a:p>
          <a:p>
            <a:pPr marL="230703" indent="-230703" algn="l" defTabSz="1218712">
              <a:lnSpc>
                <a:spcPct val="100000"/>
              </a:lnSpc>
              <a:spcBef>
                <a:spcPts val="320"/>
              </a:spcBef>
              <a:spcAft>
                <a:spcPts val="1600"/>
              </a:spcAft>
              <a:buClr>
                <a:schemeClr val="bg1"/>
              </a:buClr>
              <a:buFont typeface="Arial"/>
              <a:buChar char="•"/>
            </a:pPr>
            <a:r>
              <a:rPr lang="en-US" sz="1600" b="1" i="0" dirty="0" err="1">
                <a:latin typeface="Arial"/>
                <a:ea typeface="+mn-ea"/>
                <a:cs typeface="Arial"/>
              </a:rPr>
              <a:t>Umfassende</a:t>
            </a:r>
            <a:r>
              <a:rPr lang="en-US" sz="1600" b="1" i="0" dirty="0">
                <a:latin typeface="Arial"/>
                <a:ea typeface="+mn-ea"/>
                <a:cs typeface="Arial"/>
              </a:rPr>
              <a:t> </a:t>
            </a:r>
            <a:r>
              <a:rPr lang="en-US" sz="1600" b="1" i="0" dirty="0" err="1">
                <a:latin typeface="Arial"/>
                <a:ea typeface="+mn-ea"/>
                <a:cs typeface="Arial"/>
              </a:rPr>
              <a:t>Sicherheitsfunktionen</a:t>
            </a:r>
            <a:endParaRPr lang="en-US" sz="1600" b="1" i="0" dirty="0">
              <a:latin typeface="Arial"/>
              <a:ea typeface="+mn-ea"/>
              <a:cs typeface="Arial"/>
            </a:endParaRPr>
          </a:p>
          <a:p>
            <a:pPr marL="230703" indent="-230703" algn="l" defTabSz="1218712">
              <a:lnSpc>
                <a:spcPct val="100000"/>
              </a:lnSpc>
              <a:spcBef>
                <a:spcPts val="320"/>
              </a:spcBef>
              <a:spcAft>
                <a:spcPts val="1600"/>
              </a:spcAft>
              <a:buClr>
                <a:schemeClr val="bg1"/>
              </a:buClr>
              <a:buFont typeface="Arial"/>
              <a:buChar char="•"/>
            </a:pPr>
            <a:r>
              <a:rPr lang="en-US" sz="1600" b="1" i="0" dirty="0">
                <a:latin typeface="Arial"/>
                <a:ea typeface="+mn-ea"/>
                <a:cs typeface="Arial"/>
              </a:rPr>
              <a:t>Engagement </a:t>
            </a:r>
            <a:r>
              <a:rPr lang="en-US" sz="1600" b="1" i="0" dirty="0" err="1">
                <a:latin typeface="Arial"/>
                <a:ea typeface="+mn-ea"/>
                <a:cs typeface="Arial"/>
              </a:rPr>
              <a:t>für</a:t>
            </a:r>
            <a:r>
              <a:rPr lang="en-US" sz="1600" b="1" i="0" dirty="0">
                <a:latin typeface="Arial"/>
                <a:ea typeface="+mn-ea"/>
                <a:cs typeface="Arial"/>
              </a:rPr>
              <a:t> </a:t>
            </a:r>
            <a:r>
              <a:rPr lang="en-US" sz="1600" b="1" i="0" dirty="0" err="1">
                <a:latin typeface="Arial"/>
                <a:ea typeface="+mn-ea"/>
                <a:cs typeface="Arial"/>
              </a:rPr>
              <a:t>offene</a:t>
            </a:r>
            <a:r>
              <a:rPr lang="en-US" sz="1600" b="1" i="0" dirty="0">
                <a:latin typeface="Arial"/>
                <a:ea typeface="+mn-ea"/>
                <a:cs typeface="Arial"/>
              </a:rPr>
              <a:t> Standards</a:t>
            </a:r>
          </a:p>
          <a:p>
            <a:pPr marL="230703" indent="-230703" algn="l" defTabSz="1218712">
              <a:lnSpc>
                <a:spcPct val="100000"/>
              </a:lnSpc>
              <a:spcBef>
                <a:spcPts val="320"/>
              </a:spcBef>
              <a:spcAft>
                <a:spcPts val="1600"/>
              </a:spcAft>
              <a:buClr>
                <a:schemeClr val="bg1"/>
              </a:buClr>
              <a:buFont typeface="Arial"/>
              <a:buChar char="•"/>
            </a:pPr>
            <a:r>
              <a:rPr lang="en-US" sz="1600" b="1" i="0" dirty="0" err="1">
                <a:latin typeface="Arial"/>
                <a:ea typeface="+mn-ea"/>
                <a:cs typeface="Arial"/>
              </a:rPr>
              <a:t>Höchste</a:t>
            </a:r>
            <a:r>
              <a:rPr lang="en-US" sz="1600" b="1" i="0" dirty="0">
                <a:latin typeface="Arial"/>
                <a:ea typeface="+mn-ea"/>
                <a:cs typeface="Arial"/>
              </a:rPr>
              <a:t> </a:t>
            </a:r>
            <a:r>
              <a:rPr lang="en-US" sz="1600" b="1" i="0" dirty="0" err="1">
                <a:latin typeface="Arial"/>
                <a:ea typeface="+mn-ea"/>
                <a:cs typeface="Arial"/>
              </a:rPr>
              <a:t>Investitionen</a:t>
            </a:r>
            <a:r>
              <a:rPr lang="en-US" sz="1600" b="1" i="0" dirty="0">
                <a:latin typeface="Arial"/>
                <a:ea typeface="+mn-ea"/>
                <a:cs typeface="Arial"/>
              </a:rPr>
              <a:t> in </a:t>
            </a:r>
            <a:r>
              <a:rPr lang="en-US" sz="1600" b="1" i="0" dirty="0" err="1">
                <a:latin typeface="Arial"/>
                <a:ea typeface="+mn-ea"/>
                <a:cs typeface="Arial"/>
              </a:rPr>
              <a:t>Forschung</a:t>
            </a:r>
            <a:r>
              <a:rPr lang="en-US" sz="1600" b="1" i="0" dirty="0">
                <a:latin typeface="Arial"/>
                <a:ea typeface="+mn-ea"/>
                <a:cs typeface="Arial"/>
              </a:rPr>
              <a:t> und </a:t>
            </a:r>
            <a:r>
              <a:rPr lang="en-US" sz="1600" b="1" i="0" dirty="0" err="1">
                <a:latin typeface="Arial"/>
                <a:ea typeface="+mn-ea"/>
                <a:cs typeface="Arial"/>
              </a:rPr>
              <a:t>Entwicklung</a:t>
            </a:r>
            <a:r>
              <a:rPr lang="en-US" sz="1600" b="1" i="0" dirty="0">
                <a:latin typeface="Arial"/>
                <a:ea typeface="+mn-ea"/>
                <a:cs typeface="Arial"/>
              </a:rPr>
              <a:t> </a:t>
            </a:r>
            <a:r>
              <a:rPr lang="en-US" sz="1600" b="1" i="0" dirty="0" err="1">
                <a:latin typeface="Arial"/>
                <a:ea typeface="+mn-ea"/>
                <a:cs typeface="Arial"/>
              </a:rPr>
              <a:t>im</a:t>
            </a:r>
            <a:r>
              <a:rPr lang="en-US" sz="1600" b="1" i="0" dirty="0">
                <a:latin typeface="Arial"/>
                <a:ea typeface="+mn-ea"/>
                <a:cs typeface="Arial"/>
              </a:rPr>
              <a:t> </a:t>
            </a:r>
            <a:r>
              <a:rPr lang="en-US" sz="1600" b="1" i="0" dirty="0" err="1">
                <a:latin typeface="Arial"/>
                <a:ea typeface="+mn-ea"/>
                <a:cs typeface="Arial"/>
              </a:rPr>
              <a:t>Verhältnis</a:t>
            </a:r>
            <a:r>
              <a:rPr lang="en-US" sz="1600" b="1" i="0" dirty="0">
                <a:latin typeface="Arial"/>
                <a:ea typeface="+mn-ea"/>
                <a:cs typeface="Arial"/>
              </a:rPr>
              <a:t> </a:t>
            </a:r>
            <a:r>
              <a:rPr lang="en-US" sz="1600" b="1" i="0" dirty="0" err="1">
                <a:latin typeface="Arial"/>
                <a:ea typeface="+mn-ea"/>
                <a:cs typeface="Arial"/>
              </a:rPr>
              <a:t>zum</a:t>
            </a:r>
            <a:r>
              <a:rPr lang="en-US" sz="1600" b="1" i="0" dirty="0">
                <a:latin typeface="Arial"/>
                <a:ea typeface="+mn-ea"/>
                <a:cs typeface="Arial"/>
              </a:rPr>
              <a:t> </a:t>
            </a:r>
            <a:r>
              <a:rPr lang="en-US" sz="1600" b="1" i="0" dirty="0" err="1">
                <a:latin typeface="Arial"/>
                <a:ea typeface="+mn-ea"/>
                <a:cs typeface="Arial"/>
              </a:rPr>
              <a:t>Umsatz</a:t>
            </a:r>
            <a:endParaRPr lang="en-US" sz="1600" b="1" i="0" dirty="0">
              <a:latin typeface="Arial"/>
              <a:ea typeface="+mn-ea"/>
              <a:cs typeface="Arial"/>
            </a:endParaRPr>
          </a:p>
        </p:txBody>
      </p:sp>
      <p:pic>
        <p:nvPicPr>
          <p:cNvPr id="54" name="Picture 1"/>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291127" y="4847235"/>
            <a:ext cx="1774304" cy="1160519"/>
          </a:xfrm>
          <a:prstGeom prst="rect">
            <a:avLst/>
          </a:prstGeom>
          <a:noFill/>
          <a:ln w="12700">
            <a:solidFill>
              <a:srgbClr val="FFFFFF">
                <a:lumMod val="50000"/>
              </a:srgbClr>
            </a:solidFill>
            <a:miter lim="800000"/>
            <a:headEnd/>
            <a:tailEnd/>
          </a:ln>
          <a:extLst>
            <a:ext uri="{909E8E84-426E-40DD-AFC4-6F175D3DCCD1}">
              <a14:hiddenFill xmlns:a14="http://schemas.microsoft.com/office/drawing/2010/main" xmlns="">
                <a:solidFill>
                  <a:srgbClr val="FFFFFF"/>
                </a:solidFill>
              </a14:hiddenFill>
            </a:ext>
          </a:extLst>
        </p:spPr>
      </p:pic>
      <p:pic>
        <p:nvPicPr>
          <p:cNvPr id="55" name="Picture 5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147816" y="4847237"/>
            <a:ext cx="1794817" cy="1160442"/>
          </a:xfrm>
          <a:prstGeom prst="rect">
            <a:avLst/>
          </a:prstGeom>
          <a:ln>
            <a:solidFill>
              <a:srgbClr val="FFFFFF">
                <a:lumMod val="50000"/>
              </a:srgbClr>
            </a:solidFill>
          </a:ln>
        </p:spPr>
      </p:pic>
      <p:pic>
        <p:nvPicPr>
          <p:cNvPr id="56" name="Picture 1"/>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168329" y="3571680"/>
            <a:ext cx="1774304" cy="1160519"/>
          </a:xfrm>
          <a:prstGeom prst="rect">
            <a:avLst/>
          </a:prstGeom>
          <a:noFill/>
          <a:ln w="12700">
            <a:solidFill>
              <a:srgbClr val="FFFFFF">
                <a:lumMod val="50000"/>
              </a:srgbClr>
            </a:solidFill>
            <a:miter lim="800000"/>
            <a:headEnd/>
            <a:tailEnd/>
          </a:ln>
          <a:extLst>
            <a:ext uri="{909E8E84-426E-40DD-AFC4-6F175D3DCCD1}">
              <a14:hiddenFill xmlns:a14="http://schemas.microsoft.com/office/drawing/2010/main" xmlns="">
                <a:solidFill>
                  <a:srgbClr val="FFFFFF"/>
                </a:solidFill>
              </a14:hiddenFill>
            </a:ext>
          </a:extLst>
        </p:spPr>
      </p:pic>
      <p:pic>
        <p:nvPicPr>
          <p:cNvPr id="73" name="Picture 1"/>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291127" y="3571680"/>
            <a:ext cx="1774304" cy="1160519"/>
          </a:xfrm>
          <a:prstGeom prst="rect">
            <a:avLst/>
          </a:prstGeom>
          <a:noFill/>
          <a:ln w="12700">
            <a:solidFill>
              <a:srgbClr val="FFFFFF">
                <a:lumMod val="50000"/>
              </a:srgbClr>
            </a:solidFill>
            <a:miter lim="800000"/>
            <a:headEnd/>
            <a:tailEnd/>
          </a:ln>
          <a:extLst>
            <a:ext uri="{909E8E84-426E-40DD-AFC4-6F175D3DCCD1}">
              <a14:hiddenFill xmlns:a14="http://schemas.microsoft.com/office/drawing/2010/main" xmlns="">
                <a:solidFill>
                  <a:srgbClr val="FFFFFF"/>
                </a:solidFill>
              </a14:hiddenFill>
            </a:ext>
          </a:extLst>
        </p:spPr>
      </p:pic>
      <p:pic>
        <p:nvPicPr>
          <p:cNvPr id="74" name="Picture 73"/>
          <p:cNvPicPr>
            <a:picLocks noChangeAspect="1"/>
          </p:cNvPicPr>
          <p:nvPr/>
        </p:nvPicPr>
        <p:blipFill rotWithShape="1">
          <a:blip r:embed="rId8" cstate="print">
            <a:extLst>
              <a:ext uri="{28A0092B-C50C-407E-A947-70E740481C1C}">
                <a14:useLocalDpi xmlns:a14="http://schemas.microsoft.com/office/drawing/2010/main" xmlns=""/>
              </a:ext>
            </a:extLst>
          </a:blip>
          <a:srcRect t="-1" b="-1062"/>
          <a:stretch/>
        </p:blipFill>
        <p:spPr>
          <a:xfrm>
            <a:off x="5291127" y="2436415"/>
            <a:ext cx="3651506" cy="1046825"/>
          </a:xfrm>
          <a:prstGeom prst="rect">
            <a:avLst/>
          </a:prstGeom>
          <a:ln>
            <a:solidFill>
              <a:srgbClr val="7F7F7F"/>
            </a:solidFill>
          </a:ln>
        </p:spPr>
      </p:pic>
      <p:pic>
        <p:nvPicPr>
          <p:cNvPr id="75" name="Picture 74"/>
          <p:cNvPicPr>
            <a:picLocks noChangeAspect="1"/>
          </p:cNvPicPr>
          <p:nvPr/>
        </p:nvPicPr>
        <p:blipFill>
          <a:blip r:embed="rId9" cstate="print"/>
          <a:stretch>
            <a:fillRect/>
          </a:stretch>
        </p:blipFill>
        <p:spPr>
          <a:xfrm>
            <a:off x="7428337" y="1317983"/>
            <a:ext cx="1432560" cy="548640"/>
          </a:xfrm>
          <a:prstGeom prst="rect">
            <a:avLst/>
          </a:prstGeom>
        </p:spPr>
      </p:pic>
      <p:sp>
        <p:nvSpPr>
          <p:cNvPr id="13" name="Title 1"/>
          <p:cNvSpPr>
            <a:spLocks noGrp="1"/>
          </p:cNvSpPr>
          <p:nvPr>
            <p:ph type="title"/>
          </p:nvPr>
        </p:nvSpPr>
        <p:spPr>
          <a:xfrm>
            <a:off x="229702" y="202545"/>
            <a:ext cx="8588861" cy="838200"/>
          </a:xfrm>
        </p:spPr>
        <p:txBody>
          <a:bodyPr/>
          <a:lstStyle/>
          <a:p>
            <a:pPr algn="l" defTabSz="914400">
              <a:lnSpc>
                <a:spcPct val="80000"/>
              </a:lnSpc>
              <a:spcBef>
                <a:spcPct val="0"/>
              </a:spcBef>
              <a:buNone/>
            </a:pPr>
            <a:r>
              <a:rPr lang="de-CH" sz="3200" b="0" i="0" spc="0" baseline="0">
                <a:solidFill>
                  <a:srgbClr val="FFFFFF"/>
                </a:solidFill>
                <a:latin typeface="Arial"/>
                <a:ea typeface="+mj-ea"/>
                <a:cs typeface="+mj-cs"/>
              </a:rPr>
              <a:t>Cisco Powered Cloud</a:t>
            </a:r>
            <a:endParaRPr lang="en-US" sz="3200" dirty="0">
              <a:solidFill>
                <a:srgbClr val="FF0000"/>
              </a:solidFill>
            </a:endParaRPr>
          </a:p>
        </p:txBody>
      </p:sp>
    </p:spTree>
    <p:extLst>
      <p:ext uri="{BB962C8B-B14F-4D97-AF65-F5344CB8AC3E}">
        <p14:creationId xmlns:p14="http://schemas.microsoft.com/office/powerpoint/2010/main" xmlns="" val="138246051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967048"/>
            <a:ext cx="9144000" cy="890952"/>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 name="Picture 3" descr="AL98593.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1"/>
            <a:ext cx="9144000" cy="5686489"/>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Finanzierungsoptionen: Cisco Capital</a:t>
            </a:r>
            <a:endParaRPr lang="en-US" sz="2800" dirty="0">
              <a:solidFill>
                <a:schemeClr val="bg1"/>
              </a:solidFill>
            </a:endParaRPr>
          </a:p>
        </p:txBody>
      </p:sp>
      <p:sp>
        <p:nvSpPr>
          <p:cNvPr id="5" name="Rectangle 4"/>
          <p:cNvSpPr/>
          <p:nvPr/>
        </p:nvSpPr>
        <p:spPr>
          <a:xfrm>
            <a:off x="0" y="1171512"/>
            <a:ext cx="9150324" cy="5686488"/>
          </a:xfrm>
          <a:prstGeom prst="rect">
            <a:avLst/>
          </a:prstGeom>
          <a:gradFill flip="none" rotWithShape="1">
            <a:gsLst>
              <a:gs pos="0">
                <a:schemeClr val="bg1">
                  <a:alpha val="0"/>
                </a:schemeClr>
              </a:gs>
              <a:gs pos="100000">
                <a:schemeClr val="bg1"/>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5"/>
          <p:cNvGrpSpPr/>
          <p:nvPr/>
        </p:nvGrpSpPr>
        <p:grpSpPr>
          <a:xfrm>
            <a:off x="706368" y="1977185"/>
            <a:ext cx="4506497" cy="1747514"/>
            <a:chOff x="706368" y="1977185"/>
            <a:chExt cx="4506497" cy="1747514"/>
          </a:xfrm>
        </p:grpSpPr>
        <p:pic>
          <p:nvPicPr>
            <p:cNvPr id="12" name="Picture 11" descr="Tab4.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06368" y="1977185"/>
              <a:ext cx="4506497" cy="1747514"/>
            </a:xfrm>
            <a:prstGeom prst="rect">
              <a:avLst/>
            </a:prstGeom>
          </p:spPr>
        </p:pic>
        <p:sp>
          <p:nvSpPr>
            <p:cNvPr id="2" name="TextBox 1"/>
            <p:cNvSpPr txBox="1"/>
            <p:nvPr/>
          </p:nvSpPr>
          <p:spPr>
            <a:xfrm>
              <a:off x="838201" y="2182981"/>
              <a:ext cx="4273064" cy="1107996"/>
            </a:xfrm>
            <a:prstGeom prst="rect">
              <a:avLst/>
            </a:prstGeom>
            <a:noFill/>
          </p:spPr>
          <p:txBody>
            <a:bodyPr wrap="square" rtlCol="0">
              <a:spAutoFit/>
            </a:bodyPr>
            <a:lstStyle/>
            <a:p>
              <a:pPr marL="0" lvl="2" algn="ctr" defTabSz="914400">
                <a:buNone/>
              </a:pPr>
              <a:r>
                <a:rPr lang="de-CH" sz="22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Lebenszyklusmanagement </a:t>
              </a:r>
              <a:r>
                <a:rPr lang="de-CH" sz="22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r>
              <a:br>
                <a:rPr lang="de-CH" sz="22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br>
              <a:r>
                <a:rPr lang="de-CH" sz="22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mit </a:t>
              </a:r>
              <a:r>
                <a:rPr lang="de-CH" sz="22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flexiblen Optionen für Upgrade und Migration</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cxnSp>
        <p:nvCxnSpPr>
          <p:cNvPr id="16" name="Straight Connector 15"/>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728968" y="4079811"/>
            <a:ext cx="4506497" cy="1747514"/>
            <a:chOff x="706368" y="1977185"/>
            <a:chExt cx="4506497" cy="1747514"/>
          </a:xfrm>
        </p:grpSpPr>
        <p:pic>
          <p:nvPicPr>
            <p:cNvPr id="13" name="Picture 12" descr="Tab4.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06368" y="1977185"/>
              <a:ext cx="4506497" cy="1747514"/>
            </a:xfrm>
            <a:prstGeom prst="rect">
              <a:avLst/>
            </a:prstGeom>
          </p:spPr>
        </p:pic>
        <p:sp>
          <p:nvSpPr>
            <p:cNvPr id="14" name="TextBox 13"/>
            <p:cNvSpPr txBox="1"/>
            <p:nvPr/>
          </p:nvSpPr>
          <p:spPr>
            <a:xfrm>
              <a:off x="863601" y="2342635"/>
              <a:ext cx="4114800" cy="769441"/>
            </a:xfrm>
            <a:prstGeom prst="rect">
              <a:avLst/>
            </a:prstGeom>
            <a:noFill/>
          </p:spPr>
          <p:txBody>
            <a:bodyPr wrap="square" rtlCol="0">
              <a:spAutoFit/>
            </a:bodyPr>
            <a:lstStyle/>
            <a:p>
              <a:pPr marL="0" lvl="2" algn="ctr" defTabSz="914400">
                <a:buNone/>
              </a:pPr>
              <a:r>
                <a:rPr lang="de-CH" sz="22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Schutz für vorhandenes </a:t>
              </a:r>
              <a:r>
                <a:rPr lang="de-CH" sz="22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r>
              <a:br>
                <a:rPr lang="de-CH" sz="22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br>
              <a:r>
                <a:rPr lang="de-CH" sz="22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Kapital </a:t>
              </a:r>
              <a:r>
                <a:rPr lang="de-CH" sz="22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und Cashflow</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551402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ppt_y</p:attrName>
                                        </p:attrNameLst>
                                      </p:cBhvr>
                                      <p:tavLst>
                                        <p:tav tm="0">
                                          <p:val>
                                            <p:strVal val="#ppt_y+#ppt_h*1.125000"/>
                                          </p:val>
                                        </p:tav>
                                        <p:tav tm="100000">
                                          <p:val>
                                            <p:strVal val="#ppt_y"/>
                                          </p:val>
                                        </p:tav>
                                      </p:tavLst>
                                    </p:anim>
                                    <p:animEffect transition="in" filter="wipe(up)">
                                      <p:cBhvr>
                                        <p:cTn id="17" dur="1000"/>
                                        <p:tgtEl>
                                          <p:spTgt spid="10"/>
                                        </p:tgtEl>
                                      </p:cBhvr>
                                    </p:animEffect>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322869" y="4968585"/>
            <a:ext cx="2834122" cy="188941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12332" y="4968584"/>
            <a:ext cx="6310537" cy="1889415"/>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7850" y="0"/>
            <a:ext cx="9174842" cy="3798050"/>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pPr algn="l" defTabSz="914400">
              <a:buNone/>
            </a:pPr>
            <a:r>
              <a:rPr lang="de-CH" sz="4000" b="0" i="0">
                <a:solidFill>
                  <a:srgbClr val="6DB344"/>
                </a:solidFill>
                <a:latin typeface="Arial"/>
                <a:ea typeface="+mn-ea"/>
                <a:cs typeface="+mn-cs"/>
              </a:rPr>
              <a:t>Anwenderberichte von Kunden</a:t>
            </a:r>
            <a:endParaRPr lang="en-US" sz="4000" dirty="0">
              <a:solidFill>
                <a:srgbClr val="6DB344"/>
              </a:solidFill>
            </a:endParaRPr>
          </a:p>
        </p:txBody>
      </p:sp>
      <p:sp>
        <p:nvSpPr>
          <p:cNvPr id="12" name="Rectangle 11"/>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0" name="Group 9"/>
          <p:cNvGrpSpPr/>
          <p:nvPr/>
        </p:nvGrpSpPr>
        <p:grpSpPr>
          <a:xfrm>
            <a:off x="4578495" y="4747368"/>
            <a:ext cx="4368800" cy="2085423"/>
            <a:chOff x="4368800" y="4573071"/>
            <a:chExt cx="4368800" cy="2085423"/>
          </a:xfrm>
        </p:grpSpPr>
        <p:pic>
          <p:nvPicPr>
            <p:cNvPr id="13" name="Picture 12" descr="GreenTab.pn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rot="10800000">
              <a:off x="4368800" y="4573071"/>
              <a:ext cx="4368800" cy="2085423"/>
            </a:xfrm>
            <a:prstGeom prst="rect">
              <a:avLst/>
            </a:prstGeom>
          </p:spPr>
        </p:pic>
        <p:sp>
          <p:nvSpPr>
            <p:cNvPr id="15" name="TextBox 14"/>
            <p:cNvSpPr txBox="1"/>
            <p:nvPr/>
          </p:nvSpPr>
          <p:spPr>
            <a:xfrm>
              <a:off x="4622377" y="4981687"/>
              <a:ext cx="3937424" cy="1200329"/>
            </a:xfrm>
            <a:prstGeom prst="rect">
              <a:avLst/>
            </a:prstGeom>
            <a:noFill/>
          </p:spPr>
          <p:txBody>
            <a:bodyPr wrap="square" rtlCol="0">
              <a:spAutoFit/>
            </a:bodyPr>
            <a:lstStyle/>
            <a:p>
              <a:pPr algn="l" defTabSz="914400">
                <a:buNone/>
              </a:pPr>
              <a:r>
                <a:rPr lang="de-CH" sz="18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Erfahren Sie, wie andere Unternehmen aus Ihrer Branche ihre IT-Herausforderungen mit Lösungen und Services von Cisco und seinen Partnern meistern.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3000919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p:tgtEl>
                                          <p:spTgt spid="10"/>
                                        </p:tgtEl>
                                        <p:attrNameLst>
                                          <p:attrName>ppt_y</p:attrName>
                                        </p:attrNameLst>
                                      </p:cBhvr>
                                      <p:tavLst>
                                        <p:tav tm="0">
                                          <p:val>
                                            <p:strVal val="#ppt_y-#ppt_h*1.125000"/>
                                          </p:val>
                                        </p:tav>
                                        <p:tav tm="100000">
                                          <p:val>
                                            <p:strVal val="#ppt_y"/>
                                          </p:val>
                                        </p:tav>
                                      </p:tavLst>
                                    </p:anim>
                                    <p:animEffect transition="in" filter="wipe(down)">
                                      <p:cBhvr>
                                        <p:cTn id="24" dur="1000"/>
                                        <p:tgtEl>
                                          <p:spTgt spid="10"/>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967048"/>
            <a:ext cx="9144000" cy="890952"/>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itle 1"/>
          <p:cNvSpPr>
            <a:spLocks noGrp="1"/>
          </p:cNvSpPr>
          <p:nvPr>
            <p:ph type="title"/>
          </p:nvPr>
        </p:nvSpPr>
        <p:spPr>
          <a:xfrm>
            <a:off x="229702" y="202545"/>
            <a:ext cx="8799998" cy="838200"/>
          </a:xfrm>
        </p:spPr>
        <p:txBody>
          <a:bodyPr/>
          <a:lstStyle/>
          <a:p>
            <a:pPr algn="l" defTabSz="914400">
              <a:spcBef>
                <a:spcPct val="0"/>
              </a:spcBef>
              <a:buNone/>
            </a:pPr>
            <a:r>
              <a:rPr lang="de-CH" sz="2800" b="0" i="0" spc="0" baseline="0" dirty="0">
                <a:solidFill>
                  <a:srgbClr val="FFFFFF"/>
                </a:solidFill>
                <a:latin typeface="Arial"/>
                <a:ea typeface="+mj-ea"/>
                <a:cs typeface="+mj-cs"/>
              </a:rPr>
              <a:t>Anwenderbericht: Stanford Federal Credit Union senkt Kosten und erweitert die Möglichkeiten der Mitarbeiter</a:t>
            </a:r>
            <a:endParaRPr lang="en-US" sz="2800" dirty="0">
              <a:solidFill>
                <a:schemeClr val="bg1"/>
              </a:solidFill>
            </a:endParaRPr>
          </a:p>
        </p:txBody>
      </p:sp>
      <p:grpSp>
        <p:nvGrpSpPr>
          <p:cNvPr id="16" name="Group 15"/>
          <p:cNvGrpSpPr/>
          <p:nvPr/>
        </p:nvGrpSpPr>
        <p:grpSpPr>
          <a:xfrm>
            <a:off x="396173" y="1217145"/>
            <a:ext cx="6013794" cy="1837019"/>
            <a:chOff x="2916247" y="850700"/>
            <a:chExt cx="6013794" cy="1837019"/>
          </a:xfrm>
        </p:grpSpPr>
        <p:grpSp>
          <p:nvGrpSpPr>
            <p:cNvPr id="15" name="Group 14"/>
            <p:cNvGrpSpPr/>
            <p:nvPr/>
          </p:nvGrpSpPr>
          <p:grpSpPr>
            <a:xfrm>
              <a:off x="2916247" y="1269886"/>
              <a:ext cx="6013794" cy="1417833"/>
              <a:chOff x="2916247" y="1269886"/>
              <a:chExt cx="6013794" cy="1417833"/>
            </a:xfrm>
          </p:grpSpPr>
          <p:pic>
            <p:nvPicPr>
              <p:cNvPr id="5" name="Picture 4" descr="boxblue.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916247" y="1269886"/>
                <a:ext cx="6013794" cy="1417833"/>
              </a:xfrm>
              <a:prstGeom prst="rect">
                <a:avLst/>
              </a:prstGeom>
            </p:spPr>
          </p:pic>
          <p:sp>
            <p:nvSpPr>
              <p:cNvPr id="6" name="TextBox 5"/>
              <p:cNvSpPr txBox="1"/>
              <p:nvPr/>
            </p:nvSpPr>
            <p:spPr>
              <a:xfrm>
                <a:off x="2974805" y="1548160"/>
                <a:ext cx="5955236" cy="830997"/>
              </a:xfrm>
              <a:prstGeom prst="rect">
                <a:avLst/>
              </a:prstGeom>
              <a:noFill/>
            </p:spPr>
            <p:txBody>
              <a:bodyPr wrap="square" rtlCol="0">
                <a:spAutoFit/>
              </a:bodyPr>
              <a:lstStyle/>
              <a:p>
                <a:pPr marL="634959" lvl="1" indent="-177759" algn="l" defTabSz="914400">
                  <a:buFont typeface="Arial"/>
                  <a:buChar char="•"/>
                </a:pPr>
                <a:r>
                  <a:rPr lang="de-CH" sz="1600" b="0" i="0" dirty="0">
                    <a:solidFill>
                      <a:schemeClr val="tx1"/>
                    </a:solidFill>
                    <a:latin typeface="Arial"/>
                    <a:ea typeface="+mn-ea"/>
                    <a:cs typeface="+mn-cs"/>
                  </a:rPr>
                  <a:t>Steigerung der Mitarbeiterproduktivität</a:t>
                </a:r>
                <a:endParaRPr lang="en-US" sz="1600" dirty="0"/>
              </a:p>
              <a:p>
                <a:pPr marL="634959" lvl="1" indent="-177759" algn="l" defTabSz="914400">
                  <a:buFont typeface="Arial"/>
                  <a:buChar char="•"/>
                </a:pPr>
                <a:r>
                  <a:rPr lang="de-CH" sz="1600" b="0" i="0" dirty="0">
                    <a:solidFill>
                      <a:schemeClr val="tx1"/>
                    </a:solidFill>
                    <a:latin typeface="Arial"/>
                    <a:ea typeface="+mn-ea"/>
                    <a:cs typeface="+mn-cs"/>
                  </a:rPr>
                  <a:t>Erhöhung der Kundenzufriedenheit</a:t>
                </a:r>
                <a:endParaRPr lang="en-US" sz="1600" dirty="0"/>
              </a:p>
              <a:p>
                <a:pPr marL="634959" lvl="1" indent="-177759" algn="l" defTabSz="914400">
                  <a:buFont typeface="Arial"/>
                  <a:buChar char="•"/>
                </a:pPr>
                <a:r>
                  <a:rPr lang="de-CH" sz="1600" b="0" i="0" dirty="0">
                    <a:solidFill>
                      <a:schemeClr val="tx1"/>
                    </a:solidFill>
                    <a:latin typeface="Arial"/>
                    <a:ea typeface="+mn-ea"/>
                    <a:cs typeface="+mn-cs"/>
                  </a:rPr>
                  <a:t>Senkung von Administrations- und Servicekosten</a:t>
                </a:r>
                <a:endParaRPr lang="en-US" sz="1600" dirty="0"/>
              </a:p>
            </p:txBody>
          </p:sp>
        </p:grpSp>
        <p:sp>
          <p:nvSpPr>
            <p:cNvPr id="8" name="TextBox 7"/>
            <p:cNvSpPr txBox="1"/>
            <p:nvPr/>
          </p:nvSpPr>
          <p:spPr>
            <a:xfrm rot="16200000">
              <a:off x="2261785" y="1617644"/>
              <a:ext cx="1787804" cy="253916"/>
            </a:xfrm>
            <a:prstGeom prst="rect">
              <a:avLst/>
            </a:prstGeom>
            <a:noFill/>
          </p:spPr>
          <p:txBody>
            <a:bodyPr wrap="square" rtlCol="0">
              <a:spAutoFit/>
            </a:bodyPr>
            <a:lstStyle/>
            <a:p>
              <a:pPr algn="l" defTabSz="914400">
                <a:buNone/>
              </a:pPr>
              <a:r>
                <a:rPr lang="de-CH" sz="1050" b="0" i="0" spc="-30" dirty="0" smtClean="0">
                  <a:solidFill>
                    <a:srgbClr val="FFFFFF"/>
                  </a:solidFill>
                  <a:latin typeface="Arial"/>
                  <a:ea typeface="+mn-ea"/>
                  <a:cs typeface="+mn-cs"/>
                </a:rPr>
                <a:t>Herausforderungen</a:t>
              </a:r>
              <a:endParaRPr lang="en-US" sz="1050" dirty="0"/>
            </a:p>
          </p:txBody>
        </p:sp>
      </p:grpSp>
      <p:grpSp>
        <p:nvGrpSpPr>
          <p:cNvPr id="14" name="Group 13"/>
          <p:cNvGrpSpPr/>
          <p:nvPr/>
        </p:nvGrpSpPr>
        <p:grpSpPr>
          <a:xfrm>
            <a:off x="396173" y="3237987"/>
            <a:ext cx="6013794" cy="1403278"/>
            <a:chOff x="2916247" y="3109133"/>
            <a:chExt cx="6013794" cy="1403278"/>
          </a:xfrm>
        </p:grpSpPr>
        <p:pic>
          <p:nvPicPr>
            <p:cNvPr id="12" name="Picture 11" descr="boxblue.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916247" y="3109133"/>
              <a:ext cx="6013794" cy="1403278"/>
            </a:xfrm>
            <a:prstGeom prst="rect">
              <a:avLst/>
            </a:prstGeom>
          </p:spPr>
        </p:pic>
        <p:sp>
          <p:nvSpPr>
            <p:cNvPr id="7" name="TextBox 6"/>
            <p:cNvSpPr txBox="1"/>
            <p:nvPr/>
          </p:nvSpPr>
          <p:spPr>
            <a:xfrm>
              <a:off x="2974805" y="3304765"/>
              <a:ext cx="5955236" cy="1077218"/>
            </a:xfrm>
            <a:prstGeom prst="rect">
              <a:avLst/>
            </a:prstGeom>
            <a:noFill/>
          </p:spPr>
          <p:txBody>
            <a:bodyPr wrap="square" rtlCol="0">
              <a:spAutoFit/>
            </a:bodyPr>
            <a:lstStyle/>
            <a:p>
              <a:pPr marL="634959" lvl="1" indent="-177759" algn="l" defTabSz="914400">
                <a:buFont typeface="Arial"/>
                <a:buChar char="•"/>
              </a:pPr>
              <a:r>
                <a:rPr lang="de-CH" sz="1600" b="0" i="0" dirty="0">
                  <a:solidFill>
                    <a:schemeClr val="tx1"/>
                  </a:solidFill>
                  <a:latin typeface="Arial"/>
                  <a:ea typeface="+mn-ea"/>
                  <a:cs typeface="+mn-cs"/>
                </a:rPr>
                <a:t>Cisco Business Edition 6000</a:t>
              </a:r>
              <a:endParaRPr lang="en-US" sz="1600" dirty="0"/>
            </a:p>
            <a:p>
              <a:pPr marL="634959" lvl="1" indent="-177759" algn="l" defTabSz="914400">
                <a:buFont typeface="Arial"/>
                <a:buChar char="•"/>
              </a:pPr>
              <a:r>
                <a:rPr lang="de-CH" sz="1600" b="0" i="0" dirty="0">
                  <a:solidFill>
                    <a:schemeClr val="tx1"/>
                  </a:solidFill>
                  <a:latin typeface="Arial"/>
                  <a:ea typeface="+mn-ea"/>
                  <a:cs typeface="+mn-cs"/>
                </a:rPr>
                <a:t>Unity Connection für Sprach-, Video- und Datenkommunikation und zur Einbindung </a:t>
              </a:r>
              <a:r>
                <a:rPr lang="de-CH" sz="1600" b="0" i="0" dirty="0" smtClean="0">
                  <a:solidFill>
                    <a:schemeClr val="tx1"/>
                  </a:solidFill>
                  <a:latin typeface="Arial"/>
                  <a:ea typeface="+mn-ea"/>
                  <a:cs typeface="+mn-cs"/>
                </a:rPr>
                <a:t/>
              </a:r>
              <a:br>
                <a:rPr lang="de-CH" sz="1600" b="0" i="0" dirty="0" smtClean="0">
                  <a:solidFill>
                    <a:schemeClr val="tx1"/>
                  </a:solidFill>
                  <a:latin typeface="Arial"/>
                  <a:ea typeface="+mn-ea"/>
                  <a:cs typeface="+mn-cs"/>
                </a:rPr>
              </a:br>
              <a:r>
                <a:rPr lang="de-CH" sz="1600" b="0" i="0" dirty="0" smtClean="0">
                  <a:solidFill>
                    <a:schemeClr val="tx1"/>
                  </a:solidFill>
                  <a:latin typeface="Arial"/>
                  <a:ea typeface="+mn-ea"/>
                  <a:cs typeface="+mn-cs"/>
                </a:rPr>
                <a:t>mobiler </a:t>
              </a:r>
              <a:r>
                <a:rPr lang="de-CH" sz="1600" b="0" i="0" dirty="0">
                  <a:solidFill>
                    <a:schemeClr val="tx1"/>
                  </a:solidFill>
                  <a:latin typeface="Arial"/>
                  <a:ea typeface="+mn-ea"/>
                  <a:cs typeface="+mn-cs"/>
                </a:rPr>
                <a:t>Geräte</a:t>
              </a:r>
            </a:p>
          </p:txBody>
        </p:sp>
        <p:sp>
          <p:nvSpPr>
            <p:cNvPr id="9" name="TextBox 8"/>
            <p:cNvSpPr txBox="1"/>
            <p:nvPr/>
          </p:nvSpPr>
          <p:spPr>
            <a:xfrm rot="16200000">
              <a:off x="2567490" y="3661859"/>
              <a:ext cx="1200329" cy="253916"/>
            </a:xfrm>
            <a:prstGeom prst="rect">
              <a:avLst/>
            </a:prstGeom>
            <a:noFill/>
          </p:spPr>
          <p:txBody>
            <a:bodyPr wrap="square" rtlCol="0">
              <a:spAutoFit/>
            </a:bodyPr>
            <a:lstStyle/>
            <a:p>
              <a:pPr algn="ctr" defTabSz="914400">
                <a:buNone/>
              </a:pPr>
              <a:r>
                <a:rPr lang="de-CH" sz="1050" b="0" i="0" dirty="0">
                  <a:solidFill>
                    <a:srgbClr val="FFFFFF"/>
                  </a:solidFill>
                  <a:latin typeface="Arial"/>
                  <a:ea typeface="+mn-ea"/>
                  <a:cs typeface="+mn-cs"/>
                </a:rPr>
                <a:t>Lösung</a:t>
              </a:r>
              <a:endParaRPr lang="en-US" sz="1050" dirty="0">
                <a:solidFill>
                  <a:srgbClr val="FFFFFF"/>
                </a:solidFill>
              </a:endParaRPr>
            </a:p>
          </p:txBody>
        </p:sp>
      </p:grpSp>
      <p:grpSp>
        <p:nvGrpSpPr>
          <p:cNvPr id="10" name="Group 9"/>
          <p:cNvGrpSpPr/>
          <p:nvPr/>
        </p:nvGrpSpPr>
        <p:grpSpPr>
          <a:xfrm>
            <a:off x="396173" y="4799688"/>
            <a:ext cx="6013794" cy="1943528"/>
            <a:chOff x="2916247" y="4763443"/>
            <a:chExt cx="6013794" cy="1943528"/>
          </a:xfrm>
        </p:grpSpPr>
        <p:pic>
          <p:nvPicPr>
            <p:cNvPr id="13" name="Picture 12" descr="boxblue.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916247" y="4763443"/>
              <a:ext cx="6013794" cy="1943528"/>
            </a:xfrm>
            <a:prstGeom prst="rect">
              <a:avLst/>
            </a:prstGeom>
          </p:spPr>
        </p:pic>
        <p:sp>
          <p:nvSpPr>
            <p:cNvPr id="2" name="TextBox 1"/>
            <p:cNvSpPr txBox="1"/>
            <p:nvPr/>
          </p:nvSpPr>
          <p:spPr>
            <a:xfrm>
              <a:off x="2974805" y="4852757"/>
              <a:ext cx="5955236" cy="1815882"/>
            </a:xfrm>
            <a:prstGeom prst="rect">
              <a:avLst/>
            </a:prstGeom>
            <a:noFill/>
          </p:spPr>
          <p:txBody>
            <a:bodyPr wrap="square" rtlCol="0">
              <a:spAutoFit/>
            </a:bodyPr>
            <a:lstStyle/>
            <a:p>
              <a:pPr marL="634959" lvl="1" indent="-177759" algn="l" defTabSz="914400">
                <a:buFont typeface="Arial"/>
                <a:buChar char="•"/>
              </a:pPr>
              <a:r>
                <a:rPr lang="de-CH" sz="1600" b="0" i="0" dirty="0">
                  <a:solidFill>
                    <a:schemeClr val="tx1"/>
                  </a:solidFill>
                  <a:latin typeface="Arial"/>
                  <a:ea typeface="+mn-ea"/>
                  <a:cs typeface="+mn-cs"/>
                </a:rPr>
                <a:t>Optimierte Zusammenarbeit und höhere Mitarbeiterproduktivität</a:t>
              </a:r>
              <a:endParaRPr lang="en-US" sz="1600" dirty="0"/>
            </a:p>
            <a:p>
              <a:pPr marL="634959" lvl="1" indent="-177759" algn="l" defTabSz="914400">
                <a:buFont typeface="Arial"/>
                <a:buChar char="•"/>
              </a:pPr>
              <a:r>
                <a:rPr lang="de-CH" sz="1600" b="0" i="0" dirty="0">
                  <a:solidFill>
                    <a:schemeClr val="tx1"/>
                  </a:solidFill>
                  <a:latin typeface="Arial"/>
                  <a:ea typeface="+mn-ea"/>
                  <a:cs typeface="+mn-cs"/>
                </a:rPr>
                <a:t>Verbesserter Kundensupport</a:t>
              </a:r>
              <a:endParaRPr lang="en-US" sz="1600" dirty="0"/>
            </a:p>
            <a:p>
              <a:pPr marL="634959" lvl="1" indent="-177759" algn="l" defTabSz="914400">
                <a:buFont typeface="Arial"/>
                <a:buChar char="•"/>
              </a:pPr>
              <a:r>
                <a:rPr lang="de-CH" sz="1600" b="0" i="0" dirty="0">
                  <a:solidFill>
                    <a:schemeClr val="tx1"/>
                  </a:solidFill>
                  <a:latin typeface="Arial"/>
                  <a:ea typeface="+mn-ea"/>
                  <a:cs typeface="+mn-cs"/>
                </a:rPr>
                <a:t>Um 60 % niedrigere Telekommunikationskosten; geringere Administrationskosten</a:t>
              </a:r>
              <a:endParaRPr lang="en-US" sz="1600" dirty="0"/>
            </a:p>
            <a:p>
              <a:pPr marL="634959" lvl="1" indent="-177759" algn="l" defTabSz="914400">
                <a:buFont typeface="Arial"/>
                <a:buChar char="•"/>
              </a:pPr>
              <a:r>
                <a:rPr lang="de-CH" sz="1600" b="0" i="0" dirty="0">
                  <a:solidFill>
                    <a:schemeClr val="tx1"/>
                  </a:solidFill>
                  <a:latin typeface="Arial"/>
                  <a:ea typeface="+mn-ea"/>
                  <a:cs typeface="+mn-cs"/>
                </a:rPr>
                <a:t>Systemadministrationsprozess beansprucht nur noch wenige Minuten statt mehrerer Tage</a:t>
              </a:r>
              <a:endParaRPr lang="en-US" sz="1600" dirty="0"/>
            </a:p>
          </p:txBody>
        </p:sp>
        <p:sp>
          <p:nvSpPr>
            <p:cNvPr id="18" name="TextBox 17"/>
            <p:cNvSpPr txBox="1"/>
            <p:nvPr/>
          </p:nvSpPr>
          <p:spPr>
            <a:xfrm rot="16200000">
              <a:off x="2271808" y="5594184"/>
              <a:ext cx="1742856" cy="253916"/>
            </a:xfrm>
            <a:prstGeom prst="rect">
              <a:avLst/>
            </a:prstGeom>
            <a:noFill/>
          </p:spPr>
          <p:txBody>
            <a:bodyPr wrap="square" rtlCol="0">
              <a:spAutoFit/>
            </a:bodyPr>
            <a:lstStyle/>
            <a:p>
              <a:pPr algn="ctr" defTabSz="914400">
                <a:buNone/>
              </a:pPr>
              <a:r>
                <a:rPr lang="de-CH" sz="1050" b="0" i="0" dirty="0">
                  <a:solidFill>
                    <a:srgbClr val="FFFFFF"/>
                  </a:solidFill>
                  <a:latin typeface="Arial"/>
                  <a:ea typeface="+mn-ea"/>
                  <a:cs typeface="+mn-cs"/>
                </a:rPr>
                <a:t>Ergebnisse</a:t>
              </a:r>
              <a:endParaRPr lang="en-US" sz="1050" dirty="0">
                <a:solidFill>
                  <a:srgbClr val="FFFFFF"/>
                </a:solidFill>
              </a:endParaRPr>
            </a:p>
          </p:txBody>
        </p:sp>
      </p:grpSp>
      <p:grpSp>
        <p:nvGrpSpPr>
          <p:cNvPr id="31" name="Group 30"/>
          <p:cNvGrpSpPr/>
          <p:nvPr/>
        </p:nvGrpSpPr>
        <p:grpSpPr>
          <a:xfrm>
            <a:off x="6601574" y="1368175"/>
            <a:ext cx="2440774" cy="5310698"/>
            <a:chOff x="6715874" y="1368175"/>
            <a:chExt cx="2440774" cy="5310698"/>
          </a:xfrm>
        </p:grpSpPr>
        <p:pic>
          <p:nvPicPr>
            <p:cNvPr id="4" name="Picture 3"/>
            <p:cNvPicPr>
              <a:picLocks noChangeAspect="1"/>
            </p:cNvPicPr>
            <p:nvPr/>
          </p:nvPicPr>
          <p:blipFill>
            <a:blip r:embed="rId4" cstate="print"/>
            <a:stretch>
              <a:fillRect/>
            </a:stretch>
          </p:blipFill>
          <p:spPr>
            <a:xfrm>
              <a:off x="6715874" y="1368175"/>
              <a:ext cx="2428126" cy="1307215"/>
            </a:xfrm>
            <a:prstGeom prst="rect">
              <a:avLst/>
            </a:prstGeom>
          </p:spPr>
        </p:pic>
        <p:pic>
          <p:nvPicPr>
            <p:cNvPr id="27" name="Picture 26" descr="AL59836.jpg"/>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715874" y="5190504"/>
              <a:ext cx="2440774" cy="1488369"/>
            </a:xfrm>
            <a:prstGeom prst="rect">
              <a:avLst/>
            </a:prstGeom>
          </p:spPr>
        </p:pic>
        <p:pic>
          <p:nvPicPr>
            <p:cNvPr id="29" name="Picture 28" descr="AN48148.jpg"/>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6715874" y="2663404"/>
              <a:ext cx="2434450" cy="1009290"/>
            </a:xfrm>
            <a:prstGeom prst="rect">
              <a:avLst/>
            </a:prstGeom>
          </p:spPr>
        </p:pic>
        <p:pic>
          <p:nvPicPr>
            <p:cNvPr id="30" name="Picture 29" descr="AN36240.jpg"/>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6715874" y="3672694"/>
              <a:ext cx="2440774" cy="1517810"/>
            </a:xfrm>
            <a:prstGeom prst="rect">
              <a:avLst/>
            </a:prstGeom>
          </p:spPr>
        </p:pic>
      </p:grpSp>
      <p:cxnSp>
        <p:nvCxnSpPr>
          <p:cNvPr id="23" name="Straight Connector 22"/>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09944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4.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Anwenderberichte</a:t>
            </a:r>
            <a:endParaRPr lang="en-US" sz="2800" dirty="0">
              <a:solidFill>
                <a:schemeClr val="bg1"/>
              </a:solidFill>
            </a:endParaRPr>
          </a:p>
        </p:txBody>
      </p:sp>
      <p:grpSp>
        <p:nvGrpSpPr>
          <p:cNvPr id="13" name="Group 12"/>
          <p:cNvGrpSpPr/>
          <p:nvPr/>
        </p:nvGrpSpPr>
        <p:grpSpPr>
          <a:xfrm>
            <a:off x="3765134" y="1381782"/>
            <a:ext cx="4506497" cy="1526518"/>
            <a:chOff x="706368" y="1977185"/>
            <a:chExt cx="4506497" cy="1747514"/>
          </a:xfrm>
        </p:grpSpPr>
        <p:pic>
          <p:nvPicPr>
            <p:cNvPr id="14" name="Picture 13" descr="Tab4.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06368" y="1977185"/>
              <a:ext cx="4506497" cy="1747514"/>
            </a:xfrm>
            <a:prstGeom prst="rect">
              <a:avLst/>
            </a:prstGeom>
          </p:spPr>
        </p:pic>
        <p:sp>
          <p:nvSpPr>
            <p:cNvPr id="15" name="TextBox 14"/>
            <p:cNvSpPr txBox="1"/>
            <p:nvPr/>
          </p:nvSpPr>
          <p:spPr>
            <a:xfrm>
              <a:off x="990600" y="2154133"/>
              <a:ext cx="4051299" cy="1162702"/>
            </a:xfrm>
            <a:prstGeom prst="rect">
              <a:avLst/>
            </a:prstGeom>
            <a:noFill/>
          </p:spPr>
          <p:txBody>
            <a:bodyPr wrap="square" rtlCol="0">
              <a:spAutoFit/>
            </a:bodyPr>
            <a:lstStyle/>
            <a:p>
              <a:pPr algn="l" defTabSz="914400">
                <a:buNone/>
              </a:pPr>
              <a:r>
                <a:rPr lang="en-US" sz="1500" b="1" i="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Erste</a:t>
              </a:r>
              <a:r>
                <a:rPr lang="en-US" sz="1500" b="1"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Bank </a:t>
              </a:r>
            </a:p>
            <a:p>
              <a:pPr algn="l" defTabSz="914400">
                <a:buNone/>
              </a:pP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Finanzinstitut erschließt neue Einsparungsmöglichkeiten mit Cisco </a:t>
              </a: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r>
              <a:b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b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Unified </a:t>
              </a: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Computing und Cloud Computing. </a:t>
              </a:r>
            </a:p>
          </p:txBody>
        </p:sp>
      </p:grpSp>
      <p:grpSp>
        <p:nvGrpSpPr>
          <p:cNvPr id="17" name="Group 16"/>
          <p:cNvGrpSpPr/>
          <p:nvPr/>
        </p:nvGrpSpPr>
        <p:grpSpPr>
          <a:xfrm>
            <a:off x="3530600" y="4838700"/>
            <a:ext cx="4506497" cy="1823137"/>
            <a:chOff x="4312066" y="4820930"/>
            <a:chExt cx="4506497" cy="1823137"/>
          </a:xfrm>
        </p:grpSpPr>
        <p:pic>
          <p:nvPicPr>
            <p:cNvPr id="18" name="Picture 17" descr="Tab4.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rot="10800000">
              <a:off x="4312066" y="4820930"/>
              <a:ext cx="4506497" cy="1747514"/>
            </a:xfrm>
            <a:prstGeom prst="rect">
              <a:avLst/>
            </a:prstGeom>
          </p:spPr>
        </p:pic>
        <p:sp>
          <p:nvSpPr>
            <p:cNvPr id="22" name="TextBox 21"/>
            <p:cNvSpPr txBox="1"/>
            <p:nvPr/>
          </p:nvSpPr>
          <p:spPr>
            <a:xfrm>
              <a:off x="4584700" y="5166739"/>
              <a:ext cx="4120495" cy="1477328"/>
            </a:xfrm>
            <a:prstGeom prst="rect">
              <a:avLst/>
            </a:prstGeom>
            <a:noFill/>
          </p:spPr>
          <p:txBody>
            <a:bodyPr wrap="square" rtlCol="0">
              <a:spAutoFit/>
            </a:bodyPr>
            <a:lstStyle/>
            <a:p>
              <a:pPr algn="l" defTabSz="914400">
                <a:buNone/>
              </a:pPr>
              <a:r>
                <a:rPr lang="en-US" sz="1500" b="1"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MacArthur Corporation</a:t>
              </a:r>
            </a:p>
            <a:p>
              <a:pPr algn="l" defTabSz="914400">
                <a:buNone/>
              </a:pP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Cloud-basiertes Web-Gateway von Cisco mindert Risiken, steigert die Verfügbarkeit </a:t>
              </a: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r>
              <a:b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b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und </a:t>
              </a: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Betriebszeit und ermöglicht sichere </a:t>
              </a: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r>
              <a:b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b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VPN-Verbindungen</a:t>
              </a: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t>
              </a:r>
              <a:endPar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endParaRPr>
            </a:p>
            <a:p>
              <a:pPr algn="l" defTabSz="914400">
                <a:buNone/>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9" name="Group 28"/>
          <p:cNvGrpSpPr/>
          <p:nvPr/>
        </p:nvGrpSpPr>
        <p:grpSpPr>
          <a:xfrm rot="10800000">
            <a:off x="229702" y="2870200"/>
            <a:ext cx="4368800" cy="1767926"/>
            <a:chOff x="4368800" y="4573071"/>
            <a:chExt cx="4368800" cy="2085423"/>
          </a:xfrm>
        </p:grpSpPr>
        <p:pic>
          <p:nvPicPr>
            <p:cNvPr id="30" name="Picture 29" descr="GreenTab.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rot="10800000">
              <a:off x="4368800" y="4573071"/>
              <a:ext cx="4368800" cy="2085423"/>
            </a:xfrm>
            <a:prstGeom prst="rect">
              <a:avLst/>
            </a:prstGeom>
          </p:spPr>
        </p:pic>
        <p:sp>
          <p:nvSpPr>
            <p:cNvPr id="31" name="TextBox 30"/>
            <p:cNvSpPr txBox="1"/>
            <p:nvPr/>
          </p:nvSpPr>
          <p:spPr>
            <a:xfrm rot="10800000">
              <a:off x="4596977" y="4977179"/>
              <a:ext cx="3937424" cy="1470350"/>
            </a:xfrm>
            <a:prstGeom prst="rect">
              <a:avLst/>
            </a:prstGeom>
            <a:noFill/>
          </p:spPr>
          <p:txBody>
            <a:bodyPr wrap="square" rtlCol="0">
              <a:spAutoFit/>
            </a:bodyPr>
            <a:lstStyle/>
            <a:p>
              <a:pPr algn="l" defTabSz="914400">
                <a:buNone/>
              </a:pPr>
              <a:r>
                <a:rPr lang="en-US" sz="1500" b="1"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Virtual Radiologic </a:t>
              </a:r>
            </a:p>
            <a:p>
              <a:pPr algn="l" defTabSz="914400">
                <a:buNone/>
              </a:pP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Große Radiologiepraxis baut beim </a:t>
              </a: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
              </a:r>
              <a:b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br>
              <a:r>
                <a:rPr lang="de-CH" sz="15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Schutz </a:t>
              </a:r>
              <a:r>
                <a:rPr lang="de-CH" sz="15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seiner Mitarbeiter auf die Sicherheitslösungen und Compliance-Technologien von Cisco. </a:t>
              </a:r>
            </a:p>
          </p:txBody>
        </p:sp>
      </p:grpSp>
      <p:cxnSp>
        <p:nvCxnSpPr>
          <p:cNvPr id="16" name="Straight Connector 15"/>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94949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ppt_w*1.125000"/>
                                          </p:val>
                                        </p:tav>
                                        <p:tav tm="100000">
                                          <p:val>
                                            <p:strVal val="#ppt_x"/>
                                          </p:val>
                                        </p:tav>
                                      </p:tavLst>
                                    </p:anim>
                                    <p:animEffect transition="in" filter="wipe(left)">
                                      <p:cBhvr>
                                        <p:cTn id="8" dur="1000"/>
                                        <p:tgtEl>
                                          <p:spTgt spid="13"/>
                                        </p:tgtEl>
                                      </p:cBhvr>
                                    </p:animEffect>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p:tgtEl>
                                          <p:spTgt spid="17"/>
                                        </p:tgtEl>
                                        <p:attrNameLst>
                                          <p:attrName>ppt_x</p:attrName>
                                        </p:attrNameLst>
                                      </p:cBhvr>
                                      <p:tavLst>
                                        <p:tav tm="0">
                                          <p:val>
                                            <p:strVal val="#ppt_x-#ppt_w*1.125000"/>
                                          </p:val>
                                        </p:tav>
                                        <p:tav tm="100000">
                                          <p:val>
                                            <p:strVal val="#ppt_x"/>
                                          </p:val>
                                        </p:tav>
                                      </p:tavLst>
                                    </p:anim>
                                    <p:animEffect transition="in" filter="wipe(right)">
                                      <p:cBhvr>
                                        <p:cTn id="18" dur="1000"/>
                                        <p:tgtEl>
                                          <p:spTgt spid="17"/>
                                        </p:tgtEl>
                                      </p:cBhvr>
                                    </p:animEffect>
                                  </p:childTnLst>
                                </p:cTn>
                              </p:par>
                            </p:childTnLst>
                          </p:cTn>
                        </p:par>
                        <p:par>
                          <p:cTn id="19" fill="hold">
                            <p:stCondLst>
                              <p:cond delay="1000"/>
                            </p:stCondLst>
                            <p:childTnLst>
                              <p:par>
                                <p:cTn id="20" presetID="26" presetClass="emph" presetSubtype="0" fill="hold"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par>
                          <p:cTn id="23" fill="hold">
                            <p:stCondLst>
                              <p:cond delay="1500"/>
                            </p:stCondLst>
                            <p:childTnLst>
                              <p:par>
                                <p:cTn id="24" presetID="12" presetClass="entr" presetSubtype="1"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p:tgtEl>
                                          <p:spTgt spid="29"/>
                                        </p:tgtEl>
                                        <p:attrNameLst>
                                          <p:attrName>ppt_y</p:attrName>
                                        </p:attrNameLst>
                                      </p:cBhvr>
                                      <p:tavLst>
                                        <p:tav tm="0">
                                          <p:val>
                                            <p:strVal val="#ppt_y-#ppt_h*1.125000"/>
                                          </p:val>
                                        </p:tav>
                                        <p:tav tm="100000">
                                          <p:val>
                                            <p:strVal val="#ppt_y"/>
                                          </p:val>
                                        </p:tav>
                                      </p:tavLst>
                                    </p:anim>
                                    <p:animEffect transition="in" filter="wipe(down)">
                                      <p:cBhvr>
                                        <p:cTn id="27" dur="1000"/>
                                        <p:tgtEl>
                                          <p:spTgt spid="29"/>
                                        </p:tgtEl>
                                      </p:cBhvr>
                                    </p:animEffect>
                                  </p:childTnLst>
                                </p:cTn>
                              </p:par>
                            </p:childTnLst>
                          </p:cTn>
                        </p:par>
                        <p:par>
                          <p:cTn id="28" fill="hold">
                            <p:stCondLst>
                              <p:cond delay="2500"/>
                            </p:stCondLst>
                            <p:childTnLst>
                              <p:par>
                                <p:cTn id="29" presetID="26" presetClass="emph" presetSubtype="0" fill="hold" nodeType="afterEffect">
                                  <p:stCondLst>
                                    <p:cond delay="0"/>
                                  </p:stCondLst>
                                  <p:childTnLst>
                                    <p:animEffect transition="out" filter="fade">
                                      <p:cBhvr>
                                        <p:cTn id="30" dur="500" tmFilter="0, 0; .2, .5; .8, .5; 1, 0"/>
                                        <p:tgtEl>
                                          <p:spTgt spid="29"/>
                                        </p:tgtEl>
                                      </p:cBhvr>
                                    </p:animEffect>
                                    <p:animScale>
                                      <p:cBhvr>
                                        <p:cTn id="31"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11.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323"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100" b="0" i="0" spc="0" baseline="0" dirty="0">
                <a:solidFill>
                  <a:srgbClr val="FFFFFF"/>
                </a:solidFill>
                <a:latin typeface="Arial"/>
                <a:ea typeface="+mj-ea"/>
                <a:cs typeface="+mj-cs"/>
              </a:rPr>
              <a:t>Was können wir und unsere Partner für Sie tun?</a:t>
            </a:r>
            <a:endParaRPr lang="en-US" sz="3100" dirty="0">
              <a:solidFill>
                <a:schemeClr val="bg1"/>
              </a:solidFill>
            </a:endParaRPr>
          </a:p>
        </p:txBody>
      </p:sp>
      <p:sp>
        <p:nvSpPr>
          <p:cNvPr id="2" name="TextBox 1"/>
          <p:cNvSpPr txBox="1"/>
          <p:nvPr/>
        </p:nvSpPr>
        <p:spPr>
          <a:xfrm>
            <a:off x="257151" y="1816461"/>
            <a:ext cx="4909935" cy="4647939"/>
          </a:xfrm>
          <a:prstGeom prst="rect">
            <a:avLst/>
          </a:prstGeom>
          <a:noFill/>
        </p:spPr>
        <p:txBody>
          <a:bodyPr wrap="square" rtlCol="0">
            <a:spAutoFit/>
          </a:bodyPr>
          <a:lstStyle/>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Vereinfachung</a:t>
            </a:r>
            <a:r>
              <a:rPr lang="en-US" sz="1600" b="1" i="0" dirty="0">
                <a:solidFill>
                  <a:srgbClr val="0096D6">
                    <a:lumMod val="75000"/>
                  </a:srgbClr>
                </a:solidFill>
                <a:latin typeface="Arial"/>
                <a:ea typeface="+mn-ea"/>
                <a:cs typeface="+mn-cs"/>
              </a:rPr>
              <a:t> von IT-</a:t>
            </a:r>
            <a:r>
              <a:rPr lang="en-US" sz="1600" b="1" i="0" dirty="0" err="1">
                <a:solidFill>
                  <a:srgbClr val="0096D6">
                    <a:lumMod val="75000"/>
                  </a:srgbClr>
                </a:solidFill>
                <a:latin typeface="Arial"/>
                <a:ea typeface="+mn-ea"/>
                <a:cs typeface="+mn-cs"/>
              </a:rPr>
              <a:t>Prozessen</a:t>
            </a:r>
            <a:r>
              <a:rPr lang="en-US" sz="1600" b="1" i="0" dirty="0">
                <a:solidFill>
                  <a:srgbClr val="0096D6">
                    <a:lumMod val="75000"/>
                  </a:srgbClr>
                </a:solidFill>
                <a:latin typeface="Arial"/>
                <a:ea typeface="+mn-ea"/>
                <a:cs typeface="+mn-cs"/>
              </a:rPr>
              <a:t> und -</a:t>
            </a:r>
            <a:r>
              <a:rPr lang="en-US" sz="1600" b="1" i="0" dirty="0" err="1">
                <a:solidFill>
                  <a:srgbClr val="0096D6">
                    <a:lumMod val="75000"/>
                  </a:srgbClr>
                </a:solidFill>
                <a:latin typeface="Arial"/>
                <a:ea typeface="+mn-ea"/>
                <a:cs typeface="+mn-cs"/>
              </a:rPr>
              <a:t>Betrieb</a:t>
            </a:r>
            <a:endParaRPr lang="en-US" sz="1600" b="1" i="0" dirty="0">
              <a:solidFill>
                <a:srgbClr val="0096D6">
                  <a:lumMod val="75000"/>
                </a:srgbClr>
              </a:solidFill>
              <a:latin typeface="Arial"/>
              <a:ea typeface="+mn-ea"/>
              <a:cs typeface="+mn-cs"/>
            </a:endParaRPr>
          </a:p>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Unterstützung</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bei</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der</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Erfüllung</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geschäftlicher</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Anforderungen</a:t>
            </a:r>
            <a:endParaRPr lang="en-US" sz="1600" b="1" i="0" dirty="0">
              <a:solidFill>
                <a:srgbClr val="0096D6">
                  <a:lumMod val="75000"/>
                </a:srgbClr>
              </a:solidFill>
              <a:latin typeface="Arial"/>
              <a:ea typeface="+mn-ea"/>
              <a:cs typeface="+mn-cs"/>
            </a:endParaRPr>
          </a:p>
          <a:p>
            <a:pPr marL="274320" lvl="2" indent="-177759" algn="l" defTabSz="914400">
              <a:lnSpc>
                <a:spcPct val="150000"/>
              </a:lnSpc>
              <a:spcBef>
                <a:spcPts val="600"/>
              </a:spcBef>
              <a:buClr>
                <a:srgbClr val="0096D6">
                  <a:lumMod val="75000"/>
                </a:srgbClr>
              </a:buClr>
              <a:buFont typeface="Arial"/>
              <a:buChar char="•"/>
            </a:pPr>
            <a:r>
              <a:rPr lang="en-US" sz="1600" b="1" i="0" dirty="0">
                <a:solidFill>
                  <a:srgbClr val="0096D6">
                    <a:lumMod val="75000"/>
                  </a:srgbClr>
                </a:solidFill>
                <a:latin typeface="Arial"/>
                <a:ea typeface="+mn-ea"/>
                <a:cs typeface="+mn-cs"/>
              </a:rPr>
              <a:t>Flexible </a:t>
            </a:r>
            <a:r>
              <a:rPr lang="en-US" sz="1600" b="1" i="0" dirty="0" err="1">
                <a:solidFill>
                  <a:srgbClr val="0096D6">
                    <a:lumMod val="75000"/>
                  </a:srgbClr>
                </a:solidFill>
                <a:latin typeface="Arial"/>
                <a:ea typeface="+mn-ea"/>
                <a:cs typeface="+mn-cs"/>
              </a:rPr>
              <a:t>Bereitstellungsoptionen</a:t>
            </a:r>
            <a:endParaRPr lang="en-US" sz="1600" b="1" dirty="0">
              <a:solidFill>
                <a:schemeClr val="tx1">
                  <a:lumMod val="75000"/>
                </a:schemeClr>
              </a:solidFill>
            </a:endParaRPr>
          </a:p>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Umfassende</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Funktionen</a:t>
            </a:r>
            <a:r>
              <a:rPr lang="en-US" sz="1600" b="1" i="0" dirty="0">
                <a:solidFill>
                  <a:srgbClr val="0096D6">
                    <a:lumMod val="75000"/>
                  </a:srgbClr>
                </a:solidFill>
                <a:latin typeface="Arial"/>
                <a:ea typeface="+mn-ea"/>
                <a:cs typeface="+mn-cs"/>
              </a:rPr>
              <a:t> und </a:t>
            </a:r>
            <a:r>
              <a:rPr lang="en-US" sz="1600" b="1" i="0" dirty="0" err="1">
                <a:solidFill>
                  <a:srgbClr val="0096D6">
                    <a:lumMod val="75000"/>
                  </a:srgbClr>
                </a:solidFill>
                <a:latin typeface="Arial"/>
                <a:ea typeface="+mn-ea"/>
                <a:cs typeface="+mn-cs"/>
              </a:rPr>
              <a:t>Flexibilität</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für</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Mitarbeiter</a:t>
            </a:r>
            <a:endParaRPr lang="en-US" sz="1600" b="1" dirty="0">
              <a:solidFill>
                <a:schemeClr val="tx1">
                  <a:lumMod val="75000"/>
                </a:schemeClr>
              </a:solidFill>
            </a:endParaRPr>
          </a:p>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Ausschöpfung</a:t>
            </a:r>
            <a:r>
              <a:rPr lang="en-US" sz="1600" b="1" i="0" dirty="0">
                <a:solidFill>
                  <a:srgbClr val="0096D6">
                    <a:lumMod val="75000"/>
                  </a:srgbClr>
                </a:solidFill>
                <a:latin typeface="Arial"/>
                <a:ea typeface="+mn-ea"/>
                <a:cs typeface="+mn-cs"/>
              </a:rPr>
              <a:t> und </a:t>
            </a:r>
            <a:r>
              <a:rPr lang="en-US" sz="1600" b="1" i="0" dirty="0" err="1">
                <a:solidFill>
                  <a:srgbClr val="0096D6">
                    <a:lumMod val="75000"/>
                  </a:srgbClr>
                </a:solidFill>
                <a:latin typeface="Arial"/>
                <a:ea typeface="+mn-ea"/>
                <a:cs typeface="+mn-cs"/>
              </a:rPr>
              <a:t>Optimierung</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bestehender</a:t>
            </a:r>
            <a:r>
              <a:rPr lang="en-US" sz="1600" b="1" i="0" dirty="0">
                <a:solidFill>
                  <a:srgbClr val="0096D6">
                    <a:lumMod val="75000"/>
                  </a:srgbClr>
                </a:solidFill>
                <a:latin typeface="Arial"/>
                <a:ea typeface="+mn-ea"/>
                <a:cs typeface="+mn-cs"/>
              </a:rPr>
              <a:t> IT-</a:t>
            </a:r>
            <a:r>
              <a:rPr lang="en-US" sz="1600" b="1" i="0" dirty="0" err="1">
                <a:solidFill>
                  <a:srgbClr val="0096D6">
                    <a:lumMod val="75000"/>
                  </a:srgbClr>
                </a:solidFill>
                <a:latin typeface="Arial"/>
                <a:ea typeface="+mn-ea"/>
                <a:cs typeface="+mn-cs"/>
              </a:rPr>
              <a:t>Investitionen</a:t>
            </a:r>
            <a:endParaRPr lang="en-US" sz="1600" b="1" dirty="0">
              <a:solidFill>
                <a:schemeClr val="tx1">
                  <a:lumMod val="75000"/>
                </a:schemeClr>
              </a:solidFill>
            </a:endParaRPr>
          </a:p>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Risikominimierung</a:t>
            </a:r>
            <a:endParaRPr lang="en-US" sz="1600" b="1" i="0" dirty="0">
              <a:solidFill>
                <a:srgbClr val="0096D6">
                  <a:lumMod val="75000"/>
                </a:srgbClr>
              </a:solidFill>
              <a:latin typeface="Arial"/>
              <a:ea typeface="+mn-ea"/>
              <a:cs typeface="+mn-cs"/>
            </a:endParaRPr>
          </a:p>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Unterstützung</a:t>
            </a:r>
            <a:r>
              <a:rPr lang="en-US" sz="1600" b="1" i="0" dirty="0">
                <a:solidFill>
                  <a:srgbClr val="0096D6">
                    <a:lumMod val="75000"/>
                  </a:srgbClr>
                </a:solidFill>
                <a:latin typeface="Arial"/>
                <a:ea typeface="+mn-ea"/>
                <a:cs typeface="+mn-cs"/>
              </a:rPr>
              <a:t> und </a:t>
            </a:r>
            <a:r>
              <a:rPr lang="en-US" sz="1600" b="1" i="0" dirty="0" err="1">
                <a:solidFill>
                  <a:srgbClr val="0096D6">
                    <a:lumMod val="75000"/>
                  </a:srgbClr>
                </a:solidFill>
                <a:latin typeface="Arial"/>
                <a:ea typeface="+mn-ea"/>
                <a:cs typeface="+mn-cs"/>
              </a:rPr>
              <a:t>Skalierung</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der</a:t>
            </a:r>
            <a:r>
              <a:rPr lang="en-US" sz="1600" b="1" i="0" dirty="0">
                <a:solidFill>
                  <a:srgbClr val="0096D6">
                    <a:lumMod val="75000"/>
                  </a:srgbClr>
                </a:solidFill>
                <a:latin typeface="Arial"/>
                <a:ea typeface="+mn-ea"/>
                <a:cs typeface="+mn-cs"/>
              </a:rPr>
              <a:t> IT</a:t>
            </a:r>
          </a:p>
          <a:p>
            <a:pPr marL="274320" lvl="2" indent="-177759" algn="l" defTabSz="914400">
              <a:lnSpc>
                <a:spcPct val="150000"/>
              </a:lnSpc>
              <a:spcBef>
                <a:spcPts val="600"/>
              </a:spcBef>
              <a:buClr>
                <a:srgbClr val="0096D6">
                  <a:lumMod val="75000"/>
                </a:srgbClr>
              </a:buClr>
              <a:buFont typeface="Arial"/>
              <a:buChar char="•"/>
            </a:pPr>
            <a:r>
              <a:rPr lang="en-US" sz="1600" b="1" i="0" dirty="0" err="1">
                <a:solidFill>
                  <a:srgbClr val="0096D6">
                    <a:lumMod val="75000"/>
                  </a:srgbClr>
                </a:solidFill>
                <a:latin typeface="Arial"/>
                <a:ea typeface="+mn-ea"/>
                <a:cs typeface="+mn-cs"/>
              </a:rPr>
              <a:t>Zukunftssichere</a:t>
            </a:r>
            <a:r>
              <a:rPr lang="en-US" sz="1600" b="1" i="0" dirty="0">
                <a:solidFill>
                  <a:srgbClr val="0096D6">
                    <a:lumMod val="75000"/>
                  </a:srgbClr>
                </a:solidFill>
                <a:latin typeface="Arial"/>
                <a:ea typeface="+mn-ea"/>
                <a:cs typeface="+mn-cs"/>
              </a:rPr>
              <a:t> </a:t>
            </a:r>
            <a:r>
              <a:rPr lang="en-US" sz="1600" b="1" i="0" dirty="0" err="1">
                <a:solidFill>
                  <a:srgbClr val="0096D6">
                    <a:lumMod val="75000"/>
                  </a:srgbClr>
                </a:solidFill>
                <a:latin typeface="Arial"/>
                <a:ea typeface="+mn-ea"/>
                <a:cs typeface="+mn-cs"/>
              </a:rPr>
              <a:t>Investitionen</a:t>
            </a:r>
            <a:endParaRPr lang="en-US" sz="1600" b="1" dirty="0">
              <a:solidFill>
                <a:schemeClr val="tx1">
                  <a:lumMod val="75000"/>
                </a:schemeClr>
              </a:solidFill>
            </a:endParaRPr>
          </a:p>
        </p:txBody>
      </p:sp>
      <p:cxnSp>
        <p:nvCxnSpPr>
          <p:cNvPr id="8" name="Straight Connector 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82960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G11.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35565" cy="568648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Entscheiden Sie sich für den Branchenführer</a:t>
            </a:r>
            <a:endParaRPr lang="en-US" sz="3200" dirty="0">
              <a:solidFill>
                <a:schemeClr val="bg1"/>
              </a:solidFill>
            </a:endParaRPr>
          </a:p>
        </p:txBody>
      </p:sp>
      <p:cxnSp>
        <p:nvCxnSpPr>
          <p:cNvPr id="17" name="Straight Connector 16"/>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3223" y="1456267"/>
            <a:ext cx="7878551" cy="830997"/>
          </a:xfrm>
          <a:prstGeom prst="rect">
            <a:avLst/>
          </a:prstGeom>
          <a:noFill/>
        </p:spPr>
        <p:txBody>
          <a:bodyPr wrap="square" rtlCol="0">
            <a:spAutoFit/>
          </a:bodyPr>
          <a:lstStyle/>
          <a:p>
            <a:pPr algn="ctr" defTabSz="914400">
              <a:buNone/>
            </a:pPr>
            <a:r>
              <a:rPr lang="de-CH" sz="2400" b="0" i="0">
                <a:solidFill>
                  <a:srgbClr val="6DB344"/>
                </a:solidFill>
                <a:latin typeface="Arial"/>
                <a:ea typeface="+mn-ea"/>
                <a:cs typeface="+mn-cs"/>
              </a:rPr>
              <a:t>Unser Midmarket-Portfolio in optimaler Größe </a:t>
            </a:r>
            <a:endParaRPr lang="en-US" sz="2400" dirty="0" smtClean="0">
              <a:solidFill>
                <a:srgbClr val="6DB344"/>
              </a:solidFill>
            </a:endParaRPr>
          </a:p>
          <a:p>
            <a:pPr algn="ctr" defTabSz="914400">
              <a:buNone/>
            </a:pPr>
            <a:r>
              <a:rPr lang="de-CH" sz="2400" b="0" i="0">
                <a:solidFill>
                  <a:srgbClr val="6DB344"/>
                </a:solidFill>
                <a:latin typeface="Arial"/>
                <a:ea typeface="+mn-ea"/>
                <a:cs typeface="+mn-cs"/>
              </a:rPr>
              <a:t>bietet Ihrem Unternehmen folgende Vorteile: </a:t>
            </a:r>
          </a:p>
        </p:txBody>
      </p:sp>
      <p:grpSp>
        <p:nvGrpSpPr>
          <p:cNvPr id="5" name="Group 4"/>
          <p:cNvGrpSpPr/>
          <p:nvPr/>
        </p:nvGrpSpPr>
        <p:grpSpPr>
          <a:xfrm>
            <a:off x="4964699" y="2485721"/>
            <a:ext cx="4126675" cy="1015663"/>
            <a:chOff x="4964699" y="2485721"/>
            <a:chExt cx="4126675" cy="1015663"/>
          </a:xfrm>
        </p:grpSpPr>
        <p:sp>
          <p:nvSpPr>
            <p:cNvPr id="12" name="TextBox 11"/>
            <p:cNvSpPr txBox="1"/>
            <p:nvPr/>
          </p:nvSpPr>
          <p:spPr>
            <a:xfrm>
              <a:off x="6272799" y="2485721"/>
              <a:ext cx="2818575" cy="1015663"/>
            </a:xfrm>
            <a:prstGeom prst="rect">
              <a:avLst/>
            </a:prstGeom>
            <a:noFill/>
          </p:spPr>
          <p:txBody>
            <a:bodyPr wrap="square" rtlCol="0">
              <a:spAutoFit/>
            </a:bodyPr>
            <a:lstStyle/>
            <a:p>
              <a:pPr algn="l" defTabSz="914400">
                <a:spcBef>
                  <a:spcPts val="600"/>
                </a:spcBef>
                <a:buNone/>
              </a:pPr>
              <a:r>
                <a:rPr lang="de-CH" sz="1500" b="0" i="0" dirty="0">
                  <a:solidFill>
                    <a:srgbClr val="0096D6"/>
                  </a:solidFill>
                  <a:latin typeface="Arial"/>
                  <a:ea typeface="+mn-ea"/>
                  <a:cs typeface="+mn-cs"/>
                </a:rPr>
                <a:t>Auswahl – umfassendstes Lösungsportfolio der Branche und hohe Investitionen in Forschung und Entwicklung</a:t>
              </a:r>
              <a:endParaRPr lang="en-US" sz="1500" dirty="0">
                <a:solidFill>
                  <a:srgbClr val="0096D6"/>
                </a:solidFill>
              </a:endParaRPr>
            </a:p>
          </p:txBody>
        </p:sp>
        <p:sp>
          <p:nvSpPr>
            <p:cNvPr id="23" name="Freeform 22"/>
            <p:cNvSpPr/>
            <p:nvPr/>
          </p:nvSpPr>
          <p:spPr>
            <a:xfrm>
              <a:off x="4964699" y="2642632"/>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dirty="0"/>
            </a:p>
          </p:txBody>
        </p:sp>
      </p:grpSp>
      <p:grpSp>
        <p:nvGrpSpPr>
          <p:cNvPr id="4" name="Group 3"/>
          <p:cNvGrpSpPr/>
          <p:nvPr/>
        </p:nvGrpSpPr>
        <p:grpSpPr>
          <a:xfrm>
            <a:off x="-90346" y="2485721"/>
            <a:ext cx="4463494" cy="699241"/>
            <a:chOff x="-90346" y="2485721"/>
            <a:chExt cx="4463494" cy="699241"/>
          </a:xfrm>
        </p:grpSpPr>
        <p:sp>
          <p:nvSpPr>
            <p:cNvPr id="19" name="TextBox 18"/>
            <p:cNvSpPr txBox="1"/>
            <p:nvPr/>
          </p:nvSpPr>
          <p:spPr>
            <a:xfrm>
              <a:off x="-90346" y="2485721"/>
              <a:ext cx="3146985" cy="553998"/>
            </a:xfrm>
            <a:prstGeom prst="rect">
              <a:avLst/>
            </a:prstGeom>
            <a:noFill/>
          </p:spPr>
          <p:txBody>
            <a:bodyPr wrap="square" rtlCol="0">
              <a:spAutoFit/>
            </a:bodyPr>
            <a:lstStyle/>
            <a:p>
              <a:pPr algn="r" defTabSz="914400">
                <a:spcBef>
                  <a:spcPts val="600"/>
                </a:spcBef>
                <a:buNone/>
              </a:pPr>
              <a:r>
                <a:rPr lang="de-CH" sz="1500" b="0" i="0" dirty="0">
                  <a:solidFill>
                    <a:srgbClr val="0096D6"/>
                  </a:solidFill>
                  <a:latin typeface="Arial"/>
                  <a:ea typeface="+mn-ea"/>
                  <a:cs typeface="+mn-cs"/>
                </a:rPr>
                <a:t>Investitionsschutz </a:t>
              </a:r>
              <a:r>
                <a:rPr lang="de-CH" sz="1500" b="0" i="0" dirty="0" smtClean="0">
                  <a:solidFill>
                    <a:srgbClr val="0096D6"/>
                  </a:solidFill>
                  <a:latin typeface="Arial"/>
                  <a:ea typeface="+mn-ea"/>
                  <a:cs typeface="+mn-cs"/>
                </a:rPr>
                <a:t>– niedrigste </a:t>
              </a:r>
              <a:r>
                <a:rPr lang="de-CH" sz="1500" b="0" i="0" dirty="0">
                  <a:solidFill>
                    <a:srgbClr val="0096D6"/>
                  </a:solidFill>
                  <a:latin typeface="Arial"/>
                  <a:ea typeface="+mn-ea"/>
                  <a:cs typeface="+mn-cs"/>
                </a:rPr>
                <a:t>Gesamtbetriebskosten</a:t>
              </a:r>
            </a:p>
          </p:txBody>
        </p:sp>
        <p:sp>
          <p:nvSpPr>
            <p:cNvPr id="24" name="Freeform 23"/>
            <p:cNvSpPr/>
            <p:nvPr/>
          </p:nvSpPr>
          <p:spPr>
            <a:xfrm flipH="1">
              <a:off x="3065048" y="2642632"/>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500" dirty="0"/>
            </a:p>
          </p:txBody>
        </p:sp>
      </p:grpSp>
      <p:grpSp>
        <p:nvGrpSpPr>
          <p:cNvPr id="8" name="Group 7"/>
          <p:cNvGrpSpPr/>
          <p:nvPr/>
        </p:nvGrpSpPr>
        <p:grpSpPr>
          <a:xfrm>
            <a:off x="4964699" y="5425719"/>
            <a:ext cx="4319001" cy="1015663"/>
            <a:chOff x="4964699" y="5425719"/>
            <a:chExt cx="4319001" cy="1015663"/>
          </a:xfrm>
        </p:grpSpPr>
        <p:sp>
          <p:nvSpPr>
            <p:cNvPr id="14" name="TextBox 13"/>
            <p:cNvSpPr txBox="1"/>
            <p:nvPr/>
          </p:nvSpPr>
          <p:spPr>
            <a:xfrm>
              <a:off x="6272799" y="5425719"/>
              <a:ext cx="3010901" cy="1015663"/>
            </a:xfrm>
            <a:prstGeom prst="rect">
              <a:avLst/>
            </a:prstGeom>
            <a:noFill/>
          </p:spPr>
          <p:txBody>
            <a:bodyPr wrap="square" rtlCol="0">
              <a:spAutoFit/>
            </a:bodyPr>
            <a:lstStyle/>
            <a:p>
              <a:pPr algn="l" defTabSz="914400">
                <a:spcBef>
                  <a:spcPts val="600"/>
                </a:spcBef>
                <a:buNone/>
              </a:pPr>
              <a:r>
                <a:rPr lang="de-CH" sz="1500" b="0" i="0" dirty="0">
                  <a:solidFill>
                    <a:srgbClr val="0096D6"/>
                  </a:solidFill>
                  <a:latin typeface="Arial"/>
                  <a:ea typeface="+mn-ea"/>
                  <a:cs typeface="+mn-cs"/>
                </a:rPr>
                <a:t>Services – softwarebasiert </a:t>
              </a:r>
              <a:r>
                <a:rPr lang="de-CH" sz="1500" b="0" i="0" dirty="0" smtClean="0">
                  <a:solidFill>
                    <a:srgbClr val="0096D6"/>
                  </a:solidFill>
                  <a:latin typeface="Arial"/>
                  <a:ea typeface="+mn-ea"/>
                  <a:cs typeface="+mn-cs"/>
                </a:rPr>
                <a:t/>
              </a:r>
              <a:br>
                <a:rPr lang="de-CH" sz="1500" b="0" i="0" dirty="0" smtClean="0">
                  <a:solidFill>
                    <a:srgbClr val="0096D6"/>
                  </a:solidFill>
                  <a:latin typeface="Arial"/>
                  <a:ea typeface="+mn-ea"/>
                  <a:cs typeface="+mn-cs"/>
                </a:rPr>
              </a:br>
              <a:r>
                <a:rPr lang="de-CH" sz="1500" b="0" i="0" dirty="0" smtClean="0">
                  <a:solidFill>
                    <a:srgbClr val="0096D6"/>
                  </a:solidFill>
                  <a:latin typeface="Arial"/>
                  <a:ea typeface="+mn-ea"/>
                  <a:cs typeface="+mn-cs"/>
                </a:rPr>
                <a:t>und </a:t>
              </a:r>
              <a:r>
                <a:rPr lang="de-CH" sz="1500" b="0" i="0" dirty="0">
                  <a:solidFill>
                    <a:srgbClr val="0096D6"/>
                  </a:solidFill>
                  <a:latin typeface="Arial"/>
                  <a:ea typeface="+mn-ea"/>
                  <a:cs typeface="+mn-cs"/>
                </a:rPr>
                <a:t>entwickelt auf der </a:t>
              </a:r>
              <a:r>
                <a:rPr lang="de-CH" sz="1500" b="0" i="0" dirty="0" smtClean="0">
                  <a:solidFill>
                    <a:srgbClr val="0096D6"/>
                  </a:solidFill>
                  <a:latin typeface="Arial"/>
                  <a:ea typeface="+mn-ea"/>
                  <a:cs typeface="+mn-cs"/>
                </a:rPr>
                <a:t/>
              </a:r>
              <a:br>
                <a:rPr lang="de-CH" sz="1500" b="0" i="0" dirty="0" smtClean="0">
                  <a:solidFill>
                    <a:srgbClr val="0096D6"/>
                  </a:solidFill>
                  <a:latin typeface="Arial"/>
                  <a:ea typeface="+mn-ea"/>
                  <a:cs typeface="+mn-cs"/>
                </a:rPr>
              </a:br>
              <a:r>
                <a:rPr lang="de-CH" sz="1500" b="0" i="0" dirty="0" smtClean="0">
                  <a:solidFill>
                    <a:srgbClr val="0096D6"/>
                  </a:solidFill>
                  <a:latin typeface="Arial"/>
                  <a:ea typeface="+mn-ea"/>
                  <a:cs typeface="+mn-cs"/>
                </a:rPr>
                <a:t>Grundlage </a:t>
              </a:r>
              <a:r>
                <a:rPr lang="de-CH" sz="1500" b="0" i="0" dirty="0">
                  <a:solidFill>
                    <a:srgbClr val="0096D6"/>
                  </a:solidFill>
                  <a:latin typeface="Arial"/>
                  <a:ea typeface="+mn-ea"/>
                  <a:cs typeface="+mn-cs"/>
                </a:rPr>
                <a:t>von 28 Jahren Branchenerfahrung</a:t>
              </a:r>
            </a:p>
          </p:txBody>
        </p:sp>
        <p:sp>
          <p:nvSpPr>
            <p:cNvPr id="25" name="Freeform 24"/>
            <p:cNvSpPr/>
            <p:nvPr/>
          </p:nvSpPr>
          <p:spPr>
            <a:xfrm flipV="1">
              <a:off x="4964699" y="5429766"/>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dirty="0"/>
            </a:p>
          </p:txBody>
        </p:sp>
      </p:grpSp>
      <p:grpSp>
        <p:nvGrpSpPr>
          <p:cNvPr id="9" name="Group 8"/>
          <p:cNvGrpSpPr/>
          <p:nvPr/>
        </p:nvGrpSpPr>
        <p:grpSpPr>
          <a:xfrm>
            <a:off x="34039" y="5429766"/>
            <a:ext cx="4339109" cy="911409"/>
            <a:chOff x="34039" y="5429766"/>
            <a:chExt cx="4339109" cy="911409"/>
          </a:xfrm>
        </p:grpSpPr>
        <p:sp>
          <p:nvSpPr>
            <p:cNvPr id="22" name="TextBox 21"/>
            <p:cNvSpPr txBox="1"/>
            <p:nvPr/>
          </p:nvSpPr>
          <p:spPr>
            <a:xfrm>
              <a:off x="34039" y="5556345"/>
              <a:ext cx="3022600" cy="784830"/>
            </a:xfrm>
            <a:prstGeom prst="rect">
              <a:avLst/>
            </a:prstGeom>
            <a:noFill/>
          </p:spPr>
          <p:txBody>
            <a:bodyPr wrap="square" rtlCol="0">
              <a:spAutoFit/>
            </a:bodyPr>
            <a:lstStyle/>
            <a:p>
              <a:pPr algn="r" defTabSz="914400">
                <a:spcBef>
                  <a:spcPts val="600"/>
                </a:spcBef>
                <a:buNone/>
              </a:pPr>
              <a:r>
                <a:rPr lang="de-CH" sz="1500" b="0" i="0" dirty="0">
                  <a:solidFill>
                    <a:srgbClr val="0096D6"/>
                  </a:solidFill>
                  <a:latin typeface="Arial"/>
                  <a:ea typeface="+mn-ea"/>
                  <a:cs typeface="+mn-cs"/>
                </a:rPr>
                <a:t>Einfachheit – unkomplizierte Bereitstellung, Verwaltung und Skalierung, einfacher Betrieb </a:t>
              </a:r>
            </a:p>
          </p:txBody>
        </p:sp>
        <p:sp>
          <p:nvSpPr>
            <p:cNvPr id="26" name="Freeform 25"/>
            <p:cNvSpPr/>
            <p:nvPr/>
          </p:nvSpPr>
          <p:spPr>
            <a:xfrm flipH="1" flipV="1">
              <a:off x="3065048" y="5429766"/>
              <a:ext cx="1308100" cy="542330"/>
            </a:xfrm>
            <a:custGeom>
              <a:avLst/>
              <a:gdLst>
                <a:gd name="connsiteX0" fmla="*/ 0 w 1308100"/>
                <a:gd name="connsiteY0" fmla="*/ 215900 h 215900"/>
                <a:gd name="connsiteX1" fmla="*/ 203200 w 1308100"/>
                <a:gd name="connsiteY1" fmla="*/ 0 h 215900"/>
                <a:gd name="connsiteX2" fmla="*/ 1308100 w 1308100"/>
                <a:gd name="connsiteY2" fmla="*/ 12700 h 215900"/>
                <a:gd name="connsiteX3" fmla="*/ 1308100 w 1308100"/>
                <a:gd name="connsiteY3" fmla="*/ 12700 h 215900"/>
              </a:gdLst>
              <a:ahLst/>
              <a:cxnLst>
                <a:cxn ang="0">
                  <a:pos x="connsiteX0" y="connsiteY0"/>
                </a:cxn>
                <a:cxn ang="0">
                  <a:pos x="connsiteX1" y="connsiteY1"/>
                </a:cxn>
                <a:cxn ang="0">
                  <a:pos x="connsiteX2" y="connsiteY2"/>
                </a:cxn>
                <a:cxn ang="0">
                  <a:pos x="connsiteX3" y="connsiteY3"/>
                </a:cxn>
              </a:cxnLst>
              <a:rect l="l" t="t" r="r" b="b"/>
              <a:pathLst>
                <a:path w="1308100" h="215900">
                  <a:moveTo>
                    <a:pt x="0" y="215900"/>
                  </a:moveTo>
                  <a:lnTo>
                    <a:pt x="203200" y="0"/>
                  </a:lnTo>
                  <a:lnTo>
                    <a:pt x="1308100" y="12700"/>
                  </a:lnTo>
                  <a:lnTo>
                    <a:pt x="1308100" y="12700"/>
                  </a:lnTo>
                </a:path>
              </a:pathLst>
            </a:custGeom>
            <a:noFill/>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500" dirty="0"/>
            </a:p>
          </p:txBody>
        </p:sp>
      </p:grpSp>
      <p:grpSp>
        <p:nvGrpSpPr>
          <p:cNvPr id="6" name="Group 5"/>
          <p:cNvGrpSpPr/>
          <p:nvPr/>
        </p:nvGrpSpPr>
        <p:grpSpPr>
          <a:xfrm>
            <a:off x="5525673" y="3946504"/>
            <a:ext cx="3565700" cy="1246495"/>
            <a:chOff x="5525673" y="3946504"/>
            <a:chExt cx="3565700" cy="1246495"/>
          </a:xfrm>
        </p:grpSpPr>
        <p:sp>
          <p:nvSpPr>
            <p:cNvPr id="13" name="TextBox 12"/>
            <p:cNvSpPr txBox="1"/>
            <p:nvPr/>
          </p:nvSpPr>
          <p:spPr>
            <a:xfrm>
              <a:off x="6272798" y="3946504"/>
              <a:ext cx="2818575" cy="1246495"/>
            </a:xfrm>
            <a:prstGeom prst="rect">
              <a:avLst/>
            </a:prstGeom>
            <a:noFill/>
          </p:spPr>
          <p:txBody>
            <a:bodyPr wrap="square" rtlCol="0">
              <a:spAutoFit/>
            </a:bodyPr>
            <a:lstStyle/>
            <a:p>
              <a:pPr algn="l" defTabSz="914400">
                <a:spcBef>
                  <a:spcPts val="600"/>
                </a:spcBef>
                <a:buNone/>
              </a:pPr>
              <a:r>
                <a:rPr lang="de-CH" sz="1500" b="0" i="0" dirty="0">
                  <a:solidFill>
                    <a:srgbClr val="0096D6"/>
                  </a:solidFill>
                  <a:latin typeface="Arial"/>
                  <a:ea typeface="+mn-ea"/>
                  <a:cs typeface="+mn-cs"/>
                </a:rPr>
                <a:t>Partnernetzwerk – </a:t>
              </a:r>
              <a:r>
                <a:rPr lang="de-CH" sz="1500" b="0" i="0" dirty="0" smtClean="0">
                  <a:solidFill>
                    <a:srgbClr val="0096D6"/>
                  </a:solidFill>
                  <a:latin typeface="Arial"/>
                  <a:ea typeface="+mn-ea"/>
                  <a:cs typeface="+mn-cs"/>
                </a:rPr>
                <a:t/>
              </a:r>
              <a:br>
                <a:rPr lang="de-CH" sz="1500" b="0" i="0" dirty="0" smtClean="0">
                  <a:solidFill>
                    <a:srgbClr val="0096D6"/>
                  </a:solidFill>
                  <a:latin typeface="Arial"/>
                  <a:ea typeface="+mn-ea"/>
                  <a:cs typeface="+mn-cs"/>
                </a:rPr>
              </a:br>
              <a:r>
                <a:rPr lang="de-CH" sz="1500" b="0" i="0" dirty="0" smtClean="0">
                  <a:solidFill>
                    <a:srgbClr val="0096D6"/>
                  </a:solidFill>
                  <a:latin typeface="Arial"/>
                  <a:ea typeface="+mn-ea"/>
                  <a:cs typeface="+mn-cs"/>
                </a:rPr>
                <a:t>weltweites </a:t>
              </a:r>
              <a:r>
                <a:rPr lang="de-CH" sz="1500" b="0" i="0" dirty="0">
                  <a:solidFill>
                    <a:srgbClr val="0096D6"/>
                  </a:solidFill>
                  <a:latin typeface="Arial"/>
                  <a:ea typeface="+mn-ea"/>
                  <a:cs typeface="+mn-cs"/>
                </a:rPr>
                <a:t>Netzwerk </a:t>
              </a:r>
              <a:r>
                <a:rPr lang="de-CH" sz="1500" b="0" i="0" dirty="0" smtClean="0">
                  <a:solidFill>
                    <a:srgbClr val="0096D6"/>
                  </a:solidFill>
                  <a:latin typeface="Arial"/>
                  <a:ea typeface="+mn-ea"/>
                  <a:cs typeface="+mn-cs"/>
                </a:rPr>
                <a:t/>
              </a:r>
              <a:br>
                <a:rPr lang="de-CH" sz="1500" b="0" i="0" dirty="0" smtClean="0">
                  <a:solidFill>
                    <a:srgbClr val="0096D6"/>
                  </a:solidFill>
                  <a:latin typeface="Arial"/>
                  <a:ea typeface="+mn-ea"/>
                  <a:cs typeface="+mn-cs"/>
                </a:rPr>
              </a:br>
              <a:r>
                <a:rPr lang="de-CH" sz="1500" b="0" i="0" dirty="0" smtClean="0">
                  <a:solidFill>
                    <a:srgbClr val="0096D6"/>
                  </a:solidFill>
                  <a:latin typeface="Arial"/>
                  <a:ea typeface="+mn-ea"/>
                  <a:cs typeface="+mn-cs"/>
                </a:rPr>
                <a:t>aus </a:t>
              </a:r>
              <a:r>
                <a:rPr lang="de-CH" sz="1500" b="0" i="0" dirty="0">
                  <a:solidFill>
                    <a:srgbClr val="0096D6"/>
                  </a:solidFill>
                  <a:latin typeface="Arial"/>
                  <a:ea typeface="+mn-ea"/>
                  <a:cs typeface="+mn-cs"/>
                </a:rPr>
                <a:t>vertrauenswürdigen, hochqualifizierten Partnern</a:t>
              </a:r>
            </a:p>
            <a:p>
              <a:pPr algn="l" defTabSz="914400">
                <a:buNone/>
              </a:pPr>
              <a:endParaRPr lang="en-US" sz="1500" dirty="0"/>
            </a:p>
          </p:txBody>
        </p:sp>
        <p:cxnSp>
          <p:nvCxnSpPr>
            <p:cNvPr id="27" name="Straight Connector 26"/>
            <p:cNvCxnSpPr/>
            <p:nvPr/>
          </p:nvCxnSpPr>
          <p:spPr>
            <a:xfrm>
              <a:off x="5525673" y="4343400"/>
              <a:ext cx="747126" cy="0"/>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34039" y="3946504"/>
            <a:ext cx="3756823" cy="1015663"/>
            <a:chOff x="34039" y="3946504"/>
            <a:chExt cx="3756823" cy="1015663"/>
          </a:xfrm>
        </p:grpSpPr>
        <p:sp>
          <p:nvSpPr>
            <p:cNvPr id="21" name="TextBox 20"/>
            <p:cNvSpPr txBox="1"/>
            <p:nvPr/>
          </p:nvSpPr>
          <p:spPr>
            <a:xfrm>
              <a:off x="34039" y="3946504"/>
              <a:ext cx="3022600" cy="1015663"/>
            </a:xfrm>
            <a:prstGeom prst="rect">
              <a:avLst/>
            </a:prstGeom>
            <a:noFill/>
          </p:spPr>
          <p:txBody>
            <a:bodyPr wrap="square" rtlCol="0">
              <a:spAutoFit/>
            </a:bodyPr>
            <a:lstStyle/>
            <a:p>
              <a:pPr algn="r" defTabSz="914400">
                <a:spcBef>
                  <a:spcPts val="600"/>
                </a:spcBef>
                <a:buNone/>
              </a:pPr>
              <a:r>
                <a:rPr lang="de-CH" sz="1500" b="0" i="0" dirty="0">
                  <a:solidFill>
                    <a:srgbClr val="0096D6"/>
                  </a:solidFill>
                  <a:latin typeface="Arial"/>
                  <a:ea typeface="+mn-ea"/>
                  <a:cs typeface="+mn-cs"/>
                </a:rPr>
                <a:t>Flexible Bereitstellungsoptionen – </a:t>
              </a:r>
              <a:r>
                <a:rPr lang="de-CH" sz="1500" b="0" i="0" dirty="0" smtClean="0">
                  <a:solidFill>
                    <a:srgbClr val="0096D6"/>
                  </a:solidFill>
                  <a:latin typeface="Arial"/>
                  <a:ea typeface="+mn-ea"/>
                  <a:cs typeface="+mn-cs"/>
                </a:rPr>
                <a:t/>
              </a:r>
              <a:br>
                <a:rPr lang="de-CH" sz="1500" b="0" i="0" dirty="0" smtClean="0">
                  <a:solidFill>
                    <a:srgbClr val="0096D6"/>
                  </a:solidFill>
                  <a:latin typeface="Arial"/>
                  <a:ea typeface="+mn-ea"/>
                  <a:cs typeface="+mn-cs"/>
                </a:rPr>
              </a:br>
              <a:r>
                <a:rPr lang="de-CH" sz="1500" b="0" i="0" dirty="0" smtClean="0">
                  <a:solidFill>
                    <a:srgbClr val="0096D6"/>
                  </a:solidFill>
                  <a:latin typeface="Arial"/>
                  <a:ea typeface="+mn-ea"/>
                  <a:cs typeface="+mn-cs"/>
                </a:rPr>
                <a:t>vor </a:t>
              </a:r>
              <a:r>
                <a:rPr lang="de-CH" sz="1500" b="0" i="0" dirty="0">
                  <a:solidFill>
                    <a:srgbClr val="0096D6"/>
                  </a:solidFill>
                  <a:latin typeface="Arial"/>
                  <a:ea typeface="+mn-ea"/>
                  <a:cs typeface="+mn-cs"/>
                </a:rPr>
                <a:t>Ort, Managed </a:t>
              </a:r>
              <a:r>
                <a:rPr lang="de-CH" sz="1500" b="0" i="0" dirty="0" smtClean="0">
                  <a:solidFill>
                    <a:srgbClr val="0096D6"/>
                  </a:solidFill>
                  <a:latin typeface="Arial"/>
                  <a:ea typeface="+mn-ea"/>
                  <a:cs typeface="+mn-cs"/>
                </a:rPr>
                <a:t>Services </a:t>
              </a:r>
              <a:br>
                <a:rPr lang="de-CH" sz="1500" b="0" i="0" dirty="0" smtClean="0">
                  <a:solidFill>
                    <a:srgbClr val="0096D6"/>
                  </a:solidFill>
                  <a:latin typeface="Arial"/>
                  <a:ea typeface="+mn-ea"/>
                  <a:cs typeface="+mn-cs"/>
                </a:rPr>
              </a:br>
              <a:r>
                <a:rPr lang="de-CH" sz="1500" b="0" i="0" dirty="0" smtClean="0">
                  <a:solidFill>
                    <a:srgbClr val="0096D6"/>
                  </a:solidFill>
                  <a:latin typeface="Arial"/>
                  <a:ea typeface="+mn-ea"/>
                  <a:cs typeface="+mn-cs"/>
                </a:rPr>
                <a:t>und </a:t>
              </a:r>
              <a:r>
                <a:rPr lang="de-CH" sz="1500" b="0" i="0" dirty="0">
                  <a:solidFill>
                    <a:srgbClr val="0096D6"/>
                  </a:solidFill>
                  <a:latin typeface="Arial"/>
                  <a:ea typeface="+mn-ea"/>
                  <a:cs typeface="+mn-cs"/>
                </a:rPr>
                <a:t>Cloud </a:t>
              </a:r>
              <a:endParaRPr lang="en-US" sz="1500" dirty="0">
                <a:solidFill>
                  <a:srgbClr val="0096D6"/>
                </a:solidFill>
              </a:endParaRPr>
            </a:p>
          </p:txBody>
        </p:sp>
        <p:cxnSp>
          <p:nvCxnSpPr>
            <p:cNvPr id="28" name="Straight Connector 27"/>
            <p:cNvCxnSpPr/>
            <p:nvPr/>
          </p:nvCxnSpPr>
          <p:spPr>
            <a:xfrm>
              <a:off x="3043736" y="4343400"/>
              <a:ext cx="747126" cy="0"/>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0" name="Picture 29" descr="Circle2.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216765" y="2840027"/>
            <a:ext cx="2936970" cy="2942398"/>
          </a:xfrm>
          <a:prstGeom prst="rect">
            <a:avLst/>
          </a:prstGeom>
        </p:spPr>
      </p:pic>
    </p:spTree>
    <p:extLst>
      <p:ext uri="{BB962C8B-B14F-4D97-AF65-F5344CB8AC3E}">
        <p14:creationId xmlns:p14="http://schemas.microsoft.com/office/powerpoint/2010/main" xmlns="" val="20538100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par>
                          <p:cTn id="8" fill="hold">
                            <p:stCondLst>
                              <p:cond delay="20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ppt_x</p:attrName>
                                        </p:attrNameLst>
                                      </p:cBhvr>
                                      <p:tavLst>
                                        <p:tav tm="0">
                                          <p:val>
                                            <p:strVal val="#ppt_x+#ppt_w*1.125000"/>
                                          </p:val>
                                        </p:tav>
                                        <p:tav tm="100000">
                                          <p:val>
                                            <p:strVal val="#ppt_x"/>
                                          </p:val>
                                        </p:tav>
                                      </p:tavLst>
                                    </p:anim>
                                    <p:animEffect transition="in" filter="wipe(left)">
                                      <p:cBhvr>
                                        <p:cTn id="12" dur="1000"/>
                                        <p:tgtEl>
                                          <p:spTgt spid="4"/>
                                        </p:tgtEl>
                                      </p:cBhvr>
                                    </p:animEffect>
                                  </p:childTnLst>
                                </p:cTn>
                              </p:par>
                              <p:par>
                                <p:cTn id="13" presetID="1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p:tgtEl>
                                          <p:spTgt spid="5"/>
                                        </p:tgtEl>
                                        <p:attrNameLst>
                                          <p:attrName>ppt_x</p:attrName>
                                        </p:attrNameLst>
                                      </p:cBhvr>
                                      <p:tavLst>
                                        <p:tav tm="0">
                                          <p:val>
                                            <p:strVal val="#ppt_x-#ppt_w*1.125000"/>
                                          </p:val>
                                        </p:tav>
                                        <p:tav tm="100000">
                                          <p:val>
                                            <p:strVal val="#ppt_x"/>
                                          </p:val>
                                        </p:tav>
                                      </p:tavLst>
                                    </p:anim>
                                    <p:animEffect transition="in" filter="wipe(right)">
                                      <p:cBhvr>
                                        <p:cTn id="16" dur="1000"/>
                                        <p:tgtEl>
                                          <p:spTgt spid="5"/>
                                        </p:tgtEl>
                                      </p:cBhvr>
                                    </p:animEffect>
                                  </p:childTnLst>
                                </p:cTn>
                              </p:par>
                            </p:childTnLst>
                          </p:cTn>
                        </p:par>
                        <p:par>
                          <p:cTn id="17" fill="hold">
                            <p:stCondLst>
                              <p:cond delay="3000"/>
                            </p:stCondLst>
                            <p:childTnLst>
                              <p:par>
                                <p:cTn id="18" presetID="1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p:tgtEl>
                                          <p:spTgt spid="10"/>
                                        </p:tgtEl>
                                        <p:attrNameLst>
                                          <p:attrName>ppt_x</p:attrName>
                                        </p:attrNameLst>
                                      </p:cBhvr>
                                      <p:tavLst>
                                        <p:tav tm="0">
                                          <p:val>
                                            <p:strVal val="#ppt_x+#ppt_w*1.125000"/>
                                          </p:val>
                                        </p:tav>
                                        <p:tav tm="100000">
                                          <p:val>
                                            <p:strVal val="#ppt_x"/>
                                          </p:val>
                                        </p:tav>
                                      </p:tavLst>
                                    </p:anim>
                                    <p:animEffect transition="in" filter="wipe(left)">
                                      <p:cBhvr>
                                        <p:cTn id="21" dur="1000"/>
                                        <p:tgtEl>
                                          <p:spTgt spid="10"/>
                                        </p:tgtEl>
                                      </p:cBhvr>
                                    </p:animEffect>
                                  </p:childTnLst>
                                </p:cTn>
                              </p:par>
                              <p:par>
                                <p:cTn id="22" presetID="1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p:tgtEl>
                                          <p:spTgt spid="6"/>
                                        </p:tgtEl>
                                        <p:attrNameLst>
                                          <p:attrName>ppt_x</p:attrName>
                                        </p:attrNameLst>
                                      </p:cBhvr>
                                      <p:tavLst>
                                        <p:tav tm="0">
                                          <p:val>
                                            <p:strVal val="#ppt_x-#ppt_w*1.125000"/>
                                          </p:val>
                                        </p:tav>
                                        <p:tav tm="100000">
                                          <p:val>
                                            <p:strVal val="#ppt_x"/>
                                          </p:val>
                                        </p:tav>
                                      </p:tavLst>
                                    </p:anim>
                                    <p:animEffect transition="in" filter="wipe(right)">
                                      <p:cBhvr>
                                        <p:cTn id="25" dur="1000"/>
                                        <p:tgtEl>
                                          <p:spTgt spid="6"/>
                                        </p:tgtEl>
                                      </p:cBhvr>
                                    </p:animEffect>
                                  </p:childTnLst>
                                </p:cTn>
                              </p:par>
                            </p:childTnLst>
                          </p:cTn>
                        </p:par>
                        <p:par>
                          <p:cTn id="26" fill="hold">
                            <p:stCondLst>
                              <p:cond delay="4000"/>
                            </p:stCondLst>
                            <p:childTnLst>
                              <p:par>
                                <p:cTn id="27" presetID="1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p:tgtEl>
                                          <p:spTgt spid="9"/>
                                        </p:tgtEl>
                                        <p:attrNameLst>
                                          <p:attrName>ppt_x</p:attrName>
                                        </p:attrNameLst>
                                      </p:cBhvr>
                                      <p:tavLst>
                                        <p:tav tm="0">
                                          <p:val>
                                            <p:strVal val="#ppt_x+#ppt_w*1.125000"/>
                                          </p:val>
                                        </p:tav>
                                        <p:tav tm="100000">
                                          <p:val>
                                            <p:strVal val="#ppt_x"/>
                                          </p:val>
                                        </p:tav>
                                      </p:tavLst>
                                    </p:anim>
                                    <p:animEffect transition="in" filter="wipe(left)">
                                      <p:cBhvr>
                                        <p:cTn id="30" dur="1000"/>
                                        <p:tgtEl>
                                          <p:spTgt spid="9"/>
                                        </p:tgtEl>
                                      </p:cBhvr>
                                    </p:animEffect>
                                  </p:childTnLst>
                                </p:cTn>
                              </p:par>
                              <p:par>
                                <p:cTn id="31" presetID="1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p:tgtEl>
                                          <p:spTgt spid="8"/>
                                        </p:tgtEl>
                                        <p:attrNameLst>
                                          <p:attrName>ppt_x</p:attrName>
                                        </p:attrNameLst>
                                      </p:cBhvr>
                                      <p:tavLst>
                                        <p:tav tm="0">
                                          <p:val>
                                            <p:strVal val="#ppt_x-#ppt_w*1.125000"/>
                                          </p:val>
                                        </p:tav>
                                        <p:tav tm="100000">
                                          <p:val>
                                            <p:strVal val="#ppt_x"/>
                                          </p:val>
                                        </p:tav>
                                      </p:tavLst>
                                    </p:anim>
                                    <p:animEffect transition="in" filter="wipe(righ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20003x31B_MR.jpg"/>
          <p:cNvPicPr>
            <a:picLocks noChangeAspect="1"/>
          </p:cNvPicPr>
          <p:nvPr/>
        </p:nvPicPr>
        <p:blipFill rotWithShape="1">
          <a:blip r:embed="rId3" cstate="print">
            <a:extLst>
              <a:ext uri="{28A0092B-C50C-407E-A947-70E740481C1C}">
                <a14:useLocalDpi xmlns:a14="http://schemas.microsoft.com/office/drawing/2010/main" xmlns=""/>
              </a:ext>
            </a:extLst>
          </a:blip>
          <a:srcRect t="-3"/>
          <a:stretch/>
        </p:blipFill>
        <p:spPr>
          <a:xfrm>
            <a:off x="2" y="3"/>
            <a:ext cx="9143999" cy="6857999"/>
          </a:xfrm>
          <a:prstGeom prst="rect">
            <a:avLst/>
          </a:prstGeom>
        </p:spPr>
      </p:pic>
      <p:sp>
        <p:nvSpPr>
          <p:cNvPr id="5" name="Rectangle 4"/>
          <p:cNvSpPr>
            <a:spLocks noChangeArrowheads="1"/>
          </p:cNvSpPr>
          <p:nvPr/>
        </p:nvSpPr>
        <p:spPr bwMode="ltGray">
          <a:xfrm>
            <a:off x="265668" y="6591583"/>
            <a:ext cx="3675528" cy="169923"/>
          </a:xfrm>
          <a:prstGeom prst="rect">
            <a:avLst/>
          </a:prstGeom>
          <a:noFill/>
          <a:ln w="9525">
            <a:noFill/>
            <a:miter lim="800000"/>
            <a:headEnd/>
            <a:tailEnd/>
          </a:ln>
          <a:effectLst/>
        </p:spPr>
        <p:txBody>
          <a:bodyPr wrap="square" lIns="61601" tIns="30800" rIns="61601" bIns="30800" anchor="b" anchorCtr="0">
            <a:spAutoFit/>
          </a:bodyPr>
          <a:lstStyle/>
          <a:p>
            <a:pPr algn="l" defTabSz="610911">
              <a:buNone/>
            </a:pPr>
            <a:r>
              <a:rPr lang="de-CH" sz="700" b="0" i="0" dirty="0">
                <a:solidFill>
                  <a:srgbClr val="FFFFFF">
                    <a:lumMod val="50000"/>
                  </a:srgbClr>
                </a:solidFill>
                <a:latin typeface="Arial"/>
                <a:ea typeface="+mn-ea"/>
                <a:cs typeface="+mn-cs"/>
              </a:rPr>
              <a:t>C97-722470-00 © 2012 Cisco und/oder Partnerunternehmen. Alle Rechte vorbehalten.</a:t>
            </a:r>
            <a:endParaRPr lang="en-US" sz="700" dirty="0">
              <a:solidFill>
                <a:srgbClr val="FFFFFF">
                  <a:lumMod val="50000"/>
                </a:srgbClr>
              </a:solidFill>
              <a:latin typeface="Arial"/>
            </a:endParaRPr>
          </a:p>
        </p:txBody>
      </p:sp>
      <p:sp>
        <p:nvSpPr>
          <p:cNvPr id="6" name="Rectangle 5"/>
          <p:cNvSpPr>
            <a:spLocks noChangeArrowheads="1"/>
          </p:cNvSpPr>
          <p:nvPr/>
        </p:nvSpPr>
        <p:spPr bwMode="ltGray">
          <a:xfrm>
            <a:off x="7727754" y="6589849"/>
            <a:ext cx="847898" cy="169923"/>
          </a:xfrm>
          <a:prstGeom prst="rect">
            <a:avLst/>
          </a:prstGeom>
          <a:noFill/>
          <a:ln w="9525">
            <a:noFill/>
            <a:miter lim="800000"/>
            <a:headEnd/>
            <a:tailEnd/>
          </a:ln>
          <a:effectLst/>
        </p:spPr>
        <p:txBody>
          <a:bodyPr wrap="none" lIns="61601" tIns="30800" rIns="61601" bIns="30800" anchor="b">
            <a:spAutoFit/>
          </a:bodyPr>
          <a:lstStyle/>
          <a:p>
            <a:pPr algn="r" defTabSz="610911">
              <a:buNone/>
            </a:pPr>
            <a:r>
              <a:rPr lang="de-CH" sz="700" b="0" i="0">
                <a:solidFill>
                  <a:srgbClr val="C0C0C0"/>
                </a:solidFill>
                <a:latin typeface="Arial"/>
                <a:ea typeface="+mn-ea"/>
                <a:cs typeface="+mn-cs"/>
              </a:rPr>
              <a:t>Vertrauliche Informationen von Cisco</a:t>
            </a:r>
          </a:p>
        </p:txBody>
      </p:sp>
      <p:sp>
        <p:nvSpPr>
          <p:cNvPr id="7" name="Rectangle 7"/>
          <p:cNvSpPr>
            <a:spLocks noChangeArrowheads="1"/>
          </p:cNvSpPr>
          <p:nvPr/>
        </p:nvSpPr>
        <p:spPr bwMode="ltGray">
          <a:xfrm>
            <a:off x="8647254" y="6585745"/>
            <a:ext cx="234117" cy="169923"/>
          </a:xfrm>
          <a:prstGeom prst="rect">
            <a:avLst/>
          </a:prstGeom>
          <a:noFill/>
          <a:ln w="9525" algn="ctr">
            <a:noFill/>
            <a:miter lim="800000"/>
            <a:headEnd/>
            <a:tailEnd/>
          </a:ln>
          <a:effectLst/>
        </p:spPr>
        <p:txBody>
          <a:bodyPr wrap="none" lIns="61601" tIns="30800" rIns="61601" bIns="30800" anchor="b">
            <a:spAutoFit/>
          </a:bodyPr>
          <a:lstStyle/>
          <a:p>
            <a:pPr algn="r" defTabSz="610911">
              <a:buNone/>
            </a:pPr>
            <a:fld id="{DFCF27A5-1A5B-48D3-A060-2758FFBB1ADD}" type="slidenum">
              <a:rPr lang="de-CH" sz="700" b="0" i="0">
                <a:solidFill>
                  <a:srgbClr val="C0C0C0"/>
                </a:solidFill>
                <a:latin typeface="Arial"/>
                <a:ea typeface="+mn-ea"/>
                <a:cs typeface="+mn-cs"/>
              </a:rPr>
              <a:pPr algn="r" defTabSz="610911">
                <a:buNone/>
              </a:pPr>
              <a:t>38</a:t>
            </a:fld>
            <a:endParaRPr lang="en-US" sz="700" dirty="0">
              <a:solidFill>
                <a:srgbClr val="C0C0C0"/>
              </a:solidFill>
              <a:latin typeface="Arial"/>
            </a:endParaRPr>
          </a:p>
        </p:txBody>
      </p:sp>
      <p:grpSp>
        <p:nvGrpSpPr>
          <p:cNvPr id="8" name="Group 38"/>
          <p:cNvGrpSpPr/>
          <p:nvPr/>
        </p:nvGrpSpPr>
        <p:grpSpPr>
          <a:xfrm>
            <a:off x="3609611" y="2882856"/>
            <a:ext cx="2029353" cy="1072860"/>
            <a:chOff x="609600" y="528537"/>
            <a:chExt cx="1444734" cy="763789"/>
          </a:xfrm>
          <a:solidFill>
            <a:schemeClr val="bg1"/>
          </a:solidFill>
        </p:grpSpPr>
        <p:sp>
          <p:nvSpPr>
            <p:cNvPr id="9" name="Rectangle 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0" name="Freeform 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1" name="Freeform 1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3" name="Freeform 1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Rectangle 2"/>
          <p:cNvSpPr/>
          <p:nvPr/>
        </p:nvSpPr>
        <p:spPr>
          <a:xfrm>
            <a:off x="112820" y="4590788"/>
            <a:ext cx="8918363" cy="623252"/>
          </a:xfrm>
          <a:prstGeom prst="rect">
            <a:avLst/>
          </a:prstGeom>
        </p:spPr>
        <p:txBody>
          <a:bodyPr wrap="square" lIns="68583" tIns="34292" rIns="68583" bIns="34292">
            <a:spAutoFit/>
          </a:bodyPr>
          <a:lstStyle/>
          <a:p>
            <a:pPr algn="ctr" defTabSz="685891">
              <a:buNone/>
            </a:pPr>
            <a:r>
              <a:rPr lang="en-US" sz="3600" b="0" i="1">
                <a:solidFill>
                  <a:srgbClr val="FFFFFF"/>
                </a:solidFill>
                <a:effectLst>
                  <a:outerShdw blurRad="38100" dist="38100" dir="2700000" algn="tl">
                    <a:srgbClr val="000000">
                      <a:alpha val="43137"/>
                    </a:srgbClr>
                  </a:outerShdw>
                </a:effectLst>
                <a:latin typeface="Arial"/>
                <a:ea typeface="+mn-ea"/>
                <a:cs typeface="+mn-cs"/>
              </a:rPr>
              <a:t>TOMORROW starts here.</a:t>
            </a:r>
            <a:endParaRPr lang="en-US" sz="3600" i="1" dirty="0">
              <a:solidFill>
                <a:srgbClr val="FFFFFF"/>
              </a:solidFill>
              <a:effectLst>
                <a:outerShdw blurRad="38100" dist="38100" dir="2700000" algn="tl">
                  <a:srgbClr val="000000">
                    <a:alpha val="43137"/>
                  </a:srgbClr>
                </a:outerShdw>
              </a:effectLst>
              <a:latin typeface="Arial"/>
            </a:endParaRPr>
          </a:p>
        </p:txBody>
      </p:sp>
      <p:sp>
        <p:nvSpPr>
          <p:cNvPr id="23" name="Rectangle 22"/>
          <p:cNvSpPr/>
          <p:nvPr/>
        </p:nvSpPr>
        <p:spPr>
          <a:xfrm>
            <a:off x="112819" y="5680751"/>
            <a:ext cx="8918363" cy="1177249"/>
          </a:xfrm>
          <a:prstGeom prst="rect">
            <a:avLst/>
          </a:prstGeom>
        </p:spPr>
        <p:txBody>
          <a:bodyPr wrap="square" lIns="68583" tIns="34292" rIns="68583" bIns="34292">
            <a:spAutoFit/>
          </a:bodyPr>
          <a:lstStyle/>
          <a:p>
            <a:pPr algn="ctr" defTabSz="685891">
              <a:buNone/>
            </a:pPr>
            <a:r>
              <a:rPr lang="en-US" sz="3600" b="0" i="1">
                <a:solidFill>
                  <a:srgbClr val="FFFFFF"/>
                </a:solidFill>
                <a:effectLst>
                  <a:outerShdw blurRad="38100" dist="38100" dir="2700000" algn="tl">
                    <a:srgbClr val="000000">
                      <a:alpha val="43137"/>
                    </a:srgbClr>
                  </a:outerShdw>
                </a:effectLst>
                <a:latin typeface="Arial"/>
                <a:ea typeface="+mn-ea"/>
                <a:cs typeface="+mn-cs"/>
                <a:hlinkClick r:id="rId4"/>
              </a:rPr>
              <a:t>www.cisco.com/go/midsize</a:t>
            </a:r>
            <a:endParaRPr lang="en-US" sz="3600" i="1" dirty="0" smtClean="0">
              <a:solidFill>
                <a:srgbClr val="FFFFFF"/>
              </a:solidFill>
              <a:effectLst>
                <a:outerShdw blurRad="38100" dist="38100" dir="2700000" algn="tl">
                  <a:srgbClr val="000000">
                    <a:alpha val="43137"/>
                  </a:srgbClr>
                </a:outerShdw>
              </a:effectLst>
              <a:latin typeface="Arial"/>
            </a:endParaRPr>
          </a:p>
          <a:p>
            <a:pPr algn="ctr" defTabSz="685891">
              <a:buNone/>
            </a:pPr>
            <a:endParaRPr lang="en-US" sz="3600" i="1"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xmlns="" val="364418855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0534"/>
            <a:ext cx="8290740" cy="5687466"/>
          </a:xfrm>
          <a:prstGeom prst="rect">
            <a:avLst/>
          </a:prstGeom>
        </p:spPr>
      </p:pic>
      <p:sp>
        <p:nvSpPr>
          <p:cNvPr id="8" name="Rectangle 7"/>
          <p:cNvSpPr/>
          <p:nvPr/>
        </p:nvSpPr>
        <p:spPr>
          <a:xfrm>
            <a:off x="6324" y="1170534"/>
            <a:ext cx="9124976" cy="5687466"/>
          </a:xfrm>
          <a:prstGeom prst="rect">
            <a:avLst/>
          </a:prstGeom>
          <a:gradFill flip="none" rotWithShape="1">
            <a:gsLst>
              <a:gs pos="0">
                <a:srgbClr val="FFFFFF">
                  <a:alpha val="0"/>
                </a:srgbClr>
              </a:gs>
              <a:gs pos="47000">
                <a:schemeClr val="bg1">
                  <a:alpha val="97000"/>
                </a:schemeClr>
              </a:gs>
              <a:gs pos="60000">
                <a:schemeClr val="bg1"/>
              </a:gs>
            </a:gsLst>
            <a:lin ang="354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2" descr="C2.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784601" y="1612900"/>
            <a:ext cx="4956445" cy="493079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Unsere Welt verändert sich.</a:t>
            </a:r>
            <a:endParaRPr lang="en-US" sz="3200" dirty="0">
              <a:solidFill>
                <a:schemeClr val="bg1"/>
              </a:solidFill>
            </a:endParaRPr>
          </a:p>
        </p:txBody>
      </p:sp>
      <p:sp>
        <p:nvSpPr>
          <p:cNvPr id="6" name="TextBox 5"/>
          <p:cNvSpPr txBox="1"/>
          <p:nvPr/>
        </p:nvSpPr>
        <p:spPr>
          <a:xfrm>
            <a:off x="355601" y="2904970"/>
            <a:ext cx="3548397" cy="1200328"/>
          </a:xfrm>
          <a:prstGeom prst="rect">
            <a:avLst/>
          </a:prstGeom>
          <a:noFill/>
        </p:spPr>
        <p:txBody>
          <a:bodyPr wrap="square" rtlCol="0">
            <a:spAutoFit/>
          </a:bodyPr>
          <a:lstStyle/>
          <a:p>
            <a:pPr marL="0" lvl="2"/>
            <a:r>
              <a:rPr lang="de-CH" sz="2400" dirty="0" smtClean="0"/>
              <a:t>Der </a:t>
            </a:r>
            <a:r>
              <a:rPr lang="de-CH" sz="2400" b="0" i="0" dirty="0">
                <a:solidFill>
                  <a:schemeClr val="tx1"/>
                </a:solidFill>
                <a:latin typeface="Arial"/>
                <a:ea typeface="+mn-ea"/>
                <a:cs typeface="+mn-cs"/>
              </a:rPr>
              <a:t>Grad an Vernetzung und Kommunikation hat rapide zugenommen.</a:t>
            </a:r>
            <a:endParaRPr lang="en-US" sz="2400" dirty="0"/>
          </a:p>
        </p:txBody>
      </p:sp>
      <p:pic>
        <p:nvPicPr>
          <p:cNvPr id="4" name="Picture 3" descr="L1.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824748" y="2295370"/>
            <a:ext cx="1174750" cy="1193800"/>
          </a:xfrm>
          <a:prstGeom prst="rect">
            <a:avLst/>
          </a:prstGeom>
        </p:spPr>
      </p:pic>
      <p:pic>
        <p:nvPicPr>
          <p:cNvPr id="7" name="Picture 6" descr="L2.pn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638809" y="3050116"/>
            <a:ext cx="1441450" cy="844550"/>
          </a:xfrm>
          <a:prstGeom prst="rect">
            <a:avLst/>
          </a:prstGeom>
        </p:spPr>
      </p:pic>
      <p:pic>
        <p:nvPicPr>
          <p:cNvPr id="13" name="Picture 12" descr="L3.pn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457834" y="4409985"/>
            <a:ext cx="1219200" cy="1301750"/>
          </a:xfrm>
          <a:prstGeom prst="rect">
            <a:avLst/>
          </a:prstGeom>
        </p:spPr>
      </p:pic>
      <p:pic>
        <p:nvPicPr>
          <p:cNvPr id="14" name="Picture 13" descr="L4.png"/>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5180594" y="4622800"/>
            <a:ext cx="819150" cy="1587500"/>
          </a:xfrm>
          <a:prstGeom prst="rect">
            <a:avLst/>
          </a:prstGeom>
        </p:spPr>
      </p:pic>
      <p:pic>
        <p:nvPicPr>
          <p:cNvPr id="20" name="Picture 19" descr="L5.png"/>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65100" y="4054498"/>
            <a:ext cx="5854700" cy="146050"/>
          </a:xfrm>
          <a:prstGeom prst="rect">
            <a:avLst/>
          </a:prstGeom>
        </p:spPr>
      </p:pic>
      <p:grpSp>
        <p:nvGrpSpPr>
          <p:cNvPr id="27" name="Group 26"/>
          <p:cNvGrpSpPr/>
          <p:nvPr/>
        </p:nvGrpSpPr>
        <p:grpSpPr>
          <a:xfrm>
            <a:off x="3903998" y="1333500"/>
            <a:ext cx="1155700" cy="1193800"/>
            <a:chOff x="4000254" y="1460500"/>
            <a:chExt cx="1155700" cy="1193800"/>
          </a:xfrm>
        </p:grpSpPr>
        <p:pic>
          <p:nvPicPr>
            <p:cNvPr id="15" name="Picture 14" descr="P1.png"/>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4000254" y="1460500"/>
              <a:ext cx="1155700" cy="1193800"/>
            </a:xfrm>
            <a:prstGeom prst="rect">
              <a:avLst/>
            </a:prstGeom>
          </p:spPr>
        </p:pic>
        <p:sp>
          <p:nvSpPr>
            <p:cNvPr id="26" name="TextBox 25"/>
            <p:cNvSpPr txBox="1"/>
            <p:nvPr/>
          </p:nvSpPr>
          <p:spPr>
            <a:xfrm>
              <a:off x="4099437" y="1849526"/>
              <a:ext cx="835485" cy="261610"/>
            </a:xfrm>
            <a:prstGeom prst="rect">
              <a:avLst/>
            </a:prstGeom>
            <a:noFill/>
          </p:spPr>
          <p:txBody>
            <a:bodyPr wrap="none" rtlCol="0">
              <a:spAutoFit/>
            </a:bodyPr>
            <a:lstStyle/>
            <a:p>
              <a:pPr algn="l" defTabSz="914400">
                <a:buNone/>
              </a:pPr>
              <a:r>
                <a:rPr lang="de-CH" sz="1100" b="0" i="0" spc="-30" dirty="0">
                  <a:solidFill>
                    <a:srgbClr val="FFFFFF"/>
                  </a:solidFill>
                  <a:latin typeface="Arial"/>
                  <a:ea typeface="+mn-ea"/>
                  <a:cs typeface="+mn-cs"/>
                </a:rPr>
                <a:t>Menschen</a:t>
              </a:r>
            </a:p>
          </p:txBody>
        </p:sp>
      </p:grpSp>
      <p:grpSp>
        <p:nvGrpSpPr>
          <p:cNvPr id="32" name="Group 31"/>
          <p:cNvGrpSpPr/>
          <p:nvPr/>
        </p:nvGrpSpPr>
        <p:grpSpPr>
          <a:xfrm>
            <a:off x="7842251" y="2167466"/>
            <a:ext cx="1289050" cy="1041400"/>
            <a:chOff x="7511934" y="2384270"/>
            <a:chExt cx="1289050" cy="1041400"/>
          </a:xfrm>
        </p:grpSpPr>
        <p:pic>
          <p:nvPicPr>
            <p:cNvPr id="16" name="Picture 15" descr="P2.png"/>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7511934" y="2384270"/>
              <a:ext cx="1289050" cy="1041400"/>
            </a:xfrm>
            <a:prstGeom prst="rect">
              <a:avLst/>
            </a:prstGeom>
          </p:spPr>
        </p:pic>
        <p:sp>
          <p:nvSpPr>
            <p:cNvPr id="29" name="TextBox 28"/>
            <p:cNvSpPr txBox="1"/>
            <p:nvPr/>
          </p:nvSpPr>
          <p:spPr>
            <a:xfrm>
              <a:off x="7877628" y="2781300"/>
              <a:ext cx="772969" cy="261610"/>
            </a:xfrm>
            <a:prstGeom prst="rect">
              <a:avLst/>
            </a:prstGeom>
            <a:noFill/>
          </p:spPr>
          <p:txBody>
            <a:bodyPr wrap="none" rtlCol="0">
              <a:spAutoFit/>
            </a:bodyPr>
            <a:lstStyle/>
            <a:p>
              <a:pPr algn="l" defTabSz="914400">
                <a:buNone/>
              </a:pPr>
              <a:r>
                <a:rPr lang="de-CH" sz="1100" b="0" i="0" dirty="0">
                  <a:solidFill>
                    <a:srgbClr val="FFFFFF"/>
                  </a:solidFill>
                  <a:latin typeface="Arial"/>
                  <a:ea typeface="+mn-ea"/>
                  <a:cs typeface="+mn-cs"/>
                </a:rPr>
                <a:t>Prozesse</a:t>
              </a:r>
            </a:p>
          </p:txBody>
        </p:sp>
      </p:grpSp>
      <p:grpSp>
        <p:nvGrpSpPr>
          <p:cNvPr id="33" name="Group 32"/>
          <p:cNvGrpSpPr/>
          <p:nvPr/>
        </p:nvGrpSpPr>
        <p:grpSpPr>
          <a:xfrm>
            <a:off x="7245104" y="5279935"/>
            <a:ext cx="1187450" cy="1162050"/>
            <a:chOff x="7245104" y="5279935"/>
            <a:chExt cx="1187450" cy="1162050"/>
          </a:xfrm>
        </p:grpSpPr>
        <p:pic>
          <p:nvPicPr>
            <p:cNvPr id="17" name="Picture 16" descr="P3.png"/>
            <p:cNvPicPr>
              <a:picLocks noChangeAspect="1"/>
            </p:cNvPicPr>
            <p:nvPr/>
          </p:nvPicPr>
          <p:blipFill>
            <a:blip r:embed="rId12" cstate="print">
              <a:extLst>
                <a:ext uri="{28A0092B-C50C-407E-A947-70E740481C1C}">
                  <a14:useLocalDpi xmlns:a14="http://schemas.microsoft.com/office/drawing/2010/main" xmlns=""/>
                </a:ext>
              </a:extLst>
            </a:blip>
            <a:stretch>
              <a:fillRect/>
            </a:stretch>
          </p:blipFill>
          <p:spPr>
            <a:xfrm>
              <a:off x="7245104" y="5279935"/>
              <a:ext cx="1187450" cy="1162050"/>
            </a:xfrm>
            <a:prstGeom prst="rect">
              <a:avLst/>
            </a:prstGeom>
          </p:spPr>
        </p:pic>
        <p:sp>
          <p:nvSpPr>
            <p:cNvPr id="30" name="TextBox 29"/>
            <p:cNvSpPr txBox="1"/>
            <p:nvPr/>
          </p:nvSpPr>
          <p:spPr>
            <a:xfrm>
              <a:off x="7600916" y="5711735"/>
              <a:ext cx="561372" cy="261610"/>
            </a:xfrm>
            <a:prstGeom prst="rect">
              <a:avLst/>
            </a:prstGeom>
            <a:noFill/>
          </p:spPr>
          <p:txBody>
            <a:bodyPr wrap="none" rtlCol="0">
              <a:spAutoFit/>
            </a:bodyPr>
            <a:lstStyle/>
            <a:p>
              <a:pPr algn="l" defTabSz="914400">
                <a:buNone/>
              </a:pPr>
              <a:r>
                <a:rPr lang="de-CH" sz="1100" b="0" i="0" dirty="0">
                  <a:solidFill>
                    <a:srgbClr val="FFFFFF"/>
                  </a:solidFill>
                  <a:latin typeface="Arial"/>
                  <a:ea typeface="+mn-ea"/>
                  <a:cs typeface="+mn-cs"/>
                </a:rPr>
                <a:t>Daten</a:t>
              </a:r>
              <a:endParaRPr lang="en-US" sz="1100" dirty="0">
                <a:solidFill>
                  <a:srgbClr val="FFFFFF"/>
                </a:solidFill>
              </a:endParaRPr>
            </a:p>
          </p:txBody>
        </p:sp>
      </p:grpSp>
      <p:grpSp>
        <p:nvGrpSpPr>
          <p:cNvPr id="34" name="Group 33"/>
          <p:cNvGrpSpPr/>
          <p:nvPr/>
        </p:nvGrpSpPr>
        <p:grpSpPr>
          <a:xfrm>
            <a:off x="4641604" y="5505450"/>
            <a:ext cx="1003300" cy="1352550"/>
            <a:chOff x="4641604" y="5505450"/>
            <a:chExt cx="1003300" cy="1352550"/>
          </a:xfrm>
        </p:grpSpPr>
        <p:pic>
          <p:nvPicPr>
            <p:cNvPr id="18" name="Picture 17" descr="P4.png"/>
            <p:cNvPicPr>
              <a:picLocks noChangeAspect="1"/>
            </p:cNvPicPr>
            <p:nvPr/>
          </p:nvPicPr>
          <p:blipFill>
            <a:blip r:embed="rId13" cstate="print">
              <a:extLst>
                <a:ext uri="{28A0092B-C50C-407E-A947-70E740481C1C}">
                  <a14:useLocalDpi xmlns:a14="http://schemas.microsoft.com/office/drawing/2010/main" xmlns=""/>
                </a:ext>
              </a:extLst>
            </a:blip>
            <a:stretch>
              <a:fillRect/>
            </a:stretch>
          </p:blipFill>
          <p:spPr>
            <a:xfrm>
              <a:off x="4641604" y="5505450"/>
              <a:ext cx="1003300" cy="1352550"/>
            </a:xfrm>
            <a:prstGeom prst="rect">
              <a:avLst/>
            </a:prstGeom>
          </p:spPr>
        </p:pic>
        <p:sp>
          <p:nvSpPr>
            <p:cNvPr id="31" name="TextBox 30"/>
            <p:cNvSpPr txBox="1"/>
            <p:nvPr/>
          </p:nvSpPr>
          <p:spPr>
            <a:xfrm>
              <a:off x="4863456" y="6134208"/>
              <a:ext cx="554960" cy="261610"/>
            </a:xfrm>
            <a:prstGeom prst="rect">
              <a:avLst/>
            </a:prstGeom>
            <a:noFill/>
          </p:spPr>
          <p:txBody>
            <a:bodyPr wrap="none" rtlCol="0">
              <a:spAutoFit/>
            </a:bodyPr>
            <a:lstStyle/>
            <a:p>
              <a:pPr algn="l" defTabSz="914400">
                <a:buNone/>
              </a:pPr>
              <a:r>
                <a:rPr lang="de-CH" sz="1100" b="0" i="0" dirty="0">
                  <a:solidFill>
                    <a:srgbClr val="FFFFFF"/>
                  </a:solidFill>
                  <a:latin typeface="Arial"/>
                  <a:ea typeface="+mn-ea"/>
                  <a:cs typeface="+mn-cs"/>
                </a:rPr>
                <a:t>Dinge</a:t>
              </a:r>
              <a:endParaRPr lang="en-US" sz="1100" dirty="0">
                <a:solidFill>
                  <a:srgbClr val="FFFFFF"/>
                </a:solidFill>
              </a:endParaRPr>
            </a:p>
          </p:txBody>
        </p:sp>
      </p:grpSp>
      <p:pic>
        <p:nvPicPr>
          <p:cNvPr id="2" name="Picture 1" descr="C1.png"/>
          <p:cNvPicPr>
            <a:picLocks noChangeAspect="1"/>
          </p:cNvPicPr>
          <p:nvPr/>
        </p:nvPicPr>
        <p:blipFill>
          <a:blip r:embed="rId14" cstate="print">
            <a:extLst>
              <a:ext uri="{28A0092B-C50C-407E-A947-70E740481C1C}">
                <a14:useLocalDpi xmlns:a14="http://schemas.microsoft.com/office/drawing/2010/main" xmlns=""/>
              </a:ext>
            </a:extLst>
          </a:blip>
          <a:stretch>
            <a:fillRect/>
          </a:stretch>
        </p:blipFill>
        <p:spPr>
          <a:xfrm>
            <a:off x="4990094" y="2800395"/>
            <a:ext cx="2483740" cy="2559005"/>
          </a:xfrm>
          <a:prstGeom prst="rect">
            <a:avLst/>
          </a:prstGeom>
        </p:spPr>
      </p:pic>
      <p:cxnSp>
        <p:nvCxnSpPr>
          <p:cNvPr id="35" name="Straight Connector 34"/>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36" name="组合 35"/>
          <p:cNvGrpSpPr/>
          <p:nvPr/>
        </p:nvGrpSpPr>
        <p:grpSpPr>
          <a:xfrm>
            <a:off x="2534400" y="4201200"/>
            <a:ext cx="1249835" cy="1171462"/>
            <a:chOff x="3740259" y="4125725"/>
            <a:chExt cx="1249835" cy="1171462"/>
          </a:xfrm>
        </p:grpSpPr>
        <p:pic>
          <p:nvPicPr>
            <p:cNvPr id="37" name="Picture 22" descr="D3.png"/>
            <p:cNvPicPr>
              <a:picLocks noChangeAspect="1"/>
            </p:cNvPicPr>
            <p:nvPr/>
          </p:nvPicPr>
          <p:blipFill rotWithShape="1">
            <a:blip r:embed="rId15" cstate="print">
              <a:extLst>
                <a:ext uri="{28A0092B-C50C-407E-A947-70E740481C1C}">
                  <a14:useLocalDpi xmlns:a14="http://schemas.microsoft.com/office/drawing/2010/main" xmlns=""/>
                </a:ext>
              </a:extLst>
            </a:blip>
            <a:srcRect b="49171"/>
            <a:stretch/>
          </p:blipFill>
          <p:spPr>
            <a:xfrm>
              <a:off x="3740259" y="4125725"/>
              <a:ext cx="1249835" cy="598675"/>
            </a:xfrm>
            <a:prstGeom prst="rect">
              <a:avLst/>
            </a:prstGeom>
          </p:spPr>
        </p:pic>
        <p:pic>
          <p:nvPicPr>
            <p:cNvPr id="38" name="Picture 22" descr="D3.png"/>
            <p:cNvPicPr>
              <a:picLocks noChangeAspect="1"/>
            </p:cNvPicPr>
            <p:nvPr/>
          </p:nvPicPr>
          <p:blipFill rotWithShape="1">
            <a:blip r:embed="rId15" cstate="print">
              <a:extLst>
                <a:ext uri="{28A0092B-C50C-407E-A947-70E740481C1C}">
                  <a14:useLocalDpi xmlns:a14="http://schemas.microsoft.com/office/drawing/2010/main" xmlns=""/>
                </a:ext>
              </a:extLst>
            </a:blip>
            <a:srcRect t="79935"/>
            <a:stretch/>
          </p:blipFill>
          <p:spPr>
            <a:xfrm>
              <a:off x="3740259" y="5060860"/>
              <a:ext cx="1249835" cy="236327"/>
            </a:xfrm>
            <a:prstGeom prst="rect">
              <a:avLst/>
            </a:prstGeom>
          </p:spPr>
        </p:pic>
        <p:sp>
          <p:nvSpPr>
            <p:cNvPr id="39" name="矩形 38"/>
            <p:cNvSpPr/>
            <p:nvPr/>
          </p:nvSpPr>
          <p:spPr>
            <a:xfrm>
              <a:off x="3901679" y="4653429"/>
              <a:ext cx="1045515" cy="477054"/>
            </a:xfrm>
            <a:prstGeom prst="rect">
              <a:avLst/>
            </a:prstGeom>
          </p:spPr>
          <p:txBody>
            <a:bodyPr wrap="square">
              <a:spAutoFit/>
            </a:bodyPr>
            <a:lstStyle/>
            <a:p>
              <a:r>
                <a:rPr lang="sv-SE" sz="2500" dirty="0" smtClean="0">
                  <a:solidFill>
                    <a:srgbClr val="EE6233"/>
                  </a:solidFill>
                  <a:latin typeface="Cisco-Light" pitchFamily="18" charset="0"/>
                </a:rPr>
                <a:t>Cloud</a:t>
              </a:r>
              <a:endParaRPr lang="en-US" sz="2500" dirty="0">
                <a:solidFill>
                  <a:srgbClr val="EE6233"/>
                </a:solidFill>
                <a:latin typeface="Cisco-Light" pitchFamily="18" charset="0"/>
              </a:endParaRPr>
            </a:p>
          </p:txBody>
        </p:sp>
      </p:grpSp>
      <p:grpSp>
        <p:nvGrpSpPr>
          <p:cNvPr id="40" name="组合 39"/>
          <p:cNvGrpSpPr/>
          <p:nvPr/>
        </p:nvGrpSpPr>
        <p:grpSpPr>
          <a:xfrm>
            <a:off x="5025450" y="1442359"/>
            <a:ext cx="3349059" cy="1508065"/>
            <a:chOff x="5025450" y="1442359"/>
            <a:chExt cx="3349059" cy="1508065"/>
          </a:xfrm>
        </p:grpSpPr>
        <p:pic>
          <p:nvPicPr>
            <p:cNvPr id="41" name="Picture 20" descr="D1.png"/>
            <p:cNvPicPr>
              <a:picLocks noChangeAspect="1"/>
            </p:cNvPicPr>
            <p:nvPr/>
          </p:nvPicPr>
          <p:blipFill>
            <a:blip r:embed="rId16" cstate="print">
              <a:extLst>
                <a:ext uri="{28A0092B-C50C-407E-A947-70E740481C1C}">
                  <a14:useLocalDpi xmlns:a14="http://schemas.microsoft.com/office/drawing/2010/main" xmlns=""/>
                </a:ext>
              </a:extLst>
            </a:blip>
            <a:srcRect b="44058"/>
            <a:stretch>
              <a:fillRect/>
            </a:stretch>
          </p:blipFill>
          <p:spPr>
            <a:xfrm>
              <a:off x="5382684" y="1442359"/>
              <a:ext cx="1862419" cy="843641"/>
            </a:xfrm>
            <a:prstGeom prst="rect">
              <a:avLst/>
            </a:prstGeom>
          </p:spPr>
        </p:pic>
        <p:pic>
          <p:nvPicPr>
            <p:cNvPr id="42" name="Picture 20" descr="D1.png"/>
            <p:cNvPicPr>
              <a:picLocks noChangeAspect="1"/>
            </p:cNvPicPr>
            <p:nvPr/>
          </p:nvPicPr>
          <p:blipFill>
            <a:blip r:embed="rId16" cstate="print">
              <a:extLst>
                <a:ext uri="{28A0092B-C50C-407E-A947-70E740481C1C}">
                  <a14:useLocalDpi xmlns:a14="http://schemas.microsoft.com/office/drawing/2010/main" xmlns=""/>
                </a:ext>
              </a:extLst>
            </a:blip>
            <a:srcRect t="76154"/>
            <a:stretch>
              <a:fillRect/>
            </a:stretch>
          </p:blipFill>
          <p:spPr>
            <a:xfrm>
              <a:off x="5382684" y="2590800"/>
              <a:ext cx="1862419" cy="359624"/>
            </a:xfrm>
            <a:prstGeom prst="rect">
              <a:avLst/>
            </a:prstGeom>
          </p:spPr>
        </p:pic>
        <p:sp>
          <p:nvSpPr>
            <p:cNvPr id="43" name="矩形 42"/>
            <p:cNvSpPr/>
            <p:nvPr/>
          </p:nvSpPr>
          <p:spPr>
            <a:xfrm>
              <a:off x="5025450" y="2186516"/>
              <a:ext cx="3349059" cy="477054"/>
            </a:xfrm>
            <a:prstGeom prst="rect">
              <a:avLst/>
            </a:prstGeom>
          </p:spPr>
          <p:txBody>
            <a:bodyPr wrap="square">
              <a:spAutoFit/>
            </a:bodyPr>
            <a:lstStyle/>
            <a:p>
              <a:r>
                <a:rPr lang="sv-SE" sz="2500" dirty="0" smtClean="0">
                  <a:solidFill>
                    <a:srgbClr val="05AFEF"/>
                  </a:solidFill>
                  <a:latin typeface="Cisco-Light" pitchFamily="18" charset="0"/>
                </a:rPr>
                <a:t>Risikominimierung</a:t>
              </a:r>
              <a:endParaRPr lang="en-US" sz="2500" dirty="0">
                <a:solidFill>
                  <a:srgbClr val="05AFEF"/>
                </a:solidFill>
                <a:latin typeface="Cisco-Light" pitchFamily="18" charset="0"/>
              </a:endParaRPr>
            </a:p>
          </p:txBody>
        </p:sp>
      </p:grpSp>
      <p:grpSp>
        <p:nvGrpSpPr>
          <p:cNvPr id="44" name="组合 43"/>
          <p:cNvGrpSpPr/>
          <p:nvPr/>
        </p:nvGrpSpPr>
        <p:grpSpPr>
          <a:xfrm>
            <a:off x="7501156" y="3922059"/>
            <a:ext cx="1407758" cy="1140032"/>
            <a:chOff x="7501156" y="3922059"/>
            <a:chExt cx="1407758" cy="1140032"/>
          </a:xfrm>
        </p:grpSpPr>
        <p:pic>
          <p:nvPicPr>
            <p:cNvPr id="45" name="Picture 21" descr="D2.png"/>
            <p:cNvPicPr>
              <a:picLocks noChangeAspect="1"/>
            </p:cNvPicPr>
            <p:nvPr/>
          </p:nvPicPr>
          <p:blipFill>
            <a:blip r:embed="rId17" cstate="print">
              <a:extLst>
                <a:ext uri="{28A0092B-C50C-407E-A947-70E740481C1C}">
                  <a14:useLocalDpi xmlns:a14="http://schemas.microsoft.com/office/drawing/2010/main" xmlns=""/>
                </a:ext>
              </a:extLst>
            </a:blip>
            <a:srcRect b="56310"/>
            <a:stretch>
              <a:fillRect/>
            </a:stretch>
          </p:blipFill>
          <p:spPr>
            <a:xfrm>
              <a:off x="7588251" y="3922059"/>
              <a:ext cx="1230312" cy="497541"/>
            </a:xfrm>
            <a:prstGeom prst="rect">
              <a:avLst/>
            </a:prstGeom>
          </p:spPr>
        </p:pic>
        <p:sp>
          <p:nvSpPr>
            <p:cNvPr id="46" name="矩形 45"/>
            <p:cNvSpPr/>
            <p:nvPr/>
          </p:nvSpPr>
          <p:spPr>
            <a:xfrm>
              <a:off x="7501156" y="4409410"/>
              <a:ext cx="1407758" cy="477054"/>
            </a:xfrm>
            <a:prstGeom prst="rect">
              <a:avLst/>
            </a:prstGeom>
          </p:spPr>
          <p:txBody>
            <a:bodyPr wrap="none">
              <a:spAutoFit/>
            </a:bodyPr>
            <a:lstStyle/>
            <a:p>
              <a:r>
                <a:rPr lang="sv-SE" sz="2500" dirty="0" smtClean="0">
                  <a:solidFill>
                    <a:srgbClr val="8AB74E"/>
                  </a:solidFill>
                  <a:latin typeface="Cisco-Light" pitchFamily="18" charset="0"/>
                </a:rPr>
                <a:t>Mobilität</a:t>
              </a:r>
              <a:endParaRPr lang="en-US" sz="2500" dirty="0">
                <a:solidFill>
                  <a:srgbClr val="8AB74E"/>
                </a:solidFill>
                <a:latin typeface="Cisco-Light" pitchFamily="18" charset="0"/>
              </a:endParaRPr>
            </a:p>
          </p:txBody>
        </p:sp>
        <p:pic>
          <p:nvPicPr>
            <p:cNvPr id="47" name="Picture 21" descr="D2.png"/>
            <p:cNvPicPr>
              <a:picLocks noChangeAspect="1"/>
            </p:cNvPicPr>
            <p:nvPr/>
          </p:nvPicPr>
          <p:blipFill>
            <a:blip r:embed="rId17" cstate="print">
              <a:extLst>
                <a:ext uri="{28A0092B-C50C-407E-A947-70E740481C1C}">
                  <a14:useLocalDpi xmlns:a14="http://schemas.microsoft.com/office/drawing/2010/main" xmlns=""/>
                </a:ext>
              </a:extLst>
            </a:blip>
            <a:srcRect t="80524"/>
            <a:stretch>
              <a:fillRect/>
            </a:stretch>
          </p:blipFill>
          <p:spPr>
            <a:xfrm>
              <a:off x="7593284" y="4840297"/>
              <a:ext cx="1230312" cy="221794"/>
            </a:xfrm>
            <a:prstGeom prst="rect">
              <a:avLst/>
            </a:prstGeom>
          </p:spPr>
        </p:pic>
      </p:grpSp>
    </p:spTree>
    <p:extLst>
      <p:ext uri="{BB962C8B-B14F-4D97-AF65-F5344CB8AC3E}">
        <p14:creationId xmlns:p14="http://schemas.microsoft.com/office/powerpoint/2010/main" xmlns="" val="3346422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0" presetClass="path" presetSubtype="0" accel="50000" decel="50000" fill="hold" nodeType="withEffect">
                                  <p:stCondLst>
                                    <p:cond delay="0"/>
                                  </p:stCondLst>
                                  <p:childTnLst>
                                    <p:animMotion origin="layout" path="M -0.07361 -0.1 L 0.02084 0.02408 " pathEditMode="relative" rAng="0" ptsTypes="AA">
                                      <p:cBhvr>
                                        <p:cTn id="18" dur="2000" fill="hold"/>
                                        <p:tgtEl>
                                          <p:spTgt spid="27"/>
                                        </p:tgtEl>
                                        <p:attrNameLst>
                                          <p:attrName>ppt_x</p:attrName>
                                          <p:attrName>ppt_y</p:attrName>
                                        </p:attrNameLst>
                                      </p:cBhvr>
                                      <p:rCtr x="4722" y="6204"/>
                                    </p:animMotion>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par>
                                <p:cTn id="28" presetID="0" presetClass="path" presetSubtype="0" accel="50000" decel="50000" fill="hold" nodeType="withEffect">
                                  <p:stCondLst>
                                    <p:cond delay="0"/>
                                  </p:stCondLst>
                                  <p:childTnLst>
                                    <p:animMotion origin="layout" path="M 0.09079 -0.09491 L -6.38889E-6 2.22222E-6 " pathEditMode="relative" ptsTypes="AA">
                                      <p:cBhvr>
                                        <p:cTn id="29" dur="2000" fill="hold"/>
                                        <p:tgtEl>
                                          <p:spTgt spid="32"/>
                                        </p:tgtEl>
                                        <p:attrNameLst>
                                          <p:attrName>ppt_x</p:attrName>
                                          <p:attrName>ppt_y</p:attrName>
                                        </p:attrNameLst>
                                      </p:cBhvr>
                                    </p:animMotion>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childTnLst>
                                </p:cTn>
                              </p:par>
                              <p:par>
                                <p:cTn id="39" presetID="0" presetClass="path" presetSubtype="0" accel="50000" decel="50000" fill="hold" nodeType="withEffect">
                                  <p:stCondLst>
                                    <p:cond delay="0"/>
                                  </p:stCondLst>
                                  <p:childTnLst>
                                    <p:animMotion origin="layout" path="M 0.08837 0.12477 L 4.72222E-6 2.59259E-6 " pathEditMode="relative" ptsTypes="AA">
                                      <p:cBhvr>
                                        <p:cTn id="40" dur="2000" fill="hold"/>
                                        <p:tgtEl>
                                          <p:spTgt spid="33"/>
                                        </p:tgtEl>
                                        <p:attrNameLst>
                                          <p:attrName>ppt_x</p:attrName>
                                          <p:attrName>ppt_y</p:attrName>
                                        </p:attrNameLst>
                                      </p:cBhvr>
                                    </p:animMotion>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0" presetClass="path" presetSubtype="0" accel="50000" decel="50000" fill="hold" nodeType="withEffect">
                                  <p:stCondLst>
                                    <p:cond delay="0"/>
                                  </p:stCondLst>
                                  <p:childTnLst>
                                    <p:animMotion origin="layout" path="M -0.06667 0.18032 L 2.22222E-6 3.7037E-6 " pathEditMode="relative" ptsTypes="AA">
                                      <p:cBhvr>
                                        <p:cTn id="51" dur="2000" fill="hold"/>
                                        <p:tgtEl>
                                          <p:spTgt spid="34"/>
                                        </p:tgtEl>
                                        <p:attrNameLst>
                                          <p:attrName>ppt_x</p:attrName>
                                          <p:attrName>ppt_y</p:attrName>
                                        </p:attrNameLst>
                                      </p:cBhvr>
                                    </p:animMotion>
                                  </p:childTnLst>
                                </p:cTn>
                              </p:par>
                            </p:childTnLst>
                          </p:cTn>
                        </p:par>
                        <p:par>
                          <p:cTn id="52" fill="hold">
                            <p:stCondLst>
                              <p:cond delay="2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2500"/>
                            </p:stCondLst>
                            <p:childTnLst>
                              <p:par>
                                <p:cTn id="57" presetID="22" presetClass="entr" presetSubtype="2"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3000"/>
                            </p:stCondLst>
                            <p:childTnLst>
                              <p:par>
                                <p:cTn id="61" presetID="1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p:tgtEl>
                                          <p:spTgt spid="6"/>
                                        </p:tgtEl>
                                        <p:attrNameLst>
                                          <p:attrName>ppt_x</p:attrName>
                                        </p:attrNameLst>
                                      </p:cBhvr>
                                      <p:tavLst>
                                        <p:tav tm="0">
                                          <p:val>
                                            <p:strVal val="#ppt_x-#ppt_w*1.125000"/>
                                          </p:val>
                                        </p:tav>
                                        <p:tav tm="100000">
                                          <p:val>
                                            <p:strVal val="#ppt_x"/>
                                          </p:val>
                                        </p:tav>
                                      </p:tavLst>
                                    </p:anim>
                                    <p:animEffect transition="in" filter="wipe(right)">
                                      <p:cBhvr>
                                        <p:cTn id="64" dur="500"/>
                                        <p:tgtEl>
                                          <p:spTgt spid="6"/>
                                        </p:tgtEl>
                                      </p:cBhvr>
                                    </p:animEffect>
                                  </p:childTnLst>
                                </p:cTn>
                              </p:par>
                            </p:childTnLst>
                          </p:cTn>
                        </p:par>
                        <p:par>
                          <p:cTn id="65" fill="hold">
                            <p:stCondLst>
                              <p:cond delay="3500"/>
                            </p:stCondLst>
                            <p:childTnLst>
                              <p:par>
                                <p:cTn id="66" presetID="49" presetClass="entr" presetSubtype="0" decel="100000"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anim calcmode="lin" valueType="num">
                                      <p:cBhvr>
                                        <p:cTn id="70" dur="500" fill="hold"/>
                                        <p:tgtEl>
                                          <p:spTgt spid="40"/>
                                        </p:tgtEl>
                                        <p:attrNameLst>
                                          <p:attrName>style.rotation</p:attrName>
                                        </p:attrNameLst>
                                      </p:cBhvr>
                                      <p:tavLst>
                                        <p:tav tm="0">
                                          <p:val>
                                            <p:fltVal val="360"/>
                                          </p:val>
                                        </p:tav>
                                        <p:tav tm="100000">
                                          <p:val>
                                            <p:fltVal val="0"/>
                                          </p:val>
                                        </p:tav>
                                      </p:tavLst>
                                    </p:anim>
                                    <p:animEffect transition="in" filter="fade">
                                      <p:cBhvr>
                                        <p:cTn id="71" dur="500"/>
                                        <p:tgtEl>
                                          <p:spTgt spid="40"/>
                                        </p:tgtEl>
                                      </p:cBhvr>
                                    </p:animEffect>
                                  </p:childTnLst>
                                </p:cTn>
                              </p:par>
                            </p:childTnLst>
                          </p:cTn>
                        </p:par>
                        <p:par>
                          <p:cTn id="72" fill="hold">
                            <p:stCondLst>
                              <p:cond delay="4000"/>
                            </p:stCondLst>
                            <p:childTnLst>
                              <p:par>
                                <p:cTn id="73" presetID="49" presetClass="entr" presetSubtype="0" decel="10000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 calcmode="lin" valueType="num">
                                      <p:cBhvr>
                                        <p:cTn id="77" dur="500" fill="hold"/>
                                        <p:tgtEl>
                                          <p:spTgt spid="44"/>
                                        </p:tgtEl>
                                        <p:attrNameLst>
                                          <p:attrName>style.rotation</p:attrName>
                                        </p:attrNameLst>
                                      </p:cBhvr>
                                      <p:tavLst>
                                        <p:tav tm="0">
                                          <p:val>
                                            <p:fltVal val="360"/>
                                          </p:val>
                                        </p:tav>
                                        <p:tav tm="100000">
                                          <p:val>
                                            <p:fltVal val="0"/>
                                          </p:val>
                                        </p:tav>
                                      </p:tavLst>
                                    </p:anim>
                                    <p:animEffect transition="in" filter="fade">
                                      <p:cBhvr>
                                        <p:cTn id="78" dur="500"/>
                                        <p:tgtEl>
                                          <p:spTgt spid="44"/>
                                        </p:tgtEl>
                                      </p:cBhvr>
                                    </p:animEffect>
                                  </p:childTnLst>
                                </p:cTn>
                              </p:par>
                            </p:childTnLst>
                          </p:cTn>
                        </p:par>
                        <p:par>
                          <p:cTn id="79" fill="hold">
                            <p:stCondLst>
                              <p:cond delay="4500"/>
                            </p:stCondLst>
                            <p:childTnLst>
                              <p:par>
                                <p:cTn id="80" presetID="49" presetClass="entr" presetSubtype="0" decel="100000"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 calcmode="lin" valueType="num">
                                      <p:cBhvr>
                                        <p:cTn id="84" dur="500" fill="hold"/>
                                        <p:tgtEl>
                                          <p:spTgt spid="36"/>
                                        </p:tgtEl>
                                        <p:attrNameLst>
                                          <p:attrName>style.rotation</p:attrName>
                                        </p:attrNameLst>
                                      </p:cBhvr>
                                      <p:tavLst>
                                        <p:tav tm="0">
                                          <p:val>
                                            <p:fltVal val="360"/>
                                          </p:val>
                                        </p:tav>
                                        <p:tav tm="100000">
                                          <p:val>
                                            <p:fltVal val="0"/>
                                          </p:val>
                                        </p:tav>
                                      </p:tavLst>
                                    </p:anim>
                                    <p:animEffect transition="in" filter="fade">
                                      <p:cBhvr>
                                        <p:cTn id="8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Megatrend: Mobilität</a:t>
            </a:r>
            <a:endParaRPr lang="en-US" sz="3200" dirty="0">
              <a:solidFill>
                <a:schemeClr val="bg1"/>
              </a:solidFill>
            </a:endParaRPr>
          </a:p>
        </p:txBody>
      </p:sp>
      <p:sp>
        <p:nvSpPr>
          <p:cNvPr id="3" name="TextBox 2"/>
          <p:cNvSpPr txBox="1"/>
          <p:nvPr/>
        </p:nvSpPr>
        <p:spPr>
          <a:xfrm>
            <a:off x="459396" y="1945436"/>
            <a:ext cx="6755818" cy="2256166"/>
          </a:xfrm>
          <a:prstGeom prst="rect">
            <a:avLst/>
          </a:prstGeom>
          <a:noFill/>
        </p:spPr>
        <p:txBody>
          <a:bodyPr wrap="square" rtlCol="0">
            <a:spAutoFit/>
          </a:bodyPr>
          <a:lstStyle/>
          <a:p>
            <a:endParaRPr lang="en-US" dirty="0"/>
          </a:p>
        </p:txBody>
      </p:sp>
      <p:sp>
        <p:nvSpPr>
          <p:cNvPr id="2" name="Rectangle 1"/>
          <p:cNvSpPr/>
          <p:nvPr/>
        </p:nvSpPr>
        <p:spPr>
          <a:xfrm>
            <a:off x="212768" y="1963573"/>
            <a:ext cx="5696409" cy="4324261"/>
          </a:xfrm>
          <a:prstGeom prst="rect">
            <a:avLst/>
          </a:prstGeom>
        </p:spPr>
        <p:txBody>
          <a:bodyPr wrap="square">
            <a:spAutoFit/>
          </a:bodyPr>
          <a:lstStyle/>
          <a:p>
            <a:pPr marL="284196" lvl="2" indent="-176205" algn="l" defTabSz="914400">
              <a:spcBef>
                <a:spcPts val="600"/>
              </a:spcBef>
              <a:buFont typeface="Arial"/>
              <a:buChar char="•"/>
            </a:pPr>
            <a:r>
              <a:rPr lang="de-CH" sz="1700" b="0" i="0" dirty="0">
                <a:solidFill>
                  <a:schemeClr val="tx1"/>
                </a:solidFill>
                <a:latin typeface="Arial"/>
                <a:ea typeface="+mn-ea"/>
                <a:cs typeface="+mn-cs"/>
              </a:rPr>
              <a:t>2011: Über 40 % der </a:t>
            </a:r>
            <a:r>
              <a:rPr lang="de-CH" sz="1700" b="0" i="0" dirty="0" smtClean="0">
                <a:solidFill>
                  <a:schemeClr val="tx1"/>
                </a:solidFill>
                <a:latin typeface="Arial"/>
                <a:ea typeface="+mn-ea"/>
                <a:cs typeface="+mn-cs"/>
              </a:rPr>
              <a:t/>
            </a:r>
            <a:br>
              <a:rPr lang="de-CH" sz="1700" b="0" i="0" dirty="0" smtClean="0">
                <a:solidFill>
                  <a:schemeClr val="tx1"/>
                </a:solidFill>
                <a:latin typeface="Arial"/>
                <a:ea typeface="+mn-ea"/>
                <a:cs typeface="+mn-cs"/>
              </a:rPr>
            </a:br>
            <a:r>
              <a:rPr lang="de-CH" sz="1700" b="0" i="0" dirty="0" smtClean="0">
                <a:solidFill>
                  <a:schemeClr val="tx1"/>
                </a:solidFill>
                <a:latin typeface="Arial"/>
                <a:ea typeface="+mn-ea"/>
                <a:cs typeface="+mn-cs"/>
              </a:rPr>
              <a:t>Mobilfunkteilnehmer </a:t>
            </a:r>
            <a:r>
              <a:rPr lang="de-CH" sz="1700" b="0" i="0" dirty="0">
                <a:solidFill>
                  <a:schemeClr val="tx1"/>
                </a:solidFill>
                <a:latin typeface="Arial"/>
                <a:ea typeface="+mn-ea"/>
                <a:cs typeface="+mn-cs"/>
              </a:rPr>
              <a:t/>
            </a:r>
            <a:br>
              <a:rPr lang="de-CH" sz="1700" b="0" i="0" dirty="0">
                <a:solidFill>
                  <a:schemeClr val="tx1"/>
                </a:solidFill>
                <a:latin typeface="Arial"/>
                <a:ea typeface="+mn-ea"/>
                <a:cs typeface="+mn-cs"/>
              </a:rPr>
            </a:br>
            <a:r>
              <a:rPr lang="de-CH" sz="1700" b="0" i="0" spc="-20" dirty="0">
                <a:solidFill>
                  <a:schemeClr val="tx1"/>
                </a:solidFill>
                <a:latin typeface="Arial"/>
                <a:ea typeface="+mn-ea"/>
                <a:cs typeface="+mn-cs"/>
              </a:rPr>
              <a:t>greifen auf das Internet zu. </a:t>
            </a:r>
            <a:r>
              <a:rPr lang="de-CH" sz="1700" b="0" i="0" dirty="0">
                <a:solidFill>
                  <a:schemeClr val="tx1"/>
                </a:solidFill>
                <a:latin typeface="Arial"/>
                <a:ea typeface="+mn-ea"/>
                <a:cs typeface="+mn-cs"/>
              </a:rPr>
              <a:t/>
            </a:r>
            <a:br>
              <a:rPr lang="de-CH" sz="1700" b="0" i="0" dirty="0">
                <a:solidFill>
                  <a:schemeClr val="tx1"/>
                </a:solidFill>
                <a:latin typeface="Arial"/>
                <a:ea typeface="+mn-ea"/>
                <a:cs typeface="+mn-cs"/>
              </a:rPr>
            </a:br>
            <a:endParaRPr lang="en-US" sz="1700" dirty="0" smtClean="0"/>
          </a:p>
          <a:p>
            <a:pPr marL="284196" lvl="2" indent="-176205" algn="l" defTabSz="914400">
              <a:spcBef>
                <a:spcPts val="600"/>
              </a:spcBef>
              <a:buFont typeface="Arial"/>
              <a:buChar char="•"/>
            </a:pPr>
            <a:r>
              <a:rPr lang="de-CH" sz="1700" b="0" i="0" dirty="0">
                <a:solidFill>
                  <a:schemeClr val="tx1"/>
                </a:solidFill>
                <a:latin typeface="Arial"/>
                <a:ea typeface="+mn-ea"/>
                <a:cs typeface="+mn-cs"/>
              </a:rPr>
              <a:t>2011: Es werden mehr Smartphones </a:t>
            </a:r>
            <a:r>
              <a:rPr lang="de-CH" sz="1700" b="0" i="0" dirty="0" smtClean="0">
                <a:solidFill>
                  <a:schemeClr val="tx1"/>
                </a:solidFill>
                <a:latin typeface="Arial"/>
                <a:ea typeface="+mn-ea"/>
                <a:cs typeface="+mn-cs"/>
              </a:rPr>
              <a:t/>
            </a:r>
            <a:br>
              <a:rPr lang="de-CH" sz="1700" b="0" i="0" dirty="0" smtClean="0">
                <a:solidFill>
                  <a:schemeClr val="tx1"/>
                </a:solidFill>
                <a:latin typeface="Arial"/>
                <a:ea typeface="+mn-ea"/>
                <a:cs typeface="+mn-cs"/>
              </a:rPr>
            </a:br>
            <a:r>
              <a:rPr lang="de-CH" sz="1700" b="0" i="0" dirty="0" smtClean="0">
                <a:solidFill>
                  <a:schemeClr val="tx1"/>
                </a:solidFill>
                <a:latin typeface="Arial"/>
                <a:ea typeface="+mn-ea"/>
                <a:cs typeface="+mn-cs"/>
              </a:rPr>
              <a:t>verkauft </a:t>
            </a:r>
            <a:r>
              <a:rPr lang="de-CH" sz="1700" b="0" i="0" dirty="0">
                <a:solidFill>
                  <a:schemeClr val="tx1"/>
                </a:solidFill>
                <a:latin typeface="Arial"/>
                <a:ea typeface="+mn-ea"/>
                <a:cs typeface="+mn-cs"/>
              </a:rPr>
              <a:t>als </a:t>
            </a:r>
            <a:r>
              <a:rPr lang="de-CH" sz="1700" b="0" i="0" dirty="0" smtClean="0">
                <a:solidFill>
                  <a:schemeClr val="tx1"/>
                </a:solidFill>
                <a:latin typeface="Arial"/>
                <a:ea typeface="+mn-ea"/>
                <a:cs typeface="+mn-cs"/>
              </a:rPr>
              <a:t>PCs</a:t>
            </a:r>
            <a:r>
              <a:rPr lang="de-CH" sz="1700" b="0" i="0" dirty="0">
                <a:solidFill>
                  <a:schemeClr val="tx1"/>
                </a:solidFill>
                <a:latin typeface="Arial"/>
                <a:ea typeface="+mn-ea"/>
                <a:cs typeface="+mn-cs"/>
              </a:rPr>
              <a:t>.</a:t>
            </a:r>
            <a:br>
              <a:rPr lang="de-CH" sz="1700" b="0" i="0" dirty="0">
                <a:solidFill>
                  <a:schemeClr val="tx1"/>
                </a:solidFill>
                <a:latin typeface="Arial"/>
                <a:ea typeface="+mn-ea"/>
                <a:cs typeface="+mn-cs"/>
              </a:rPr>
            </a:br>
            <a:endParaRPr lang="en-US" sz="1700" dirty="0"/>
          </a:p>
          <a:p>
            <a:pPr marL="284196" lvl="2" indent="-176205" algn="l" defTabSz="914400">
              <a:spcBef>
                <a:spcPts val="600"/>
              </a:spcBef>
              <a:buFont typeface="Arial"/>
              <a:buChar char="•"/>
            </a:pPr>
            <a:r>
              <a:rPr lang="de-CH" sz="1700" b="0" i="0" dirty="0">
                <a:solidFill>
                  <a:schemeClr val="tx1"/>
                </a:solidFill>
                <a:latin typeface="Arial"/>
                <a:ea typeface="+mn-ea"/>
                <a:cs typeface="+mn-cs"/>
              </a:rPr>
              <a:t>2013: Im Midmarket wird überwiegend mit </a:t>
            </a:r>
            <a:r>
              <a:rPr lang="de-CH" sz="1700" b="0" i="0" dirty="0" smtClean="0">
                <a:solidFill>
                  <a:schemeClr val="tx1"/>
                </a:solidFill>
                <a:latin typeface="Arial"/>
                <a:ea typeface="+mn-ea"/>
                <a:cs typeface="+mn-cs"/>
              </a:rPr>
              <a:t/>
            </a:r>
            <a:br>
              <a:rPr lang="de-CH" sz="1700" b="0" i="0" dirty="0" smtClean="0">
                <a:solidFill>
                  <a:schemeClr val="tx1"/>
                </a:solidFill>
                <a:latin typeface="Arial"/>
                <a:ea typeface="+mn-ea"/>
                <a:cs typeface="+mn-cs"/>
              </a:rPr>
            </a:br>
            <a:r>
              <a:rPr lang="de-CH" sz="1700" b="0" i="0" dirty="0" smtClean="0">
                <a:solidFill>
                  <a:schemeClr val="tx1"/>
                </a:solidFill>
                <a:latin typeface="Arial"/>
                <a:ea typeface="+mn-ea"/>
                <a:cs typeface="+mn-cs"/>
              </a:rPr>
              <a:t>mobilen </a:t>
            </a:r>
            <a:r>
              <a:rPr lang="de-CH" sz="1700" b="0" i="0" dirty="0">
                <a:solidFill>
                  <a:schemeClr val="tx1"/>
                </a:solidFill>
                <a:latin typeface="Arial"/>
                <a:ea typeface="+mn-ea"/>
                <a:cs typeface="+mn-cs"/>
              </a:rPr>
              <a:t>Geräten auf das Internet zugegriffen. </a:t>
            </a:r>
            <a:br>
              <a:rPr lang="de-CH" sz="1700" b="0" i="0" dirty="0">
                <a:solidFill>
                  <a:schemeClr val="tx1"/>
                </a:solidFill>
                <a:latin typeface="Arial"/>
                <a:ea typeface="+mn-ea"/>
                <a:cs typeface="+mn-cs"/>
              </a:rPr>
            </a:br>
            <a:endParaRPr lang="en-US" sz="1700" dirty="0"/>
          </a:p>
          <a:p>
            <a:pPr marL="284196" lvl="2" indent="-176205" algn="l" defTabSz="914400">
              <a:spcBef>
                <a:spcPts val="600"/>
              </a:spcBef>
              <a:buFont typeface="Arial"/>
              <a:buChar char="•"/>
            </a:pPr>
            <a:r>
              <a:rPr lang="de-CH" sz="1700" b="0" i="0" dirty="0">
                <a:solidFill>
                  <a:schemeClr val="tx1"/>
                </a:solidFill>
                <a:latin typeface="Arial"/>
                <a:ea typeface="+mn-ea"/>
                <a:cs typeface="+mn-cs"/>
              </a:rPr>
              <a:t>Bis 2016: Es werden viermal so viele Mobilgeräte </a:t>
            </a:r>
            <a:r>
              <a:rPr lang="de-CH" sz="1700" b="0" i="0" dirty="0" smtClean="0">
                <a:solidFill>
                  <a:schemeClr val="tx1"/>
                </a:solidFill>
                <a:latin typeface="Arial"/>
                <a:ea typeface="+mn-ea"/>
                <a:cs typeface="+mn-cs"/>
              </a:rPr>
              <a:t/>
            </a:r>
            <a:br>
              <a:rPr lang="de-CH" sz="1700" b="0" i="0" dirty="0" smtClean="0">
                <a:solidFill>
                  <a:schemeClr val="tx1"/>
                </a:solidFill>
                <a:latin typeface="Arial"/>
                <a:ea typeface="+mn-ea"/>
                <a:cs typeface="+mn-cs"/>
              </a:rPr>
            </a:br>
            <a:r>
              <a:rPr lang="de-CH" sz="1700" b="0" i="0" dirty="0" smtClean="0">
                <a:solidFill>
                  <a:schemeClr val="tx1"/>
                </a:solidFill>
                <a:latin typeface="Arial"/>
                <a:ea typeface="+mn-ea"/>
                <a:cs typeface="+mn-cs"/>
              </a:rPr>
              <a:t>wie </a:t>
            </a:r>
            <a:r>
              <a:rPr lang="de-CH" sz="1700" b="0" i="0" dirty="0">
                <a:solidFill>
                  <a:schemeClr val="tx1"/>
                </a:solidFill>
                <a:latin typeface="Arial"/>
                <a:ea typeface="+mn-ea"/>
                <a:cs typeface="+mn-cs"/>
              </a:rPr>
              <a:t>PCs verkauft.</a:t>
            </a:r>
            <a:br>
              <a:rPr lang="de-CH" sz="1700" b="0" i="0" dirty="0">
                <a:solidFill>
                  <a:schemeClr val="tx1"/>
                </a:solidFill>
                <a:latin typeface="Arial"/>
                <a:ea typeface="+mn-ea"/>
                <a:cs typeface="+mn-cs"/>
              </a:rPr>
            </a:br>
            <a:endParaRPr lang="en-US" sz="1700" dirty="0"/>
          </a:p>
          <a:p>
            <a:pPr marL="284196" lvl="2" indent="-176205" algn="l" defTabSz="914400">
              <a:spcBef>
                <a:spcPts val="600"/>
              </a:spcBef>
              <a:buFont typeface="Arial"/>
              <a:buChar char="•"/>
            </a:pPr>
            <a:r>
              <a:rPr lang="de-CH" sz="1700" b="0" i="0" dirty="0">
                <a:solidFill>
                  <a:schemeClr val="tx1"/>
                </a:solidFill>
                <a:latin typeface="Arial"/>
                <a:ea typeface="+mn-ea"/>
                <a:cs typeface="+mn-cs"/>
              </a:rPr>
              <a:t>Bis 2017: US-Einzelhandel verzeichnet 71,5 % Marktanteil für Tablets, 27 % für Smartphones.</a:t>
            </a:r>
            <a:endParaRPr lang="en-US" sz="1700" dirty="0" smtClean="0">
              <a:solidFill>
                <a:srgbClr val="FF0000"/>
              </a:solidFill>
            </a:endParaRPr>
          </a:p>
        </p:txBody>
      </p:sp>
      <p:pic>
        <p:nvPicPr>
          <p:cNvPr id="9" name="Picture 8" descr="X2.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373245" y="1209612"/>
            <a:ext cx="4766310" cy="3497580"/>
          </a:xfrm>
          <a:prstGeom prst="rect">
            <a:avLst/>
          </a:prstGeom>
        </p:spPr>
      </p:pic>
      <p:pic>
        <p:nvPicPr>
          <p:cNvPr id="6" name="Picture 5" descr="Mobile.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616699" y="4719892"/>
            <a:ext cx="1162050" cy="1593850"/>
          </a:xfrm>
          <a:prstGeom prst="rect">
            <a:avLst/>
          </a:prstGeom>
          <a:effectLst>
            <a:reflection stA="50000" endPos="25000" dist="25400" dir="5400000" sy="-100000" algn="bl" rotWithShape="0"/>
          </a:effectLst>
        </p:spPr>
      </p:pic>
      <p:cxnSp>
        <p:nvCxnSpPr>
          <p:cNvPr id="10" name="Straight Connector 9"/>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9396" y="6373789"/>
            <a:ext cx="2941831" cy="261610"/>
          </a:xfrm>
          <a:prstGeom prst="rect">
            <a:avLst/>
          </a:prstGeom>
          <a:noFill/>
        </p:spPr>
        <p:txBody>
          <a:bodyPr wrap="none" rtlCol="0">
            <a:spAutoFit/>
          </a:bodyPr>
          <a:lstStyle/>
          <a:p>
            <a:pPr algn="l" defTabSz="914400">
              <a:buNone/>
            </a:pPr>
            <a:r>
              <a:rPr lang="de-CH" sz="1100" b="0" i="0">
                <a:solidFill>
                  <a:schemeClr val="tx1"/>
                </a:solidFill>
                <a:latin typeface="Arial"/>
                <a:ea typeface="+mn-ea"/>
                <a:cs typeface="+mn-cs"/>
              </a:rPr>
              <a:t>Quellen: Silicon Valley Insider, Gartner, ITU</a:t>
            </a:r>
            <a:endParaRPr lang="en-US" sz="1100" dirty="0"/>
          </a:p>
        </p:txBody>
      </p:sp>
    </p:spTree>
    <p:extLst>
      <p:ext uri="{BB962C8B-B14F-4D97-AF65-F5344CB8AC3E}">
        <p14:creationId xmlns:p14="http://schemas.microsoft.com/office/powerpoint/2010/main" xmlns="" val="1819405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wipe(down)">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171512"/>
            <a:ext cx="9144000" cy="5686488"/>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Megatrend: Cloud Computing</a:t>
            </a:r>
            <a:endParaRPr lang="en-US" sz="3200" dirty="0">
              <a:solidFill>
                <a:schemeClr val="bg1"/>
              </a:solidFill>
            </a:endParaRPr>
          </a:p>
        </p:txBody>
      </p:sp>
      <p:sp>
        <p:nvSpPr>
          <p:cNvPr id="3" name="TextBox 2"/>
          <p:cNvSpPr txBox="1"/>
          <p:nvPr/>
        </p:nvSpPr>
        <p:spPr>
          <a:xfrm>
            <a:off x="229702" y="1915809"/>
            <a:ext cx="4131310" cy="4478149"/>
          </a:xfrm>
          <a:prstGeom prst="rect">
            <a:avLst/>
          </a:prstGeom>
          <a:noFill/>
        </p:spPr>
        <p:txBody>
          <a:bodyPr wrap="square" rtlCol="0">
            <a:spAutoFit/>
          </a:bodyPr>
          <a:lstStyle/>
          <a:p>
            <a:pPr marL="284196" lvl="2" indent="-176205" algn="l" defTabSz="914400">
              <a:spcBef>
                <a:spcPts val="600"/>
              </a:spcBef>
              <a:buFont typeface="Arial"/>
              <a:buChar char="•"/>
            </a:pPr>
            <a:r>
              <a:rPr lang="de-CH" sz="1800" b="0" i="0" dirty="0">
                <a:solidFill>
                  <a:schemeClr val="tx1"/>
                </a:solidFill>
                <a:latin typeface="Arial"/>
                <a:ea typeface="+mn-ea"/>
                <a:cs typeface="+mn-cs"/>
              </a:rPr>
              <a:t>Public Clouds schaffen für Unternehmen aller Größen ähnliche Wettbewerbsvoraussetzungen</a:t>
            </a:r>
            <a:r>
              <a:rPr lang="de-CH" sz="1800" b="0" i="0" dirty="0" smtClean="0">
                <a:solidFill>
                  <a:schemeClr val="tx1"/>
                </a:solidFill>
                <a:latin typeface="Arial"/>
                <a:ea typeface="+mn-ea"/>
                <a:cs typeface="+mn-cs"/>
              </a:rPr>
              <a:t>. </a:t>
            </a:r>
            <a:r>
              <a:rPr lang="de-CH" sz="1800" b="0" i="0" dirty="0">
                <a:solidFill>
                  <a:schemeClr val="tx1"/>
                </a:solidFill>
                <a:latin typeface="Arial"/>
                <a:ea typeface="+mn-ea"/>
                <a:cs typeface="+mn-cs"/>
              </a:rPr>
              <a:t/>
            </a:r>
            <a:br>
              <a:rPr lang="de-CH" sz="1800" b="0" i="0" dirty="0">
                <a:solidFill>
                  <a:schemeClr val="tx1"/>
                </a:solidFill>
                <a:latin typeface="Arial"/>
                <a:ea typeface="+mn-ea"/>
                <a:cs typeface="+mn-cs"/>
              </a:rPr>
            </a:br>
            <a:endParaRPr lang="en-US" dirty="0"/>
          </a:p>
          <a:p>
            <a:pPr marL="284196" lvl="2" indent="-176205" algn="l" defTabSz="914400">
              <a:spcBef>
                <a:spcPts val="600"/>
              </a:spcBef>
              <a:buFont typeface="Arial"/>
              <a:buChar char="•"/>
            </a:pPr>
            <a:r>
              <a:rPr lang="de-CH" sz="1800" b="0" i="0" dirty="0">
                <a:solidFill>
                  <a:schemeClr val="tx1"/>
                </a:solidFill>
                <a:latin typeface="Arial"/>
                <a:ea typeface="+mn-ea"/>
                <a:cs typeface="+mn-cs"/>
              </a:rPr>
              <a:t>2011 nutzten mehr als ein </a:t>
            </a:r>
            <a:r>
              <a:rPr lang="de-CH" sz="1800" b="0" i="0" dirty="0" smtClean="0">
                <a:solidFill>
                  <a:schemeClr val="tx1"/>
                </a:solidFill>
                <a:latin typeface="Arial"/>
                <a:ea typeface="+mn-ea"/>
                <a:cs typeface="+mn-cs"/>
              </a:rPr>
              <a:t/>
            </a:r>
            <a:br>
              <a:rPr lang="de-CH" sz="1800" b="0" i="0" dirty="0" smtClean="0">
                <a:solidFill>
                  <a:schemeClr val="tx1"/>
                </a:solidFill>
                <a:latin typeface="Arial"/>
                <a:ea typeface="+mn-ea"/>
                <a:cs typeface="+mn-cs"/>
              </a:rPr>
            </a:br>
            <a:r>
              <a:rPr lang="de-CH" sz="1800" b="0" i="0" dirty="0" smtClean="0">
                <a:solidFill>
                  <a:schemeClr val="tx1"/>
                </a:solidFill>
                <a:latin typeface="Arial"/>
                <a:ea typeface="+mn-ea"/>
                <a:cs typeface="+mn-cs"/>
              </a:rPr>
              <a:t>Drittel </a:t>
            </a:r>
            <a:r>
              <a:rPr lang="de-CH" sz="1800" b="0" i="0" dirty="0">
                <a:solidFill>
                  <a:schemeClr val="tx1"/>
                </a:solidFill>
                <a:latin typeface="Arial"/>
                <a:ea typeface="+mn-ea"/>
                <a:cs typeface="+mn-cs"/>
              </a:rPr>
              <a:t>aller mittelständischen Unternehmen Cloud-Anwendungen.</a:t>
            </a:r>
            <a:br>
              <a:rPr lang="de-CH" sz="1800" b="0" i="0" dirty="0">
                <a:solidFill>
                  <a:schemeClr val="tx1"/>
                </a:solidFill>
                <a:latin typeface="Arial"/>
                <a:ea typeface="+mn-ea"/>
                <a:cs typeface="+mn-cs"/>
              </a:rPr>
            </a:br>
            <a:endParaRPr lang="en-US" dirty="0" smtClean="0"/>
          </a:p>
          <a:p>
            <a:pPr marL="284196" lvl="2" indent="-176205" algn="l" defTabSz="914400">
              <a:spcBef>
                <a:spcPts val="600"/>
              </a:spcBef>
              <a:buFont typeface="Arial"/>
              <a:buChar char="•"/>
            </a:pPr>
            <a:r>
              <a:rPr lang="de-CH" sz="1800" b="0" i="0" dirty="0">
                <a:solidFill>
                  <a:schemeClr val="tx1"/>
                </a:solidFill>
                <a:latin typeface="Arial"/>
                <a:ea typeface="+mn-ea"/>
                <a:cs typeface="+mn-cs"/>
              </a:rPr>
              <a:t>Die Ausgaben für Public Cloud </a:t>
            </a:r>
            <a:r>
              <a:rPr lang="de-CH" sz="1800" b="0" i="0" dirty="0" smtClean="0">
                <a:solidFill>
                  <a:schemeClr val="tx1"/>
                </a:solidFill>
                <a:latin typeface="Arial"/>
                <a:ea typeface="+mn-ea"/>
                <a:cs typeface="+mn-cs"/>
              </a:rPr>
              <a:t/>
            </a:r>
            <a:br>
              <a:rPr lang="de-CH" sz="1800" b="0" i="0" dirty="0" smtClean="0">
                <a:solidFill>
                  <a:schemeClr val="tx1"/>
                </a:solidFill>
                <a:latin typeface="Arial"/>
                <a:ea typeface="+mn-ea"/>
                <a:cs typeface="+mn-cs"/>
              </a:rPr>
            </a:br>
            <a:r>
              <a:rPr lang="de-CH" sz="1800" b="0" i="0" dirty="0" smtClean="0">
                <a:solidFill>
                  <a:schemeClr val="tx1"/>
                </a:solidFill>
                <a:latin typeface="Arial"/>
                <a:ea typeface="+mn-ea"/>
                <a:cs typeface="+mn-cs"/>
              </a:rPr>
              <a:t>IT-Services </a:t>
            </a:r>
            <a:r>
              <a:rPr lang="de-CH" sz="1800" b="0" i="0" dirty="0">
                <a:solidFill>
                  <a:schemeClr val="tx1"/>
                </a:solidFill>
                <a:latin typeface="Arial"/>
                <a:ea typeface="+mn-ea"/>
                <a:cs typeface="+mn-cs"/>
              </a:rPr>
              <a:t>werden 2009 bis 2015 um 400 % zunehmen.</a:t>
            </a:r>
            <a:br>
              <a:rPr lang="de-CH" sz="1800" b="0" i="0" dirty="0">
                <a:solidFill>
                  <a:schemeClr val="tx1"/>
                </a:solidFill>
                <a:latin typeface="Arial"/>
                <a:ea typeface="+mn-ea"/>
                <a:cs typeface="+mn-cs"/>
              </a:rPr>
            </a:br>
            <a:endParaRPr lang="en-US" dirty="0" smtClean="0"/>
          </a:p>
          <a:p>
            <a:pPr marL="284196" lvl="2" indent="-176205" algn="l" defTabSz="914400">
              <a:spcBef>
                <a:spcPts val="600"/>
              </a:spcBef>
              <a:buFont typeface="Arial"/>
              <a:buChar char="•"/>
            </a:pPr>
            <a:r>
              <a:rPr lang="de-CH" sz="1800" b="0" i="0" dirty="0">
                <a:solidFill>
                  <a:schemeClr val="tx1"/>
                </a:solidFill>
                <a:latin typeface="Arial"/>
                <a:ea typeface="+mn-ea"/>
                <a:cs typeface="+mn-cs"/>
              </a:rPr>
              <a:t>2012 wurden netto 80 % neue allgemein verfügbare Cloud-Anwendungen entwickelt.</a:t>
            </a:r>
            <a:endParaRPr lang="en-US" dirty="0"/>
          </a:p>
        </p:txBody>
      </p:sp>
      <p:pic>
        <p:nvPicPr>
          <p:cNvPr id="10" name="Picture 9" descr="X3.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361012" y="1209612"/>
            <a:ext cx="4760595" cy="3423285"/>
          </a:xfrm>
          <a:prstGeom prst="rect">
            <a:avLst/>
          </a:prstGeom>
        </p:spPr>
      </p:pic>
      <p:pic>
        <p:nvPicPr>
          <p:cNvPr id="13" name="Picture 12" descr="Cloud.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803900" y="4495799"/>
            <a:ext cx="2025650" cy="1327150"/>
          </a:xfrm>
          <a:prstGeom prst="rect">
            <a:avLst/>
          </a:prstGeom>
          <a:effectLst>
            <a:reflection blurRad="6350" stA="52000" endA="300" endPos="35000" dist="25400" dir="5400000" sy="-100000" algn="bl" rotWithShape="0"/>
          </a:effectLst>
        </p:spPr>
      </p:pic>
      <p:cxnSp>
        <p:nvCxnSpPr>
          <p:cNvPr id="8" name="Straight Connector 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9396" y="6373789"/>
            <a:ext cx="952505" cy="261610"/>
          </a:xfrm>
          <a:prstGeom prst="rect">
            <a:avLst/>
          </a:prstGeom>
          <a:noFill/>
        </p:spPr>
        <p:txBody>
          <a:bodyPr wrap="none" rtlCol="0">
            <a:spAutoFit/>
          </a:bodyPr>
          <a:lstStyle/>
          <a:p>
            <a:pPr algn="l" defTabSz="914400">
              <a:buNone/>
            </a:pPr>
            <a:r>
              <a:rPr lang="de-CH" sz="1100" b="0" i="0">
                <a:solidFill>
                  <a:schemeClr val="tx1"/>
                </a:solidFill>
                <a:latin typeface="Arial"/>
                <a:ea typeface="+mn-ea"/>
                <a:cs typeface="+mn-cs"/>
              </a:rPr>
              <a:t>Quelle: IDC</a:t>
            </a:r>
            <a:endParaRPr lang="en-US" sz="1100" dirty="0"/>
          </a:p>
        </p:txBody>
      </p:sp>
    </p:spTree>
    <p:extLst>
      <p:ext uri="{BB962C8B-B14F-4D97-AF65-F5344CB8AC3E}">
        <p14:creationId xmlns:p14="http://schemas.microsoft.com/office/powerpoint/2010/main" xmlns="" val="23697436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2.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208634"/>
            <a:ext cx="9144000" cy="5649366"/>
          </a:xfrm>
          <a:prstGeom prst="rect">
            <a:avLst/>
          </a:prstGeom>
        </p:spPr>
      </p:pic>
      <p:sp>
        <p:nvSpPr>
          <p:cNvPr id="11" name="Title 1"/>
          <p:cNvSpPr>
            <a:spLocks noGrp="1"/>
          </p:cNvSpPr>
          <p:nvPr>
            <p:ph type="title"/>
          </p:nvPr>
        </p:nvSpPr>
        <p:spPr>
          <a:xfrm>
            <a:off x="229702" y="202545"/>
            <a:ext cx="8588861" cy="838200"/>
          </a:xfrm>
        </p:spPr>
        <p:txBody>
          <a:bodyPr/>
          <a:lstStyle/>
          <a:p>
            <a:pPr algn="l" defTabSz="914400">
              <a:spcBef>
                <a:spcPct val="0"/>
              </a:spcBef>
              <a:buNone/>
            </a:pPr>
            <a:r>
              <a:rPr lang="de-CH" sz="3200" b="0" i="0" spc="0" baseline="0">
                <a:solidFill>
                  <a:srgbClr val="FFFFFF"/>
                </a:solidFill>
                <a:latin typeface="Arial"/>
                <a:ea typeface="+mj-ea"/>
                <a:cs typeface="+mj-cs"/>
              </a:rPr>
              <a:t>Megatrend: Risikominimierung</a:t>
            </a:r>
            <a:endParaRPr lang="en-US" sz="3200" dirty="0">
              <a:solidFill>
                <a:schemeClr val="bg1"/>
              </a:solidFill>
            </a:endParaRPr>
          </a:p>
        </p:txBody>
      </p:sp>
      <p:sp>
        <p:nvSpPr>
          <p:cNvPr id="3" name="TextBox 2"/>
          <p:cNvSpPr txBox="1"/>
          <p:nvPr/>
        </p:nvSpPr>
        <p:spPr>
          <a:xfrm>
            <a:off x="234129" y="1736500"/>
            <a:ext cx="5220373" cy="4247317"/>
          </a:xfrm>
          <a:prstGeom prst="rect">
            <a:avLst/>
          </a:prstGeom>
          <a:noFill/>
        </p:spPr>
        <p:txBody>
          <a:bodyPr wrap="square" rtlCol="0">
            <a:spAutoFit/>
          </a:bodyPr>
          <a:lstStyle/>
          <a:p>
            <a:pPr marL="169896" lvl="2" indent="-169896" algn="l" defTabSz="914400">
              <a:spcBef>
                <a:spcPts val="600"/>
              </a:spcBef>
              <a:buFont typeface="Arial"/>
              <a:buChar char="•"/>
            </a:pPr>
            <a:r>
              <a:rPr lang="de-CH" sz="1600" b="0" i="0" dirty="0">
                <a:solidFill>
                  <a:schemeClr val="tx1"/>
                </a:solidFill>
                <a:latin typeface="Arial"/>
                <a:ea typeface="+mn-ea"/>
                <a:cs typeface="+mn-cs"/>
              </a:rPr>
              <a:t>45 % der kleinen und mittleren </a:t>
            </a:r>
            <a:br>
              <a:rPr lang="de-CH" sz="1600" b="0" i="0" dirty="0">
                <a:solidFill>
                  <a:schemeClr val="tx1"/>
                </a:solidFill>
                <a:latin typeface="Arial"/>
                <a:ea typeface="+mn-ea"/>
                <a:cs typeface="+mn-cs"/>
              </a:rPr>
            </a:br>
            <a:r>
              <a:rPr lang="de-CH" sz="1600" b="0" i="0" spc="-20" dirty="0">
                <a:solidFill>
                  <a:schemeClr val="tx1"/>
                </a:solidFill>
                <a:latin typeface="Arial"/>
                <a:ea typeface="+mn-ea"/>
                <a:cs typeface="+mn-cs"/>
              </a:rPr>
              <a:t>Unternehmen planen </a:t>
            </a:r>
            <a:r>
              <a:rPr lang="de-CH" sz="1600" b="0" i="0" spc="-20" dirty="0" smtClean="0">
                <a:solidFill>
                  <a:schemeClr val="tx1"/>
                </a:solidFill>
                <a:latin typeface="Arial"/>
                <a:ea typeface="+mn-ea"/>
                <a:cs typeface="+mn-cs"/>
              </a:rPr>
              <a:t>Anschaffungen/Upgrades </a:t>
            </a:r>
            <a:r>
              <a:rPr lang="de-CH" sz="1600" b="0" i="0" dirty="0" smtClean="0">
                <a:solidFill>
                  <a:schemeClr val="tx1"/>
                </a:solidFill>
                <a:latin typeface="Arial"/>
                <a:ea typeface="+mn-ea"/>
                <a:cs typeface="+mn-cs"/>
              </a:rPr>
              <a:t/>
            </a:r>
            <a:br>
              <a:rPr lang="de-CH" sz="1600" b="0" i="0" dirty="0" smtClean="0">
                <a:solidFill>
                  <a:schemeClr val="tx1"/>
                </a:solidFill>
                <a:latin typeface="Arial"/>
                <a:ea typeface="+mn-ea"/>
                <a:cs typeface="+mn-cs"/>
              </a:rPr>
            </a:br>
            <a:r>
              <a:rPr lang="de-CH" sz="1600" b="0" i="0" dirty="0" smtClean="0">
                <a:solidFill>
                  <a:schemeClr val="tx1"/>
                </a:solidFill>
                <a:latin typeface="Arial"/>
                <a:ea typeface="+mn-ea"/>
                <a:cs typeface="+mn-cs"/>
              </a:rPr>
              <a:t>für </a:t>
            </a:r>
            <a:r>
              <a:rPr lang="de-CH" sz="1600" b="0" i="0" dirty="0">
                <a:solidFill>
                  <a:schemeClr val="tx1"/>
                </a:solidFill>
                <a:latin typeface="Arial"/>
                <a:ea typeface="+mn-ea"/>
                <a:cs typeface="+mn-cs"/>
              </a:rPr>
              <a:t>Sicherheit, Backup und Virtualisierung.</a:t>
            </a:r>
          </a:p>
          <a:p>
            <a:pPr marL="169896" lvl="2" indent="-169896" algn="l" defTabSz="914400">
              <a:spcBef>
                <a:spcPts val="600"/>
              </a:spcBef>
              <a:buFont typeface="Arial"/>
              <a:buChar char="•"/>
            </a:pPr>
            <a:endParaRPr lang="en-US" sz="1600" dirty="0" smtClean="0"/>
          </a:p>
          <a:p>
            <a:pPr marL="169896" lvl="2" indent="-169896" algn="l" defTabSz="914400">
              <a:spcBef>
                <a:spcPts val="600"/>
              </a:spcBef>
              <a:buFont typeface="Arial"/>
              <a:buChar char="•"/>
            </a:pPr>
            <a:r>
              <a:rPr lang="de-CH" sz="1600" b="0" i="0" dirty="0">
                <a:solidFill>
                  <a:schemeClr val="tx1"/>
                </a:solidFill>
                <a:latin typeface="Arial"/>
                <a:ea typeface="+mn-ea"/>
                <a:cs typeface="+mn-cs"/>
              </a:rPr>
              <a:t>Technologie spielt bei allen Aspekten </a:t>
            </a:r>
            <a:r>
              <a:rPr lang="de-CH" sz="1600" b="0" i="0" dirty="0" smtClean="0">
                <a:solidFill>
                  <a:schemeClr val="tx1"/>
                </a:solidFill>
                <a:latin typeface="Arial"/>
                <a:ea typeface="+mn-ea"/>
                <a:cs typeface="+mn-cs"/>
              </a:rPr>
              <a:t/>
            </a:r>
            <a:br>
              <a:rPr lang="de-CH" sz="1600" b="0" i="0" dirty="0" smtClean="0">
                <a:solidFill>
                  <a:schemeClr val="tx1"/>
                </a:solidFill>
                <a:latin typeface="Arial"/>
                <a:ea typeface="+mn-ea"/>
                <a:cs typeface="+mn-cs"/>
              </a:rPr>
            </a:br>
            <a:r>
              <a:rPr lang="de-CH" sz="1600" b="0" i="0" dirty="0" smtClean="0">
                <a:solidFill>
                  <a:schemeClr val="tx1"/>
                </a:solidFill>
                <a:latin typeface="Arial"/>
                <a:ea typeface="+mn-ea"/>
                <a:cs typeface="+mn-cs"/>
              </a:rPr>
              <a:t>kommerzieller</a:t>
            </a:r>
            <a:r>
              <a:rPr lang="de-CH" sz="1600" b="0" i="0" dirty="0">
                <a:solidFill>
                  <a:schemeClr val="tx1"/>
                </a:solidFill>
                <a:latin typeface="Arial"/>
                <a:ea typeface="+mn-ea"/>
                <a:cs typeface="+mn-cs"/>
              </a:rPr>
              <a:t>, unternehmerischer und </a:t>
            </a:r>
            <a:r>
              <a:rPr lang="de-CH" sz="1600" b="0" i="0" dirty="0" smtClean="0">
                <a:solidFill>
                  <a:schemeClr val="tx1"/>
                </a:solidFill>
                <a:latin typeface="Arial"/>
                <a:ea typeface="+mn-ea"/>
                <a:cs typeface="+mn-cs"/>
              </a:rPr>
              <a:t/>
            </a:r>
            <a:br>
              <a:rPr lang="de-CH" sz="1600" b="0" i="0" dirty="0" smtClean="0">
                <a:solidFill>
                  <a:schemeClr val="tx1"/>
                </a:solidFill>
                <a:latin typeface="Arial"/>
                <a:ea typeface="+mn-ea"/>
                <a:cs typeface="+mn-cs"/>
              </a:rPr>
            </a:br>
            <a:r>
              <a:rPr lang="de-CH" sz="1600" b="0" i="0" dirty="0" smtClean="0">
                <a:solidFill>
                  <a:schemeClr val="tx1"/>
                </a:solidFill>
                <a:latin typeface="Arial"/>
                <a:ea typeface="+mn-ea"/>
                <a:cs typeface="+mn-cs"/>
              </a:rPr>
              <a:t>persönlicher </a:t>
            </a:r>
            <a:r>
              <a:rPr lang="de-CH" sz="1600" b="0" i="0" dirty="0">
                <a:solidFill>
                  <a:schemeClr val="tx1"/>
                </a:solidFill>
                <a:latin typeface="Arial"/>
                <a:ea typeface="+mn-ea"/>
                <a:cs typeface="+mn-cs"/>
              </a:rPr>
              <a:t>Prozesse eine immer größere Rolle.</a:t>
            </a:r>
          </a:p>
          <a:p>
            <a:pPr marL="169896" lvl="2" indent="-169896" algn="l" defTabSz="914400">
              <a:spcBef>
                <a:spcPts val="600"/>
              </a:spcBef>
              <a:buFont typeface="Arial"/>
              <a:buChar char="•"/>
            </a:pPr>
            <a:endParaRPr lang="en-US" sz="1600" dirty="0"/>
          </a:p>
          <a:p>
            <a:pPr marL="169896" lvl="2" indent="-169896" algn="l" defTabSz="914400">
              <a:spcBef>
                <a:spcPts val="600"/>
              </a:spcBef>
              <a:buFont typeface="Arial"/>
              <a:buChar char="•"/>
            </a:pPr>
            <a:r>
              <a:rPr lang="de-CH" sz="1600" b="0" i="0" dirty="0">
                <a:solidFill>
                  <a:schemeClr val="tx1"/>
                </a:solidFill>
                <a:latin typeface="Arial"/>
                <a:ea typeface="+mn-ea"/>
                <a:cs typeface="+mn-cs"/>
              </a:rPr>
              <a:t>Wie gut ein Unternehmen Krisen übersteht, </a:t>
            </a:r>
            <a:r>
              <a:rPr lang="de-CH" sz="1600" b="0" i="0" dirty="0" smtClean="0">
                <a:solidFill>
                  <a:schemeClr val="tx1"/>
                </a:solidFill>
                <a:latin typeface="Arial"/>
                <a:ea typeface="+mn-ea"/>
                <a:cs typeface="+mn-cs"/>
              </a:rPr>
              <a:t/>
            </a:r>
            <a:br>
              <a:rPr lang="de-CH" sz="1600" b="0" i="0" dirty="0" smtClean="0">
                <a:solidFill>
                  <a:schemeClr val="tx1"/>
                </a:solidFill>
                <a:latin typeface="Arial"/>
                <a:ea typeface="+mn-ea"/>
                <a:cs typeface="+mn-cs"/>
              </a:rPr>
            </a:br>
            <a:r>
              <a:rPr lang="de-CH" sz="1600" b="0" i="0" dirty="0" smtClean="0">
                <a:solidFill>
                  <a:schemeClr val="tx1"/>
                </a:solidFill>
                <a:latin typeface="Arial"/>
                <a:ea typeface="+mn-ea"/>
                <a:cs typeface="+mn-cs"/>
              </a:rPr>
              <a:t>hängt </a:t>
            </a:r>
            <a:r>
              <a:rPr lang="de-CH" sz="1600" b="0" i="0" dirty="0">
                <a:solidFill>
                  <a:schemeClr val="tx1"/>
                </a:solidFill>
                <a:latin typeface="Arial"/>
                <a:ea typeface="+mn-ea"/>
                <a:cs typeface="+mn-cs"/>
              </a:rPr>
              <a:t>maßgeblich von der aktiven Risikominderung </a:t>
            </a:r>
            <a:r>
              <a:rPr lang="de-CH" sz="1600" b="0" i="0" dirty="0" smtClean="0">
                <a:solidFill>
                  <a:schemeClr val="tx1"/>
                </a:solidFill>
                <a:latin typeface="Arial"/>
                <a:ea typeface="+mn-ea"/>
                <a:cs typeface="+mn-cs"/>
              </a:rPr>
              <a:t/>
            </a:r>
            <a:br>
              <a:rPr lang="de-CH" sz="1600" b="0" i="0" dirty="0" smtClean="0">
                <a:solidFill>
                  <a:schemeClr val="tx1"/>
                </a:solidFill>
                <a:latin typeface="Arial"/>
                <a:ea typeface="+mn-ea"/>
                <a:cs typeface="+mn-cs"/>
              </a:rPr>
            </a:br>
            <a:r>
              <a:rPr lang="de-CH" sz="1600" b="0" i="0" dirty="0" smtClean="0">
                <a:solidFill>
                  <a:schemeClr val="tx1"/>
                </a:solidFill>
                <a:latin typeface="Arial"/>
                <a:ea typeface="+mn-ea"/>
                <a:cs typeface="+mn-cs"/>
              </a:rPr>
              <a:t>in </a:t>
            </a:r>
            <a:r>
              <a:rPr lang="de-CH" sz="1600" b="0" i="0" dirty="0">
                <a:solidFill>
                  <a:schemeClr val="tx1"/>
                </a:solidFill>
                <a:latin typeface="Arial"/>
                <a:ea typeface="+mn-ea"/>
                <a:cs typeface="+mn-cs"/>
              </a:rPr>
              <a:t>guten Zeiten ab.</a:t>
            </a:r>
          </a:p>
          <a:p>
            <a:pPr marL="169896" lvl="2" indent="-169896" algn="l" defTabSz="914400">
              <a:spcBef>
                <a:spcPts val="600"/>
              </a:spcBef>
              <a:buFont typeface="Arial"/>
              <a:buChar char="•"/>
            </a:pPr>
            <a:endParaRPr lang="en-US" sz="1600" dirty="0"/>
          </a:p>
          <a:p>
            <a:pPr marL="169896" lvl="2" indent="-169896" algn="l" defTabSz="914400">
              <a:spcBef>
                <a:spcPts val="600"/>
              </a:spcBef>
              <a:buFont typeface="Arial"/>
              <a:buChar char="•"/>
            </a:pPr>
            <a:r>
              <a:rPr lang="de-CH" sz="1600" b="0" i="0" dirty="0">
                <a:solidFill>
                  <a:schemeClr val="tx1"/>
                </a:solidFill>
                <a:latin typeface="Arial"/>
                <a:ea typeface="+mn-ea"/>
                <a:cs typeface="+mn-cs"/>
              </a:rPr>
              <a:t>Nicht alle Anbieter investieren in Produkte mit langem Lebenszyklus, die den Serviceanforderungen über mehr als fünf Jahre genügen.</a:t>
            </a:r>
            <a:endParaRPr lang="en-US" sz="1600" dirty="0"/>
          </a:p>
        </p:txBody>
      </p:sp>
      <p:pic>
        <p:nvPicPr>
          <p:cNvPr id="12" name="Picture 11" descr="X1.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784651" y="1208634"/>
            <a:ext cx="4354904" cy="3451860"/>
          </a:xfrm>
          <a:prstGeom prst="rect">
            <a:avLst/>
          </a:prstGeom>
        </p:spPr>
      </p:pic>
      <p:pic>
        <p:nvPicPr>
          <p:cNvPr id="13" name="Picture 12" descr="Server.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608550" y="4699000"/>
            <a:ext cx="1123655" cy="1256894"/>
          </a:xfrm>
          <a:prstGeom prst="rect">
            <a:avLst/>
          </a:prstGeom>
          <a:effectLst>
            <a:reflection blurRad="6350" stA="52000" endA="300" endPos="35000" dist="25400" dir="5400000" sy="-100000" algn="bl" rotWithShape="0"/>
          </a:effectLst>
        </p:spPr>
      </p:pic>
      <p:cxnSp>
        <p:nvCxnSpPr>
          <p:cNvPr id="8" name="Straight Connector 7"/>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9396" y="6504594"/>
            <a:ext cx="952505" cy="261610"/>
          </a:xfrm>
          <a:prstGeom prst="rect">
            <a:avLst/>
          </a:prstGeom>
          <a:noFill/>
        </p:spPr>
        <p:txBody>
          <a:bodyPr wrap="none" rtlCol="0">
            <a:spAutoFit/>
          </a:bodyPr>
          <a:lstStyle/>
          <a:p>
            <a:pPr algn="l" defTabSz="914400">
              <a:buNone/>
            </a:pPr>
            <a:r>
              <a:rPr lang="de-CH" sz="1100" b="0" i="0">
                <a:solidFill>
                  <a:schemeClr val="tx1"/>
                </a:solidFill>
                <a:latin typeface="Arial"/>
                <a:ea typeface="+mn-ea"/>
                <a:cs typeface="+mn-cs"/>
              </a:rPr>
              <a:t>Quelle: IDC</a:t>
            </a:r>
            <a:endParaRPr lang="en-US" sz="1100" dirty="0"/>
          </a:p>
        </p:txBody>
      </p:sp>
    </p:spTree>
    <p:extLst>
      <p:ext uri="{BB962C8B-B14F-4D97-AF65-F5344CB8AC3E}">
        <p14:creationId xmlns:p14="http://schemas.microsoft.com/office/powerpoint/2010/main" xmlns="" val="37863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4689" y="1196912"/>
            <a:ext cx="9165012" cy="5697685"/>
          </a:xfrm>
          <a:prstGeom prst="rect">
            <a:avLst/>
          </a:prstGeom>
        </p:spPr>
      </p:pic>
      <p:sp>
        <p:nvSpPr>
          <p:cNvPr id="11" name="Title 1"/>
          <p:cNvSpPr>
            <a:spLocks noGrp="1"/>
          </p:cNvSpPr>
          <p:nvPr>
            <p:ph type="title"/>
          </p:nvPr>
        </p:nvSpPr>
        <p:spPr>
          <a:xfrm>
            <a:off x="229702" y="173516"/>
            <a:ext cx="8920621" cy="968967"/>
          </a:xfrm>
        </p:spPr>
        <p:txBody>
          <a:bodyPr/>
          <a:lstStyle/>
          <a:p>
            <a:pPr algn="l" defTabSz="914400">
              <a:spcBef>
                <a:spcPct val="0"/>
              </a:spcBef>
              <a:buNone/>
            </a:pPr>
            <a:r>
              <a:rPr lang="de-CH" sz="3000" b="0" i="0" spc="-20" dirty="0">
                <a:solidFill>
                  <a:srgbClr val="FFFFFF"/>
                </a:solidFill>
                <a:latin typeface="Arial"/>
                <a:ea typeface="+mj-ea"/>
                <a:cs typeface="+mj-cs"/>
              </a:rPr>
              <a:t>Wie passen sich mittelständische Unternehmen an?</a:t>
            </a:r>
            <a:endParaRPr lang="en-US" sz="3000" spc="-20" dirty="0">
              <a:solidFill>
                <a:schemeClr val="bg1"/>
              </a:solidFill>
            </a:endParaRPr>
          </a:p>
        </p:txBody>
      </p:sp>
      <p:sp>
        <p:nvSpPr>
          <p:cNvPr id="12" name="TextBox 11"/>
          <p:cNvSpPr txBox="1"/>
          <p:nvPr/>
        </p:nvSpPr>
        <p:spPr>
          <a:xfrm>
            <a:off x="-1447800" y="3276600"/>
            <a:ext cx="2997200" cy="923330"/>
          </a:xfrm>
          <a:prstGeom prst="rect">
            <a:avLst/>
          </a:prstGeom>
          <a:noFill/>
        </p:spPr>
        <p:txBody>
          <a:bodyPr wrap="square" rtlCol="0">
            <a:spAutoFit/>
          </a:bodyPr>
          <a:lstStyle/>
          <a:p>
            <a:pPr algn="l" defTabSz="914400">
              <a:buNone/>
            </a:pPr>
            <a:r>
              <a:rPr lang="de-CH" sz="1800" b="0" i="0">
                <a:solidFill>
                  <a:srgbClr val="FF0000"/>
                </a:solidFill>
                <a:latin typeface="Arial"/>
                <a:ea typeface="+mn-ea"/>
                <a:cs typeface="+mn-cs"/>
              </a:rPr>
              <a:t>,</a:t>
            </a:r>
            <a:endParaRPr lang="en-US" dirty="0">
              <a:solidFill>
                <a:srgbClr val="FF0000"/>
              </a:solidFill>
            </a:endParaRPr>
          </a:p>
          <a:p>
            <a:pPr algn="l" defTabSz="914400">
              <a:buNone/>
            </a:pPr>
            <a:r>
              <a:rPr lang="de-CH" sz="1800" b="0" i="0">
                <a:solidFill>
                  <a:srgbClr val="FF0000"/>
                </a:solidFill>
                <a:latin typeface="Arial"/>
                <a:ea typeface="+mn-ea"/>
                <a:cs typeface="+mn-cs"/>
              </a:rPr>
              <a:t>,</a:t>
            </a:r>
            <a:endParaRPr lang="en-US" dirty="0">
              <a:solidFill>
                <a:srgbClr val="FF0000"/>
              </a:solidFill>
            </a:endParaRPr>
          </a:p>
          <a:p>
            <a:pPr algn="l" defTabSz="914400">
              <a:buNone/>
            </a:pPr>
            <a:endParaRPr lang="en-US" dirty="0"/>
          </a:p>
        </p:txBody>
      </p:sp>
      <p:sp>
        <p:nvSpPr>
          <p:cNvPr id="16" name="TextBox 15"/>
          <p:cNvSpPr txBox="1"/>
          <p:nvPr/>
        </p:nvSpPr>
        <p:spPr>
          <a:xfrm>
            <a:off x="1778000" y="2813958"/>
            <a:ext cx="3156826" cy="400110"/>
          </a:xfrm>
          <a:prstGeom prst="rect">
            <a:avLst/>
          </a:prstGeom>
          <a:noFill/>
        </p:spPr>
        <p:txBody>
          <a:bodyPr wrap="none" rtlCol="0">
            <a:spAutoFit/>
          </a:bodyPr>
          <a:lstStyle/>
          <a:p>
            <a:pPr algn="l" defTabSz="914400">
              <a:buNone/>
            </a:pPr>
            <a:r>
              <a:rPr lang="de-CH" sz="2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Mehr Wettbewerbsvorteile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7" name="TextBox 16"/>
          <p:cNvSpPr txBox="1"/>
          <p:nvPr/>
        </p:nvSpPr>
        <p:spPr>
          <a:xfrm>
            <a:off x="1778000" y="3475649"/>
            <a:ext cx="2843074" cy="400110"/>
          </a:xfrm>
          <a:prstGeom prst="rect">
            <a:avLst/>
          </a:prstGeom>
          <a:noFill/>
        </p:spPr>
        <p:txBody>
          <a:bodyPr wrap="square" rtlCol="0">
            <a:spAutoFit/>
          </a:bodyPr>
          <a:lstStyle/>
          <a:p>
            <a:pPr algn="l" defTabSz="914400">
              <a:buNone/>
            </a:pPr>
            <a:r>
              <a:rPr lang="de-CH" sz="2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Erhöhte Produktivität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8" name="TextBox 17"/>
          <p:cNvSpPr txBox="1"/>
          <p:nvPr/>
        </p:nvSpPr>
        <p:spPr>
          <a:xfrm>
            <a:off x="1778000" y="4745019"/>
            <a:ext cx="3020379" cy="400110"/>
          </a:xfrm>
          <a:prstGeom prst="rect">
            <a:avLst/>
          </a:prstGeom>
          <a:noFill/>
        </p:spPr>
        <p:txBody>
          <a:bodyPr wrap="none" rtlCol="0">
            <a:spAutoFit/>
          </a:bodyPr>
          <a:lstStyle/>
          <a:p>
            <a:pPr algn="l" defTabSz="914400">
              <a:buNone/>
            </a:pPr>
            <a:r>
              <a:rPr lang="de-CH" sz="2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Unternehmenswachstum</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24" name="Rectangle 23"/>
          <p:cNvSpPr/>
          <p:nvPr/>
        </p:nvSpPr>
        <p:spPr>
          <a:xfrm>
            <a:off x="-14689" y="1409700"/>
            <a:ext cx="9018989" cy="879732"/>
          </a:xfrm>
          <a:prstGeom prst="rect">
            <a:avLst/>
          </a:prstGeom>
          <a:gradFill flip="none" rotWithShape="1">
            <a:gsLst>
              <a:gs pos="15000">
                <a:schemeClr val="bg1"/>
              </a:gs>
              <a:gs pos="100000">
                <a:srgbClr val="FFFFFF">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TextBox 9"/>
          <p:cNvSpPr txBox="1"/>
          <p:nvPr/>
        </p:nvSpPr>
        <p:spPr>
          <a:xfrm>
            <a:off x="229701" y="1422932"/>
            <a:ext cx="8920621" cy="769441"/>
          </a:xfrm>
          <a:prstGeom prst="rect">
            <a:avLst/>
          </a:prstGeom>
          <a:noFill/>
        </p:spPr>
        <p:txBody>
          <a:bodyPr wrap="square" rtlCol="0">
            <a:spAutoFit/>
          </a:bodyPr>
          <a:lstStyle/>
          <a:p>
            <a:pPr algn="l" defTabSz="914400">
              <a:buNone/>
            </a:pPr>
            <a:r>
              <a:rPr lang="de-CH" sz="2200" b="0" i="0" dirty="0">
                <a:solidFill>
                  <a:srgbClr val="0096D6">
                    <a:lumMod val="75000"/>
                  </a:srgbClr>
                </a:solidFill>
                <a:latin typeface="Arial"/>
                <a:ea typeface="+mn-ea"/>
                <a:cs typeface="+mn-cs"/>
              </a:rPr>
              <a:t>Das Netzwerk ist ein strategischer Faktor. Unternehmen, </a:t>
            </a:r>
            <a:r>
              <a:rPr lang="de-CH" sz="2200" b="0" i="0" dirty="0" smtClean="0">
                <a:solidFill>
                  <a:srgbClr val="0096D6">
                    <a:lumMod val="75000"/>
                  </a:srgbClr>
                </a:solidFill>
                <a:latin typeface="Arial"/>
                <a:ea typeface="+mn-ea"/>
                <a:cs typeface="+mn-cs"/>
              </a:rPr>
              <a:t/>
            </a:r>
            <a:br>
              <a:rPr lang="de-CH" sz="2200" b="0" i="0" dirty="0" smtClean="0">
                <a:solidFill>
                  <a:srgbClr val="0096D6">
                    <a:lumMod val="75000"/>
                  </a:srgbClr>
                </a:solidFill>
                <a:latin typeface="Arial"/>
                <a:ea typeface="+mn-ea"/>
                <a:cs typeface="+mn-cs"/>
              </a:rPr>
            </a:br>
            <a:r>
              <a:rPr lang="de-CH" sz="2200" b="0" i="0" dirty="0" smtClean="0">
                <a:solidFill>
                  <a:srgbClr val="0096D6">
                    <a:lumMod val="75000"/>
                  </a:srgbClr>
                </a:solidFill>
                <a:latin typeface="Arial"/>
                <a:ea typeface="+mn-ea"/>
                <a:cs typeface="+mn-cs"/>
              </a:rPr>
              <a:t>die </a:t>
            </a:r>
            <a:r>
              <a:rPr lang="de-CH" sz="2200" b="0" i="0" dirty="0">
                <a:solidFill>
                  <a:srgbClr val="0096D6">
                    <a:lumMod val="75000"/>
                  </a:srgbClr>
                </a:solidFill>
                <a:latin typeface="Arial"/>
                <a:ea typeface="+mn-ea"/>
                <a:cs typeface="+mn-cs"/>
              </a:rPr>
              <a:t>in ihr Netzwerk investieren, erzielen geschäftliche Erfolge</a:t>
            </a:r>
            <a:r>
              <a:rPr lang="de-CH" sz="2200" b="0" i="0" dirty="0" smtClean="0">
                <a:solidFill>
                  <a:srgbClr val="0096D6">
                    <a:lumMod val="75000"/>
                  </a:srgbClr>
                </a:solidFill>
                <a:latin typeface="Arial"/>
                <a:ea typeface="+mn-ea"/>
                <a:cs typeface="+mn-cs"/>
              </a:rPr>
              <a:t>.</a:t>
            </a:r>
            <a:endParaRPr lang="en-US" sz="2200" dirty="0">
              <a:solidFill>
                <a:schemeClr val="tx1">
                  <a:lumMod val="75000"/>
                </a:schemeClr>
              </a:solidFill>
            </a:endParaRPr>
          </a:p>
        </p:txBody>
      </p:sp>
      <p:sp>
        <p:nvSpPr>
          <p:cNvPr id="13" name="TextBox 12"/>
          <p:cNvSpPr txBox="1"/>
          <p:nvPr/>
        </p:nvSpPr>
        <p:spPr>
          <a:xfrm>
            <a:off x="1778000" y="4092313"/>
            <a:ext cx="2978701" cy="400110"/>
          </a:xfrm>
          <a:prstGeom prst="rect">
            <a:avLst/>
          </a:prstGeom>
          <a:noFill/>
        </p:spPr>
        <p:txBody>
          <a:bodyPr wrap="none" rtlCol="0">
            <a:spAutoFit/>
          </a:bodyPr>
          <a:lstStyle/>
          <a:p>
            <a:pPr algn="l" defTabSz="914400">
              <a:buNone/>
            </a:pPr>
            <a:r>
              <a:rPr lang="de-CH" sz="2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mn-cs"/>
              </a:rPr>
              <a:t>Besserer Kundenservice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cxnSp>
        <p:nvCxnSpPr>
          <p:cNvPr id="14" name="Straight Connector 13"/>
          <p:cNvCxnSpPr/>
          <p:nvPr/>
        </p:nvCxnSpPr>
        <p:spPr>
          <a:xfrm>
            <a:off x="6323" y="1171512"/>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5938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p:tgtEl>
                                          <p:spTgt spid="18"/>
                                        </p:tgtEl>
                                        <p:attrNameLst>
                                          <p:attrName>ppt_x</p:attrName>
                                        </p:attrNameLst>
                                      </p:cBhvr>
                                      <p:tavLst>
                                        <p:tav tm="0">
                                          <p:val>
                                            <p:strVal val="#ppt_x-#ppt_w*1.125000"/>
                                          </p:val>
                                        </p:tav>
                                        <p:tav tm="100000">
                                          <p:val>
                                            <p:strVal val="#ppt_x"/>
                                          </p:val>
                                        </p:tav>
                                      </p:tavLst>
                                    </p:anim>
                                    <p:animEffect transition="in" filter="wipe(right)">
                                      <p:cBhvr>
                                        <p:cTn id="13" dur="1000"/>
                                        <p:tgtEl>
                                          <p:spTgt spid="18"/>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p:tgtEl>
                                          <p:spTgt spid="17"/>
                                        </p:tgtEl>
                                        <p:attrNameLst>
                                          <p:attrName>ppt_x</p:attrName>
                                        </p:attrNameLst>
                                      </p:cBhvr>
                                      <p:tavLst>
                                        <p:tav tm="0">
                                          <p:val>
                                            <p:strVal val="#ppt_x-#ppt_w*1.125000"/>
                                          </p:val>
                                        </p:tav>
                                        <p:tav tm="100000">
                                          <p:val>
                                            <p:strVal val="#ppt_x"/>
                                          </p:val>
                                        </p:tav>
                                      </p:tavLst>
                                    </p:anim>
                                    <p:animEffect transition="in" filter="wipe(right)">
                                      <p:cBhvr>
                                        <p:cTn id="18" dur="1000"/>
                                        <p:tgtEl>
                                          <p:spTgt spid="17"/>
                                        </p:tgtEl>
                                      </p:cBhvr>
                                    </p:animEffect>
                                  </p:childTnLst>
                                </p:cTn>
                              </p:par>
                            </p:childTnLst>
                          </p:cTn>
                        </p:par>
                        <p:par>
                          <p:cTn id="19" fill="hold">
                            <p:stCondLst>
                              <p:cond delay="3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p:tgtEl>
                                          <p:spTgt spid="13"/>
                                        </p:tgtEl>
                                        <p:attrNameLst>
                                          <p:attrName>ppt_x</p:attrName>
                                        </p:attrNameLst>
                                      </p:cBhvr>
                                      <p:tavLst>
                                        <p:tav tm="0">
                                          <p:val>
                                            <p:strVal val="#ppt_x-#ppt_w*1.125000"/>
                                          </p:val>
                                        </p:tav>
                                        <p:tav tm="100000">
                                          <p:val>
                                            <p:strVal val="#ppt_x"/>
                                          </p:val>
                                        </p:tav>
                                      </p:tavLst>
                                    </p:anim>
                                    <p:animEffect transition="in" filter="wipe(right)">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879459"/>
            <a:ext cx="9156991" cy="97854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 name="Picture 4" descr="AJ82485.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863911" y="4968583"/>
            <a:ext cx="2293080" cy="188941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17851" y="4968585"/>
            <a:ext cx="6881762" cy="1889415"/>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4587053" y="0"/>
            <a:ext cx="4569938" cy="3798050"/>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0" y="0"/>
            <a:ext cx="4587054" cy="3798050"/>
          </a:xfrm>
          <a:prstGeom prst="rect">
            <a:avLst/>
          </a:prstGeom>
        </p:spPr>
      </p:pic>
      <p:cxnSp>
        <p:nvCxnSpPr>
          <p:cNvPr id="47" name="Straight Connector 46"/>
          <p:cNvCxnSpPr/>
          <p:nvPr/>
        </p:nvCxnSpPr>
        <p:spPr>
          <a:xfrm>
            <a:off x="12332" y="4968584"/>
            <a:ext cx="9144000"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51" y="3798050"/>
            <a:ext cx="9174842" cy="0"/>
          </a:xfrm>
          <a:prstGeom prst="line">
            <a:avLst/>
          </a:prstGeom>
          <a:ln>
            <a:gradFill flip="none" rotWithShape="1">
              <a:gsLst>
                <a:gs pos="0">
                  <a:srgbClr val="000000"/>
                </a:gs>
                <a:gs pos="100000">
                  <a:srgbClr val="000000"/>
                </a:gs>
                <a:gs pos="20000">
                  <a:schemeClr val="bg1">
                    <a:lumMod val="75000"/>
                  </a:schemeClr>
                </a:gs>
                <a:gs pos="80000">
                  <a:schemeClr val="bg1">
                    <a:lumMod val="75000"/>
                  </a:schemeClr>
                </a:gs>
                <a:gs pos="51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5116" y="4039482"/>
            <a:ext cx="8991033" cy="707886"/>
          </a:xfrm>
          <a:prstGeom prst="rect">
            <a:avLst/>
          </a:prstGeom>
          <a:noFill/>
        </p:spPr>
        <p:txBody>
          <a:bodyPr wrap="square" rtlCol="0">
            <a:spAutoFit/>
          </a:bodyPr>
          <a:lstStyle/>
          <a:p>
            <a:pPr algn="l" defTabSz="914400">
              <a:buNone/>
            </a:pPr>
            <a:r>
              <a:rPr lang="de-CH" sz="4000" b="0" i="0">
                <a:solidFill>
                  <a:srgbClr val="6DB344"/>
                </a:solidFill>
                <a:latin typeface="Arial"/>
                <a:ea typeface="+mn-ea"/>
                <a:cs typeface="+mn-cs"/>
              </a:rPr>
              <a:t>Auswirkung auf Ihr Unternehmen</a:t>
            </a:r>
            <a:endParaRPr lang="en-US" sz="4000" dirty="0">
              <a:solidFill>
                <a:srgbClr val="6DB344"/>
              </a:solidFill>
            </a:endParaRPr>
          </a:p>
        </p:txBody>
      </p:sp>
      <p:sp>
        <p:nvSpPr>
          <p:cNvPr id="11" name="Rectangle 10"/>
          <p:cNvSpPr/>
          <p:nvPr/>
        </p:nvSpPr>
        <p:spPr>
          <a:xfrm>
            <a:off x="0" y="0"/>
            <a:ext cx="9144000" cy="3798050"/>
          </a:xfrm>
          <a:prstGeom prst="rect">
            <a:avLst/>
          </a:prstGeom>
          <a:gradFill flip="none" rotWithShape="1">
            <a:gsLst>
              <a:gs pos="65000">
                <a:schemeClr val="accent3">
                  <a:lumMod val="50000"/>
                  <a:alpha val="0"/>
                </a:schemeClr>
              </a:gs>
              <a:gs pos="0">
                <a:schemeClr val="accent3">
                  <a:lumMod val="50000"/>
                  <a:alpha val="70000"/>
                </a:schemeClr>
              </a:gs>
            </a:gsLst>
            <a:lin ang="342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xmlns="" val="4149435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isco_Arial_16x9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8449</TotalTime>
  <Words>1525</Words>
  <Application>Microsoft Office PowerPoint</Application>
  <PresentationFormat>全屏显示(4:3)</PresentationFormat>
  <Paragraphs>531</Paragraphs>
  <Slides>38</Slides>
  <Notes>38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38</vt:i4>
      </vt:variant>
    </vt:vector>
  </HeadingPairs>
  <TitlesOfParts>
    <vt:vector size="48" baseType="lpstr">
      <vt:lpstr>Arial</vt:lpstr>
      <vt:lpstr>宋体</vt:lpstr>
      <vt:lpstr>Cisco-Light</vt:lpstr>
      <vt:lpstr>Arial Black</vt:lpstr>
      <vt:lpstr>ＭＳ Ｐゴシック</vt:lpstr>
      <vt:lpstr>Wingdings</vt:lpstr>
      <vt:lpstr>Calibri</vt:lpstr>
      <vt:lpstr>Ciscolight</vt:lpstr>
      <vt:lpstr>Cisco Arial 4x3 template</vt:lpstr>
      <vt:lpstr>Cisco_Arial_16x9_dark</vt:lpstr>
      <vt:lpstr>Erhöhtes Wachstum mit dem Cisco Midmarket-Portfolio</vt:lpstr>
      <vt:lpstr>Agenda</vt:lpstr>
      <vt:lpstr>幻灯片 3</vt:lpstr>
      <vt:lpstr>Unsere Welt verändert sich.</vt:lpstr>
      <vt:lpstr>Megatrend: Mobilität</vt:lpstr>
      <vt:lpstr>Megatrend: Cloud Computing</vt:lpstr>
      <vt:lpstr>Megatrend: Risikominimierung</vt:lpstr>
      <vt:lpstr>Wie passen sich mittelständische Unternehmen an?</vt:lpstr>
      <vt:lpstr>幻灯片 9</vt:lpstr>
      <vt:lpstr>Neue Unternehmensziele führen zu neuen  Anforderungen an die IT</vt:lpstr>
      <vt:lpstr>幻灯片 11</vt:lpstr>
      <vt:lpstr>Was spricht für das Cisco Midmarket-Portfolio?</vt:lpstr>
      <vt:lpstr>Cisco Midmarket-Portfolio</vt:lpstr>
      <vt:lpstr>Cisco Midmarket-Portfolio</vt:lpstr>
      <vt:lpstr>Cisco Midmarket-Portfolio</vt:lpstr>
      <vt:lpstr>Cisco Midmarket-Portfolio</vt:lpstr>
      <vt:lpstr>Cisco Midmarket-Portfolio</vt:lpstr>
      <vt:lpstr>Cisco Midmarket-Portfolio</vt:lpstr>
      <vt:lpstr>Das Cisco Midmarket-Portfolio  Einzigartige Lösung zur Bewältigung Ihrer geschäftlichen und  IT-Herausforderungen</vt:lpstr>
      <vt:lpstr>Services für mittelständische Kunden</vt:lpstr>
      <vt:lpstr>Erstklassiger Support: Cisco Services von Cisco und Partnern</vt:lpstr>
      <vt:lpstr>Architekturen für mittelständische Kunden</vt:lpstr>
      <vt:lpstr>Unified Data Center-Plattform</vt:lpstr>
      <vt:lpstr>Anpassbare Zusammenarbeitslösung für die Anforderungen Ihres Unternehmens</vt:lpstr>
      <vt:lpstr>Netzwerkarchitektur</vt:lpstr>
      <vt:lpstr>Cisco Security-Lösungen für mittelständische Unternehmen</vt:lpstr>
      <vt:lpstr>Smart Solutions für mittelständische Unternehmen</vt:lpstr>
      <vt:lpstr>Ziel: Erhöhte geschäftliche Relevanz</vt:lpstr>
      <vt:lpstr>Smart Solutions für das mittlere Marktsegment</vt:lpstr>
      <vt:lpstr>Cloud-Lösungen für mittelständische Unternehmen</vt:lpstr>
      <vt:lpstr>Cisco Powered Cloud</vt:lpstr>
      <vt:lpstr>Finanzierungsoptionen: Cisco Capital</vt:lpstr>
      <vt:lpstr>幻灯片 33</vt:lpstr>
      <vt:lpstr>Anwenderbericht: Stanford Federal Credit Union senkt Kosten und erweitert die Möglichkeiten der Mitarbeiter</vt:lpstr>
      <vt:lpstr>Anwenderberichte</vt:lpstr>
      <vt:lpstr>Was können wir und unsere Partner für Sie tun?</vt:lpstr>
      <vt:lpstr>Entscheiden Sie sich für den Branchenführer</vt:lpstr>
      <vt:lpstr>幻灯片 38</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drew lamers</dc:creator>
  <cp:lastModifiedBy>dtp-04</cp:lastModifiedBy>
  <cp:revision>315</cp:revision>
  <dcterms:created xsi:type="dcterms:W3CDTF">2011-03-02T17:43:50Z</dcterms:created>
  <dcterms:modified xsi:type="dcterms:W3CDTF">2013-07-19T02:21:14Z</dcterms:modified>
</cp:coreProperties>
</file>