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3.xml" ContentType="application/vnd.openxmlformats-officedocument.presentationml.slideLayout+xml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slideLayouts/slideLayout16.xml" ContentType="application/vnd.openxmlformats-officedocument.presentationml.slideLayout+xml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6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897" r:id="rId1"/>
    <p:sldMasterId id="2147483938" r:id="rId2"/>
  </p:sldMasterIdLst>
  <p:notesMasterIdLst>
    <p:notesMasterId r:id="rId28"/>
  </p:notesMasterIdLst>
  <p:handoutMasterIdLst>
    <p:handoutMasterId r:id="rId29"/>
  </p:handoutMasterIdLst>
  <p:sldIdLst>
    <p:sldId id="286" r:id="rId3"/>
    <p:sldId id="337" r:id="rId4"/>
    <p:sldId id="338" r:id="rId5"/>
    <p:sldId id="339" r:id="rId6"/>
    <p:sldId id="340" r:id="rId7"/>
    <p:sldId id="341" r:id="rId8"/>
    <p:sldId id="342" r:id="rId9"/>
    <p:sldId id="343" r:id="rId10"/>
    <p:sldId id="287" r:id="rId11"/>
    <p:sldId id="344" r:id="rId12"/>
    <p:sldId id="288" r:id="rId13"/>
    <p:sldId id="345" r:id="rId14"/>
    <p:sldId id="346" r:id="rId15"/>
    <p:sldId id="347" r:id="rId16"/>
    <p:sldId id="348" r:id="rId17"/>
    <p:sldId id="349" r:id="rId18"/>
    <p:sldId id="350" r:id="rId19"/>
    <p:sldId id="351" r:id="rId20"/>
    <p:sldId id="352" r:id="rId21"/>
    <p:sldId id="353" r:id="rId22"/>
    <p:sldId id="354" r:id="rId23"/>
    <p:sldId id="355" r:id="rId24"/>
    <p:sldId id="356" r:id="rId25"/>
    <p:sldId id="357" r:id="rId26"/>
    <p:sldId id="301" r:id="rId27"/>
  </p:sldIdLst>
  <p:sldSz cx="9144000" cy="6858000" type="screen4x3"/>
  <p:notesSz cx="6858000" cy="9296400"/>
  <p:embeddedFontLst>
    <p:embeddedFont>
      <p:font typeface="Calibri" pitchFamily="34" charset="0"/>
      <p:regular r:id="rId30"/>
      <p:bold r:id="rId31"/>
      <p:italic r:id="rId32"/>
      <p:boldItalic r:id="rId3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7BC027"/>
    <a:srgbClr val="34AD67"/>
    <a:srgbClr val="0D8434"/>
    <a:srgbClr val="2FAB35"/>
    <a:srgbClr val="E0EEFA"/>
    <a:srgbClr val="6DB344"/>
    <a:srgbClr val="5F5C5C"/>
    <a:srgbClr val="2C2B2B"/>
    <a:srgbClr val="7AA324"/>
    <a:srgbClr val="000000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3802" autoAdjust="0"/>
    <p:restoredTop sz="55364" autoAdjust="0"/>
  </p:normalViewPr>
  <p:slideViewPr>
    <p:cSldViewPr snapToGrid="0" snapToObjects="1">
      <p:cViewPr>
        <p:scale>
          <a:sx n="45" d="100"/>
          <a:sy n="45" d="100"/>
        </p:scale>
        <p:origin x="-1770" y="-72"/>
      </p:cViewPr>
      <p:guideLst>
        <p:guide orient="horz" pos="271"/>
        <p:guide pos="223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19" d="100"/>
        <a:sy n="119" d="100"/>
      </p:scale>
      <p:origin x="0" y="0"/>
    </p:cViewPr>
  </p:sorterViewPr>
  <p:notesViewPr>
    <p:cSldViewPr snapToGrid="0" snapToObjects="1">
      <p:cViewPr varScale="1">
        <p:scale>
          <a:sx n="68" d="100"/>
          <a:sy n="68" d="100"/>
        </p:scale>
        <p:origin x="-3336" y="-120"/>
      </p:cViewPr>
      <p:guideLst>
        <p:guide orient="horz" pos="2928"/>
        <p:guide pos="2160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4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3.fntdata"/><Relationship Id="rId37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36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2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font" Target="fonts/font1.fntdata"/><Relationship Id="rId35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E5DBBB-973E-4323-B902-0B8337E7280B}" type="datetimeFigureOut">
              <a:rPr lang="en-US" smtClean="0"/>
              <a:pPr/>
              <a:t>7/19/2013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2971800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829675"/>
            <a:ext cx="2971800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C692F7-A1FD-402C-9DE5-F0A744D062B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25957313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D21C97-EE0E-D145-9B72-FF8C6F18E19F}" type="datetimeFigureOut">
              <a:rPr lang="en-US" smtClean="0"/>
              <a:pPr/>
              <a:t>7/19/2013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049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16425"/>
            <a:ext cx="5486400" cy="418306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2971800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829675"/>
            <a:ext cx="2971800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160187-1386-374E-8B4A-E116FBEEE41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9188957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defTabSz="914400">
              <a:buNone/>
            </a:pPr>
            <a:fld id="{60160187-1386-374E-8B4A-E116FBEEE413}" type="slidenum">
              <a:rPr lang="de-CH" sz="1200" b="0" i="0">
                <a:solidFill>
                  <a:schemeClr val="tx1"/>
                </a:solidFill>
                <a:latin typeface="Calibri"/>
                <a:ea typeface="+mn-ea"/>
                <a:cs typeface="+mn-cs"/>
              </a:rPr>
              <a:pPr algn="r" defTabSz="914400">
                <a:buNone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34845882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1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defTabSz="914400">
              <a:buNone/>
            </a:pPr>
            <a:fld id="{60160187-1386-374E-8B4A-E116FBEEE413}" type="slidenum">
              <a:rPr lang="de-CH" sz="1200" b="0" i="0">
                <a:solidFill>
                  <a:schemeClr val="tx1"/>
                </a:solidFill>
                <a:latin typeface="Calibri"/>
                <a:ea typeface="+mn-ea"/>
                <a:cs typeface="+mn-cs"/>
              </a:rPr>
              <a:pPr algn="r" defTabSz="914400">
                <a:buNone/>
              </a:pPr>
              <a:t>10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06550686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defTabSz="914400">
              <a:buNone/>
            </a:pPr>
            <a:fld id="{60160187-1386-374E-8B4A-E116FBEEE413}" type="slidenum">
              <a:rPr lang="de-CH" sz="1200" b="0" i="0">
                <a:solidFill>
                  <a:schemeClr val="tx1"/>
                </a:solidFill>
                <a:latin typeface="Calibri"/>
                <a:ea typeface="+mn-ea"/>
                <a:cs typeface="+mn-cs"/>
              </a:rPr>
              <a:pPr algn="r" defTabSz="914400">
                <a:buNone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00226756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defTabSz="914400">
              <a:buNone/>
            </a:pPr>
            <a:fld id="{60160187-1386-374E-8B4A-E116FBEEE413}" type="slidenum">
              <a:rPr lang="de-CH" sz="1200" b="0" i="0">
                <a:solidFill>
                  <a:schemeClr val="tx1"/>
                </a:solidFill>
                <a:latin typeface="Calibri"/>
                <a:ea typeface="+mn-ea"/>
                <a:cs typeface="+mn-cs"/>
              </a:rPr>
              <a:pPr algn="r" defTabSz="914400">
                <a:buNone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22029434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defTabSz="914400">
              <a:buNone/>
            </a:pPr>
            <a:fld id="{60160187-1386-374E-8B4A-E116FBEEE413}" type="slidenum">
              <a:rPr lang="de-CH" sz="1200" b="0" i="0">
                <a:solidFill>
                  <a:schemeClr val="tx1"/>
                </a:solidFill>
                <a:latin typeface="Calibri"/>
                <a:ea typeface="+mn-ea"/>
                <a:cs typeface="+mn-cs"/>
              </a:rPr>
              <a:pPr algn="r" defTabSz="914400">
                <a:buNone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02373814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defTabSz="914400">
              <a:buNone/>
            </a:pPr>
            <a:fld id="{60160187-1386-374E-8B4A-E116FBEEE413}" type="slidenum">
              <a:rPr lang="de-CH" sz="1200" b="0" i="0">
                <a:solidFill>
                  <a:schemeClr val="tx1"/>
                </a:solidFill>
                <a:latin typeface="Calibri"/>
                <a:ea typeface="+mn-ea"/>
                <a:cs typeface="+mn-cs"/>
              </a:rPr>
              <a:pPr algn="r" defTabSz="914400">
                <a:buNone/>
              </a:pPr>
              <a:t>14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41525710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defTabSz="914400">
              <a:buNone/>
            </a:pPr>
            <a:fld id="{60160187-1386-374E-8B4A-E116FBEEE413}" type="slidenum">
              <a:rPr lang="de-CH" sz="1200" b="0" i="0">
                <a:solidFill>
                  <a:schemeClr val="tx1"/>
                </a:solidFill>
                <a:latin typeface="Calibri"/>
                <a:ea typeface="+mn-ea"/>
                <a:cs typeface="+mn-cs"/>
              </a:rPr>
              <a:pPr algn="r" defTabSz="914400">
                <a:buNone/>
              </a:pPr>
              <a:t>15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50483978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defTabSz="914400">
              <a:buNone/>
            </a:pPr>
            <a:fld id="{60160187-1386-374E-8B4A-E116FBEEE413}" type="slidenum">
              <a:rPr lang="de-CH" sz="1200" b="0" i="0">
                <a:solidFill>
                  <a:schemeClr val="tx1"/>
                </a:solidFill>
                <a:latin typeface="Calibri"/>
                <a:ea typeface="+mn-ea"/>
                <a:cs typeface="+mn-cs"/>
              </a:rPr>
              <a:pPr algn="r" defTabSz="914400">
                <a:buNone/>
              </a:pPr>
              <a:t>16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18725711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 defTabSz="914323">
              <a:lnSpc>
                <a:spcPts val="1800"/>
              </a:lnSpc>
              <a:spcBef>
                <a:spcPts val="600"/>
              </a:spcBef>
              <a:buFont typeface="Arial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defTabSz="914400">
              <a:buNone/>
            </a:pPr>
            <a:fld id="{60160187-1386-374E-8B4A-E116FBEEE413}" type="slidenum">
              <a:rPr lang="de-CH" sz="1200" b="0" i="0">
                <a:solidFill>
                  <a:schemeClr val="tx1"/>
                </a:solidFill>
                <a:latin typeface="Calibri"/>
                <a:ea typeface="+mn-ea"/>
                <a:cs typeface="+mn-cs"/>
              </a:rPr>
              <a:pPr algn="r" defTabSz="914400">
                <a:buNone/>
              </a:pPr>
              <a:t>17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51706092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defTabSz="914400">
              <a:buNone/>
            </a:pPr>
            <a:fld id="{60160187-1386-374E-8B4A-E116FBEEE413}" type="slidenum">
              <a:rPr lang="de-CH" sz="1200" b="0" i="0">
                <a:solidFill>
                  <a:schemeClr val="tx1"/>
                </a:solidFill>
                <a:latin typeface="Calibri"/>
                <a:ea typeface="+mn-ea"/>
                <a:cs typeface="+mn-cs"/>
              </a:rPr>
              <a:pPr algn="r" defTabSz="914400">
                <a:buNone/>
              </a:pPr>
              <a:t>18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85244872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defTabSz="914400">
              <a:buNone/>
            </a:pPr>
            <a:fld id="{60160187-1386-374E-8B4A-E116FBEEE413}" type="slidenum">
              <a:rPr lang="de-CH" sz="1200" b="0" i="0">
                <a:solidFill>
                  <a:schemeClr val="tx1"/>
                </a:solidFill>
                <a:latin typeface="Calibri"/>
                <a:ea typeface="+mn-ea"/>
                <a:cs typeface="+mn-cs"/>
              </a:rPr>
              <a:pPr algn="r" defTabSz="914400">
                <a:buNone/>
              </a:pPr>
              <a:t>19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1677493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defTabSz="914400">
              <a:buNone/>
            </a:pPr>
            <a:fld id="{60160187-1386-374E-8B4A-E116FBEEE413}" type="slidenum">
              <a:rPr lang="de-CH" sz="1200" b="0" i="0">
                <a:solidFill>
                  <a:schemeClr val="tx1"/>
                </a:solidFill>
                <a:latin typeface="Calibri"/>
                <a:ea typeface="+mn-ea"/>
                <a:cs typeface="+mn-cs"/>
              </a:rPr>
              <a:pPr algn="r" defTabSz="914400">
                <a:buNone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725859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defTabSz="914400">
              <a:buNone/>
            </a:pPr>
            <a:fld id="{60160187-1386-374E-8B4A-E116FBEEE413}" type="slidenum">
              <a:rPr lang="de-CH" sz="1200" b="0" i="0">
                <a:solidFill>
                  <a:schemeClr val="tx1"/>
                </a:solidFill>
                <a:latin typeface="Calibri"/>
                <a:ea typeface="+mn-ea"/>
                <a:cs typeface="+mn-cs"/>
              </a:rPr>
              <a:pPr algn="r" defTabSz="914400">
                <a:buNone/>
              </a:pPr>
              <a:t>20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31930744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defTabSz="914400">
              <a:buNone/>
            </a:pPr>
            <a:fld id="{60160187-1386-374E-8B4A-E116FBEEE413}" type="slidenum">
              <a:rPr lang="de-CH" sz="1200" b="0" i="0">
                <a:solidFill>
                  <a:schemeClr val="tx1"/>
                </a:solidFill>
                <a:latin typeface="Calibri"/>
                <a:ea typeface="+mn-ea"/>
                <a:cs typeface="+mn-cs"/>
              </a:rPr>
              <a:pPr algn="r" defTabSz="914400">
                <a:buNone/>
              </a:pPr>
              <a:t>21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43410991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defTabSz="914400">
              <a:buNone/>
            </a:pPr>
            <a:fld id="{60160187-1386-374E-8B4A-E116FBEEE413}" type="slidenum">
              <a:rPr lang="de-CH" sz="1200" b="0" i="0">
                <a:solidFill>
                  <a:schemeClr val="tx1"/>
                </a:solidFill>
                <a:latin typeface="Calibri"/>
                <a:ea typeface="+mn-ea"/>
                <a:cs typeface="+mn-cs"/>
              </a:rPr>
              <a:pPr algn="r" defTabSz="914400">
                <a:buNone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14201670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74320" lvl="2" indent="-177800">
              <a:spcBef>
                <a:spcPts val="600"/>
              </a:spcBef>
              <a:buFont typeface="Arial"/>
              <a:buChar char="•"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defTabSz="914400">
              <a:buNone/>
            </a:pPr>
            <a:fld id="{60160187-1386-374E-8B4A-E116FBEEE413}" type="slidenum">
              <a:rPr lang="de-CH" sz="1200" b="0" i="0">
                <a:solidFill>
                  <a:schemeClr val="tx1"/>
                </a:solidFill>
                <a:latin typeface="Calibri"/>
                <a:ea typeface="+mn-ea"/>
                <a:cs typeface="+mn-cs"/>
              </a:rPr>
              <a:pPr algn="r" defTabSz="914400">
                <a:buNone/>
              </a:pPr>
              <a:t>23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72037373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l" defTabSz="457200">
              <a:buNone/>
            </a:pPr>
            <a:r>
              <a:rPr lang="de-CH" sz="1100" b="0" i="0">
                <a:solidFill>
                  <a:schemeClr val="tx1"/>
                </a:solidFill>
                <a:latin typeface="Calibri"/>
                <a:ea typeface="+mn-ea"/>
                <a:cs typeface="+mn-cs"/>
              </a:rPr>
              <a:t>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defTabSz="914400">
              <a:buNone/>
            </a:pPr>
            <a:fld id="{60160187-1386-374E-8B4A-E116FBEEE413}" type="slidenum">
              <a:rPr lang="de-CH" sz="1200" b="0" i="0">
                <a:solidFill>
                  <a:schemeClr val="tx1"/>
                </a:solidFill>
                <a:latin typeface="Calibri"/>
                <a:ea typeface="+mn-ea"/>
                <a:cs typeface="+mn-cs"/>
              </a:rPr>
              <a:pPr algn="r" defTabSz="914400">
                <a:buNone/>
              </a:pPr>
              <a:t>24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29184466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04900" y="696913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defTabSz="914400">
              <a:buNone/>
            </a:pPr>
            <a:fld id="{6C03C8E3-0962-49CB-A1FE-BF1F50BD275C}" type="slidenum">
              <a:rPr lang="de-CH" sz="1200" b="0" i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 algn="r" defTabSz="914400">
                <a:buNone/>
              </a:pPr>
              <a:t>25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110720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defTabSz="914400">
              <a:buNone/>
            </a:pPr>
            <a:fld id="{60160187-1386-374E-8B4A-E116FBEEE413}" type="slidenum">
              <a:rPr lang="de-CH" sz="1200" b="0" i="0">
                <a:solidFill>
                  <a:schemeClr val="tx1"/>
                </a:solidFill>
                <a:latin typeface="Calibri"/>
                <a:ea typeface="+mn-ea"/>
                <a:cs typeface="+mn-cs"/>
              </a:rPr>
              <a:pPr algn="r" defTabSz="914400">
                <a:buNone/>
              </a:pPr>
              <a:t>3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7875327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defTabSz="914400">
              <a:buNone/>
            </a:pPr>
            <a:fld id="{60160187-1386-374E-8B4A-E116FBEEE413}" type="slidenum">
              <a:rPr lang="de-CH" sz="1200" b="0" i="0">
                <a:solidFill>
                  <a:schemeClr val="tx1"/>
                </a:solidFill>
                <a:latin typeface="Calibri"/>
                <a:ea typeface="+mn-ea"/>
                <a:cs typeface="+mn-cs"/>
              </a:rPr>
              <a:pPr algn="r" defTabSz="914400">
                <a:buNone/>
              </a:pPr>
              <a:t>4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230853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defTabSz="914400">
              <a:buNone/>
            </a:pPr>
            <a:fld id="{60160187-1386-374E-8B4A-E116FBEEE413}" type="slidenum">
              <a:rPr lang="de-CH" sz="1200" b="0" i="0">
                <a:solidFill>
                  <a:schemeClr val="tx1"/>
                </a:solidFill>
                <a:latin typeface="Calibri"/>
                <a:ea typeface="+mn-ea"/>
                <a:cs typeface="+mn-cs"/>
              </a:rPr>
              <a:pPr algn="r" defTabSz="914400">
                <a:buNone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9771838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defTabSz="914400">
              <a:buNone/>
            </a:pPr>
            <a:fld id="{60160187-1386-374E-8B4A-E116FBEEE413}" type="slidenum">
              <a:rPr lang="de-CH" sz="1200" b="0" i="0">
                <a:solidFill>
                  <a:schemeClr val="tx1"/>
                </a:solidFill>
                <a:latin typeface="Calibri"/>
                <a:ea typeface="+mn-ea"/>
                <a:cs typeface="+mn-cs"/>
              </a:rPr>
              <a:pPr algn="r" defTabSz="914400">
                <a:buNone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3460828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defTabSz="914400">
              <a:buNone/>
            </a:pPr>
            <a:fld id="{60160187-1386-374E-8B4A-E116FBEEE413}" type="slidenum">
              <a:rPr lang="de-CH" sz="1200" b="0" i="0">
                <a:solidFill>
                  <a:schemeClr val="tx1"/>
                </a:solidFill>
                <a:latin typeface="Calibri"/>
                <a:ea typeface="+mn-ea"/>
                <a:cs typeface="+mn-cs"/>
              </a:rPr>
              <a:pPr algn="r" defTabSz="914400">
                <a:buNone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4923089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defTabSz="914400">
              <a:buNone/>
            </a:pPr>
            <a:fld id="{60160187-1386-374E-8B4A-E116FBEEE413}" type="slidenum">
              <a:rPr lang="de-CH" sz="1200" b="0" i="0">
                <a:solidFill>
                  <a:schemeClr val="tx1"/>
                </a:solidFill>
                <a:latin typeface="Calibri"/>
                <a:ea typeface="+mn-ea"/>
                <a:cs typeface="+mn-cs"/>
              </a:rPr>
              <a:pPr algn="r" defTabSz="914400">
                <a:buNone/>
              </a:pPr>
              <a:t>8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5281558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defTabSz="914400">
              <a:buNone/>
            </a:pPr>
            <a:fld id="{60160187-1386-374E-8B4A-E116FBEEE413}" type="slidenum">
              <a:rPr lang="de-CH" sz="1200" b="0" i="0">
                <a:solidFill>
                  <a:schemeClr val="tx1"/>
                </a:solidFill>
                <a:latin typeface="Calibri"/>
                <a:ea typeface="+mn-ea"/>
                <a:cs typeface="+mn-cs"/>
              </a:rPr>
              <a:pPr algn="r" defTabSz="914400">
                <a:buNone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1026056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9702" y="203615"/>
            <a:ext cx="8588861" cy="838200"/>
          </a:xfrm>
        </p:spPr>
        <p:txBody>
          <a:bodyPr/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3600" b="0" kern="1200" spc="0" baseline="0" dirty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39713" y="1344168"/>
            <a:ext cx="8578850" cy="4965192"/>
          </a:xfrm>
        </p:spPr>
        <p:txBody>
          <a:bodyPr/>
          <a:lstStyle>
            <a:lvl1pPr>
              <a:lnSpc>
                <a:spcPct val="95000"/>
              </a:lnSpc>
              <a:spcBef>
                <a:spcPts val="1480"/>
              </a:spcBef>
              <a:defRPr sz="2200">
                <a:solidFill>
                  <a:srgbClr val="435153"/>
                </a:solidFill>
                <a:latin typeface="+mj-lt"/>
              </a:defRPr>
            </a:lvl1pPr>
            <a:lvl2pPr>
              <a:lnSpc>
                <a:spcPct val="95000"/>
              </a:lnSpc>
              <a:spcBef>
                <a:spcPts val="600"/>
              </a:spcBef>
              <a:defRPr>
                <a:solidFill>
                  <a:srgbClr val="435153"/>
                </a:solidFill>
                <a:latin typeface="+mj-lt"/>
              </a:defRPr>
            </a:lvl2pPr>
            <a:lvl3pPr>
              <a:defRPr>
                <a:solidFill>
                  <a:srgbClr val="435153"/>
                </a:solidFill>
                <a:latin typeface="+mj-lt"/>
              </a:defRPr>
            </a:lvl3pPr>
            <a:lvl4pPr>
              <a:defRPr>
                <a:solidFill>
                  <a:srgbClr val="435153"/>
                </a:solidFill>
                <a:latin typeface="+mj-lt"/>
              </a:defRPr>
            </a:lvl4pPr>
            <a:lvl5pPr>
              <a:defRPr>
                <a:solidFill>
                  <a:srgbClr val="435153"/>
                </a:solidFill>
                <a:latin typeface="+mj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65201" y="5842635"/>
            <a:ext cx="8112126" cy="384175"/>
          </a:xfrm>
        </p:spPr>
        <p:txBody>
          <a:bodyPr anchor="b" anchorCtr="0">
            <a:noAutofit/>
          </a:bodyPr>
          <a:lstStyle>
            <a:lvl1pPr marL="0" indent="0" algn="l" defTabSz="914400" rtl="0" eaLnBrk="1" latinLnBrk="0" hangingPunct="1">
              <a:lnSpc>
                <a:spcPct val="95000"/>
              </a:lnSpc>
              <a:spcBef>
                <a:spcPts val="144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2000" kern="1200" dirty="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Presenter Name and Title Go Here</a:t>
            </a:r>
            <a:endParaRPr lang="en-US" dirty="0"/>
          </a:p>
        </p:txBody>
      </p:sp>
      <p:sp>
        <p:nvSpPr>
          <p:cNvPr id="27" name="Rectangle 3"/>
          <p:cNvSpPr>
            <a:spLocks noChangeArrowheads="1"/>
          </p:cNvSpPr>
          <p:nvPr/>
        </p:nvSpPr>
        <p:spPr bwMode="white">
          <a:xfrm>
            <a:off x="0" y="0"/>
            <a:ext cx="9144000" cy="177800"/>
          </a:xfrm>
          <a:prstGeom prst="rect">
            <a:avLst/>
          </a:prstGeom>
          <a:solidFill>
            <a:schemeClr val="bg2"/>
          </a:solidFill>
          <a:ln w="25400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latin typeface="+mj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19456" y="649224"/>
            <a:ext cx="8112125" cy="4480560"/>
          </a:xfrm>
        </p:spPr>
        <p:txBody>
          <a:bodyPr/>
          <a:lstStyle>
            <a:lvl1pPr marL="233363" indent="-233363" algn="l" defTabSz="914400" rtl="0" eaLnBrk="1" latinLnBrk="0" hangingPunct="1">
              <a:lnSpc>
                <a:spcPct val="80000"/>
              </a:lnSpc>
              <a:spcBef>
                <a:spcPct val="0"/>
              </a:spcBef>
              <a:buClr>
                <a:schemeClr val="tx1"/>
              </a:buClr>
              <a:buFont typeface="Arial" pitchFamily="34" charset="0"/>
              <a:buChar char="“"/>
              <a:defRPr lang="en-US" sz="5400" b="0" kern="1200" spc="0" baseline="0" dirty="0">
                <a:gradFill>
                  <a:gsLst>
                    <a:gs pos="0">
                      <a:schemeClr val="tx1"/>
                    </a:gs>
                    <a:gs pos="44000">
                      <a:srgbClr val="01BBBB"/>
                    </a:gs>
                    <a:gs pos="100000">
                      <a:schemeClr val="accent4"/>
                    </a:gs>
                  </a:gsLst>
                  <a:lin ang="4800000" scaled="0"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Presentation Title Goes Here</a:t>
            </a:r>
            <a:endParaRPr lang="en-US" dirty="0"/>
          </a:p>
        </p:txBody>
      </p:sp>
      <p:sp>
        <p:nvSpPr>
          <p:cNvPr id="49" name="Rectangle 3"/>
          <p:cNvSpPr>
            <a:spLocks noChangeArrowheads="1"/>
          </p:cNvSpPr>
          <p:nvPr/>
        </p:nvSpPr>
        <p:spPr bwMode="hidden">
          <a:xfrm>
            <a:off x="0" y="0"/>
            <a:ext cx="9144000" cy="177800"/>
          </a:xfrm>
          <a:prstGeom prst="rect">
            <a:avLst/>
          </a:prstGeom>
          <a:solidFill>
            <a:schemeClr val="bg2"/>
          </a:solidFill>
          <a:ln w="25400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latin typeface="+mj-lt"/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8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4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>
        <p:tmplLst>
          <p:tmpl lvl="1">
            <p:tnLst>
              <p:par>
                <p:cTn presetID="22" presetClass="entr" presetSubtype="4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4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" grpId="0"/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orytel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 flipV="1">
            <a:off x="217357" y="6355828"/>
            <a:ext cx="8694295" cy="2105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+mj-lt"/>
            </a:endParaRPr>
          </a:p>
        </p:txBody>
      </p:sp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229702" y="1918741"/>
            <a:ext cx="4117446" cy="3020518"/>
          </a:xfrm>
        </p:spPr>
        <p:txBody>
          <a:bodyPr vert="horz" lIns="82296" tIns="45720" rIns="82296" bIns="45720" rtlCol="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80000"/>
              </a:lnSpc>
              <a:spcBef>
                <a:spcPct val="0"/>
              </a:spcBef>
              <a:buClr>
                <a:schemeClr val="tx1"/>
              </a:buClr>
              <a:buFont typeface="Ciscolight" pitchFamily="2" charset="0"/>
              <a:buNone/>
              <a:defRPr lang="en-US" sz="5400" b="0" kern="1200" spc="0" baseline="0" dirty="0">
                <a:gradFill>
                  <a:gsLst>
                    <a:gs pos="0">
                      <a:schemeClr val="tx1"/>
                    </a:gs>
                    <a:gs pos="44000">
                      <a:srgbClr val="01BBBB"/>
                    </a:gs>
                    <a:gs pos="100000">
                      <a:schemeClr val="tx2">
                        <a:lumMod val="75000"/>
                      </a:schemeClr>
                    </a:gs>
                  </a:gsLst>
                  <a:lin ang="1200000" scaled="0"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Telling Shared Experiences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4922519" y="310896"/>
            <a:ext cx="3895344" cy="6208776"/>
          </a:xfrm>
        </p:spPr>
        <p:txBody>
          <a:bodyPr anchor="ctr" anchorCtr="0">
            <a:noAutofit/>
          </a:bodyPr>
          <a:lstStyle>
            <a:lvl1pPr marL="0" indent="0">
              <a:buFontTx/>
              <a:buNone/>
              <a:defRPr sz="2000" baseline="0">
                <a:solidFill>
                  <a:schemeClr val="tx1"/>
                </a:solidFill>
                <a:latin typeface="+mj-lt"/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 smtClean="0"/>
              <a:t>Tell your story here</a:t>
            </a:r>
            <a:endParaRPr lang="en-US" dirty="0"/>
          </a:p>
        </p:txBody>
      </p:sp>
      <p:pic>
        <p:nvPicPr>
          <p:cNvPr id="12" name="Picture 11" descr="verticalbar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4441927" y="777667"/>
            <a:ext cx="89319" cy="52876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1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4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1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torytel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229702" y="1918741"/>
            <a:ext cx="4117446" cy="3020518"/>
          </a:xfrm>
        </p:spPr>
        <p:txBody>
          <a:bodyPr vert="horz" lIns="82296" tIns="45720" rIns="82296" bIns="45720" rtlCol="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80000"/>
              </a:lnSpc>
              <a:spcBef>
                <a:spcPct val="0"/>
              </a:spcBef>
              <a:buClr>
                <a:schemeClr val="tx1"/>
              </a:buClr>
              <a:buFont typeface="Ciscolight" pitchFamily="2" charset="0"/>
              <a:buNone/>
              <a:defRPr lang="en-US" sz="5400" b="0" kern="1200" spc="0" baseline="0" dirty="0">
                <a:gradFill>
                  <a:gsLst>
                    <a:gs pos="0">
                      <a:schemeClr val="tx1"/>
                    </a:gs>
                    <a:gs pos="44000">
                      <a:srgbClr val="01BBBB"/>
                    </a:gs>
                    <a:gs pos="100000">
                      <a:schemeClr val="tx2">
                        <a:lumMod val="75000"/>
                      </a:schemeClr>
                    </a:gs>
                  </a:gsLst>
                  <a:lin ang="1200000" scaled="0"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Telling Shared Experiences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4922519" y="310896"/>
            <a:ext cx="3895344" cy="6208776"/>
          </a:xfrm>
        </p:spPr>
        <p:txBody>
          <a:bodyPr anchor="ctr" anchorCtr="0">
            <a:noAutofit/>
          </a:bodyPr>
          <a:lstStyle>
            <a:lvl1pPr marL="0" indent="0">
              <a:buFontTx/>
              <a:buNone/>
              <a:defRPr sz="2000" baseline="0">
                <a:solidFill>
                  <a:schemeClr val="tx1"/>
                </a:solidFill>
                <a:latin typeface="+mj-lt"/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 smtClean="0"/>
              <a:t>Tell your story here</a:t>
            </a:r>
            <a:endParaRPr lang="en-US" dirty="0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m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36383" y="4279392"/>
            <a:ext cx="4684867" cy="384175"/>
          </a:xfr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5000"/>
              </a:lnSpc>
              <a:spcBef>
                <a:spcPts val="144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2000" kern="1200" dirty="0">
                <a:solidFill>
                  <a:srgbClr val="6DB344"/>
                </a:solidFill>
                <a:latin typeface="+mj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lvl="0" indent="0" algn="l" defTabSz="914400" rtl="0" eaLnBrk="1" latinLnBrk="0" hangingPunct="1">
              <a:lnSpc>
                <a:spcPct val="95000"/>
              </a:lnSpc>
              <a:spcBef>
                <a:spcPts val="144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</a:pPr>
            <a:r>
              <a:rPr lang="en-US" dirty="0" smtClean="0"/>
              <a:t>Presenter Name and Title Go Here</a:t>
            </a:r>
            <a:endParaRPr lang="en-US" dirty="0"/>
          </a:p>
        </p:txBody>
      </p:sp>
      <p:grpSp>
        <p:nvGrpSpPr>
          <p:cNvPr id="4" name="Group 38"/>
          <p:cNvGrpSpPr/>
          <p:nvPr userDrawn="1"/>
        </p:nvGrpSpPr>
        <p:grpSpPr>
          <a:xfrm>
            <a:off x="341313" y="311150"/>
            <a:ext cx="908367" cy="480227"/>
            <a:chOff x="609600" y="528537"/>
            <a:chExt cx="1444734" cy="763789"/>
          </a:xfrm>
          <a:gradFill flip="none" rotWithShape="1">
            <a:gsLst>
              <a:gs pos="11000">
                <a:schemeClr val="accent2"/>
              </a:gs>
              <a:gs pos="100000">
                <a:schemeClr val="accent5"/>
              </a:gs>
            </a:gsLst>
            <a:lin ang="2700000" scaled="1"/>
            <a:tileRect/>
          </a:gradFill>
        </p:grpSpPr>
        <p:sp>
          <p:nvSpPr>
            <p:cNvPr id="10" name="Rectangle 9"/>
            <p:cNvSpPr>
              <a:spLocks noChangeArrowheads="1"/>
            </p:cNvSpPr>
            <p:nvPr/>
          </p:nvSpPr>
          <p:spPr bwMode="black">
            <a:xfrm>
              <a:off x="1016578" y="1035681"/>
              <a:ext cx="65914" cy="249730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 dirty="0">
                <a:latin typeface="+mj-lt"/>
              </a:endParaRPr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black">
            <a:xfrm>
              <a:off x="1400563" y="1028765"/>
              <a:ext cx="190843" cy="263561"/>
            </a:xfrm>
            <a:custGeom>
              <a:avLst/>
              <a:gdLst/>
              <a:ahLst/>
              <a:cxnLst>
                <a:cxn ang="0">
                  <a:pos x="58" y="24"/>
                </a:cxn>
                <a:cxn ang="0">
                  <a:pos x="42" y="20"/>
                </a:cxn>
                <a:cxn ang="0">
                  <a:pos x="21" y="40"/>
                </a:cxn>
                <a:cxn ang="0">
                  <a:pos x="42" y="60"/>
                </a:cxn>
                <a:cxn ang="0">
                  <a:pos x="58" y="56"/>
                </a:cxn>
                <a:cxn ang="0">
                  <a:pos x="58" y="77"/>
                </a:cxn>
                <a:cxn ang="0">
                  <a:pos x="41" y="80"/>
                </a:cxn>
                <a:cxn ang="0">
                  <a:pos x="0" y="40"/>
                </a:cxn>
                <a:cxn ang="0">
                  <a:pos x="41" y="0"/>
                </a:cxn>
                <a:cxn ang="0">
                  <a:pos x="58" y="3"/>
                </a:cxn>
                <a:cxn ang="0">
                  <a:pos x="58" y="24"/>
                </a:cxn>
              </a:cxnLst>
              <a:rect l="0" t="0" r="r" b="b"/>
              <a:pathLst>
                <a:path w="58" h="80">
                  <a:moveTo>
                    <a:pt x="58" y="24"/>
                  </a:moveTo>
                  <a:cubicBezTo>
                    <a:pt x="58" y="23"/>
                    <a:pt x="51" y="20"/>
                    <a:pt x="42" y="20"/>
                  </a:cubicBezTo>
                  <a:cubicBezTo>
                    <a:pt x="30" y="20"/>
                    <a:pt x="21" y="28"/>
                    <a:pt x="21" y="40"/>
                  </a:cubicBezTo>
                  <a:cubicBezTo>
                    <a:pt x="21" y="51"/>
                    <a:pt x="29" y="60"/>
                    <a:pt x="42" y="60"/>
                  </a:cubicBezTo>
                  <a:cubicBezTo>
                    <a:pt x="51" y="60"/>
                    <a:pt x="57" y="57"/>
                    <a:pt x="58" y="56"/>
                  </a:cubicBezTo>
                  <a:cubicBezTo>
                    <a:pt x="58" y="77"/>
                    <a:pt x="58" y="77"/>
                    <a:pt x="58" y="77"/>
                  </a:cubicBezTo>
                  <a:cubicBezTo>
                    <a:pt x="56" y="78"/>
                    <a:pt x="49" y="80"/>
                    <a:pt x="41" y="80"/>
                  </a:cubicBezTo>
                  <a:cubicBezTo>
                    <a:pt x="19" y="80"/>
                    <a:pt x="0" y="65"/>
                    <a:pt x="0" y="40"/>
                  </a:cubicBezTo>
                  <a:cubicBezTo>
                    <a:pt x="0" y="17"/>
                    <a:pt x="17" y="0"/>
                    <a:pt x="41" y="0"/>
                  </a:cubicBezTo>
                  <a:cubicBezTo>
                    <a:pt x="50" y="0"/>
                    <a:pt x="56" y="3"/>
                    <a:pt x="58" y="3"/>
                  </a:cubicBezTo>
                  <a:lnTo>
                    <a:pt x="58" y="2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+mj-lt"/>
              </a:endParaRPr>
            </a:p>
          </p:txBody>
        </p:sp>
        <p:sp>
          <p:nvSpPr>
            <p:cNvPr id="12" name="Freeform 11"/>
            <p:cNvSpPr>
              <a:spLocks/>
            </p:cNvSpPr>
            <p:nvPr/>
          </p:nvSpPr>
          <p:spPr bwMode="black">
            <a:xfrm>
              <a:off x="740661" y="1028765"/>
              <a:ext cx="190843" cy="263561"/>
            </a:xfrm>
            <a:custGeom>
              <a:avLst/>
              <a:gdLst/>
              <a:ahLst/>
              <a:cxnLst>
                <a:cxn ang="0">
                  <a:pos x="58" y="24"/>
                </a:cxn>
                <a:cxn ang="0">
                  <a:pos x="42" y="20"/>
                </a:cxn>
                <a:cxn ang="0">
                  <a:pos x="21" y="40"/>
                </a:cxn>
                <a:cxn ang="0">
                  <a:pos x="42" y="60"/>
                </a:cxn>
                <a:cxn ang="0">
                  <a:pos x="58" y="56"/>
                </a:cxn>
                <a:cxn ang="0">
                  <a:pos x="58" y="77"/>
                </a:cxn>
                <a:cxn ang="0">
                  <a:pos x="40" y="80"/>
                </a:cxn>
                <a:cxn ang="0">
                  <a:pos x="0" y="40"/>
                </a:cxn>
                <a:cxn ang="0">
                  <a:pos x="40" y="0"/>
                </a:cxn>
                <a:cxn ang="0">
                  <a:pos x="58" y="3"/>
                </a:cxn>
                <a:cxn ang="0">
                  <a:pos x="58" y="24"/>
                </a:cxn>
              </a:cxnLst>
              <a:rect l="0" t="0" r="r" b="b"/>
              <a:pathLst>
                <a:path w="58" h="80">
                  <a:moveTo>
                    <a:pt x="58" y="24"/>
                  </a:moveTo>
                  <a:cubicBezTo>
                    <a:pt x="57" y="23"/>
                    <a:pt x="51" y="20"/>
                    <a:pt x="42" y="20"/>
                  </a:cubicBezTo>
                  <a:cubicBezTo>
                    <a:pt x="29" y="20"/>
                    <a:pt x="21" y="28"/>
                    <a:pt x="21" y="40"/>
                  </a:cubicBezTo>
                  <a:cubicBezTo>
                    <a:pt x="21" y="51"/>
                    <a:pt x="29" y="60"/>
                    <a:pt x="42" y="60"/>
                  </a:cubicBezTo>
                  <a:cubicBezTo>
                    <a:pt x="51" y="60"/>
                    <a:pt x="57" y="57"/>
                    <a:pt x="58" y="56"/>
                  </a:cubicBezTo>
                  <a:cubicBezTo>
                    <a:pt x="58" y="77"/>
                    <a:pt x="58" y="77"/>
                    <a:pt x="58" y="77"/>
                  </a:cubicBezTo>
                  <a:cubicBezTo>
                    <a:pt x="56" y="78"/>
                    <a:pt x="49" y="80"/>
                    <a:pt x="40" y="80"/>
                  </a:cubicBezTo>
                  <a:cubicBezTo>
                    <a:pt x="19" y="80"/>
                    <a:pt x="0" y="65"/>
                    <a:pt x="0" y="40"/>
                  </a:cubicBezTo>
                  <a:cubicBezTo>
                    <a:pt x="0" y="17"/>
                    <a:pt x="17" y="0"/>
                    <a:pt x="40" y="0"/>
                  </a:cubicBezTo>
                  <a:cubicBezTo>
                    <a:pt x="49" y="0"/>
                    <a:pt x="56" y="3"/>
                    <a:pt x="58" y="3"/>
                  </a:cubicBezTo>
                  <a:lnTo>
                    <a:pt x="58" y="2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+mj-lt"/>
              </a:endParaRPr>
            </a:p>
          </p:txBody>
        </p:sp>
        <p:sp>
          <p:nvSpPr>
            <p:cNvPr id="13" name="Freeform 12"/>
            <p:cNvSpPr>
              <a:spLocks noEditPoints="1"/>
            </p:cNvSpPr>
            <p:nvPr/>
          </p:nvSpPr>
          <p:spPr bwMode="black">
            <a:xfrm>
              <a:off x="1660385" y="1028765"/>
              <a:ext cx="262122" cy="263561"/>
            </a:xfrm>
            <a:custGeom>
              <a:avLst/>
              <a:gdLst/>
              <a:ahLst/>
              <a:cxnLst>
                <a:cxn ang="0">
                  <a:pos x="80" y="40"/>
                </a:cxn>
                <a:cxn ang="0">
                  <a:pos x="40" y="80"/>
                </a:cxn>
                <a:cxn ang="0">
                  <a:pos x="0" y="40"/>
                </a:cxn>
                <a:cxn ang="0">
                  <a:pos x="40" y="0"/>
                </a:cxn>
                <a:cxn ang="0">
                  <a:pos x="80" y="40"/>
                </a:cxn>
                <a:cxn ang="0">
                  <a:pos x="40" y="20"/>
                </a:cxn>
                <a:cxn ang="0">
                  <a:pos x="20" y="40"/>
                </a:cxn>
                <a:cxn ang="0">
                  <a:pos x="40" y="60"/>
                </a:cxn>
                <a:cxn ang="0">
                  <a:pos x="60" y="40"/>
                </a:cxn>
                <a:cxn ang="0">
                  <a:pos x="40" y="20"/>
                </a:cxn>
              </a:cxnLst>
              <a:rect l="0" t="0" r="r" b="b"/>
              <a:pathLst>
                <a:path w="80" h="80">
                  <a:moveTo>
                    <a:pt x="80" y="40"/>
                  </a:moveTo>
                  <a:cubicBezTo>
                    <a:pt x="80" y="62"/>
                    <a:pt x="64" y="80"/>
                    <a:pt x="40" y="80"/>
                  </a:cubicBezTo>
                  <a:cubicBezTo>
                    <a:pt x="16" y="80"/>
                    <a:pt x="0" y="62"/>
                    <a:pt x="0" y="40"/>
                  </a:cubicBezTo>
                  <a:cubicBezTo>
                    <a:pt x="0" y="18"/>
                    <a:pt x="16" y="0"/>
                    <a:pt x="40" y="0"/>
                  </a:cubicBezTo>
                  <a:cubicBezTo>
                    <a:pt x="64" y="0"/>
                    <a:pt x="80" y="18"/>
                    <a:pt x="80" y="40"/>
                  </a:cubicBezTo>
                  <a:moveTo>
                    <a:pt x="40" y="20"/>
                  </a:moveTo>
                  <a:cubicBezTo>
                    <a:pt x="29" y="20"/>
                    <a:pt x="20" y="29"/>
                    <a:pt x="20" y="40"/>
                  </a:cubicBezTo>
                  <a:cubicBezTo>
                    <a:pt x="20" y="51"/>
                    <a:pt x="29" y="60"/>
                    <a:pt x="40" y="60"/>
                  </a:cubicBezTo>
                  <a:cubicBezTo>
                    <a:pt x="51" y="60"/>
                    <a:pt x="60" y="51"/>
                    <a:pt x="60" y="40"/>
                  </a:cubicBezTo>
                  <a:cubicBezTo>
                    <a:pt x="60" y="29"/>
                    <a:pt x="51" y="20"/>
                    <a:pt x="40" y="20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+mj-lt"/>
              </a:endParaRPr>
            </a:p>
          </p:txBody>
        </p:sp>
        <p:sp>
          <p:nvSpPr>
            <p:cNvPr id="14" name="Freeform 13"/>
            <p:cNvSpPr>
              <a:spLocks/>
            </p:cNvSpPr>
            <p:nvPr/>
          </p:nvSpPr>
          <p:spPr bwMode="black">
            <a:xfrm>
              <a:off x="1167566" y="1028765"/>
              <a:ext cx="170916" cy="263561"/>
            </a:xfrm>
            <a:custGeom>
              <a:avLst/>
              <a:gdLst/>
              <a:ahLst/>
              <a:cxnLst>
                <a:cxn ang="0">
                  <a:pos x="47" y="19"/>
                </a:cxn>
                <a:cxn ang="0">
                  <a:pos x="32" y="17"/>
                </a:cxn>
                <a:cxn ang="0">
                  <a:pos x="20" y="23"/>
                </a:cxn>
                <a:cxn ang="0">
                  <a:pos x="29" y="30"/>
                </a:cxn>
                <a:cxn ang="0">
                  <a:pos x="34" y="32"/>
                </a:cxn>
                <a:cxn ang="0">
                  <a:pos x="52" y="54"/>
                </a:cxn>
                <a:cxn ang="0">
                  <a:pos x="21" y="80"/>
                </a:cxn>
                <a:cxn ang="0">
                  <a:pos x="0" y="77"/>
                </a:cxn>
                <a:cxn ang="0">
                  <a:pos x="0" y="60"/>
                </a:cxn>
                <a:cxn ang="0">
                  <a:pos x="18" y="63"/>
                </a:cxn>
                <a:cxn ang="0">
                  <a:pos x="32" y="56"/>
                </a:cxn>
                <a:cxn ang="0">
                  <a:pos x="23" y="48"/>
                </a:cxn>
                <a:cxn ang="0">
                  <a:pos x="19" y="47"/>
                </a:cxn>
                <a:cxn ang="0">
                  <a:pos x="0" y="24"/>
                </a:cxn>
                <a:cxn ang="0">
                  <a:pos x="28" y="0"/>
                </a:cxn>
                <a:cxn ang="0">
                  <a:pos x="47" y="3"/>
                </a:cxn>
                <a:cxn ang="0">
                  <a:pos x="47" y="19"/>
                </a:cxn>
              </a:cxnLst>
              <a:rect l="0" t="0" r="r" b="b"/>
              <a:pathLst>
                <a:path w="52" h="80">
                  <a:moveTo>
                    <a:pt x="47" y="19"/>
                  </a:moveTo>
                  <a:cubicBezTo>
                    <a:pt x="47" y="19"/>
                    <a:pt x="38" y="17"/>
                    <a:pt x="32" y="17"/>
                  </a:cubicBezTo>
                  <a:cubicBezTo>
                    <a:pt x="24" y="17"/>
                    <a:pt x="20" y="19"/>
                    <a:pt x="20" y="23"/>
                  </a:cubicBezTo>
                  <a:cubicBezTo>
                    <a:pt x="20" y="28"/>
                    <a:pt x="26" y="29"/>
                    <a:pt x="29" y="30"/>
                  </a:cubicBezTo>
                  <a:cubicBezTo>
                    <a:pt x="34" y="32"/>
                    <a:pt x="34" y="32"/>
                    <a:pt x="34" y="32"/>
                  </a:cubicBezTo>
                  <a:cubicBezTo>
                    <a:pt x="47" y="36"/>
                    <a:pt x="52" y="45"/>
                    <a:pt x="52" y="54"/>
                  </a:cubicBezTo>
                  <a:cubicBezTo>
                    <a:pt x="52" y="73"/>
                    <a:pt x="35" y="80"/>
                    <a:pt x="21" y="80"/>
                  </a:cubicBezTo>
                  <a:cubicBezTo>
                    <a:pt x="10" y="80"/>
                    <a:pt x="1" y="78"/>
                    <a:pt x="0" y="77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2" y="60"/>
                    <a:pt x="10" y="63"/>
                    <a:pt x="18" y="63"/>
                  </a:cubicBezTo>
                  <a:cubicBezTo>
                    <a:pt x="28" y="63"/>
                    <a:pt x="32" y="60"/>
                    <a:pt x="32" y="56"/>
                  </a:cubicBezTo>
                  <a:cubicBezTo>
                    <a:pt x="32" y="52"/>
                    <a:pt x="28" y="49"/>
                    <a:pt x="23" y="48"/>
                  </a:cubicBezTo>
                  <a:cubicBezTo>
                    <a:pt x="22" y="48"/>
                    <a:pt x="21" y="47"/>
                    <a:pt x="19" y="47"/>
                  </a:cubicBezTo>
                  <a:cubicBezTo>
                    <a:pt x="9" y="43"/>
                    <a:pt x="0" y="37"/>
                    <a:pt x="0" y="24"/>
                  </a:cubicBezTo>
                  <a:cubicBezTo>
                    <a:pt x="0" y="10"/>
                    <a:pt x="10" y="0"/>
                    <a:pt x="28" y="0"/>
                  </a:cubicBezTo>
                  <a:cubicBezTo>
                    <a:pt x="37" y="0"/>
                    <a:pt x="46" y="3"/>
                    <a:pt x="47" y="3"/>
                  </a:cubicBezTo>
                  <a:lnTo>
                    <a:pt x="47" y="1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+mj-lt"/>
              </a:endParaRPr>
            </a:p>
          </p:txBody>
        </p:sp>
        <p:sp>
          <p:nvSpPr>
            <p:cNvPr id="15" name="Freeform 14"/>
            <p:cNvSpPr>
              <a:spLocks/>
            </p:cNvSpPr>
            <p:nvPr/>
          </p:nvSpPr>
          <p:spPr bwMode="black">
            <a:xfrm>
              <a:off x="609600" y="732931"/>
              <a:ext cx="62081" cy="128323"/>
            </a:xfrm>
            <a:custGeom>
              <a:avLst/>
              <a:gdLst/>
              <a:ahLst/>
              <a:cxnLst>
                <a:cxn ang="0">
                  <a:pos x="19" y="10"/>
                </a:cxn>
                <a:cxn ang="0">
                  <a:pos x="10" y="0"/>
                </a:cxn>
                <a:cxn ang="0">
                  <a:pos x="0" y="10"/>
                </a:cxn>
                <a:cxn ang="0">
                  <a:pos x="0" y="30"/>
                </a:cxn>
                <a:cxn ang="0">
                  <a:pos x="10" y="39"/>
                </a:cxn>
                <a:cxn ang="0">
                  <a:pos x="19" y="30"/>
                </a:cxn>
                <a:cxn ang="0">
                  <a:pos x="19" y="10"/>
                </a:cxn>
              </a:cxnLst>
              <a:rect l="0" t="0" r="r" b="b"/>
              <a:pathLst>
                <a:path w="19" h="39">
                  <a:moveTo>
                    <a:pt x="19" y="10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4" y="0"/>
                    <a:pt x="0" y="4"/>
                    <a:pt x="0" y="1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5"/>
                    <a:pt x="4" y="39"/>
                    <a:pt x="10" y="39"/>
                  </a:cubicBezTo>
                  <a:cubicBezTo>
                    <a:pt x="15" y="39"/>
                    <a:pt x="19" y="35"/>
                    <a:pt x="19" y="30"/>
                  </a:cubicBezTo>
                  <a:lnTo>
                    <a:pt x="19" y="1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+mj-lt"/>
              </a:endParaRPr>
            </a:p>
          </p:txBody>
        </p:sp>
        <p:sp>
          <p:nvSpPr>
            <p:cNvPr id="16" name="Freeform 15"/>
            <p:cNvSpPr>
              <a:spLocks/>
            </p:cNvSpPr>
            <p:nvPr/>
          </p:nvSpPr>
          <p:spPr bwMode="black">
            <a:xfrm>
              <a:off x="783581" y="646870"/>
              <a:ext cx="62081" cy="214384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9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4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4" y="65"/>
                    <a:pt x="9" y="65"/>
                  </a:cubicBezTo>
                  <a:cubicBezTo>
                    <a:pt x="14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+mj-lt"/>
              </a:endParaRPr>
            </a:p>
          </p:txBody>
        </p:sp>
        <p:sp>
          <p:nvSpPr>
            <p:cNvPr id="17" name="Freeform 16"/>
            <p:cNvSpPr>
              <a:spLocks/>
            </p:cNvSpPr>
            <p:nvPr/>
          </p:nvSpPr>
          <p:spPr bwMode="black">
            <a:xfrm>
              <a:off x="954497" y="528537"/>
              <a:ext cx="62081" cy="394958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10" y="0"/>
                </a:cxn>
                <a:cxn ang="0">
                  <a:pos x="0" y="9"/>
                </a:cxn>
                <a:cxn ang="0">
                  <a:pos x="0" y="111"/>
                </a:cxn>
                <a:cxn ang="0">
                  <a:pos x="10" y="120"/>
                </a:cxn>
                <a:cxn ang="0">
                  <a:pos x="19" y="111"/>
                </a:cxn>
                <a:cxn ang="0">
                  <a:pos x="19" y="9"/>
                </a:cxn>
              </a:cxnLst>
              <a:rect l="0" t="0" r="r" b="b"/>
              <a:pathLst>
                <a:path w="19" h="120">
                  <a:moveTo>
                    <a:pt x="19" y="9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5" y="0"/>
                    <a:pt x="0" y="4"/>
                    <a:pt x="0" y="9"/>
                  </a:cubicBezTo>
                  <a:cubicBezTo>
                    <a:pt x="0" y="111"/>
                    <a:pt x="0" y="111"/>
                    <a:pt x="0" y="111"/>
                  </a:cubicBezTo>
                  <a:cubicBezTo>
                    <a:pt x="0" y="116"/>
                    <a:pt x="5" y="120"/>
                    <a:pt x="10" y="120"/>
                  </a:cubicBezTo>
                  <a:cubicBezTo>
                    <a:pt x="15" y="120"/>
                    <a:pt x="19" y="116"/>
                    <a:pt x="19" y="111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+mj-lt"/>
              </a:endParaRPr>
            </a:p>
          </p:txBody>
        </p:sp>
        <p:sp>
          <p:nvSpPr>
            <p:cNvPr id="18" name="Freeform 17"/>
            <p:cNvSpPr>
              <a:spLocks/>
            </p:cNvSpPr>
            <p:nvPr/>
          </p:nvSpPr>
          <p:spPr bwMode="black">
            <a:xfrm>
              <a:off x="1128478" y="646870"/>
              <a:ext cx="62081" cy="214384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9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5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4" y="65"/>
                    <a:pt x="9" y="65"/>
                  </a:cubicBezTo>
                  <a:cubicBezTo>
                    <a:pt x="15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+mj-lt"/>
              </a:endParaRPr>
            </a:p>
          </p:txBody>
        </p:sp>
        <p:sp>
          <p:nvSpPr>
            <p:cNvPr id="19" name="Freeform 18"/>
            <p:cNvSpPr>
              <a:spLocks/>
            </p:cNvSpPr>
            <p:nvPr/>
          </p:nvSpPr>
          <p:spPr bwMode="black">
            <a:xfrm>
              <a:off x="1298627" y="732931"/>
              <a:ext cx="65914" cy="128323"/>
            </a:xfrm>
            <a:custGeom>
              <a:avLst/>
              <a:gdLst/>
              <a:ahLst/>
              <a:cxnLst>
                <a:cxn ang="0">
                  <a:pos x="20" y="10"/>
                </a:cxn>
                <a:cxn ang="0">
                  <a:pos x="10" y="0"/>
                </a:cxn>
                <a:cxn ang="0">
                  <a:pos x="0" y="10"/>
                </a:cxn>
                <a:cxn ang="0">
                  <a:pos x="0" y="30"/>
                </a:cxn>
                <a:cxn ang="0">
                  <a:pos x="10" y="39"/>
                </a:cxn>
                <a:cxn ang="0">
                  <a:pos x="20" y="30"/>
                </a:cxn>
                <a:cxn ang="0">
                  <a:pos x="20" y="10"/>
                </a:cxn>
              </a:cxnLst>
              <a:rect l="0" t="0" r="r" b="b"/>
              <a:pathLst>
                <a:path w="20" h="39">
                  <a:moveTo>
                    <a:pt x="20" y="10"/>
                  </a:moveTo>
                  <a:cubicBezTo>
                    <a:pt x="20" y="4"/>
                    <a:pt x="15" y="0"/>
                    <a:pt x="10" y="0"/>
                  </a:cubicBezTo>
                  <a:cubicBezTo>
                    <a:pt x="5" y="0"/>
                    <a:pt x="0" y="4"/>
                    <a:pt x="0" y="1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5"/>
                    <a:pt x="5" y="39"/>
                    <a:pt x="10" y="39"/>
                  </a:cubicBezTo>
                  <a:cubicBezTo>
                    <a:pt x="15" y="39"/>
                    <a:pt x="20" y="35"/>
                    <a:pt x="20" y="30"/>
                  </a:cubicBezTo>
                  <a:lnTo>
                    <a:pt x="20" y="1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+mj-lt"/>
              </a:endParaRPr>
            </a:p>
          </p:txBody>
        </p:sp>
        <p:sp>
          <p:nvSpPr>
            <p:cNvPr id="20" name="Freeform 19"/>
            <p:cNvSpPr>
              <a:spLocks/>
            </p:cNvSpPr>
            <p:nvPr/>
          </p:nvSpPr>
          <p:spPr bwMode="black">
            <a:xfrm>
              <a:off x="1472608" y="646870"/>
              <a:ext cx="62848" cy="214384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10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10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4" y="65"/>
                    <a:pt x="10" y="65"/>
                  </a:cubicBezTo>
                  <a:cubicBezTo>
                    <a:pt x="15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+mj-lt"/>
              </a:endParaRPr>
            </a:p>
          </p:txBody>
        </p:sp>
        <p:sp>
          <p:nvSpPr>
            <p:cNvPr id="21" name="Freeform 20"/>
            <p:cNvSpPr>
              <a:spLocks/>
            </p:cNvSpPr>
            <p:nvPr/>
          </p:nvSpPr>
          <p:spPr bwMode="black">
            <a:xfrm>
              <a:off x="1646590" y="528537"/>
              <a:ext cx="62848" cy="394958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0" y="111"/>
                </a:cxn>
                <a:cxn ang="0">
                  <a:pos x="9" y="120"/>
                </a:cxn>
                <a:cxn ang="0">
                  <a:pos x="19" y="111"/>
                </a:cxn>
                <a:cxn ang="0">
                  <a:pos x="19" y="9"/>
                </a:cxn>
              </a:cxnLst>
              <a:rect l="0" t="0" r="r" b="b"/>
              <a:pathLst>
                <a:path w="19" h="120">
                  <a:moveTo>
                    <a:pt x="19" y="9"/>
                  </a:moveTo>
                  <a:cubicBezTo>
                    <a:pt x="19" y="4"/>
                    <a:pt x="15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111"/>
                    <a:pt x="0" y="111"/>
                    <a:pt x="0" y="111"/>
                  </a:cubicBezTo>
                  <a:cubicBezTo>
                    <a:pt x="0" y="116"/>
                    <a:pt x="4" y="120"/>
                    <a:pt x="9" y="120"/>
                  </a:cubicBezTo>
                  <a:cubicBezTo>
                    <a:pt x="15" y="120"/>
                    <a:pt x="19" y="116"/>
                    <a:pt x="19" y="111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+mj-lt"/>
              </a:endParaRPr>
            </a:p>
          </p:txBody>
        </p:sp>
        <p:sp>
          <p:nvSpPr>
            <p:cNvPr id="22" name="Freeform 21"/>
            <p:cNvSpPr>
              <a:spLocks/>
            </p:cNvSpPr>
            <p:nvPr/>
          </p:nvSpPr>
          <p:spPr bwMode="black">
            <a:xfrm>
              <a:off x="1817505" y="646870"/>
              <a:ext cx="62848" cy="214384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10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10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5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5" y="65"/>
                    <a:pt x="10" y="65"/>
                  </a:cubicBezTo>
                  <a:cubicBezTo>
                    <a:pt x="15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+mj-lt"/>
              </a:endParaRPr>
            </a:p>
          </p:txBody>
        </p:sp>
        <p:sp>
          <p:nvSpPr>
            <p:cNvPr id="23" name="Freeform 22"/>
            <p:cNvSpPr>
              <a:spLocks/>
            </p:cNvSpPr>
            <p:nvPr/>
          </p:nvSpPr>
          <p:spPr bwMode="black">
            <a:xfrm>
              <a:off x="1991486" y="732931"/>
              <a:ext cx="62848" cy="128323"/>
            </a:xfrm>
            <a:custGeom>
              <a:avLst/>
              <a:gdLst/>
              <a:ahLst/>
              <a:cxnLst>
                <a:cxn ang="0">
                  <a:pos x="19" y="10"/>
                </a:cxn>
                <a:cxn ang="0">
                  <a:pos x="9" y="0"/>
                </a:cxn>
                <a:cxn ang="0">
                  <a:pos x="0" y="10"/>
                </a:cxn>
                <a:cxn ang="0">
                  <a:pos x="0" y="30"/>
                </a:cxn>
                <a:cxn ang="0">
                  <a:pos x="9" y="39"/>
                </a:cxn>
                <a:cxn ang="0">
                  <a:pos x="19" y="30"/>
                </a:cxn>
                <a:cxn ang="0">
                  <a:pos x="19" y="10"/>
                </a:cxn>
              </a:cxnLst>
              <a:rect l="0" t="0" r="r" b="b"/>
              <a:pathLst>
                <a:path w="19" h="39">
                  <a:moveTo>
                    <a:pt x="19" y="10"/>
                  </a:moveTo>
                  <a:cubicBezTo>
                    <a:pt x="19" y="4"/>
                    <a:pt x="15" y="0"/>
                    <a:pt x="9" y="0"/>
                  </a:cubicBezTo>
                  <a:cubicBezTo>
                    <a:pt x="4" y="0"/>
                    <a:pt x="0" y="4"/>
                    <a:pt x="0" y="1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5"/>
                    <a:pt x="4" y="39"/>
                    <a:pt x="9" y="39"/>
                  </a:cubicBezTo>
                  <a:cubicBezTo>
                    <a:pt x="15" y="39"/>
                    <a:pt x="19" y="35"/>
                    <a:pt x="19" y="30"/>
                  </a:cubicBezTo>
                  <a:lnTo>
                    <a:pt x="19" y="1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+mj-lt"/>
              </a:endParaRPr>
            </a:p>
          </p:txBody>
        </p:sp>
      </p:grpSp>
      <p:sp>
        <p:nvSpPr>
          <p:cNvPr id="27" name="Rectangle 3"/>
          <p:cNvSpPr>
            <a:spLocks noChangeArrowheads="1"/>
          </p:cNvSpPr>
          <p:nvPr/>
        </p:nvSpPr>
        <p:spPr bwMode="white">
          <a:xfrm>
            <a:off x="0" y="0"/>
            <a:ext cx="9144000" cy="177800"/>
          </a:xfrm>
          <a:prstGeom prst="rect">
            <a:avLst/>
          </a:prstGeom>
          <a:solidFill>
            <a:schemeClr val="bg2"/>
          </a:solidFill>
          <a:ln w="25400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latin typeface="+mj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08693" y="3282696"/>
            <a:ext cx="4712557" cy="1022350"/>
          </a:xfrm>
        </p:spPr>
        <p:txBody>
          <a:bodyPr vert="horz" lIns="82296" tIns="45720" rIns="82296" bIns="45720" rtlCol="0" anchor="b" anchorCtr="0">
            <a:noAutofit/>
          </a:bodyPr>
          <a:lstStyle>
            <a:lvl1pPr marL="0" indent="0" algn="l" defTabSz="914400" rtl="0" eaLnBrk="1" latinLnBrk="0" hangingPunct="1">
              <a:lnSpc>
                <a:spcPct val="80000"/>
              </a:lnSpc>
              <a:spcBef>
                <a:spcPct val="0"/>
              </a:spcBef>
              <a:buClr>
                <a:schemeClr val="tx1"/>
              </a:buClr>
              <a:buFont typeface="Ciscolight" pitchFamily="2" charset="0"/>
              <a:buNone/>
              <a:defRPr lang="en-US" sz="5400" b="0" kern="1200" spc="0" baseline="0" dirty="0">
                <a:gradFill>
                  <a:gsLst>
                    <a:gs pos="0">
                      <a:schemeClr val="tx1"/>
                    </a:gs>
                    <a:gs pos="44000">
                      <a:srgbClr val="01BBBB"/>
                    </a:gs>
                    <a:gs pos="100000">
                      <a:schemeClr val="tx2">
                        <a:lumMod val="75000"/>
                      </a:schemeClr>
                    </a:gs>
                  </a:gsLst>
                  <a:lin ang="1200000" scaled="0"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Demo Title</a:t>
            </a:r>
            <a:endParaRPr lang="en-US" dirty="0"/>
          </a:p>
        </p:txBody>
      </p:sp>
      <p:sp>
        <p:nvSpPr>
          <p:cNvPr id="49" name="Rectangle 3"/>
          <p:cNvSpPr>
            <a:spLocks noChangeArrowheads="1"/>
          </p:cNvSpPr>
          <p:nvPr/>
        </p:nvSpPr>
        <p:spPr bwMode="hidden">
          <a:xfrm>
            <a:off x="0" y="0"/>
            <a:ext cx="9144000" cy="177800"/>
          </a:xfrm>
          <a:prstGeom prst="rect">
            <a:avLst/>
          </a:prstGeom>
          <a:solidFill>
            <a:schemeClr val="bg2"/>
          </a:solidFill>
          <a:ln w="25400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latin typeface="+mj-lt"/>
            </a:endParaRPr>
          </a:p>
        </p:txBody>
      </p:sp>
      <p:sp>
        <p:nvSpPr>
          <p:cNvPr id="31" name="Picture Placeholder 30"/>
          <p:cNvSpPr>
            <a:spLocks noGrp="1"/>
          </p:cNvSpPr>
          <p:nvPr>
            <p:ph type="pic" sz="quarter" idx="10" hasCustomPrompt="1"/>
          </p:nvPr>
        </p:nvSpPr>
        <p:spPr>
          <a:xfrm>
            <a:off x="5540375" y="1917700"/>
            <a:ext cx="2676525" cy="2889250"/>
          </a:xfrm>
        </p:spPr>
        <p:txBody>
          <a:bodyPr anchor="ctr" anchorCtr="1"/>
          <a:lstStyle>
            <a:lvl1pPr algn="ctr">
              <a:defRPr>
                <a:latin typeface="+mj-lt"/>
              </a:defRPr>
            </a:lvl1pPr>
          </a:lstStyle>
          <a:p>
            <a:r>
              <a:rPr lang="en-US" dirty="0" smtClean="0"/>
              <a:t>Insert photo here</a:t>
            </a:r>
            <a:endParaRPr lang="en-US" dirty="0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5"/>
          <p:cNvSpPr>
            <a:spLocks noChangeArrowheads="1"/>
          </p:cNvSpPr>
          <p:nvPr userDrawn="1"/>
        </p:nvSpPr>
        <p:spPr bwMode="ltGray">
          <a:xfrm>
            <a:off x="7763787" y="6584512"/>
            <a:ext cx="811863" cy="1752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2124" tIns="41061" rIns="82124" bIns="41061" anchor="b">
            <a:spAutoFit/>
          </a:bodyPr>
          <a:lstStyle/>
          <a:p>
            <a:pPr marL="0" algn="r" defTabSz="814365">
              <a:lnSpc>
                <a:spcPct val="100000"/>
              </a:lnSpc>
              <a:buNone/>
            </a:pPr>
            <a:r>
              <a:rPr lang="de-CH" sz="600" b="0" i="0" kern="1200">
                <a:solidFill>
                  <a:srgbClr val="C0C0C0"/>
                </a:solidFill>
                <a:latin typeface="Arial"/>
                <a:ea typeface="+mn-ea"/>
                <a:cs typeface="+mn-cs"/>
              </a:rPr>
              <a:t>Vertrauliche Informationen von Cisco</a:t>
            </a:r>
          </a:p>
        </p:txBody>
      </p:sp>
      <p:sp>
        <p:nvSpPr>
          <p:cNvPr id="5" name="Rectangle 4"/>
          <p:cNvSpPr>
            <a:spLocks noChangeArrowheads="1"/>
          </p:cNvSpPr>
          <p:nvPr userDrawn="1"/>
        </p:nvSpPr>
        <p:spPr bwMode="ltGray">
          <a:xfrm>
            <a:off x="251373" y="6586246"/>
            <a:ext cx="3420515" cy="1752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2124" tIns="41061" rIns="82124" bIns="41061" anchor="b" anchorCtr="0">
            <a:spAutoFit/>
          </a:bodyPr>
          <a:lstStyle/>
          <a:p>
            <a:pPr algn="l" defTabSz="814365">
              <a:lnSpc>
                <a:spcPct val="100000"/>
              </a:lnSpc>
              <a:buNone/>
            </a:pPr>
            <a:r>
              <a:rPr lang="de-CH" sz="600" b="0" i="0">
                <a:solidFill>
                  <a:srgbClr val="C0C0C0"/>
                </a:solidFill>
                <a:latin typeface="Arial"/>
                <a:ea typeface="+mn-ea"/>
                <a:cs typeface="+mn-cs"/>
              </a:rPr>
              <a:t>© 2013</a:t>
            </a:r>
            <a:r>
              <a:rPr lang="de-CH" sz="600" b="0" i="0" baseline="0">
                <a:solidFill>
                  <a:srgbClr val="C0C0C0"/>
                </a:solidFill>
                <a:latin typeface="Arial"/>
                <a:ea typeface="+mn-ea"/>
                <a:cs typeface="+mn-cs"/>
              </a:rPr>
              <a:t> </a:t>
            </a:r>
            <a:r>
              <a:rPr lang="de-CH" sz="600" b="0" i="0">
                <a:solidFill>
                  <a:srgbClr val="C0C0C0"/>
                </a:solidFill>
                <a:latin typeface="Arial"/>
                <a:ea typeface="+mn-ea"/>
                <a:cs typeface="+mn-cs"/>
              </a:rPr>
              <a:t>Cisco und/oder Partnerunternehmen. Alle Rechte vorbehalten.</a:t>
            </a:r>
            <a:endParaRPr lang="en-US" sz="600" dirty="0">
              <a:solidFill>
                <a:srgbClr val="C0C0C0"/>
              </a:solidFill>
              <a:latin typeface="+mj-lt"/>
            </a:endParaRPr>
          </a:p>
        </p:txBody>
      </p:sp>
      <p:sp>
        <p:nvSpPr>
          <p:cNvPr id="6" name="Rectangle 7"/>
          <p:cNvSpPr>
            <a:spLocks noChangeArrowheads="1"/>
          </p:cNvSpPr>
          <p:nvPr userDrawn="1"/>
        </p:nvSpPr>
        <p:spPr bwMode="ltGray">
          <a:xfrm>
            <a:off x="8639981" y="6580408"/>
            <a:ext cx="260429" cy="17525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82124" tIns="41061" rIns="82124" bIns="41061" anchor="b">
            <a:spAutoFit/>
          </a:bodyPr>
          <a:lstStyle/>
          <a:p>
            <a:pPr algn="r" defTabSz="814365">
              <a:lnSpc>
                <a:spcPct val="100000"/>
              </a:lnSpc>
              <a:buNone/>
            </a:pPr>
            <a:fld id="{DFCF27A5-1A5B-48D3-A060-2758FFBB1ADD}" type="slidenum">
              <a:rPr lang="de-CH" sz="600" b="0" i="0">
                <a:solidFill>
                  <a:srgbClr val="C0C0C0"/>
                </a:solidFill>
                <a:latin typeface="Arial"/>
                <a:ea typeface="+mn-ea"/>
                <a:cs typeface="+mn-cs"/>
              </a:rPr>
              <a:pPr algn="r" defTabSz="814365">
                <a:lnSpc>
                  <a:spcPct val="100000"/>
                </a:lnSpc>
                <a:buNone/>
              </a:pPr>
              <a:t>‹#›</a:t>
            </a:fld>
            <a:endParaRPr lang="en-US" sz="600" dirty="0">
              <a:solidFill>
                <a:srgbClr val="C0C0C0"/>
              </a:solidFill>
              <a:latin typeface="+mj-lt"/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-animated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 descr="A20003x31B_MR.jpg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 t="13234" b="7280"/>
          <a:stretch/>
        </p:blipFill>
        <p:spPr>
          <a:xfrm>
            <a:off x="1" y="910111"/>
            <a:ext cx="9144025" cy="5465875"/>
          </a:xfrm>
          <a:prstGeom prst="rect">
            <a:avLst/>
          </a:prstGeom>
        </p:spPr>
      </p:pic>
      <p:pic>
        <p:nvPicPr>
          <p:cNvPr id="31" name="Picture 30" descr="A20003x16C_150.jpg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 b="130"/>
          <a:stretch/>
        </p:blipFill>
        <p:spPr>
          <a:xfrm>
            <a:off x="6100343" y="910115"/>
            <a:ext cx="3043658" cy="3459119"/>
          </a:xfrm>
          <a:prstGeom prst="rect">
            <a:avLst/>
          </a:prstGeom>
        </p:spPr>
      </p:pic>
      <p:pic>
        <p:nvPicPr>
          <p:cNvPr id="32" name="Picture 31" descr="A20003x10C_150.jpg"/>
          <p:cNvPicPr>
            <a:picLocks noChangeAspect="1"/>
          </p:cNvPicPr>
          <p:nvPr userDrawn="1"/>
        </p:nvPicPr>
        <p:blipFill rotWithShape="1">
          <a:blip r:embed="rId4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 r="35" b="155"/>
          <a:stretch/>
        </p:blipFill>
        <p:spPr>
          <a:xfrm>
            <a:off x="0" y="910113"/>
            <a:ext cx="2447092" cy="2443575"/>
          </a:xfrm>
          <a:prstGeom prst="rect">
            <a:avLst/>
          </a:prstGeom>
        </p:spPr>
      </p:pic>
      <p:pic>
        <p:nvPicPr>
          <p:cNvPr id="33" name="Picture 32" descr="A20003x12B_150dpi.jpg"/>
          <p:cNvPicPr>
            <a:picLocks noChangeAspect="1"/>
          </p:cNvPicPr>
          <p:nvPr userDrawn="1"/>
        </p:nvPicPr>
        <p:blipFill rotWithShape="1">
          <a:blip r:embed="rId5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/>
        </p:blipFill>
        <p:spPr>
          <a:xfrm>
            <a:off x="6100345" y="4369234"/>
            <a:ext cx="3043657" cy="2007073"/>
          </a:xfrm>
          <a:prstGeom prst="rect">
            <a:avLst/>
          </a:prstGeom>
        </p:spPr>
      </p:pic>
      <p:grpSp>
        <p:nvGrpSpPr>
          <p:cNvPr id="34" name="Group 67"/>
          <p:cNvGrpSpPr/>
          <p:nvPr userDrawn="1"/>
        </p:nvGrpSpPr>
        <p:grpSpPr>
          <a:xfrm>
            <a:off x="201148" y="215286"/>
            <a:ext cx="630141" cy="447811"/>
            <a:chOff x="609606" y="528528"/>
            <a:chExt cx="1444732" cy="763787"/>
          </a:xfrm>
          <a:solidFill>
            <a:schemeClr val="bg1"/>
          </a:solidFill>
        </p:grpSpPr>
        <p:sp>
          <p:nvSpPr>
            <p:cNvPr id="35" name="Rectangle 34"/>
            <p:cNvSpPr>
              <a:spLocks noChangeArrowheads="1"/>
            </p:cNvSpPr>
            <p:nvPr/>
          </p:nvSpPr>
          <p:spPr bwMode="black">
            <a:xfrm>
              <a:off x="1016583" y="1035671"/>
              <a:ext cx="65914" cy="249729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891"/>
              <a:endParaRPr lang="en-US" sz="1400">
                <a:solidFill>
                  <a:srgbClr val="0096D6"/>
                </a:solidFill>
                <a:latin typeface="Arial"/>
              </a:endParaRPr>
            </a:p>
          </p:txBody>
        </p:sp>
        <p:sp>
          <p:nvSpPr>
            <p:cNvPr id="36" name="Freeform 35"/>
            <p:cNvSpPr>
              <a:spLocks/>
            </p:cNvSpPr>
            <p:nvPr/>
          </p:nvSpPr>
          <p:spPr bwMode="black">
            <a:xfrm>
              <a:off x="1400565" y="1028755"/>
              <a:ext cx="190842" cy="263560"/>
            </a:xfrm>
            <a:custGeom>
              <a:avLst/>
              <a:gdLst/>
              <a:ahLst/>
              <a:cxnLst>
                <a:cxn ang="0">
                  <a:pos x="58" y="24"/>
                </a:cxn>
                <a:cxn ang="0">
                  <a:pos x="42" y="20"/>
                </a:cxn>
                <a:cxn ang="0">
                  <a:pos x="21" y="40"/>
                </a:cxn>
                <a:cxn ang="0">
                  <a:pos x="42" y="60"/>
                </a:cxn>
                <a:cxn ang="0">
                  <a:pos x="58" y="56"/>
                </a:cxn>
                <a:cxn ang="0">
                  <a:pos x="58" y="77"/>
                </a:cxn>
                <a:cxn ang="0">
                  <a:pos x="41" y="80"/>
                </a:cxn>
                <a:cxn ang="0">
                  <a:pos x="0" y="40"/>
                </a:cxn>
                <a:cxn ang="0">
                  <a:pos x="41" y="0"/>
                </a:cxn>
                <a:cxn ang="0">
                  <a:pos x="58" y="3"/>
                </a:cxn>
                <a:cxn ang="0">
                  <a:pos x="58" y="24"/>
                </a:cxn>
              </a:cxnLst>
              <a:rect l="0" t="0" r="r" b="b"/>
              <a:pathLst>
                <a:path w="58" h="80">
                  <a:moveTo>
                    <a:pt x="58" y="24"/>
                  </a:moveTo>
                  <a:cubicBezTo>
                    <a:pt x="58" y="23"/>
                    <a:pt x="51" y="20"/>
                    <a:pt x="42" y="20"/>
                  </a:cubicBezTo>
                  <a:cubicBezTo>
                    <a:pt x="30" y="20"/>
                    <a:pt x="21" y="28"/>
                    <a:pt x="21" y="40"/>
                  </a:cubicBezTo>
                  <a:cubicBezTo>
                    <a:pt x="21" y="51"/>
                    <a:pt x="29" y="60"/>
                    <a:pt x="42" y="60"/>
                  </a:cubicBezTo>
                  <a:cubicBezTo>
                    <a:pt x="51" y="60"/>
                    <a:pt x="57" y="57"/>
                    <a:pt x="58" y="56"/>
                  </a:cubicBezTo>
                  <a:cubicBezTo>
                    <a:pt x="58" y="77"/>
                    <a:pt x="58" y="77"/>
                    <a:pt x="58" y="77"/>
                  </a:cubicBezTo>
                  <a:cubicBezTo>
                    <a:pt x="56" y="78"/>
                    <a:pt x="49" y="80"/>
                    <a:pt x="41" y="80"/>
                  </a:cubicBezTo>
                  <a:cubicBezTo>
                    <a:pt x="19" y="80"/>
                    <a:pt x="0" y="65"/>
                    <a:pt x="0" y="40"/>
                  </a:cubicBezTo>
                  <a:cubicBezTo>
                    <a:pt x="0" y="17"/>
                    <a:pt x="17" y="0"/>
                    <a:pt x="41" y="0"/>
                  </a:cubicBezTo>
                  <a:cubicBezTo>
                    <a:pt x="50" y="0"/>
                    <a:pt x="56" y="3"/>
                    <a:pt x="58" y="3"/>
                  </a:cubicBezTo>
                  <a:lnTo>
                    <a:pt x="58" y="2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891"/>
              <a:endParaRPr lang="en-US" sz="1400">
                <a:solidFill>
                  <a:srgbClr val="0096D6"/>
                </a:solidFill>
                <a:latin typeface="Arial"/>
              </a:endParaRPr>
            </a:p>
          </p:txBody>
        </p:sp>
        <p:sp>
          <p:nvSpPr>
            <p:cNvPr id="37" name="Freeform 36"/>
            <p:cNvSpPr>
              <a:spLocks/>
            </p:cNvSpPr>
            <p:nvPr/>
          </p:nvSpPr>
          <p:spPr bwMode="black">
            <a:xfrm>
              <a:off x="740666" y="1028755"/>
              <a:ext cx="190842" cy="263560"/>
            </a:xfrm>
            <a:custGeom>
              <a:avLst/>
              <a:gdLst/>
              <a:ahLst/>
              <a:cxnLst>
                <a:cxn ang="0">
                  <a:pos x="58" y="24"/>
                </a:cxn>
                <a:cxn ang="0">
                  <a:pos x="42" y="20"/>
                </a:cxn>
                <a:cxn ang="0">
                  <a:pos x="21" y="40"/>
                </a:cxn>
                <a:cxn ang="0">
                  <a:pos x="42" y="60"/>
                </a:cxn>
                <a:cxn ang="0">
                  <a:pos x="58" y="56"/>
                </a:cxn>
                <a:cxn ang="0">
                  <a:pos x="58" y="77"/>
                </a:cxn>
                <a:cxn ang="0">
                  <a:pos x="40" y="80"/>
                </a:cxn>
                <a:cxn ang="0">
                  <a:pos x="0" y="40"/>
                </a:cxn>
                <a:cxn ang="0">
                  <a:pos x="40" y="0"/>
                </a:cxn>
                <a:cxn ang="0">
                  <a:pos x="58" y="3"/>
                </a:cxn>
                <a:cxn ang="0">
                  <a:pos x="58" y="24"/>
                </a:cxn>
              </a:cxnLst>
              <a:rect l="0" t="0" r="r" b="b"/>
              <a:pathLst>
                <a:path w="58" h="80">
                  <a:moveTo>
                    <a:pt x="58" y="24"/>
                  </a:moveTo>
                  <a:cubicBezTo>
                    <a:pt x="57" y="23"/>
                    <a:pt x="51" y="20"/>
                    <a:pt x="42" y="20"/>
                  </a:cubicBezTo>
                  <a:cubicBezTo>
                    <a:pt x="29" y="20"/>
                    <a:pt x="21" y="28"/>
                    <a:pt x="21" y="40"/>
                  </a:cubicBezTo>
                  <a:cubicBezTo>
                    <a:pt x="21" y="51"/>
                    <a:pt x="29" y="60"/>
                    <a:pt x="42" y="60"/>
                  </a:cubicBezTo>
                  <a:cubicBezTo>
                    <a:pt x="51" y="60"/>
                    <a:pt x="57" y="57"/>
                    <a:pt x="58" y="56"/>
                  </a:cubicBezTo>
                  <a:cubicBezTo>
                    <a:pt x="58" y="77"/>
                    <a:pt x="58" y="77"/>
                    <a:pt x="58" y="77"/>
                  </a:cubicBezTo>
                  <a:cubicBezTo>
                    <a:pt x="56" y="78"/>
                    <a:pt x="49" y="80"/>
                    <a:pt x="40" y="80"/>
                  </a:cubicBezTo>
                  <a:cubicBezTo>
                    <a:pt x="19" y="80"/>
                    <a:pt x="0" y="65"/>
                    <a:pt x="0" y="40"/>
                  </a:cubicBezTo>
                  <a:cubicBezTo>
                    <a:pt x="0" y="17"/>
                    <a:pt x="17" y="0"/>
                    <a:pt x="40" y="0"/>
                  </a:cubicBezTo>
                  <a:cubicBezTo>
                    <a:pt x="49" y="0"/>
                    <a:pt x="56" y="3"/>
                    <a:pt x="58" y="3"/>
                  </a:cubicBezTo>
                  <a:lnTo>
                    <a:pt x="58" y="2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891"/>
              <a:endParaRPr lang="en-US" sz="1400">
                <a:solidFill>
                  <a:srgbClr val="0096D6"/>
                </a:solidFill>
                <a:latin typeface="Arial"/>
              </a:endParaRPr>
            </a:p>
          </p:txBody>
        </p:sp>
        <p:sp>
          <p:nvSpPr>
            <p:cNvPr id="38" name="Freeform 37"/>
            <p:cNvSpPr>
              <a:spLocks noEditPoints="1"/>
            </p:cNvSpPr>
            <p:nvPr/>
          </p:nvSpPr>
          <p:spPr bwMode="black">
            <a:xfrm>
              <a:off x="1660386" y="1028755"/>
              <a:ext cx="262121" cy="263560"/>
            </a:xfrm>
            <a:custGeom>
              <a:avLst/>
              <a:gdLst/>
              <a:ahLst/>
              <a:cxnLst>
                <a:cxn ang="0">
                  <a:pos x="80" y="40"/>
                </a:cxn>
                <a:cxn ang="0">
                  <a:pos x="40" y="80"/>
                </a:cxn>
                <a:cxn ang="0">
                  <a:pos x="0" y="40"/>
                </a:cxn>
                <a:cxn ang="0">
                  <a:pos x="40" y="0"/>
                </a:cxn>
                <a:cxn ang="0">
                  <a:pos x="80" y="40"/>
                </a:cxn>
                <a:cxn ang="0">
                  <a:pos x="40" y="20"/>
                </a:cxn>
                <a:cxn ang="0">
                  <a:pos x="20" y="40"/>
                </a:cxn>
                <a:cxn ang="0">
                  <a:pos x="40" y="60"/>
                </a:cxn>
                <a:cxn ang="0">
                  <a:pos x="60" y="40"/>
                </a:cxn>
                <a:cxn ang="0">
                  <a:pos x="40" y="20"/>
                </a:cxn>
              </a:cxnLst>
              <a:rect l="0" t="0" r="r" b="b"/>
              <a:pathLst>
                <a:path w="80" h="80">
                  <a:moveTo>
                    <a:pt x="80" y="40"/>
                  </a:moveTo>
                  <a:cubicBezTo>
                    <a:pt x="80" y="62"/>
                    <a:pt x="64" y="80"/>
                    <a:pt x="40" y="80"/>
                  </a:cubicBezTo>
                  <a:cubicBezTo>
                    <a:pt x="16" y="80"/>
                    <a:pt x="0" y="62"/>
                    <a:pt x="0" y="40"/>
                  </a:cubicBezTo>
                  <a:cubicBezTo>
                    <a:pt x="0" y="18"/>
                    <a:pt x="16" y="0"/>
                    <a:pt x="40" y="0"/>
                  </a:cubicBezTo>
                  <a:cubicBezTo>
                    <a:pt x="64" y="0"/>
                    <a:pt x="80" y="18"/>
                    <a:pt x="80" y="40"/>
                  </a:cubicBezTo>
                  <a:moveTo>
                    <a:pt x="40" y="20"/>
                  </a:moveTo>
                  <a:cubicBezTo>
                    <a:pt x="29" y="20"/>
                    <a:pt x="20" y="29"/>
                    <a:pt x="20" y="40"/>
                  </a:cubicBezTo>
                  <a:cubicBezTo>
                    <a:pt x="20" y="51"/>
                    <a:pt x="29" y="60"/>
                    <a:pt x="40" y="60"/>
                  </a:cubicBezTo>
                  <a:cubicBezTo>
                    <a:pt x="51" y="60"/>
                    <a:pt x="60" y="51"/>
                    <a:pt x="60" y="40"/>
                  </a:cubicBezTo>
                  <a:cubicBezTo>
                    <a:pt x="60" y="29"/>
                    <a:pt x="51" y="20"/>
                    <a:pt x="40" y="20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891"/>
              <a:endParaRPr lang="en-US" sz="1400">
                <a:solidFill>
                  <a:srgbClr val="0096D6"/>
                </a:solidFill>
                <a:latin typeface="Arial"/>
              </a:endParaRPr>
            </a:p>
          </p:txBody>
        </p:sp>
        <p:sp>
          <p:nvSpPr>
            <p:cNvPr id="39" name="Freeform 38"/>
            <p:cNvSpPr>
              <a:spLocks/>
            </p:cNvSpPr>
            <p:nvPr/>
          </p:nvSpPr>
          <p:spPr bwMode="black">
            <a:xfrm>
              <a:off x="1167569" y="1028755"/>
              <a:ext cx="170915" cy="263560"/>
            </a:xfrm>
            <a:custGeom>
              <a:avLst/>
              <a:gdLst/>
              <a:ahLst/>
              <a:cxnLst>
                <a:cxn ang="0">
                  <a:pos x="47" y="19"/>
                </a:cxn>
                <a:cxn ang="0">
                  <a:pos x="32" y="17"/>
                </a:cxn>
                <a:cxn ang="0">
                  <a:pos x="20" y="23"/>
                </a:cxn>
                <a:cxn ang="0">
                  <a:pos x="29" y="30"/>
                </a:cxn>
                <a:cxn ang="0">
                  <a:pos x="34" y="32"/>
                </a:cxn>
                <a:cxn ang="0">
                  <a:pos x="52" y="54"/>
                </a:cxn>
                <a:cxn ang="0">
                  <a:pos x="21" y="80"/>
                </a:cxn>
                <a:cxn ang="0">
                  <a:pos x="0" y="77"/>
                </a:cxn>
                <a:cxn ang="0">
                  <a:pos x="0" y="60"/>
                </a:cxn>
                <a:cxn ang="0">
                  <a:pos x="18" y="63"/>
                </a:cxn>
                <a:cxn ang="0">
                  <a:pos x="32" y="56"/>
                </a:cxn>
                <a:cxn ang="0">
                  <a:pos x="23" y="48"/>
                </a:cxn>
                <a:cxn ang="0">
                  <a:pos x="19" y="47"/>
                </a:cxn>
                <a:cxn ang="0">
                  <a:pos x="0" y="24"/>
                </a:cxn>
                <a:cxn ang="0">
                  <a:pos x="28" y="0"/>
                </a:cxn>
                <a:cxn ang="0">
                  <a:pos x="47" y="3"/>
                </a:cxn>
                <a:cxn ang="0">
                  <a:pos x="47" y="19"/>
                </a:cxn>
              </a:cxnLst>
              <a:rect l="0" t="0" r="r" b="b"/>
              <a:pathLst>
                <a:path w="52" h="80">
                  <a:moveTo>
                    <a:pt x="47" y="19"/>
                  </a:moveTo>
                  <a:cubicBezTo>
                    <a:pt x="47" y="19"/>
                    <a:pt x="38" y="17"/>
                    <a:pt x="32" y="17"/>
                  </a:cubicBezTo>
                  <a:cubicBezTo>
                    <a:pt x="24" y="17"/>
                    <a:pt x="20" y="19"/>
                    <a:pt x="20" y="23"/>
                  </a:cubicBezTo>
                  <a:cubicBezTo>
                    <a:pt x="20" y="28"/>
                    <a:pt x="26" y="29"/>
                    <a:pt x="29" y="30"/>
                  </a:cubicBezTo>
                  <a:cubicBezTo>
                    <a:pt x="34" y="32"/>
                    <a:pt x="34" y="32"/>
                    <a:pt x="34" y="32"/>
                  </a:cubicBezTo>
                  <a:cubicBezTo>
                    <a:pt x="47" y="36"/>
                    <a:pt x="52" y="45"/>
                    <a:pt x="52" y="54"/>
                  </a:cubicBezTo>
                  <a:cubicBezTo>
                    <a:pt x="52" y="73"/>
                    <a:pt x="35" y="80"/>
                    <a:pt x="21" y="80"/>
                  </a:cubicBezTo>
                  <a:cubicBezTo>
                    <a:pt x="10" y="80"/>
                    <a:pt x="1" y="78"/>
                    <a:pt x="0" y="77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2" y="60"/>
                    <a:pt x="10" y="63"/>
                    <a:pt x="18" y="63"/>
                  </a:cubicBezTo>
                  <a:cubicBezTo>
                    <a:pt x="28" y="63"/>
                    <a:pt x="32" y="60"/>
                    <a:pt x="32" y="56"/>
                  </a:cubicBezTo>
                  <a:cubicBezTo>
                    <a:pt x="32" y="52"/>
                    <a:pt x="28" y="49"/>
                    <a:pt x="23" y="48"/>
                  </a:cubicBezTo>
                  <a:cubicBezTo>
                    <a:pt x="22" y="48"/>
                    <a:pt x="21" y="47"/>
                    <a:pt x="19" y="47"/>
                  </a:cubicBezTo>
                  <a:cubicBezTo>
                    <a:pt x="9" y="43"/>
                    <a:pt x="0" y="37"/>
                    <a:pt x="0" y="24"/>
                  </a:cubicBezTo>
                  <a:cubicBezTo>
                    <a:pt x="0" y="10"/>
                    <a:pt x="10" y="0"/>
                    <a:pt x="28" y="0"/>
                  </a:cubicBezTo>
                  <a:cubicBezTo>
                    <a:pt x="37" y="0"/>
                    <a:pt x="46" y="3"/>
                    <a:pt x="47" y="3"/>
                  </a:cubicBezTo>
                  <a:lnTo>
                    <a:pt x="47" y="1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891"/>
              <a:endParaRPr lang="en-US" sz="1400">
                <a:solidFill>
                  <a:srgbClr val="0096D6"/>
                </a:solidFill>
                <a:latin typeface="Arial"/>
              </a:endParaRPr>
            </a:p>
          </p:txBody>
        </p:sp>
        <p:sp>
          <p:nvSpPr>
            <p:cNvPr id="40" name="Freeform 39"/>
            <p:cNvSpPr>
              <a:spLocks/>
            </p:cNvSpPr>
            <p:nvPr/>
          </p:nvSpPr>
          <p:spPr bwMode="black">
            <a:xfrm>
              <a:off x="609606" y="732922"/>
              <a:ext cx="62081" cy="128323"/>
            </a:xfrm>
            <a:custGeom>
              <a:avLst/>
              <a:gdLst/>
              <a:ahLst/>
              <a:cxnLst>
                <a:cxn ang="0">
                  <a:pos x="19" y="10"/>
                </a:cxn>
                <a:cxn ang="0">
                  <a:pos x="10" y="0"/>
                </a:cxn>
                <a:cxn ang="0">
                  <a:pos x="0" y="10"/>
                </a:cxn>
                <a:cxn ang="0">
                  <a:pos x="0" y="30"/>
                </a:cxn>
                <a:cxn ang="0">
                  <a:pos x="10" y="39"/>
                </a:cxn>
                <a:cxn ang="0">
                  <a:pos x="19" y="30"/>
                </a:cxn>
                <a:cxn ang="0">
                  <a:pos x="19" y="10"/>
                </a:cxn>
              </a:cxnLst>
              <a:rect l="0" t="0" r="r" b="b"/>
              <a:pathLst>
                <a:path w="19" h="39">
                  <a:moveTo>
                    <a:pt x="19" y="10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4" y="0"/>
                    <a:pt x="0" y="4"/>
                    <a:pt x="0" y="1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5"/>
                    <a:pt x="4" y="39"/>
                    <a:pt x="10" y="39"/>
                  </a:cubicBezTo>
                  <a:cubicBezTo>
                    <a:pt x="15" y="39"/>
                    <a:pt x="19" y="35"/>
                    <a:pt x="19" y="30"/>
                  </a:cubicBezTo>
                  <a:lnTo>
                    <a:pt x="19" y="1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891"/>
              <a:endParaRPr lang="en-US" sz="1400">
                <a:solidFill>
                  <a:srgbClr val="0096D6"/>
                </a:solidFill>
                <a:latin typeface="Arial"/>
              </a:endParaRPr>
            </a:p>
          </p:txBody>
        </p:sp>
        <p:sp>
          <p:nvSpPr>
            <p:cNvPr id="41" name="Freeform 40"/>
            <p:cNvSpPr>
              <a:spLocks/>
            </p:cNvSpPr>
            <p:nvPr/>
          </p:nvSpPr>
          <p:spPr bwMode="black">
            <a:xfrm>
              <a:off x="783587" y="646860"/>
              <a:ext cx="62081" cy="214383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9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4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4" y="65"/>
                    <a:pt x="9" y="65"/>
                  </a:cubicBezTo>
                  <a:cubicBezTo>
                    <a:pt x="14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891"/>
              <a:endParaRPr lang="en-US" sz="1400">
                <a:solidFill>
                  <a:srgbClr val="0096D6"/>
                </a:solidFill>
                <a:latin typeface="Arial"/>
              </a:endParaRPr>
            </a:p>
          </p:txBody>
        </p:sp>
        <p:sp>
          <p:nvSpPr>
            <p:cNvPr id="42" name="Freeform 41"/>
            <p:cNvSpPr>
              <a:spLocks/>
            </p:cNvSpPr>
            <p:nvPr/>
          </p:nvSpPr>
          <p:spPr bwMode="black">
            <a:xfrm>
              <a:off x="954502" y="528528"/>
              <a:ext cx="62081" cy="394956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10" y="0"/>
                </a:cxn>
                <a:cxn ang="0">
                  <a:pos x="0" y="9"/>
                </a:cxn>
                <a:cxn ang="0">
                  <a:pos x="0" y="111"/>
                </a:cxn>
                <a:cxn ang="0">
                  <a:pos x="10" y="120"/>
                </a:cxn>
                <a:cxn ang="0">
                  <a:pos x="19" y="111"/>
                </a:cxn>
                <a:cxn ang="0">
                  <a:pos x="19" y="9"/>
                </a:cxn>
              </a:cxnLst>
              <a:rect l="0" t="0" r="r" b="b"/>
              <a:pathLst>
                <a:path w="19" h="120">
                  <a:moveTo>
                    <a:pt x="19" y="9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5" y="0"/>
                    <a:pt x="0" y="4"/>
                    <a:pt x="0" y="9"/>
                  </a:cubicBezTo>
                  <a:cubicBezTo>
                    <a:pt x="0" y="111"/>
                    <a:pt x="0" y="111"/>
                    <a:pt x="0" y="111"/>
                  </a:cubicBezTo>
                  <a:cubicBezTo>
                    <a:pt x="0" y="116"/>
                    <a:pt x="5" y="120"/>
                    <a:pt x="10" y="120"/>
                  </a:cubicBezTo>
                  <a:cubicBezTo>
                    <a:pt x="15" y="120"/>
                    <a:pt x="19" y="116"/>
                    <a:pt x="19" y="111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891"/>
              <a:endParaRPr lang="en-US" sz="1400">
                <a:solidFill>
                  <a:srgbClr val="0096D6"/>
                </a:solidFill>
                <a:latin typeface="Arial"/>
              </a:endParaRPr>
            </a:p>
          </p:txBody>
        </p:sp>
        <p:sp>
          <p:nvSpPr>
            <p:cNvPr id="43" name="Freeform 42"/>
            <p:cNvSpPr>
              <a:spLocks/>
            </p:cNvSpPr>
            <p:nvPr/>
          </p:nvSpPr>
          <p:spPr bwMode="black">
            <a:xfrm>
              <a:off x="1128481" y="646860"/>
              <a:ext cx="62081" cy="214383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9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5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4" y="65"/>
                    <a:pt x="9" y="65"/>
                  </a:cubicBezTo>
                  <a:cubicBezTo>
                    <a:pt x="15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891"/>
              <a:endParaRPr lang="en-US" sz="1400">
                <a:solidFill>
                  <a:srgbClr val="0096D6"/>
                </a:solidFill>
                <a:latin typeface="Arial"/>
              </a:endParaRPr>
            </a:p>
          </p:txBody>
        </p:sp>
        <p:sp>
          <p:nvSpPr>
            <p:cNvPr id="44" name="Freeform 43"/>
            <p:cNvSpPr>
              <a:spLocks/>
            </p:cNvSpPr>
            <p:nvPr/>
          </p:nvSpPr>
          <p:spPr bwMode="black">
            <a:xfrm>
              <a:off x="1298630" y="732922"/>
              <a:ext cx="65914" cy="128323"/>
            </a:xfrm>
            <a:custGeom>
              <a:avLst/>
              <a:gdLst/>
              <a:ahLst/>
              <a:cxnLst>
                <a:cxn ang="0">
                  <a:pos x="20" y="10"/>
                </a:cxn>
                <a:cxn ang="0">
                  <a:pos x="10" y="0"/>
                </a:cxn>
                <a:cxn ang="0">
                  <a:pos x="0" y="10"/>
                </a:cxn>
                <a:cxn ang="0">
                  <a:pos x="0" y="30"/>
                </a:cxn>
                <a:cxn ang="0">
                  <a:pos x="10" y="39"/>
                </a:cxn>
                <a:cxn ang="0">
                  <a:pos x="20" y="30"/>
                </a:cxn>
                <a:cxn ang="0">
                  <a:pos x="20" y="10"/>
                </a:cxn>
              </a:cxnLst>
              <a:rect l="0" t="0" r="r" b="b"/>
              <a:pathLst>
                <a:path w="20" h="39">
                  <a:moveTo>
                    <a:pt x="20" y="10"/>
                  </a:moveTo>
                  <a:cubicBezTo>
                    <a:pt x="20" y="4"/>
                    <a:pt x="15" y="0"/>
                    <a:pt x="10" y="0"/>
                  </a:cubicBezTo>
                  <a:cubicBezTo>
                    <a:pt x="5" y="0"/>
                    <a:pt x="0" y="4"/>
                    <a:pt x="0" y="1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5"/>
                    <a:pt x="5" y="39"/>
                    <a:pt x="10" y="39"/>
                  </a:cubicBezTo>
                  <a:cubicBezTo>
                    <a:pt x="15" y="39"/>
                    <a:pt x="20" y="35"/>
                    <a:pt x="20" y="30"/>
                  </a:cubicBezTo>
                  <a:lnTo>
                    <a:pt x="20" y="1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891"/>
              <a:endParaRPr lang="en-US" sz="1400">
                <a:solidFill>
                  <a:srgbClr val="0096D6"/>
                </a:solidFill>
                <a:latin typeface="Arial"/>
              </a:endParaRPr>
            </a:p>
          </p:txBody>
        </p:sp>
        <p:sp>
          <p:nvSpPr>
            <p:cNvPr id="45" name="Freeform 44"/>
            <p:cNvSpPr>
              <a:spLocks/>
            </p:cNvSpPr>
            <p:nvPr/>
          </p:nvSpPr>
          <p:spPr bwMode="black">
            <a:xfrm>
              <a:off x="1472609" y="646860"/>
              <a:ext cx="62847" cy="214383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10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10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4" y="65"/>
                    <a:pt x="10" y="65"/>
                  </a:cubicBezTo>
                  <a:cubicBezTo>
                    <a:pt x="15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891"/>
              <a:endParaRPr lang="en-US" sz="1400">
                <a:solidFill>
                  <a:srgbClr val="0096D6"/>
                </a:solidFill>
                <a:latin typeface="Arial"/>
              </a:endParaRPr>
            </a:p>
          </p:txBody>
        </p:sp>
        <p:sp>
          <p:nvSpPr>
            <p:cNvPr id="46" name="Freeform 45"/>
            <p:cNvSpPr>
              <a:spLocks/>
            </p:cNvSpPr>
            <p:nvPr/>
          </p:nvSpPr>
          <p:spPr bwMode="black">
            <a:xfrm>
              <a:off x="1646588" y="528528"/>
              <a:ext cx="62847" cy="394956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0" y="111"/>
                </a:cxn>
                <a:cxn ang="0">
                  <a:pos x="9" y="120"/>
                </a:cxn>
                <a:cxn ang="0">
                  <a:pos x="19" y="111"/>
                </a:cxn>
                <a:cxn ang="0">
                  <a:pos x="19" y="9"/>
                </a:cxn>
              </a:cxnLst>
              <a:rect l="0" t="0" r="r" b="b"/>
              <a:pathLst>
                <a:path w="19" h="120">
                  <a:moveTo>
                    <a:pt x="19" y="9"/>
                  </a:moveTo>
                  <a:cubicBezTo>
                    <a:pt x="19" y="4"/>
                    <a:pt x="15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111"/>
                    <a:pt x="0" y="111"/>
                    <a:pt x="0" y="111"/>
                  </a:cubicBezTo>
                  <a:cubicBezTo>
                    <a:pt x="0" y="116"/>
                    <a:pt x="4" y="120"/>
                    <a:pt x="9" y="120"/>
                  </a:cubicBezTo>
                  <a:cubicBezTo>
                    <a:pt x="15" y="120"/>
                    <a:pt x="19" y="116"/>
                    <a:pt x="19" y="111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891"/>
              <a:endParaRPr lang="en-US" sz="1400">
                <a:solidFill>
                  <a:srgbClr val="0096D6"/>
                </a:solidFill>
                <a:latin typeface="Arial"/>
              </a:endParaRPr>
            </a:p>
          </p:txBody>
        </p:sp>
        <p:sp>
          <p:nvSpPr>
            <p:cNvPr id="47" name="Freeform 46"/>
            <p:cNvSpPr>
              <a:spLocks/>
            </p:cNvSpPr>
            <p:nvPr/>
          </p:nvSpPr>
          <p:spPr bwMode="black">
            <a:xfrm>
              <a:off x="1817502" y="646864"/>
              <a:ext cx="62847" cy="214383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10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10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5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5" y="65"/>
                    <a:pt x="10" y="65"/>
                  </a:cubicBezTo>
                  <a:cubicBezTo>
                    <a:pt x="15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891"/>
              <a:endParaRPr lang="en-US" sz="1400">
                <a:solidFill>
                  <a:srgbClr val="0096D6"/>
                </a:solidFill>
                <a:latin typeface="Arial"/>
              </a:endParaRPr>
            </a:p>
          </p:txBody>
        </p:sp>
        <p:sp>
          <p:nvSpPr>
            <p:cNvPr id="48" name="Freeform 47"/>
            <p:cNvSpPr>
              <a:spLocks/>
            </p:cNvSpPr>
            <p:nvPr/>
          </p:nvSpPr>
          <p:spPr bwMode="black">
            <a:xfrm>
              <a:off x="1991491" y="732927"/>
              <a:ext cx="62847" cy="128323"/>
            </a:xfrm>
            <a:custGeom>
              <a:avLst/>
              <a:gdLst/>
              <a:ahLst/>
              <a:cxnLst>
                <a:cxn ang="0">
                  <a:pos x="19" y="10"/>
                </a:cxn>
                <a:cxn ang="0">
                  <a:pos x="9" y="0"/>
                </a:cxn>
                <a:cxn ang="0">
                  <a:pos x="0" y="10"/>
                </a:cxn>
                <a:cxn ang="0">
                  <a:pos x="0" y="30"/>
                </a:cxn>
                <a:cxn ang="0">
                  <a:pos x="9" y="39"/>
                </a:cxn>
                <a:cxn ang="0">
                  <a:pos x="19" y="30"/>
                </a:cxn>
                <a:cxn ang="0">
                  <a:pos x="19" y="10"/>
                </a:cxn>
              </a:cxnLst>
              <a:rect l="0" t="0" r="r" b="b"/>
              <a:pathLst>
                <a:path w="19" h="39">
                  <a:moveTo>
                    <a:pt x="19" y="10"/>
                  </a:moveTo>
                  <a:cubicBezTo>
                    <a:pt x="19" y="4"/>
                    <a:pt x="15" y="0"/>
                    <a:pt x="9" y="0"/>
                  </a:cubicBezTo>
                  <a:cubicBezTo>
                    <a:pt x="4" y="0"/>
                    <a:pt x="0" y="4"/>
                    <a:pt x="0" y="1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5"/>
                    <a:pt x="4" y="39"/>
                    <a:pt x="9" y="39"/>
                  </a:cubicBezTo>
                  <a:cubicBezTo>
                    <a:pt x="15" y="39"/>
                    <a:pt x="19" y="35"/>
                    <a:pt x="19" y="30"/>
                  </a:cubicBezTo>
                  <a:lnTo>
                    <a:pt x="19" y="1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891"/>
              <a:endParaRPr lang="en-US" sz="1400">
                <a:solidFill>
                  <a:srgbClr val="0096D6"/>
                </a:solidFill>
                <a:latin typeface="Arial"/>
              </a:endParaRPr>
            </a:p>
          </p:txBody>
        </p:sp>
      </p:grpSp>
      <p:grpSp>
        <p:nvGrpSpPr>
          <p:cNvPr id="51" name="Group 9"/>
          <p:cNvGrpSpPr/>
          <p:nvPr userDrawn="1"/>
        </p:nvGrpSpPr>
        <p:grpSpPr>
          <a:xfrm flipH="1">
            <a:off x="27" y="6216928"/>
            <a:ext cx="9143998" cy="187632"/>
            <a:chOff x="0" y="925450"/>
            <a:chExt cx="12188824" cy="187632"/>
          </a:xfrm>
        </p:grpSpPr>
        <p:sp>
          <p:nvSpPr>
            <p:cNvPr id="52" name="Rectangle 51"/>
            <p:cNvSpPr/>
            <p:nvPr userDrawn="1"/>
          </p:nvSpPr>
          <p:spPr>
            <a:xfrm>
              <a:off x="0" y="925450"/>
              <a:ext cx="12188824" cy="159057"/>
            </a:xfrm>
            <a:prstGeom prst="rect">
              <a:avLst/>
            </a:prstGeom>
            <a:gradFill rotWithShape="1">
              <a:gsLst>
                <a:gs pos="0">
                  <a:srgbClr val="000000">
                    <a:alpha val="0"/>
                  </a:srgbClr>
                </a:gs>
                <a:gs pos="100000">
                  <a:srgbClr val="000000">
                    <a:alpha val="65000"/>
                  </a:srgbClr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defTabSz="681626"/>
              <a:endParaRPr lang="en-US" dirty="0" smtClean="0">
                <a:solidFill>
                  <a:srgbClr val="0096D6"/>
                </a:solidFill>
                <a:latin typeface="Arial"/>
              </a:endParaRPr>
            </a:p>
          </p:txBody>
        </p:sp>
        <p:sp>
          <p:nvSpPr>
            <p:cNvPr id="53" name="Rectangle 52"/>
            <p:cNvSpPr/>
            <p:nvPr userDrawn="1"/>
          </p:nvSpPr>
          <p:spPr>
            <a:xfrm>
              <a:off x="0" y="1085650"/>
              <a:ext cx="12188824" cy="27432"/>
            </a:xfrm>
            <a:prstGeom prst="rect">
              <a:avLst/>
            </a:prstGeom>
            <a:gradFill rotWithShape="1">
              <a:gsLst>
                <a:gs pos="0">
                  <a:srgbClr val="FFFFFF">
                    <a:alpha val="35000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defTabSz="681626"/>
              <a:endParaRPr lang="en-US" dirty="0" smtClean="0">
                <a:solidFill>
                  <a:srgbClr val="0096D6"/>
                </a:solidFill>
                <a:latin typeface="Arial"/>
              </a:endParaRPr>
            </a:p>
          </p:txBody>
        </p:sp>
      </p:grpSp>
      <p:sp>
        <p:nvSpPr>
          <p:cNvPr id="76" name="Title 1"/>
          <p:cNvSpPr>
            <a:spLocks noGrp="1"/>
          </p:cNvSpPr>
          <p:nvPr userDrawn="1">
            <p:ph type="ctrTitle" hasCustomPrompt="1"/>
          </p:nvPr>
        </p:nvSpPr>
        <p:spPr>
          <a:xfrm>
            <a:off x="94371" y="3829671"/>
            <a:ext cx="5837560" cy="1850787"/>
          </a:xfrm>
        </p:spPr>
        <p:txBody>
          <a:bodyPr/>
          <a:lstStyle>
            <a:lvl1pPr algn="l" defTabSz="685891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0" kern="1200" spc="0" baseline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Presentation Title Goes Here</a:t>
            </a:r>
            <a:endParaRPr lang="en-US" dirty="0"/>
          </a:p>
        </p:txBody>
      </p:sp>
      <p:sp>
        <p:nvSpPr>
          <p:cNvPr id="102" name="Subtitle 2"/>
          <p:cNvSpPr>
            <a:spLocks noGrp="1"/>
          </p:cNvSpPr>
          <p:nvPr userDrawn="1">
            <p:ph type="subTitle" idx="1" hasCustomPrompt="1"/>
          </p:nvPr>
        </p:nvSpPr>
        <p:spPr>
          <a:xfrm>
            <a:off x="109361" y="5788994"/>
            <a:ext cx="5822569" cy="456513"/>
          </a:xfrm>
        </p:spPr>
        <p:txBody>
          <a:bodyPr anchor="b" anchorCtr="0">
            <a:noAutofit/>
          </a:bodyPr>
          <a:lstStyle>
            <a:lvl1pPr marL="0" indent="0" algn="l">
              <a:buNone/>
              <a:defRPr lang="en-US" sz="1500" b="0" kern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n-ea"/>
                <a:cs typeface="+mn-cs"/>
              </a:defRPr>
            </a:lvl1pPr>
            <a:lvl2pPr marL="3429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8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7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6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6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lvl="0" indent="0" algn="l" defTabSz="685891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</a:pPr>
            <a:r>
              <a:rPr lang="en-US" dirty="0" smtClean="0"/>
              <a:t>Presenter Name</a:t>
            </a:r>
            <a:endParaRPr lang="en-US" dirty="0"/>
          </a:p>
        </p:txBody>
      </p:sp>
      <p:pic>
        <p:nvPicPr>
          <p:cNvPr id="54" name="Picture 53"/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23684" b="-1"/>
          <a:stretch/>
        </p:blipFill>
        <p:spPr>
          <a:xfrm>
            <a:off x="2447093" y="910112"/>
            <a:ext cx="3653251" cy="2443575"/>
          </a:xfrm>
          <a:prstGeom prst="rect">
            <a:avLst/>
          </a:prstGeom>
        </p:spPr>
      </p:pic>
      <p:sp>
        <p:nvSpPr>
          <p:cNvPr id="49" name="Rectangle 48"/>
          <p:cNvSpPr/>
          <p:nvPr userDrawn="1"/>
        </p:nvSpPr>
        <p:spPr>
          <a:xfrm flipV="1">
            <a:off x="27" y="910114"/>
            <a:ext cx="9143998" cy="159057"/>
          </a:xfrm>
          <a:prstGeom prst="rect">
            <a:avLst/>
          </a:prstGeom>
          <a:gradFill rotWithShape="1">
            <a:gsLst>
              <a:gs pos="0">
                <a:srgbClr val="000000">
                  <a:alpha val="0"/>
                </a:srgbClr>
              </a:gs>
              <a:gs pos="100000">
                <a:srgbClr val="000000">
                  <a:alpha val="65000"/>
                </a:srgbClr>
              </a:gs>
            </a:gsLst>
            <a:lin ang="5400000" scaled="1"/>
          </a:gradFill>
          <a:ln w="9525" algn="ctr">
            <a:noFill/>
            <a:round/>
            <a:headEnd/>
            <a:tailEnd/>
          </a:ln>
        </p:spPr>
        <p:txBody>
          <a:bodyPr lIns="68589" tIns="34295" rIns="68589" bIns="34295"/>
          <a:lstStyle/>
          <a:p>
            <a:pPr defTabSz="681626"/>
            <a:endParaRPr lang="en-US" dirty="0" smtClean="0">
              <a:solidFill>
                <a:srgbClr val="0096D6"/>
              </a:solidFill>
              <a:latin typeface="Arial"/>
            </a:endParaRPr>
          </a:p>
        </p:txBody>
      </p:sp>
      <p:sp>
        <p:nvSpPr>
          <p:cNvPr id="50" name="Rectangle 49"/>
          <p:cNvSpPr/>
          <p:nvPr userDrawn="1"/>
        </p:nvSpPr>
        <p:spPr>
          <a:xfrm>
            <a:off x="27" y="882679"/>
            <a:ext cx="9143998" cy="27432"/>
          </a:xfrm>
          <a:prstGeom prst="rect">
            <a:avLst/>
          </a:prstGeom>
          <a:gradFill rotWithShape="1">
            <a:gsLst>
              <a:gs pos="0">
                <a:srgbClr val="FFFFFF">
                  <a:alpha val="35000"/>
                </a:srgbClr>
              </a:gs>
              <a:gs pos="100000">
                <a:srgbClr val="FFFFFF">
                  <a:alpha val="0"/>
                </a:srgbClr>
              </a:gs>
            </a:gsLst>
            <a:lin ang="0" scaled="1"/>
          </a:gradFill>
          <a:ln w="9525" algn="ctr">
            <a:noFill/>
            <a:round/>
            <a:headEnd/>
            <a:tailEnd/>
          </a:ln>
        </p:spPr>
        <p:txBody>
          <a:bodyPr lIns="68589" tIns="34295" rIns="68589" bIns="34295"/>
          <a:lstStyle/>
          <a:p>
            <a:pPr defTabSz="681626"/>
            <a:endParaRPr lang="en-US" dirty="0" smtClean="0">
              <a:solidFill>
                <a:srgbClr val="0096D6"/>
              </a:solidFill>
              <a:latin typeface="Arial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65576542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-animated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19809x04G_alt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2399868"/>
            <a:ext cx="9144000" cy="4458135"/>
          </a:xfrm>
          <a:prstGeom prst="rect">
            <a:avLst/>
          </a:prstGeom>
        </p:spPr>
      </p:pic>
      <p:sp>
        <p:nvSpPr>
          <p:cNvPr id="24" name="Text Box 13"/>
          <p:cNvSpPr txBox="1">
            <a:spLocks noChangeArrowheads="1"/>
          </p:cNvSpPr>
          <p:nvPr userDrawn="1"/>
        </p:nvSpPr>
        <p:spPr bwMode="auto">
          <a:xfrm>
            <a:off x="0" y="529131"/>
            <a:ext cx="9118584" cy="2465397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78000"/>
                </a:srgbClr>
              </a:gs>
              <a:gs pos="51000">
                <a:srgbClr val="000000">
                  <a:alpha val="78000"/>
                </a:srgbClr>
              </a:gs>
              <a:gs pos="98000">
                <a:srgbClr val="000000">
                  <a:alpha val="0"/>
                </a:srgbClr>
              </a:gs>
            </a:gsLst>
            <a:lin ang="5400000" scaled="0"/>
            <a:tileRect/>
          </a:gradFill>
          <a:ln w="9525">
            <a:noFill/>
            <a:miter lim="800000"/>
            <a:headEnd/>
            <a:tailEnd/>
          </a:ln>
        </p:spPr>
        <p:txBody>
          <a:bodyPr wrap="square" lIns="68589" tIns="68589" rIns="68589" bIns="68589" anchor="ctr" anchorCtr="0">
            <a:noAutofit/>
          </a:bodyPr>
          <a:lstStyle>
            <a:defPPr>
              <a:defRPr lang="en-US"/>
            </a:defPPr>
            <a:lvl1pPr algn="ctr">
              <a:lnSpc>
                <a:spcPct val="85000"/>
              </a:lnSpc>
              <a:defRPr sz="1400">
                <a:solidFill>
                  <a:schemeClr val="bg1"/>
                </a:solidFill>
              </a:defRPr>
            </a:lvl1pPr>
          </a:lstStyle>
          <a:p>
            <a:pPr algn="l" defTabSz="685891"/>
            <a:endParaRPr lang="en-US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</a:endParaRPr>
          </a:p>
        </p:txBody>
      </p:sp>
      <p:sp>
        <p:nvSpPr>
          <p:cNvPr id="42" name="Title 1"/>
          <p:cNvSpPr>
            <a:spLocks noGrp="1"/>
          </p:cNvSpPr>
          <p:nvPr>
            <p:ph type="ctrTitle" hasCustomPrompt="1"/>
          </p:nvPr>
        </p:nvSpPr>
        <p:spPr>
          <a:xfrm>
            <a:off x="265668" y="966402"/>
            <a:ext cx="4364103" cy="1411043"/>
          </a:xfrm>
        </p:spPr>
        <p:txBody>
          <a:bodyPr/>
          <a:lstStyle>
            <a:lvl1pPr algn="l" defTabSz="685891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000" b="0" kern="1200" spc="0" baseline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Segue Slide</a:t>
            </a:r>
            <a:endParaRPr lang="en-US" dirty="0"/>
          </a:p>
        </p:txBody>
      </p:sp>
      <p:sp>
        <p:nvSpPr>
          <p:cNvPr id="60" name="Rectangle 4"/>
          <p:cNvSpPr>
            <a:spLocks noChangeArrowheads="1"/>
          </p:cNvSpPr>
          <p:nvPr userDrawn="1"/>
        </p:nvSpPr>
        <p:spPr bwMode="ltGray">
          <a:xfrm>
            <a:off x="265668" y="6591583"/>
            <a:ext cx="3420515" cy="169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601" tIns="30800" rIns="61601" bIns="30800" anchor="b" anchorCtr="0">
            <a:spAutoFit/>
          </a:bodyPr>
          <a:lstStyle/>
          <a:p>
            <a:pPr algn="l" defTabSz="610911">
              <a:buNone/>
            </a:pPr>
            <a:r>
              <a:rPr lang="de-CH" sz="700" b="0" i="0">
                <a:solidFill>
                  <a:srgbClr val="FFFFFF">
                    <a:lumMod val="50000"/>
                  </a:srgbClr>
                </a:solidFill>
                <a:latin typeface="Arial"/>
                <a:ea typeface="+mn-ea"/>
                <a:cs typeface="+mn-cs"/>
              </a:rPr>
              <a:t>C97-722470-00 © 2012 Cisco und/oder Partnerunternehmen. Alle Rechte vorbehalten.</a:t>
            </a:r>
            <a:endParaRPr lang="en-US" sz="700" dirty="0">
              <a:solidFill>
                <a:srgbClr val="FFFFFF">
                  <a:lumMod val="50000"/>
                </a:srgbClr>
              </a:solidFill>
              <a:latin typeface="Arial"/>
            </a:endParaRPr>
          </a:p>
        </p:txBody>
      </p:sp>
      <p:sp>
        <p:nvSpPr>
          <p:cNvPr id="61" name="Rectangle 5"/>
          <p:cNvSpPr>
            <a:spLocks noChangeArrowheads="1"/>
          </p:cNvSpPr>
          <p:nvPr userDrawn="1"/>
        </p:nvSpPr>
        <p:spPr bwMode="ltGray">
          <a:xfrm>
            <a:off x="7727754" y="6589849"/>
            <a:ext cx="847898" cy="169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61601" tIns="30800" rIns="61601" bIns="30800" anchor="b">
            <a:spAutoFit/>
          </a:bodyPr>
          <a:lstStyle/>
          <a:p>
            <a:pPr algn="r" defTabSz="610911">
              <a:buNone/>
            </a:pPr>
            <a:r>
              <a:rPr lang="de-CH" sz="700" b="0" i="0">
                <a:solidFill>
                  <a:srgbClr val="C0C0C0"/>
                </a:solidFill>
                <a:latin typeface="Arial"/>
                <a:ea typeface="+mn-ea"/>
                <a:cs typeface="+mn-cs"/>
              </a:rPr>
              <a:t>Vertrauliche Informationen von Cisco</a:t>
            </a:r>
          </a:p>
        </p:txBody>
      </p:sp>
      <p:sp>
        <p:nvSpPr>
          <p:cNvPr id="62" name="Rectangle 7"/>
          <p:cNvSpPr>
            <a:spLocks noChangeArrowheads="1"/>
          </p:cNvSpPr>
          <p:nvPr userDrawn="1"/>
        </p:nvSpPr>
        <p:spPr bwMode="ltGray">
          <a:xfrm>
            <a:off x="8647254" y="6585745"/>
            <a:ext cx="234117" cy="16992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61601" tIns="30800" rIns="61601" bIns="30800" anchor="b">
            <a:spAutoFit/>
          </a:bodyPr>
          <a:lstStyle/>
          <a:p>
            <a:pPr algn="r" defTabSz="610911">
              <a:buNone/>
            </a:pPr>
            <a:fld id="{DFCF27A5-1A5B-48D3-A060-2758FFBB1ADD}" type="slidenum">
              <a:rPr lang="de-CH" sz="700" b="0" i="0">
                <a:solidFill>
                  <a:srgbClr val="C0C0C0"/>
                </a:solidFill>
                <a:latin typeface="Arial"/>
                <a:ea typeface="+mn-ea"/>
                <a:cs typeface="+mn-cs"/>
              </a:rPr>
              <a:pPr algn="r" defTabSz="610911">
                <a:buNone/>
              </a:pPr>
              <a:t>‹#›</a:t>
            </a:fld>
            <a:endParaRPr lang="en-US" sz="700" dirty="0">
              <a:solidFill>
                <a:srgbClr val="C0C0C0"/>
              </a:solidFill>
              <a:latin typeface="Arial"/>
            </a:endParaRPr>
          </a:p>
        </p:txBody>
      </p:sp>
      <p:grpSp>
        <p:nvGrpSpPr>
          <p:cNvPr id="2" name="Group 1"/>
          <p:cNvGrpSpPr/>
          <p:nvPr userDrawn="1"/>
        </p:nvGrpSpPr>
        <p:grpSpPr>
          <a:xfrm>
            <a:off x="27" y="2371917"/>
            <a:ext cx="9143998" cy="186491"/>
            <a:chOff x="35" y="882679"/>
            <a:chExt cx="12188823" cy="186490"/>
          </a:xfrm>
        </p:grpSpPr>
        <p:sp>
          <p:nvSpPr>
            <p:cNvPr id="25" name="Rectangle 24"/>
            <p:cNvSpPr/>
            <p:nvPr userDrawn="1"/>
          </p:nvSpPr>
          <p:spPr>
            <a:xfrm flipV="1">
              <a:off x="35" y="910112"/>
              <a:ext cx="12188823" cy="159057"/>
            </a:xfrm>
            <a:prstGeom prst="rect">
              <a:avLst/>
            </a:prstGeom>
            <a:gradFill rotWithShape="1">
              <a:gsLst>
                <a:gs pos="0">
                  <a:srgbClr val="000000">
                    <a:alpha val="0"/>
                  </a:srgbClr>
                </a:gs>
                <a:gs pos="100000">
                  <a:srgbClr val="000000">
                    <a:alpha val="65000"/>
                  </a:srgbClr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defTabSz="681626"/>
              <a:endParaRPr lang="en-US" dirty="0" smtClean="0">
                <a:solidFill>
                  <a:srgbClr val="0096D6"/>
                </a:solidFill>
                <a:latin typeface="Arial"/>
              </a:endParaRPr>
            </a:p>
          </p:txBody>
        </p:sp>
        <p:sp>
          <p:nvSpPr>
            <p:cNvPr id="26" name="Rectangle 25"/>
            <p:cNvSpPr/>
            <p:nvPr userDrawn="1"/>
          </p:nvSpPr>
          <p:spPr>
            <a:xfrm>
              <a:off x="35" y="882679"/>
              <a:ext cx="12188823" cy="27432"/>
            </a:xfrm>
            <a:prstGeom prst="rect">
              <a:avLst/>
            </a:prstGeom>
            <a:gradFill rotWithShape="1">
              <a:gsLst>
                <a:gs pos="0">
                  <a:srgbClr val="FFFFFF">
                    <a:alpha val="35000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defTabSz="681626"/>
              <a:endParaRPr lang="en-US" dirty="0" smtClean="0">
                <a:solidFill>
                  <a:srgbClr val="0096D6"/>
                </a:solidFill>
                <a:latin typeface="Arial"/>
              </a:endParaRPr>
            </a:p>
          </p:txBody>
        </p:sp>
      </p:grpSp>
      <p:grpSp>
        <p:nvGrpSpPr>
          <p:cNvPr id="31" name="Group 9"/>
          <p:cNvGrpSpPr/>
          <p:nvPr userDrawn="1"/>
        </p:nvGrpSpPr>
        <p:grpSpPr>
          <a:xfrm flipH="1">
            <a:off x="27" y="6216928"/>
            <a:ext cx="9143998" cy="187632"/>
            <a:chOff x="0" y="925450"/>
            <a:chExt cx="12188824" cy="187632"/>
          </a:xfrm>
        </p:grpSpPr>
        <p:sp>
          <p:nvSpPr>
            <p:cNvPr id="32" name="Rectangle 31"/>
            <p:cNvSpPr/>
            <p:nvPr userDrawn="1"/>
          </p:nvSpPr>
          <p:spPr>
            <a:xfrm>
              <a:off x="0" y="925450"/>
              <a:ext cx="12188824" cy="159057"/>
            </a:xfrm>
            <a:prstGeom prst="rect">
              <a:avLst/>
            </a:prstGeom>
            <a:gradFill rotWithShape="1">
              <a:gsLst>
                <a:gs pos="0">
                  <a:srgbClr val="000000">
                    <a:alpha val="0"/>
                  </a:srgbClr>
                </a:gs>
                <a:gs pos="100000">
                  <a:srgbClr val="000000">
                    <a:alpha val="65000"/>
                  </a:srgbClr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defTabSz="681626"/>
              <a:endParaRPr lang="en-US" dirty="0" smtClean="0">
                <a:solidFill>
                  <a:srgbClr val="0096D6"/>
                </a:solidFill>
                <a:latin typeface="Arial"/>
              </a:endParaRPr>
            </a:p>
          </p:txBody>
        </p:sp>
        <p:sp>
          <p:nvSpPr>
            <p:cNvPr id="33" name="Rectangle 32"/>
            <p:cNvSpPr/>
            <p:nvPr userDrawn="1"/>
          </p:nvSpPr>
          <p:spPr>
            <a:xfrm>
              <a:off x="0" y="1085650"/>
              <a:ext cx="12188824" cy="27432"/>
            </a:xfrm>
            <a:prstGeom prst="rect">
              <a:avLst/>
            </a:prstGeom>
            <a:gradFill rotWithShape="1">
              <a:gsLst>
                <a:gs pos="0">
                  <a:srgbClr val="FFFFFF">
                    <a:alpha val="35000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defTabSz="681626"/>
              <a:endParaRPr lang="en-US" dirty="0" smtClean="0">
                <a:solidFill>
                  <a:srgbClr val="0096D6"/>
                </a:solidFill>
                <a:latin typeface="Arial"/>
              </a:endParaRPr>
            </a:p>
          </p:txBody>
        </p:sp>
      </p:grpSp>
      <p:grpSp>
        <p:nvGrpSpPr>
          <p:cNvPr id="34" name="Group 67"/>
          <p:cNvGrpSpPr/>
          <p:nvPr userDrawn="1"/>
        </p:nvGrpSpPr>
        <p:grpSpPr>
          <a:xfrm>
            <a:off x="201148" y="215286"/>
            <a:ext cx="630141" cy="447811"/>
            <a:chOff x="609606" y="528528"/>
            <a:chExt cx="1444732" cy="763787"/>
          </a:xfrm>
          <a:solidFill>
            <a:schemeClr val="bg1"/>
          </a:solidFill>
        </p:grpSpPr>
        <p:sp>
          <p:nvSpPr>
            <p:cNvPr id="35" name="Rectangle 34"/>
            <p:cNvSpPr>
              <a:spLocks noChangeArrowheads="1"/>
            </p:cNvSpPr>
            <p:nvPr/>
          </p:nvSpPr>
          <p:spPr bwMode="black">
            <a:xfrm>
              <a:off x="1016583" y="1035671"/>
              <a:ext cx="65914" cy="249729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891"/>
              <a:endParaRPr lang="en-US" sz="1400">
                <a:solidFill>
                  <a:srgbClr val="0096D6"/>
                </a:solidFill>
                <a:latin typeface="Arial"/>
              </a:endParaRPr>
            </a:p>
          </p:txBody>
        </p:sp>
        <p:sp>
          <p:nvSpPr>
            <p:cNvPr id="36" name="Freeform 35"/>
            <p:cNvSpPr>
              <a:spLocks/>
            </p:cNvSpPr>
            <p:nvPr/>
          </p:nvSpPr>
          <p:spPr bwMode="black">
            <a:xfrm>
              <a:off x="1400565" y="1028755"/>
              <a:ext cx="190842" cy="263560"/>
            </a:xfrm>
            <a:custGeom>
              <a:avLst/>
              <a:gdLst/>
              <a:ahLst/>
              <a:cxnLst>
                <a:cxn ang="0">
                  <a:pos x="58" y="24"/>
                </a:cxn>
                <a:cxn ang="0">
                  <a:pos x="42" y="20"/>
                </a:cxn>
                <a:cxn ang="0">
                  <a:pos x="21" y="40"/>
                </a:cxn>
                <a:cxn ang="0">
                  <a:pos x="42" y="60"/>
                </a:cxn>
                <a:cxn ang="0">
                  <a:pos x="58" y="56"/>
                </a:cxn>
                <a:cxn ang="0">
                  <a:pos x="58" y="77"/>
                </a:cxn>
                <a:cxn ang="0">
                  <a:pos x="41" y="80"/>
                </a:cxn>
                <a:cxn ang="0">
                  <a:pos x="0" y="40"/>
                </a:cxn>
                <a:cxn ang="0">
                  <a:pos x="41" y="0"/>
                </a:cxn>
                <a:cxn ang="0">
                  <a:pos x="58" y="3"/>
                </a:cxn>
                <a:cxn ang="0">
                  <a:pos x="58" y="24"/>
                </a:cxn>
              </a:cxnLst>
              <a:rect l="0" t="0" r="r" b="b"/>
              <a:pathLst>
                <a:path w="58" h="80">
                  <a:moveTo>
                    <a:pt x="58" y="24"/>
                  </a:moveTo>
                  <a:cubicBezTo>
                    <a:pt x="58" y="23"/>
                    <a:pt x="51" y="20"/>
                    <a:pt x="42" y="20"/>
                  </a:cubicBezTo>
                  <a:cubicBezTo>
                    <a:pt x="30" y="20"/>
                    <a:pt x="21" y="28"/>
                    <a:pt x="21" y="40"/>
                  </a:cubicBezTo>
                  <a:cubicBezTo>
                    <a:pt x="21" y="51"/>
                    <a:pt x="29" y="60"/>
                    <a:pt x="42" y="60"/>
                  </a:cubicBezTo>
                  <a:cubicBezTo>
                    <a:pt x="51" y="60"/>
                    <a:pt x="57" y="57"/>
                    <a:pt x="58" y="56"/>
                  </a:cubicBezTo>
                  <a:cubicBezTo>
                    <a:pt x="58" y="77"/>
                    <a:pt x="58" y="77"/>
                    <a:pt x="58" y="77"/>
                  </a:cubicBezTo>
                  <a:cubicBezTo>
                    <a:pt x="56" y="78"/>
                    <a:pt x="49" y="80"/>
                    <a:pt x="41" y="80"/>
                  </a:cubicBezTo>
                  <a:cubicBezTo>
                    <a:pt x="19" y="80"/>
                    <a:pt x="0" y="65"/>
                    <a:pt x="0" y="40"/>
                  </a:cubicBezTo>
                  <a:cubicBezTo>
                    <a:pt x="0" y="17"/>
                    <a:pt x="17" y="0"/>
                    <a:pt x="41" y="0"/>
                  </a:cubicBezTo>
                  <a:cubicBezTo>
                    <a:pt x="50" y="0"/>
                    <a:pt x="56" y="3"/>
                    <a:pt x="58" y="3"/>
                  </a:cubicBezTo>
                  <a:lnTo>
                    <a:pt x="58" y="2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891"/>
              <a:endParaRPr lang="en-US" sz="1400">
                <a:solidFill>
                  <a:srgbClr val="0096D6"/>
                </a:solidFill>
                <a:latin typeface="Arial"/>
              </a:endParaRPr>
            </a:p>
          </p:txBody>
        </p:sp>
        <p:sp>
          <p:nvSpPr>
            <p:cNvPr id="37" name="Freeform 36"/>
            <p:cNvSpPr>
              <a:spLocks/>
            </p:cNvSpPr>
            <p:nvPr/>
          </p:nvSpPr>
          <p:spPr bwMode="black">
            <a:xfrm>
              <a:off x="740666" y="1028755"/>
              <a:ext cx="190842" cy="263560"/>
            </a:xfrm>
            <a:custGeom>
              <a:avLst/>
              <a:gdLst/>
              <a:ahLst/>
              <a:cxnLst>
                <a:cxn ang="0">
                  <a:pos x="58" y="24"/>
                </a:cxn>
                <a:cxn ang="0">
                  <a:pos x="42" y="20"/>
                </a:cxn>
                <a:cxn ang="0">
                  <a:pos x="21" y="40"/>
                </a:cxn>
                <a:cxn ang="0">
                  <a:pos x="42" y="60"/>
                </a:cxn>
                <a:cxn ang="0">
                  <a:pos x="58" y="56"/>
                </a:cxn>
                <a:cxn ang="0">
                  <a:pos x="58" y="77"/>
                </a:cxn>
                <a:cxn ang="0">
                  <a:pos x="40" y="80"/>
                </a:cxn>
                <a:cxn ang="0">
                  <a:pos x="0" y="40"/>
                </a:cxn>
                <a:cxn ang="0">
                  <a:pos x="40" y="0"/>
                </a:cxn>
                <a:cxn ang="0">
                  <a:pos x="58" y="3"/>
                </a:cxn>
                <a:cxn ang="0">
                  <a:pos x="58" y="24"/>
                </a:cxn>
              </a:cxnLst>
              <a:rect l="0" t="0" r="r" b="b"/>
              <a:pathLst>
                <a:path w="58" h="80">
                  <a:moveTo>
                    <a:pt x="58" y="24"/>
                  </a:moveTo>
                  <a:cubicBezTo>
                    <a:pt x="57" y="23"/>
                    <a:pt x="51" y="20"/>
                    <a:pt x="42" y="20"/>
                  </a:cubicBezTo>
                  <a:cubicBezTo>
                    <a:pt x="29" y="20"/>
                    <a:pt x="21" y="28"/>
                    <a:pt x="21" y="40"/>
                  </a:cubicBezTo>
                  <a:cubicBezTo>
                    <a:pt x="21" y="51"/>
                    <a:pt x="29" y="60"/>
                    <a:pt x="42" y="60"/>
                  </a:cubicBezTo>
                  <a:cubicBezTo>
                    <a:pt x="51" y="60"/>
                    <a:pt x="57" y="57"/>
                    <a:pt x="58" y="56"/>
                  </a:cubicBezTo>
                  <a:cubicBezTo>
                    <a:pt x="58" y="77"/>
                    <a:pt x="58" y="77"/>
                    <a:pt x="58" y="77"/>
                  </a:cubicBezTo>
                  <a:cubicBezTo>
                    <a:pt x="56" y="78"/>
                    <a:pt x="49" y="80"/>
                    <a:pt x="40" y="80"/>
                  </a:cubicBezTo>
                  <a:cubicBezTo>
                    <a:pt x="19" y="80"/>
                    <a:pt x="0" y="65"/>
                    <a:pt x="0" y="40"/>
                  </a:cubicBezTo>
                  <a:cubicBezTo>
                    <a:pt x="0" y="17"/>
                    <a:pt x="17" y="0"/>
                    <a:pt x="40" y="0"/>
                  </a:cubicBezTo>
                  <a:cubicBezTo>
                    <a:pt x="49" y="0"/>
                    <a:pt x="56" y="3"/>
                    <a:pt x="58" y="3"/>
                  </a:cubicBezTo>
                  <a:lnTo>
                    <a:pt x="58" y="2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891"/>
              <a:endParaRPr lang="en-US" sz="1400">
                <a:solidFill>
                  <a:srgbClr val="0096D6"/>
                </a:solidFill>
                <a:latin typeface="Arial"/>
              </a:endParaRPr>
            </a:p>
          </p:txBody>
        </p:sp>
        <p:sp>
          <p:nvSpPr>
            <p:cNvPr id="38" name="Freeform 37"/>
            <p:cNvSpPr>
              <a:spLocks noEditPoints="1"/>
            </p:cNvSpPr>
            <p:nvPr/>
          </p:nvSpPr>
          <p:spPr bwMode="black">
            <a:xfrm>
              <a:off x="1660386" y="1028755"/>
              <a:ext cx="262121" cy="263560"/>
            </a:xfrm>
            <a:custGeom>
              <a:avLst/>
              <a:gdLst/>
              <a:ahLst/>
              <a:cxnLst>
                <a:cxn ang="0">
                  <a:pos x="80" y="40"/>
                </a:cxn>
                <a:cxn ang="0">
                  <a:pos x="40" y="80"/>
                </a:cxn>
                <a:cxn ang="0">
                  <a:pos x="0" y="40"/>
                </a:cxn>
                <a:cxn ang="0">
                  <a:pos x="40" y="0"/>
                </a:cxn>
                <a:cxn ang="0">
                  <a:pos x="80" y="40"/>
                </a:cxn>
                <a:cxn ang="0">
                  <a:pos x="40" y="20"/>
                </a:cxn>
                <a:cxn ang="0">
                  <a:pos x="20" y="40"/>
                </a:cxn>
                <a:cxn ang="0">
                  <a:pos x="40" y="60"/>
                </a:cxn>
                <a:cxn ang="0">
                  <a:pos x="60" y="40"/>
                </a:cxn>
                <a:cxn ang="0">
                  <a:pos x="40" y="20"/>
                </a:cxn>
              </a:cxnLst>
              <a:rect l="0" t="0" r="r" b="b"/>
              <a:pathLst>
                <a:path w="80" h="80">
                  <a:moveTo>
                    <a:pt x="80" y="40"/>
                  </a:moveTo>
                  <a:cubicBezTo>
                    <a:pt x="80" y="62"/>
                    <a:pt x="64" y="80"/>
                    <a:pt x="40" y="80"/>
                  </a:cubicBezTo>
                  <a:cubicBezTo>
                    <a:pt x="16" y="80"/>
                    <a:pt x="0" y="62"/>
                    <a:pt x="0" y="40"/>
                  </a:cubicBezTo>
                  <a:cubicBezTo>
                    <a:pt x="0" y="18"/>
                    <a:pt x="16" y="0"/>
                    <a:pt x="40" y="0"/>
                  </a:cubicBezTo>
                  <a:cubicBezTo>
                    <a:pt x="64" y="0"/>
                    <a:pt x="80" y="18"/>
                    <a:pt x="80" y="40"/>
                  </a:cubicBezTo>
                  <a:moveTo>
                    <a:pt x="40" y="20"/>
                  </a:moveTo>
                  <a:cubicBezTo>
                    <a:pt x="29" y="20"/>
                    <a:pt x="20" y="29"/>
                    <a:pt x="20" y="40"/>
                  </a:cubicBezTo>
                  <a:cubicBezTo>
                    <a:pt x="20" y="51"/>
                    <a:pt x="29" y="60"/>
                    <a:pt x="40" y="60"/>
                  </a:cubicBezTo>
                  <a:cubicBezTo>
                    <a:pt x="51" y="60"/>
                    <a:pt x="60" y="51"/>
                    <a:pt x="60" y="40"/>
                  </a:cubicBezTo>
                  <a:cubicBezTo>
                    <a:pt x="60" y="29"/>
                    <a:pt x="51" y="20"/>
                    <a:pt x="40" y="20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891"/>
              <a:endParaRPr lang="en-US" sz="1400">
                <a:solidFill>
                  <a:srgbClr val="0096D6"/>
                </a:solidFill>
                <a:latin typeface="Arial"/>
              </a:endParaRPr>
            </a:p>
          </p:txBody>
        </p:sp>
        <p:sp>
          <p:nvSpPr>
            <p:cNvPr id="39" name="Freeform 38"/>
            <p:cNvSpPr>
              <a:spLocks/>
            </p:cNvSpPr>
            <p:nvPr/>
          </p:nvSpPr>
          <p:spPr bwMode="black">
            <a:xfrm>
              <a:off x="1167569" y="1028755"/>
              <a:ext cx="170915" cy="263560"/>
            </a:xfrm>
            <a:custGeom>
              <a:avLst/>
              <a:gdLst/>
              <a:ahLst/>
              <a:cxnLst>
                <a:cxn ang="0">
                  <a:pos x="47" y="19"/>
                </a:cxn>
                <a:cxn ang="0">
                  <a:pos x="32" y="17"/>
                </a:cxn>
                <a:cxn ang="0">
                  <a:pos x="20" y="23"/>
                </a:cxn>
                <a:cxn ang="0">
                  <a:pos x="29" y="30"/>
                </a:cxn>
                <a:cxn ang="0">
                  <a:pos x="34" y="32"/>
                </a:cxn>
                <a:cxn ang="0">
                  <a:pos x="52" y="54"/>
                </a:cxn>
                <a:cxn ang="0">
                  <a:pos x="21" y="80"/>
                </a:cxn>
                <a:cxn ang="0">
                  <a:pos x="0" y="77"/>
                </a:cxn>
                <a:cxn ang="0">
                  <a:pos x="0" y="60"/>
                </a:cxn>
                <a:cxn ang="0">
                  <a:pos x="18" y="63"/>
                </a:cxn>
                <a:cxn ang="0">
                  <a:pos x="32" y="56"/>
                </a:cxn>
                <a:cxn ang="0">
                  <a:pos x="23" y="48"/>
                </a:cxn>
                <a:cxn ang="0">
                  <a:pos x="19" y="47"/>
                </a:cxn>
                <a:cxn ang="0">
                  <a:pos x="0" y="24"/>
                </a:cxn>
                <a:cxn ang="0">
                  <a:pos x="28" y="0"/>
                </a:cxn>
                <a:cxn ang="0">
                  <a:pos x="47" y="3"/>
                </a:cxn>
                <a:cxn ang="0">
                  <a:pos x="47" y="19"/>
                </a:cxn>
              </a:cxnLst>
              <a:rect l="0" t="0" r="r" b="b"/>
              <a:pathLst>
                <a:path w="52" h="80">
                  <a:moveTo>
                    <a:pt x="47" y="19"/>
                  </a:moveTo>
                  <a:cubicBezTo>
                    <a:pt x="47" y="19"/>
                    <a:pt x="38" y="17"/>
                    <a:pt x="32" y="17"/>
                  </a:cubicBezTo>
                  <a:cubicBezTo>
                    <a:pt x="24" y="17"/>
                    <a:pt x="20" y="19"/>
                    <a:pt x="20" y="23"/>
                  </a:cubicBezTo>
                  <a:cubicBezTo>
                    <a:pt x="20" y="28"/>
                    <a:pt x="26" y="29"/>
                    <a:pt x="29" y="30"/>
                  </a:cubicBezTo>
                  <a:cubicBezTo>
                    <a:pt x="34" y="32"/>
                    <a:pt x="34" y="32"/>
                    <a:pt x="34" y="32"/>
                  </a:cubicBezTo>
                  <a:cubicBezTo>
                    <a:pt x="47" y="36"/>
                    <a:pt x="52" y="45"/>
                    <a:pt x="52" y="54"/>
                  </a:cubicBezTo>
                  <a:cubicBezTo>
                    <a:pt x="52" y="73"/>
                    <a:pt x="35" y="80"/>
                    <a:pt x="21" y="80"/>
                  </a:cubicBezTo>
                  <a:cubicBezTo>
                    <a:pt x="10" y="80"/>
                    <a:pt x="1" y="78"/>
                    <a:pt x="0" y="77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2" y="60"/>
                    <a:pt x="10" y="63"/>
                    <a:pt x="18" y="63"/>
                  </a:cubicBezTo>
                  <a:cubicBezTo>
                    <a:pt x="28" y="63"/>
                    <a:pt x="32" y="60"/>
                    <a:pt x="32" y="56"/>
                  </a:cubicBezTo>
                  <a:cubicBezTo>
                    <a:pt x="32" y="52"/>
                    <a:pt x="28" y="49"/>
                    <a:pt x="23" y="48"/>
                  </a:cubicBezTo>
                  <a:cubicBezTo>
                    <a:pt x="22" y="48"/>
                    <a:pt x="21" y="47"/>
                    <a:pt x="19" y="47"/>
                  </a:cubicBezTo>
                  <a:cubicBezTo>
                    <a:pt x="9" y="43"/>
                    <a:pt x="0" y="37"/>
                    <a:pt x="0" y="24"/>
                  </a:cubicBezTo>
                  <a:cubicBezTo>
                    <a:pt x="0" y="10"/>
                    <a:pt x="10" y="0"/>
                    <a:pt x="28" y="0"/>
                  </a:cubicBezTo>
                  <a:cubicBezTo>
                    <a:pt x="37" y="0"/>
                    <a:pt x="46" y="3"/>
                    <a:pt x="47" y="3"/>
                  </a:cubicBezTo>
                  <a:lnTo>
                    <a:pt x="47" y="1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891"/>
              <a:endParaRPr lang="en-US" sz="1400">
                <a:solidFill>
                  <a:srgbClr val="0096D6"/>
                </a:solidFill>
                <a:latin typeface="Arial"/>
              </a:endParaRPr>
            </a:p>
          </p:txBody>
        </p:sp>
        <p:sp>
          <p:nvSpPr>
            <p:cNvPr id="56" name="Freeform 55"/>
            <p:cNvSpPr>
              <a:spLocks/>
            </p:cNvSpPr>
            <p:nvPr/>
          </p:nvSpPr>
          <p:spPr bwMode="black">
            <a:xfrm>
              <a:off x="609606" y="732922"/>
              <a:ext cx="62081" cy="128323"/>
            </a:xfrm>
            <a:custGeom>
              <a:avLst/>
              <a:gdLst/>
              <a:ahLst/>
              <a:cxnLst>
                <a:cxn ang="0">
                  <a:pos x="19" y="10"/>
                </a:cxn>
                <a:cxn ang="0">
                  <a:pos x="10" y="0"/>
                </a:cxn>
                <a:cxn ang="0">
                  <a:pos x="0" y="10"/>
                </a:cxn>
                <a:cxn ang="0">
                  <a:pos x="0" y="30"/>
                </a:cxn>
                <a:cxn ang="0">
                  <a:pos x="10" y="39"/>
                </a:cxn>
                <a:cxn ang="0">
                  <a:pos x="19" y="30"/>
                </a:cxn>
                <a:cxn ang="0">
                  <a:pos x="19" y="10"/>
                </a:cxn>
              </a:cxnLst>
              <a:rect l="0" t="0" r="r" b="b"/>
              <a:pathLst>
                <a:path w="19" h="39">
                  <a:moveTo>
                    <a:pt x="19" y="10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4" y="0"/>
                    <a:pt x="0" y="4"/>
                    <a:pt x="0" y="1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5"/>
                    <a:pt x="4" y="39"/>
                    <a:pt x="10" y="39"/>
                  </a:cubicBezTo>
                  <a:cubicBezTo>
                    <a:pt x="15" y="39"/>
                    <a:pt x="19" y="35"/>
                    <a:pt x="19" y="30"/>
                  </a:cubicBezTo>
                  <a:lnTo>
                    <a:pt x="19" y="1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891"/>
              <a:endParaRPr lang="en-US" sz="1400">
                <a:solidFill>
                  <a:srgbClr val="0096D6"/>
                </a:solidFill>
                <a:latin typeface="Arial"/>
              </a:endParaRPr>
            </a:p>
          </p:txBody>
        </p:sp>
        <p:sp>
          <p:nvSpPr>
            <p:cNvPr id="57" name="Freeform 56"/>
            <p:cNvSpPr>
              <a:spLocks/>
            </p:cNvSpPr>
            <p:nvPr/>
          </p:nvSpPr>
          <p:spPr bwMode="black">
            <a:xfrm>
              <a:off x="783587" y="646860"/>
              <a:ext cx="62081" cy="214383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9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4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4" y="65"/>
                    <a:pt x="9" y="65"/>
                  </a:cubicBezTo>
                  <a:cubicBezTo>
                    <a:pt x="14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891"/>
              <a:endParaRPr lang="en-US" sz="1400">
                <a:solidFill>
                  <a:srgbClr val="0096D6"/>
                </a:solidFill>
                <a:latin typeface="Arial"/>
              </a:endParaRPr>
            </a:p>
          </p:txBody>
        </p:sp>
        <p:sp>
          <p:nvSpPr>
            <p:cNvPr id="58" name="Freeform 57"/>
            <p:cNvSpPr>
              <a:spLocks/>
            </p:cNvSpPr>
            <p:nvPr/>
          </p:nvSpPr>
          <p:spPr bwMode="black">
            <a:xfrm>
              <a:off x="954502" y="528528"/>
              <a:ext cx="62081" cy="394956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10" y="0"/>
                </a:cxn>
                <a:cxn ang="0">
                  <a:pos x="0" y="9"/>
                </a:cxn>
                <a:cxn ang="0">
                  <a:pos x="0" y="111"/>
                </a:cxn>
                <a:cxn ang="0">
                  <a:pos x="10" y="120"/>
                </a:cxn>
                <a:cxn ang="0">
                  <a:pos x="19" y="111"/>
                </a:cxn>
                <a:cxn ang="0">
                  <a:pos x="19" y="9"/>
                </a:cxn>
              </a:cxnLst>
              <a:rect l="0" t="0" r="r" b="b"/>
              <a:pathLst>
                <a:path w="19" h="120">
                  <a:moveTo>
                    <a:pt x="19" y="9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5" y="0"/>
                    <a:pt x="0" y="4"/>
                    <a:pt x="0" y="9"/>
                  </a:cubicBezTo>
                  <a:cubicBezTo>
                    <a:pt x="0" y="111"/>
                    <a:pt x="0" y="111"/>
                    <a:pt x="0" y="111"/>
                  </a:cubicBezTo>
                  <a:cubicBezTo>
                    <a:pt x="0" y="116"/>
                    <a:pt x="5" y="120"/>
                    <a:pt x="10" y="120"/>
                  </a:cubicBezTo>
                  <a:cubicBezTo>
                    <a:pt x="15" y="120"/>
                    <a:pt x="19" y="116"/>
                    <a:pt x="19" y="111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891"/>
              <a:endParaRPr lang="en-US" sz="1400">
                <a:solidFill>
                  <a:srgbClr val="0096D6"/>
                </a:solidFill>
                <a:latin typeface="Arial"/>
              </a:endParaRPr>
            </a:p>
          </p:txBody>
        </p:sp>
        <p:sp>
          <p:nvSpPr>
            <p:cNvPr id="64" name="Freeform 63"/>
            <p:cNvSpPr>
              <a:spLocks/>
            </p:cNvSpPr>
            <p:nvPr/>
          </p:nvSpPr>
          <p:spPr bwMode="black">
            <a:xfrm>
              <a:off x="1128481" y="646860"/>
              <a:ext cx="62081" cy="214383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9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5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4" y="65"/>
                    <a:pt x="9" y="65"/>
                  </a:cubicBezTo>
                  <a:cubicBezTo>
                    <a:pt x="15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891"/>
              <a:endParaRPr lang="en-US" sz="1400">
                <a:solidFill>
                  <a:srgbClr val="0096D6"/>
                </a:solidFill>
                <a:latin typeface="Arial"/>
              </a:endParaRPr>
            </a:p>
          </p:txBody>
        </p:sp>
        <p:sp>
          <p:nvSpPr>
            <p:cNvPr id="65" name="Freeform 64"/>
            <p:cNvSpPr>
              <a:spLocks/>
            </p:cNvSpPr>
            <p:nvPr/>
          </p:nvSpPr>
          <p:spPr bwMode="black">
            <a:xfrm>
              <a:off x="1298630" y="732922"/>
              <a:ext cx="65914" cy="128323"/>
            </a:xfrm>
            <a:custGeom>
              <a:avLst/>
              <a:gdLst/>
              <a:ahLst/>
              <a:cxnLst>
                <a:cxn ang="0">
                  <a:pos x="20" y="10"/>
                </a:cxn>
                <a:cxn ang="0">
                  <a:pos x="10" y="0"/>
                </a:cxn>
                <a:cxn ang="0">
                  <a:pos x="0" y="10"/>
                </a:cxn>
                <a:cxn ang="0">
                  <a:pos x="0" y="30"/>
                </a:cxn>
                <a:cxn ang="0">
                  <a:pos x="10" y="39"/>
                </a:cxn>
                <a:cxn ang="0">
                  <a:pos x="20" y="30"/>
                </a:cxn>
                <a:cxn ang="0">
                  <a:pos x="20" y="10"/>
                </a:cxn>
              </a:cxnLst>
              <a:rect l="0" t="0" r="r" b="b"/>
              <a:pathLst>
                <a:path w="20" h="39">
                  <a:moveTo>
                    <a:pt x="20" y="10"/>
                  </a:moveTo>
                  <a:cubicBezTo>
                    <a:pt x="20" y="4"/>
                    <a:pt x="15" y="0"/>
                    <a:pt x="10" y="0"/>
                  </a:cubicBezTo>
                  <a:cubicBezTo>
                    <a:pt x="5" y="0"/>
                    <a:pt x="0" y="4"/>
                    <a:pt x="0" y="1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5"/>
                    <a:pt x="5" y="39"/>
                    <a:pt x="10" y="39"/>
                  </a:cubicBezTo>
                  <a:cubicBezTo>
                    <a:pt x="15" y="39"/>
                    <a:pt x="20" y="35"/>
                    <a:pt x="20" y="30"/>
                  </a:cubicBezTo>
                  <a:lnTo>
                    <a:pt x="20" y="1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891"/>
              <a:endParaRPr lang="en-US" sz="1400">
                <a:solidFill>
                  <a:srgbClr val="0096D6"/>
                </a:solidFill>
                <a:latin typeface="Arial"/>
              </a:endParaRPr>
            </a:p>
          </p:txBody>
        </p:sp>
        <p:sp>
          <p:nvSpPr>
            <p:cNvPr id="66" name="Freeform 65"/>
            <p:cNvSpPr>
              <a:spLocks/>
            </p:cNvSpPr>
            <p:nvPr/>
          </p:nvSpPr>
          <p:spPr bwMode="black">
            <a:xfrm>
              <a:off x="1472609" y="646860"/>
              <a:ext cx="62847" cy="214383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10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10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4" y="65"/>
                    <a:pt x="10" y="65"/>
                  </a:cubicBezTo>
                  <a:cubicBezTo>
                    <a:pt x="15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891"/>
              <a:endParaRPr lang="en-US" sz="1400">
                <a:solidFill>
                  <a:srgbClr val="0096D6"/>
                </a:solidFill>
                <a:latin typeface="Arial"/>
              </a:endParaRPr>
            </a:p>
          </p:txBody>
        </p:sp>
        <p:sp>
          <p:nvSpPr>
            <p:cNvPr id="67" name="Freeform 66"/>
            <p:cNvSpPr>
              <a:spLocks/>
            </p:cNvSpPr>
            <p:nvPr/>
          </p:nvSpPr>
          <p:spPr bwMode="black">
            <a:xfrm>
              <a:off x="1646588" y="528528"/>
              <a:ext cx="62847" cy="394956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0" y="111"/>
                </a:cxn>
                <a:cxn ang="0">
                  <a:pos x="9" y="120"/>
                </a:cxn>
                <a:cxn ang="0">
                  <a:pos x="19" y="111"/>
                </a:cxn>
                <a:cxn ang="0">
                  <a:pos x="19" y="9"/>
                </a:cxn>
              </a:cxnLst>
              <a:rect l="0" t="0" r="r" b="b"/>
              <a:pathLst>
                <a:path w="19" h="120">
                  <a:moveTo>
                    <a:pt x="19" y="9"/>
                  </a:moveTo>
                  <a:cubicBezTo>
                    <a:pt x="19" y="4"/>
                    <a:pt x="15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111"/>
                    <a:pt x="0" y="111"/>
                    <a:pt x="0" y="111"/>
                  </a:cubicBezTo>
                  <a:cubicBezTo>
                    <a:pt x="0" y="116"/>
                    <a:pt x="4" y="120"/>
                    <a:pt x="9" y="120"/>
                  </a:cubicBezTo>
                  <a:cubicBezTo>
                    <a:pt x="15" y="120"/>
                    <a:pt x="19" y="116"/>
                    <a:pt x="19" y="111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891"/>
              <a:endParaRPr lang="en-US" sz="1400">
                <a:solidFill>
                  <a:srgbClr val="0096D6"/>
                </a:solidFill>
                <a:latin typeface="Arial"/>
              </a:endParaRPr>
            </a:p>
          </p:txBody>
        </p:sp>
        <p:sp>
          <p:nvSpPr>
            <p:cNvPr id="68" name="Freeform 67"/>
            <p:cNvSpPr>
              <a:spLocks/>
            </p:cNvSpPr>
            <p:nvPr/>
          </p:nvSpPr>
          <p:spPr bwMode="black">
            <a:xfrm>
              <a:off x="1817502" y="646864"/>
              <a:ext cx="62847" cy="214383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10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10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5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5" y="65"/>
                    <a:pt x="10" y="65"/>
                  </a:cubicBezTo>
                  <a:cubicBezTo>
                    <a:pt x="15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891"/>
              <a:endParaRPr lang="en-US" sz="1400">
                <a:solidFill>
                  <a:srgbClr val="0096D6"/>
                </a:solidFill>
                <a:latin typeface="Arial"/>
              </a:endParaRPr>
            </a:p>
          </p:txBody>
        </p:sp>
        <p:sp>
          <p:nvSpPr>
            <p:cNvPr id="69" name="Freeform 68"/>
            <p:cNvSpPr>
              <a:spLocks/>
            </p:cNvSpPr>
            <p:nvPr/>
          </p:nvSpPr>
          <p:spPr bwMode="black">
            <a:xfrm>
              <a:off x="1991491" y="732927"/>
              <a:ext cx="62847" cy="128323"/>
            </a:xfrm>
            <a:custGeom>
              <a:avLst/>
              <a:gdLst/>
              <a:ahLst/>
              <a:cxnLst>
                <a:cxn ang="0">
                  <a:pos x="19" y="10"/>
                </a:cxn>
                <a:cxn ang="0">
                  <a:pos x="9" y="0"/>
                </a:cxn>
                <a:cxn ang="0">
                  <a:pos x="0" y="10"/>
                </a:cxn>
                <a:cxn ang="0">
                  <a:pos x="0" y="30"/>
                </a:cxn>
                <a:cxn ang="0">
                  <a:pos x="9" y="39"/>
                </a:cxn>
                <a:cxn ang="0">
                  <a:pos x="19" y="30"/>
                </a:cxn>
                <a:cxn ang="0">
                  <a:pos x="19" y="10"/>
                </a:cxn>
              </a:cxnLst>
              <a:rect l="0" t="0" r="r" b="b"/>
              <a:pathLst>
                <a:path w="19" h="39">
                  <a:moveTo>
                    <a:pt x="19" y="10"/>
                  </a:moveTo>
                  <a:cubicBezTo>
                    <a:pt x="19" y="4"/>
                    <a:pt x="15" y="0"/>
                    <a:pt x="9" y="0"/>
                  </a:cubicBezTo>
                  <a:cubicBezTo>
                    <a:pt x="4" y="0"/>
                    <a:pt x="0" y="4"/>
                    <a:pt x="0" y="1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5"/>
                    <a:pt x="4" y="39"/>
                    <a:pt x="9" y="39"/>
                  </a:cubicBezTo>
                  <a:cubicBezTo>
                    <a:pt x="15" y="39"/>
                    <a:pt x="19" y="35"/>
                    <a:pt x="19" y="30"/>
                  </a:cubicBezTo>
                  <a:lnTo>
                    <a:pt x="19" y="1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891"/>
              <a:endParaRPr lang="en-US" sz="1400">
                <a:solidFill>
                  <a:srgbClr val="0096D6"/>
                </a:solidFill>
                <a:latin typeface="Arial"/>
              </a:endParaRPr>
            </a:p>
          </p:txBody>
        </p:sp>
      </p:grpSp>
    </p:spTree>
    <p:extLst>
      <p:ext uri="{BB962C8B-B14F-4D97-AF65-F5344CB8AC3E}">
        <p14:creationId xmlns="" xmlns:p14="http://schemas.microsoft.com/office/powerpoint/2010/main" val="3292819228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-animated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20003x31B_MR.jpg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 b="111"/>
          <a:stretch/>
        </p:blipFill>
        <p:spPr>
          <a:xfrm>
            <a:off x="1" y="2399350"/>
            <a:ext cx="9131298" cy="3976635"/>
          </a:xfrm>
          <a:prstGeom prst="rect">
            <a:avLst/>
          </a:prstGeom>
        </p:spPr>
      </p:pic>
      <p:sp>
        <p:nvSpPr>
          <p:cNvPr id="27" name="Text Box 13"/>
          <p:cNvSpPr txBox="1">
            <a:spLocks noChangeArrowheads="1"/>
          </p:cNvSpPr>
          <p:nvPr userDrawn="1"/>
        </p:nvSpPr>
        <p:spPr bwMode="auto">
          <a:xfrm flipV="1">
            <a:off x="0" y="5748421"/>
            <a:ext cx="9118584" cy="837827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78000"/>
                </a:srgbClr>
              </a:gs>
              <a:gs pos="51000">
                <a:srgbClr val="000000">
                  <a:alpha val="78000"/>
                </a:srgbClr>
              </a:gs>
              <a:gs pos="98000">
                <a:srgbClr val="000000">
                  <a:alpha val="0"/>
                </a:srgbClr>
              </a:gs>
            </a:gsLst>
            <a:lin ang="5400000" scaled="0"/>
            <a:tileRect/>
          </a:gradFill>
          <a:ln w="9525">
            <a:noFill/>
            <a:miter lim="800000"/>
            <a:headEnd/>
            <a:tailEnd/>
          </a:ln>
        </p:spPr>
        <p:txBody>
          <a:bodyPr wrap="square" lIns="68589" tIns="68589" rIns="68589" bIns="68589" anchor="ctr" anchorCtr="0">
            <a:noAutofit/>
          </a:bodyPr>
          <a:lstStyle>
            <a:defPPr>
              <a:defRPr lang="en-US"/>
            </a:defPPr>
            <a:lvl1pPr algn="ctr">
              <a:lnSpc>
                <a:spcPct val="85000"/>
              </a:lnSpc>
              <a:defRPr sz="1400">
                <a:solidFill>
                  <a:schemeClr val="bg1"/>
                </a:solidFill>
              </a:defRPr>
            </a:lvl1pPr>
          </a:lstStyle>
          <a:p>
            <a:pPr algn="l" defTabSz="685891"/>
            <a:endParaRPr lang="en-US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</a:endParaRPr>
          </a:p>
        </p:txBody>
      </p:sp>
      <p:sp>
        <p:nvSpPr>
          <p:cNvPr id="42" name="Title 1"/>
          <p:cNvSpPr>
            <a:spLocks noGrp="1"/>
          </p:cNvSpPr>
          <p:nvPr>
            <p:ph type="ctrTitle" hasCustomPrompt="1"/>
          </p:nvPr>
        </p:nvSpPr>
        <p:spPr>
          <a:xfrm>
            <a:off x="265668" y="966402"/>
            <a:ext cx="4364103" cy="1411043"/>
          </a:xfrm>
        </p:spPr>
        <p:txBody>
          <a:bodyPr/>
          <a:lstStyle>
            <a:lvl1pPr algn="l" defTabSz="685891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000" b="0" kern="1200" spc="0" baseline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Segue Slide</a:t>
            </a:r>
            <a:endParaRPr lang="en-US" dirty="0"/>
          </a:p>
        </p:txBody>
      </p:sp>
      <p:grpSp>
        <p:nvGrpSpPr>
          <p:cNvPr id="26" name="Group 9"/>
          <p:cNvGrpSpPr/>
          <p:nvPr userDrawn="1"/>
        </p:nvGrpSpPr>
        <p:grpSpPr>
          <a:xfrm flipH="1">
            <a:off x="27" y="6216928"/>
            <a:ext cx="9143998" cy="187632"/>
            <a:chOff x="0" y="925450"/>
            <a:chExt cx="12188824" cy="187632"/>
          </a:xfrm>
        </p:grpSpPr>
        <p:sp>
          <p:nvSpPr>
            <p:cNvPr id="28" name="Rectangle 27"/>
            <p:cNvSpPr/>
            <p:nvPr userDrawn="1"/>
          </p:nvSpPr>
          <p:spPr>
            <a:xfrm>
              <a:off x="0" y="925450"/>
              <a:ext cx="12188824" cy="159057"/>
            </a:xfrm>
            <a:prstGeom prst="rect">
              <a:avLst/>
            </a:prstGeom>
            <a:gradFill rotWithShape="1">
              <a:gsLst>
                <a:gs pos="0">
                  <a:srgbClr val="000000">
                    <a:alpha val="0"/>
                  </a:srgbClr>
                </a:gs>
                <a:gs pos="100000">
                  <a:srgbClr val="000000">
                    <a:alpha val="65000"/>
                  </a:srgbClr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defTabSz="681626"/>
              <a:endParaRPr lang="en-US" dirty="0" smtClean="0">
                <a:solidFill>
                  <a:srgbClr val="0096D6"/>
                </a:solidFill>
                <a:latin typeface="Arial"/>
              </a:endParaRPr>
            </a:p>
          </p:txBody>
        </p:sp>
        <p:sp>
          <p:nvSpPr>
            <p:cNvPr id="29" name="Rectangle 28"/>
            <p:cNvSpPr/>
            <p:nvPr userDrawn="1"/>
          </p:nvSpPr>
          <p:spPr>
            <a:xfrm>
              <a:off x="0" y="1085650"/>
              <a:ext cx="12188824" cy="27432"/>
            </a:xfrm>
            <a:prstGeom prst="rect">
              <a:avLst/>
            </a:prstGeom>
            <a:gradFill rotWithShape="1">
              <a:gsLst>
                <a:gs pos="0">
                  <a:srgbClr val="FFFFFF">
                    <a:alpha val="35000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defTabSz="681626"/>
              <a:endParaRPr lang="en-US" dirty="0" smtClean="0">
                <a:solidFill>
                  <a:srgbClr val="0096D6"/>
                </a:solidFill>
                <a:latin typeface="Arial"/>
              </a:endParaRPr>
            </a:p>
          </p:txBody>
        </p:sp>
      </p:grpSp>
      <p:grpSp>
        <p:nvGrpSpPr>
          <p:cNvPr id="33" name="Group 32"/>
          <p:cNvGrpSpPr/>
          <p:nvPr userDrawn="1"/>
        </p:nvGrpSpPr>
        <p:grpSpPr>
          <a:xfrm>
            <a:off x="27" y="2371917"/>
            <a:ext cx="9143998" cy="186491"/>
            <a:chOff x="35" y="882679"/>
            <a:chExt cx="12188823" cy="186490"/>
          </a:xfrm>
        </p:grpSpPr>
        <p:sp>
          <p:nvSpPr>
            <p:cNvPr id="34" name="Rectangle 33"/>
            <p:cNvSpPr/>
            <p:nvPr userDrawn="1"/>
          </p:nvSpPr>
          <p:spPr>
            <a:xfrm flipV="1">
              <a:off x="35" y="910112"/>
              <a:ext cx="12188823" cy="159057"/>
            </a:xfrm>
            <a:prstGeom prst="rect">
              <a:avLst/>
            </a:prstGeom>
            <a:gradFill rotWithShape="1">
              <a:gsLst>
                <a:gs pos="0">
                  <a:srgbClr val="000000">
                    <a:alpha val="0"/>
                  </a:srgbClr>
                </a:gs>
                <a:gs pos="100000">
                  <a:srgbClr val="000000">
                    <a:alpha val="65000"/>
                  </a:srgbClr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defTabSz="681626"/>
              <a:endParaRPr lang="en-US" dirty="0" smtClean="0">
                <a:solidFill>
                  <a:srgbClr val="0096D6"/>
                </a:solidFill>
                <a:latin typeface="Arial"/>
              </a:endParaRPr>
            </a:p>
          </p:txBody>
        </p:sp>
        <p:sp>
          <p:nvSpPr>
            <p:cNvPr id="35" name="Rectangle 34"/>
            <p:cNvSpPr/>
            <p:nvPr userDrawn="1"/>
          </p:nvSpPr>
          <p:spPr>
            <a:xfrm>
              <a:off x="35" y="882679"/>
              <a:ext cx="12188823" cy="27432"/>
            </a:xfrm>
            <a:prstGeom prst="rect">
              <a:avLst/>
            </a:prstGeom>
            <a:gradFill rotWithShape="1">
              <a:gsLst>
                <a:gs pos="0">
                  <a:srgbClr val="FFFFFF">
                    <a:alpha val="35000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defTabSz="681626"/>
              <a:endParaRPr lang="en-US" dirty="0" smtClean="0">
                <a:solidFill>
                  <a:srgbClr val="0096D6"/>
                </a:solidFill>
                <a:latin typeface="Arial"/>
              </a:endParaRPr>
            </a:p>
          </p:txBody>
        </p:sp>
      </p:grpSp>
      <p:grpSp>
        <p:nvGrpSpPr>
          <p:cNvPr id="36" name="Group 67"/>
          <p:cNvGrpSpPr/>
          <p:nvPr userDrawn="1"/>
        </p:nvGrpSpPr>
        <p:grpSpPr>
          <a:xfrm>
            <a:off x="201148" y="215286"/>
            <a:ext cx="630141" cy="447811"/>
            <a:chOff x="609606" y="528528"/>
            <a:chExt cx="1444732" cy="763787"/>
          </a:xfrm>
          <a:solidFill>
            <a:schemeClr val="bg1"/>
          </a:solidFill>
        </p:grpSpPr>
        <p:sp>
          <p:nvSpPr>
            <p:cNvPr id="37" name="Rectangle 36"/>
            <p:cNvSpPr>
              <a:spLocks noChangeArrowheads="1"/>
            </p:cNvSpPr>
            <p:nvPr/>
          </p:nvSpPr>
          <p:spPr bwMode="black">
            <a:xfrm>
              <a:off x="1016583" y="1035671"/>
              <a:ext cx="65914" cy="249729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891"/>
              <a:endParaRPr lang="en-US" sz="1400">
                <a:solidFill>
                  <a:srgbClr val="0096D6"/>
                </a:solidFill>
                <a:latin typeface="Arial"/>
              </a:endParaRPr>
            </a:p>
          </p:txBody>
        </p:sp>
        <p:sp>
          <p:nvSpPr>
            <p:cNvPr id="38" name="Freeform 37"/>
            <p:cNvSpPr>
              <a:spLocks/>
            </p:cNvSpPr>
            <p:nvPr/>
          </p:nvSpPr>
          <p:spPr bwMode="black">
            <a:xfrm>
              <a:off x="1400565" y="1028755"/>
              <a:ext cx="190842" cy="263560"/>
            </a:xfrm>
            <a:custGeom>
              <a:avLst/>
              <a:gdLst/>
              <a:ahLst/>
              <a:cxnLst>
                <a:cxn ang="0">
                  <a:pos x="58" y="24"/>
                </a:cxn>
                <a:cxn ang="0">
                  <a:pos x="42" y="20"/>
                </a:cxn>
                <a:cxn ang="0">
                  <a:pos x="21" y="40"/>
                </a:cxn>
                <a:cxn ang="0">
                  <a:pos x="42" y="60"/>
                </a:cxn>
                <a:cxn ang="0">
                  <a:pos x="58" y="56"/>
                </a:cxn>
                <a:cxn ang="0">
                  <a:pos x="58" y="77"/>
                </a:cxn>
                <a:cxn ang="0">
                  <a:pos x="41" y="80"/>
                </a:cxn>
                <a:cxn ang="0">
                  <a:pos x="0" y="40"/>
                </a:cxn>
                <a:cxn ang="0">
                  <a:pos x="41" y="0"/>
                </a:cxn>
                <a:cxn ang="0">
                  <a:pos x="58" y="3"/>
                </a:cxn>
                <a:cxn ang="0">
                  <a:pos x="58" y="24"/>
                </a:cxn>
              </a:cxnLst>
              <a:rect l="0" t="0" r="r" b="b"/>
              <a:pathLst>
                <a:path w="58" h="80">
                  <a:moveTo>
                    <a:pt x="58" y="24"/>
                  </a:moveTo>
                  <a:cubicBezTo>
                    <a:pt x="58" y="23"/>
                    <a:pt x="51" y="20"/>
                    <a:pt x="42" y="20"/>
                  </a:cubicBezTo>
                  <a:cubicBezTo>
                    <a:pt x="30" y="20"/>
                    <a:pt x="21" y="28"/>
                    <a:pt x="21" y="40"/>
                  </a:cubicBezTo>
                  <a:cubicBezTo>
                    <a:pt x="21" y="51"/>
                    <a:pt x="29" y="60"/>
                    <a:pt x="42" y="60"/>
                  </a:cubicBezTo>
                  <a:cubicBezTo>
                    <a:pt x="51" y="60"/>
                    <a:pt x="57" y="57"/>
                    <a:pt x="58" y="56"/>
                  </a:cubicBezTo>
                  <a:cubicBezTo>
                    <a:pt x="58" y="77"/>
                    <a:pt x="58" y="77"/>
                    <a:pt x="58" y="77"/>
                  </a:cubicBezTo>
                  <a:cubicBezTo>
                    <a:pt x="56" y="78"/>
                    <a:pt x="49" y="80"/>
                    <a:pt x="41" y="80"/>
                  </a:cubicBezTo>
                  <a:cubicBezTo>
                    <a:pt x="19" y="80"/>
                    <a:pt x="0" y="65"/>
                    <a:pt x="0" y="40"/>
                  </a:cubicBezTo>
                  <a:cubicBezTo>
                    <a:pt x="0" y="17"/>
                    <a:pt x="17" y="0"/>
                    <a:pt x="41" y="0"/>
                  </a:cubicBezTo>
                  <a:cubicBezTo>
                    <a:pt x="50" y="0"/>
                    <a:pt x="56" y="3"/>
                    <a:pt x="58" y="3"/>
                  </a:cubicBezTo>
                  <a:lnTo>
                    <a:pt x="58" y="2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891"/>
              <a:endParaRPr lang="en-US" sz="1400">
                <a:solidFill>
                  <a:srgbClr val="0096D6"/>
                </a:solidFill>
                <a:latin typeface="Arial"/>
              </a:endParaRPr>
            </a:p>
          </p:txBody>
        </p:sp>
        <p:sp>
          <p:nvSpPr>
            <p:cNvPr id="39" name="Freeform 38"/>
            <p:cNvSpPr>
              <a:spLocks/>
            </p:cNvSpPr>
            <p:nvPr/>
          </p:nvSpPr>
          <p:spPr bwMode="black">
            <a:xfrm>
              <a:off x="740666" y="1028755"/>
              <a:ext cx="190842" cy="263560"/>
            </a:xfrm>
            <a:custGeom>
              <a:avLst/>
              <a:gdLst/>
              <a:ahLst/>
              <a:cxnLst>
                <a:cxn ang="0">
                  <a:pos x="58" y="24"/>
                </a:cxn>
                <a:cxn ang="0">
                  <a:pos x="42" y="20"/>
                </a:cxn>
                <a:cxn ang="0">
                  <a:pos x="21" y="40"/>
                </a:cxn>
                <a:cxn ang="0">
                  <a:pos x="42" y="60"/>
                </a:cxn>
                <a:cxn ang="0">
                  <a:pos x="58" y="56"/>
                </a:cxn>
                <a:cxn ang="0">
                  <a:pos x="58" y="77"/>
                </a:cxn>
                <a:cxn ang="0">
                  <a:pos x="40" y="80"/>
                </a:cxn>
                <a:cxn ang="0">
                  <a:pos x="0" y="40"/>
                </a:cxn>
                <a:cxn ang="0">
                  <a:pos x="40" y="0"/>
                </a:cxn>
                <a:cxn ang="0">
                  <a:pos x="58" y="3"/>
                </a:cxn>
                <a:cxn ang="0">
                  <a:pos x="58" y="24"/>
                </a:cxn>
              </a:cxnLst>
              <a:rect l="0" t="0" r="r" b="b"/>
              <a:pathLst>
                <a:path w="58" h="80">
                  <a:moveTo>
                    <a:pt x="58" y="24"/>
                  </a:moveTo>
                  <a:cubicBezTo>
                    <a:pt x="57" y="23"/>
                    <a:pt x="51" y="20"/>
                    <a:pt x="42" y="20"/>
                  </a:cubicBezTo>
                  <a:cubicBezTo>
                    <a:pt x="29" y="20"/>
                    <a:pt x="21" y="28"/>
                    <a:pt x="21" y="40"/>
                  </a:cubicBezTo>
                  <a:cubicBezTo>
                    <a:pt x="21" y="51"/>
                    <a:pt x="29" y="60"/>
                    <a:pt x="42" y="60"/>
                  </a:cubicBezTo>
                  <a:cubicBezTo>
                    <a:pt x="51" y="60"/>
                    <a:pt x="57" y="57"/>
                    <a:pt x="58" y="56"/>
                  </a:cubicBezTo>
                  <a:cubicBezTo>
                    <a:pt x="58" y="77"/>
                    <a:pt x="58" y="77"/>
                    <a:pt x="58" y="77"/>
                  </a:cubicBezTo>
                  <a:cubicBezTo>
                    <a:pt x="56" y="78"/>
                    <a:pt x="49" y="80"/>
                    <a:pt x="40" y="80"/>
                  </a:cubicBezTo>
                  <a:cubicBezTo>
                    <a:pt x="19" y="80"/>
                    <a:pt x="0" y="65"/>
                    <a:pt x="0" y="40"/>
                  </a:cubicBezTo>
                  <a:cubicBezTo>
                    <a:pt x="0" y="17"/>
                    <a:pt x="17" y="0"/>
                    <a:pt x="40" y="0"/>
                  </a:cubicBezTo>
                  <a:cubicBezTo>
                    <a:pt x="49" y="0"/>
                    <a:pt x="56" y="3"/>
                    <a:pt x="58" y="3"/>
                  </a:cubicBezTo>
                  <a:lnTo>
                    <a:pt x="58" y="2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891"/>
              <a:endParaRPr lang="en-US" sz="1400">
                <a:solidFill>
                  <a:srgbClr val="0096D6"/>
                </a:solidFill>
                <a:latin typeface="Arial"/>
              </a:endParaRPr>
            </a:p>
          </p:txBody>
        </p:sp>
        <p:sp>
          <p:nvSpPr>
            <p:cNvPr id="40" name="Freeform 39"/>
            <p:cNvSpPr>
              <a:spLocks noEditPoints="1"/>
            </p:cNvSpPr>
            <p:nvPr/>
          </p:nvSpPr>
          <p:spPr bwMode="black">
            <a:xfrm>
              <a:off x="1660386" y="1028755"/>
              <a:ext cx="262121" cy="263560"/>
            </a:xfrm>
            <a:custGeom>
              <a:avLst/>
              <a:gdLst/>
              <a:ahLst/>
              <a:cxnLst>
                <a:cxn ang="0">
                  <a:pos x="80" y="40"/>
                </a:cxn>
                <a:cxn ang="0">
                  <a:pos x="40" y="80"/>
                </a:cxn>
                <a:cxn ang="0">
                  <a:pos x="0" y="40"/>
                </a:cxn>
                <a:cxn ang="0">
                  <a:pos x="40" y="0"/>
                </a:cxn>
                <a:cxn ang="0">
                  <a:pos x="80" y="40"/>
                </a:cxn>
                <a:cxn ang="0">
                  <a:pos x="40" y="20"/>
                </a:cxn>
                <a:cxn ang="0">
                  <a:pos x="20" y="40"/>
                </a:cxn>
                <a:cxn ang="0">
                  <a:pos x="40" y="60"/>
                </a:cxn>
                <a:cxn ang="0">
                  <a:pos x="60" y="40"/>
                </a:cxn>
                <a:cxn ang="0">
                  <a:pos x="40" y="20"/>
                </a:cxn>
              </a:cxnLst>
              <a:rect l="0" t="0" r="r" b="b"/>
              <a:pathLst>
                <a:path w="80" h="80">
                  <a:moveTo>
                    <a:pt x="80" y="40"/>
                  </a:moveTo>
                  <a:cubicBezTo>
                    <a:pt x="80" y="62"/>
                    <a:pt x="64" y="80"/>
                    <a:pt x="40" y="80"/>
                  </a:cubicBezTo>
                  <a:cubicBezTo>
                    <a:pt x="16" y="80"/>
                    <a:pt x="0" y="62"/>
                    <a:pt x="0" y="40"/>
                  </a:cubicBezTo>
                  <a:cubicBezTo>
                    <a:pt x="0" y="18"/>
                    <a:pt x="16" y="0"/>
                    <a:pt x="40" y="0"/>
                  </a:cubicBezTo>
                  <a:cubicBezTo>
                    <a:pt x="64" y="0"/>
                    <a:pt x="80" y="18"/>
                    <a:pt x="80" y="40"/>
                  </a:cubicBezTo>
                  <a:moveTo>
                    <a:pt x="40" y="20"/>
                  </a:moveTo>
                  <a:cubicBezTo>
                    <a:pt x="29" y="20"/>
                    <a:pt x="20" y="29"/>
                    <a:pt x="20" y="40"/>
                  </a:cubicBezTo>
                  <a:cubicBezTo>
                    <a:pt x="20" y="51"/>
                    <a:pt x="29" y="60"/>
                    <a:pt x="40" y="60"/>
                  </a:cubicBezTo>
                  <a:cubicBezTo>
                    <a:pt x="51" y="60"/>
                    <a:pt x="60" y="51"/>
                    <a:pt x="60" y="40"/>
                  </a:cubicBezTo>
                  <a:cubicBezTo>
                    <a:pt x="60" y="29"/>
                    <a:pt x="51" y="20"/>
                    <a:pt x="40" y="20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891"/>
              <a:endParaRPr lang="en-US" sz="1400">
                <a:solidFill>
                  <a:srgbClr val="0096D6"/>
                </a:solidFill>
                <a:latin typeface="Arial"/>
              </a:endParaRPr>
            </a:p>
          </p:txBody>
        </p:sp>
        <p:sp>
          <p:nvSpPr>
            <p:cNvPr id="41" name="Freeform 40"/>
            <p:cNvSpPr>
              <a:spLocks/>
            </p:cNvSpPr>
            <p:nvPr/>
          </p:nvSpPr>
          <p:spPr bwMode="black">
            <a:xfrm>
              <a:off x="1167569" y="1028755"/>
              <a:ext cx="170915" cy="263560"/>
            </a:xfrm>
            <a:custGeom>
              <a:avLst/>
              <a:gdLst/>
              <a:ahLst/>
              <a:cxnLst>
                <a:cxn ang="0">
                  <a:pos x="47" y="19"/>
                </a:cxn>
                <a:cxn ang="0">
                  <a:pos x="32" y="17"/>
                </a:cxn>
                <a:cxn ang="0">
                  <a:pos x="20" y="23"/>
                </a:cxn>
                <a:cxn ang="0">
                  <a:pos x="29" y="30"/>
                </a:cxn>
                <a:cxn ang="0">
                  <a:pos x="34" y="32"/>
                </a:cxn>
                <a:cxn ang="0">
                  <a:pos x="52" y="54"/>
                </a:cxn>
                <a:cxn ang="0">
                  <a:pos x="21" y="80"/>
                </a:cxn>
                <a:cxn ang="0">
                  <a:pos x="0" y="77"/>
                </a:cxn>
                <a:cxn ang="0">
                  <a:pos x="0" y="60"/>
                </a:cxn>
                <a:cxn ang="0">
                  <a:pos x="18" y="63"/>
                </a:cxn>
                <a:cxn ang="0">
                  <a:pos x="32" y="56"/>
                </a:cxn>
                <a:cxn ang="0">
                  <a:pos x="23" y="48"/>
                </a:cxn>
                <a:cxn ang="0">
                  <a:pos x="19" y="47"/>
                </a:cxn>
                <a:cxn ang="0">
                  <a:pos x="0" y="24"/>
                </a:cxn>
                <a:cxn ang="0">
                  <a:pos x="28" y="0"/>
                </a:cxn>
                <a:cxn ang="0">
                  <a:pos x="47" y="3"/>
                </a:cxn>
                <a:cxn ang="0">
                  <a:pos x="47" y="19"/>
                </a:cxn>
              </a:cxnLst>
              <a:rect l="0" t="0" r="r" b="b"/>
              <a:pathLst>
                <a:path w="52" h="80">
                  <a:moveTo>
                    <a:pt x="47" y="19"/>
                  </a:moveTo>
                  <a:cubicBezTo>
                    <a:pt x="47" y="19"/>
                    <a:pt x="38" y="17"/>
                    <a:pt x="32" y="17"/>
                  </a:cubicBezTo>
                  <a:cubicBezTo>
                    <a:pt x="24" y="17"/>
                    <a:pt x="20" y="19"/>
                    <a:pt x="20" y="23"/>
                  </a:cubicBezTo>
                  <a:cubicBezTo>
                    <a:pt x="20" y="28"/>
                    <a:pt x="26" y="29"/>
                    <a:pt x="29" y="30"/>
                  </a:cubicBezTo>
                  <a:cubicBezTo>
                    <a:pt x="34" y="32"/>
                    <a:pt x="34" y="32"/>
                    <a:pt x="34" y="32"/>
                  </a:cubicBezTo>
                  <a:cubicBezTo>
                    <a:pt x="47" y="36"/>
                    <a:pt x="52" y="45"/>
                    <a:pt x="52" y="54"/>
                  </a:cubicBezTo>
                  <a:cubicBezTo>
                    <a:pt x="52" y="73"/>
                    <a:pt x="35" y="80"/>
                    <a:pt x="21" y="80"/>
                  </a:cubicBezTo>
                  <a:cubicBezTo>
                    <a:pt x="10" y="80"/>
                    <a:pt x="1" y="78"/>
                    <a:pt x="0" y="77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2" y="60"/>
                    <a:pt x="10" y="63"/>
                    <a:pt x="18" y="63"/>
                  </a:cubicBezTo>
                  <a:cubicBezTo>
                    <a:pt x="28" y="63"/>
                    <a:pt x="32" y="60"/>
                    <a:pt x="32" y="56"/>
                  </a:cubicBezTo>
                  <a:cubicBezTo>
                    <a:pt x="32" y="52"/>
                    <a:pt x="28" y="49"/>
                    <a:pt x="23" y="48"/>
                  </a:cubicBezTo>
                  <a:cubicBezTo>
                    <a:pt x="22" y="48"/>
                    <a:pt x="21" y="47"/>
                    <a:pt x="19" y="47"/>
                  </a:cubicBezTo>
                  <a:cubicBezTo>
                    <a:pt x="9" y="43"/>
                    <a:pt x="0" y="37"/>
                    <a:pt x="0" y="24"/>
                  </a:cubicBezTo>
                  <a:cubicBezTo>
                    <a:pt x="0" y="10"/>
                    <a:pt x="10" y="0"/>
                    <a:pt x="28" y="0"/>
                  </a:cubicBezTo>
                  <a:cubicBezTo>
                    <a:pt x="37" y="0"/>
                    <a:pt x="46" y="3"/>
                    <a:pt x="47" y="3"/>
                  </a:cubicBezTo>
                  <a:lnTo>
                    <a:pt x="47" y="1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891"/>
              <a:endParaRPr lang="en-US" sz="1400">
                <a:solidFill>
                  <a:srgbClr val="0096D6"/>
                </a:solidFill>
                <a:latin typeface="Arial"/>
              </a:endParaRPr>
            </a:p>
          </p:txBody>
        </p:sp>
        <p:sp>
          <p:nvSpPr>
            <p:cNvPr id="43" name="Freeform 42"/>
            <p:cNvSpPr>
              <a:spLocks/>
            </p:cNvSpPr>
            <p:nvPr/>
          </p:nvSpPr>
          <p:spPr bwMode="black">
            <a:xfrm>
              <a:off x="609606" y="732922"/>
              <a:ext cx="62081" cy="128323"/>
            </a:xfrm>
            <a:custGeom>
              <a:avLst/>
              <a:gdLst/>
              <a:ahLst/>
              <a:cxnLst>
                <a:cxn ang="0">
                  <a:pos x="19" y="10"/>
                </a:cxn>
                <a:cxn ang="0">
                  <a:pos x="10" y="0"/>
                </a:cxn>
                <a:cxn ang="0">
                  <a:pos x="0" y="10"/>
                </a:cxn>
                <a:cxn ang="0">
                  <a:pos x="0" y="30"/>
                </a:cxn>
                <a:cxn ang="0">
                  <a:pos x="10" y="39"/>
                </a:cxn>
                <a:cxn ang="0">
                  <a:pos x="19" y="30"/>
                </a:cxn>
                <a:cxn ang="0">
                  <a:pos x="19" y="10"/>
                </a:cxn>
              </a:cxnLst>
              <a:rect l="0" t="0" r="r" b="b"/>
              <a:pathLst>
                <a:path w="19" h="39">
                  <a:moveTo>
                    <a:pt x="19" y="10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4" y="0"/>
                    <a:pt x="0" y="4"/>
                    <a:pt x="0" y="1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5"/>
                    <a:pt x="4" y="39"/>
                    <a:pt x="10" y="39"/>
                  </a:cubicBezTo>
                  <a:cubicBezTo>
                    <a:pt x="15" y="39"/>
                    <a:pt x="19" y="35"/>
                    <a:pt x="19" y="30"/>
                  </a:cubicBezTo>
                  <a:lnTo>
                    <a:pt x="19" y="1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891"/>
              <a:endParaRPr lang="en-US" sz="1400">
                <a:solidFill>
                  <a:srgbClr val="0096D6"/>
                </a:solidFill>
                <a:latin typeface="Arial"/>
              </a:endParaRPr>
            </a:p>
          </p:txBody>
        </p:sp>
        <p:sp>
          <p:nvSpPr>
            <p:cNvPr id="56" name="Freeform 55"/>
            <p:cNvSpPr>
              <a:spLocks/>
            </p:cNvSpPr>
            <p:nvPr/>
          </p:nvSpPr>
          <p:spPr bwMode="black">
            <a:xfrm>
              <a:off x="783587" y="646860"/>
              <a:ext cx="62081" cy="214383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9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4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4" y="65"/>
                    <a:pt x="9" y="65"/>
                  </a:cubicBezTo>
                  <a:cubicBezTo>
                    <a:pt x="14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891"/>
              <a:endParaRPr lang="en-US" sz="1400">
                <a:solidFill>
                  <a:srgbClr val="0096D6"/>
                </a:solidFill>
                <a:latin typeface="Arial"/>
              </a:endParaRPr>
            </a:p>
          </p:txBody>
        </p:sp>
        <p:sp>
          <p:nvSpPr>
            <p:cNvPr id="57" name="Freeform 56"/>
            <p:cNvSpPr>
              <a:spLocks/>
            </p:cNvSpPr>
            <p:nvPr/>
          </p:nvSpPr>
          <p:spPr bwMode="black">
            <a:xfrm>
              <a:off x="954502" y="528528"/>
              <a:ext cx="62081" cy="394956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10" y="0"/>
                </a:cxn>
                <a:cxn ang="0">
                  <a:pos x="0" y="9"/>
                </a:cxn>
                <a:cxn ang="0">
                  <a:pos x="0" y="111"/>
                </a:cxn>
                <a:cxn ang="0">
                  <a:pos x="10" y="120"/>
                </a:cxn>
                <a:cxn ang="0">
                  <a:pos x="19" y="111"/>
                </a:cxn>
                <a:cxn ang="0">
                  <a:pos x="19" y="9"/>
                </a:cxn>
              </a:cxnLst>
              <a:rect l="0" t="0" r="r" b="b"/>
              <a:pathLst>
                <a:path w="19" h="120">
                  <a:moveTo>
                    <a:pt x="19" y="9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5" y="0"/>
                    <a:pt x="0" y="4"/>
                    <a:pt x="0" y="9"/>
                  </a:cubicBezTo>
                  <a:cubicBezTo>
                    <a:pt x="0" y="111"/>
                    <a:pt x="0" y="111"/>
                    <a:pt x="0" y="111"/>
                  </a:cubicBezTo>
                  <a:cubicBezTo>
                    <a:pt x="0" y="116"/>
                    <a:pt x="5" y="120"/>
                    <a:pt x="10" y="120"/>
                  </a:cubicBezTo>
                  <a:cubicBezTo>
                    <a:pt x="15" y="120"/>
                    <a:pt x="19" y="116"/>
                    <a:pt x="19" y="111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891"/>
              <a:endParaRPr lang="en-US" sz="1400">
                <a:solidFill>
                  <a:srgbClr val="0096D6"/>
                </a:solidFill>
                <a:latin typeface="Arial"/>
              </a:endParaRPr>
            </a:p>
          </p:txBody>
        </p:sp>
        <p:sp>
          <p:nvSpPr>
            <p:cNvPr id="58" name="Freeform 57"/>
            <p:cNvSpPr>
              <a:spLocks/>
            </p:cNvSpPr>
            <p:nvPr/>
          </p:nvSpPr>
          <p:spPr bwMode="black">
            <a:xfrm>
              <a:off x="1128481" y="646860"/>
              <a:ext cx="62081" cy="214383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9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5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4" y="65"/>
                    <a:pt x="9" y="65"/>
                  </a:cubicBezTo>
                  <a:cubicBezTo>
                    <a:pt x="15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891"/>
              <a:endParaRPr lang="en-US" sz="1400">
                <a:solidFill>
                  <a:srgbClr val="0096D6"/>
                </a:solidFill>
                <a:latin typeface="Arial"/>
              </a:endParaRPr>
            </a:p>
          </p:txBody>
        </p:sp>
        <p:sp>
          <p:nvSpPr>
            <p:cNvPr id="63" name="Freeform 62"/>
            <p:cNvSpPr>
              <a:spLocks/>
            </p:cNvSpPr>
            <p:nvPr/>
          </p:nvSpPr>
          <p:spPr bwMode="black">
            <a:xfrm>
              <a:off x="1298630" y="732922"/>
              <a:ext cx="65914" cy="128323"/>
            </a:xfrm>
            <a:custGeom>
              <a:avLst/>
              <a:gdLst/>
              <a:ahLst/>
              <a:cxnLst>
                <a:cxn ang="0">
                  <a:pos x="20" y="10"/>
                </a:cxn>
                <a:cxn ang="0">
                  <a:pos x="10" y="0"/>
                </a:cxn>
                <a:cxn ang="0">
                  <a:pos x="0" y="10"/>
                </a:cxn>
                <a:cxn ang="0">
                  <a:pos x="0" y="30"/>
                </a:cxn>
                <a:cxn ang="0">
                  <a:pos x="10" y="39"/>
                </a:cxn>
                <a:cxn ang="0">
                  <a:pos x="20" y="30"/>
                </a:cxn>
                <a:cxn ang="0">
                  <a:pos x="20" y="10"/>
                </a:cxn>
              </a:cxnLst>
              <a:rect l="0" t="0" r="r" b="b"/>
              <a:pathLst>
                <a:path w="20" h="39">
                  <a:moveTo>
                    <a:pt x="20" y="10"/>
                  </a:moveTo>
                  <a:cubicBezTo>
                    <a:pt x="20" y="4"/>
                    <a:pt x="15" y="0"/>
                    <a:pt x="10" y="0"/>
                  </a:cubicBezTo>
                  <a:cubicBezTo>
                    <a:pt x="5" y="0"/>
                    <a:pt x="0" y="4"/>
                    <a:pt x="0" y="1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5"/>
                    <a:pt x="5" y="39"/>
                    <a:pt x="10" y="39"/>
                  </a:cubicBezTo>
                  <a:cubicBezTo>
                    <a:pt x="15" y="39"/>
                    <a:pt x="20" y="35"/>
                    <a:pt x="20" y="30"/>
                  </a:cubicBezTo>
                  <a:lnTo>
                    <a:pt x="20" y="1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891"/>
              <a:endParaRPr lang="en-US" sz="1400">
                <a:solidFill>
                  <a:srgbClr val="0096D6"/>
                </a:solidFill>
                <a:latin typeface="Arial"/>
              </a:endParaRPr>
            </a:p>
          </p:txBody>
        </p:sp>
        <p:sp>
          <p:nvSpPr>
            <p:cNvPr id="64" name="Freeform 63"/>
            <p:cNvSpPr>
              <a:spLocks/>
            </p:cNvSpPr>
            <p:nvPr/>
          </p:nvSpPr>
          <p:spPr bwMode="black">
            <a:xfrm>
              <a:off x="1472609" y="646860"/>
              <a:ext cx="62847" cy="214383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10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10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4" y="65"/>
                    <a:pt x="10" y="65"/>
                  </a:cubicBezTo>
                  <a:cubicBezTo>
                    <a:pt x="15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891"/>
              <a:endParaRPr lang="en-US" sz="1400">
                <a:solidFill>
                  <a:srgbClr val="0096D6"/>
                </a:solidFill>
                <a:latin typeface="Arial"/>
              </a:endParaRPr>
            </a:p>
          </p:txBody>
        </p:sp>
        <p:sp>
          <p:nvSpPr>
            <p:cNvPr id="68" name="Freeform 67"/>
            <p:cNvSpPr>
              <a:spLocks/>
            </p:cNvSpPr>
            <p:nvPr/>
          </p:nvSpPr>
          <p:spPr bwMode="black">
            <a:xfrm>
              <a:off x="1646588" y="528528"/>
              <a:ext cx="62847" cy="394956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0" y="111"/>
                </a:cxn>
                <a:cxn ang="0">
                  <a:pos x="9" y="120"/>
                </a:cxn>
                <a:cxn ang="0">
                  <a:pos x="19" y="111"/>
                </a:cxn>
                <a:cxn ang="0">
                  <a:pos x="19" y="9"/>
                </a:cxn>
              </a:cxnLst>
              <a:rect l="0" t="0" r="r" b="b"/>
              <a:pathLst>
                <a:path w="19" h="120">
                  <a:moveTo>
                    <a:pt x="19" y="9"/>
                  </a:moveTo>
                  <a:cubicBezTo>
                    <a:pt x="19" y="4"/>
                    <a:pt x="15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111"/>
                    <a:pt x="0" y="111"/>
                    <a:pt x="0" y="111"/>
                  </a:cubicBezTo>
                  <a:cubicBezTo>
                    <a:pt x="0" y="116"/>
                    <a:pt x="4" y="120"/>
                    <a:pt x="9" y="120"/>
                  </a:cubicBezTo>
                  <a:cubicBezTo>
                    <a:pt x="15" y="120"/>
                    <a:pt x="19" y="116"/>
                    <a:pt x="19" y="111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891"/>
              <a:endParaRPr lang="en-US" sz="1400">
                <a:solidFill>
                  <a:srgbClr val="0096D6"/>
                </a:solidFill>
                <a:latin typeface="Arial"/>
              </a:endParaRPr>
            </a:p>
          </p:txBody>
        </p:sp>
        <p:sp>
          <p:nvSpPr>
            <p:cNvPr id="69" name="Freeform 68"/>
            <p:cNvSpPr>
              <a:spLocks/>
            </p:cNvSpPr>
            <p:nvPr/>
          </p:nvSpPr>
          <p:spPr bwMode="black">
            <a:xfrm>
              <a:off x="1817502" y="646864"/>
              <a:ext cx="62847" cy="214383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10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10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5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5" y="65"/>
                    <a:pt x="10" y="65"/>
                  </a:cubicBezTo>
                  <a:cubicBezTo>
                    <a:pt x="15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891"/>
              <a:endParaRPr lang="en-US" sz="1400">
                <a:solidFill>
                  <a:srgbClr val="0096D6"/>
                </a:solidFill>
                <a:latin typeface="Arial"/>
              </a:endParaRPr>
            </a:p>
          </p:txBody>
        </p:sp>
        <p:sp>
          <p:nvSpPr>
            <p:cNvPr id="70" name="Freeform 69"/>
            <p:cNvSpPr>
              <a:spLocks/>
            </p:cNvSpPr>
            <p:nvPr/>
          </p:nvSpPr>
          <p:spPr bwMode="black">
            <a:xfrm>
              <a:off x="1991491" y="732927"/>
              <a:ext cx="62847" cy="128323"/>
            </a:xfrm>
            <a:custGeom>
              <a:avLst/>
              <a:gdLst/>
              <a:ahLst/>
              <a:cxnLst>
                <a:cxn ang="0">
                  <a:pos x="19" y="10"/>
                </a:cxn>
                <a:cxn ang="0">
                  <a:pos x="9" y="0"/>
                </a:cxn>
                <a:cxn ang="0">
                  <a:pos x="0" y="10"/>
                </a:cxn>
                <a:cxn ang="0">
                  <a:pos x="0" y="30"/>
                </a:cxn>
                <a:cxn ang="0">
                  <a:pos x="9" y="39"/>
                </a:cxn>
                <a:cxn ang="0">
                  <a:pos x="19" y="30"/>
                </a:cxn>
                <a:cxn ang="0">
                  <a:pos x="19" y="10"/>
                </a:cxn>
              </a:cxnLst>
              <a:rect l="0" t="0" r="r" b="b"/>
              <a:pathLst>
                <a:path w="19" h="39">
                  <a:moveTo>
                    <a:pt x="19" y="10"/>
                  </a:moveTo>
                  <a:cubicBezTo>
                    <a:pt x="19" y="4"/>
                    <a:pt x="15" y="0"/>
                    <a:pt x="9" y="0"/>
                  </a:cubicBezTo>
                  <a:cubicBezTo>
                    <a:pt x="4" y="0"/>
                    <a:pt x="0" y="4"/>
                    <a:pt x="0" y="1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5"/>
                    <a:pt x="4" y="39"/>
                    <a:pt x="9" y="39"/>
                  </a:cubicBezTo>
                  <a:cubicBezTo>
                    <a:pt x="15" y="39"/>
                    <a:pt x="19" y="35"/>
                    <a:pt x="19" y="30"/>
                  </a:cubicBezTo>
                  <a:lnTo>
                    <a:pt x="19" y="1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891"/>
              <a:endParaRPr lang="en-US" sz="1400">
                <a:solidFill>
                  <a:srgbClr val="0096D6"/>
                </a:solidFill>
                <a:latin typeface="Arial"/>
              </a:endParaRPr>
            </a:p>
          </p:txBody>
        </p:sp>
      </p:grpSp>
    </p:spTree>
    <p:extLst>
      <p:ext uri="{BB962C8B-B14F-4D97-AF65-F5344CB8AC3E}">
        <p14:creationId xmlns="" xmlns:p14="http://schemas.microsoft.com/office/powerpoint/2010/main" val="2198259967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eg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20003x31B_MR.jpg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 t="13232" b="7285"/>
          <a:stretch/>
        </p:blipFill>
        <p:spPr>
          <a:xfrm>
            <a:off x="2" y="910114"/>
            <a:ext cx="9143999" cy="5465873"/>
          </a:xfrm>
          <a:prstGeom prst="rect">
            <a:avLst/>
          </a:prstGeom>
        </p:spPr>
      </p:pic>
      <p:grpSp>
        <p:nvGrpSpPr>
          <p:cNvPr id="10" name="Group 67"/>
          <p:cNvGrpSpPr/>
          <p:nvPr userDrawn="1"/>
        </p:nvGrpSpPr>
        <p:grpSpPr>
          <a:xfrm>
            <a:off x="201148" y="215286"/>
            <a:ext cx="630141" cy="447811"/>
            <a:chOff x="609606" y="528528"/>
            <a:chExt cx="1444732" cy="763787"/>
          </a:xfrm>
          <a:solidFill>
            <a:schemeClr val="bg1"/>
          </a:solidFill>
        </p:grpSpPr>
        <p:sp>
          <p:nvSpPr>
            <p:cNvPr id="14" name="Rectangle 13"/>
            <p:cNvSpPr>
              <a:spLocks noChangeArrowheads="1"/>
            </p:cNvSpPr>
            <p:nvPr/>
          </p:nvSpPr>
          <p:spPr bwMode="black">
            <a:xfrm>
              <a:off x="1016583" y="1035671"/>
              <a:ext cx="65914" cy="249729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891"/>
              <a:endParaRPr lang="en-US" sz="1400">
                <a:solidFill>
                  <a:srgbClr val="0096D6"/>
                </a:solidFill>
                <a:latin typeface="Arial"/>
              </a:endParaRPr>
            </a:p>
          </p:txBody>
        </p:sp>
        <p:sp>
          <p:nvSpPr>
            <p:cNvPr id="15" name="Freeform 14"/>
            <p:cNvSpPr>
              <a:spLocks/>
            </p:cNvSpPr>
            <p:nvPr/>
          </p:nvSpPr>
          <p:spPr bwMode="black">
            <a:xfrm>
              <a:off x="1400565" y="1028755"/>
              <a:ext cx="190842" cy="263560"/>
            </a:xfrm>
            <a:custGeom>
              <a:avLst/>
              <a:gdLst/>
              <a:ahLst/>
              <a:cxnLst>
                <a:cxn ang="0">
                  <a:pos x="58" y="24"/>
                </a:cxn>
                <a:cxn ang="0">
                  <a:pos x="42" y="20"/>
                </a:cxn>
                <a:cxn ang="0">
                  <a:pos x="21" y="40"/>
                </a:cxn>
                <a:cxn ang="0">
                  <a:pos x="42" y="60"/>
                </a:cxn>
                <a:cxn ang="0">
                  <a:pos x="58" y="56"/>
                </a:cxn>
                <a:cxn ang="0">
                  <a:pos x="58" y="77"/>
                </a:cxn>
                <a:cxn ang="0">
                  <a:pos x="41" y="80"/>
                </a:cxn>
                <a:cxn ang="0">
                  <a:pos x="0" y="40"/>
                </a:cxn>
                <a:cxn ang="0">
                  <a:pos x="41" y="0"/>
                </a:cxn>
                <a:cxn ang="0">
                  <a:pos x="58" y="3"/>
                </a:cxn>
                <a:cxn ang="0">
                  <a:pos x="58" y="24"/>
                </a:cxn>
              </a:cxnLst>
              <a:rect l="0" t="0" r="r" b="b"/>
              <a:pathLst>
                <a:path w="58" h="80">
                  <a:moveTo>
                    <a:pt x="58" y="24"/>
                  </a:moveTo>
                  <a:cubicBezTo>
                    <a:pt x="58" y="23"/>
                    <a:pt x="51" y="20"/>
                    <a:pt x="42" y="20"/>
                  </a:cubicBezTo>
                  <a:cubicBezTo>
                    <a:pt x="30" y="20"/>
                    <a:pt x="21" y="28"/>
                    <a:pt x="21" y="40"/>
                  </a:cubicBezTo>
                  <a:cubicBezTo>
                    <a:pt x="21" y="51"/>
                    <a:pt x="29" y="60"/>
                    <a:pt x="42" y="60"/>
                  </a:cubicBezTo>
                  <a:cubicBezTo>
                    <a:pt x="51" y="60"/>
                    <a:pt x="57" y="57"/>
                    <a:pt x="58" y="56"/>
                  </a:cubicBezTo>
                  <a:cubicBezTo>
                    <a:pt x="58" y="77"/>
                    <a:pt x="58" y="77"/>
                    <a:pt x="58" y="77"/>
                  </a:cubicBezTo>
                  <a:cubicBezTo>
                    <a:pt x="56" y="78"/>
                    <a:pt x="49" y="80"/>
                    <a:pt x="41" y="80"/>
                  </a:cubicBezTo>
                  <a:cubicBezTo>
                    <a:pt x="19" y="80"/>
                    <a:pt x="0" y="65"/>
                    <a:pt x="0" y="40"/>
                  </a:cubicBezTo>
                  <a:cubicBezTo>
                    <a:pt x="0" y="17"/>
                    <a:pt x="17" y="0"/>
                    <a:pt x="41" y="0"/>
                  </a:cubicBezTo>
                  <a:cubicBezTo>
                    <a:pt x="50" y="0"/>
                    <a:pt x="56" y="3"/>
                    <a:pt x="58" y="3"/>
                  </a:cubicBezTo>
                  <a:lnTo>
                    <a:pt x="58" y="2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891"/>
              <a:endParaRPr lang="en-US" sz="1400">
                <a:solidFill>
                  <a:srgbClr val="0096D6"/>
                </a:solidFill>
                <a:latin typeface="Arial"/>
              </a:endParaRPr>
            </a:p>
          </p:txBody>
        </p:sp>
        <p:sp>
          <p:nvSpPr>
            <p:cNvPr id="18" name="Freeform 17"/>
            <p:cNvSpPr>
              <a:spLocks/>
            </p:cNvSpPr>
            <p:nvPr/>
          </p:nvSpPr>
          <p:spPr bwMode="black">
            <a:xfrm>
              <a:off x="740666" y="1028755"/>
              <a:ext cx="190842" cy="263560"/>
            </a:xfrm>
            <a:custGeom>
              <a:avLst/>
              <a:gdLst/>
              <a:ahLst/>
              <a:cxnLst>
                <a:cxn ang="0">
                  <a:pos x="58" y="24"/>
                </a:cxn>
                <a:cxn ang="0">
                  <a:pos x="42" y="20"/>
                </a:cxn>
                <a:cxn ang="0">
                  <a:pos x="21" y="40"/>
                </a:cxn>
                <a:cxn ang="0">
                  <a:pos x="42" y="60"/>
                </a:cxn>
                <a:cxn ang="0">
                  <a:pos x="58" y="56"/>
                </a:cxn>
                <a:cxn ang="0">
                  <a:pos x="58" y="77"/>
                </a:cxn>
                <a:cxn ang="0">
                  <a:pos x="40" y="80"/>
                </a:cxn>
                <a:cxn ang="0">
                  <a:pos x="0" y="40"/>
                </a:cxn>
                <a:cxn ang="0">
                  <a:pos x="40" y="0"/>
                </a:cxn>
                <a:cxn ang="0">
                  <a:pos x="58" y="3"/>
                </a:cxn>
                <a:cxn ang="0">
                  <a:pos x="58" y="24"/>
                </a:cxn>
              </a:cxnLst>
              <a:rect l="0" t="0" r="r" b="b"/>
              <a:pathLst>
                <a:path w="58" h="80">
                  <a:moveTo>
                    <a:pt x="58" y="24"/>
                  </a:moveTo>
                  <a:cubicBezTo>
                    <a:pt x="57" y="23"/>
                    <a:pt x="51" y="20"/>
                    <a:pt x="42" y="20"/>
                  </a:cubicBezTo>
                  <a:cubicBezTo>
                    <a:pt x="29" y="20"/>
                    <a:pt x="21" y="28"/>
                    <a:pt x="21" y="40"/>
                  </a:cubicBezTo>
                  <a:cubicBezTo>
                    <a:pt x="21" y="51"/>
                    <a:pt x="29" y="60"/>
                    <a:pt x="42" y="60"/>
                  </a:cubicBezTo>
                  <a:cubicBezTo>
                    <a:pt x="51" y="60"/>
                    <a:pt x="57" y="57"/>
                    <a:pt x="58" y="56"/>
                  </a:cubicBezTo>
                  <a:cubicBezTo>
                    <a:pt x="58" y="77"/>
                    <a:pt x="58" y="77"/>
                    <a:pt x="58" y="77"/>
                  </a:cubicBezTo>
                  <a:cubicBezTo>
                    <a:pt x="56" y="78"/>
                    <a:pt x="49" y="80"/>
                    <a:pt x="40" y="80"/>
                  </a:cubicBezTo>
                  <a:cubicBezTo>
                    <a:pt x="19" y="80"/>
                    <a:pt x="0" y="65"/>
                    <a:pt x="0" y="40"/>
                  </a:cubicBezTo>
                  <a:cubicBezTo>
                    <a:pt x="0" y="17"/>
                    <a:pt x="17" y="0"/>
                    <a:pt x="40" y="0"/>
                  </a:cubicBezTo>
                  <a:cubicBezTo>
                    <a:pt x="49" y="0"/>
                    <a:pt x="56" y="3"/>
                    <a:pt x="58" y="3"/>
                  </a:cubicBezTo>
                  <a:lnTo>
                    <a:pt x="58" y="2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891"/>
              <a:endParaRPr lang="en-US" sz="1400">
                <a:solidFill>
                  <a:srgbClr val="0096D6"/>
                </a:solidFill>
                <a:latin typeface="Arial"/>
              </a:endParaRPr>
            </a:p>
          </p:txBody>
        </p:sp>
        <p:sp>
          <p:nvSpPr>
            <p:cNvPr id="19" name="Freeform 18"/>
            <p:cNvSpPr>
              <a:spLocks noEditPoints="1"/>
            </p:cNvSpPr>
            <p:nvPr/>
          </p:nvSpPr>
          <p:spPr bwMode="black">
            <a:xfrm>
              <a:off x="1660386" y="1028755"/>
              <a:ext cx="262121" cy="263560"/>
            </a:xfrm>
            <a:custGeom>
              <a:avLst/>
              <a:gdLst/>
              <a:ahLst/>
              <a:cxnLst>
                <a:cxn ang="0">
                  <a:pos x="80" y="40"/>
                </a:cxn>
                <a:cxn ang="0">
                  <a:pos x="40" y="80"/>
                </a:cxn>
                <a:cxn ang="0">
                  <a:pos x="0" y="40"/>
                </a:cxn>
                <a:cxn ang="0">
                  <a:pos x="40" y="0"/>
                </a:cxn>
                <a:cxn ang="0">
                  <a:pos x="80" y="40"/>
                </a:cxn>
                <a:cxn ang="0">
                  <a:pos x="40" y="20"/>
                </a:cxn>
                <a:cxn ang="0">
                  <a:pos x="20" y="40"/>
                </a:cxn>
                <a:cxn ang="0">
                  <a:pos x="40" y="60"/>
                </a:cxn>
                <a:cxn ang="0">
                  <a:pos x="60" y="40"/>
                </a:cxn>
                <a:cxn ang="0">
                  <a:pos x="40" y="20"/>
                </a:cxn>
              </a:cxnLst>
              <a:rect l="0" t="0" r="r" b="b"/>
              <a:pathLst>
                <a:path w="80" h="80">
                  <a:moveTo>
                    <a:pt x="80" y="40"/>
                  </a:moveTo>
                  <a:cubicBezTo>
                    <a:pt x="80" y="62"/>
                    <a:pt x="64" y="80"/>
                    <a:pt x="40" y="80"/>
                  </a:cubicBezTo>
                  <a:cubicBezTo>
                    <a:pt x="16" y="80"/>
                    <a:pt x="0" y="62"/>
                    <a:pt x="0" y="40"/>
                  </a:cubicBezTo>
                  <a:cubicBezTo>
                    <a:pt x="0" y="18"/>
                    <a:pt x="16" y="0"/>
                    <a:pt x="40" y="0"/>
                  </a:cubicBezTo>
                  <a:cubicBezTo>
                    <a:pt x="64" y="0"/>
                    <a:pt x="80" y="18"/>
                    <a:pt x="80" y="40"/>
                  </a:cubicBezTo>
                  <a:moveTo>
                    <a:pt x="40" y="20"/>
                  </a:moveTo>
                  <a:cubicBezTo>
                    <a:pt x="29" y="20"/>
                    <a:pt x="20" y="29"/>
                    <a:pt x="20" y="40"/>
                  </a:cubicBezTo>
                  <a:cubicBezTo>
                    <a:pt x="20" y="51"/>
                    <a:pt x="29" y="60"/>
                    <a:pt x="40" y="60"/>
                  </a:cubicBezTo>
                  <a:cubicBezTo>
                    <a:pt x="51" y="60"/>
                    <a:pt x="60" y="51"/>
                    <a:pt x="60" y="40"/>
                  </a:cubicBezTo>
                  <a:cubicBezTo>
                    <a:pt x="60" y="29"/>
                    <a:pt x="51" y="20"/>
                    <a:pt x="40" y="20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891"/>
              <a:endParaRPr lang="en-US" sz="1400">
                <a:solidFill>
                  <a:srgbClr val="0096D6"/>
                </a:solidFill>
                <a:latin typeface="Arial"/>
              </a:endParaRPr>
            </a:p>
          </p:txBody>
        </p:sp>
        <p:sp>
          <p:nvSpPr>
            <p:cNvPr id="20" name="Freeform 19"/>
            <p:cNvSpPr>
              <a:spLocks/>
            </p:cNvSpPr>
            <p:nvPr/>
          </p:nvSpPr>
          <p:spPr bwMode="black">
            <a:xfrm>
              <a:off x="1167569" y="1028755"/>
              <a:ext cx="170915" cy="263560"/>
            </a:xfrm>
            <a:custGeom>
              <a:avLst/>
              <a:gdLst/>
              <a:ahLst/>
              <a:cxnLst>
                <a:cxn ang="0">
                  <a:pos x="47" y="19"/>
                </a:cxn>
                <a:cxn ang="0">
                  <a:pos x="32" y="17"/>
                </a:cxn>
                <a:cxn ang="0">
                  <a:pos x="20" y="23"/>
                </a:cxn>
                <a:cxn ang="0">
                  <a:pos x="29" y="30"/>
                </a:cxn>
                <a:cxn ang="0">
                  <a:pos x="34" y="32"/>
                </a:cxn>
                <a:cxn ang="0">
                  <a:pos x="52" y="54"/>
                </a:cxn>
                <a:cxn ang="0">
                  <a:pos x="21" y="80"/>
                </a:cxn>
                <a:cxn ang="0">
                  <a:pos x="0" y="77"/>
                </a:cxn>
                <a:cxn ang="0">
                  <a:pos x="0" y="60"/>
                </a:cxn>
                <a:cxn ang="0">
                  <a:pos x="18" y="63"/>
                </a:cxn>
                <a:cxn ang="0">
                  <a:pos x="32" y="56"/>
                </a:cxn>
                <a:cxn ang="0">
                  <a:pos x="23" y="48"/>
                </a:cxn>
                <a:cxn ang="0">
                  <a:pos x="19" y="47"/>
                </a:cxn>
                <a:cxn ang="0">
                  <a:pos x="0" y="24"/>
                </a:cxn>
                <a:cxn ang="0">
                  <a:pos x="28" y="0"/>
                </a:cxn>
                <a:cxn ang="0">
                  <a:pos x="47" y="3"/>
                </a:cxn>
                <a:cxn ang="0">
                  <a:pos x="47" y="19"/>
                </a:cxn>
              </a:cxnLst>
              <a:rect l="0" t="0" r="r" b="b"/>
              <a:pathLst>
                <a:path w="52" h="80">
                  <a:moveTo>
                    <a:pt x="47" y="19"/>
                  </a:moveTo>
                  <a:cubicBezTo>
                    <a:pt x="47" y="19"/>
                    <a:pt x="38" y="17"/>
                    <a:pt x="32" y="17"/>
                  </a:cubicBezTo>
                  <a:cubicBezTo>
                    <a:pt x="24" y="17"/>
                    <a:pt x="20" y="19"/>
                    <a:pt x="20" y="23"/>
                  </a:cubicBezTo>
                  <a:cubicBezTo>
                    <a:pt x="20" y="28"/>
                    <a:pt x="26" y="29"/>
                    <a:pt x="29" y="30"/>
                  </a:cubicBezTo>
                  <a:cubicBezTo>
                    <a:pt x="34" y="32"/>
                    <a:pt x="34" y="32"/>
                    <a:pt x="34" y="32"/>
                  </a:cubicBezTo>
                  <a:cubicBezTo>
                    <a:pt x="47" y="36"/>
                    <a:pt x="52" y="45"/>
                    <a:pt x="52" y="54"/>
                  </a:cubicBezTo>
                  <a:cubicBezTo>
                    <a:pt x="52" y="73"/>
                    <a:pt x="35" y="80"/>
                    <a:pt x="21" y="80"/>
                  </a:cubicBezTo>
                  <a:cubicBezTo>
                    <a:pt x="10" y="80"/>
                    <a:pt x="1" y="78"/>
                    <a:pt x="0" y="77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2" y="60"/>
                    <a:pt x="10" y="63"/>
                    <a:pt x="18" y="63"/>
                  </a:cubicBezTo>
                  <a:cubicBezTo>
                    <a:pt x="28" y="63"/>
                    <a:pt x="32" y="60"/>
                    <a:pt x="32" y="56"/>
                  </a:cubicBezTo>
                  <a:cubicBezTo>
                    <a:pt x="32" y="52"/>
                    <a:pt x="28" y="49"/>
                    <a:pt x="23" y="48"/>
                  </a:cubicBezTo>
                  <a:cubicBezTo>
                    <a:pt x="22" y="48"/>
                    <a:pt x="21" y="47"/>
                    <a:pt x="19" y="47"/>
                  </a:cubicBezTo>
                  <a:cubicBezTo>
                    <a:pt x="9" y="43"/>
                    <a:pt x="0" y="37"/>
                    <a:pt x="0" y="24"/>
                  </a:cubicBezTo>
                  <a:cubicBezTo>
                    <a:pt x="0" y="10"/>
                    <a:pt x="10" y="0"/>
                    <a:pt x="28" y="0"/>
                  </a:cubicBezTo>
                  <a:cubicBezTo>
                    <a:pt x="37" y="0"/>
                    <a:pt x="46" y="3"/>
                    <a:pt x="47" y="3"/>
                  </a:cubicBezTo>
                  <a:lnTo>
                    <a:pt x="47" y="1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891"/>
              <a:endParaRPr lang="en-US" sz="1400">
                <a:solidFill>
                  <a:srgbClr val="0096D6"/>
                </a:solidFill>
                <a:latin typeface="Arial"/>
              </a:endParaRPr>
            </a:p>
          </p:txBody>
        </p:sp>
        <p:sp>
          <p:nvSpPr>
            <p:cNvPr id="21" name="Freeform 20"/>
            <p:cNvSpPr>
              <a:spLocks/>
            </p:cNvSpPr>
            <p:nvPr/>
          </p:nvSpPr>
          <p:spPr bwMode="black">
            <a:xfrm>
              <a:off x="609606" y="732922"/>
              <a:ext cx="62081" cy="128323"/>
            </a:xfrm>
            <a:custGeom>
              <a:avLst/>
              <a:gdLst/>
              <a:ahLst/>
              <a:cxnLst>
                <a:cxn ang="0">
                  <a:pos x="19" y="10"/>
                </a:cxn>
                <a:cxn ang="0">
                  <a:pos x="10" y="0"/>
                </a:cxn>
                <a:cxn ang="0">
                  <a:pos x="0" y="10"/>
                </a:cxn>
                <a:cxn ang="0">
                  <a:pos x="0" y="30"/>
                </a:cxn>
                <a:cxn ang="0">
                  <a:pos x="10" y="39"/>
                </a:cxn>
                <a:cxn ang="0">
                  <a:pos x="19" y="30"/>
                </a:cxn>
                <a:cxn ang="0">
                  <a:pos x="19" y="10"/>
                </a:cxn>
              </a:cxnLst>
              <a:rect l="0" t="0" r="r" b="b"/>
              <a:pathLst>
                <a:path w="19" h="39">
                  <a:moveTo>
                    <a:pt x="19" y="10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4" y="0"/>
                    <a:pt x="0" y="4"/>
                    <a:pt x="0" y="1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5"/>
                    <a:pt x="4" y="39"/>
                    <a:pt x="10" y="39"/>
                  </a:cubicBezTo>
                  <a:cubicBezTo>
                    <a:pt x="15" y="39"/>
                    <a:pt x="19" y="35"/>
                    <a:pt x="19" y="30"/>
                  </a:cubicBezTo>
                  <a:lnTo>
                    <a:pt x="19" y="1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891"/>
              <a:endParaRPr lang="en-US" sz="1400">
                <a:solidFill>
                  <a:srgbClr val="0096D6"/>
                </a:solidFill>
                <a:latin typeface="Arial"/>
              </a:endParaRPr>
            </a:p>
          </p:txBody>
        </p:sp>
        <p:sp>
          <p:nvSpPr>
            <p:cNvPr id="22" name="Freeform 21"/>
            <p:cNvSpPr>
              <a:spLocks/>
            </p:cNvSpPr>
            <p:nvPr/>
          </p:nvSpPr>
          <p:spPr bwMode="black">
            <a:xfrm>
              <a:off x="783587" y="646860"/>
              <a:ext cx="62081" cy="214383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9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4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4" y="65"/>
                    <a:pt x="9" y="65"/>
                  </a:cubicBezTo>
                  <a:cubicBezTo>
                    <a:pt x="14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891"/>
              <a:endParaRPr lang="en-US" sz="1400">
                <a:solidFill>
                  <a:srgbClr val="0096D6"/>
                </a:solidFill>
                <a:latin typeface="Arial"/>
              </a:endParaRPr>
            </a:p>
          </p:txBody>
        </p:sp>
        <p:sp>
          <p:nvSpPr>
            <p:cNvPr id="23" name="Freeform 22"/>
            <p:cNvSpPr>
              <a:spLocks/>
            </p:cNvSpPr>
            <p:nvPr/>
          </p:nvSpPr>
          <p:spPr bwMode="black">
            <a:xfrm>
              <a:off x="954502" y="528528"/>
              <a:ext cx="62081" cy="394956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10" y="0"/>
                </a:cxn>
                <a:cxn ang="0">
                  <a:pos x="0" y="9"/>
                </a:cxn>
                <a:cxn ang="0">
                  <a:pos x="0" y="111"/>
                </a:cxn>
                <a:cxn ang="0">
                  <a:pos x="10" y="120"/>
                </a:cxn>
                <a:cxn ang="0">
                  <a:pos x="19" y="111"/>
                </a:cxn>
                <a:cxn ang="0">
                  <a:pos x="19" y="9"/>
                </a:cxn>
              </a:cxnLst>
              <a:rect l="0" t="0" r="r" b="b"/>
              <a:pathLst>
                <a:path w="19" h="120">
                  <a:moveTo>
                    <a:pt x="19" y="9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5" y="0"/>
                    <a:pt x="0" y="4"/>
                    <a:pt x="0" y="9"/>
                  </a:cubicBezTo>
                  <a:cubicBezTo>
                    <a:pt x="0" y="111"/>
                    <a:pt x="0" y="111"/>
                    <a:pt x="0" y="111"/>
                  </a:cubicBezTo>
                  <a:cubicBezTo>
                    <a:pt x="0" y="116"/>
                    <a:pt x="5" y="120"/>
                    <a:pt x="10" y="120"/>
                  </a:cubicBezTo>
                  <a:cubicBezTo>
                    <a:pt x="15" y="120"/>
                    <a:pt x="19" y="116"/>
                    <a:pt x="19" y="111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891"/>
              <a:endParaRPr lang="en-US" sz="1400">
                <a:solidFill>
                  <a:srgbClr val="0096D6"/>
                </a:solidFill>
                <a:latin typeface="Arial"/>
              </a:endParaRPr>
            </a:p>
          </p:txBody>
        </p:sp>
        <p:sp>
          <p:nvSpPr>
            <p:cNvPr id="24" name="Freeform 23"/>
            <p:cNvSpPr>
              <a:spLocks/>
            </p:cNvSpPr>
            <p:nvPr/>
          </p:nvSpPr>
          <p:spPr bwMode="black">
            <a:xfrm>
              <a:off x="1128481" y="646860"/>
              <a:ext cx="62081" cy="214383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9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5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4" y="65"/>
                    <a:pt x="9" y="65"/>
                  </a:cubicBezTo>
                  <a:cubicBezTo>
                    <a:pt x="15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891"/>
              <a:endParaRPr lang="en-US" sz="1400">
                <a:solidFill>
                  <a:srgbClr val="0096D6"/>
                </a:solidFill>
                <a:latin typeface="Arial"/>
              </a:endParaRPr>
            </a:p>
          </p:txBody>
        </p:sp>
        <p:sp>
          <p:nvSpPr>
            <p:cNvPr id="25" name="Freeform 24"/>
            <p:cNvSpPr>
              <a:spLocks/>
            </p:cNvSpPr>
            <p:nvPr/>
          </p:nvSpPr>
          <p:spPr bwMode="black">
            <a:xfrm>
              <a:off x="1298630" y="732922"/>
              <a:ext cx="65914" cy="128323"/>
            </a:xfrm>
            <a:custGeom>
              <a:avLst/>
              <a:gdLst/>
              <a:ahLst/>
              <a:cxnLst>
                <a:cxn ang="0">
                  <a:pos x="20" y="10"/>
                </a:cxn>
                <a:cxn ang="0">
                  <a:pos x="10" y="0"/>
                </a:cxn>
                <a:cxn ang="0">
                  <a:pos x="0" y="10"/>
                </a:cxn>
                <a:cxn ang="0">
                  <a:pos x="0" y="30"/>
                </a:cxn>
                <a:cxn ang="0">
                  <a:pos x="10" y="39"/>
                </a:cxn>
                <a:cxn ang="0">
                  <a:pos x="20" y="30"/>
                </a:cxn>
                <a:cxn ang="0">
                  <a:pos x="20" y="10"/>
                </a:cxn>
              </a:cxnLst>
              <a:rect l="0" t="0" r="r" b="b"/>
              <a:pathLst>
                <a:path w="20" h="39">
                  <a:moveTo>
                    <a:pt x="20" y="10"/>
                  </a:moveTo>
                  <a:cubicBezTo>
                    <a:pt x="20" y="4"/>
                    <a:pt x="15" y="0"/>
                    <a:pt x="10" y="0"/>
                  </a:cubicBezTo>
                  <a:cubicBezTo>
                    <a:pt x="5" y="0"/>
                    <a:pt x="0" y="4"/>
                    <a:pt x="0" y="1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5"/>
                    <a:pt x="5" y="39"/>
                    <a:pt x="10" y="39"/>
                  </a:cubicBezTo>
                  <a:cubicBezTo>
                    <a:pt x="15" y="39"/>
                    <a:pt x="20" y="35"/>
                    <a:pt x="20" y="30"/>
                  </a:cubicBezTo>
                  <a:lnTo>
                    <a:pt x="20" y="1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891"/>
              <a:endParaRPr lang="en-US" sz="1400">
                <a:solidFill>
                  <a:srgbClr val="0096D6"/>
                </a:solidFill>
                <a:latin typeface="Arial"/>
              </a:endParaRPr>
            </a:p>
          </p:txBody>
        </p:sp>
        <p:sp>
          <p:nvSpPr>
            <p:cNvPr id="26" name="Freeform 25"/>
            <p:cNvSpPr>
              <a:spLocks/>
            </p:cNvSpPr>
            <p:nvPr/>
          </p:nvSpPr>
          <p:spPr bwMode="black">
            <a:xfrm>
              <a:off x="1472609" y="646860"/>
              <a:ext cx="62847" cy="214383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10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10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4" y="65"/>
                    <a:pt x="10" y="65"/>
                  </a:cubicBezTo>
                  <a:cubicBezTo>
                    <a:pt x="15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891"/>
              <a:endParaRPr lang="en-US" sz="1400">
                <a:solidFill>
                  <a:srgbClr val="0096D6"/>
                </a:solidFill>
                <a:latin typeface="Arial"/>
              </a:endParaRPr>
            </a:p>
          </p:txBody>
        </p:sp>
        <p:sp>
          <p:nvSpPr>
            <p:cNvPr id="27" name="Freeform 26"/>
            <p:cNvSpPr>
              <a:spLocks/>
            </p:cNvSpPr>
            <p:nvPr/>
          </p:nvSpPr>
          <p:spPr bwMode="black">
            <a:xfrm>
              <a:off x="1646588" y="528528"/>
              <a:ext cx="62847" cy="394956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0" y="111"/>
                </a:cxn>
                <a:cxn ang="0">
                  <a:pos x="9" y="120"/>
                </a:cxn>
                <a:cxn ang="0">
                  <a:pos x="19" y="111"/>
                </a:cxn>
                <a:cxn ang="0">
                  <a:pos x="19" y="9"/>
                </a:cxn>
              </a:cxnLst>
              <a:rect l="0" t="0" r="r" b="b"/>
              <a:pathLst>
                <a:path w="19" h="120">
                  <a:moveTo>
                    <a:pt x="19" y="9"/>
                  </a:moveTo>
                  <a:cubicBezTo>
                    <a:pt x="19" y="4"/>
                    <a:pt x="15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111"/>
                    <a:pt x="0" y="111"/>
                    <a:pt x="0" y="111"/>
                  </a:cubicBezTo>
                  <a:cubicBezTo>
                    <a:pt x="0" y="116"/>
                    <a:pt x="4" y="120"/>
                    <a:pt x="9" y="120"/>
                  </a:cubicBezTo>
                  <a:cubicBezTo>
                    <a:pt x="15" y="120"/>
                    <a:pt x="19" y="116"/>
                    <a:pt x="19" y="111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891"/>
              <a:endParaRPr lang="en-US" sz="1400">
                <a:solidFill>
                  <a:srgbClr val="0096D6"/>
                </a:solidFill>
                <a:latin typeface="Arial"/>
              </a:endParaRPr>
            </a:p>
          </p:txBody>
        </p:sp>
        <p:sp>
          <p:nvSpPr>
            <p:cNvPr id="28" name="Freeform 27"/>
            <p:cNvSpPr>
              <a:spLocks/>
            </p:cNvSpPr>
            <p:nvPr/>
          </p:nvSpPr>
          <p:spPr bwMode="black">
            <a:xfrm>
              <a:off x="1817502" y="646864"/>
              <a:ext cx="62847" cy="214383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10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10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5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5" y="65"/>
                    <a:pt x="10" y="65"/>
                  </a:cubicBezTo>
                  <a:cubicBezTo>
                    <a:pt x="15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891"/>
              <a:endParaRPr lang="en-US" sz="1400">
                <a:solidFill>
                  <a:srgbClr val="0096D6"/>
                </a:solidFill>
                <a:latin typeface="Arial"/>
              </a:endParaRPr>
            </a:p>
          </p:txBody>
        </p:sp>
        <p:sp>
          <p:nvSpPr>
            <p:cNvPr id="29" name="Freeform 28"/>
            <p:cNvSpPr>
              <a:spLocks/>
            </p:cNvSpPr>
            <p:nvPr/>
          </p:nvSpPr>
          <p:spPr bwMode="black">
            <a:xfrm>
              <a:off x="1991491" y="732927"/>
              <a:ext cx="62847" cy="128323"/>
            </a:xfrm>
            <a:custGeom>
              <a:avLst/>
              <a:gdLst/>
              <a:ahLst/>
              <a:cxnLst>
                <a:cxn ang="0">
                  <a:pos x="19" y="10"/>
                </a:cxn>
                <a:cxn ang="0">
                  <a:pos x="9" y="0"/>
                </a:cxn>
                <a:cxn ang="0">
                  <a:pos x="0" y="10"/>
                </a:cxn>
                <a:cxn ang="0">
                  <a:pos x="0" y="30"/>
                </a:cxn>
                <a:cxn ang="0">
                  <a:pos x="9" y="39"/>
                </a:cxn>
                <a:cxn ang="0">
                  <a:pos x="19" y="30"/>
                </a:cxn>
                <a:cxn ang="0">
                  <a:pos x="19" y="10"/>
                </a:cxn>
              </a:cxnLst>
              <a:rect l="0" t="0" r="r" b="b"/>
              <a:pathLst>
                <a:path w="19" h="39">
                  <a:moveTo>
                    <a:pt x="19" y="10"/>
                  </a:moveTo>
                  <a:cubicBezTo>
                    <a:pt x="19" y="4"/>
                    <a:pt x="15" y="0"/>
                    <a:pt x="9" y="0"/>
                  </a:cubicBezTo>
                  <a:cubicBezTo>
                    <a:pt x="4" y="0"/>
                    <a:pt x="0" y="4"/>
                    <a:pt x="0" y="1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5"/>
                    <a:pt x="4" y="39"/>
                    <a:pt x="9" y="39"/>
                  </a:cubicBezTo>
                  <a:cubicBezTo>
                    <a:pt x="15" y="39"/>
                    <a:pt x="19" y="35"/>
                    <a:pt x="19" y="30"/>
                  </a:cubicBezTo>
                  <a:lnTo>
                    <a:pt x="19" y="1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891"/>
              <a:endParaRPr lang="en-US" sz="1400">
                <a:solidFill>
                  <a:srgbClr val="0096D6"/>
                </a:solidFill>
                <a:latin typeface="Arial"/>
              </a:endParaRPr>
            </a:p>
          </p:txBody>
        </p:sp>
      </p:grpSp>
      <p:sp>
        <p:nvSpPr>
          <p:cNvPr id="30" name="Text Box 13"/>
          <p:cNvSpPr txBox="1">
            <a:spLocks noChangeArrowheads="1"/>
          </p:cNvSpPr>
          <p:nvPr userDrawn="1"/>
        </p:nvSpPr>
        <p:spPr bwMode="auto">
          <a:xfrm flipV="1">
            <a:off x="0" y="5748421"/>
            <a:ext cx="9118584" cy="837827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78000"/>
                </a:srgbClr>
              </a:gs>
              <a:gs pos="51000">
                <a:srgbClr val="000000">
                  <a:alpha val="78000"/>
                </a:srgbClr>
              </a:gs>
              <a:gs pos="98000">
                <a:srgbClr val="000000">
                  <a:alpha val="0"/>
                </a:srgbClr>
              </a:gs>
            </a:gsLst>
            <a:lin ang="5400000" scaled="0"/>
            <a:tileRect/>
          </a:gradFill>
          <a:ln w="9525">
            <a:noFill/>
            <a:miter lim="800000"/>
            <a:headEnd/>
            <a:tailEnd/>
          </a:ln>
        </p:spPr>
        <p:txBody>
          <a:bodyPr wrap="square" lIns="68589" tIns="68589" rIns="68589" bIns="68589" anchor="ctr" anchorCtr="0">
            <a:noAutofit/>
          </a:bodyPr>
          <a:lstStyle>
            <a:defPPr>
              <a:defRPr lang="en-US"/>
            </a:defPPr>
            <a:lvl1pPr algn="ctr">
              <a:lnSpc>
                <a:spcPct val="85000"/>
              </a:lnSpc>
              <a:defRPr sz="1400">
                <a:solidFill>
                  <a:schemeClr val="bg1"/>
                </a:solidFill>
              </a:defRPr>
            </a:lvl1pPr>
          </a:lstStyle>
          <a:p>
            <a:pPr algn="l" defTabSz="685891"/>
            <a:endParaRPr lang="en-US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</a:endParaRPr>
          </a:p>
        </p:txBody>
      </p:sp>
      <p:grpSp>
        <p:nvGrpSpPr>
          <p:cNvPr id="31" name="Group 9"/>
          <p:cNvGrpSpPr/>
          <p:nvPr userDrawn="1"/>
        </p:nvGrpSpPr>
        <p:grpSpPr>
          <a:xfrm flipH="1">
            <a:off x="27" y="6216928"/>
            <a:ext cx="9143998" cy="187632"/>
            <a:chOff x="0" y="925450"/>
            <a:chExt cx="12188824" cy="187632"/>
          </a:xfrm>
        </p:grpSpPr>
        <p:sp>
          <p:nvSpPr>
            <p:cNvPr id="32" name="Rectangle 31"/>
            <p:cNvSpPr/>
            <p:nvPr userDrawn="1"/>
          </p:nvSpPr>
          <p:spPr>
            <a:xfrm>
              <a:off x="0" y="925450"/>
              <a:ext cx="12188824" cy="159057"/>
            </a:xfrm>
            <a:prstGeom prst="rect">
              <a:avLst/>
            </a:prstGeom>
            <a:gradFill rotWithShape="1">
              <a:gsLst>
                <a:gs pos="0">
                  <a:srgbClr val="000000">
                    <a:alpha val="0"/>
                  </a:srgbClr>
                </a:gs>
                <a:gs pos="100000">
                  <a:srgbClr val="000000">
                    <a:alpha val="65000"/>
                  </a:srgbClr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defTabSz="681626"/>
              <a:endParaRPr lang="en-US" dirty="0" smtClean="0">
                <a:solidFill>
                  <a:srgbClr val="0096D6"/>
                </a:solidFill>
                <a:latin typeface="Arial"/>
              </a:endParaRPr>
            </a:p>
          </p:txBody>
        </p:sp>
        <p:sp>
          <p:nvSpPr>
            <p:cNvPr id="33" name="Rectangle 32"/>
            <p:cNvSpPr/>
            <p:nvPr userDrawn="1"/>
          </p:nvSpPr>
          <p:spPr>
            <a:xfrm>
              <a:off x="0" y="1085650"/>
              <a:ext cx="12188824" cy="27432"/>
            </a:xfrm>
            <a:prstGeom prst="rect">
              <a:avLst/>
            </a:prstGeom>
            <a:gradFill rotWithShape="1">
              <a:gsLst>
                <a:gs pos="0">
                  <a:srgbClr val="FFFFFF">
                    <a:alpha val="35000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defTabSz="681626"/>
              <a:endParaRPr lang="en-US" dirty="0" smtClean="0">
                <a:solidFill>
                  <a:srgbClr val="0096D6"/>
                </a:solidFill>
                <a:latin typeface="Arial"/>
              </a:endParaRPr>
            </a:p>
          </p:txBody>
        </p:sp>
      </p:grpSp>
      <p:sp>
        <p:nvSpPr>
          <p:cNvPr id="34" name="Rectangle 33"/>
          <p:cNvSpPr/>
          <p:nvPr userDrawn="1"/>
        </p:nvSpPr>
        <p:spPr>
          <a:xfrm flipV="1">
            <a:off x="27" y="910114"/>
            <a:ext cx="9143998" cy="159057"/>
          </a:xfrm>
          <a:prstGeom prst="rect">
            <a:avLst/>
          </a:prstGeom>
          <a:gradFill rotWithShape="1">
            <a:gsLst>
              <a:gs pos="0">
                <a:srgbClr val="000000">
                  <a:alpha val="0"/>
                </a:srgbClr>
              </a:gs>
              <a:gs pos="100000">
                <a:srgbClr val="000000">
                  <a:alpha val="65000"/>
                </a:srgbClr>
              </a:gs>
            </a:gsLst>
            <a:lin ang="5400000" scaled="1"/>
          </a:gradFill>
          <a:ln w="9525" algn="ctr">
            <a:noFill/>
            <a:round/>
            <a:headEnd/>
            <a:tailEnd/>
          </a:ln>
        </p:spPr>
        <p:txBody>
          <a:bodyPr lIns="68589" tIns="34295" rIns="68589" bIns="34295"/>
          <a:lstStyle/>
          <a:p>
            <a:pPr defTabSz="681626"/>
            <a:endParaRPr lang="en-US" dirty="0" smtClean="0">
              <a:solidFill>
                <a:srgbClr val="0096D6"/>
              </a:solidFill>
              <a:latin typeface="Arial"/>
            </a:endParaRPr>
          </a:p>
        </p:txBody>
      </p:sp>
      <p:sp>
        <p:nvSpPr>
          <p:cNvPr id="35" name="Rectangle 34"/>
          <p:cNvSpPr/>
          <p:nvPr userDrawn="1"/>
        </p:nvSpPr>
        <p:spPr>
          <a:xfrm>
            <a:off x="27" y="882679"/>
            <a:ext cx="9143998" cy="27432"/>
          </a:xfrm>
          <a:prstGeom prst="rect">
            <a:avLst/>
          </a:prstGeom>
          <a:gradFill rotWithShape="1">
            <a:gsLst>
              <a:gs pos="0">
                <a:srgbClr val="FFFFFF">
                  <a:alpha val="35000"/>
                </a:srgbClr>
              </a:gs>
              <a:gs pos="100000">
                <a:srgbClr val="FFFFFF">
                  <a:alpha val="0"/>
                </a:srgbClr>
              </a:gs>
            </a:gsLst>
            <a:lin ang="0" scaled="1"/>
          </a:gradFill>
          <a:ln w="9525" algn="ctr">
            <a:noFill/>
            <a:round/>
            <a:headEnd/>
            <a:tailEnd/>
          </a:ln>
        </p:spPr>
        <p:txBody>
          <a:bodyPr lIns="68589" tIns="34295" rIns="68589" bIns="34295"/>
          <a:lstStyle/>
          <a:p>
            <a:pPr defTabSz="681626"/>
            <a:endParaRPr lang="en-US" dirty="0" smtClean="0">
              <a:solidFill>
                <a:srgbClr val="0096D6"/>
              </a:solidFill>
              <a:latin typeface="Arial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45105528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losing Slide_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A20003x31B_MR.jpg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 t="-3"/>
          <a:stretch/>
        </p:blipFill>
        <p:spPr>
          <a:xfrm>
            <a:off x="2" y="3"/>
            <a:ext cx="9143999" cy="6857999"/>
          </a:xfrm>
          <a:prstGeom prst="rect">
            <a:avLst/>
          </a:prstGeom>
        </p:spPr>
      </p:pic>
      <p:sp>
        <p:nvSpPr>
          <p:cNvPr id="18" name="Rectangle 4"/>
          <p:cNvSpPr>
            <a:spLocks noChangeArrowheads="1"/>
          </p:cNvSpPr>
          <p:nvPr userDrawn="1"/>
        </p:nvSpPr>
        <p:spPr bwMode="ltGray">
          <a:xfrm>
            <a:off x="265668" y="6591583"/>
            <a:ext cx="3420515" cy="169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601" tIns="30800" rIns="61601" bIns="30800" anchor="b" anchorCtr="0">
            <a:spAutoFit/>
          </a:bodyPr>
          <a:lstStyle/>
          <a:p>
            <a:pPr algn="l" defTabSz="610911">
              <a:buNone/>
            </a:pPr>
            <a:r>
              <a:rPr lang="de-CH" sz="700" b="0" i="0">
                <a:solidFill>
                  <a:srgbClr val="FFFFFF">
                    <a:lumMod val="50000"/>
                  </a:srgbClr>
                </a:solidFill>
                <a:latin typeface="Arial"/>
                <a:ea typeface="+mn-ea"/>
                <a:cs typeface="+mn-cs"/>
              </a:rPr>
              <a:t>C97-722470-00 © 2012 Cisco und/oder Partnerunternehmen. Alle Rechte vorbehalten.</a:t>
            </a:r>
            <a:endParaRPr lang="en-US" sz="700" dirty="0">
              <a:solidFill>
                <a:srgbClr val="FFFFFF">
                  <a:lumMod val="50000"/>
                </a:srgbClr>
              </a:solidFill>
              <a:latin typeface="Arial"/>
            </a:endParaRPr>
          </a:p>
        </p:txBody>
      </p:sp>
      <p:sp>
        <p:nvSpPr>
          <p:cNvPr id="19" name="Rectangle 5"/>
          <p:cNvSpPr>
            <a:spLocks noChangeArrowheads="1"/>
          </p:cNvSpPr>
          <p:nvPr userDrawn="1"/>
        </p:nvSpPr>
        <p:spPr bwMode="ltGray">
          <a:xfrm>
            <a:off x="7727754" y="6589849"/>
            <a:ext cx="847898" cy="169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61601" tIns="30800" rIns="61601" bIns="30800" anchor="b">
            <a:spAutoFit/>
          </a:bodyPr>
          <a:lstStyle/>
          <a:p>
            <a:pPr algn="r" defTabSz="610911">
              <a:buNone/>
            </a:pPr>
            <a:r>
              <a:rPr lang="de-CH" sz="700" b="0" i="0">
                <a:solidFill>
                  <a:srgbClr val="C0C0C0"/>
                </a:solidFill>
                <a:latin typeface="Arial"/>
                <a:ea typeface="+mn-ea"/>
                <a:cs typeface="+mn-cs"/>
              </a:rPr>
              <a:t>Vertrauliche Informationen von Cisco</a:t>
            </a:r>
          </a:p>
        </p:txBody>
      </p:sp>
      <p:sp>
        <p:nvSpPr>
          <p:cNvPr id="20" name="Rectangle 7"/>
          <p:cNvSpPr>
            <a:spLocks noChangeArrowheads="1"/>
          </p:cNvSpPr>
          <p:nvPr userDrawn="1"/>
        </p:nvSpPr>
        <p:spPr bwMode="ltGray">
          <a:xfrm>
            <a:off x="8647254" y="6585745"/>
            <a:ext cx="234117" cy="16992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61601" tIns="30800" rIns="61601" bIns="30800" anchor="b">
            <a:spAutoFit/>
          </a:bodyPr>
          <a:lstStyle/>
          <a:p>
            <a:pPr algn="r" defTabSz="610911">
              <a:buNone/>
            </a:pPr>
            <a:fld id="{DFCF27A5-1A5B-48D3-A060-2758FFBB1ADD}" type="slidenum">
              <a:rPr lang="de-CH" sz="700" b="0" i="0">
                <a:solidFill>
                  <a:srgbClr val="C0C0C0"/>
                </a:solidFill>
                <a:latin typeface="Arial"/>
                <a:ea typeface="+mn-ea"/>
                <a:cs typeface="+mn-cs"/>
              </a:rPr>
              <a:pPr algn="r" defTabSz="610911">
                <a:buNone/>
              </a:pPr>
              <a:t>‹#›</a:t>
            </a:fld>
            <a:endParaRPr lang="en-US" sz="700" dirty="0">
              <a:solidFill>
                <a:srgbClr val="C0C0C0"/>
              </a:solidFill>
              <a:latin typeface="Arial"/>
            </a:endParaRPr>
          </a:p>
        </p:txBody>
      </p:sp>
      <p:grpSp>
        <p:nvGrpSpPr>
          <p:cNvPr id="22" name="Group 38"/>
          <p:cNvGrpSpPr/>
          <p:nvPr userDrawn="1"/>
        </p:nvGrpSpPr>
        <p:grpSpPr>
          <a:xfrm>
            <a:off x="3557324" y="2892570"/>
            <a:ext cx="2029353" cy="1072860"/>
            <a:chOff x="609600" y="528537"/>
            <a:chExt cx="1444734" cy="763789"/>
          </a:xfrm>
          <a:solidFill>
            <a:schemeClr val="bg1"/>
          </a:solidFill>
        </p:grpSpPr>
        <p:sp>
          <p:nvSpPr>
            <p:cNvPr id="23" name="Rectangle 22"/>
            <p:cNvSpPr>
              <a:spLocks noChangeArrowheads="1"/>
            </p:cNvSpPr>
            <p:nvPr/>
          </p:nvSpPr>
          <p:spPr bwMode="black">
            <a:xfrm>
              <a:off x="1016578" y="1035681"/>
              <a:ext cx="65914" cy="249730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 dirty="0">
                <a:latin typeface="+mj-lt"/>
              </a:endParaRPr>
            </a:p>
          </p:txBody>
        </p:sp>
        <p:sp>
          <p:nvSpPr>
            <p:cNvPr id="24" name="Freeform 23"/>
            <p:cNvSpPr>
              <a:spLocks/>
            </p:cNvSpPr>
            <p:nvPr/>
          </p:nvSpPr>
          <p:spPr bwMode="black">
            <a:xfrm>
              <a:off x="1400563" y="1028765"/>
              <a:ext cx="190843" cy="263561"/>
            </a:xfrm>
            <a:custGeom>
              <a:avLst/>
              <a:gdLst/>
              <a:ahLst/>
              <a:cxnLst>
                <a:cxn ang="0">
                  <a:pos x="58" y="24"/>
                </a:cxn>
                <a:cxn ang="0">
                  <a:pos x="42" y="20"/>
                </a:cxn>
                <a:cxn ang="0">
                  <a:pos x="21" y="40"/>
                </a:cxn>
                <a:cxn ang="0">
                  <a:pos x="42" y="60"/>
                </a:cxn>
                <a:cxn ang="0">
                  <a:pos x="58" y="56"/>
                </a:cxn>
                <a:cxn ang="0">
                  <a:pos x="58" y="77"/>
                </a:cxn>
                <a:cxn ang="0">
                  <a:pos x="41" y="80"/>
                </a:cxn>
                <a:cxn ang="0">
                  <a:pos x="0" y="40"/>
                </a:cxn>
                <a:cxn ang="0">
                  <a:pos x="41" y="0"/>
                </a:cxn>
                <a:cxn ang="0">
                  <a:pos x="58" y="3"/>
                </a:cxn>
                <a:cxn ang="0">
                  <a:pos x="58" y="24"/>
                </a:cxn>
              </a:cxnLst>
              <a:rect l="0" t="0" r="r" b="b"/>
              <a:pathLst>
                <a:path w="58" h="80">
                  <a:moveTo>
                    <a:pt x="58" y="24"/>
                  </a:moveTo>
                  <a:cubicBezTo>
                    <a:pt x="58" y="23"/>
                    <a:pt x="51" y="20"/>
                    <a:pt x="42" y="20"/>
                  </a:cubicBezTo>
                  <a:cubicBezTo>
                    <a:pt x="30" y="20"/>
                    <a:pt x="21" y="28"/>
                    <a:pt x="21" y="40"/>
                  </a:cubicBezTo>
                  <a:cubicBezTo>
                    <a:pt x="21" y="51"/>
                    <a:pt x="29" y="60"/>
                    <a:pt x="42" y="60"/>
                  </a:cubicBezTo>
                  <a:cubicBezTo>
                    <a:pt x="51" y="60"/>
                    <a:pt x="57" y="57"/>
                    <a:pt x="58" y="56"/>
                  </a:cubicBezTo>
                  <a:cubicBezTo>
                    <a:pt x="58" y="77"/>
                    <a:pt x="58" y="77"/>
                    <a:pt x="58" y="77"/>
                  </a:cubicBezTo>
                  <a:cubicBezTo>
                    <a:pt x="56" y="78"/>
                    <a:pt x="49" y="80"/>
                    <a:pt x="41" y="80"/>
                  </a:cubicBezTo>
                  <a:cubicBezTo>
                    <a:pt x="19" y="80"/>
                    <a:pt x="0" y="65"/>
                    <a:pt x="0" y="40"/>
                  </a:cubicBezTo>
                  <a:cubicBezTo>
                    <a:pt x="0" y="17"/>
                    <a:pt x="17" y="0"/>
                    <a:pt x="41" y="0"/>
                  </a:cubicBezTo>
                  <a:cubicBezTo>
                    <a:pt x="50" y="0"/>
                    <a:pt x="56" y="3"/>
                    <a:pt x="58" y="3"/>
                  </a:cubicBezTo>
                  <a:lnTo>
                    <a:pt x="58" y="2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+mj-lt"/>
              </a:endParaRPr>
            </a:p>
          </p:txBody>
        </p:sp>
        <p:sp>
          <p:nvSpPr>
            <p:cNvPr id="25" name="Freeform 24"/>
            <p:cNvSpPr>
              <a:spLocks/>
            </p:cNvSpPr>
            <p:nvPr/>
          </p:nvSpPr>
          <p:spPr bwMode="black">
            <a:xfrm>
              <a:off x="740661" y="1028765"/>
              <a:ext cx="190843" cy="263561"/>
            </a:xfrm>
            <a:custGeom>
              <a:avLst/>
              <a:gdLst/>
              <a:ahLst/>
              <a:cxnLst>
                <a:cxn ang="0">
                  <a:pos x="58" y="24"/>
                </a:cxn>
                <a:cxn ang="0">
                  <a:pos x="42" y="20"/>
                </a:cxn>
                <a:cxn ang="0">
                  <a:pos x="21" y="40"/>
                </a:cxn>
                <a:cxn ang="0">
                  <a:pos x="42" y="60"/>
                </a:cxn>
                <a:cxn ang="0">
                  <a:pos x="58" y="56"/>
                </a:cxn>
                <a:cxn ang="0">
                  <a:pos x="58" y="77"/>
                </a:cxn>
                <a:cxn ang="0">
                  <a:pos x="40" y="80"/>
                </a:cxn>
                <a:cxn ang="0">
                  <a:pos x="0" y="40"/>
                </a:cxn>
                <a:cxn ang="0">
                  <a:pos x="40" y="0"/>
                </a:cxn>
                <a:cxn ang="0">
                  <a:pos x="58" y="3"/>
                </a:cxn>
                <a:cxn ang="0">
                  <a:pos x="58" y="24"/>
                </a:cxn>
              </a:cxnLst>
              <a:rect l="0" t="0" r="r" b="b"/>
              <a:pathLst>
                <a:path w="58" h="80">
                  <a:moveTo>
                    <a:pt x="58" y="24"/>
                  </a:moveTo>
                  <a:cubicBezTo>
                    <a:pt x="57" y="23"/>
                    <a:pt x="51" y="20"/>
                    <a:pt x="42" y="20"/>
                  </a:cubicBezTo>
                  <a:cubicBezTo>
                    <a:pt x="29" y="20"/>
                    <a:pt x="21" y="28"/>
                    <a:pt x="21" y="40"/>
                  </a:cubicBezTo>
                  <a:cubicBezTo>
                    <a:pt x="21" y="51"/>
                    <a:pt x="29" y="60"/>
                    <a:pt x="42" y="60"/>
                  </a:cubicBezTo>
                  <a:cubicBezTo>
                    <a:pt x="51" y="60"/>
                    <a:pt x="57" y="57"/>
                    <a:pt x="58" y="56"/>
                  </a:cubicBezTo>
                  <a:cubicBezTo>
                    <a:pt x="58" y="77"/>
                    <a:pt x="58" y="77"/>
                    <a:pt x="58" y="77"/>
                  </a:cubicBezTo>
                  <a:cubicBezTo>
                    <a:pt x="56" y="78"/>
                    <a:pt x="49" y="80"/>
                    <a:pt x="40" y="80"/>
                  </a:cubicBezTo>
                  <a:cubicBezTo>
                    <a:pt x="19" y="80"/>
                    <a:pt x="0" y="65"/>
                    <a:pt x="0" y="40"/>
                  </a:cubicBezTo>
                  <a:cubicBezTo>
                    <a:pt x="0" y="17"/>
                    <a:pt x="17" y="0"/>
                    <a:pt x="40" y="0"/>
                  </a:cubicBezTo>
                  <a:cubicBezTo>
                    <a:pt x="49" y="0"/>
                    <a:pt x="56" y="3"/>
                    <a:pt x="58" y="3"/>
                  </a:cubicBezTo>
                  <a:lnTo>
                    <a:pt x="58" y="2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+mj-lt"/>
              </a:endParaRPr>
            </a:p>
          </p:txBody>
        </p:sp>
        <p:sp>
          <p:nvSpPr>
            <p:cNvPr id="26" name="Freeform 25"/>
            <p:cNvSpPr>
              <a:spLocks noEditPoints="1"/>
            </p:cNvSpPr>
            <p:nvPr/>
          </p:nvSpPr>
          <p:spPr bwMode="black">
            <a:xfrm>
              <a:off x="1660385" y="1028765"/>
              <a:ext cx="262122" cy="263561"/>
            </a:xfrm>
            <a:custGeom>
              <a:avLst/>
              <a:gdLst/>
              <a:ahLst/>
              <a:cxnLst>
                <a:cxn ang="0">
                  <a:pos x="80" y="40"/>
                </a:cxn>
                <a:cxn ang="0">
                  <a:pos x="40" y="80"/>
                </a:cxn>
                <a:cxn ang="0">
                  <a:pos x="0" y="40"/>
                </a:cxn>
                <a:cxn ang="0">
                  <a:pos x="40" y="0"/>
                </a:cxn>
                <a:cxn ang="0">
                  <a:pos x="80" y="40"/>
                </a:cxn>
                <a:cxn ang="0">
                  <a:pos x="40" y="20"/>
                </a:cxn>
                <a:cxn ang="0">
                  <a:pos x="20" y="40"/>
                </a:cxn>
                <a:cxn ang="0">
                  <a:pos x="40" y="60"/>
                </a:cxn>
                <a:cxn ang="0">
                  <a:pos x="60" y="40"/>
                </a:cxn>
                <a:cxn ang="0">
                  <a:pos x="40" y="20"/>
                </a:cxn>
              </a:cxnLst>
              <a:rect l="0" t="0" r="r" b="b"/>
              <a:pathLst>
                <a:path w="80" h="80">
                  <a:moveTo>
                    <a:pt x="80" y="40"/>
                  </a:moveTo>
                  <a:cubicBezTo>
                    <a:pt x="80" y="62"/>
                    <a:pt x="64" y="80"/>
                    <a:pt x="40" y="80"/>
                  </a:cubicBezTo>
                  <a:cubicBezTo>
                    <a:pt x="16" y="80"/>
                    <a:pt x="0" y="62"/>
                    <a:pt x="0" y="40"/>
                  </a:cubicBezTo>
                  <a:cubicBezTo>
                    <a:pt x="0" y="18"/>
                    <a:pt x="16" y="0"/>
                    <a:pt x="40" y="0"/>
                  </a:cubicBezTo>
                  <a:cubicBezTo>
                    <a:pt x="64" y="0"/>
                    <a:pt x="80" y="18"/>
                    <a:pt x="80" y="40"/>
                  </a:cubicBezTo>
                  <a:moveTo>
                    <a:pt x="40" y="20"/>
                  </a:moveTo>
                  <a:cubicBezTo>
                    <a:pt x="29" y="20"/>
                    <a:pt x="20" y="29"/>
                    <a:pt x="20" y="40"/>
                  </a:cubicBezTo>
                  <a:cubicBezTo>
                    <a:pt x="20" y="51"/>
                    <a:pt x="29" y="60"/>
                    <a:pt x="40" y="60"/>
                  </a:cubicBezTo>
                  <a:cubicBezTo>
                    <a:pt x="51" y="60"/>
                    <a:pt x="60" y="51"/>
                    <a:pt x="60" y="40"/>
                  </a:cubicBezTo>
                  <a:cubicBezTo>
                    <a:pt x="60" y="29"/>
                    <a:pt x="51" y="20"/>
                    <a:pt x="40" y="20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+mj-lt"/>
              </a:endParaRPr>
            </a:p>
          </p:txBody>
        </p:sp>
        <p:sp>
          <p:nvSpPr>
            <p:cNvPr id="27" name="Freeform 26"/>
            <p:cNvSpPr>
              <a:spLocks/>
            </p:cNvSpPr>
            <p:nvPr/>
          </p:nvSpPr>
          <p:spPr bwMode="black">
            <a:xfrm>
              <a:off x="1167566" y="1028765"/>
              <a:ext cx="170916" cy="263561"/>
            </a:xfrm>
            <a:custGeom>
              <a:avLst/>
              <a:gdLst/>
              <a:ahLst/>
              <a:cxnLst>
                <a:cxn ang="0">
                  <a:pos x="47" y="19"/>
                </a:cxn>
                <a:cxn ang="0">
                  <a:pos x="32" y="17"/>
                </a:cxn>
                <a:cxn ang="0">
                  <a:pos x="20" y="23"/>
                </a:cxn>
                <a:cxn ang="0">
                  <a:pos x="29" y="30"/>
                </a:cxn>
                <a:cxn ang="0">
                  <a:pos x="34" y="32"/>
                </a:cxn>
                <a:cxn ang="0">
                  <a:pos x="52" y="54"/>
                </a:cxn>
                <a:cxn ang="0">
                  <a:pos x="21" y="80"/>
                </a:cxn>
                <a:cxn ang="0">
                  <a:pos x="0" y="77"/>
                </a:cxn>
                <a:cxn ang="0">
                  <a:pos x="0" y="60"/>
                </a:cxn>
                <a:cxn ang="0">
                  <a:pos x="18" y="63"/>
                </a:cxn>
                <a:cxn ang="0">
                  <a:pos x="32" y="56"/>
                </a:cxn>
                <a:cxn ang="0">
                  <a:pos x="23" y="48"/>
                </a:cxn>
                <a:cxn ang="0">
                  <a:pos x="19" y="47"/>
                </a:cxn>
                <a:cxn ang="0">
                  <a:pos x="0" y="24"/>
                </a:cxn>
                <a:cxn ang="0">
                  <a:pos x="28" y="0"/>
                </a:cxn>
                <a:cxn ang="0">
                  <a:pos x="47" y="3"/>
                </a:cxn>
                <a:cxn ang="0">
                  <a:pos x="47" y="19"/>
                </a:cxn>
              </a:cxnLst>
              <a:rect l="0" t="0" r="r" b="b"/>
              <a:pathLst>
                <a:path w="52" h="80">
                  <a:moveTo>
                    <a:pt x="47" y="19"/>
                  </a:moveTo>
                  <a:cubicBezTo>
                    <a:pt x="47" y="19"/>
                    <a:pt x="38" y="17"/>
                    <a:pt x="32" y="17"/>
                  </a:cubicBezTo>
                  <a:cubicBezTo>
                    <a:pt x="24" y="17"/>
                    <a:pt x="20" y="19"/>
                    <a:pt x="20" y="23"/>
                  </a:cubicBezTo>
                  <a:cubicBezTo>
                    <a:pt x="20" y="28"/>
                    <a:pt x="26" y="29"/>
                    <a:pt x="29" y="30"/>
                  </a:cubicBezTo>
                  <a:cubicBezTo>
                    <a:pt x="34" y="32"/>
                    <a:pt x="34" y="32"/>
                    <a:pt x="34" y="32"/>
                  </a:cubicBezTo>
                  <a:cubicBezTo>
                    <a:pt x="47" y="36"/>
                    <a:pt x="52" y="45"/>
                    <a:pt x="52" y="54"/>
                  </a:cubicBezTo>
                  <a:cubicBezTo>
                    <a:pt x="52" y="73"/>
                    <a:pt x="35" y="80"/>
                    <a:pt x="21" y="80"/>
                  </a:cubicBezTo>
                  <a:cubicBezTo>
                    <a:pt x="10" y="80"/>
                    <a:pt x="1" y="78"/>
                    <a:pt x="0" y="77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2" y="60"/>
                    <a:pt x="10" y="63"/>
                    <a:pt x="18" y="63"/>
                  </a:cubicBezTo>
                  <a:cubicBezTo>
                    <a:pt x="28" y="63"/>
                    <a:pt x="32" y="60"/>
                    <a:pt x="32" y="56"/>
                  </a:cubicBezTo>
                  <a:cubicBezTo>
                    <a:pt x="32" y="52"/>
                    <a:pt x="28" y="49"/>
                    <a:pt x="23" y="48"/>
                  </a:cubicBezTo>
                  <a:cubicBezTo>
                    <a:pt x="22" y="48"/>
                    <a:pt x="21" y="47"/>
                    <a:pt x="19" y="47"/>
                  </a:cubicBezTo>
                  <a:cubicBezTo>
                    <a:pt x="9" y="43"/>
                    <a:pt x="0" y="37"/>
                    <a:pt x="0" y="24"/>
                  </a:cubicBezTo>
                  <a:cubicBezTo>
                    <a:pt x="0" y="10"/>
                    <a:pt x="10" y="0"/>
                    <a:pt x="28" y="0"/>
                  </a:cubicBezTo>
                  <a:cubicBezTo>
                    <a:pt x="37" y="0"/>
                    <a:pt x="46" y="3"/>
                    <a:pt x="47" y="3"/>
                  </a:cubicBezTo>
                  <a:lnTo>
                    <a:pt x="47" y="1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+mj-lt"/>
              </a:endParaRPr>
            </a:p>
          </p:txBody>
        </p:sp>
        <p:sp>
          <p:nvSpPr>
            <p:cNvPr id="28" name="Freeform 27"/>
            <p:cNvSpPr>
              <a:spLocks/>
            </p:cNvSpPr>
            <p:nvPr/>
          </p:nvSpPr>
          <p:spPr bwMode="black">
            <a:xfrm>
              <a:off x="609600" y="732931"/>
              <a:ext cx="62081" cy="128323"/>
            </a:xfrm>
            <a:custGeom>
              <a:avLst/>
              <a:gdLst/>
              <a:ahLst/>
              <a:cxnLst>
                <a:cxn ang="0">
                  <a:pos x="19" y="10"/>
                </a:cxn>
                <a:cxn ang="0">
                  <a:pos x="10" y="0"/>
                </a:cxn>
                <a:cxn ang="0">
                  <a:pos x="0" y="10"/>
                </a:cxn>
                <a:cxn ang="0">
                  <a:pos x="0" y="30"/>
                </a:cxn>
                <a:cxn ang="0">
                  <a:pos x="10" y="39"/>
                </a:cxn>
                <a:cxn ang="0">
                  <a:pos x="19" y="30"/>
                </a:cxn>
                <a:cxn ang="0">
                  <a:pos x="19" y="10"/>
                </a:cxn>
              </a:cxnLst>
              <a:rect l="0" t="0" r="r" b="b"/>
              <a:pathLst>
                <a:path w="19" h="39">
                  <a:moveTo>
                    <a:pt x="19" y="10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4" y="0"/>
                    <a:pt x="0" y="4"/>
                    <a:pt x="0" y="1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5"/>
                    <a:pt x="4" y="39"/>
                    <a:pt x="10" y="39"/>
                  </a:cubicBezTo>
                  <a:cubicBezTo>
                    <a:pt x="15" y="39"/>
                    <a:pt x="19" y="35"/>
                    <a:pt x="19" y="30"/>
                  </a:cubicBezTo>
                  <a:lnTo>
                    <a:pt x="19" y="1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+mj-lt"/>
              </a:endParaRPr>
            </a:p>
          </p:txBody>
        </p:sp>
        <p:sp>
          <p:nvSpPr>
            <p:cNvPr id="29" name="Freeform 28"/>
            <p:cNvSpPr>
              <a:spLocks/>
            </p:cNvSpPr>
            <p:nvPr/>
          </p:nvSpPr>
          <p:spPr bwMode="black">
            <a:xfrm>
              <a:off x="783581" y="646870"/>
              <a:ext cx="62081" cy="214384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9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4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4" y="65"/>
                    <a:pt x="9" y="65"/>
                  </a:cubicBezTo>
                  <a:cubicBezTo>
                    <a:pt x="14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+mj-lt"/>
              </a:endParaRPr>
            </a:p>
          </p:txBody>
        </p:sp>
        <p:sp>
          <p:nvSpPr>
            <p:cNvPr id="30" name="Freeform 29"/>
            <p:cNvSpPr>
              <a:spLocks/>
            </p:cNvSpPr>
            <p:nvPr/>
          </p:nvSpPr>
          <p:spPr bwMode="black">
            <a:xfrm>
              <a:off x="954497" y="528537"/>
              <a:ext cx="62081" cy="394958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10" y="0"/>
                </a:cxn>
                <a:cxn ang="0">
                  <a:pos x="0" y="9"/>
                </a:cxn>
                <a:cxn ang="0">
                  <a:pos x="0" y="111"/>
                </a:cxn>
                <a:cxn ang="0">
                  <a:pos x="10" y="120"/>
                </a:cxn>
                <a:cxn ang="0">
                  <a:pos x="19" y="111"/>
                </a:cxn>
                <a:cxn ang="0">
                  <a:pos x="19" y="9"/>
                </a:cxn>
              </a:cxnLst>
              <a:rect l="0" t="0" r="r" b="b"/>
              <a:pathLst>
                <a:path w="19" h="120">
                  <a:moveTo>
                    <a:pt x="19" y="9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5" y="0"/>
                    <a:pt x="0" y="4"/>
                    <a:pt x="0" y="9"/>
                  </a:cubicBezTo>
                  <a:cubicBezTo>
                    <a:pt x="0" y="111"/>
                    <a:pt x="0" y="111"/>
                    <a:pt x="0" y="111"/>
                  </a:cubicBezTo>
                  <a:cubicBezTo>
                    <a:pt x="0" y="116"/>
                    <a:pt x="5" y="120"/>
                    <a:pt x="10" y="120"/>
                  </a:cubicBezTo>
                  <a:cubicBezTo>
                    <a:pt x="15" y="120"/>
                    <a:pt x="19" y="116"/>
                    <a:pt x="19" y="111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+mj-lt"/>
              </a:endParaRPr>
            </a:p>
          </p:txBody>
        </p:sp>
        <p:sp>
          <p:nvSpPr>
            <p:cNvPr id="31" name="Freeform 30"/>
            <p:cNvSpPr>
              <a:spLocks/>
            </p:cNvSpPr>
            <p:nvPr/>
          </p:nvSpPr>
          <p:spPr bwMode="black">
            <a:xfrm>
              <a:off x="1128478" y="646870"/>
              <a:ext cx="62081" cy="214384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9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5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4" y="65"/>
                    <a:pt x="9" y="65"/>
                  </a:cubicBezTo>
                  <a:cubicBezTo>
                    <a:pt x="15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+mj-lt"/>
              </a:endParaRPr>
            </a:p>
          </p:txBody>
        </p:sp>
        <p:sp>
          <p:nvSpPr>
            <p:cNvPr id="32" name="Freeform 31"/>
            <p:cNvSpPr>
              <a:spLocks/>
            </p:cNvSpPr>
            <p:nvPr/>
          </p:nvSpPr>
          <p:spPr bwMode="black">
            <a:xfrm>
              <a:off x="1298627" y="732931"/>
              <a:ext cx="65914" cy="128323"/>
            </a:xfrm>
            <a:custGeom>
              <a:avLst/>
              <a:gdLst/>
              <a:ahLst/>
              <a:cxnLst>
                <a:cxn ang="0">
                  <a:pos x="20" y="10"/>
                </a:cxn>
                <a:cxn ang="0">
                  <a:pos x="10" y="0"/>
                </a:cxn>
                <a:cxn ang="0">
                  <a:pos x="0" y="10"/>
                </a:cxn>
                <a:cxn ang="0">
                  <a:pos x="0" y="30"/>
                </a:cxn>
                <a:cxn ang="0">
                  <a:pos x="10" y="39"/>
                </a:cxn>
                <a:cxn ang="0">
                  <a:pos x="20" y="30"/>
                </a:cxn>
                <a:cxn ang="0">
                  <a:pos x="20" y="10"/>
                </a:cxn>
              </a:cxnLst>
              <a:rect l="0" t="0" r="r" b="b"/>
              <a:pathLst>
                <a:path w="20" h="39">
                  <a:moveTo>
                    <a:pt x="20" y="10"/>
                  </a:moveTo>
                  <a:cubicBezTo>
                    <a:pt x="20" y="4"/>
                    <a:pt x="15" y="0"/>
                    <a:pt x="10" y="0"/>
                  </a:cubicBezTo>
                  <a:cubicBezTo>
                    <a:pt x="5" y="0"/>
                    <a:pt x="0" y="4"/>
                    <a:pt x="0" y="1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5"/>
                    <a:pt x="5" y="39"/>
                    <a:pt x="10" y="39"/>
                  </a:cubicBezTo>
                  <a:cubicBezTo>
                    <a:pt x="15" y="39"/>
                    <a:pt x="20" y="35"/>
                    <a:pt x="20" y="30"/>
                  </a:cubicBezTo>
                  <a:lnTo>
                    <a:pt x="20" y="1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+mj-lt"/>
              </a:endParaRPr>
            </a:p>
          </p:txBody>
        </p:sp>
        <p:sp>
          <p:nvSpPr>
            <p:cNvPr id="33" name="Freeform 32"/>
            <p:cNvSpPr>
              <a:spLocks/>
            </p:cNvSpPr>
            <p:nvPr/>
          </p:nvSpPr>
          <p:spPr bwMode="black">
            <a:xfrm>
              <a:off x="1472608" y="646870"/>
              <a:ext cx="62848" cy="214384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10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10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4" y="65"/>
                    <a:pt x="10" y="65"/>
                  </a:cubicBezTo>
                  <a:cubicBezTo>
                    <a:pt x="15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+mj-lt"/>
              </a:endParaRPr>
            </a:p>
          </p:txBody>
        </p:sp>
        <p:sp>
          <p:nvSpPr>
            <p:cNvPr id="48" name="Freeform 47"/>
            <p:cNvSpPr>
              <a:spLocks/>
            </p:cNvSpPr>
            <p:nvPr/>
          </p:nvSpPr>
          <p:spPr bwMode="black">
            <a:xfrm>
              <a:off x="1646590" y="528537"/>
              <a:ext cx="62848" cy="394958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0" y="111"/>
                </a:cxn>
                <a:cxn ang="0">
                  <a:pos x="9" y="120"/>
                </a:cxn>
                <a:cxn ang="0">
                  <a:pos x="19" y="111"/>
                </a:cxn>
                <a:cxn ang="0">
                  <a:pos x="19" y="9"/>
                </a:cxn>
              </a:cxnLst>
              <a:rect l="0" t="0" r="r" b="b"/>
              <a:pathLst>
                <a:path w="19" h="120">
                  <a:moveTo>
                    <a:pt x="19" y="9"/>
                  </a:moveTo>
                  <a:cubicBezTo>
                    <a:pt x="19" y="4"/>
                    <a:pt x="15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111"/>
                    <a:pt x="0" y="111"/>
                    <a:pt x="0" y="111"/>
                  </a:cubicBezTo>
                  <a:cubicBezTo>
                    <a:pt x="0" y="116"/>
                    <a:pt x="4" y="120"/>
                    <a:pt x="9" y="120"/>
                  </a:cubicBezTo>
                  <a:cubicBezTo>
                    <a:pt x="15" y="120"/>
                    <a:pt x="19" y="116"/>
                    <a:pt x="19" y="111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+mj-lt"/>
              </a:endParaRPr>
            </a:p>
          </p:txBody>
        </p:sp>
        <p:sp>
          <p:nvSpPr>
            <p:cNvPr id="49" name="Freeform 48"/>
            <p:cNvSpPr>
              <a:spLocks/>
            </p:cNvSpPr>
            <p:nvPr/>
          </p:nvSpPr>
          <p:spPr bwMode="black">
            <a:xfrm>
              <a:off x="1817505" y="646870"/>
              <a:ext cx="62848" cy="214384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10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10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5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5" y="65"/>
                    <a:pt x="10" y="65"/>
                  </a:cubicBezTo>
                  <a:cubicBezTo>
                    <a:pt x="15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+mj-lt"/>
              </a:endParaRPr>
            </a:p>
          </p:txBody>
        </p:sp>
        <p:sp>
          <p:nvSpPr>
            <p:cNvPr id="50" name="Freeform 49"/>
            <p:cNvSpPr>
              <a:spLocks/>
            </p:cNvSpPr>
            <p:nvPr/>
          </p:nvSpPr>
          <p:spPr bwMode="black">
            <a:xfrm>
              <a:off x="1991486" y="732931"/>
              <a:ext cx="62848" cy="128323"/>
            </a:xfrm>
            <a:custGeom>
              <a:avLst/>
              <a:gdLst/>
              <a:ahLst/>
              <a:cxnLst>
                <a:cxn ang="0">
                  <a:pos x="19" y="10"/>
                </a:cxn>
                <a:cxn ang="0">
                  <a:pos x="9" y="0"/>
                </a:cxn>
                <a:cxn ang="0">
                  <a:pos x="0" y="10"/>
                </a:cxn>
                <a:cxn ang="0">
                  <a:pos x="0" y="30"/>
                </a:cxn>
                <a:cxn ang="0">
                  <a:pos x="9" y="39"/>
                </a:cxn>
                <a:cxn ang="0">
                  <a:pos x="19" y="30"/>
                </a:cxn>
                <a:cxn ang="0">
                  <a:pos x="19" y="10"/>
                </a:cxn>
              </a:cxnLst>
              <a:rect l="0" t="0" r="r" b="b"/>
              <a:pathLst>
                <a:path w="19" h="39">
                  <a:moveTo>
                    <a:pt x="19" y="10"/>
                  </a:moveTo>
                  <a:cubicBezTo>
                    <a:pt x="19" y="4"/>
                    <a:pt x="15" y="0"/>
                    <a:pt x="9" y="0"/>
                  </a:cubicBezTo>
                  <a:cubicBezTo>
                    <a:pt x="4" y="0"/>
                    <a:pt x="0" y="4"/>
                    <a:pt x="0" y="1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5"/>
                    <a:pt x="4" y="39"/>
                    <a:pt x="9" y="39"/>
                  </a:cubicBezTo>
                  <a:cubicBezTo>
                    <a:pt x="15" y="39"/>
                    <a:pt x="19" y="35"/>
                    <a:pt x="19" y="30"/>
                  </a:cubicBezTo>
                  <a:lnTo>
                    <a:pt x="19" y="1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+mj-lt"/>
              </a:endParaRPr>
            </a:p>
          </p:txBody>
        </p:sp>
      </p:grpSp>
    </p:spTree>
    <p:extLst>
      <p:ext uri="{BB962C8B-B14F-4D97-AF65-F5344CB8AC3E}">
        <p14:creationId xmlns="" xmlns:p14="http://schemas.microsoft.com/office/powerpoint/2010/main" val="2978256032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ullet_Heavy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9702" y="165515"/>
            <a:ext cx="8588861" cy="838200"/>
          </a:xfrm>
        </p:spPr>
        <p:txBody>
          <a:bodyPr/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3600" b="0" kern="1200" spc="0" baseline="0" dirty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 noChangeAspect="1"/>
          </p:cNvSpPr>
          <p:nvPr>
            <p:ph type="body" sz="quarter" idx="10"/>
          </p:nvPr>
        </p:nvSpPr>
        <p:spPr>
          <a:xfrm>
            <a:off x="239713" y="1339745"/>
            <a:ext cx="4122425" cy="4965700"/>
          </a:xfrm>
        </p:spPr>
        <p:txBody>
          <a:bodyPr>
            <a:noAutofit/>
          </a:bodyPr>
          <a:lstStyle>
            <a:lvl1pPr>
              <a:lnSpc>
                <a:spcPct val="95000"/>
              </a:lnSpc>
              <a:spcBef>
                <a:spcPts val="1480"/>
              </a:spcBef>
              <a:defRPr sz="1800">
                <a:solidFill>
                  <a:srgbClr val="435153"/>
                </a:solidFill>
                <a:latin typeface="+mj-lt"/>
              </a:defRPr>
            </a:lvl1pPr>
            <a:lvl2pPr>
              <a:lnSpc>
                <a:spcPct val="95000"/>
              </a:lnSpc>
              <a:spcBef>
                <a:spcPts val="600"/>
              </a:spcBef>
              <a:defRPr sz="1400">
                <a:solidFill>
                  <a:srgbClr val="435153"/>
                </a:solidFill>
                <a:latin typeface="+mj-lt"/>
              </a:defRPr>
            </a:lvl2pPr>
            <a:lvl3pPr>
              <a:defRPr sz="1200">
                <a:solidFill>
                  <a:srgbClr val="435153"/>
                </a:solidFill>
                <a:latin typeface="+mj-lt"/>
              </a:defRPr>
            </a:lvl3pPr>
            <a:lvl4pPr>
              <a:defRPr sz="1100">
                <a:solidFill>
                  <a:srgbClr val="435153"/>
                </a:solidFill>
                <a:latin typeface="+mj-lt"/>
              </a:defRPr>
            </a:lvl4pPr>
            <a:lvl5pPr>
              <a:defRPr sz="1100">
                <a:solidFill>
                  <a:srgbClr val="435153"/>
                </a:solidFill>
                <a:latin typeface="+mj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4706781" y="1339745"/>
            <a:ext cx="4122425" cy="4965700"/>
          </a:xfrm>
        </p:spPr>
        <p:txBody>
          <a:bodyPr>
            <a:noAutofit/>
          </a:bodyPr>
          <a:lstStyle>
            <a:lvl1pPr>
              <a:lnSpc>
                <a:spcPct val="95000"/>
              </a:lnSpc>
              <a:spcBef>
                <a:spcPts val="1480"/>
              </a:spcBef>
              <a:defRPr sz="1800">
                <a:solidFill>
                  <a:srgbClr val="435153"/>
                </a:solidFill>
                <a:latin typeface="+mj-lt"/>
              </a:defRPr>
            </a:lvl1pPr>
            <a:lvl2pPr>
              <a:lnSpc>
                <a:spcPct val="95000"/>
              </a:lnSpc>
              <a:spcBef>
                <a:spcPts val="600"/>
              </a:spcBef>
              <a:defRPr sz="1400">
                <a:solidFill>
                  <a:srgbClr val="435153"/>
                </a:solidFill>
                <a:latin typeface="+mj-lt"/>
              </a:defRPr>
            </a:lvl2pPr>
            <a:lvl3pPr>
              <a:defRPr sz="1200">
                <a:solidFill>
                  <a:srgbClr val="435153"/>
                </a:solidFill>
                <a:latin typeface="+mj-lt"/>
              </a:defRPr>
            </a:lvl3pPr>
            <a:lvl4pPr>
              <a:defRPr sz="1100">
                <a:solidFill>
                  <a:srgbClr val="435153"/>
                </a:solidFill>
                <a:latin typeface="+mj-lt"/>
              </a:defRPr>
            </a:lvl4pPr>
            <a:lvl5pPr>
              <a:defRPr sz="1100">
                <a:solidFill>
                  <a:srgbClr val="435153"/>
                </a:solidFill>
                <a:latin typeface="+mj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torytel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229702" y="1918744"/>
            <a:ext cx="4117446" cy="3020519"/>
          </a:xfrm>
        </p:spPr>
        <p:txBody>
          <a:bodyPr vert="horz" lIns="61724" tIns="34292" rIns="61724" bIns="34292" rtlCol="0" anchor="ctr" anchorCtr="0">
            <a:noAutofit/>
          </a:bodyPr>
          <a:lstStyle>
            <a:lvl1pPr marL="0" indent="0" algn="l" defTabSz="685834" rtl="0" eaLnBrk="1" latinLnBrk="0" hangingPunct="1">
              <a:lnSpc>
                <a:spcPct val="80000"/>
              </a:lnSpc>
              <a:spcBef>
                <a:spcPct val="0"/>
              </a:spcBef>
              <a:buClr>
                <a:schemeClr val="tx1"/>
              </a:buClr>
              <a:buFont typeface="Ciscolight" pitchFamily="2" charset="0"/>
              <a:buNone/>
              <a:defRPr lang="en-US" sz="4100" b="0" kern="1200" spc="0" baseline="0" dirty="0">
                <a:gradFill>
                  <a:gsLst>
                    <a:gs pos="0">
                      <a:srgbClr val="00B2F0"/>
                    </a:gs>
                    <a:gs pos="44000">
                      <a:srgbClr val="40FFFE"/>
                    </a:gs>
                    <a:gs pos="100000">
                      <a:srgbClr val="96CA4B"/>
                    </a:gs>
                  </a:gsLst>
                  <a:lin ang="4800000" scaled="0"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Telling Shared Experiences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4922520" y="310896"/>
            <a:ext cx="3895344" cy="6208776"/>
          </a:xfrm>
        </p:spPr>
        <p:txBody>
          <a:bodyPr anchor="ctr" anchorCtr="0">
            <a:noAutofit/>
          </a:bodyPr>
          <a:lstStyle>
            <a:lvl1pPr marL="0" indent="0">
              <a:buFontTx/>
              <a:buNone/>
              <a:defRPr sz="1500" baseline="0">
                <a:solidFill>
                  <a:schemeClr val="bg1"/>
                </a:solidFill>
                <a:latin typeface="+mj-lt"/>
              </a:defRPr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en-US" dirty="0" smtClean="0"/>
              <a:t>Tell your story here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703890927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ullet with pull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39713" y="1339745"/>
            <a:ext cx="4103687" cy="4965700"/>
          </a:xfrm>
        </p:spPr>
        <p:txBody>
          <a:bodyPr/>
          <a:lstStyle>
            <a:lvl1pPr>
              <a:lnSpc>
                <a:spcPct val="95000"/>
              </a:lnSpc>
              <a:spcBef>
                <a:spcPts val="1480"/>
              </a:spcBef>
              <a:defRPr sz="2200">
                <a:solidFill>
                  <a:srgbClr val="435153"/>
                </a:solidFill>
                <a:latin typeface="+mj-lt"/>
              </a:defRPr>
            </a:lvl1pPr>
            <a:lvl2pPr>
              <a:lnSpc>
                <a:spcPct val="95000"/>
              </a:lnSpc>
              <a:spcBef>
                <a:spcPts val="600"/>
              </a:spcBef>
              <a:defRPr>
                <a:solidFill>
                  <a:srgbClr val="435153"/>
                </a:solidFill>
                <a:latin typeface="+mj-lt"/>
              </a:defRPr>
            </a:lvl2pPr>
            <a:lvl3pPr>
              <a:defRPr>
                <a:solidFill>
                  <a:srgbClr val="435153"/>
                </a:solidFill>
                <a:latin typeface="+mj-lt"/>
              </a:defRPr>
            </a:lvl3pPr>
            <a:lvl4pPr>
              <a:defRPr>
                <a:solidFill>
                  <a:srgbClr val="435153"/>
                </a:solidFill>
                <a:latin typeface="+mj-lt"/>
              </a:defRPr>
            </a:lvl4pPr>
            <a:lvl5pPr>
              <a:defRPr>
                <a:solidFill>
                  <a:srgbClr val="435153"/>
                </a:solidFill>
                <a:latin typeface="+mj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5221224" y="1747683"/>
            <a:ext cx="3236976" cy="646331"/>
          </a:xfrm>
        </p:spPr>
        <p:txBody>
          <a:bodyPr>
            <a:noAutofit/>
          </a:bodyPr>
          <a:lstStyle>
            <a:lvl1pPr marL="114300" indent="-114300" algn="l" defTabSz="914400" rtl="0" eaLnBrk="1" latinLnBrk="0" hangingPunct="1">
              <a:lnSpc>
                <a:spcPct val="90000"/>
              </a:lnSpc>
              <a:spcBef>
                <a:spcPts val="0"/>
              </a:spcBef>
              <a:buNone/>
              <a:defRPr lang="en-US" sz="2000" kern="1200" dirty="0" smtClean="0">
                <a:gradFill>
                  <a:gsLst>
                    <a:gs pos="0">
                      <a:schemeClr val="tx1"/>
                    </a:gs>
                    <a:gs pos="47000">
                      <a:schemeClr val="accent2"/>
                    </a:gs>
                    <a:gs pos="100000">
                      <a:schemeClr val="accent4"/>
                    </a:gs>
                  </a:gsLst>
                  <a:lin ang="3600000" scaled="0"/>
                </a:gradFill>
                <a:latin typeface="+mj-lt"/>
                <a:ea typeface="+mn-ea"/>
                <a:cs typeface="+mn-cs"/>
              </a:defRPr>
            </a:lvl1pPr>
            <a:lvl2pPr marL="114300" indent="-114300" algn="l" defTabSz="914400" rtl="0" eaLnBrk="1" latinLnBrk="0" hangingPunct="1">
              <a:defRPr lang="en-US" sz="2000" kern="1200" dirty="0" smtClean="0">
                <a:solidFill>
                  <a:schemeClr val="accent2"/>
                </a:solidFill>
                <a:latin typeface="Ciscolight" pitchFamily="2" charset="0"/>
                <a:ea typeface="+mn-ea"/>
                <a:cs typeface="+mn-cs"/>
              </a:defRPr>
            </a:lvl2pPr>
            <a:lvl3pPr marL="114300" indent="-114300" algn="l" defTabSz="914400" rtl="0" eaLnBrk="1" latinLnBrk="0" hangingPunct="1">
              <a:defRPr lang="en-US" sz="2000" kern="1200" dirty="0" smtClean="0">
                <a:solidFill>
                  <a:schemeClr val="accent2"/>
                </a:solidFill>
                <a:latin typeface="Ciscolight" pitchFamily="2" charset="0"/>
                <a:ea typeface="+mn-ea"/>
                <a:cs typeface="+mn-cs"/>
              </a:defRPr>
            </a:lvl3pPr>
            <a:lvl4pPr marL="114300" indent="-114300" algn="l" defTabSz="914400" rtl="0" eaLnBrk="1" latinLnBrk="0" hangingPunct="1">
              <a:defRPr lang="en-US" sz="2000" kern="1200" dirty="0" smtClean="0">
                <a:solidFill>
                  <a:schemeClr val="accent2"/>
                </a:solidFill>
                <a:latin typeface="Ciscolight" pitchFamily="2" charset="0"/>
                <a:ea typeface="+mn-ea"/>
                <a:cs typeface="+mn-cs"/>
              </a:defRPr>
            </a:lvl4pPr>
            <a:lvl5pPr marL="114300" indent="-114300" algn="l" defTabSz="914400" rtl="0" eaLnBrk="1" latinLnBrk="0" hangingPunct="1">
              <a:defRPr lang="en-US" sz="2000" kern="1200" dirty="0" smtClean="0">
                <a:solidFill>
                  <a:schemeClr val="accent2"/>
                </a:solidFill>
                <a:latin typeface="Ciscolight" pitchFamily="2" charset="0"/>
                <a:ea typeface="+mn-ea"/>
                <a:cs typeface="+mn-cs"/>
              </a:defRPr>
            </a:lvl5pPr>
          </a:lstStyle>
          <a:p>
            <a:pPr lvl="0"/>
            <a:r>
              <a:rPr lang="en-US" dirty="0" smtClean="0"/>
              <a:t>“This is the sample </a:t>
            </a:r>
            <a:br>
              <a:rPr lang="en-US" dirty="0" smtClean="0"/>
            </a:br>
            <a:r>
              <a:rPr lang="en-US" dirty="0" smtClean="0"/>
              <a:t>pull quote.”</a:t>
            </a:r>
          </a:p>
        </p:txBody>
      </p:sp>
      <p:sp>
        <p:nvSpPr>
          <p:cNvPr id="14" name="Rectangle 5"/>
          <p:cNvSpPr>
            <a:spLocks noChangeArrowheads="1"/>
          </p:cNvSpPr>
          <p:nvPr userDrawn="1"/>
        </p:nvSpPr>
        <p:spPr bwMode="ltGray">
          <a:xfrm>
            <a:off x="7763787" y="6584512"/>
            <a:ext cx="811863" cy="1752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2124" tIns="41061" rIns="82124" bIns="41061" anchor="b">
            <a:spAutoFit/>
          </a:bodyPr>
          <a:lstStyle/>
          <a:p>
            <a:pPr algn="r" defTabSz="814365">
              <a:lnSpc>
                <a:spcPct val="100000"/>
              </a:lnSpc>
              <a:buNone/>
            </a:pPr>
            <a:r>
              <a:rPr lang="de-CH" sz="600" b="0" i="0">
                <a:solidFill>
                  <a:srgbClr val="C0C0C0"/>
                </a:solidFill>
                <a:latin typeface="Arial"/>
                <a:ea typeface="+mn-ea"/>
                <a:cs typeface="+mn-cs"/>
              </a:rPr>
              <a:t>Vertrauliche Informationen von Cisco</a:t>
            </a:r>
          </a:p>
        </p:txBody>
      </p:sp>
      <p:sp>
        <p:nvSpPr>
          <p:cNvPr id="13" name="Rectangle 7"/>
          <p:cNvSpPr>
            <a:spLocks noChangeArrowheads="1"/>
          </p:cNvSpPr>
          <p:nvPr userDrawn="1"/>
        </p:nvSpPr>
        <p:spPr bwMode="ltGray">
          <a:xfrm>
            <a:off x="8639981" y="6580408"/>
            <a:ext cx="260429" cy="17525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82124" tIns="41061" rIns="82124" bIns="41061" anchor="b">
            <a:spAutoFit/>
          </a:bodyPr>
          <a:lstStyle/>
          <a:p>
            <a:pPr algn="r" defTabSz="814365">
              <a:lnSpc>
                <a:spcPct val="100000"/>
              </a:lnSpc>
              <a:buNone/>
            </a:pPr>
            <a:fld id="{DFCF27A5-1A5B-48D3-A060-2758FFBB1ADD}" type="slidenum">
              <a:rPr lang="de-CH" sz="600" b="0" i="0">
                <a:solidFill>
                  <a:srgbClr val="C0C0C0"/>
                </a:solidFill>
                <a:latin typeface="Arial"/>
                <a:ea typeface="+mn-ea"/>
                <a:cs typeface="+mn-cs"/>
              </a:rPr>
              <a:pPr algn="r" defTabSz="814365">
                <a:lnSpc>
                  <a:spcPct val="100000"/>
                </a:lnSpc>
                <a:buNone/>
              </a:pPr>
              <a:t>‹#›</a:t>
            </a:fld>
            <a:endParaRPr lang="en-US" sz="600" dirty="0">
              <a:solidFill>
                <a:srgbClr val="C0C0C0"/>
              </a:solidFill>
              <a:latin typeface="+mj-lt"/>
            </a:endParaRPr>
          </a:p>
        </p:txBody>
      </p:sp>
      <p:sp>
        <p:nvSpPr>
          <p:cNvPr id="16" name="Title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4" hasCustomPrompt="1"/>
          </p:nvPr>
        </p:nvSpPr>
        <p:spPr>
          <a:xfrm>
            <a:off x="5334000" y="4876800"/>
            <a:ext cx="3200400" cy="457200"/>
          </a:xfrm>
        </p:spPr>
        <p:txBody>
          <a:bodyPr anchor="t">
            <a:noAutofit/>
          </a:bodyPr>
          <a:lstStyle>
            <a:lvl1pPr marL="0" indent="0">
              <a:buFontTx/>
              <a:buNone/>
              <a:defRPr sz="16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Source Name</a:t>
            </a:r>
            <a:endParaRPr lang="en-US" dirty="0"/>
          </a:p>
        </p:txBody>
      </p:sp>
      <p:pic>
        <p:nvPicPr>
          <p:cNvPr id="9" name="Picture 8" descr="bottom bar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333375" y="6378339"/>
            <a:ext cx="8477250" cy="162912"/>
          </a:xfrm>
          <a:prstGeom prst="rect">
            <a:avLst/>
          </a:prstGeom>
        </p:spPr>
      </p:pic>
      <p:sp>
        <p:nvSpPr>
          <p:cNvPr id="10" name="Rectangle 4"/>
          <p:cNvSpPr>
            <a:spLocks noChangeArrowheads="1"/>
          </p:cNvSpPr>
          <p:nvPr userDrawn="1"/>
        </p:nvSpPr>
        <p:spPr bwMode="ltGray">
          <a:xfrm>
            <a:off x="251373" y="6586246"/>
            <a:ext cx="3420515" cy="1752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2124" tIns="41061" rIns="82124" bIns="41061" anchor="b" anchorCtr="0">
            <a:spAutoFit/>
          </a:bodyPr>
          <a:lstStyle/>
          <a:p>
            <a:pPr algn="l" defTabSz="814365">
              <a:lnSpc>
                <a:spcPct val="100000"/>
              </a:lnSpc>
              <a:buNone/>
            </a:pPr>
            <a:r>
              <a:rPr lang="de-CH" sz="600" b="0" i="0">
                <a:solidFill>
                  <a:srgbClr val="C0C0C0"/>
                </a:solidFill>
                <a:latin typeface="Arial"/>
                <a:ea typeface="+mn-ea"/>
                <a:cs typeface="+mn-cs"/>
              </a:rPr>
              <a:t>© 2013</a:t>
            </a:r>
            <a:r>
              <a:rPr lang="de-CH" sz="600" b="0" i="0" baseline="0">
                <a:solidFill>
                  <a:srgbClr val="C0C0C0"/>
                </a:solidFill>
                <a:latin typeface="Arial"/>
                <a:ea typeface="+mn-ea"/>
                <a:cs typeface="+mn-cs"/>
              </a:rPr>
              <a:t> </a:t>
            </a:r>
            <a:r>
              <a:rPr lang="de-CH" sz="600" b="0" i="0">
                <a:solidFill>
                  <a:srgbClr val="C0C0C0"/>
                </a:solidFill>
                <a:latin typeface="Arial"/>
                <a:ea typeface="+mn-ea"/>
                <a:cs typeface="+mn-cs"/>
              </a:rPr>
              <a:t>Cisco und/oder Partnerunternehmen. Alle Rechte vorbehalten.</a:t>
            </a:r>
            <a:endParaRPr lang="en-US" sz="600" dirty="0">
              <a:solidFill>
                <a:srgbClr val="C0C0C0"/>
              </a:solidFill>
              <a:latin typeface="+mj-lt"/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ullet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9702" y="190915"/>
            <a:ext cx="8588861" cy="838200"/>
          </a:xfrm>
        </p:spPr>
        <p:txBody>
          <a:bodyPr/>
          <a:lstStyle>
            <a:lvl1pPr>
              <a:defRPr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ullet_2-Column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29702" y="295275"/>
            <a:ext cx="4123944" cy="838200"/>
          </a:xfrm>
        </p:spPr>
        <p:txBody>
          <a:bodyPr vert="horz" lIns="82296" tIns="45720" rIns="82296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3600" b="0" kern="1200" spc="-100" baseline="0" dirty="0" smtClean="0">
                <a:gradFill>
                  <a:gsLst>
                    <a:gs pos="0">
                      <a:schemeClr val="tx1"/>
                    </a:gs>
                    <a:gs pos="100000">
                      <a:srgbClr val="01BBBB"/>
                    </a:gs>
                  </a:gsLst>
                  <a:lin ang="2400000" scaled="0"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Two Column</a:t>
            </a:r>
            <a:br>
              <a:rPr lang="en-US" dirty="0" smtClean="0"/>
            </a:br>
            <a:r>
              <a:rPr lang="en-US" dirty="0" smtClean="0"/>
              <a:t>Title Left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219455" y="1600200"/>
            <a:ext cx="4142232" cy="4526280"/>
          </a:xfrm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  <a:latin typeface="+mj-lt"/>
              </a:defRPr>
            </a:lvl1pPr>
            <a:lvl2pPr marL="635000" indent="-228600">
              <a:buClr>
                <a:schemeClr val="accent5"/>
              </a:buClr>
              <a:buFont typeface="Arial" pitchFamily="34" charset="0"/>
              <a:buChar char="•"/>
              <a:tabLst/>
              <a:defRPr>
                <a:solidFill>
                  <a:schemeClr val="tx2"/>
                </a:solidFill>
                <a:latin typeface="+mj-lt"/>
              </a:defRPr>
            </a:lvl2pPr>
          </a:lstStyle>
          <a:p>
            <a:pPr lvl="0"/>
            <a:r>
              <a:rPr lang="en-US" dirty="0" smtClean="0"/>
              <a:t>Body copy uses sentence capital letters only, size 20, left aligned</a:t>
            </a:r>
          </a:p>
          <a:p>
            <a:pPr lvl="1"/>
            <a:r>
              <a:rPr lang="en-US" dirty="0" smtClean="0"/>
              <a:t>Sub-bullets are size 18 </a:t>
            </a:r>
            <a:br>
              <a:rPr lang="en-US" dirty="0" smtClean="0"/>
            </a:br>
            <a:r>
              <a:rPr lang="en-US" dirty="0" smtClean="0"/>
              <a:t>and indented</a:t>
            </a:r>
          </a:p>
          <a:p>
            <a:pPr lvl="1"/>
            <a:r>
              <a:rPr lang="en-US" dirty="0" smtClean="0"/>
              <a:t>Hyperlink: www.cisco.com </a:t>
            </a:r>
          </a:p>
          <a:p>
            <a:pPr lvl="0"/>
            <a:r>
              <a:rPr lang="en-US" dirty="0" smtClean="0"/>
              <a:t>Use Cisco highlight color, bold, or both when emphasizing words, </a:t>
            </a:r>
            <a:br>
              <a:rPr lang="en-US" dirty="0" smtClean="0"/>
            </a:br>
            <a:r>
              <a:rPr lang="en-US" dirty="0" smtClean="0"/>
              <a:t>do not italicize; use yellow on the </a:t>
            </a:r>
            <a:br>
              <a:rPr lang="en-US" dirty="0" smtClean="0"/>
            </a:br>
            <a:r>
              <a:rPr lang="en-US" dirty="0" smtClean="0"/>
              <a:t>black template and red for the white template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2" hasCustomPrompt="1"/>
          </p:nvPr>
        </p:nvSpPr>
        <p:spPr>
          <a:xfrm>
            <a:off x="4818888" y="1600200"/>
            <a:ext cx="4005072" cy="4526280"/>
          </a:xfrm>
        </p:spPr>
        <p:txBody>
          <a:bodyPr/>
          <a:lstStyle>
            <a:lvl1pPr marL="0" indent="0">
              <a:buFontTx/>
              <a:buNone/>
              <a:defRPr>
                <a:solidFill>
                  <a:schemeClr val="accent1"/>
                </a:solidFill>
                <a:latin typeface="+mj-lt"/>
              </a:defRPr>
            </a:lvl1pPr>
            <a:lvl2pPr marL="635000" indent="-228600">
              <a:buClr>
                <a:schemeClr val="accent1">
                  <a:lumMod val="40000"/>
                  <a:lumOff val="60000"/>
                </a:schemeClr>
              </a:buClr>
              <a:buFont typeface="Arial" pitchFamily="34" charset="0"/>
              <a:buChar char="•"/>
              <a:defRPr>
                <a:solidFill>
                  <a:schemeClr val="accent1"/>
                </a:solidFill>
                <a:latin typeface="+mj-lt"/>
              </a:defRPr>
            </a:lvl2pPr>
          </a:lstStyle>
          <a:p>
            <a:pPr lvl="0"/>
            <a:r>
              <a:rPr lang="en-US" dirty="0" smtClean="0"/>
              <a:t>Body copy uses sentence capital letters only, size 20, left aligned</a:t>
            </a:r>
          </a:p>
          <a:p>
            <a:pPr lvl="1"/>
            <a:r>
              <a:rPr lang="en-US" dirty="0" smtClean="0"/>
              <a:t>Sub-bullets are size 18 </a:t>
            </a:r>
            <a:br>
              <a:rPr lang="en-US" dirty="0" smtClean="0"/>
            </a:br>
            <a:r>
              <a:rPr lang="en-US" dirty="0" smtClean="0"/>
              <a:t>and indented</a:t>
            </a:r>
          </a:p>
          <a:p>
            <a:pPr lvl="1"/>
            <a:r>
              <a:rPr lang="en-US" dirty="0" smtClean="0"/>
              <a:t>Hyperlink: www.cisco.com </a:t>
            </a:r>
          </a:p>
          <a:p>
            <a:pPr lvl="0"/>
            <a:r>
              <a:rPr lang="en-US" dirty="0" smtClean="0"/>
              <a:t>Use Cisco highlight color, bold, or both when emphasizing words, do not italicize; use yellow on the black template and red for the white template</a:t>
            </a:r>
          </a:p>
        </p:txBody>
      </p:sp>
      <p:sp>
        <p:nvSpPr>
          <p:cNvPr id="22" name="Rectangle 5"/>
          <p:cNvSpPr>
            <a:spLocks noChangeArrowheads="1"/>
          </p:cNvSpPr>
          <p:nvPr/>
        </p:nvSpPr>
        <p:spPr bwMode="ltGray">
          <a:xfrm>
            <a:off x="7763787" y="6584512"/>
            <a:ext cx="811863" cy="1752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2124" tIns="41061" rIns="82124" bIns="41061" anchor="b">
            <a:spAutoFit/>
          </a:bodyPr>
          <a:lstStyle/>
          <a:p>
            <a:pPr algn="r" defTabSz="814365">
              <a:lnSpc>
                <a:spcPct val="100000"/>
              </a:lnSpc>
              <a:buNone/>
            </a:pPr>
            <a:r>
              <a:rPr lang="de-CH" sz="600" b="0" i="0">
                <a:solidFill>
                  <a:srgbClr val="C0C0C0"/>
                </a:solidFill>
                <a:latin typeface="Arial"/>
                <a:ea typeface="+mn-ea"/>
                <a:cs typeface="+mn-cs"/>
              </a:rPr>
              <a:t>Vertrauliche Informationen von Cisco</a:t>
            </a:r>
          </a:p>
        </p:txBody>
      </p:sp>
      <p:sp>
        <p:nvSpPr>
          <p:cNvPr id="11" name="Rectangle 7"/>
          <p:cNvSpPr>
            <a:spLocks noChangeArrowheads="1"/>
          </p:cNvSpPr>
          <p:nvPr userDrawn="1"/>
        </p:nvSpPr>
        <p:spPr bwMode="ltGray">
          <a:xfrm>
            <a:off x="8639981" y="6580408"/>
            <a:ext cx="260429" cy="17525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82124" tIns="41061" rIns="82124" bIns="41061" anchor="b">
            <a:spAutoFit/>
          </a:bodyPr>
          <a:lstStyle/>
          <a:p>
            <a:pPr algn="r" defTabSz="814365">
              <a:lnSpc>
                <a:spcPct val="100000"/>
              </a:lnSpc>
              <a:buNone/>
            </a:pPr>
            <a:fld id="{DFCF27A5-1A5B-48D3-A060-2758FFBB1ADD}" type="slidenum">
              <a:rPr lang="de-CH" sz="600" b="0" i="0">
                <a:solidFill>
                  <a:srgbClr val="C0C0C0"/>
                </a:solidFill>
                <a:latin typeface="Arial"/>
                <a:ea typeface="+mn-ea"/>
                <a:cs typeface="+mn-cs"/>
              </a:rPr>
              <a:pPr algn="r" defTabSz="814365">
                <a:lnSpc>
                  <a:spcPct val="100000"/>
                </a:lnSpc>
                <a:buNone/>
              </a:pPr>
              <a:t>‹#›</a:t>
            </a:fld>
            <a:endParaRPr lang="en-US" sz="600" dirty="0">
              <a:solidFill>
                <a:srgbClr val="C0C0C0"/>
              </a:solidFill>
              <a:latin typeface="+mj-lt"/>
            </a:endParaRP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3" hasCustomPrompt="1"/>
          </p:nvPr>
        </p:nvSpPr>
        <p:spPr>
          <a:xfrm>
            <a:off x="4830903" y="295275"/>
            <a:ext cx="4132262" cy="838200"/>
          </a:xfrm>
        </p:spPr>
        <p:txBody>
          <a:bodyPr lIns="82296" rIns="82296"/>
          <a:lstStyle>
            <a:lvl1pPr marL="0" indent="0" algn="l" defTabSz="914400" rtl="0" eaLnBrk="1" latinLnBrk="0" hangingPunct="1">
              <a:lnSpc>
                <a:spcPct val="80000"/>
              </a:lnSpc>
              <a:spcBef>
                <a:spcPct val="0"/>
              </a:spcBef>
              <a:buFontTx/>
              <a:buNone/>
              <a:defRPr lang="en-US" sz="3600" b="0" kern="1200" spc="-100" baseline="0" dirty="0" smtClean="0">
                <a:gradFill>
                  <a:gsLst>
                    <a:gs pos="0">
                      <a:schemeClr val="tx1"/>
                    </a:gs>
                    <a:gs pos="100000">
                      <a:srgbClr val="01BBBB"/>
                    </a:gs>
                  </a:gsLst>
                  <a:lin ang="2400000" scaled="0"/>
                </a:gra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kumimoji="0" lang="en-US" sz="3600" b="0" i="0" u="none" strike="noStrike" kern="1200" cap="none" spc="-100" normalizeH="0" baseline="0" noProof="0" dirty="0" smtClean="0">
                <a:ln>
                  <a:noFill/>
                </a:ln>
                <a:gradFill>
                  <a:gsLst>
                    <a:gs pos="0">
                      <a:srgbClr val="0096D6"/>
                    </a:gs>
                    <a:gs pos="44000">
                      <a:srgbClr val="01BBBB"/>
                    </a:gs>
                    <a:gs pos="100000">
                      <a:srgbClr val="008041"/>
                    </a:gs>
                  </a:gsLst>
                  <a:lin ang="4800000" scaled="0"/>
                </a:gradFill>
                <a:effectLst/>
                <a:uLnTx/>
                <a:uFillTx/>
                <a:latin typeface="+mj-lt"/>
                <a:ea typeface="+mj-ea"/>
                <a:cs typeface="+mj-cs"/>
              </a:rPr>
              <a:t>Two Column</a:t>
            </a:r>
            <a:br>
              <a:rPr kumimoji="0" lang="en-US" sz="3600" b="0" i="0" u="none" strike="noStrike" kern="1200" cap="none" spc="-100" normalizeH="0" baseline="0" noProof="0" dirty="0" smtClean="0">
                <a:ln>
                  <a:noFill/>
                </a:ln>
                <a:gradFill>
                  <a:gsLst>
                    <a:gs pos="0">
                      <a:srgbClr val="0096D6"/>
                    </a:gs>
                    <a:gs pos="44000">
                      <a:srgbClr val="01BBBB"/>
                    </a:gs>
                    <a:gs pos="100000">
                      <a:srgbClr val="008041"/>
                    </a:gs>
                  </a:gsLst>
                  <a:lin ang="4800000" scaled="0"/>
                </a:gra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sz="3600" b="0" i="0" u="none" strike="noStrike" kern="1200" cap="none" spc="-100" normalizeH="0" baseline="0" noProof="0" dirty="0" smtClean="0">
                <a:ln>
                  <a:noFill/>
                </a:ln>
                <a:gradFill>
                  <a:gsLst>
                    <a:gs pos="0">
                      <a:srgbClr val="0096D6"/>
                    </a:gs>
                    <a:gs pos="44000">
                      <a:srgbClr val="01BBBB"/>
                    </a:gs>
                    <a:gs pos="100000">
                      <a:srgbClr val="008041"/>
                    </a:gs>
                  </a:gsLst>
                  <a:lin ang="4800000" scaled="0"/>
                </a:gradFill>
                <a:effectLst/>
                <a:uLnTx/>
                <a:uFillTx/>
                <a:latin typeface="+mj-lt"/>
                <a:ea typeface="+mj-ea"/>
                <a:cs typeface="+mj-cs"/>
              </a:rPr>
              <a:t>Title Right</a:t>
            </a:r>
            <a:endParaRPr lang="en-US" dirty="0"/>
          </a:p>
        </p:txBody>
      </p:sp>
      <p:pic>
        <p:nvPicPr>
          <p:cNvPr id="13" name="Picture 12" descr="bottom bar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333375" y="6378339"/>
            <a:ext cx="8477250" cy="162912"/>
          </a:xfrm>
          <a:prstGeom prst="rect">
            <a:avLst/>
          </a:prstGeom>
        </p:spPr>
      </p:pic>
      <p:sp>
        <p:nvSpPr>
          <p:cNvPr id="14" name="Rectangle 4"/>
          <p:cNvSpPr>
            <a:spLocks noChangeArrowheads="1"/>
          </p:cNvSpPr>
          <p:nvPr userDrawn="1"/>
        </p:nvSpPr>
        <p:spPr bwMode="ltGray">
          <a:xfrm>
            <a:off x="251373" y="6586246"/>
            <a:ext cx="3420515" cy="1752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2124" tIns="41061" rIns="82124" bIns="41061" anchor="b" anchorCtr="0">
            <a:spAutoFit/>
          </a:bodyPr>
          <a:lstStyle/>
          <a:p>
            <a:pPr algn="l" defTabSz="814365">
              <a:lnSpc>
                <a:spcPct val="100000"/>
              </a:lnSpc>
              <a:buNone/>
            </a:pPr>
            <a:r>
              <a:rPr lang="de-CH" sz="600" b="0" i="0">
                <a:solidFill>
                  <a:srgbClr val="C0C0C0"/>
                </a:solidFill>
                <a:latin typeface="Arial"/>
                <a:ea typeface="+mn-ea"/>
                <a:cs typeface="+mn-cs"/>
              </a:rPr>
              <a:t>© 2013</a:t>
            </a:r>
            <a:r>
              <a:rPr lang="de-CH" sz="600" b="0" i="0" baseline="0">
                <a:solidFill>
                  <a:srgbClr val="C0C0C0"/>
                </a:solidFill>
                <a:latin typeface="Arial"/>
                <a:ea typeface="+mn-ea"/>
                <a:cs typeface="+mn-cs"/>
              </a:rPr>
              <a:t> </a:t>
            </a:r>
            <a:r>
              <a:rPr lang="de-CH" sz="600" b="0" i="0">
                <a:solidFill>
                  <a:srgbClr val="C0C0C0"/>
                </a:solidFill>
                <a:latin typeface="Arial"/>
                <a:ea typeface="+mn-ea"/>
                <a:cs typeface="+mn-cs"/>
              </a:rPr>
              <a:t>Cisco und/oder Partnerunternehmen. Alle Rechte vorbehalten.</a:t>
            </a:r>
            <a:endParaRPr lang="en-US" sz="600" dirty="0">
              <a:solidFill>
                <a:srgbClr val="C0C0C0"/>
              </a:solidFill>
              <a:latin typeface="+mj-lt"/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_3-Column Layout No Bottom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/>
          <p:cNvSpPr>
            <a:spLocks noGrp="1"/>
          </p:cNvSpPr>
          <p:nvPr>
            <p:ph type="body" sz="quarter" idx="14"/>
          </p:nvPr>
        </p:nvSpPr>
        <p:spPr>
          <a:xfrm>
            <a:off x="244475" y="1600200"/>
            <a:ext cx="2622550" cy="4391025"/>
          </a:xfrm>
        </p:spPr>
        <p:txBody>
          <a:bodyPr/>
          <a:lstStyle>
            <a:lvl1pPr>
              <a:defRPr>
                <a:solidFill>
                  <a:schemeClr val="tx2"/>
                </a:solidFill>
                <a:latin typeface="+mj-lt"/>
                <a:cs typeface="Arial" pitchFamily="34" charset="0"/>
              </a:defRPr>
            </a:lvl1pPr>
            <a:lvl2pPr>
              <a:defRPr>
                <a:latin typeface="+mj-lt"/>
                <a:cs typeface="Arial" pitchFamily="34" charset="0"/>
              </a:defRPr>
            </a:lvl2pPr>
            <a:lvl3pPr>
              <a:defRPr>
                <a:latin typeface="+mj-lt"/>
                <a:cs typeface="Arial" pitchFamily="34" charset="0"/>
              </a:defRPr>
            </a:lvl3pPr>
            <a:lvl4pPr>
              <a:defRPr>
                <a:latin typeface="+mj-lt"/>
                <a:cs typeface="Arial" pitchFamily="34" charset="0"/>
              </a:defRPr>
            </a:lvl4pPr>
            <a:lvl5pPr>
              <a:defRPr>
                <a:latin typeface="+mj-lt"/>
                <a:cs typeface="Arial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4" name="Text Placeholder 12"/>
          <p:cNvSpPr>
            <a:spLocks noGrp="1"/>
          </p:cNvSpPr>
          <p:nvPr>
            <p:ph type="body" sz="quarter" idx="15"/>
          </p:nvPr>
        </p:nvSpPr>
        <p:spPr>
          <a:xfrm>
            <a:off x="3292474" y="1600200"/>
            <a:ext cx="2593975" cy="4362450"/>
          </a:xfrm>
        </p:spPr>
        <p:txBody>
          <a:bodyPr/>
          <a:lstStyle>
            <a:lvl1pPr>
              <a:defRPr>
                <a:solidFill>
                  <a:schemeClr val="accent2"/>
                </a:solidFill>
                <a:latin typeface="+mj-lt"/>
                <a:cs typeface="Arial" pitchFamily="34" charset="0"/>
              </a:defRPr>
            </a:lvl1pPr>
            <a:lvl2pPr>
              <a:defRPr>
                <a:latin typeface="+mj-lt"/>
                <a:cs typeface="Arial" pitchFamily="34" charset="0"/>
              </a:defRPr>
            </a:lvl2pPr>
            <a:lvl3pPr>
              <a:defRPr>
                <a:latin typeface="+mj-lt"/>
                <a:cs typeface="Arial" pitchFamily="34" charset="0"/>
              </a:defRPr>
            </a:lvl3pPr>
            <a:lvl4pPr>
              <a:defRPr>
                <a:latin typeface="+mj-lt"/>
                <a:cs typeface="Arial" pitchFamily="34" charset="0"/>
              </a:defRPr>
            </a:lvl4pPr>
            <a:lvl5pPr>
              <a:defRPr>
                <a:latin typeface="+mj-lt"/>
                <a:cs typeface="Arial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5" name="Text Placeholder 12"/>
          <p:cNvSpPr>
            <a:spLocks noGrp="1"/>
          </p:cNvSpPr>
          <p:nvPr>
            <p:ph type="body" sz="quarter" idx="16"/>
          </p:nvPr>
        </p:nvSpPr>
        <p:spPr>
          <a:xfrm>
            <a:off x="6300788" y="1600200"/>
            <a:ext cx="2633662" cy="4333875"/>
          </a:xfrm>
        </p:spPr>
        <p:txBody>
          <a:bodyPr/>
          <a:lstStyle>
            <a:lvl1pPr>
              <a:defRPr>
                <a:solidFill>
                  <a:schemeClr val="accent2"/>
                </a:solidFill>
                <a:latin typeface="+mj-lt"/>
                <a:cs typeface="Arial" pitchFamily="34" charset="0"/>
              </a:defRPr>
            </a:lvl1pPr>
            <a:lvl2pPr>
              <a:defRPr>
                <a:latin typeface="+mj-lt"/>
                <a:cs typeface="Arial" pitchFamily="34" charset="0"/>
              </a:defRPr>
            </a:lvl2pPr>
            <a:lvl3pPr>
              <a:defRPr>
                <a:latin typeface="+mj-lt"/>
                <a:cs typeface="Arial" pitchFamily="34" charset="0"/>
              </a:defRPr>
            </a:lvl3pPr>
            <a:lvl4pPr>
              <a:defRPr>
                <a:latin typeface="+mj-lt"/>
                <a:cs typeface="Arial" pitchFamily="34" charset="0"/>
              </a:defRPr>
            </a:lvl4pPr>
            <a:lvl5pPr>
              <a:defRPr>
                <a:latin typeface="+mj-lt"/>
                <a:cs typeface="Arial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1" name="Text Placeholder 20"/>
          <p:cNvSpPr>
            <a:spLocks noGrp="1" noChangeAspect="1"/>
          </p:cNvSpPr>
          <p:nvPr>
            <p:ph type="body" sz="quarter" idx="17"/>
          </p:nvPr>
        </p:nvSpPr>
        <p:spPr>
          <a:xfrm>
            <a:off x="219456" y="100584"/>
            <a:ext cx="2670048" cy="1152144"/>
          </a:xfrm>
        </p:spPr>
        <p:txBody>
          <a:bodyPr anchor="b" anchorCtr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3000" b="0" i="0" u="none" strike="noStrike" kern="1200" cap="none" spc="-100" normalizeH="0" baseline="0" noProof="0" dirty="0" smtClean="0">
                <a:ln>
                  <a:noFill/>
                </a:ln>
                <a:gradFill>
                  <a:gsLst>
                    <a:gs pos="0">
                      <a:schemeClr val="tx1"/>
                    </a:gs>
                    <a:gs pos="100000">
                      <a:srgbClr val="01BBBB"/>
                    </a:gs>
                  </a:gsLst>
                  <a:lin ang="2400000" scaled="0"/>
                </a:gradFill>
                <a:effectLst/>
                <a:uLnTx/>
                <a:uFillTx/>
                <a:latin typeface="+mj-lt"/>
                <a:ea typeface="+mj-ea"/>
                <a:cs typeface="Arial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Click to edit Master text styles</a:t>
            </a:r>
          </a:p>
        </p:txBody>
      </p:sp>
      <p:sp>
        <p:nvSpPr>
          <p:cNvPr id="22" name="Text Placeholder 20"/>
          <p:cNvSpPr>
            <a:spLocks noGrp="1"/>
          </p:cNvSpPr>
          <p:nvPr>
            <p:ph type="body" sz="quarter" idx="18"/>
          </p:nvPr>
        </p:nvSpPr>
        <p:spPr>
          <a:xfrm>
            <a:off x="3255264" y="100584"/>
            <a:ext cx="2670048" cy="1152144"/>
          </a:xfrm>
        </p:spPr>
        <p:txBody>
          <a:bodyPr anchor="b" anchorCtr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3000" b="0" i="0" u="none" strike="noStrike" kern="1200" cap="none" spc="-100" normalizeH="0" baseline="0" noProof="0" dirty="0" smtClean="0">
                <a:ln>
                  <a:noFill/>
                </a:ln>
                <a:gradFill>
                  <a:gsLst>
                    <a:gs pos="0">
                      <a:schemeClr val="tx1"/>
                    </a:gs>
                    <a:gs pos="100000">
                      <a:srgbClr val="01BBBB"/>
                    </a:gs>
                  </a:gsLst>
                  <a:lin ang="2400000" scaled="0"/>
                </a:gradFill>
                <a:effectLst/>
                <a:uLnTx/>
                <a:uFillTx/>
                <a:latin typeface="+mj-lt"/>
                <a:ea typeface="+mj-ea"/>
                <a:cs typeface="Arial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Click to edit Master text styles</a:t>
            </a:r>
          </a:p>
        </p:txBody>
      </p:sp>
      <p:sp>
        <p:nvSpPr>
          <p:cNvPr id="24" name="Text Placeholder 20"/>
          <p:cNvSpPr>
            <a:spLocks noGrp="1" noChangeAspect="1"/>
          </p:cNvSpPr>
          <p:nvPr>
            <p:ph type="body" sz="quarter" idx="19"/>
          </p:nvPr>
        </p:nvSpPr>
        <p:spPr>
          <a:xfrm>
            <a:off x="6273302" y="100584"/>
            <a:ext cx="2670048" cy="1152144"/>
          </a:xfrm>
        </p:spPr>
        <p:txBody>
          <a:bodyPr anchor="b" anchorCtr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3000" b="0" i="0" u="none" strike="noStrike" kern="1200" cap="none" spc="-100" normalizeH="0" baseline="0" noProof="0" dirty="0" smtClean="0">
                <a:ln>
                  <a:noFill/>
                </a:ln>
                <a:gradFill>
                  <a:gsLst>
                    <a:gs pos="0">
                      <a:schemeClr val="tx1"/>
                    </a:gs>
                    <a:gs pos="100000">
                      <a:srgbClr val="01BBBB"/>
                    </a:gs>
                  </a:gsLst>
                  <a:lin ang="2400000" scaled="0"/>
                </a:gradFill>
                <a:effectLst/>
                <a:uLnTx/>
                <a:uFillTx/>
                <a:latin typeface="+mj-lt"/>
                <a:ea typeface="+mj-ea"/>
                <a:cs typeface="Arial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itle 1"/>
          <p:cNvSpPr>
            <a:spLocks noGrp="1"/>
          </p:cNvSpPr>
          <p:nvPr>
            <p:ph type="title" hasCustomPrompt="1"/>
          </p:nvPr>
        </p:nvSpPr>
        <p:spPr>
          <a:xfrm>
            <a:off x="246972" y="223810"/>
            <a:ext cx="8567244" cy="838200"/>
          </a:xfrm>
        </p:spPr>
        <p:txBody>
          <a:bodyPr/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3600" b="0" kern="1200" spc="0" baseline="0" dirty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Slide Title Goes Here</a:t>
            </a:r>
            <a:endParaRPr lang="en-US" dirty="0"/>
          </a:p>
        </p:txBody>
      </p:sp>
      <p:sp>
        <p:nvSpPr>
          <p:cNvPr id="36" name="Chart Placeholder 35"/>
          <p:cNvSpPr>
            <a:spLocks noGrp="1"/>
          </p:cNvSpPr>
          <p:nvPr>
            <p:ph type="chart" sz="quarter" idx="10"/>
          </p:nvPr>
        </p:nvSpPr>
        <p:spPr>
          <a:xfrm>
            <a:off x="359764" y="1476375"/>
            <a:ext cx="8439461" cy="4305300"/>
          </a:xfrm>
        </p:spPr>
        <p:txBody>
          <a:bodyPr anchor="ctr" anchorCtr="1"/>
          <a:lstStyle>
            <a:lvl1pPr>
              <a:buNone/>
              <a:defRPr>
                <a:latin typeface="+mj-lt"/>
              </a:defRPr>
            </a:lvl1pPr>
          </a:lstStyle>
          <a:p>
            <a:r>
              <a:rPr lang="en-US" smtClean="0"/>
              <a:t>Click icon to add chart</a:t>
            </a:r>
            <a:endParaRPr lang="en-US" dirty="0"/>
          </a:p>
        </p:txBody>
      </p:sp>
      <p:sp>
        <p:nvSpPr>
          <p:cNvPr id="4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249466" y="6062114"/>
            <a:ext cx="7461250" cy="276999"/>
          </a:xfrm>
        </p:spPr>
        <p:txBody>
          <a:bodyPr wrap="square" anchor="b" anchorCtr="0">
            <a:noAutofit/>
          </a:bodyPr>
          <a:lstStyle>
            <a:lvl1pPr algn="l" defTabSz="804863">
              <a:lnSpc>
                <a:spcPct val="100000"/>
              </a:lnSpc>
              <a:spcBef>
                <a:spcPct val="50000"/>
              </a:spcBef>
              <a:buNone/>
              <a:defRPr sz="120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>
              <a:buFont typeface="Arial" pitchFamily="34" charset="0"/>
              <a:buNone/>
              <a:defRPr sz="1400"/>
            </a:lvl2pPr>
            <a:lvl3pPr>
              <a:buFont typeface="Arial" pitchFamily="34" charset="0"/>
              <a:buNone/>
              <a:defRPr sz="1400"/>
            </a:lvl3pPr>
            <a:lvl4pPr>
              <a:buFont typeface="Arial" pitchFamily="34" charset="0"/>
              <a:buNone/>
              <a:defRPr sz="1400"/>
            </a:lvl4pPr>
            <a:lvl5pPr>
              <a:buFont typeface="Arial" pitchFamily="34" charset="0"/>
              <a:buNone/>
              <a:defRPr sz="1400"/>
            </a:lvl5pPr>
          </a:lstStyle>
          <a:p>
            <a:pPr lvl="0"/>
            <a:r>
              <a:rPr lang="en-US" dirty="0" smtClean="0"/>
              <a:t>Source: Placeholder for Notes Is 12 Points</a:t>
            </a: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ottom title_photo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29702" y="5430244"/>
            <a:ext cx="8558698" cy="838200"/>
          </a:xfrm>
        </p:spPr>
        <p:txBody>
          <a:bodyPr vert="horz" lIns="82296" tIns="45720" rIns="82296" bIns="45720" rtlCol="0" anchor="b" anchorCtr="0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3600" b="0" kern="1200" spc="0" baseline="0" dirty="0">
                <a:gradFill>
                  <a:gsLst>
                    <a:gs pos="0">
                      <a:schemeClr val="tx1"/>
                    </a:gs>
                    <a:gs pos="44000">
                      <a:srgbClr val="01BBBB"/>
                    </a:gs>
                    <a:gs pos="100000">
                      <a:schemeClr val="accent4"/>
                    </a:gs>
                  </a:gsLst>
                  <a:lin ang="4800000" scaled="0"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Slide Title Goes Here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246888" y="1600200"/>
            <a:ext cx="4005072" cy="3749040"/>
          </a:xfrm>
        </p:spPr>
        <p:txBody>
          <a:bodyPr anchor="ctr" anchorCtr="0">
            <a:noAutofit/>
          </a:bodyPr>
          <a:lstStyle>
            <a:lvl1pPr marL="0" indent="0">
              <a:buFontTx/>
              <a:buNone/>
              <a:defRPr sz="2400" baseline="0">
                <a:solidFill>
                  <a:schemeClr val="tx1"/>
                </a:solidFill>
                <a:latin typeface="+mj-lt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 smtClean="0"/>
              <a:t>Simple text goes here and can wrap to accommodate more lines of information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1" hasCustomPrompt="1"/>
          </p:nvPr>
        </p:nvSpPr>
        <p:spPr>
          <a:xfrm>
            <a:off x="4873752" y="1947672"/>
            <a:ext cx="3429000" cy="2990088"/>
          </a:xfrm>
        </p:spPr>
        <p:txBody>
          <a:bodyPr anchor="ctr" anchorCtr="1"/>
          <a:lstStyle>
            <a:lvl1pPr algn="ctr">
              <a:buFontTx/>
              <a:buNone/>
              <a:defRPr>
                <a:latin typeface="+mj-lt"/>
              </a:defRPr>
            </a:lvl1pPr>
          </a:lstStyle>
          <a:p>
            <a:r>
              <a:rPr lang="en-US" dirty="0" smtClean="0"/>
              <a:t>Insert photo here</a:t>
            </a:r>
            <a:endParaRPr lang="en-US" dirty="0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ottom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29702" y="5430244"/>
            <a:ext cx="8558698" cy="838200"/>
          </a:xfrm>
        </p:spPr>
        <p:txBody>
          <a:bodyPr vert="horz" lIns="82296" tIns="45720" rIns="82296" bIns="45720" rtlCol="0" anchor="b" anchorCtr="0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3600" b="0" kern="1200" spc="0" baseline="0" dirty="0">
                <a:gradFill>
                  <a:gsLst>
                    <a:gs pos="0">
                      <a:schemeClr val="tx1"/>
                    </a:gs>
                    <a:gs pos="44000">
                      <a:srgbClr val="01BBBB"/>
                    </a:gs>
                    <a:gs pos="100000">
                      <a:schemeClr val="accent4"/>
                    </a:gs>
                  </a:gsLst>
                  <a:lin ang="4800000" scaled="0"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Slide Title Goes Here</a:t>
            </a:r>
            <a:endParaRPr lang="en-US" dirty="0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20003x31B_MR.jpg"/>
          <p:cNvPicPr>
            <a:picLocks noChangeAspect="1"/>
          </p:cNvPicPr>
          <p:nvPr userDrawn="1"/>
        </p:nvPicPr>
        <p:blipFill rotWithShape="1">
          <a:blip r:embed="rId16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 t="76790" b="6141"/>
          <a:stretch/>
        </p:blipFill>
        <p:spPr>
          <a:xfrm>
            <a:off x="0" y="0"/>
            <a:ext cx="9144000" cy="1157834"/>
          </a:xfrm>
          <a:prstGeom prst="rect">
            <a:avLst/>
          </a:prstGeom>
        </p:spPr>
      </p:pic>
      <p:sp>
        <p:nvSpPr>
          <p:cNvPr id="12" name="Rectangle 11"/>
          <p:cNvSpPr/>
          <p:nvPr userDrawn="1"/>
        </p:nvSpPr>
        <p:spPr>
          <a:xfrm>
            <a:off x="0" y="0"/>
            <a:ext cx="9144000" cy="1157833"/>
          </a:xfrm>
          <a:prstGeom prst="rect">
            <a:avLst/>
          </a:prstGeom>
          <a:gradFill flip="none" rotWithShape="1">
            <a:gsLst>
              <a:gs pos="31000">
                <a:srgbClr val="000000">
                  <a:alpha val="50000"/>
                </a:srgbClr>
              </a:gs>
              <a:gs pos="100000">
                <a:schemeClr val="accent1">
                  <a:alpha val="50000"/>
                </a:schemeClr>
              </a:gs>
              <a:gs pos="71000">
                <a:schemeClr val="accent3">
                  <a:lumMod val="90000"/>
                  <a:alpha val="50000"/>
                </a:schemeClr>
              </a:gs>
            </a:gsLst>
            <a:lin ang="0" scaled="1"/>
            <a:tileRect/>
          </a:gradFill>
          <a:ln>
            <a:noFill/>
          </a:ln>
          <a:effectLst>
            <a:outerShdw blurRad="76200" dist="50800" dir="5400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2281" y="230734"/>
            <a:ext cx="8588861" cy="838200"/>
          </a:xfrm>
          <a:prstGeom prst="rect">
            <a:avLst/>
          </a:prstGeom>
        </p:spPr>
        <p:txBody>
          <a:bodyPr vert="horz" lIns="82296" tIns="45720" rIns="82296" bIns="45720" rtlCol="0" anchor="ctr" anchorCtr="0">
            <a:noAutofit/>
          </a:bodyPr>
          <a:lstStyle/>
          <a:p>
            <a:r>
              <a:rPr lang="en-US" dirty="0" smtClean="0"/>
              <a:t>Slide Title Goes Here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9701" y="1339745"/>
            <a:ext cx="8551441" cy="49656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 smtClean="0"/>
              <a:t>Body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ltGray">
          <a:xfrm>
            <a:off x="251373" y="6586246"/>
            <a:ext cx="3420515" cy="1752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2124" tIns="41061" rIns="82124" bIns="41061" anchor="b" anchorCtr="0">
            <a:spAutoFit/>
          </a:bodyPr>
          <a:lstStyle/>
          <a:p>
            <a:pPr algn="l" defTabSz="814365">
              <a:lnSpc>
                <a:spcPct val="100000"/>
              </a:lnSpc>
              <a:buNone/>
            </a:pPr>
            <a:r>
              <a:rPr lang="de-CH" sz="600" b="0" i="0">
                <a:solidFill>
                  <a:srgbClr val="C0C0C0"/>
                </a:solidFill>
                <a:latin typeface="Arial"/>
                <a:ea typeface="+mn-ea"/>
                <a:cs typeface="+mn-cs"/>
              </a:rPr>
              <a:t>© 2013 Cisco und/oder Partnerunternehmen. Alle Rechte vorbehalten.</a:t>
            </a:r>
            <a:endParaRPr lang="en-US" sz="600" dirty="0">
              <a:solidFill>
                <a:srgbClr val="C0C0C0"/>
              </a:solidFill>
              <a:latin typeface="+mj-lt"/>
            </a:endParaRPr>
          </a:p>
        </p:txBody>
      </p:sp>
      <p:sp>
        <p:nvSpPr>
          <p:cNvPr id="11" name="Rectangle 5"/>
          <p:cNvSpPr>
            <a:spLocks noChangeArrowheads="1"/>
          </p:cNvSpPr>
          <p:nvPr/>
        </p:nvSpPr>
        <p:spPr bwMode="ltGray">
          <a:xfrm>
            <a:off x="7763787" y="6584512"/>
            <a:ext cx="811863" cy="1752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2124" tIns="41061" rIns="82124" bIns="41061" anchor="b">
            <a:spAutoFit/>
          </a:bodyPr>
          <a:lstStyle/>
          <a:p>
            <a:pPr algn="r" defTabSz="814365">
              <a:lnSpc>
                <a:spcPct val="100000"/>
              </a:lnSpc>
              <a:buNone/>
            </a:pPr>
            <a:r>
              <a:rPr lang="de-CH" sz="600" b="0" i="0">
                <a:solidFill>
                  <a:srgbClr val="C0C0C0"/>
                </a:solidFill>
                <a:latin typeface="Arial"/>
                <a:ea typeface="+mn-ea"/>
                <a:cs typeface="+mn-cs"/>
              </a:rPr>
              <a:t>Vertrauliche Informationen von Cisco</a:t>
            </a:r>
          </a:p>
        </p:txBody>
      </p:sp>
      <p:sp>
        <p:nvSpPr>
          <p:cNvPr id="9" name="Rectangle 7"/>
          <p:cNvSpPr>
            <a:spLocks noChangeArrowheads="1"/>
          </p:cNvSpPr>
          <p:nvPr/>
        </p:nvSpPr>
        <p:spPr bwMode="ltGray">
          <a:xfrm>
            <a:off x="8639981" y="6580408"/>
            <a:ext cx="260429" cy="17525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82124" tIns="41061" rIns="82124" bIns="41061" anchor="b">
            <a:spAutoFit/>
          </a:bodyPr>
          <a:lstStyle/>
          <a:p>
            <a:pPr algn="r" defTabSz="814365">
              <a:lnSpc>
                <a:spcPct val="100000"/>
              </a:lnSpc>
              <a:buNone/>
            </a:pPr>
            <a:fld id="{DFCF27A5-1A5B-48D3-A060-2758FFBB1ADD}" type="slidenum">
              <a:rPr lang="de-CH" sz="600" b="0" i="0">
                <a:solidFill>
                  <a:srgbClr val="C0C0C0"/>
                </a:solidFill>
                <a:latin typeface="Arial"/>
                <a:ea typeface="+mn-ea"/>
                <a:cs typeface="+mn-cs"/>
              </a:rPr>
              <a:pPr algn="r" defTabSz="814365">
                <a:lnSpc>
                  <a:spcPct val="100000"/>
                </a:lnSpc>
                <a:buNone/>
              </a:pPr>
              <a:t>‹#›</a:t>
            </a:fld>
            <a:endParaRPr lang="en-US" sz="600" dirty="0">
              <a:solidFill>
                <a:srgbClr val="C0C0C0"/>
              </a:solidFill>
              <a:latin typeface="+mj-lt"/>
            </a:endParaRPr>
          </a:p>
        </p:txBody>
      </p:sp>
      <p:pic>
        <p:nvPicPr>
          <p:cNvPr id="13" name="Picture 12" descr="bottom bar.jpg"/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333375" y="6378339"/>
            <a:ext cx="8477250" cy="16291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901" r:id="rId1"/>
    <p:sldLayoutId id="2147483902" r:id="rId2"/>
    <p:sldLayoutId id="2147483903" r:id="rId3"/>
    <p:sldLayoutId id="2147483904" r:id="rId4"/>
    <p:sldLayoutId id="2147483905" r:id="rId5"/>
    <p:sldLayoutId id="2147483906" r:id="rId6"/>
    <p:sldLayoutId id="2147483907" r:id="rId7"/>
    <p:sldLayoutId id="2147483908" r:id="rId8"/>
    <p:sldLayoutId id="2147483909" r:id="rId9"/>
    <p:sldLayoutId id="2147483910" r:id="rId10"/>
    <p:sldLayoutId id="2147483911" r:id="rId11"/>
    <p:sldLayoutId id="2147483931" r:id="rId12"/>
    <p:sldLayoutId id="2147483912" r:id="rId13"/>
    <p:sldLayoutId id="2147483923" r:id="rId14"/>
  </p:sldLayoutIdLst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lang="en-US" sz="3200" b="0" kern="1200" spc="0" baseline="0" dirty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5000"/>
        </a:lnSpc>
        <a:spcBef>
          <a:spcPts val="1440"/>
        </a:spcBef>
        <a:buClr>
          <a:schemeClr val="tx2"/>
        </a:buClr>
        <a:buSzPct val="90000"/>
        <a:buFont typeface="Arial" pitchFamily="34" charset="0"/>
        <a:buChar char="•"/>
        <a:tabLst/>
        <a:defRPr lang="en-US" sz="2000" kern="1200" dirty="0" smtClean="0">
          <a:solidFill>
            <a:srgbClr val="546568"/>
          </a:solidFill>
          <a:latin typeface="+mj-lt"/>
          <a:ea typeface="+mn-ea"/>
          <a:cs typeface="+mn-cs"/>
        </a:defRPr>
      </a:lvl1pPr>
      <a:lvl2pPr marL="406400" indent="0" algn="l" defTabSz="914400" rtl="0" eaLnBrk="1" latinLnBrk="0" hangingPunct="1">
        <a:lnSpc>
          <a:spcPct val="95000"/>
        </a:lnSpc>
        <a:spcBef>
          <a:spcPts val="840"/>
        </a:spcBef>
        <a:buClr>
          <a:schemeClr val="tx2"/>
        </a:buClr>
        <a:buFontTx/>
        <a:buNone/>
        <a:defRPr lang="en-US" sz="1800" kern="1200" dirty="0" smtClean="0">
          <a:solidFill>
            <a:srgbClr val="546568"/>
          </a:solidFill>
          <a:latin typeface="+mj-lt"/>
          <a:ea typeface="+mn-ea"/>
          <a:cs typeface="+mn-cs"/>
        </a:defRPr>
      </a:lvl2pPr>
      <a:lvl3pPr marL="571500" indent="-1588" algn="l" defTabSz="914400" rtl="0" eaLnBrk="1" latinLnBrk="0" hangingPunct="1">
        <a:lnSpc>
          <a:spcPct val="95000"/>
        </a:lnSpc>
        <a:spcBef>
          <a:spcPts val="840"/>
        </a:spcBef>
        <a:buFont typeface="Arial" pitchFamily="34" charset="0"/>
        <a:buNone/>
        <a:defRPr lang="en-US" sz="1600" kern="1200" dirty="0" smtClean="0">
          <a:solidFill>
            <a:srgbClr val="546568"/>
          </a:solidFill>
          <a:latin typeface="+mj-lt"/>
          <a:ea typeface="+mn-ea"/>
          <a:cs typeface="+mn-cs"/>
        </a:defRPr>
      </a:lvl3pPr>
      <a:lvl4pPr marL="688975" indent="0" algn="l" defTabSz="914400" rtl="0" eaLnBrk="1" latinLnBrk="0" hangingPunct="1">
        <a:lnSpc>
          <a:spcPct val="95000"/>
        </a:lnSpc>
        <a:spcBef>
          <a:spcPts val="840"/>
        </a:spcBef>
        <a:buFont typeface="Arial" pitchFamily="34" charset="0"/>
        <a:buNone/>
        <a:defRPr lang="en-US" sz="1400" kern="1200" dirty="0" smtClean="0">
          <a:solidFill>
            <a:srgbClr val="546568"/>
          </a:solidFill>
          <a:latin typeface="+mj-lt"/>
          <a:ea typeface="+mn-ea"/>
          <a:cs typeface="+mn-cs"/>
        </a:defRPr>
      </a:lvl4pPr>
      <a:lvl5pPr marL="801688" indent="0" algn="l" defTabSz="914400" rtl="0" eaLnBrk="1" latinLnBrk="0" hangingPunct="1">
        <a:lnSpc>
          <a:spcPct val="95000"/>
        </a:lnSpc>
        <a:spcBef>
          <a:spcPts val="840"/>
        </a:spcBef>
        <a:buFont typeface="Arial" pitchFamily="34" charset="0"/>
        <a:buNone/>
        <a:defRPr lang="en-US" sz="1400" kern="1200" dirty="0">
          <a:solidFill>
            <a:srgbClr val="546568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9701" y="432215"/>
            <a:ext cx="8580924" cy="838200"/>
          </a:xfrm>
          <a:prstGeom prst="rect">
            <a:avLst/>
          </a:prstGeom>
        </p:spPr>
        <p:txBody>
          <a:bodyPr vert="horz" lIns="61730" tIns="34295" rIns="61730" bIns="34295" rtlCol="0" anchor="b" anchorCtr="0">
            <a:noAutofit/>
          </a:bodyPr>
          <a:lstStyle/>
          <a:p>
            <a:r>
              <a:rPr lang="en-US" dirty="0" smtClean="0"/>
              <a:t>Slide Title Goes Here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9701" y="1339748"/>
            <a:ext cx="8580924" cy="4965699"/>
          </a:xfrm>
          <a:prstGeom prst="rect">
            <a:avLst/>
          </a:prstGeom>
        </p:spPr>
        <p:txBody>
          <a:bodyPr vert="horz" lIns="68589" tIns="34295" rIns="68589" bIns="34295" rtlCol="0">
            <a:noAutofit/>
          </a:bodyPr>
          <a:lstStyle/>
          <a:p>
            <a:pPr lvl="0"/>
            <a:r>
              <a:rPr lang="en-US" dirty="0" smtClean="0"/>
              <a:t>Body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ltGray">
          <a:xfrm>
            <a:off x="265668" y="6591583"/>
            <a:ext cx="3420515" cy="169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601" tIns="30800" rIns="61601" bIns="30800" anchor="b" anchorCtr="0">
            <a:spAutoFit/>
          </a:bodyPr>
          <a:lstStyle/>
          <a:p>
            <a:pPr algn="l" defTabSz="610911">
              <a:buNone/>
            </a:pPr>
            <a:r>
              <a:rPr lang="de-CH" sz="700" b="0" i="0">
                <a:solidFill>
                  <a:srgbClr val="FFFFFF">
                    <a:lumMod val="50000"/>
                  </a:srgbClr>
                </a:solidFill>
                <a:latin typeface="Arial"/>
                <a:ea typeface="+mn-ea"/>
                <a:cs typeface="+mn-cs"/>
              </a:rPr>
              <a:t>C97-722470-00 © 2012 Cisco und/oder Partnerunternehmen. Alle Rechte vorbehalten.</a:t>
            </a:r>
            <a:endParaRPr lang="en-US" sz="700" dirty="0">
              <a:solidFill>
                <a:srgbClr val="FFFFFF">
                  <a:lumMod val="50000"/>
                </a:srgbClr>
              </a:solidFill>
              <a:latin typeface="Arial"/>
            </a:endParaRPr>
          </a:p>
        </p:txBody>
      </p:sp>
      <p:sp>
        <p:nvSpPr>
          <p:cNvPr id="11" name="Rectangle 5"/>
          <p:cNvSpPr>
            <a:spLocks noChangeArrowheads="1"/>
          </p:cNvSpPr>
          <p:nvPr/>
        </p:nvSpPr>
        <p:spPr bwMode="ltGray">
          <a:xfrm>
            <a:off x="7727754" y="6589849"/>
            <a:ext cx="847898" cy="169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61601" tIns="30800" rIns="61601" bIns="30800" anchor="b">
            <a:spAutoFit/>
          </a:bodyPr>
          <a:lstStyle/>
          <a:p>
            <a:pPr algn="r" defTabSz="610911">
              <a:buNone/>
            </a:pPr>
            <a:r>
              <a:rPr lang="de-CH" sz="700" b="0" i="0">
                <a:solidFill>
                  <a:srgbClr val="C0C0C0"/>
                </a:solidFill>
                <a:latin typeface="Arial"/>
                <a:ea typeface="+mn-ea"/>
                <a:cs typeface="+mn-cs"/>
              </a:rPr>
              <a:t>Vertrauliche Informationen von Cisco</a:t>
            </a:r>
          </a:p>
        </p:txBody>
      </p:sp>
      <p:sp>
        <p:nvSpPr>
          <p:cNvPr id="9" name="Rectangle 7"/>
          <p:cNvSpPr>
            <a:spLocks noChangeArrowheads="1"/>
          </p:cNvSpPr>
          <p:nvPr/>
        </p:nvSpPr>
        <p:spPr bwMode="ltGray">
          <a:xfrm>
            <a:off x="8647254" y="6585745"/>
            <a:ext cx="234117" cy="16992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61601" tIns="30800" rIns="61601" bIns="30800" anchor="b">
            <a:spAutoFit/>
          </a:bodyPr>
          <a:lstStyle/>
          <a:p>
            <a:pPr algn="r" defTabSz="610911">
              <a:buNone/>
            </a:pPr>
            <a:fld id="{DFCF27A5-1A5B-48D3-A060-2758FFBB1ADD}" type="slidenum">
              <a:rPr lang="de-CH" sz="700" b="0" i="0">
                <a:solidFill>
                  <a:srgbClr val="C0C0C0"/>
                </a:solidFill>
                <a:latin typeface="Arial"/>
                <a:ea typeface="+mn-ea"/>
                <a:cs typeface="+mn-cs"/>
              </a:rPr>
              <a:pPr algn="r" defTabSz="610911">
                <a:buNone/>
              </a:pPr>
              <a:t>‹#›</a:t>
            </a:fld>
            <a:endParaRPr lang="en-US" sz="700" dirty="0">
              <a:solidFill>
                <a:srgbClr val="C0C0C0"/>
              </a:solidFill>
              <a:latin typeface="Arial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72325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9" r:id="rId1"/>
    <p:sldLayoutId id="2147483940" r:id="rId2"/>
    <p:sldLayoutId id="2147483941" r:id="rId3"/>
    <p:sldLayoutId id="2147483942" r:id="rId4"/>
    <p:sldLayoutId id="2147483943" r:id="rId5"/>
    <p:sldLayoutId id="2147483944" r:id="rId6"/>
  </p:sldLayoutIdLst>
  <p:transition>
    <p:wipe/>
  </p:transition>
  <p:timing>
    <p:tnLst>
      <p:par>
        <p:cTn id="1" dur="indefinite" restart="never" nodeType="tmRoot"/>
      </p:par>
    </p:tnLst>
  </p:timing>
  <p:txStyles>
    <p:titleStyle>
      <a:lvl1pPr algn="l" defTabSz="685891" rtl="0" eaLnBrk="1" latinLnBrk="0" hangingPunct="1">
        <a:lnSpc>
          <a:spcPct val="80000"/>
        </a:lnSpc>
        <a:spcBef>
          <a:spcPct val="0"/>
        </a:spcBef>
        <a:buNone/>
        <a:defRPr lang="en-US" sz="2700" b="0" kern="1200" spc="0" baseline="0" dirty="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171473" indent="-171473" algn="l" defTabSz="685891" rtl="0" eaLnBrk="1" latinLnBrk="0" hangingPunct="1">
        <a:lnSpc>
          <a:spcPct val="95000"/>
        </a:lnSpc>
        <a:spcBef>
          <a:spcPts val="1080"/>
        </a:spcBef>
        <a:buClr>
          <a:srgbClr val="96CA4B"/>
        </a:buClr>
        <a:buSzPct val="90000"/>
        <a:buFont typeface="Arial" pitchFamily="34" charset="0"/>
        <a:buChar char="•"/>
        <a:tabLst/>
        <a:defRPr lang="en-US" sz="1500" kern="1200" dirty="0" smtClean="0">
          <a:solidFill>
            <a:schemeClr val="bg1"/>
          </a:solidFill>
          <a:latin typeface="+mj-lt"/>
          <a:ea typeface="+mn-ea"/>
          <a:cs typeface="+mn-cs"/>
        </a:defRPr>
      </a:lvl1pPr>
      <a:lvl2pPr marL="304841" indent="0" algn="l" defTabSz="685891" rtl="0" eaLnBrk="1" latinLnBrk="0" hangingPunct="1">
        <a:lnSpc>
          <a:spcPct val="95000"/>
        </a:lnSpc>
        <a:spcBef>
          <a:spcPts val="630"/>
        </a:spcBef>
        <a:buClr>
          <a:schemeClr val="tx2"/>
        </a:buClr>
        <a:buFontTx/>
        <a:buNone/>
        <a:defRPr lang="en-US" sz="1400" kern="1200" dirty="0" smtClean="0">
          <a:solidFill>
            <a:schemeClr val="bg1"/>
          </a:solidFill>
          <a:latin typeface="+mj-lt"/>
          <a:ea typeface="+mn-ea"/>
          <a:cs typeface="+mn-cs"/>
        </a:defRPr>
      </a:lvl2pPr>
      <a:lvl3pPr marL="428682" indent="-1191" algn="l" defTabSz="685891" rtl="0" eaLnBrk="1" latinLnBrk="0" hangingPunct="1">
        <a:lnSpc>
          <a:spcPct val="95000"/>
        </a:lnSpc>
        <a:spcBef>
          <a:spcPts val="630"/>
        </a:spcBef>
        <a:buFont typeface="Arial" pitchFamily="34" charset="0"/>
        <a:buNone/>
        <a:defRPr lang="en-US" sz="1200" kern="1200" dirty="0" smtClean="0">
          <a:solidFill>
            <a:schemeClr val="bg1"/>
          </a:solidFill>
          <a:latin typeface="+mj-lt"/>
          <a:ea typeface="+mn-ea"/>
          <a:cs typeface="+mn-cs"/>
        </a:defRPr>
      </a:lvl3pPr>
      <a:lvl4pPr marL="516800" indent="0" algn="l" defTabSz="685891" rtl="0" eaLnBrk="1" latinLnBrk="0" hangingPunct="1">
        <a:lnSpc>
          <a:spcPct val="95000"/>
        </a:lnSpc>
        <a:spcBef>
          <a:spcPts val="630"/>
        </a:spcBef>
        <a:buFont typeface="Arial" pitchFamily="34" charset="0"/>
        <a:buNone/>
        <a:defRPr lang="en-US" sz="1100" kern="1200" dirty="0" smtClean="0">
          <a:solidFill>
            <a:schemeClr val="bg1"/>
          </a:solidFill>
          <a:latin typeface="+mj-lt"/>
          <a:ea typeface="+mn-ea"/>
          <a:cs typeface="+mn-cs"/>
        </a:defRPr>
      </a:lvl4pPr>
      <a:lvl5pPr marL="601346" indent="0" algn="l" defTabSz="685891" rtl="0" eaLnBrk="1" latinLnBrk="0" hangingPunct="1">
        <a:lnSpc>
          <a:spcPct val="95000"/>
        </a:lnSpc>
        <a:spcBef>
          <a:spcPts val="630"/>
        </a:spcBef>
        <a:buFont typeface="Arial" pitchFamily="34" charset="0"/>
        <a:buNone/>
        <a:defRPr lang="en-US" sz="1100" kern="1200" dirty="0">
          <a:solidFill>
            <a:schemeClr val="bg1"/>
          </a:solidFill>
          <a:latin typeface="+mj-lt"/>
          <a:ea typeface="+mn-ea"/>
          <a:cs typeface="+mn-cs"/>
        </a:defRPr>
      </a:lvl5pPr>
      <a:lvl6pPr marL="1886201" indent="-171473" algn="l" defTabSz="685891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9147" indent="-171473" algn="l" defTabSz="685891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2093" indent="-171473" algn="l" defTabSz="685891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5039" indent="-171473" algn="l" defTabSz="685891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9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46" algn="l" defTabSz="68589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91" algn="l" defTabSz="68589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837" algn="l" defTabSz="68589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783" algn="l" defTabSz="68589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729" algn="l" defTabSz="68589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674" algn="l" defTabSz="68589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620" algn="l" defTabSz="68589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566" algn="l" defTabSz="68589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6.pn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37.jpe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7" Type="http://schemas.openxmlformats.org/officeDocument/2006/relationships/image" Target="../media/image70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2.png"/><Relationship Id="rId4" Type="http://schemas.openxmlformats.org/officeDocument/2006/relationships/image" Target="../media/image6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4.xml"/><Relationship Id="rId4" Type="http://schemas.openxmlformats.org/officeDocument/2006/relationships/hyperlink" Target="http://www.cisco.com/go/midsize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png"/><Relationship Id="rId3" Type="http://schemas.openxmlformats.org/officeDocument/2006/relationships/image" Target="../media/image22.jpeg"/><Relationship Id="rId7" Type="http://schemas.openxmlformats.org/officeDocument/2006/relationships/image" Target="../media/image26.png"/><Relationship Id="rId12" Type="http://schemas.openxmlformats.org/officeDocument/2006/relationships/image" Target="../media/image31.png"/><Relationship Id="rId17" Type="http://schemas.openxmlformats.org/officeDocument/2006/relationships/image" Target="../media/image36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3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5" Type="http://schemas.openxmlformats.org/officeDocument/2006/relationships/image" Target="../media/image34.pn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Relationship Id="rId14" Type="http://schemas.openxmlformats.org/officeDocument/2006/relationships/image" Target="../media/image3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9.jpeg"/><Relationship Id="rId5" Type="http://schemas.openxmlformats.org/officeDocument/2006/relationships/image" Target="../media/image48.png"/><Relationship Id="rId4" Type="http://schemas.openxmlformats.org/officeDocument/2006/relationships/image" Target="../media/image4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0" y="5177562"/>
            <a:ext cx="9144000" cy="1680439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76200" dist="50800" dir="5400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sp>
        <p:nvSpPr>
          <p:cNvPr id="16" name="Title 15"/>
          <p:cNvSpPr>
            <a:spLocks noGrp="1"/>
          </p:cNvSpPr>
          <p:nvPr>
            <p:ph type="title" idx="4294967295"/>
          </p:nvPr>
        </p:nvSpPr>
        <p:spPr>
          <a:xfrm>
            <a:off x="240248" y="4827618"/>
            <a:ext cx="8902699" cy="609600"/>
          </a:xfrm>
        </p:spPr>
        <p:txBody>
          <a:bodyPr/>
          <a:lstStyle/>
          <a:p>
            <a:pPr algn="l" defTabSz="914400">
              <a:lnSpc>
                <a:spcPct val="80000"/>
              </a:lnSpc>
              <a:spcBef>
                <a:spcPct val="0"/>
              </a:spcBef>
              <a:buNone/>
            </a:pPr>
            <a:r>
              <a:rPr lang="de-CH" sz="2800" b="0" i="0" spc="-20" dirty="0">
                <a:solidFill>
                  <a:srgbClr val="6DB344"/>
                </a:solidFill>
                <a:latin typeface="Arial"/>
                <a:ea typeface="+mj-ea"/>
                <a:cs typeface="+mj-cs"/>
              </a:rPr>
              <a:t>Erhöhtes Wachstum mit dem Cisco Midmarket-Portfolio</a:t>
            </a:r>
            <a:endParaRPr lang="en-US" sz="2800" spc="-20" dirty="0">
              <a:solidFill>
                <a:schemeClr val="accent2"/>
              </a:solidFill>
            </a:endParaRPr>
          </a:p>
        </p:txBody>
      </p:sp>
      <p:grpSp>
        <p:nvGrpSpPr>
          <p:cNvPr id="17" name="Group 67"/>
          <p:cNvGrpSpPr/>
          <p:nvPr/>
        </p:nvGrpSpPr>
        <p:grpSpPr>
          <a:xfrm>
            <a:off x="7905427" y="6107702"/>
            <a:ext cx="1006430" cy="532070"/>
            <a:chOff x="609600" y="528537"/>
            <a:chExt cx="1444734" cy="763789"/>
          </a:xfrm>
          <a:gradFill flip="none" rotWithShape="1">
            <a:gsLst>
              <a:gs pos="11000">
                <a:schemeClr val="accent2"/>
              </a:gs>
              <a:gs pos="100000">
                <a:schemeClr val="accent5"/>
              </a:gs>
            </a:gsLst>
            <a:lin ang="2700000" scaled="1"/>
            <a:tileRect/>
          </a:gradFill>
        </p:grpSpPr>
        <p:sp>
          <p:nvSpPr>
            <p:cNvPr id="18" name="Rectangle 17"/>
            <p:cNvSpPr>
              <a:spLocks noChangeArrowheads="1"/>
            </p:cNvSpPr>
            <p:nvPr/>
          </p:nvSpPr>
          <p:spPr bwMode="black">
            <a:xfrm>
              <a:off x="1016578" y="1035681"/>
              <a:ext cx="65914" cy="249730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9" name="Freeform 18"/>
            <p:cNvSpPr>
              <a:spLocks/>
            </p:cNvSpPr>
            <p:nvPr/>
          </p:nvSpPr>
          <p:spPr bwMode="black">
            <a:xfrm>
              <a:off x="1400563" y="1028765"/>
              <a:ext cx="190843" cy="263561"/>
            </a:xfrm>
            <a:custGeom>
              <a:avLst/>
              <a:gdLst/>
              <a:ahLst/>
              <a:cxnLst>
                <a:cxn ang="0">
                  <a:pos x="58" y="24"/>
                </a:cxn>
                <a:cxn ang="0">
                  <a:pos x="42" y="20"/>
                </a:cxn>
                <a:cxn ang="0">
                  <a:pos x="21" y="40"/>
                </a:cxn>
                <a:cxn ang="0">
                  <a:pos x="42" y="60"/>
                </a:cxn>
                <a:cxn ang="0">
                  <a:pos x="58" y="56"/>
                </a:cxn>
                <a:cxn ang="0">
                  <a:pos x="58" y="77"/>
                </a:cxn>
                <a:cxn ang="0">
                  <a:pos x="41" y="80"/>
                </a:cxn>
                <a:cxn ang="0">
                  <a:pos x="0" y="40"/>
                </a:cxn>
                <a:cxn ang="0">
                  <a:pos x="41" y="0"/>
                </a:cxn>
                <a:cxn ang="0">
                  <a:pos x="58" y="3"/>
                </a:cxn>
                <a:cxn ang="0">
                  <a:pos x="58" y="24"/>
                </a:cxn>
              </a:cxnLst>
              <a:rect l="0" t="0" r="r" b="b"/>
              <a:pathLst>
                <a:path w="58" h="80">
                  <a:moveTo>
                    <a:pt x="58" y="24"/>
                  </a:moveTo>
                  <a:cubicBezTo>
                    <a:pt x="58" y="23"/>
                    <a:pt x="51" y="20"/>
                    <a:pt x="42" y="20"/>
                  </a:cubicBezTo>
                  <a:cubicBezTo>
                    <a:pt x="30" y="20"/>
                    <a:pt x="21" y="28"/>
                    <a:pt x="21" y="40"/>
                  </a:cubicBezTo>
                  <a:cubicBezTo>
                    <a:pt x="21" y="51"/>
                    <a:pt x="29" y="60"/>
                    <a:pt x="42" y="60"/>
                  </a:cubicBezTo>
                  <a:cubicBezTo>
                    <a:pt x="51" y="60"/>
                    <a:pt x="57" y="57"/>
                    <a:pt x="58" y="56"/>
                  </a:cubicBezTo>
                  <a:cubicBezTo>
                    <a:pt x="58" y="77"/>
                    <a:pt x="58" y="77"/>
                    <a:pt x="58" y="77"/>
                  </a:cubicBezTo>
                  <a:cubicBezTo>
                    <a:pt x="56" y="78"/>
                    <a:pt x="49" y="80"/>
                    <a:pt x="41" y="80"/>
                  </a:cubicBezTo>
                  <a:cubicBezTo>
                    <a:pt x="19" y="80"/>
                    <a:pt x="0" y="65"/>
                    <a:pt x="0" y="40"/>
                  </a:cubicBezTo>
                  <a:cubicBezTo>
                    <a:pt x="0" y="17"/>
                    <a:pt x="17" y="0"/>
                    <a:pt x="41" y="0"/>
                  </a:cubicBezTo>
                  <a:cubicBezTo>
                    <a:pt x="50" y="0"/>
                    <a:pt x="56" y="3"/>
                    <a:pt x="58" y="3"/>
                  </a:cubicBezTo>
                  <a:lnTo>
                    <a:pt x="58" y="2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20" name="Freeform 19"/>
            <p:cNvSpPr>
              <a:spLocks/>
            </p:cNvSpPr>
            <p:nvPr/>
          </p:nvSpPr>
          <p:spPr bwMode="black">
            <a:xfrm>
              <a:off x="740661" y="1028765"/>
              <a:ext cx="190843" cy="263561"/>
            </a:xfrm>
            <a:custGeom>
              <a:avLst/>
              <a:gdLst/>
              <a:ahLst/>
              <a:cxnLst>
                <a:cxn ang="0">
                  <a:pos x="58" y="24"/>
                </a:cxn>
                <a:cxn ang="0">
                  <a:pos x="42" y="20"/>
                </a:cxn>
                <a:cxn ang="0">
                  <a:pos x="21" y="40"/>
                </a:cxn>
                <a:cxn ang="0">
                  <a:pos x="42" y="60"/>
                </a:cxn>
                <a:cxn ang="0">
                  <a:pos x="58" y="56"/>
                </a:cxn>
                <a:cxn ang="0">
                  <a:pos x="58" y="77"/>
                </a:cxn>
                <a:cxn ang="0">
                  <a:pos x="40" y="80"/>
                </a:cxn>
                <a:cxn ang="0">
                  <a:pos x="0" y="40"/>
                </a:cxn>
                <a:cxn ang="0">
                  <a:pos x="40" y="0"/>
                </a:cxn>
                <a:cxn ang="0">
                  <a:pos x="58" y="3"/>
                </a:cxn>
                <a:cxn ang="0">
                  <a:pos x="58" y="24"/>
                </a:cxn>
              </a:cxnLst>
              <a:rect l="0" t="0" r="r" b="b"/>
              <a:pathLst>
                <a:path w="58" h="80">
                  <a:moveTo>
                    <a:pt x="58" y="24"/>
                  </a:moveTo>
                  <a:cubicBezTo>
                    <a:pt x="57" y="23"/>
                    <a:pt x="51" y="20"/>
                    <a:pt x="42" y="20"/>
                  </a:cubicBezTo>
                  <a:cubicBezTo>
                    <a:pt x="29" y="20"/>
                    <a:pt x="21" y="28"/>
                    <a:pt x="21" y="40"/>
                  </a:cubicBezTo>
                  <a:cubicBezTo>
                    <a:pt x="21" y="51"/>
                    <a:pt x="29" y="60"/>
                    <a:pt x="42" y="60"/>
                  </a:cubicBezTo>
                  <a:cubicBezTo>
                    <a:pt x="51" y="60"/>
                    <a:pt x="57" y="57"/>
                    <a:pt x="58" y="56"/>
                  </a:cubicBezTo>
                  <a:cubicBezTo>
                    <a:pt x="58" y="77"/>
                    <a:pt x="58" y="77"/>
                    <a:pt x="58" y="77"/>
                  </a:cubicBezTo>
                  <a:cubicBezTo>
                    <a:pt x="56" y="78"/>
                    <a:pt x="49" y="80"/>
                    <a:pt x="40" y="80"/>
                  </a:cubicBezTo>
                  <a:cubicBezTo>
                    <a:pt x="19" y="80"/>
                    <a:pt x="0" y="65"/>
                    <a:pt x="0" y="40"/>
                  </a:cubicBezTo>
                  <a:cubicBezTo>
                    <a:pt x="0" y="17"/>
                    <a:pt x="17" y="0"/>
                    <a:pt x="40" y="0"/>
                  </a:cubicBezTo>
                  <a:cubicBezTo>
                    <a:pt x="49" y="0"/>
                    <a:pt x="56" y="3"/>
                    <a:pt x="58" y="3"/>
                  </a:cubicBezTo>
                  <a:lnTo>
                    <a:pt x="58" y="2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21" name="Freeform 20"/>
            <p:cNvSpPr>
              <a:spLocks noEditPoints="1"/>
            </p:cNvSpPr>
            <p:nvPr/>
          </p:nvSpPr>
          <p:spPr bwMode="black">
            <a:xfrm>
              <a:off x="1660385" y="1028765"/>
              <a:ext cx="262122" cy="263561"/>
            </a:xfrm>
            <a:custGeom>
              <a:avLst/>
              <a:gdLst/>
              <a:ahLst/>
              <a:cxnLst>
                <a:cxn ang="0">
                  <a:pos x="80" y="40"/>
                </a:cxn>
                <a:cxn ang="0">
                  <a:pos x="40" y="80"/>
                </a:cxn>
                <a:cxn ang="0">
                  <a:pos x="0" y="40"/>
                </a:cxn>
                <a:cxn ang="0">
                  <a:pos x="40" y="0"/>
                </a:cxn>
                <a:cxn ang="0">
                  <a:pos x="80" y="40"/>
                </a:cxn>
                <a:cxn ang="0">
                  <a:pos x="40" y="20"/>
                </a:cxn>
                <a:cxn ang="0">
                  <a:pos x="20" y="40"/>
                </a:cxn>
                <a:cxn ang="0">
                  <a:pos x="40" y="60"/>
                </a:cxn>
                <a:cxn ang="0">
                  <a:pos x="60" y="40"/>
                </a:cxn>
                <a:cxn ang="0">
                  <a:pos x="40" y="20"/>
                </a:cxn>
              </a:cxnLst>
              <a:rect l="0" t="0" r="r" b="b"/>
              <a:pathLst>
                <a:path w="80" h="80">
                  <a:moveTo>
                    <a:pt x="80" y="40"/>
                  </a:moveTo>
                  <a:cubicBezTo>
                    <a:pt x="80" y="62"/>
                    <a:pt x="64" y="80"/>
                    <a:pt x="40" y="80"/>
                  </a:cubicBezTo>
                  <a:cubicBezTo>
                    <a:pt x="16" y="80"/>
                    <a:pt x="0" y="62"/>
                    <a:pt x="0" y="40"/>
                  </a:cubicBezTo>
                  <a:cubicBezTo>
                    <a:pt x="0" y="18"/>
                    <a:pt x="16" y="0"/>
                    <a:pt x="40" y="0"/>
                  </a:cubicBezTo>
                  <a:cubicBezTo>
                    <a:pt x="64" y="0"/>
                    <a:pt x="80" y="18"/>
                    <a:pt x="80" y="40"/>
                  </a:cubicBezTo>
                  <a:moveTo>
                    <a:pt x="40" y="20"/>
                  </a:moveTo>
                  <a:cubicBezTo>
                    <a:pt x="29" y="20"/>
                    <a:pt x="20" y="29"/>
                    <a:pt x="20" y="40"/>
                  </a:cubicBezTo>
                  <a:cubicBezTo>
                    <a:pt x="20" y="51"/>
                    <a:pt x="29" y="60"/>
                    <a:pt x="40" y="60"/>
                  </a:cubicBezTo>
                  <a:cubicBezTo>
                    <a:pt x="51" y="60"/>
                    <a:pt x="60" y="51"/>
                    <a:pt x="60" y="40"/>
                  </a:cubicBezTo>
                  <a:cubicBezTo>
                    <a:pt x="60" y="29"/>
                    <a:pt x="51" y="20"/>
                    <a:pt x="40" y="20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22" name="Freeform 21"/>
            <p:cNvSpPr>
              <a:spLocks/>
            </p:cNvSpPr>
            <p:nvPr/>
          </p:nvSpPr>
          <p:spPr bwMode="black">
            <a:xfrm>
              <a:off x="1167566" y="1028765"/>
              <a:ext cx="170916" cy="263561"/>
            </a:xfrm>
            <a:custGeom>
              <a:avLst/>
              <a:gdLst/>
              <a:ahLst/>
              <a:cxnLst>
                <a:cxn ang="0">
                  <a:pos x="47" y="19"/>
                </a:cxn>
                <a:cxn ang="0">
                  <a:pos x="32" y="17"/>
                </a:cxn>
                <a:cxn ang="0">
                  <a:pos x="20" y="23"/>
                </a:cxn>
                <a:cxn ang="0">
                  <a:pos x="29" y="30"/>
                </a:cxn>
                <a:cxn ang="0">
                  <a:pos x="34" y="32"/>
                </a:cxn>
                <a:cxn ang="0">
                  <a:pos x="52" y="54"/>
                </a:cxn>
                <a:cxn ang="0">
                  <a:pos x="21" y="80"/>
                </a:cxn>
                <a:cxn ang="0">
                  <a:pos x="0" y="77"/>
                </a:cxn>
                <a:cxn ang="0">
                  <a:pos x="0" y="60"/>
                </a:cxn>
                <a:cxn ang="0">
                  <a:pos x="18" y="63"/>
                </a:cxn>
                <a:cxn ang="0">
                  <a:pos x="32" y="56"/>
                </a:cxn>
                <a:cxn ang="0">
                  <a:pos x="23" y="48"/>
                </a:cxn>
                <a:cxn ang="0">
                  <a:pos x="19" y="47"/>
                </a:cxn>
                <a:cxn ang="0">
                  <a:pos x="0" y="24"/>
                </a:cxn>
                <a:cxn ang="0">
                  <a:pos x="28" y="0"/>
                </a:cxn>
                <a:cxn ang="0">
                  <a:pos x="47" y="3"/>
                </a:cxn>
                <a:cxn ang="0">
                  <a:pos x="47" y="19"/>
                </a:cxn>
              </a:cxnLst>
              <a:rect l="0" t="0" r="r" b="b"/>
              <a:pathLst>
                <a:path w="52" h="80">
                  <a:moveTo>
                    <a:pt x="47" y="19"/>
                  </a:moveTo>
                  <a:cubicBezTo>
                    <a:pt x="47" y="19"/>
                    <a:pt x="38" y="17"/>
                    <a:pt x="32" y="17"/>
                  </a:cubicBezTo>
                  <a:cubicBezTo>
                    <a:pt x="24" y="17"/>
                    <a:pt x="20" y="19"/>
                    <a:pt x="20" y="23"/>
                  </a:cubicBezTo>
                  <a:cubicBezTo>
                    <a:pt x="20" y="28"/>
                    <a:pt x="26" y="29"/>
                    <a:pt x="29" y="30"/>
                  </a:cubicBezTo>
                  <a:cubicBezTo>
                    <a:pt x="34" y="32"/>
                    <a:pt x="34" y="32"/>
                    <a:pt x="34" y="32"/>
                  </a:cubicBezTo>
                  <a:cubicBezTo>
                    <a:pt x="47" y="36"/>
                    <a:pt x="52" y="45"/>
                    <a:pt x="52" y="54"/>
                  </a:cubicBezTo>
                  <a:cubicBezTo>
                    <a:pt x="52" y="73"/>
                    <a:pt x="35" y="80"/>
                    <a:pt x="21" y="80"/>
                  </a:cubicBezTo>
                  <a:cubicBezTo>
                    <a:pt x="10" y="80"/>
                    <a:pt x="1" y="78"/>
                    <a:pt x="0" y="77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2" y="60"/>
                    <a:pt x="10" y="63"/>
                    <a:pt x="18" y="63"/>
                  </a:cubicBezTo>
                  <a:cubicBezTo>
                    <a:pt x="28" y="63"/>
                    <a:pt x="32" y="60"/>
                    <a:pt x="32" y="56"/>
                  </a:cubicBezTo>
                  <a:cubicBezTo>
                    <a:pt x="32" y="52"/>
                    <a:pt x="28" y="49"/>
                    <a:pt x="23" y="48"/>
                  </a:cubicBezTo>
                  <a:cubicBezTo>
                    <a:pt x="22" y="48"/>
                    <a:pt x="21" y="47"/>
                    <a:pt x="19" y="47"/>
                  </a:cubicBezTo>
                  <a:cubicBezTo>
                    <a:pt x="9" y="43"/>
                    <a:pt x="0" y="37"/>
                    <a:pt x="0" y="24"/>
                  </a:cubicBezTo>
                  <a:cubicBezTo>
                    <a:pt x="0" y="10"/>
                    <a:pt x="10" y="0"/>
                    <a:pt x="28" y="0"/>
                  </a:cubicBezTo>
                  <a:cubicBezTo>
                    <a:pt x="37" y="0"/>
                    <a:pt x="46" y="3"/>
                    <a:pt x="47" y="3"/>
                  </a:cubicBezTo>
                  <a:lnTo>
                    <a:pt x="47" y="1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23" name="Freeform 22"/>
            <p:cNvSpPr>
              <a:spLocks/>
            </p:cNvSpPr>
            <p:nvPr/>
          </p:nvSpPr>
          <p:spPr bwMode="black">
            <a:xfrm>
              <a:off x="609600" y="732931"/>
              <a:ext cx="62081" cy="128323"/>
            </a:xfrm>
            <a:custGeom>
              <a:avLst/>
              <a:gdLst/>
              <a:ahLst/>
              <a:cxnLst>
                <a:cxn ang="0">
                  <a:pos x="19" y="10"/>
                </a:cxn>
                <a:cxn ang="0">
                  <a:pos x="10" y="0"/>
                </a:cxn>
                <a:cxn ang="0">
                  <a:pos x="0" y="10"/>
                </a:cxn>
                <a:cxn ang="0">
                  <a:pos x="0" y="30"/>
                </a:cxn>
                <a:cxn ang="0">
                  <a:pos x="10" y="39"/>
                </a:cxn>
                <a:cxn ang="0">
                  <a:pos x="19" y="30"/>
                </a:cxn>
                <a:cxn ang="0">
                  <a:pos x="19" y="10"/>
                </a:cxn>
              </a:cxnLst>
              <a:rect l="0" t="0" r="r" b="b"/>
              <a:pathLst>
                <a:path w="19" h="39">
                  <a:moveTo>
                    <a:pt x="19" y="10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4" y="0"/>
                    <a:pt x="0" y="4"/>
                    <a:pt x="0" y="1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5"/>
                    <a:pt x="4" y="39"/>
                    <a:pt x="10" y="39"/>
                  </a:cubicBezTo>
                  <a:cubicBezTo>
                    <a:pt x="15" y="39"/>
                    <a:pt x="19" y="35"/>
                    <a:pt x="19" y="30"/>
                  </a:cubicBezTo>
                  <a:lnTo>
                    <a:pt x="19" y="1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24" name="Freeform 23"/>
            <p:cNvSpPr>
              <a:spLocks/>
            </p:cNvSpPr>
            <p:nvPr/>
          </p:nvSpPr>
          <p:spPr bwMode="black">
            <a:xfrm>
              <a:off x="783581" y="646870"/>
              <a:ext cx="62081" cy="214384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9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4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4" y="65"/>
                    <a:pt x="9" y="65"/>
                  </a:cubicBezTo>
                  <a:cubicBezTo>
                    <a:pt x="14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25" name="Freeform 24"/>
            <p:cNvSpPr>
              <a:spLocks/>
            </p:cNvSpPr>
            <p:nvPr/>
          </p:nvSpPr>
          <p:spPr bwMode="black">
            <a:xfrm>
              <a:off x="954497" y="528537"/>
              <a:ext cx="62081" cy="394958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10" y="0"/>
                </a:cxn>
                <a:cxn ang="0">
                  <a:pos x="0" y="9"/>
                </a:cxn>
                <a:cxn ang="0">
                  <a:pos x="0" y="111"/>
                </a:cxn>
                <a:cxn ang="0">
                  <a:pos x="10" y="120"/>
                </a:cxn>
                <a:cxn ang="0">
                  <a:pos x="19" y="111"/>
                </a:cxn>
                <a:cxn ang="0">
                  <a:pos x="19" y="9"/>
                </a:cxn>
              </a:cxnLst>
              <a:rect l="0" t="0" r="r" b="b"/>
              <a:pathLst>
                <a:path w="19" h="120">
                  <a:moveTo>
                    <a:pt x="19" y="9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5" y="0"/>
                    <a:pt x="0" y="4"/>
                    <a:pt x="0" y="9"/>
                  </a:cubicBezTo>
                  <a:cubicBezTo>
                    <a:pt x="0" y="111"/>
                    <a:pt x="0" y="111"/>
                    <a:pt x="0" y="111"/>
                  </a:cubicBezTo>
                  <a:cubicBezTo>
                    <a:pt x="0" y="116"/>
                    <a:pt x="5" y="120"/>
                    <a:pt x="10" y="120"/>
                  </a:cubicBezTo>
                  <a:cubicBezTo>
                    <a:pt x="15" y="120"/>
                    <a:pt x="19" y="116"/>
                    <a:pt x="19" y="111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26" name="Freeform 25"/>
            <p:cNvSpPr>
              <a:spLocks/>
            </p:cNvSpPr>
            <p:nvPr/>
          </p:nvSpPr>
          <p:spPr bwMode="black">
            <a:xfrm>
              <a:off x="1128478" y="646870"/>
              <a:ext cx="62081" cy="214384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9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5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4" y="65"/>
                    <a:pt x="9" y="65"/>
                  </a:cubicBezTo>
                  <a:cubicBezTo>
                    <a:pt x="15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27" name="Freeform 26"/>
            <p:cNvSpPr>
              <a:spLocks/>
            </p:cNvSpPr>
            <p:nvPr/>
          </p:nvSpPr>
          <p:spPr bwMode="black">
            <a:xfrm>
              <a:off x="1298627" y="732931"/>
              <a:ext cx="65914" cy="128323"/>
            </a:xfrm>
            <a:custGeom>
              <a:avLst/>
              <a:gdLst/>
              <a:ahLst/>
              <a:cxnLst>
                <a:cxn ang="0">
                  <a:pos x="20" y="10"/>
                </a:cxn>
                <a:cxn ang="0">
                  <a:pos x="10" y="0"/>
                </a:cxn>
                <a:cxn ang="0">
                  <a:pos x="0" y="10"/>
                </a:cxn>
                <a:cxn ang="0">
                  <a:pos x="0" y="30"/>
                </a:cxn>
                <a:cxn ang="0">
                  <a:pos x="10" y="39"/>
                </a:cxn>
                <a:cxn ang="0">
                  <a:pos x="20" y="30"/>
                </a:cxn>
                <a:cxn ang="0">
                  <a:pos x="20" y="10"/>
                </a:cxn>
              </a:cxnLst>
              <a:rect l="0" t="0" r="r" b="b"/>
              <a:pathLst>
                <a:path w="20" h="39">
                  <a:moveTo>
                    <a:pt x="20" y="10"/>
                  </a:moveTo>
                  <a:cubicBezTo>
                    <a:pt x="20" y="4"/>
                    <a:pt x="15" y="0"/>
                    <a:pt x="10" y="0"/>
                  </a:cubicBezTo>
                  <a:cubicBezTo>
                    <a:pt x="5" y="0"/>
                    <a:pt x="0" y="4"/>
                    <a:pt x="0" y="1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5"/>
                    <a:pt x="5" y="39"/>
                    <a:pt x="10" y="39"/>
                  </a:cubicBezTo>
                  <a:cubicBezTo>
                    <a:pt x="15" y="39"/>
                    <a:pt x="20" y="35"/>
                    <a:pt x="20" y="30"/>
                  </a:cubicBezTo>
                  <a:lnTo>
                    <a:pt x="20" y="1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28" name="Freeform 27"/>
            <p:cNvSpPr>
              <a:spLocks/>
            </p:cNvSpPr>
            <p:nvPr/>
          </p:nvSpPr>
          <p:spPr bwMode="black">
            <a:xfrm>
              <a:off x="1472608" y="646870"/>
              <a:ext cx="62848" cy="214384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10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10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4" y="65"/>
                    <a:pt x="10" y="65"/>
                  </a:cubicBezTo>
                  <a:cubicBezTo>
                    <a:pt x="15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29" name="Freeform 28"/>
            <p:cNvSpPr>
              <a:spLocks/>
            </p:cNvSpPr>
            <p:nvPr/>
          </p:nvSpPr>
          <p:spPr bwMode="black">
            <a:xfrm>
              <a:off x="1646590" y="528537"/>
              <a:ext cx="62848" cy="394958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0" y="111"/>
                </a:cxn>
                <a:cxn ang="0">
                  <a:pos x="9" y="120"/>
                </a:cxn>
                <a:cxn ang="0">
                  <a:pos x="19" y="111"/>
                </a:cxn>
                <a:cxn ang="0">
                  <a:pos x="19" y="9"/>
                </a:cxn>
              </a:cxnLst>
              <a:rect l="0" t="0" r="r" b="b"/>
              <a:pathLst>
                <a:path w="19" h="120">
                  <a:moveTo>
                    <a:pt x="19" y="9"/>
                  </a:moveTo>
                  <a:cubicBezTo>
                    <a:pt x="19" y="4"/>
                    <a:pt x="15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111"/>
                    <a:pt x="0" y="111"/>
                    <a:pt x="0" y="111"/>
                  </a:cubicBezTo>
                  <a:cubicBezTo>
                    <a:pt x="0" y="116"/>
                    <a:pt x="4" y="120"/>
                    <a:pt x="9" y="120"/>
                  </a:cubicBezTo>
                  <a:cubicBezTo>
                    <a:pt x="15" y="120"/>
                    <a:pt x="19" y="116"/>
                    <a:pt x="19" y="111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30" name="Freeform 29"/>
            <p:cNvSpPr>
              <a:spLocks/>
            </p:cNvSpPr>
            <p:nvPr/>
          </p:nvSpPr>
          <p:spPr bwMode="black">
            <a:xfrm>
              <a:off x="1817505" y="646870"/>
              <a:ext cx="62848" cy="214384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10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10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5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5" y="65"/>
                    <a:pt x="10" y="65"/>
                  </a:cubicBezTo>
                  <a:cubicBezTo>
                    <a:pt x="15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31" name="Freeform 30"/>
            <p:cNvSpPr>
              <a:spLocks/>
            </p:cNvSpPr>
            <p:nvPr/>
          </p:nvSpPr>
          <p:spPr bwMode="black">
            <a:xfrm>
              <a:off x="1991486" y="732931"/>
              <a:ext cx="62848" cy="128323"/>
            </a:xfrm>
            <a:custGeom>
              <a:avLst/>
              <a:gdLst/>
              <a:ahLst/>
              <a:cxnLst>
                <a:cxn ang="0">
                  <a:pos x="19" y="10"/>
                </a:cxn>
                <a:cxn ang="0">
                  <a:pos x="9" y="0"/>
                </a:cxn>
                <a:cxn ang="0">
                  <a:pos x="0" y="10"/>
                </a:cxn>
                <a:cxn ang="0">
                  <a:pos x="0" y="30"/>
                </a:cxn>
                <a:cxn ang="0">
                  <a:pos x="9" y="39"/>
                </a:cxn>
                <a:cxn ang="0">
                  <a:pos x="19" y="30"/>
                </a:cxn>
                <a:cxn ang="0">
                  <a:pos x="19" y="10"/>
                </a:cxn>
              </a:cxnLst>
              <a:rect l="0" t="0" r="r" b="b"/>
              <a:pathLst>
                <a:path w="19" h="39">
                  <a:moveTo>
                    <a:pt x="19" y="10"/>
                  </a:moveTo>
                  <a:cubicBezTo>
                    <a:pt x="19" y="4"/>
                    <a:pt x="15" y="0"/>
                    <a:pt x="9" y="0"/>
                  </a:cubicBezTo>
                  <a:cubicBezTo>
                    <a:pt x="4" y="0"/>
                    <a:pt x="0" y="4"/>
                    <a:pt x="0" y="1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5"/>
                    <a:pt x="4" y="39"/>
                    <a:pt x="9" y="39"/>
                  </a:cubicBezTo>
                  <a:cubicBezTo>
                    <a:pt x="15" y="39"/>
                    <a:pt x="19" y="35"/>
                    <a:pt x="19" y="30"/>
                  </a:cubicBezTo>
                  <a:lnTo>
                    <a:pt x="19" y="1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245578" y="5367185"/>
            <a:ext cx="86182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914400">
              <a:buNone/>
            </a:pPr>
            <a:r>
              <a:rPr lang="de-CH" b="0" i="0" dirty="0">
                <a:solidFill>
                  <a:srgbClr val="0096D6">
                    <a:lumMod val="75000"/>
                  </a:srgbClr>
                </a:solidFill>
                <a:latin typeface="Arial"/>
                <a:ea typeface="+mn-ea"/>
                <a:cs typeface="+mn-cs"/>
              </a:rPr>
              <a:t>Mehr Wachstum, Produktivität und optimierte Kundeninteraktionen</a:t>
            </a:r>
          </a:p>
        </p:txBody>
      </p:sp>
      <p:pic>
        <p:nvPicPr>
          <p:cNvPr id="33" name="Picture 32" descr="MIK00544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8823" t="24712" r="34516" b="1554"/>
          <a:stretch/>
        </p:blipFill>
        <p:spPr>
          <a:xfrm>
            <a:off x="3503243" y="1417056"/>
            <a:ext cx="2923014" cy="3079268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9588" t="6349" r="2292" b="3837"/>
          <a:stretch/>
        </p:blipFill>
        <p:spPr>
          <a:xfrm>
            <a:off x="3" y="1417057"/>
            <a:ext cx="3503239" cy="3079266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3819" t="4093" r="14341" b="7803"/>
          <a:stretch/>
        </p:blipFill>
        <p:spPr>
          <a:xfrm>
            <a:off x="6426257" y="1417057"/>
            <a:ext cx="2717750" cy="3079266"/>
          </a:xfrm>
          <a:prstGeom prst="rect">
            <a:avLst/>
          </a:prstGeom>
        </p:spPr>
      </p:pic>
      <p:pic>
        <p:nvPicPr>
          <p:cNvPr id="36" name="Picture 35" descr="MIK00526.jpg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5057" t="14167" r="34447" b="36276"/>
          <a:stretch/>
        </p:blipFill>
        <p:spPr>
          <a:xfrm>
            <a:off x="0" y="0"/>
            <a:ext cx="1751619" cy="1417055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959" t="20866" r="2551" b="30631"/>
          <a:stretch/>
        </p:blipFill>
        <p:spPr>
          <a:xfrm>
            <a:off x="4959274" y="-1"/>
            <a:ext cx="4184725" cy="1417055"/>
          </a:xfrm>
          <a:prstGeom prst="rect">
            <a:avLst/>
          </a:prstGeom>
        </p:spPr>
      </p:pic>
      <p:pic>
        <p:nvPicPr>
          <p:cNvPr id="38" name="Picture 37" descr="MAI27134.jpg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-1" b="33734"/>
          <a:stretch/>
        </p:blipFill>
        <p:spPr>
          <a:xfrm>
            <a:off x="1751619" y="0"/>
            <a:ext cx="3207656" cy="1417057"/>
          </a:xfrm>
          <a:prstGeom prst="rect">
            <a:avLst/>
          </a:prstGeom>
        </p:spPr>
      </p:pic>
      <p:cxnSp>
        <p:nvCxnSpPr>
          <p:cNvPr id="39" name="Straight Connector 38"/>
          <p:cNvCxnSpPr/>
          <p:nvPr/>
        </p:nvCxnSpPr>
        <p:spPr>
          <a:xfrm>
            <a:off x="0" y="4496324"/>
            <a:ext cx="9144000" cy="0"/>
          </a:xfrm>
          <a:prstGeom prst="line">
            <a:avLst/>
          </a:prstGeom>
          <a:ln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  <a:gs pos="20000">
                  <a:schemeClr val="bg1">
                    <a:lumMod val="75000"/>
                  </a:schemeClr>
                </a:gs>
                <a:gs pos="80000">
                  <a:schemeClr val="bg1">
                    <a:lumMod val="75000"/>
                  </a:schemeClr>
                </a:gs>
                <a:gs pos="51000">
                  <a:schemeClr val="bg1"/>
                </a:gs>
              </a:gsLst>
              <a:lin ang="0" scaled="1"/>
              <a:tileRect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2777000091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G2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>
          <a:xfrm>
            <a:off x="0" y="1181100"/>
            <a:ext cx="9144000" cy="5676900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29702" y="202545"/>
            <a:ext cx="8588861" cy="838200"/>
          </a:xfrm>
        </p:spPr>
        <p:txBody>
          <a:bodyPr/>
          <a:lstStyle/>
          <a:p>
            <a:pPr algn="l" defTabSz="914400">
              <a:spcBef>
                <a:spcPct val="0"/>
              </a:spcBef>
              <a:buNone/>
            </a:pPr>
            <a:r>
              <a:rPr lang="de-CH" sz="3200" b="0" i="0" spc="0" baseline="0" dirty="0">
                <a:solidFill>
                  <a:srgbClr val="FFFFFF"/>
                </a:solidFill>
                <a:latin typeface="Arial"/>
                <a:ea typeface="+mj-ea"/>
                <a:cs typeface="+mj-cs"/>
              </a:rPr>
              <a:t>Neue Unternehmensziele führen </a:t>
            </a:r>
            <a:r>
              <a:rPr lang="de-CH" sz="3200" b="0" i="0" spc="0" baseline="0" dirty="0" smtClean="0">
                <a:solidFill>
                  <a:srgbClr val="FFFFFF"/>
                </a:solidFill>
                <a:latin typeface="Arial"/>
                <a:ea typeface="+mj-ea"/>
                <a:cs typeface="+mj-cs"/>
              </a:rPr>
              <a:t>zu neuen </a:t>
            </a:r>
            <a:br>
              <a:rPr lang="de-CH" sz="3200" b="0" i="0" spc="0" baseline="0" dirty="0" smtClean="0">
                <a:solidFill>
                  <a:srgbClr val="FFFFFF"/>
                </a:solidFill>
                <a:latin typeface="Arial"/>
                <a:ea typeface="+mj-ea"/>
                <a:cs typeface="+mj-cs"/>
              </a:rPr>
            </a:br>
            <a:r>
              <a:rPr lang="de-CH" sz="3200" b="0" i="0" spc="0" baseline="0" dirty="0" smtClean="0">
                <a:solidFill>
                  <a:srgbClr val="FFFFFF"/>
                </a:solidFill>
                <a:latin typeface="Arial"/>
                <a:ea typeface="+mj-ea"/>
                <a:cs typeface="+mj-cs"/>
              </a:rPr>
              <a:t>Anforderungen </a:t>
            </a:r>
            <a:r>
              <a:rPr lang="de-CH" sz="3200" b="0" i="0" spc="0" baseline="0" dirty="0">
                <a:solidFill>
                  <a:srgbClr val="FFFFFF"/>
                </a:solidFill>
                <a:latin typeface="Arial"/>
                <a:ea typeface="+mj-ea"/>
                <a:cs typeface="+mj-cs"/>
              </a:rPr>
              <a:t>an die IT</a:t>
            </a:r>
            <a:endParaRPr lang="en-US" sz="3200" dirty="0">
              <a:solidFill>
                <a:schemeClr val="bg1"/>
              </a:solidFill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1222475" y="1449036"/>
            <a:ext cx="7089648" cy="2786991"/>
            <a:chOff x="1222475" y="1449036"/>
            <a:chExt cx="7089648" cy="2786991"/>
          </a:xfrm>
        </p:grpSpPr>
        <p:pic>
          <p:nvPicPr>
            <p:cNvPr id="10" name="Picture 9" descr="H1.pn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22475" y="1956123"/>
              <a:ext cx="7089648" cy="227990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4" name="TextBox 3"/>
            <p:cNvSpPr txBox="1"/>
            <p:nvPr/>
          </p:nvSpPr>
          <p:spPr>
            <a:xfrm>
              <a:off x="1269653" y="1449036"/>
              <a:ext cx="2505200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lvl="2" algn="l" defTabSz="914400">
                <a:buNone/>
              </a:pPr>
              <a:r>
                <a:rPr lang="de-CH" sz="2200" b="0" i="0">
                  <a:solidFill>
                    <a:srgbClr val="FF6600"/>
                  </a:solidFill>
                  <a:latin typeface="Arial"/>
                  <a:ea typeface="+mn-ea"/>
                  <a:cs typeface="+mn-cs"/>
                </a:rPr>
                <a:t>Geschäftliche Prioritäten</a:t>
              </a:r>
              <a:endParaRPr lang="en-US" sz="2200" dirty="0">
                <a:solidFill>
                  <a:srgbClr val="FF6600"/>
                </a:solidFill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1317293" y="2260878"/>
              <a:ext cx="6319837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69863" lvl="3" indent="-169863" algn="l" defTabSz="914400">
                <a:spcBef>
                  <a:spcPts val="400"/>
                </a:spcBef>
                <a:buClr>
                  <a:srgbClr val="0096D6">
                    <a:lumMod val="75000"/>
                  </a:srgbClr>
                </a:buClr>
                <a:buFont typeface="Arial"/>
                <a:buChar char="•"/>
              </a:pPr>
              <a:r>
                <a:rPr lang="de-CH" sz="1350" b="0" i="0" dirty="0">
                  <a:solidFill>
                    <a:srgbClr val="0096D6">
                      <a:lumMod val="75000"/>
                    </a:srgbClr>
                  </a:solidFill>
                  <a:latin typeface="Arial"/>
                  <a:ea typeface="+mn-ea"/>
                  <a:cs typeface="+mn-cs"/>
                </a:rPr>
                <a:t>Unternehmenswachstum</a:t>
              </a:r>
              <a:endParaRPr lang="en-US" sz="1350" dirty="0">
                <a:solidFill>
                  <a:schemeClr val="accent1">
                    <a:lumMod val="75000"/>
                  </a:schemeClr>
                </a:solidFill>
              </a:endParaRPr>
            </a:p>
            <a:p>
              <a:pPr marL="169863" lvl="3" indent="-169863" algn="l" defTabSz="914400">
                <a:spcBef>
                  <a:spcPts val="400"/>
                </a:spcBef>
                <a:buClr>
                  <a:srgbClr val="0096D6">
                    <a:lumMod val="75000"/>
                  </a:srgbClr>
                </a:buClr>
                <a:buFont typeface="Arial"/>
                <a:buChar char="•"/>
              </a:pPr>
              <a:r>
                <a:rPr lang="de-CH" sz="1350" b="0" i="0" dirty="0">
                  <a:solidFill>
                    <a:srgbClr val="0096D6">
                      <a:lumMod val="75000"/>
                    </a:srgbClr>
                  </a:solidFill>
                  <a:latin typeface="Arial"/>
                  <a:ea typeface="+mn-ea"/>
                  <a:cs typeface="+mn-cs"/>
                </a:rPr>
                <a:t>Steigerung der Mitarbeiterproduktivität</a:t>
              </a:r>
            </a:p>
            <a:p>
              <a:pPr marL="169863" lvl="3" indent="-169863" algn="l" defTabSz="914400">
                <a:spcBef>
                  <a:spcPts val="400"/>
                </a:spcBef>
                <a:buClr>
                  <a:srgbClr val="0096D6">
                    <a:lumMod val="75000"/>
                  </a:srgbClr>
                </a:buClr>
                <a:buFont typeface="Arial"/>
                <a:buChar char="•"/>
              </a:pPr>
              <a:r>
                <a:rPr lang="de-CH" sz="1350" b="0" i="0" dirty="0">
                  <a:solidFill>
                    <a:srgbClr val="0096D6">
                      <a:lumMod val="75000"/>
                    </a:srgbClr>
                  </a:solidFill>
                  <a:latin typeface="Arial"/>
                  <a:ea typeface="+mn-ea"/>
                  <a:cs typeface="+mn-cs"/>
                </a:rPr>
                <a:t>Individueller Kundenservice</a:t>
              </a:r>
            </a:p>
            <a:p>
              <a:pPr marL="169863" lvl="3" indent="-169863" algn="l" defTabSz="914400">
                <a:spcBef>
                  <a:spcPts val="400"/>
                </a:spcBef>
                <a:buClr>
                  <a:srgbClr val="0096D6">
                    <a:lumMod val="75000"/>
                  </a:srgbClr>
                </a:buClr>
                <a:buFont typeface="Arial"/>
                <a:buChar char="•"/>
              </a:pPr>
              <a:r>
                <a:rPr lang="de-CH" sz="1350" b="0" i="0" dirty="0">
                  <a:solidFill>
                    <a:srgbClr val="0096D6">
                      <a:lumMod val="75000"/>
                    </a:srgbClr>
                  </a:solidFill>
                  <a:latin typeface="Arial"/>
                  <a:ea typeface="+mn-ea"/>
                  <a:cs typeface="+mn-cs"/>
                </a:rPr>
                <a:t>Kostensenkung und Steigerung der IT-Effizienz 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1269653" y="4027756"/>
            <a:ext cx="7083755" cy="2553362"/>
            <a:chOff x="1269653" y="4027756"/>
            <a:chExt cx="7083755" cy="2553362"/>
          </a:xfrm>
        </p:grpSpPr>
        <p:pic>
          <p:nvPicPr>
            <p:cNvPr id="9" name="Picture 8" descr="H2.png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69653" y="4522152"/>
              <a:ext cx="7083755" cy="2058966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4" name="TextBox 13"/>
            <p:cNvSpPr txBox="1"/>
            <p:nvPr/>
          </p:nvSpPr>
          <p:spPr>
            <a:xfrm>
              <a:off x="1296960" y="4027756"/>
              <a:ext cx="1684714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177759" lvl="2" indent="-177759" algn="l" defTabSz="914400">
                <a:buNone/>
              </a:pPr>
              <a:r>
                <a:rPr lang="de-CH" sz="2200" b="0" i="0">
                  <a:solidFill>
                    <a:srgbClr val="6DB344"/>
                  </a:solidFill>
                  <a:latin typeface="Arial"/>
                  <a:ea typeface="+mn-ea"/>
                  <a:cs typeface="+mn-cs"/>
                </a:rPr>
                <a:t>IT-Initiativen</a:t>
              </a: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1322360" y="4653920"/>
              <a:ext cx="6645983" cy="17517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77759" lvl="3" indent="-177759" algn="l" defTabSz="914400">
                <a:spcBef>
                  <a:spcPts val="400"/>
                </a:spcBef>
                <a:buClr>
                  <a:srgbClr val="0096D6">
                    <a:lumMod val="75000"/>
                  </a:srgbClr>
                </a:buClr>
                <a:buFont typeface="Arial"/>
                <a:buChar char="•"/>
              </a:pPr>
              <a:r>
                <a:rPr lang="de-CH" sz="1350" b="0" i="0" dirty="0">
                  <a:solidFill>
                    <a:srgbClr val="0096D6">
                      <a:lumMod val="75000"/>
                    </a:srgbClr>
                  </a:solidFill>
                  <a:latin typeface="Arial"/>
                  <a:ea typeface="+mn-ea"/>
                  <a:cs typeface="+mn-cs"/>
                </a:rPr>
                <a:t>Wie gewährleiste ich eine schnelle, sichere und regelkonforme Infrastrukturbereitstellung?  </a:t>
              </a:r>
              <a:endParaRPr lang="en-US" sz="1350" dirty="0" smtClean="0">
                <a:solidFill>
                  <a:schemeClr val="accent1">
                    <a:lumMod val="75000"/>
                  </a:schemeClr>
                </a:solidFill>
              </a:endParaRPr>
            </a:p>
            <a:p>
              <a:pPr marL="177759" lvl="3" indent="-177759" algn="l" defTabSz="914400">
                <a:spcBef>
                  <a:spcPts val="400"/>
                </a:spcBef>
                <a:buClr>
                  <a:srgbClr val="0096D6">
                    <a:lumMod val="75000"/>
                  </a:srgbClr>
                </a:buClr>
                <a:buFont typeface="Arial"/>
                <a:buChar char="•"/>
              </a:pPr>
              <a:r>
                <a:rPr lang="de-CH" sz="1350" b="0" i="0" dirty="0">
                  <a:solidFill>
                    <a:srgbClr val="0096D6">
                      <a:lumMod val="75000"/>
                    </a:srgbClr>
                  </a:solidFill>
                  <a:latin typeface="Arial"/>
                  <a:ea typeface="+mn-ea"/>
                  <a:cs typeface="+mn-cs"/>
                </a:rPr>
                <a:t>Wie beschleunige ich die Bereitstellung neuer Geschäftsanwendungen </a:t>
              </a:r>
              <a:r>
                <a:rPr lang="de-CH" sz="1350" b="0" i="0" dirty="0" smtClean="0">
                  <a:solidFill>
                    <a:srgbClr val="0096D6">
                      <a:lumMod val="75000"/>
                    </a:srgbClr>
                  </a:solidFill>
                  <a:latin typeface="Arial"/>
                  <a:ea typeface="+mn-ea"/>
                  <a:cs typeface="+mn-cs"/>
                </a:rPr>
                <a:t/>
              </a:r>
              <a:br>
                <a:rPr lang="de-CH" sz="1350" b="0" i="0" dirty="0" smtClean="0">
                  <a:solidFill>
                    <a:srgbClr val="0096D6">
                      <a:lumMod val="75000"/>
                    </a:srgbClr>
                  </a:solidFill>
                  <a:latin typeface="Arial"/>
                  <a:ea typeface="+mn-ea"/>
                  <a:cs typeface="+mn-cs"/>
                </a:rPr>
              </a:br>
              <a:r>
                <a:rPr lang="de-CH" sz="1350" b="0" i="0" dirty="0" smtClean="0">
                  <a:solidFill>
                    <a:srgbClr val="0096D6">
                      <a:lumMod val="75000"/>
                    </a:srgbClr>
                  </a:solidFill>
                  <a:latin typeface="Arial"/>
                  <a:ea typeface="+mn-ea"/>
                  <a:cs typeface="+mn-cs"/>
                </a:rPr>
                <a:t>und </a:t>
              </a:r>
              <a:r>
                <a:rPr lang="de-CH" sz="1350" b="0" i="0" dirty="0">
                  <a:solidFill>
                    <a:srgbClr val="0096D6">
                      <a:lumMod val="75000"/>
                    </a:srgbClr>
                  </a:solidFill>
                  <a:latin typeface="Arial"/>
                  <a:ea typeface="+mn-ea"/>
                  <a:cs typeface="+mn-cs"/>
                </a:rPr>
                <a:t>-services?</a:t>
              </a:r>
            </a:p>
            <a:p>
              <a:pPr marL="177759" lvl="3" indent="-177759" algn="l" defTabSz="914400">
                <a:spcBef>
                  <a:spcPts val="400"/>
                </a:spcBef>
                <a:buClr>
                  <a:srgbClr val="0096D6">
                    <a:lumMod val="75000"/>
                  </a:srgbClr>
                </a:buClr>
                <a:buFont typeface="Arial"/>
                <a:buChar char="•"/>
              </a:pPr>
              <a:r>
                <a:rPr lang="de-CH" sz="1350" b="0" i="0" dirty="0">
                  <a:solidFill>
                    <a:srgbClr val="0096D6">
                      <a:lumMod val="75000"/>
                    </a:srgbClr>
                  </a:solidFill>
                  <a:latin typeface="Arial"/>
                  <a:ea typeface="+mn-ea"/>
                  <a:cs typeface="+mn-cs"/>
                </a:rPr>
                <a:t>Wie kann ich Mobilität und BYOD unterstützen?</a:t>
              </a:r>
            </a:p>
            <a:p>
              <a:pPr marL="177759" lvl="3" indent="-177759" algn="l" defTabSz="914400">
                <a:spcBef>
                  <a:spcPts val="400"/>
                </a:spcBef>
                <a:buClr>
                  <a:srgbClr val="0096D6">
                    <a:lumMod val="75000"/>
                  </a:srgbClr>
                </a:buClr>
                <a:buFont typeface="Arial"/>
                <a:buChar char="•"/>
              </a:pPr>
              <a:r>
                <a:rPr lang="de-CH" sz="1350" b="0" i="0" dirty="0">
                  <a:solidFill>
                    <a:srgbClr val="0096D6">
                      <a:lumMod val="75000"/>
                    </a:srgbClr>
                  </a:solidFill>
                  <a:latin typeface="Arial"/>
                  <a:ea typeface="+mn-ea"/>
                  <a:cs typeface="+mn-cs"/>
                </a:rPr>
                <a:t>Wie kann ich das Netzwerk und das Rechenzentrum virtualisieren?</a:t>
              </a:r>
            </a:p>
            <a:p>
              <a:pPr marL="177759" lvl="3" indent="-177759" algn="l" defTabSz="914400">
                <a:spcBef>
                  <a:spcPts val="400"/>
                </a:spcBef>
                <a:buClr>
                  <a:srgbClr val="0096D6">
                    <a:lumMod val="75000"/>
                  </a:srgbClr>
                </a:buClr>
                <a:buFont typeface="Arial"/>
                <a:buChar char="•"/>
              </a:pPr>
              <a:r>
                <a:rPr lang="de-CH" sz="1350" b="0" i="0" spc="-20" dirty="0">
                  <a:solidFill>
                    <a:srgbClr val="0096D6">
                      <a:lumMod val="75000"/>
                    </a:srgbClr>
                  </a:solidFill>
                  <a:latin typeface="Arial"/>
                  <a:ea typeface="+mn-ea"/>
                  <a:cs typeface="+mn-cs"/>
                </a:rPr>
                <a:t>Welche Optionen bestehen für Public Clouds, Private Clouds und Hybrid Clouds?</a:t>
              </a:r>
              <a:endParaRPr lang="en-US" sz="1350" spc="-20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</p:grpSp>
      <p:cxnSp>
        <p:nvCxnSpPr>
          <p:cNvPr id="18" name="Straight Connector 17"/>
          <p:cNvCxnSpPr/>
          <p:nvPr/>
        </p:nvCxnSpPr>
        <p:spPr>
          <a:xfrm>
            <a:off x="6323" y="1171512"/>
            <a:ext cx="9144000" cy="0"/>
          </a:xfrm>
          <a:prstGeom prst="line">
            <a:avLst/>
          </a:prstGeom>
          <a:ln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  <a:gs pos="20000">
                  <a:schemeClr val="bg1">
                    <a:lumMod val="75000"/>
                  </a:schemeClr>
                </a:gs>
                <a:gs pos="80000">
                  <a:schemeClr val="bg1">
                    <a:lumMod val="75000"/>
                  </a:schemeClr>
                </a:gs>
                <a:gs pos="51000">
                  <a:schemeClr val="bg1"/>
                </a:gs>
              </a:gsLst>
              <a:lin ang="0" scaled="1"/>
              <a:tileRect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3819362996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5879459"/>
            <a:ext cx="9156991" cy="97854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" dist="50800" dir="5400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7703" t="1543" r="11714" b="11825"/>
          <a:stretch/>
        </p:blipFill>
        <p:spPr>
          <a:xfrm>
            <a:off x="6847840" y="4968585"/>
            <a:ext cx="2309150" cy="188941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333" t="25013" r="20736" b="47534"/>
          <a:stretch/>
        </p:blipFill>
        <p:spPr>
          <a:xfrm>
            <a:off x="0" y="4968585"/>
            <a:ext cx="6865690" cy="188941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4506" t="12035" r="23406" b="22590"/>
          <a:stretch/>
        </p:blipFill>
        <p:spPr>
          <a:xfrm>
            <a:off x="4587053" y="0"/>
            <a:ext cx="4539096" cy="379805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318" t="4331" r="21461" b="5718"/>
          <a:stretch/>
        </p:blipFill>
        <p:spPr>
          <a:xfrm>
            <a:off x="0" y="0"/>
            <a:ext cx="4587054" cy="3798050"/>
          </a:xfrm>
          <a:prstGeom prst="rect">
            <a:avLst/>
          </a:prstGeom>
        </p:spPr>
      </p:pic>
      <p:cxnSp>
        <p:nvCxnSpPr>
          <p:cNvPr id="18" name="Straight Connector 17"/>
          <p:cNvCxnSpPr/>
          <p:nvPr/>
        </p:nvCxnSpPr>
        <p:spPr>
          <a:xfrm>
            <a:off x="12332" y="4968584"/>
            <a:ext cx="9144000" cy="0"/>
          </a:xfrm>
          <a:prstGeom prst="line">
            <a:avLst/>
          </a:prstGeom>
          <a:ln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  <a:gs pos="20000">
                  <a:schemeClr val="bg1">
                    <a:lumMod val="75000"/>
                  </a:schemeClr>
                </a:gs>
                <a:gs pos="80000">
                  <a:schemeClr val="bg1">
                    <a:lumMod val="75000"/>
                  </a:schemeClr>
                </a:gs>
                <a:gs pos="51000">
                  <a:schemeClr val="bg1"/>
                </a:gs>
              </a:gsLst>
              <a:lin ang="0" scaled="1"/>
              <a:tileRect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135116" y="4039482"/>
            <a:ext cx="89910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914400">
              <a:buNone/>
            </a:pPr>
            <a:r>
              <a:rPr lang="de-CH" sz="4000" b="0" i="0">
                <a:solidFill>
                  <a:srgbClr val="6DB344"/>
                </a:solidFill>
                <a:latin typeface="Arial"/>
                <a:ea typeface="+mn-ea"/>
                <a:cs typeface="+mn-cs"/>
              </a:rPr>
              <a:t>Warum Cisco?</a:t>
            </a:r>
            <a:endParaRPr lang="en-US" sz="4000" dirty="0">
              <a:solidFill>
                <a:srgbClr val="6DB344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-17851" y="0"/>
            <a:ext cx="9144000" cy="3798050"/>
          </a:xfrm>
          <a:prstGeom prst="rect">
            <a:avLst/>
          </a:prstGeom>
          <a:gradFill flip="none" rotWithShape="1">
            <a:gsLst>
              <a:gs pos="65000">
                <a:schemeClr val="accent3">
                  <a:lumMod val="50000"/>
                  <a:alpha val="0"/>
                </a:schemeClr>
              </a:gs>
              <a:gs pos="0">
                <a:schemeClr val="accent3">
                  <a:lumMod val="50000"/>
                  <a:alpha val="70000"/>
                </a:schemeClr>
              </a:gs>
            </a:gsLst>
            <a:lin ang="3420000" scaled="0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cxnSp>
        <p:nvCxnSpPr>
          <p:cNvPr id="19" name="Straight Connector 18"/>
          <p:cNvCxnSpPr/>
          <p:nvPr/>
        </p:nvCxnSpPr>
        <p:spPr>
          <a:xfrm>
            <a:off x="-17851" y="3798050"/>
            <a:ext cx="9144000" cy="0"/>
          </a:xfrm>
          <a:prstGeom prst="line">
            <a:avLst/>
          </a:prstGeom>
          <a:ln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  <a:gs pos="20000">
                  <a:schemeClr val="bg1">
                    <a:lumMod val="75000"/>
                  </a:schemeClr>
                </a:gs>
                <a:gs pos="80000">
                  <a:schemeClr val="bg1">
                    <a:lumMod val="75000"/>
                  </a:schemeClr>
                </a:gs>
                <a:gs pos="51000">
                  <a:schemeClr val="bg1"/>
                </a:gs>
              </a:gsLst>
              <a:lin ang="0" scaled="1"/>
              <a:tileRect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331889578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MAI68083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>
          <a:xfrm flipH="1">
            <a:off x="1130299" y="1171513"/>
            <a:ext cx="8020023" cy="5686487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0" y="1171513"/>
            <a:ext cx="9150323" cy="5686488"/>
          </a:xfrm>
          <a:prstGeom prst="rect">
            <a:avLst/>
          </a:prstGeom>
          <a:gradFill flip="none" rotWithShape="1">
            <a:gsLst>
              <a:gs pos="74000">
                <a:srgbClr val="FFFFFF"/>
              </a:gs>
              <a:gs pos="29000">
                <a:schemeClr val="bg1">
                  <a:alpha val="0"/>
                </a:schemeClr>
              </a:gs>
              <a:gs pos="55000">
                <a:srgbClr val="FFFFFF">
                  <a:alpha val="84000"/>
                </a:srgbClr>
              </a:gs>
            </a:gsLst>
            <a:lin ang="10800000" scaled="0"/>
            <a:tileRect/>
          </a:gradFill>
          <a:ln>
            <a:noFill/>
          </a:ln>
          <a:effectLst>
            <a:outerShdw blurRad="76200" dist="50800" dir="5400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sp>
        <p:nvSpPr>
          <p:cNvPr id="15" name="Rectangle 14"/>
          <p:cNvSpPr/>
          <p:nvPr/>
        </p:nvSpPr>
        <p:spPr>
          <a:xfrm>
            <a:off x="334964" y="1657763"/>
            <a:ext cx="5412693" cy="45066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l" defTabSz="914400">
              <a:lnSpc>
                <a:spcPct val="150000"/>
              </a:lnSpc>
              <a:spcBef>
                <a:spcPts val="600"/>
              </a:spcBef>
              <a:buFont typeface="Arial"/>
              <a:buChar char="•"/>
            </a:pPr>
            <a:r>
              <a:rPr lang="en-US" sz="1700" b="1" i="0" dirty="0">
                <a:solidFill>
                  <a:schemeClr val="tx1"/>
                </a:solidFill>
                <a:latin typeface="Arial"/>
                <a:ea typeface="+mn-ea"/>
                <a:cs typeface="+mn-cs"/>
              </a:rPr>
              <a:t>28 </a:t>
            </a:r>
            <a:r>
              <a:rPr lang="en-US" sz="1700" b="1" i="0" dirty="0" err="1">
                <a:solidFill>
                  <a:schemeClr val="tx1"/>
                </a:solidFill>
                <a:latin typeface="Arial"/>
                <a:ea typeface="+mn-ea"/>
                <a:cs typeface="+mn-cs"/>
              </a:rPr>
              <a:t>Jahre</a:t>
            </a:r>
            <a:r>
              <a:rPr lang="en-US" sz="1700" b="1" i="0" dirty="0">
                <a:solidFill>
                  <a:schemeClr val="tx1"/>
                </a:solidFill>
                <a:latin typeface="Arial"/>
                <a:ea typeface="+mn-ea"/>
                <a:cs typeface="+mn-cs"/>
              </a:rPr>
              <a:t> </a:t>
            </a:r>
            <a:r>
              <a:rPr lang="en-US" sz="1700" b="1" i="0" dirty="0" err="1">
                <a:solidFill>
                  <a:schemeClr val="tx1"/>
                </a:solidFill>
                <a:latin typeface="Arial"/>
                <a:ea typeface="+mn-ea"/>
                <a:cs typeface="+mn-cs"/>
              </a:rPr>
              <a:t>als</a:t>
            </a:r>
            <a:r>
              <a:rPr lang="en-US" sz="1700" b="1" i="0" dirty="0">
                <a:solidFill>
                  <a:schemeClr val="tx1"/>
                </a:solidFill>
                <a:latin typeface="Arial"/>
                <a:ea typeface="+mn-ea"/>
                <a:cs typeface="+mn-cs"/>
              </a:rPr>
              <a:t> </a:t>
            </a:r>
            <a:r>
              <a:rPr lang="en-US" sz="1700" b="1" i="0" dirty="0" err="1">
                <a:solidFill>
                  <a:schemeClr val="tx1"/>
                </a:solidFill>
                <a:latin typeface="Arial"/>
                <a:ea typeface="+mn-ea"/>
                <a:cs typeface="+mn-cs"/>
              </a:rPr>
              <a:t>führender</a:t>
            </a:r>
            <a:r>
              <a:rPr lang="en-US" sz="1700" b="1" i="0" dirty="0">
                <a:solidFill>
                  <a:schemeClr val="tx1"/>
                </a:solidFill>
                <a:latin typeface="Arial"/>
                <a:ea typeface="+mn-ea"/>
                <a:cs typeface="+mn-cs"/>
              </a:rPr>
              <a:t> </a:t>
            </a:r>
            <a:r>
              <a:rPr lang="en-US" sz="1700" b="1" i="0" dirty="0" err="1">
                <a:solidFill>
                  <a:schemeClr val="tx1"/>
                </a:solidFill>
                <a:latin typeface="Arial"/>
                <a:ea typeface="+mn-ea"/>
                <a:cs typeface="+mn-cs"/>
              </a:rPr>
              <a:t>Anbieter</a:t>
            </a:r>
            <a:r>
              <a:rPr lang="en-US" sz="1700" b="1" i="0" dirty="0">
                <a:solidFill>
                  <a:schemeClr val="tx1"/>
                </a:solidFill>
                <a:latin typeface="Arial"/>
                <a:ea typeface="+mn-ea"/>
                <a:cs typeface="+mn-cs"/>
              </a:rPr>
              <a:t> in </a:t>
            </a:r>
            <a:r>
              <a:rPr lang="en-US" sz="1700" b="1" i="0" dirty="0" err="1">
                <a:solidFill>
                  <a:schemeClr val="tx1"/>
                </a:solidFill>
                <a:latin typeface="Arial"/>
                <a:ea typeface="+mn-ea"/>
                <a:cs typeface="+mn-cs"/>
              </a:rPr>
              <a:t>der</a:t>
            </a:r>
            <a:r>
              <a:rPr lang="en-US" sz="1700" b="1" i="0" dirty="0">
                <a:solidFill>
                  <a:schemeClr val="tx1"/>
                </a:solidFill>
                <a:latin typeface="Arial"/>
                <a:ea typeface="+mn-ea"/>
                <a:cs typeface="+mn-cs"/>
              </a:rPr>
              <a:t> </a:t>
            </a:r>
            <a:r>
              <a:rPr lang="en-US" sz="1700" b="1" i="0" dirty="0" smtClean="0">
                <a:solidFill>
                  <a:schemeClr val="tx1"/>
                </a:solidFill>
                <a:latin typeface="Arial"/>
                <a:ea typeface="+mn-ea"/>
                <a:cs typeface="+mn-cs"/>
              </a:rPr>
              <a:t/>
            </a:r>
            <a:br>
              <a:rPr lang="en-US" sz="1700" b="1" i="0" dirty="0" smtClean="0">
                <a:solidFill>
                  <a:schemeClr val="tx1"/>
                </a:solidFill>
                <a:latin typeface="Arial"/>
                <a:ea typeface="+mn-ea"/>
                <a:cs typeface="+mn-cs"/>
              </a:rPr>
            </a:br>
            <a:r>
              <a:rPr lang="en-US" sz="1700" b="1" i="0" dirty="0" smtClean="0">
                <a:solidFill>
                  <a:schemeClr val="tx1"/>
                </a:solidFill>
                <a:latin typeface="Arial"/>
                <a:ea typeface="+mn-ea"/>
                <a:cs typeface="+mn-cs"/>
              </a:rPr>
              <a:t>IT-</a:t>
            </a:r>
            <a:r>
              <a:rPr lang="en-US" sz="1700" b="1" i="0" dirty="0" err="1" smtClean="0">
                <a:solidFill>
                  <a:schemeClr val="tx1"/>
                </a:solidFill>
                <a:latin typeface="Arial"/>
                <a:ea typeface="+mn-ea"/>
                <a:cs typeface="+mn-cs"/>
              </a:rPr>
              <a:t>Branche</a:t>
            </a:r>
            <a:endParaRPr lang="en-US" sz="1700" b="1" i="0" dirty="0">
              <a:solidFill>
                <a:schemeClr val="tx1"/>
              </a:solidFill>
              <a:latin typeface="Arial"/>
              <a:ea typeface="+mn-ea"/>
              <a:cs typeface="+mn-cs"/>
            </a:endParaRPr>
          </a:p>
          <a:p>
            <a:pPr marL="285750" indent="-285750" algn="l" defTabSz="914400">
              <a:lnSpc>
                <a:spcPct val="150000"/>
              </a:lnSpc>
              <a:spcBef>
                <a:spcPts val="600"/>
              </a:spcBef>
              <a:buFont typeface="Arial"/>
              <a:buChar char="•"/>
            </a:pPr>
            <a:r>
              <a:rPr lang="en-US" sz="1700" b="1" i="0" dirty="0" err="1">
                <a:solidFill>
                  <a:schemeClr val="tx1"/>
                </a:solidFill>
                <a:latin typeface="Arial"/>
                <a:ea typeface="+mn-ea"/>
                <a:cs typeface="+mn-cs"/>
              </a:rPr>
              <a:t>Umfassendstes</a:t>
            </a:r>
            <a:r>
              <a:rPr lang="en-US" sz="1700" b="1" i="0" dirty="0">
                <a:solidFill>
                  <a:schemeClr val="tx1"/>
                </a:solidFill>
                <a:latin typeface="Arial"/>
                <a:ea typeface="+mn-ea"/>
                <a:cs typeface="+mn-cs"/>
              </a:rPr>
              <a:t> Portfolio </a:t>
            </a:r>
            <a:r>
              <a:rPr lang="en-US" sz="1700" b="1" i="0" dirty="0" err="1">
                <a:solidFill>
                  <a:schemeClr val="tx1"/>
                </a:solidFill>
                <a:latin typeface="Arial"/>
                <a:ea typeface="+mn-ea"/>
                <a:cs typeface="+mn-cs"/>
              </a:rPr>
              <a:t>der</a:t>
            </a:r>
            <a:r>
              <a:rPr lang="en-US" sz="1700" b="1" i="0" dirty="0">
                <a:solidFill>
                  <a:schemeClr val="tx1"/>
                </a:solidFill>
                <a:latin typeface="Arial"/>
                <a:ea typeface="+mn-ea"/>
                <a:cs typeface="+mn-cs"/>
              </a:rPr>
              <a:t> </a:t>
            </a:r>
            <a:r>
              <a:rPr lang="en-US" sz="1700" b="1" i="0" dirty="0" err="1">
                <a:solidFill>
                  <a:schemeClr val="tx1"/>
                </a:solidFill>
                <a:latin typeface="Arial"/>
                <a:ea typeface="+mn-ea"/>
                <a:cs typeface="+mn-cs"/>
              </a:rPr>
              <a:t>Branche</a:t>
            </a:r>
            <a:endParaRPr lang="en-US" sz="1700" b="1" i="0" dirty="0">
              <a:solidFill>
                <a:schemeClr val="tx1"/>
              </a:solidFill>
              <a:latin typeface="Arial"/>
              <a:ea typeface="+mn-ea"/>
              <a:cs typeface="+mn-cs"/>
            </a:endParaRPr>
          </a:p>
          <a:p>
            <a:pPr marL="285750" indent="-285750" algn="l" defTabSz="914400">
              <a:lnSpc>
                <a:spcPct val="150000"/>
              </a:lnSpc>
              <a:spcBef>
                <a:spcPts val="600"/>
              </a:spcBef>
              <a:buFont typeface="Arial"/>
              <a:buChar char="•"/>
            </a:pPr>
            <a:r>
              <a:rPr lang="en-US" sz="1700" b="1" i="0" dirty="0" err="1">
                <a:solidFill>
                  <a:schemeClr val="tx1"/>
                </a:solidFill>
                <a:latin typeface="Arial"/>
                <a:ea typeface="+mn-ea"/>
                <a:cs typeface="+mn-cs"/>
              </a:rPr>
              <a:t>Weltweites</a:t>
            </a:r>
            <a:r>
              <a:rPr lang="en-US" sz="1700" b="1" i="0" dirty="0">
                <a:solidFill>
                  <a:schemeClr val="tx1"/>
                </a:solidFill>
                <a:latin typeface="Arial"/>
                <a:ea typeface="+mn-ea"/>
                <a:cs typeface="+mn-cs"/>
              </a:rPr>
              <a:t> </a:t>
            </a:r>
            <a:r>
              <a:rPr lang="en-US" sz="1700" b="1" i="0" dirty="0" err="1">
                <a:solidFill>
                  <a:schemeClr val="tx1"/>
                </a:solidFill>
                <a:latin typeface="Arial"/>
                <a:ea typeface="+mn-ea"/>
                <a:cs typeface="+mn-cs"/>
              </a:rPr>
              <a:t>Partnernetzwerk</a:t>
            </a:r>
            <a:endParaRPr lang="en-US" sz="1700" b="1" dirty="0"/>
          </a:p>
          <a:p>
            <a:pPr marL="285750" indent="-285750" algn="l" defTabSz="914400">
              <a:lnSpc>
                <a:spcPct val="150000"/>
              </a:lnSpc>
              <a:spcBef>
                <a:spcPts val="600"/>
              </a:spcBef>
              <a:buFont typeface="Arial"/>
              <a:buChar char="•"/>
            </a:pPr>
            <a:r>
              <a:rPr lang="en-US" sz="1700" b="1" i="0" dirty="0" err="1">
                <a:solidFill>
                  <a:schemeClr val="tx1"/>
                </a:solidFill>
                <a:latin typeface="Arial"/>
                <a:ea typeface="+mn-ea"/>
                <a:cs typeface="+mn-cs"/>
              </a:rPr>
              <a:t>Branchenweit</a:t>
            </a:r>
            <a:r>
              <a:rPr lang="en-US" sz="1700" b="1" i="0" dirty="0">
                <a:solidFill>
                  <a:schemeClr val="tx1"/>
                </a:solidFill>
                <a:latin typeface="Arial"/>
                <a:ea typeface="+mn-ea"/>
                <a:cs typeface="+mn-cs"/>
              </a:rPr>
              <a:t> </a:t>
            </a:r>
            <a:r>
              <a:rPr lang="en-US" sz="1700" b="1" i="0" dirty="0" err="1">
                <a:solidFill>
                  <a:schemeClr val="tx1"/>
                </a:solidFill>
                <a:latin typeface="Arial"/>
                <a:ea typeface="+mn-ea"/>
                <a:cs typeface="+mn-cs"/>
              </a:rPr>
              <a:t>geringste</a:t>
            </a:r>
            <a:r>
              <a:rPr lang="en-US" sz="1700" b="1" i="0" dirty="0">
                <a:solidFill>
                  <a:schemeClr val="tx1"/>
                </a:solidFill>
                <a:latin typeface="Arial"/>
                <a:ea typeface="+mn-ea"/>
                <a:cs typeface="+mn-cs"/>
              </a:rPr>
              <a:t> </a:t>
            </a:r>
            <a:r>
              <a:rPr lang="en-US" sz="1700" b="1" i="0" dirty="0" err="1">
                <a:solidFill>
                  <a:schemeClr val="tx1"/>
                </a:solidFill>
                <a:latin typeface="Arial"/>
                <a:ea typeface="+mn-ea"/>
                <a:cs typeface="+mn-cs"/>
              </a:rPr>
              <a:t>Gesamtbetriebskosten</a:t>
            </a:r>
            <a:endParaRPr lang="en-US" sz="1700" b="1" i="0" dirty="0">
              <a:solidFill>
                <a:schemeClr val="tx1"/>
              </a:solidFill>
              <a:latin typeface="Arial"/>
              <a:ea typeface="+mn-ea"/>
              <a:cs typeface="+mn-cs"/>
            </a:endParaRPr>
          </a:p>
          <a:p>
            <a:pPr marL="285750" indent="-285750" algn="l" defTabSz="914400">
              <a:lnSpc>
                <a:spcPct val="150000"/>
              </a:lnSpc>
              <a:spcBef>
                <a:spcPts val="600"/>
              </a:spcBef>
              <a:buFont typeface="Arial"/>
              <a:buChar char="•"/>
            </a:pPr>
            <a:r>
              <a:rPr lang="en-US" sz="1700" b="1" i="0" dirty="0" err="1">
                <a:solidFill>
                  <a:schemeClr val="tx1"/>
                </a:solidFill>
                <a:latin typeface="Arial"/>
                <a:ea typeface="+mn-ea"/>
                <a:cs typeface="+mn-cs"/>
              </a:rPr>
              <a:t>Stetige</a:t>
            </a:r>
            <a:r>
              <a:rPr lang="en-US" sz="1700" b="1" i="0" dirty="0">
                <a:solidFill>
                  <a:schemeClr val="tx1"/>
                </a:solidFill>
                <a:latin typeface="Arial"/>
                <a:ea typeface="+mn-ea"/>
                <a:cs typeface="+mn-cs"/>
              </a:rPr>
              <a:t> </a:t>
            </a:r>
            <a:r>
              <a:rPr lang="en-US" sz="1700" b="1" i="0" dirty="0" err="1">
                <a:solidFill>
                  <a:schemeClr val="tx1"/>
                </a:solidFill>
                <a:latin typeface="Arial"/>
                <a:ea typeface="+mn-ea"/>
                <a:cs typeface="+mn-cs"/>
              </a:rPr>
              <a:t>Investitionen</a:t>
            </a:r>
            <a:r>
              <a:rPr lang="en-US" sz="1700" b="1" i="0" dirty="0">
                <a:solidFill>
                  <a:schemeClr val="tx1"/>
                </a:solidFill>
                <a:latin typeface="Arial"/>
                <a:ea typeface="+mn-ea"/>
                <a:cs typeface="+mn-cs"/>
              </a:rPr>
              <a:t> in </a:t>
            </a:r>
            <a:r>
              <a:rPr lang="en-US" sz="1700" b="1" i="0" dirty="0" err="1">
                <a:solidFill>
                  <a:schemeClr val="tx1"/>
                </a:solidFill>
                <a:latin typeface="Arial"/>
                <a:ea typeface="+mn-ea"/>
                <a:cs typeface="+mn-cs"/>
              </a:rPr>
              <a:t>Forschung</a:t>
            </a:r>
            <a:r>
              <a:rPr lang="en-US" sz="1700" b="1" i="0" dirty="0">
                <a:solidFill>
                  <a:schemeClr val="tx1"/>
                </a:solidFill>
                <a:latin typeface="Arial"/>
                <a:ea typeface="+mn-ea"/>
                <a:cs typeface="+mn-cs"/>
              </a:rPr>
              <a:t> und </a:t>
            </a:r>
            <a:r>
              <a:rPr lang="en-US" sz="1700" b="1" i="0" dirty="0" err="1">
                <a:solidFill>
                  <a:schemeClr val="tx1"/>
                </a:solidFill>
                <a:latin typeface="Arial"/>
                <a:ea typeface="+mn-ea"/>
                <a:cs typeface="+mn-cs"/>
              </a:rPr>
              <a:t>Entwicklung</a:t>
            </a:r>
            <a:endParaRPr lang="en-US" sz="1700" b="1" i="0" dirty="0">
              <a:solidFill>
                <a:schemeClr val="tx1"/>
              </a:solidFill>
              <a:latin typeface="Arial"/>
              <a:ea typeface="+mn-ea"/>
              <a:cs typeface="+mn-cs"/>
            </a:endParaRPr>
          </a:p>
          <a:p>
            <a:pPr marL="285750" indent="-285750" algn="l" defTabSz="914400">
              <a:lnSpc>
                <a:spcPct val="150000"/>
              </a:lnSpc>
              <a:spcBef>
                <a:spcPts val="600"/>
              </a:spcBef>
              <a:buFont typeface="Arial"/>
              <a:buChar char="•"/>
            </a:pPr>
            <a:r>
              <a:rPr lang="en-US" sz="1700" b="1" i="0" dirty="0" err="1">
                <a:solidFill>
                  <a:schemeClr val="tx1"/>
                </a:solidFill>
                <a:latin typeface="Arial"/>
                <a:ea typeface="+mn-ea"/>
                <a:cs typeface="+mn-cs"/>
              </a:rPr>
              <a:t>Softwarebasierte</a:t>
            </a:r>
            <a:r>
              <a:rPr lang="en-US" sz="1700" b="1" i="0" dirty="0">
                <a:solidFill>
                  <a:schemeClr val="tx1"/>
                </a:solidFill>
                <a:latin typeface="Arial"/>
                <a:ea typeface="+mn-ea"/>
                <a:cs typeface="+mn-cs"/>
              </a:rPr>
              <a:t> Services</a:t>
            </a:r>
            <a:endParaRPr lang="en-US" sz="1700" b="1" dirty="0"/>
          </a:p>
          <a:p>
            <a:pPr marL="285750" indent="-285750" algn="l" defTabSz="914400">
              <a:lnSpc>
                <a:spcPct val="150000"/>
              </a:lnSpc>
              <a:spcBef>
                <a:spcPts val="600"/>
              </a:spcBef>
              <a:buFont typeface="Arial"/>
              <a:buChar char="•"/>
            </a:pPr>
            <a:r>
              <a:rPr lang="en-US" sz="1700" b="1" i="0" dirty="0">
                <a:solidFill>
                  <a:schemeClr val="tx1"/>
                </a:solidFill>
                <a:latin typeface="Arial"/>
                <a:ea typeface="+mn-ea"/>
                <a:cs typeface="+mn-cs"/>
              </a:rPr>
              <a:t>Flexible </a:t>
            </a:r>
            <a:r>
              <a:rPr lang="en-US" sz="1700" b="1" i="0" dirty="0" err="1">
                <a:solidFill>
                  <a:schemeClr val="tx1"/>
                </a:solidFill>
                <a:latin typeface="Arial"/>
                <a:ea typeface="+mn-ea"/>
                <a:cs typeface="+mn-cs"/>
              </a:rPr>
              <a:t>Nutzungsmodelle</a:t>
            </a:r>
            <a:endParaRPr lang="en-US" sz="1700" b="1" dirty="0"/>
          </a:p>
          <a:p>
            <a:pPr marL="285750" indent="-285750" algn="l" defTabSz="914400">
              <a:lnSpc>
                <a:spcPct val="150000"/>
              </a:lnSpc>
              <a:spcBef>
                <a:spcPts val="600"/>
              </a:spcBef>
              <a:buFont typeface="Arial"/>
              <a:buChar char="•"/>
            </a:pPr>
            <a:r>
              <a:rPr lang="en-US" sz="1700" b="1" i="0" dirty="0" err="1">
                <a:solidFill>
                  <a:schemeClr val="tx1"/>
                </a:solidFill>
                <a:latin typeface="Arial"/>
                <a:ea typeface="+mn-ea"/>
                <a:cs typeface="+mn-cs"/>
              </a:rPr>
              <a:t>Schnelle</a:t>
            </a:r>
            <a:r>
              <a:rPr lang="en-US" sz="1700" b="1" i="0" dirty="0">
                <a:solidFill>
                  <a:schemeClr val="tx1"/>
                </a:solidFill>
                <a:latin typeface="Arial"/>
                <a:ea typeface="+mn-ea"/>
                <a:cs typeface="+mn-cs"/>
              </a:rPr>
              <a:t> </a:t>
            </a:r>
            <a:r>
              <a:rPr lang="en-US" sz="1700" b="1" i="0" dirty="0" err="1">
                <a:solidFill>
                  <a:schemeClr val="tx1"/>
                </a:solidFill>
                <a:latin typeface="Arial"/>
                <a:ea typeface="+mn-ea"/>
                <a:cs typeface="+mn-cs"/>
              </a:rPr>
              <a:t>Bereitstellung</a:t>
            </a:r>
            <a:r>
              <a:rPr lang="en-US" sz="1700" b="1" i="0" dirty="0">
                <a:solidFill>
                  <a:schemeClr val="tx1"/>
                </a:solidFill>
                <a:latin typeface="Arial"/>
                <a:ea typeface="+mn-ea"/>
                <a:cs typeface="+mn-cs"/>
              </a:rPr>
              <a:t>, </a:t>
            </a:r>
            <a:r>
              <a:rPr lang="en-US" sz="1700" b="1" i="0" dirty="0" err="1">
                <a:solidFill>
                  <a:schemeClr val="tx1"/>
                </a:solidFill>
                <a:latin typeface="Arial"/>
                <a:ea typeface="+mn-ea"/>
                <a:cs typeface="+mn-cs"/>
              </a:rPr>
              <a:t>einfacher</a:t>
            </a:r>
            <a:r>
              <a:rPr lang="en-US" sz="1700" b="1" i="0" dirty="0">
                <a:solidFill>
                  <a:schemeClr val="tx1"/>
                </a:solidFill>
                <a:latin typeface="Arial"/>
                <a:ea typeface="+mn-ea"/>
                <a:cs typeface="+mn-cs"/>
              </a:rPr>
              <a:t> </a:t>
            </a:r>
            <a:r>
              <a:rPr lang="en-US" sz="1700" b="1" i="0" dirty="0" err="1">
                <a:solidFill>
                  <a:schemeClr val="tx1"/>
                </a:solidFill>
                <a:latin typeface="Arial"/>
                <a:ea typeface="+mn-ea"/>
                <a:cs typeface="+mn-cs"/>
              </a:rPr>
              <a:t>Betrieb</a:t>
            </a:r>
            <a:endParaRPr lang="en-US" sz="1700" b="1" i="0" dirty="0">
              <a:solidFill>
                <a:schemeClr val="tx1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29702" y="202545"/>
            <a:ext cx="8920621" cy="838200"/>
          </a:xfrm>
        </p:spPr>
        <p:txBody>
          <a:bodyPr/>
          <a:lstStyle/>
          <a:p>
            <a:pPr algn="l" defTabSz="914400">
              <a:spcBef>
                <a:spcPct val="0"/>
              </a:spcBef>
              <a:buNone/>
            </a:pPr>
            <a:r>
              <a:rPr lang="de-CH" sz="3200" b="0" i="0" spc="0" baseline="0" dirty="0">
                <a:solidFill>
                  <a:srgbClr val="FFFFFF"/>
                </a:solidFill>
                <a:latin typeface="Arial"/>
                <a:ea typeface="+mj-ea"/>
                <a:cs typeface="+mj-cs"/>
              </a:rPr>
              <a:t>Was spricht für das Cisco Midmarket-Portfolio?</a:t>
            </a:r>
            <a:endParaRPr lang="en-US" sz="3200" dirty="0">
              <a:solidFill>
                <a:schemeClr val="bg1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6323" y="1171512"/>
            <a:ext cx="9144000" cy="0"/>
          </a:xfrm>
          <a:prstGeom prst="line">
            <a:avLst/>
          </a:prstGeom>
          <a:ln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  <a:gs pos="20000">
                  <a:schemeClr val="bg1">
                    <a:lumMod val="75000"/>
                  </a:schemeClr>
                </a:gs>
                <a:gs pos="80000">
                  <a:schemeClr val="bg1">
                    <a:lumMod val="75000"/>
                  </a:schemeClr>
                </a:gs>
                <a:gs pos="51000">
                  <a:schemeClr val="bg1"/>
                </a:gs>
              </a:gsLst>
              <a:lin ang="0" scaled="1"/>
              <a:tileRect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2146813669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G2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>
          <a:xfrm>
            <a:off x="0" y="1171512"/>
            <a:ext cx="9144000" cy="5686488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29702" y="202545"/>
            <a:ext cx="8588861" cy="838200"/>
          </a:xfrm>
        </p:spPr>
        <p:txBody>
          <a:bodyPr/>
          <a:lstStyle/>
          <a:p>
            <a:pPr algn="l" defTabSz="914400">
              <a:spcBef>
                <a:spcPct val="0"/>
              </a:spcBef>
              <a:buNone/>
            </a:pPr>
            <a:r>
              <a:rPr lang="de-CH" sz="3200" b="0" i="0" spc="0" baseline="0">
                <a:solidFill>
                  <a:srgbClr val="FFFFFF"/>
                </a:solidFill>
                <a:latin typeface="Arial"/>
                <a:ea typeface="+mj-ea"/>
                <a:cs typeface="+mj-cs"/>
              </a:rPr>
              <a:t>Cisco Midmarket-Portfolio</a:t>
            </a:r>
            <a:endParaRPr lang="en-US" sz="3200" dirty="0">
              <a:solidFill>
                <a:schemeClr val="bg1"/>
              </a:solidFill>
            </a:endParaRPr>
          </a:p>
        </p:txBody>
      </p:sp>
      <p:pic>
        <p:nvPicPr>
          <p:cNvPr id="14" name="Picture 13" descr="G2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>
          <a:xfrm>
            <a:off x="-12700" y="1273112"/>
            <a:ext cx="9144000" cy="5686488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-12700" y="6055950"/>
            <a:ext cx="9144000" cy="890952"/>
          </a:xfrm>
          <a:prstGeom prst="rect">
            <a:avLst/>
          </a:prstGeom>
          <a:gradFill flip="none" rotWithShape="1">
            <a:gsLst>
              <a:gs pos="0">
                <a:srgbClr val="FFFFFF">
                  <a:alpha val="0"/>
                </a:srgbClr>
              </a:gs>
              <a:gs pos="100000">
                <a:schemeClr val="tx1">
                  <a:lumMod val="40000"/>
                  <a:lumOff val="60000"/>
                </a:schemeClr>
              </a:gs>
            </a:gsLst>
            <a:lin ang="5400000" scaled="0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sp>
        <p:nvSpPr>
          <p:cNvPr id="23" name="Oval 22"/>
          <p:cNvSpPr/>
          <p:nvPr/>
        </p:nvSpPr>
        <p:spPr>
          <a:xfrm>
            <a:off x="-127001" y="6375401"/>
            <a:ext cx="9290075" cy="495300"/>
          </a:xfrm>
          <a:prstGeom prst="ellipse">
            <a:avLst/>
          </a:prstGeom>
          <a:gradFill flip="none" rotWithShape="1">
            <a:gsLst>
              <a:gs pos="0">
                <a:schemeClr val="tx1">
                  <a:lumMod val="75000"/>
                </a:schemeClr>
              </a:gs>
              <a:gs pos="100000">
                <a:schemeClr val="tx1">
                  <a:lumMod val="20000"/>
                  <a:lumOff val="80000"/>
                  <a:alpha val="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pic>
        <p:nvPicPr>
          <p:cNvPr id="24" name="Picture 23" descr="Person1.pn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>
          <a:xfrm>
            <a:off x="1302567" y="2912432"/>
            <a:ext cx="2551084" cy="3759078"/>
          </a:xfrm>
          <a:prstGeom prst="rect">
            <a:avLst/>
          </a:prstGeom>
          <a:effectLst>
            <a:glow rad="762000">
              <a:schemeClr val="bg1">
                <a:alpha val="44000"/>
              </a:schemeClr>
            </a:glow>
          </a:effectLst>
        </p:spPr>
      </p:pic>
      <p:pic>
        <p:nvPicPr>
          <p:cNvPr id="25" name="Picture 24" descr="Person3.pn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>
          <a:xfrm>
            <a:off x="239414" y="2874516"/>
            <a:ext cx="1228253" cy="3792987"/>
          </a:xfrm>
          <a:prstGeom prst="rect">
            <a:avLst/>
          </a:prstGeom>
          <a:effectLst>
            <a:glow rad="762000">
              <a:schemeClr val="bg1">
                <a:alpha val="44000"/>
              </a:schemeClr>
            </a:glow>
          </a:effectLst>
        </p:spPr>
      </p:pic>
      <p:pic>
        <p:nvPicPr>
          <p:cNvPr id="26" name="Picture 25" descr="P3.png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 t="1" b="1173"/>
          <a:stretch/>
        </p:blipFill>
        <p:spPr>
          <a:xfrm flipH="1">
            <a:off x="5418227" y="2834239"/>
            <a:ext cx="1063845" cy="3884063"/>
          </a:xfrm>
          <a:prstGeom prst="rect">
            <a:avLst/>
          </a:prstGeom>
          <a:effectLst>
            <a:glow rad="762000">
              <a:schemeClr val="bg1">
                <a:alpha val="44000"/>
              </a:schemeClr>
            </a:glow>
          </a:effectLst>
        </p:spPr>
      </p:pic>
      <p:pic>
        <p:nvPicPr>
          <p:cNvPr id="27" name="Picture 26" descr="Person2.png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>
          <a:xfrm>
            <a:off x="3576149" y="2797961"/>
            <a:ext cx="1453052" cy="3966442"/>
          </a:xfrm>
          <a:prstGeom prst="rect">
            <a:avLst/>
          </a:prstGeom>
          <a:effectLst>
            <a:glow rad="762000">
              <a:schemeClr val="bg1">
                <a:alpha val="44000"/>
              </a:schemeClr>
            </a:glow>
          </a:effectLst>
        </p:spPr>
      </p:pic>
      <p:pic>
        <p:nvPicPr>
          <p:cNvPr id="29" name="Picture 28" descr="Person5.png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>
          <a:xfrm>
            <a:off x="7368340" y="2797961"/>
            <a:ext cx="1493507" cy="3889887"/>
          </a:xfrm>
          <a:prstGeom prst="rect">
            <a:avLst/>
          </a:prstGeom>
          <a:effectLst>
            <a:glow rad="762000">
              <a:schemeClr val="bg1">
                <a:alpha val="44000"/>
              </a:schemeClr>
            </a:glow>
          </a:effectLst>
        </p:spPr>
      </p:pic>
      <p:sp>
        <p:nvSpPr>
          <p:cNvPr id="18" name="TextBox 17"/>
          <p:cNvSpPr txBox="1"/>
          <p:nvPr/>
        </p:nvSpPr>
        <p:spPr>
          <a:xfrm>
            <a:off x="4711700" y="1978735"/>
            <a:ext cx="42216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3" algn="r" defTabSz="914400">
              <a:spcBef>
                <a:spcPts val="400"/>
              </a:spcBef>
              <a:buNone/>
            </a:pPr>
            <a:r>
              <a:rPr lang="de-CH" sz="1800" b="0" i="0" dirty="0">
                <a:solidFill>
                  <a:srgbClr val="0096D6">
                    <a:lumMod val="75000"/>
                  </a:srgbClr>
                </a:solidFill>
                <a:latin typeface="Arial"/>
                <a:ea typeface="+mn-ea"/>
                <a:cs typeface="+mn-cs"/>
              </a:rPr>
              <a:t>Wie beschleunige ich die </a:t>
            </a:r>
            <a:r>
              <a:rPr lang="de-CH" sz="1800" b="0" i="0" dirty="0" smtClean="0">
                <a:solidFill>
                  <a:srgbClr val="0096D6">
                    <a:lumMod val="75000"/>
                  </a:srgbClr>
                </a:solidFill>
                <a:latin typeface="Arial"/>
                <a:ea typeface="+mn-ea"/>
                <a:cs typeface="+mn-cs"/>
              </a:rPr>
              <a:t>Bereitstellung </a:t>
            </a:r>
            <a:r>
              <a:rPr lang="de-CH" sz="1800" b="0" i="0" dirty="0">
                <a:solidFill>
                  <a:srgbClr val="0096D6">
                    <a:lumMod val="75000"/>
                  </a:srgbClr>
                </a:solidFill>
                <a:latin typeface="Arial"/>
                <a:ea typeface="+mn-ea"/>
                <a:cs typeface="+mn-cs"/>
              </a:rPr>
              <a:t>neuer Geschäftsanwendungen </a:t>
            </a:r>
            <a:r>
              <a:rPr lang="de-CH" sz="1800" b="0" i="0" dirty="0" smtClean="0">
                <a:solidFill>
                  <a:srgbClr val="0096D6">
                    <a:lumMod val="75000"/>
                  </a:srgbClr>
                </a:solidFill>
                <a:latin typeface="Arial"/>
                <a:ea typeface="+mn-ea"/>
                <a:cs typeface="+mn-cs"/>
              </a:rPr>
              <a:t/>
            </a:r>
            <a:br>
              <a:rPr lang="de-CH" sz="1800" b="0" i="0" dirty="0" smtClean="0">
                <a:solidFill>
                  <a:srgbClr val="0096D6">
                    <a:lumMod val="75000"/>
                  </a:srgbClr>
                </a:solidFill>
                <a:latin typeface="Arial"/>
                <a:ea typeface="+mn-ea"/>
                <a:cs typeface="+mn-cs"/>
              </a:rPr>
            </a:br>
            <a:r>
              <a:rPr lang="de-CH" sz="1800" b="0" i="0" dirty="0" smtClean="0">
                <a:solidFill>
                  <a:srgbClr val="0096D6">
                    <a:lumMod val="75000"/>
                  </a:srgbClr>
                </a:solidFill>
                <a:latin typeface="Arial"/>
                <a:ea typeface="+mn-ea"/>
                <a:cs typeface="+mn-cs"/>
              </a:rPr>
              <a:t>und </a:t>
            </a:r>
            <a:r>
              <a:rPr lang="de-CH" sz="1800" b="0" i="0" dirty="0">
                <a:solidFill>
                  <a:srgbClr val="0096D6">
                    <a:lumMod val="75000"/>
                  </a:srgbClr>
                </a:solidFill>
                <a:latin typeface="Arial"/>
                <a:ea typeface="+mn-ea"/>
                <a:cs typeface="+mn-cs"/>
              </a:rPr>
              <a:t>-services?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88614" y="1978735"/>
            <a:ext cx="4357986" cy="9746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3" algn="l" defTabSz="914400">
              <a:spcBef>
                <a:spcPts val="400"/>
              </a:spcBef>
              <a:buNone/>
            </a:pPr>
            <a:r>
              <a:rPr lang="de-CH" sz="1800" b="0" i="0" dirty="0">
                <a:solidFill>
                  <a:srgbClr val="0096D6">
                    <a:lumMod val="75000"/>
                  </a:srgbClr>
                </a:solidFill>
                <a:latin typeface="Arial"/>
                <a:ea typeface="+mn-ea"/>
                <a:cs typeface="+mn-cs"/>
              </a:rPr>
              <a:t>Wie gewährleiste ich eine schnelle, sichere und regelkonforme Infrastrukturbereitstellung?  </a:t>
            </a:r>
          </a:p>
          <a:p>
            <a:pPr marL="0" lvl="3" algn="l" defTabSz="914400">
              <a:spcBef>
                <a:spcPts val="400"/>
              </a:spcBef>
              <a:buNone/>
            </a:pP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315878" y="1978735"/>
            <a:ext cx="31069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3" algn="l" defTabSz="914400">
              <a:spcBef>
                <a:spcPts val="400"/>
              </a:spcBef>
              <a:buNone/>
            </a:pPr>
            <a:r>
              <a:rPr lang="de-CH" sz="1800" b="0" i="0" dirty="0">
                <a:solidFill>
                  <a:srgbClr val="0096D6">
                    <a:lumMod val="75000"/>
                  </a:srgbClr>
                </a:solidFill>
                <a:latin typeface="Arial"/>
                <a:ea typeface="+mn-ea"/>
                <a:cs typeface="+mn-cs"/>
              </a:rPr>
              <a:t>Wie kann ich Mobilität und BYOD unterstützen?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4711700" y="1978735"/>
            <a:ext cx="41454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3" algn="l" defTabSz="914400">
              <a:spcBef>
                <a:spcPts val="400"/>
              </a:spcBef>
              <a:buNone/>
            </a:pPr>
            <a:r>
              <a:rPr lang="de-CH" sz="1800" b="0" i="0" dirty="0">
                <a:solidFill>
                  <a:srgbClr val="0096D6">
                    <a:lumMod val="75000"/>
                  </a:srgbClr>
                </a:solidFill>
                <a:latin typeface="Arial"/>
                <a:ea typeface="+mn-ea"/>
                <a:cs typeface="+mn-cs"/>
              </a:rPr>
              <a:t>Wie kann ich das Netzwerk und das Rechenzentrum virtualisieren?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538397" y="1978735"/>
            <a:ext cx="43576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3" algn="l" defTabSz="914400">
              <a:spcBef>
                <a:spcPts val="400"/>
              </a:spcBef>
              <a:buNone/>
            </a:pPr>
            <a:r>
              <a:rPr lang="de-CH" sz="1800" b="0" i="0" dirty="0">
                <a:solidFill>
                  <a:srgbClr val="0096D6">
                    <a:lumMod val="75000"/>
                  </a:srgbClr>
                </a:solidFill>
                <a:latin typeface="Arial"/>
                <a:ea typeface="+mn-ea"/>
                <a:cs typeface="+mn-cs"/>
              </a:rPr>
              <a:t>Welche Optionen bestehen für Public Clouds, Private Clouds und Hybrid Clouds?</a:t>
            </a:r>
          </a:p>
        </p:txBody>
      </p:sp>
      <p:cxnSp>
        <p:nvCxnSpPr>
          <p:cNvPr id="21" name="Straight Connector 20"/>
          <p:cNvCxnSpPr/>
          <p:nvPr/>
        </p:nvCxnSpPr>
        <p:spPr>
          <a:xfrm>
            <a:off x="6323" y="1171512"/>
            <a:ext cx="9144000" cy="0"/>
          </a:xfrm>
          <a:prstGeom prst="line">
            <a:avLst/>
          </a:prstGeom>
          <a:ln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  <a:gs pos="20000">
                  <a:schemeClr val="bg1">
                    <a:lumMod val="75000"/>
                  </a:schemeClr>
                </a:gs>
                <a:gs pos="80000">
                  <a:schemeClr val="bg1">
                    <a:lumMod val="75000"/>
                  </a:schemeClr>
                </a:gs>
                <a:gs pos="51000">
                  <a:schemeClr val="bg1"/>
                </a:gs>
              </a:gsLst>
              <a:lin ang="0" scaled="1"/>
              <a:tileRect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3207044835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000"/>
                            </p:stCondLst>
                            <p:childTnLst>
                              <p:par>
                                <p:cTn id="73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8" grpId="1"/>
      <p:bldP spid="20" grpId="0"/>
      <p:bldP spid="20" grpId="1"/>
      <p:bldP spid="22" grpId="0"/>
      <p:bldP spid="22" grpId="1"/>
      <p:bldP spid="30" grpId="0"/>
      <p:bldP spid="30" grpId="1"/>
      <p:bldP spid="3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G2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>
          <a:xfrm>
            <a:off x="0" y="1171512"/>
            <a:ext cx="9144000" cy="5686488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0" y="5967048"/>
            <a:ext cx="9144000" cy="890952"/>
          </a:xfrm>
          <a:prstGeom prst="rect">
            <a:avLst/>
          </a:prstGeom>
          <a:gradFill flip="none" rotWithShape="1">
            <a:gsLst>
              <a:gs pos="0">
                <a:srgbClr val="FFFFFF">
                  <a:alpha val="0"/>
                </a:srgbClr>
              </a:gs>
              <a:gs pos="100000">
                <a:schemeClr val="tx1">
                  <a:lumMod val="40000"/>
                  <a:lumOff val="60000"/>
                </a:schemeClr>
              </a:gs>
            </a:gsLst>
            <a:lin ang="5400000" scaled="0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29702" y="202545"/>
            <a:ext cx="8588861" cy="838200"/>
          </a:xfrm>
        </p:spPr>
        <p:txBody>
          <a:bodyPr/>
          <a:lstStyle/>
          <a:p>
            <a:pPr algn="l" defTabSz="914400">
              <a:spcBef>
                <a:spcPct val="0"/>
              </a:spcBef>
              <a:buNone/>
            </a:pPr>
            <a:r>
              <a:rPr lang="de-CH" sz="3200" b="0" i="0" spc="0" baseline="0">
                <a:solidFill>
                  <a:srgbClr val="FFFFFF"/>
                </a:solidFill>
                <a:latin typeface="Arial"/>
                <a:ea typeface="+mj-ea"/>
                <a:cs typeface="+mj-cs"/>
              </a:rPr>
              <a:t>Cisco Midmarket-Portfolio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7" name="Oval 16"/>
          <p:cNvSpPr/>
          <p:nvPr/>
        </p:nvSpPr>
        <p:spPr>
          <a:xfrm>
            <a:off x="-114301" y="6286499"/>
            <a:ext cx="9290075" cy="495300"/>
          </a:xfrm>
          <a:prstGeom prst="ellipse">
            <a:avLst/>
          </a:prstGeom>
          <a:gradFill flip="none" rotWithShape="1">
            <a:gsLst>
              <a:gs pos="0">
                <a:schemeClr val="tx1">
                  <a:lumMod val="75000"/>
                </a:schemeClr>
              </a:gs>
              <a:gs pos="100000">
                <a:schemeClr val="tx1">
                  <a:lumMod val="20000"/>
                  <a:lumOff val="80000"/>
                  <a:alpha val="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pic>
        <p:nvPicPr>
          <p:cNvPr id="13" name="Picture 12" descr="Person3.pn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>
          <a:xfrm>
            <a:off x="912514" y="2062584"/>
            <a:ext cx="1462386" cy="4516017"/>
          </a:xfrm>
          <a:prstGeom prst="rect">
            <a:avLst/>
          </a:prstGeom>
          <a:effectLst>
            <a:glow rad="762000">
              <a:schemeClr val="bg1">
                <a:alpha val="44000"/>
              </a:schemeClr>
            </a:glow>
          </a:effectLst>
        </p:spPr>
      </p:pic>
      <p:sp>
        <p:nvSpPr>
          <p:cNvPr id="9" name="TextBox 8"/>
          <p:cNvSpPr txBox="1"/>
          <p:nvPr/>
        </p:nvSpPr>
        <p:spPr>
          <a:xfrm>
            <a:off x="229702" y="1285524"/>
            <a:ext cx="89142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3" algn="l" defTabSz="914400">
              <a:spcBef>
                <a:spcPts val="400"/>
              </a:spcBef>
              <a:buNone/>
            </a:pPr>
            <a:r>
              <a:rPr lang="de-CH" sz="2400" b="0" i="0">
                <a:solidFill>
                  <a:srgbClr val="0096D6">
                    <a:lumMod val="75000"/>
                  </a:srgbClr>
                </a:solidFill>
                <a:latin typeface="Arial"/>
                <a:ea typeface="+mn-ea"/>
                <a:cs typeface="+mn-cs"/>
              </a:rPr>
              <a:t>Wie gewährleiste ich eine schnelle, sichere und regelkonforme Infrastrukturbereitstellung? 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661352" y="2593023"/>
            <a:ext cx="6049961" cy="1400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759" lvl="3" indent="-177759" algn="l" defTabSz="914400">
              <a:spcBef>
                <a:spcPts val="600"/>
              </a:spcBef>
              <a:buClr>
                <a:srgbClr val="0071A0"/>
              </a:buClr>
              <a:buFont typeface="Arial"/>
              <a:buChar char="•"/>
            </a:pPr>
            <a:r>
              <a:rPr lang="de-CH" sz="1400" b="0" i="0" dirty="0">
                <a:solidFill>
                  <a:srgbClr val="0071A0"/>
                </a:solidFill>
                <a:latin typeface="Arial"/>
                <a:ea typeface="+mn-ea"/>
                <a:cs typeface="+mn-cs"/>
              </a:rPr>
              <a:t>Einfache Verwaltung durch Cloud-basierte Netzwerklösungen </a:t>
            </a:r>
          </a:p>
          <a:p>
            <a:pPr marL="177759" lvl="3" indent="-177759" algn="l" defTabSz="914400">
              <a:spcBef>
                <a:spcPts val="600"/>
              </a:spcBef>
              <a:buClr>
                <a:srgbClr val="0071A0"/>
              </a:buClr>
              <a:buFont typeface="Arial"/>
              <a:buChar char="•"/>
            </a:pPr>
            <a:r>
              <a:rPr lang="de-CH" sz="1400" b="0" i="0" dirty="0">
                <a:solidFill>
                  <a:srgbClr val="0071A0"/>
                </a:solidFill>
                <a:latin typeface="Arial"/>
                <a:ea typeface="+mn-ea"/>
                <a:cs typeface="+mn-cs"/>
              </a:rPr>
              <a:t>Integrierte, sichere Lösung für Zweigstellen mit Cisco ISR</a:t>
            </a:r>
          </a:p>
          <a:p>
            <a:pPr marL="177759" lvl="3" indent="-177759" algn="l" defTabSz="914400">
              <a:spcBef>
                <a:spcPts val="600"/>
              </a:spcBef>
              <a:buClr>
                <a:srgbClr val="0071A0"/>
              </a:buClr>
              <a:buFont typeface="Arial"/>
              <a:buChar char="•"/>
            </a:pPr>
            <a:r>
              <a:rPr lang="de-CH" sz="1400" b="0" i="0" dirty="0">
                <a:solidFill>
                  <a:srgbClr val="0071A0"/>
                </a:solidFill>
                <a:latin typeface="Arial"/>
                <a:ea typeface="+mn-ea"/>
                <a:cs typeface="+mn-cs"/>
              </a:rPr>
              <a:t>Vereinfachte RZ-Fabric-Konvergenz dank NX-OS </a:t>
            </a:r>
            <a:endParaRPr lang="en-US" sz="1400" dirty="0" smtClean="0">
              <a:solidFill>
                <a:srgbClr val="0071A0"/>
              </a:solidFill>
            </a:endParaRPr>
          </a:p>
          <a:p>
            <a:pPr marL="177759" lvl="3" indent="-177759" algn="l" defTabSz="914400">
              <a:spcBef>
                <a:spcPts val="600"/>
              </a:spcBef>
              <a:buClr>
                <a:srgbClr val="0071A0"/>
              </a:buClr>
              <a:buFont typeface="Arial"/>
              <a:buChar char="•"/>
            </a:pPr>
            <a:r>
              <a:rPr lang="de-CH" sz="1400" b="0" i="0" dirty="0">
                <a:solidFill>
                  <a:srgbClr val="0071A0"/>
                </a:solidFill>
                <a:latin typeface="Arial"/>
                <a:ea typeface="+mn-ea"/>
                <a:cs typeface="+mn-cs"/>
              </a:rPr>
              <a:t>Kabelgebundene und mobile Sicherheit durch einheitliche Richtlinien, Cloud-basierten Bedrohungsschutz und über das Netzwerk erzielte Durchsetzung</a:t>
            </a:r>
          </a:p>
        </p:txBody>
      </p:sp>
      <p:cxnSp>
        <p:nvCxnSpPr>
          <p:cNvPr id="14" name="Straight Connector 13"/>
          <p:cNvCxnSpPr/>
          <p:nvPr/>
        </p:nvCxnSpPr>
        <p:spPr>
          <a:xfrm>
            <a:off x="6323" y="1171512"/>
            <a:ext cx="9144000" cy="0"/>
          </a:xfrm>
          <a:prstGeom prst="line">
            <a:avLst/>
          </a:prstGeom>
          <a:ln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  <a:gs pos="20000">
                  <a:schemeClr val="bg1">
                    <a:lumMod val="75000"/>
                  </a:schemeClr>
                </a:gs>
                <a:gs pos="80000">
                  <a:schemeClr val="bg1">
                    <a:lumMod val="75000"/>
                  </a:schemeClr>
                </a:gs>
                <a:gs pos="51000">
                  <a:schemeClr val="bg1"/>
                </a:gs>
              </a:gsLst>
              <a:lin ang="0" scaled="1"/>
              <a:tileRect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2732688" y="2254469"/>
            <a:ext cx="60858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914400">
              <a:buNone/>
            </a:pPr>
            <a:r>
              <a:rPr lang="en-US" sz="1600" b="1" i="0" dirty="0" err="1">
                <a:solidFill>
                  <a:srgbClr val="0096D6">
                    <a:lumMod val="75000"/>
                  </a:srgbClr>
                </a:solidFill>
                <a:latin typeface="Arial"/>
                <a:ea typeface="+mn-ea"/>
                <a:cs typeface="+mn-cs"/>
              </a:rPr>
              <a:t>Der</a:t>
            </a:r>
            <a:r>
              <a:rPr lang="en-US" sz="1600" b="1" i="0" dirty="0">
                <a:solidFill>
                  <a:srgbClr val="0096D6">
                    <a:lumMod val="75000"/>
                  </a:srgbClr>
                </a:solidFill>
                <a:latin typeface="Arial"/>
                <a:ea typeface="+mn-ea"/>
                <a:cs typeface="+mn-cs"/>
              </a:rPr>
              <a:t> Cisco </a:t>
            </a:r>
            <a:r>
              <a:rPr lang="en-US" sz="1600" b="1" i="0" dirty="0" err="1">
                <a:solidFill>
                  <a:srgbClr val="0096D6">
                    <a:lumMod val="75000"/>
                  </a:srgbClr>
                </a:solidFill>
                <a:latin typeface="Arial"/>
                <a:ea typeface="+mn-ea"/>
                <a:cs typeface="+mn-cs"/>
              </a:rPr>
              <a:t>Vorteil</a:t>
            </a:r>
            <a:r>
              <a:rPr lang="en-US" sz="1600" b="1" i="0" dirty="0">
                <a:solidFill>
                  <a:srgbClr val="0096D6">
                    <a:lumMod val="75000"/>
                  </a:srgbClr>
                </a:solidFill>
                <a:latin typeface="Arial"/>
                <a:ea typeface="+mn-ea"/>
                <a:cs typeface="+mn-cs"/>
              </a:rPr>
              <a:t> </a:t>
            </a:r>
            <a:r>
              <a:rPr lang="en-US" sz="1600" b="1" i="0" dirty="0" err="1">
                <a:solidFill>
                  <a:srgbClr val="0096D6">
                    <a:lumMod val="75000"/>
                  </a:srgbClr>
                </a:solidFill>
                <a:latin typeface="Arial"/>
                <a:ea typeface="+mn-ea"/>
                <a:cs typeface="+mn-cs"/>
              </a:rPr>
              <a:t>für</a:t>
            </a:r>
            <a:r>
              <a:rPr lang="en-US" sz="1600" b="1" i="0" dirty="0">
                <a:solidFill>
                  <a:srgbClr val="0096D6">
                    <a:lumMod val="75000"/>
                  </a:srgbClr>
                </a:solidFill>
                <a:latin typeface="Arial"/>
                <a:ea typeface="+mn-ea"/>
                <a:cs typeface="+mn-cs"/>
              </a:rPr>
              <a:t> </a:t>
            </a:r>
            <a:r>
              <a:rPr lang="en-US" sz="1600" b="1" i="0" dirty="0" err="1">
                <a:solidFill>
                  <a:srgbClr val="0096D6">
                    <a:lumMod val="75000"/>
                  </a:srgbClr>
                </a:solidFill>
                <a:latin typeface="Arial"/>
                <a:ea typeface="+mn-ea"/>
                <a:cs typeface="+mn-cs"/>
              </a:rPr>
              <a:t>Ihr</a:t>
            </a:r>
            <a:r>
              <a:rPr lang="en-US" sz="1600" b="1" i="0" dirty="0">
                <a:solidFill>
                  <a:srgbClr val="0096D6">
                    <a:lumMod val="75000"/>
                  </a:srgbClr>
                </a:solidFill>
                <a:latin typeface="Arial"/>
                <a:ea typeface="+mn-ea"/>
                <a:cs typeface="+mn-cs"/>
              </a:rPr>
              <a:t> </a:t>
            </a:r>
            <a:r>
              <a:rPr lang="en-US" sz="1600" b="1" i="0" dirty="0" err="1">
                <a:solidFill>
                  <a:srgbClr val="0096D6">
                    <a:lumMod val="75000"/>
                  </a:srgbClr>
                </a:solidFill>
                <a:latin typeface="Arial"/>
                <a:ea typeface="+mn-ea"/>
                <a:cs typeface="+mn-cs"/>
              </a:rPr>
              <a:t>Unternehmen</a:t>
            </a:r>
            <a:r>
              <a:rPr lang="en-US" sz="1600" b="1" i="0" dirty="0">
                <a:solidFill>
                  <a:srgbClr val="0096D6">
                    <a:lumMod val="75000"/>
                  </a:srgbClr>
                </a:solidFill>
                <a:latin typeface="Arial"/>
                <a:ea typeface="+mn-ea"/>
                <a:cs typeface="+mn-cs"/>
              </a:rPr>
              <a:t>:</a:t>
            </a:r>
            <a:endParaRPr lang="en-US" sz="1600" b="1" dirty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732688" y="4320592"/>
            <a:ext cx="60858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914400">
              <a:buNone/>
            </a:pPr>
            <a:r>
              <a:rPr lang="en-US" sz="1600" b="1" i="0" dirty="0" err="1">
                <a:solidFill>
                  <a:srgbClr val="0096D6">
                    <a:lumMod val="75000"/>
                  </a:srgbClr>
                </a:solidFill>
                <a:latin typeface="Arial"/>
                <a:ea typeface="+mn-ea"/>
                <a:cs typeface="+mn-cs"/>
              </a:rPr>
              <a:t>Geschäftliche</a:t>
            </a:r>
            <a:r>
              <a:rPr lang="en-US" sz="1600" b="1" i="0" dirty="0">
                <a:solidFill>
                  <a:srgbClr val="0096D6">
                    <a:lumMod val="75000"/>
                  </a:srgbClr>
                </a:solidFill>
                <a:latin typeface="Arial"/>
                <a:ea typeface="+mn-ea"/>
                <a:cs typeface="+mn-cs"/>
              </a:rPr>
              <a:t> </a:t>
            </a:r>
            <a:r>
              <a:rPr lang="en-US" sz="1600" b="1" i="0" dirty="0" err="1">
                <a:solidFill>
                  <a:srgbClr val="0096D6">
                    <a:lumMod val="75000"/>
                  </a:srgbClr>
                </a:solidFill>
                <a:latin typeface="Arial"/>
                <a:ea typeface="+mn-ea"/>
                <a:cs typeface="+mn-cs"/>
              </a:rPr>
              <a:t>Auswirkungen</a:t>
            </a:r>
            <a:r>
              <a:rPr lang="en-US" sz="1600" b="1" i="0" dirty="0">
                <a:solidFill>
                  <a:srgbClr val="0096D6">
                    <a:lumMod val="75000"/>
                  </a:srgbClr>
                </a:solidFill>
                <a:latin typeface="Arial"/>
                <a:ea typeface="+mn-ea"/>
                <a:cs typeface="+mn-cs"/>
              </a:rPr>
              <a:t>:</a:t>
            </a:r>
            <a:endParaRPr lang="en-US" sz="1600" b="1" dirty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661352" y="4659146"/>
            <a:ext cx="604996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759" lvl="3" indent="-177759" algn="l" defTabSz="914400">
              <a:spcBef>
                <a:spcPts val="600"/>
              </a:spcBef>
              <a:buClr>
                <a:srgbClr val="0071A0"/>
              </a:buClr>
              <a:buFont typeface="Arial"/>
              <a:buChar char="•"/>
            </a:pPr>
            <a:r>
              <a:rPr lang="de-CH" sz="1400" b="0" i="0">
                <a:solidFill>
                  <a:srgbClr val="0071A0"/>
                </a:solidFill>
                <a:latin typeface="Arial"/>
                <a:ea typeface="+mn-ea"/>
                <a:cs typeface="+mn-cs"/>
              </a:rPr>
              <a:t>Schnelle Erweiterung von IT-Funktionen auf neue Märkte</a:t>
            </a:r>
          </a:p>
          <a:p>
            <a:pPr marL="177759" lvl="3" indent="-177759" algn="l" defTabSz="914400">
              <a:spcBef>
                <a:spcPts val="600"/>
              </a:spcBef>
              <a:buClr>
                <a:srgbClr val="0071A0"/>
              </a:buClr>
              <a:buFont typeface="Arial"/>
              <a:buChar char="•"/>
            </a:pPr>
            <a:r>
              <a:rPr lang="de-CH" sz="1400" b="0" i="0">
                <a:solidFill>
                  <a:srgbClr val="0071A0"/>
                </a:solidFill>
                <a:latin typeface="Arial"/>
                <a:ea typeface="+mn-ea"/>
                <a:cs typeface="+mn-cs"/>
              </a:rPr>
              <a:t>Minimierung der Risiken für geistiges Eigentum</a:t>
            </a:r>
          </a:p>
          <a:p>
            <a:pPr marL="177759" lvl="3" indent="-177759" algn="l" defTabSz="914400">
              <a:spcBef>
                <a:spcPts val="600"/>
              </a:spcBef>
              <a:buClr>
                <a:srgbClr val="0071A0"/>
              </a:buClr>
              <a:buFont typeface="Arial"/>
              <a:buChar char="•"/>
            </a:pPr>
            <a:r>
              <a:rPr lang="de-CH" sz="1400" b="0" i="0">
                <a:solidFill>
                  <a:srgbClr val="0071A0"/>
                </a:solidFill>
                <a:latin typeface="Arial"/>
                <a:ea typeface="+mn-ea"/>
                <a:cs typeface="+mn-cs"/>
              </a:rPr>
              <a:t>Schutz von Kundendaten</a:t>
            </a:r>
            <a:endParaRPr lang="en-US" sz="1400" dirty="0">
              <a:solidFill>
                <a:srgbClr val="0071A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44708969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G2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>
          <a:xfrm>
            <a:off x="0" y="1171512"/>
            <a:ext cx="9144000" cy="5686488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0" y="5967048"/>
            <a:ext cx="9144000" cy="890952"/>
          </a:xfrm>
          <a:prstGeom prst="rect">
            <a:avLst/>
          </a:prstGeom>
          <a:gradFill flip="none" rotWithShape="1">
            <a:gsLst>
              <a:gs pos="0">
                <a:srgbClr val="FFFFFF">
                  <a:alpha val="0"/>
                </a:srgbClr>
              </a:gs>
              <a:gs pos="100000">
                <a:schemeClr val="tx1">
                  <a:lumMod val="40000"/>
                  <a:lumOff val="60000"/>
                </a:schemeClr>
              </a:gs>
            </a:gsLst>
            <a:lin ang="5400000" scaled="0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29702" y="202545"/>
            <a:ext cx="8588861" cy="838200"/>
          </a:xfrm>
        </p:spPr>
        <p:txBody>
          <a:bodyPr/>
          <a:lstStyle/>
          <a:p>
            <a:pPr algn="l" defTabSz="914400">
              <a:spcBef>
                <a:spcPct val="0"/>
              </a:spcBef>
              <a:buNone/>
            </a:pPr>
            <a:r>
              <a:rPr lang="de-CH" sz="3200" b="0" i="0" spc="0" baseline="0">
                <a:solidFill>
                  <a:srgbClr val="FFFFFF"/>
                </a:solidFill>
                <a:latin typeface="Arial"/>
                <a:ea typeface="+mj-ea"/>
                <a:cs typeface="+mj-cs"/>
              </a:rPr>
              <a:t>Cisco Midmarket-Portfolio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17" name="Oval 16"/>
          <p:cNvSpPr/>
          <p:nvPr/>
        </p:nvSpPr>
        <p:spPr>
          <a:xfrm>
            <a:off x="-114301" y="6286499"/>
            <a:ext cx="9290075" cy="495300"/>
          </a:xfrm>
          <a:prstGeom prst="ellipse">
            <a:avLst/>
          </a:prstGeom>
          <a:gradFill flip="none" rotWithShape="1">
            <a:gsLst>
              <a:gs pos="0">
                <a:schemeClr val="tx1">
                  <a:lumMod val="75000"/>
                </a:schemeClr>
              </a:gs>
              <a:gs pos="100000">
                <a:schemeClr val="tx1">
                  <a:lumMod val="20000"/>
                  <a:lumOff val="80000"/>
                  <a:alpha val="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pic>
        <p:nvPicPr>
          <p:cNvPr id="9" name="Picture 8" descr="Person5.pn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>
          <a:xfrm>
            <a:off x="229702" y="2017757"/>
            <a:ext cx="1764198" cy="4594910"/>
          </a:xfrm>
          <a:prstGeom prst="rect">
            <a:avLst/>
          </a:prstGeom>
          <a:effectLst>
            <a:glow rad="762000">
              <a:schemeClr val="bg1">
                <a:alpha val="44000"/>
              </a:schemeClr>
            </a:glow>
          </a:effectLst>
        </p:spPr>
      </p:pic>
      <p:sp>
        <p:nvSpPr>
          <p:cNvPr id="13" name="TextBox 12"/>
          <p:cNvSpPr txBox="1"/>
          <p:nvPr/>
        </p:nvSpPr>
        <p:spPr>
          <a:xfrm>
            <a:off x="229702" y="1304611"/>
            <a:ext cx="91555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3" algn="l" defTabSz="914400">
              <a:buNone/>
            </a:pPr>
            <a:r>
              <a:rPr lang="de-CH" sz="2400" b="0" i="0" dirty="0">
                <a:solidFill>
                  <a:srgbClr val="0071A0"/>
                </a:solidFill>
                <a:latin typeface="Arial"/>
                <a:ea typeface="+mn-ea"/>
                <a:cs typeface="+mn-cs"/>
              </a:rPr>
              <a:t>Wie beschleunige ich die Bereitstellung neuer Geschäftsanwendungen </a:t>
            </a:r>
            <a:r>
              <a:rPr lang="de-CH" sz="2400" b="0" i="0" dirty="0" smtClean="0">
                <a:solidFill>
                  <a:srgbClr val="0071A0"/>
                </a:solidFill>
                <a:latin typeface="Arial"/>
                <a:ea typeface="+mn-ea"/>
                <a:cs typeface="+mn-cs"/>
              </a:rPr>
              <a:t>und -Services?</a:t>
            </a:r>
            <a:endParaRPr lang="de-CH" sz="2400" b="0" i="0" dirty="0">
              <a:solidFill>
                <a:srgbClr val="0071A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687407" y="2622837"/>
            <a:ext cx="6261101" cy="1184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759" indent="-177759" algn="l" defTabSz="914309">
              <a:spcBef>
                <a:spcPts val="600"/>
              </a:spcBef>
              <a:buClr>
                <a:srgbClr val="0071A0"/>
              </a:buClr>
              <a:buFont typeface="Arial"/>
              <a:buChar char="•"/>
            </a:pPr>
            <a:r>
              <a:rPr lang="de-CH" sz="1400" b="0" i="0" dirty="0">
                <a:solidFill>
                  <a:srgbClr val="0071A0"/>
                </a:solidFill>
                <a:latin typeface="Arial"/>
                <a:ea typeface="+mn-ea"/>
                <a:cs typeface="+mn-cs"/>
              </a:rPr>
              <a:t>Schnelle Bereitstellung und niedrige Gesamtbetriebskosten dank Zweigstellenlösung mit Cisco ISR</a:t>
            </a:r>
            <a:endParaRPr lang="en-US" sz="1400" dirty="0">
              <a:solidFill>
                <a:srgbClr val="0071A0"/>
              </a:solidFill>
            </a:endParaRPr>
          </a:p>
          <a:p>
            <a:pPr marL="177759" indent="-177759" algn="l" defTabSz="914309">
              <a:spcBef>
                <a:spcPts val="600"/>
              </a:spcBef>
              <a:buClr>
                <a:srgbClr val="0071A0"/>
              </a:buClr>
              <a:buFont typeface="Arial"/>
              <a:buChar char="•"/>
            </a:pPr>
            <a:r>
              <a:rPr lang="de-CH" sz="1400" b="0" i="0" dirty="0">
                <a:solidFill>
                  <a:srgbClr val="0071A0"/>
                </a:solidFill>
                <a:latin typeface="Arial"/>
                <a:ea typeface="+mn-ea"/>
                <a:cs typeface="+mn-cs"/>
              </a:rPr>
              <a:t>Integration von RZ-Systemen mit</a:t>
            </a:r>
            <a:r>
              <a:rPr lang="de-CH" sz="1400" b="0" i="0" baseline="30000" dirty="0">
                <a:solidFill>
                  <a:srgbClr val="0071A0"/>
                </a:solidFill>
                <a:latin typeface="Arial"/>
                <a:ea typeface="+mn-ea"/>
                <a:cs typeface="+mn-cs"/>
              </a:rPr>
              <a:t> </a:t>
            </a:r>
            <a:r>
              <a:rPr lang="de-CH" sz="1400" b="0" i="0" dirty="0">
                <a:solidFill>
                  <a:srgbClr val="0071A0"/>
                </a:solidFill>
                <a:latin typeface="Arial"/>
                <a:ea typeface="+mn-ea"/>
                <a:cs typeface="+mn-cs"/>
              </a:rPr>
              <a:t>Partneranwendungen anderer Anbieter</a:t>
            </a:r>
          </a:p>
          <a:p>
            <a:pPr marL="177759" indent="-177759" algn="l" defTabSz="914309">
              <a:spcBef>
                <a:spcPts val="600"/>
              </a:spcBef>
              <a:buClr>
                <a:srgbClr val="0071A0"/>
              </a:buClr>
              <a:buFont typeface="Arial"/>
              <a:buChar char="•"/>
            </a:pPr>
            <a:r>
              <a:rPr lang="de-CH" sz="1400" b="0" i="0" dirty="0">
                <a:solidFill>
                  <a:srgbClr val="0071A0"/>
                </a:solidFill>
                <a:latin typeface="Arial"/>
                <a:ea typeface="+mn-ea"/>
                <a:cs typeface="+mn-cs"/>
              </a:rPr>
              <a:t>Standort- und Cloud-basierte Zusammenarbeitsmodelle </a:t>
            </a:r>
          </a:p>
          <a:p>
            <a:pPr marL="177759" indent="-177759" algn="l" defTabSz="914309">
              <a:spcBef>
                <a:spcPts val="600"/>
              </a:spcBef>
              <a:buClr>
                <a:srgbClr val="0071A0"/>
              </a:buClr>
              <a:buFont typeface="Arial"/>
              <a:buChar char="•"/>
            </a:pPr>
            <a:r>
              <a:rPr lang="de-CH" sz="1400" b="0" i="0" dirty="0">
                <a:solidFill>
                  <a:srgbClr val="0071A0"/>
                </a:solidFill>
                <a:latin typeface="Arial"/>
                <a:ea typeface="+mn-ea"/>
                <a:cs typeface="+mn-cs"/>
              </a:rPr>
              <a:t>Sichere, schnelle Bereitstellung virtualisierter Services</a:t>
            </a:r>
            <a:endParaRPr lang="en-US" sz="1400" dirty="0">
              <a:solidFill>
                <a:srgbClr val="0071A0"/>
              </a:solidFill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6323" y="1171512"/>
            <a:ext cx="9144000" cy="0"/>
          </a:xfrm>
          <a:prstGeom prst="line">
            <a:avLst/>
          </a:prstGeom>
          <a:ln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  <a:gs pos="20000">
                  <a:schemeClr val="bg1">
                    <a:lumMod val="75000"/>
                  </a:schemeClr>
                </a:gs>
                <a:gs pos="80000">
                  <a:schemeClr val="bg1">
                    <a:lumMod val="75000"/>
                  </a:schemeClr>
                </a:gs>
                <a:gs pos="51000">
                  <a:schemeClr val="bg1"/>
                </a:gs>
              </a:gsLst>
              <a:lin ang="0" scaled="1"/>
              <a:tileRect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2732688" y="2254469"/>
            <a:ext cx="60858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914400">
              <a:buNone/>
            </a:pPr>
            <a:r>
              <a:rPr lang="en-US" sz="1600" b="1" i="0">
                <a:solidFill>
                  <a:srgbClr val="0096D6">
                    <a:lumMod val="75000"/>
                  </a:srgbClr>
                </a:solidFill>
                <a:latin typeface="Arial"/>
                <a:ea typeface="+mn-ea"/>
                <a:cs typeface="+mn-cs"/>
              </a:rPr>
              <a:t>Der Cisco Vorteil für Ihr Unternehmen:</a:t>
            </a:r>
            <a:endParaRPr lang="en-US" sz="1600" b="1" dirty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749487" y="4304843"/>
            <a:ext cx="60858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914400">
              <a:buNone/>
            </a:pPr>
            <a:r>
              <a:rPr lang="en-US" sz="1600" b="1" i="0">
                <a:solidFill>
                  <a:srgbClr val="0096D6">
                    <a:lumMod val="75000"/>
                  </a:srgbClr>
                </a:solidFill>
                <a:latin typeface="Arial"/>
                <a:ea typeface="+mn-ea"/>
                <a:cs typeface="+mn-cs"/>
              </a:rPr>
              <a:t>Geschäftliche Auswirkungen:</a:t>
            </a:r>
            <a:endParaRPr lang="en-US" sz="1600" b="1" dirty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687406" y="4649683"/>
            <a:ext cx="604996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759" lvl="3" indent="-177759" algn="l" defTabSz="914400">
              <a:spcBef>
                <a:spcPts val="600"/>
              </a:spcBef>
              <a:buClr>
                <a:srgbClr val="0071A0"/>
              </a:buClr>
              <a:buFont typeface="Arial"/>
              <a:buChar char="•"/>
            </a:pPr>
            <a:r>
              <a:rPr lang="de-CH" sz="1400" b="0" i="0">
                <a:solidFill>
                  <a:srgbClr val="0071A0"/>
                </a:solidFill>
                <a:latin typeface="Arial"/>
                <a:ea typeface="+mn-ea"/>
                <a:cs typeface="+mn-cs"/>
              </a:rPr>
              <a:t>Optimierung des Geschäftsbetriebs mit den neuesten Anwendungen</a:t>
            </a:r>
          </a:p>
          <a:p>
            <a:pPr marL="177759" lvl="3" indent="-177759" algn="l" defTabSz="914400">
              <a:spcBef>
                <a:spcPts val="600"/>
              </a:spcBef>
              <a:buClr>
                <a:srgbClr val="0071A0"/>
              </a:buClr>
              <a:buFont typeface="Arial"/>
              <a:buChar char="•"/>
            </a:pPr>
            <a:r>
              <a:rPr lang="de-CH" sz="1400" b="0" i="0">
                <a:solidFill>
                  <a:srgbClr val="0071A0"/>
                </a:solidFill>
                <a:latin typeface="Arial"/>
                <a:ea typeface="+mn-ea"/>
                <a:cs typeface="+mn-cs"/>
              </a:rPr>
              <a:t>Senkung der Bereitstellungskosten für Anwendungen</a:t>
            </a:r>
          </a:p>
          <a:p>
            <a:pPr marL="177759" lvl="3" indent="-177759" algn="l" defTabSz="914400">
              <a:spcBef>
                <a:spcPts val="600"/>
              </a:spcBef>
              <a:buClr>
                <a:srgbClr val="0071A0"/>
              </a:buClr>
              <a:buFont typeface="Arial"/>
              <a:buChar char="•"/>
            </a:pPr>
            <a:r>
              <a:rPr lang="de-CH" sz="1400" b="0" i="0">
                <a:solidFill>
                  <a:srgbClr val="0071A0"/>
                </a:solidFill>
                <a:latin typeface="Arial"/>
                <a:ea typeface="+mn-ea"/>
                <a:cs typeface="+mn-cs"/>
              </a:rPr>
              <a:t>Schutz der Leistung geschäftskritischer Anwendungen</a:t>
            </a:r>
            <a:endParaRPr lang="en-US" sz="1400" dirty="0">
              <a:solidFill>
                <a:srgbClr val="0071A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58546533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G2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>
          <a:xfrm>
            <a:off x="0" y="1171512"/>
            <a:ext cx="9144000" cy="5686488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0" y="5967048"/>
            <a:ext cx="9144000" cy="890952"/>
          </a:xfrm>
          <a:prstGeom prst="rect">
            <a:avLst/>
          </a:prstGeom>
          <a:gradFill flip="none" rotWithShape="1">
            <a:gsLst>
              <a:gs pos="0">
                <a:srgbClr val="FFFFFF">
                  <a:alpha val="0"/>
                </a:srgbClr>
              </a:gs>
              <a:gs pos="100000">
                <a:schemeClr val="tx1">
                  <a:lumMod val="40000"/>
                  <a:lumOff val="60000"/>
                </a:schemeClr>
              </a:gs>
            </a:gsLst>
            <a:lin ang="5400000" scaled="0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29702" y="202545"/>
            <a:ext cx="8588861" cy="838200"/>
          </a:xfrm>
        </p:spPr>
        <p:txBody>
          <a:bodyPr/>
          <a:lstStyle/>
          <a:p>
            <a:pPr algn="l" defTabSz="914400">
              <a:spcBef>
                <a:spcPct val="0"/>
              </a:spcBef>
              <a:buNone/>
            </a:pPr>
            <a:r>
              <a:rPr lang="de-CH" sz="3200" b="0" i="0" spc="0" baseline="0">
                <a:solidFill>
                  <a:srgbClr val="FFFFFF"/>
                </a:solidFill>
                <a:latin typeface="Arial"/>
                <a:ea typeface="+mj-ea"/>
                <a:cs typeface="+mj-cs"/>
              </a:rPr>
              <a:t>Cisco Midmarket-Portfolio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17" name="Oval 16"/>
          <p:cNvSpPr/>
          <p:nvPr/>
        </p:nvSpPr>
        <p:spPr>
          <a:xfrm>
            <a:off x="-114301" y="6286499"/>
            <a:ext cx="9290075" cy="495300"/>
          </a:xfrm>
          <a:prstGeom prst="ellipse">
            <a:avLst/>
          </a:prstGeom>
          <a:gradFill flip="none" rotWithShape="1">
            <a:gsLst>
              <a:gs pos="0">
                <a:schemeClr val="tx1">
                  <a:lumMod val="75000"/>
                </a:schemeClr>
              </a:gs>
              <a:gs pos="100000">
                <a:schemeClr val="tx1">
                  <a:lumMod val="20000"/>
                  <a:lumOff val="80000"/>
                  <a:alpha val="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pic>
        <p:nvPicPr>
          <p:cNvPr id="9" name="Picture 8" descr="Person2.pn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>
          <a:xfrm>
            <a:off x="666812" y="1972965"/>
            <a:ext cx="1708088" cy="4662622"/>
          </a:xfrm>
          <a:prstGeom prst="rect">
            <a:avLst/>
          </a:prstGeom>
          <a:effectLst>
            <a:glow rad="762000">
              <a:schemeClr val="bg1">
                <a:alpha val="44000"/>
              </a:schemeClr>
            </a:glow>
          </a:effectLst>
        </p:spPr>
      </p:pic>
      <p:sp>
        <p:nvSpPr>
          <p:cNvPr id="10" name="TextBox 9"/>
          <p:cNvSpPr txBox="1"/>
          <p:nvPr/>
        </p:nvSpPr>
        <p:spPr>
          <a:xfrm>
            <a:off x="229702" y="1280467"/>
            <a:ext cx="89142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3" algn="l" defTabSz="914400">
              <a:buNone/>
            </a:pPr>
            <a:r>
              <a:rPr lang="de-CH" sz="2400" b="0" i="0">
                <a:solidFill>
                  <a:srgbClr val="0096D6">
                    <a:lumMod val="75000"/>
                  </a:srgbClr>
                </a:solidFill>
                <a:latin typeface="Arial"/>
                <a:ea typeface="+mn-ea"/>
                <a:cs typeface="+mn-cs"/>
              </a:rPr>
              <a:t>Wie kann ich Mobilität und BYOD unterstützen?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058124" y="2594931"/>
            <a:ext cx="6085875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759" indent="-177759" algn="l" defTabSz="914400">
              <a:spcBef>
                <a:spcPts val="600"/>
              </a:spcBef>
              <a:buClr>
                <a:srgbClr val="0071A0"/>
              </a:buClr>
              <a:buFont typeface="Arial"/>
              <a:buChar char="•"/>
            </a:pPr>
            <a:r>
              <a:rPr lang="de-CH" sz="1300" b="0" i="0" dirty="0">
                <a:solidFill>
                  <a:srgbClr val="0071A0"/>
                </a:solidFill>
                <a:latin typeface="Arial"/>
                <a:ea typeface="+mn-ea"/>
                <a:cs typeface="+mn-cs"/>
              </a:rPr>
              <a:t>Unified Access – einfach, kostengünstig, skalierbar</a:t>
            </a:r>
            <a:endParaRPr lang="en-US" sz="1300" b="1" dirty="0">
              <a:solidFill>
                <a:srgbClr val="0071A0"/>
              </a:solidFill>
            </a:endParaRPr>
          </a:p>
          <a:p>
            <a:pPr marL="177759" indent="-177759" algn="l" defTabSz="914400">
              <a:spcBef>
                <a:spcPts val="600"/>
              </a:spcBef>
              <a:buClr>
                <a:srgbClr val="0071A0"/>
              </a:buClr>
              <a:buFont typeface="Arial"/>
              <a:buChar char="•"/>
            </a:pPr>
            <a:r>
              <a:rPr lang="de-CH" sz="1300" b="0" i="0" dirty="0">
                <a:solidFill>
                  <a:srgbClr val="0071A0"/>
                </a:solidFill>
                <a:latin typeface="Arial"/>
                <a:ea typeface="+mn-ea"/>
                <a:cs typeface="+mn-cs"/>
              </a:rPr>
              <a:t>BYOD – einfach, schnell und sicher </a:t>
            </a:r>
          </a:p>
          <a:p>
            <a:pPr marL="177759" indent="-177759" algn="l" defTabSz="914400">
              <a:spcBef>
                <a:spcPts val="600"/>
              </a:spcBef>
              <a:buClr>
                <a:srgbClr val="0071A0"/>
              </a:buClr>
              <a:buFont typeface="Arial"/>
              <a:buChar char="•"/>
            </a:pPr>
            <a:r>
              <a:rPr lang="de-CH" sz="1300" b="0" i="0" spc="-20" dirty="0">
                <a:solidFill>
                  <a:srgbClr val="0071A0"/>
                </a:solidFill>
                <a:latin typeface="Arial"/>
                <a:ea typeface="+mn-ea"/>
                <a:cs typeface="+mn-cs"/>
              </a:rPr>
              <a:t>Sicherer Zugriff auf Anwendungen mit kabelgebundenen und mobilen Geräten</a:t>
            </a:r>
          </a:p>
          <a:p>
            <a:pPr marL="177759" indent="-177759" algn="l" defTabSz="914400">
              <a:spcBef>
                <a:spcPts val="600"/>
              </a:spcBef>
              <a:buClr>
                <a:srgbClr val="0071A0"/>
              </a:buClr>
              <a:buFont typeface="Arial"/>
              <a:buChar char="•"/>
            </a:pPr>
            <a:r>
              <a:rPr lang="de-CH" sz="1300" b="0" i="0" dirty="0">
                <a:solidFill>
                  <a:srgbClr val="0071A0"/>
                </a:solidFill>
                <a:latin typeface="Arial"/>
                <a:ea typeface="+mn-ea"/>
                <a:cs typeface="+mn-cs"/>
              </a:rPr>
              <a:t>Sicherheit für alle Benutzer, auf allen Geräten, an allen Standorten</a:t>
            </a:r>
          </a:p>
          <a:p>
            <a:pPr marL="177759" indent="-177759" algn="l" defTabSz="914400">
              <a:spcBef>
                <a:spcPts val="600"/>
              </a:spcBef>
              <a:buClr>
                <a:srgbClr val="0071A0"/>
              </a:buClr>
              <a:buFont typeface="Arial"/>
              <a:buChar char="•"/>
            </a:pPr>
            <a:r>
              <a:rPr lang="de-CH" sz="1300" b="0" i="0" dirty="0">
                <a:solidFill>
                  <a:srgbClr val="0071A0"/>
                </a:solidFill>
                <a:latin typeface="Arial"/>
                <a:ea typeface="+mn-ea"/>
                <a:cs typeface="+mn-cs"/>
              </a:rPr>
              <a:t>Zusammenarbeitsumgebungen mit zentralisierter Steuerung, Verwaltung </a:t>
            </a:r>
            <a:r>
              <a:rPr lang="de-CH" sz="1300" b="0" i="0" dirty="0" smtClean="0">
                <a:solidFill>
                  <a:srgbClr val="0071A0"/>
                </a:solidFill>
                <a:latin typeface="Arial"/>
                <a:ea typeface="+mn-ea"/>
                <a:cs typeface="+mn-cs"/>
              </a:rPr>
              <a:t/>
            </a:r>
            <a:br>
              <a:rPr lang="de-CH" sz="1300" b="0" i="0" dirty="0" smtClean="0">
                <a:solidFill>
                  <a:srgbClr val="0071A0"/>
                </a:solidFill>
                <a:latin typeface="Arial"/>
                <a:ea typeface="+mn-ea"/>
                <a:cs typeface="+mn-cs"/>
              </a:rPr>
            </a:br>
            <a:r>
              <a:rPr lang="de-CH" sz="1300" b="0" i="0" dirty="0" smtClean="0">
                <a:solidFill>
                  <a:srgbClr val="0071A0"/>
                </a:solidFill>
                <a:latin typeface="Arial"/>
                <a:ea typeface="+mn-ea"/>
                <a:cs typeface="+mn-cs"/>
              </a:rPr>
              <a:t>und </a:t>
            </a:r>
            <a:r>
              <a:rPr lang="de-CH" sz="1300" b="0" i="0" dirty="0">
                <a:solidFill>
                  <a:srgbClr val="0071A0"/>
                </a:solidFill>
                <a:latin typeface="Arial"/>
                <a:ea typeface="+mn-ea"/>
                <a:cs typeface="+mn-cs"/>
              </a:rPr>
              <a:t>Administration</a:t>
            </a:r>
            <a:endParaRPr lang="en-US" sz="1300" dirty="0">
              <a:solidFill>
                <a:srgbClr val="0071A0"/>
              </a:solidFill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6323" y="1171512"/>
            <a:ext cx="9144000" cy="0"/>
          </a:xfrm>
          <a:prstGeom prst="line">
            <a:avLst/>
          </a:prstGeom>
          <a:ln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  <a:gs pos="20000">
                  <a:schemeClr val="bg1">
                    <a:lumMod val="75000"/>
                  </a:schemeClr>
                </a:gs>
                <a:gs pos="80000">
                  <a:schemeClr val="bg1">
                    <a:lumMod val="75000"/>
                  </a:schemeClr>
                </a:gs>
                <a:gs pos="51000">
                  <a:schemeClr val="bg1"/>
                </a:gs>
              </a:gsLst>
              <a:lin ang="0" scaled="1"/>
              <a:tileRect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3129460" y="2271766"/>
            <a:ext cx="608587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914400">
              <a:buNone/>
            </a:pPr>
            <a:r>
              <a:rPr lang="en-US" sz="1500" b="1" i="0" dirty="0" err="1">
                <a:solidFill>
                  <a:srgbClr val="0096D6">
                    <a:lumMod val="75000"/>
                  </a:srgbClr>
                </a:solidFill>
                <a:latin typeface="Arial"/>
                <a:ea typeface="+mn-ea"/>
                <a:cs typeface="+mn-cs"/>
              </a:rPr>
              <a:t>Der</a:t>
            </a:r>
            <a:r>
              <a:rPr lang="en-US" sz="1500" b="1" i="0" dirty="0">
                <a:solidFill>
                  <a:srgbClr val="0096D6">
                    <a:lumMod val="75000"/>
                  </a:srgbClr>
                </a:solidFill>
                <a:latin typeface="Arial"/>
                <a:ea typeface="+mn-ea"/>
                <a:cs typeface="+mn-cs"/>
              </a:rPr>
              <a:t> Cisco </a:t>
            </a:r>
            <a:r>
              <a:rPr lang="en-US" sz="1500" b="1" i="0" dirty="0" err="1">
                <a:solidFill>
                  <a:srgbClr val="0096D6">
                    <a:lumMod val="75000"/>
                  </a:srgbClr>
                </a:solidFill>
                <a:latin typeface="Arial"/>
                <a:ea typeface="+mn-ea"/>
                <a:cs typeface="+mn-cs"/>
              </a:rPr>
              <a:t>Vorteil</a:t>
            </a:r>
            <a:r>
              <a:rPr lang="en-US" sz="1500" b="1" i="0" dirty="0">
                <a:solidFill>
                  <a:srgbClr val="0096D6">
                    <a:lumMod val="75000"/>
                  </a:srgbClr>
                </a:solidFill>
                <a:latin typeface="Arial"/>
                <a:ea typeface="+mn-ea"/>
                <a:cs typeface="+mn-cs"/>
              </a:rPr>
              <a:t> </a:t>
            </a:r>
            <a:r>
              <a:rPr lang="en-US" sz="1500" b="1" i="0" dirty="0" err="1">
                <a:solidFill>
                  <a:srgbClr val="0096D6">
                    <a:lumMod val="75000"/>
                  </a:srgbClr>
                </a:solidFill>
                <a:latin typeface="Arial"/>
                <a:ea typeface="+mn-ea"/>
                <a:cs typeface="+mn-cs"/>
              </a:rPr>
              <a:t>für</a:t>
            </a:r>
            <a:r>
              <a:rPr lang="en-US" sz="1500" b="1" i="0" dirty="0">
                <a:solidFill>
                  <a:srgbClr val="0096D6">
                    <a:lumMod val="75000"/>
                  </a:srgbClr>
                </a:solidFill>
                <a:latin typeface="Arial"/>
                <a:ea typeface="+mn-ea"/>
                <a:cs typeface="+mn-cs"/>
              </a:rPr>
              <a:t> </a:t>
            </a:r>
            <a:r>
              <a:rPr lang="en-US" sz="1500" b="1" i="0" dirty="0" err="1">
                <a:solidFill>
                  <a:srgbClr val="0096D6">
                    <a:lumMod val="75000"/>
                  </a:srgbClr>
                </a:solidFill>
                <a:latin typeface="Arial"/>
                <a:ea typeface="+mn-ea"/>
                <a:cs typeface="+mn-cs"/>
              </a:rPr>
              <a:t>Ihr</a:t>
            </a:r>
            <a:r>
              <a:rPr lang="en-US" sz="1500" b="1" i="0" dirty="0">
                <a:solidFill>
                  <a:srgbClr val="0096D6">
                    <a:lumMod val="75000"/>
                  </a:srgbClr>
                </a:solidFill>
                <a:latin typeface="Arial"/>
                <a:ea typeface="+mn-ea"/>
                <a:cs typeface="+mn-cs"/>
              </a:rPr>
              <a:t> </a:t>
            </a:r>
            <a:r>
              <a:rPr lang="en-US" sz="1500" b="1" i="0" dirty="0" err="1">
                <a:solidFill>
                  <a:srgbClr val="0096D6">
                    <a:lumMod val="75000"/>
                  </a:srgbClr>
                </a:solidFill>
                <a:latin typeface="Arial"/>
                <a:ea typeface="+mn-ea"/>
                <a:cs typeface="+mn-cs"/>
              </a:rPr>
              <a:t>Unternehmen</a:t>
            </a:r>
            <a:r>
              <a:rPr lang="en-US" sz="1500" b="1" i="0" dirty="0">
                <a:solidFill>
                  <a:srgbClr val="0096D6">
                    <a:lumMod val="75000"/>
                  </a:srgbClr>
                </a:solidFill>
                <a:latin typeface="Arial"/>
                <a:ea typeface="+mn-ea"/>
                <a:cs typeface="+mn-cs"/>
              </a:rPr>
              <a:t>:</a:t>
            </a:r>
            <a:endParaRPr lang="en-US" sz="1500" b="1" dirty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129460" y="4451099"/>
            <a:ext cx="608587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914400">
              <a:buNone/>
            </a:pPr>
            <a:r>
              <a:rPr lang="en-US" sz="1500" b="1" i="0">
                <a:solidFill>
                  <a:srgbClr val="0096D6">
                    <a:lumMod val="75000"/>
                  </a:srgbClr>
                </a:solidFill>
                <a:latin typeface="Arial"/>
                <a:ea typeface="+mn-ea"/>
                <a:cs typeface="+mn-cs"/>
              </a:rPr>
              <a:t>Geschäftliche Auswirkungen:</a:t>
            </a:r>
            <a:endParaRPr lang="en-US" sz="1500" b="1" dirty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058124" y="4835395"/>
            <a:ext cx="6049961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759" lvl="3" indent="-177759" algn="l" defTabSz="914400">
              <a:spcBef>
                <a:spcPts val="600"/>
              </a:spcBef>
              <a:buClr>
                <a:srgbClr val="0071A0"/>
              </a:buClr>
              <a:buFont typeface="Arial"/>
              <a:buChar char="•"/>
            </a:pPr>
            <a:r>
              <a:rPr lang="de-CH" sz="1300" b="0" i="0" dirty="0">
                <a:solidFill>
                  <a:srgbClr val="0071A0"/>
                </a:solidFill>
                <a:latin typeface="Arial"/>
                <a:ea typeface="+mn-ea"/>
                <a:cs typeface="+mn-cs"/>
              </a:rPr>
              <a:t>Unterstützung von Beratern, Besuchern und Subunternehmern</a:t>
            </a:r>
          </a:p>
          <a:p>
            <a:pPr marL="177759" lvl="3" indent="-177759" algn="l" defTabSz="914400">
              <a:spcBef>
                <a:spcPts val="600"/>
              </a:spcBef>
              <a:buClr>
                <a:srgbClr val="0071A0"/>
              </a:buClr>
              <a:buFont typeface="Arial"/>
              <a:buChar char="•"/>
            </a:pPr>
            <a:r>
              <a:rPr lang="de-CH" sz="1300" b="0" i="0" dirty="0">
                <a:solidFill>
                  <a:srgbClr val="0071A0"/>
                </a:solidFill>
                <a:latin typeface="Arial"/>
                <a:ea typeface="+mn-ea"/>
                <a:cs typeface="+mn-cs"/>
              </a:rPr>
              <a:t>Mehr Mobilität und dadurch optimierte Interaktion und Kreativität der Mitarbeiter</a:t>
            </a:r>
          </a:p>
          <a:p>
            <a:pPr marL="177759" lvl="3" indent="-177759" algn="l" defTabSz="914400">
              <a:spcBef>
                <a:spcPts val="600"/>
              </a:spcBef>
              <a:buClr>
                <a:srgbClr val="0071A0"/>
              </a:buClr>
              <a:buFont typeface="Arial"/>
              <a:buChar char="•"/>
            </a:pPr>
            <a:r>
              <a:rPr lang="de-CH" sz="1300" b="0" i="0" dirty="0">
                <a:solidFill>
                  <a:srgbClr val="0071A0"/>
                </a:solidFill>
                <a:latin typeface="Arial"/>
                <a:ea typeface="+mn-ea"/>
                <a:cs typeface="+mn-cs"/>
              </a:rPr>
              <a:t>Schutz geistigen Eigentums in einer mobilen Umgebung</a:t>
            </a:r>
            <a:endParaRPr lang="en-US" sz="1300" dirty="0">
              <a:solidFill>
                <a:srgbClr val="0071A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42767616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G2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>
          <a:xfrm>
            <a:off x="0" y="1171512"/>
            <a:ext cx="9144000" cy="5686488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0" y="5967048"/>
            <a:ext cx="9144000" cy="890952"/>
          </a:xfrm>
          <a:prstGeom prst="rect">
            <a:avLst/>
          </a:prstGeom>
          <a:gradFill flip="none" rotWithShape="1">
            <a:gsLst>
              <a:gs pos="0">
                <a:srgbClr val="FFFFFF">
                  <a:alpha val="0"/>
                </a:srgbClr>
              </a:gs>
              <a:gs pos="100000">
                <a:schemeClr val="tx1">
                  <a:lumMod val="40000"/>
                  <a:lumOff val="60000"/>
                </a:schemeClr>
              </a:gs>
            </a:gsLst>
            <a:lin ang="5400000" scaled="0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29702" y="202545"/>
            <a:ext cx="8588861" cy="838200"/>
          </a:xfrm>
        </p:spPr>
        <p:txBody>
          <a:bodyPr/>
          <a:lstStyle/>
          <a:p>
            <a:pPr algn="l" defTabSz="914400">
              <a:spcBef>
                <a:spcPct val="0"/>
              </a:spcBef>
              <a:buNone/>
            </a:pPr>
            <a:r>
              <a:rPr lang="de-CH" sz="3200" b="0" i="0" spc="0" baseline="0">
                <a:solidFill>
                  <a:srgbClr val="FFFFFF"/>
                </a:solidFill>
                <a:latin typeface="Arial"/>
                <a:ea typeface="+mj-ea"/>
                <a:cs typeface="+mj-cs"/>
              </a:rPr>
              <a:t>Cisco Portfolio für das mittlere Marktsegment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17" name="Oval 16"/>
          <p:cNvSpPr/>
          <p:nvPr/>
        </p:nvSpPr>
        <p:spPr>
          <a:xfrm>
            <a:off x="-114301" y="6286499"/>
            <a:ext cx="9290075" cy="495300"/>
          </a:xfrm>
          <a:prstGeom prst="ellipse">
            <a:avLst/>
          </a:prstGeom>
          <a:gradFill flip="none" rotWithShape="1">
            <a:gsLst>
              <a:gs pos="0">
                <a:schemeClr val="tx1">
                  <a:lumMod val="75000"/>
                </a:schemeClr>
              </a:gs>
              <a:gs pos="100000">
                <a:schemeClr val="tx1">
                  <a:lumMod val="20000"/>
                  <a:lumOff val="80000"/>
                  <a:alpha val="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pic>
        <p:nvPicPr>
          <p:cNvPr id="9" name="Picture 8" descr="P3.pn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 t="1" b="1173"/>
          <a:stretch/>
        </p:blipFill>
        <p:spPr>
          <a:xfrm flipH="1">
            <a:off x="853903" y="1972965"/>
            <a:ext cx="1275398" cy="4656436"/>
          </a:xfrm>
          <a:prstGeom prst="rect">
            <a:avLst/>
          </a:prstGeom>
          <a:effectLst>
            <a:glow rad="762000">
              <a:schemeClr val="bg1">
                <a:alpha val="44000"/>
              </a:schemeClr>
            </a:glow>
          </a:effectLst>
        </p:spPr>
      </p:pic>
      <p:sp>
        <p:nvSpPr>
          <p:cNvPr id="10" name="TextBox 9"/>
          <p:cNvSpPr txBox="1"/>
          <p:nvPr/>
        </p:nvSpPr>
        <p:spPr>
          <a:xfrm>
            <a:off x="229702" y="1246746"/>
            <a:ext cx="8914298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3" algn="l" defTabSz="914400">
              <a:spcBef>
                <a:spcPts val="400"/>
              </a:spcBef>
              <a:buNone/>
            </a:pPr>
            <a:r>
              <a:rPr lang="de-CH" sz="2300" b="0" i="0" spc="-20" dirty="0">
                <a:solidFill>
                  <a:srgbClr val="0096D6">
                    <a:lumMod val="75000"/>
                  </a:srgbClr>
                </a:solidFill>
                <a:latin typeface="Arial"/>
                <a:ea typeface="+mn-ea"/>
                <a:cs typeface="+mn-cs"/>
              </a:rPr>
              <a:t>Wie kann ich das Netzwerk und das Rechenzentrum virtualisieren?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732688" y="2142242"/>
            <a:ext cx="6011313" cy="24776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759" indent="-177759" algn="l" defTabSz="914309">
              <a:spcBef>
                <a:spcPts val="600"/>
              </a:spcBef>
              <a:buClr>
                <a:srgbClr val="0071A0"/>
              </a:buClr>
              <a:buFont typeface="Arial"/>
              <a:buChar char="•"/>
            </a:pPr>
            <a:r>
              <a:rPr lang="de-CH" sz="1300" b="0" i="0" dirty="0">
                <a:solidFill>
                  <a:srgbClr val="0071A0"/>
                </a:solidFill>
                <a:latin typeface="Arial"/>
                <a:ea typeface="+mn-ea"/>
                <a:cs typeface="+mn-cs"/>
              </a:rPr>
              <a:t>Konvergierte Plattform für Netzwerk, Computing und Virtualisierung in Zweigstellen mit ISR</a:t>
            </a:r>
            <a:endParaRPr lang="en-US" sz="1300" dirty="0" smtClean="0">
              <a:solidFill>
                <a:srgbClr val="0071A0"/>
              </a:solidFill>
            </a:endParaRPr>
          </a:p>
          <a:p>
            <a:pPr marL="177759" indent="-177759" algn="l" defTabSz="914309">
              <a:spcBef>
                <a:spcPts val="600"/>
              </a:spcBef>
              <a:buClr>
                <a:srgbClr val="0071A0"/>
              </a:buClr>
              <a:buFont typeface="Arial"/>
              <a:buChar char="•"/>
            </a:pPr>
            <a:r>
              <a:rPr lang="de-CH" sz="1300" b="0" i="0" dirty="0">
                <a:solidFill>
                  <a:srgbClr val="0071A0"/>
                </a:solidFill>
                <a:latin typeface="Arial"/>
                <a:ea typeface="+mn-ea"/>
                <a:cs typeface="+mn-cs"/>
              </a:rPr>
              <a:t>Virtuelle Infrastruktur mit konvergiertem Netzwerk und RZ-Fabric</a:t>
            </a:r>
            <a:endParaRPr lang="en-US" sz="1300" dirty="0">
              <a:solidFill>
                <a:srgbClr val="0071A0"/>
              </a:solidFill>
            </a:endParaRPr>
          </a:p>
          <a:p>
            <a:pPr marL="177759" indent="-177759" algn="l" defTabSz="914309">
              <a:spcBef>
                <a:spcPts val="600"/>
              </a:spcBef>
              <a:buClr>
                <a:srgbClr val="0096D6">
                  <a:lumMod val="75000"/>
                </a:srgbClr>
              </a:buClr>
              <a:buFont typeface="Arial"/>
              <a:buChar char="•"/>
            </a:pPr>
            <a:r>
              <a:rPr lang="de-CH" sz="1300" b="0" i="0" dirty="0">
                <a:solidFill>
                  <a:srgbClr val="0096D6">
                    <a:lumMod val="75000"/>
                  </a:srgbClr>
                </a:solidFill>
                <a:latin typeface="Arial"/>
                <a:ea typeface="+mn-ea"/>
                <a:cs typeface="+mn-cs"/>
              </a:rPr>
              <a:t>Vorinstallierte Software für Zusammenarbeitsanwendungen in einer virtualisierten Serverinfrastruktur</a:t>
            </a:r>
            <a:endParaRPr lang="en-GB" sz="1300" dirty="0">
              <a:solidFill>
                <a:schemeClr val="tx1">
                  <a:lumMod val="75000"/>
                </a:schemeClr>
              </a:solidFill>
            </a:endParaRPr>
          </a:p>
          <a:p>
            <a:pPr marL="177759" indent="-177759" algn="l" defTabSz="914309">
              <a:spcBef>
                <a:spcPts val="600"/>
              </a:spcBef>
              <a:buClr>
                <a:srgbClr val="0071A0"/>
              </a:buClr>
              <a:buFont typeface="Arial"/>
              <a:buChar char="•"/>
            </a:pPr>
            <a:r>
              <a:rPr lang="de-CH" sz="1300" b="0" i="0" dirty="0">
                <a:solidFill>
                  <a:srgbClr val="0071A0"/>
                </a:solidFill>
                <a:latin typeface="Arial"/>
                <a:ea typeface="+mn-ea"/>
                <a:cs typeface="+mn-cs"/>
              </a:rPr>
              <a:t>On-Demand-Bereitstellung aus gemeinsam genutzten Pools mit physischen und virtuellen Ressourcen</a:t>
            </a:r>
            <a:endParaRPr lang="en-US" sz="1300" dirty="0">
              <a:solidFill>
                <a:srgbClr val="0071A0"/>
              </a:solidFill>
            </a:endParaRPr>
          </a:p>
          <a:p>
            <a:pPr marL="177759" indent="-177759" algn="l" defTabSz="914309">
              <a:spcBef>
                <a:spcPts val="600"/>
              </a:spcBef>
              <a:buClr>
                <a:srgbClr val="0071A0"/>
              </a:buClr>
              <a:buFont typeface="Arial"/>
              <a:buChar char="•"/>
            </a:pPr>
            <a:r>
              <a:rPr lang="de-CH" sz="1300" b="0" i="0" dirty="0">
                <a:solidFill>
                  <a:srgbClr val="0071A0"/>
                </a:solidFill>
                <a:latin typeface="Arial"/>
                <a:ea typeface="+mn-ea"/>
                <a:cs typeface="+mn-cs"/>
              </a:rPr>
              <a:t>Sichere Infrastruktur dank Vereinheitlichung von Netzwerk- und Sicherheitstechnologien</a:t>
            </a:r>
          </a:p>
          <a:p>
            <a:pPr marL="177759" indent="-177759" algn="l" defTabSz="914309">
              <a:spcBef>
                <a:spcPts val="600"/>
              </a:spcBef>
              <a:buClr>
                <a:srgbClr val="0071A0"/>
              </a:buClr>
              <a:buFont typeface="Arial"/>
              <a:buChar char="•"/>
            </a:pPr>
            <a:r>
              <a:rPr lang="de-CH" sz="1300" b="0" i="0" dirty="0">
                <a:solidFill>
                  <a:srgbClr val="0071A0"/>
                </a:solidFill>
                <a:latin typeface="Arial"/>
                <a:ea typeface="+mn-ea"/>
                <a:cs typeface="+mn-cs"/>
              </a:rPr>
              <a:t>Zuverlässige Sicherheit in physischen und virtuellen Domänen</a:t>
            </a:r>
          </a:p>
        </p:txBody>
      </p:sp>
      <p:cxnSp>
        <p:nvCxnSpPr>
          <p:cNvPr id="14" name="Straight Connector 13"/>
          <p:cNvCxnSpPr/>
          <p:nvPr/>
        </p:nvCxnSpPr>
        <p:spPr>
          <a:xfrm>
            <a:off x="6323" y="1171512"/>
            <a:ext cx="9144000" cy="0"/>
          </a:xfrm>
          <a:prstGeom prst="line">
            <a:avLst/>
          </a:prstGeom>
          <a:ln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  <a:gs pos="20000">
                  <a:schemeClr val="bg1">
                    <a:lumMod val="75000"/>
                  </a:schemeClr>
                </a:gs>
                <a:gs pos="80000">
                  <a:schemeClr val="bg1">
                    <a:lumMod val="75000"/>
                  </a:schemeClr>
                </a:gs>
                <a:gs pos="51000">
                  <a:schemeClr val="bg1"/>
                </a:gs>
              </a:gsLst>
              <a:lin ang="0" scaled="1"/>
              <a:tileRect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2862633" y="1803688"/>
            <a:ext cx="608587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914400">
              <a:buNone/>
            </a:pPr>
            <a:r>
              <a:rPr lang="en-US" sz="1500" b="1" i="0" dirty="0" err="1">
                <a:solidFill>
                  <a:srgbClr val="0096D6">
                    <a:lumMod val="75000"/>
                  </a:srgbClr>
                </a:solidFill>
                <a:latin typeface="Arial"/>
                <a:ea typeface="+mn-ea"/>
                <a:cs typeface="+mn-cs"/>
              </a:rPr>
              <a:t>Der</a:t>
            </a:r>
            <a:r>
              <a:rPr lang="en-US" sz="1500" b="1" i="0" dirty="0">
                <a:solidFill>
                  <a:srgbClr val="0096D6">
                    <a:lumMod val="75000"/>
                  </a:srgbClr>
                </a:solidFill>
                <a:latin typeface="Arial"/>
                <a:ea typeface="+mn-ea"/>
                <a:cs typeface="+mn-cs"/>
              </a:rPr>
              <a:t> Cisco </a:t>
            </a:r>
            <a:r>
              <a:rPr lang="en-US" sz="1500" b="1" i="0" dirty="0" err="1">
                <a:solidFill>
                  <a:srgbClr val="0096D6">
                    <a:lumMod val="75000"/>
                  </a:srgbClr>
                </a:solidFill>
                <a:latin typeface="Arial"/>
                <a:ea typeface="+mn-ea"/>
                <a:cs typeface="+mn-cs"/>
              </a:rPr>
              <a:t>Vorteil</a:t>
            </a:r>
            <a:r>
              <a:rPr lang="en-US" sz="1500" b="1" i="0" dirty="0">
                <a:solidFill>
                  <a:srgbClr val="0096D6">
                    <a:lumMod val="75000"/>
                  </a:srgbClr>
                </a:solidFill>
                <a:latin typeface="Arial"/>
                <a:ea typeface="+mn-ea"/>
                <a:cs typeface="+mn-cs"/>
              </a:rPr>
              <a:t> </a:t>
            </a:r>
            <a:r>
              <a:rPr lang="en-US" sz="1500" b="1" i="0" dirty="0" err="1">
                <a:solidFill>
                  <a:srgbClr val="0096D6">
                    <a:lumMod val="75000"/>
                  </a:srgbClr>
                </a:solidFill>
                <a:latin typeface="Arial"/>
                <a:ea typeface="+mn-ea"/>
                <a:cs typeface="+mn-cs"/>
              </a:rPr>
              <a:t>für</a:t>
            </a:r>
            <a:r>
              <a:rPr lang="en-US" sz="1500" b="1" i="0" dirty="0">
                <a:solidFill>
                  <a:srgbClr val="0096D6">
                    <a:lumMod val="75000"/>
                  </a:srgbClr>
                </a:solidFill>
                <a:latin typeface="Arial"/>
                <a:ea typeface="+mn-ea"/>
                <a:cs typeface="+mn-cs"/>
              </a:rPr>
              <a:t> </a:t>
            </a:r>
            <a:r>
              <a:rPr lang="en-US" sz="1500" b="1" i="0" dirty="0" err="1">
                <a:solidFill>
                  <a:srgbClr val="0096D6">
                    <a:lumMod val="75000"/>
                  </a:srgbClr>
                </a:solidFill>
                <a:latin typeface="Arial"/>
                <a:ea typeface="+mn-ea"/>
                <a:cs typeface="+mn-cs"/>
              </a:rPr>
              <a:t>Ihr</a:t>
            </a:r>
            <a:r>
              <a:rPr lang="en-US" sz="1500" b="1" i="0" dirty="0">
                <a:solidFill>
                  <a:srgbClr val="0096D6">
                    <a:lumMod val="75000"/>
                  </a:srgbClr>
                </a:solidFill>
                <a:latin typeface="Arial"/>
                <a:ea typeface="+mn-ea"/>
                <a:cs typeface="+mn-cs"/>
              </a:rPr>
              <a:t> </a:t>
            </a:r>
            <a:r>
              <a:rPr lang="en-US" sz="1500" b="1" i="0" dirty="0" err="1">
                <a:solidFill>
                  <a:srgbClr val="0096D6">
                    <a:lumMod val="75000"/>
                  </a:srgbClr>
                </a:solidFill>
                <a:latin typeface="Arial"/>
                <a:ea typeface="+mn-ea"/>
                <a:cs typeface="+mn-cs"/>
              </a:rPr>
              <a:t>Unternehmen</a:t>
            </a:r>
            <a:r>
              <a:rPr lang="en-US" sz="1500" b="1" i="0" dirty="0">
                <a:solidFill>
                  <a:srgbClr val="0096D6">
                    <a:lumMod val="75000"/>
                  </a:srgbClr>
                </a:solidFill>
                <a:latin typeface="Arial"/>
                <a:ea typeface="+mn-ea"/>
                <a:cs typeface="+mn-cs"/>
              </a:rPr>
              <a:t>:</a:t>
            </a:r>
            <a:endParaRPr lang="en-US" sz="1500" b="1" dirty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862633" y="4754095"/>
            <a:ext cx="608587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914400">
              <a:buNone/>
            </a:pPr>
            <a:r>
              <a:rPr lang="en-US" sz="1500" b="1" i="0" dirty="0" err="1">
                <a:solidFill>
                  <a:srgbClr val="0096D6">
                    <a:lumMod val="75000"/>
                  </a:srgbClr>
                </a:solidFill>
                <a:latin typeface="Arial"/>
                <a:ea typeface="+mn-ea"/>
                <a:cs typeface="+mn-cs"/>
              </a:rPr>
              <a:t>Geschäftliche</a:t>
            </a:r>
            <a:r>
              <a:rPr lang="en-US" sz="1500" b="1" i="0" dirty="0">
                <a:solidFill>
                  <a:srgbClr val="0096D6">
                    <a:lumMod val="75000"/>
                  </a:srgbClr>
                </a:solidFill>
                <a:latin typeface="Arial"/>
                <a:ea typeface="+mn-ea"/>
                <a:cs typeface="+mn-cs"/>
              </a:rPr>
              <a:t> </a:t>
            </a:r>
            <a:r>
              <a:rPr lang="en-US" sz="1500" b="1" i="0" dirty="0" err="1">
                <a:solidFill>
                  <a:srgbClr val="0096D6">
                    <a:lumMod val="75000"/>
                  </a:srgbClr>
                </a:solidFill>
                <a:latin typeface="Arial"/>
                <a:ea typeface="+mn-ea"/>
                <a:cs typeface="+mn-cs"/>
              </a:rPr>
              <a:t>Auswirkungen</a:t>
            </a:r>
            <a:r>
              <a:rPr lang="en-US" sz="1500" b="1" i="0" dirty="0">
                <a:solidFill>
                  <a:srgbClr val="0096D6">
                    <a:lumMod val="75000"/>
                  </a:srgbClr>
                </a:solidFill>
                <a:latin typeface="Arial"/>
                <a:ea typeface="+mn-ea"/>
                <a:cs typeface="+mn-cs"/>
              </a:rPr>
              <a:t>:</a:t>
            </a:r>
            <a:endParaRPr lang="en-US" sz="1500" b="1" dirty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732688" y="5112394"/>
            <a:ext cx="6049961" cy="846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759" lvl="3" indent="-177759" algn="l" defTabSz="914400">
              <a:spcBef>
                <a:spcPts val="600"/>
              </a:spcBef>
              <a:buClr>
                <a:srgbClr val="0071A0"/>
              </a:buClr>
              <a:buFont typeface="Arial"/>
              <a:buChar char="•"/>
            </a:pPr>
            <a:r>
              <a:rPr lang="de-CH" sz="1300" b="0" i="0">
                <a:solidFill>
                  <a:srgbClr val="0071A0"/>
                </a:solidFill>
                <a:latin typeface="Arial"/>
                <a:ea typeface="+mn-ea"/>
                <a:cs typeface="+mn-cs"/>
              </a:rPr>
              <a:t>Senkung der Gesamtbetriebskosten für Server, Storage und Netzwerk</a:t>
            </a:r>
            <a:endParaRPr lang="en-US" sz="1300" dirty="0" smtClean="0">
              <a:solidFill>
                <a:srgbClr val="0071A0"/>
              </a:solidFill>
            </a:endParaRPr>
          </a:p>
          <a:p>
            <a:pPr marL="177759" lvl="3" indent="-177759" algn="l" defTabSz="914400">
              <a:spcBef>
                <a:spcPts val="600"/>
              </a:spcBef>
              <a:buClr>
                <a:srgbClr val="0071A0"/>
              </a:buClr>
              <a:buFont typeface="Arial"/>
              <a:buChar char="•"/>
            </a:pPr>
            <a:r>
              <a:rPr lang="de-CH" sz="1300" b="0" i="0">
                <a:solidFill>
                  <a:srgbClr val="0071A0"/>
                </a:solidFill>
                <a:latin typeface="Arial"/>
                <a:ea typeface="+mn-ea"/>
                <a:cs typeface="+mn-cs"/>
              </a:rPr>
              <a:t>Optimierung von Anwendungsleistung und ROI</a:t>
            </a:r>
          </a:p>
          <a:p>
            <a:pPr marL="177759" lvl="3" indent="-177759" algn="l" defTabSz="914400">
              <a:spcBef>
                <a:spcPts val="600"/>
              </a:spcBef>
              <a:buClr>
                <a:srgbClr val="0071A0"/>
              </a:buClr>
              <a:buFont typeface="Arial"/>
              <a:buChar char="•"/>
            </a:pPr>
            <a:r>
              <a:rPr lang="de-CH" sz="1300" b="0" i="0">
                <a:solidFill>
                  <a:srgbClr val="0071A0"/>
                </a:solidFill>
                <a:latin typeface="Arial"/>
                <a:ea typeface="+mn-ea"/>
                <a:cs typeface="+mn-cs"/>
              </a:rPr>
              <a:t>Steigerung der Kundenzufriedenheit bei Anwendungen mit Kundenfokus</a:t>
            </a:r>
            <a:endParaRPr lang="en-US" sz="1300" dirty="0">
              <a:solidFill>
                <a:srgbClr val="0071A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578198849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G2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>
          <a:xfrm>
            <a:off x="0" y="1171512"/>
            <a:ext cx="9144000" cy="5686488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0" y="5967048"/>
            <a:ext cx="9144000" cy="890952"/>
          </a:xfrm>
          <a:prstGeom prst="rect">
            <a:avLst/>
          </a:prstGeom>
          <a:gradFill flip="none" rotWithShape="1">
            <a:gsLst>
              <a:gs pos="0">
                <a:srgbClr val="FFFFFF">
                  <a:alpha val="0"/>
                </a:srgbClr>
              </a:gs>
              <a:gs pos="100000">
                <a:schemeClr val="tx1">
                  <a:lumMod val="40000"/>
                  <a:lumOff val="60000"/>
                </a:schemeClr>
              </a:gs>
            </a:gsLst>
            <a:lin ang="5400000" scaled="0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29702" y="202545"/>
            <a:ext cx="8588861" cy="838200"/>
          </a:xfrm>
        </p:spPr>
        <p:txBody>
          <a:bodyPr/>
          <a:lstStyle/>
          <a:p>
            <a:pPr algn="l" defTabSz="914400">
              <a:spcBef>
                <a:spcPct val="0"/>
              </a:spcBef>
              <a:buNone/>
            </a:pPr>
            <a:r>
              <a:rPr lang="de-CH" sz="3200" b="0" i="0" spc="0" baseline="0">
                <a:solidFill>
                  <a:srgbClr val="FFFFFF"/>
                </a:solidFill>
                <a:latin typeface="Arial"/>
                <a:ea typeface="+mj-ea"/>
                <a:cs typeface="+mj-cs"/>
              </a:rPr>
              <a:t>Cisco Midmarket-Portfolio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17" name="Oval 16"/>
          <p:cNvSpPr/>
          <p:nvPr/>
        </p:nvSpPr>
        <p:spPr>
          <a:xfrm>
            <a:off x="-114301" y="6286499"/>
            <a:ext cx="9290075" cy="495300"/>
          </a:xfrm>
          <a:prstGeom prst="ellipse">
            <a:avLst/>
          </a:prstGeom>
          <a:gradFill flip="none" rotWithShape="1">
            <a:gsLst>
              <a:gs pos="0">
                <a:schemeClr val="tx1">
                  <a:lumMod val="75000"/>
                </a:schemeClr>
              </a:gs>
              <a:gs pos="100000">
                <a:schemeClr val="tx1">
                  <a:lumMod val="20000"/>
                  <a:lumOff val="80000"/>
                  <a:alpha val="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pic>
        <p:nvPicPr>
          <p:cNvPr id="19" name="Picture 18" descr="Person1.pn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>
          <a:xfrm>
            <a:off x="6322" y="2119344"/>
            <a:ext cx="3028977" cy="4463264"/>
          </a:xfrm>
          <a:prstGeom prst="rect">
            <a:avLst/>
          </a:prstGeom>
          <a:effectLst>
            <a:glow rad="762000">
              <a:schemeClr val="bg1">
                <a:alpha val="44000"/>
              </a:schemeClr>
            </a:glow>
          </a:effectLst>
        </p:spPr>
      </p:pic>
      <p:sp>
        <p:nvSpPr>
          <p:cNvPr id="2" name="TextBox 1"/>
          <p:cNvSpPr txBox="1"/>
          <p:nvPr/>
        </p:nvSpPr>
        <p:spPr>
          <a:xfrm>
            <a:off x="229702" y="1280467"/>
            <a:ext cx="8914298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3" algn="l" defTabSz="914400">
              <a:buNone/>
            </a:pPr>
            <a:r>
              <a:rPr lang="de-CH" sz="2300" b="0" i="0" dirty="0">
                <a:solidFill>
                  <a:srgbClr val="0096D6">
                    <a:lumMod val="75000"/>
                  </a:srgbClr>
                </a:solidFill>
                <a:latin typeface="Arial"/>
                <a:ea typeface="+mn-ea"/>
                <a:cs typeface="+mn-cs"/>
              </a:rPr>
              <a:t>Welche Optionen bestehen für Public Clouds, Private Clouds und Hybrid Clouds?</a:t>
            </a:r>
            <a:endParaRPr lang="en-US" sz="2300" dirty="0"/>
          </a:p>
        </p:txBody>
      </p:sp>
      <p:sp>
        <p:nvSpPr>
          <p:cNvPr id="3" name="TextBox 2"/>
          <p:cNvSpPr txBox="1"/>
          <p:nvPr/>
        </p:nvSpPr>
        <p:spPr>
          <a:xfrm>
            <a:off x="2882896" y="2257714"/>
            <a:ext cx="5859463" cy="26007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759" indent="-177759" algn="l" defTabSz="914400">
              <a:spcBef>
                <a:spcPts val="600"/>
              </a:spcBef>
              <a:buClr>
                <a:srgbClr val="0096D6">
                  <a:lumMod val="75000"/>
                </a:srgbClr>
              </a:buClr>
              <a:buFont typeface="Arial"/>
              <a:buChar char="•"/>
            </a:pPr>
            <a:r>
              <a:rPr lang="de-CH" sz="1300" b="0" i="0" dirty="0">
                <a:solidFill>
                  <a:srgbClr val="0096D6">
                    <a:lumMod val="75000"/>
                  </a:srgbClr>
                </a:solidFill>
                <a:latin typeface="Arial"/>
                <a:ea typeface="+mn-ea"/>
                <a:cs typeface="+mn-cs"/>
              </a:rPr>
              <a:t>Sichere Anwendungs- und Service-Umgebung für alle Benutzer und alle Geräte an allen Standorten</a:t>
            </a:r>
          </a:p>
          <a:p>
            <a:pPr marL="177759" indent="-177759" algn="l" defTabSz="914309">
              <a:spcBef>
                <a:spcPts val="600"/>
              </a:spcBef>
              <a:buClr>
                <a:srgbClr val="0096D6">
                  <a:lumMod val="75000"/>
                </a:srgbClr>
              </a:buClr>
              <a:buFont typeface="Arial"/>
              <a:buChar char="•"/>
            </a:pPr>
            <a:r>
              <a:rPr lang="de-CH" sz="1300" b="0" i="0" dirty="0">
                <a:solidFill>
                  <a:srgbClr val="0096D6">
                    <a:lumMod val="75000"/>
                  </a:srgbClr>
                </a:solidFill>
                <a:latin typeface="Arial"/>
                <a:ea typeface="+mn-ea"/>
                <a:cs typeface="+mn-cs"/>
              </a:rPr>
              <a:t>Vereinfachtes Private Cloud Computing und Management</a:t>
            </a:r>
          </a:p>
          <a:p>
            <a:pPr marL="177759" indent="-177759" algn="l" defTabSz="914309">
              <a:spcBef>
                <a:spcPts val="600"/>
              </a:spcBef>
              <a:buClr>
                <a:srgbClr val="0096D6">
                  <a:lumMod val="75000"/>
                </a:srgbClr>
              </a:buClr>
              <a:buFont typeface="Arial"/>
              <a:buChar char="•"/>
            </a:pPr>
            <a:r>
              <a:rPr lang="de-CH" sz="1300" b="0" i="0" dirty="0">
                <a:solidFill>
                  <a:srgbClr val="0096D6">
                    <a:lumMod val="75000"/>
                  </a:srgbClr>
                </a:solidFill>
                <a:latin typeface="Arial"/>
                <a:ea typeface="+mn-ea"/>
                <a:cs typeface="+mn-cs"/>
              </a:rPr>
              <a:t>Zuverlässige Hybrid Cloud-Sicherheit und -Verwaltung </a:t>
            </a:r>
            <a:endParaRPr lang="en-US" sz="1300" dirty="0" smtClean="0">
              <a:solidFill>
                <a:schemeClr val="tx1">
                  <a:lumMod val="75000"/>
                </a:schemeClr>
              </a:solidFill>
            </a:endParaRPr>
          </a:p>
          <a:p>
            <a:pPr marL="177759" indent="-177759" algn="l" defTabSz="914309">
              <a:spcBef>
                <a:spcPts val="600"/>
              </a:spcBef>
              <a:buClr>
                <a:srgbClr val="0096D6">
                  <a:lumMod val="75000"/>
                </a:srgbClr>
              </a:buClr>
              <a:buFont typeface="Arial"/>
              <a:buChar char="•"/>
            </a:pPr>
            <a:r>
              <a:rPr lang="de-CH" sz="1300" b="0" i="0" dirty="0">
                <a:solidFill>
                  <a:srgbClr val="0096D6">
                    <a:lumMod val="75000"/>
                  </a:srgbClr>
                </a:solidFill>
                <a:latin typeface="Arial"/>
                <a:ea typeface="+mn-ea"/>
                <a:cs typeface="+mn-cs"/>
              </a:rPr>
              <a:t>Nahtlose Migration zu Private Clouds, Hybrid Clouds oder Public Clouds</a:t>
            </a:r>
          </a:p>
          <a:p>
            <a:pPr marL="177759" indent="-177759" algn="l" defTabSz="914309">
              <a:spcBef>
                <a:spcPts val="600"/>
              </a:spcBef>
              <a:buClr>
                <a:srgbClr val="0096D6">
                  <a:lumMod val="75000"/>
                </a:srgbClr>
              </a:buClr>
              <a:buFont typeface="Arial"/>
              <a:buChar char="•"/>
            </a:pPr>
            <a:r>
              <a:rPr lang="de-CH" sz="1300" b="0" i="0" dirty="0">
                <a:solidFill>
                  <a:srgbClr val="0096D6">
                    <a:lumMod val="75000"/>
                  </a:srgbClr>
                </a:solidFill>
                <a:latin typeface="Arial"/>
                <a:ea typeface="+mn-ea"/>
                <a:cs typeface="+mn-cs"/>
              </a:rPr>
              <a:t>Umfassende Verlässlichkeit und Sicherheit von Anwendungen und Benutzern  </a:t>
            </a:r>
          </a:p>
          <a:p>
            <a:pPr marL="177759" indent="-177759" algn="l" defTabSz="914309">
              <a:spcBef>
                <a:spcPts val="600"/>
              </a:spcBef>
              <a:buClr>
                <a:srgbClr val="0096D6">
                  <a:lumMod val="75000"/>
                </a:srgbClr>
              </a:buClr>
              <a:buFont typeface="Arial"/>
              <a:buChar char="•"/>
            </a:pPr>
            <a:r>
              <a:rPr lang="de-CH" sz="1300" b="0" i="0" dirty="0">
                <a:solidFill>
                  <a:srgbClr val="0096D6">
                    <a:lumMod val="75000"/>
                  </a:srgbClr>
                </a:solidFill>
                <a:latin typeface="Arial"/>
                <a:ea typeface="+mn-ea"/>
                <a:cs typeface="+mn-cs"/>
              </a:rPr>
              <a:t>Schnelle Bereitstellung, optimale Leistung und zuverlässige Sicherheit von Private Cloud- und Public Cloud-Anwendungen</a:t>
            </a:r>
          </a:p>
          <a:p>
            <a:pPr marL="177759" indent="-177759" algn="l" defTabSz="914400">
              <a:lnSpc>
                <a:spcPct val="150000"/>
              </a:lnSpc>
              <a:spcBef>
                <a:spcPts val="600"/>
              </a:spcBef>
              <a:buFont typeface="Arial"/>
              <a:buChar char="•"/>
            </a:pPr>
            <a:endParaRPr lang="en-US" sz="1300" dirty="0">
              <a:solidFill>
                <a:schemeClr val="tx1">
                  <a:lumMod val="75000"/>
                </a:schemeClr>
              </a:solidFill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6323" y="1171512"/>
            <a:ext cx="9144000" cy="0"/>
          </a:xfrm>
          <a:prstGeom prst="line">
            <a:avLst/>
          </a:prstGeom>
          <a:ln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  <a:gs pos="20000">
                  <a:schemeClr val="bg1">
                    <a:lumMod val="75000"/>
                  </a:schemeClr>
                </a:gs>
                <a:gs pos="80000">
                  <a:schemeClr val="bg1">
                    <a:lumMod val="75000"/>
                  </a:schemeClr>
                </a:gs>
                <a:gs pos="51000">
                  <a:schemeClr val="bg1"/>
                </a:gs>
              </a:gsLst>
              <a:lin ang="0" scaled="1"/>
              <a:tileRect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3064448" y="1919103"/>
            <a:ext cx="608587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914400">
              <a:buNone/>
            </a:pPr>
            <a:r>
              <a:rPr lang="en-US" sz="1500" b="1" i="0" dirty="0" err="1">
                <a:solidFill>
                  <a:srgbClr val="0096D6">
                    <a:lumMod val="75000"/>
                  </a:srgbClr>
                </a:solidFill>
                <a:latin typeface="Arial"/>
                <a:ea typeface="+mn-ea"/>
                <a:cs typeface="+mn-cs"/>
              </a:rPr>
              <a:t>Der</a:t>
            </a:r>
            <a:r>
              <a:rPr lang="en-US" sz="1500" b="1" i="0" dirty="0">
                <a:solidFill>
                  <a:srgbClr val="0096D6">
                    <a:lumMod val="75000"/>
                  </a:srgbClr>
                </a:solidFill>
                <a:latin typeface="Arial"/>
                <a:ea typeface="+mn-ea"/>
                <a:cs typeface="+mn-cs"/>
              </a:rPr>
              <a:t> Cisco </a:t>
            </a:r>
            <a:r>
              <a:rPr lang="en-US" sz="1500" b="1" i="0" dirty="0" err="1">
                <a:solidFill>
                  <a:srgbClr val="0096D6">
                    <a:lumMod val="75000"/>
                  </a:srgbClr>
                </a:solidFill>
                <a:latin typeface="Arial"/>
                <a:ea typeface="+mn-ea"/>
                <a:cs typeface="+mn-cs"/>
              </a:rPr>
              <a:t>Vorteil</a:t>
            </a:r>
            <a:r>
              <a:rPr lang="en-US" sz="1500" b="1" i="0" dirty="0">
                <a:solidFill>
                  <a:srgbClr val="0096D6">
                    <a:lumMod val="75000"/>
                  </a:srgbClr>
                </a:solidFill>
                <a:latin typeface="Arial"/>
                <a:ea typeface="+mn-ea"/>
                <a:cs typeface="+mn-cs"/>
              </a:rPr>
              <a:t> </a:t>
            </a:r>
            <a:r>
              <a:rPr lang="en-US" sz="1500" b="1" i="0" dirty="0" err="1">
                <a:solidFill>
                  <a:srgbClr val="0096D6">
                    <a:lumMod val="75000"/>
                  </a:srgbClr>
                </a:solidFill>
                <a:latin typeface="Arial"/>
                <a:ea typeface="+mn-ea"/>
                <a:cs typeface="+mn-cs"/>
              </a:rPr>
              <a:t>für</a:t>
            </a:r>
            <a:r>
              <a:rPr lang="en-US" sz="1500" b="1" i="0" dirty="0">
                <a:solidFill>
                  <a:srgbClr val="0096D6">
                    <a:lumMod val="75000"/>
                  </a:srgbClr>
                </a:solidFill>
                <a:latin typeface="Arial"/>
                <a:ea typeface="+mn-ea"/>
                <a:cs typeface="+mn-cs"/>
              </a:rPr>
              <a:t> </a:t>
            </a:r>
            <a:r>
              <a:rPr lang="en-US" sz="1500" b="1" i="0" dirty="0" err="1">
                <a:solidFill>
                  <a:srgbClr val="0096D6">
                    <a:lumMod val="75000"/>
                  </a:srgbClr>
                </a:solidFill>
                <a:latin typeface="Arial"/>
                <a:ea typeface="+mn-ea"/>
                <a:cs typeface="+mn-cs"/>
              </a:rPr>
              <a:t>Ihr</a:t>
            </a:r>
            <a:r>
              <a:rPr lang="en-US" sz="1500" b="1" i="0" dirty="0">
                <a:solidFill>
                  <a:srgbClr val="0096D6">
                    <a:lumMod val="75000"/>
                  </a:srgbClr>
                </a:solidFill>
                <a:latin typeface="Arial"/>
                <a:ea typeface="+mn-ea"/>
                <a:cs typeface="+mn-cs"/>
              </a:rPr>
              <a:t> </a:t>
            </a:r>
            <a:r>
              <a:rPr lang="en-US" sz="1500" b="1" i="0" dirty="0" err="1">
                <a:solidFill>
                  <a:srgbClr val="0096D6">
                    <a:lumMod val="75000"/>
                  </a:srgbClr>
                </a:solidFill>
                <a:latin typeface="Arial"/>
                <a:ea typeface="+mn-ea"/>
                <a:cs typeface="+mn-cs"/>
              </a:rPr>
              <a:t>Unternehmen</a:t>
            </a:r>
            <a:r>
              <a:rPr lang="en-US" sz="1500" b="1" i="0" dirty="0">
                <a:solidFill>
                  <a:srgbClr val="0096D6">
                    <a:lumMod val="75000"/>
                  </a:srgbClr>
                </a:solidFill>
                <a:latin typeface="Arial"/>
                <a:ea typeface="+mn-ea"/>
                <a:cs typeface="+mn-cs"/>
              </a:rPr>
              <a:t>:</a:t>
            </a:r>
            <a:endParaRPr lang="en-US" sz="1500" b="1" dirty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064448" y="4760684"/>
            <a:ext cx="608587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914400">
              <a:buNone/>
            </a:pPr>
            <a:r>
              <a:rPr lang="en-US" sz="1500" b="1" i="0" dirty="0" err="1">
                <a:solidFill>
                  <a:srgbClr val="0096D6">
                    <a:lumMod val="75000"/>
                  </a:srgbClr>
                </a:solidFill>
                <a:latin typeface="Arial"/>
                <a:ea typeface="+mn-ea"/>
                <a:cs typeface="+mn-cs"/>
              </a:rPr>
              <a:t>Geschäftliche</a:t>
            </a:r>
            <a:r>
              <a:rPr lang="en-US" sz="1500" b="1" i="0" dirty="0">
                <a:solidFill>
                  <a:srgbClr val="0096D6">
                    <a:lumMod val="75000"/>
                  </a:srgbClr>
                </a:solidFill>
                <a:latin typeface="Arial"/>
                <a:ea typeface="+mn-ea"/>
                <a:cs typeface="+mn-cs"/>
              </a:rPr>
              <a:t> </a:t>
            </a:r>
            <a:r>
              <a:rPr lang="en-US" sz="1500" b="1" i="0" dirty="0" err="1">
                <a:solidFill>
                  <a:srgbClr val="0096D6">
                    <a:lumMod val="75000"/>
                  </a:srgbClr>
                </a:solidFill>
                <a:latin typeface="Arial"/>
                <a:ea typeface="+mn-ea"/>
                <a:cs typeface="+mn-cs"/>
              </a:rPr>
              <a:t>Auswirkungen</a:t>
            </a:r>
            <a:r>
              <a:rPr lang="en-US" sz="1500" b="1" i="0" dirty="0">
                <a:solidFill>
                  <a:srgbClr val="0096D6">
                    <a:lumMod val="75000"/>
                  </a:srgbClr>
                </a:solidFill>
                <a:latin typeface="Arial"/>
                <a:ea typeface="+mn-ea"/>
                <a:cs typeface="+mn-cs"/>
              </a:rPr>
              <a:t>:</a:t>
            </a:r>
            <a:endParaRPr lang="en-US" sz="1500" b="1" dirty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882896" y="5092206"/>
            <a:ext cx="6049961" cy="846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759" lvl="3" indent="-177759" algn="l" defTabSz="914400">
              <a:spcBef>
                <a:spcPts val="600"/>
              </a:spcBef>
              <a:buClr>
                <a:srgbClr val="0071A0"/>
              </a:buClr>
              <a:buFont typeface="Arial"/>
              <a:buChar char="•"/>
            </a:pPr>
            <a:r>
              <a:rPr lang="de-CH" sz="1300" b="0" i="0" dirty="0">
                <a:solidFill>
                  <a:srgbClr val="0071A0"/>
                </a:solidFill>
                <a:latin typeface="Arial"/>
                <a:ea typeface="+mn-ea"/>
                <a:cs typeface="+mn-cs"/>
              </a:rPr>
              <a:t>Steigerung des ROI durch flexible IT</a:t>
            </a:r>
          </a:p>
          <a:p>
            <a:pPr marL="177759" lvl="3" indent="-177759" algn="l" defTabSz="914400">
              <a:spcBef>
                <a:spcPts val="600"/>
              </a:spcBef>
              <a:buClr>
                <a:srgbClr val="0071A0"/>
              </a:buClr>
              <a:buFont typeface="Arial"/>
              <a:buChar char="•"/>
            </a:pPr>
            <a:r>
              <a:rPr lang="de-CH" sz="1300" b="0" i="0" dirty="0">
                <a:solidFill>
                  <a:srgbClr val="0071A0"/>
                </a:solidFill>
                <a:latin typeface="Arial"/>
                <a:ea typeface="+mn-ea"/>
                <a:cs typeface="+mn-cs"/>
              </a:rPr>
              <a:t>Skalierung der IT-Ressourcen je nach saisonalem Bedarf</a:t>
            </a:r>
          </a:p>
          <a:p>
            <a:pPr marL="177759" lvl="3" indent="-177759" algn="l" defTabSz="914400">
              <a:spcBef>
                <a:spcPts val="600"/>
              </a:spcBef>
              <a:buClr>
                <a:srgbClr val="0071A0"/>
              </a:buClr>
              <a:buFont typeface="Arial"/>
              <a:buChar char="•"/>
            </a:pPr>
            <a:r>
              <a:rPr lang="de-CH" sz="1300" b="0" i="0" dirty="0">
                <a:solidFill>
                  <a:srgbClr val="0071A0"/>
                </a:solidFill>
                <a:latin typeface="Arial"/>
                <a:ea typeface="+mn-ea"/>
                <a:cs typeface="+mn-cs"/>
              </a:rPr>
              <a:t>Verbesserung von IT-Kontinuität und Datensicherung</a:t>
            </a:r>
            <a:endParaRPr lang="en-US" sz="1300" dirty="0">
              <a:solidFill>
                <a:srgbClr val="0071A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898959626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29702" y="173517"/>
            <a:ext cx="8588861" cy="838200"/>
          </a:xfrm>
        </p:spPr>
        <p:txBody>
          <a:bodyPr/>
          <a:lstStyle/>
          <a:p>
            <a:pPr algn="l" defTabSz="914400">
              <a:lnSpc>
                <a:spcPct val="90000"/>
              </a:lnSpc>
              <a:spcBef>
                <a:spcPct val="0"/>
              </a:spcBef>
              <a:buNone/>
            </a:pPr>
            <a:r>
              <a:rPr lang="de-CH" sz="3200" b="0" i="0" spc="0" baseline="0" dirty="0">
                <a:solidFill>
                  <a:srgbClr val="FFFFFF"/>
                </a:solidFill>
                <a:latin typeface="Arial"/>
                <a:ea typeface="+mj-ea"/>
                <a:cs typeface="+mj-cs"/>
              </a:rPr>
              <a:t>Erstklassiger Support: Cisco Services von Cisco und Partnern</a:t>
            </a:r>
            <a:endParaRPr lang="en-US" sz="3200" dirty="0">
              <a:solidFill>
                <a:schemeClr val="bg1"/>
              </a:solidFill>
            </a:endParaRPr>
          </a:p>
        </p:txBody>
      </p:sp>
      <p:pic>
        <p:nvPicPr>
          <p:cNvPr id="14" name="Picture 13" descr="AN32668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>
          <a:xfrm>
            <a:off x="6377" y="1171512"/>
            <a:ext cx="9144000" cy="5686488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 rot="10800000">
            <a:off x="0" y="1171512"/>
            <a:ext cx="9150323" cy="5686485"/>
          </a:xfrm>
          <a:prstGeom prst="rect">
            <a:avLst/>
          </a:prstGeom>
          <a:gradFill flip="none" rotWithShape="1">
            <a:gsLst>
              <a:gs pos="66000">
                <a:schemeClr val="bg1">
                  <a:alpha val="96000"/>
                </a:schemeClr>
              </a:gs>
              <a:gs pos="24000">
                <a:schemeClr val="bg1">
                  <a:alpha val="14000"/>
                </a:schemeClr>
              </a:gs>
            </a:gsLst>
            <a:lin ang="16200000" scaled="0"/>
            <a:tileRect/>
          </a:gradFill>
          <a:ln>
            <a:noFill/>
          </a:ln>
          <a:effectLst>
            <a:outerShdw blurRad="76200" dist="50800" dir="5400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sp>
        <p:nvSpPr>
          <p:cNvPr id="16" name="TextBox 15"/>
          <p:cNvSpPr txBox="1"/>
          <p:nvPr/>
        </p:nvSpPr>
        <p:spPr>
          <a:xfrm>
            <a:off x="-18974" y="5605368"/>
            <a:ext cx="916297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buNone/>
            </a:pPr>
            <a:r>
              <a:rPr lang="de-CH" sz="2800" b="0" i="0" dirty="0">
                <a:solidFill>
                  <a:srgbClr val="0096D6"/>
                </a:solidFill>
                <a:latin typeface="Arial"/>
                <a:ea typeface="+mn-ea"/>
                <a:cs typeface="+mn-cs"/>
              </a:rPr>
              <a:t>Softwarebasierte Smart Services, entwickelt auf der Grundlage von </a:t>
            </a:r>
            <a:r>
              <a:rPr lang="de-CH" sz="2800" b="0" i="0" dirty="0" smtClean="0">
                <a:solidFill>
                  <a:srgbClr val="0096D6"/>
                </a:solidFill>
                <a:latin typeface="Arial"/>
                <a:ea typeface="+mn-ea"/>
                <a:cs typeface="+mn-cs"/>
              </a:rPr>
              <a:t>mehr </a:t>
            </a:r>
            <a:r>
              <a:rPr lang="de-CH" sz="2800" b="0" i="0" dirty="0">
                <a:solidFill>
                  <a:srgbClr val="0096D6"/>
                </a:solidFill>
                <a:latin typeface="Arial"/>
                <a:ea typeface="+mn-ea"/>
                <a:cs typeface="+mn-cs"/>
              </a:rPr>
              <a:t>als 28 Jahren Branchenerfahrung</a:t>
            </a:r>
            <a:endParaRPr lang="en-US" sz="2800" dirty="0">
              <a:solidFill>
                <a:srgbClr val="0096D6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59748" y="4933962"/>
            <a:ext cx="7742778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3" algn="ctr" defTabSz="914400">
              <a:buNone/>
            </a:pPr>
            <a:r>
              <a:rPr lang="de-CH" sz="3200" b="0" i="0">
                <a:solidFill>
                  <a:srgbClr val="00B050"/>
                </a:solidFill>
                <a:latin typeface="Arial"/>
                <a:ea typeface="+mn-ea"/>
                <a:cs typeface="+mn-cs"/>
              </a:rPr>
              <a:t>Vereinfachung von IT-Abläufen</a:t>
            </a:r>
            <a:endParaRPr lang="en-US" sz="3200" dirty="0">
              <a:solidFill>
                <a:srgbClr val="00B05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-19023" y="4903416"/>
            <a:ext cx="7748142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3" algn="ctr" defTabSz="914400">
              <a:buNone/>
            </a:pPr>
            <a:r>
              <a:rPr lang="de-CH" sz="3200" b="0" i="0">
                <a:solidFill>
                  <a:srgbClr val="00B050"/>
                </a:solidFill>
                <a:latin typeface="Arial"/>
                <a:ea typeface="+mn-ea"/>
                <a:cs typeface="+mn-cs"/>
              </a:rPr>
              <a:t>Risikomanagement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377" y="4885662"/>
            <a:ext cx="9162973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3" algn="ctr" defTabSz="914400">
              <a:buNone/>
            </a:pPr>
            <a:r>
              <a:rPr lang="de-CH" sz="3200" b="0" i="0">
                <a:solidFill>
                  <a:srgbClr val="00B050"/>
                </a:solidFill>
                <a:latin typeface="Arial"/>
                <a:ea typeface="+mn-ea"/>
                <a:cs typeface="+mn-cs"/>
              </a:rPr>
              <a:t>Netzwerksicherheit und Ausfallsicherheit</a:t>
            </a:r>
            <a:endParaRPr lang="en-US" sz="3200" dirty="0">
              <a:solidFill>
                <a:srgbClr val="00B050"/>
              </a:solidFill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6323" y="1171512"/>
            <a:ext cx="9144000" cy="0"/>
          </a:xfrm>
          <a:prstGeom prst="line">
            <a:avLst/>
          </a:prstGeom>
          <a:ln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  <a:gs pos="20000">
                  <a:schemeClr val="bg1">
                    <a:lumMod val="75000"/>
                  </a:schemeClr>
                </a:gs>
                <a:gs pos="80000">
                  <a:schemeClr val="bg1">
                    <a:lumMod val="75000"/>
                  </a:schemeClr>
                </a:gs>
                <a:gs pos="51000">
                  <a:schemeClr val="bg1"/>
                </a:gs>
              </a:gsLst>
              <a:lin ang="0" scaled="1"/>
              <a:tileRect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4114635183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9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xit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  <p:bldP spid="17" grpId="0"/>
      <p:bldP spid="17" grpId="1"/>
      <p:bldP spid="18" grpId="0"/>
      <p:bldP spid="18" grpId="1"/>
      <p:bldP spid="1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G3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>
          <a:xfrm flipH="1">
            <a:off x="608766" y="0"/>
            <a:ext cx="8636834" cy="68580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 rot="10800000">
            <a:off x="0" y="0"/>
            <a:ext cx="5664200" cy="6858000"/>
          </a:xfrm>
          <a:prstGeom prst="rect">
            <a:avLst/>
          </a:prstGeom>
          <a:gradFill flip="none" rotWithShape="1">
            <a:gsLst>
              <a:gs pos="0">
                <a:srgbClr val="FFFFFF">
                  <a:alpha val="0"/>
                </a:srgbClr>
              </a:gs>
              <a:gs pos="46000">
                <a:schemeClr val="bg1">
                  <a:alpha val="93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3702" y="432215"/>
            <a:ext cx="8588861" cy="838200"/>
          </a:xfrm>
        </p:spPr>
        <p:txBody>
          <a:bodyPr/>
          <a:lstStyle/>
          <a:p>
            <a:pPr algn="l" defTabSz="914400">
              <a:lnSpc>
                <a:spcPct val="80000"/>
              </a:lnSpc>
              <a:spcBef>
                <a:spcPct val="0"/>
              </a:spcBef>
              <a:buNone/>
            </a:pPr>
            <a:r>
              <a:rPr lang="de-CH" sz="3600" b="0" i="0" spc="0" baseline="0">
                <a:solidFill>
                  <a:srgbClr val="6DB344"/>
                </a:solidFill>
                <a:latin typeface="Arial"/>
                <a:ea typeface="+mj-ea"/>
                <a:cs typeface="+mj-cs"/>
              </a:rPr>
              <a:t>Agenda</a:t>
            </a:r>
            <a:endParaRPr lang="en-US" dirty="0">
              <a:solidFill>
                <a:srgbClr val="6DB344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57199" y="1725168"/>
            <a:ext cx="4997670" cy="3748532"/>
          </a:xfrm>
        </p:spPr>
        <p:txBody>
          <a:bodyPr/>
          <a:lstStyle/>
          <a:p>
            <a:pPr marL="228600" indent="-228600" algn="l" defTabSz="914400">
              <a:lnSpc>
                <a:spcPct val="95000"/>
              </a:lnSpc>
              <a:buClr>
                <a:srgbClr val="6DB344"/>
              </a:buClr>
              <a:buSzPct val="90000"/>
              <a:buFont typeface="Arial"/>
              <a:buChar char="•"/>
            </a:pPr>
            <a:r>
              <a:rPr lang="de-CH" sz="2200" b="0" i="0" dirty="0">
                <a:solidFill>
                  <a:srgbClr val="435153"/>
                </a:solidFill>
                <a:latin typeface="Arial"/>
                <a:ea typeface="+mn-ea"/>
                <a:cs typeface="+mn-cs"/>
              </a:rPr>
              <a:t>Aktuelle Wirtschaftslage</a:t>
            </a:r>
          </a:p>
          <a:p>
            <a:pPr marL="228600" indent="-228600" algn="l" defTabSz="914400">
              <a:lnSpc>
                <a:spcPct val="95000"/>
              </a:lnSpc>
              <a:buClr>
                <a:srgbClr val="6DB344"/>
              </a:buClr>
              <a:buSzPct val="90000"/>
              <a:buFont typeface="Arial"/>
              <a:buChar char="•"/>
            </a:pPr>
            <a:r>
              <a:rPr lang="de-CH" sz="2200" b="0" i="0" dirty="0">
                <a:solidFill>
                  <a:srgbClr val="435153"/>
                </a:solidFill>
                <a:latin typeface="Arial"/>
                <a:ea typeface="+mn-ea"/>
                <a:cs typeface="+mn-cs"/>
              </a:rPr>
              <a:t>Geschäftliche Auswirkungen</a:t>
            </a:r>
          </a:p>
          <a:p>
            <a:pPr marL="228600" indent="-228600" algn="l" defTabSz="914400">
              <a:lnSpc>
                <a:spcPct val="95000"/>
              </a:lnSpc>
              <a:buClr>
                <a:srgbClr val="6DB344"/>
              </a:buClr>
              <a:buSzPct val="90000"/>
              <a:buFont typeface="Arial"/>
              <a:buChar char="•"/>
            </a:pPr>
            <a:r>
              <a:rPr lang="de-CH" sz="2200" b="0" i="0" dirty="0">
                <a:solidFill>
                  <a:srgbClr val="435153"/>
                </a:solidFill>
                <a:latin typeface="Arial"/>
                <a:ea typeface="+mn-ea"/>
                <a:cs typeface="+mn-cs"/>
              </a:rPr>
              <a:t>Warum Cisco und Ihre Vorteile</a:t>
            </a:r>
          </a:p>
          <a:p>
            <a:pPr marL="228600" indent="-228600" algn="l" defTabSz="914400">
              <a:lnSpc>
                <a:spcPct val="95000"/>
              </a:lnSpc>
              <a:buClr>
                <a:srgbClr val="6DB344"/>
              </a:buClr>
              <a:buSzPct val="90000"/>
              <a:buFont typeface="Arial"/>
              <a:buChar char="•"/>
            </a:pPr>
            <a:r>
              <a:rPr lang="de-CH" sz="2200" b="0" i="0" dirty="0">
                <a:solidFill>
                  <a:srgbClr val="435153"/>
                </a:solidFill>
                <a:latin typeface="Arial"/>
                <a:ea typeface="+mn-ea"/>
                <a:cs typeface="+mn-cs"/>
              </a:rPr>
              <a:t>Anwenderberichte von Kunden</a:t>
            </a:r>
          </a:p>
          <a:p>
            <a:pPr marL="228600" indent="-228600" algn="l" defTabSz="914400">
              <a:lnSpc>
                <a:spcPct val="95000"/>
              </a:lnSpc>
              <a:buClr>
                <a:srgbClr val="6DB344"/>
              </a:buClr>
              <a:buSzPct val="90000"/>
              <a:buFont typeface="Arial"/>
              <a:buChar char="•"/>
            </a:pPr>
            <a:endParaRPr lang="en-US" dirty="0" smtClean="0"/>
          </a:p>
        </p:txBody>
      </p:sp>
      <p:pic>
        <p:nvPicPr>
          <p:cNvPr id="4" name="Picture 3" descr="G1.png"/>
          <p:cNvPicPr>
            <a:picLocks noChangeAspect="1"/>
          </p:cNvPicPr>
          <p:nvPr/>
        </p:nvPicPr>
        <p:blipFill>
          <a:blip r:embed="rId4" cstate="print">
            <a:alphaModFix amt="68000"/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5638800" y="4889500"/>
            <a:ext cx="2447611" cy="15367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139306816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0" y="5967048"/>
            <a:ext cx="9144000" cy="89095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pic>
        <p:nvPicPr>
          <p:cNvPr id="4" name="Picture 3" descr="AL98593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>
          <a:xfrm>
            <a:off x="0" y="1171511"/>
            <a:ext cx="9144000" cy="5686489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29702" y="202545"/>
            <a:ext cx="8588861" cy="838200"/>
          </a:xfrm>
        </p:spPr>
        <p:txBody>
          <a:bodyPr/>
          <a:lstStyle/>
          <a:p>
            <a:pPr algn="l" defTabSz="914400">
              <a:spcBef>
                <a:spcPct val="0"/>
              </a:spcBef>
              <a:buNone/>
            </a:pPr>
            <a:r>
              <a:rPr lang="de-CH" sz="3200" b="0" i="0" spc="0" baseline="0">
                <a:solidFill>
                  <a:srgbClr val="FFFFFF"/>
                </a:solidFill>
                <a:latin typeface="Arial"/>
                <a:ea typeface="+mj-ea"/>
                <a:cs typeface="+mj-cs"/>
              </a:rPr>
              <a:t>Finanzierungsoptionen: Cisco Capital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1171512"/>
            <a:ext cx="9150324" cy="5686488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6200000" scaled="0"/>
            <a:tileRect/>
          </a:gradFill>
          <a:ln>
            <a:noFill/>
          </a:ln>
          <a:effectLst>
            <a:outerShdw blurRad="76200" dist="50800" dir="5400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grpSp>
        <p:nvGrpSpPr>
          <p:cNvPr id="6" name="Group 5"/>
          <p:cNvGrpSpPr/>
          <p:nvPr/>
        </p:nvGrpSpPr>
        <p:grpSpPr>
          <a:xfrm>
            <a:off x="706368" y="1977185"/>
            <a:ext cx="4506497" cy="1747514"/>
            <a:chOff x="706368" y="1977185"/>
            <a:chExt cx="4506497" cy="1747514"/>
          </a:xfrm>
        </p:grpSpPr>
        <p:pic>
          <p:nvPicPr>
            <p:cNvPr id="12" name="Picture 11" descr="Tab4.pn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6368" y="1977185"/>
              <a:ext cx="4506497" cy="1747514"/>
            </a:xfrm>
            <a:prstGeom prst="rect">
              <a:avLst/>
            </a:prstGeom>
          </p:spPr>
        </p:pic>
        <p:sp>
          <p:nvSpPr>
            <p:cNvPr id="2" name="TextBox 1"/>
            <p:cNvSpPr txBox="1"/>
            <p:nvPr/>
          </p:nvSpPr>
          <p:spPr>
            <a:xfrm>
              <a:off x="865200" y="2168467"/>
              <a:ext cx="4139739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2" algn="ctr" defTabSz="914400">
                <a:buNone/>
              </a:pPr>
              <a:r>
                <a:rPr lang="de-CH" sz="2200" b="0" i="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/>
                  <a:ea typeface="+mn-ea"/>
                  <a:cs typeface="+mn-cs"/>
                </a:rPr>
                <a:t>Lebenszyklusmanagement mit flexiblen Optionen für Upgrade und Migration</a:t>
              </a:r>
              <a:endParaRPr lang="en-US" sz="2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</p:grpSp>
      <p:cxnSp>
        <p:nvCxnSpPr>
          <p:cNvPr id="16" name="Straight Connector 15"/>
          <p:cNvCxnSpPr/>
          <p:nvPr/>
        </p:nvCxnSpPr>
        <p:spPr>
          <a:xfrm>
            <a:off x="6323" y="1171512"/>
            <a:ext cx="9144000" cy="0"/>
          </a:xfrm>
          <a:prstGeom prst="line">
            <a:avLst/>
          </a:prstGeom>
          <a:ln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  <a:gs pos="20000">
                  <a:schemeClr val="bg1">
                    <a:lumMod val="75000"/>
                  </a:schemeClr>
                </a:gs>
                <a:gs pos="80000">
                  <a:schemeClr val="bg1">
                    <a:lumMod val="75000"/>
                  </a:schemeClr>
                </a:gs>
                <a:gs pos="51000">
                  <a:schemeClr val="bg1"/>
                </a:gs>
              </a:gsLst>
              <a:lin ang="0" scaled="1"/>
              <a:tileRect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0" name="Group 9"/>
          <p:cNvGrpSpPr/>
          <p:nvPr/>
        </p:nvGrpSpPr>
        <p:grpSpPr>
          <a:xfrm>
            <a:off x="3728968" y="4079811"/>
            <a:ext cx="4506497" cy="1747514"/>
            <a:chOff x="706368" y="1977185"/>
            <a:chExt cx="4506497" cy="1747514"/>
          </a:xfrm>
        </p:grpSpPr>
        <p:pic>
          <p:nvPicPr>
            <p:cNvPr id="13" name="Picture 12" descr="Tab4.pn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6368" y="1977185"/>
              <a:ext cx="4506497" cy="1747514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1322695" y="2357149"/>
              <a:ext cx="329567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2" algn="ctr" defTabSz="914400">
                <a:buNone/>
              </a:pPr>
              <a:r>
                <a:rPr lang="de-CH" sz="2200" b="0" i="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/>
                  <a:ea typeface="+mn-ea"/>
                  <a:cs typeface="+mn-cs"/>
                </a:rPr>
                <a:t>Schutz für vorhandenes Kapital und Cashflow</a:t>
              </a:r>
              <a:endParaRPr lang="en-US" sz="2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="" xmlns:p14="http://schemas.microsoft.com/office/powerpoint/2010/main" val="3595218041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0" y="5967048"/>
            <a:ext cx="9144000" cy="89095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29702" y="173517"/>
            <a:ext cx="8914298" cy="838200"/>
          </a:xfrm>
        </p:spPr>
        <p:txBody>
          <a:bodyPr/>
          <a:lstStyle/>
          <a:p>
            <a:pPr algn="l" defTabSz="914400">
              <a:lnSpc>
                <a:spcPct val="90000"/>
              </a:lnSpc>
              <a:spcBef>
                <a:spcPct val="0"/>
              </a:spcBef>
              <a:buNone/>
            </a:pPr>
            <a:r>
              <a:rPr lang="de-CH" sz="2800" b="0" i="0" spc="-20" dirty="0">
                <a:solidFill>
                  <a:srgbClr val="FFFFFF"/>
                </a:solidFill>
                <a:latin typeface="Arial"/>
                <a:ea typeface="+mj-ea"/>
                <a:cs typeface="+mj-cs"/>
              </a:rPr>
              <a:t>Anwenderbericht: Stanford Federal Credit Union senkt Kosten und erweitert die Möglichkeiten der Mitarbeiter</a:t>
            </a:r>
            <a:endParaRPr lang="en-US" sz="2800" spc="-20" dirty="0">
              <a:solidFill>
                <a:schemeClr val="bg1"/>
              </a:solidFill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396173" y="1217145"/>
            <a:ext cx="6013794" cy="1837019"/>
            <a:chOff x="2916247" y="850700"/>
            <a:chExt cx="6013794" cy="1837019"/>
          </a:xfrm>
        </p:grpSpPr>
        <p:grpSp>
          <p:nvGrpSpPr>
            <p:cNvPr id="15" name="Group 14"/>
            <p:cNvGrpSpPr/>
            <p:nvPr/>
          </p:nvGrpSpPr>
          <p:grpSpPr>
            <a:xfrm>
              <a:off x="2916247" y="1269886"/>
              <a:ext cx="6013794" cy="1417833"/>
              <a:chOff x="2916247" y="1269886"/>
              <a:chExt cx="6013794" cy="1417833"/>
            </a:xfrm>
          </p:grpSpPr>
          <p:pic>
            <p:nvPicPr>
              <p:cNvPr id="5" name="Picture 4" descr="boxblue.png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=""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916247" y="1269886"/>
                <a:ext cx="6013794" cy="1417833"/>
              </a:xfrm>
              <a:prstGeom prst="rect">
                <a:avLst/>
              </a:prstGeom>
            </p:spPr>
          </p:pic>
          <p:sp>
            <p:nvSpPr>
              <p:cNvPr id="6" name="TextBox 5"/>
              <p:cNvSpPr txBox="1"/>
              <p:nvPr/>
            </p:nvSpPr>
            <p:spPr>
              <a:xfrm>
                <a:off x="2974805" y="1577188"/>
                <a:ext cx="5955236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634959" lvl="1" indent="-177759" algn="l" defTabSz="914400">
                  <a:buFont typeface="Arial"/>
                  <a:buChar char="•"/>
                </a:pPr>
                <a:r>
                  <a:rPr lang="de-CH" sz="1600" b="0" i="0" dirty="0">
                    <a:solidFill>
                      <a:schemeClr val="tx1"/>
                    </a:solidFill>
                    <a:latin typeface="Arial"/>
                    <a:ea typeface="+mn-ea"/>
                    <a:cs typeface="+mn-cs"/>
                  </a:rPr>
                  <a:t>Steigerung der Mitarbeiterproduktivität</a:t>
                </a:r>
                <a:endParaRPr lang="en-US" sz="1600" dirty="0"/>
              </a:p>
              <a:p>
                <a:pPr marL="634959" lvl="1" indent="-177759" algn="l" defTabSz="914400">
                  <a:buFont typeface="Arial"/>
                  <a:buChar char="•"/>
                </a:pPr>
                <a:r>
                  <a:rPr lang="de-CH" sz="1600" b="0" i="0" dirty="0">
                    <a:solidFill>
                      <a:schemeClr val="tx1"/>
                    </a:solidFill>
                    <a:latin typeface="Arial"/>
                    <a:ea typeface="+mn-ea"/>
                    <a:cs typeface="+mn-cs"/>
                  </a:rPr>
                  <a:t>Erhöhung der Kundenzufriedenheit</a:t>
                </a:r>
                <a:endParaRPr lang="en-US" sz="1600" dirty="0"/>
              </a:p>
              <a:p>
                <a:pPr marL="634959" lvl="1" indent="-177759" algn="l" defTabSz="914400">
                  <a:buFont typeface="Arial"/>
                  <a:buChar char="•"/>
                </a:pPr>
                <a:r>
                  <a:rPr lang="de-CH" sz="1600" b="0" i="0" dirty="0">
                    <a:solidFill>
                      <a:schemeClr val="tx1"/>
                    </a:solidFill>
                    <a:latin typeface="Arial"/>
                    <a:ea typeface="+mn-ea"/>
                    <a:cs typeface="+mn-cs"/>
                  </a:rPr>
                  <a:t>Senkung von Administrations- und Servicekosten</a:t>
                </a:r>
                <a:endParaRPr lang="en-US" sz="1600" dirty="0"/>
              </a:p>
            </p:txBody>
          </p:sp>
        </p:grpSp>
        <p:sp>
          <p:nvSpPr>
            <p:cNvPr id="8" name="TextBox 7"/>
            <p:cNvSpPr txBox="1"/>
            <p:nvPr/>
          </p:nvSpPr>
          <p:spPr>
            <a:xfrm rot="16200000">
              <a:off x="2268135" y="1613797"/>
              <a:ext cx="178780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 defTabSz="914400">
                <a:buNone/>
              </a:pPr>
              <a:r>
                <a:rPr lang="de-CH" sz="1050" b="0" i="0" spc="-20" dirty="0" smtClean="0">
                  <a:solidFill>
                    <a:srgbClr val="FFFFFF"/>
                  </a:solidFill>
                  <a:latin typeface="Arial"/>
                  <a:ea typeface="+mn-ea"/>
                  <a:cs typeface="+mn-cs"/>
                </a:rPr>
                <a:t>Herausforderungen</a:t>
              </a:r>
              <a:endParaRPr lang="en-US" sz="1050" spc="-20" dirty="0"/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396173" y="3237987"/>
            <a:ext cx="6013794" cy="1403278"/>
            <a:chOff x="2916247" y="3109133"/>
            <a:chExt cx="6013794" cy="1403278"/>
          </a:xfrm>
        </p:grpSpPr>
        <p:pic>
          <p:nvPicPr>
            <p:cNvPr id="12" name="Picture 11" descr="boxblue.pn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16247" y="3109133"/>
              <a:ext cx="6013794" cy="1403278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2974805" y="3275737"/>
              <a:ext cx="571384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634959" lvl="1" indent="-177759" algn="l" defTabSz="914400">
                <a:buFont typeface="Arial"/>
                <a:buChar char="•"/>
              </a:pPr>
              <a:r>
                <a:rPr lang="de-CH" sz="1600" b="0" i="0" dirty="0">
                  <a:solidFill>
                    <a:schemeClr val="tx1"/>
                  </a:solidFill>
                  <a:latin typeface="Arial"/>
                  <a:ea typeface="+mn-ea"/>
                  <a:cs typeface="+mn-cs"/>
                </a:rPr>
                <a:t>Cisco Business Edition 6000</a:t>
              </a:r>
              <a:endParaRPr lang="en-US" sz="1600" dirty="0"/>
            </a:p>
            <a:p>
              <a:pPr marL="634959" lvl="1" indent="-177759" algn="l" defTabSz="914400">
                <a:buFont typeface="Arial"/>
                <a:buChar char="•"/>
              </a:pPr>
              <a:r>
                <a:rPr lang="de-CH" sz="1600" b="0" i="0" dirty="0">
                  <a:solidFill>
                    <a:schemeClr val="tx1"/>
                  </a:solidFill>
                  <a:latin typeface="Arial"/>
                  <a:ea typeface="+mn-ea"/>
                  <a:cs typeface="+mn-cs"/>
                </a:rPr>
                <a:t>Unity Connection für Sprach-, Video- und Datenkommunikation und zur Einbindung mobiler Geräte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 rot="16200000">
              <a:off x="2548440" y="3661859"/>
              <a:ext cx="1200329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>
                <a:buNone/>
              </a:pPr>
              <a:r>
                <a:rPr lang="de-CH" sz="1050" b="0" i="0" dirty="0">
                  <a:solidFill>
                    <a:srgbClr val="FFFFFF"/>
                  </a:solidFill>
                  <a:latin typeface="Arial"/>
                  <a:ea typeface="+mn-ea"/>
                  <a:cs typeface="+mn-cs"/>
                </a:rPr>
                <a:t>Lösung</a:t>
              </a:r>
              <a:endParaRPr lang="en-US" sz="1050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396173" y="4799688"/>
            <a:ext cx="6013794" cy="1943528"/>
            <a:chOff x="2916247" y="4763443"/>
            <a:chExt cx="6013794" cy="1943528"/>
          </a:xfrm>
        </p:grpSpPr>
        <p:pic>
          <p:nvPicPr>
            <p:cNvPr id="13" name="Picture 12" descr="boxblue.pn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16247" y="4763443"/>
              <a:ext cx="6013794" cy="1943528"/>
            </a:xfrm>
            <a:prstGeom prst="rect">
              <a:avLst/>
            </a:prstGeom>
          </p:spPr>
        </p:pic>
        <p:sp>
          <p:nvSpPr>
            <p:cNvPr id="2" name="TextBox 1"/>
            <p:cNvSpPr txBox="1"/>
            <p:nvPr/>
          </p:nvSpPr>
          <p:spPr>
            <a:xfrm>
              <a:off x="2974805" y="4983383"/>
              <a:ext cx="5955236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634959" lvl="1" indent="-177759" algn="l" defTabSz="914400">
                <a:buFont typeface="Arial"/>
                <a:buChar char="•"/>
              </a:pPr>
              <a:r>
                <a:rPr lang="de-CH" sz="1600" b="0" i="0" dirty="0" smtClean="0">
                  <a:solidFill>
                    <a:schemeClr val="tx1"/>
                  </a:solidFill>
                  <a:latin typeface="Arial"/>
                  <a:ea typeface="+mn-ea"/>
                  <a:cs typeface="+mn-cs"/>
                </a:rPr>
                <a:t>Optimierte 180 </a:t>
              </a:r>
              <a:r>
                <a:rPr lang="de-CH" sz="1600" b="0" i="0" dirty="0">
                  <a:solidFill>
                    <a:schemeClr val="tx1"/>
                  </a:solidFill>
                  <a:latin typeface="Arial"/>
                  <a:ea typeface="+mn-ea"/>
                  <a:cs typeface="+mn-cs"/>
                </a:rPr>
                <a:t>und höhere Mitarbeiterproduktivität</a:t>
              </a:r>
              <a:endParaRPr lang="en-US" sz="1600" dirty="0"/>
            </a:p>
            <a:p>
              <a:pPr marL="634959" lvl="1" indent="-177759" algn="l" defTabSz="914400">
                <a:buFont typeface="Arial"/>
                <a:buChar char="•"/>
              </a:pPr>
              <a:r>
                <a:rPr lang="de-CH" sz="1600" b="0" i="0" dirty="0">
                  <a:solidFill>
                    <a:schemeClr val="tx1"/>
                  </a:solidFill>
                  <a:latin typeface="Arial"/>
                  <a:ea typeface="+mn-ea"/>
                  <a:cs typeface="+mn-cs"/>
                </a:rPr>
                <a:t>Verbesserter Kundensupport</a:t>
              </a:r>
              <a:endParaRPr lang="en-US" sz="1600" dirty="0"/>
            </a:p>
            <a:p>
              <a:pPr marL="634959" lvl="1" indent="-177759" algn="l" defTabSz="914400">
                <a:buFont typeface="Arial"/>
                <a:buChar char="•"/>
              </a:pPr>
              <a:r>
                <a:rPr lang="de-CH" sz="1600" b="0" i="0" dirty="0">
                  <a:solidFill>
                    <a:schemeClr val="tx1"/>
                  </a:solidFill>
                  <a:latin typeface="Arial"/>
                  <a:ea typeface="+mn-ea"/>
                  <a:cs typeface="+mn-cs"/>
                </a:rPr>
                <a:t>Um 60 % niedrigere Telekommunikationskosten; geringere Administrationskosten</a:t>
              </a:r>
              <a:endParaRPr lang="en-US" sz="1600" dirty="0"/>
            </a:p>
            <a:p>
              <a:pPr marL="634959" lvl="1" indent="-177759" algn="l" defTabSz="914400">
                <a:buFont typeface="Arial"/>
                <a:buChar char="•"/>
              </a:pPr>
              <a:r>
                <a:rPr lang="de-CH" sz="1600" b="0" i="0" dirty="0">
                  <a:solidFill>
                    <a:schemeClr val="tx1"/>
                  </a:solidFill>
                  <a:latin typeface="Arial"/>
                  <a:ea typeface="+mn-ea"/>
                  <a:cs typeface="+mn-cs"/>
                </a:rPr>
                <a:t>Systemadministrationsprozess beansprucht nur </a:t>
              </a:r>
              <a:r>
                <a:rPr lang="de-CH" sz="1600" b="0" i="0" dirty="0" smtClean="0">
                  <a:solidFill>
                    <a:schemeClr val="tx1"/>
                  </a:solidFill>
                  <a:latin typeface="Arial"/>
                  <a:ea typeface="+mn-ea"/>
                  <a:cs typeface="+mn-cs"/>
                </a:rPr>
                <a:t/>
              </a:r>
              <a:br>
                <a:rPr lang="de-CH" sz="1600" b="0" i="0" dirty="0" smtClean="0">
                  <a:solidFill>
                    <a:schemeClr val="tx1"/>
                  </a:solidFill>
                  <a:latin typeface="Arial"/>
                  <a:ea typeface="+mn-ea"/>
                  <a:cs typeface="+mn-cs"/>
                </a:rPr>
              </a:br>
              <a:r>
                <a:rPr lang="de-CH" sz="1600" b="0" i="0" dirty="0" smtClean="0">
                  <a:solidFill>
                    <a:schemeClr val="tx1"/>
                  </a:solidFill>
                  <a:latin typeface="Arial"/>
                  <a:ea typeface="+mn-ea"/>
                  <a:cs typeface="+mn-cs"/>
                </a:rPr>
                <a:t>noch </a:t>
              </a:r>
              <a:r>
                <a:rPr lang="de-CH" sz="1600" b="0" i="0" dirty="0">
                  <a:solidFill>
                    <a:schemeClr val="tx1"/>
                  </a:solidFill>
                  <a:latin typeface="Arial"/>
                  <a:ea typeface="+mn-ea"/>
                  <a:cs typeface="+mn-cs"/>
                </a:rPr>
                <a:t>wenige Minuten statt mehrerer Tage</a:t>
              </a:r>
              <a:endParaRPr lang="en-US" sz="1600" dirty="0"/>
            </a:p>
          </p:txBody>
        </p:sp>
        <p:sp>
          <p:nvSpPr>
            <p:cNvPr id="18" name="TextBox 17"/>
            <p:cNvSpPr txBox="1"/>
            <p:nvPr/>
          </p:nvSpPr>
          <p:spPr>
            <a:xfrm rot="16200000">
              <a:off x="2290858" y="5594184"/>
              <a:ext cx="1742856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>
                <a:buNone/>
              </a:pPr>
              <a:r>
                <a:rPr lang="de-CH" sz="1050" b="0" i="0" dirty="0">
                  <a:solidFill>
                    <a:srgbClr val="FFFFFF"/>
                  </a:solidFill>
                  <a:latin typeface="Arial"/>
                  <a:ea typeface="+mn-ea"/>
                  <a:cs typeface="+mn-cs"/>
                </a:rPr>
                <a:t>Ergebnisse</a:t>
              </a:r>
              <a:endParaRPr lang="en-US" sz="1050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6601574" y="1368175"/>
            <a:ext cx="2440774" cy="5310698"/>
            <a:chOff x="6715874" y="1368175"/>
            <a:chExt cx="2440774" cy="5310698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715874" y="1368175"/>
              <a:ext cx="2428126" cy="1307215"/>
            </a:xfrm>
            <a:prstGeom prst="rect">
              <a:avLst/>
            </a:prstGeom>
          </p:spPr>
        </p:pic>
        <p:pic>
          <p:nvPicPr>
            <p:cNvPr id="27" name="Picture 26" descr="AL59836.jpg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715874" y="5190504"/>
              <a:ext cx="2440774" cy="1488369"/>
            </a:xfrm>
            <a:prstGeom prst="rect">
              <a:avLst/>
            </a:prstGeom>
          </p:spPr>
        </p:pic>
        <p:pic>
          <p:nvPicPr>
            <p:cNvPr id="29" name="Picture 28" descr="AN48148.jpg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715874" y="2663404"/>
              <a:ext cx="2434450" cy="1009290"/>
            </a:xfrm>
            <a:prstGeom prst="rect">
              <a:avLst/>
            </a:prstGeom>
          </p:spPr>
        </p:pic>
        <p:pic>
          <p:nvPicPr>
            <p:cNvPr id="30" name="Picture 29" descr="AN36240.jpg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715874" y="3672694"/>
              <a:ext cx="2440774" cy="1517810"/>
            </a:xfrm>
            <a:prstGeom prst="rect">
              <a:avLst/>
            </a:prstGeom>
          </p:spPr>
        </p:pic>
      </p:grpSp>
      <p:cxnSp>
        <p:nvCxnSpPr>
          <p:cNvPr id="23" name="Straight Connector 22"/>
          <p:cNvCxnSpPr/>
          <p:nvPr/>
        </p:nvCxnSpPr>
        <p:spPr>
          <a:xfrm>
            <a:off x="6323" y="1171512"/>
            <a:ext cx="9144000" cy="0"/>
          </a:xfrm>
          <a:prstGeom prst="line">
            <a:avLst/>
          </a:prstGeom>
          <a:ln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  <a:gs pos="20000">
                  <a:schemeClr val="bg1">
                    <a:lumMod val="75000"/>
                  </a:schemeClr>
                </a:gs>
                <a:gs pos="80000">
                  <a:schemeClr val="bg1">
                    <a:lumMod val="75000"/>
                  </a:schemeClr>
                </a:gs>
                <a:gs pos="51000">
                  <a:schemeClr val="bg1"/>
                </a:gs>
              </a:gsLst>
              <a:lin ang="0" scaled="1"/>
              <a:tileRect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254751445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G4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>
          <a:xfrm>
            <a:off x="0" y="1171512"/>
            <a:ext cx="9144000" cy="5686488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29702" y="202545"/>
            <a:ext cx="8588861" cy="838200"/>
          </a:xfrm>
        </p:spPr>
        <p:txBody>
          <a:bodyPr/>
          <a:lstStyle/>
          <a:p>
            <a:pPr algn="l" defTabSz="914400">
              <a:spcBef>
                <a:spcPct val="0"/>
              </a:spcBef>
              <a:buNone/>
            </a:pPr>
            <a:r>
              <a:rPr lang="de-CH" sz="3200" b="0" i="0" spc="0" baseline="0">
                <a:solidFill>
                  <a:srgbClr val="FFFFFF"/>
                </a:solidFill>
                <a:latin typeface="Arial"/>
                <a:ea typeface="+mj-ea"/>
                <a:cs typeface="+mj-cs"/>
              </a:rPr>
              <a:t>Anwenderberichte</a:t>
            </a:r>
            <a:endParaRPr lang="en-US" sz="2800" dirty="0">
              <a:solidFill>
                <a:schemeClr val="bg1"/>
              </a:solidFill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3765134" y="1381782"/>
            <a:ext cx="4506497" cy="1526518"/>
            <a:chOff x="706368" y="1977185"/>
            <a:chExt cx="4506497" cy="1747514"/>
          </a:xfrm>
        </p:grpSpPr>
        <p:pic>
          <p:nvPicPr>
            <p:cNvPr id="14" name="Picture 13" descr="Tab4.pn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6368" y="1977185"/>
              <a:ext cx="4506497" cy="1747514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990600" y="2120903"/>
              <a:ext cx="4051299" cy="11627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 defTabSz="914400">
                <a:buNone/>
              </a:pPr>
              <a:r>
                <a:rPr lang="en-US" sz="1500" b="1" i="0" dirty="0" err="1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latin typeface="Arial"/>
                  <a:ea typeface="+mn-ea"/>
                  <a:cs typeface="+mn-cs"/>
                </a:rPr>
                <a:t>Erste</a:t>
              </a:r>
              <a:r>
                <a:rPr lang="en-US" sz="1500" b="1" i="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latin typeface="Arial"/>
                  <a:ea typeface="+mn-ea"/>
                  <a:cs typeface="+mn-cs"/>
                </a:rPr>
                <a:t> Bank </a:t>
              </a:r>
            </a:p>
            <a:p>
              <a:pPr algn="l" defTabSz="914400">
                <a:buNone/>
              </a:pPr>
              <a:r>
                <a:rPr lang="de-CH" sz="1500" b="0" i="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latin typeface="Arial"/>
                  <a:ea typeface="+mn-ea"/>
                  <a:cs typeface="+mn-cs"/>
                </a:rPr>
                <a:t>Finanzinstitut erschließt </a:t>
              </a:r>
              <a:r>
                <a:rPr lang="de-CH" sz="1500" b="0" i="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latin typeface="Arial"/>
                  <a:ea typeface="+mn-ea"/>
                  <a:cs typeface="+mn-cs"/>
                </a:rPr>
                <a:t>neue Einsparungsmöglichkeiten </a:t>
              </a:r>
              <a:r>
                <a:rPr lang="de-CH" sz="1500" b="0" i="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latin typeface="Arial"/>
                  <a:ea typeface="+mn-ea"/>
                  <a:cs typeface="+mn-cs"/>
                </a:rPr>
                <a:t>mit Cisco </a:t>
              </a:r>
              <a:r>
                <a:rPr lang="de-CH" sz="1500" b="0" i="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latin typeface="Arial"/>
                  <a:ea typeface="+mn-ea"/>
                  <a:cs typeface="+mn-cs"/>
                </a:rPr>
                <a:t/>
              </a:r>
              <a:br>
                <a:rPr lang="de-CH" sz="1500" b="0" i="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latin typeface="Arial"/>
                  <a:ea typeface="+mn-ea"/>
                  <a:cs typeface="+mn-cs"/>
                </a:rPr>
              </a:br>
              <a:r>
                <a:rPr lang="de-CH" sz="1500" b="0" i="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latin typeface="Arial"/>
                  <a:ea typeface="+mn-ea"/>
                  <a:cs typeface="+mn-cs"/>
                </a:rPr>
                <a:t>Unified </a:t>
              </a:r>
              <a:r>
                <a:rPr lang="de-CH" sz="1500" b="0" i="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latin typeface="Arial"/>
                  <a:ea typeface="+mn-ea"/>
                  <a:cs typeface="+mn-cs"/>
                </a:rPr>
                <a:t>Computing und Cloud Computing. 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3530600" y="4838700"/>
            <a:ext cx="4506497" cy="1869303"/>
            <a:chOff x="4312066" y="4820930"/>
            <a:chExt cx="4506497" cy="1869303"/>
          </a:xfrm>
        </p:grpSpPr>
        <p:pic>
          <p:nvPicPr>
            <p:cNvPr id="18" name="Picture 17" descr="Tab4.pn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4312066" y="4820930"/>
              <a:ext cx="4506497" cy="1747514"/>
            </a:xfrm>
            <a:prstGeom prst="rect">
              <a:avLst/>
            </a:prstGeom>
          </p:spPr>
        </p:pic>
        <p:sp>
          <p:nvSpPr>
            <p:cNvPr id="22" name="TextBox 21"/>
            <p:cNvSpPr txBox="1"/>
            <p:nvPr/>
          </p:nvSpPr>
          <p:spPr>
            <a:xfrm>
              <a:off x="4584700" y="5166739"/>
              <a:ext cx="4120495" cy="15234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 defTabSz="914400">
                <a:buNone/>
              </a:pPr>
              <a:r>
                <a:rPr lang="en-US" sz="1500" b="1" i="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latin typeface="Arial"/>
                  <a:ea typeface="+mn-ea"/>
                  <a:cs typeface="+mn-cs"/>
                </a:rPr>
                <a:t>MacArthur Corporation</a:t>
              </a:r>
            </a:p>
            <a:p>
              <a:pPr algn="l" defTabSz="914400">
                <a:buNone/>
              </a:pPr>
              <a:r>
                <a:rPr lang="de-CH" sz="1500" b="0" i="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latin typeface="Arial"/>
                  <a:ea typeface="+mn-ea"/>
                  <a:cs typeface="+mn-cs"/>
                </a:rPr>
                <a:t>Cloud-basiertes Web-Gateway von Cisco mindert Risiken, steigert die Verfügbarkeit </a:t>
              </a:r>
              <a:r>
                <a:rPr lang="de-CH" sz="1500" b="0" i="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latin typeface="Arial"/>
                  <a:ea typeface="+mn-ea"/>
                  <a:cs typeface="+mn-cs"/>
                </a:rPr>
                <a:t/>
              </a:r>
              <a:br>
                <a:rPr lang="de-CH" sz="1500" b="0" i="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latin typeface="Arial"/>
                  <a:ea typeface="+mn-ea"/>
                  <a:cs typeface="+mn-cs"/>
                </a:rPr>
              </a:br>
              <a:r>
                <a:rPr lang="de-CH" sz="1500" b="0" i="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latin typeface="Arial"/>
                  <a:ea typeface="+mn-ea"/>
                  <a:cs typeface="+mn-cs"/>
                </a:rPr>
                <a:t>und </a:t>
              </a:r>
              <a:r>
                <a:rPr lang="de-CH" sz="1500" b="0" i="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latin typeface="Arial"/>
                  <a:ea typeface="+mn-ea"/>
                  <a:cs typeface="+mn-cs"/>
                </a:rPr>
                <a:t>Betriebszeit und ermöglicht sichere </a:t>
              </a:r>
              <a:r>
                <a:rPr lang="de-CH" sz="1500" b="0" i="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latin typeface="Arial"/>
                  <a:ea typeface="+mn-ea"/>
                  <a:cs typeface="+mn-cs"/>
                </a:rPr>
                <a:t/>
              </a:r>
              <a:br>
                <a:rPr lang="de-CH" sz="1500" b="0" i="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latin typeface="Arial"/>
                  <a:ea typeface="+mn-ea"/>
                  <a:cs typeface="+mn-cs"/>
                </a:rPr>
              </a:br>
              <a:r>
                <a:rPr lang="de-CH" sz="1500" b="0" i="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latin typeface="Arial"/>
                  <a:ea typeface="+mn-ea"/>
                  <a:cs typeface="+mn-cs"/>
                </a:rPr>
                <a:t>VPN-Verbindungen</a:t>
              </a:r>
              <a:r>
                <a:rPr lang="de-CH" sz="1500" b="0" i="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latin typeface="Arial"/>
                  <a:ea typeface="+mn-ea"/>
                  <a:cs typeface="+mn-cs"/>
                </a:rPr>
                <a:t>. </a:t>
              </a:r>
            </a:p>
            <a:p>
              <a:pPr algn="l" defTabSz="914400">
                <a:buNone/>
              </a:pPr>
              <a:endParaRPr lang="en-US" sz="15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</a:endParaRPr>
            </a:p>
          </p:txBody>
        </p:sp>
      </p:grpSp>
      <p:grpSp>
        <p:nvGrpSpPr>
          <p:cNvPr id="29" name="Group 28"/>
          <p:cNvGrpSpPr/>
          <p:nvPr/>
        </p:nvGrpSpPr>
        <p:grpSpPr>
          <a:xfrm rot="10800000">
            <a:off x="229702" y="2870200"/>
            <a:ext cx="4368800" cy="1767926"/>
            <a:chOff x="4368800" y="4573071"/>
            <a:chExt cx="4368800" cy="2085423"/>
          </a:xfrm>
        </p:grpSpPr>
        <p:pic>
          <p:nvPicPr>
            <p:cNvPr id="30" name="Picture 29" descr="GreenTab.png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4368800" y="4573071"/>
              <a:ext cx="4368800" cy="2085423"/>
            </a:xfrm>
            <a:prstGeom prst="rect">
              <a:avLst/>
            </a:prstGeom>
          </p:spPr>
        </p:pic>
        <p:sp>
          <p:nvSpPr>
            <p:cNvPr id="31" name="TextBox 30"/>
            <p:cNvSpPr txBox="1"/>
            <p:nvPr/>
          </p:nvSpPr>
          <p:spPr>
            <a:xfrm rot="10800000">
              <a:off x="4596977" y="4960058"/>
              <a:ext cx="3937424" cy="14703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 defTabSz="914400">
                <a:buNone/>
              </a:pPr>
              <a:r>
                <a:rPr lang="en-US" sz="1500" b="1" i="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latin typeface="Arial"/>
                  <a:ea typeface="+mn-ea"/>
                  <a:cs typeface="+mn-cs"/>
                </a:rPr>
                <a:t>Virtual Radiologic </a:t>
              </a:r>
            </a:p>
            <a:p>
              <a:pPr algn="l" defTabSz="914400">
                <a:buNone/>
              </a:pPr>
              <a:r>
                <a:rPr lang="de-CH" sz="1500" b="0" i="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latin typeface="Arial"/>
                  <a:ea typeface="+mn-ea"/>
                  <a:cs typeface="+mn-cs"/>
                </a:rPr>
                <a:t>Große Radiologiepraxis baut </a:t>
              </a:r>
              <a:r>
                <a:rPr lang="de-CH" sz="1500" b="0" i="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latin typeface="Arial"/>
                  <a:ea typeface="+mn-ea"/>
                  <a:cs typeface="+mn-cs"/>
                </a:rPr>
                <a:t>beim </a:t>
              </a:r>
              <a:br>
                <a:rPr lang="de-CH" sz="1500" b="0" i="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latin typeface="Arial"/>
                  <a:ea typeface="+mn-ea"/>
                  <a:cs typeface="+mn-cs"/>
                </a:rPr>
              </a:br>
              <a:r>
                <a:rPr lang="de-CH" sz="1500" b="0" i="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latin typeface="Arial"/>
                  <a:ea typeface="+mn-ea"/>
                  <a:cs typeface="+mn-cs"/>
                </a:rPr>
                <a:t>Schutz </a:t>
              </a:r>
              <a:r>
                <a:rPr lang="de-CH" sz="1500" b="0" i="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latin typeface="Arial"/>
                  <a:ea typeface="+mn-ea"/>
                  <a:cs typeface="+mn-cs"/>
                </a:rPr>
                <a:t>seiner Mitarbeiter </a:t>
              </a:r>
              <a:r>
                <a:rPr lang="de-CH" sz="1500" b="0" i="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latin typeface="Arial"/>
                  <a:ea typeface="+mn-ea"/>
                  <a:cs typeface="+mn-cs"/>
                </a:rPr>
                <a:t>auf </a:t>
              </a:r>
              <a:r>
                <a:rPr lang="de-CH" sz="1500" b="0" i="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latin typeface="Arial"/>
                  <a:ea typeface="+mn-ea"/>
                  <a:cs typeface="+mn-cs"/>
                </a:rPr>
                <a:t>die Sicherheitslösungen und </a:t>
              </a:r>
              <a:r>
                <a:rPr lang="de-CH" sz="1500" b="0" i="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latin typeface="Arial"/>
                  <a:ea typeface="+mn-ea"/>
                  <a:cs typeface="+mn-cs"/>
                </a:rPr>
                <a:t>Compliance-Technologien </a:t>
              </a:r>
              <a:r>
                <a:rPr lang="de-CH" sz="1500" b="0" i="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latin typeface="Arial"/>
                  <a:ea typeface="+mn-ea"/>
                  <a:cs typeface="+mn-cs"/>
                </a:rPr>
                <a:t>von Cisco. </a:t>
              </a:r>
            </a:p>
          </p:txBody>
        </p:sp>
      </p:grpSp>
      <p:cxnSp>
        <p:nvCxnSpPr>
          <p:cNvPr id="16" name="Straight Connector 15"/>
          <p:cNvCxnSpPr/>
          <p:nvPr/>
        </p:nvCxnSpPr>
        <p:spPr>
          <a:xfrm>
            <a:off x="6323" y="1171512"/>
            <a:ext cx="9144000" cy="0"/>
          </a:xfrm>
          <a:prstGeom prst="line">
            <a:avLst/>
          </a:prstGeom>
          <a:ln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  <a:gs pos="20000">
                  <a:schemeClr val="bg1">
                    <a:lumMod val="75000"/>
                  </a:schemeClr>
                </a:gs>
                <a:gs pos="80000">
                  <a:schemeClr val="bg1">
                    <a:lumMod val="75000"/>
                  </a:schemeClr>
                </a:gs>
                <a:gs pos="51000">
                  <a:schemeClr val="bg1"/>
                </a:gs>
              </a:gsLst>
              <a:lin ang="0" scaled="1"/>
              <a:tileRect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1942102562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G11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>
          <a:xfrm>
            <a:off x="6323" y="1171512"/>
            <a:ext cx="9144000" cy="5686488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29702" y="202545"/>
            <a:ext cx="8914298" cy="838200"/>
          </a:xfrm>
        </p:spPr>
        <p:txBody>
          <a:bodyPr/>
          <a:lstStyle/>
          <a:p>
            <a:pPr algn="l" defTabSz="914400">
              <a:spcBef>
                <a:spcPct val="0"/>
              </a:spcBef>
              <a:buNone/>
            </a:pPr>
            <a:r>
              <a:rPr lang="de-CH" sz="3200" b="0" i="0" spc="-20" dirty="0">
                <a:solidFill>
                  <a:srgbClr val="FFFFFF"/>
                </a:solidFill>
                <a:latin typeface="Arial"/>
                <a:ea typeface="+mj-ea"/>
                <a:cs typeface="+mj-cs"/>
              </a:rPr>
              <a:t>Was können wir und unsere Partner für Sie tun?</a:t>
            </a:r>
            <a:endParaRPr lang="en-US" sz="3200" spc="-20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57151" y="1816461"/>
            <a:ext cx="4924449" cy="46935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74320" lvl="2" indent="-177759" algn="l" defTabSz="914400">
              <a:lnSpc>
                <a:spcPct val="150000"/>
              </a:lnSpc>
              <a:spcBef>
                <a:spcPts val="600"/>
              </a:spcBef>
              <a:buClr>
                <a:srgbClr val="0096D6">
                  <a:lumMod val="75000"/>
                </a:srgbClr>
              </a:buClr>
              <a:buFont typeface="Arial"/>
              <a:buChar char="•"/>
            </a:pPr>
            <a:r>
              <a:rPr lang="en-US" sz="1600" b="1" i="0" dirty="0" err="1">
                <a:solidFill>
                  <a:srgbClr val="0096D6">
                    <a:lumMod val="75000"/>
                  </a:srgbClr>
                </a:solidFill>
                <a:latin typeface="Arial"/>
                <a:ea typeface="+mn-ea"/>
                <a:cs typeface="+mn-cs"/>
              </a:rPr>
              <a:t>Vereinfachung</a:t>
            </a:r>
            <a:r>
              <a:rPr lang="en-US" sz="1600" b="1" i="0" dirty="0">
                <a:solidFill>
                  <a:srgbClr val="0096D6">
                    <a:lumMod val="75000"/>
                  </a:srgbClr>
                </a:solidFill>
                <a:latin typeface="Arial"/>
                <a:ea typeface="+mn-ea"/>
                <a:cs typeface="+mn-cs"/>
              </a:rPr>
              <a:t> von IT-</a:t>
            </a:r>
            <a:r>
              <a:rPr lang="en-US" sz="1600" b="1" i="0" dirty="0" err="1">
                <a:solidFill>
                  <a:srgbClr val="0096D6">
                    <a:lumMod val="75000"/>
                  </a:srgbClr>
                </a:solidFill>
                <a:latin typeface="Arial"/>
                <a:ea typeface="+mn-ea"/>
                <a:cs typeface="+mn-cs"/>
              </a:rPr>
              <a:t>Prozessen</a:t>
            </a:r>
            <a:r>
              <a:rPr lang="en-US" sz="1600" b="1" i="0" dirty="0">
                <a:solidFill>
                  <a:srgbClr val="0096D6">
                    <a:lumMod val="75000"/>
                  </a:srgbClr>
                </a:solidFill>
                <a:latin typeface="Arial"/>
                <a:ea typeface="+mn-ea"/>
                <a:cs typeface="+mn-cs"/>
              </a:rPr>
              <a:t> und -</a:t>
            </a:r>
            <a:r>
              <a:rPr lang="en-US" sz="1600" b="1" i="0" dirty="0" err="1">
                <a:solidFill>
                  <a:srgbClr val="0096D6">
                    <a:lumMod val="75000"/>
                  </a:srgbClr>
                </a:solidFill>
                <a:latin typeface="Arial"/>
                <a:ea typeface="+mn-ea"/>
                <a:cs typeface="+mn-cs"/>
              </a:rPr>
              <a:t>Betrieb</a:t>
            </a:r>
            <a:endParaRPr lang="en-US" sz="1600" b="1" i="0" dirty="0">
              <a:solidFill>
                <a:srgbClr val="0096D6">
                  <a:lumMod val="75000"/>
                </a:srgbClr>
              </a:solidFill>
              <a:latin typeface="Arial"/>
              <a:ea typeface="+mn-ea"/>
              <a:cs typeface="+mn-cs"/>
            </a:endParaRPr>
          </a:p>
          <a:p>
            <a:pPr marL="274320" lvl="2" indent="-177759" algn="l" defTabSz="914400">
              <a:lnSpc>
                <a:spcPct val="150000"/>
              </a:lnSpc>
              <a:spcBef>
                <a:spcPts val="600"/>
              </a:spcBef>
              <a:buClr>
                <a:srgbClr val="0096D6">
                  <a:lumMod val="75000"/>
                </a:srgbClr>
              </a:buClr>
              <a:buFont typeface="Arial"/>
              <a:buChar char="•"/>
            </a:pPr>
            <a:r>
              <a:rPr lang="en-US" sz="1600" b="1" i="0" dirty="0" err="1">
                <a:solidFill>
                  <a:srgbClr val="0096D6">
                    <a:lumMod val="75000"/>
                  </a:srgbClr>
                </a:solidFill>
                <a:latin typeface="Arial"/>
                <a:ea typeface="+mn-ea"/>
                <a:cs typeface="+mn-cs"/>
              </a:rPr>
              <a:t>Unterstützung</a:t>
            </a:r>
            <a:r>
              <a:rPr lang="en-US" sz="1600" b="1" i="0" dirty="0">
                <a:solidFill>
                  <a:srgbClr val="0096D6">
                    <a:lumMod val="75000"/>
                  </a:srgbClr>
                </a:solidFill>
                <a:latin typeface="Arial"/>
                <a:ea typeface="+mn-ea"/>
                <a:cs typeface="+mn-cs"/>
              </a:rPr>
              <a:t> </a:t>
            </a:r>
            <a:r>
              <a:rPr lang="en-US" sz="1600" b="1" i="0" dirty="0" err="1">
                <a:solidFill>
                  <a:srgbClr val="0096D6">
                    <a:lumMod val="75000"/>
                  </a:srgbClr>
                </a:solidFill>
                <a:latin typeface="Arial"/>
                <a:ea typeface="+mn-ea"/>
                <a:cs typeface="+mn-cs"/>
              </a:rPr>
              <a:t>bei</a:t>
            </a:r>
            <a:r>
              <a:rPr lang="en-US" sz="1600" b="1" i="0" dirty="0">
                <a:solidFill>
                  <a:srgbClr val="0096D6">
                    <a:lumMod val="75000"/>
                  </a:srgbClr>
                </a:solidFill>
                <a:latin typeface="Arial"/>
                <a:ea typeface="+mn-ea"/>
                <a:cs typeface="+mn-cs"/>
              </a:rPr>
              <a:t> </a:t>
            </a:r>
            <a:r>
              <a:rPr lang="en-US" sz="1600" b="1" i="0" dirty="0" err="1">
                <a:solidFill>
                  <a:srgbClr val="0096D6">
                    <a:lumMod val="75000"/>
                  </a:srgbClr>
                </a:solidFill>
                <a:latin typeface="Arial"/>
                <a:ea typeface="+mn-ea"/>
                <a:cs typeface="+mn-cs"/>
              </a:rPr>
              <a:t>der</a:t>
            </a:r>
            <a:r>
              <a:rPr lang="en-US" sz="1600" b="1" i="0" dirty="0">
                <a:solidFill>
                  <a:srgbClr val="0096D6">
                    <a:lumMod val="75000"/>
                  </a:srgbClr>
                </a:solidFill>
                <a:latin typeface="Arial"/>
                <a:ea typeface="+mn-ea"/>
                <a:cs typeface="+mn-cs"/>
              </a:rPr>
              <a:t> </a:t>
            </a:r>
            <a:r>
              <a:rPr lang="en-US" sz="1600" b="1" i="0" dirty="0" err="1">
                <a:solidFill>
                  <a:srgbClr val="0096D6">
                    <a:lumMod val="75000"/>
                  </a:srgbClr>
                </a:solidFill>
                <a:latin typeface="Arial"/>
                <a:ea typeface="+mn-ea"/>
                <a:cs typeface="+mn-cs"/>
              </a:rPr>
              <a:t>Erfüllung</a:t>
            </a:r>
            <a:r>
              <a:rPr lang="en-US" sz="1600" b="1" i="0" dirty="0">
                <a:solidFill>
                  <a:srgbClr val="0096D6">
                    <a:lumMod val="75000"/>
                  </a:srgbClr>
                </a:solidFill>
                <a:latin typeface="Arial"/>
                <a:ea typeface="+mn-ea"/>
                <a:cs typeface="+mn-cs"/>
              </a:rPr>
              <a:t> </a:t>
            </a:r>
            <a:r>
              <a:rPr lang="en-US" sz="1600" b="1" i="0" dirty="0" err="1">
                <a:solidFill>
                  <a:srgbClr val="0096D6">
                    <a:lumMod val="75000"/>
                  </a:srgbClr>
                </a:solidFill>
                <a:latin typeface="Arial"/>
                <a:ea typeface="+mn-ea"/>
                <a:cs typeface="+mn-cs"/>
              </a:rPr>
              <a:t>geschäftlicher</a:t>
            </a:r>
            <a:r>
              <a:rPr lang="en-US" sz="1600" b="1" i="0" dirty="0">
                <a:solidFill>
                  <a:srgbClr val="0096D6">
                    <a:lumMod val="75000"/>
                  </a:srgbClr>
                </a:solidFill>
                <a:latin typeface="Arial"/>
                <a:ea typeface="+mn-ea"/>
                <a:cs typeface="+mn-cs"/>
              </a:rPr>
              <a:t> </a:t>
            </a:r>
            <a:r>
              <a:rPr lang="en-US" sz="1600" b="1" i="0" dirty="0" err="1">
                <a:solidFill>
                  <a:srgbClr val="0096D6">
                    <a:lumMod val="75000"/>
                  </a:srgbClr>
                </a:solidFill>
                <a:latin typeface="Arial"/>
                <a:ea typeface="+mn-ea"/>
                <a:cs typeface="+mn-cs"/>
              </a:rPr>
              <a:t>Anforderungen</a:t>
            </a:r>
            <a:endParaRPr lang="en-US" sz="1600" b="1" i="0" dirty="0">
              <a:solidFill>
                <a:srgbClr val="0096D6">
                  <a:lumMod val="75000"/>
                </a:srgbClr>
              </a:solidFill>
              <a:latin typeface="Arial"/>
              <a:ea typeface="+mn-ea"/>
              <a:cs typeface="+mn-cs"/>
            </a:endParaRPr>
          </a:p>
          <a:p>
            <a:pPr marL="274320" lvl="2" indent="-177759" algn="l" defTabSz="914400">
              <a:lnSpc>
                <a:spcPct val="150000"/>
              </a:lnSpc>
              <a:spcBef>
                <a:spcPts val="600"/>
              </a:spcBef>
              <a:buClr>
                <a:srgbClr val="0096D6">
                  <a:lumMod val="75000"/>
                </a:srgbClr>
              </a:buClr>
              <a:buFont typeface="Arial"/>
              <a:buChar char="•"/>
            </a:pPr>
            <a:r>
              <a:rPr lang="en-US" sz="1600" b="1" i="0" dirty="0">
                <a:solidFill>
                  <a:srgbClr val="0096D6">
                    <a:lumMod val="75000"/>
                  </a:srgbClr>
                </a:solidFill>
                <a:latin typeface="Arial"/>
                <a:ea typeface="+mn-ea"/>
                <a:cs typeface="+mn-cs"/>
              </a:rPr>
              <a:t>Flexible </a:t>
            </a:r>
            <a:r>
              <a:rPr lang="en-US" sz="1600" b="1" i="0" dirty="0" err="1">
                <a:solidFill>
                  <a:srgbClr val="0096D6">
                    <a:lumMod val="75000"/>
                  </a:srgbClr>
                </a:solidFill>
                <a:latin typeface="Arial"/>
                <a:ea typeface="+mn-ea"/>
                <a:cs typeface="+mn-cs"/>
              </a:rPr>
              <a:t>Bereitstellungsoptionen</a:t>
            </a:r>
            <a:endParaRPr lang="en-US" sz="1600" b="1" dirty="0">
              <a:solidFill>
                <a:schemeClr val="tx1">
                  <a:lumMod val="75000"/>
                </a:schemeClr>
              </a:solidFill>
            </a:endParaRPr>
          </a:p>
          <a:p>
            <a:pPr marL="274320" lvl="2" indent="-177759" algn="l" defTabSz="914400">
              <a:lnSpc>
                <a:spcPct val="150000"/>
              </a:lnSpc>
              <a:spcBef>
                <a:spcPts val="600"/>
              </a:spcBef>
              <a:buClr>
                <a:srgbClr val="0096D6">
                  <a:lumMod val="75000"/>
                </a:srgbClr>
              </a:buClr>
              <a:buFont typeface="Arial"/>
              <a:buChar char="•"/>
            </a:pPr>
            <a:r>
              <a:rPr lang="en-US" sz="1600" b="1" i="0" dirty="0" err="1">
                <a:solidFill>
                  <a:srgbClr val="0096D6">
                    <a:lumMod val="75000"/>
                  </a:srgbClr>
                </a:solidFill>
                <a:latin typeface="Arial"/>
                <a:ea typeface="+mn-ea"/>
                <a:cs typeface="+mn-cs"/>
              </a:rPr>
              <a:t>Umfassende</a:t>
            </a:r>
            <a:r>
              <a:rPr lang="en-US" sz="1600" b="1" i="0" dirty="0">
                <a:solidFill>
                  <a:srgbClr val="0096D6">
                    <a:lumMod val="75000"/>
                  </a:srgbClr>
                </a:solidFill>
                <a:latin typeface="Arial"/>
                <a:ea typeface="+mn-ea"/>
                <a:cs typeface="+mn-cs"/>
              </a:rPr>
              <a:t> </a:t>
            </a:r>
            <a:r>
              <a:rPr lang="en-US" sz="1600" b="1" i="0" dirty="0" err="1">
                <a:solidFill>
                  <a:srgbClr val="0096D6">
                    <a:lumMod val="75000"/>
                  </a:srgbClr>
                </a:solidFill>
                <a:latin typeface="Arial"/>
                <a:ea typeface="+mn-ea"/>
                <a:cs typeface="+mn-cs"/>
              </a:rPr>
              <a:t>Funktionen</a:t>
            </a:r>
            <a:r>
              <a:rPr lang="en-US" sz="1600" b="1" i="0" dirty="0">
                <a:solidFill>
                  <a:srgbClr val="0096D6">
                    <a:lumMod val="75000"/>
                  </a:srgbClr>
                </a:solidFill>
                <a:latin typeface="Arial"/>
                <a:ea typeface="+mn-ea"/>
                <a:cs typeface="+mn-cs"/>
              </a:rPr>
              <a:t> und </a:t>
            </a:r>
            <a:r>
              <a:rPr lang="en-US" sz="1600" b="1" i="0" dirty="0" err="1">
                <a:solidFill>
                  <a:srgbClr val="0096D6">
                    <a:lumMod val="75000"/>
                  </a:srgbClr>
                </a:solidFill>
                <a:latin typeface="Arial"/>
                <a:ea typeface="+mn-ea"/>
                <a:cs typeface="+mn-cs"/>
              </a:rPr>
              <a:t>Flexibilität</a:t>
            </a:r>
            <a:r>
              <a:rPr lang="en-US" sz="1600" b="1" i="0" dirty="0">
                <a:solidFill>
                  <a:srgbClr val="0096D6">
                    <a:lumMod val="75000"/>
                  </a:srgbClr>
                </a:solidFill>
                <a:latin typeface="Arial"/>
                <a:ea typeface="+mn-ea"/>
                <a:cs typeface="+mn-cs"/>
              </a:rPr>
              <a:t> </a:t>
            </a:r>
            <a:r>
              <a:rPr lang="en-US" sz="1600" b="1" i="0" dirty="0" err="1">
                <a:solidFill>
                  <a:srgbClr val="0096D6">
                    <a:lumMod val="75000"/>
                  </a:srgbClr>
                </a:solidFill>
                <a:latin typeface="Arial"/>
                <a:ea typeface="+mn-ea"/>
                <a:cs typeface="+mn-cs"/>
              </a:rPr>
              <a:t>für</a:t>
            </a:r>
            <a:r>
              <a:rPr lang="en-US" sz="1600" b="1" i="0" dirty="0">
                <a:solidFill>
                  <a:srgbClr val="0096D6">
                    <a:lumMod val="75000"/>
                  </a:srgbClr>
                </a:solidFill>
                <a:latin typeface="Arial"/>
                <a:ea typeface="+mn-ea"/>
                <a:cs typeface="+mn-cs"/>
              </a:rPr>
              <a:t> </a:t>
            </a:r>
            <a:r>
              <a:rPr lang="en-US" sz="1600" b="1" i="0" dirty="0" err="1">
                <a:solidFill>
                  <a:srgbClr val="0096D6">
                    <a:lumMod val="75000"/>
                  </a:srgbClr>
                </a:solidFill>
                <a:latin typeface="Arial"/>
                <a:ea typeface="+mn-ea"/>
                <a:cs typeface="+mn-cs"/>
              </a:rPr>
              <a:t>Mitarbeiter</a:t>
            </a:r>
            <a:endParaRPr lang="en-US" sz="1600" b="1" dirty="0">
              <a:solidFill>
                <a:schemeClr val="tx1">
                  <a:lumMod val="75000"/>
                </a:schemeClr>
              </a:solidFill>
            </a:endParaRPr>
          </a:p>
          <a:p>
            <a:pPr marL="274320" lvl="2" indent="-177759" algn="l" defTabSz="914400">
              <a:lnSpc>
                <a:spcPct val="150000"/>
              </a:lnSpc>
              <a:spcBef>
                <a:spcPts val="600"/>
              </a:spcBef>
              <a:buClr>
                <a:srgbClr val="0096D6">
                  <a:lumMod val="75000"/>
                </a:srgbClr>
              </a:buClr>
              <a:buFont typeface="Arial"/>
              <a:buChar char="•"/>
            </a:pPr>
            <a:r>
              <a:rPr lang="en-US" sz="1600" b="1" i="0" dirty="0" err="1">
                <a:solidFill>
                  <a:srgbClr val="0096D6">
                    <a:lumMod val="75000"/>
                  </a:srgbClr>
                </a:solidFill>
                <a:latin typeface="Arial"/>
                <a:ea typeface="+mn-ea"/>
                <a:cs typeface="+mn-cs"/>
              </a:rPr>
              <a:t>Ausschöpfung</a:t>
            </a:r>
            <a:r>
              <a:rPr lang="en-US" sz="1600" b="1" i="0" dirty="0">
                <a:solidFill>
                  <a:srgbClr val="0096D6">
                    <a:lumMod val="75000"/>
                  </a:srgbClr>
                </a:solidFill>
                <a:latin typeface="Arial"/>
                <a:ea typeface="+mn-ea"/>
                <a:cs typeface="+mn-cs"/>
              </a:rPr>
              <a:t> und </a:t>
            </a:r>
            <a:r>
              <a:rPr lang="en-US" sz="1600" b="1" i="0" dirty="0" err="1">
                <a:solidFill>
                  <a:srgbClr val="0096D6">
                    <a:lumMod val="75000"/>
                  </a:srgbClr>
                </a:solidFill>
                <a:latin typeface="Arial"/>
                <a:ea typeface="+mn-ea"/>
                <a:cs typeface="+mn-cs"/>
              </a:rPr>
              <a:t>Optimierung</a:t>
            </a:r>
            <a:r>
              <a:rPr lang="en-US" sz="1600" b="1" i="0" dirty="0">
                <a:solidFill>
                  <a:srgbClr val="0096D6">
                    <a:lumMod val="75000"/>
                  </a:srgbClr>
                </a:solidFill>
                <a:latin typeface="Arial"/>
                <a:ea typeface="+mn-ea"/>
                <a:cs typeface="+mn-cs"/>
              </a:rPr>
              <a:t> </a:t>
            </a:r>
            <a:r>
              <a:rPr lang="en-US" sz="1600" b="1" i="0" dirty="0" err="1">
                <a:solidFill>
                  <a:srgbClr val="0096D6">
                    <a:lumMod val="75000"/>
                  </a:srgbClr>
                </a:solidFill>
                <a:latin typeface="Arial"/>
                <a:ea typeface="+mn-ea"/>
                <a:cs typeface="+mn-cs"/>
              </a:rPr>
              <a:t>bestehender</a:t>
            </a:r>
            <a:r>
              <a:rPr lang="en-US" sz="1600" b="1" i="0" dirty="0">
                <a:solidFill>
                  <a:srgbClr val="0096D6">
                    <a:lumMod val="75000"/>
                  </a:srgbClr>
                </a:solidFill>
                <a:latin typeface="Arial"/>
                <a:ea typeface="+mn-ea"/>
                <a:cs typeface="+mn-cs"/>
              </a:rPr>
              <a:t> IT-</a:t>
            </a:r>
            <a:r>
              <a:rPr lang="en-US" sz="1600" b="1" i="0" dirty="0" err="1">
                <a:solidFill>
                  <a:srgbClr val="0096D6">
                    <a:lumMod val="75000"/>
                  </a:srgbClr>
                </a:solidFill>
                <a:latin typeface="Arial"/>
                <a:ea typeface="+mn-ea"/>
                <a:cs typeface="+mn-cs"/>
              </a:rPr>
              <a:t>Investitionen</a:t>
            </a:r>
            <a:endParaRPr lang="en-US" sz="1600" b="1" dirty="0">
              <a:solidFill>
                <a:schemeClr val="tx1">
                  <a:lumMod val="75000"/>
                </a:schemeClr>
              </a:solidFill>
            </a:endParaRPr>
          </a:p>
          <a:p>
            <a:pPr marL="274320" lvl="2" indent="-177759" algn="l" defTabSz="914400">
              <a:lnSpc>
                <a:spcPct val="150000"/>
              </a:lnSpc>
              <a:spcBef>
                <a:spcPts val="600"/>
              </a:spcBef>
              <a:buClr>
                <a:srgbClr val="0096D6">
                  <a:lumMod val="75000"/>
                </a:srgbClr>
              </a:buClr>
              <a:buFont typeface="Arial"/>
              <a:buChar char="•"/>
            </a:pPr>
            <a:r>
              <a:rPr lang="en-US" sz="1600" b="1" i="0" dirty="0" err="1">
                <a:solidFill>
                  <a:srgbClr val="0096D6">
                    <a:lumMod val="75000"/>
                  </a:srgbClr>
                </a:solidFill>
                <a:latin typeface="Arial"/>
                <a:ea typeface="+mn-ea"/>
                <a:cs typeface="+mn-cs"/>
              </a:rPr>
              <a:t>Risikominimierung</a:t>
            </a:r>
            <a:endParaRPr lang="en-US" sz="1600" b="1" i="0" dirty="0">
              <a:solidFill>
                <a:srgbClr val="0096D6">
                  <a:lumMod val="75000"/>
                </a:srgbClr>
              </a:solidFill>
              <a:latin typeface="Arial"/>
              <a:ea typeface="+mn-ea"/>
              <a:cs typeface="+mn-cs"/>
            </a:endParaRPr>
          </a:p>
          <a:p>
            <a:pPr marL="274320" lvl="2" indent="-177759" algn="l" defTabSz="914400">
              <a:lnSpc>
                <a:spcPct val="150000"/>
              </a:lnSpc>
              <a:spcBef>
                <a:spcPts val="600"/>
              </a:spcBef>
              <a:buClr>
                <a:srgbClr val="0096D6">
                  <a:lumMod val="75000"/>
                </a:srgbClr>
              </a:buClr>
              <a:buFont typeface="Arial"/>
              <a:buChar char="•"/>
            </a:pPr>
            <a:r>
              <a:rPr lang="en-US" sz="1600" b="1" i="0" dirty="0" err="1">
                <a:solidFill>
                  <a:srgbClr val="0096D6">
                    <a:lumMod val="75000"/>
                  </a:srgbClr>
                </a:solidFill>
                <a:latin typeface="Arial"/>
                <a:ea typeface="+mn-ea"/>
                <a:cs typeface="+mn-cs"/>
              </a:rPr>
              <a:t>Unterstützung</a:t>
            </a:r>
            <a:r>
              <a:rPr lang="en-US" sz="1600" b="1" i="0" dirty="0">
                <a:solidFill>
                  <a:srgbClr val="0096D6">
                    <a:lumMod val="75000"/>
                  </a:srgbClr>
                </a:solidFill>
                <a:latin typeface="Arial"/>
                <a:ea typeface="+mn-ea"/>
                <a:cs typeface="+mn-cs"/>
              </a:rPr>
              <a:t> und </a:t>
            </a:r>
            <a:r>
              <a:rPr lang="en-US" sz="1600" b="1" i="0" dirty="0" err="1">
                <a:solidFill>
                  <a:srgbClr val="0096D6">
                    <a:lumMod val="75000"/>
                  </a:srgbClr>
                </a:solidFill>
                <a:latin typeface="Arial"/>
                <a:ea typeface="+mn-ea"/>
                <a:cs typeface="+mn-cs"/>
              </a:rPr>
              <a:t>Skalierung</a:t>
            </a:r>
            <a:r>
              <a:rPr lang="en-US" sz="1600" b="1" i="0" dirty="0">
                <a:solidFill>
                  <a:srgbClr val="0096D6">
                    <a:lumMod val="75000"/>
                  </a:srgbClr>
                </a:solidFill>
                <a:latin typeface="Arial"/>
                <a:ea typeface="+mn-ea"/>
                <a:cs typeface="+mn-cs"/>
              </a:rPr>
              <a:t> </a:t>
            </a:r>
            <a:r>
              <a:rPr lang="en-US" sz="1600" b="1" i="0" dirty="0" err="1">
                <a:solidFill>
                  <a:srgbClr val="0096D6">
                    <a:lumMod val="75000"/>
                  </a:srgbClr>
                </a:solidFill>
                <a:latin typeface="Arial"/>
                <a:ea typeface="+mn-ea"/>
                <a:cs typeface="+mn-cs"/>
              </a:rPr>
              <a:t>der</a:t>
            </a:r>
            <a:r>
              <a:rPr lang="en-US" sz="1600" b="1" i="0" dirty="0">
                <a:solidFill>
                  <a:srgbClr val="0096D6">
                    <a:lumMod val="75000"/>
                  </a:srgbClr>
                </a:solidFill>
                <a:latin typeface="Arial"/>
                <a:ea typeface="+mn-ea"/>
                <a:cs typeface="+mn-cs"/>
              </a:rPr>
              <a:t> IT</a:t>
            </a:r>
          </a:p>
          <a:p>
            <a:pPr marL="274320" lvl="2" indent="-177759" algn="l" defTabSz="914400">
              <a:lnSpc>
                <a:spcPct val="150000"/>
              </a:lnSpc>
              <a:spcBef>
                <a:spcPts val="600"/>
              </a:spcBef>
              <a:buClr>
                <a:srgbClr val="0096D6">
                  <a:lumMod val="75000"/>
                </a:srgbClr>
              </a:buClr>
              <a:buFont typeface="Arial"/>
              <a:buChar char="•"/>
            </a:pPr>
            <a:r>
              <a:rPr lang="en-US" sz="1600" b="1" i="0" dirty="0" err="1">
                <a:solidFill>
                  <a:srgbClr val="0096D6">
                    <a:lumMod val="75000"/>
                  </a:srgbClr>
                </a:solidFill>
                <a:latin typeface="Arial"/>
                <a:ea typeface="+mn-ea"/>
                <a:cs typeface="+mn-cs"/>
              </a:rPr>
              <a:t>Zukunftssichere</a:t>
            </a:r>
            <a:r>
              <a:rPr lang="en-US" sz="1600" b="1" i="0" dirty="0">
                <a:solidFill>
                  <a:srgbClr val="0096D6">
                    <a:lumMod val="75000"/>
                  </a:srgbClr>
                </a:solidFill>
                <a:latin typeface="Arial"/>
                <a:ea typeface="+mn-ea"/>
                <a:cs typeface="+mn-cs"/>
              </a:rPr>
              <a:t> </a:t>
            </a:r>
            <a:r>
              <a:rPr lang="en-US" sz="1600" b="1" i="0" dirty="0" err="1">
                <a:solidFill>
                  <a:srgbClr val="0096D6">
                    <a:lumMod val="75000"/>
                  </a:srgbClr>
                </a:solidFill>
                <a:latin typeface="Arial"/>
                <a:ea typeface="+mn-ea"/>
                <a:cs typeface="+mn-cs"/>
              </a:rPr>
              <a:t>Investitionen</a:t>
            </a:r>
            <a:endParaRPr lang="en-US" sz="1600" b="1" dirty="0">
              <a:solidFill>
                <a:schemeClr val="tx1">
                  <a:lumMod val="75000"/>
                </a:schemeClr>
              </a:solidFill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6323" y="1171512"/>
            <a:ext cx="9144000" cy="0"/>
          </a:xfrm>
          <a:prstGeom prst="line">
            <a:avLst/>
          </a:prstGeom>
          <a:ln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  <a:gs pos="20000">
                  <a:schemeClr val="bg1">
                    <a:lumMod val="75000"/>
                  </a:schemeClr>
                </a:gs>
                <a:gs pos="80000">
                  <a:schemeClr val="bg1">
                    <a:lumMod val="75000"/>
                  </a:schemeClr>
                </a:gs>
                <a:gs pos="51000">
                  <a:schemeClr val="bg1"/>
                </a:gs>
              </a:gsLst>
              <a:lin ang="0" scaled="1"/>
              <a:tileRect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291582242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BG11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>
          <a:xfrm>
            <a:off x="0" y="1171512"/>
            <a:ext cx="9135565" cy="5686488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29702" y="202545"/>
            <a:ext cx="8588861" cy="838200"/>
          </a:xfrm>
        </p:spPr>
        <p:txBody>
          <a:bodyPr/>
          <a:lstStyle/>
          <a:p>
            <a:pPr algn="l" defTabSz="914400">
              <a:spcBef>
                <a:spcPct val="0"/>
              </a:spcBef>
              <a:buNone/>
            </a:pPr>
            <a:r>
              <a:rPr lang="de-CH" sz="3200" b="0" i="0" spc="0" baseline="0">
                <a:solidFill>
                  <a:srgbClr val="FFFFFF"/>
                </a:solidFill>
                <a:latin typeface="Arial"/>
                <a:ea typeface="+mj-ea"/>
                <a:cs typeface="+mj-cs"/>
              </a:rPr>
              <a:t>Entscheiden Sie sich für den Branchenführer</a:t>
            </a:r>
            <a:endParaRPr lang="en-US" sz="3200" dirty="0">
              <a:solidFill>
                <a:schemeClr val="bg1"/>
              </a:solidFill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>
            <a:off x="6323" y="1171512"/>
            <a:ext cx="9144000" cy="0"/>
          </a:xfrm>
          <a:prstGeom prst="line">
            <a:avLst/>
          </a:prstGeom>
          <a:ln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  <a:gs pos="20000">
                  <a:schemeClr val="bg1">
                    <a:lumMod val="75000"/>
                  </a:schemeClr>
                </a:gs>
                <a:gs pos="80000">
                  <a:schemeClr val="bg1">
                    <a:lumMod val="75000"/>
                  </a:schemeClr>
                </a:gs>
                <a:gs pos="51000">
                  <a:schemeClr val="bg1"/>
                </a:gs>
              </a:gsLst>
              <a:lin ang="0" scaled="1"/>
              <a:tileRect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603223" y="1456267"/>
            <a:ext cx="78785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buNone/>
            </a:pPr>
            <a:r>
              <a:rPr lang="de-CH" sz="2400" b="0" i="0">
                <a:solidFill>
                  <a:srgbClr val="6DB344"/>
                </a:solidFill>
                <a:latin typeface="Arial"/>
                <a:ea typeface="+mn-ea"/>
                <a:cs typeface="+mn-cs"/>
              </a:rPr>
              <a:t>Unser Midmarket-Portfolio in optimaler Größe </a:t>
            </a:r>
            <a:endParaRPr lang="en-US" sz="2400" dirty="0" smtClean="0">
              <a:solidFill>
                <a:srgbClr val="6DB344"/>
              </a:solidFill>
            </a:endParaRPr>
          </a:p>
          <a:p>
            <a:pPr algn="ctr" defTabSz="914400">
              <a:buNone/>
            </a:pPr>
            <a:r>
              <a:rPr lang="de-CH" sz="2400" b="0" i="0">
                <a:solidFill>
                  <a:srgbClr val="6DB344"/>
                </a:solidFill>
                <a:latin typeface="Arial"/>
                <a:ea typeface="+mn-ea"/>
                <a:cs typeface="+mn-cs"/>
              </a:rPr>
              <a:t>bietet Ihrem Unternehmen folgende Vorteile: 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4964699" y="2485721"/>
            <a:ext cx="4319001" cy="1015663"/>
            <a:chOff x="4964699" y="2485721"/>
            <a:chExt cx="4319001" cy="1015663"/>
          </a:xfrm>
        </p:grpSpPr>
        <p:sp>
          <p:nvSpPr>
            <p:cNvPr id="12" name="TextBox 11"/>
            <p:cNvSpPr txBox="1"/>
            <p:nvPr/>
          </p:nvSpPr>
          <p:spPr>
            <a:xfrm>
              <a:off x="6272799" y="2485721"/>
              <a:ext cx="3010901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 defTabSz="914400">
                <a:spcBef>
                  <a:spcPts val="600"/>
                </a:spcBef>
                <a:buNone/>
              </a:pPr>
              <a:r>
                <a:rPr lang="de-CH" sz="1500" b="0" i="0" dirty="0">
                  <a:solidFill>
                    <a:srgbClr val="0096D6"/>
                  </a:solidFill>
                  <a:latin typeface="Arial"/>
                  <a:ea typeface="+mn-ea"/>
                  <a:cs typeface="+mn-cs"/>
                </a:rPr>
                <a:t>Auswahl – umfassendstes Lösungsportfolio der Branche und hohe Investitionen in Forschung und Entwicklung</a:t>
              </a:r>
              <a:endParaRPr lang="en-US" sz="1500" dirty="0">
                <a:solidFill>
                  <a:srgbClr val="0096D6"/>
                </a:solidFill>
              </a:endParaRPr>
            </a:p>
          </p:txBody>
        </p:sp>
        <p:sp>
          <p:nvSpPr>
            <p:cNvPr id="23" name="Freeform 22"/>
            <p:cNvSpPr/>
            <p:nvPr/>
          </p:nvSpPr>
          <p:spPr>
            <a:xfrm>
              <a:off x="4964699" y="2642632"/>
              <a:ext cx="1308100" cy="542330"/>
            </a:xfrm>
            <a:custGeom>
              <a:avLst/>
              <a:gdLst>
                <a:gd name="connsiteX0" fmla="*/ 0 w 1308100"/>
                <a:gd name="connsiteY0" fmla="*/ 215900 h 215900"/>
                <a:gd name="connsiteX1" fmla="*/ 203200 w 1308100"/>
                <a:gd name="connsiteY1" fmla="*/ 0 h 215900"/>
                <a:gd name="connsiteX2" fmla="*/ 1308100 w 1308100"/>
                <a:gd name="connsiteY2" fmla="*/ 12700 h 215900"/>
                <a:gd name="connsiteX3" fmla="*/ 1308100 w 1308100"/>
                <a:gd name="connsiteY3" fmla="*/ 12700 h 215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08100" h="215900">
                  <a:moveTo>
                    <a:pt x="0" y="215900"/>
                  </a:moveTo>
                  <a:lnTo>
                    <a:pt x="203200" y="0"/>
                  </a:lnTo>
                  <a:lnTo>
                    <a:pt x="1308100" y="12700"/>
                  </a:lnTo>
                  <a:lnTo>
                    <a:pt x="1308100" y="12700"/>
                  </a:lnTo>
                </a:path>
              </a:pathLst>
            </a:custGeom>
            <a:noFill/>
            <a:ln>
              <a:solidFill>
                <a:schemeClr val="bg2">
                  <a:lumMod val="8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500" dirty="0"/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-90346" y="2485721"/>
            <a:ext cx="4463494" cy="699241"/>
            <a:chOff x="-90346" y="2485721"/>
            <a:chExt cx="4463494" cy="699241"/>
          </a:xfrm>
        </p:grpSpPr>
        <p:sp>
          <p:nvSpPr>
            <p:cNvPr id="19" name="TextBox 18"/>
            <p:cNvSpPr txBox="1"/>
            <p:nvPr/>
          </p:nvSpPr>
          <p:spPr>
            <a:xfrm>
              <a:off x="-90346" y="2485721"/>
              <a:ext cx="3146985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914400">
                <a:spcBef>
                  <a:spcPts val="600"/>
                </a:spcBef>
                <a:buNone/>
              </a:pPr>
              <a:r>
                <a:rPr lang="de-CH" sz="1500" b="0" i="0">
                  <a:solidFill>
                    <a:srgbClr val="0096D6"/>
                  </a:solidFill>
                  <a:latin typeface="Arial"/>
                  <a:ea typeface="+mn-ea"/>
                  <a:cs typeface="+mn-cs"/>
                </a:rPr>
                <a:t>Investitionsschutz – niedrigste Gesamtbetriebskosten</a:t>
              </a:r>
            </a:p>
          </p:txBody>
        </p:sp>
        <p:sp>
          <p:nvSpPr>
            <p:cNvPr id="24" name="Freeform 23"/>
            <p:cNvSpPr/>
            <p:nvPr/>
          </p:nvSpPr>
          <p:spPr>
            <a:xfrm flipH="1">
              <a:off x="3065048" y="2642632"/>
              <a:ext cx="1308100" cy="542330"/>
            </a:xfrm>
            <a:custGeom>
              <a:avLst/>
              <a:gdLst>
                <a:gd name="connsiteX0" fmla="*/ 0 w 1308100"/>
                <a:gd name="connsiteY0" fmla="*/ 215900 h 215900"/>
                <a:gd name="connsiteX1" fmla="*/ 203200 w 1308100"/>
                <a:gd name="connsiteY1" fmla="*/ 0 h 215900"/>
                <a:gd name="connsiteX2" fmla="*/ 1308100 w 1308100"/>
                <a:gd name="connsiteY2" fmla="*/ 12700 h 215900"/>
                <a:gd name="connsiteX3" fmla="*/ 1308100 w 1308100"/>
                <a:gd name="connsiteY3" fmla="*/ 12700 h 215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08100" h="215900">
                  <a:moveTo>
                    <a:pt x="0" y="215900"/>
                  </a:moveTo>
                  <a:lnTo>
                    <a:pt x="203200" y="0"/>
                  </a:lnTo>
                  <a:lnTo>
                    <a:pt x="1308100" y="12700"/>
                  </a:lnTo>
                  <a:lnTo>
                    <a:pt x="1308100" y="12700"/>
                  </a:lnTo>
                </a:path>
              </a:pathLst>
            </a:custGeom>
            <a:noFill/>
            <a:ln>
              <a:solidFill>
                <a:schemeClr val="bg2">
                  <a:lumMod val="8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r"/>
              <a:endParaRPr lang="en-US" sz="1500" dirty="0"/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4964699" y="5429766"/>
            <a:ext cx="4319001" cy="1026130"/>
            <a:chOff x="4964699" y="5429766"/>
            <a:chExt cx="4319001" cy="1026130"/>
          </a:xfrm>
        </p:grpSpPr>
        <p:sp>
          <p:nvSpPr>
            <p:cNvPr id="14" name="TextBox 13"/>
            <p:cNvSpPr txBox="1"/>
            <p:nvPr/>
          </p:nvSpPr>
          <p:spPr>
            <a:xfrm>
              <a:off x="6272799" y="5440233"/>
              <a:ext cx="3010901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 defTabSz="914400">
                <a:spcBef>
                  <a:spcPts val="600"/>
                </a:spcBef>
                <a:buNone/>
              </a:pPr>
              <a:r>
                <a:rPr lang="de-CH" sz="1500" b="0" i="0" dirty="0">
                  <a:solidFill>
                    <a:srgbClr val="0096D6"/>
                  </a:solidFill>
                  <a:latin typeface="Arial"/>
                  <a:ea typeface="+mn-ea"/>
                  <a:cs typeface="+mn-cs"/>
                </a:rPr>
                <a:t>Services – softwarebasiert </a:t>
              </a:r>
              <a:r>
                <a:rPr lang="de-CH" sz="1500" b="0" i="0" dirty="0" smtClean="0">
                  <a:solidFill>
                    <a:srgbClr val="0096D6"/>
                  </a:solidFill>
                  <a:latin typeface="Arial"/>
                  <a:ea typeface="+mn-ea"/>
                  <a:cs typeface="+mn-cs"/>
                </a:rPr>
                <a:t/>
              </a:r>
              <a:br>
                <a:rPr lang="de-CH" sz="1500" b="0" i="0" dirty="0" smtClean="0">
                  <a:solidFill>
                    <a:srgbClr val="0096D6"/>
                  </a:solidFill>
                  <a:latin typeface="Arial"/>
                  <a:ea typeface="+mn-ea"/>
                  <a:cs typeface="+mn-cs"/>
                </a:rPr>
              </a:br>
              <a:r>
                <a:rPr lang="de-CH" sz="1500" b="0" i="0" dirty="0" smtClean="0">
                  <a:solidFill>
                    <a:srgbClr val="0096D6"/>
                  </a:solidFill>
                  <a:latin typeface="Arial"/>
                  <a:ea typeface="+mn-ea"/>
                  <a:cs typeface="+mn-cs"/>
                </a:rPr>
                <a:t>und </a:t>
              </a:r>
              <a:r>
                <a:rPr lang="de-CH" sz="1500" b="0" i="0" dirty="0">
                  <a:solidFill>
                    <a:srgbClr val="0096D6"/>
                  </a:solidFill>
                  <a:latin typeface="Arial"/>
                  <a:ea typeface="+mn-ea"/>
                  <a:cs typeface="+mn-cs"/>
                </a:rPr>
                <a:t>entwickelt auf der </a:t>
              </a:r>
              <a:r>
                <a:rPr lang="de-CH" sz="1500" b="0" i="0" dirty="0" smtClean="0">
                  <a:solidFill>
                    <a:srgbClr val="0096D6"/>
                  </a:solidFill>
                  <a:latin typeface="Arial"/>
                  <a:ea typeface="+mn-ea"/>
                  <a:cs typeface="+mn-cs"/>
                </a:rPr>
                <a:t/>
              </a:r>
              <a:br>
                <a:rPr lang="de-CH" sz="1500" b="0" i="0" dirty="0" smtClean="0">
                  <a:solidFill>
                    <a:srgbClr val="0096D6"/>
                  </a:solidFill>
                  <a:latin typeface="Arial"/>
                  <a:ea typeface="+mn-ea"/>
                  <a:cs typeface="+mn-cs"/>
                </a:rPr>
              </a:br>
              <a:r>
                <a:rPr lang="de-CH" sz="1500" b="0" i="0" dirty="0" smtClean="0">
                  <a:solidFill>
                    <a:srgbClr val="0096D6"/>
                  </a:solidFill>
                  <a:latin typeface="Arial"/>
                  <a:ea typeface="+mn-ea"/>
                  <a:cs typeface="+mn-cs"/>
                </a:rPr>
                <a:t>Grundlage </a:t>
              </a:r>
              <a:r>
                <a:rPr lang="de-CH" sz="1500" b="0" i="0" dirty="0">
                  <a:solidFill>
                    <a:srgbClr val="0096D6"/>
                  </a:solidFill>
                  <a:latin typeface="Arial"/>
                  <a:ea typeface="+mn-ea"/>
                  <a:cs typeface="+mn-cs"/>
                </a:rPr>
                <a:t>von 28 Jahren Branchenerfahrung</a:t>
              </a:r>
            </a:p>
          </p:txBody>
        </p:sp>
        <p:sp>
          <p:nvSpPr>
            <p:cNvPr id="25" name="Freeform 24"/>
            <p:cNvSpPr/>
            <p:nvPr/>
          </p:nvSpPr>
          <p:spPr>
            <a:xfrm flipV="1">
              <a:off x="4964699" y="5429766"/>
              <a:ext cx="1308100" cy="542330"/>
            </a:xfrm>
            <a:custGeom>
              <a:avLst/>
              <a:gdLst>
                <a:gd name="connsiteX0" fmla="*/ 0 w 1308100"/>
                <a:gd name="connsiteY0" fmla="*/ 215900 h 215900"/>
                <a:gd name="connsiteX1" fmla="*/ 203200 w 1308100"/>
                <a:gd name="connsiteY1" fmla="*/ 0 h 215900"/>
                <a:gd name="connsiteX2" fmla="*/ 1308100 w 1308100"/>
                <a:gd name="connsiteY2" fmla="*/ 12700 h 215900"/>
                <a:gd name="connsiteX3" fmla="*/ 1308100 w 1308100"/>
                <a:gd name="connsiteY3" fmla="*/ 12700 h 215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08100" h="215900">
                  <a:moveTo>
                    <a:pt x="0" y="215900"/>
                  </a:moveTo>
                  <a:lnTo>
                    <a:pt x="203200" y="0"/>
                  </a:lnTo>
                  <a:lnTo>
                    <a:pt x="1308100" y="12700"/>
                  </a:lnTo>
                  <a:lnTo>
                    <a:pt x="1308100" y="12700"/>
                  </a:lnTo>
                </a:path>
              </a:pathLst>
            </a:custGeom>
            <a:noFill/>
            <a:ln>
              <a:solidFill>
                <a:schemeClr val="bg2">
                  <a:lumMod val="8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500" dirty="0"/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34039" y="5429766"/>
            <a:ext cx="4339109" cy="911409"/>
            <a:chOff x="34039" y="5429766"/>
            <a:chExt cx="4339109" cy="911409"/>
          </a:xfrm>
        </p:grpSpPr>
        <p:sp>
          <p:nvSpPr>
            <p:cNvPr id="22" name="TextBox 21"/>
            <p:cNvSpPr txBox="1"/>
            <p:nvPr/>
          </p:nvSpPr>
          <p:spPr>
            <a:xfrm>
              <a:off x="34039" y="5556345"/>
              <a:ext cx="3022600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914400">
                <a:spcBef>
                  <a:spcPts val="600"/>
                </a:spcBef>
                <a:buNone/>
              </a:pPr>
              <a:r>
                <a:rPr lang="de-CH" sz="1500" b="0" i="0" dirty="0">
                  <a:solidFill>
                    <a:srgbClr val="0096D6"/>
                  </a:solidFill>
                  <a:latin typeface="Arial"/>
                  <a:ea typeface="+mn-ea"/>
                  <a:cs typeface="+mn-cs"/>
                </a:rPr>
                <a:t>Einfachheit – unkomplizierte Bereitstellung, Verwaltung und Skalierung, einfacher Betrieb </a:t>
              </a:r>
            </a:p>
          </p:txBody>
        </p:sp>
        <p:sp>
          <p:nvSpPr>
            <p:cNvPr id="26" name="Freeform 25"/>
            <p:cNvSpPr/>
            <p:nvPr/>
          </p:nvSpPr>
          <p:spPr>
            <a:xfrm flipH="1" flipV="1">
              <a:off x="3065048" y="5429766"/>
              <a:ext cx="1308100" cy="542330"/>
            </a:xfrm>
            <a:custGeom>
              <a:avLst/>
              <a:gdLst>
                <a:gd name="connsiteX0" fmla="*/ 0 w 1308100"/>
                <a:gd name="connsiteY0" fmla="*/ 215900 h 215900"/>
                <a:gd name="connsiteX1" fmla="*/ 203200 w 1308100"/>
                <a:gd name="connsiteY1" fmla="*/ 0 h 215900"/>
                <a:gd name="connsiteX2" fmla="*/ 1308100 w 1308100"/>
                <a:gd name="connsiteY2" fmla="*/ 12700 h 215900"/>
                <a:gd name="connsiteX3" fmla="*/ 1308100 w 1308100"/>
                <a:gd name="connsiteY3" fmla="*/ 12700 h 215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08100" h="215900">
                  <a:moveTo>
                    <a:pt x="0" y="215900"/>
                  </a:moveTo>
                  <a:lnTo>
                    <a:pt x="203200" y="0"/>
                  </a:lnTo>
                  <a:lnTo>
                    <a:pt x="1308100" y="12700"/>
                  </a:lnTo>
                  <a:lnTo>
                    <a:pt x="1308100" y="12700"/>
                  </a:lnTo>
                </a:path>
              </a:pathLst>
            </a:custGeom>
            <a:noFill/>
            <a:ln>
              <a:solidFill>
                <a:schemeClr val="bg2">
                  <a:lumMod val="8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r"/>
              <a:endParaRPr lang="en-US" sz="1500" dirty="0"/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5525673" y="3830392"/>
            <a:ext cx="3609892" cy="1015663"/>
            <a:chOff x="5525673" y="3830392"/>
            <a:chExt cx="3609892" cy="1015663"/>
          </a:xfrm>
        </p:grpSpPr>
        <p:sp>
          <p:nvSpPr>
            <p:cNvPr id="13" name="TextBox 12"/>
            <p:cNvSpPr txBox="1"/>
            <p:nvPr/>
          </p:nvSpPr>
          <p:spPr>
            <a:xfrm>
              <a:off x="6272799" y="3830392"/>
              <a:ext cx="2862766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 defTabSz="914400">
                <a:spcBef>
                  <a:spcPts val="600"/>
                </a:spcBef>
                <a:buNone/>
              </a:pPr>
              <a:r>
                <a:rPr lang="de-CH" sz="1500" b="0" i="0" dirty="0">
                  <a:solidFill>
                    <a:srgbClr val="0096D6"/>
                  </a:solidFill>
                  <a:latin typeface="Arial"/>
                  <a:ea typeface="+mn-ea"/>
                  <a:cs typeface="+mn-cs"/>
                </a:rPr>
                <a:t>Partnernetzwerk – </a:t>
              </a:r>
              <a:r>
                <a:rPr lang="de-CH" sz="1500" b="0" i="0" dirty="0" smtClean="0">
                  <a:solidFill>
                    <a:srgbClr val="0096D6"/>
                  </a:solidFill>
                  <a:latin typeface="Arial"/>
                  <a:ea typeface="+mn-ea"/>
                  <a:cs typeface="+mn-cs"/>
                </a:rPr>
                <a:t/>
              </a:r>
              <a:br>
                <a:rPr lang="de-CH" sz="1500" b="0" i="0" dirty="0" smtClean="0">
                  <a:solidFill>
                    <a:srgbClr val="0096D6"/>
                  </a:solidFill>
                  <a:latin typeface="Arial"/>
                  <a:ea typeface="+mn-ea"/>
                  <a:cs typeface="+mn-cs"/>
                </a:rPr>
              </a:br>
              <a:r>
                <a:rPr lang="de-CH" sz="1500" b="0" i="0" dirty="0" smtClean="0">
                  <a:solidFill>
                    <a:srgbClr val="0096D6"/>
                  </a:solidFill>
                  <a:latin typeface="Arial"/>
                  <a:ea typeface="+mn-ea"/>
                  <a:cs typeface="+mn-cs"/>
                </a:rPr>
                <a:t>weltweites </a:t>
              </a:r>
              <a:r>
                <a:rPr lang="de-CH" sz="1500" b="0" i="0" dirty="0">
                  <a:solidFill>
                    <a:srgbClr val="0096D6"/>
                  </a:solidFill>
                  <a:latin typeface="Arial"/>
                  <a:ea typeface="+mn-ea"/>
                  <a:cs typeface="+mn-cs"/>
                </a:rPr>
                <a:t>Netzwerk </a:t>
              </a:r>
              <a:r>
                <a:rPr lang="de-CH" sz="1500" b="0" i="0" dirty="0" smtClean="0">
                  <a:solidFill>
                    <a:srgbClr val="0096D6"/>
                  </a:solidFill>
                  <a:latin typeface="Arial"/>
                  <a:ea typeface="+mn-ea"/>
                  <a:cs typeface="+mn-cs"/>
                </a:rPr>
                <a:t/>
              </a:r>
              <a:br>
                <a:rPr lang="de-CH" sz="1500" b="0" i="0" dirty="0" smtClean="0">
                  <a:solidFill>
                    <a:srgbClr val="0096D6"/>
                  </a:solidFill>
                  <a:latin typeface="Arial"/>
                  <a:ea typeface="+mn-ea"/>
                  <a:cs typeface="+mn-cs"/>
                </a:rPr>
              </a:br>
              <a:r>
                <a:rPr lang="de-CH" sz="1500" b="0" i="0" dirty="0" smtClean="0">
                  <a:solidFill>
                    <a:srgbClr val="0096D6"/>
                  </a:solidFill>
                  <a:latin typeface="Arial"/>
                  <a:ea typeface="+mn-ea"/>
                  <a:cs typeface="+mn-cs"/>
                </a:rPr>
                <a:t>aus </a:t>
              </a:r>
              <a:r>
                <a:rPr lang="de-CH" sz="1500" b="0" i="0" dirty="0">
                  <a:solidFill>
                    <a:srgbClr val="0096D6"/>
                  </a:solidFill>
                  <a:latin typeface="Arial"/>
                  <a:ea typeface="+mn-ea"/>
                  <a:cs typeface="+mn-cs"/>
                </a:rPr>
                <a:t>vertrauenswürdigen, hochqualifizierten </a:t>
              </a:r>
              <a:r>
                <a:rPr lang="de-CH" sz="1500" b="0" i="0" dirty="0" smtClean="0">
                  <a:solidFill>
                    <a:srgbClr val="0096D6"/>
                  </a:solidFill>
                  <a:latin typeface="Arial"/>
                  <a:ea typeface="+mn-ea"/>
                  <a:cs typeface="+mn-cs"/>
                </a:rPr>
                <a:t>Partnern</a:t>
              </a:r>
              <a:endParaRPr lang="en-US" sz="1500" dirty="0"/>
            </a:p>
          </p:txBody>
        </p:sp>
        <p:cxnSp>
          <p:nvCxnSpPr>
            <p:cNvPr id="27" name="Straight Connector 26"/>
            <p:cNvCxnSpPr/>
            <p:nvPr/>
          </p:nvCxnSpPr>
          <p:spPr>
            <a:xfrm>
              <a:off x="5525673" y="4343400"/>
              <a:ext cx="747126" cy="0"/>
            </a:xfrm>
            <a:prstGeom prst="line">
              <a:avLst/>
            </a:prstGeom>
            <a:ln>
              <a:solidFill>
                <a:schemeClr val="bg2">
                  <a:lumMod val="8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" name="Group 9"/>
          <p:cNvGrpSpPr/>
          <p:nvPr/>
        </p:nvGrpSpPr>
        <p:grpSpPr>
          <a:xfrm>
            <a:off x="34039" y="3801364"/>
            <a:ext cx="3756823" cy="1015663"/>
            <a:chOff x="34039" y="3801364"/>
            <a:chExt cx="3756823" cy="1015663"/>
          </a:xfrm>
        </p:grpSpPr>
        <p:sp>
          <p:nvSpPr>
            <p:cNvPr id="21" name="TextBox 20"/>
            <p:cNvSpPr txBox="1"/>
            <p:nvPr/>
          </p:nvSpPr>
          <p:spPr>
            <a:xfrm>
              <a:off x="34039" y="3801364"/>
              <a:ext cx="302260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914400">
                <a:spcBef>
                  <a:spcPts val="600"/>
                </a:spcBef>
                <a:buNone/>
              </a:pPr>
              <a:r>
                <a:rPr lang="de-CH" sz="1500" b="0" i="0" dirty="0">
                  <a:solidFill>
                    <a:srgbClr val="0096D6"/>
                  </a:solidFill>
                  <a:latin typeface="Arial"/>
                  <a:ea typeface="+mn-ea"/>
                  <a:cs typeface="+mn-cs"/>
                </a:rPr>
                <a:t>Flexible Bereitstellungsoptionen – </a:t>
              </a:r>
              <a:r>
                <a:rPr lang="de-CH" sz="1500" b="0" i="0" dirty="0" smtClean="0">
                  <a:solidFill>
                    <a:srgbClr val="0096D6"/>
                  </a:solidFill>
                  <a:latin typeface="Arial"/>
                  <a:ea typeface="+mn-ea"/>
                  <a:cs typeface="+mn-cs"/>
                </a:rPr>
                <a:t/>
              </a:r>
              <a:br>
                <a:rPr lang="de-CH" sz="1500" b="0" i="0" dirty="0" smtClean="0">
                  <a:solidFill>
                    <a:srgbClr val="0096D6"/>
                  </a:solidFill>
                  <a:latin typeface="Arial"/>
                  <a:ea typeface="+mn-ea"/>
                  <a:cs typeface="+mn-cs"/>
                </a:rPr>
              </a:br>
              <a:r>
                <a:rPr lang="de-CH" sz="1500" b="0" i="0" dirty="0" smtClean="0">
                  <a:solidFill>
                    <a:srgbClr val="0096D6"/>
                  </a:solidFill>
                  <a:latin typeface="Arial"/>
                  <a:ea typeface="+mn-ea"/>
                  <a:cs typeface="+mn-cs"/>
                </a:rPr>
                <a:t>vor </a:t>
              </a:r>
              <a:r>
                <a:rPr lang="de-CH" sz="1500" b="0" i="0" dirty="0">
                  <a:solidFill>
                    <a:srgbClr val="0096D6"/>
                  </a:solidFill>
                  <a:latin typeface="Arial"/>
                  <a:ea typeface="+mn-ea"/>
                  <a:cs typeface="+mn-cs"/>
                </a:rPr>
                <a:t>Ort, Managed </a:t>
              </a:r>
              <a:r>
                <a:rPr lang="de-CH" sz="1500" b="0" i="0" dirty="0" smtClean="0">
                  <a:solidFill>
                    <a:srgbClr val="0096D6"/>
                  </a:solidFill>
                  <a:latin typeface="Arial"/>
                  <a:ea typeface="+mn-ea"/>
                  <a:cs typeface="+mn-cs"/>
                </a:rPr>
                <a:t/>
              </a:r>
              <a:br>
                <a:rPr lang="de-CH" sz="1500" b="0" i="0" dirty="0" smtClean="0">
                  <a:solidFill>
                    <a:srgbClr val="0096D6"/>
                  </a:solidFill>
                  <a:latin typeface="Arial"/>
                  <a:ea typeface="+mn-ea"/>
                  <a:cs typeface="+mn-cs"/>
                </a:rPr>
              </a:br>
              <a:r>
                <a:rPr lang="de-CH" sz="1500" b="0" i="0" dirty="0" smtClean="0">
                  <a:solidFill>
                    <a:srgbClr val="0096D6"/>
                  </a:solidFill>
                  <a:latin typeface="Arial"/>
                  <a:ea typeface="+mn-ea"/>
                  <a:cs typeface="+mn-cs"/>
                </a:rPr>
                <a:t>Services </a:t>
              </a:r>
              <a:r>
                <a:rPr lang="de-CH" sz="1500" b="0" i="0" dirty="0">
                  <a:solidFill>
                    <a:srgbClr val="0096D6"/>
                  </a:solidFill>
                  <a:latin typeface="Arial"/>
                  <a:ea typeface="+mn-ea"/>
                  <a:cs typeface="+mn-cs"/>
                </a:rPr>
                <a:t>und Cloud </a:t>
              </a:r>
              <a:endParaRPr lang="en-US" sz="1500" dirty="0">
                <a:solidFill>
                  <a:srgbClr val="0096D6"/>
                </a:solidFill>
              </a:endParaRPr>
            </a:p>
          </p:txBody>
        </p:sp>
        <p:cxnSp>
          <p:nvCxnSpPr>
            <p:cNvPr id="28" name="Straight Connector 27"/>
            <p:cNvCxnSpPr/>
            <p:nvPr/>
          </p:nvCxnSpPr>
          <p:spPr>
            <a:xfrm>
              <a:off x="3043736" y="4343400"/>
              <a:ext cx="747126" cy="0"/>
            </a:xfrm>
            <a:prstGeom prst="line">
              <a:avLst/>
            </a:prstGeom>
            <a:ln>
              <a:solidFill>
                <a:schemeClr val="bg2">
                  <a:lumMod val="8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0" name="Picture 29" descr="Circle2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16765" y="2840027"/>
            <a:ext cx="2936970" cy="294239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837919571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000"/>
                            </p:stCondLst>
                            <p:childTnLst>
                              <p:par>
                                <p:cTn id="27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20003x31B_MR.jp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 t="-3"/>
          <a:stretch/>
        </p:blipFill>
        <p:spPr>
          <a:xfrm>
            <a:off x="2" y="3"/>
            <a:ext cx="9143999" cy="6857999"/>
          </a:xfrm>
          <a:prstGeom prst="rect">
            <a:avLst/>
          </a:prstGeom>
        </p:spPr>
      </p:pic>
      <p:sp>
        <p:nvSpPr>
          <p:cNvPr id="5" name="Rectangle 4"/>
          <p:cNvSpPr>
            <a:spLocks noChangeArrowheads="1"/>
          </p:cNvSpPr>
          <p:nvPr/>
        </p:nvSpPr>
        <p:spPr bwMode="ltGray">
          <a:xfrm>
            <a:off x="265668" y="6585745"/>
            <a:ext cx="4008193" cy="1757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601" tIns="30800" rIns="61601" bIns="30800" anchor="b" anchorCtr="0">
            <a:spAutoFit/>
          </a:bodyPr>
          <a:lstStyle/>
          <a:p>
            <a:pPr algn="l" defTabSz="610911">
              <a:buNone/>
            </a:pPr>
            <a:r>
              <a:rPr lang="de-CH" sz="700" b="0" i="0" dirty="0">
                <a:solidFill>
                  <a:srgbClr val="FFFFFF">
                    <a:lumMod val="50000"/>
                  </a:srgbClr>
                </a:solidFill>
                <a:latin typeface="Arial"/>
                <a:ea typeface="+mn-ea"/>
                <a:cs typeface="+mn-cs"/>
              </a:rPr>
              <a:t>C97-722470-00 © 2012 Cisco und/oder Partnerunternehmen. Alle Rechte vorbehalten.</a:t>
            </a:r>
            <a:endParaRPr lang="en-US" sz="700" dirty="0">
              <a:solidFill>
                <a:srgbClr val="FFFFFF">
                  <a:lumMod val="50000"/>
                </a:srgbClr>
              </a:solidFill>
              <a:latin typeface="Arial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ltGray">
          <a:xfrm>
            <a:off x="7727754" y="6589849"/>
            <a:ext cx="847898" cy="169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61601" tIns="30800" rIns="61601" bIns="30800" anchor="b">
            <a:spAutoFit/>
          </a:bodyPr>
          <a:lstStyle/>
          <a:p>
            <a:pPr algn="r" defTabSz="610911">
              <a:buNone/>
            </a:pPr>
            <a:r>
              <a:rPr lang="de-CH" sz="700" b="0" i="0">
                <a:solidFill>
                  <a:srgbClr val="C0C0C0"/>
                </a:solidFill>
                <a:latin typeface="Arial"/>
                <a:ea typeface="+mn-ea"/>
                <a:cs typeface="+mn-cs"/>
              </a:rPr>
              <a:t>Vertrauliche Informationen von Cisco</a:t>
            </a:r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ltGray">
          <a:xfrm>
            <a:off x="8647254" y="6585745"/>
            <a:ext cx="234117" cy="16992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61601" tIns="30800" rIns="61601" bIns="30800" anchor="b">
            <a:spAutoFit/>
          </a:bodyPr>
          <a:lstStyle/>
          <a:p>
            <a:pPr algn="r" defTabSz="610911">
              <a:buNone/>
            </a:pPr>
            <a:fld id="{DFCF27A5-1A5B-48D3-A060-2758FFBB1ADD}" type="slidenum">
              <a:rPr lang="de-CH" sz="700" b="0" i="0">
                <a:solidFill>
                  <a:srgbClr val="C0C0C0"/>
                </a:solidFill>
                <a:latin typeface="Arial"/>
                <a:ea typeface="+mn-ea"/>
                <a:cs typeface="+mn-cs"/>
              </a:rPr>
              <a:pPr algn="r" defTabSz="610911">
                <a:buNone/>
              </a:pPr>
              <a:t>25</a:t>
            </a:fld>
            <a:endParaRPr lang="en-US" sz="700" dirty="0">
              <a:solidFill>
                <a:srgbClr val="C0C0C0"/>
              </a:solidFill>
              <a:latin typeface="Arial"/>
            </a:endParaRPr>
          </a:p>
        </p:txBody>
      </p:sp>
      <p:grpSp>
        <p:nvGrpSpPr>
          <p:cNvPr id="8" name="Group 38"/>
          <p:cNvGrpSpPr/>
          <p:nvPr/>
        </p:nvGrpSpPr>
        <p:grpSpPr>
          <a:xfrm>
            <a:off x="3609611" y="2882856"/>
            <a:ext cx="2029353" cy="1072860"/>
            <a:chOff x="609600" y="528537"/>
            <a:chExt cx="1444734" cy="763789"/>
          </a:xfrm>
          <a:solidFill>
            <a:schemeClr val="bg1"/>
          </a:solidFill>
        </p:grpSpPr>
        <p:sp>
          <p:nvSpPr>
            <p:cNvPr id="9" name="Rectangle 8"/>
            <p:cNvSpPr>
              <a:spLocks noChangeArrowheads="1"/>
            </p:cNvSpPr>
            <p:nvPr/>
          </p:nvSpPr>
          <p:spPr bwMode="black">
            <a:xfrm>
              <a:off x="1016578" y="1035681"/>
              <a:ext cx="65914" cy="249730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 dirty="0">
                <a:latin typeface="+mj-lt"/>
              </a:endParaRPr>
            </a:p>
          </p:txBody>
        </p:sp>
        <p:sp>
          <p:nvSpPr>
            <p:cNvPr id="10" name="Freeform 9"/>
            <p:cNvSpPr>
              <a:spLocks/>
            </p:cNvSpPr>
            <p:nvPr/>
          </p:nvSpPr>
          <p:spPr bwMode="black">
            <a:xfrm>
              <a:off x="1400563" y="1028765"/>
              <a:ext cx="190843" cy="263561"/>
            </a:xfrm>
            <a:custGeom>
              <a:avLst/>
              <a:gdLst/>
              <a:ahLst/>
              <a:cxnLst>
                <a:cxn ang="0">
                  <a:pos x="58" y="24"/>
                </a:cxn>
                <a:cxn ang="0">
                  <a:pos x="42" y="20"/>
                </a:cxn>
                <a:cxn ang="0">
                  <a:pos x="21" y="40"/>
                </a:cxn>
                <a:cxn ang="0">
                  <a:pos x="42" y="60"/>
                </a:cxn>
                <a:cxn ang="0">
                  <a:pos x="58" y="56"/>
                </a:cxn>
                <a:cxn ang="0">
                  <a:pos x="58" y="77"/>
                </a:cxn>
                <a:cxn ang="0">
                  <a:pos x="41" y="80"/>
                </a:cxn>
                <a:cxn ang="0">
                  <a:pos x="0" y="40"/>
                </a:cxn>
                <a:cxn ang="0">
                  <a:pos x="41" y="0"/>
                </a:cxn>
                <a:cxn ang="0">
                  <a:pos x="58" y="3"/>
                </a:cxn>
                <a:cxn ang="0">
                  <a:pos x="58" y="24"/>
                </a:cxn>
              </a:cxnLst>
              <a:rect l="0" t="0" r="r" b="b"/>
              <a:pathLst>
                <a:path w="58" h="80">
                  <a:moveTo>
                    <a:pt x="58" y="24"/>
                  </a:moveTo>
                  <a:cubicBezTo>
                    <a:pt x="58" y="23"/>
                    <a:pt x="51" y="20"/>
                    <a:pt x="42" y="20"/>
                  </a:cubicBezTo>
                  <a:cubicBezTo>
                    <a:pt x="30" y="20"/>
                    <a:pt x="21" y="28"/>
                    <a:pt x="21" y="40"/>
                  </a:cubicBezTo>
                  <a:cubicBezTo>
                    <a:pt x="21" y="51"/>
                    <a:pt x="29" y="60"/>
                    <a:pt x="42" y="60"/>
                  </a:cubicBezTo>
                  <a:cubicBezTo>
                    <a:pt x="51" y="60"/>
                    <a:pt x="57" y="57"/>
                    <a:pt x="58" y="56"/>
                  </a:cubicBezTo>
                  <a:cubicBezTo>
                    <a:pt x="58" y="77"/>
                    <a:pt x="58" y="77"/>
                    <a:pt x="58" y="77"/>
                  </a:cubicBezTo>
                  <a:cubicBezTo>
                    <a:pt x="56" y="78"/>
                    <a:pt x="49" y="80"/>
                    <a:pt x="41" y="80"/>
                  </a:cubicBezTo>
                  <a:cubicBezTo>
                    <a:pt x="19" y="80"/>
                    <a:pt x="0" y="65"/>
                    <a:pt x="0" y="40"/>
                  </a:cubicBezTo>
                  <a:cubicBezTo>
                    <a:pt x="0" y="17"/>
                    <a:pt x="17" y="0"/>
                    <a:pt x="41" y="0"/>
                  </a:cubicBezTo>
                  <a:cubicBezTo>
                    <a:pt x="50" y="0"/>
                    <a:pt x="56" y="3"/>
                    <a:pt x="58" y="3"/>
                  </a:cubicBezTo>
                  <a:lnTo>
                    <a:pt x="58" y="2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+mj-lt"/>
              </a:endParaRPr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black">
            <a:xfrm>
              <a:off x="740661" y="1028765"/>
              <a:ext cx="190843" cy="263561"/>
            </a:xfrm>
            <a:custGeom>
              <a:avLst/>
              <a:gdLst/>
              <a:ahLst/>
              <a:cxnLst>
                <a:cxn ang="0">
                  <a:pos x="58" y="24"/>
                </a:cxn>
                <a:cxn ang="0">
                  <a:pos x="42" y="20"/>
                </a:cxn>
                <a:cxn ang="0">
                  <a:pos x="21" y="40"/>
                </a:cxn>
                <a:cxn ang="0">
                  <a:pos x="42" y="60"/>
                </a:cxn>
                <a:cxn ang="0">
                  <a:pos x="58" y="56"/>
                </a:cxn>
                <a:cxn ang="0">
                  <a:pos x="58" y="77"/>
                </a:cxn>
                <a:cxn ang="0">
                  <a:pos x="40" y="80"/>
                </a:cxn>
                <a:cxn ang="0">
                  <a:pos x="0" y="40"/>
                </a:cxn>
                <a:cxn ang="0">
                  <a:pos x="40" y="0"/>
                </a:cxn>
                <a:cxn ang="0">
                  <a:pos x="58" y="3"/>
                </a:cxn>
                <a:cxn ang="0">
                  <a:pos x="58" y="24"/>
                </a:cxn>
              </a:cxnLst>
              <a:rect l="0" t="0" r="r" b="b"/>
              <a:pathLst>
                <a:path w="58" h="80">
                  <a:moveTo>
                    <a:pt x="58" y="24"/>
                  </a:moveTo>
                  <a:cubicBezTo>
                    <a:pt x="57" y="23"/>
                    <a:pt x="51" y="20"/>
                    <a:pt x="42" y="20"/>
                  </a:cubicBezTo>
                  <a:cubicBezTo>
                    <a:pt x="29" y="20"/>
                    <a:pt x="21" y="28"/>
                    <a:pt x="21" y="40"/>
                  </a:cubicBezTo>
                  <a:cubicBezTo>
                    <a:pt x="21" y="51"/>
                    <a:pt x="29" y="60"/>
                    <a:pt x="42" y="60"/>
                  </a:cubicBezTo>
                  <a:cubicBezTo>
                    <a:pt x="51" y="60"/>
                    <a:pt x="57" y="57"/>
                    <a:pt x="58" y="56"/>
                  </a:cubicBezTo>
                  <a:cubicBezTo>
                    <a:pt x="58" y="77"/>
                    <a:pt x="58" y="77"/>
                    <a:pt x="58" y="77"/>
                  </a:cubicBezTo>
                  <a:cubicBezTo>
                    <a:pt x="56" y="78"/>
                    <a:pt x="49" y="80"/>
                    <a:pt x="40" y="80"/>
                  </a:cubicBezTo>
                  <a:cubicBezTo>
                    <a:pt x="19" y="80"/>
                    <a:pt x="0" y="65"/>
                    <a:pt x="0" y="40"/>
                  </a:cubicBezTo>
                  <a:cubicBezTo>
                    <a:pt x="0" y="17"/>
                    <a:pt x="17" y="0"/>
                    <a:pt x="40" y="0"/>
                  </a:cubicBezTo>
                  <a:cubicBezTo>
                    <a:pt x="49" y="0"/>
                    <a:pt x="56" y="3"/>
                    <a:pt x="58" y="3"/>
                  </a:cubicBezTo>
                  <a:lnTo>
                    <a:pt x="58" y="2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+mj-lt"/>
              </a:endParaRPr>
            </a:p>
          </p:txBody>
        </p:sp>
        <p:sp>
          <p:nvSpPr>
            <p:cNvPr id="12" name="Freeform 11"/>
            <p:cNvSpPr>
              <a:spLocks noEditPoints="1"/>
            </p:cNvSpPr>
            <p:nvPr/>
          </p:nvSpPr>
          <p:spPr bwMode="black">
            <a:xfrm>
              <a:off x="1660385" y="1028765"/>
              <a:ext cx="262122" cy="263561"/>
            </a:xfrm>
            <a:custGeom>
              <a:avLst/>
              <a:gdLst/>
              <a:ahLst/>
              <a:cxnLst>
                <a:cxn ang="0">
                  <a:pos x="80" y="40"/>
                </a:cxn>
                <a:cxn ang="0">
                  <a:pos x="40" y="80"/>
                </a:cxn>
                <a:cxn ang="0">
                  <a:pos x="0" y="40"/>
                </a:cxn>
                <a:cxn ang="0">
                  <a:pos x="40" y="0"/>
                </a:cxn>
                <a:cxn ang="0">
                  <a:pos x="80" y="40"/>
                </a:cxn>
                <a:cxn ang="0">
                  <a:pos x="40" y="20"/>
                </a:cxn>
                <a:cxn ang="0">
                  <a:pos x="20" y="40"/>
                </a:cxn>
                <a:cxn ang="0">
                  <a:pos x="40" y="60"/>
                </a:cxn>
                <a:cxn ang="0">
                  <a:pos x="60" y="40"/>
                </a:cxn>
                <a:cxn ang="0">
                  <a:pos x="40" y="20"/>
                </a:cxn>
              </a:cxnLst>
              <a:rect l="0" t="0" r="r" b="b"/>
              <a:pathLst>
                <a:path w="80" h="80">
                  <a:moveTo>
                    <a:pt x="80" y="40"/>
                  </a:moveTo>
                  <a:cubicBezTo>
                    <a:pt x="80" y="62"/>
                    <a:pt x="64" y="80"/>
                    <a:pt x="40" y="80"/>
                  </a:cubicBezTo>
                  <a:cubicBezTo>
                    <a:pt x="16" y="80"/>
                    <a:pt x="0" y="62"/>
                    <a:pt x="0" y="40"/>
                  </a:cubicBezTo>
                  <a:cubicBezTo>
                    <a:pt x="0" y="18"/>
                    <a:pt x="16" y="0"/>
                    <a:pt x="40" y="0"/>
                  </a:cubicBezTo>
                  <a:cubicBezTo>
                    <a:pt x="64" y="0"/>
                    <a:pt x="80" y="18"/>
                    <a:pt x="80" y="40"/>
                  </a:cubicBezTo>
                  <a:moveTo>
                    <a:pt x="40" y="20"/>
                  </a:moveTo>
                  <a:cubicBezTo>
                    <a:pt x="29" y="20"/>
                    <a:pt x="20" y="29"/>
                    <a:pt x="20" y="40"/>
                  </a:cubicBezTo>
                  <a:cubicBezTo>
                    <a:pt x="20" y="51"/>
                    <a:pt x="29" y="60"/>
                    <a:pt x="40" y="60"/>
                  </a:cubicBezTo>
                  <a:cubicBezTo>
                    <a:pt x="51" y="60"/>
                    <a:pt x="60" y="51"/>
                    <a:pt x="60" y="40"/>
                  </a:cubicBezTo>
                  <a:cubicBezTo>
                    <a:pt x="60" y="29"/>
                    <a:pt x="51" y="20"/>
                    <a:pt x="40" y="20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+mj-lt"/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black">
            <a:xfrm>
              <a:off x="1167566" y="1028765"/>
              <a:ext cx="170916" cy="263561"/>
            </a:xfrm>
            <a:custGeom>
              <a:avLst/>
              <a:gdLst/>
              <a:ahLst/>
              <a:cxnLst>
                <a:cxn ang="0">
                  <a:pos x="47" y="19"/>
                </a:cxn>
                <a:cxn ang="0">
                  <a:pos x="32" y="17"/>
                </a:cxn>
                <a:cxn ang="0">
                  <a:pos x="20" y="23"/>
                </a:cxn>
                <a:cxn ang="0">
                  <a:pos x="29" y="30"/>
                </a:cxn>
                <a:cxn ang="0">
                  <a:pos x="34" y="32"/>
                </a:cxn>
                <a:cxn ang="0">
                  <a:pos x="52" y="54"/>
                </a:cxn>
                <a:cxn ang="0">
                  <a:pos x="21" y="80"/>
                </a:cxn>
                <a:cxn ang="0">
                  <a:pos x="0" y="77"/>
                </a:cxn>
                <a:cxn ang="0">
                  <a:pos x="0" y="60"/>
                </a:cxn>
                <a:cxn ang="0">
                  <a:pos x="18" y="63"/>
                </a:cxn>
                <a:cxn ang="0">
                  <a:pos x="32" y="56"/>
                </a:cxn>
                <a:cxn ang="0">
                  <a:pos x="23" y="48"/>
                </a:cxn>
                <a:cxn ang="0">
                  <a:pos x="19" y="47"/>
                </a:cxn>
                <a:cxn ang="0">
                  <a:pos x="0" y="24"/>
                </a:cxn>
                <a:cxn ang="0">
                  <a:pos x="28" y="0"/>
                </a:cxn>
                <a:cxn ang="0">
                  <a:pos x="47" y="3"/>
                </a:cxn>
                <a:cxn ang="0">
                  <a:pos x="47" y="19"/>
                </a:cxn>
              </a:cxnLst>
              <a:rect l="0" t="0" r="r" b="b"/>
              <a:pathLst>
                <a:path w="52" h="80">
                  <a:moveTo>
                    <a:pt x="47" y="19"/>
                  </a:moveTo>
                  <a:cubicBezTo>
                    <a:pt x="47" y="19"/>
                    <a:pt x="38" y="17"/>
                    <a:pt x="32" y="17"/>
                  </a:cubicBezTo>
                  <a:cubicBezTo>
                    <a:pt x="24" y="17"/>
                    <a:pt x="20" y="19"/>
                    <a:pt x="20" y="23"/>
                  </a:cubicBezTo>
                  <a:cubicBezTo>
                    <a:pt x="20" y="28"/>
                    <a:pt x="26" y="29"/>
                    <a:pt x="29" y="30"/>
                  </a:cubicBezTo>
                  <a:cubicBezTo>
                    <a:pt x="34" y="32"/>
                    <a:pt x="34" y="32"/>
                    <a:pt x="34" y="32"/>
                  </a:cubicBezTo>
                  <a:cubicBezTo>
                    <a:pt x="47" y="36"/>
                    <a:pt x="52" y="45"/>
                    <a:pt x="52" y="54"/>
                  </a:cubicBezTo>
                  <a:cubicBezTo>
                    <a:pt x="52" y="73"/>
                    <a:pt x="35" y="80"/>
                    <a:pt x="21" y="80"/>
                  </a:cubicBezTo>
                  <a:cubicBezTo>
                    <a:pt x="10" y="80"/>
                    <a:pt x="1" y="78"/>
                    <a:pt x="0" y="77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2" y="60"/>
                    <a:pt x="10" y="63"/>
                    <a:pt x="18" y="63"/>
                  </a:cubicBezTo>
                  <a:cubicBezTo>
                    <a:pt x="28" y="63"/>
                    <a:pt x="32" y="60"/>
                    <a:pt x="32" y="56"/>
                  </a:cubicBezTo>
                  <a:cubicBezTo>
                    <a:pt x="32" y="52"/>
                    <a:pt x="28" y="49"/>
                    <a:pt x="23" y="48"/>
                  </a:cubicBezTo>
                  <a:cubicBezTo>
                    <a:pt x="22" y="48"/>
                    <a:pt x="21" y="47"/>
                    <a:pt x="19" y="47"/>
                  </a:cubicBezTo>
                  <a:cubicBezTo>
                    <a:pt x="9" y="43"/>
                    <a:pt x="0" y="37"/>
                    <a:pt x="0" y="24"/>
                  </a:cubicBezTo>
                  <a:cubicBezTo>
                    <a:pt x="0" y="10"/>
                    <a:pt x="10" y="0"/>
                    <a:pt x="28" y="0"/>
                  </a:cubicBezTo>
                  <a:cubicBezTo>
                    <a:pt x="37" y="0"/>
                    <a:pt x="46" y="3"/>
                    <a:pt x="47" y="3"/>
                  </a:cubicBezTo>
                  <a:lnTo>
                    <a:pt x="47" y="1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+mj-lt"/>
              </a:endParaRPr>
            </a:p>
          </p:txBody>
        </p:sp>
        <p:sp>
          <p:nvSpPr>
            <p:cNvPr id="14" name="Freeform 13"/>
            <p:cNvSpPr>
              <a:spLocks/>
            </p:cNvSpPr>
            <p:nvPr/>
          </p:nvSpPr>
          <p:spPr bwMode="black">
            <a:xfrm>
              <a:off x="609600" y="732931"/>
              <a:ext cx="62081" cy="128323"/>
            </a:xfrm>
            <a:custGeom>
              <a:avLst/>
              <a:gdLst/>
              <a:ahLst/>
              <a:cxnLst>
                <a:cxn ang="0">
                  <a:pos x="19" y="10"/>
                </a:cxn>
                <a:cxn ang="0">
                  <a:pos x="10" y="0"/>
                </a:cxn>
                <a:cxn ang="0">
                  <a:pos x="0" y="10"/>
                </a:cxn>
                <a:cxn ang="0">
                  <a:pos x="0" y="30"/>
                </a:cxn>
                <a:cxn ang="0">
                  <a:pos x="10" y="39"/>
                </a:cxn>
                <a:cxn ang="0">
                  <a:pos x="19" y="30"/>
                </a:cxn>
                <a:cxn ang="0">
                  <a:pos x="19" y="10"/>
                </a:cxn>
              </a:cxnLst>
              <a:rect l="0" t="0" r="r" b="b"/>
              <a:pathLst>
                <a:path w="19" h="39">
                  <a:moveTo>
                    <a:pt x="19" y="10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4" y="0"/>
                    <a:pt x="0" y="4"/>
                    <a:pt x="0" y="1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5"/>
                    <a:pt x="4" y="39"/>
                    <a:pt x="10" y="39"/>
                  </a:cubicBezTo>
                  <a:cubicBezTo>
                    <a:pt x="15" y="39"/>
                    <a:pt x="19" y="35"/>
                    <a:pt x="19" y="30"/>
                  </a:cubicBezTo>
                  <a:lnTo>
                    <a:pt x="19" y="1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+mj-lt"/>
              </a:endParaRPr>
            </a:p>
          </p:txBody>
        </p:sp>
        <p:sp>
          <p:nvSpPr>
            <p:cNvPr id="15" name="Freeform 14"/>
            <p:cNvSpPr>
              <a:spLocks/>
            </p:cNvSpPr>
            <p:nvPr/>
          </p:nvSpPr>
          <p:spPr bwMode="black">
            <a:xfrm>
              <a:off x="783581" y="646870"/>
              <a:ext cx="62081" cy="214384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9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4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4" y="65"/>
                    <a:pt x="9" y="65"/>
                  </a:cubicBezTo>
                  <a:cubicBezTo>
                    <a:pt x="14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+mj-lt"/>
              </a:endParaRPr>
            </a:p>
          </p:txBody>
        </p:sp>
        <p:sp>
          <p:nvSpPr>
            <p:cNvPr id="16" name="Freeform 15"/>
            <p:cNvSpPr>
              <a:spLocks/>
            </p:cNvSpPr>
            <p:nvPr/>
          </p:nvSpPr>
          <p:spPr bwMode="black">
            <a:xfrm>
              <a:off x="954497" y="528537"/>
              <a:ext cx="62081" cy="394958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10" y="0"/>
                </a:cxn>
                <a:cxn ang="0">
                  <a:pos x="0" y="9"/>
                </a:cxn>
                <a:cxn ang="0">
                  <a:pos x="0" y="111"/>
                </a:cxn>
                <a:cxn ang="0">
                  <a:pos x="10" y="120"/>
                </a:cxn>
                <a:cxn ang="0">
                  <a:pos x="19" y="111"/>
                </a:cxn>
                <a:cxn ang="0">
                  <a:pos x="19" y="9"/>
                </a:cxn>
              </a:cxnLst>
              <a:rect l="0" t="0" r="r" b="b"/>
              <a:pathLst>
                <a:path w="19" h="120">
                  <a:moveTo>
                    <a:pt x="19" y="9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5" y="0"/>
                    <a:pt x="0" y="4"/>
                    <a:pt x="0" y="9"/>
                  </a:cubicBezTo>
                  <a:cubicBezTo>
                    <a:pt x="0" y="111"/>
                    <a:pt x="0" y="111"/>
                    <a:pt x="0" y="111"/>
                  </a:cubicBezTo>
                  <a:cubicBezTo>
                    <a:pt x="0" y="116"/>
                    <a:pt x="5" y="120"/>
                    <a:pt x="10" y="120"/>
                  </a:cubicBezTo>
                  <a:cubicBezTo>
                    <a:pt x="15" y="120"/>
                    <a:pt x="19" y="116"/>
                    <a:pt x="19" y="111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+mj-lt"/>
              </a:endParaRPr>
            </a:p>
          </p:txBody>
        </p:sp>
        <p:sp>
          <p:nvSpPr>
            <p:cNvPr id="17" name="Freeform 16"/>
            <p:cNvSpPr>
              <a:spLocks/>
            </p:cNvSpPr>
            <p:nvPr/>
          </p:nvSpPr>
          <p:spPr bwMode="black">
            <a:xfrm>
              <a:off x="1128478" y="646870"/>
              <a:ext cx="62081" cy="214384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9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5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4" y="65"/>
                    <a:pt x="9" y="65"/>
                  </a:cubicBezTo>
                  <a:cubicBezTo>
                    <a:pt x="15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+mj-lt"/>
              </a:endParaRPr>
            </a:p>
          </p:txBody>
        </p:sp>
        <p:sp>
          <p:nvSpPr>
            <p:cNvPr id="18" name="Freeform 17"/>
            <p:cNvSpPr>
              <a:spLocks/>
            </p:cNvSpPr>
            <p:nvPr/>
          </p:nvSpPr>
          <p:spPr bwMode="black">
            <a:xfrm>
              <a:off x="1298627" y="732931"/>
              <a:ext cx="65914" cy="128323"/>
            </a:xfrm>
            <a:custGeom>
              <a:avLst/>
              <a:gdLst/>
              <a:ahLst/>
              <a:cxnLst>
                <a:cxn ang="0">
                  <a:pos x="20" y="10"/>
                </a:cxn>
                <a:cxn ang="0">
                  <a:pos x="10" y="0"/>
                </a:cxn>
                <a:cxn ang="0">
                  <a:pos x="0" y="10"/>
                </a:cxn>
                <a:cxn ang="0">
                  <a:pos x="0" y="30"/>
                </a:cxn>
                <a:cxn ang="0">
                  <a:pos x="10" y="39"/>
                </a:cxn>
                <a:cxn ang="0">
                  <a:pos x="20" y="30"/>
                </a:cxn>
                <a:cxn ang="0">
                  <a:pos x="20" y="10"/>
                </a:cxn>
              </a:cxnLst>
              <a:rect l="0" t="0" r="r" b="b"/>
              <a:pathLst>
                <a:path w="20" h="39">
                  <a:moveTo>
                    <a:pt x="20" y="10"/>
                  </a:moveTo>
                  <a:cubicBezTo>
                    <a:pt x="20" y="4"/>
                    <a:pt x="15" y="0"/>
                    <a:pt x="10" y="0"/>
                  </a:cubicBezTo>
                  <a:cubicBezTo>
                    <a:pt x="5" y="0"/>
                    <a:pt x="0" y="4"/>
                    <a:pt x="0" y="1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5"/>
                    <a:pt x="5" y="39"/>
                    <a:pt x="10" y="39"/>
                  </a:cubicBezTo>
                  <a:cubicBezTo>
                    <a:pt x="15" y="39"/>
                    <a:pt x="20" y="35"/>
                    <a:pt x="20" y="30"/>
                  </a:cubicBezTo>
                  <a:lnTo>
                    <a:pt x="20" y="1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+mj-lt"/>
              </a:endParaRPr>
            </a:p>
          </p:txBody>
        </p:sp>
        <p:sp>
          <p:nvSpPr>
            <p:cNvPr id="19" name="Freeform 18"/>
            <p:cNvSpPr>
              <a:spLocks/>
            </p:cNvSpPr>
            <p:nvPr/>
          </p:nvSpPr>
          <p:spPr bwMode="black">
            <a:xfrm>
              <a:off x="1472608" y="646870"/>
              <a:ext cx="62848" cy="214384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10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10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4" y="65"/>
                    <a:pt x="10" y="65"/>
                  </a:cubicBezTo>
                  <a:cubicBezTo>
                    <a:pt x="15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+mj-lt"/>
              </a:endParaRPr>
            </a:p>
          </p:txBody>
        </p:sp>
        <p:sp>
          <p:nvSpPr>
            <p:cNvPr id="20" name="Freeform 19"/>
            <p:cNvSpPr>
              <a:spLocks/>
            </p:cNvSpPr>
            <p:nvPr/>
          </p:nvSpPr>
          <p:spPr bwMode="black">
            <a:xfrm>
              <a:off x="1646590" y="528537"/>
              <a:ext cx="62848" cy="394958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0" y="111"/>
                </a:cxn>
                <a:cxn ang="0">
                  <a:pos x="9" y="120"/>
                </a:cxn>
                <a:cxn ang="0">
                  <a:pos x="19" y="111"/>
                </a:cxn>
                <a:cxn ang="0">
                  <a:pos x="19" y="9"/>
                </a:cxn>
              </a:cxnLst>
              <a:rect l="0" t="0" r="r" b="b"/>
              <a:pathLst>
                <a:path w="19" h="120">
                  <a:moveTo>
                    <a:pt x="19" y="9"/>
                  </a:moveTo>
                  <a:cubicBezTo>
                    <a:pt x="19" y="4"/>
                    <a:pt x="15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111"/>
                    <a:pt x="0" y="111"/>
                    <a:pt x="0" y="111"/>
                  </a:cubicBezTo>
                  <a:cubicBezTo>
                    <a:pt x="0" y="116"/>
                    <a:pt x="4" y="120"/>
                    <a:pt x="9" y="120"/>
                  </a:cubicBezTo>
                  <a:cubicBezTo>
                    <a:pt x="15" y="120"/>
                    <a:pt x="19" y="116"/>
                    <a:pt x="19" y="111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+mj-lt"/>
              </a:endParaRPr>
            </a:p>
          </p:txBody>
        </p:sp>
        <p:sp>
          <p:nvSpPr>
            <p:cNvPr id="21" name="Freeform 20"/>
            <p:cNvSpPr>
              <a:spLocks/>
            </p:cNvSpPr>
            <p:nvPr/>
          </p:nvSpPr>
          <p:spPr bwMode="black">
            <a:xfrm>
              <a:off x="1817505" y="646870"/>
              <a:ext cx="62848" cy="214384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10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10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5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5" y="65"/>
                    <a:pt x="10" y="65"/>
                  </a:cubicBezTo>
                  <a:cubicBezTo>
                    <a:pt x="15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+mj-lt"/>
              </a:endParaRPr>
            </a:p>
          </p:txBody>
        </p:sp>
        <p:sp>
          <p:nvSpPr>
            <p:cNvPr id="22" name="Freeform 21"/>
            <p:cNvSpPr>
              <a:spLocks/>
            </p:cNvSpPr>
            <p:nvPr/>
          </p:nvSpPr>
          <p:spPr bwMode="black">
            <a:xfrm>
              <a:off x="1991486" y="732931"/>
              <a:ext cx="62848" cy="128323"/>
            </a:xfrm>
            <a:custGeom>
              <a:avLst/>
              <a:gdLst/>
              <a:ahLst/>
              <a:cxnLst>
                <a:cxn ang="0">
                  <a:pos x="19" y="10"/>
                </a:cxn>
                <a:cxn ang="0">
                  <a:pos x="9" y="0"/>
                </a:cxn>
                <a:cxn ang="0">
                  <a:pos x="0" y="10"/>
                </a:cxn>
                <a:cxn ang="0">
                  <a:pos x="0" y="30"/>
                </a:cxn>
                <a:cxn ang="0">
                  <a:pos x="9" y="39"/>
                </a:cxn>
                <a:cxn ang="0">
                  <a:pos x="19" y="30"/>
                </a:cxn>
                <a:cxn ang="0">
                  <a:pos x="19" y="10"/>
                </a:cxn>
              </a:cxnLst>
              <a:rect l="0" t="0" r="r" b="b"/>
              <a:pathLst>
                <a:path w="19" h="39">
                  <a:moveTo>
                    <a:pt x="19" y="10"/>
                  </a:moveTo>
                  <a:cubicBezTo>
                    <a:pt x="19" y="4"/>
                    <a:pt x="15" y="0"/>
                    <a:pt x="9" y="0"/>
                  </a:cubicBezTo>
                  <a:cubicBezTo>
                    <a:pt x="4" y="0"/>
                    <a:pt x="0" y="4"/>
                    <a:pt x="0" y="1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5"/>
                    <a:pt x="4" y="39"/>
                    <a:pt x="9" y="39"/>
                  </a:cubicBezTo>
                  <a:cubicBezTo>
                    <a:pt x="15" y="39"/>
                    <a:pt x="19" y="35"/>
                    <a:pt x="19" y="30"/>
                  </a:cubicBezTo>
                  <a:lnTo>
                    <a:pt x="19" y="1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+mj-lt"/>
              </a:endParaRPr>
            </a:p>
          </p:txBody>
        </p:sp>
      </p:grpSp>
      <p:sp>
        <p:nvSpPr>
          <p:cNvPr id="3" name="Rectangle 2"/>
          <p:cNvSpPr/>
          <p:nvPr/>
        </p:nvSpPr>
        <p:spPr>
          <a:xfrm>
            <a:off x="112820" y="4590788"/>
            <a:ext cx="8918363" cy="623252"/>
          </a:xfrm>
          <a:prstGeom prst="rect">
            <a:avLst/>
          </a:prstGeom>
        </p:spPr>
        <p:txBody>
          <a:bodyPr wrap="square" lIns="68583" tIns="34292" rIns="68583" bIns="34292">
            <a:spAutoFit/>
          </a:bodyPr>
          <a:lstStyle/>
          <a:p>
            <a:pPr algn="ctr" defTabSz="685891">
              <a:buNone/>
            </a:pPr>
            <a:r>
              <a:rPr lang="en-US" sz="3600" b="0" i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+mn-ea"/>
                <a:cs typeface="+mn-cs"/>
              </a:rPr>
              <a:t>TOMORROW starts here.</a:t>
            </a:r>
            <a:endParaRPr lang="en-US" sz="3600" i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54218" y="5670716"/>
            <a:ext cx="8918363" cy="1177249"/>
          </a:xfrm>
          <a:prstGeom prst="rect">
            <a:avLst/>
          </a:prstGeom>
        </p:spPr>
        <p:txBody>
          <a:bodyPr wrap="square" lIns="68583" tIns="34292" rIns="68583" bIns="34292">
            <a:spAutoFit/>
          </a:bodyPr>
          <a:lstStyle/>
          <a:p>
            <a:pPr algn="ctr" defTabSz="685891">
              <a:buNone/>
            </a:pPr>
            <a:r>
              <a:rPr lang="en-US" sz="3600" b="0" i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+mn-ea"/>
                <a:cs typeface="+mn-cs"/>
                <a:hlinkClick r:id="rId4"/>
              </a:rPr>
              <a:t>www.cisco.com/go/midsize</a:t>
            </a:r>
            <a:endParaRPr lang="en-US" sz="3600" i="1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</a:endParaRPr>
          </a:p>
          <a:p>
            <a:pPr algn="ctr" defTabSz="685891">
              <a:buNone/>
            </a:pPr>
            <a:endParaRPr lang="en-US" sz="3600" i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44188551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5879459"/>
            <a:ext cx="9156991" cy="97854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" dist="50800" dir="5400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pic>
        <p:nvPicPr>
          <p:cNvPr id="4" name="Picture 3" descr="AJ80175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>
          <a:xfrm>
            <a:off x="0" y="4968584"/>
            <a:ext cx="9144000" cy="1889415"/>
          </a:xfrm>
          <a:prstGeom prst="rect">
            <a:avLst/>
          </a:prstGeom>
        </p:spPr>
      </p:pic>
      <p:pic>
        <p:nvPicPr>
          <p:cNvPr id="3" name="Picture 2" descr="AJ82017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>
          <a:xfrm>
            <a:off x="4587053" y="0"/>
            <a:ext cx="2823086" cy="3798050"/>
          </a:xfrm>
          <a:prstGeom prst="rect">
            <a:avLst/>
          </a:prstGeom>
        </p:spPr>
      </p:pic>
      <p:pic>
        <p:nvPicPr>
          <p:cNvPr id="25" name="Picture 24" descr="MIK00544.jp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4587054" cy="3798050"/>
          </a:xfrm>
          <a:prstGeom prst="rect">
            <a:avLst/>
          </a:prstGeom>
        </p:spPr>
      </p:pic>
      <p:pic>
        <p:nvPicPr>
          <p:cNvPr id="24" name="Picture 23" descr="MIK00505.jpg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>
          <a:xfrm>
            <a:off x="7304801" y="1"/>
            <a:ext cx="1852190" cy="3798049"/>
          </a:xfrm>
          <a:prstGeom prst="rect">
            <a:avLst/>
          </a:prstGeom>
        </p:spPr>
      </p:pic>
      <p:cxnSp>
        <p:nvCxnSpPr>
          <p:cNvPr id="47" name="Straight Connector 46"/>
          <p:cNvCxnSpPr/>
          <p:nvPr/>
        </p:nvCxnSpPr>
        <p:spPr>
          <a:xfrm>
            <a:off x="12332" y="4968584"/>
            <a:ext cx="9144000" cy="0"/>
          </a:xfrm>
          <a:prstGeom prst="line">
            <a:avLst/>
          </a:prstGeom>
          <a:ln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  <a:gs pos="20000">
                  <a:schemeClr val="bg1">
                    <a:lumMod val="75000"/>
                  </a:schemeClr>
                </a:gs>
                <a:gs pos="80000">
                  <a:schemeClr val="bg1">
                    <a:lumMod val="75000"/>
                  </a:schemeClr>
                </a:gs>
                <a:gs pos="51000">
                  <a:schemeClr val="bg1"/>
                </a:gs>
              </a:gsLst>
              <a:lin ang="0" scaled="1"/>
              <a:tileRect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-17851" y="3798050"/>
            <a:ext cx="9144000" cy="0"/>
          </a:xfrm>
          <a:prstGeom prst="line">
            <a:avLst/>
          </a:prstGeom>
          <a:ln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  <a:gs pos="20000">
                  <a:schemeClr val="bg1">
                    <a:lumMod val="75000"/>
                  </a:schemeClr>
                </a:gs>
                <a:gs pos="80000">
                  <a:schemeClr val="bg1">
                    <a:lumMod val="75000"/>
                  </a:schemeClr>
                </a:gs>
                <a:gs pos="51000">
                  <a:schemeClr val="bg1"/>
                </a:gs>
              </a:gsLst>
              <a:lin ang="0" scaled="1"/>
              <a:tileRect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135116" y="4039482"/>
            <a:ext cx="89910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914400">
              <a:buNone/>
            </a:pPr>
            <a:r>
              <a:rPr lang="de-CH" sz="4000" b="0" i="0">
                <a:solidFill>
                  <a:srgbClr val="6DB344"/>
                </a:solidFill>
                <a:latin typeface="Arial"/>
                <a:ea typeface="+mn-ea"/>
                <a:cs typeface="+mn-cs"/>
              </a:rPr>
              <a:t>Aktuelle Wirtschaftslage</a:t>
            </a:r>
            <a:endParaRPr lang="en-US" sz="4000" dirty="0">
              <a:solidFill>
                <a:srgbClr val="6DB344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9144000" cy="3798050"/>
          </a:xfrm>
          <a:prstGeom prst="rect">
            <a:avLst/>
          </a:prstGeom>
          <a:gradFill flip="none" rotWithShape="1">
            <a:gsLst>
              <a:gs pos="65000">
                <a:schemeClr val="accent3">
                  <a:lumMod val="50000"/>
                  <a:alpha val="0"/>
                </a:schemeClr>
              </a:gs>
              <a:gs pos="0">
                <a:schemeClr val="accent3">
                  <a:lumMod val="50000"/>
                  <a:alpha val="70000"/>
                </a:schemeClr>
              </a:gs>
            </a:gsLst>
            <a:lin ang="3420000" scaled="0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</p:spTree>
    <p:extLst>
      <p:ext uri="{BB962C8B-B14F-4D97-AF65-F5344CB8AC3E}">
        <p14:creationId xmlns="" xmlns:p14="http://schemas.microsoft.com/office/powerpoint/2010/main" val="3408632433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BG2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>
          <a:xfrm>
            <a:off x="0" y="1170534"/>
            <a:ext cx="8290740" cy="568746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6324" y="1170534"/>
            <a:ext cx="9124976" cy="5687466"/>
          </a:xfrm>
          <a:prstGeom prst="rect">
            <a:avLst/>
          </a:prstGeom>
          <a:gradFill flip="none" rotWithShape="1">
            <a:gsLst>
              <a:gs pos="0">
                <a:srgbClr val="FFFFFF">
                  <a:alpha val="0"/>
                </a:srgbClr>
              </a:gs>
              <a:gs pos="47000">
                <a:schemeClr val="bg1">
                  <a:alpha val="97000"/>
                </a:schemeClr>
              </a:gs>
              <a:gs pos="60000">
                <a:schemeClr val="bg1"/>
              </a:gs>
            </a:gsLst>
            <a:lin ang="3540000" scaled="0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pic>
        <p:nvPicPr>
          <p:cNvPr id="3" name="Picture 2" descr="C2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84601" y="1612900"/>
            <a:ext cx="4956445" cy="4930798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29702" y="202545"/>
            <a:ext cx="8588861" cy="838200"/>
          </a:xfrm>
        </p:spPr>
        <p:txBody>
          <a:bodyPr/>
          <a:lstStyle/>
          <a:p>
            <a:pPr algn="l" defTabSz="914400">
              <a:spcBef>
                <a:spcPct val="0"/>
              </a:spcBef>
              <a:buNone/>
            </a:pPr>
            <a:r>
              <a:rPr lang="de-CH" sz="3200" b="0" i="0" spc="0" baseline="0">
                <a:solidFill>
                  <a:srgbClr val="FFFFFF"/>
                </a:solidFill>
                <a:latin typeface="Arial"/>
                <a:ea typeface="+mj-ea"/>
                <a:cs typeface="+mj-cs"/>
              </a:rPr>
              <a:t>Unsere Welt verändert sich.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55600" y="2947500"/>
            <a:ext cx="354839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2"/>
            <a:r>
              <a:rPr lang="de-CH" sz="2200" dirty="0" smtClean="0"/>
              <a:t>Der </a:t>
            </a:r>
            <a:r>
              <a:rPr lang="de-CH" sz="2200" b="0" i="0" dirty="0">
                <a:solidFill>
                  <a:schemeClr val="tx1"/>
                </a:solidFill>
                <a:latin typeface="Arial"/>
                <a:ea typeface="+mn-ea"/>
                <a:cs typeface="+mn-cs"/>
              </a:rPr>
              <a:t>Grad an Vernetzung und Kommunikation hat rapide zugenommen.</a:t>
            </a:r>
            <a:endParaRPr lang="en-US" sz="2200" dirty="0"/>
          </a:p>
        </p:txBody>
      </p:sp>
      <p:pic>
        <p:nvPicPr>
          <p:cNvPr id="4" name="Picture 3" descr="L1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4748" y="2295370"/>
            <a:ext cx="1174750" cy="1193800"/>
          </a:xfrm>
          <a:prstGeom prst="rect">
            <a:avLst/>
          </a:prstGeom>
        </p:spPr>
      </p:pic>
      <p:pic>
        <p:nvPicPr>
          <p:cNvPr id="7" name="Picture 6" descr="L2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8809" y="3050116"/>
            <a:ext cx="1441450" cy="844550"/>
          </a:xfrm>
          <a:prstGeom prst="rect">
            <a:avLst/>
          </a:prstGeom>
        </p:spPr>
      </p:pic>
      <p:pic>
        <p:nvPicPr>
          <p:cNvPr id="13" name="Picture 12" descr="L3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57834" y="4409985"/>
            <a:ext cx="1219200" cy="1301750"/>
          </a:xfrm>
          <a:prstGeom prst="rect">
            <a:avLst/>
          </a:prstGeom>
        </p:spPr>
      </p:pic>
      <p:pic>
        <p:nvPicPr>
          <p:cNvPr id="14" name="Picture 13" descr="L4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80594" y="4622800"/>
            <a:ext cx="819150" cy="1587500"/>
          </a:xfrm>
          <a:prstGeom prst="rect">
            <a:avLst/>
          </a:prstGeom>
        </p:spPr>
      </p:pic>
      <p:pic>
        <p:nvPicPr>
          <p:cNvPr id="20" name="Picture 19" descr="L5.pn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5100" y="4054498"/>
            <a:ext cx="5854700" cy="146050"/>
          </a:xfrm>
          <a:prstGeom prst="rect">
            <a:avLst/>
          </a:prstGeom>
        </p:spPr>
      </p:pic>
      <p:grpSp>
        <p:nvGrpSpPr>
          <p:cNvPr id="27" name="Group 26"/>
          <p:cNvGrpSpPr/>
          <p:nvPr/>
        </p:nvGrpSpPr>
        <p:grpSpPr>
          <a:xfrm>
            <a:off x="3903998" y="1333500"/>
            <a:ext cx="1155700" cy="1193800"/>
            <a:chOff x="4000254" y="1460500"/>
            <a:chExt cx="1155700" cy="1193800"/>
          </a:xfrm>
        </p:grpSpPr>
        <p:pic>
          <p:nvPicPr>
            <p:cNvPr id="15" name="Picture 14" descr="P1.png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00254" y="1460500"/>
              <a:ext cx="1155700" cy="1193800"/>
            </a:xfrm>
            <a:prstGeom prst="rect">
              <a:avLst/>
            </a:prstGeom>
          </p:spPr>
        </p:pic>
        <p:sp>
          <p:nvSpPr>
            <p:cNvPr id="26" name="TextBox 25"/>
            <p:cNvSpPr txBox="1"/>
            <p:nvPr/>
          </p:nvSpPr>
          <p:spPr>
            <a:xfrm>
              <a:off x="4111458" y="1849526"/>
              <a:ext cx="835485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 defTabSz="914400">
                <a:buNone/>
              </a:pPr>
              <a:r>
                <a:rPr lang="de-CH" sz="1100" b="0" i="0" spc="-30" dirty="0">
                  <a:solidFill>
                    <a:srgbClr val="FFFFFF"/>
                  </a:solidFill>
                  <a:latin typeface="Arial"/>
                  <a:ea typeface="+mn-ea"/>
                  <a:cs typeface="+mn-cs"/>
                </a:rPr>
                <a:t>Menschen</a:t>
              </a: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7842251" y="2167466"/>
            <a:ext cx="1289050" cy="1041400"/>
            <a:chOff x="7511934" y="2384270"/>
            <a:chExt cx="1289050" cy="1041400"/>
          </a:xfrm>
        </p:grpSpPr>
        <p:pic>
          <p:nvPicPr>
            <p:cNvPr id="16" name="Picture 15" descr="P2.png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511934" y="2384270"/>
              <a:ext cx="1289050" cy="1041400"/>
            </a:xfrm>
            <a:prstGeom prst="rect">
              <a:avLst/>
            </a:prstGeom>
          </p:spPr>
        </p:pic>
        <p:sp>
          <p:nvSpPr>
            <p:cNvPr id="29" name="TextBox 28"/>
            <p:cNvSpPr txBox="1"/>
            <p:nvPr/>
          </p:nvSpPr>
          <p:spPr>
            <a:xfrm>
              <a:off x="7884886" y="2781300"/>
              <a:ext cx="772969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 defTabSz="914400">
                <a:buNone/>
              </a:pPr>
              <a:r>
                <a:rPr lang="de-CH" sz="1100" b="0" i="0" dirty="0">
                  <a:solidFill>
                    <a:srgbClr val="FFFFFF"/>
                  </a:solidFill>
                  <a:latin typeface="Arial"/>
                  <a:ea typeface="+mn-ea"/>
                  <a:cs typeface="+mn-cs"/>
                </a:rPr>
                <a:t>Prozesse</a:t>
              </a: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7245104" y="5279935"/>
            <a:ext cx="1187450" cy="1162050"/>
            <a:chOff x="7245104" y="5279935"/>
            <a:chExt cx="1187450" cy="1162050"/>
          </a:xfrm>
        </p:grpSpPr>
        <p:pic>
          <p:nvPicPr>
            <p:cNvPr id="17" name="Picture 16" descr="P3.png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45104" y="5279935"/>
              <a:ext cx="1187450" cy="1162050"/>
            </a:xfrm>
            <a:prstGeom prst="rect">
              <a:avLst/>
            </a:prstGeom>
          </p:spPr>
        </p:pic>
        <p:sp>
          <p:nvSpPr>
            <p:cNvPr id="30" name="TextBox 29"/>
            <p:cNvSpPr txBox="1"/>
            <p:nvPr/>
          </p:nvSpPr>
          <p:spPr>
            <a:xfrm>
              <a:off x="7611802" y="5724435"/>
              <a:ext cx="561372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 defTabSz="914400">
                <a:buNone/>
              </a:pPr>
              <a:r>
                <a:rPr lang="de-CH" sz="1100" b="0" i="0" dirty="0">
                  <a:solidFill>
                    <a:srgbClr val="FFFFFF"/>
                  </a:solidFill>
                  <a:latin typeface="Arial"/>
                  <a:ea typeface="+mn-ea"/>
                  <a:cs typeface="+mn-cs"/>
                </a:rPr>
                <a:t>Daten</a:t>
              </a:r>
              <a:endParaRPr lang="en-US" sz="1100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4641604" y="5505450"/>
            <a:ext cx="1003300" cy="1352550"/>
            <a:chOff x="4641604" y="5505450"/>
            <a:chExt cx="1003300" cy="1352550"/>
          </a:xfrm>
        </p:grpSpPr>
        <p:pic>
          <p:nvPicPr>
            <p:cNvPr id="18" name="Picture 17" descr="P4.png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41604" y="5505450"/>
              <a:ext cx="1003300" cy="1352550"/>
            </a:xfrm>
            <a:prstGeom prst="rect">
              <a:avLst/>
            </a:prstGeom>
          </p:spPr>
        </p:pic>
        <p:sp>
          <p:nvSpPr>
            <p:cNvPr id="31" name="TextBox 30"/>
            <p:cNvSpPr txBox="1"/>
            <p:nvPr/>
          </p:nvSpPr>
          <p:spPr>
            <a:xfrm>
              <a:off x="4877972" y="6134208"/>
              <a:ext cx="554960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 defTabSz="914400">
                <a:buNone/>
              </a:pPr>
              <a:r>
                <a:rPr lang="de-CH" sz="1100" b="0" i="0" dirty="0">
                  <a:solidFill>
                    <a:srgbClr val="FFFFFF"/>
                  </a:solidFill>
                  <a:latin typeface="Arial"/>
                  <a:ea typeface="+mn-ea"/>
                  <a:cs typeface="+mn-cs"/>
                </a:rPr>
                <a:t>Dinge</a:t>
              </a:r>
              <a:endParaRPr lang="en-US" sz="1100" dirty="0">
                <a:solidFill>
                  <a:srgbClr val="FFFFFF"/>
                </a:solidFill>
              </a:endParaRPr>
            </a:p>
          </p:txBody>
        </p:sp>
      </p:grpSp>
      <p:pic>
        <p:nvPicPr>
          <p:cNvPr id="2" name="Picture 1" descr="C1.png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0094" y="2800395"/>
            <a:ext cx="2483740" cy="2559005"/>
          </a:xfrm>
          <a:prstGeom prst="rect">
            <a:avLst/>
          </a:prstGeom>
        </p:spPr>
      </p:pic>
      <p:cxnSp>
        <p:nvCxnSpPr>
          <p:cNvPr id="35" name="Straight Connector 34"/>
          <p:cNvCxnSpPr/>
          <p:nvPr/>
        </p:nvCxnSpPr>
        <p:spPr>
          <a:xfrm>
            <a:off x="6323" y="1171512"/>
            <a:ext cx="9144000" cy="0"/>
          </a:xfrm>
          <a:prstGeom prst="line">
            <a:avLst/>
          </a:prstGeom>
          <a:ln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  <a:gs pos="20000">
                  <a:schemeClr val="bg1">
                    <a:lumMod val="75000"/>
                  </a:schemeClr>
                </a:gs>
                <a:gs pos="80000">
                  <a:schemeClr val="bg1">
                    <a:lumMod val="75000"/>
                  </a:schemeClr>
                </a:gs>
                <a:gs pos="51000">
                  <a:schemeClr val="bg1"/>
                </a:gs>
              </a:gsLst>
              <a:lin ang="0" scaled="1"/>
              <a:tileRect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6" name="组合 35"/>
          <p:cNvGrpSpPr/>
          <p:nvPr/>
        </p:nvGrpSpPr>
        <p:grpSpPr>
          <a:xfrm>
            <a:off x="3740259" y="4125725"/>
            <a:ext cx="1249835" cy="1171462"/>
            <a:chOff x="3740259" y="4125725"/>
            <a:chExt cx="1249835" cy="1171462"/>
          </a:xfrm>
        </p:grpSpPr>
        <p:pic>
          <p:nvPicPr>
            <p:cNvPr id="37" name="Picture 22" descr="D3.png"/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 b="49171"/>
            <a:stretch/>
          </p:blipFill>
          <p:spPr>
            <a:xfrm>
              <a:off x="3740259" y="4125725"/>
              <a:ext cx="1249835" cy="598675"/>
            </a:xfrm>
            <a:prstGeom prst="rect">
              <a:avLst/>
            </a:prstGeom>
          </p:spPr>
        </p:pic>
        <p:pic>
          <p:nvPicPr>
            <p:cNvPr id="38" name="Picture 22" descr="D3.png"/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 t="79935"/>
            <a:stretch/>
          </p:blipFill>
          <p:spPr>
            <a:xfrm>
              <a:off x="3740259" y="5060860"/>
              <a:ext cx="1249835" cy="236327"/>
            </a:xfrm>
            <a:prstGeom prst="rect">
              <a:avLst/>
            </a:prstGeom>
          </p:spPr>
        </p:pic>
        <p:sp>
          <p:nvSpPr>
            <p:cNvPr id="39" name="矩形 38"/>
            <p:cNvSpPr/>
            <p:nvPr/>
          </p:nvSpPr>
          <p:spPr>
            <a:xfrm>
              <a:off x="3929159" y="4653429"/>
              <a:ext cx="1045515" cy="4770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sv-SE" sz="2500" dirty="0" smtClean="0">
                  <a:solidFill>
                    <a:srgbClr val="EE6233"/>
                  </a:solidFill>
                  <a:latin typeface="Cisco-Light" pitchFamily="18" charset="0"/>
                </a:rPr>
                <a:t>Cloud</a:t>
              </a:r>
              <a:endParaRPr lang="en-US" sz="2500" dirty="0">
                <a:solidFill>
                  <a:srgbClr val="EE6233"/>
                </a:solidFill>
                <a:latin typeface="Cisco-Light" pitchFamily="18" charset="0"/>
              </a:endParaRPr>
            </a:p>
          </p:txBody>
        </p:sp>
      </p:grpSp>
      <p:grpSp>
        <p:nvGrpSpPr>
          <p:cNvPr id="40" name="组合 39"/>
          <p:cNvGrpSpPr/>
          <p:nvPr/>
        </p:nvGrpSpPr>
        <p:grpSpPr>
          <a:xfrm>
            <a:off x="4757716" y="1442359"/>
            <a:ext cx="3542915" cy="1508065"/>
            <a:chOff x="4757716" y="1442359"/>
            <a:chExt cx="3542915" cy="1508065"/>
          </a:xfrm>
        </p:grpSpPr>
        <p:pic>
          <p:nvPicPr>
            <p:cNvPr id="41" name="Picture 20" descr="D1.png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 b="44058"/>
            <a:stretch>
              <a:fillRect/>
            </a:stretch>
          </p:blipFill>
          <p:spPr>
            <a:xfrm>
              <a:off x="5382684" y="1442359"/>
              <a:ext cx="1862419" cy="843641"/>
            </a:xfrm>
            <a:prstGeom prst="rect">
              <a:avLst/>
            </a:prstGeom>
          </p:spPr>
        </p:pic>
        <p:pic>
          <p:nvPicPr>
            <p:cNvPr id="42" name="Picture 20" descr="D1.png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 t="76154"/>
            <a:stretch>
              <a:fillRect/>
            </a:stretch>
          </p:blipFill>
          <p:spPr>
            <a:xfrm>
              <a:off x="5382684" y="2590800"/>
              <a:ext cx="1862419" cy="359624"/>
            </a:xfrm>
            <a:prstGeom prst="rect">
              <a:avLst/>
            </a:prstGeom>
          </p:spPr>
        </p:pic>
        <p:sp>
          <p:nvSpPr>
            <p:cNvPr id="43" name="矩形 42"/>
            <p:cNvSpPr/>
            <p:nvPr/>
          </p:nvSpPr>
          <p:spPr>
            <a:xfrm>
              <a:off x="4757716" y="2186516"/>
              <a:ext cx="3542915" cy="4770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sv-SE" sz="2500" dirty="0" smtClean="0">
                  <a:solidFill>
                    <a:srgbClr val="05AFEF"/>
                  </a:solidFill>
                  <a:latin typeface="Cisco-Light" pitchFamily="18" charset="0"/>
                </a:rPr>
                <a:t>Risikominimierung</a:t>
              </a:r>
              <a:endParaRPr lang="en-US" sz="2500" dirty="0">
                <a:solidFill>
                  <a:srgbClr val="05AFEF"/>
                </a:solidFill>
                <a:latin typeface="Cisco-Light" pitchFamily="18" charset="0"/>
              </a:endParaRPr>
            </a:p>
          </p:txBody>
        </p:sp>
      </p:grpSp>
      <p:grpSp>
        <p:nvGrpSpPr>
          <p:cNvPr id="44" name="组合 43"/>
          <p:cNvGrpSpPr/>
          <p:nvPr/>
        </p:nvGrpSpPr>
        <p:grpSpPr>
          <a:xfrm>
            <a:off x="7471001" y="3922059"/>
            <a:ext cx="1407758" cy="1140032"/>
            <a:chOff x="7471001" y="3922059"/>
            <a:chExt cx="1407758" cy="1140032"/>
          </a:xfrm>
        </p:grpSpPr>
        <p:pic>
          <p:nvPicPr>
            <p:cNvPr id="45" name="Picture 21" descr="D2.png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 b="56310"/>
            <a:stretch>
              <a:fillRect/>
            </a:stretch>
          </p:blipFill>
          <p:spPr>
            <a:xfrm>
              <a:off x="7588251" y="3922059"/>
              <a:ext cx="1230312" cy="497541"/>
            </a:xfrm>
            <a:prstGeom prst="rect">
              <a:avLst/>
            </a:prstGeom>
          </p:spPr>
        </p:pic>
        <p:sp>
          <p:nvSpPr>
            <p:cNvPr id="46" name="矩形 45"/>
            <p:cNvSpPr/>
            <p:nvPr/>
          </p:nvSpPr>
          <p:spPr>
            <a:xfrm>
              <a:off x="7471001" y="4409410"/>
              <a:ext cx="1407758" cy="4770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sv-SE" sz="2500" dirty="0" smtClean="0">
                  <a:solidFill>
                    <a:srgbClr val="8AB74E"/>
                  </a:solidFill>
                  <a:latin typeface="Cisco-Light" pitchFamily="18" charset="0"/>
                </a:rPr>
                <a:t>Mobilität</a:t>
              </a:r>
              <a:endParaRPr lang="en-US" sz="2500" dirty="0">
                <a:solidFill>
                  <a:srgbClr val="8AB74E"/>
                </a:solidFill>
                <a:latin typeface="Cisco-Light" pitchFamily="18" charset="0"/>
              </a:endParaRPr>
            </a:p>
          </p:txBody>
        </p:sp>
        <p:pic>
          <p:nvPicPr>
            <p:cNvPr id="47" name="Picture 21" descr="D2.png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 t="80524"/>
            <a:stretch>
              <a:fillRect/>
            </a:stretch>
          </p:blipFill>
          <p:spPr>
            <a:xfrm>
              <a:off x="7593284" y="4840297"/>
              <a:ext cx="1230312" cy="22179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="" xmlns:p14="http://schemas.microsoft.com/office/powerpoint/2010/main" val="2393385317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361 -0.1 L 0.02084 0.02408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22" y="6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9079 -0.09491 L -6.38889E-6 2.22222E-6 " pathEditMode="relative" ptsTypes="AA">
                                      <p:cBhvr>
                                        <p:cTn id="29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837 0.12477 L 4.72222E-6 2.59259E-6 " pathEditMode="relative" ptsTypes="AA">
                                      <p:cBhvr>
                                        <p:cTn id="40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667 0.18032 L 2.22222E-6 3.7037E-6 " pathEditMode="relative" ptsTypes="AA">
                                      <p:cBhvr>
                                        <p:cTn id="51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500"/>
                            </p:stCondLst>
                            <p:childTnLst>
                              <p:par>
                                <p:cTn id="5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000"/>
                            </p:stCondLst>
                            <p:childTnLst>
                              <p:par>
                                <p:cTn id="61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6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500"/>
                            </p:stCondLst>
                            <p:childTnLst>
                              <p:par>
                                <p:cTn id="66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4000"/>
                            </p:stCondLst>
                            <p:childTnLst>
                              <p:par>
                                <p:cTn id="73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4500"/>
                            </p:stCondLst>
                            <p:childTnLst>
                              <p:par>
                                <p:cTn id="80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G2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>
          <a:xfrm>
            <a:off x="0" y="1171512"/>
            <a:ext cx="9144000" cy="5686488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29702" y="202545"/>
            <a:ext cx="8588861" cy="838200"/>
          </a:xfrm>
        </p:spPr>
        <p:txBody>
          <a:bodyPr/>
          <a:lstStyle/>
          <a:p>
            <a:pPr algn="l" defTabSz="914400">
              <a:spcBef>
                <a:spcPct val="0"/>
              </a:spcBef>
              <a:buNone/>
            </a:pPr>
            <a:r>
              <a:rPr lang="de-CH" sz="3200" b="0" i="0" spc="0" baseline="0">
                <a:solidFill>
                  <a:srgbClr val="FFFFFF"/>
                </a:solidFill>
                <a:latin typeface="Arial"/>
                <a:ea typeface="+mj-ea"/>
                <a:cs typeface="+mj-cs"/>
              </a:rPr>
              <a:t>Megatrend: Mobilität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59396" y="1945436"/>
            <a:ext cx="6755818" cy="22561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212768" y="1963573"/>
            <a:ext cx="5696409" cy="43473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4196" lvl="2" indent="-176205" algn="l" defTabSz="914400">
              <a:lnSpc>
                <a:spcPct val="95000"/>
              </a:lnSpc>
              <a:spcBef>
                <a:spcPts val="600"/>
              </a:spcBef>
              <a:buFont typeface="Arial"/>
              <a:buChar char="•"/>
            </a:pPr>
            <a:r>
              <a:rPr lang="de-CH" b="0" i="0" dirty="0">
                <a:solidFill>
                  <a:schemeClr val="tx1"/>
                </a:solidFill>
                <a:latin typeface="Arial"/>
                <a:ea typeface="+mn-ea"/>
                <a:cs typeface="+mn-cs"/>
              </a:rPr>
              <a:t>2011: Über 40 % der </a:t>
            </a:r>
            <a:r>
              <a:rPr lang="de-CH" b="0" i="0" dirty="0" smtClean="0">
                <a:solidFill>
                  <a:schemeClr val="tx1"/>
                </a:solidFill>
                <a:latin typeface="Arial"/>
                <a:ea typeface="+mn-ea"/>
                <a:cs typeface="+mn-cs"/>
              </a:rPr>
              <a:t/>
            </a:r>
            <a:br>
              <a:rPr lang="de-CH" b="0" i="0" dirty="0" smtClean="0">
                <a:solidFill>
                  <a:schemeClr val="tx1"/>
                </a:solidFill>
                <a:latin typeface="Arial"/>
                <a:ea typeface="+mn-ea"/>
                <a:cs typeface="+mn-cs"/>
              </a:rPr>
            </a:br>
            <a:r>
              <a:rPr lang="de-CH" b="0" i="0" dirty="0" smtClean="0">
                <a:solidFill>
                  <a:schemeClr val="tx1"/>
                </a:solidFill>
                <a:latin typeface="Arial"/>
                <a:ea typeface="+mn-ea"/>
                <a:cs typeface="+mn-cs"/>
              </a:rPr>
              <a:t>Mobilfunkteilnehmer greifen </a:t>
            </a:r>
            <a:br>
              <a:rPr lang="de-CH" b="0" i="0" dirty="0" smtClean="0">
                <a:solidFill>
                  <a:schemeClr val="tx1"/>
                </a:solidFill>
                <a:latin typeface="Arial"/>
                <a:ea typeface="+mn-ea"/>
                <a:cs typeface="+mn-cs"/>
              </a:rPr>
            </a:br>
            <a:r>
              <a:rPr lang="de-CH" b="0" i="0" dirty="0" smtClean="0">
                <a:solidFill>
                  <a:schemeClr val="tx1"/>
                </a:solidFill>
                <a:latin typeface="Arial"/>
                <a:ea typeface="+mn-ea"/>
                <a:cs typeface="+mn-cs"/>
              </a:rPr>
              <a:t>auf </a:t>
            </a:r>
            <a:r>
              <a:rPr lang="de-CH" b="0" i="0" dirty="0">
                <a:solidFill>
                  <a:schemeClr val="tx1"/>
                </a:solidFill>
                <a:latin typeface="Arial"/>
                <a:ea typeface="+mn-ea"/>
                <a:cs typeface="+mn-cs"/>
              </a:rPr>
              <a:t>das Internet zu. </a:t>
            </a:r>
            <a:br>
              <a:rPr lang="de-CH" b="0" i="0" dirty="0">
                <a:solidFill>
                  <a:schemeClr val="tx1"/>
                </a:solidFill>
                <a:latin typeface="Arial"/>
                <a:ea typeface="+mn-ea"/>
                <a:cs typeface="+mn-cs"/>
              </a:rPr>
            </a:br>
            <a:endParaRPr lang="en-US" dirty="0" smtClean="0"/>
          </a:p>
          <a:p>
            <a:pPr marL="284196" lvl="2" indent="-176205" algn="l" defTabSz="914400">
              <a:lnSpc>
                <a:spcPct val="95000"/>
              </a:lnSpc>
              <a:spcBef>
                <a:spcPts val="600"/>
              </a:spcBef>
              <a:buFont typeface="Arial"/>
              <a:buChar char="•"/>
            </a:pPr>
            <a:r>
              <a:rPr lang="de-CH" b="0" i="0" dirty="0">
                <a:solidFill>
                  <a:schemeClr val="tx1"/>
                </a:solidFill>
                <a:latin typeface="Arial"/>
                <a:ea typeface="+mn-ea"/>
                <a:cs typeface="+mn-cs"/>
              </a:rPr>
              <a:t>2011: Es werden mehr Smartphones </a:t>
            </a:r>
            <a:r>
              <a:rPr lang="de-CH" b="0" i="0" dirty="0" smtClean="0">
                <a:solidFill>
                  <a:schemeClr val="tx1"/>
                </a:solidFill>
                <a:latin typeface="Arial"/>
                <a:ea typeface="+mn-ea"/>
                <a:cs typeface="+mn-cs"/>
              </a:rPr>
              <a:t/>
            </a:r>
            <a:br>
              <a:rPr lang="de-CH" b="0" i="0" dirty="0" smtClean="0">
                <a:solidFill>
                  <a:schemeClr val="tx1"/>
                </a:solidFill>
                <a:latin typeface="Arial"/>
                <a:ea typeface="+mn-ea"/>
                <a:cs typeface="+mn-cs"/>
              </a:rPr>
            </a:br>
            <a:r>
              <a:rPr lang="de-CH" b="0" i="0" dirty="0" smtClean="0">
                <a:solidFill>
                  <a:schemeClr val="tx1"/>
                </a:solidFill>
                <a:latin typeface="Arial"/>
                <a:ea typeface="+mn-ea"/>
                <a:cs typeface="+mn-cs"/>
              </a:rPr>
              <a:t>verkauft </a:t>
            </a:r>
            <a:r>
              <a:rPr lang="de-CH" b="0" i="0" dirty="0">
                <a:solidFill>
                  <a:schemeClr val="tx1"/>
                </a:solidFill>
                <a:latin typeface="Arial"/>
                <a:ea typeface="+mn-ea"/>
                <a:cs typeface="+mn-cs"/>
              </a:rPr>
              <a:t>als </a:t>
            </a:r>
            <a:r>
              <a:rPr lang="de-CH" b="0" i="0" dirty="0" smtClean="0">
                <a:solidFill>
                  <a:schemeClr val="tx1"/>
                </a:solidFill>
                <a:latin typeface="Arial"/>
                <a:ea typeface="+mn-ea"/>
                <a:cs typeface="+mn-cs"/>
              </a:rPr>
              <a:t>PCs</a:t>
            </a:r>
            <a:r>
              <a:rPr lang="de-CH" b="0" i="0" dirty="0">
                <a:solidFill>
                  <a:schemeClr val="tx1"/>
                </a:solidFill>
                <a:latin typeface="Arial"/>
                <a:ea typeface="+mn-ea"/>
                <a:cs typeface="+mn-cs"/>
              </a:rPr>
              <a:t>.</a:t>
            </a:r>
            <a:br>
              <a:rPr lang="de-CH" b="0" i="0" dirty="0">
                <a:solidFill>
                  <a:schemeClr val="tx1"/>
                </a:solidFill>
                <a:latin typeface="Arial"/>
                <a:ea typeface="+mn-ea"/>
                <a:cs typeface="+mn-cs"/>
              </a:rPr>
            </a:br>
            <a:endParaRPr lang="en-US" dirty="0"/>
          </a:p>
          <a:p>
            <a:pPr marL="284196" lvl="2" indent="-176205" algn="l" defTabSz="914400">
              <a:lnSpc>
                <a:spcPct val="95000"/>
              </a:lnSpc>
              <a:spcBef>
                <a:spcPts val="600"/>
              </a:spcBef>
              <a:buFont typeface="Arial"/>
              <a:buChar char="•"/>
            </a:pPr>
            <a:r>
              <a:rPr lang="de-CH" b="0" i="0" dirty="0">
                <a:solidFill>
                  <a:schemeClr val="tx1"/>
                </a:solidFill>
                <a:latin typeface="Arial"/>
                <a:ea typeface="+mn-ea"/>
                <a:cs typeface="+mn-cs"/>
              </a:rPr>
              <a:t>2013: Im Midmarket wird überwiegend mit </a:t>
            </a:r>
            <a:r>
              <a:rPr lang="de-CH" b="0" i="0" dirty="0" smtClean="0">
                <a:solidFill>
                  <a:schemeClr val="tx1"/>
                </a:solidFill>
                <a:latin typeface="Arial"/>
                <a:ea typeface="+mn-ea"/>
                <a:cs typeface="+mn-cs"/>
              </a:rPr>
              <a:t/>
            </a:r>
            <a:br>
              <a:rPr lang="de-CH" b="0" i="0" dirty="0" smtClean="0">
                <a:solidFill>
                  <a:schemeClr val="tx1"/>
                </a:solidFill>
                <a:latin typeface="Arial"/>
                <a:ea typeface="+mn-ea"/>
                <a:cs typeface="+mn-cs"/>
              </a:rPr>
            </a:br>
            <a:r>
              <a:rPr lang="de-CH" b="0" i="0" dirty="0" smtClean="0">
                <a:solidFill>
                  <a:schemeClr val="tx1"/>
                </a:solidFill>
                <a:latin typeface="Arial"/>
                <a:ea typeface="+mn-ea"/>
                <a:cs typeface="+mn-cs"/>
              </a:rPr>
              <a:t>mobilen </a:t>
            </a:r>
            <a:r>
              <a:rPr lang="de-CH" b="0" i="0" dirty="0">
                <a:solidFill>
                  <a:schemeClr val="tx1"/>
                </a:solidFill>
                <a:latin typeface="Arial"/>
                <a:ea typeface="+mn-ea"/>
                <a:cs typeface="+mn-cs"/>
              </a:rPr>
              <a:t>Geräten auf das Internet zugegriffen. </a:t>
            </a:r>
            <a:br>
              <a:rPr lang="de-CH" b="0" i="0" dirty="0">
                <a:solidFill>
                  <a:schemeClr val="tx1"/>
                </a:solidFill>
                <a:latin typeface="Arial"/>
                <a:ea typeface="+mn-ea"/>
                <a:cs typeface="+mn-cs"/>
              </a:rPr>
            </a:br>
            <a:endParaRPr lang="en-US" dirty="0"/>
          </a:p>
          <a:p>
            <a:pPr marL="284196" lvl="2" indent="-176205" algn="l" defTabSz="914400">
              <a:lnSpc>
                <a:spcPct val="95000"/>
              </a:lnSpc>
              <a:spcBef>
                <a:spcPts val="600"/>
              </a:spcBef>
              <a:buFont typeface="Arial"/>
              <a:buChar char="•"/>
            </a:pPr>
            <a:r>
              <a:rPr lang="de-CH" b="0" i="0" dirty="0">
                <a:solidFill>
                  <a:schemeClr val="tx1"/>
                </a:solidFill>
                <a:latin typeface="Arial"/>
                <a:ea typeface="+mn-ea"/>
                <a:cs typeface="+mn-cs"/>
              </a:rPr>
              <a:t>Bis 2016: Es werden viermal so viele Mobilgeräte </a:t>
            </a:r>
            <a:r>
              <a:rPr lang="de-CH" b="0" i="0" dirty="0" smtClean="0">
                <a:solidFill>
                  <a:schemeClr val="tx1"/>
                </a:solidFill>
                <a:latin typeface="Arial"/>
                <a:ea typeface="+mn-ea"/>
                <a:cs typeface="+mn-cs"/>
              </a:rPr>
              <a:t/>
            </a:r>
            <a:br>
              <a:rPr lang="de-CH" b="0" i="0" dirty="0" smtClean="0">
                <a:solidFill>
                  <a:schemeClr val="tx1"/>
                </a:solidFill>
                <a:latin typeface="Arial"/>
                <a:ea typeface="+mn-ea"/>
                <a:cs typeface="+mn-cs"/>
              </a:rPr>
            </a:br>
            <a:r>
              <a:rPr lang="de-CH" b="0" i="0" dirty="0" smtClean="0">
                <a:solidFill>
                  <a:schemeClr val="tx1"/>
                </a:solidFill>
                <a:latin typeface="Arial"/>
                <a:ea typeface="+mn-ea"/>
                <a:cs typeface="+mn-cs"/>
              </a:rPr>
              <a:t>wie </a:t>
            </a:r>
            <a:r>
              <a:rPr lang="de-CH" b="0" i="0" dirty="0">
                <a:solidFill>
                  <a:schemeClr val="tx1"/>
                </a:solidFill>
                <a:latin typeface="Arial"/>
                <a:ea typeface="+mn-ea"/>
                <a:cs typeface="+mn-cs"/>
              </a:rPr>
              <a:t>PCs verkauft.</a:t>
            </a:r>
            <a:br>
              <a:rPr lang="de-CH" b="0" i="0" dirty="0">
                <a:solidFill>
                  <a:schemeClr val="tx1"/>
                </a:solidFill>
                <a:latin typeface="Arial"/>
                <a:ea typeface="+mn-ea"/>
                <a:cs typeface="+mn-cs"/>
              </a:rPr>
            </a:br>
            <a:endParaRPr lang="en-US" dirty="0"/>
          </a:p>
          <a:p>
            <a:pPr marL="284196" lvl="2" indent="-176205" algn="l" defTabSz="914400">
              <a:lnSpc>
                <a:spcPct val="95000"/>
              </a:lnSpc>
              <a:spcBef>
                <a:spcPts val="600"/>
              </a:spcBef>
              <a:buFont typeface="Arial"/>
              <a:buChar char="•"/>
            </a:pPr>
            <a:r>
              <a:rPr lang="de-CH" b="0" i="0" dirty="0">
                <a:solidFill>
                  <a:schemeClr val="tx1"/>
                </a:solidFill>
                <a:latin typeface="Arial"/>
                <a:ea typeface="+mn-ea"/>
                <a:cs typeface="+mn-cs"/>
              </a:rPr>
              <a:t>Bis 2017: US-Einzelhandel verzeichnet 71,5 % Marktanteil für Tablets, 27 % für Smartphones.</a:t>
            </a:r>
            <a:endParaRPr lang="en-US" dirty="0" smtClean="0">
              <a:solidFill>
                <a:srgbClr val="FF0000"/>
              </a:solidFill>
            </a:endParaRPr>
          </a:p>
        </p:txBody>
      </p:sp>
      <p:pic>
        <p:nvPicPr>
          <p:cNvPr id="9" name="Picture 8" descr="X2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73245" y="1209612"/>
            <a:ext cx="4766310" cy="3497580"/>
          </a:xfrm>
          <a:prstGeom prst="rect">
            <a:avLst/>
          </a:prstGeom>
        </p:spPr>
      </p:pic>
      <p:pic>
        <p:nvPicPr>
          <p:cNvPr id="6" name="Picture 5" descr="Mobile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16699" y="4719892"/>
            <a:ext cx="1162050" cy="1593850"/>
          </a:xfrm>
          <a:prstGeom prst="rect">
            <a:avLst/>
          </a:prstGeom>
          <a:effectLst>
            <a:reflection stA="50000" endPos="25000" dist="25400" dir="5400000" sy="-100000" algn="bl" rotWithShape="0"/>
          </a:effectLst>
        </p:spPr>
      </p:pic>
      <p:cxnSp>
        <p:nvCxnSpPr>
          <p:cNvPr id="10" name="Straight Connector 9"/>
          <p:cNvCxnSpPr/>
          <p:nvPr/>
        </p:nvCxnSpPr>
        <p:spPr>
          <a:xfrm>
            <a:off x="6323" y="1171512"/>
            <a:ext cx="9144000" cy="0"/>
          </a:xfrm>
          <a:prstGeom prst="line">
            <a:avLst/>
          </a:prstGeom>
          <a:ln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  <a:gs pos="20000">
                  <a:schemeClr val="bg1">
                    <a:lumMod val="75000"/>
                  </a:schemeClr>
                </a:gs>
                <a:gs pos="80000">
                  <a:schemeClr val="bg1">
                    <a:lumMod val="75000"/>
                  </a:schemeClr>
                </a:gs>
                <a:gs pos="51000">
                  <a:schemeClr val="bg1"/>
                </a:gs>
              </a:gsLst>
              <a:lin ang="0" scaled="1"/>
              <a:tileRect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459396" y="6373789"/>
            <a:ext cx="294183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914400">
              <a:buNone/>
            </a:pPr>
            <a:r>
              <a:rPr lang="de-CH" sz="1100" b="0" i="0">
                <a:solidFill>
                  <a:schemeClr val="tx1"/>
                </a:solidFill>
                <a:latin typeface="Arial"/>
                <a:ea typeface="+mn-ea"/>
                <a:cs typeface="+mn-cs"/>
              </a:rPr>
              <a:t>Quellen: Silicon Valley Insider, Gartner, ITU</a:t>
            </a:r>
            <a:endParaRPr lang="en-US" sz="1100" dirty="0"/>
          </a:p>
        </p:txBody>
      </p:sp>
    </p:spTree>
    <p:extLst>
      <p:ext uri="{BB962C8B-B14F-4D97-AF65-F5344CB8AC3E}">
        <p14:creationId xmlns="" xmlns:p14="http://schemas.microsoft.com/office/powerpoint/2010/main" val="2145182229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900" decel="100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900" decel="100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500"/>
                            </p:stCondLst>
                            <p:childTnLst>
                              <p:par>
                                <p:cTn id="36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900" decel="100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500"/>
                            </p:stCondLst>
                            <p:childTnLst>
                              <p:par>
                                <p:cTn id="4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G2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>
          <a:xfrm>
            <a:off x="0" y="1171512"/>
            <a:ext cx="9144000" cy="5686488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29702" y="202545"/>
            <a:ext cx="8588861" cy="838200"/>
          </a:xfrm>
        </p:spPr>
        <p:txBody>
          <a:bodyPr/>
          <a:lstStyle/>
          <a:p>
            <a:pPr algn="l" defTabSz="914400">
              <a:spcBef>
                <a:spcPct val="0"/>
              </a:spcBef>
              <a:buNone/>
            </a:pPr>
            <a:r>
              <a:rPr lang="de-CH" sz="3200" b="0" i="0" spc="0" baseline="0">
                <a:solidFill>
                  <a:srgbClr val="FFFFFF"/>
                </a:solidFill>
                <a:latin typeface="Arial"/>
                <a:ea typeface="+mj-ea"/>
                <a:cs typeface="+mj-cs"/>
              </a:rPr>
              <a:t>Megatrend: Cloud Computing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9702" y="1915809"/>
            <a:ext cx="4131310" cy="4270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4196" lvl="2" indent="-176205" algn="l" defTabSz="914400">
              <a:lnSpc>
                <a:spcPct val="95000"/>
              </a:lnSpc>
              <a:spcBef>
                <a:spcPts val="600"/>
              </a:spcBef>
              <a:buFont typeface="Arial"/>
              <a:buChar char="•"/>
            </a:pPr>
            <a:r>
              <a:rPr lang="de-CH" sz="1800" b="0" i="0" dirty="0">
                <a:solidFill>
                  <a:schemeClr val="tx1"/>
                </a:solidFill>
                <a:latin typeface="Arial"/>
                <a:ea typeface="+mn-ea"/>
                <a:cs typeface="+mn-cs"/>
              </a:rPr>
              <a:t>Public Clouds schaffen für </a:t>
            </a:r>
            <a:r>
              <a:rPr lang="de-CH" sz="1800" b="0" i="0" spc="-20" dirty="0">
                <a:solidFill>
                  <a:schemeClr val="tx1"/>
                </a:solidFill>
                <a:latin typeface="Arial"/>
                <a:ea typeface="+mn-ea"/>
                <a:cs typeface="+mn-cs"/>
              </a:rPr>
              <a:t>Unternehmen aller Größen ähnliche </a:t>
            </a:r>
            <a:r>
              <a:rPr lang="de-CH" sz="1800" b="0" i="0" dirty="0">
                <a:solidFill>
                  <a:schemeClr val="tx1"/>
                </a:solidFill>
                <a:latin typeface="Arial"/>
                <a:ea typeface="+mn-ea"/>
                <a:cs typeface="+mn-cs"/>
              </a:rPr>
              <a:t>Wettbewerbsvoraussetzungen.  </a:t>
            </a:r>
            <a:br>
              <a:rPr lang="de-CH" sz="1800" b="0" i="0" dirty="0">
                <a:solidFill>
                  <a:schemeClr val="tx1"/>
                </a:solidFill>
                <a:latin typeface="Arial"/>
                <a:ea typeface="+mn-ea"/>
                <a:cs typeface="+mn-cs"/>
              </a:rPr>
            </a:br>
            <a:endParaRPr lang="en-US" dirty="0"/>
          </a:p>
          <a:p>
            <a:pPr marL="284196" lvl="2" indent="-176205" algn="l" defTabSz="914400">
              <a:lnSpc>
                <a:spcPct val="95000"/>
              </a:lnSpc>
              <a:spcBef>
                <a:spcPts val="600"/>
              </a:spcBef>
              <a:buFont typeface="Arial"/>
              <a:buChar char="•"/>
            </a:pPr>
            <a:r>
              <a:rPr lang="de-CH" sz="1800" b="0" i="0" dirty="0">
                <a:solidFill>
                  <a:schemeClr val="tx1"/>
                </a:solidFill>
                <a:latin typeface="Arial"/>
                <a:ea typeface="+mn-ea"/>
                <a:cs typeface="+mn-cs"/>
              </a:rPr>
              <a:t>2011 nutzten mehr als ein Drittel aller mittelständischen Unternehmen Cloud-Anwendungen.</a:t>
            </a:r>
            <a:br>
              <a:rPr lang="de-CH" sz="1800" b="0" i="0" dirty="0">
                <a:solidFill>
                  <a:schemeClr val="tx1"/>
                </a:solidFill>
                <a:latin typeface="Arial"/>
                <a:ea typeface="+mn-ea"/>
                <a:cs typeface="+mn-cs"/>
              </a:rPr>
            </a:br>
            <a:endParaRPr lang="en-US" dirty="0" smtClean="0"/>
          </a:p>
          <a:p>
            <a:pPr marL="284196" lvl="2" indent="-176205" algn="l" defTabSz="914400">
              <a:lnSpc>
                <a:spcPct val="95000"/>
              </a:lnSpc>
              <a:spcBef>
                <a:spcPts val="600"/>
              </a:spcBef>
              <a:buFont typeface="Arial"/>
              <a:buChar char="•"/>
            </a:pPr>
            <a:r>
              <a:rPr lang="de-CH" sz="1800" b="0" i="0" dirty="0">
                <a:solidFill>
                  <a:schemeClr val="tx1"/>
                </a:solidFill>
                <a:latin typeface="Arial"/>
                <a:ea typeface="+mn-ea"/>
                <a:cs typeface="+mn-cs"/>
              </a:rPr>
              <a:t>Die Ausgaben für Public Cloud </a:t>
            </a:r>
            <a:r>
              <a:rPr lang="de-CH" sz="1800" b="0" i="0" dirty="0" smtClean="0">
                <a:solidFill>
                  <a:schemeClr val="tx1"/>
                </a:solidFill>
                <a:latin typeface="Arial"/>
                <a:ea typeface="+mn-ea"/>
                <a:cs typeface="+mn-cs"/>
              </a:rPr>
              <a:t/>
            </a:r>
            <a:br>
              <a:rPr lang="de-CH" sz="1800" b="0" i="0" dirty="0" smtClean="0">
                <a:solidFill>
                  <a:schemeClr val="tx1"/>
                </a:solidFill>
                <a:latin typeface="Arial"/>
                <a:ea typeface="+mn-ea"/>
                <a:cs typeface="+mn-cs"/>
              </a:rPr>
            </a:br>
            <a:r>
              <a:rPr lang="de-CH" sz="1800" b="0" i="0" dirty="0" smtClean="0">
                <a:solidFill>
                  <a:schemeClr val="tx1"/>
                </a:solidFill>
                <a:latin typeface="Arial"/>
                <a:ea typeface="+mn-ea"/>
                <a:cs typeface="+mn-cs"/>
              </a:rPr>
              <a:t>IT-Services </a:t>
            </a:r>
            <a:r>
              <a:rPr lang="de-CH" sz="1800" b="0" i="0" dirty="0">
                <a:solidFill>
                  <a:schemeClr val="tx1"/>
                </a:solidFill>
                <a:latin typeface="Arial"/>
                <a:ea typeface="+mn-ea"/>
                <a:cs typeface="+mn-cs"/>
              </a:rPr>
              <a:t>werden 2009 bis 2015 um 400 % zunehmen.</a:t>
            </a:r>
            <a:br>
              <a:rPr lang="de-CH" sz="1800" b="0" i="0" dirty="0">
                <a:solidFill>
                  <a:schemeClr val="tx1"/>
                </a:solidFill>
                <a:latin typeface="Arial"/>
                <a:ea typeface="+mn-ea"/>
                <a:cs typeface="+mn-cs"/>
              </a:rPr>
            </a:br>
            <a:endParaRPr lang="en-US" dirty="0" smtClean="0"/>
          </a:p>
          <a:p>
            <a:pPr marL="284196" lvl="2" indent="-176205" algn="l" defTabSz="914400">
              <a:lnSpc>
                <a:spcPct val="95000"/>
              </a:lnSpc>
              <a:spcBef>
                <a:spcPts val="600"/>
              </a:spcBef>
              <a:buFont typeface="Arial"/>
              <a:buChar char="•"/>
            </a:pPr>
            <a:r>
              <a:rPr lang="de-CH" sz="1800" b="0" i="0" dirty="0">
                <a:solidFill>
                  <a:schemeClr val="tx1"/>
                </a:solidFill>
                <a:latin typeface="Arial"/>
                <a:ea typeface="+mn-ea"/>
                <a:cs typeface="+mn-cs"/>
              </a:rPr>
              <a:t>2012 wurden netto 80 % neue allgemein verfügbare Cloud-Anwendungen entwickelt.</a:t>
            </a:r>
            <a:endParaRPr lang="en-US" dirty="0"/>
          </a:p>
        </p:txBody>
      </p:sp>
      <p:pic>
        <p:nvPicPr>
          <p:cNvPr id="10" name="Picture 9" descr="X3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61012" y="1209612"/>
            <a:ext cx="4760595" cy="3423285"/>
          </a:xfrm>
          <a:prstGeom prst="rect">
            <a:avLst/>
          </a:prstGeom>
        </p:spPr>
      </p:pic>
      <p:pic>
        <p:nvPicPr>
          <p:cNvPr id="13" name="Picture 12" descr="Cloud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03900" y="4495799"/>
            <a:ext cx="2025650" cy="1327150"/>
          </a:xfrm>
          <a:prstGeom prst="rect">
            <a:avLst/>
          </a:prstGeom>
          <a:effectLst>
            <a:reflection blurRad="6350" stA="52000" endA="300" endPos="35000" dist="25400" dir="5400000" sy="-100000" algn="bl" rotWithShape="0"/>
          </a:effectLst>
        </p:spPr>
      </p:pic>
      <p:cxnSp>
        <p:nvCxnSpPr>
          <p:cNvPr id="8" name="Straight Connector 7"/>
          <p:cNvCxnSpPr/>
          <p:nvPr/>
        </p:nvCxnSpPr>
        <p:spPr>
          <a:xfrm>
            <a:off x="6323" y="1171512"/>
            <a:ext cx="9144000" cy="0"/>
          </a:xfrm>
          <a:prstGeom prst="line">
            <a:avLst/>
          </a:prstGeom>
          <a:ln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  <a:gs pos="20000">
                  <a:schemeClr val="bg1">
                    <a:lumMod val="75000"/>
                  </a:schemeClr>
                </a:gs>
                <a:gs pos="80000">
                  <a:schemeClr val="bg1">
                    <a:lumMod val="75000"/>
                  </a:schemeClr>
                </a:gs>
                <a:gs pos="51000">
                  <a:schemeClr val="bg1"/>
                </a:gs>
              </a:gsLst>
              <a:lin ang="0" scaled="1"/>
              <a:tileRect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459396" y="6373789"/>
            <a:ext cx="95250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914400">
              <a:buNone/>
            </a:pPr>
            <a:r>
              <a:rPr lang="de-CH" sz="1100" b="0" i="0">
                <a:solidFill>
                  <a:schemeClr val="tx1"/>
                </a:solidFill>
                <a:latin typeface="Arial"/>
                <a:ea typeface="+mn-ea"/>
                <a:cs typeface="+mn-cs"/>
              </a:rPr>
              <a:t>Quelle: IDC</a:t>
            </a:r>
            <a:endParaRPr lang="en-US" sz="1100" dirty="0"/>
          </a:p>
        </p:txBody>
      </p:sp>
    </p:spTree>
    <p:extLst>
      <p:ext uri="{BB962C8B-B14F-4D97-AF65-F5344CB8AC3E}">
        <p14:creationId xmlns="" xmlns:p14="http://schemas.microsoft.com/office/powerpoint/2010/main" val="1237868898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9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decel="100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900" decel="100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900" decel="100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G2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>
          <a:xfrm>
            <a:off x="0" y="1208634"/>
            <a:ext cx="9144000" cy="5649366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29702" y="202545"/>
            <a:ext cx="8588861" cy="838200"/>
          </a:xfrm>
        </p:spPr>
        <p:txBody>
          <a:bodyPr/>
          <a:lstStyle/>
          <a:p>
            <a:pPr algn="l" defTabSz="914400">
              <a:spcBef>
                <a:spcPct val="0"/>
              </a:spcBef>
              <a:buNone/>
            </a:pPr>
            <a:r>
              <a:rPr lang="de-CH" sz="3200" b="0" i="0" spc="0" baseline="0">
                <a:solidFill>
                  <a:srgbClr val="FFFFFF"/>
                </a:solidFill>
                <a:latin typeface="Arial"/>
                <a:ea typeface="+mj-ea"/>
                <a:cs typeface="+mj-cs"/>
              </a:rPr>
              <a:t>Megatrend: Risikominimierung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34129" y="1736500"/>
            <a:ext cx="4997089" cy="47397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lvl="2" indent="-171450" algn="l" defTabSz="914400">
              <a:spcBef>
                <a:spcPts val="600"/>
              </a:spcBef>
              <a:buFont typeface="Arial"/>
              <a:buChar char="•"/>
            </a:pPr>
            <a:r>
              <a:rPr lang="de-CH" sz="1600" b="0" i="0" dirty="0">
                <a:solidFill>
                  <a:schemeClr val="tx1"/>
                </a:solidFill>
                <a:latin typeface="Arial"/>
                <a:ea typeface="+mn-ea"/>
                <a:cs typeface="+mn-cs"/>
              </a:rPr>
              <a:t>45 % der kleinen und mittleren </a:t>
            </a:r>
            <a:r>
              <a:rPr lang="de-CH" sz="1600" b="0" i="0" dirty="0" smtClean="0">
                <a:solidFill>
                  <a:schemeClr val="tx1"/>
                </a:solidFill>
                <a:latin typeface="Arial"/>
                <a:ea typeface="+mn-ea"/>
                <a:cs typeface="+mn-cs"/>
              </a:rPr>
              <a:t>Unternehmen </a:t>
            </a:r>
            <a:r>
              <a:rPr lang="de-CH" sz="1600" b="0" i="0" dirty="0">
                <a:solidFill>
                  <a:schemeClr val="tx1"/>
                </a:solidFill>
                <a:latin typeface="Arial"/>
                <a:ea typeface="+mn-ea"/>
                <a:cs typeface="+mn-cs"/>
              </a:rPr>
              <a:t>planen </a:t>
            </a:r>
            <a:r>
              <a:rPr lang="de-CH" sz="1600" b="0" i="0" dirty="0" smtClean="0">
                <a:solidFill>
                  <a:schemeClr val="tx1"/>
                </a:solidFill>
                <a:latin typeface="Arial"/>
                <a:ea typeface="+mn-ea"/>
                <a:cs typeface="+mn-cs"/>
              </a:rPr>
              <a:t>Anschaffungen/Upgrades für </a:t>
            </a:r>
            <a:br>
              <a:rPr lang="de-CH" sz="1600" b="0" i="0" dirty="0" smtClean="0">
                <a:solidFill>
                  <a:schemeClr val="tx1"/>
                </a:solidFill>
                <a:latin typeface="Arial"/>
                <a:ea typeface="+mn-ea"/>
                <a:cs typeface="+mn-cs"/>
              </a:rPr>
            </a:br>
            <a:r>
              <a:rPr lang="de-CH" sz="1600" b="0" i="0" dirty="0" smtClean="0">
                <a:solidFill>
                  <a:schemeClr val="tx1"/>
                </a:solidFill>
                <a:latin typeface="Arial"/>
                <a:ea typeface="+mn-ea"/>
                <a:cs typeface="+mn-cs"/>
              </a:rPr>
              <a:t>Sicherheit</a:t>
            </a:r>
            <a:r>
              <a:rPr lang="de-CH" sz="1600" b="0" i="0" dirty="0">
                <a:solidFill>
                  <a:schemeClr val="tx1"/>
                </a:solidFill>
                <a:latin typeface="Arial"/>
                <a:ea typeface="+mn-ea"/>
                <a:cs typeface="+mn-cs"/>
              </a:rPr>
              <a:t>, Backup und Virtualisierung.</a:t>
            </a:r>
          </a:p>
          <a:p>
            <a:pPr marL="171450" lvl="2" indent="-171450" algn="l" defTabSz="914400">
              <a:spcBef>
                <a:spcPts val="600"/>
              </a:spcBef>
              <a:buFont typeface="Arial"/>
              <a:buChar char="•"/>
            </a:pPr>
            <a:endParaRPr lang="en-US" sz="1600" dirty="0" smtClean="0"/>
          </a:p>
          <a:p>
            <a:pPr marL="171450" lvl="2" indent="-171450" algn="l" defTabSz="914400">
              <a:spcBef>
                <a:spcPts val="600"/>
              </a:spcBef>
              <a:buFont typeface="Arial"/>
              <a:buChar char="•"/>
            </a:pPr>
            <a:r>
              <a:rPr lang="de-CH" sz="1600" b="0" i="0" dirty="0">
                <a:solidFill>
                  <a:schemeClr val="tx1"/>
                </a:solidFill>
                <a:latin typeface="Arial"/>
                <a:ea typeface="+mn-ea"/>
                <a:cs typeface="+mn-cs"/>
              </a:rPr>
              <a:t>Technologie spielt bei allen Aspekten </a:t>
            </a:r>
            <a:r>
              <a:rPr lang="de-CH" sz="1600" b="0" i="0" dirty="0" smtClean="0">
                <a:solidFill>
                  <a:schemeClr val="tx1"/>
                </a:solidFill>
                <a:latin typeface="Arial"/>
                <a:ea typeface="+mn-ea"/>
                <a:cs typeface="+mn-cs"/>
              </a:rPr>
              <a:t>kommerzieller</a:t>
            </a:r>
            <a:r>
              <a:rPr lang="de-CH" sz="1600" b="0" i="0" dirty="0">
                <a:solidFill>
                  <a:schemeClr val="tx1"/>
                </a:solidFill>
                <a:latin typeface="Arial"/>
                <a:ea typeface="+mn-ea"/>
                <a:cs typeface="+mn-cs"/>
              </a:rPr>
              <a:t>, unternehmerischer </a:t>
            </a:r>
            <a:r>
              <a:rPr lang="de-CH" sz="1600" b="0" i="0" dirty="0" smtClean="0">
                <a:solidFill>
                  <a:schemeClr val="tx1"/>
                </a:solidFill>
                <a:latin typeface="Arial"/>
                <a:ea typeface="+mn-ea"/>
                <a:cs typeface="+mn-cs"/>
              </a:rPr>
              <a:t/>
            </a:r>
            <a:br>
              <a:rPr lang="de-CH" sz="1600" b="0" i="0" dirty="0" smtClean="0">
                <a:solidFill>
                  <a:schemeClr val="tx1"/>
                </a:solidFill>
                <a:latin typeface="Arial"/>
                <a:ea typeface="+mn-ea"/>
                <a:cs typeface="+mn-cs"/>
              </a:rPr>
            </a:br>
            <a:r>
              <a:rPr lang="de-CH" sz="1600" b="0" i="0" dirty="0" smtClean="0">
                <a:solidFill>
                  <a:schemeClr val="tx1"/>
                </a:solidFill>
                <a:latin typeface="Arial"/>
                <a:ea typeface="+mn-ea"/>
                <a:cs typeface="+mn-cs"/>
              </a:rPr>
              <a:t>und </a:t>
            </a:r>
            <a:r>
              <a:rPr lang="de-CH" sz="1600" b="0" i="0" spc="-20" dirty="0" smtClean="0">
                <a:solidFill>
                  <a:schemeClr val="tx1"/>
                </a:solidFill>
                <a:latin typeface="Arial"/>
                <a:ea typeface="+mn-ea"/>
                <a:cs typeface="+mn-cs"/>
              </a:rPr>
              <a:t>persönlicher </a:t>
            </a:r>
            <a:r>
              <a:rPr lang="de-CH" sz="1600" b="0" i="0" spc="-20" dirty="0">
                <a:solidFill>
                  <a:schemeClr val="tx1"/>
                </a:solidFill>
                <a:latin typeface="Arial"/>
                <a:ea typeface="+mn-ea"/>
                <a:cs typeface="+mn-cs"/>
              </a:rPr>
              <a:t>Prozesse eine immer </a:t>
            </a:r>
            <a:r>
              <a:rPr lang="de-CH" sz="1600" b="0" i="0" spc="-20" dirty="0" smtClean="0">
                <a:solidFill>
                  <a:schemeClr val="tx1"/>
                </a:solidFill>
                <a:latin typeface="Arial"/>
                <a:ea typeface="+mn-ea"/>
                <a:cs typeface="+mn-cs"/>
              </a:rPr>
              <a:t/>
            </a:r>
            <a:br>
              <a:rPr lang="de-CH" sz="1600" b="0" i="0" spc="-20" dirty="0" smtClean="0">
                <a:solidFill>
                  <a:schemeClr val="tx1"/>
                </a:solidFill>
                <a:latin typeface="Arial"/>
                <a:ea typeface="+mn-ea"/>
                <a:cs typeface="+mn-cs"/>
              </a:rPr>
            </a:br>
            <a:r>
              <a:rPr lang="de-CH" sz="1600" b="0" i="0" spc="-20" dirty="0" smtClean="0">
                <a:solidFill>
                  <a:schemeClr val="tx1"/>
                </a:solidFill>
                <a:latin typeface="Arial"/>
                <a:ea typeface="+mn-ea"/>
                <a:cs typeface="+mn-cs"/>
              </a:rPr>
              <a:t>größere </a:t>
            </a:r>
            <a:r>
              <a:rPr lang="de-CH" sz="1600" b="0" i="0" spc="-20" dirty="0">
                <a:solidFill>
                  <a:schemeClr val="tx1"/>
                </a:solidFill>
                <a:latin typeface="Arial"/>
                <a:ea typeface="+mn-ea"/>
                <a:cs typeface="+mn-cs"/>
              </a:rPr>
              <a:t>Rolle.</a:t>
            </a:r>
          </a:p>
          <a:p>
            <a:pPr marL="171450" lvl="2" indent="-171450" algn="l" defTabSz="914400">
              <a:spcBef>
                <a:spcPts val="600"/>
              </a:spcBef>
              <a:buFont typeface="Arial"/>
              <a:buChar char="•"/>
            </a:pPr>
            <a:endParaRPr lang="en-US" sz="1600" dirty="0"/>
          </a:p>
          <a:p>
            <a:pPr marL="171450" lvl="2" indent="-171450" algn="l" defTabSz="914400">
              <a:spcBef>
                <a:spcPts val="600"/>
              </a:spcBef>
              <a:buFont typeface="Arial"/>
              <a:buChar char="•"/>
            </a:pPr>
            <a:r>
              <a:rPr lang="de-CH" sz="1600" b="0" i="0" dirty="0">
                <a:solidFill>
                  <a:schemeClr val="tx1"/>
                </a:solidFill>
                <a:latin typeface="Arial"/>
                <a:ea typeface="+mn-ea"/>
                <a:cs typeface="+mn-cs"/>
              </a:rPr>
              <a:t>Wie gut ein Unternehmen Krisen übersteht, </a:t>
            </a:r>
            <a:r>
              <a:rPr lang="de-CH" sz="1600" b="0" i="0" dirty="0" smtClean="0">
                <a:solidFill>
                  <a:schemeClr val="tx1"/>
                </a:solidFill>
                <a:latin typeface="Arial"/>
                <a:ea typeface="+mn-ea"/>
                <a:cs typeface="+mn-cs"/>
              </a:rPr>
              <a:t/>
            </a:r>
            <a:br>
              <a:rPr lang="de-CH" sz="1600" b="0" i="0" dirty="0" smtClean="0">
                <a:solidFill>
                  <a:schemeClr val="tx1"/>
                </a:solidFill>
                <a:latin typeface="Arial"/>
                <a:ea typeface="+mn-ea"/>
                <a:cs typeface="+mn-cs"/>
              </a:rPr>
            </a:br>
            <a:r>
              <a:rPr lang="de-CH" sz="1600" b="0" i="0" dirty="0" smtClean="0">
                <a:solidFill>
                  <a:schemeClr val="tx1"/>
                </a:solidFill>
                <a:latin typeface="Arial"/>
                <a:ea typeface="+mn-ea"/>
                <a:cs typeface="+mn-cs"/>
              </a:rPr>
              <a:t>hängt </a:t>
            </a:r>
            <a:r>
              <a:rPr lang="de-CH" sz="1600" b="0" i="0" dirty="0">
                <a:solidFill>
                  <a:schemeClr val="tx1"/>
                </a:solidFill>
                <a:latin typeface="Arial"/>
                <a:ea typeface="+mn-ea"/>
                <a:cs typeface="+mn-cs"/>
              </a:rPr>
              <a:t>maßgeblich von der aktiven </a:t>
            </a:r>
            <a:r>
              <a:rPr lang="de-CH" sz="1600" b="0" i="0" dirty="0" smtClean="0">
                <a:solidFill>
                  <a:schemeClr val="tx1"/>
                </a:solidFill>
                <a:latin typeface="Arial"/>
                <a:ea typeface="+mn-ea"/>
                <a:cs typeface="+mn-cs"/>
              </a:rPr>
              <a:t/>
            </a:r>
            <a:br>
              <a:rPr lang="de-CH" sz="1600" b="0" i="0" dirty="0" smtClean="0">
                <a:solidFill>
                  <a:schemeClr val="tx1"/>
                </a:solidFill>
                <a:latin typeface="Arial"/>
                <a:ea typeface="+mn-ea"/>
                <a:cs typeface="+mn-cs"/>
              </a:rPr>
            </a:br>
            <a:r>
              <a:rPr lang="de-CH" sz="1600" b="0" i="0" dirty="0" smtClean="0">
                <a:solidFill>
                  <a:schemeClr val="tx1"/>
                </a:solidFill>
                <a:latin typeface="Arial"/>
                <a:ea typeface="+mn-ea"/>
                <a:cs typeface="+mn-cs"/>
              </a:rPr>
              <a:t>Risikominderung </a:t>
            </a:r>
            <a:r>
              <a:rPr lang="de-CH" sz="1600" b="0" i="0" dirty="0">
                <a:solidFill>
                  <a:schemeClr val="tx1"/>
                </a:solidFill>
                <a:latin typeface="Arial"/>
                <a:ea typeface="+mn-ea"/>
                <a:cs typeface="+mn-cs"/>
              </a:rPr>
              <a:t>in guten Zeiten ab.</a:t>
            </a:r>
          </a:p>
          <a:p>
            <a:pPr marL="171450" lvl="2" indent="-171450" algn="l" defTabSz="914400">
              <a:spcBef>
                <a:spcPts val="600"/>
              </a:spcBef>
              <a:buFont typeface="Arial"/>
              <a:buChar char="•"/>
            </a:pPr>
            <a:endParaRPr lang="en-US" sz="1600" dirty="0"/>
          </a:p>
          <a:p>
            <a:pPr marL="171450" lvl="2" indent="-171450" algn="l" defTabSz="914400">
              <a:spcBef>
                <a:spcPts val="600"/>
              </a:spcBef>
              <a:buFont typeface="Arial"/>
              <a:buChar char="•"/>
            </a:pPr>
            <a:r>
              <a:rPr lang="de-CH" sz="1600" b="0" i="0" dirty="0">
                <a:solidFill>
                  <a:schemeClr val="tx1"/>
                </a:solidFill>
                <a:latin typeface="Arial"/>
                <a:ea typeface="+mn-ea"/>
                <a:cs typeface="+mn-cs"/>
              </a:rPr>
              <a:t>Nicht alle Anbieter investieren in </a:t>
            </a:r>
            <a:r>
              <a:rPr lang="de-CH" sz="1600" b="0" i="0" dirty="0" smtClean="0">
                <a:solidFill>
                  <a:schemeClr val="tx1"/>
                </a:solidFill>
                <a:latin typeface="Arial"/>
                <a:ea typeface="+mn-ea"/>
                <a:cs typeface="+mn-cs"/>
              </a:rPr>
              <a:t/>
            </a:r>
            <a:br>
              <a:rPr lang="de-CH" sz="1600" b="0" i="0" dirty="0" smtClean="0">
                <a:solidFill>
                  <a:schemeClr val="tx1"/>
                </a:solidFill>
                <a:latin typeface="Arial"/>
                <a:ea typeface="+mn-ea"/>
                <a:cs typeface="+mn-cs"/>
              </a:rPr>
            </a:br>
            <a:r>
              <a:rPr lang="de-CH" sz="1600" b="0" i="0" dirty="0" smtClean="0">
                <a:solidFill>
                  <a:schemeClr val="tx1"/>
                </a:solidFill>
                <a:latin typeface="Arial"/>
                <a:ea typeface="+mn-ea"/>
                <a:cs typeface="+mn-cs"/>
              </a:rPr>
              <a:t>Produkte mit </a:t>
            </a:r>
            <a:r>
              <a:rPr lang="de-CH" sz="1600" b="0" i="0" dirty="0">
                <a:solidFill>
                  <a:schemeClr val="tx1"/>
                </a:solidFill>
                <a:latin typeface="Arial"/>
                <a:ea typeface="+mn-ea"/>
                <a:cs typeface="+mn-cs"/>
              </a:rPr>
              <a:t>langem Lebenszyklus, </a:t>
            </a:r>
            <a:r>
              <a:rPr lang="de-CH" sz="1600" b="0" i="0" dirty="0" smtClean="0">
                <a:solidFill>
                  <a:schemeClr val="tx1"/>
                </a:solidFill>
                <a:latin typeface="Arial"/>
                <a:ea typeface="+mn-ea"/>
                <a:cs typeface="+mn-cs"/>
              </a:rPr>
              <a:t/>
            </a:r>
            <a:br>
              <a:rPr lang="de-CH" sz="1600" b="0" i="0" dirty="0" smtClean="0">
                <a:solidFill>
                  <a:schemeClr val="tx1"/>
                </a:solidFill>
                <a:latin typeface="Arial"/>
                <a:ea typeface="+mn-ea"/>
                <a:cs typeface="+mn-cs"/>
              </a:rPr>
            </a:br>
            <a:r>
              <a:rPr lang="de-CH" sz="1600" b="0" i="0" dirty="0" smtClean="0">
                <a:solidFill>
                  <a:schemeClr val="tx1"/>
                </a:solidFill>
                <a:latin typeface="Arial"/>
                <a:ea typeface="+mn-ea"/>
                <a:cs typeface="+mn-cs"/>
              </a:rPr>
              <a:t>die </a:t>
            </a:r>
            <a:r>
              <a:rPr lang="de-CH" sz="1600" b="0" i="0" dirty="0">
                <a:solidFill>
                  <a:schemeClr val="tx1"/>
                </a:solidFill>
                <a:latin typeface="Arial"/>
                <a:ea typeface="+mn-ea"/>
                <a:cs typeface="+mn-cs"/>
              </a:rPr>
              <a:t>den </a:t>
            </a:r>
            <a:r>
              <a:rPr lang="de-CH" sz="1600" b="0" i="0" dirty="0" smtClean="0">
                <a:solidFill>
                  <a:schemeClr val="tx1"/>
                </a:solidFill>
                <a:latin typeface="Arial"/>
                <a:ea typeface="+mn-ea"/>
                <a:cs typeface="+mn-cs"/>
              </a:rPr>
              <a:t>Serviceanforderungen </a:t>
            </a:r>
            <a:r>
              <a:rPr lang="de-CH" sz="1600" b="0" i="0" dirty="0">
                <a:solidFill>
                  <a:schemeClr val="tx1"/>
                </a:solidFill>
                <a:latin typeface="Arial"/>
                <a:ea typeface="+mn-ea"/>
                <a:cs typeface="+mn-cs"/>
              </a:rPr>
              <a:t>über </a:t>
            </a:r>
            <a:r>
              <a:rPr lang="de-CH" sz="1600" b="0" i="0" dirty="0" smtClean="0">
                <a:solidFill>
                  <a:schemeClr val="tx1"/>
                </a:solidFill>
                <a:latin typeface="Arial"/>
                <a:ea typeface="+mn-ea"/>
                <a:cs typeface="+mn-cs"/>
              </a:rPr>
              <a:t/>
            </a:r>
            <a:br>
              <a:rPr lang="de-CH" sz="1600" b="0" i="0" dirty="0" smtClean="0">
                <a:solidFill>
                  <a:schemeClr val="tx1"/>
                </a:solidFill>
                <a:latin typeface="Arial"/>
                <a:ea typeface="+mn-ea"/>
                <a:cs typeface="+mn-cs"/>
              </a:rPr>
            </a:br>
            <a:r>
              <a:rPr lang="de-CH" sz="1600" b="0" i="0" dirty="0" smtClean="0">
                <a:solidFill>
                  <a:schemeClr val="tx1"/>
                </a:solidFill>
                <a:latin typeface="Arial"/>
                <a:ea typeface="+mn-ea"/>
                <a:cs typeface="+mn-cs"/>
              </a:rPr>
              <a:t>mehr </a:t>
            </a:r>
            <a:r>
              <a:rPr lang="de-CH" sz="1600" b="0" i="0" dirty="0">
                <a:solidFill>
                  <a:schemeClr val="tx1"/>
                </a:solidFill>
                <a:latin typeface="Arial"/>
                <a:ea typeface="+mn-ea"/>
                <a:cs typeface="+mn-cs"/>
              </a:rPr>
              <a:t>als </a:t>
            </a:r>
            <a:r>
              <a:rPr lang="de-CH" sz="1600" b="0" i="0" dirty="0" smtClean="0">
                <a:solidFill>
                  <a:schemeClr val="tx1"/>
                </a:solidFill>
                <a:latin typeface="Arial"/>
                <a:ea typeface="+mn-ea"/>
                <a:cs typeface="+mn-cs"/>
              </a:rPr>
              <a:t>fünf </a:t>
            </a:r>
            <a:r>
              <a:rPr lang="de-CH" sz="1600" b="0" i="0" dirty="0">
                <a:solidFill>
                  <a:schemeClr val="tx1"/>
                </a:solidFill>
                <a:latin typeface="Arial"/>
                <a:ea typeface="+mn-ea"/>
                <a:cs typeface="+mn-cs"/>
              </a:rPr>
              <a:t>Jahre genügen.</a:t>
            </a:r>
            <a:endParaRPr lang="en-US" sz="1600" dirty="0"/>
          </a:p>
        </p:txBody>
      </p:sp>
      <p:pic>
        <p:nvPicPr>
          <p:cNvPr id="12" name="Picture 11" descr="X1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4651" y="1208634"/>
            <a:ext cx="4354904" cy="3451860"/>
          </a:xfrm>
          <a:prstGeom prst="rect">
            <a:avLst/>
          </a:prstGeom>
        </p:spPr>
      </p:pic>
      <p:pic>
        <p:nvPicPr>
          <p:cNvPr id="13" name="Picture 12" descr="Server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08550" y="4699000"/>
            <a:ext cx="1123655" cy="1256894"/>
          </a:xfrm>
          <a:prstGeom prst="rect">
            <a:avLst/>
          </a:prstGeom>
          <a:effectLst>
            <a:reflection blurRad="6350" stA="52000" endA="300" endPos="35000" dist="25400" dir="5400000" sy="-100000" algn="bl" rotWithShape="0"/>
          </a:effectLst>
        </p:spPr>
      </p:pic>
      <p:cxnSp>
        <p:nvCxnSpPr>
          <p:cNvPr id="8" name="Straight Connector 7"/>
          <p:cNvCxnSpPr/>
          <p:nvPr/>
        </p:nvCxnSpPr>
        <p:spPr>
          <a:xfrm>
            <a:off x="6323" y="1171512"/>
            <a:ext cx="9144000" cy="0"/>
          </a:xfrm>
          <a:prstGeom prst="line">
            <a:avLst/>
          </a:prstGeom>
          <a:ln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  <a:gs pos="20000">
                  <a:schemeClr val="bg1">
                    <a:lumMod val="75000"/>
                  </a:schemeClr>
                </a:gs>
                <a:gs pos="80000">
                  <a:schemeClr val="bg1">
                    <a:lumMod val="75000"/>
                  </a:schemeClr>
                </a:gs>
                <a:gs pos="51000">
                  <a:schemeClr val="bg1"/>
                </a:gs>
              </a:gsLst>
              <a:lin ang="0" scaled="1"/>
              <a:tileRect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459396" y="6504594"/>
            <a:ext cx="95250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914400">
              <a:buNone/>
            </a:pPr>
            <a:r>
              <a:rPr lang="de-CH" sz="1100" b="0" i="0">
                <a:solidFill>
                  <a:schemeClr val="tx1"/>
                </a:solidFill>
                <a:latin typeface="Arial"/>
                <a:ea typeface="+mn-ea"/>
                <a:cs typeface="+mn-cs"/>
              </a:rPr>
              <a:t>Quelle: IDC</a:t>
            </a:r>
            <a:endParaRPr lang="en-US" sz="1100" dirty="0"/>
          </a:p>
        </p:txBody>
      </p:sp>
    </p:spTree>
    <p:extLst>
      <p:ext uri="{BB962C8B-B14F-4D97-AF65-F5344CB8AC3E}">
        <p14:creationId xmlns="" xmlns:p14="http://schemas.microsoft.com/office/powerpoint/2010/main" val="3421920400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9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900" decel="100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500"/>
                            </p:stCondLst>
                            <p:childTnLst>
                              <p:par>
                                <p:cTn id="36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900" decel="100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w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>
          <a:xfrm>
            <a:off x="-14689" y="1196912"/>
            <a:ext cx="9165012" cy="5697685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29702" y="217059"/>
            <a:ext cx="8920621" cy="838200"/>
          </a:xfrm>
        </p:spPr>
        <p:txBody>
          <a:bodyPr/>
          <a:lstStyle/>
          <a:p>
            <a:pPr algn="l" defTabSz="914400">
              <a:spcBef>
                <a:spcPct val="0"/>
              </a:spcBef>
              <a:buNone/>
            </a:pPr>
            <a:r>
              <a:rPr lang="de-CH" sz="3000" b="0" i="0" spc="-20" dirty="0">
                <a:solidFill>
                  <a:srgbClr val="FFFFFF"/>
                </a:solidFill>
                <a:latin typeface="Arial"/>
                <a:ea typeface="+mj-ea"/>
                <a:cs typeface="+mj-cs"/>
              </a:rPr>
              <a:t>Wie passen sich mittelständische Unternehmen an?</a:t>
            </a:r>
            <a:endParaRPr lang="en-US" sz="3000" spc="-20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-1447800" y="3276600"/>
            <a:ext cx="2997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914400">
              <a:buNone/>
            </a:pPr>
            <a:r>
              <a:rPr lang="de-CH" sz="1800" b="0" i="0">
                <a:solidFill>
                  <a:srgbClr val="FF0000"/>
                </a:solidFill>
                <a:latin typeface="Arial"/>
                <a:ea typeface="+mn-ea"/>
                <a:cs typeface="+mn-cs"/>
              </a:rPr>
              <a:t>,</a:t>
            </a:r>
            <a:endParaRPr lang="en-US" dirty="0">
              <a:solidFill>
                <a:srgbClr val="FF0000"/>
              </a:solidFill>
            </a:endParaRPr>
          </a:p>
          <a:p>
            <a:pPr algn="l" defTabSz="914400">
              <a:buNone/>
            </a:pPr>
            <a:r>
              <a:rPr lang="de-CH" sz="1800" b="0" i="0">
                <a:solidFill>
                  <a:srgbClr val="FF0000"/>
                </a:solidFill>
                <a:latin typeface="Arial"/>
                <a:ea typeface="+mn-ea"/>
                <a:cs typeface="+mn-cs"/>
              </a:rPr>
              <a:t>,</a:t>
            </a:r>
            <a:endParaRPr lang="en-US" dirty="0">
              <a:solidFill>
                <a:srgbClr val="FF0000"/>
              </a:solidFill>
            </a:endParaRPr>
          </a:p>
          <a:p>
            <a:pPr algn="l" defTabSz="914400">
              <a:buNone/>
            </a:pP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1778000" y="2813958"/>
            <a:ext cx="31568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914400">
              <a:buNone/>
            </a:pPr>
            <a:r>
              <a:rPr lang="de-CH" sz="2000" b="0" i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/>
                <a:ea typeface="+mn-ea"/>
                <a:cs typeface="+mn-cs"/>
              </a:rPr>
              <a:t>Mehr Wettbewerbsvorteile</a:t>
            </a:r>
            <a:endParaRPr lang="en-US" sz="2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+mj-lt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778000" y="3330509"/>
            <a:ext cx="28430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914400">
              <a:buNone/>
            </a:pPr>
            <a:r>
              <a:rPr lang="de-CH" sz="2000" b="0" i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/>
                <a:ea typeface="+mn-ea"/>
                <a:cs typeface="+mn-cs"/>
              </a:rPr>
              <a:t>Steigerung der Produktivität</a:t>
            </a:r>
            <a:endParaRPr lang="en-US" sz="2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+mj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778000" y="4745019"/>
            <a:ext cx="30203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914400">
              <a:buNone/>
            </a:pPr>
            <a:r>
              <a:rPr lang="de-CH" sz="2000" b="0" i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/>
                <a:ea typeface="+mn-ea"/>
                <a:cs typeface="+mn-cs"/>
              </a:rPr>
              <a:t>Unternehmenswachstum</a:t>
            </a:r>
            <a:endParaRPr lang="en-US" sz="2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+mj-lt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-14689" y="1409700"/>
            <a:ext cx="9018989" cy="879732"/>
          </a:xfrm>
          <a:prstGeom prst="rect">
            <a:avLst/>
          </a:prstGeom>
          <a:gradFill flip="none" rotWithShape="1">
            <a:gsLst>
              <a:gs pos="15000">
                <a:schemeClr val="bg1"/>
              </a:gs>
              <a:gs pos="100000">
                <a:srgbClr val="FFFFFF">
                  <a:alpha val="0"/>
                </a:srgbClr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sp>
        <p:nvSpPr>
          <p:cNvPr id="10" name="TextBox 9"/>
          <p:cNvSpPr txBox="1"/>
          <p:nvPr/>
        </p:nvSpPr>
        <p:spPr>
          <a:xfrm>
            <a:off x="229701" y="1437446"/>
            <a:ext cx="89206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914400">
              <a:buNone/>
            </a:pPr>
            <a:r>
              <a:rPr lang="de-CH" sz="2200" b="0" i="0" dirty="0">
                <a:solidFill>
                  <a:srgbClr val="0096D6">
                    <a:lumMod val="75000"/>
                  </a:srgbClr>
                </a:solidFill>
                <a:latin typeface="Arial"/>
                <a:ea typeface="+mn-ea"/>
                <a:cs typeface="+mn-cs"/>
              </a:rPr>
              <a:t>Das Netzwerk ist ein strategischer Faktor. Unternehmen, </a:t>
            </a:r>
            <a:r>
              <a:rPr lang="de-CH" sz="2200" b="0" i="0" dirty="0" smtClean="0">
                <a:solidFill>
                  <a:srgbClr val="0096D6">
                    <a:lumMod val="75000"/>
                  </a:srgbClr>
                </a:solidFill>
                <a:latin typeface="Arial"/>
                <a:ea typeface="+mn-ea"/>
                <a:cs typeface="+mn-cs"/>
              </a:rPr>
              <a:t/>
            </a:r>
            <a:br>
              <a:rPr lang="de-CH" sz="2200" b="0" i="0" dirty="0" smtClean="0">
                <a:solidFill>
                  <a:srgbClr val="0096D6">
                    <a:lumMod val="75000"/>
                  </a:srgbClr>
                </a:solidFill>
                <a:latin typeface="Arial"/>
                <a:ea typeface="+mn-ea"/>
                <a:cs typeface="+mn-cs"/>
              </a:rPr>
            </a:br>
            <a:r>
              <a:rPr lang="de-CH" sz="2200" b="0" i="0" dirty="0" smtClean="0">
                <a:solidFill>
                  <a:srgbClr val="0096D6">
                    <a:lumMod val="75000"/>
                  </a:srgbClr>
                </a:solidFill>
                <a:latin typeface="Arial"/>
                <a:ea typeface="+mn-ea"/>
                <a:cs typeface="+mn-cs"/>
              </a:rPr>
              <a:t>die </a:t>
            </a:r>
            <a:r>
              <a:rPr lang="de-CH" sz="2200" b="0" i="0" dirty="0">
                <a:solidFill>
                  <a:srgbClr val="0096D6">
                    <a:lumMod val="75000"/>
                  </a:srgbClr>
                </a:solidFill>
                <a:latin typeface="Arial"/>
                <a:ea typeface="+mn-ea"/>
                <a:cs typeface="+mn-cs"/>
              </a:rPr>
              <a:t>in ihr Netzwerk investieren, erzielen geschäftliche Erfolge</a:t>
            </a:r>
            <a:r>
              <a:rPr lang="de-CH" sz="2200" b="0" i="0" dirty="0" smtClean="0">
                <a:solidFill>
                  <a:srgbClr val="0096D6">
                    <a:lumMod val="75000"/>
                  </a:srgbClr>
                </a:solidFill>
                <a:latin typeface="Arial"/>
                <a:ea typeface="+mn-ea"/>
                <a:cs typeface="+mn-cs"/>
              </a:rPr>
              <a:t>.</a:t>
            </a:r>
            <a:endParaRPr lang="en-US" sz="2200" dirty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778000" y="4121341"/>
            <a:ext cx="29787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914400">
              <a:buNone/>
            </a:pPr>
            <a:r>
              <a:rPr lang="de-CH" sz="2000" b="0" i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/>
                <a:ea typeface="+mn-ea"/>
                <a:cs typeface="+mn-cs"/>
              </a:rPr>
              <a:t>Besserer Kundenservice</a:t>
            </a:r>
            <a:endParaRPr lang="en-US" sz="2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+mj-lt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6323" y="1171512"/>
            <a:ext cx="9144000" cy="0"/>
          </a:xfrm>
          <a:prstGeom prst="line">
            <a:avLst/>
          </a:prstGeom>
          <a:ln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  <a:gs pos="20000">
                  <a:schemeClr val="bg1">
                    <a:lumMod val="75000"/>
                  </a:schemeClr>
                </a:gs>
                <a:gs pos="80000">
                  <a:schemeClr val="bg1">
                    <a:lumMod val="75000"/>
                  </a:schemeClr>
                </a:gs>
                <a:gs pos="51000">
                  <a:schemeClr val="bg1"/>
                </a:gs>
              </a:gsLst>
              <a:lin ang="0" scaled="1"/>
              <a:tileRect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357465199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5879459"/>
            <a:ext cx="9156991" cy="97854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" dist="50800" dir="5400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pic>
        <p:nvPicPr>
          <p:cNvPr id="13" name="Picture 12" descr="AJ80175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101" t="29134" r="233" b="40286"/>
          <a:stretch/>
        </p:blipFill>
        <p:spPr>
          <a:xfrm>
            <a:off x="0" y="4968584"/>
            <a:ext cx="9144000" cy="188941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7439" t="22491" r="28559" b="3215"/>
          <a:stretch/>
        </p:blipFill>
        <p:spPr>
          <a:xfrm>
            <a:off x="4587053" y="1"/>
            <a:ext cx="2823086" cy="379804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2102" t="1798" r="13067" b="2276"/>
          <a:stretch/>
        </p:blipFill>
        <p:spPr>
          <a:xfrm>
            <a:off x="0" y="1"/>
            <a:ext cx="4587054" cy="3798049"/>
          </a:xfrm>
          <a:prstGeom prst="rect">
            <a:avLst/>
          </a:prstGeom>
        </p:spPr>
      </p:pic>
      <p:pic>
        <p:nvPicPr>
          <p:cNvPr id="17" name="Picture 16" descr="MIK00505.jpg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7795" t="23606" r="22848" b="17998"/>
          <a:stretch/>
        </p:blipFill>
        <p:spPr>
          <a:xfrm>
            <a:off x="7304801" y="1"/>
            <a:ext cx="1852190" cy="3798049"/>
          </a:xfrm>
          <a:prstGeom prst="rect">
            <a:avLst/>
          </a:prstGeom>
        </p:spPr>
      </p:pic>
      <p:cxnSp>
        <p:nvCxnSpPr>
          <p:cNvPr id="18" name="Straight Connector 17"/>
          <p:cNvCxnSpPr/>
          <p:nvPr/>
        </p:nvCxnSpPr>
        <p:spPr>
          <a:xfrm>
            <a:off x="12332" y="4968584"/>
            <a:ext cx="9144000" cy="0"/>
          </a:xfrm>
          <a:prstGeom prst="line">
            <a:avLst/>
          </a:prstGeom>
          <a:ln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  <a:gs pos="20000">
                  <a:schemeClr val="bg1">
                    <a:lumMod val="75000"/>
                  </a:schemeClr>
                </a:gs>
                <a:gs pos="80000">
                  <a:schemeClr val="bg1">
                    <a:lumMod val="75000"/>
                  </a:schemeClr>
                </a:gs>
                <a:gs pos="51000">
                  <a:schemeClr val="bg1"/>
                </a:gs>
              </a:gsLst>
              <a:lin ang="0" scaled="1"/>
              <a:tileRect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-17851" y="3798050"/>
            <a:ext cx="9144000" cy="0"/>
          </a:xfrm>
          <a:prstGeom prst="line">
            <a:avLst/>
          </a:prstGeom>
          <a:ln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  <a:gs pos="20000">
                  <a:schemeClr val="bg1">
                    <a:lumMod val="75000"/>
                  </a:schemeClr>
                </a:gs>
                <a:gs pos="80000">
                  <a:schemeClr val="bg1">
                    <a:lumMod val="75000"/>
                  </a:schemeClr>
                </a:gs>
                <a:gs pos="51000">
                  <a:schemeClr val="bg1"/>
                </a:gs>
              </a:gsLst>
              <a:lin ang="0" scaled="1"/>
              <a:tileRect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135116" y="4039482"/>
            <a:ext cx="89910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914400">
              <a:buNone/>
            </a:pPr>
            <a:r>
              <a:rPr lang="de-CH" sz="4000" b="0" i="0">
                <a:solidFill>
                  <a:srgbClr val="6DB344"/>
                </a:solidFill>
                <a:latin typeface="Arial"/>
                <a:ea typeface="+mn-ea"/>
                <a:cs typeface="+mn-cs"/>
              </a:rPr>
              <a:t>Geschäftliche Auswirkungen</a:t>
            </a:r>
            <a:endParaRPr lang="en-US" sz="4000" dirty="0">
              <a:solidFill>
                <a:srgbClr val="6DB344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-17851" y="0"/>
            <a:ext cx="9144000" cy="3798050"/>
          </a:xfrm>
          <a:prstGeom prst="rect">
            <a:avLst/>
          </a:prstGeom>
          <a:gradFill flip="none" rotWithShape="1">
            <a:gsLst>
              <a:gs pos="65000">
                <a:schemeClr val="accent3">
                  <a:lumMod val="50000"/>
                  <a:alpha val="0"/>
                </a:schemeClr>
              </a:gs>
              <a:gs pos="0">
                <a:schemeClr val="accent3">
                  <a:lumMod val="50000"/>
                  <a:alpha val="70000"/>
                </a:schemeClr>
              </a:gs>
            </a:gsLst>
            <a:lin ang="3420000" scaled="0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</p:spTree>
    <p:extLst>
      <p:ext uri="{BB962C8B-B14F-4D97-AF65-F5344CB8AC3E}">
        <p14:creationId xmlns="" xmlns:p14="http://schemas.microsoft.com/office/powerpoint/2010/main" val="4149435161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isco Arial 4x3 template">
  <a:themeElements>
    <a:clrScheme name="Cisco 2010 Color Palette">
      <a:dk1>
        <a:srgbClr val="0096D6"/>
      </a:dk1>
      <a:lt1>
        <a:srgbClr val="FFFFFF"/>
      </a:lt1>
      <a:dk2>
        <a:srgbClr val="6DB344"/>
      </a:dk2>
      <a:lt2>
        <a:srgbClr val="FFFFFF"/>
      </a:lt2>
      <a:accent1>
        <a:srgbClr val="0096D6"/>
      </a:accent1>
      <a:accent2>
        <a:srgbClr val="6DB344"/>
      </a:accent2>
      <a:accent3>
        <a:srgbClr val="ABDFF0"/>
      </a:accent3>
      <a:accent4>
        <a:srgbClr val="008041"/>
      </a:accent4>
      <a:accent5>
        <a:srgbClr val="B7D333"/>
      </a:accent5>
      <a:accent6>
        <a:srgbClr val="652D89"/>
      </a:accent6>
      <a:hlink>
        <a:srgbClr val="3CBADC"/>
      </a:hlink>
      <a:folHlink>
        <a:srgbClr val="A6A8AB"/>
      </a:folHlink>
    </a:clrScheme>
    <a:fontScheme name="Cisco 2010_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96D6"/>
        </a:solidFill>
        <a:ln>
          <a:noFill/>
        </a:ln>
        <a:effectLst>
          <a:outerShdw blurRad="76200" dist="50800" dir="5400000" algn="ctr" rotWithShape="0">
            <a:srgbClr val="000000">
              <a:alpha val="27000"/>
            </a:srgbClr>
          </a:outerShdw>
        </a:effectLst>
      </a:spPr>
      <a:bodyPr rtlCol="0" anchor="ctr"/>
      <a:lstStyle>
        <a:defPPr algn="ctr"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Cisco_Arial_16x9_dark">
  <a:themeElements>
    <a:clrScheme name="Cisco 2010 Color Palette">
      <a:dk1>
        <a:srgbClr val="0096D6"/>
      </a:dk1>
      <a:lt1>
        <a:srgbClr val="FFFFFF"/>
      </a:lt1>
      <a:dk2>
        <a:srgbClr val="6DB344"/>
      </a:dk2>
      <a:lt2>
        <a:srgbClr val="FFFFFF"/>
      </a:lt2>
      <a:accent1>
        <a:srgbClr val="0096D6"/>
      </a:accent1>
      <a:accent2>
        <a:srgbClr val="6DB344"/>
      </a:accent2>
      <a:accent3>
        <a:srgbClr val="ABDFF0"/>
      </a:accent3>
      <a:accent4>
        <a:srgbClr val="008041"/>
      </a:accent4>
      <a:accent5>
        <a:srgbClr val="B7D333"/>
      </a:accent5>
      <a:accent6>
        <a:srgbClr val="652D89"/>
      </a:accent6>
      <a:hlink>
        <a:srgbClr val="3CBADC"/>
      </a:hlink>
      <a:folHlink>
        <a:srgbClr val="A6A8AB"/>
      </a:folHlink>
    </a:clrScheme>
    <a:fontScheme name="Cisco 2010_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96D6"/>
        </a:solidFill>
        <a:ln>
          <a:noFill/>
        </a:ln>
        <a:effectLst>
          <a:outerShdw blurRad="76200" dist="50800" dir="5400000" algn="ctr" rotWithShape="0">
            <a:srgbClr val="000000">
              <a:alpha val="27000"/>
            </a:srgbClr>
          </a:outerShdw>
        </a:effectLst>
      </a:spPr>
      <a:bodyPr rtlCol="0" anchor="ctr"/>
      <a:lstStyle>
        <a:defPPr algn="ctr"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C7EDCC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C7EDCC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7626</TotalTime>
  <Words>834</Words>
  <Application>Microsoft Office PowerPoint</Application>
  <PresentationFormat>全屏显示(4:3)</PresentationFormat>
  <Paragraphs>213</Paragraphs>
  <Slides>25</Slides>
  <Notes>25</Notes>
  <HiddenSlides>0</HiddenSlides>
  <MMClips>0</MMClips>
  <ScaleCrop>false</ScaleCrop>
  <HeadingPairs>
    <vt:vector size="6" baseType="variant">
      <vt:variant>
        <vt:lpstr>已用的字体</vt:lpstr>
      </vt:variant>
      <vt:variant>
        <vt:i4>5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25</vt:i4>
      </vt:variant>
    </vt:vector>
  </HeadingPairs>
  <TitlesOfParts>
    <vt:vector size="32" baseType="lpstr">
      <vt:lpstr>Arial</vt:lpstr>
      <vt:lpstr>宋体</vt:lpstr>
      <vt:lpstr>Cisco-Light</vt:lpstr>
      <vt:lpstr>Calibri</vt:lpstr>
      <vt:lpstr>Ciscolight</vt:lpstr>
      <vt:lpstr>Cisco Arial 4x3 template</vt:lpstr>
      <vt:lpstr>Cisco_Arial_16x9_dark</vt:lpstr>
      <vt:lpstr>Erhöhtes Wachstum mit dem Cisco Midmarket-Portfolio</vt:lpstr>
      <vt:lpstr>Agenda</vt:lpstr>
      <vt:lpstr>幻灯片 3</vt:lpstr>
      <vt:lpstr>Unsere Welt verändert sich.</vt:lpstr>
      <vt:lpstr>Megatrend: Mobilität</vt:lpstr>
      <vt:lpstr>Megatrend: Cloud Computing</vt:lpstr>
      <vt:lpstr>Megatrend: Risikominimierung</vt:lpstr>
      <vt:lpstr>Wie passen sich mittelständische Unternehmen an?</vt:lpstr>
      <vt:lpstr>幻灯片 9</vt:lpstr>
      <vt:lpstr>Neue Unternehmensziele führen zu neuen  Anforderungen an die IT</vt:lpstr>
      <vt:lpstr>幻灯片 11</vt:lpstr>
      <vt:lpstr>Was spricht für das Cisco Midmarket-Portfolio?</vt:lpstr>
      <vt:lpstr>Cisco Midmarket-Portfolio</vt:lpstr>
      <vt:lpstr>Cisco Midmarket-Portfolio</vt:lpstr>
      <vt:lpstr>Cisco Midmarket-Portfolio</vt:lpstr>
      <vt:lpstr>Cisco Midmarket-Portfolio</vt:lpstr>
      <vt:lpstr>Cisco Portfolio für das mittlere Marktsegment</vt:lpstr>
      <vt:lpstr>Cisco Midmarket-Portfolio</vt:lpstr>
      <vt:lpstr>Erstklassiger Support: Cisco Services von Cisco und Partnern</vt:lpstr>
      <vt:lpstr>Finanzierungsoptionen: Cisco Capital</vt:lpstr>
      <vt:lpstr>Anwenderbericht: Stanford Federal Credit Union senkt Kosten und erweitert die Möglichkeiten der Mitarbeiter</vt:lpstr>
      <vt:lpstr>Anwenderberichte</vt:lpstr>
      <vt:lpstr>Was können wir und unsere Partner für Sie tun?</vt:lpstr>
      <vt:lpstr>Entscheiden Sie sich für den Branchenführer</vt:lpstr>
      <vt:lpstr>幻灯片 25</vt:lpstr>
    </vt:vector>
  </TitlesOfParts>
  <Company>Cisco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Installing Template Theme Files</dc:title>
  <dc:creator>drew lamers</dc:creator>
  <cp:lastModifiedBy>dtp-04</cp:lastModifiedBy>
  <cp:revision>240</cp:revision>
  <dcterms:created xsi:type="dcterms:W3CDTF">2011-03-02T17:43:50Z</dcterms:created>
  <dcterms:modified xsi:type="dcterms:W3CDTF">2013-07-19T02:20:37Z</dcterms:modified>
</cp:coreProperties>
</file>