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ags/tag1.xml" ContentType="application/vnd.openxmlformats-officedocument.presentationml.tags+xml"/>
  <Override PartName="/ppt/tags/tag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97" r:id="rId1"/>
  </p:sldMasterIdLst>
  <p:notesMasterIdLst>
    <p:notesMasterId r:id="rId78"/>
  </p:notesMasterIdLst>
  <p:sldIdLst>
    <p:sldId id="445" r:id="rId2"/>
    <p:sldId id="490" r:id="rId3"/>
    <p:sldId id="496" r:id="rId4"/>
    <p:sldId id="497" r:id="rId5"/>
    <p:sldId id="498" r:id="rId6"/>
    <p:sldId id="493" r:id="rId7"/>
    <p:sldId id="494" r:id="rId8"/>
    <p:sldId id="499" r:id="rId9"/>
    <p:sldId id="485" r:id="rId10"/>
    <p:sldId id="486" r:id="rId11"/>
    <p:sldId id="487" r:id="rId12"/>
    <p:sldId id="488" r:id="rId13"/>
    <p:sldId id="480" r:id="rId14"/>
    <p:sldId id="471" r:id="rId15"/>
    <p:sldId id="476" r:id="rId16"/>
    <p:sldId id="477" r:id="rId17"/>
    <p:sldId id="479" r:id="rId18"/>
    <p:sldId id="548" r:id="rId19"/>
    <p:sldId id="549" r:id="rId20"/>
    <p:sldId id="500" r:id="rId21"/>
    <p:sldId id="478" r:id="rId22"/>
    <p:sldId id="472" r:id="rId23"/>
    <p:sldId id="457" r:id="rId24"/>
    <p:sldId id="473" r:id="rId25"/>
    <p:sldId id="453" r:id="rId26"/>
    <p:sldId id="454" r:id="rId27"/>
    <p:sldId id="396" r:id="rId28"/>
    <p:sldId id="455" r:id="rId29"/>
    <p:sldId id="456" r:id="rId30"/>
    <p:sldId id="475" r:id="rId31"/>
    <p:sldId id="466" r:id="rId32"/>
    <p:sldId id="529" r:id="rId33"/>
    <p:sldId id="530" r:id="rId34"/>
    <p:sldId id="531" r:id="rId35"/>
    <p:sldId id="532" r:id="rId36"/>
    <p:sldId id="533" r:id="rId37"/>
    <p:sldId id="534" r:id="rId38"/>
    <p:sldId id="535" r:id="rId39"/>
    <p:sldId id="536" r:id="rId40"/>
    <p:sldId id="537" r:id="rId41"/>
    <p:sldId id="538" r:id="rId42"/>
    <p:sldId id="501" r:id="rId43"/>
    <p:sldId id="503" r:id="rId44"/>
    <p:sldId id="504" r:id="rId45"/>
    <p:sldId id="505" r:id="rId46"/>
    <p:sldId id="506" r:id="rId47"/>
    <p:sldId id="507" r:id="rId48"/>
    <p:sldId id="508" r:id="rId49"/>
    <p:sldId id="509" r:id="rId50"/>
    <p:sldId id="510" r:id="rId51"/>
    <p:sldId id="511" r:id="rId52"/>
    <p:sldId id="512" r:id="rId53"/>
    <p:sldId id="513" r:id="rId54"/>
    <p:sldId id="514" r:id="rId55"/>
    <p:sldId id="515" r:id="rId56"/>
    <p:sldId id="516" r:id="rId57"/>
    <p:sldId id="517" r:id="rId58"/>
    <p:sldId id="518" r:id="rId59"/>
    <p:sldId id="519" r:id="rId60"/>
    <p:sldId id="520" r:id="rId61"/>
    <p:sldId id="521" r:id="rId62"/>
    <p:sldId id="522" r:id="rId63"/>
    <p:sldId id="523" r:id="rId64"/>
    <p:sldId id="524" r:id="rId65"/>
    <p:sldId id="525" r:id="rId66"/>
    <p:sldId id="526" r:id="rId67"/>
    <p:sldId id="528" r:id="rId68"/>
    <p:sldId id="539" r:id="rId69"/>
    <p:sldId id="540" r:id="rId70"/>
    <p:sldId id="541" r:id="rId71"/>
    <p:sldId id="543" r:id="rId72"/>
    <p:sldId id="544" r:id="rId73"/>
    <p:sldId id="545" r:id="rId74"/>
    <p:sldId id="546" r:id="rId75"/>
    <p:sldId id="547" r:id="rId76"/>
    <p:sldId id="527" r:id="rId77"/>
  </p:sldIdLst>
  <p:sldSz cx="9144000" cy="6858000" type="screen4x3"/>
  <p:notesSz cx="6985000" cy="9283700"/>
  <p:embeddedFontLst>
    <p:embeddedFont>
      <p:font typeface="ＭＳ Ｐゴシック" pitchFamily="34" charset="-128"/>
      <p:regular r:id="rId79"/>
    </p:embeddedFont>
    <p:embeddedFont>
      <p:font typeface="Baskerville Old Face" pitchFamily="18" charset="0"/>
      <p:regular r:id="rId80"/>
    </p:embeddedFont>
    <p:embeddedFont>
      <p:font typeface="Calibri" pitchFamily="34" charset="0"/>
      <p:regular r:id="rId81"/>
      <p:bold r:id="rId82"/>
      <p:italic r:id="rId83"/>
      <p:boldItalic r:id="rId84"/>
    </p:embeddedFont>
    <p:embeddedFont>
      <p:font typeface="Wingdings 2" pitchFamily="18" charset="2"/>
      <p:regular r:id="rId85"/>
    </p:embeddedFont>
    <p:embeddedFont>
      <p:font typeface="CiscoSansTT" pitchFamily="34" charset="0"/>
      <p:regular r:id="rId86"/>
      <p:bold r:id="rId87"/>
      <p:italic r:id="rId88"/>
      <p:boldItalic r:id="rId89"/>
    </p:embeddedFont>
    <p:embeddedFont>
      <p:font typeface="Ciscolight" pitchFamily="2" charset="0"/>
      <p:regular r:id="rId90"/>
    </p:embeddedFont>
    <p:embeddedFont>
      <p:font typeface="Aparajita" pitchFamily="34" charset="0"/>
      <p:regular r:id="rId91"/>
      <p:bold r:id="rId92"/>
      <p:italic r:id="rId93"/>
      <p:boldItalic r:id="rId9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6D6"/>
    <a:srgbClr val="7F7F7F"/>
    <a:srgbClr val="F68B1F"/>
    <a:srgbClr val="99CCFF"/>
    <a:srgbClr val="652D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8324" autoAdjust="0"/>
    <p:restoredTop sz="70261" autoAdjust="0"/>
  </p:normalViewPr>
  <p:slideViewPr>
    <p:cSldViewPr snapToGrid="0" snapToObjects="1">
      <p:cViewPr varScale="1">
        <p:scale>
          <a:sx n="58" d="100"/>
          <a:sy n="58" d="100"/>
        </p:scale>
        <p:origin x="-1806" y="-84"/>
      </p:cViewPr>
      <p:guideLst>
        <p:guide orient="horz" pos="271"/>
        <p:guide pos="223"/>
      </p:guideLst>
    </p:cSldViewPr>
  </p:slideViewPr>
  <p:notesTextViewPr>
    <p:cViewPr>
      <p:scale>
        <a:sx n="100" d="100"/>
        <a:sy n="100" d="100"/>
      </p:scale>
      <p:origin x="0" y="0"/>
    </p:cViewPr>
  </p:notesTextViewPr>
  <p:sorterViewPr>
    <p:cViewPr>
      <p:scale>
        <a:sx n="50" d="100"/>
        <a:sy n="50" d="100"/>
      </p:scale>
      <p:origin x="0" y="11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6.fntdata"/><Relationship Id="rId89" Type="http://schemas.openxmlformats.org/officeDocument/2006/relationships/font" Target="fonts/font11.fntdata"/><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1.fntdata"/><Relationship Id="rId87" Type="http://schemas.openxmlformats.org/officeDocument/2006/relationships/font" Target="fonts/font9.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4.fntdata"/><Relationship Id="rId90" Type="http://schemas.openxmlformats.org/officeDocument/2006/relationships/font" Target="fonts/font12.fntdata"/><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2.fntdata"/><Relationship Id="rId85" Type="http://schemas.openxmlformats.org/officeDocument/2006/relationships/font" Target="fonts/font7.fntdata"/><Relationship Id="rId93" Type="http://schemas.openxmlformats.org/officeDocument/2006/relationships/font" Target="fonts/font15.fntdata"/><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5.fntdata"/><Relationship Id="rId88" Type="http://schemas.openxmlformats.org/officeDocument/2006/relationships/font" Target="fonts/font10.fntdata"/><Relationship Id="rId91" Type="http://schemas.openxmlformats.org/officeDocument/2006/relationships/font" Target="fonts/font13.fntdata"/><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font" Target="fonts/font3.fntdata"/><Relationship Id="rId86" Type="http://schemas.openxmlformats.org/officeDocument/2006/relationships/font" Target="fonts/font8.fntdata"/><Relationship Id="rId9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lineChart>
        <c:grouping val="standard"/>
        <c:varyColors val="0"/>
        <c:ser>
          <c:idx val="0"/>
          <c:order val="0"/>
          <c:tx>
            <c:strRef>
              <c:f>Sheet1!$B$1</c:f>
              <c:strCache>
                <c:ptCount val="1"/>
                <c:pt idx="0">
                  <c:v>Bandwidth</c:v>
                </c:pt>
              </c:strCache>
            </c:strRef>
          </c:tx>
          <c:spPr>
            <a:ln>
              <a:solidFill>
                <a:srgbClr val="FF0000"/>
              </a:solidFill>
            </a:ln>
          </c:spPr>
          <c:marker>
            <c:symbol val="none"/>
          </c:marker>
          <c:cat>
            <c:numRef>
              <c:f>Sheet1!$A$2:$A$14</c:f>
              <c:numCache>
                <c:formatCode>General</c:formatCode>
                <c:ptCount val="13"/>
                <c:pt idx="0">
                  <c:v>1</c:v>
                </c:pt>
                <c:pt idx="1">
                  <c:v>2</c:v>
                </c:pt>
                <c:pt idx="2">
                  <c:v>3</c:v>
                </c:pt>
                <c:pt idx="3">
                  <c:v>4</c:v>
                </c:pt>
                <c:pt idx="4">
                  <c:v>5</c:v>
                </c:pt>
                <c:pt idx="5">
                  <c:v>6</c:v>
                </c:pt>
                <c:pt idx="6">
                  <c:v>7</c:v>
                </c:pt>
                <c:pt idx="7">
                  <c:v>10</c:v>
                </c:pt>
                <c:pt idx="8">
                  <c:v>11</c:v>
                </c:pt>
                <c:pt idx="9">
                  <c:v>12</c:v>
                </c:pt>
                <c:pt idx="10">
                  <c:v>13</c:v>
                </c:pt>
                <c:pt idx="11">
                  <c:v>14</c:v>
                </c:pt>
                <c:pt idx="12">
                  <c:v>15</c:v>
                </c:pt>
              </c:numCache>
            </c:numRef>
          </c:cat>
          <c:val>
            <c:numRef>
              <c:f>Sheet1!$B$2:$B$14</c:f>
              <c:numCache>
                <c:formatCode>General</c:formatCode>
                <c:ptCount val="13"/>
                <c:pt idx="0">
                  <c:v>1</c:v>
                </c:pt>
                <c:pt idx="1">
                  <c:v>4</c:v>
                </c:pt>
                <c:pt idx="2">
                  <c:v>8</c:v>
                </c:pt>
                <c:pt idx="3">
                  <c:v>5</c:v>
                </c:pt>
                <c:pt idx="4">
                  <c:v>3</c:v>
                </c:pt>
                <c:pt idx="5">
                  <c:v>4</c:v>
                </c:pt>
                <c:pt idx="6">
                  <c:v>3</c:v>
                </c:pt>
                <c:pt idx="7">
                  <c:v>6</c:v>
                </c:pt>
                <c:pt idx="8">
                  <c:v>9</c:v>
                </c:pt>
                <c:pt idx="9">
                  <c:v>10</c:v>
                </c:pt>
                <c:pt idx="10">
                  <c:v>15</c:v>
                </c:pt>
                <c:pt idx="11">
                  <c:v>5</c:v>
                </c:pt>
                <c:pt idx="12">
                  <c:v>18</c:v>
                </c:pt>
              </c:numCache>
            </c:numRef>
          </c:val>
          <c:smooth val="1"/>
        </c:ser>
        <c:dLbls>
          <c:showLegendKey val="0"/>
          <c:showVal val="0"/>
          <c:showCatName val="0"/>
          <c:showSerName val="0"/>
          <c:showPercent val="0"/>
          <c:showBubbleSize val="0"/>
        </c:dLbls>
        <c:marker val="1"/>
        <c:smooth val="0"/>
        <c:axId val="110866432"/>
        <c:axId val="110867968"/>
      </c:lineChart>
      <c:catAx>
        <c:axId val="110866432"/>
        <c:scaling>
          <c:orientation val="minMax"/>
        </c:scaling>
        <c:delete val="1"/>
        <c:axPos val="b"/>
        <c:numFmt formatCode="General" sourceLinked="1"/>
        <c:majorTickMark val="out"/>
        <c:minorTickMark val="none"/>
        <c:tickLblPos val="nextTo"/>
        <c:crossAx val="110867968"/>
        <c:crosses val="autoZero"/>
        <c:auto val="1"/>
        <c:lblAlgn val="ctr"/>
        <c:lblOffset val="100"/>
        <c:noMultiLvlLbl val="0"/>
      </c:catAx>
      <c:valAx>
        <c:axId val="110867968"/>
        <c:scaling>
          <c:orientation val="minMax"/>
        </c:scaling>
        <c:delete val="1"/>
        <c:axPos val="l"/>
        <c:majorGridlines/>
        <c:numFmt formatCode="General" sourceLinked="1"/>
        <c:majorTickMark val="out"/>
        <c:minorTickMark val="none"/>
        <c:tickLblPos val="nextTo"/>
        <c:crossAx val="1108664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lineChart>
        <c:grouping val="standard"/>
        <c:varyColors val="0"/>
        <c:ser>
          <c:idx val="0"/>
          <c:order val="0"/>
          <c:tx>
            <c:strRef>
              <c:f>Sheet1!$B$1</c:f>
              <c:strCache>
                <c:ptCount val="1"/>
                <c:pt idx="0">
                  <c:v>Bandwidth</c:v>
                </c:pt>
              </c:strCache>
            </c:strRef>
          </c:tx>
          <c:spPr>
            <a:ln>
              <a:solidFill>
                <a:srgbClr val="FF0000"/>
              </a:solidFill>
            </a:ln>
          </c:spPr>
          <c:marker>
            <c:symbol val="none"/>
          </c:marker>
          <c:cat>
            <c:numRef>
              <c:f>Sheet1!$A$2:$A$14</c:f>
              <c:numCache>
                <c:formatCode>General</c:formatCode>
                <c:ptCount val="13"/>
                <c:pt idx="0">
                  <c:v>1</c:v>
                </c:pt>
                <c:pt idx="1">
                  <c:v>2</c:v>
                </c:pt>
                <c:pt idx="2">
                  <c:v>3</c:v>
                </c:pt>
                <c:pt idx="3">
                  <c:v>4</c:v>
                </c:pt>
                <c:pt idx="4">
                  <c:v>5</c:v>
                </c:pt>
                <c:pt idx="5">
                  <c:v>6</c:v>
                </c:pt>
                <c:pt idx="6">
                  <c:v>7</c:v>
                </c:pt>
                <c:pt idx="7">
                  <c:v>10</c:v>
                </c:pt>
                <c:pt idx="8">
                  <c:v>11</c:v>
                </c:pt>
                <c:pt idx="9">
                  <c:v>12</c:v>
                </c:pt>
                <c:pt idx="10">
                  <c:v>13</c:v>
                </c:pt>
                <c:pt idx="11">
                  <c:v>14</c:v>
                </c:pt>
                <c:pt idx="12">
                  <c:v>15</c:v>
                </c:pt>
              </c:numCache>
            </c:numRef>
          </c:cat>
          <c:val>
            <c:numRef>
              <c:f>Sheet1!$B$2:$B$14</c:f>
              <c:numCache>
                <c:formatCode>General</c:formatCode>
                <c:ptCount val="13"/>
                <c:pt idx="0">
                  <c:v>1</c:v>
                </c:pt>
                <c:pt idx="1">
                  <c:v>4</c:v>
                </c:pt>
                <c:pt idx="2">
                  <c:v>8</c:v>
                </c:pt>
                <c:pt idx="3">
                  <c:v>5</c:v>
                </c:pt>
                <c:pt idx="4">
                  <c:v>3</c:v>
                </c:pt>
                <c:pt idx="5">
                  <c:v>4</c:v>
                </c:pt>
                <c:pt idx="6">
                  <c:v>3</c:v>
                </c:pt>
                <c:pt idx="7">
                  <c:v>6</c:v>
                </c:pt>
                <c:pt idx="8">
                  <c:v>9</c:v>
                </c:pt>
                <c:pt idx="9">
                  <c:v>10</c:v>
                </c:pt>
                <c:pt idx="10">
                  <c:v>15</c:v>
                </c:pt>
                <c:pt idx="11">
                  <c:v>5</c:v>
                </c:pt>
                <c:pt idx="12">
                  <c:v>18</c:v>
                </c:pt>
              </c:numCache>
            </c:numRef>
          </c:val>
          <c:smooth val="1"/>
        </c:ser>
        <c:dLbls>
          <c:showLegendKey val="0"/>
          <c:showVal val="0"/>
          <c:showCatName val="0"/>
          <c:showSerName val="0"/>
          <c:showPercent val="0"/>
          <c:showBubbleSize val="0"/>
        </c:dLbls>
        <c:marker val="1"/>
        <c:smooth val="0"/>
        <c:axId val="111624960"/>
        <c:axId val="111626496"/>
      </c:lineChart>
      <c:catAx>
        <c:axId val="111624960"/>
        <c:scaling>
          <c:orientation val="minMax"/>
        </c:scaling>
        <c:delete val="1"/>
        <c:axPos val="b"/>
        <c:numFmt formatCode="General" sourceLinked="1"/>
        <c:majorTickMark val="out"/>
        <c:minorTickMark val="none"/>
        <c:tickLblPos val="nextTo"/>
        <c:crossAx val="111626496"/>
        <c:crosses val="autoZero"/>
        <c:auto val="1"/>
        <c:lblAlgn val="ctr"/>
        <c:lblOffset val="100"/>
        <c:noMultiLvlLbl val="0"/>
      </c:catAx>
      <c:valAx>
        <c:axId val="111626496"/>
        <c:scaling>
          <c:orientation val="minMax"/>
        </c:scaling>
        <c:delete val="1"/>
        <c:axPos val="l"/>
        <c:majorGridlines/>
        <c:numFmt formatCode="General" sourceLinked="1"/>
        <c:majorTickMark val="out"/>
        <c:minorTickMark val="none"/>
        <c:tickLblPos val="nextTo"/>
        <c:crossAx val="1116249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lineChart>
        <c:grouping val="standard"/>
        <c:varyColors val="0"/>
        <c:ser>
          <c:idx val="0"/>
          <c:order val="0"/>
          <c:tx>
            <c:strRef>
              <c:f>Sheet1!$B$1</c:f>
              <c:strCache>
                <c:ptCount val="1"/>
                <c:pt idx="0">
                  <c:v>Bandwidth</c:v>
                </c:pt>
              </c:strCache>
            </c:strRef>
          </c:tx>
          <c:marker>
            <c:symbol val="none"/>
          </c:marker>
          <c:cat>
            <c:numRef>
              <c:f>Sheet1!$A$2:$A$14</c:f>
              <c:numCache>
                <c:formatCode>General</c:formatCode>
                <c:ptCount val="13"/>
                <c:pt idx="0">
                  <c:v>1</c:v>
                </c:pt>
                <c:pt idx="1">
                  <c:v>2</c:v>
                </c:pt>
                <c:pt idx="2">
                  <c:v>3</c:v>
                </c:pt>
                <c:pt idx="3">
                  <c:v>4</c:v>
                </c:pt>
                <c:pt idx="4">
                  <c:v>5</c:v>
                </c:pt>
                <c:pt idx="5">
                  <c:v>6</c:v>
                </c:pt>
                <c:pt idx="6">
                  <c:v>7</c:v>
                </c:pt>
                <c:pt idx="7">
                  <c:v>10</c:v>
                </c:pt>
                <c:pt idx="8">
                  <c:v>11</c:v>
                </c:pt>
                <c:pt idx="9">
                  <c:v>12</c:v>
                </c:pt>
                <c:pt idx="10">
                  <c:v>13</c:v>
                </c:pt>
                <c:pt idx="11">
                  <c:v>14</c:v>
                </c:pt>
                <c:pt idx="12">
                  <c:v>15</c:v>
                </c:pt>
              </c:numCache>
            </c:numRef>
          </c:cat>
          <c:val>
            <c:numRef>
              <c:f>Sheet1!$B$2:$B$14</c:f>
              <c:numCache>
                <c:formatCode>General</c:formatCode>
                <c:ptCount val="13"/>
                <c:pt idx="0">
                  <c:v>1</c:v>
                </c:pt>
                <c:pt idx="1">
                  <c:v>9</c:v>
                </c:pt>
                <c:pt idx="2">
                  <c:v>3</c:v>
                </c:pt>
                <c:pt idx="3">
                  <c:v>4</c:v>
                </c:pt>
                <c:pt idx="4">
                  <c:v>2</c:v>
                </c:pt>
                <c:pt idx="5">
                  <c:v>4</c:v>
                </c:pt>
                <c:pt idx="6">
                  <c:v>6</c:v>
                </c:pt>
                <c:pt idx="7">
                  <c:v>2</c:v>
                </c:pt>
                <c:pt idx="8">
                  <c:v>9</c:v>
                </c:pt>
                <c:pt idx="9">
                  <c:v>11</c:v>
                </c:pt>
                <c:pt idx="10">
                  <c:v>3</c:v>
                </c:pt>
                <c:pt idx="11">
                  <c:v>13</c:v>
                </c:pt>
                <c:pt idx="12">
                  <c:v>6</c:v>
                </c:pt>
              </c:numCache>
            </c:numRef>
          </c:val>
          <c:smooth val="1"/>
        </c:ser>
        <c:dLbls>
          <c:showLegendKey val="0"/>
          <c:showVal val="0"/>
          <c:showCatName val="0"/>
          <c:showSerName val="0"/>
          <c:showPercent val="0"/>
          <c:showBubbleSize val="0"/>
        </c:dLbls>
        <c:marker val="1"/>
        <c:smooth val="0"/>
        <c:axId val="112510464"/>
        <c:axId val="112512000"/>
      </c:lineChart>
      <c:catAx>
        <c:axId val="112510464"/>
        <c:scaling>
          <c:orientation val="minMax"/>
        </c:scaling>
        <c:delete val="1"/>
        <c:axPos val="b"/>
        <c:numFmt formatCode="General" sourceLinked="1"/>
        <c:majorTickMark val="out"/>
        <c:minorTickMark val="none"/>
        <c:tickLblPos val="nextTo"/>
        <c:crossAx val="112512000"/>
        <c:crosses val="autoZero"/>
        <c:auto val="1"/>
        <c:lblAlgn val="ctr"/>
        <c:lblOffset val="100"/>
        <c:noMultiLvlLbl val="0"/>
      </c:catAx>
      <c:valAx>
        <c:axId val="112512000"/>
        <c:scaling>
          <c:orientation val="minMax"/>
        </c:scaling>
        <c:delete val="1"/>
        <c:axPos val="l"/>
        <c:majorGridlines/>
        <c:numFmt formatCode="General" sourceLinked="1"/>
        <c:majorTickMark val="out"/>
        <c:minorTickMark val="none"/>
        <c:tickLblPos val="nextTo"/>
        <c:crossAx val="1125104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50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550" y="0"/>
            <a:ext cx="3026833" cy="464503"/>
          </a:xfrm>
          <a:prstGeom prst="rect">
            <a:avLst/>
          </a:prstGeom>
        </p:spPr>
        <p:txBody>
          <a:bodyPr vert="horz" lIns="91440" tIns="45720" rIns="91440" bIns="45720" rtlCol="0"/>
          <a:lstStyle>
            <a:lvl1pPr algn="r">
              <a:defRPr sz="1200"/>
            </a:lvl1pPr>
          </a:lstStyle>
          <a:p>
            <a:fld id="{E449557A-DD30-4B7B-854D-78007850A391}" type="datetimeFigureOut">
              <a:rPr lang="en-US" smtClean="0"/>
              <a:pPr/>
              <a:t>1/28/2013</a:t>
            </a:fld>
            <a:endParaRPr lang="en-US"/>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10392"/>
            <a:ext cx="5588000" cy="417734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612"/>
            <a:ext cx="3026833" cy="46450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612"/>
            <a:ext cx="3026833" cy="464503"/>
          </a:xfrm>
          <a:prstGeom prst="rect">
            <a:avLst/>
          </a:prstGeom>
        </p:spPr>
        <p:txBody>
          <a:bodyPr vert="horz" lIns="91440" tIns="45720" rIns="91440" bIns="45720" rtlCol="0" anchor="b"/>
          <a:lstStyle>
            <a:lvl1pPr algn="r">
              <a:defRPr sz="1200"/>
            </a:lvl1pPr>
          </a:lstStyle>
          <a:p>
            <a:fld id="{D36AC957-3F56-4ECA-9C1B-874283F0D2EC}" type="slidenum">
              <a:rPr lang="en-US" smtClean="0"/>
              <a:pPr/>
              <a:t>‹#›</a:t>
            </a:fld>
            <a:endParaRPr lang="en-US"/>
          </a:p>
        </p:txBody>
      </p:sp>
    </p:spTree>
    <p:extLst>
      <p:ext uri="{BB962C8B-B14F-4D97-AF65-F5344CB8AC3E}">
        <p14:creationId xmlns:p14="http://schemas.microsoft.com/office/powerpoint/2010/main" val="3269482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EFA37E-ED3E-41FA-B9DD-5E23B4CFDB10}"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Moving to B200M3</a:t>
            </a:r>
            <a:endParaRPr lang="en-US" dirty="0"/>
          </a:p>
        </p:txBody>
      </p:sp>
      <p:sp>
        <p:nvSpPr>
          <p:cNvPr id="4" name="Slide Number Placeholder 3"/>
          <p:cNvSpPr>
            <a:spLocks noGrp="1"/>
          </p:cNvSpPr>
          <p:nvPr>
            <p:ph type="sldNum" sz="quarter" idx="10"/>
          </p:nvPr>
        </p:nvSpPr>
        <p:spPr/>
        <p:txBody>
          <a:bodyPr/>
          <a:lstStyle/>
          <a:p>
            <a:fld id="{D36AC957-3F56-4ECA-9C1B-874283F0D2EC}"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B200M3 – </a:t>
            </a:r>
          </a:p>
          <a:p>
            <a:r>
              <a:rPr lang="en-US" dirty="0" smtClean="0"/>
              <a:t>The PCIe design is different that in the previous generation</a:t>
            </a:r>
            <a:r>
              <a:rPr lang="en-US" baseline="0" dirty="0" smtClean="0"/>
              <a:t> of Intel chipset. In the sandy bridge platform the PCIe bus comes off of the CPU complex directly instead of going to IO Hub. Each socket has a PCIe bus. </a:t>
            </a:r>
          </a:p>
          <a:p>
            <a:r>
              <a:rPr lang="en-US" baseline="0" dirty="0" smtClean="0"/>
              <a:t>The B200M3 has 2 PCIe slots. </a:t>
            </a:r>
          </a:p>
          <a:p>
            <a:pPr marL="228600" indent="-228600">
              <a:buAutoNum type="arabicPeriod"/>
            </a:pPr>
            <a:r>
              <a:rPr lang="en-US" baseline="0" dirty="0" err="1" smtClean="0"/>
              <a:t>mLOM</a:t>
            </a:r>
            <a:r>
              <a:rPr lang="en-US" baseline="0" dirty="0" smtClean="0"/>
              <a:t> slot that will only take the VIC 1240</a:t>
            </a:r>
          </a:p>
          <a:p>
            <a:pPr marL="228600" indent="-228600">
              <a:buAutoNum type="arabicPeriod"/>
            </a:pPr>
            <a:r>
              <a:rPr lang="en-US" baseline="0" dirty="0" smtClean="0"/>
              <a:t>Mezz slot that will take the port expander card, VIC 1280 and Gen3 cards</a:t>
            </a:r>
            <a:endParaRPr lang="en-US" dirty="0"/>
          </a:p>
        </p:txBody>
      </p:sp>
      <p:sp>
        <p:nvSpPr>
          <p:cNvPr id="4" name="Slide Number Placeholder 3"/>
          <p:cNvSpPr>
            <a:spLocks noGrp="1"/>
          </p:cNvSpPr>
          <p:nvPr>
            <p:ph type="sldNum" sz="quarter" idx="10"/>
          </p:nvPr>
        </p:nvSpPr>
        <p:spPr/>
        <p:txBody>
          <a:bodyPr/>
          <a:lstStyle/>
          <a:p>
            <a:fld id="{D36AC957-3F56-4ECA-9C1B-874283F0D2EC}"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EFA37E-ED3E-41FA-B9DD-5E23B4CFDB10}"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93AE04-EA90-45D1-B8C4-9224AAC327C5}" type="slidenum">
              <a:rPr lang="en-US" smtClean="0"/>
              <a:pPr/>
              <a:t>22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EFA37E-ED3E-41FA-B9DD-5E23B4CFDB10}" type="slidenum">
              <a:rPr lang="en-US" smtClean="0"/>
              <a:pPr/>
              <a:t>23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mentione</a:t>
            </a:r>
            <a:r>
              <a:rPr lang="en-US" baseline="0" dirty="0" smtClean="0"/>
              <a:t>d earlier, another important bucket of oft requested features are in the Operational Enhancements bucket. </a:t>
            </a:r>
          </a:p>
          <a:p>
            <a:r>
              <a:rPr lang="en-US" baseline="0" dirty="0" smtClean="0"/>
              <a:t>A number of these features are ones that we’re sure you’ve seen customers request previously.</a:t>
            </a:r>
            <a:endParaRPr lang="en-US" dirty="0"/>
          </a:p>
        </p:txBody>
      </p:sp>
      <p:sp>
        <p:nvSpPr>
          <p:cNvPr id="4" name="Slide Number Placeholder 3"/>
          <p:cNvSpPr>
            <a:spLocks noGrp="1"/>
          </p:cNvSpPr>
          <p:nvPr>
            <p:ph type="sldNum" sz="quarter" idx="10"/>
          </p:nvPr>
        </p:nvSpPr>
        <p:spPr/>
        <p:txBody>
          <a:bodyPr/>
          <a:lstStyle/>
          <a:p>
            <a:fld id="{7393AE04-EA90-45D1-B8C4-9224AAC327C5}" type="slidenum">
              <a:rPr lang="en-US" smtClean="0"/>
              <a:pPr/>
              <a:t>24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of the first and biggest enhancements is in the firmware upgrade space.</a:t>
            </a:r>
          </a:p>
          <a:p>
            <a:r>
              <a:rPr lang="en-US" baseline="0" dirty="0" smtClean="0"/>
              <a:t>With Del Mar we plan to provide an intuitive wizard like interface that allows a user to upgrade either infrastructure or server components. </a:t>
            </a:r>
          </a:p>
          <a:p>
            <a:r>
              <a:rPr lang="en-US" baseline="0" dirty="0" smtClean="0"/>
              <a:t>The feature will automatically sequence and apply upgrades to individual system elements, simplifying the upgrade process (remember those 45 page upgrade documents?).</a:t>
            </a:r>
          </a:p>
          <a:p>
            <a:r>
              <a:rPr lang="en-US" baseline="0" dirty="0" smtClean="0"/>
              <a:t>In addition this feature will offer user acknowledgement break points during fabric upgrades to allow users to verify that elements such as storage are in an appropriate state before continuing the upgrade.</a:t>
            </a:r>
          </a:p>
        </p:txBody>
      </p:sp>
      <p:sp>
        <p:nvSpPr>
          <p:cNvPr id="4" name="Slide Number Placeholder 3"/>
          <p:cNvSpPr>
            <a:spLocks noGrp="1"/>
          </p:cNvSpPr>
          <p:nvPr>
            <p:ph type="sldNum" sz="quarter" idx="10"/>
          </p:nvPr>
        </p:nvSpPr>
        <p:spPr/>
        <p:txBody>
          <a:bodyPr/>
          <a:lstStyle/>
          <a:p>
            <a:fld id="{28EFA37E-ED3E-41FA-B9DD-5E23B4CFDB10}" type="slidenum">
              <a:rPr lang="en-US" smtClean="0"/>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second major operational enhancement is service profile renaming. </a:t>
            </a:r>
          </a:p>
          <a:p>
            <a:r>
              <a:rPr lang="en-US" dirty="0" smtClean="0"/>
              <a:t>This</a:t>
            </a:r>
            <a:r>
              <a:rPr lang="en-US" baseline="0" dirty="0" smtClean="0"/>
              <a:t> will allows users to – shocking – rename their service profiles.</a:t>
            </a:r>
          </a:p>
          <a:p>
            <a:r>
              <a:rPr lang="en-US" baseline="0" dirty="0" smtClean="0"/>
              <a:t>This renaming occurs only in the service profiles’ current place in the org tree. </a:t>
            </a:r>
          </a:p>
          <a:p>
            <a:r>
              <a:rPr lang="en-US" baseline="0" dirty="0" smtClean="0"/>
              <a:t>IDs such as </a:t>
            </a:r>
            <a:r>
              <a:rPr lang="en-US" baseline="0" dirty="0" err="1" smtClean="0"/>
              <a:t>UUID</a:t>
            </a:r>
            <a:r>
              <a:rPr lang="en-US" baseline="0" dirty="0" smtClean="0"/>
              <a:t>, MAC, etc. will remain the same and no server reboot will be necessary.</a:t>
            </a:r>
          </a:p>
          <a:p>
            <a:r>
              <a:rPr lang="en-US" baseline="0" dirty="0" smtClean="0"/>
              <a:t>There are some things to be aware of – new audit logs, events and faults will reference the new name; old ones will reference the old name.</a:t>
            </a:r>
          </a:p>
          <a:p>
            <a:r>
              <a:rPr lang="en-US" baseline="0" dirty="0" smtClean="0"/>
              <a:t>Also, this renaming is for service profiles only.</a:t>
            </a:r>
            <a:endParaRPr lang="en-US" dirty="0"/>
          </a:p>
        </p:txBody>
      </p:sp>
      <p:sp>
        <p:nvSpPr>
          <p:cNvPr id="4" name="Slide Number Placeholder 3"/>
          <p:cNvSpPr>
            <a:spLocks noGrp="1"/>
          </p:cNvSpPr>
          <p:nvPr>
            <p:ph type="sldNum" sz="quarter" idx="10"/>
          </p:nvPr>
        </p:nvSpPr>
        <p:spPr/>
        <p:txBody>
          <a:bodyPr/>
          <a:lstStyle/>
          <a:p>
            <a:fld id="{28EFA37E-ED3E-41FA-B9DD-5E23B4CFDB10}" type="slidenum">
              <a:rPr lang="en-US" smtClean="0"/>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customer</a:t>
            </a:r>
            <a:r>
              <a:rPr lang="en-US" baseline="0" dirty="0" smtClean="0"/>
              <a:t> pain point we’ll be helping to address is around fault alerting. </a:t>
            </a:r>
          </a:p>
          <a:p>
            <a:r>
              <a:rPr lang="en-US" baseline="0" dirty="0" smtClean="0"/>
              <a:t>With our fault suppression feature, predefined fault suppression policies for common maintenance tasks such as server maintenance will allow a user to lower the severity of faults that are triggered by a server reboot event.</a:t>
            </a:r>
          </a:p>
          <a:p>
            <a:r>
              <a:rPr lang="en-US" baseline="0" dirty="0" smtClean="0"/>
              <a:t>This prevents call homes from being generated, for example. </a:t>
            </a:r>
          </a:p>
          <a:p>
            <a:r>
              <a:rPr lang="en-US" baseline="0" dirty="0" smtClean="0"/>
              <a:t>The intent is to help raise the signal to noise ratio in our fault reporting. </a:t>
            </a:r>
            <a:endParaRPr lang="en-US" dirty="0"/>
          </a:p>
        </p:txBody>
      </p:sp>
      <p:sp>
        <p:nvSpPr>
          <p:cNvPr id="4" name="Slide Number Placeholder 3"/>
          <p:cNvSpPr>
            <a:spLocks noGrp="1"/>
          </p:cNvSpPr>
          <p:nvPr>
            <p:ph type="sldNum" sz="quarter" idx="10"/>
          </p:nvPr>
        </p:nvSpPr>
        <p:spPr/>
        <p:txBody>
          <a:bodyPr/>
          <a:lstStyle/>
          <a:p>
            <a:fld id="{28EFA37E-ED3E-41FA-B9DD-5E23B4CFDB10}"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353673C7-3FA2-4DAB-AB06-A3C7FF6D806B}" type="slidenum">
              <a:rPr lang="en-US" smtClean="0"/>
              <a:pPr/>
              <a:t>5</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buFontTx/>
              <a:buNone/>
            </a:pPr>
            <a:r>
              <a:rPr lang="en-US" dirty="0" smtClean="0">
                <a:latin typeface="Arial" pitchFamily="-109" charset="0"/>
              </a:rPr>
              <a:t>Importantly,</a:t>
            </a:r>
            <a:r>
              <a:rPr lang="en-US" baseline="0" dirty="0" smtClean="0">
                <a:latin typeface="Arial" pitchFamily="-109" charset="0"/>
              </a:rPr>
              <a:t> this concept </a:t>
            </a:r>
            <a:r>
              <a:rPr lang="en-US" dirty="0" smtClean="0">
                <a:latin typeface="Arial" pitchFamily="-109" charset="0"/>
              </a:rPr>
              <a:t>and the associated benefits are not just limited to a single rack, but everything that’s connected to the fabric interconnect pair. This makes UCS a highly scalable, well integrated system, with virtualization spanning not just the compute, but the network as well. </a:t>
            </a:r>
          </a:p>
          <a:p>
            <a:pPr eaLnBrk="1" hangingPunct="1">
              <a:buFontTx/>
              <a:buNone/>
            </a:pPr>
            <a:endParaRPr lang="en-US" dirty="0" smtClean="0">
              <a:latin typeface="Arial" pitchFamily="-109" charset="0"/>
            </a:endParaRPr>
          </a:p>
          <a:p>
            <a:pPr eaLnBrk="1" hangingPunct="1">
              <a:buFontTx/>
              <a:buNone/>
            </a:pPr>
            <a:r>
              <a:rPr lang="en-US" dirty="0" smtClean="0">
                <a:latin typeface="Arial" pitchFamily="-109" charset="0"/>
              </a:rPr>
              <a:t>Resources can now be dynamically provisioned across the system. </a:t>
            </a:r>
          </a:p>
          <a:p>
            <a:pPr eaLnBrk="1" hangingPunct="1">
              <a:buFontTx/>
              <a:buChar char="-"/>
            </a:pPr>
            <a:endParaRPr lang="en-US" dirty="0" smtClean="0">
              <a:latin typeface="Arial" pitchFamily="-109" charset="0"/>
            </a:endParaRPr>
          </a:p>
          <a:p>
            <a:pPr eaLnBrk="1" hangingPunct="1">
              <a:buFontTx/>
              <a:buNone/>
            </a:pPr>
            <a:r>
              <a:rPr lang="en-US" dirty="0" smtClean="0">
                <a:latin typeface="Arial" pitchFamily="-109" charset="0"/>
              </a:rPr>
              <a:t>Additionally,</a:t>
            </a:r>
            <a:r>
              <a:rPr lang="en-US" baseline="0" dirty="0" smtClean="0">
                <a:latin typeface="Arial" pitchFamily="-109" charset="0"/>
              </a:rPr>
              <a:t> it is important to note deploying UCS does not require a forklift upgrade. It fully integrates with existing LAN/SAN environments. </a:t>
            </a:r>
          </a:p>
          <a:p>
            <a:pPr eaLnBrk="1" hangingPunct="1">
              <a:buFontTx/>
              <a:buNone/>
            </a:pPr>
            <a:endParaRPr lang="en-US" baseline="0" dirty="0" smtClean="0">
              <a:latin typeface="Arial" pitchFamily="-109" charset="0"/>
            </a:endParaRPr>
          </a:p>
          <a:p>
            <a:pPr eaLnBrk="1" hangingPunct="1">
              <a:buFontTx/>
              <a:buNone/>
            </a:pPr>
            <a:r>
              <a:rPr lang="en-US" baseline="0" dirty="0" smtClean="0">
                <a:latin typeface="Arial" pitchFamily="-109" charset="0"/>
              </a:rPr>
              <a:t>(Transition) Let’s take a look at what makes up a UCS system</a:t>
            </a:r>
            <a:endParaRPr lang="en-US" dirty="0">
              <a:latin typeface="Arial" pitchFamily="-109"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Flexible network resource consumption is a relatively opaque name for a collection of three security</a:t>
            </a:r>
            <a:r>
              <a:rPr lang="en-US" baseline="0" dirty="0" smtClean="0"/>
              <a:t> and connectivity features we are also introducing in Del Mar.</a:t>
            </a:r>
          </a:p>
          <a:p>
            <a:r>
              <a:rPr lang="en-US" baseline="0" dirty="0" smtClean="0"/>
              <a:t>First, we are providing an option for a customer to place </a:t>
            </a:r>
            <a:r>
              <a:rPr lang="en-US" baseline="0" dirty="0" err="1" smtClean="0"/>
              <a:t>VLANs</a:t>
            </a:r>
            <a:r>
              <a:rPr lang="en-US" baseline="0" dirty="0" smtClean="0"/>
              <a:t> in the org hierarchy. This is a global setting which defaults to the non-org aware behavior we have today.</a:t>
            </a:r>
          </a:p>
          <a:p>
            <a:r>
              <a:rPr lang="en-US" baseline="0" dirty="0" smtClean="0"/>
              <a:t>Second, we have LAN and SAN connectivity policies – a conceptual illustration of this concept is on the right of this page. The idea here is that separate LAN and SAN connectivity policies can describe pretty much all aspects of connectivity on the LAN and SAN side.</a:t>
            </a:r>
          </a:p>
          <a:p>
            <a:r>
              <a:rPr lang="en-US" baseline="0" dirty="0" smtClean="0"/>
              <a:t>Third (and connected to LAN and SAN connectivity policies) is a new restrained server admin privilege with the ability to manage service profiles but not the network or storage objects beyond an ability to consume LAN or SAN connectivity policies; this allows a more fine grained separation of the server and LAN / SAN admin roles.</a:t>
            </a:r>
            <a:endParaRPr lang="en-US" dirty="0"/>
          </a:p>
        </p:txBody>
      </p:sp>
      <p:sp>
        <p:nvSpPr>
          <p:cNvPr id="4" name="Slide Number Placeholder 3"/>
          <p:cNvSpPr>
            <a:spLocks noGrp="1"/>
          </p:cNvSpPr>
          <p:nvPr>
            <p:ph type="sldNum" sz="quarter" idx="10"/>
          </p:nvPr>
        </p:nvSpPr>
        <p:spPr/>
        <p:txBody>
          <a:bodyPr/>
          <a:lstStyle/>
          <a:p>
            <a:fld id="{28EFA37E-ED3E-41FA-B9DD-5E23B4CFDB10}" type="slidenum">
              <a:rPr lang="en-US" smtClean="0"/>
              <a:pPr/>
              <a:t>28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also a host of smaller</a:t>
            </a:r>
            <a:r>
              <a:rPr lang="en-US" baseline="0" dirty="0" smtClean="0"/>
              <a:t> operational enhancements being provided with this release. </a:t>
            </a:r>
            <a:endParaRPr lang="en-US" dirty="0" smtClean="0"/>
          </a:p>
          <a:p>
            <a:r>
              <a:rPr lang="en-US" dirty="0" smtClean="0"/>
              <a:t>First, privileges – roles are</a:t>
            </a:r>
            <a:r>
              <a:rPr lang="en-US" baseline="0" dirty="0" smtClean="0"/>
              <a:t> made up of privileges. With Del Mar we’ll provide, by privilege, a human readable explanation of what tasks are doable by a person with that privilege.</a:t>
            </a:r>
          </a:p>
          <a:p>
            <a:r>
              <a:rPr lang="en-US" baseline="0" dirty="0" smtClean="0"/>
              <a:t>Second, we are offering a limited amount of “mix and match” of infrastructure and server bundles. Starting with Del Mar, a customer can run their infrastructure at the Del Mar level but leave their various server endpoints at various 2.0 levels. </a:t>
            </a:r>
          </a:p>
          <a:p>
            <a:r>
              <a:rPr lang="en-US" baseline="0" dirty="0" smtClean="0"/>
              <a:t>Third, there are some enhancements of the </a:t>
            </a:r>
            <a:r>
              <a:rPr lang="en-US" baseline="0" dirty="0" err="1" smtClean="0"/>
              <a:t>FSM</a:t>
            </a:r>
            <a:r>
              <a:rPr lang="en-US" baseline="0" dirty="0" smtClean="0"/>
              <a:t> tab in UCSM. Rather cryptic that tab is being enhances to provide more information, such as expected </a:t>
            </a:r>
            <a:r>
              <a:rPr lang="en-US" baseline="0" dirty="0" err="1" smtClean="0"/>
              <a:t>FSM</a:t>
            </a:r>
            <a:r>
              <a:rPr lang="en-US" baseline="0" dirty="0" smtClean="0"/>
              <a:t> stage transitions as well as current and prior stage history.</a:t>
            </a:r>
          </a:p>
          <a:p>
            <a:r>
              <a:rPr lang="en-US" baseline="0" dirty="0" smtClean="0"/>
              <a:t>The last two networking related enhancements are </a:t>
            </a:r>
            <a:r>
              <a:rPr lang="en-US" baseline="0" dirty="0" err="1" smtClean="0"/>
              <a:t>IGMP</a:t>
            </a:r>
            <a:r>
              <a:rPr lang="en-US" baseline="0" dirty="0" smtClean="0"/>
              <a:t> querying and support for </a:t>
            </a:r>
            <a:r>
              <a:rPr lang="en-US" baseline="0" dirty="0" err="1" smtClean="0"/>
              <a:t>VLAN</a:t>
            </a:r>
            <a:r>
              <a:rPr lang="en-US" baseline="0" dirty="0" smtClean="0"/>
              <a:t> groups.</a:t>
            </a:r>
            <a:endParaRPr lang="en-US" dirty="0"/>
          </a:p>
        </p:txBody>
      </p:sp>
      <p:sp>
        <p:nvSpPr>
          <p:cNvPr id="4" name="Slide Number Placeholder 3"/>
          <p:cNvSpPr>
            <a:spLocks noGrp="1"/>
          </p:cNvSpPr>
          <p:nvPr>
            <p:ph type="sldNum" sz="quarter" idx="10"/>
          </p:nvPr>
        </p:nvSpPr>
        <p:spPr/>
        <p:txBody>
          <a:bodyPr/>
          <a:lstStyle/>
          <a:p>
            <a:fld id="{28EFA37E-ED3E-41FA-B9DD-5E23B4CFDB10}" type="slidenum">
              <a:rPr lang="en-US" smtClean="0"/>
              <a:pPr/>
              <a:t>29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93AE04-EA90-45D1-B8C4-9224AAC327C5}" type="slidenum">
              <a:rPr lang="en-US" smtClean="0"/>
              <a:pPr/>
              <a:t>30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EFA37E-ED3E-41FA-B9DD-5E23B4CFDB10}" type="slidenum">
              <a:rPr lang="en-US" smtClean="0"/>
              <a:pPr/>
              <a:t>31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TextEdit="1"/>
          </p:cNvSpPr>
          <p:nvPr>
            <p:ph type="sldImg"/>
          </p:nvPr>
        </p:nvSpPr>
        <p:spPr bwMode="auto">
          <a:noFill/>
          <a:ln>
            <a:solidFill>
              <a:srgbClr val="000000"/>
            </a:solidFill>
            <a:miter lim="800000"/>
            <a:headEnd/>
            <a:tailEnd/>
          </a:ln>
        </p:spPr>
      </p:sp>
      <p:sp>
        <p:nvSpPr>
          <p:cNvPr id="18435"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30000"/>
              </a:spcBef>
              <a:buFont typeface="Wingdings 2" pitchFamily="18" charset="2"/>
              <a:buNone/>
            </a:pPr>
            <a:endParaRPr lang="en-US" dirty="0"/>
          </a:p>
        </p:txBody>
      </p:sp>
      <p:sp>
        <p:nvSpPr>
          <p:cNvPr id="4" name="Slide Number Placeholder 3"/>
          <p:cNvSpPr>
            <a:spLocks noGrp="1"/>
          </p:cNvSpPr>
          <p:nvPr>
            <p:ph type="sldNum" sz="quarter" idx="10"/>
          </p:nvPr>
        </p:nvSpPr>
        <p:spPr/>
        <p:txBody>
          <a:bodyPr/>
          <a:lstStyle/>
          <a:p>
            <a:pPr>
              <a:defRPr/>
            </a:pPr>
            <a:fld id="{55924FFC-41EC-40A6-8CA1-699214E4588D}" type="slidenum">
              <a:rPr lang="en-US" smtClean="0"/>
              <a:pPr>
                <a:defRPr/>
              </a:pPr>
              <a:t>69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TextEdit="1"/>
          </p:cNvSpPr>
          <p:nvPr>
            <p:ph type="sldImg"/>
          </p:nvPr>
        </p:nvSpPr>
        <p:spPr bwMode="auto">
          <a:noFill/>
          <a:ln>
            <a:solidFill>
              <a:srgbClr val="000000"/>
            </a:solidFill>
            <a:miter lim="800000"/>
            <a:headEnd/>
            <a:tailEnd/>
          </a:ln>
        </p:spPr>
      </p:sp>
      <p:sp>
        <p:nvSpPr>
          <p:cNvPr id="18435" name="Rectangle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10BDB1-EF09-4A69-BCF5-07548E46BF31}" type="slidenum">
              <a:rPr lang="en-US" smtClean="0"/>
              <a:pPr/>
              <a:t>72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6AC957-3F56-4ECA-9C1B-874283F0D2EC}" type="slidenum">
              <a:rPr lang="en-US" smtClean="0"/>
              <a:pPr/>
              <a:t>73</a:t>
            </a:fld>
            <a:endParaRPr lang="en-US"/>
          </a:p>
        </p:txBody>
      </p:sp>
    </p:spTree>
    <p:extLst>
      <p:ext uri="{BB962C8B-B14F-4D97-AF65-F5344CB8AC3E}">
        <p14:creationId xmlns:p14="http://schemas.microsoft.com/office/powerpoint/2010/main" val="2798228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41808D-092C-473D-A9D8-C829A08B8897}" type="slidenum">
              <a:rPr lang="en-US" smtClean="0"/>
              <a:pPr/>
              <a:t>74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353673C7-3FA2-4DAB-AB06-A3C7FF6D806B}" type="slidenum">
              <a:rPr lang="en-US" smtClean="0"/>
              <a:pPr/>
              <a:t>7</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buFontTx/>
              <a:buNone/>
            </a:pPr>
            <a:r>
              <a:rPr lang="en-US" dirty="0" smtClean="0">
                <a:latin typeface="Arial" pitchFamily="-109" charset="0"/>
              </a:rPr>
              <a:t>Importantly,</a:t>
            </a:r>
            <a:r>
              <a:rPr lang="en-US" baseline="0" dirty="0" smtClean="0">
                <a:latin typeface="Arial" pitchFamily="-109" charset="0"/>
              </a:rPr>
              <a:t> this concept </a:t>
            </a:r>
            <a:r>
              <a:rPr lang="en-US" dirty="0" smtClean="0">
                <a:latin typeface="Arial" pitchFamily="-109" charset="0"/>
              </a:rPr>
              <a:t>and the associated benefits are not just limited to a single rack, but everything that’s connected to the fabric interconnect pair. This makes UCS a highly scalable, well integrated system, with virtualization spanning not just the compute, but the network as well. </a:t>
            </a:r>
          </a:p>
          <a:p>
            <a:pPr eaLnBrk="1" hangingPunct="1">
              <a:buFontTx/>
              <a:buNone/>
            </a:pPr>
            <a:endParaRPr lang="en-US" dirty="0" smtClean="0">
              <a:latin typeface="Arial" pitchFamily="-109" charset="0"/>
            </a:endParaRPr>
          </a:p>
          <a:p>
            <a:pPr eaLnBrk="1" hangingPunct="1">
              <a:buFontTx/>
              <a:buNone/>
            </a:pPr>
            <a:r>
              <a:rPr lang="en-US" dirty="0" smtClean="0">
                <a:latin typeface="Arial" pitchFamily="-109" charset="0"/>
              </a:rPr>
              <a:t>Resources can now be dynamically provisioned across the system. </a:t>
            </a:r>
          </a:p>
          <a:p>
            <a:pPr eaLnBrk="1" hangingPunct="1">
              <a:buFontTx/>
              <a:buChar char="-"/>
            </a:pPr>
            <a:endParaRPr lang="en-US" dirty="0" smtClean="0">
              <a:latin typeface="Arial" pitchFamily="-109" charset="0"/>
            </a:endParaRPr>
          </a:p>
          <a:p>
            <a:pPr eaLnBrk="1" hangingPunct="1">
              <a:buFontTx/>
              <a:buNone/>
            </a:pPr>
            <a:r>
              <a:rPr lang="en-US" dirty="0" smtClean="0">
                <a:latin typeface="Arial" pitchFamily="-109" charset="0"/>
              </a:rPr>
              <a:t>Additionally,</a:t>
            </a:r>
            <a:r>
              <a:rPr lang="en-US" baseline="0" dirty="0" smtClean="0">
                <a:latin typeface="Arial" pitchFamily="-109" charset="0"/>
              </a:rPr>
              <a:t> it is important to note deploying UCS does not require a forklift upgrade. It fully integrates with existing LAN/SAN environments. </a:t>
            </a:r>
          </a:p>
          <a:p>
            <a:pPr eaLnBrk="1" hangingPunct="1">
              <a:buFontTx/>
              <a:buNone/>
            </a:pPr>
            <a:endParaRPr lang="en-US" baseline="0" dirty="0" smtClean="0">
              <a:latin typeface="Arial" pitchFamily="-109" charset="0"/>
            </a:endParaRPr>
          </a:p>
          <a:p>
            <a:pPr eaLnBrk="1" hangingPunct="1">
              <a:buFontTx/>
              <a:buNone/>
            </a:pPr>
            <a:r>
              <a:rPr lang="en-US" baseline="0" dirty="0" smtClean="0">
                <a:latin typeface="Arial" pitchFamily="-109" charset="0"/>
              </a:rPr>
              <a:t>(Transition) Let’s take a look at what makes up a UCS system</a:t>
            </a:r>
            <a:endParaRPr lang="en-US" dirty="0">
              <a:latin typeface="Arial" pitchFamily="-109"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a:xfrm>
            <a:off x="698500" y="4410392"/>
            <a:ext cx="5588000" cy="4643731"/>
          </a:xfrm>
        </p:spPr>
        <p:txBody>
          <a:bodyPr>
            <a:normAutofit lnSpcReduction="10000"/>
          </a:bodyPr>
          <a:lstStyle/>
          <a:p>
            <a:pPr marL="690640" lvl="1" indent="-230214">
              <a:buAutoNum type="arabicParenR"/>
            </a:pPr>
            <a:endParaRPr lang="en-US" dirty="0"/>
          </a:p>
        </p:txBody>
      </p:sp>
      <p:sp>
        <p:nvSpPr>
          <p:cNvPr id="4" name="Slide Number Placeholder 3"/>
          <p:cNvSpPr>
            <a:spLocks noGrp="1"/>
          </p:cNvSpPr>
          <p:nvPr>
            <p:ph type="sldNum" sz="quarter" idx="10"/>
          </p:nvPr>
        </p:nvSpPr>
        <p:spPr/>
        <p:txBody>
          <a:bodyPr/>
          <a:lstStyle/>
          <a:p>
            <a:fld id="{6D71DC3E-9B58-4178-99D0-EDD655FFF528}"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71DC3E-9B58-4178-99D0-EDD655FFF528}" type="slidenum">
              <a:rPr lang="en-US" smtClean="0"/>
              <a:pPr/>
              <a:t>11</a:t>
            </a:fld>
            <a:endParaRPr lang="en-US" dirty="0"/>
          </a:p>
        </p:txBody>
      </p:sp>
    </p:spTree>
    <p:extLst>
      <p:ext uri="{BB962C8B-B14F-4D97-AF65-F5344CB8AC3E}">
        <p14:creationId xmlns:p14="http://schemas.microsoft.com/office/powerpoint/2010/main" val="1887225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70DDD394-5AD0-4E7F-9841-6D615FD04FC6}" type="slidenum">
              <a:rPr lang="en-US" smtClean="0">
                <a:solidFill>
                  <a:srgbClr val="000000"/>
                </a:solidFill>
                <a:ea typeface="ＭＳ Ｐゴシック" pitchFamily="-108" charset="-128"/>
              </a:rPr>
              <a:pPr/>
              <a:t>13</a:t>
            </a:fld>
            <a:endParaRPr lang="en-US" smtClean="0">
              <a:solidFill>
                <a:srgbClr val="000000"/>
              </a:solidFill>
              <a:ea typeface="ＭＳ Ｐゴシック" pitchFamily="-108" charset="-128"/>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r>
              <a:rPr lang="en-US" dirty="0" smtClean="0">
                <a:ea typeface="ＭＳ Ｐゴシック" pitchFamily="-108" charset="-128"/>
              </a:rPr>
              <a:t>Here’s a one page snapshot of </a:t>
            </a:r>
            <a:r>
              <a:rPr lang="en-US" baseline="0" dirty="0" smtClean="0">
                <a:ea typeface="ＭＳ Ｐゴシック" pitchFamily="-108" charset="-128"/>
              </a:rPr>
              <a:t>the planned Del Mar (UCSM 2.1) software features. This release is currently targeted in the fourth quarter, though you should continue to monitor the savtg site for updates to the target date.</a:t>
            </a:r>
          </a:p>
          <a:p>
            <a:pPr eaLnBrk="1" hangingPunct="1"/>
            <a:r>
              <a:rPr lang="en-US" baseline="0" dirty="0" smtClean="0">
                <a:ea typeface="ＭＳ Ｐゴシック" pitchFamily="-108" charset="-128"/>
              </a:rPr>
              <a:t>As mentioned in the standard roadmap disclaimer, there is always the possibility that the date shifts or that some features become </a:t>
            </a:r>
            <a:r>
              <a:rPr lang="en-US" baseline="0" dirty="0" err="1" smtClean="0">
                <a:ea typeface="ＭＳ Ｐゴシック" pitchFamily="-108" charset="-128"/>
              </a:rPr>
              <a:t>decommitted</a:t>
            </a:r>
            <a:r>
              <a:rPr lang="en-US" baseline="0" dirty="0" smtClean="0">
                <a:ea typeface="ＭＳ Ｐゴシック" pitchFamily="-108" charset="-128"/>
              </a:rPr>
              <a:t>. </a:t>
            </a:r>
          </a:p>
          <a:p>
            <a:pPr eaLnBrk="1" hangingPunct="1"/>
            <a:r>
              <a:rPr lang="en-US" baseline="0" dirty="0" smtClean="0">
                <a:ea typeface="ＭＳ Ｐゴシック" pitchFamily="-108" charset="-128"/>
              </a:rPr>
              <a:t>This release is a software oriented release (in contrast to the UCSM 2.0 releases, which have had a heavy hardware support flavor).</a:t>
            </a:r>
          </a:p>
          <a:p>
            <a:pPr eaLnBrk="1" hangingPunct="1"/>
            <a:r>
              <a:rPr lang="en-US" baseline="0" dirty="0" smtClean="0">
                <a:ea typeface="ＭＳ Ｐゴシック" pitchFamily="-108" charset="-128"/>
              </a:rPr>
              <a:t>There are several categories of feature concentration at a high level – Storage, C-series integration, Operational enhancements, some Networking features, and UCS Central support. </a:t>
            </a:r>
          </a:p>
          <a:p>
            <a:pPr eaLnBrk="1" hangingPunct="1"/>
            <a:r>
              <a:rPr lang="en-US" baseline="0" dirty="0" smtClean="0">
                <a:ea typeface="ＭＳ Ｐゴシック" pitchFamily="-108" charset="-128"/>
              </a:rPr>
              <a:t>We’ll not be covering UCS Central itself in this deck. </a:t>
            </a:r>
          </a:p>
          <a:p>
            <a:pPr eaLnBrk="1" hangingPunct="1"/>
            <a:endParaRPr lang="en-US" dirty="0" smtClean="0">
              <a:ea typeface="ＭＳ Ｐゴシック" pitchFamily="-108"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93AE04-EA90-45D1-B8C4-9224AAC327C5}"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EFA37E-ED3E-41FA-B9DD-5E23B4CFDB10}"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EFA37E-ED3E-41FA-B9DD-5E23B4CFDB10}"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animated White">
    <p:spTree>
      <p:nvGrpSpPr>
        <p:cNvPr id="1" name=""/>
        <p:cNvGrpSpPr/>
        <p:nvPr/>
      </p:nvGrpSpPr>
      <p:grpSpPr>
        <a:xfrm>
          <a:off x="0" y="0"/>
          <a:ext cx="0" cy="0"/>
          <a:chOff x="0" y="0"/>
          <a:chExt cx="0" cy="0"/>
        </a:xfrm>
      </p:grpSpPr>
      <p:pic>
        <p:nvPicPr>
          <p:cNvPr id="38" name="Picture 37" descr="bottom ba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3375" y="6378339"/>
            <a:ext cx="8477250" cy="162912"/>
          </a:xfrm>
          <a:prstGeom prst="rect">
            <a:avLst/>
          </a:prstGeom>
        </p:spPr>
      </p:pic>
      <p:sp>
        <p:nvSpPr>
          <p:cNvPr id="39" name="Rectangle 38"/>
          <p:cNvSpPr/>
          <p:nvPr userDrawn="1"/>
        </p:nvSpPr>
        <p:spPr>
          <a:xfrm>
            <a:off x="3405352" y="5948636"/>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0" name="Rectangle 39"/>
          <p:cNvSpPr/>
          <p:nvPr userDrawn="1"/>
        </p:nvSpPr>
        <p:spPr>
          <a:xfrm>
            <a:off x="1460939" y="5948636"/>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2" name="Rectangle 41"/>
          <p:cNvSpPr/>
          <p:nvPr userDrawn="1"/>
        </p:nvSpPr>
        <p:spPr>
          <a:xfrm>
            <a:off x="4771697" y="5948636"/>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3" name="Rounded Rectangle 42"/>
          <p:cNvSpPr/>
          <p:nvPr userDrawn="1"/>
        </p:nvSpPr>
        <p:spPr>
          <a:xfrm rot="10800000" flipH="1">
            <a:off x="2856506" y="831272"/>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5" name="Rounded Rectangle 44"/>
          <p:cNvSpPr/>
          <p:nvPr userDrawn="1"/>
        </p:nvSpPr>
        <p:spPr>
          <a:xfrm rot="10800000" flipH="1">
            <a:off x="821966" y="4716780"/>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6" name="Rounded Rectangle 45"/>
          <p:cNvSpPr/>
          <p:nvPr userDrawn="1"/>
        </p:nvSpPr>
        <p:spPr>
          <a:xfrm rot="10800000" flipH="1">
            <a:off x="13325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7" name="Rounded Rectangle 46"/>
          <p:cNvSpPr/>
          <p:nvPr userDrawn="1"/>
        </p:nvSpPr>
        <p:spPr>
          <a:xfrm rot="10800000" flipH="1">
            <a:off x="5869870" y="6614159"/>
            <a:ext cx="780312" cy="3319549"/>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8" name="Rounded Rectangle 47"/>
          <p:cNvSpPr/>
          <p:nvPr userDrawn="1"/>
        </p:nvSpPr>
        <p:spPr>
          <a:xfrm rot="10800000" flipH="1">
            <a:off x="6933206" y="6614160"/>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49" name="Rounded Rectangle 48"/>
          <p:cNvSpPr/>
          <p:nvPr userDrawn="1"/>
        </p:nvSpPr>
        <p:spPr>
          <a:xfrm rot="10800000" flipH="1">
            <a:off x="2191486" y="6719450"/>
            <a:ext cx="662549" cy="633106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0" name="Rounded Rectangle 49"/>
          <p:cNvSpPr/>
          <p:nvPr userDrawn="1"/>
        </p:nvSpPr>
        <p:spPr>
          <a:xfrm rot="10800000" flipH="1">
            <a:off x="2794161" y="6668595"/>
            <a:ext cx="779356" cy="5546310"/>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1" name="Rounded Rectangle 50"/>
          <p:cNvSpPr/>
          <p:nvPr userDrawn="1"/>
        </p:nvSpPr>
        <p:spPr>
          <a:xfrm rot="10800000" flipH="1">
            <a:off x="4920834"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2" name="Rounded Rectangle 51"/>
          <p:cNvSpPr/>
          <p:nvPr userDrawn="1"/>
        </p:nvSpPr>
        <p:spPr>
          <a:xfrm rot="10800000" flipH="1">
            <a:off x="5391889"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3" name="Rounded Rectangle 52"/>
          <p:cNvSpPr/>
          <p:nvPr userDrawn="1"/>
        </p:nvSpPr>
        <p:spPr>
          <a:xfrm rot="10800000" flipH="1">
            <a:off x="341313" y="6708752"/>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4" name="Rounded Rectangle 53"/>
          <p:cNvSpPr/>
          <p:nvPr userDrawn="1"/>
        </p:nvSpPr>
        <p:spPr>
          <a:xfrm rot="10800000" flipH="1">
            <a:off x="8038251" y="8318268"/>
            <a:ext cx="780312" cy="3319549"/>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5" name="Rounded Rectangle 54"/>
          <p:cNvSpPr/>
          <p:nvPr userDrawn="1"/>
        </p:nvSpPr>
        <p:spPr>
          <a:xfrm rot="10800000" flipH="1">
            <a:off x="8162249" y="1731818"/>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6" name="Rounded Rectangle 55"/>
          <p:cNvSpPr/>
          <p:nvPr userDrawn="1"/>
        </p:nvSpPr>
        <p:spPr>
          <a:xfrm rot="10800000" flipH="1">
            <a:off x="3770906" y="1981200"/>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7" name="Rectangle 56"/>
          <p:cNvSpPr/>
          <p:nvPr userDrawn="1"/>
        </p:nvSpPr>
        <p:spPr>
          <a:xfrm>
            <a:off x="0" y="0"/>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59" name="Group 67"/>
          <p:cNvGrpSpPr/>
          <p:nvPr userDrawn="1"/>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0" name="Rectangle 5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61" name="Freeform 6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62" name="Freeform 6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63" name="Freeform 6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78" name="Freeform 7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79" name="Freeform 7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80" name="Freeform 7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81" name="Freeform 8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82" name="Freeform 8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83" name="Freeform 8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84" name="Freeform 8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85" name="Freeform 8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86" name="Freeform 8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87" name="Freeform 8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88" name="Rectangle 87"/>
          <p:cNvSpPr/>
          <p:nvPr userDrawn="1"/>
        </p:nvSpPr>
        <p:spPr>
          <a:xfrm>
            <a:off x="1" y="6541294"/>
            <a:ext cx="9129008" cy="31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9" name="Rectangle 4"/>
          <p:cNvSpPr>
            <a:spLocks noChangeArrowheads="1"/>
          </p:cNvSpPr>
          <p:nvPr userDrawn="1"/>
        </p:nvSpPr>
        <p:spPr bwMode="ltGray">
          <a:xfrm>
            <a:off x="251373" y="6586246"/>
            <a:ext cx="1954803"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2011 Cisco and/or its affiliates. All rights reserved.</a:t>
            </a:r>
            <a:endParaRPr lang="en-US" sz="600" dirty="0">
              <a:solidFill>
                <a:srgbClr val="C0C0C0"/>
              </a:solidFill>
              <a:latin typeface="+mj-lt"/>
            </a:endParaRPr>
          </a:p>
        </p:txBody>
      </p:sp>
      <p:sp>
        <p:nvSpPr>
          <p:cNvPr id="90"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9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2" name="Title 1"/>
          <p:cNvSpPr>
            <a:spLocks noGrp="1"/>
          </p:cNvSpPr>
          <p:nvPr>
            <p:ph type="ctrTitle" hasCustomPrompt="1"/>
          </p:nvPr>
        </p:nvSpPr>
        <p:spPr>
          <a:xfrm>
            <a:off x="221393" y="1236689"/>
            <a:ext cx="8112125" cy="2918779"/>
          </a:xfrm>
        </p:spPr>
        <p:txBody>
          <a:bodyPr/>
          <a:lstStyle>
            <a:lvl1pPr>
              <a:lnSpc>
                <a:spcPct val="90000"/>
              </a:lnSpc>
              <a:defRPr lang="en-US" sz="54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8"/>
            <a:ext cx="8112126" cy="384175"/>
          </a:xfrm>
        </p:spPr>
        <p:txBody>
          <a:bodyPr anchor="b" anchorCtr="0">
            <a:noAutofit/>
          </a:bodyPr>
          <a:lstStyle>
            <a:lvl1pPr marL="0" indent="0" algn="l">
              <a:buNone/>
              <a:defRPr lang="en-US" sz="2000" b="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2"/>
            <a:ext cx="8097838" cy="384175"/>
          </a:xfrm>
        </p:spPr>
        <p:txBody>
          <a:bodyPr/>
          <a:lstStyle>
            <a:lvl1pPr marL="0" indent="0">
              <a:buFontTx/>
              <a:buNone/>
              <a:defRPr lang="en-US" sz="1800" b="0" kern="1200" dirty="0">
                <a:solidFill>
                  <a:srgbClr val="6DB344"/>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0"/>
            <a:ext cx="8112125" cy="384175"/>
          </a:xfrm>
        </p:spPr>
        <p:txBody>
          <a:bodyPr/>
          <a:lstStyle>
            <a:lvl1pPr marL="0" indent="0">
              <a:buFontTx/>
              <a:buNone/>
              <a:defRPr lang="en-US" sz="1400" b="0" kern="1200" dirty="0">
                <a:solidFill>
                  <a:srgbClr val="6DB344"/>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45"/>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46"/>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47"/>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48"/>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43"/>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49"/>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50"/>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51"/>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52"/>
                                        </p:tgtEl>
                                        <p:attrNameLst>
                                          <p:attrName>ppt_x</p:attrName>
                                          <p:attrName>ppt_y</p:attrName>
                                        </p:attrNameLst>
                                      </p:cBhvr>
                                      <p:rCtr x="0" y="497"/>
                                    </p:animMotion>
                                  </p:childTnLst>
                                </p:cTn>
                              </p:par>
                              <p:par>
                                <p:cTn id="23" presetID="42" presetClass="path" presetSubtype="0" repeatCount="indefinite" accel="50000" decel="50000" fill="hold" grpId="0"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53"/>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54"/>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55"/>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56"/>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42"/>
                                        </p:tgtEl>
                                        <p:attrNameLst>
                                          <p:attrName>style.color</p:attrName>
                                        </p:attrNameLst>
                                      </p:cBhvr>
                                      <p:to>
                                        <a:srgbClr val="60CCCC"/>
                                      </p:to>
                                    </p:animClr>
                                    <p:animClr clrSpc="rgb" dir="cw">
                                      <p:cBhvr>
                                        <p:cTn id="33" dur="6650" autoRev="1" fill="hold"/>
                                        <p:tgtEl>
                                          <p:spTgt spid="42"/>
                                        </p:tgtEl>
                                        <p:attrNameLst>
                                          <p:attrName>fillcolor</p:attrName>
                                        </p:attrNameLst>
                                      </p:cBhvr>
                                      <p:to>
                                        <a:srgbClr val="60CCCC"/>
                                      </p:to>
                                    </p:animClr>
                                    <p:set>
                                      <p:cBhvr>
                                        <p:cTn id="34" dur="6650" autoRev="1" fill="hold"/>
                                        <p:tgtEl>
                                          <p:spTgt spid="42"/>
                                        </p:tgtEl>
                                        <p:attrNameLst>
                                          <p:attrName>fill.type</p:attrName>
                                        </p:attrNameLst>
                                      </p:cBhvr>
                                      <p:to>
                                        <p:strVal val="solid"/>
                                      </p:to>
                                    </p:set>
                                    <p:set>
                                      <p:cBhvr>
                                        <p:cTn id="35" dur="6650" autoRev="1" fill="hold"/>
                                        <p:tgtEl>
                                          <p:spTgt spid="42"/>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40"/>
                                        </p:tgtEl>
                                        <p:attrNameLst>
                                          <p:attrName>style.color</p:attrName>
                                        </p:attrNameLst>
                                      </p:cBhvr>
                                      <p:to>
                                        <a:srgbClr val="60CCCC"/>
                                      </p:to>
                                    </p:animClr>
                                    <p:animClr clrSpc="rgb" dir="cw">
                                      <p:cBhvr>
                                        <p:cTn id="38" dur="5350" autoRev="1" fill="hold"/>
                                        <p:tgtEl>
                                          <p:spTgt spid="40"/>
                                        </p:tgtEl>
                                        <p:attrNameLst>
                                          <p:attrName>fillcolor</p:attrName>
                                        </p:attrNameLst>
                                      </p:cBhvr>
                                      <p:to>
                                        <a:srgbClr val="60CCCC"/>
                                      </p:to>
                                    </p:animClr>
                                    <p:set>
                                      <p:cBhvr>
                                        <p:cTn id="39" dur="5350" autoRev="1" fill="hold"/>
                                        <p:tgtEl>
                                          <p:spTgt spid="40"/>
                                        </p:tgtEl>
                                        <p:attrNameLst>
                                          <p:attrName>fill.type</p:attrName>
                                        </p:attrNameLst>
                                      </p:cBhvr>
                                      <p:to>
                                        <p:strVal val="solid"/>
                                      </p:to>
                                    </p:set>
                                    <p:set>
                                      <p:cBhvr>
                                        <p:cTn id="40" dur="5350" autoRev="1" fill="hold"/>
                                        <p:tgtEl>
                                          <p:spTgt spid="40"/>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39"/>
                                        </p:tgtEl>
                                        <p:attrNameLst>
                                          <p:attrName>style.color</p:attrName>
                                        </p:attrNameLst>
                                      </p:cBhvr>
                                      <p:to>
                                        <a:srgbClr val="60CCCC"/>
                                      </p:to>
                                    </p:animClr>
                                    <p:animClr clrSpc="rgb" dir="cw">
                                      <p:cBhvr>
                                        <p:cTn id="43" dur="6650" autoRev="1" fill="hold"/>
                                        <p:tgtEl>
                                          <p:spTgt spid="39"/>
                                        </p:tgtEl>
                                        <p:attrNameLst>
                                          <p:attrName>fillcolor</p:attrName>
                                        </p:attrNameLst>
                                      </p:cBhvr>
                                      <p:to>
                                        <a:srgbClr val="60CCCC"/>
                                      </p:to>
                                    </p:animClr>
                                    <p:set>
                                      <p:cBhvr>
                                        <p:cTn id="44" dur="6650" autoRev="1" fill="hold"/>
                                        <p:tgtEl>
                                          <p:spTgt spid="39"/>
                                        </p:tgtEl>
                                        <p:attrNameLst>
                                          <p:attrName>fill.type</p:attrName>
                                        </p:attrNameLst>
                                      </p:cBhvr>
                                      <p:to>
                                        <p:strVal val="solid"/>
                                      </p:to>
                                    </p:set>
                                    <p:set>
                                      <p:cBhvr>
                                        <p:cTn id="45" dur="6650" autoRev="1" fill="hold"/>
                                        <p:tgtEl>
                                          <p:spTgt spid="3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295275"/>
            <a:ext cx="4123944" cy="838200"/>
          </a:xfrm>
        </p:spPr>
        <p:txBody>
          <a:bodyPr vert="horz" lIns="82296" tIns="45720" rIns="82296" bIns="45720" rtlCol="0" anchor="t" anchorCtr="0">
            <a:noAutofit/>
          </a:bodyPr>
          <a:lstStyle>
            <a:lvl1pPr algn="l" defTabSz="914400"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5" y="1600200"/>
            <a:ext cx="4142232" cy="4526280"/>
          </a:xfrm>
        </p:spPr>
        <p:txBody>
          <a:bodyPr/>
          <a:lstStyle>
            <a:lvl1pPr marL="0" indent="0">
              <a:buNone/>
              <a:defRPr>
                <a:solidFill>
                  <a:schemeClr val="tx2"/>
                </a:solidFill>
                <a:latin typeface="+mj-lt"/>
              </a:defRPr>
            </a:lvl1pPr>
            <a:lvl2pPr marL="635000" indent="-228600">
              <a:buClr>
                <a:schemeClr val="accent5"/>
              </a:buClr>
              <a:buFont typeface="Arial" pitchFamily="34" charset="0"/>
              <a:buChar char="•"/>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a:solidFill>
                  <a:schemeClr val="accent1"/>
                </a:solidFill>
                <a:latin typeface="+mj-lt"/>
              </a:defRPr>
            </a:lvl1pPr>
            <a:lvl2pPr marL="635000" indent="-228600">
              <a:buClr>
                <a:schemeClr val="accent1">
                  <a:lumMod val="40000"/>
                  <a:lumOff val="60000"/>
                </a:schemeClr>
              </a:buClr>
              <a:buFont typeface="Arial" pitchFamily="34" charset="0"/>
              <a:buChar char="•"/>
              <a:defRPr>
                <a:solidFill>
                  <a:schemeClr val="accent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22"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10" name="Rectangle 4"/>
          <p:cNvSpPr>
            <a:spLocks noChangeArrowheads="1"/>
          </p:cNvSpPr>
          <p:nvPr userDrawn="1"/>
        </p:nvSpPr>
        <p:spPr bwMode="ltGray">
          <a:xfrm>
            <a:off x="251373" y="6586246"/>
            <a:ext cx="2568027" cy="175257"/>
          </a:xfrm>
          <a:prstGeom prst="rect">
            <a:avLst/>
          </a:prstGeom>
          <a:noFill/>
          <a:ln w="9525">
            <a:noFill/>
            <a:miter lim="800000"/>
            <a:headEnd/>
            <a:tailEnd/>
          </a:ln>
          <a:effectLst/>
        </p:spPr>
        <p:txBody>
          <a:bodyPr wrap="square" lIns="82124" tIns="41061" rIns="82124" bIns="41061" anchor="b" anchorCtr="0">
            <a:spAutoFit/>
          </a:bodyPr>
          <a:lstStyle/>
          <a:p>
            <a:pPr marL="0" algn="l" defTabSz="814388" rtl="0" eaLnBrk="1" latinLnBrk="0" hangingPunct="1">
              <a:lnSpc>
                <a:spcPct val="100000"/>
              </a:lnSpc>
            </a:pPr>
            <a:r>
              <a:rPr lang="en-US" sz="600" kern="1200" dirty="0" smtClean="0">
                <a:solidFill>
                  <a:srgbClr val="C0C0C0"/>
                </a:solidFill>
                <a:latin typeface="+mj-lt"/>
                <a:ea typeface="+mn-ea"/>
                <a:cs typeface="+mn-cs"/>
              </a:rPr>
              <a:t>© 2011 Cisco and/or its affiliates. All rights reserved.</a:t>
            </a:r>
            <a:endParaRPr lang="en-US" sz="600" kern="1200" dirty="0">
              <a:solidFill>
                <a:srgbClr val="C0C0C0"/>
              </a:solidFill>
              <a:latin typeface="+mj-lt"/>
              <a:ea typeface="+mn-ea"/>
              <a:cs typeface="+mn-cs"/>
            </a:endParaRPr>
          </a:p>
        </p:txBody>
      </p:sp>
      <p:sp>
        <p:nvSpPr>
          <p:cNvPr id="1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16" name="Text Placeholder 15"/>
          <p:cNvSpPr>
            <a:spLocks noGrp="1"/>
          </p:cNvSpPr>
          <p:nvPr>
            <p:ph type="body" sz="quarter" idx="13" hasCustomPrompt="1"/>
          </p:nvPr>
        </p:nvSpPr>
        <p:spPr>
          <a:xfrm>
            <a:off x="4830903" y="295275"/>
            <a:ext cx="4132262" cy="838200"/>
          </a:xfrm>
        </p:spPr>
        <p:txBody>
          <a:bodyPr lIns="82296" rIns="82296"/>
          <a:lstStyle>
            <a:lvl1pPr marL="0" indent="0" algn="l" defTabSz="914400" rtl="0" eaLnBrk="1" latinLnBrk="0" hangingPunct="1">
              <a:lnSpc>
                <a:spcPct val="80000"/>
              </a:lnSpc>
              <a:spcBef>
                <a:spcPct val="0"/>
              </a:spcBef>
              <a:buFontTx/>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pPr lvl="0"/>
            <a: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t>Two Column</a:t>
            </a:r>
            <a:b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br>
            <a: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t>Title Right</a:t>
            </a:r>
            <a:endParaRPr lang="en-US" dirty="0"/>
          </a:p>
        </p:txBody>
      </p:sp>
      <p:pic>
        <p:nvPicPr>
          <p:cNvPr id="13" name="Picture 12" descr="bottom ba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3375" y="6378339"/>
            <a:ext cx="8477250" cy="162912"/>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600200"/>
            <a:ext cx="2622550" cy="4391025"/>
          </a:xfrm>
        </p:spPr>
        <p:txBody>
          <a:bodyPr/>
          <a:lstStyle>
            <a:lvl1pPr>
              <a:defRPr>
                <a:solidFill>
                  <a:schemeClr val="tx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4" y="1600200"/>
            <a:ext cx="2593975" cy="4362450"/>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600200"/>
            <a:ext cx="2633662" cy="4333875"/>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0"/>
          <p:cNvSpPr>
            <a:spLocks noGrp="1" noChangeAspect="1"/>
          </p:cNvSpPr>
          <p:nvPr>
            <p:ph type="body" sz="quarter" idx="17"/>
          </p:nvPr>
        </p:nvSpPr>
        <p:spPr>
          <a:xfrm>
            <a:off x="219456" y="100584"/>
            <a:ext cx="2670048"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20"/>
          <p:cNvSpPr>
            <a:spLocks noGrp="1"/>
          </p:cNvSpPr>
          <p:nvPr>
            <p:ph type="body" sz="quarter" idx="18"/>
          </p:nvPr>
        </p:nvSpPr>
        <p:spPr>
          <a:xfrm>
            <a:off x="3255264" y="100584"/>
            <a:ext cx="2670048"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4" name="Text Placeholder 20"/>
          <p:cNvSpPr>
            <a:spLocks noGrp="1" noChangeAspect="1"/>
          </p:cNvSpPr>
          <p:nvPr>
            <p:ph type="body" sz="quarter" idx="19"/>
          </p:nvPr>
        </p:nvSpPr>
        <p:spPr>
          <a:xfrm>
            <a:off x="6273302" y="100584"/>
            <a:ext cx="2670048" cy="1152144"/>
          </a:xfrm>
        </p:spPr>
        <p:txBody>
          <a:bodyPr anchor="b" anchorCtr="0">
            <a:noAutofit/>
          </a:bodyPr>
          <a:lstStyle>
            <a:lvl1pPr marL="0" marR="0" indent="0" algn="l" defTabSz="914400"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246972" y="439710"/>
            <a:ext cx="8567244" cy="838200"/>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4" y="1476375"/>
            <a:ext cx="8439461" cy="4305300"/>
          </a:xfrm>
        </p:spPr>
        <p:txBody>
          <a:bodyPr anchor="ctr" anchorCtr="1"/>
          <a:lstStyle>
            <a:lvl1pPr>
              <a:buNone/>
              <a:defRPr>
                <a:latin typeface="+mj-lt"/>
              </a:defRPr>
            </a:lvl1pPr>
          </a:lstStyle>
          <a:p>
            <a:r>
              <a:rPr lang="en-US" smtClean="0"/>
              <a:t>Click icon to add chart</a:t>
            </a:r>
            <a:endParaRPr lang="en-US" dirty="0"/>
          </a:p>
        </p:txBody>
      </p:sp>
      <p:sp>
        <p:nvSpPr>
          <p:cNvPr id="4" name="Text Placeholder 9"/>
          <p:cNvSpPr>
            <a:spLocks noGrp="1"/>
          </p:cNvSpPr>
          <p:nvPr>
            <p:ph type="body" sz="quarter" idx="11" hasCustomPrompt="1"/>
          </p:nvPr>
        </p:nvSpPr>
        <p:spPr>
          <a:xfrm>
            <a:off x="249466" y="6062114"/>
            <a:ext cx="7461250" cy="276999"/>
          </a:xfrm>
        </p:spPr>
        <p:txBody>
          <a:bodyPr wrap="square" anchor="b" anchorCtr="0">
            <a:noAutofit/>
          </a:bodyPr>
          <a:lstStyle>
            <a:lvl1pPr algn="l" defTabSz="804863">
              <a:lnSpc>
                <a:spcPct val="100000"/>
              </a:lnSpc>
              <a:spcBef>
                <a:spcPct val="50000"/>
              </a:spcBef>
              <a:buNone/>
              <a:defRPr sz="1200">
                <a:solidFill>
                  <a:schemeClr val="bg1">
                    <a:lumMod val="5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Autofit/>
          </a:bodyPr>
          <a:lstStyle>
            <a:lvl1pPr marL="0" indent="0">
              <a:buFontTx/>
              <a:buNone/>
              <a:defRPr sz="2400"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96" tIns="45720" rIns="82296" bIns="45720" rtlCol="0" anchor="b" anchorCtr="0">
            <a:noAutofit/>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5201" y="5842635"/>
            <a:ext cx="8112126" cy="384175"/>
          </a:xfrm>
        </p:spPr>
        <p:txBody>
          <a:bodyPr anchor="b" anchorCtr="0">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 Go Here</a:t>
            </a:r>
            <a:endParaRPr lang="en-US" dirty="0"/>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2" name="Title 1"/>
          <p:cNvSpPr>
            <a:spLocks noGrp="1"/>
          </p:cNvSpPr>
          <p:nvPr>
            <p:ph type="ctrTitle" hasCustomPrompt="1"/>
          </p:nvPr>
        </p:nvSpPr>
        <p:spPr>
          <a:xfrm>
            <a:off x="219456" y="649224"/>
            <a:ext cx="8112125" cy="4480560"/>
          </a:xfrm>
        </p:spPr>
        <p:txBody>
          <a:bodyPr/>
          <a:lstStyle>
            <a:lvl1pPr marL="233363" indent="-233363" algn="l" defTabSz="914400" rtl="0" eaLnBrk="1" latinLnBrk="0" hangingPunct="1">
              <a:lnSpc>
                <a:spcPct val="80000"/>
              </a:lnSpc>
              <a:spcBef>
                <a:spcPct val="0"/>
              </a:spcBef>
              <a:buClr>
                <a:schemeClr val="tx1"/>
              </a:buClr>
              <a:buFont typeface="Arial" pitchFamily="34" charset="0"/>
              <a:buChar char="“"/>
              <a:defRPr lang="en-US" sz="54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Presentation Title Goes Here</a:t>
            </a:r>
            <a:endParaRPr lang="en-US" dirty="0"/>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3" name="Rectangle 2"/>
          <p:cNvSpPr/>
          <p:nvPr/>
        </p:nvSpPr>
        <p:spPr>
          <a:xfrm flipV="1">
            <a:off x="217357" y="6355828"/>
            <a:ext cx="8694295" cy="210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 name="Title 1"/>
          <p:cNvSpPr>
            <a:spLocks noGrp="1"/>
          </p:cNvSpPr>
          <p:nvPr>
            <p:ph type="title" hasCustomPrompt="1"/>
          </p:nvPr>
        </p:nvSpPr>
        <p:spPr>
          <a:xfrm>
            <a:off x="229702" y="1918741"/>
            <a:ext cx="4117446"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12" name="Picture 11" descr="verticalbar.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41927" y="777667"/>
            <a:ext cx="89319" cy="5287676"/>
          </a:xfrm>
          <a:prstGeom prst="rect">
            <a:avLst/>
          </a:prstGeom>
          <a:noFill/>
          <a:ln>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par>
                                <p:cTn id="11" presetID="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0-#ppt_w/2"/>
                                          </p:val>
                                        </p:tav>
                                        <p:tav tm="100000">
                                          <p:val>
                                            <p:strVal val="#ppt_x"/>
                                          </p:val>
                                        </p:tav>
                                      </p:tavLst>
                                    </p:anim>
                                    <p:anim calcmode="lin" valueType="num">
                                      <p:cBhvr additive="base">
                                        <p:cTn id="1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1"/>
            <a:ext cx="4117446" cy="3020518"/>
          </a:xfrm>
        </p:spPr>
        <p:txBody>
          <a:bodyPr vert="horz" lIns="82296" tIns="45720" rIns="82296" bIns="45720" rtlCol="0" anchor="ctr"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3" y="4279392"/>
            <a:ext cx="4684867" cy="384175"/>
          </a:xfrm>
        </p:spPr>
        <p:txBody>
          <a:bodyPr vert="horz" lIns="91440" tIns="45720" rIns="91440" bIns="45720" rtlCol="0">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grpSp>
        <p:nvGrpSpPr>
          <p:cNvPr id="4" name="Group 38"/>
          <p:cNvGrpSpPr/>
          <p:nvPr userDrawn="1"/>
        </p:nvGrpSpPr>
        <p:grpSpPr>
          <a:xfrm>
            <a:off x="341313" y="311150"/>
            <a:ext cx="908367" cy="480227"/>
            <a:chOff x="609600" y="528537"/>
            <a:chExt cx="1444734" cy="763789"/>
          </a:xfrm>
          <a:gradFill flip="none" rotWithShape="1">
            <a:gsLst>
              <a:gs pos="11000">
                <a:schemeClr val="accent2"/>
              </a:gs>
              <a:gs pos="100000">
                <a:schemeClr val="accent5"/>
              </a:gs>
            </a:gsLst>
            <a:lin ang="2700000" scaled="1"/>
            <a:tileRect/>
          </a:gradFill>
        </p:grpSpPr>
        <p:sp>
          <p:nvSpPr>
            <p:cNvPr id="10" name="Rectangle 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11" name="Freeform 1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12" name="Freeform 1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13" name="Freeform 1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14" name="Freeform 1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15" name="Freeform 1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16" name="Freeform 1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7" name="Freeform 1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18" name="Freeform 1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9" name="Freeform 1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20" name="Freeform 1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21" name="Freeform 2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22" name="Freeform 2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23" name="Freeform 2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2" name="Title 1"/>
          <p:cNvSpPr>
            <a:spLocks noGrp="1"/>
          </p:cNvSpPr>
          <p:nvPr>
            <p:ph type="ctrTitle" hasCustomPrompt="1"/>
          </p:nvPr>
        </p:nvSpPr>
        <p:spPr>
          <a:xfrm>
            <a:off x="208693" y="3282696"/>
            <a:ext cx="4712557" cy="1022350"/>
          </a:xfrm>
        </p:spPr>
        <p:txBody>
          <a:bodyPr vert="horz" lIns="82296" tIns="45720" rIns="82296" bIns="45720" rtlCol="0" anchor="b" anchorCtr="0">
            <a:noAutofit/>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31" name="Picture Placeholder 30"/>
          <p:cNvSpPr>
            <a:spLocks noGrp="1"/>
          </p:cNvSpPr>
          <p:nvPr>
            <p:ph type="pic" sz="quarter" idx="10" hasCustomPrompt="1"/>
          </p:nvPr>
        </p:nvSpPr>
        <p:spPr>
          <a:xfrm>
            <a:off x="5540375" y="1917700"/>
            <a:ext cx="2676525" cy="2889250"/>
          </a:xfrm>
        </p:spPr>
        <p:txBody>
          <a:bodyPr anchor="ctr" anchorCtr="1"/>
          <a:lstStyle>
            <a:lvl1pPr algn="ctr">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White">
    <p:spTree>
      <p:nvGrpSpPr>
        <p:cNvPr id="1" name=""/>
        <p:cNvGrpSpPr/>
        <p:nvPr/>
      </p:nvGrpSpPr>
      <p:grpSpPr>
        <a:xfrm>
          <a:off x="0" y="0"/>
          <a:ext cx="0" cy="0"/>
          <a:chOff x="0" y="0"/>
          <a:chExt cx="0" cy="0"/>
        </a:xfrm>
      </p:grpSpPr>
      <p:pic>
        <p:nvPicPr>
          <p:cNvPr id="38" name="Picture 37" descr="bottom ba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3375" y="6378339"/>
            <a:ext cx="8477250" cy="162912"/>
          </a:xfrm>
          <a:prstGeom prst="rect">
            <a:avLst/>
          </a:prstGeom>
        </p:spPr>
      </p:pic>
      <p:sp>
        <p:nvSpPr>
          <p:cNvPr id="57" name="Rectangle 56"/>
          <p:cNvSpPr/>
          <p:nvPr userDrawn="1"/>
        </p:nvSpPr>
        <p:spPr>
          <a:xfrm>
            <a:off x="0" y="0"/>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4" name="Group 67"/>
          <p:cNvGrpSpPr/>
          <p:nvPr userDrawn="1"/>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0" name="Rectangle 5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61" name="Freeform 6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62" name="Freeform 6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63" name="Freeform 6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78" name="Freeform 7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79" name="Freeform 7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80" name="Freeform 7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81" name="Freeform 8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82" name="Freeform 8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83" name="Freeform 8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84" name="Freeform 8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85" name="Freeform 8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86" name="Freeform 8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87" name="Freeform 8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88" name="Rectangle 87"/>
          <p:cNvSpPr/>
          <p:nvPr userDrawn="1"/>
        </p:nvSpPr>
        <p:spPr>
          <a:xfrm>
            <a:off x="1" y="6541294"/>
            <a:ext cx="9129008" cy="31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89" name="Rectangle 4"/>
          <p:cNvSpPr>
            <a:spLocks noChangeArrowheads="1"/>
          </p:cNvSpPr>
          <p:nvPr userDrawn="1"/>
        </p:nvSpPr>
        <p:spPr bwMode="ltGray">
          <a:xfrm>
            <a:off x="251373" y="6586246"/>
            <a:ext cx="1954803" cy="175257"/>
          </a:xfrm>
          <a:prstGeom prst="rect">
            <a:avLst/>
          </a:prstGeom>
          <a:noFill/>
          <a:ln w="9525">
            <a:noFill/>
            <a:miter lim="800000"/>
            <a:headEnd/>
            <a:tailEnd/>
          </a:ln>
          <a:effectLst/>
        </p:spPr>
        <p:txBody>
          <a:bodyPr wrap="none" lIns="82124" tIns="41061" rIns="82124" bIns="41061" anchor="b" anchorCtr="1">
            <a:spAutoFit/>
          </a:bodyPr>
          <a:lstStyle/>
          <a:p>
            <a:pPr algn="l" defTabSz="814388">
              <a:lnSpc>
                <a:spcPct val="100000"/>
              </a:lnSpc>
            </a:pPr>
            <a:r>
              <a:rPr lang="en-US" sz="600" dirty="0" smtClean="0">
                <a:solidFill>
                  <a:srgbClr val="C0C0C0"/>
                </a:solidFill>
                <a:latin typeface="+mj-lt"/>
              </a:rPr>
              <a:t>© 2011 Cisco and/or its affiliates. All rights reserved.</a:t>
            </a:r>
            <a:endParaRPr lang="en-US" sz="600" dirty="0">
              <a:solidFill>
                <a:srgbClr val="C0C0C0"/>
              </a:solidFill>
              <a:latin typeface="+mj-lt"/>
            </a:endParaRPr>
          </a:p>
        </p:txBody>
      </p:sp>
      <p:sp>
        <p:nvSpPr>
          <p:cNvPr id="90"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9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2" name="Title 1"/>
          <p:cNvSpPr>
            <a:spLocks noGrp="1"/>
          </p:cNvSpPr>
          <p:nvPr>
            <p:ph type="ctrTitle" hasCustomPrompt="1"/>
          </p:nvPr>
        </p:nvSpPr>
        <p:spPr>
          <a:xfrm>
            <a:off x="221393" y="1236689"/>
            <a:ext cx="8112125" cy="2918779"/>
          </a:xfrm>
        </p:spPr>
        <p:txBody>
          <a:bodyPr/>
          <a:lstStyle>
            <a:lvl1pPr>
              <a:lnSpc>
                <a:spcPct val="90000"/>
              </a:lnSpc>
              <a:defRPr lang="en-US" sz="54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8"/>
            <a:ext cx="8112126" cy="384175"/>
          </a:xfrm>
        </p:spPr>
        <p:txBody>
          <a:bodyPr anchor="b" anchorCtr="0">
            <a:noAutofit/>
          </a:bodyPr>
          <a:lstStyle>
            <a:lvl1pPr marL="0" indent="0" algn="l">
              <a:buNone/>
              <a:defRPr lang="en-US" sz="2000" b="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2"/>
            <a:ext cx="8097838" cy="384175"/>
          </a:xfrm>
        </p:spPr>
        <p:txBody>
          <a:bodyPr/>
          <a:lstStyle>
            <a:lvl1pPr marL="0" indent="0">
              <a:buFontTx/>
              <a:buNone/>
              <a:defRPr lang="en-US" sz="1800" b="0" kern="1200" dirty="0">
                <a:solidFill>
                  <a:srgbClr val="6DB344"/>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0"/>
            <a:ext cx="8112125" cy="384175"/>
          </a:xfrm>
        </p:spPr>
        <p:txBody>
          <a:bodyPr/>
          <a:lstStyle>
            <a:lvl1pPr marL="0" indent="0">
              <a:buFontTx/>
              <a:buNone/>
              <a:defRPr lang="en-US" sz="1400" b="0" kern="1200" dirty="0">
                <a:solidFill>
                  <a:srgbClr val="6DB344"/>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30" name="Rectangle 29"/>
          <p:cNvSpPr/>
          <p:nvPr/>
        </p:nvSpPr>
        <p:spPr>
          <a:xfrm>
            <a:off x="-12700" y="6141720"/>
            <a:ext cx="9156700" cy="71627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17"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9" name="Rounded Rectangle 8"/>
          <p:cNvSpPr/>
          <p:nvPr userDrawn="1"/>
        </p:nvSpPr>
        <p:spPr>
          <a:xfrm>
            <a:off x="1823499" y="-3578087"/>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0" name="Rounded Rectangle 9"/>
          <p:cNvSpPr/>
          <p:nvPr userDrawn="1"/>
        </p:nvSpPr>
        <p:spPr>
          <a:xfrm>
            <a:off x="0" y="-645215"/>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1" name="Rounded Rectangle 10"/>
          <p:cNvSpPr/>
          <p:nvPr userDrawn="1"/>
        </p:nvSpPr>
        <p:spPr>
          <a:xfrm rot="10800000">
            <a:off x="1013791" y="-64521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12" name="Rounded Rectangle 11"/>
          <p:cNvSpPr/>
          <p:nvPr/>
        </p:nvSpPr>
        <p:spPr>
          <a:xfrm>
            <a:off x="6375620" y="1711187"/>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3" name="Rounded Rectangle 12"/>
          <p:cNvSpPr/>
          <p:nvPr/>
        </p:nvSpPr>
        <p:spPr>
          <a:xfrm>
            <a:off x="8105451" y="834887"/>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4" name="Rounded Rectangle 13"/>
          <p:cNvSpPr/>
          <p:nvPr/>
        </p:nvSpPr>
        <p:spPr>
          <a:xfrm rot="10800000">
            <a:off x="3036073" y="-3377648"/>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 name="Title 1"/>
          <p:cNvSpPr>
            <a:spLocks noGrp="1"/>
          </p:cNvSpPr>
          <p:nvPr>
            <p:ph type="title" hasCustomPrompt="1"/>
          </p:nvPr>
        </p:nvSpPr>
        <p:spPr>
          <a:xfrm>
            <a:off x="237744" y="484632"/>
            <a:ext cx="8755128" cy="4372131"/>
          </a:xfrm>
        </p:spPr>
        <p:txBody>
          <a:bodyPr anchor="b" anchorCtr="0"/>
          <a:lstStyle>
            <a:lvl1pPr marL="228600" indent="-228600">
              <a:buFont typeface="Arial" pitchFamily="34" charset="0"/>
              <a:buChar char="“"/>
              <a:defRPr sz="6000" spc="0" baseline="0">
                <a:solidFill>
                  <a:schemeClr val="bg1"/>
                </a:solidFill>
                <a:latin typeface="+mj-lt"/>
              </a:defRPr>
            </a:lvl1pPr>
          </a:lstStyle>
          <a:p>
            <a:r>
              <a:rPr lang="en-US" dirty="0" smtClean="0"/>
              <a:t>Click to edit Master</a:t>
            </a:r>
            <a:br>
              <a:rPr lang="en-US" dirty="0" smtClean="0"/>
            </a:br>
            <a:r>
              <a:rPr lang="en-US" dirty="0" smtClean="0"/>
              <a:t>title style”</a:t>
            </a:r>
            <a:endParaRPr lang="en-US" dirty="0"/>
          </a:p>
        </p:txBody>
      </p:sp>
      <p:sp>
        <p:nvSpPr>
          <p:cNvPr id="28" name="Rectangle 5"/>
          <p:cNvSpPr>
            <a:spLocks noChangeArrowheads="1"/>
          </p:cNvSpPr>
          <p:nvPr/>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19" name="Rectangle 5"/>
          <p:cNvSpPr>
            <a:spLocks noChangeArrowheads="1"/>
          </p:cNvSpPr>
          <p:nvPr userDrawn="1"/>
        </p:nvSpPr>
        <p:spPr bwMode="ltGray">
          <a:xfrm>
            <a:off x="7762659" y="6584513"/>
            <a:ext cx="812991" cy="175257"/>
          </a:xfrm>
          <a:prstGeom prst="rect">
            <a:avLst/>
          </a:prstGeom>
          <a:noFill/>
          <a:ln w="9525">
            <a:noFill/>
            <a:miter lim="800000"/>
            <a:headEnd/>
            <a:tailEnd/>
          </a:ln>
          <a:effectLst/>
        </p:spPr>
        <p:txBody>
          <a:bodyPr wrap="square" lIns="82124" tIns="41061" rIns="82124" bIns="41061" anchor="b">
            <a:spAutoFit/>
          </a:bodyPr>
          <a:lstStyle/>
          <a:p>
            <a:pPr algn="r" defTabSz="814388">
              <a:lnSpc>
                <a:spcPct val="100000"/>
              </a:lnSpc>
            </a:pPr>
            <a:r>
              <a:rPr lang="en-US" sz="600" dirty="0">
                <a:solidFill>
                  <a:schemeClr val="bg1"/>
                </a:solidFill>
                <a:latin typeface="+mj-lt"/>
              </a:rPr>
              <a:t>Cisco Confidential</a:t>
            </a:r>
          </a:p>
        </p:txBody>
      </p:sp>
      <p:sp>
        <p:nvSpPr>
          <p:cNvPr id="7" name="Text Placeholder 4"/>
          <p:cNvSpPr>
            <a:spLocks noGrp="1"/>
          </p:cNvSpPr>
          <p:nvPr>
            <p:ph type="body" sz="quarter" idx="11" hasCustomPrompt="1"/>
          </p:nvPr>
        </p:nvSpPr>
        <p:spPr>
          <a:xfrm>
            <a:off x="460248" y="5358903"/>
            <a:ext cx="8574685" cy="614362"/>
          </a:xfrm>
        </p:spPr>
        <p:txBody>
          <a:bodyPr vert="horz" lIns="91440" tIns="45720" rIns="91440" bIns="45720" rtlCol="0">
            <a:normAutofit/>
          </a:bodyPr>
          <a:lstStyle>
            <a:lvl1pPr marL="0" indent="0">
              <a:buNone/>
              <a:defRPr lang="en-US" sz="2400" kern="1200" dirty="0" smtClean="0">
                <a:solidFill>
                  <a:schemeClr val="bg1"/>
                </a:solidFill>
                <a:latin typeface="+mj-lt"/>
                <a:ea typeface="+mn-ea"/>
                <a:cs typeface="+mn-cs"/>
              </a:defRPr>
            </a:lvl1pPr>
          </a:lstStyle>
          <a:p>
            <a:pPr marL="0" lvl="0" indent="0" algn="l" defTabSz="914400"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21"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2011 Cisco and/or its affiliates. All rights reserved.</a:t>
            </a:r>
            <a:endParaRPr lang="en-US" sz="600" dirty="0">
              <a:solidFill>
                <a:srgbClr val="FFFFFF"/>
              </a:solidFill>
              <a:latin typeface="+mj-lt"/>
            </a:endParaRPr>
          </a:p>
        </p:txBody>
      </p:sp>
      <p:sp>
        <p:nvSpPr>
          <p:cNvPr id="22"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100" fill="hold"/>
                                        <p:tgtEl>
                                          <p:spTgt spid="13"/>
                                        </p:tgtEl>
                                        <p:attrNameLst>
                                          <p:attrName>ppt_x</p:attrName>
                                        </p:attrNameLst>
                                      </p:cBhvr>
                                      <p:tavLst>
                                        <p:tav tm="0">
                                          <p:val>
                                            <p:strVal val="#ppt_x"/>
                                          </p:val>
                                        </p:tav>
                                        <p:tav tm="100000">
                                          <p:val>
                                            <p:strVal val="#ppt_x"/>
                                          </p:val>
                                        </p:tav>
                                      </p:tavLst>
                                    </p:anim>
                                    <p:anim calcmode="lin" valueType="num">
                                      <p:cBhvr additive="base">
                                        <p:cTn id="28" dur="1100" fill="hold"/>
                                        <p:tgtEl>
                                          <p:spTgt spid="13"/>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3" name="Rectangle 22"/>
          <p:cNvSpPr/>
          <p:nvPr userDrawn="1"/>
        </p:nvSpPr>
        <p:spPr>
          <a:xfrm>
            <a:off x="1891874"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2" name="Rectangle 31"/>
          <p:cNvSpPr/>
          <p:nvPr/>
        </p:nvSpPr>
        <p:spPr>
          <a:xfrm>
            <a:off x="338328"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6" name="Picture Placeholder 25"/>
          <p:cNvSpPr>
            <a:spLocks noGrp="1"/>
          </p:cNvSpPr>
          <p:nvPr>
            <p:ph type="pic" sz="quarter" idx="10" hasCustomPrompt="1"/>
          </p:nvPr>
        </p:nvSpPr>
        <p:spPr>
          <a:xfrm>
            <a:off x="338328"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8"/>
          </a:xfrm>
        </p:spPr>
        <p:txBody>
          <a:bodyPr anchor="t">
            <a:noAutofit/>
          </a:bodyPr>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dirty="0" smtClean="0"/>
              <a:t>Large photo </a:t>
            </a:r>
            <a:br>
              <a:rPr lang="en-US" dirty="0" smtClean="0"/>
            </a:br>
            <a:r>
              <a:rPr lang="en-US" dirty="0" smtClean="0"/>
              <a:t>caption here.</a:t>
            </a:r>
          </a:p>
        </p:txBody>
      </p:sp>
    </p:spTree>
  </p:cSld>
  <p:clrMapOvr>
    <a:masterClrMapping/>
  </p:clrMapOvr>
  <p:transition>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2"/>
            <a:ext cx="4349918" cy="1089529"/>
          </a:xfrm>
        </p:spPr>
        <p:txBody>
          <a:bodyPr anchor="t">
            <a:noAutofit/>
          </a:bodyPr>
          <a:lstStyle>
            <a:lvl1pPr>
              <a:lnSpc>
                <a:spcPct val="90000"/>
              </a:lnSpc>
              <a:defRPr>
                <a:solidFill>
                  <a:schemeClr val="bg1"/>
                </a:solidFill>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9" name="Picture Placeholder 25"/>
          <p:cNvSpPr>
            <a:spLocks noGrp="1"/>
          </p:cNvSpPr>
          <p:nvPr>
            <p:ph type="pic" sz="quarter" idx="11" hasCustomPrompt="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58612"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6" name="Picture Placeholder 25"/>
          <p:cNvSpPr>
            <a:spLocks noGrp="1"/>
          </p:cNvSpPr>
          <p:nvPr>
            <p:ph type="pic" sz="quarter" idx="10" hasCustomPrompt="1"/>
          </p:nvPr>
        </p:nvSpPr>
        <p:spPr>
          <a:xfrm>
            <a:off x="320824"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7011988" y="311149"/>
            <a:ext cx="1806574"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1" name="Picture Placeholder 25"/>
          <p:cNvSpPr>
            <a:spLocks noGrp="1"/>
          </p:cNvSpPr>
          <p:nvPr>
            <p:ph type="pic" sz="quarter" idx="12" hasCustomPrompt="1"/>
          </p:nvPr>
        </p:nvSpPr>
        <p:spPr>
          <a:xfrm>
            <a:off x="7011988" y="311149"/>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3" y="3028951"/>
            <a:ext cx="25019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3" name="Picture Placeholder 25"/>
          <p:cNvSpPr>
            <a:spLocks noGrp="1"/>
          </p:cNvSpPr>
          <p:nvPr>
            <p:ph type="pic" sz="quarter" idx="13" hasCustomPrompt="1"/>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5" name="Picture Placeholder 25"/>
          <p:cNvSpPr>
            <a:spLocks noGrp="1"/>
          </p:cNvSpPr>
          <p:nvPr>
            <p:ph type="pic" sz="quarter" idx="14" hasCustomPrompt="1"/>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7011988" y="1683657"/>
            <a:ext cx="1806574"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7" name="Picture Placeholder 25"/>
          <p:cNvSpPr>
            <a:spLocks noGrp="1"/>
          </p:cNvSpPr>
          <p:nvPr>
            <p:ph type="pic" sz="quarter" idx="15" hasCustomPrompt="1"/>
          </p:nvPr>
        </p:nvSpPr>
        <p:spPr>
          <a:xfrm>
            <a:off x="7011988"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7011988" y="5182960"/>
            <a:ext cx="180657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59" name="Picture Placeholder 25"/>
          <p:cNvSpPr>
            <a:spLocks noGrp="1"/>
          </p:cNvSpPr>
          <p:nvPr>
            <p:ph type="pic" sz="quarter" idx="16" hasCustomPrompt="1"/>
          </p:nvPr>
        </p:nvSpPr>
        <p:spPr>
          <a:xfrm>
            <a:off x="7011988" y="5182960"/>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310896"/>
            <a:ext cx="8476488"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5" name="Picture Placeholder 4"/>
          <p:cNvSpPr>
            <a:spLocks noGrp="1"/>
          </p:cNvSpPr>
          <p:nvPr>
            <p:ph type="pic" sz="quarter" idx="10" hasCustomPrompt="1"/>
          </p:nvPr>
        </p:nvSpPr>
        <p:spPr>
          <a:xfrm>
            <a:off x="333375" y="310896"/>
            <a:ext cx="8474869" cy="6054185"/>
          </a:xfrm>
          <a:ln>
            <a:solidFill>
              <a:schemeClr val="bg2"/>
            </a:solidFill>
          </a:ln>
        </p:spPr>
        <p:txBody>
          <a:bodyPr vert="horz" lIns="91440" tIns="45720" rIns="91440" bIns="45720" rtlCol="0" anchor="ctr" anchorCtr="0">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r>
              <a:rPr lang="en-US" dirty="0" smtClean="0"/>
              <a:t>Photo placeholder</a:t>
            </a:r>
            <a:endParaRPr lang="en-US" dirty="0"/>
          </a:p>
        </p:txBody>
      </p:sp>
      <p:pic>
        <p:nvPicPr>
          <p:cNvPr id="3" name="Picture 2" descr="bottom bar.jpg"/>
          <p:cNvPicPr>
            <a:picLocks noChangeAspect="1"/>
          </p:cNvPicPr>
          <p:nvPr userDrawn="1"/>
        </p:nvPicPr>
        <p:blipFill>
          <a:blip r:embed="rId2" cstate="print"/>
          <a:stretch>
            <a:fillRect/>
          </a:stretch>
        </p:blipFill>
        <p:spPr>
          <a:xfrm>
            <a:off x="333375" y="6374862"/>
            <a:ext cx="8477250" cy="171450"/>
          </a:xfrm>
          <a:prstGeom prst="rect">
            <a:avLst/>
          </a:prstGeom>
        </p:spPr>
      </p:pic>
      <p:sp>
        <p:nvSpPr>
          <p:cNvPr id="11"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marL="0" algn="r" defTabSz="814388" rtl="0" eaLnBrk="1" latinLnBrk="0" hangingPunct="1">
              <a:lnSpc>
                <a:spcPct val="100000"/>
              </a:lnSpc>
            </a:pPr>
            <a:r>
              <a:rPr lang="en-US" sz="600" kern="1200" dirty="0">
                <a:solidFill>
                  <a:srgbClr val="C0C0C0"/>
                </a:solidFill>
                <a:latin typeface="+mj-lt"/>
                <a:ea typeface="+mn-ea"/>
                <a:cs typeface="+mn-cs"/>
              </a:rPr>
              <a:t>Cisco Confidential</a:t>
            </a:r>
          </a:p>
        </p:txBody>
      </p:sp>
      <p:sp>
        <p:nvSpPr>
          <p:cNvPr id="8"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2011 Cisco and/or its affiliates. All rights reserved.</a:t>
            </a:r>
            <a:endParaRPr lang="en-US" sz="600" dirty="0">
              <a:solidFill>
                <a:srgbClr val="C0C0C0"/>
              </a:solidFill>
              <a:latin typeface="+mj-lt"/>
            </a:endParaRPr>
          </a:p>
        </p:txBody>
      </p:sp>
      <p:sp>
        <p:nvSpPr>
          <p:cNvPr id="10"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tandard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2" name="Rectangle 21"/>
          <p:cNvSpPr/>
          <p:nvPr userDrawn="1"/>
        </p:nvSpPr>
        <p:spPr>
          <a:xfrm>
            <a:off x="0" y="0"/>
            <a:ext cx="9144000" cy="6858000"/>
          </a:xfrm>
          <a:prstGeom prst="rect">
            <a:avLst/>
          </a:prstGeom>
          <a:blipFill dpi="0" rotWithShape="1">
            <a:blip r:embed="rId3" cstate="email">
              <a:alphaModFix amt="29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nvGrpSpPr>
          <p:cNvPr id="2" name="Group 3"/>
          <p:cNvGrpSpPr/>
          <p:nvPr userDrawn="1"/>
        </p:nvGrpSpPr>
        <p:grpSpPr>
          <a:xfrm>
            <a:off x="341314" y="6124575"/>
            <a:ext cx="787133" cy="416134"/>
            <a:chOff x="609600" y="528537"/>
            <a:chExt cx="1444734" cy="763789"/>
          </a:xfrm>
          <a:solidFill>
            <a:schemeClr val="bg1"/>
          </a:solidFill>
        </p:grpSpPr>
        <p:sp>
          <p:nvSpPr>
            <p:cNvPr id="40" name="Rectangle 3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41" name="Freeform 4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42" name="Freeform 4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43" name="Freeform 4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44" name="Freeform 4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45" name="Freeform 4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46" name="Freeform 4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47" name="Freeform 4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48" name="Freeform 4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49" name="Freeform 4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50" name="Freeform 4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51" name="Freeform 5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52" name="Freeform 5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53" name="Freeform 5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
        <p:nvSpPr>
          <p:cNvPr id="21" name="Media Placeholder 20"/>
          <p:cNvSpPr>
            <a:spLocks noGrp="1"/>
          </p:cNvSpPr>
          <p:nvPr>
            <p:ph type="media" sz="quarter" idx="10" hasCustomPrompt="1"/>
          </p:nvPr>
        </p:nvSpPr>
        <p:spPr>
          <a:xfrm>
            <a:off x="2639917" y="778669"/>
            <a:ext cx="5897880"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r>
              <a:rPr lang="en-US" dirty="0" smtClean="0"/>
              <a:t>Click icon to add video</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Tree>
  </p:cSld>
  <p:clrMapOvr>
    <a:masterClrMapping/>
  </p:clrMapOvr>
  <p:transition>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marL="0" algn="r" defTabSz="814388" rtl="0" eaLnBrk="1" latinLnBrk="0" hangingPunct="1">
              <a:lnSpc>
                <a:spcPct val="100000"/>
              </a:lnSpc>
            </a:pPr>
            <a:r>
              <a:rPr lang="en-US" sz="600" kern="1200" dirty="0">
                <a:solidFill>
                  <a:srgbClr val="C0C0C0"/>
                </a:solidFill>
                <a:latin typeface="+mj-lt"/>
                <a:ea typeface="+mn-ea"/>
                <a:cs typeface="+mn-cs"/>
              </a:rPr>
              <a:t>Cisco Confidential</a:t>
            </a:r>
          </a:p>
        </p:txBody>
      </p:sp>
      <p:sp>
        <p:nvSpPr>
          <p:cNvPr id="5"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2011 Cisco and/or its affiliates. All rights reserved.</a:t>
            </a:r>
            <a:endParaRPr lang="en-US" sz="600" dirty="0">
              <a:solidFill>
                <a:srgbClr val="C0C0C0"/>
              </a:solidFill>
              <a:latin typeface="+mj-lt"/>
            </a:endParaRPr>
          </a:p>
        </p:txBody>
      </p:sp>
      <p:sp>
        <p:nvSpPr>
          <p:cNvPr id="6"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spTree>
      <p:nvGrpSpPr>
        <p:cNvPr id="1" name=""/>
        <p:cNvGrpSpPr/>
        <p:nvPr/>
      </p:nvGrpSpPr>
      <p:grpSpPr>
        <a:xfrm>
          <a:off x="0" y="0"/>
          <a:ext cx="0" cy="0"/>
          <a:chOff x="0" y="0"/>
          <a:chExt cx="0" cy="0"/>
        </a:xfrm>
      </p:grpSpPr>
      <p:pic>
        <p:nvPicPr>
          <p:cNvPr id="58"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59" name="Rounded Rectangle 58"/>
          <p:cNvSpPr/>
          <p:nvPr userDrawn="1"/>
        </p:nvSpPr>
        <p:spPr>
          <a:xfrm>
            <a:off x="1823499" y="-3570592"/>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4" name="Rounded Rectangle 63"/>
          <p:cNvSpPr/>
          <p:nvPr userDrawn="1"/>
        </p:nvSpPr>
        <p:spPr>
          <a:xfrm>
            <a:off x="0" y="-63772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5" name="Rounded Rectangle 64"/>
          <p:cNvSpPr/>
          <p:nvPr userDrawn="1"/>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66" name="Rounded Rectangle 65"/>
          <p:cNvSpPr/>
          <p:nvPr userDrawn="1"/>
        </p:nvSpPr>
        <p:spPr>
          <a:xfrm>
            <a:off x="6585483" y="-291327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7" name="Rounded Rectangle 66"/>
          <p:cNvSpPr/>
          <p:nvPr userDrawn="1"/>
        </p:nvSpPr>
        <p:spPr>
          <a:xfrm>
            <a:off x="8105451" y="569919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8" name="Rounded Rectangle 67"/>
          <p:cNvSpPr/>
          <p:nvPr userDrawn="1"/>
        </p:nvSpPr>
        <p:spPr>
          <a:xfrm rot="10800000">
            <a:off x="3036073" y="1516172"/>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69"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bg2"/>
                </a:solidFill>
                <a:latin typeface="+mj-lt"/>
              </a:rPr>
              <a:t>Cisco Confidential</a:t>
            </a:r>
          </a:p>
        </p:txBody>
      </p:sp>
      <p:sp>
        <p:nvSpPr>
          <p:cNvPr id="7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2011 Cisco and/or its affiliates. All rights reserved.</a:t>
            </a:r>
            <a:endParaRPr lang="en-US" sz="600" dirty="0">
              <a:solidFill>
                <a:srgbClr val="FFFFFF"/>
              </a:solidFill>
              <a:latin typeface="+mj-lt"/>
            </a:endParaRPr>
          </a:p>
        </p:txBody>
      </p:sp>
      <p:sp>
        <p:nvSpPr>
          <p:cNvPr id="7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
        <p:nvSpPr>
          <p:cNvPr id="2" name="Title 1"/>
          <p:cNvSpPr>
            <a:spLocks noGrp="1"/>
          </p:cNvSpPr>
          <p:nvPr>
            <p:ph type="ctrTitle" hasCustomPrompt="1"/>
          </p:nvPr>
        </p:nvSpPr>
        <p:spPr>
          <a:xfrm>
            <a:off x="221393" y="1236689"/>
            <a:ext cx="8112125" cy="2918779"/>
          </a:xfrm>
        </p:spPr>
        <p:txBody>
          <a:bodyPr/>
          <a:lstStyle>
            <a:lvl1pPr>
              <a:lnSpc>
                <a:spcPct val="90000"/>
              </a:lnSpc>
              <a:defRPr lang="en-US" sz="5400" b="0" kern="1200" spc="-20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8"/>
            <a:ext cx="8112126"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grpSp>
        <p:nvGrpSpPr>
          <p:cNvPr id="72" name="Group 38"/>
          <p:cNvGrpSpPr/>
          <p:nvPr userDrawn="1"/>
        </p:nvGrpSpPr>
        <p:grpSpPr>
          <a:xfrm>
            <a:off x="341314" y="311151"/>
            <a:ext cx="829170" cy="438358"/>
            <a:chOff x="609600" y="528537"/>
            <a:chExt cx="1444734" cy="763789"/>
          </a:xfrm>
          <a:solidFill>
            <a:schemeClr val="bg1"/>
          </a:solidFill>
        </p:grpSpPr>
        <p:sp>
          <p:nvSpPr>
            <p:cNvPr id="73" name="Rectangle 72"/>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74" name="Freeform 7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5" name="Freeform 7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6" name="Freeform 7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77" name="Freeform 7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92" name="Freeform 9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93" name="Freeform 9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4" name="Freeform 9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95" name="Freeform 9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6" name="Freeform 9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97" name="Freeform 9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8" name="Freeform 9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99" name="Freeform 9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00" name="Freeform 9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67"/>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66"/>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68"/>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65"/>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64"/>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5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4" grpId="0" animBg="1"/>
      <p:bldP spid="65" grpId="0" animBg="1"/>
      <p:bldP spid="66" grpId="0" animBg="1"/>
      <p:bldP spid="67" grpId="0" animBg="1"/>
      <p:bldP spid="68"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a:lstStyle/>
          <a:p>
            <a:endParaRPr lang="en-US" dirty="0">
              <a:solidFill>
                <a:srgbClr val="0096D6"/>
              </a:solidFill>
              <a:latin typeface="+mj-lt"/>
            </a:endParaRPr>
          </a:p>
        </p:txBody>
      </p:sp>
      <p:sp>
        <p:nvSpPr>
          <p:cNvPr id="21" name="Freeform 20"/>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2" name="Freeform 21"/>
          <p:cNvSpPr>
            <a:spLocks/>
          </p:cNvSpPr>
          <p:nvPr/>
        </p:nvSpPr>
        <p:spPr bwMode="black">
          <a:xfrm>
            <a:off x="4200221"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3" name="Freeform 22"/>
          <p:cNvSpPr>
            <a:spLocks noEditPoints="1"/>
          </p:cNvSpPr>
          <p:nvPr userDrawn="1"/>
        </p:nvSpPr>
        <p:spPr bwMode="black">
          <a:xfrm>
            <a:off x="4778491"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4" name="Freeform 23"/>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5" name="Freeform 24"/>
          <p:cNvSpPr>
            <a:spLocks/>
          </p:cNvSpPr>
          <p:nvPr/>
        </p:nvSpPr>
        <p:spPr bwMode="black">
          <a:xfrm>
            <a:off x="4117817"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6" name="Freeform 25"/>
          <p:cNvSpPr>
            <a:spLocks/>
          </p:cNvSpPr>
          <p:nvPr/>
        </p:nvSpPr>
        <p:spPr bwMode="black">
          <a:xfrm>
            <a:off x="4227206"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7" name="Freeform 26"/>
          <p:cNvSpPr>
            <a:spLocks/>
          </p:cNvSpPr>
          <p:nvPr/>
        </p:nvSpPr>
        <p:spPr bwMode="black">
          <a:xfrm>
            <a:off x="4334669"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8" name="Freeform 27"/>
          <p:cNvSpPr>
            <a:spLocks/>
          </p:cNvSpPr>
          <p:nvPr/>
        </p:nvSpPr>
        <p:spPr bwMode="black">
          <a:xfrm>
            <a:off x="4444058"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9" name="Freeform 28"/>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0" name="Freeform 29"/>
          <p:cNvSpPr>
            <a:spLocks/>
          </p:cNvSpPr>
          <p:nvPr/>
        </p:nvSpPr>
        <p:spPr bwMode="black">
          <a:xfrm>
            <a:off x="4660428"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1" name="Freeform 30"/>
          <p:cNvSpPr>
            <a:spLocks/>
          </p:cNvSpPr>
          <p:nvPr/>
        </p:nvSpPr>
        <p:spPr bwMode="black">
          <a:xfrm>
            <a:off x="4769818"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2" name="Freeform 31"/>
          <p:cNvSpPr>
            <a:spLocks/>
          </p:cNvSpPr>
          <p:nvPr/>
        </p:nvSpPr>
        <p:spPr bwMode="black">
          <a:xfrm>
            <a:off x="4877279"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3" name="Freeform 32"/>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00"/>
                                        <p:tgtEl>
                                          <p:spTgt spid="25"/>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700"/>
                                        <p:tgtEl>
                                          <p:spTgt spid="27"/>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700"/>
                                        <p:tgtEl>
                                          <p:spTgt spid="29"/>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00"/>
                                        <p:tgtEl>
                                          <p:spTgt spid="31"/>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700"/>
                                        <p:tgtEl>
                                          <p:spTgt spid="33"/>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700"/>
                                        <p:tgtEl>
                                          <p:spTgt spid="26"/>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700"/>
                                        <p:tgtEl>
                                          <p:spTgt spid="2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700"/>
                                        <p:tgtEl>
                                          <p:spTgt spid="30"/>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700"/>
                                        <p:tgtEl>
                                          <p:spTgt spid="32"/>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25"/>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27"/>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29"/>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31"/>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33"/>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26"/>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28"/>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30"/>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32"/>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700"/>
                                        <p:tgtEl>
                                          <p:spTgt spid="22"/>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700"/>
                                        <p:tgtEl>
                                          <p:spTgt spid="20"/>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700"/>
                                        <p:tgtEl>
                                          <p:spTgt spid="24"/>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00"/>
                                        <p:tgtEl>
                                          <p:spTgt spid="21"/>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userDrawn="1"/>
        </p:nvSpPr>
        <p:spPr bwMode="black">
          <a:xfrm>
            <a:off x="6312989" y="3708603"/>
            <a:ext cx="116616" cy="441827"/>
          </a:xfrm>
          <a:prstGeom prst="rect">
            <a:avLst/>
          </a:prstGeom>
          <a:solidFill>
            <a:schemeClr val="bg1"/>
          </a:solidFill>
          <a:ln w="9525">
            <a:noFill/>
            <a:miter lim="800000"/>
            <a:headEnd/>
            <a:tailEnd/>
          </a:ln>
        </p:spPr>
        <p:txBody>
          <a:bodyPr/>
          <a:lstStyle/>
          <a:p>
            <a:endParaRPr lang="en-US" dirty="0">
              <a:solidFill>
                <a:srgbClr val="0096D6"/>
              </a:solidFill>
              <a:latin typeface="+mj-lt"/>
            </a:endParaRPr>
          </a:p>
        </p:txBody>
      </p:sp>
      <p:sp>
        <p:nvSpPr>
          <p:cNvPr id="21" name="Freeform 20"/>
          <p:cNvSpPr>
            <a:spLocks/>
          </p:cNvSpPr>
          <p:nvPr/>
        </p:nvSpPr>
        <p:spPr bwMode="black">
          <a:xfrm>
            <a:off x="6992342" y="3697605"/>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2" name="Freeform 21"/>
          <p:cNvSpPr>
            <a:spLocks/>
          </p:cNvSpPr>
          <p:nvPr/>
        </p:nvSpPr>
        <p:spPr bwMode="black">
          <a:xfrm>
            <a:off x="5824831" y="3697605"/>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3" name="Freeform 22"/>
          <p:cNvSpPr>
            <a:spLocks noEditPoints="1"/>
          </p:cNvSpPr>
          <p:nvPr/>
        </p:nvSpPr>
        <p:spPr bwMode="black">
          <a:xfrm>
            <a:off x="7452023" y="3697605"/>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4" name="Freeform 23"/>
          <p:cNvSpPr>
            <a:spLocks/>
          </p:cNvSpPr>
          <p:nvPr/>
        </p:nvSpPr>
        <p:spPr bwMode="black">
          <a:xfrm>
            <a:off x="6580117" y="3697605"/>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5" name="Freeform 24"/>
          <p:cNvSpPr>
            <a:spLocks/>
          </p:cNvSpPr>
          <p:nvPr/>
        </p:nvSpPr>
        <p:spPr bwMode="black">
          <a:xfrm>
            <a:off x="5592955"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6" name="Freeform 25"/>
          <p:cNvSpPr>
            <a:spLocks/>
          </p:cNvSpPr>
          <p:nvPr/>
        </p:nvSpPr>
        <p:spPr bwMode="black">
          <a:xfrm>
            <a:off x="5900764" y="2930180"/>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7" name="Freeform 26"/>
          <p:cNvSpPr>
            <a:spLocks/>
          </p:cNvSpPr>
          <p:nvPr/>
        </p:nvSpPr>
        <p:spPr bwMode="black">
          <a:xfrm>
            <a:off x="6203154" y="2720822"/>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8" name="Freeform 27"/>
          <p:cNvSpPr>
            <a:spLocks/>
          </p:cNvSpPr>
          <p:nvPr/>
        </p:nvSpPr>
        <p:spPr bwMode="black">
          <a:xfrm>
            <a:off x="6510963" y="293018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29" name="Freeform 28"/>
          <p:cNvSpPr>
            <a:spLocks/>
          </p:cNvSpPr>
          <p:nvPr/>
        </p:nvSpPr>
        <p:spPr bwMode="black">
          <a:xfrm>
            <a:off x="6811994" y="3082440"/>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0" name="Freeform 29"/>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1" name="Freeform 30"/>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2" name="Freeform 31"/>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3" name="Freeform 32"/>
          <p:cNvSpPr>
            <a:spLocks/>
          </p:cNvSpPr>
          <p:nvPr/>
        </p:nvSpPr>
        <p:spPr bwMode="black">
          <a:xfrm>
            <a:off x="8037814" y="3082440"/>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4" name="TextBox 33"/>
          <p:cNvSpPr txBox="1"/>
          <p:nvPr userDrawn="1"/>
        </p:nvSpPr>
        <p:spPr>
          <a:xfrm>
            <a:off x="644691" y="3060488"/>
            <a:ext cx="2437270"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grpId="0"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grpId="0"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20" name="Picture 19" descr="Complex_Gradient7.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9144000" cy="6858000"/>
          </a:xfrm>
          <a:prstGeom prst="rect">
            <a:avLst/>
          </a:prstGeom>
        </p:spPr>
      </p:pic>
      <p:sp>
        <p:nvSpPr>
          <p:cNvPr id="4" name="Rectangle 3"/>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a:lstStyle/>
          <a:p>
            <a:endParaRPr lang="en-US" dirty="0">
              <a:solidFill>
                <a:srgbClr val="0096D6"/>
              </a:solidFill>
              <a:latin typeface="+mj-lt"/>
            </a:endParaRPr>
          </a:p>
        </p:txBody>
      </p:sp>
      <p:sp>
        <p:nvSpPr>
          <p:cNvPr id="5" name="Freeform 4"/>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6" name="Freeform 5"/>
          <p:cNvSpPr>
            <a:spLocks/>
          </p:cNvSpPr>
          <p:nvPr/>
        </p:nvSpPr>
        <p:spPr bwMode="black">
          <a:xfrm>
            <a:off x="4200221"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7" name="Freeform 6"/>
          <p:cNvSpPr>
            <a:spLocks noEditPoints="1"/>
          </p:cNvSpPr>
          <p:nvPr userDrawn="1"/>
        </p:nvSpPr>
        <p:spPr bwMode="black">
          <a:xfrm>
            <a:off x="4778491"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8" name="Freeform 7"/>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9" name="Freeform 8"/>
          <p:cNvSpPr>
            <a:spLocks/>
          </p:cNvSpPr>
          <p:nvPr/>
        </p:nvSpPr>
        <p:spPr bwMode="black">
          <a:xfrm>
            <a:off x="4117817"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0" name="Freeform 9"/>
          <p:cNvSpPr>
            <a:spLocks/>
          </p:cNvSpPr>
          <p:nvPr/>
        </p:nvSpPr>
        <p:spPr bwMode="black">
          <a:xfrm>
            <a:off x="4227206"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1" name="Freeform 10"/>
          <p:cNvSpPr>
            <a:spLocks/>
          </p:cNvSpPr>
          <p:nvPr/>
        </p:nvSpPr>
        <p:spPr bwMode="black">
          <a:xfrm>
            <a:off x="4334669" y="5525687"/>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2" name="Freeform 11"/>
          <p:cNvSpPr>
            <a:spLocks/>
          </p:cNvSpPr>
          <p:nvPr/>
        </p:nvSpPr>
        <p:spPr bwMode="black">
          <a:xfrm>
            <a:off x="4444058" y="5600088"/>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4" name="Freeform 13"/>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5" name="Freeform 14"/>
          <p:cNvSpPr>
            <a:spLocks/>
          </p:cNvSpPr>
          <p:nvPr/>
        </p:nvSpPr>
        <p:spPr bwMode="black">
          <a:xfrm>
            <a:off x="4660428"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6" name="Freeform 15"/>
          <p:cNvSpPr>
            <a:spLocks/>
          </p:cNvSpPr>
          <p:nvPr/>
        </p:nvSpPr>
        <p:spPr bwMode="black">
          <a:xfrm>
            <a:off x="4769818" y="5525687"/>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7" name="Freeform 16"/>
          <p:cNvSpPr>
            <a:spLocks/>
          </p:cNvSpPr>
          <p:nvPr/>
        </p:nvSpPr>
        <p:spPr bwMode="black">
          <a:xfrm>
            <a:off x="4877279" y="5600088"/>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18" name="Freeform 17"/>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00"/>
                                        <p:tgtEl>
                                          <p:spTgt spid="20"/>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00"/>
                                        <p:tgtEl>
                                          <p:spTgt spid="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700"/>
                                        <p:tgtEl>
                                          <p:spTgt spid="1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700"/>
                                        <p:tgtEl>
                                          <p:spTgt spid="1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700"/>
                                        <p:tgtEl>
                                          <p:spTgt spid="16"/>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00"/>
                                        <p:tgtEl>
                                          <p:spTgt spid="18"/>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700"/>
                                        <p:tgtEl>
                                          <p:spTgt spid="1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700"/>
                                        <p:tgtEl>
                                          <p:spTgt spid="12"/>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00"/>
                                        <p:tgtEl>
                                          <p:spTgt spid="15"/>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00"/>
                                        <p:tgtEl>
                                          <p:spTgt spid="17"/>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14"/>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16"/>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18"/>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1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12"/>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15"/>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17"/>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700"/>
                                        <p:tgtEl>
                                          <p:spTgt spid="6"/>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700"/>
                                        <p:tgtEl>
                                          <p:spTgt spid="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700"/>
                                        <p:tgtEl>
                                          <p:spTgt spid="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700"/>
                                        <p:tgtEl>
                                          <p:spTgt spid="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18" name="Picture 17" descr="Complex_Gradient7.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9144000" cy="6858000"/>
          </a:xfrm>
          <a:prstGeom prst="rect">
            <a:avLst/>
          </a:prstGeom>
        </p:spPr>
      </p:pic>
      <p:sp>
        <p:nvSpPr>
          <p:cNvPr id="34" name="TextBox 33"/>
          <p:cNvSpPr txBox="1"/>
          <p:nvPr userDrawn="1"/>
        </p:nvSpPr>
        <p:spPr>
          <a:xfrm>
            <a:off x="644691" y="3060488"/>
            <a:ext cx="2437270" cy="646331"/>
          </a:xfrm>
          <a:prstGeom prst="rect">
            <a:avLst/>
          </a:prstGeom>
          <a:noFill/>
        </p:spPr>
        <p:txBody>
          <a:bodyPr wrap="none"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
        <p:nvSpPr>
          <p:cNvPr id="19" name="Rectangle 18"/>
          <p:cNvSpPr>
            <a:spLocks noChangeArrowheads="1"/>
          </p:cNvSpPr>
          <p:nvPr/>
        </p:nvSpPr>
        <p:spPr bwMode="black">
          <a:xfrm>
            <a:off x="6312989" y="3708603"/>
            <a:ext cx="116616" cy="441827"/>
          </a:xfrm>
          <a:prstGeom prst="rect">
            <a:avLst/>
          </a:prstGeom>
          <a:solidFill>
            <a:schemeClr val="bg1"/>
          </a:solidFill>
          <a:ln w="9525">
            <a:noFill/>
            <a:miter lim="800000"/>
            <a:headEnd/>
            <a:tailEnd/>
          </a:ln>
        </p:spPr>
        <p:txBody>
          <a:bodyPr/>
          <a:lstStyle/>
          <a:p>
            <a:endParaRPr lang="en-US" dirty="0">
              <a:solidFill>
                <a:srgbClr val="0096D6"/>
              </a:solidFill>
              <a:latin typeface="+mj-lt"/>
            </a:endParaRPr>
          </a:p>
        </p:txBody>
      </p:sp>
      <p:sp>
        <p:nvSpPr>
          <p:cNvPr id="35" name="Freeform 34"/>
          <p:cNvSpPr>
            <a:spLocks/>
          </p:cNvSpPr>
          <p:nvPr/>
        </p:nvSpPr>
        <p:spPr bwMode="black">
          <a:xfrm>
            <a:off x="6992342" y="3697605"/>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6" name="Freeform 35"/>
          <p:cNvSpPr>
            <a:spLocks/>
          </p:cNvSpPr>
          <p:nvPr userDrawn="1"/>
        </p:nvSpPr>
        <p:spPr bwMode="black">
          <a:xfrm>
            <a:off x="5824831" y="3697605"/>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7" name="Freeform 36"/>
          <p:cNvSpPr>
            <a:spLocks noEditPoints="1"/>
          </p:cNvSpPr>
          <p:nvPr/>
        </p:nvSpPr>
        <p:spPr bwMode="black">
          <a:xfrm>
            <a:off x="7452023" y="3697605"/>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8" name="Freeform 37"/>
          <p:cNvSpPr>
            <a:spLocks/>
          </p:cNvSpPr>
          <p:nvPr/>
        </p:nvSpPr>
        <p:spPr bwMode="black">
          <a:xfrm>
            <a:off x="6580117" y="3697605"/>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39" name="Freeform 38"/>
          <p:cNvSpPr>
            <a:spLocks/>
          </p:cNvSpPr>
          <p:nvPr/>
        </p:nvSpPr>
        <p:spPr bwMode="black">
          <a:xfrm>
            <a:off x="5592955"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0" name="Freeform 39"/>
          <p:cNvSpPr>
            <a:spLocks/>
          </p:cNvSpPr>
          <p:nvPr/>
        </p:nvSpPr>
        <p:spPr bwMode="black">
          <a:xfrm>
            <a:off x="5900764" y="2930180"/>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1" name="Freeform 40"/>
          <p:cNvSpPr>
            <a:spLocks/>
          </p:cNvSpPr>
          <p:nvPr/>
        </p:nvSpPr>
        <p:spPr bwMode="black">
          <a:xfrm>
            <a:off x="6203154" y="2720822"/>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2" name="Freeform 41"/>
          <p:cNvSpPr>
            <a:spLocks/>
          </p:cNvSpPr>
          <p:nvPr/>
        </p:nvSpPr>
        <p:spPr bwMode="black">
          <a:xfrm>
            <a:off x="6510963" y="2930181"/>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3" name="Freeform 42"/>
          <p:cNvSpPr>
            <a:spLocks/>
          </p:cNvSpPr>
          <p:nvPr/>
        </p:nvSpPr>
        <p:spPr bwMode="black">
          <a:xfrm>
            <a:off x="6811994" y="3082440"/>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4" name="Freeform 43"/>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5" name="Freeform 44"/>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6" name="Freeform 45"/>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
        <p:nvSpPr>
          <p:cNvPr id="47" name="Freeform 46"/>
          <p:cNvSpPr>
            <a:spLocks/>
          </p:cNvSpPr>
          <p:nvPr/>
        </p:nvSpPr>
        <p:spPr bwMode="black">
          <a:xfrm>
            <a:off x="8037814" y="3082440"/>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a:lstStyle/>
          <a:p>
            <a:endParaRPr lang="en-US" dirty="0">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00"/>
                                        <p:tgtEl>
                                          <p:spTgt spid="18"/>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700"/>
                                        <p:tgtEl>
                                          <p:spTgt spid="39"/>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700"/>
                                        <p:tgtEl>
                                          <p:spTgt spid="40"/>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700"/>
                                        <p:tgtEl>
                                          <p:spTgt spid="41"/>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700"/>
                                        <p:tgtEl>
                                          <p:spTgt spid="42"/>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700"/>
                                        <p:tgtEl>
                                          <p:spTgt spid="43"/>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700"/>
                                        <p:tgtEl>
                                          <p:spTgt spid="44"/>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700"/>
                                        <p:tgtEl>
                                          <p:spTgt spid="45"/>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700"/>
                                        <p:tgtEl>
                                          <p:spTgt spid="46"/>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700"/>
                                        <p:tgtEl>
                                          <p:spTgt spid="47"/>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39"/>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41"/>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43"/>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45"/>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47"/>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40"/>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42"/>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44"/>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46"/>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700"/>
                                        <p:tgtEl>
                                          <p:spTgt spid="36"/>
                                        </p:tgtEl>
                                      </p:cBhvr>
                                    </p:animEffect>
                                  </p:childTnLst>
                                </p:cTn>
                              </p:par>
                              <p:par>
                                <p:cTn id="62" presetID="10" presetClass="entr" presetSubtype="0" fill="hold" nodeType="withEffect">
                                  <p:stCondLst>
                                    <p:cond delay="10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700"/>
                                        <p:tgtEl>
                                          <p:spTgt spid="19"/>
                                        </p:tgtEl>
                                      </p:cBhvr>
                                    </p:animEffect>
                                  </p:childTnLst>
                                </p:cTn>
                              </p:par>
                              <p:par>
                                <p:cTn id="65" presetID="10" presetClass="entr" presetSubtype="0" fill="hold" nodeType="withEffect">
                                  <p:stCondLst>
                                    <p:cond delay="20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700"/>
                                        <p:tgtEl>
                                          <p:spTgt spid="38"/>
                                        </p:tgtEl>
                                      </p:cBhvr>
                                    </p:animEffect>
                                  </p:childTnLst>
                                </p:cTn>
                              </p:par>
                              <p:par>
                                <p:cTn id="68" presetID="10" presetClass="entr" presetSubtype="0" fill="hold" nodeType="withEffect">
                                  <p:stCondLst>
                                    <p:cond delay="3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700"/>
                                        <p:tgtEl>
                                          <p:spTgt spid="35"/>
                                        </p:tgtEl>
                                      </p:cBhvr>
                                    </p:animEffect>
                                  </p:childTnLst>
                                </p:cTn>
                              </p:par>
                              <p:par>
                                <p:cTn id="71" presetID="10" presetClass="entr" presetSubtype="0" fill="hold" nodeType="withEffect">
                                  <p:stCondLst>
                                    <p:cond delay="40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93751" y="1600200"/>
            <a:ext cx="7435849" cy="4525963"/>
          </a:xfrm>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hasCustomPrompt="1"/>
          </p:nvPr>
        </p:nvSpPr>
        <p:spPr>
          <a:xfrm>
            <a:off x="793751" y="1186542"/>
            <a:ext cx="7435849" cy="38100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5" name="Rectangle 4"/>
          <p:cNvSpPr/>
          <p:nvPr userDrawn="1"/>
        </p:nvSpPr>
        <p:spPr>
          <a:xfrm>
            <a:off x="239016" y="178299"/>
            <a:ext cx="2210862" cy="253916"/>
          </a:xfrm>
          <a:prstGeom prst="rect">
            <a:avLst/>
          </a:prstGeom>
        </p:spPr>
        <p:txBody>
          <a:bodyPr wrap="none">
            <a:spAutoFit/>
          </a:bodyPr>
          <a:lstStyle/>
          <a:p>
            <a:r>
              <a:rPr lang="en-US" sz="1050" b="0" dirty="0" smtClean="0">
                <a:solidFill>
                  <a:srgbClr val="A6A6A6"/>
                </a:solidFill>
              </a:rPr>
              <a:t>Del</a:t>
            </a:r>
            <a:r>
              <a:rPr lang="en-US" sz="1050" b="0" baseline="0" dirty="0" smtClean="0">
                <a:solidFill>
                  <a:srgbClr val="A6A6A6"/>
                </a:solidFill>
              </a:rPr>
              <a:t> Mar</a:t>
            </a:r>
            <a:r>
              <a:rPr lang="en-US" sz="1050" b="0" dirty="0" smtClean="0">
                <a:solidFill>
                  <a:srgbClr val="A6A6A6"/>
                </a:solidFill>
              </a:rPr>
              <a:t> Release Feature Preview</a:t>
            </a:r>
            <a:endParaRPr lang="en-US" sz="1050" b="0" dirty="0"/>
          </a:p>
        </p:txBody>
      </p:sp>
    </p:spTree>
  </p:cSld>
  <p:clrMapOvr>
    <a:masterClrMapping/>
  </p:clrMapOvr>
  <p:transition>
    <p:wipe dir="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name="1_Title Slide solid gradient_static">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srcRect/>
          <a:stretch>
            <a:fillRect/>
          </a:stretch>
        </p:blipFill>
        <p:spPr bwMode="auto">
          <a:xfrm>
            <a:off x="-12700" y="0"/>
            <a:ext cx="9156700" cy="6858000"/>
          </a:xfrm>
          <a:prstGeom prst="rect">
            <a:avLst/>
          </a:prstGeom>
          <a:noFill/>
          <a:ln w="9525">
            <a:noFill/>
            <a:miter lim="800000"/>
            <a:headEnd/>
            <a:tailEnd/>
          </a:ln>
        </p:spPr>
      </p:pic>
      <p:sp>
        <p:nvSpPr>
          <p:cNvPr id="5" name="Rounded Rectangle 4"/>
          <p:cNvSpPr/>
          <p:nvPr userDrawn="1"/>
        </p:nvSpPr>
        <p:spPr>
          <a:xfrm>
            <a:off x="1824038" y="3308350"/>
            <a:ext cx="1728787" cy="140144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6" name="Rounded Rectangle 5"/>
          <p:cNvSpPr/>
          <p:nvPr userDrawn="1"/>
        </p:nvSpPr>
        <p:spPr>
          <a:xfrm>
            <a:off x="0" y="1236663"/>
            <a:ext cx="1730375" cy="8148637"/>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7" name="Rounded Rectangle 6"/>
          <p:cNvSpPr/>
          <p:nvPr userDrawn="1"/>
        </p:nvSpPr>
        <p:spPr>
          <a:xfrm rot="10800000">
            <a:off x="1014413" y="4248150"/>
            <a:ext cx="1728787"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8" name="Rounded Rectangle 7"/>
          <p:cNvSpPr/>
          <p:nvPr userDrawn="1"/>
        </p:nvSpPr>
        <p:spPr>
          <a:xfrm>
            <a:off x="6584950" y="-2055813"/>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9" name="Rounded Rectangle 8"/>
          <p:cNvSpPr/>
          <p:nvPr userDrawn="1"/>
        </p:nvSpPr>
        <p:spPr>
          <a:xfrm>
            <a:off x="8105775" y="2784475"/>
            <a:ext cx="1728788" cy="814705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sp>
        <p:nvSpPr>
          <p:cNvPr id="10" name="Rounded Rectangle 9"/>
          <p:cNvSpPr/>
          <p:nvPr userDrawn="1"/>
        </p:nvSpPr>
        <p:spPr>
          <a:xfrm rot="10800000">
            <a:off x="3035300" y="174625"/>
            <a:ext cx="1730375"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mj-lt"/>
            </a:endParaRPr>
          </a:p>
        </p:txBody>
      </p:sp>
      <p:grpSp>
        <p:nvGrpSpPr>
          <p:cNvPr id="11" name="Group 38"/>
          <p:cNvGrpSpPr/>
          <p:nvPr userDrawn="1"/>
        </p:nvGrpSpPr>
        <p:grpSpPr>
          <a:xfrm>
            <a:off x="341314" y="311151"/>
            <a:ext cx="829170" cy="438358"/>
            <a:chOff x="609600" y="528537"/>
            <a:chExt cx="1444734" cy="763789"/>
          </a:xfrm>
          <a:solidFill>
            <a:schemeClr val="bg1"/>
          </a:solidFill>
        </p:grpSpPr>
        <p:sp>
          <p:nvSpPr>
            <p:cNvPr id="12" name="Rectangle 11"/>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a:latin typeface="+mj-lt"/>
                <a:ea typeface="+mn-ea"/>
              </a:endParaRPr>
            </a:p>
          </p:txBody>
        </p:sp>
        <p:sp>
          <p:nvSpPr>
            <p:cNvPr id="13" name="Freeform 12"/>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a:latin typeface="+mj-lt"/>
                <a:ea typeface="+mn-ea"/>
              </a:endParaRPr>
            </a:p>
          </p:txBody>
        </p:sp>
        <p:sp>
          <p:nvSpPr>
            <p:cNvPr id="14" name="Freeform 13"/>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a:latin typeface="+mj-lt"/>
                <a:ea typeface="+mn-ea"/>
              </a:endParaRPr>
            </a:p>
          </p:txBody>
        </p:sp>
        <p:sp>
          <p:nvSpPr>
            <p:cNvPr id="15" name="Freeform 14"/>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a:latin typeface="+mj-lt"/>
                <a:ea typeface="+mn-ea"/>
              </a:endParaRPr>
            </a:p>
          </p:txBody>
        </p:sp>
        <p:sp>
          <p:nvSpPr>
            <p:cNvPr id="16" name="Freeform 15"/>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a:latin typeface="+mj-lt"/>
                <a:ea typeface="+mn-ea"/>
              </a:endParaRPr>
            </a:p>
          </p:txBody>
        </p:sp>
        <p:sp>
          <p:nvSpPr>
            <p:cNvPr id="17" name="Freeform 16"/>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a:latin typeface="+mj-lt"/>
                <a:ea typeface="+mn-ea"/>
              </a:endParaRPr>
            </a:p>
          </p:txBody>
        </p:sp>
        <p:sp>
          <p:nvSpPr>
            <p:cNvPr id="18" name="Freeform 17"/>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latin typeface="+mj-lt"/>
                <a:ea typeface="+mn-ea"/>
              </a:endParaRPr>
            </a:p>
          </p:txBody>
        </p:sp>
        <p:sp>
          <p:nvSpPr>
            <p:cNvPr id="19" name="Freeform 18"/>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a:latin typeface="+mj-lt"/>
                <a:ea typeface="+mn-ea"/>
              </a:endParaRPr>
            </a:p>
          </p:txBody>
        </p:sp>
        <p:sp>
          <p:nvSpPr>
            <p:cNvPr id="20" name="Freeform 19"/>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latin typeface="+mj-lt"/>
                <a:ea typeface="+mn-ea"/>
              </a:endParaRPr>
            </a:p>
          </p:txBody>
        </p:sp>
        <p:sp>
          <p:nvSpPr>
            <p:cNvPr id="21" name="Freeform 20"/>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a:latin typeface="+mj-lt"/>
                <a:ea typeface="+mn-ea"/>
              </a:endParaRPr>
            </a:p>
          </p:txBody>
        </p:sp>
        <p:sp>
          <p:nvSpPr>
            <p:cNvPr id="22" name="Freeform 21"/>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latin typeface="+mj-lt"/>
                <a:ea typeface="+mn-ea"/>
              </a:endParaRPr>
            </a:p>
          </p:txBody>
        </p:sp>
        <p:sp>
          <p:nvSpPr>
            <p:cNvPr id="23" name="Freeform 22"/>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a:latin typeface="+mj-lt"/>
                <a:ea typeface="+mn-ea"/>
              </a:endParaRPr>
            </a:p>
          </p:txBody>
        </p:sp>
        <p:sp>
          <p:nvSpPr>
            <p:cNvPr id="24" name="Freeform 23"/>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latin typeface="+mj-lt"/>
                <a:ea typeface="+mn-ea"/>
              </a:endParaRPr>
            </a:p>
          </p:txBody>
        </p:sp>
        <p:sp>
          <p:nvSpPr>
            <p:cNvPr id="25" name="Freeform 24"/>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a:latin typeface="+mj-lt"/>
                <a:ea typeface="+mn-ea"/>
              </a:endParaRPr>
            </a:p>
          </p:txBody>
        </p:sp>
      </p:grpSp>
      <p:sp>
        <p:nvSpPr>
          <p:cNvPr id="26" name="Rectangle 5"/>
          <p:cNvSpPr>
            <a:spLocks noChangeArrowheads="1"/>
          </p:cNvSpPr>
          <p:nvPr userDrawn="1"/>
        </p:nvSpPr>
        <p:spPr bwMode="ltGray">
          <a:xfrm>
            <a:off x="7764463" y="6584950"/>
            <a:ext cx="811212" cy="174625"/>
          </a:xfrm>
          <a:prstGeom prst="rect">
            <a:avLst/>
          </a:prstGeom>
          <a:noFill/>
          <a:ln w="9525">
            <a:noFill/>
            <a:miter lim="800000"/>
            <a:headEnd/>
            <a:tailEnd/>
          </a:ln>
        </p:spPr>
        <p:txBody>
          <a:bodyPr wrap="none" lIns="82124" tIns="41061" rIns="82124" bIns="41061" anchor="b">
            <a:spAutoFit/>
          </a:bodyPr>
          <a:lstStyle/>
          <a:p>
            <a:pPr algn="r" defTabSz="814388"/>
            <a:r>
              <a:rPr lang="en-US" sz="600">
                <a:solidFill>
                  <a:schemeClr val="bg2"/>
                </a:solidFill>
              </a:rPr>
              <a:t>Cisco Confidential</a:t>
            </a:r>
          </a:p>
        </p:txBody>
      </p:sp>
      <p:sp>
        <p:nvSpPr>
          <p:cNvPr id="27" name="Rectangle 7"/>
          <p:cNvSpPr>
            <a:spLocks noChangeArrowheads="1"/>
          </p:cNvSpPr>
          <p:nvPr userDrawn="1"/>
        </p:nvSpPr>
        <p:spPr bwMode="ltGray">
          <a:xfrm>
            <a:off x="8650288" y="6580188"/>
            <a:ext cx="260350" cy="176212"/>
          </a:xfrm>
          <a:prstGeom prst="rect">
            <a:avLst/>
          </a:prstGeom>
          <a:noFill/>
          <a:ln w="9525">
            <a:noFill/>
            <a:miter lim="800000"/>
            <a:headEnd/>
            <a:tailEnd/>
          </a:ln>
        </p:spPr>
        <p:txBody>
          <a:bodyPr wrap="none" lIns="82124" tIns="41061" rIns="82124" bIns="41061" anchor="b">
            <a:spAutoFit/>
          </a:bodyPr>
          <a:lstStyle/>
          <a:p>
            <a:pPr algn="r" defTabSz="814388"/>
            <a:fld id="{A6FE0E1C-524C-427D-A499-7C0406859E0A}" type="slidenum">
              <a:rPr lang="en-US" sz="600">
                <a:solidFill>
                  <a:schemeClr val="bg2"/>
                </a:solidFill>
              </a:rPr>
              <a:pPr algn="r" defTabSz="814388"/>
              <a:t>‹#›</a:t>
            </a:fld>
            <a:endParaRPr lang="en-US" sz="600">
              <a:solidFill>
                <a:schemeClr val="bg2"/>
              </a:solidFill>
            </a:endParaRPr>
          </a:p>
        </p:txBody>
      </p:sp>
      <p:sp>
        <p:nvSpPr>
          <p:cNvPr id="28" name="Rectangle 4"/>
          <p:cNvSpPr>
            <a:spLocks noChangeArrowheads="1"/>
          </p:cNvSpPr>
          <p:nvPr userDrawn="1"/>
        </p:nvSpPr>
        <p:spPr bwMode="ltGray">
          <a:xfrm>
            <a:off x="250825" y="6586538"/>
            <a:ext cx="3292475" cy="174625"/>
          </a:xfrm>
          <a:prstGeom prst="rect">
            <a:avLst/>
          </a:prstGeom>
          <a:noFill/>
          <a:ln w="9525">
            <a:noFill/>
            <a:miter lim="800000"/>
            <a:headEnd/>
            <a:tailEnd/>
          </a:ln>
        </p:spPr>
        <p:txBody>
          <a:bodyPr lIns="82124" tIns="41061" rIns="82124" bIns="41061" anchor="b">
            <a:spAutoFit/>
          </a:bodyPr>
          <a:lstStyle/>
          <a:p>
            <a:pPr defTabSz="814388"/>
            <a:r>
              <a:rPr lang="en-US" sz="600" dirty="0">
                <a:solidFill>
                  <a:srgbClr val="FFFFFF"/>
                </a:solidFill>
              </a:rPr>
              <a:t>© </a:t>
            </a:r>
            <a:r>
              <a:rPr lang="en-US" sz="600" dirty="0" smtClean="0">
                <a:solidFill>
                  <a:srgbClr val="FFFFFF"/>
                </a:solidFill>
              </a:rPr>
              <a:t>2011 </a:t>
            </a:r>
            <a:r>
              <a:rPr lang="en-US" sz="600" dirty="0">
                <a:solidFill>
                  <a:srgbClr val="FFFFFF"/>
                </a:solidFill>
              </a:rPr>
              <a:t>Cisco and/or its affiliates. All rights reserved.</a:t>
            </a:r>
          </a:p>
        </p:txBody>
      </p:sp>
      <p:sp>
        <p:nvSpPr>
          <p:cNvPr id="2" name="Title 1"/>
          <p:cNvSpPr>
            <a:spLocks noGrp="1"/>
          </p:cNvSpPr>
          <p:nvPr>
            <p:ph type="ctrTitle"/>
          </p:nvPr>
        </p:nvSpPr>
        <p:spPr>
          <a:xfrm>
            <a:off x="221393" y="1236689"/>
            <a:ext cx="8112125" cy="2918779"/>
          </a:xfrm>
        </p:spPr>
        <p:txBody>
          <a:bodyPr/>
          <a:lstStyle>
            <a:lvl1pPr>
              <a:lnSpc>
                <a:spcPct val="90000"/>
              </a:lnSpc>
              <a:defRPr sz="6000" b="0" spc="-200" baseline="0">
                <a:solidFill>
                  <a:schemeClr val="bg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ormAutofit/>
          </a:bodyPr>
          <a:lstStyle>
            <a:lvl1pPr marL="0" indent="0" algn="l">
              <a:buNone/>
              <a:defRPr sz="2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3007493"/>
      </p:ext>
    </p:extLst>
  </p:cSld>
  <p:clrMapOvr>
    <a:masterClrMapping/>
  </p:clrMapOvr>
  <p:transition spd="med">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567079030"/>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57275" y="275035"/>
            <a:ext cx="7800556"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057275" y="1543050"/>
            <a:ext cx="7800556" cy="4525566"/>
          </a:xfrm>
          <a:prstGeom prst="rect">
            <a:avLst/>
          </a:prstGeom>
        </p:spPr>
        <p:txBody>
          <a:bodyPr/>
          <a:lstStyle>
            <a:lvl1pPr>
              <a:spcBef>
                <a:spcPts val="756"/>
              </a:spcBef>
              <a:defRPr/>
            </a:lvl1pPr>
            <a:lvl2pPr>
              <a:spcBef>
                <a:spcPts val="756"/>
              </a:spcBef>
              <a:defRPr sz="1800"/>
            </a:lvl2pPr>
            <a:lvl3pPr>
              <a:spcBef>
                <a:spcPts val="756"/>
              </a:spcBef>
              <a:defRPr/>
            </a:lvl3pPr>
            <a:lvl4pPr>
              <a:spcBef>
                <a:spcPts val="756"/>
              </a:spcBef>
              <a:defRPr/>
            </a:lvl4pPr>
            <a:lvl5pPr>
              <a:spcBef>
                <a:spcPts val="756"/>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1057275" y="857250"/>
            <a:ext cx="7800556" cy="514350"/>
          </a:xfrm>
          <a:prstGeom prst="rect">
            <a:avLst/>
          </a:prstGeom>
        </p:spPr>
        <p:txBody>
          <a:bodyPr/>
          <a:lstStyle>
            <a:lvl1pPr marL="0" indent="0">
              <a:buNone/>
              <a:defRPr lang="en-US" sz="1900" dirty="0" smtClean="0">
                <a:solidFill>
                  <a:schemeClr val="accent2"/>
                </a:solidFill>
                <a:latin typeface="+mn-lt"/>
                <a:ea typeface="+mn-ea"/>
                <a:cs typeface="+mn-cs"/>
                <a:sym typeface="Arial" pitchFamily="34" charset="0"/>
              </a:defRPr>
            </a:lvl1pPr>
          </a:lstStyle>
          <a:p>
            <a:pPr lvl="0"/>
            <a:r>
              <a:rPr lang="en-US" dirty="0" smtClean="0"/>
              <a:t>Click to edit Master text styles</a:t>
            </a:r>
            <a:endParaRPr lang="en-US" dirty="0"/>
          </a:p>
        </p:txBody>
      </p:sp>
      <p:sp>
        <p:nvSpPr>
          <p:cNvPr id="9" name="Slide Number Placeholder 6"/>
          <p:cNvSpPr>
            <a:spLocks noGrp="1"/>
          </p:cNvSpPr>
          <p:nvPr>
            <p:ph type="sldNum" sz="quarter" idx="4"/>
          </p:nvPr>
        </p:nvSpPr>
        <p:spPr>
          <a:xfrm>
            <a:off x="8857832" y="6552605"/>
            <a:ext cx="286616" cy="364331"/>
          </a:xfrm>
          <a:prstGeom prst="rect">
            <a:avLst/>
          </a:prstGeom>
        </p:spPr>
        <p:txBody>
          <a:bodyPr vert="horz" lIns="57598" tIns="28799" rIns="57598" bIns="28799" rtlCol="0" anchor="ctr"/>
          <a:lstStyle>
            <a:lvl1pPr algn="r">
              <a:defRPr sz="800">
                <a:solidFill>
                  <a:schemeClr val="tx1">
                    <a:tint val="75000"/>
                  </a:schemeClr>
                </a:solidFill>
              </a:defRPr>
            </a:lvl1pPr>
          </a:lstStyle>
          <a:p>
            <a:fld id="{2F5CCB13-0A32-4557-88E9-079F0C330695}" type="slidenum">
              <a:rPr lang="en-US" smtClean="0"/>
              <a:pPr/>
              <a:t>‹#›</a:t>
            </a:fld>
            <a:endParaRPr lang="en-US" dirty="0"/>
          </a:p>
        </p:txBody>
      </p:sp>
    </p:spTree>
    <p:extLst>
      <p:ext uri="{BB962C8B-B14F-4D97-AF65-F5344CB8AC3E}">
        <p14:creationId xmlns:p14="http://schemas.microsoft.com/office/powerpoint/2010/main" val="288491687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57275" y="275035"/>
            <a:ext cx="7800556"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057275" y="1543050"/>
            <a:ext cx="7800556" cy="4525566"/>
          </a:xfrm>
          <a:prstGeom prst="rect">
            <a:avLst/>
          </a:prstGeom>
        </p:spPr>
        <p:txBody>
          <a:bodyPr/>
          <a:lstStyle>
            <a:lvl1pPr>
              <a:spcBef>
                <a:spcPts val="756"/>
              </a:spcBef>
              <a:defRPr/>
            </a:lvl1pPr>
            <a:lvl2pPr>
              <a:spcBef>
                <a:spcPts val="756"/>
              </a:spcBef>
              <a:defRPr sz="1800"/>
            </a:lvl2pPr>
            <a:lvl3pPr>
              <a:spcBef>
                <a:spcPts val="756"/>
              </a:spcBef>
              <a:defRPr/>
            </a:lvl3pPr>
            <a:lvl4pPr>
              <a:spcBef>
                <a:spcPts val="756"/>
              </a:spcBef>
              <a:defRPr/>
            </a:lvl4pPr>
            <a:lvl5pPr>
              <a:spcBef>
                <a:spcPts val="756"/>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1057275" y="857250"/>
            <a:ext cx="7800556" cy="514350"/>
          </a:xfrm>
          <a:prstGeom prst="rect">
            <a:avLst/>
          </a:prstGeom>
        </p:spPr>
        <p:txBody>
          <a:bodyPr/>
          <a:lstStyle>
            <a:lvl1pPr marL="0" indent="0">
              <a:buNone/>
              <a:defRPr lang="en-US" sz="1900" dirty="0" smtClean="0">
                <a:solidFill>
                  <a:schemeClr val="accent2"/>
                </a:solidFill>
                <a:latin typeface="+mn-lt"/>
                <a:ea typeface="+mn-ea"/>
                <a:cs typeface="+mn-cs"/>
                <a:sym typeface="Arial" pitchFamily="34" charset="0"/>
              </a:defRPr>
            </a:lvl1pPr>
          </a:lstStyle>
          <a:p>
            <a:pPr lvl="0"/>
            <a:r>
              <a:rPr lang="en-US" dirty="0" smtClean="0"/>
              <a:t>Click to edit Master text styles</a:t>
            </a:r>
            <a:endParaRPr lang="en-US" dirty="0"/>
          </a:p>
        </p:txBody>
      </p:sp>
      <p:sp>
        <p:nvSpPr>
          <p:cNvPr id="9" name="Slide Number Placeholder 6"/>
          <p:cNvSpPr>
            <a:spLocks noGrp="1"/>
          </p:cNvSpPr>
          <p:nvPr>
            <p:ph type="sldNum" sz="quarter" idx="4"/>
          </p:nvPr>
        </p:nvSpPr>
        <p:spPr>
          <a:xfrm>
            <a:off x="8857832" y="6552605"/>
            <a:ext cx="286616" cy="364331"/>
          </a:xfrm>
          <a:prstGeom prst="rect">
            <a:avLst/>
          </a:prstGeom>
        </p:spPr>
        <p:txBody>
          <a:bodyPr vert="horz" lIns="57598" tIns="28799" rIns="57598" bIns="28799" rtlCol="0" anchor="ctr"/>
          <a:lstStyle>
            <a:lvl1pPr algn="r">
              <a:defRPr sz="800">
                <a:solidFill>
                  <a:schemeClr val="tx1">
                    <a:tint val="75000"/>
                  </a:schemeClr>
                </a:solidFill>
              </a:defRPr>
            </a:lvl1pPr>
          </a:lstStyle>
          <a:p>
            <a:fld id="{2F5CCB13-0A32-4557-88E9-079F0C330695}" type="slidenum">
              <a:rPr lang="en-US" smtClean="0"/>
              <a:pPr/>
              <a:t>‹#›</a:t>
            </a:fld>
            <a:endParaRPr lang="en-US" dirty="0"/>
          </a:p>
        </p:txBody>
      </p:sp>
    </p:spTree>
    <p:extLst>
      <p:ext uri="{BB962C8B-B14F-4D97-AF65-F5344CB8AC3E}">
        <p14:creationId xmlns:p14="http://schemas.microsoft.com/office/powerpoint/2010/main" val="28849168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 Gradient">
    <p:spTree>
      <p:nvGrpSpPr>
        <p:cNvPr id="1" name=""/>
        <p:cNvGrpSpPr/>
        <p:nvPr/>
      </p:nvGrpSpPr>
      <p:grpSpPr>
        <a:xfrm>
          <a:off x="0" y="0"/>
          <a:ext cx="0" cy="0"/>
          <a:chOff x="0" y="0"/>
          <a:chExt cx="0" cy="0"/>
        </a:xfrm>
      </p:grpSpPr>
      <p:grpSp>
        <p:nvGrpSpPr>
          <p:cNvPr id="31" name="Group 30"/>
          <p:cNvGrpSpPr/>
          <p:nvPr userDrawn="1"/>
        </p:nvGrpSpPr>
        <p:grpSpPr>
          <a:xfrm>
            <a:off x="-12700" y="-2056029"/>
            <a:ext cx="9847891" cy="19379146"/>
            <a:chOff x="-12700" y="-2056029"/>
            <a:chExt cx="9847891" cy="19379146"/>
          </a:xfrm>
        </p:grpSpPr>
        <p:pic>
          <p:nvPicPr>
            <p:cNvPr id="32"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3" name="Rounded Rectangle 32"/>
            <p:cNvSpPr/>
            <p:nvPr userDrawn="1"/>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4" name="Rounded Rectangle 33"/>
            <p:cNvSpPr/>
            <p:nvPr userDrawn="1"/>
          </p:nvSpPr>
          <p:spPr>
            <a:xfrm>
              <a:off x="0" y="1236689"/>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5" name="Rounded Rectangle 34"/>
            <p:cNvSpPr/>
            <p:nvPr userDrawn="1"/>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j-lt"/>
                <a:ea typeface="+mn-ea"/>
                <a:cs typeface="+mn-cs"/>
              </a:endParaRPr>
            </a:p>
          </p:txBody>
        </p:sp>
        <p:sp>
          <p:nvSpPr>
            <p:cNvPr id="36" name="Rounded Rectangle 35"/>
            <p:cNvSpPr/>
            <p:nvPr userDrawn="1"/>
          </p:nvSpPr>
          <p:spPr>
            <a:xfrm>
              <a:off x="6585483"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7" name="Rounded Rectangle 36"/>
            <p:cNvSpPr/>
            <p:nvPr userDrawn="1"/>
          </p:nvSpPr>
          <p:spPr>
            <a:xfrm>
              <a:off x="8105451" y="278378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8" name="Rounded Rectangle 37"/>
            <p:cNvSpPr/>
            <p:nvPr userDrawn="1"/>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
        <p:nvSpPr>
          <p:cNvPr id="69"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chemeClr val="bg2"/>
                </a:solidFill>
                <a:latin typeface="+mj-lt"/>
              </a:rPr>
              <a:t>Cisco Confidential</a:t>
            </a:r>
          </a:p>
        </p:txBody>
      </p:sp>
      <p:sp>
        <p:nvSpPr>
          <p:cNvPr id="7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FFFFFF"/>
                </a:solidFill>
                <a:latin typeface="+mj-lt"/>
              </a:rPr>
              <a:t>© 2011 Cisco and/or its affiliates. All rights reserved.</a:t>
            </a:r>
            <a:endParaRPr lang="en-US" sz="600" dirty="0">
              <a:solidFill>
                <a:srgbClr val="FFFFFF"/>
              </a:solidFill>
              <a:latin typeface="+mj-lt"/>
            </a:endParaRPr>
          </a:p>
        </p:txBody>
      </p:sp>
      <p:sp>
        <p:nvSpPr>
          <p:cNvPr id="7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chemeClr val="bg1"/>
                </a:solidFill>
                <a:latin typeface="+mj-lt"/>
              </a:rPr>
              <a:pPr algn="r" defTabSz="814388">
                <a:lnSpc>
                  <a:spcPct val="100000"/>
                </a:lnSpc>
              </a:pPr>
              <a:t>‹#›</a:t>
            </a:fld>
            <a:endParaRPr lang="en-US" sz="600" dirty="0">
              <a:solidFill>
                <a:schemeClr val="bg1"/>
              </a:solidFill>
              <a:latin typeface="+mj-lt"/>
            </a:endParaRPr>
          </a:p>
        </p:txBody>
      </p:sp>
      <p:sp>
        <p:nvSpPr>
          <p:cNvPr id="2" name="Title 1"/>
          <p:cNvSpPr>
            <a:spLocks noGrp="1"/>
          </p:cNvSpPr>
          <p:nvPr>
            <p:ph type="ctrTitle" hasCustomPrompt="1"/>
          </p:nvPr>
        </p:nvSpPr>
        <p:spPr>
          <a:xfrm>
            <a:off x="221393" y="1236689"/>
            <a:ext cx="8112125" cy="2918779"/>
          </a:xfrm>
        </p:spPr>
        <p:txBody>
          <a:bodyPr/>
          <a:lstStyle>
            <a:lvl1pPr>
              <a:lnSpc>
                <a:spcPct val="90000"/>
              </a:lnSpc>
              <a:defRPr lang="en-US" sz="5400" b="0" kern="1200" spc="-20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8"/>
            <a:ext cx="8112126"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grpSp>
        <p:nvGrpSpPr>
          <p:cNvPr id="4" name="Group 38"/>
          <p:cNvGrpSpPr/>
          <p:nvPr userDrawn="1"/>
        </p:nvGrpSpPr>
        <p:grpSpPr>
          <a:xfrm>
            <a:off x="341314" y="311151"/>
            <a:ext cx="829170" cy="438358"/>
            <a:chOff x="609600" y="528537"/>
            <a:chExt cx="1444734" cy="763789"/>
          </a:xfrm>
          <a:solidFill>
            <a:schemeClr val="bg1"/>
          </a:solidFill>
        </p:grpSpPr>
        <p:sp>
          <p:nvSpPr>
            <p:cNvPr id="73" name="Rectangle 72"/>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74" name="Freeform 7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5" name="Freeform 7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6" name="Freeform 7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77" name="Freeform 7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92" name="Freeform 9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93" name="Freeform 9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4" name="Freeform 9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95" name="Freeform 9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6" name="Freeform 9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97" name="Freeform 9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8" name="Freeform 9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99" name="Freeform 9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00" name="Freeform 9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Tree>
  </p:cSld>
  <p:clrMapOvr>
    <a:masterClrMapping/>
  </p:clrMapOvr>
  <p:transition>
    <p:wipe dir="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57275" y="275035"/>
            <a:ext cx="7800556"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057275" y="1543050"/>
            <a:ext cx="7800556" cy="4525566"/>
          </a:xfrm>
          <a:prstGeom prst="rect">
            <a:avLst/>
          </a:prstGeom>
        </p:spPr>
        <p:txBody>
          <a:bodyPr/>
          <a:lstStyle>
            <a:lvl1pPr>
              <a:spcBef>
                <a:spcPts val="756"/>
              </a:spcBef>
              <a:defRPr/>
            </a:lvl1pPr>
            <a:lvl2pPr>
              <a:spcBef>
                <a:spcPts val="756"/>
              </a:spcBef>
              <a:defRPr sz="1800"/>
            </a:lvl2pPr>
            <a:lvl3pPr>
              <a:spcBef>
                <a:spcPts val="756"/>
              </a:spcBef>
              <a:defRPr/>
            </a:lvl3pPr>
            <a:lvl4pPr>
              <a:spcBef>
                <a:spcPts val="756"/>
              </a:spcBef>
              <a:defRPr/>
            </a:lvl4pPr>
            <a:lvl5pPr>
              <a:spcBef>
                <a:spcPts val="756"/>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1057275" y="857250"/>
            <a:ext cx="7800556" cy="514350"/>
          </a:xfrm>
          <a:prstGeom prst="rect">
            <a:avLst/>
          </a:prstGeom>
        </p:spPr>
        <p:txBody>
          <a:bodyPr/>
          <a:lstStyle>
            <a:lvl1pPr marL="0" indent="0">
              <a:buNone/>
              <a:defRPr lang="en-US" sz="1900" dirty="0" smtClean="0">
                <a:solidFill>
                  <a:schemeClr val="accent2"/>
                </a:solidFill>
                <a:latin typeface="+mn-lt"/>
                <a:ea typeface="+mn-ea"/>
                <a:cs typeface="+mn-cs"/>
                <a:sym typeface="Arial" pitchFamily="34" charset="0"/>
              </a:defRPr>
            </a:lvl1pPr>
          </a:lstStyle>
          <a:p>
            <a:pPr lvl="0"/>
            <a:r>
              <a:rPr lang="en-US" dirty="0" smtClean="0"/>
              <a:t>Click to edit Master text styles</a:t>
            </a:r>
            <a:endParaRPr lang="en-US" dirty="0"/>
          </a:p>
        </p:txBody>
      </p:sp>
      <p:sp>
        <p:nvSpPr>
          <p:cNvPr id="9" name="Slide Number Placeholder 6"/>
          <p:cNvSpPr>
            <a:spLocks noGrp="1"/>
          </p:cNvSpPr>
          <p:nvPr>
            <p:ph type="sldNum" sz="quarter" idx="4"/>
          </p:nvPr>
        </p:nvSpPr>
        <p:spPr>
          <a:xfrm>
            <a:off x="8857832" y="6552605"/>
            <a:ext cx="286616" cy="364331"/>
          </a:xfrm>
          <a:prstGeom prst="rect">
            <a:avLst/>
          </a:prstGeom>
        </p:spPr>
        <p:txBody>
          <a:bodyPr vert="horz" lIns="57598" tIns="28799" rIns="57598" bIns="28799" rtlCol="0" anchor="ctr"/>
          <a:lstStyle>
            <a:lvl1pPr algn="r">
              <a:defRPr sz="800">
                <a:solidFill>
                  <a:schemeClr val="tx1">
                    <a:tint val="75000"/>
                  </a:schemeClr>
                </a:solidFill>
              </a:defRPr>
            </a:lvl1pPr>
          </a:lstStyle>
          <a:p>
            <a:fld id="{2F5CCB13-0A32-4557-88E9-079F0C330695}" type="slidenum">
              <a:rPr lang="en-US" smtClean="0"/>
              <a:pPr/>
              <a:t>‹#›</a:t>
            </a:fld>
            <a:endParaRPr lang="en-US" dirty="0"/>
          </a:p>
        </p:txBody>
      </p:sp>
    </p:spTree>
    <p:extLst>
      <p:ext uri="{BB962C8B-B14F-4D97-AF65-F5344CB8AC3E}">
        <p14:creationId xmlns:p14="http://schemas.microsoft.com/office/powerpoint/2010/main" val="288491687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57275" y="275035"/>
            <a:ext cx="7800556"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057275" y="1543050"/>
            <a:ext cx="7800556" cy="4525566"/>
          </a:xfrm>
          <a:prstGeom prst="rect">
            <a:avLst/>
          </a:prstGeom>
        </p:spPr>
        <p:txBody>
          <a:bodyPr/>
          <a:lstStyle>
            <a:lvl1pPr>
              <a:spcBef>
                <a:spcPts val="756"/>
              </a:spcBef>
              <a:defRPr/>
            </a:lvl1pPr>
            <a:lvl2pPr>
              <a:spcBef>
                <a:spcPts val="756"/>
              </a:spcBef>
              <a:defRPr sz="1800"/>
            </a:lvl2pPr>
            <a:lvl3pPr>
              <a:spcBef>
                <a:spcPts val="756"/>
              </a:spcBef>
              <a:defRPr/>
            </a:lvl3pPr>
            <a:lvl4pPr>
              <a:spcBef>
                <a:spcPts val="756"/>
              </a:spcBef>
              <a:defRPr/>
            </a:lvl4pPr>
            <a:lvl5pPr>
              <a:spcBef>
                <a:spcPts val="756"/>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1057275" y="857250"/>
            <a:ext cx="7800556" cy="514350"/>
          </a:xfrm>
          <a:prstGeom prst="rect">
            <a:avLst/>
          </a:prstGeom>
        </p:spPr>
        <p:txBody>
          <a:bodyPr/>
          <a:lstStyle>
            <a:lvl1pPr marL="0" indent="0">
              <a:buNone/>
              <a:defRPr lang="en-US" sz="1900" dirty="0" smtClean="0">
                <a:solidFill>
                  <a:schemeClr val="accent2"/>
                </a:solidFill>
                <a:latin typeface="+mn-lt"/>
                <a:ea typeface="+mn-ea"/>
                <a:cs typeface="+mn-cs"/>
                <a:sym typeface="Arial" pitchFamily="34" charset="0"/>
              </a:defRPr>
            </a:lvl1pPr>
          </a:lstStyle>
          <a:p>
            <a:pPr lvl="0"/>
            <a:r>
              <a:rPr lang="en-US" dirty="0" smtClean="0"/>
              <a:t>Click to edit Master text styles</a:t>
            </a:r>
            <a:endParaRPr lang="en-US" dirty="0"/>
          </a:p>
        </p:txBody>
      </p:sp>
      <p:sp>
        <p:nvSpPr>
          <p:cNvPr id="9" name="Slide Number Placeholder 6"/>
          <p:cNvSpPr>
            <a:spLocks noGrp="1"/>
          </p:cNvSpPr>
          <p:nvPr>
            <p:ph type="sldNum" sz="quarter" idx="4"/>
          </p:nvPr>
        </p:nvSpPr>
        <p:spPr>
          <a:xfrm>
            <a:off x="8857832" y="6552605"/>
            <a:ext cx="286616" cy="364331"/>
          </a:xfrm>
          <a:prstGeom prst="rect">
            <a:avLst/>
          </a:prstGeom>
        </p:spPr>
        <p:txBody>
          <a:bodyPr vert="horz" lIns="57598" tIns="28799" rIns="57598" bIns="28799" rtlCol="0" anchor="ctr"/>
          <a:lstStyle>
            <a:lvl1pPr algn="r">
              <a:defRPr sz="800">
                <a:solidFill>
                  <a:schemeClr val="tx1">
                    <a:tint val="75000"/>
                  </a:schemeClr>
                </a:solidFill>
              </a:defRPr>
            </a:lvl1pPr>
          </a:lstStyle>
          <a:p>
            <a:fld id="{2F5CCB13-0A32-4557-88E9-079F0C330695}" type="slidenum">
              <a:rPr lang="en-US" smtClean="0"/>
              <a:pPr/>
              <a:t>‹#›</a:t>
            </a:fld>
            <a:endParaRPr lang="en-US" dirty="0"/>
          </a:p>
        </p:txBody>
      </p:sp>
    </p:spTree>
    <p:extLst>
      <p:ext uri="{BB962C8B-B14F-4D97-AF65-F5344CB8AC3E}">
        <p14:creationId xmlns:p14="http://schemas.microsoft.com/office/powerpoint/2010/main" val="288491687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only no tynes">
    <p:spTree>
      <p:nvGrpSpPr>
        <p:cNvPr id="1" name=""/>
        <p:cNvGrpSpPr/>
        <p:nvPr/>
      </p:nvGrpSpPr>
      <p:grpSpPr>
        <a:xfrm>
          <a:off x="0" y="0"/>
          <a:ext cx="0" cy="0"/>
          <a:chOff x="0" y="0"/>
          <a:chExt cx="0" cy="0"/>
        </a:xfrm>
      </p:grpSpPr>
      <p:sp>
        <p:nvSpPr>
          <p:cNvPr id="3" name="Rectangle 7"/>
          <p:cNvSpPr>
            <a:spLocks noChangeArrowheads="1"/>
          </p:cNvSpPr>
          <p:nvPr userDrawn="1"/>
        </p:nvSpPr>
        <p:spPr bwMode="white">
          <a:xfrm>
            <a:off x="0" y="0"/>
            <a:ext cx="1057275"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57598" tIns="28799" rIns="57598" bIns="28799"/>
          <a:lstStyle/>
          <a:p>
            <a:pPr defTabSz="575981" fontAlgn="base">
              <a:spcBef>
                <a:spcPct val="0"/>
              </a:spcBef>
              <a:spcAft>
                <a:spcPct val="0"/>
              </a:spcAft>
            </a:pPr>
            <a:endParaRPr lang="en-US" sz="2000" dirty="0">
              <a:solidFill>
                <a:srgbClr val="FFFFFF"/>
              </a:solidFill>
              <a:latin typeface="Arial" pitchFamily="34" charset="0"/>
              <a:ea typeface="Apple LiGothic Medium" charset="-120"/>
              <a:sym typeface="Arial" pitchFamily="34" charset="0"/>
            </a:endParaRPr>
          </a:p>
        </p:txBody>
      </p:sp>
      <p:sp>
        <p:nvSpPr>
          <p:cNvPr id="2" name="Title 1"/>
          <p:cNvSpPr>
            <a:spLocks noGrp="1"/>
          </p:cNvSpPr>
          <p:nvPr>
            <p:ph type="title"/>
          </p:nvPr>
        </p:nvSpPr>
        <p:spPr>
          <a:xfrm>
            <a:off x="445111" y="290513"/>
            <a:ext cx="8327414" cy="1226161"/>
          </a:xfrm>
          <a:prstGeom prst="rect">
            <a:avLst/>
          </a:prstGeom>
        </p:spPr>
        <p:txBody>
          <a:bodyPr/>
          <a:lstStyle/>
          <a:p>
            <a:r>
              <a:rPr lang="en-US" smtClean="0"/>
              <a:t>Click to edit Master title style</a:t>
            </a:r>
            <a:endParaRPr lang="en-US"/>
          </a:p>
        </p:txBody>
      </p:sp>
      <p:sp>
        <p:nvSpPr>
          <p:cNvPr id="5" name="Slide Number Placeholder 6"/>
          <p:cNvSpPr>
            <a:spLocks noGrp="1"/>
          </p:cNvSpPr>
          <p:nvPr>
            <p:ph type="sldNum" sz="quarter" idx="4"/>
          </p:nvPr>
        </p:nvSpPr>
        <p:spPr>
          <a:xfrm>
            <a:off x="8857832" y="6552605"/>
            <a:ext cx="286616" cy="364331"/>
          </a:xfrm>
          <a:prstGeom prst="rect">
            <a:avLst/>
          </a:prstGeom>
        </p:spPr>
        <p:txBody>
          <a:bodyPr vert="horz" lIns="57598" tIns="28799" rIns="57598" bIns="28799" rtlCol="0" anchor="ctr"/>
          <a:lstStyle>
            <a:lvl1pPr algn="r">
              <a:defRPr sz="800">
                <a:solidFill>
                  <a:schemeClr val="tx1">
                    <a:tint val="75000"/>
                  </a:schemeClr>
                </a:solidFill>
              </a:defRPr>
            </a:lvl1pPr>
          </a:lstStyle>
          <a:p>
            <a:fld id="{2F5CCB13-0A32-4557-88E9-079F0C330695}" type="slidenum">
              <a:rPr lang="en-US" smtClean="0"/>
              <a:pPr/>
              <a:t>‹#›</a:t>
            </a:fld>
            <a:endParaRPr lang="en-US" dirty="0"/>
          </a:p>
        </p:txBody>
      </p:sp>
    </p:spTree>
    <p:extLst>
      <p:ext uri="{BB962C8B-B14F-4D97-AF65-F5344CB8AC3E}">
        <p14:creationId xmlns:p14="http://schemas.microsoft.com/office/powerpoint/2010/main" val="2179033130"/>
      </p:ext>
    </p:extLst>
  </p:cSld>
  <p:clrMapOvr>
    <a:masterClrMapping/>
  </p:clrMapOv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57275" y="275035"/>
            <a:ext cx="7800556"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057275" y="1543050"/>
            <a:ext cx="7800556" cy="4525566"/>
          </a:xfrm>
          <a:prstGeom prst="rect">
            <a:avLst/>
          </a:prstGeom>
        </p:spPr>
        <p:txBody>
          <a:bodyPr/>
          <a:lstStyle>
            <a:lvl1pPr>
              <a:spcBef>
                <a:spcPts val="756"/>
              </a:spcBef>
              <a:defRPr/>
            </a:lvl1pPr>
            <a:lvl2pPr>
              <a:spcBef>
                <a:spcPts val="756"/>
              </a:spcBef>
              <a:defRPr sz="1800"/>
            </a:lvl2pPr>
            <a:lvl3pPr>
              <a:spcBef>
                <a:spcPts val="756"/>
              </a:spcBef>
              <a:defRPr/>
            </a:lvl3pPr>
            <a:lvl4pPr>
              <a:spcBef>
                <a:spcPts val="756"/>
              </a:spcBef>
              <a:defRPr/>
            </a:lvl4pPr>
            <a:lvl5pPr>
              <a:spcBef>
                <a:spcPts val="756"/>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1057275" y="857250"/>
            <a:ext cx="7800556" cy="514350"/>
          </a:xfrm>
          <a:prstGeom prst="rect">
            <a:avLst/>
          </a:prstGeom>
        </p:spPr>
        <p:txBody>
          <a:bodyPr/>
          <a:lstStyle>
            <a:lvl1pPr marL="0" indent="0">
              <a:buNone/>
              <a:defRPr lang="en-US" sz="1900" dirty="0" smtClean="0">
                <a:solidFill>
                  <a:schemeClr val="accent2"/>
                </a:solidFill>
                <a:latin typeface="+mn-lt"/>
                <a:ea typeface="+mn-ea"/>
                <a:cs typeface="+mn-cs"/>
                <a:sym typeface="Arial" pitchFamily="34" charset="0"/>
              </a:defRPr>
            </a:lvl1pPr>
          </a:lstStyle>
          <a:p>
            <a:pPr lvl="0"/>
            <a:r>
              <a:rPr lang="en-US" dirty="0" smtClean="0"/>
              <a:t>Click to edit Master text styles</a:t>
            </a:r>
            <a:endParaRPr lang="en-US" dirty="0"/>
          </a:p>
        </p:txBody>
      </p:sp>
      <p:sp>
        <p:nvSpPr>
          <p:cNvPr id="9" name="Slide Number Placeholder 6"/>
          <p:cNvSpPr>
            <a:spLocks noGrp="1"/>
          </p:cNvSpPr>
          <p:nvPr>
            <p:ph type="sldNum" sz="quarter" idx="4"/>
          </p:nvPr>
        </p:nvSpPr>
        <p:spPr>
          <a:xfrm>
            <a:off x="8857832" y="6552605"/>
            <a:ext cx="286616" cy="364331"/>
          </a:xfrm>
          <a:prstGeom prst="rect">
            <a:avLst/>
          </a:prstGeom>
        </p:spPr>
        <p:txBody>
          <a:bodyPr vert="horz" lIns="57598" tIns="28799" rIns="57598" bIns="28799" rtlCol="0" anchor="ctr"/>
          <a:lstStyle>
            <a:lvl1pPr algn="r">
              <a:defRPr sz="800">
                <a:solidFill>
                  <a:schemeClr val="tx1">
                    <a:tint val="75000"/>
                  </a:schemeClr>
                </a:solidFill>
              </a:defRPr>
            </a:lvl1pPr>
          </a:lstStyle>
          <a:p>
            <a:fld id="{2F5CCB13-0A32-4557-88E9-079F0C330695}" type="slidenum">
              <a:rPr lang="en-US" smtClean="0"/>
              <a:pPr/>
              <a:t>‹#›</a:t>
            </a:fld>
            <a:endParaRPr lang="en-US" dirty="0"/>
          </a:p>
        </p:txBody>
      </p:sp>
    </p:spTree>
    <p:extLst>
      <p:ext uri="{BB962C8B-B14F-4D97-AF65-F5344CB8AC3E}">
        <p14:creationId xmlns:p14="http://schemas.microsoft.com/office/powerpoint/2010/main" val="288491687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57275" y="275035"/>
            <a:ext cx="7800556"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057275" y="1543050"/>
            <a:ext cx="7800556" cy="4525566"/>
          </a:xfrm>
          <a:prstGeom prst="rect">
            <a:avLst/>
          </a:prstGeom>
        </p:spPr>
        <p:txBody>
          <a:bodyPr/>
          <a:lstStyle>
            <a:lvl1pPr>
              <a:spcBef>
                <a:spcPts val="756"/>
              </a:spcBef>
              <a:defRPr/>
            </a:lvl1pPr>
            <a:lvl2pPr>
              <a:spcBef>
                <a:spcPts val="756"/>
              </a:spcBef>
              <a:defRPr sz="1800"/>
            </a:lvl2pPr>
            <a:lvl3pPr>
              <a:spcBef>
                <a:spcPts val="756"/>
              </a:spcBef>
              <a:defRPr/>
            </a:lvl3pPr>
            <a:lvl4pPr>
              <a:spcBef>
                <a:spcPts val="756"/>
              </a:spcBef>
              <a:defRPr/>
            </a:lvl4pPr>
            <a:lvl5pPr>
              <a:spcBef>
                <a:spcPts val="756"/>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1057275" y="857250"/>
            <a:ext cx="7800556" cy="514350"/>
          </a:xfrm>
          <a:prstGeom prst="rect">
            <a:avLst/>
          </a:prstGeom>
        </p:spPr>
        <p:txBody>
          <a:bodyPr/>
          <a:lstStyle>
            <a:lvl1pPr marL="0" indent="0">
              <a:buNone/>
              <a:defRPr lang="en-US" sz="1900" dirty="0" smtClean="0">
                <a:solidFill>
                  <a:schemeClr val="accent2"/>
                </a:solidFill>
                <a:latin typeface="+mn-lt"/>
                <a:ea typeface="+mn-ea"/>
                <a:cs typeface="+mn-cs"/>
                <a:sym typeface="Arial" pitchFamily="34" charset="0"/>
              </a:defRPr>
            </a:lvl1pPr>
          </a:lstStyle>
          <a:p>
            <a:pPr lvl="0"/>
            <a:r>
              <a:rPr lang="en-US" dirty="0" smtClean="0"/>
              <a:t>Click to edit Master text styles</a:t>
            </a:r>
            <a:endParaRPr lang="en-US" dirty="0"/>
          </a:p>
        </p:txBody>
      </p:sp>
      <p:sp>
        <p:nvSpPr>
          <p:cNvPr id="9" name="Slide Number Placeholder 6"/>
          <p:cNvSpPr>
            <a:spLocks noGrp="1"/>
          </p:cNvSpPr>
          <p:nvPr>
            <p:ph type="sldNum" sz="quarter" idx="4"/>
          </p:nvPr>
        </p:nvSpPr>
        <p:spPr>
          <a:xfrm>
            <a:off x="8857832" y="6552605"/>
            <a:ext cx="286616" cy="364331"/>
          </a:xfrm>
          <a:prstGeom prst="rect">
            <a:avLst/>
          </a:prstGeom>
        </p:spPr>
        <p:txBody>
          <a:bodyPr vert="horz" lIns="57598" tIns="28799" rIns="57598" bIns="28799" rtlCol="0" anchor="ctr"/>
          <a:lstStyle>
            <a:lvl1pPr algn="r">
              <a:defRPr sz="800">
                <a:solidFill>
                  <a:schemeClr val="tx1">
                    <a:tint val="75000"/>
                  </a:schemeClr>
                </a:solidFill>
              </a:defRPr>
            </a:lvl1pPr>
          </a:lstStyle>
          <a:p>
            <a:fld id="{2F5CCB13-0A32-4557-88E9-079F0C330695}" type="slidenum">
              <a:rPr lang="en-US" smtClean="0"/>
              <a:pPr/>
              <a:t>‹#›</a:t>
            </a:fld>
            <a:endParaRPr lang="en-US" dirty="0"/>
          </a:p>
        </p:txBody>
      </p:sp>
    </p:spTree>
    <p:extLst>
      <p:ext uri="{BB962C8B-B14F-4D97-AF65-F5344CB8AC3E}">
        <p14:creationId xmlns:p14="http://schemas.microsoft.com/office/powerpoint/2010/main" val="28849168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5" y="3102726"/>
            <a:ext cx="8477250" cy="3438525"/>
          </a:xfrm>
          <a:prstGeom prst="rect">
            <a:avLst/>
          </a:prstGeom>
          <a:noFill/>
        </p:spPr>
      </p:pic>
      <p:sp>
        <p:nvSpPr>
          <p:cNvPr id="26" name="Rectangle 25"/>
          <p:cNvSpPr/>
          <p:nvPr userDrawn="1"/>
        </p:nvSpPr>
        <p:spPr>
          <a:xfrm>
            <a:off x="217357" y="3020518"/>
            <a:ext cx="8694295" cy="335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2" name="Title 1"/>
          <p:cNvSpPr>
            <a:spLocks noGrp="1"/>
          </p:cNvSpPr>
          <p:nvPr>
            <p:ph type="ctrTitle" hasCustomPrompt="1"/>
          </p:nvPr>
        </p:nvSpPr>
        <p:spPr>
          <a:xfrm>
            <a:off x="221393" y="399143"/>
            <a:ext cx="8112125" cy="2407042"/>
          </a:xfrm>
        </p:spPr>
        <p:txBody>
          <a:bodyPr/>
          <a:lstStyle>
            <a:lvl1pPr algn="l" defTabSz="914400"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24"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1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2011 Cisco and/or its affiliates. All rights reserved.</a:t>
            </a:r>
            <a:endParaRPr lang="en-US" sz="600" dirty="0">
              <a:solidFill>
                <a:srgbClr val="C0C0C0"/>
              </a:solidFill>
              <a:latin typeface="+mj-lt"/>
            </a:endParaRPr>
          </a:p>
        </p:txBody>
      </p:sp>
      <p:sp>
        <p:nvSpPr>
          <p:cNvPr id="1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pic>
        <p:nvPicPr>
          <p:cNvPr id="13" name="Picture 12" descr="bottom bar.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3375" y="6378339"/>
            <a:ext cx="8477250" cy="16291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26"/>
                                        </p:tgtEl>
                                        <p:attrNameLst>
                                          <p:attrName>ppt_x</p:attrName>
                                          <p:attrName>ppt_y</p:attrName>
                                        </p:attrNameLst>
                                      </p:cBhvr>
                                      <p:rCtr x="0" y="-241"/>
                                    </p:animMotion>
                                  </p:childTnLst>
                                </p:cTn>
                              </p:par>
                              <p:par>
                                <p:cTn id="7" presetID="10" presetClass="entr" presetSubtype="0" fill="hold" grpId="0" nodeType="withEffect">
                                  <p:stCondLst>
                                    <p:cond delay="11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5" y="3102726"/>
            <a:ext cx="8477250" cy="3438525"/>
          </a:xfrm>
          <a:prstGeom prst="rect">
            <a:avLst/>
          </a:prstGeom>
          <a:noFill/>
        </p:spPr>
      </p:pic>
      <p:sp>
        <p:nvSpPr>
          <p:cNvPr id="26" name="Rectangle 25"/>
          <p:cNvSpPr/>
          <p:nvPr userDrawn="1"/>
        </p:nvSpPr>
        <p:spPr>
          <a:xfrm>
            <a:off x="217357" y="3020519"/>
            <a:ext cx="8694295" cy="1757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7" name="Rectangle 3"/>
          <p:cNvSpPr>
            <a:spLocks noChangeArrowheads="1"/>
          </p:cNvSpPr>
          <p:nvPr/>
        </p:nvSpPr>
        <p:spPr bwMode="white">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2" name="Title 1"/>
          <p:cNvSpPr>
            <a:spLocks noGrp="1"/>
          </p:cNvSpPr>
          <p:nvPr>
            <p:ph type="ctrTitle" hasCustomPrompt="1"/>
          </p:nvPr>
        </p:nvSpPr>
        <p:spPr>
          <a:xfrm>
            <a:off x="221393" y="1967967"/>
            <a:ext cx="8112125" cy="2407042"/>
          </a:xfrm>
        </p:spPr>
        <p:txBody>
          <a:bodyPr/>
          <a:lstStyle>
            <a:lvl1pPr algn="l" defTabSz="914400"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0"/>
            <a:ext cx="9144000" cy="177800"/>
          </a:xfrm>
          <a:prstGeom prst="rect">
            <a:avLst/>
          </a:prstGeom>
          <a:solidFill>
            <a:schemeClr val="bg2"/>
          </a:solidFill>
          <a:ln w="25400" algn="ctr">
            <a:noFill/>
            <a:miter lim="800000"/>
            <a:headEnd/>
            <a:tailEnd/>
          </a:ln>
          <a:effectLst/>
        </p:spPr>
        <p:txBody>
          <a:bodyPr wrap="none" anchor="ctr"/>
          <a:lstStyle/>
          <a:p>
            <a:endParaRPr lang="en-US" dirty="0">
              <a:latin typeface="+mj-lt"/>
            </a:endParaRPr>
          </a:p>
        </p:txBody>
      </p:sp>
      <p:sp>
        <p:nvSpPr>
          <p:cNvPr id="24"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10" name="Rectangle 4"/>
          <p:cNvSpPr>
            <a:spLocks noChangeArrowheads="1"/>
          </p:cNvSpPr>
          <p:nvPr userDrawn="1"/>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2011 Cisco and/or its affiliates. All rights reserved.</a:t>
            </a:r>
            <a:endParaRPr lang="en-US" sz="600" dirty="0">
              <a:solidFill>
                <a:srgbClr val="C0C0C0"/>
              </a:solidFill>
              <a:latin typeface="+mj-lt"/>
            </a:endParaRPr>
          </a:p>
        </p:txBody>
      </p:sp>
      <p:sp>
        <p:nvSpPr>
          <p:cNvPr id="11"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pic>
        <p:nvPicPr>
          <p:cNvPr id="13" name="Picture 12" descr="bottom bar.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3375" y="6378339"/>
            <a:ext cx="8477250" cy="162912"/>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239713" y="1339745"/>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1" y="1339745"/>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ullet with pull quo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3" y="1339745"/>
            <a:ext cx="4103687"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hasCustomPrompt="1"/>
          </p:nvPr>
        </p:nvSpPr>
        <p:spPr>
          <a:xfrm>
            <a:off x="5221224" y="1747683"/>
            <a:ext cx="3236976" cy="646331"/>
          </a:xfrm>
        </p:spPr>
        <p:txBody>
          <a:bodyPr>
            <a:noAutofit/>
          </a:bodyPr>
          <a:lstStyle>
            <a:lvl1pPr marL="114300" indent="-114300" algn="l" defTabSz="914400" rtl="0" eaLnBrk="1" latinLnBrk="0" hangingPunct="1">
              <a:lnSpc>
                <a:spcPct val="90000"/>
              </a:lnSpc>
              <a:spcBef>
                <a:spcPts val="0"/>
              </a:spcBef>
              <a:buNone/>
              <a:defRPr lang="en-US" sz="20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11" name="Rectangle 4"/>
          <p:cNvSpPr>
            <a:spLocks noChangeArrowheads="1"/>
          </p:cNvSpPr>
          <p:nvPr userDrawn="1"/>
        </p:nvSpPr>
        <p:spPr bwMode="ltGray">
          <a:xfrm>
            <a:off x="251373" y="6586246"/>
            <a:ext cx="2568027" cy="175257"/>
          </a:xfrm>
          <a:prstGeom prst="rect">
            <a:avLst/>
          </a:prstGeom>
          <a:noFill/>
          <a:ln w="9525">
            <a:noFill/>
            <a:miter lim="800000"/>
            <a:headEnd/>
            <a:tailEnd/>
          </a:ln>
          <a:effectLst/>
        </p:spPr>
        <p:txBody>
          <a:bodyPr wrap="square" lIns="82124" tIns="41061" rIns="82124" bIns="41061" anchor="b" anchorCtr="0">
            <a:spAutoFit/>
          </a:bodyPr>
          <a:lstStyle/>
          <a:p>
            <a:pPr marL="0" algn="l" defTabSz="814388" rtl="0" eaLnBrk="1" latinLnBrk="0" hangingPunct="1">
              <a:lnSpc>
                <a:spcPct val="100000"/>
              </a:lnSpc>
            </a:pPr>
            <a:r>
              <a:rPr lang="en-US" sz="600" kern="1200" dirty="0" smtClean="0">
                <a:solidFill>
                  <a:srgbClr val="C0C0C0"/>
                </a:solidFill>
                <a:latin typeface="+mj-lt"/>
                <a:ea typeface="+mn-ea"/>
                <a:cs typeface="+mn-cs"/>
              </a:rPr>
              <a:t>© 2011 Cisco and/or its affiliates. All rights reserved.</a:t>
            </a:r>
            <a:endParaRPr lang="en-US" sz="600" kern="1200" dirty="0">
              <a:solidFill>
                <a:srgbClr val="C0C0C0"/>
              </a:solidFill>
              <a:latin typeface="+mj-lt"/>
              <a:ea typeface="+mn-ea"/>
              <a:cs typeface="+mn-cs"/>
            </a:endParaRPr>
          </a:p>
        </p:txBody>
      </p:sp>
      <p:sp>
        <p:nvSpPr>
          <p:cNvPr id="14" name="Rectangle 5"/>
          <p:cNvSpPr>
            <a:spLocks noChangeArrowheads="1"/>
          </p:cNvSpPr>
          <p:nvPr userDrawn="1"/>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13" name="Rectangle 7"/>
          <p:cNvSpPr>
            <a:spLocks noChangeArrowheads="1"/>
          </p:cNvSpPr>
          <p:nvPr userDrawn="1"/>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
        <p:nvSpPr>
          <p:cNvPr id="16" name="Title 15"/>
          <p:cNvSpPr>
            <a:spLocks noGrp="1"/>
          </p:cNvSpPr>
          <p:nvPr>
            <p:ph type="title"/>
          </p:nvPr>
        </p:nvSpPr>
        <p:spPr/>
        <p:txBody>
          <a:bodyPr/>
          <a:lstStyle/>
          <a:p>
            <a:r>
              <a:rPr lang="en-US" smtClean="0"/>
              <a:t>Click to edit Master title style</a:t>
            </a:r>
            <a:endParaRPr lang="en-US" dirty="0"/>
          </a:p>
        </p:txBody>
      </p:sp>
      <p:sp>
        <p:nvSpPr>
          <p:cNvPr id="20" name="Text Placeholder 19"/>
          <p:cNvSpPr>
            <a:spLocks noGrp="1"/>
          </p:cNvSpPr>
          <p:nvPr>
            <p:ph type="body" sz="quarter" idx="14" hasCustomPrompt="1"/>
          </p:nvPr>
        </p:nvSpPr>
        <p:spPr>
          <a:xfrm>
            <a:off x="5334000" y="4876800"/>
            <a:ext cx="3200400" cy="457200"/>
          </a:xfrm>
        </p:spPr>
        <p:txBody>
          <a:bodyPr anchor="t">
            <a:noAutofit/>
          </a:bodyPr>
          <a:lstStyle>
            <a:lvl1pPr marL="0" indent="0">
              <a:buFontTx/>
              <a:buNone/>
              <a:defRPr sz="1600">
                <a:solidFill>
                  <a:schemeClr val="bg2">
                    <a:lumMod val="50000"/>
                  </a:schemeClr>
                </a:solidFill>
              </a:defRPr>
            </a:lvl1pPr>
          </a:lstStyle>
          <a:p>
            <a:pPr lvl="0"/>
            <a:r>
              <a:rPr lang="en-US" dirty="0" smtClean="0"/>
              <a:t>Source Name</a:t>
            </a:r>
            <a:endParaRPr lang="en-US" dirty="0"/>
          </a:p>
        </p:txBody>
      </p:sp>
      <p:pic>
        <p:nvPicPr>
          <p:cNvPr id="9" name="Picture 8" descr="bottom ba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3375" y="6378339"/>
            <a:ext cx="8477250" cy="162912"/>
          </a:xfrm>
          <a:prstGeom prst="rect">
            <a:avLst/>
          </a:prstGeom>
        </p:spPr>
      </p:pic>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2" y="432215"/>
            <a:ext cx="8588861"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1" y="1339745"/>
            <a:ext cx="8551441" cy="4965699"/>
          </a:xfrm>
          <a:prstGeom prst="rect">
            <a:avLst/>
          </a:prstGeom>
        </p:spPr>
        <p:txBody>
          <a:bodyPr vert="horz" lIns="91440" tIns="45720" rIns="91440" bIns="45720"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3" y="6586246"/>
            <a:ext cx="3420515" cy="175257"/>
          </a:xfrm>
          <a:prstGeom prst="rect">
            <a:avLst/>
          </a:prstGeom>
          <a:noFill/>
          <a:ln w="9525">
            <a:noFill/>
            <a:miter lim="800000"/>
            <a:headEnd/>
            <a:tailEnd/>
          </a:ln>
          <a:effectLst/>
        </p:spPr>
        <p:txBody>
          <a:bodyPr wrap="square" lIns="82124" tIns="41061" rIns="82124" bIns="41061" anchor="b" anchorCtr="0">
            <a:spAutoFit/>
          </a:bodyPr>
          <a:lstStyle/>
          <a:p>
            <a:pPr algn="l" defTabSz="814388">
              <a:lnSpc>
                <a:spcPct val="100000"/>
              </a:lnSpc>
            </a:pPr>
            <a:r>
              <a:rPr lang="en-US" sz="600" dirty="0" smtClean="0">
                <a:solidFill>
                  <a:srgbClr val="C0C0C0"/>
                </a:solidFill>
                <a:latin typeface="+mj-lt"/>
              </a:rPr>
              <a:t>© 2011 Cisco and/or its affiliates. All rights reserved.</a:t>
            </a:r>
            <a:endParaRPr lang="en-US" sz="600" dirty="0">
              <a:solidFill>
                <a:srgbClr val="C0C0C0"/>
              </a:solidFill>
              <a:latin typeface="+mj-lt"/>
            </a:endParaRPr>
          </a:p>
        </p:txBody>
      </p:sp>
      <p:sp>
        <p:nvSpPr>
          <p:cNvPr id="11" name="Rectangle 5"/>
          <p:cNvSpPr>
            <a:spLocks noChangeArrowheads="1"/>
          </p:cNvSpPr>
          <p:nvPr/>
        </p:nvSpPr>
        <p:spPr bwMode="ltGray">
          <a:xfrm>
            <a:off x="7763787" y="6584512"/>
            <a:ext cx="811863" cy="175257"/>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pPr>
            <a:r>
              <a:rPr lang="en-US" sz="600" dirty="0">
                <a:solidFill>
                  <a:srgbClr val="C0C0C0"/>
                </a:solidFill>
                <a:latin typeface="+mj-lt"/>
              </a:rPr>
              <a:t>Cisco Confidential</a:t>
            </a:r>
          </a:p>
        </p:txBody>
      </p:sp>
      <p:sp>
        <p:nvSpPr>
          <p:cNvPr id="9" name="Rectangle 7"/>
          <p:cNvSpPr>
            <a:spLocks noChangeArrowheads="1"/>
          </p:cNvSpPr>
          <p:nvPr/>
        </p:nvSpPr>
        <p:spPr bwMode="ltGray">
          <a:xfrm>
            <a:off x="8639981" y="6580408"/>
            <a:ext cx="260429" cy="175257"/>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pPr>
            <a:fld id="{DFCF27A5-1A5B-48D3-A060-2758FFBB1ADD}" type="slidenum">
              <a:rPr lang="en-US" sz="600">
                <a:solidFill>
                  <a:srgbClr val="C0C0C0"/>
                </a:solidFill>
                <a:latin typeface="+mj-lt"/>
              </a:rPr>
              <a:pPr algn="r" defTabSz="814388">
                <a:lnSpc>
                  <a:spcPct val="100000"/>
                </a:lnSpc>
              </a:pPr>
              <a:t>‹#›</a:t>
            </a:fld>
            <a:endParaRPr lang="en-US" sz="600" dirty="0">
              <a:solidFill>
                <a:srgbClr val="C0C0C0"/>
              </a:solidFill>
              <a:latin typeface="+mj-lt"/>
            </a:endParaRPr>
          </a:p>
        </p:txBody>
      </p:sp>
    </p:spTree>
  </p:cSld>
  <p:clrMap bg1="lt1" tx1="dk1" bg2="lt2" tx2="dk2" accent1="accent1" accent2="accent2" accent3="accent3" accent4="accent4" accent5="accent5" accent6="accent6" hlink="hlink" folHlink="folHlink"/>
  <p:sldLayoutIdLst>
    <p:sldLayoutId id="2147483899" r:id="rId1"/>
    <p:sldLayoutId id="2147483935" r:id="rId2"/>
    <p:sldLayoutId id="2147483936" r:id="rId3"/>
    <p:sldLayoutId id="2147483937" r:id="rId4"/>
    <p:sldLayoutId id="2147483900" r:id="rId5"/>
    <p:sldLayoutId id="214748393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 id="2147483931" r:id="rId18"/>
    <p:sldLayoutId id="2147483912" r:id="rId19"/>
    <p:sldLayoutId id="2147483913" r:id="rId20"/>
    <p:sldLayoutId id="2147483914" r:id="rId21"/>
    <p:sldLayoutId id="2147483915" r:id="rId22"/>
    <p:sldLayoutId id="2147483916" r:id="rId23"/>
    <p:sldLayoutId id="2147483917" r:id="rId24"/>
    <p:sldLayoutId id="2147483918" r:id="rId25"/>
    <p:sldLayoutId id="2147483919" r:id="rId26"/>
    <p:sldLayoutId id="2147483921" r:id="rId27"/>
    <p:sldLayoutId id="2147483922" r:id="rId28"/>
    <p:sldLayoutId id="2147483923" r:id="rId29"/>
    <p:sldLayoutId id="2147483924" r:id="rId30"/>
    <p:sldLayoutId id="2147483925" r:id="rId31"/>
    <p:sldLayoutId id="2147483926" r:id="rId32"/>
    <p:sldLayoutId id="2147483927" r:id="rId33"/>
    <p:sldLayoutId id="2147483944" r:id="rId34"/>
    <p:sldLayoutId id="2147483948" r:id="rId35"/>
    <p:sldLayoutId id="2147483950" r:id="rId36"/>
    <p:sldLayoutId id="2147483952" r:id="rId37"/>
    <p:sldLayoutId id="2147483954" r:id="rId38"/>
    <p:sldLayoutId id="2147483955" r:id="rId39"/>
    <p:sldLayoutId id="2147483956" r:id="rId40"/>
    <p:sldLayoutId id="2147483957" r:id="rId41"/>
    <p:sldLayoutId id="2147483958" r:id="rId42"/>
    <p:sldLayoutId id="2147483959" r:id="rId43"/>
    <p:sldLayoutId id="2147483960" r:id="rId44"/>
  </p:sldLayoutIdLst>
  <p:transition>
    <p:wipe dir="r"/>
  </p:transition>
  <p:timing>
    <p:tnLst>
      <p:par>
        <p:cTn id="1" dur="indefinite" restart="never" nodeType="tmRoot"/>
      </p:par>
    </p:tnLst>
  </p:timing>
  <p:hf sldNum="0" hdr="0" dt="0"/>
  <p:txStyles>
    <p:titleStyle>
      <a:lvl1pPr algn="l" defTabSz="914400"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600" indent="-228600" algn="l" defTabSz="914400"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400" indent="0" algn="l" defTabSz="914400"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4.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34.xml"/><Relationship Id="rId6" Type="http://schemas.openxmlformats.org/officeDocument/2006/relationships/image" Target="../media/image32.png"/><Relationship Id="rId5" Type="http://schemas.openxmlformats.org/officeDocument/2006/relationships/image" Target="../media/image36.jpe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9.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34.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3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34.xml"/><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3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eg"/></Relationships>
</file>

<file path=ppt/slides/_rels/slide4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8" Type="http://schemas.openxmlformats.org/officeDocument/2006/relationships/image" Target="../media/image70.png"/><Relationship Id="rId3" Type="http://schemas.microsoft.com/office/2007/relationships/hdphoto" Target="../media/hdphoto3.wdp"/><Relationship Id="rId7" Type="http://schemas.openxmlformats.org/officeDocument/2006/relationships/image" Target="../media/image69.png"/><Relationship Id="rId2" Type="http://schemas.openxmlformats.org/officeDocument/2006/relationships/image" Target="../media/image66.png"/><Relationship Id="rId1" Type="http://schemas.openxmlformats.org/officeDocument/2006/relationships/slideLayout" Target="../slideLayouts/slideLayout37.xml"/><Relationship Id="rId6" Type="http://schemas.openxmlformats.org/officeDocument/2006/relationships/image" Target="../media/image68.png"/><Relationship Id="rId5" Type="http://schemas.microsoft.com/office/2007/relationships/hdphoto" Target="../media/hdphoto4.wdp"/><Relationship Id="rId10" Type="http://schemas.microsoft.com/office/2007/relationships/hdphoto" Target="../media/hdphoto5.wdp"/><Relationship Id="rId4" Type="http://schemas.openxmlformats.org/officeDocument/2006/relationships/image" Target="../media/image67.jpeg"/><Relationship Id="rId9" Type="http://schemas.openxmlformats.org/officeDocument/2006/relationships/image" Target="../media/image71.png"/></Relationships>
</file>

<file path=ppt/slides/_rels/slide4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5.png"/><Relationship Id="rId1" Type="http://schemas.openxmlformats.org/officeDocument/2006/relationships/slideLayout" Target="../slideLayouts/slideLayout37.xml"/><Relationship Id="rId5" Type="http://schemas.microsoft.com/office/2007/relationships/hdphoto" Target="../media/hdphoto7.wdp"/><Relationship Id="rId4" Type="http://schemas.openxmlformats.org/officeDocument/2006/relationships/image" Target="../media/image7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2.xml"/></Relationships>
</file>

<file path=ppt/slides/_rels/slide5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3.xml"/></Relationships>
</file>

<file path=ppt/slides/_rels/slide5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3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5.jpeg"/><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86.png"/><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37.xml"/><Relationship Id="rId5" Type="http://schemas.openxmlformats.org/officeDocument/2006/relationships/image" Target="../media/image90.jpeg"/><Relationship Id="rId4" Type="http://schemas.openxmlformats.org/officeDocument/2006/relationships/image" Target="../media/image89.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1.png"/><Relationship Id="rId1" Type="http://schemas.openxmlformats.org/officeDocument/2006/relationships/slideLayout" Target="../slideLayouts/slideLayout37.xml"/><Relationship Id="rId5" Type="http://schemas.openxmlformats.org/officeDocument/2006/relationships/chart" Target="../charts/chart3.xml"/><Relationship Id="rId4" Type="http://schemas.openxmlformats.org/officeDocument/2006/relationships/chart" Target="../charts/char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slideLayout" Target="../slideLayouts/slideLayout29.xml"/><Relationship Id="rId7" Type="http://schemas.openxmlformats.org/officeDocument/2006/relationships/image" Target="../media/image9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3.png"/><Relationship Id="rId5" Type="http://schemas.openxmlformats.org/officeDocument/2006/relationships/image" Target="../media/image92.jpeg"/><Relationship Id="rId4" Type="http://schemas.openxmlformats.org/officeDocument/2006/relationships/notesSlide" Target="../notesSlides/notesSlide24.xml"/></Relationships>
</file>

<file path=ppt/slides/_rels/slide69.xml.rels><?xml version="1.0" encoding="UTF-8" standalone="yes"?>
<Relationships xmlns="http://schemas.openxmlformats.org/package/2006/relationships"><Relationship Id="rId8" Type="http://schemas.microsoft.com/office/2007/relationships/hdphoto" Target="../media/hdphoto10.wdp"/><Relationship Id="rId13" Type="http://schemas.openxmlformats.org/officeDocument/2006/relationships/image" Target="../media/image100.png"/><Relationship Id="rId3" Type="http://schemas.openxmlformats.org/officeDocument/2006/relationships/notesSlide" Target="../notesSlides/notesSlide25.xml"/><Relationship Id="rId7" Type="http://schemas.openxmlformats.org/officeDocument/2006/relationships/image" Target="../media/image99.png"/><Relationship Id="rId12" Type="http://schemas.openxmlformats.org/officeDocument/2006/relationships/image" Target="../media/image96.emf"/><Relationship Id="rId2" Type="http://schemas.openxmlformats.org/officeDocument/2006/relationships/slideLayout" Target="../slideLayouts/slideLayout29.xml"/><Relationship Id="rId16" Type="http://schemas.openxmlformats.org/officeDocument/2006/relationships/image" Target="../media/image103.png"/><Relationship Id="rId1" Type="http://schemas.openxmlformats.org/officeDocument/2006/relationships/vmlDrawing" Target="../drawings/vmlDrawing1.vml"/><Relationship Id="rId6" Type="http://schemas.microsoft.com/office/2007/relationships/hdphoto" Target="../media/hdphoto9.wdp"/><Relationship Id="rId11" Type="http://schemas.openxmlformats.org/officeDocument/2006/relationships/oleObject" Target="../embeddings/Microsoft_Excel_97-2003_Worksheet1.xls"/><Relationship Id="rId5" Type="http://schemas.openxmlformats.org/officeDocument/2006/relationships/image" Target="../media/image98.png"/><Relationship Id="rId15" Type="http://schemas.openxmlformats.org/officeDocument/2006/relationships/image" Target="../media/image102.png"/><Relationship Id="rId10" Type="http://schemas.openxmlformats.org/officeDocument/2006/relationships/oleObject" Target="../embeddings/oleObject1.bin"/><Relationship Id="rId4" Type="http://schemas.openxmlformats.org/officeDocument/2006/relationships/image" Target="../media/image97.png"/><Relationship Id="rId9" Type="http://schemas.microsoft.com/office/2007/relationships/hdphoto" Target="../media/hdphoto11.wdp"/><Relationship Id="rId14" Type="http://schemas.openxmlformats.org/officeDocument/2006/relationships/image" Target="../media/image10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6.xml"/><Relationship Id="rId4" Type="http://schemas.openxmlformats.org/officeDocument/2006/relationships/image" Target="../media/image24.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8" Type="http://schemas.openxmlformats.org/officeDocument/2006/relationships/image" Target="../media/image109.wmf"/><Relationship Id="rId13" Type="http://schemas.openxmlformats.org/officeDocument/2006/relationships/image" Target="../media/image114.emf"/><Relationship Id="rId18" Type="http://schemas.openxmlformats.org/officeDocument/2006/relationships/image" Target="../media/image117.gif"/><Relationship Id="rId26" Type="http://schemas.openxmlformats.org/officeDocument/2006/relationships/image" Target="../media/image122.png"/><Relationship Id="rId3" Type="http://schemas.openxmlformats.org/officeDocument/2006/relationships/image" Target="../media/image104.png"/><Relationship Id="rId21" Type="http://schemas.microsoft.com/office/2007/relationships/hdphoto" Target="../media/hdphoto12.wdp"/><Relationship Id="rId34" Type="http://schemas.openxmlformats.org/officeDocument/2006/relationships/hyperlink" Target="http://www.gottabemobile.com/wp-content/uploads/hp-logo.jpg" TargetMode="External"/><Relationship Id="rId7" Type="http://schemas.openxmlformats.org/officeDocument/2006/relationships/image" Target="../media/image108.gif"/><Relationship Id="rId12" Type="http://schemas.openxmlformats.org/officeDocument/2006/relationships/image" Target="../media/image113.jpeg"/><Relationship Id="rId17" Type="http://schemas.openxmlformats.org/officeDocument/2006/relationships/image" Target="../media/image116.jpeg"/><Relationship Id="rId25" Type="http://schemas.microsoft.com/office/2007/relationships/hdphoto" Target="../media/hdphoto14.wdp"/><Relationship Id="rId33" Type="http://schemas.openxmlformats.org/officeDocument/2006/relationships/image" Target="../media/image125.jpeg"/><Relationship Id="rId2" Type="http://schemas.openxmlformats.org/officeDocument/2006/relationships/notesSlide" Target="../notesSlides/notesSlide27.xml"/><Relationship Id="rId16" Type="http://schemas.openxmlformats.org/officeDocument/2006/relationships/hyperlink" Target="http://media9.connectedsocialmedia.com/vmware/03/4212/vmware_view_pilot.jpg" TargetMode="External"/><Relationship Id="rId20" Type="http://schemas.openxmlformats.org/officeDocument/2006/relationships/image" Target="../media/image119.png"/><Relationship Id="rId29" Type="http://schemas.microsoft.com/office/2007/relationships/hdphoto" Target="../media/hdphoto16.wdp"/><Relationship Id="rId1" Type="http://schemas.openxmlformats.org/officeDocument/2006/relationships/slideLayout" Target="../slideLayouts/slideLayout10.xml"/><Relationship Id="rId6" Type="http://schemas.openxmlformats.org/officeDocument/2006/relationships/image" Target="../media/image107.jpeg"/><Relationship Id="rId11" Type="http://schemas.openxmlformats.org/officeDocument/2006/relationships/image" Target="../media/image112.png"/><Relationship Id="rId24" Type="http://schemas.openxmlformats.org/officeDocument/2006/relationships/image" Target="../media/image121.png"/><Relationship Id="rId32" Type="http://schemas.openxmlformats.org/officeDocument/2006/relationships/hyperlink" Target="http://www.enterprise.mtu.edu/highschool/partners/logos/ibm-logo.jpg" TargetMode="External"/><Relationship Id="rId5" Type="http://schemas.openxmlformats.org/officeDocument/2006/relationships/image" Target="../media/image106.jpeg"/><Relationship Id="rId15" Type="http://schemas.openxmlformats.org/officeDocument/2006/relationships/image" Target="../media/image115.jpeg"/><Relationship Id="rId23" Type="http://schemas.microsoft.com/office/2007/relationships/hdphoto" Target="../media/hdphoto13.wdp"/><Relationship Id="rId28" Type="http://schemas.openxmlformats.org/officeDocument/2006/relationships/image" Target="../media/image123.png"/><Relationship Id="rId36" Type="http://schemas.openxmlformats.org/officeDocument/2006/relationships/image" Target="../media/image127.jpeg"/><Relationship Id="rId10" Type="http://schemas.openxmlformats.org/officeDocument/2006/relationships/image" Target="../media/image111.jpeg"/><Relationship Id="rId19" Type="http://schemas.openxmlformats.org/officeDocument/2006/relationships/image" Target="../media/image118.jpeg"/><Relationship Id="rId31" Type="http://schemas.microsoft.com/office/2007/relationships/hdphoto" Target="../media/hdphoto17.wdp"/><Relationship Id="rId4" Type="http://schemas.openxmlformats.org/officeDocument/2006/relationships/image" Target="../media/image105.png"/><Relationship Id="rId9" Type="http://schemas.openxmlformats.org/officeDocument/2006/relationships/image" Target="../media/image110.png"/><Relationship Id="rId14" Type="http://schemas.openxmlformats.org/officeDocument/2006/relationships/hyperlink" Target="http://www.9to5mac.com/files/u312/microsoft-logo1.jpg" TargetMode="External"/><Relationship Id="rId22" Type="http://schemas.openxmlformats.org/officeDocument/2006/relationships/image" Target="../media/image120.png"/><Relationship Id="rId27" Type="http://schemas.microsoft.com/office/2007/relationships/hdphoto" Target="../media/hdphoto15.wdp"/><Relationship Id="rId30" Type="http://schemas.openxmlformats.org/officeDocument/2006/relationships/image" Target="../media/image124.png"/><Relationship Id="rId35" Type="http://schemas.openxmlformats.org/officeDocument/2006/relationships/image" Target="../media/image126.jpeg"/></Relationships>
</file>

<file path=ppt/slides/_rels/slide73.xml.rels><?xml version="1.0" encoding="UTF-8" standalone="yes"?>
<Relationships xmlns="http://schemas.openxmlformats.org/package/2006/relationships"><Relationship Id="rId3" Type="http://schemas.openxmlformats.org/officeDocument/2006/relationships/hyperlink" Target="http://www.youtube.com/watch?v=RPEG-1E96Vk" TargetMode="External"/><Relationship Id="rId7" Type="http://schemas.openxmlformats.org/officeDocument/2006/relationships/image" Target="../media/image131.png"/><Relationship Id="rId2" Type="http://schemas.openxmlformats.org/officeDocument/2006/relationships/notesSlide" Target="../notesSlides/notesSlide28.xml"/><Relationship Id="rId1" Type="http://schemas.openxmlformats.org/officeDocument/2006/relationships/slideLayout" Target="../slideLayouts/slideLayout36.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s>
</file>

<file path=ppt/slides/_rels/slide74.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29.xml"/><Relationship Id="rId1" Type="http://schemas.openxmlformats.org/officeDocument/2006/relationships/slideLayout" Target="../slideLayouts/slideLayout36.xml"/><Relationship Id="rId5" Type="http://schemas.openxmlformats.org/officeDocument/2006/relationships/hyperlink" Target="http://www.youtube.com/watch?v=IiIEb-DuqnQ" TargetMode="External"/><Relationship Id="rId4" Type="http://schemas.openxmlformats.org/officeDocument/2006/relationships/image" Target="../media/image133.png"/></Relationships>
</file>

<file path=ppt/slides/_rels/slide75.xml.rels><?xml version="1.0" encoding="UTF-8" standalone="yes"?>
<Relationships xmlns="http://schemas.openxmlformats.org/package/2006/relationships"><Relationship Id="rId8" Type="http://schemas.microsoft.com/office/2007/relationships/hdphoto" Target="../media/hdphoto20.wdp"/><Relationship Id="rId13" Type="http://schemas.openxmlformats.org/officeDocument/2006/relationships/image" Target="../media/image117.gif"/><Relationship Id="rId18" Type="http://schemas.openxmlformats.org/officeDocument/2006/relationships/image" Target="../media/image113.jpeg"/><Relationship Id="rId3" Type="http://schemas.openxmlformats.org/officeDocument/2006/relationships/image" Target="../media/image135.png"/><Relationship Id="rId21" Type="http://schemas.openxmlformats.org/officeDocument/2006/relationships/image" Target="../media/image147.jpeg"/><Relationship Id="rId7" Type="http://schemas.microsoft.com/office/2007/relationships/hdphoto" Target="../media/hdphoto19.wdp"/><Relationship Id="rId12" Type="http://schemas.openxmlformats.org/officeDocument/2006/relationships/image" Target="../media/image141.png"/><Relationship Id="rId17" Type="http://schemas.openxmlformats.org/officeDocument/2006/relationships/image" Target="../media/image144.jpeg"/><Relationship Id="rId2" Type="http://schemas.openxmlformats.org/officeDocument/2006/relationships/image" Target="../media/image134.png"/><Relationship Id="rId16" Type="http://schemas.openxmlformats.org/officeDocument/2006/relationships/image" Target="../media/image143.png"/><Relationship Id="rId20" Type="http://schemas.openxmlformats.org/officeDocument/2006/relationships/image" Target="../media/image146.gif"/><Relationship Id="rId1" Type="http://schemas.openxmlformats.org/officeDocument/2006/relationships/slideLayout" Target="../slideLayouts/slideLayout29.xml"/><Relationship Id="rId6" Type="http://schemas.openxmlformats.org/officeDocument/2006/relationships/image" Target="../media/image137.png"/><Relationship Id="rId11" Type="http://schemas.openxmlformats.org/officeDocument/2006/relationships/image" Target="../media/image140.gif"/><Relationship Id="rId5" Type="http://schemas.microsoft.com/office/2007/relationships/hdphoto" Target="../media/hdphoto18.wdp"/><Relationship Id="rId15" Type="http://schemas.openxmlformats.org/officeDocument/2006/relationships/image" Target="../media/image108.gif"/><Relationship Id="rId23" Type="http://schemas.openxmlformats.org/officeDocument/2006/relationships/image" Target="../media/image149.jpeg"/><Relationship Id="rId10" Type="http://schemas.openxmlformats.org/officeDocument/2006/relationships/image" Target="../media/image139.jpeg"/><Relationship Id="rId19" Type="http://schemas.openxmlformats.org/officeDocument/2006/relationships/image" Target="../media/image145.gif"/><Relationship Id="rId4" Type="http://schemas.openxmlformats.org/officeDocument/2006/relationships/image" Target="../media/image136.jpeg"/><Relationship Id="rId9" Type="http://schemas.openxmlformats.org/officeDocument/2006/relationships/image" Target="../media/image138.png"/><Relationship Id="rId14" Type="http://schemas.openxmlformats.org/officeDocument/2006/relationships/image" Target="../media/image142.png"/><Relationship Id="rId22" Type="http://schemas.openxmlformats.org/officeDocument/2006/relationships/image" Target="../media/image148.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538" y="1738313"/>
            <a:ext cx="8602662" cy="2281237"/>
          </a:xfrm>
        </p:spPr>
        <p:txBody>
          <a:bodyPr/>
          <a:lstStyle/>
          <a:p>
            <a:pPr eaLnBrk="1" fontAlgn="auto" hangingPunct="1">
              <a:spcAft>
                <a:spcPts val="0"/>
              </a:spcAft>
              <a:defRPr/>
            </a:pPr>
            <a:r>
              <a:rPr lang="en-US" sz="4800" dirty="0" smtClean="0">
                <a:ea typeface="+mj-ea"/>
              </a:rPr>
              <a:t>UCS Insider</a:t>
            </a:r>
            <a:br>
              <a:rPr lang="en-US" sz="4800" dirty="0" smtClean="0">
                <a:ea typeface="+mj-ea"/>
              </a:rPr>
            </a:br>
            <a:endParaRPr dirty="0">
              <a:ea typeface="+mj-ea"/>
            </a:endParaRPr>
          </a:p>
        </p:txBody>
      </p:sp>
      <p:pic>
        <p:nvPicPr>
          <p:cNvPr id="30723" name="Picture Placeholder 10" descr="Picture14.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43525" y="4481513"/>
            <a:ext cx="3800475" cy="2374900"/>
          </a:xfrm>
          <a:prstGeom prst="rect">
            <a:avLst/>
          </a:prstGeom>
          <a:noFill/>
          <a:ln w="9525">
            <a:noFill/>
            <a:miter lim="800000"/>
            <a:headEnd/>
            <a:tailEnd/>
          </a:ln>
        </p:spPr>
      </p:pic>
      <p:sp>
        <p:nvSpPr>
          <p:cNvPr id="4" name="Title 1"/>
          <p:cNvSpPr txBox="1">
            <a:spLocks/>
          </p:cNvSpPr>
          <p:nvPr/>
        </p:nvSpPr>
        <p:spPr>
          <a:xfrm>
            <a:off x="330200" y="4481513"/>
            <a:ext cx="8602663" cy="852487"/>
          </a:xfrm>
          <a:prstGeom prst="rect">
            <a:avLst/>
          </a:prstGeom>
        </p:spPr>
        <p:txBody>
          <a:bodyPr lIns="82296" rIns="82296" anchor="b"/>
          <a:lstStyle>
            <a:lvl1pPr algn="l" defTabSz="914400" rtl="0" eaLnBrk="1" latinLnBrk="0" hangingPunct="1">
              <a:lnSpc>
                <a:spcPct val="90000"/>
              </a:lnSpc>
              <a:spcBef>
                <a:spcPct val="0"/>
              </a:spcBef>
              <a:buNone/>
              <a:defRPr lang="en-US" sz="6000" b="0" kern="1200" spc="-200" baseline="0">
                <a:solidFill>
                  <a:schemeClr val="bg1"/>
                </a:solidFill>
                <a:latin typeface="+mj-lt"/>
                <a:ea typeface="+mj-ea"/>
                <a:cs typeface="+mj-cs"/>
              </a:defRPr>
            </a:lvl1pPr>
          </a:lstStyle>
          <a:p>
            <a:pPr fontAlgn="auto">
              <a:spcAft>
                <a:spcPts val="0"/>
              </a:spcAft>
              <a:defRPr/>
            </a:pPr>
            <a:endParaRPr sz="2000" dirty="0" smtClean="0"/>
          </a:p>
          <a:p>
            <a:pPr fontAlgn="auto">
              <a:spcAft>
                <a:spcPts val="0"/>
              </a:spcAft>
              <a:defRPr/>
            </a:pPr>
            <a:r>
              <a:rPr lang="en-US" sz="2000" dirty="0" err="1" smtClean="0"/>
              <a:t>Januar</a:t>
            </a:r>
            <a:r>
              <a:rPr lang="en-US" sz="2000" dirty="0" smtClean="0"/>
              <a:t> </a:t>
            </a:r>
            <a:r>
              <a:rPr lang="en-US" sz="2000" dirty="0"/>
              <a:t> </a:t>
            </a:r>
            <a:r>
              <a:rPr lang="en-US" sz="2000" dirty="0" smtClean="0"/>
              <a:t>2013</a:t>
            </a:r>
            <a:endParaRPr sz="36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itle 4"/>
          <p:cNvSpPr>
            <a:spLocks noGrp="1"/>
          </p:cNvSpPr>
          <p:nvPr>
            <p:ph type="title"/>
          </p:nvPr>
        </p:nvSpPr>
        <p:spPr>
          <a:xfrm>
            <a:off x="229702" y="-39756"/>
            <a:ext cx="8588861" cy="1270415"/>
          </a:xfrm>
        </p:spPr>
        <p:txBody>
          <a:bodyPr/>
          <a:lstStyle/>
          <a:p>
            <a:r>
              <a:rPr lang="en-US" dirty="0" smtClean="0"/>
              <a:t>Storage features </a:t>
            </a:r>
            <a:r>
              <a:rPr lang="en-US" dirty="0"/>
              <a:t>are focused on innovating on the </a:t>
            </a:r>
            <a:r>
              <a:rPr lang="en-US" dirty="0" smtClean="0"/>
              <a:t>platform</a:t>
            </a:r>
            <a:endParaRPr lang="en-US" dirty="0"/>
          </a:p>
        </p:txBody>
      </p:sp>
      <p:grpSp>
        <p:nvGrpSpPr>
          <p:cNvPr id="2" name="Group 24"/>
          <p:cNvGrpSpPr>
            <a:grpSpLocks noChangeAspect="1"/>
          </p:cNvGrpSpPr>
          <p:nvPr/>
        </p:nvGrpSpPr>
        <p:grpSpPr>
          <a:xfrm>
            <a:off x="-1316821" y="1551103"/>
            <a:ext cx="3679405" cy="743621"/>
            <a:chOff x="-241300" y="1320803"/>
            <a:chExt cx="4905862" cy="991493"/>
          </a:xfrm>
        </p:grpSpPr>
        <p:sp>
          <p:nvSpPr>
            <p:cNvPr id="118" name="Round Same Side Corner Rectangle 117"/>
            <p:cNvSpPr/>
            <p:nvPr/>
          </p:nvSpPr>
          <p:spPr>
            <a:xfrm rot="5400000">
              <a:off x="1715884" y="-636381"/>
              <a:ext cx="991493" cy="4905862"/>
            </a:xfrm>
            <a:prstGeom prst="round2SameRect">
              <a:avLst>
                <a:gd name="adj1" fmla="val 50000"/>
                <a:gd name="adj2" fmla="val 0"/>
              </a:avLst>
            </a:prstGeom>
            <a:gradFill>
              <a:gsLst>
                <a:gs pos="0">
                  <a:srgbClr val="061C23"/>
                </a:gs>
                <a:gs pos="100000">
                  <a:schemeClr val="accent3">
                    <a:lumMod val="10000"/>
                    <a:alpha val="75000"/>
                  </a:schemeClr>
                </a:gs>
              </a:gsLst>
              <a:lin ang="5400000" scaled="0"/>
            </a:gradFill>
            <a:ln w="12700">
              <a:gradFill>
                <a:gsLst>
                  <a:gs pos="0">
                    <a:srgbClr val="01BBBB"/>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3152" rIns="274320" bIns="45720" numCol="1" spcCol="0" rtlCol="0" fromWordArt="0" anchor="t" anchorCtr="0" forceAA="0" compatLnSpc="1">
              <a:prstTxWarp prst="textNoShape">
                <a:avLst/>
              </a:prstTxWarp>
              <a:noAutofit/>
            </a:bodyPr>
            <a:lstStyle/>
            <a:p>
              <a:pPr algn="r"/>
              <a:endParaRPr lang="en-US" sz="1500" dirty="0">
                <a:solidFill>
                  <a:srgbClr val="FFFFFF"/>
                </a:solidFill>
              </a:endParaRPr>
            </a:p>
          </p:txBody>
        </p:sp>
        <p:sp>
          <p:nvSpPr>
            <p:cNvPr id="146" name="Rectangle 145"/>
            <p:cNvSpPr/>
            <p:nvPr/>
          </p:nvSpPr>
          <p:spPr>
            <a:xfrm>
              <a:off x="1514460" y="1530057"/>
              <a:ext cx="2075903" cy="55912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r" defTabSz="914367">
                <a:lnSpc>
                  <a:spcPct val="90000"/>
                </a:lnSpc>
              </a:pPr>
              <a:r>
                <a:rPr lang="en-US" sz="1500" dirty="0" err="1" smtClean="0">
                  <a:solidFill>
                    <a:srgbClr val="0096D6">
                      <a:lumMod val="40000"/>
                      <a:lumOff val="60000"/>
                    </a:srgbClr>
                  </a:solidFill>
                  <a:cs typeface="Arial" charset="0"/>
                </a:rPr>
                <a:t>Vereinfachte</a:t>
              </a:r>
              <a:r>
                <a:rPr lang="en-US" sz="1500" dirty="0" smtClean="0">
                  <a:solidFill>
                    <a:srgbClr val="0096D6">
                      <a:lumMod val="40000"/>
                      <a:lumOff val="60000"/>
                    </a:srgbClr>
                  </a:solidFill>
                  <a:cs typeface="Arial" charset="0"/>
                </a:rPr>
                <a:t> </a:t>
              </a:r>
              <a:r>
                <a:rPr lang="en-US" sz="1500" dirty="0" err="1" smtClean="0">
                  <a:solidFill>
                    <a:srgbClr val="0096D6">
                      <a:lumMod val="40000"/>
                      <a:lumOff val="60000"/>
                    </a:srgbClr>
                  </a:solidFill>
                  <a:cs typeface="Arial" charset="0"/>
                </a:rPr>
                <a:t>Topologien</a:t>
              </a:r>
              <a:endParaRPr lang="en-US" sz="1500" dirty="0">
                <a:solidFill>
                  <a:srgbClr val="0096D6">
                    <a:lumMod val="40000"/>
                    <a:lumOff val="60000"/>
                  </a:srgbClr>
                </a:solidFill>
                <a:cs typeface="Arial" charset="0"/>
              </a:endParaRPr>
            </a:p>
          </p:txBody>
        </p:sp>
        <p:grpSp>
          <p:nvGrpSpPr>
            <p:cNvPr id="3" name="Group 18"/>
            <p:cNvGrpSpPr/>
            <p:nvPr/>
          </p:nvGrpSpPr>
          <p:grpSpPr>
            <a:xfrm>
              <a:off x="3723564" y="1393132"/>
              <a:ext cx="846832" cy="846832"/>
              <a:chOff x="3723564" y="1393132"/>
              <a:chExt cx="846832" cy="846832"/>
            </a:xfrm>
          </p:grpSpPr>
          <p:sp>
            <p:nvSpPr>
              <p:cNvPr id="119" name="Oval 118"/>
              <p:cNvSpPr/>
              <p:nvPr/>
            </p:nvSpPr>
            <p:spPr>
              <a:xfrm>
                <a:off x="3723564" y="1393132"/>
                <a:ext cx="846832" cy="846832"/>
              </a:xfrm>
              <a:prstGeom prst="ellipse">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smtClean="0">
                  <a:solidFill>
                    <a:srgbClr val="FFFFFF"/>
                  </a:solidFill>
                </a:endParaRPr>
              </a:p>
            </p:txBody>
          </p:sp>
          <p:grpSp>
            <p:nvGrpSpPr>
              <p:cNvPr id="4" name="Group 17"/>
              <p:cNvGrpSpPr/>
              <p:nvPr/>
            </p:nvGrpSpPr>
            <p:grpSpPr>
              <a:xfrm>
                <a:off x="3831071" y="1500638"/>
                <a:ext cx="631818" cy="631820"/>
                <a:chOff x="3835688" y="1444631"/>
                <a:chExt cx="631818" cy="631820"/>
              </a:xfrm>
            </p:grpSpPr>
            <p:sp>
              <p:nvSpPr>
                <p:cNvPr id="162" name="Oval 161"/>
                <p:cNvSpPr/>
                <p:nvPr/>
              </p:nvSpPr>
              <p:spPr>
                <a:xfrm>
                  <a:off x="3835688" y="1444631"/>
                  <a:ext cx="631818" cy="631820"/>
                </a:xfrm>
                <a:prstGeom prst="ellipse">
                  <a:avLst/>
                </a:prstGeom>
                <a:gradFill flip="none" rotWithShape="1">
                  <a:gsLst>
                    <a:gs pos="0">
                      <a:schemeClr val="tx2">
                        <a:lumMod val="75000"/>
                      </a:schemeClr>
                    </a:gs>
                    <a:gs pos="90000">
                      <a:schemeClr val="accent5">
                        <a:shade val="100000"/>
                        <a:satMod val="115000"/>
                      </a:schemeClr>
                    </a:gs>
                  </a:gsLst>
                  <a:lin ang="16200000" scaled="1"/>
                  <a:tileRect/>
                </a:gradFill>
                <a:ln w="3175" cap="flat" cmpd="sng" algn="ctr">
                  <a:solidFill>
                    <a:schemeClr val="bg1"/>
                  </a:solidFill>
                  <a:prstDash val="solid"/>
                </a:ln>
                <a:effectLst/>
              </p:spPr>
              <p:txBody>
                <a:bodyPr anchor="ctr"/>
                <a:lstStyle/>
                <a:p>
                  <a:pPr algn="ctr"/>
                  <a:endParaRPr lang="en-US" sz="1500" baseline="-25000" dirty="0">
                    <a:solidFill>
                      <a:srgbClr val="0096D6"/>
                    </a:solidFill>
                  </a:endParaRPr>
                </a:p>
              </p:txBody>
            </p:sp>
            <p:grpSp>
              <p:nvGrpSpPr>
                <p:cNvPr id="5" name="Group 162"/>
                <p:cNvGrpSpPr/>
                <p:nvPr/>
              </p:nvGrpSpPr>
              <p:grpSpPr>
                <a:xfrm>
                  <a:off x="3965003" y="1572570"/>
                  <a:ext cx="372930" cy="379123"/>
                  <a:chOff x="1316729" y="5438559"/>
                  <a:chExt cx="357691" cy="363629"/>
                </a:xfrm>
                <a:effectLst>
                  <a:outerShdw blurRad="63500" sx="102000" sy="102000" algn="ctr" rotWithShape="0">
                    <a:prstClr val="black">
                      <a:alpha val="40000"/>
                    </a:prstClr>
                  </a:outerShdw>
                </a:effectLst>
              </p:grpSpPr>
              <p:sp>
                <p:nvSpPr>
                  <p:cNvPr id="164" name="Oval 163"/>
                  <p:cNvSpPr/>
                  <p:nvPr/>
                </p:nvSpPr>
                <p:spPr>
                  <a:xfrm>
                    <a:off x="1441427" y="5569195"/>
                    <a:ext cx="232993" cy="232993"/>
                  </a:xfrm>
                  <a:prstGeom prst="ellipse">
                    <a:avLst/>
                  </a:prstGeom>
                  <a:no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smtClean="0">
                      <a:solidFill>
                        <a:srgbClr val="FFFFFF"/>
                      </a:solidFill>
                    </a:endParaRPr>
                  </a:p>
                </p:txBody>
              </p:sp>
              <p:sp>
                <p:nvSpPr>
                  <p:cNvPr id="165" name="Oval 164"/>
                  <p:cNvSpPr/>
                  <p:nvPr/>
                </p:nvSpPr>
                <p:spPr>
                  <a:xfrm>
                    <a:off x="1441427" y="5438564"/>
                    <a:ext cx="232993" cy="232993"/>
                  </a:xfrm>
                  <a:prstGeom prst="ellipse">
                    <a:avLst/>
                  </a:prstGeom>
                  <a:no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smtClean="0">
                      <a:solidFill>
                        <a:srgbClr val="FFFFFF"/>
                      </a:solidFill>
                    </a:endParaRPr>
                  </a:p>
                </p:txBody>
              </p:sp>
              <p:sp>
                <p:nvSpPr>
                  <p:cNvPr id="166" name="Oval 165"/>
                  <p:cNvSpPr/>
                  <p:nvPr/>
                </p:nvSpPr>
                <p:spPr>
                  <a:xfrm>
                    <a:off x="1316729" y="5569195"/>
                    <a:ext cx="232993" cy="232993"/>
                  </a:xfrm>
                  <a:prstGeom prst="ellipse">
                    <a:avLst/>
                  </a:prstGeom>
                  <a:no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smtClean="0">
                      <a:solidFill>
                        <a:srgbClr val="FFFFFF"/>
                      </a:solidFill>
                    </a:endParaRPr>
                  </a:p>
                </p:txBody>
              </p:sp>
              <p:sp>
                <p:nvSpPr>
                  <p:cNvPr id="167" name="Oval 166"/>
                  <p:cNvSpPr/>
                  <p:nvPr/>
                </p:nvSpPr>
                <p:spPr>
                  <a:xfrm>
                    <a:off x="1316729" y="5438559"/>
                    <a:ext cx="232993" cy="232993"/>
                  </a:xfrm>
                  <a:prstGeom prst="ellipse">
                    <a:avLst/>
                  </a:prstGeom>
                  <a:no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smtClean="0">
                      <a:solidFill>
                        <a:srgbClr val="FFFFFF"/>
                      </a:solidFill>
                    </a:endParaRPr>
                  </a:p>
                </p:txBody>
              </p:sp>
            </p:grpSp>
          </p:grpSp>
        </p:grpSp>
      </p:grpSp>
      <p:sp>
        <p:nvSpPr>
          <p:cNvPr id="79" name="TextBox 78"/>
          <p:cNvSpPr txBox="1"/>
          <p:nvPr/>
        </p:nvSpPr>
        <p:spPr>
          <a:xfrm>
            <a:off x="2706329" y="1576752"/>
            <a:ext cx="6198782" cy="2933110"/>
          </a:xfrm>
          <a:prstGeom prst="rect">
            <a:avLst/>
          </a:prstGeom>
        </p:spPr>
        <p:txBody>
          <a:bodyPr wrap="square" anchor="ctr">
            <a:spAutoFit/>
          </a:bodyPr>
          <a:lstStyle>
            <a:defPPr>
              <a:defRPr lang="en-US"/>
            </a:defPPr>
            <a:lvl1pPr algn="r">
              <a:defRPr>
                <a:solidFill>
                  <a:schemeClr val="accent1">
                    <a:lumMod val="40000"/>
                    <a:lumOff val="60000"/>
                  </a:schemeClr>
                </a:solidFill>
              </a:defRPr>
            </a:lvl1pPr>
          </a:lstStyle>
          <a:p>
            <a:pPr marL="342900" indent="-342900" algn="l" defTabSz="914367">
              <a:lnSpc>
                <a:spcPct val="90000"/>
              </a:lnSpc>
              <a:spcAft>
                <a:spcPts val="1400"/>
              </a:spcAft>
              <a:buClr>
                <a:schemeClr val="tx1">
                  <a:lumMod val="20000"/>
                  <a:lumOff val="80000"/>
                </a:schemeClr>
              </a:buClr>
              <a:buSzPct val="80000"/>
              <a:buFont typeface="Arial" pitchFamily="34" charset="0"/>
              <a:buChar char="•"/>
            </a:pPr>
            <a:r>
              <a:rPr lang="en-US" sz="2000" dirty="0" smtClean="0">
                <a:solidFill>
                  <a:srgbClr val="000000"/>
                </a:solidFill>
                <a:effectLst>
                  <a:outerShdw blurRad="38100" dist="38100" dir="2700000" algn="tl">
                    <a:srgbClr val="000000">
                      <a:alpha val="43137"/>
                    </a:srgbClr>
                  </a:outerShdw>
                </a:effectLst>
                <a:cs typeface="Arial" charset="0"/>
              </a:rPr>
              <a:t>Multi-Hop FCoE </a:t>
            </a:r>
          </a:p>
          <a:p>
            <a:pPr marL="574675" lvl="1" defTabSz="914367">
              <a:lnSpc>
                <a:spcPct val="90000"/>
              </a:lnSpc>
              <a:spcAft>
                <a:spcPts val="1400"/>
              </a:spcAft>
              <a:buClr>
                <a:schemeClr val="tx1">
                  <a:lumMod val="20000"/>
                  <a:lumOff val="80000"/>
                </a:schemeClr>
              </a:buClr>
              <a:buSzPct val="80000"/>
            </a:pPr>
            <a:r>
              <a:rPr lang="en-US" sz="1600" dirty="0" err="1" smtClean="0">
                <a:solidFill>
                  <a:srgbClr val="000000"/>
                </a:solidFill>
                <a:effectLst>
                  <a:outerShdw blurRad="38100" dist="38100" dir="2700000" algn="tl">
                    <a:srgbClr val="000000">
                      <a:alpha val="43137"/>
                    </a:srgbClr>
                  </a:outerShdw>
                </a:effectLst>
                <a:cs typeface="Arial" charset="0"/>
              </a:rPr>
              <a:t>Einsparungen</a:t>
            </a:r>
            <a:r>
              <a:rPr lang="en-US" sz="1600" dirty="0" smtClean="0">
                <a:solidFill>
                  <a:srgbClr val="000000"/>
                </a:solidFill>
                <a:effectLst>
                  <a:outerShdw blurRad="38100" dist="38100" dir="2700000" algn="tl">
                    <a:srgbClr val="000000">
                      <a:alpha val="43137"/>
                    </a:srgbClr>
                  </a:outerShdw>
                </a:effectLst>
                <a:cs typeface="Arial" charset="0"/>
              </a:rPr>
              <a:t> </a:t>
            </a:r>
            <a:r>
              <a:rPr lang="en-US" sz="1600" dirty="0" err="1" smtClean="0">
                <a:solidFill>
                  <a:srgbClr val="000000"/>
                </a:solidFill>
                <a:effectLst>
                  <a:outerShdw blurRad="38100" dist="38100" dir="2700000" algn="tl">
                    <a:srgbClr val="000000">
                      <a:alpha val="43137"/>
                    </a:srgbClr>
                  </a:outerShdw>
                </a:effectLst>
                <a:cs typeface="Arial" charset="0"/>
              </a:rPr>
              <a:t>durch</a:t>
            </a:r>
            <a:r>
              <a:rPr lang="en-US" sz="1600" dirty="0" smtClean="0">
                <a:solidFill>
                  <a:srgbClr val="000000"/>
                </a:solidFill>
                <a:effectLst>
                  <a:outerShdw blurRad="38100" dist="38100" dir="2700000" algn="tl">
                    <a:srgbClr val="000000">
                      <a:alpha val="43137"/>
                    </a:srgbClr>
                  </a:outerShdw>
                </a:effectLst>
                <a:cs typeface="Arial" charset="0"/>
              </a:rPr>
              <a:t> LAN/SAN </a:t>
            </a:r>
            <a:r>
              <a:rPr lang="en-US" sz="1600" dirty="0" err="1" smtClean="0">
                <a:solidFill>
                  <a:srgbClr val="000000"/>
                </a:solidFill>
                <a:effectLst>
                  <a:outerShdw blurRad="38100" dist="38100" dir="2700000" algn="tl">
                    <a:srgbClr val="000000">
                      <a:alpha val="43137"/>
                    </a:srgbClr>
                  </a:outerShdw>
                </a:effectLst>
                <a:cs typeface="Arial" charset="0"/>
              </a:rPr>
              <a:t>Konsolidierung</a:t>
            </a:r>
            <a:r>
              <a:rPr lang="en-US" sz="1600" dirty="0" smtClean="0">
                <a:solidFill>
                  <a:srgbClr val="000000"/>
                </a:solidFill>
                <a:effectLst>
                  <a:outerShdw blurRad="38100" dist="38100" dir="2700000" algn="tl">
                    <a:srgbClr val="000000">
                      <a:alpha val="43137"/>
                    </a:srgbClr>
                  </a:outerShdw>
                </a:effectLst>
                <a:cs typeface="Arial" charset="0"/>
              </a:rPr>
              <a:t> </a:t>
            </a:r>
          </a:p>
          <a:p>
            <a:pPr marL="342900" indent="-342900" algn="l" defTabSz="914367">
              <a:lnSpc>
                <a:spcPct val="90000"/>
              </a:lnSpc>
              <a:spcAft>
                <a:spcPts val="1400"/>
              </a:spcAft>
              <a:buClr>
                <a:schemeClr val="tx1">
                  <a:lumMod val="20000"/>
                  <a:lumOff val="80000"/>
                </a:schemeClr>
              </a:buClr>
              <a:buSzPct val="80000"/>
              <a:buFont typeface="Arial" pitchFamily="34" charset="0"/>
              <a:buChar char="•"/>
            </a:pPr>
            <a:r>
              <a:rPr lang="en-US" sz="2000" dirty="0" smtClean="0">
                <a:solidFill>
                  <a:srgbClr val="000000"/>
                </a:solidFill>
                <a:effectLst>
                  <a:outerShdw blurRad="38100" dist="38100" dir="2700000" algn="tl">
                    <a:srgbClr val="000000">
                      <a:alpha val="43137"/>
                    </a:srgbClr>
                  </a:outerShdw>
                </a:effectLst>
                <a:cs typeface="Arial" charset="0"/>
              </a:rPr>
              <a:t>FC Zoning </a:t>
            </a:r>
          </a:p>
          <a:p>
            <a:pPr marL="574675" lvl="1" defTabSz="914367">
              <a:lnSpc>
                <a:spcPct val="90000"/>
              </a:lnSpc>
              <a:spcAft>
                <a:spcPts val="1400"/>
              </a:spcAft>
              <a:buClr>
                <a:schemeClr val="tx1">
                  <a:lumMod val="20000"/>
                  <a:lumOff val="80000"/>
                </a:schemeClr>
              </a:buClr>
              <a:buSzPct val="80000"/>
            </a:pPr>
            <a:r>
              <a:rPr lang="en-US" sz="1600" dirty="0" err="1" smtClean="0">
                <a:solidFill>
                  <a:srgbClr val="000000"/>
                </a:solidFill>
                <a:effectLst>
                  <a:outerShdw blurRad="38100" dist="38100" dir="2700000" algn="tl">
                    <a:srgbClr val="000000">
                      <a:alpha val="43137"/>
                    </a:srgbClr>
                  </a:outerShdw>
                </a:effectLst>
                <a:cs typeface="Arial" charset="0"/>
              </a:rPr>
              <a:t>Installationen</a:t>
            </a:r>
            <a:r>
              <a:rPr lang="en-US" sz="1600" dirty="0" smtClean="0">
                <a:solidFill>
                  <a:srgbClr val="000000"/>
                </a:solidFill>
                <a:effectLst>
                  <a:outerShdw blurRad="38100" dist="38100" dir="2700000" algn="tl">
                    <a:srgbClr val="000000">
                      <a:alpha val="43137"/>
                    </a:srgbClr>
                  </a:outerShdw>
                </a:effectLst>
                <a:cs typeface="Arial" charset="0"/>
              </a:rPr>
              <a:t> </a:t>
            </a:r>
            <a:r>
              <a:rPr lang="en-US" sz="1600" dirty="0" err="1" smtClean="0">
                <a:solidFill>
                  <a:srgbClr val="000000"/>
                </a:solidFill>
                <a:effectLst>
                  <a:outerShdw blurRad="38100" dist="38100" dir="2700000" algn="tl">
                    <a:srgbClr val="000000">
                      <a:alpha val="43137"/>
                    </a:srgbClr>
                  </a:outerShdw>
                </a:effectLst>
                <a:cs typeface="Arial" charset="0"/>
              </a:rPr>
              <a:t>ohne</a:t>
            </a:r>
            <a:r>
              <a:rPr lang="en-US" sz="1600" dirty="0" smtClean="0">
                <a:solidFill>
                  <a:srgbClr val="000000"/>
                </a:solidFill>
                <a:effectLst>
                  <a:outerShdw blurRad="38100" dist="38100" dir="2700000" algn="tl">
                    <a:srgbClr val="000000">
                      <a:alpha val="43137"/>
                    </a:srgbClr>
                  </a:outerShdw>
                </a:effectLst>
                <a:cs typeface="Arial" charset="0"/>
              </a:rPr>
              <a:t> SAN </a:t>
            </a:r>
            <a:r>
              <a:rPr lang="en-US" sz="1600" dirty="0" err="1" smtClean="0">
                <a:solidFill>
                  <a:srgbClr val="000000"/>
                </a:solidFill>
                <a:effectLst>
                  <a:outerShdw blurRad="38100" dist="38100" dir="2700000" algn="tl">
                    <a:srgbClr val="000000">
                      <a:alpha val="43137"/>
                    </a:srgbClr>
                  </a:outerShdw>
                </a:effectLst>
                <a:cs typeface="Arial" charset="0"/>
              </a:rPr>
              <a:t>Switche</a:t>
            </a:r>
            <a:r>
              <a:rPr lang="en-US" sz="1600" dirty="0" smtClean="0">
                <a:solidFill>
                  <a:srgbClr val="000000"/>
                </a:solidFill>
                <a:effectLst>
                  <a:outerShdw blurRad="38100" dist="38100" dir="2700000" algn="tl">
                    <a:srgbClr val="000000">
                      <a:alpha val="43137"/>
                    </a:srgbClr>
                  </a:outerShdw>
                </a:effectLst>
                <a:cs typeface="Arial" charset="0"/>
              </a:rPr>
              <a:t>, </a:t>
            </a:r>
            <a:r>
              <a:rPr lang="en-US" sz="1600" dirty="0" err="1" smtClean="0">
                <a:solidFill>
                  <a:srgbClr val="000000"/>
                </a:solidFill>
                <a:effectLst>
                  <a:outerShdw blurRad="38100" dist="38100" dir="2700000" algn="tl">
                    <a:srgbClr val="000000">
                      <a:alpha val="43137"/>
                    </a:srgbClr>
                  </a:outerShdw>
                </a:effectLst>
                <a:cs typeface="Arial" charset="0"/>
              </a:rPr>
              <a:t>implizite</a:t>
            </a:r>
            <a:r>
              <a:rPr lang="en-US" sz="1600" dirty="0" smtClean="0">
                <a:solidFill>
                  <a:srgbClr val="000000"/>
                </a:solidFill>
                <a:effectLst>
                  <a:outerShdw blurRad="38100" dist="38100" dir="2700000" algn="tl">
                    <a:srgbClr val="000000">
                      <a:alpha val="43137"/>
                    </a:srgbClr>
                  </a:outerShdw>
                </a:effectLst>
                <a:cs typeface="Arial" charset="0"/>
              </a:rPr>
              <a:t> </a:t>
            </a:r>
            <a:r>
              <a:rPr lang="en-US" sz="1600" dirty="0" err="1" smtClean="0">
                <a:solidFill>
                  <a:srgbClr val="000000"/>
                </a:solidFill>
                <a:effectLst>
                  <a:outerShdw blurRad="38100" dist="38100" dir="2700000" algn="tl">
                    <a:srgbClr val="000000">
                      <a:alpha val="43137"/>
                    </a:srgbClr>
                  </a:outerShdw>
                </a:effectLst>
                <a:cs typeface="Arial" charset="0"/>
              </a:rPr>
              <a:t>Konfiguration</a:t>
            </a:r>
            <a:r>
              <a:rPr lang="en-US" sz="1600" dirty="0" smtClean="0">
                <a:solidFill>
                  <a:srgbClr val="000000"/>
                </a:solidFill>
                <a:effectLst>
                  <a:outerShdw blurRad="38100" dist="38100" dir="2700000" algn="tl">
                    <a:srgbClr val="000000">
                      <a:alpha val="43137"/>
                    </a:srgbClr>
                  </a:outerShdw>
                </a:effectLst>
                <a:cs typeface="Arial" charset="0"/>
              </a:rPr>
              <a:t> </a:t>
            </a:r>
            <a:r>
              <a:rPr lang="en-US" sz="1600" dirty="0" err="1" smtClean="0">
                <a:solidFill>
                  <a:srgbClr val="000000"/>
                </a:solidFill>
                <a:effectLst>
                  <a:outerShdw blurRad="38100" dist="38100" dir="2700000" algn="tl">
                    <a:srgbClr val="000000">
                      <a:alpha val="43137"/>
                    </a:srgbClr>
                  </a:outerShdw>
                </a:effectLst>
                <a:cs typeface="Arial" charset="0"/>
              </a:rPr>
              <a:t>über</a:t>
            </a:r>
            <a:r>
              <a:rPr lang="en-US" sz="1600" dirty="0" smtClean="0">
                <a:solidFill>
                  <a:srgbClr val="000000"/>
                </a:solidFill>
                <a:effectLst>
                  <a:outerShdw blurRad="38100" dist="38100" dir="2700000" algn="tl">
                    <a:srgbClr val="000000">
                      <a:alpha val="43137"/>
                    </a:srgbClr>
                  </a:outerShdw>
                </a:effectLst>
                <a:cs typeface="Arial" charset="0"/>
              </a:rPr>
              <a:t> Service Profile </a:t>
            </a:r>
          </a:p>
          <a:p>
            <a:pPr marL="342900" indent="-342900" algn="l" defTabSz="914367">
              <a:lnSpc>
                <a:spcPct val="90000"/>
              </a:lnSpc>
              <a:spcAft>
                <a:spcPts val="1400"/>
              </a:spcAft>
              <a:buClr>
                <a:schemeClr val="tx1">
                  <a:lumMod val="20000"/>
                  <a:lumOff val="80000"/>
                </a:schemeClr>
              </a:buClr>
              <a:buSzPct val="80000"/>
              <a:buFont typeface="Arial" pitchFamily="34" charset="0"/>
              <a:buChar char="•"/>
            </a:pPr>
            <a:r>
              <a:rPr lang="en-US" sz="2000" dirty="0" smtClean="0">
                <a:solidFill>
                  <a:srgbClr val="000000"/>
                </a:solidFill>
                <a:effectLst>
                  <a:outerShdw blurRad="38100" dist="38100" dir="2700000" algn="tl">
                    <a:srgbClr val="000000">
                      <a:alpha val="43137"/>
                    </a:srgbClr>
                  </a:outerShdw>
                </a:effectLst>
                <a:cs typeface="Arial" charset="0"/>
              </a:rPr>
              <a:t>Unified Connect</a:t>
            </a:r>
          </a:p>
          <a:p>
            <a:pPr marL="577850" lvl="1" indent="-3175" defTabSz="914367">
              <a:lnSpc>
                <a:spcPct val="90000"/>
              </a:lnSpc>
              <a:spcAft>
                <a:spcPts val="1400"/>
              </a:spcAft>
              <a:buClr>
                <a:schemeClr val="tx1">
                  <a:lumMod val="20000"/>
                  <a:lumOff val="80000"/>
                </a:schemeClr>
              </a:buClr>
              <a:buSzPct val="80000"/>
            </a:pPr>
            <a:r>
              <a:rPr lang="en-US" sz="1600" dirty="0" err="1" smtClean="0">
                <a:solidFill>
                  <a:srgbClr val="000000"/>
                </a:solidFill>
                <a:effectLst>
                  <a:outerShdw blurRad="38100" dist="38100" dir="2700000" algn="tl">
                    <a:srgbClr val="000000">
                      <a:alpha val="43137"/>
                    </a:srgbClr>
                  </a:outerShdw>
                </a:effectLst>
                <a:cs typeface="Arial" charset="0"/>
              </a:rPr>
              <a:t>Kostenreduktion</a:t>
            </a:r>
            <a:r>
              <a:rPr lang="en-US" sz="1600" dirty="0" smtClean="0">
                <a:solidFill>
                  <a:srgbClr val="000000"/>
                </a:solidFill>
                <a:effectLst>
                  <a:outerShdw blurRad="38100" dist="38100" dir="2700000" algn="tl">
                    <a:srgbClr val="000000">
                      <a:alpha val="43137"/>
                    </a:srgbClr>
                  </a:outerShdw>
                </a:effectLst>
                <a:cs typeface="Arial" charset="0"/>
              </a:rPr>
              <a:t> </a:t>
            </a:r>
            <a:r>
              <a:rPr lang="en-US" sz="1600" dirty="0" err="1" smtClean="0">
                <a:solidFill>
                  <a:srgbClr val="000000"/>
                </a:solidFill>
                <a:effectLst>
                  <a:outerShdw blurRad="38100" dist="38100" dir="2700000" algn="tl">
                    <a:srgbClr val="000000">
                      <a:alpha val="43137"/>
                    </a:srgbClr>
                  </a:outerShdw>
                </a:effectLst>
                <a:cs typeface="Arial" charset="0"/>
              </a:rPr>
              <a:t>durch</a:t>
            </a:r>
            <a:r>
              <a:rPr lang="en-US" sz="1600" dirty="0" smtClean="0">
                <a:solidFill>
                  <a:srgbClr val="000000"/>
                </a:solidFill>
                <a:effectLst>
                  <a:outerShdw blurRad="38100" dist="38100" dir="2700000" algn="tl">
                    <a:srgbClr val="000000">
                      <a:alpha val="43137"/>
                    </a:srgbClr>
                  </a:outerShdw>
                </a:effectLst>
                <a:cs typeface="Arial" charset="0"/>
              </a:rPr>
              <a:t> </a:t>
            </a:r>
            <a:r>
              <a:rPr lang="en-US" sz="1600" dirty="0" err="1" smtClean="0">
                <a:solidFill>
                  <a:srgbClr val="000000"/>
                </a:solidFill>
                <a:effectLst>
                  <a:outerShdw blurRad="38100" dist="38100" dir="2700000" algn="tl">
                    <a:srgbClr val="000000">
                      <a:alpha val="43137"/>
                    </a:srgbClr>
                  </a:outerShdw>
                </a:effectLst>
                <a:cs typeface="Arial" charset="0"/>
              </a:rPr>
              <a:t>Konsolidierung</a:t>
            </a:r>
            <a:r>
              <a:rPr lang="en-US" sz="1600" dirty="0" smtClean="0">
                <a:solidFill>
                  <a:srgbClr val="000000"/>
                </a:solidFill>
                <a:effectLst>
                  <a:outerShdw blurRad="38100" dist="38100" dir="2700000" algn="tl">
                    <a:srgbClr val="000000">
                      <a:alpha val="43137"/>
                    </a:srgbClr>
                  </a:outerShdw>
                </a:effectLst>
                <a:cs typeface="Arial" charset="0"/>
              </a:rPr>
              <a:t> von </a:t>
            </a:r>
            <a:r>
              <a:rPr lang="en-US" sz="1600" dirty="0" err="1" smtClean="0">
                <a:solidFill>
                  <a:srgbClr val="000000"/>
                </a:solidFill>
                <a:effectLst>
                  <a:outerShdw blurRad="38100" dist="38100" dir="2700000" algn="tl">
                    <a:srgbClr val="000000">
                      <a:alpha val="43137"/>
                    </a:srgbClr>
                  </a:outerShdw>
                </a:effectLst>
                <a:cs typeface="Arial" charset="0"/>
              </a:rPr>
              <a:t>FCoE</a:t>
            </a:r>
            <a:r>
              <a:rPr lang="en-US" sz="1600" dirty="0" smtClean="0">
                <a:solidFill>
                  <a:srgbClr val="000000"/>
                </a:solidFill>
                <a:effectLst>
                  <a:outerShdw blurRad="38100" dist="38100" dir="2700000" algn="tl">
                    <a:srgbClr val="000000">
                      <a:alpha val="43137"/>
                    </a:srgbClr>
                  </a:outerShdw>
                </a:effectLst>
                <a:cs typeface="Arial" charset="0"/>
              </a:rPr>
              <a:t>, </a:t>
            </a:r>
            <a:r>
              <a:rPr lang="en-US" sz="1600" dirty="0" err="1" smtClean="0">
                <a:solidFill>
                  <a:srgbClr val="000000"/>
                </a:solidFill>
                <a:effectLst>
                  <a:outerShdw blurRad="38100" dist="38100" dir="2700000" algn="tl">
                    <a:srgbClr val="000000">
                      <a:alpha val="43137"/>
                    </a:srgbClr>
                  </a:outerShdw>
                </a:effectLst>
                <a:cs typeface="Arial" charset="0"/>
              </a:rPr>
              <a:t>iSCSI</a:t>
            </a:r>
            <a:r>
              <a:rPr lang="en-US" sz="1600" dirty="0" smtClean="0">
                <a:solidFill>
                  <a:srgbClr val="000000"/>
                </a:solidFill>
                <a:effectLst>
                  <a:outerShdw blurRad="38100" dist="38100" dir="2700000" algn="tl">
                    <a:srgbClr val="000000">
                      <a:alpha val="43137"/>
                    </a:srgbClr>
                  </a:outerShdw>
                </a:effectLst>
                <a:cs typeface="Arial" charset="0"/>
              </a:rPr>
              <a:t> und NAS auf </a:t>
            </a:r>
            <a:r>
              <a:rPr lang="en-US" sz="1600" dirty="0" err="1" smtClean="0">
                <a:solidFill>
                  <a:srgbClr val="000000"/>
                </a:solidFill>
                <a:effectLst>
                  <a:outerShdw blurRad="38100" dist="38100" dir="2700000" algn="tl">
                    <a:srgbClr val="000000">
                      <a:alpha val="43137"/>
                    </a:srgbClr>
                  </a:outerShdw>
                </a:effectLst>
                <a:cs typeface="Arial" charset="0"/>
              </a:rPr>
              <a:t>denselben</a:t>
            </a:r>
            <a:r>
              <a:rPr lang="en-US" sz="1600" dirty="0" smtClean="0">
                <a:solidFill>
                  <a:srgbClr val="000000"/>
                </a:solidFill>
                <a:effectLst>
                  <a:outerShdw blurRad="38100" dist="38100" dir="2700000" algn="tl">
                    <a:srgbClr val="000000">
                      <a:alpha val="43137"/>
                    </a:srgbClr>
                  </a:outerShdw>
                </a:effectLst>
                <a:cs typeface="Arial" charset="0"/>
              </a:rPr>
              <a:t> Ports und </a:t>
            </a:r>
            <a:r>
              <a:rPr lang="en-US" sz="1600" dirty="0" err="1" smtClean="0">
                <a:solidFill>
                  <a:srgbClr val="000000"/>
                </a:solidFill>
                <a:effectLst>
                  <a:outerShdw blurRad="38100" dist="38100" dir="2700000" algn="tl">
                    <a:srgbClr val="000000">
                      <a:alpha val="43137"/>
                    </a:srgbClr>
                  </a:outerShdw>
                </a:effectLst>
                <a:cs typeface="Arial" charset="0"/>
              </a:rPr>
              <a:t>Kabeln</a:t>
            </a:r>
            <a:endParaRPr lang="en-US" sz="1600" dirty="0">
              <a:solidFill>
                <a:srgbClr val="000000"/>
              </a:solidFill>
              <a:effectLst>
                <a:outerShdw blurRad="38100" dist="38100" dir="2700000" algn="tl">
                  <a:srgbClr val="000000">
                    <a:alpha val="43137"/>
                  </a:srgbClr>
                </a:outerShdw>
              </a:effectLst>
              <a:cs typeface="Arial" charset="0"/>
            </a:endParaRPr>
          </a:p>
        </p:txBody>
      </p:sp>
      <p:sp>
        <p:nvSpPr>
          <p:cNvPr id="48" name="TextBox 47"/>
          <p:cNvSpPr txBox="1"/>
          <p:nvPr/>
        </p:nvSpPr>
        <p:spPr>
          <a:xfrm>
            <a:off x="2706328" y="4862551"/>
            <a:ext cx="6150592" cy="996170"/>
          </a:xfrm>
          <a:prstGeom prst="rect">
            <a:avLst/>
          </a:prstGeom>
        </p:spPr>
        <p:txBody>
          <a:bodyPr wrap="square" anchor="ctr">
            <a:spAutoFit/>
          </a:bodyPr>
          <a:lstStyle>
            <a:defPPr>
              <a:defRPr lang="en-US"/>
            </a:defPPr>
            <a:lvl1pPr algn="r">
              <a:defRPr>
                <a:solidFill>
                  <a:schemeClr val="accent1">
                    <a:lumMod val="40000"/>
                    <a:lumOff val="60000"/>
                  </a:schemeClr>
                </a:solidFill>
              </a:defRPr>
            </a:lvl1pPr>
          </a:lstStyle>
          <a:p>
            <a:pPr marL="342900" indent="-290513" algn="l" defTabSz="914367">
              <a:lnSpc>
                <a:spcPct val="90000"/>
              </a:lnSpc>
              <a:spcAft>
                <a:spcPts val="1400"/>
              </a:spcAft>
              <a:buClr>
                <a:schemeClr val="tx1">
                  <a:lumMod val="20000"/>
                  <a:lumOff val="80000"/>
                </a:schemeClr>
              </a:buClr>
              <a:buSzPct val="80000"/>
              <a:buFont typeface="Arial" pitchFamily="34" charset="0"/>
              <a:buChar char="•"/>
            </a:pPr>
            <a:r>
              <a:rPr lang="en-US" sz="2000" dirty="0" err="1" smtClean="0">
                <a:solidFill>
                  <a:srgbClr val="000000"/>
                </a:solidFill>
                <a:effectLst>
                  <a:outerShdw blurRad="38100" dist="38100" dir="2700000" algn="tl">
                    <a:srgbClr val="000000">
                      <a:alpha val="43137"/>
                    </a:srgbClr>
                  </a:outerShdw>
                </a:effectLst>
                <a:cs typeface="Arial" charset="0"/>
              </a:rPr>
              <a:t>PCIe</a:t>
            </a:r>
            <a:r>
              <a:rPr lang="en-US" sz="2000" dirty="0" smtClean="0">
                <a:solidFill>
                  <a:srgbClr val="000000"/>
                </a:solidFill>
                <a:effectLst>
                  <a:outerShdw blurRad="38100" dist="38100" dir="2700000" algn="tl">
                    <a:srgbClr val="000000">
                      <a:alpha val="43137"/>
                    </a:srgbClr>
                  </a:outerShdw>
                </a:effectLst>
                <a:cs typeface="Arial" charset="0"/>
              </a:rPr>
              <a:t> Flash </a:t>
            </a:r>
            <a:r>
              <a:rPr lang="en-US" sz="2000" dirty="0" err="1" smtClean="0">
                <a:solidFill>
                  <a:srgbClr val="000000"/>
                </a:solidFill>
                <a:effectLst>
                  <a:outerShdw blurRad="38100" dist="38100" dir="2700000" algn="tl">
                    <a:srgbClr val="000000">
                      <a:alpha val="43137"/>
                    </a:srgbClr>
                  </a:outerShdw>
                </a:effectLst>
                <a:cs typeface="Arial" charset="0"/>
              </a:rPr>
              <a:t>Speicherkarten</a:t>
            </a:r>
            <a:r>
              <a:rPr lang="en-US" sz="2000" dirty="0" smtClean="0">
                <a:solidFill>
                  <a:srgbClr val="000000"/>
                </a:solidFill>
                <a:effectLst>
                  <a:outerShdw blurRad="38100" dist="38100" dir="2700000" algn="tl">
                    <a:srgbClr val="000000">
                      <a:alpha val="43137"/>
                    </a:srgbClr>
                  </a:outerShdw>
                </a:effectLst>
                <a:cs typeface="Arial" charset="0"/>
              </a:rPr>
              <a:t> </a:t>
            </a:r>
          </a:p>
          <a:p>
            <a:pPr marL="577850" lvl="1" indent="-3175" defTabSz="914367">
              <a:lnSpc>
                <a:spcPct val="90000"/>
              </a:lnSpc>
              <a:spcAft>
                <a:spcPts val="1400"/>
              </a:spcAft>
              <a:buClr>
                <a:schemeClr val="tx1">
                  <a:lumMod val="20000"/>
                  <a:lumOff val="80000"/>
                </a:schemeClr>
              </a:buClr>
              <a:buSzPct val="80000"/>
            </a:pPr>
            <a:r>
              <a:rPr lang="en-US" sz="1600" dirty="0" smtClean="0">
                <a:solidFill>
                  <a:srgbClr val="000000"/>
                </a:solidFill>
                <a:effectLst>
                  <a:outerShdw blurRad="38100" dist="38100" dir="2700000" algn="tl">
                    <a:srgbClr val="000000">
                      <a:alpha val="43137"/>
                    </a:srgbClr>
                  </a:outerShdw>
                </a:effectLst>
                <a:cs typeface="Arial" charset="0"/>
              </a:rPr>
              <a:t>High performance Option </a:t>
            </a:r>
            <a:r>
              <a:rPr lang="en-US" sz="1600" dirty="0" err="1" smtClean="0">
                <a:solidFill>
                  <a:srgbClr val="000000"/>
                </a:solidFill>
                <a:effectLst>
                  <a:outerShdw blurRad="38100" dist="38100" dir="2700000" algn="tl">
                    <a:srgbClr val="000000">
                      <a:alpha val="43137"/>
                    </a:srgbClr>
                  </a:outerShdw>
                </a:effectLst>
                <a:cs typeface="Arial" charset="0"/>
              </a:rPr>
              <a:t>für</a:t>
            </a:r>
            <a:r>
              <a:rPr lang="en-US" sz="1600" dirty="0" smtClean="0">
                <a:solidFill>
                  <a:srgbClr val="000000"/>
                </a:solidFill>
                <a:effectLst>
                  <a:outerShdw blurRad="38100" dist="38100" dir="2700000" algn="tl">
                    <a:srgbClr val="000000">
                      <a:alpha val="43137"/>
                    </a:srgbClr>
                  </a:outerShdw>
                </a:effectLst>
                <a:cs typeface="Arial" charset="0"/>
              </a:rPr>
              <a:t> </a:t>
            </a:r>
            <a:r>
              <a:rPr lang="en-US" sz="1600" dirty="0" err="1" smtClean="0">
                <a:solidFill>
                  <a:srgbClr val="000000"/>
                </a:solidFill>
                <a:effectLst>
                  <a:outerShdw blurRad="38100" dist="38100" dir="2700000" algn="tl">
                    <a:srgbClr val="000000">
                      <a:alpha val="43137"/>
                    </a:srgbClr>
                  </a:outerShdw>
                </a:effectLst>
                <a:cs typeface="Arial" charset="0"/>
              </a:rPr>
              <a:t>lokalen</a:t>
            </a:r>
            <a:r>
              <a:rPr lang="en-US" sz="1600" dirty="0" smtClean="0">
                <a:solidFill>
                  <a:srgbClr val="000000"/>
                </a:solidFill>
                <a:effectLst>
                  <a:outerShdw blurRad="38100" dist="38100" dir="2700000" algn="tl">
                    <a:srgbClr val="000000">
                      <a:alpha val="43137"/>
                    </a:srgbClr>
                  </a:outerShdw>
                </a:effectLst>
                <a:cs typeface="Arial" charset="0"/>
              </a:rPr>
              <a:t> </a:t>
            </a:r>
            <a:r>
              <a:rPr lang="en-US" sz="1600" dirty="0" err="1" smtClean="0">
                <a:solidFill>
                  <a:srgbClr val="000000"/>
                </a:solidFill>
                <a:effectLst>
                  <a:outerShdw blurRad="38100" dist="38100" dir="2700000" algn="tl">
                    <a:srgbClr val="000000">
                      <a:alpha val="43137"/>
                    </a:srgbClr>
                  </a:outerShdw>
                </a:effectLst>
                <a:cs typeface="Arial" charset="0"/>
              </a:rPr>
              <a:t>Speicher</a:t>
            </a:r>
            <a:r>
              <a:rPr lang="en-US" sz="1600" dirty="0" smtClean="0">
                <a:solidFill>
                  <a:srgbClr val="000000"/>
                </a:solidFill>
                <a:effectLst>
                  <a:outerShdw blurRad="38100" dist="38100" dir="2700000" algn="tl">
                    <a:srgbClr val="000000">
                      <a:alpha val="43137"/>
                    </a:srgbClr>
                  </a:outerShdw>
                </a:effectLst>
                <a:cs typeface="Arial" charset="0"/>
              </a:rPr>
              <a:t> auf den Blades </a:t>
            </a:r>
            <a:endParaRPr lang="en-US" sz="1600" dirty="0">
              <a:solidFill>
                <a:srgbClr val="000000"/>
              </a:solidFill>
              <a:effectLst>
                <a:outerShdw blurRad="38100" dist="38100" dir="2700000" algn="tl">
                  <a:srgbClr val="000000">
                    <a:alpha val="43137"/>
                  </a:srgbClr>
                </a:outerShdw>
              </a:effectLst>
              <a:cs typeface="Arial" charset="0"/>
            </a:endParaRPr>
          </a:p>
        </p:txBody>
      </p:sp>
      <p:grpSp>
        <p:nvGrpSpPr>
          <p:cNvPr id="7" name="Group 71"/>
          <p:cNvGrpSpPr>
            <a:grpSpLocks noChangeAspect="1"/>
          </p:cNvGrpSpPr>
          <p:nvPr/>
        </p:nvGrpSpPr>
        <p:grpSpPr>
          <a:xfrm>
            <a:off x="-1300352" y="4650076"/>
            <a:ext cx="3679405" cy="743621"/>
            <a:chOff x="0" y="2371728"/>
            <a:chExt cx="4905862" cy="991493"/>
          </a:xfrm>
        </p:grpSpPr>
        <p:grpSp>
          <p:nvGrpSpPr>
            <p:cNvPr id="8" name="Group 23"/>
            <p:cNvGrpSpPr/>
            <p:nvPr/>
          </p:nvGrpSpPr>
          <p:grpSpPr>
            <a:xfrm>
              <a:off x="0" y="2371728"/>
              <a:ext cx="4905862" cy="991493"/>
              <a:chOff x="-241300" y="2371728"/>
              <a:chExt cx="4905862" cy="991493"/>
            </a:xfrm>
          </p:grpSpPr>
          <p:sp>
            <p:nvSpPr>
              <p:cNvPr id="61" name="Round Same Side Corner Rectangle 60"/>
              <p:cNvSpPr/>
              <p:nvPr/>
            </p:nvSpPr>
            <p:spPr>
              <a:xfrm rot="5400000">
                <a:off x="1715884" y="414544"/>
                <a:ext cx="991493" cy="4905862"/>
              </a:xfrm>
              <a:prstGeom prst="round2SameRect">
                <a:avLst>
                  <a:gd name="adj1" fmla="val 50000"/>
                  <a:gd name="adj2" fmla="val 0"/>
                </a:avLst>
              </a:prstGeom>
              <a:gradFill>
                <a:gsLst>
                  <a:gs pos="0">
                    <a:srgbClr val="061C23"/>
                  </a:gs>
                  <a:gs pos="100000">
                    <a:schemeClr val="accent3">
                      <a:lumMod val="10000"/>
                      <a:alpha val="75000"/>
                    </a:schemeClr>
                  </a:gs>
                </a:gsLst>
                <a:lin ang="5400000" scaled="0"/>
              </a:gradFill>
              <a:ln w="12700">
                <a:gradFill>
                  <a:gsLst>
                    <a:gs pos="0">
                      <a:srgbClr val="01BBBB"/>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3152" rIns="274320" bIns="45720" numCol="1" spcCol="0" rtlCol="0" fromWordArt="0" anchor="t" anchorCtr="0" forceAA="0" compatLnSpc="1">
                <a:prstTxWarp prst="textNoShape">
                  <a:avLst/>
                </a:prstTxWarp>
                <a:noAutofit/>
              </a:bodyPr>
              <a:lstStyle/>
              <a:p>
                <a:pPr algn="r"/>
                <a:endParaRPr lang="en-US" sz="1500" dirty="0">
                  <a:solidFill>
                    <a:srgbClr val="FFFFFF"/>
                  </a:solidFill>
                </a:endParaRPr>
              </a:p>
            </p:txBody>
          </p:sp>
          <p:sp>
            <p:nvSpPr>
              <p:cNvPr id="62" name="Rectangle 61"/>
              <p:cNvSpPr/>
              <p:nvPr/>
            </p:nvSpPr>
            <p:spPr>
              <a:xfrm>
                <a:off x="1514460" y="2606954"/>
                <a:ext cx="2104039" cy="55399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r" defTabSz="914367">
                  <a:lnSpc>
                    <a:spcPct val="90000"/>
                  </a:lnSpc>
                </a:pPr>
                <a:r>
                  <a:rPr lang="en-US" sz="1500" dirty="0" smtClean="0">
                    <a:solidFill>
                      <a:srgbClr val="0096D6">
                        <a:lumMod val="40000"/>
                        <a:lumOff val="60000"/>
                      </a:srgbClr>
                    </a:solidFill>
                    <a:cs typeface="Arial" charset="0"/>
                  </a:rPr>
                  <a:t>High performance </a:t>
                </a:r>
                <a:r>
                  <a:rPr lang="en-US" sz="1500" dirty="0" err="1" smtClean="0">
                    <a:solidFill>
                      <a:srgbClr val="0096D6">
                        <a:lumMod val="40000"/>
                        <a:lumOff val="60000"/>
                      </a:srgbClr>
                    </a:solidFill>
                    <a:cs typeface="Arial" charset="0"/>
                  </a:rPr>
                  <a:t>Speicher</a:t>
                </a:r>
                <a:endParaRPr lang="en-US" sz="1500" dirty="0">
                  <a:solidFill>
                    <a:srgbClr val="0096D6">
                      <a:lumMod val="40000"/>
                      <a:lumOff val="60000"/>
                    </a:srgbClr>
                  </a:solidFill>
                  <a:cs typeface="Arial" charset="0"/>
                </a:endParaRPr>
              </a:p>
            </p:txBody>
          </p:sp>
          <p:sp>
            <p:nvSpPr>
              <p:cNvPr id="63" name="Oval 62"/>
              <p:cNvSpPr/>
              <p:nvPr/>
            </p:nvSpPr>
            <p:spPr>
              <a:xfrm>
                <a:off x="3723564" y="2444057"/>
                <a:ext cx="846832" cy="846832"/>
              </a:xfrm>
              <a:prstGeom prst="ellipse">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smtClean="0">
                  <a:solidFill>
                    <a:srgbClr val="FFFFFF"/>
                  </a:solidFill>
                </a:endParaRPr>
              </a:p>
            </p:txBody>
          </p:sp>
        </p:grpSp>
        <p:sp>
          <p:nvSpPr>
            <p:cNvPr id="60" name="Freeform 129"/>
            <p:cNvSpPr>
              <a:spLocks noEditPoints="1"/>
            </p:cNvSpPr>
            <p:nvPr/>
          </p:nvSpPr>
          <p:spPr bwMode="auto">
            <a:xfrm>
              <a:off x="4127200" y="2610613"/>
              <a:ext cx="533237" cy="524827"/>
            </a:xfrm>
            <a:custGeom>
              <a:avLst/>
              <a:gdLst/>
              <a:ahLst/>
              <a:cxnLst>
                <a:cxn ang="0">
                  <a:pos x="196" y="90"/>
                </a:cxn>
                <a:cxn ang="0">
                  <a:pos x="193" y="70"/>
                </a:cxn>
                <a:cxn ang="0">
                  <a:pos x="189" y="67"/>
                </a:cxn>
                <a:cxn ang="0">
                  <a:pos x="175" y="66"/>
                </a:cxn>
                <a:cxn ang="0">
                  <a:pos x="164" y="47"/>
                </a:cxn>
                <a:cxn ang="0">
                  <a:pos x="170" y="33"/>
                </a:cxn>
                <a:cxn ang="0">
                  <a:pos x="169" y="29"/>
                </a:cxn>
                <a:cxn ang="0">
                  <a:pos x="153" y="16"/>
                </a:cxn>
                <a:cxn ang="0">
                  <a:pos x="149" y="16"/>
                </a:cxn>
                <a:cxn ang="0">
                  <a:pos x="137" y="24"/>
                </a:cxn>
                <a:cxn ang="0">
                  <a:pos x="116" y="16"/>
                </a:cxn>
                <a:cxn ang="0">
                  <a:pos x="112" y="2"/>
                </a:cxn>
                <a:cxn ang="0">
                  <a:pos x="108" y="0"/>
                </a:cxn>
                <a:cxn ang="0">
                  <a:pos x="88" y="0"/>
                </a:cxn>
                <a:cxn ang="0">
                  <a:pos x="85" y="2"/>
                </a:cxn>
                <a:cxn ang="0">
                  <a:pos x="81" y="16"/>
                </a:cxn>
                <a:cxn ang="0">
                  <a:pos x="60" y="24"/>
                </a:cxn>
                <a:cxn ang="0">
                  <a:pos x="48" y="16"/>
                </a:cxn>
                <a:cxn ang="0">
                  <a:pos x="43" y="16"/>
                </a:cxn>
                <a:cxn ang="0">
                  <a:pos x="28" y="29"/>
                </a:cxn>
                <a:cxn ang="0">
                  <a:pos x="27" y="33"/>
                </a:cxn>
                <a:cxn ang="0">
                  <a:pos x="33" y="47"/>
                </a:cxn>
                <a:cxn ang="0">
                  <a:pos x="21" y="66"/>
                </a:cxn>
                <a:cxn ang="0">
                  <a:pos x="7" y="67"/>
                </a:cxn>
                <a:cxn ang="0">
                  <a:pos x="4" y="70"/>
                </a:cxn>
                <a:cxn ang="0">
                  <a:pos x="0" y="90"/>
                </a:cxn>
                <a:cxn ang="0">
                  <a:pos x="2" y="94"/>
                </a:cxn>
                <a:cxn ang="0">
                  <a:pos x="15" y="101"/>
                </a:cxn>
                <a:cxn ang="0">
                  <a:pos x="19" y="123"/>
                </a:cxn>
                <a:cxn ang="0">
                  <a:pos x="9" y="133"/>
                </a:cxn>
                <a:cxn ang="0">
                  <a:pos x="9" y="137"/>
                </a:cxn>
                <a:cxn ang="0">
                  <a:pos x="19" y="155"/>
                </a:cxn>
                <a:cxn ang="0">
                  <a:pos x="23" y="157"/>
                </a:cxn>
                <a:cxn ang="0">
                  <a:pos x="37" y="153"/>
                </a:cxn>
                <a:cxn ang="0">
                  <a:pos x="54" y="167"/>
                </a:cxn>
                <a:cxn ang="0">
                  <a:pos x="53" y="182"/>
                </a:cxn>
                <a:cxn ang="0">
                  <a:pos x="55" y="186"/>
                </a:cxn>
                <a:cxn ang="0">
                  <a:pos x="74" y="193"/>
                </a:cxn>
                <a:cxn ang="0">
                  <a:pos x="78" y="191"/>
                </a:cxn>
                <a:cxn ang="0">
                  <a:pos x="87" y="179"/>
                </a:cxn>
                <a:cxn ang="0">
                  <a:pos x="98" y="180"/>
                </a:cxn>
                <a:cxn ang="0">
                  <a:pos x="109" y="179"/>
                </a:cxn>
                <a:cxn ang="0">
                  <a:pos x="118" y="191"/>
                </a:cxn>
                <a:cxn ang="0">
                  <a:pos x="122" y="193"/>
                </a:cxn>
                <a:cxn ang="0">
                  <a:pos x="141" y="186"/>
                </a:cxn>
                <a:cxn ang="0">
                  <a:pos x="144" y="182"/>
                </a:cxn>
                <a:cxn ang="0">
                  <a:pos x="142" y="167"/>
                </a:cxn>
                <a:cxn ang="0">
                  <a:pos x="160" y="153"/>
                </a:cxn>
                <a:cxn ang="0">
                  <a:pos x="174" y="157"/>
                </a:cxn>
                <a:cxn ang="0">
                  <a:pos x="178" y="155"/>
                </a:cxn>
                <a:cxn ang="0">
                  <a:pos x="188" y="137"/>
                </a:cxn>
                <a:cxn ang="0">
                  <a:pos x="187" y="133"/>
                </a:cxn>
                <a:cxn ang="0">
                  <a:pos x="177" y="123"/>
                </a:cxn>
                <a:cxn ang="0">
                  <a:pos x="181" y="101"/>
                </a:cxn>
                <a:cxn ang="0">
                  <a:pos x="194" y="94"/>
                </a:cxn>
                <a:cxn ang="0">
                  <a:pos x="196" y="90"/>
                </a:cxn>
                <a:cxn ang="0">
                  <a:pos x="98" y="127"/>
                </a:cxn>
                <a:cxn ang="0">
                  <a:pos x="69" y="97"/>
                </a:cxn>
                <a:cxn ang="0">
                  <a:pos x="98" y="68"/>
                </a:cxn>
                <a:cxn ang="0">
                  <a:pos x="128" y="97"/>
                </a:cxn>
                <a:cxn ang="0">
                  <a:pos x="98" y="127"/>
                </a:cxn>
              </a:cxnLst>
              <a:rect l="0" t="0" r="r" b="b"/>
              <a:pathLst>
                <a:path w="196" h="193">
                  <a:moveTo>
                    <a:pt x="196" y="90"/>
                  </a:moveTo>
                  <a:cubicBezTo>
                    <a:pt x="196" y="90"/>
                    <a:pt x="193" y="71"/>
                    <a:pt x="193" y="70"/>
                  </a:cubicBezTo>
                  <a:cubicBezTo>
                    <a:pt x="192" y="69"/>
                    <a:pt x="191" y="68"/>
                    <a:pt x="189" y="67"/>
                  </a:cubicBezTo>
                  <a:cubicBezTo>
                    <a:pt x="187" y="67"/>
                    <a:pt x="177" y="66"/>
                    <a:pt x="175" y="66"/>
                  </a:cubicBezTo>
                  <a:cubicBezTo>
                    <a:pt x="172" y="59"/>
                    <a:pt x="168" y="53"/>
                    <a:pt x="164" y="47"/>
                  </a:cubicBezTo>
                  <a:cubicBezTo>
                    <a:pt x="164" y="45"/>
                    <a:pt x="169" y="35"/>
                    <a:pt x="170" y="33"/>
                  </a:cubicBezTo>
                  <a:cubicBezTo>
                    <a:pt x="170" y="32"/>
                    <a:pt x="170" y="30"/>
                    <a:pt x="169" y="29"/>
                  </a:cubicBezTo>
                  <a:cubicBezTo>
                    <a:pt x="168" y="29"/>
                    <a:pt x="154" y="17"/>
                    <a:pt x="153" y="16"/>
                  </a:cubicBezTo>
                  <a:cubicBezTo>
                    <a:pt x="152" y="15"/>
                    <a:pt x="150" y="15"/>
                    <a:pt x="149" y="16"/>
                  </a:cubicBezTo>
                  <a:cubicBezTo>
                    <a:pt x="147" y="17"/>
                    <a:pt x="138" y="23"/>
                    <a:pt x="137" y="24"/>
                  </a:cubicBezTo>
                  <a:cubicBezTo>
                    <a:pt x="130" y="21"/>
                    <a:pt x="123" y="18"/>
                    <a:pt x="116" y="16"/>
                  </a:cubicBezTo>
                  <a:cubicBezTo>
                    <a:pt x="115" y="15"/>
                    <a:pt x="112" y="5"/>
                    <a:pt x="112" y="2"/>
                  </a:cubicBezTo>
                  <a:cubicBezTo>
                    <a:pt x="111" y="1"/>
                    <a:pt x="110" y="0"/>
                    <a:pt x="108" y="0"/>
                  </a:cubicBezTo>
                  <a:cubicBezTo>
                    <a:pt x="88" y="0"/>
                    <a:pt x="88" y="0"/>
                    <a:pt x="88" y="0"/>
                  </a:cubicBezTo>
                  <a:cubicBezTo>
                    <a:pt x="86" y="0"/>
                    <a:pt x="85" y="1"/>
                    <a:pt x="85" y="2"/>
                  </a:cubicBezTo>
                  <a:cubicBezTo>
                    <a:pt x="84" y="5"/>
                    <a:pt x="81" y="15"/>
                    <a:pt x="81" y="16"/>
                  </a:cubicBezTo>
                  <a:cubicBezTo>
                    <a:pt x="73" y="18"/>
                    <a:pt x="66" y="21"/>
                    <a:pt x="60" y="24"/>
                  </a:cubicBezTo>
                  <a:cubicBezTo>
                    <a:pt x="58" y="23"/>
                    <a:pt x="49" y="17"/>
                    <a:pt x="48" y="16"/>
                  </a:cubicBezTo>
                  <a:cubicBezTo>
                    <a:pt x="46" y="15"/>
                    <a:pt x="45" y="15"/>
                    <a:pt x="43" y="16"/>
                  </a:cubicBezTo>
                  <a:cubicBezTo>
                    <a:pt x="43" y="17"/>
                    <a:pt x="28" y="29"/>
                    <a:pt x="28" y="29"/>
                  </a:cubicBezTo>
                  <a:cubicBezTo>
                    <a:pt x="26" y="30"/>
                    <a:pt x="26" y="32"/>
                    <a:pt x="27" y="33"/>
                  </a:cubicBezTo>
                  <a:cubicBezTo>
                    <a:pt x="28" y="36"/>
                    <a:pt x="32" y="45"/>
                    <a:pt x="33" y="47"/>
                  </a:cubicBezTo>
                  <a:cubicBezTo>
                    <a:pt x="28" y="53"/>
                    <a:pt x="24" y="59"/>
                    <a:pt x="21" y="66"/>
                  </a:cubicBezTo>
                  <a:cubicBezTo>
                    <a:pt x="20" y="66"/>
                    <a:pt x="9" y="67"/>
                    <a:pt x="7" y="67"/>
                  </a:cubicBezTo>
                  <a:cubicBezTo>
                    <a:pt x="6" y="68"/>
                    <a:pt x="4" y="69"/>
                    <a:pt x="4" y="70"/>
                  </a:cubicBezTo>
                  <a:cubicBezTo>
                    <a:pt x="4" y="71"/>
                    <a:pt x="0" y="90"/>
                    <a:pt x="0" y="90"/>
                  </a:cubicBezTo>
                  <a:cubicBezTo>
                    <a:pt x="0" y="92"/>
                    <a:pt x="1" y="94"/>
                    <a:pt x="2" y="94"/>
                  </a:cubicBezTo>
                  <a:cubicBezTo>
                    <a:pt x="4" y="95"/>
                    <a:pt x="14" y="100"/>
                    <a:pt x="15" y="101"/>
                  </a:cubicBezTo>
                  <a:cubicBezTo>
                    <a:pt x="16" y="108"/>
                    <a:pt x="17" y="116"/>
                    <a:pt x="19" y="123"/>
                  </a:cubicBezTo>
                  <a:cubicBezTo>
                    <a:pt x="18" y="124"/>
                    <a:pt x="11" y="131"/>
                    <a:pt x="9" y="133"/>
                  </a:cubicBezTo>
                  <a:cubicBezTo>
                    <a:pt x="8" y="134"/>
                    <a:pt x="8" y="136"/>
                    <a:pt x="9" y="137"/>
                  </a:cubicBezTo>
                  <a:cubicBezTo>
                    <a:pt x="9" y="138"/>
                    <a:pt x="18" y="154"/>
                    <a:pt x="19" y="155"/>
                  </a:cubicBezTo>
                  <a:cubicBezTo>
                    <a:pt x="20" y="157"/>
                    <a:pt x="21" y="157"/>
                    <a:pt x="23" y="157"/>
                  </a:cubicBezTo>
                  <a:cubicBezTo>
                    <a:pt x="25" y="156"/>
                    <a:pt x="35" y="154"/>
                    <a:pt x="37" y="153"/>
                  </a:cubicBezTo>
                  <a:cubicBezTo>
                    <a:pt x="42" y="159"/>
                    <a:pt x="48" y="163"/>
                    <a:pt x="54" y="167"/>
                  </a:cubicBezTo>
                  <a:cubicBezTo>
                    <a:pt x="54" y="169"/>
                    <a:pt x="53" y="180"/>
                    <a:pt x="53" y="182"/>
                  </a:cubicBezTo>
                  <a:cubicBezTo>
                    <a:pt x="53" y="183"/>
                    <a:pt x="53" y="185"/>
                    <a:pt x="55" y="186"/>
                  </a:cubicBezTo>
                  <a:cubicBezTo>
                    <a:pt x="56" y="186"/>
                    <a:pt x="74" y="192"/>
                    <a:pt x="74" y="193"/>
                  </a:cubicBezTo>
                  <a:cubicBezTo>
                    <a:pt x="76" y="193"/>
                    <a:pt x="78" y="193"/>
                    <a:pt x="78" y="191"/>
                  </a:cubicBezTo>
                  <a:cubicBezTo>
                    <a:pt x="80" y="189"/>
                    <a:pt x="86" y="181"/>
                    <a:pt x="87" y="179"/>
                  </a:cubicBezTo>
                  <a:cubicBezTo>
                    <a:pt x="91" y="180"/>
                    <a:pt x="94" y="180"/>
                    <a:pt x="98" y="180"/>
                  </a:cubicBezTo>
                  <a:cubicBezTo>
                    <a:pt x="102" y="180"/>
                    <a:pt x="106" y="180"/>
                    <a:pt x="109" y="179"/>
                  </a:cubicBezTo>
                  <a:cubicBezTo>
                    <a:pt x="110" y="181"/>
                    <a:pt x="117" y="189"/>
                    <a:pt x="118" y="191"/>
                  </a:cubicBezTo>
                  <a:cubicBezTo>
                    <a:pt x="119" y="192"/>
                    <a:pt x="120" y="193"/>
                    <a:pt x="122" y="193"/>
                  </a:cubicBezTo>
                  <a:cubicBezTo>
                    <a:pt x="123" y="192"/>
                    <a:pt x="140" y="186"/>
                    <a:pt x="141" y="186"/>
                  </a:cubicBezTo>
                  <a:cubicBezTo>
                    <a:pt x="143" y="185"/>
                    <a:pt x="144" y="183"/>
                    <a:pt x="144" y="182"/>
                  </a:cubicBezTo>
                  <a:cubicBezTo>
                    <a:pt x="143" y="180"/>
                    <a:pt x="143" y="169"/>
                    <a:pt x="142" y="167"/>
                  </a:cubicBezTo>
                  <a:cubicBezTo>
                    <a:pt x="149" y="163"/>
                    <a:pt x="155" y="159"/>
                    <a:pt x="160" y="153"/>
                  </a:cubicBezTo>
                  <a:cubicBezTo>
                    <a:pt x="161" y="154"/>
                    <a:pt x="171" y="156"/>
                    <a:pt x="174" y="157"/>
                  </a:cubicBezTo>
                  <a:cubicBezTo>
                    <a:pt x="175" y="157"/>
                    <a:pt x="177" y="157"/>
                    <a:pt x="178" y="155"/>
                  </a:cubicBezTo>
                  <a:cubicBezTo>
                    <a:pt x="178" y="154"/>
                    <a:pt x="187" y="138"/>
                    <a:pt x="188" y="137"/>
                  </a:cubicBezTo>
                  <a:cubicBezTo>
                    <a:pt x="189" y="136"/>
                    <a:pt x="188" y="134"/>
                    <a:pt x="187" y="133"/>
                  </a:cubicBezTo>
                  <a:cubicBezTo>
                    <a:pt x="186" y="131"/>
                    <a:pt x="178" y="124"/>
                    <a:pt x="177" y="123"/>
                  </a:cubicBezTo>
                  <a:cubicBezTo>
                    <a:pt x="179" y="116"/>
                    <a:pt x="181" y="108"/>
                    <a:pt x="181" y="101"/>
                  </a:cubicBezTo>
                  <a:cubicBezTo>
                    <a:pt x="183" y="100"/>
                    <a:pt x="192" y="95"/>
                    <a:pt x="194" y="94"/>
                  </a:cubicBezTo>
                  <a:cubicBezTo>
                    <a:pt x="195" y="94"/>
                    <a:pt x="196" y="92"/>
                    <a:pt x="196" y="90"/>
                  </a:cubicBezTo>
                  <a:close/>
                  <a:moveTo>
                    <a:pt x="98" y="127"/>
                  </a:moveTo>
                  <a:cubicBezTo>
                    <a:pt x="82" y="127"/>
                    <a:pt x="69" y="114"/>
                    <a:pt x="69" y="97"/>
                  </a:cubicBezTo>
                  <a:cubicBezTo>
                    <a:pt x="69" y="81"/>
                    <a:pt x="82" y="68"/>
                    <a:pt x="98" y="68"/>
                  </a:cubicBezTo>
                  <a:cubicBezTo>
                    <a:pt x="115" y="68"/>
                    <a:pt x="128" y="81"/>
                    <a:pt x="128" y="97"/>
                  </a:cubicBezTo>
                  <a:cubicBezTo>
                    <a:pt x="128" y="114"/>
                    <a:pt x="115" y="127"/>
                    <a:pt x="98" y="127"/>
                  </a:cubicBezTo>
                  <a:close/>
                </a:path>
              </a:pathLst>
            </a:custGeom>
            <a:gradFill flip="none" rotWithShape="1">
              <a:gsLst>
                <a:gs pos="0">
                  <a:schemeClr val="tx2">
                    <a:lumMod val="75000"/>
                  </a:schemeClr>
                </a:gs>
                <a:gs pos="90000">
                  <a:schemeClr val="accent5">
                    <a:shade val="100000"/>
                    <a:satMod val="115000"/>
                  </a:schemeClr>
                </a:gs>
              </a:gsLst>
              <a:lin ang="16200000" scaled="1"/>
              <a:tileRect/>
            </a:gradFill>
            <a:ln w="3175" cap="flat" cmpd="sng" algn="ctr">
              <a:solidFill>
                <a:schemeClr val="bg1"/>
              </a:solidFill>
              <a:prstDash val="solid"/>
            </a:ln>
            <a:effectLst>
              <a:outerShdw blurRad="63500" sx="102000" sy="102000" algn="ctr" rotWithShape="0">
                <a:prstClr val="black">
                  <a:alpha val="40000"/>
                </a:prstClr>
              </a:outerShdw>
            </a:effectLst>
          </p:spPr>
          <p:txBody>
            <a:bodyPr anchor="ctr"/>
            <a:lstStyle/>
            <a:p>
              <a:pPr algn="ctr"/>
              <a:endParaRPr lang="en-US" sz="1500" baseline="-25000" dirty="0">
                <a:solidFill>
                  <a:srgbClr val="0096D6"/>
                </a:solidFill>
              </a:endParaRPr>
            </a:p>
          </p:txBody>
        </p:sp>
      </p:grpSp>
    </p:spTree>
    <p:extLst>
      <p:ext uri="{BB962C8B-B14F-4D97-AF65-F5344CB8AC3E}">
        <p14:creationId xmlns:p14="http://schemas.microsoft.com/office/powerpoint/2010/main" val="398590537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856" y="225129"/>
            <a:ext cx="8759553" cy="838200"/>
          </a:xfrm>
        </p:spPr>
        <p:txBody>
          <a:bodyPr/>
          <a:lstStyle/>
          <a:p>
            <a:pPr algn="ctr"/>
            <a:r>
              <a:rPr lang="en-US" sz="3200" dirty="0" smtClean="0"/>
              <a:t>Innovation </a:t>
            </a:r>
            <a:r>
              <a:rPr lang="en-US" sz="3200" dirty="0" err="1" smtClean="0"/>
              <a:t>bei</a:t>
            </a:r>
            <a:r>
              <a:rPr lang="en-US" sz="3200" dirty="0" smtClean="0"/>
              <a:t> der Integration von C-series </a:t>
            </a:r>
            <a:r>
              <a:rPr lang="en-US" sz="3200" dirty="0" err="1" smtClean="0"/>
              <a:t>Rackmount</a:t>
            </a:r>
            <a:r>
              <a:rPr lang="en-US" sz="3200" dirty="0" smtClean="0"/>
              <a:t> </a:t>
            </a:r>
            <a:r>
              <a:rPr lang="en-US" sz="3200" dirty="0" err="1" smtClean="0"/>
              <a:t>Servern</a:t>
            </a:r>
            <a:r>
              <a:rPr lang="en-US" sz="3200" dirty="0" smtClean="0"/>
              <a:t> </a:t>
            </a:r>
            <a:r>
              <a:rPr lang="en-US" sz="3200" dirty="0" err="1" smtClean="0"/>
              <a:t>reduziert</a:t>
            </a:r>
            <a:r>
              <a:rPr lang="en-US" sz="3200" dirty="0" smtClean="0"/>
              <a:t> </a:t>
            </a:r>
            <a:r>
              <a:rPr lang="en-US" sz="3200" dirty="0" err="1" smtClean="0"/>
              <a:t>Kosten</a:t>
            </a:r>
            <a:endParaRPr lang="en-US" sz="3200" dirty="0"/>
          </a:p>
        </p:txBody>
      </p:sp>
      <p:sp>
        <p:nvSpPr>
          <p:cNvPr id="65" name="TextBox 64"/>
          <p:cNvSpPr txBox="1"/>
          <p:nvPr/>
        </p:nvSpPr>
        <p:spPr>
          <a:xfrm>
            <a:off x="4570425" y="2244024"/>
            <a:ext cx="4410138" cy="2201116"/>
          </a:xfrm>
          <a:prstGeom prst="rect">
            <a:avLst/>
          </a:prstGeom>
        </p:spPr>
        <p:txBody>
          <a:bodyPr wrap="square" anchor="ctr">
            <a:spAutoFit/>
          </a:bodyPr>
          <a:lstStyle>
            <a:defPPr>
              <a:defRPr lang="en-US"/>
            </a:defPPr>
            <a:lvl1pPr algn="r">
              <a:defRPr>
                <a:solidFill>
                  <a:schemeClr val="accent1">
                    <a:lumMod val="40000"/>
                    <a:lumOff val="60000"/>
                  </a:schemeClr>
                </a:solidFill>
              </a:defRPr>
            </a:lvl1pPr>
          </a:lstStyle>
          <a:p>
            <a:pPr marL="117475" algn="l" defTabSz="914367">
              <a:lnSpc>
                <a:spcPct val="90000"/>
              </a:lnSpc>
              <a:spcAft>
                <a:spcPts val="1400"/>
              </a:spcAft>
              <a:buClr>
                <a:schemeClr val="tx1">
                  <a:lumMod val="20000"/>
                  <a:lumOff val="80000"/>
                </a:schemeClr>
              </a:buClr>
              <a:buSzPct val="80000"/>
            </a:pPr>
            <a:r>
              <a:rPr lang="en-US" dirty="0" err="1" smtClean="0">
                <a:solidFill>
                  <a:srgbClr val="000000"/>
                </a:solidFill>
                <a:effectLst>
                  <a:outerShdw blurRad="38100" dist="38100" dir="2700000" algn="tl">
                    <a:srgbClr val="000000">
                      <a:alpha val="43137"/>
                    </a:srgbClr>
                  </a:outerShdw>
                </a:effectLst>
                <a:cs typeface="Arial" charset="0"/>
              </a:rPr>
              <a:t>Mit</a:t>
            </a:r>
            <a:r>
              <a:rPr lang="en-US" dirty="0" smtClean="0">
                <a:solidFill>
                  <a:srgbClr val="000000"/>
                </a:solidFill>
                <a:effectLst>
                  <a:outerShdw blurRad="38100" dist="38100" dir="2700000" algn="tl">
                    <a:srgbClr val="000000">
                      <a:alpha val="43137"/>
                    </a:srgbClr>
                  </a:outerShdw>
                </a:effectLst>
                <a:cs typeface="Arial" charset="0"/>
              </a:rPr>
              <a:t> UCSM 2.1 </a:t>
            </a:r>
            <a:r>
              <a:rPr lang="en-US" dirty="0" err="1" smtClean="0">
                <a:solidFill>
                  <a:srgbClr val="000000"/>
                </a:solidFill>
                <a:effectLst>
                  <a:outerShdw blurRad="38100" dist="38100" dir="2700000" algn="tl">
                    <a:srgbClr val="000000">
                      <a:alpha val="43137"/>
                    </a:srgbClr>
                  </a:outerShdw>
                </a:effectLst>
                <a:cs typeface="Arial" charset="0"/>
              </a:rPr>
              <a:t>nutzen</a:t>
            </a:r>
            <a:r>
              <a:rPr lang="en-US" dirty="0" smtClean="0">
                <a:solidFill>
                  <a:srgbClr val="000000"/>
                </a:solidFill>
                <a:effectLst>
                  <a:outerShdw blurRad="38100" dist="38100" dir="2700000" algn="tl">
                    <a:srgbClr val="000000">
                      <a:alpha val="43137"/>
                    </a:srgbClr>
                  </a:outerShdw>
                </a:effectLst>
                <a:cs typeface="Arial" charset="0"/>
              </a:rPr>
              <a:t> </a:t>
            </a:r>
            <a:r>
              <a:rPr lang="en-US" dirty="0" err="1" smtClean="0">
                <a:solidFill>
                  <a:srgbClr val="000000"/>
                </a:solidFill>
                <a:effectLst>
                  <a:outerShdw blurRad="38100" dist="38100" dir="2700000" algn="tl">
                    <a:srgbClr val="000000">
                      <a:alpha val="43137"/>
                    </a:srgbClr>
                  </a:outerShdw>
                </a:effectLst>
                <a:cs typeface="Arial" charset="0"/>
              </a:rPr>
              <a:t>wir</a:t>
            </a:r>
            <a:r>
              <a:rPr lang="en-US" dirty="0" smtClean="0">
                <a:solidFill>
                  <a:srgbClr val="000000"/>
                </a:solidFill>
                <a:effectLst>
                  <a:outerShdw blurRad="38100" dist="38100" dir="2700000" algn="tl">
                    <a:srgbClr val="000000">
                      <a:alpha val="43137"/>
                    </a:srgbClr>
                  </a:outerShdw>
                </a:effectLst>
                <a:cs typeface="Arial" charset="0"/>
              </a:rPr>
              <a:t> den VIC 1225 Adapter um die </a:t>
            </a:r>
            <a:r>
              <a:rPr lang="en-US" dirty="0" err="1" smtClean="0">
                <a:solidFill>
                  <a:srgbClr val="000000"/>
                </a:solidFill>
                <a:effectLst>
                  <a:outerShdw blurRad="38100" dist="38100" dir="2700000" algn="tl">
                    <a:srgbClr val="000000">
                      <a:alpha val="43137"/>
                    </a:srgbClr>
                  </a:outerShdw>
                </a:effectLst>
                <a:cs typeface="Arial" charset="0"/>
              </a:rPr>
              <a:t>Topologie</a:t>
            </a:r>
            <a:r>
              <a:rPr lang="en-US" dirty="0" smtClean="0">
                <a:solidFill>
                  <a:srgbClr val="000000"/>
                </a:solidFill>
                <a:effectLst>
                  <a:outerShdw blurRad="38100" dist="38100" dir="2700000" algn="tl">
                    <a:srgbClr val="000000">
                      <a:alpha val="43137"/>
                    </a:srgbClr>
                  </a:outerShdw>
                </a:effectLst>
                <a:cs typeface="Arial" charset="0"/>
              </a:rPr>
              <a:t> </a:t>
            </a:r>
            <a:r>
              <a:rPr lang="en-US" dirty="0" err="1" smtClean="0">
                <a:solidFill>
                  <a:srgbClr val="000000"/>
                </a:solidFill>
                <a:effectLst>
                  <a:outerShdw blurRad="38100" dist="38100" dir="2700000" algn="tl">
                    <a:srgbClr val="000000">
                      <a:alpha val="43137"/>
                    </a:srgbClr>
                  </a:outerShdw>
                </a:effectLst>
                <a:cs typeface="Arial" charset="0"/>
              </a:rPr>
              <a:t>für</a:t>
            </a:r>
            <a:r>
              <a:rPr lang="en-US" dirty="0" smtClean="0">
                <a:solidFill>
                  <a:srgbClr val="000000"/>
                </a:solidFill>
                <a:effectLst>
                  <a:outerShdw blurRad="38100" dist="38100" dir="2700000" algn="tl">
                    <a:srgbClr val="000000">
                      <a:alpha val="43137"/>
                    </a:srgbClr>
                  </a:outerShdw>
                </a:effectLst>
                <a:cs typeface="Arial" charset="0"/>
              </a:rPr>
              <a:t> </a:t>
            </a:r>
            <a:r>
              <a:rPr lang="en-US" dirty="0" err="1" smtClean="0">
                <a:solidFill>
                  <a:srgbClr val="000000"/>
                </a:solidFill>
                <a:effectLst>
                  <a:outerShdw blurRad="38100" dist="38100" dir="2700000" algn="tl">
                    <a:srgbClr val="000000">
                      <a:alpha val="43137"/>
                    </a:srgbClr>
                  </a:outerShdw>
                </a:effectLst>
                <a:cs typeface="Arial" charset="0"/>
              </a:rPr>
              <a:t>Rackmount</a:t>
            </a:r>
            <a:r>
              <a:rPr lang="en-US" dirty="0" smtClean="0">
                <a:solidFill>
                  <a:srgbClr val="000000"/>
                </a:solidFill>
                <a:effectLst>
                  <a:outerShdw blurRad="38100" dist="38100" dir="2700000" algn="tl">
                    <a:srgbClr val="000000">
                      <a:alpha val="43137"/>
                    </a:srgbClr>
                  </a:outerShdw>
                </a:effectLst>
                <a:cs typeface="Arial" charset="0"/>
              </a:rPr>
              <a:t> Server </a:t>
            </a:r>
            <a:r>
              <a:rPr lang="en-US" dirty="0" err="1" smtClean="0">
                <a:solidFill>
                  <a:srgbClr val="000000"/>
                </a:solidFill>
                <a:effectLst>
                  <a:outerShdw blurRad="38100" dist="38100" dir="2700000" algn="tl">
                    <a:srgbClr val="000000">
                      <a:alpha val="43137"/>
                    </a:srgbClr>
                  </a:outerShdw>
                </a:effectLst>
                <a:cs typeface="Arial" charset="0"/>
              </a:rPr>
              <a:t>zu</a:t>
            </a:r>
            <a:r>
              <a:rPr lang="en-US" dirty="0" smtClean="0">
                <a:solidFill>
                  <a:srgbClr val="000000"/>
                </a:solidFill>
                <a:effectLst>
                  <a:outerShdw blurRad="38100" dist="38100" dir="2700000" algn="tl">
                    <a:srgbClr val="000000">
                      <a:alpha val="43137"/>
                    </a:srgbClr>
                  </a:outerShdw>
                </a:effectLst>
                <a:cs typeface="Arial" charset="0"/>
              </a:rPr>
              <a:t> </a:t>
            </a:r>
            <a:r>
              <a:rPr lang="en-US" dirty="0" err="1" smtClean="0">
                <a:solidFill>
                  <a:srgbClr val="000000"/>
                </a:solidFill>
                <a:effectLst>
                  <a:outerShdw blurRad="38100" dist="38100" dir="2700000" algn="tl">
                    <a:srgbClr val="000000">
                      <a:alpha val="43137"/>
                    </a:srgbClr>
                  </a:outerShdw>
                </a:effectLst>
                <a:cs typeface="Arial" charset="0"/>
              </a:rPr>
              <a:t>vereinfachen</a:t>
            </a:r>
            <a:endParaRPr lang="en-US" dirty="0" smtClean="0">
              <a:solidFill>
                <a:srgbClr val="000000"/>
              </a:solidFill>
              <a:effectLst>
                <a:outerShdw blurRad="38100" dist="38100" dir="2700000" algn="tl">
                  <a:srgbClr val="000000">
                    <a:alpha val="43137"/>
                  </a:srgbClr>
                </a:outerShdw>
              </a:effectLst>
              <a:cs typeface="Arial" charset="0"/>
            </a:endParaRPr>
          </a:p>
          <a:p>
            <a:pPr marL="117475" algn="l" defTabSz="914367">
              <a:lnSpc>
                <a:spcPct val="90000"/>
              </a:lnSpc>
              <a:spcAft>
                <a:spcPts val="1400"/>
              </a:spcAft>
              <a:buClr>
                <a:schemeClr val="tx1">
                  <a:lumMod val="20000"/>
                  <a:lumOff val="80000"/>
                </a:schemeClr>
              </a:buClr>
              <a:buSzPct val="80000"/>
            </a:pPr>
            <a:r>
              <a:rPr lang="en-US" dirty="0" err="1" smtClean="0">
                <a:solidFill>
                  <a:srgbClr val="000000"/>
                </a:solidFill>
                <a:effectLst>
                  <a:outerShdw blurRad="38100" dist="38100" dir="2700000" algn="tl">
                    <a:srgbClr val="000000">
                      <a:alpha val="43137"/>
                    </a:srgbClr>
                  </a:outerShdw>
                </a:effectLst>
                <a:cs typeface="Arial" charset="0"/>
              </a:rPr>
              <a:t>Vereinheitlichung</a:t>
            </a:r>
            <a:r>
              <a:rPr lang="en-US" dirty="0" smtClean="0">
                <a:solidFill>
                  <a:srgbClr val="000000"/>
                </a:solidFill>
                <a:effectLst>
                  <a:outerShdw blurRad="38100" dist="38100" dir="2700000" algn="tl">
                    <a:srgbClr val="000000">
                      <a:alpha val="43137"/>
                    </a:srgbClr>
                  </a:outerShdw>
                </a:effectLst>
                <a:cs typeface="Arial" charset="0"/>
              </a:rPr>
              <a:t> von Management und </a:t>
            </a:r>
            <a:r>
              <a:rPr lang="en-US" dirty="0" err="1" smtClean="0">
                <a:solidFill>
                  <a:srgbClr val="000000"/>
                </a:solidFill>
                <a:effectLst>
                  <a:outerShdw blurRad="38100" dist="38100" dir="2700000" algn="tl">
                    <a:srgbClr val="000000">
                      <a:alpha val="43137"/>
                    </a:srgbClr>
                  </a:outerShdw>
                </a:effectLst>
                <a:cs typeface="Arial" charset="0"/>
              </a:rPr>
              <a:t>Datenverbindung</a:t>
            </a:r>
            <a:r>
              <a:rPr lang="en-US" dirty="0" smtClean="0">
                <a:solidFill>
                  <a:srgbClr val="000000"/>
                </a:solidFill>
                <a:effectLst>
                  <a:outerShdw blurRad="38100" dist="38100" dir="2700000" algn="tl">
                    <a:srgbClr val="000000">
                      <a:alpha val="43137"/>
                    </a:srgbClr>
                  </a:outerShdw>
                </a:effectLst>
                <a:cs typeface="Arial" charset="0"/>
              </a:rPr>
              <a:t> </a:t>
            </a:r>
            <a:r>
              <a:rPr lang="en-US" dirty="0" err="1" smtClean="0">
                <a:solidFill>
                  <a:srgbClr val="000000"/>
                </a:solidFill>
                <a:effectLst>
                  <a:outerShdw blurRad="38100" dist="38100" dir="2700000" algn="tl">
                    <a:srgbClr val="000000">
                      <a:alpha val="43137"/>
                    </a:srgbClr>
                  </a:outerShdw>
                </a:effectLst>
                <a:cs typeface="Arial" charset="0"/>
              </a:rPr>
              <a:t>erhöht</a:t>
            </a:r>
            <a:r>
              <a:rPr lang="en-US" dirty="0" smtClean="0">
                <a:solidFill>
                  <a:srgbClr val="000000"/>
                </a:solidFill>
                <a:effectLst>
                  <a:outerShdw blurRad="38100" dist="38100" dir="2700000" algn="tl">
                    <a:srgbClr val="000000">
                      <a:alpha val="43137"/>
                    </a:srgbClr>
                  </a:outerShdw>
                </a:effectLst>
                <a:cs typeface="Arial" charset="0"/>
              </a:rPr>
              <a:t> die </a:t>
            </a:r>
            <a:r>
              <a:rPr lang="en-US" dirty="0" err="1" smtClean="0">
                <a:solidFill>
                  <a:srgbClr val="000000"/>
                </a:solidFill>
                <a:effectLst>
                  <a:outerShdw blurRad="38100" dist="38100" dir="2700000" algn="tl">
                    <a:srgbClr val="000000">
                      <a:alpha val="43137"/>
                    </a:srgbClr>
                  </a:outerShdw>
                </a:effectLst>
                <a:cs typeface="Arial" charset="0"/>
              </a:rPr>
              <a:t>Skalierbarkeit</a:t>
            </a:r>
            <a:r>
              <a:rPr lang="en-US" dirty="0" smtClean="0">
                <a:solidFill>
                  <a:srgbClr val="000000"/>
                </a:solidFill>
                <a:effectLst>
                  <a:outerShdw blurRad="38100" dist="38100" dir="2700000" algn="tl">
                    <a:srgbClr val="000000">
                      <a:alpha val="43137"/>
                    </a:srgbClr>
                  </a:outerShdw>
                </a:effectLst>
                <a:cs typeface="Arial" charset="0"/>
              </a:rPr>
              <a:t> pro 2232PP FEX.</a:t>
            </a:r>
          </a:p>
          <a:p>
            <a:pPr marL="117475" algn="l" defTabSz="914367">
              <a:lnSpc>
                <a:spcPct val="90000"/>
              </a:lnSpc>
              <a:spcAft>
                <a:spcPts val="1400"/>
              </a:spcAft>
              <a:buClr>
                <a:schemeClr val="tx1">
                  <a:lumMod val="20000"/>
                  <a:lumOff val="80000"/>
                </a:schemeClr>
              </a:buClr>
              <a:buSzPct val="80000"/>
            </a:pPr>
            <a:r>
              <a:rPr lang="en-US" dirty="0" smtClean="0">
                <a:solidFill>
                  <a:srgbClr val="000000"/>
                </a:solidFill>
                <a:effectLst>
                  <a:outerShdw blurRad="38100" dist="38100" dir="2700000" algn="tl">
                    <a:srgbClr val="000000">
                      <a:alpha val="43137"/>
                    </a:srgbClr>
                  </a:outerShdw>
                </a:effectLst>
                <a:cs typeface="Arial" charset="0"/>
              </a:rPr>
              <a:t>Limit 160 Server pro UCS Domain </a:t>
            </a:r>
            <a:endParaRPr lang="en-US" b="1" dirty="0" smtClean="0">
              <a:solidFill>
                <a:schemeClr val="tx1"/>
              </a:solidFill>
            </a:endParaRPr>
          </a:p>
        </p:txBody>
      </p:sp>
      <p:grpSp>
        <p:nvGrpSpPr>
          <p:cNvPr id="5" name="Group 24"/>
          <p:cNvGrpSpPr>
            <a:grpSpLocks noChangeAspect="1"/>
          </p:cNvGrpSpPr>
          <p:nvPr/>
        </p:nvGrpSpPr>
        <p:grpSpPr>
          <a:xfrm>
            <a:off x="-1316821" y="1284763"/>
            <a:ext cx="3679405" cy="743621"/>
            <a:chOff x="-241300" y="1320803"/>
            <a:chExt cx="4905862" cy="991493"/>
          </a:xfrm>
        </p:grpSpPr>
        <p:sp>
          <p:nvSpPr>
            <p:cNvPr id="80" name="Round Same Side Corner Rectangle 79"/>
            <p:cNvSpPr/>
            <p:nvPr/>
          </p:nvSpPr>
          <p:spPr>
            <a:xfrm rot="5400000">
              <a:off x="1715884" y="-636381"/>
              <a:ext cx="991493" cy="4905862"/>
            </a:xfrm>
            <a:prstGeom prst="round2SameRect">
              <a:avLst>
                <a:gd name="adj1" fmla="val 50000"/>
                <a:gd name="adj2" fmla="val 0"/>
              </a:avLst>
            </a:prstGeom>
            <a:gradFill>
              <a:gsLst>
                <a:gs pos="0">
                  <a:srgbClr val="061C23"/>
                </a:gs>
                <a:gs pos="100000">
                  <a:schemeClr val="accent3">
                    <a:lumMod val="10000"/>
                    <a:alpha val="75000"/>
                  </a:schemeClr>
                </a:gs>
              </a:gsLst>
              <a:lin ang="5400000" scaled="0"/>
            </a:gradFill>
            <a:ln w="12700">
              <a:gradFill>
                <a:gsLst>
                  <a:gs pos="0">
                    <a:srgbClr val="01BBBB"/>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3152" rIns="274320" bIns="45720" numCol="1" spcCol="0" rtlCol="0" fromWordArt="0" anchor="t" anchorCtr="0" forceAA="0" compatLnSpc="1">
              <a:prstTxWarp prst="textNoShape">
                <a:avLst/>
              </a:prstTxWarp>
              <a:noAutofit/>
            </a:bodyPr>
            <a:lstStyle/>
            <a:p>
              <a:pPr algn="r"/>
              <a:endParaRPr lang="en-US" sz="1500" dirty="0">
                <a:solidFill>
                  <a:srgbClr val="FFFFFF"/>
                </a:solidFill>
              </a:endParaRPr>
            </a:p>
          </p:txBody>
        </p:sp>
        <p:sp>
          <p:nvSpPr>
            <p:cNvPr id="81" name="Rectangle 80"/>
            <p:cNvSpPr/>
            <p:nvPr/>
          </p:nvSpPr>
          <p:spPr>
            <a:xfrm>
              <a:off x="1514460" y="1532623"/>
              <a:ext cx="2075903" cy="55399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r" defTabSz="914367">
                <a:lnSpc>
                  <a:spcPct val="90000"/>
                </a:lnSpc>
              </a:pPr>
              <a:r>
                <a:rPr lang="en-US" sz="1500" dirty="0" smtClean="0">
                  <a:solidFill>
                    <a:srgbClr val="0096D6">
                      <a:lumMod val="40000"/>
                      <a:lumOff val="60000"/>
                    </a:srgbClr>
                  </a:solidFill>
                  <a:cs typeface="Arial" charset="0"/>
                </a:rPr>
                <a:t>C-series Integration</a:t>
              </a:r>
              <a:endParaRPr lang="en-US" sz="1500" dirty="0">
                <a:solidFill>
                  <a:srgbClr val="0096D6">
                    <a:lumMod val="40000"/>
                    <a:lumOff val="60000"/>
                  </a:srgbClr>
                </a:solidFill>
                <a:cs typeface="Arial" charset="0"/>
              </a:endParaRPr>
            </a:p>
          </p:txBody>
        </p:sp>
        <p:grpSp>
          <p:nvGrpSpPr>
            <p:cNvPr id="6" name="Group 18"/>
            <p:cNvGrpSpPr/>
            <p:nvPr/>
          </p:nvGrpSpPr>
          <p:grpSpPr>
            <a:xfrm>
              <a:off x="3723564" y="1393132"/>
              <a:ext cx="846832" cy="846832"/>
              <a:chOff x="3723564" y="1393132"/>
              <a:chExt cx="846832" cy="846832"/>
            </a:xfrm>
          </p:grpSpPr>
          <p:sp>
            <p:nvSpPr>
              <p:cNvPr id="83" name="Oval 82"/>
              <p:cNvSpPr/>
              <p:nvPr/>
            </p:nvSpPr>
            <p:spPr>
              <a:xfrm>
                <a:off x="3723564" y="1393132"/>
                <a:ext cx="846832" cy="846832"/>
              </a:xfrm>
              <a:prstGeom prst="ellipse">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smtClean="0">
                  <a:solidFill>
                    <a:srgbClr val="FFFFFF"/>
                  </a:solidFill>
                </a:endParaRPr>
              </a:p>
            </p:txBody>
          </p:sp>
          <p:grpSp>
            <p:nvGrpSpPr>
              <p:cNvPr id="7" name="Group 17"/>
              <p:cNvGrpSpPr/>
              <p:nvPr/>
            </p:nvGrpSpPr>
            <p:grpSpPr>
              <a:xfrm>
                <a:off x="3831071" y="1500638"/>
                <a:ext cx="631818" cy="631820"/>
                <a:chOff x="3835688" y="1444631"/>
                <a:chExt cx="631818" cy="631820"/>
              </a:xfrm>
            </p:grpSpPr>
            <p:sp>
              <p:nvSpPr>
                <p:cNvPr id="85" name="Oval 84"/>
                <p:cNvSpPr/>
                <p:nvPr/>
              </p:nvSpPr>
              <p:spPr>
                <a:xfrm>
                  <a:off x="3835688" y="1444631"/>
                  <a:ext cx="631818" cy="631820"/>
                </a:xfrm>
                <a:prstGeom prst="ellipse">
                  <a:avLst/>
                </a:prstGeom>
                <a:gradFill flip="none" rotWithShape="1">
                  <a:gsLst>
                    <a:gs pos="0">
                      <a:schemeClr val="tx2">
                        <a:lumMod val="75000"/>
                      </a:schemeClr>
                    </a:gs>
                    <a:gs pos="90000">
                      <a:schemeClr val="accent5">
                        <a:shade val="100000"/>
                        <a:satMod val="115000"/>
                      </a:schemeClr>
                    </a:gs>
                  </a:gsLst>
                  <a:lin ang="16200000" scaled="1"/>
                  <a:tileRect/>
                </a:gradFill>
                <a:ln w="3175" cap="flat" cmpd="sng" algn="ctr">
                  <a:solidFill>
                    <a:schemeClr val="bg1"/>
                  </a:solidFill>
                  <a:prstDash val="solid"/>
                </a:ln>
                <a:effectLst/>
              </p:spPr>
              <p:txBody>
                <a:bodyPr anchor="ctr"/>
                <a:lstStyle/>
                <a:p>
                  <a:pPr algn="ctr"/>
                  <a:endParaRPr lang="en-US" sz="1500" baseline="-25000" dirty="0">
                    <a:solidFill>
                      <a:srgbClr val="0096D6"/>
                    </a:solidFill>
                  </a:endParaRPr>
                </a:p>
              </p:txBody>
            </p:sp>
            <p:grpSp>
              <p:nvGrpSpPr>
                <p:cNvPr id="8" name="Group 162"/>
                <p:cNvGrpSpPr/>
                <p:nvPr/>
              </p:nvGrpSpPr>
              <p:grpSpPr>
                <a:xfrm>
                  <a:off x="3965003" y="1572570"/>
                  <a:ext cx="372930" cy="379123"/>
                  <a:chOff x="1316729" y="5438559"/>
                  <a:chExt cx="357691" cy="363629"/>
                </a:xfrm>
                <a:effectLst>
                  <a:outerShdw blurRad="63500" sx="102000" sy="102000" algn="ctr" rotWithShape="0">
                    <a:prstClr val="black">
                      <a:alpha val="40000"/>
                    </a:prstClr>
                  </a:outerShdw>
                </a:effectLst>
              </p:grpSpPr>
              <p:sp>
                <p:nvSpPr>
                  <p:cNvPr id="87" name="Oval 86"/>
                  <p:cNvSpPr/>
                  <p:nvPr/>
                </p:nvSpPr>
                <p:spPr>
                  <a:xfrm>
                    <a:off x="1441427" y="5569195"/>
                    <a:ext cx="232993" cy="232993"/>
                  </a:xfrm>
                  <a:prstGeom prst="ellipse">
                    <a:avLst/>
                  </a:prstGeom>
                  <a:no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smtClean="0">
                      <a:solidFill>
                        <a:srgbClr val="FFFFFF"/>
                      </a:solidFill>
                    </a:endParaRPr>
                  </a:p>
                </p:txBody>
              </p:sp>
              <p:sp>
                <p:nvSpPr>
                  <p:cNvPr id="88" name="Oval 87"/>
                  <p:cNvSpPr/>
                  <p:nvPr/>
                </p:nvSpPr>
                <p:spPr>
                  <a:xfrm>
                    <a:off x="1441427" y="5438564"/>
                    <a:ext cx="232993" cy="232993"/>
                  </a:xfrm>
                  <a:prstGeom prst="ellipse">
                    <a:avLst/>
                  </a:prstGeom>
                  <a:no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smtClean="0">
                      <a:solidFill>
                        <a:srgbClr val="FFFFFF"/>
                      </a:solidFill>
                    </a:endParaRPr>
                  </a:p>
                </p:txBody>
              </p:sp>
              <p:sp>
                <p:nvSpPr>
                  <p:cNvPr id="89" name="Oval 88"/>
                  <p:cNvSpPr/>
                  <p:nvPr/>
                </p:nvSpPr>
                <p:spPr>
                  <a:xfrm>
                    <a:off x="1316729" y="5569195"/>
                    <a:ext cx="232993" cy="232993"/>
                  </a:xfrm>
                  <a:prstGeom prst="ellipse">
                    <a:avLst/>
                  </a:prstGeom>
                  <a:no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smtClean="0">
                      <a:solidFill>
                        <a:srgbClr val="FFFFFF"/>
                      </a:solidFill>
                    </a:endParaRPr>
                  </a:p>
                </p:txBody>
              </p:sp>
              <p:sp>
                <p:nvSpPr>
                  <p:cNvPr id="90" name="Oval 89"/>
                  <p:cNvSpPr/>
                  <p:nvPr/>
                </p:nvSpPr>
                <p:spPr>
                  <a:xfrm>
                    <a:off x="1316729" y="5438559"/>
                    <a:ext cx="232993" cy="232993"/>
                  </a:xfrm>
                  <a:prstGeom prst="ellipse">
                    <a:avLst/>
                  </a:prstGeom>
                  <a:no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smtClean="0">
                      <a:solidFill>
                        <a:srgbClr val="FFFFFF"/>
                      </a:solidFill>
                    </a:endParaRPr>
                  </a:p>
                </p:txBody>
              </p:sp>
            </p:grpSp>
          </p:grpSp>
        </p:grpSp>
      </p:grpSp>
      <p:grpSp>
        <p:nvGrpSpPr>
          <p:cNvPr id="68" name="Group 67"/>
          <p:cNvGrpSpPr/>
          <p:nvPr/>
        </p:nvGrpSpPr>
        <p:grpSpPr>
          <a:xfrm>
            <a:off x="3239220" y="2767935"/>
            <a:ext cx="2718" cy="865164"/>
            <a:chOff x="963853" y="4458512"/>
            <a:chExt cx="2718" cy="865164"/>
          </a:xfrm>
        </p:grpSpPr>
        <p:cxnSp>
          <p:nvCxnSpPr>
            <p:cNvPr id="64" name="Straight Connector 63"/>
            <p:cNvCxnSpPr/>
            <p:nvPr/>
          </p:nvCxnSpPr>
          <p:spPr bwMode="auto">
            <a:xfrm rot="16200000" flipH="1">
              <a:off x="600507" y="4958743"/>
              <a:ext cx="728279" cy="1588"/>
            </a:xfrm>
            <a:prstGeom prst="line">
              <a:avLst/>
            </a:prstGeom>
            <a:ln w="38100" cap="sq">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67" name="Straight Connector 66"/>
            <p:cNvCxnSpPr/>
            <p:nvPr/>
          </p:nvCxnSpPr>
          <p:spPr bwMode="auto">
            <a:xfrm rot="16200000" flipH="1">
              <a:off x="602081" y="4821414"/>
              <a:ext cx="727392" cy="1588"/>
            </a:xfrm>
            <a:prstGeom prst="line">
              <a:avLst/>
            </a:prstGeom>
            <a:ln w="38100">
              <a:solidFill>
                <a:srgbClr val="7030A0"/>
              </a:solidFill>
              <a:prstDash val="dash"/>
              <a:headEnd type="none" w="med" len="med"/>
              <a:tailEnd type="none" w="med" len="med"/>
            </a:ln>
          </p:spPr>
          <p:style>
            <a:lnRef idx="2">
              <a:schemeClr val="dk1"/>
            </a:lnRef>
            <a:fillRef idx="0">
              <a:schemeClr val="dk1"/>
            </a:fillRef>
            <a:effectRef idx="1">
              <a:schemeClr val="dk1"/>
            </a:effectRef>
            <a:fontRef idx="minor">
              <a:schemeClr val="tx1"/>
            </a:fontRef>
          </p:style>
        </p:cxnSp>
      </p:grpSp>
      <p:sp>
        <p:nvSpPr>
          <p:cNvPr id="69" name="Rounded Rectangle 68"/>
          <p:cNvSpPr/>
          <p:nvPr/>
        </p:nvSpPr>
        <p:spPr bwMode="auto">
          <a:xfrm>
            <a:off x="761916" y="4647134"/>
            <a:ext cx="2629989" cy="914400"/>
          </a:xfrm>
          <a:prstGeom prst="roundRect">
            <a:avLst/>
          </a:prstGeom>
          <a:solidFill>
            <a:schemeClr val="bg1">
              <a:lumMod val="65000"/>
            </a:schemeClr>
          </a:solid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82124" tIns="41061" rIns="82124" bIns="41061" numCol="1" rtlCol="0" anchor="ctr" anchorCtr="0" compatLnSpc="1">
            <a:prstTxWarp prst="textNoShape">
              <a:avLst/>
            </a:prstTxWarp>
            <a:spAutoFit/>
          </a:bodyPr>
          <a:lstStyle/>
          <a:p>
            <a:pPr algn="ctr" defTabSz="814388" eaLnBrk="0" fontAlgn="base" hangingPunct="0">
              <a:lnSpc>
                <a:spcPct val="90000"/>
              </a:lnSpc>
              <a:spcBef>
                <a:spcPct val="0"/>
              </a:spcBef>
              <a:spcAft>
                <a:spcPct val="0"/>
              </a:spcAft>
            </a:pPr>
            <a:endParaRPr lang="en-US" sz="2400">
              <a:solidFill>
                <a:srgbClr val="0096D6"/>
              </a:solidFill>
            </a:endParaRPr>
          </a:p>
        </p:txBody>
      </p:sp>
      <p:pic>
        <p:nvPicPr>
          <p:cNvPr id="70" name="Picture 6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flipV="1">
            <a:off x="809450" y="5667965"/>
            <a:ext cx="2587620" cy="492880"/>
          </a:xfrm>
          <a:prstGeom prst="rect">
            <a:avLst/>
          </a:prstGeom>
        </p:spPr>
      </p:pic>
      <p:sp>
        <p:nvSpPr>
          <p:cNvPr id="71" name="Rectangle 39"/>
          <p:cNvSpPr>
            <a:spLocks noChangeArrowheads="1"/>
          </p:cNvSpPr>
          <p:nvPr/>
        </p:nvSpPr>
        <p:spPr bwMode="auto">
          <a:xfrm>
            <a:off x="816817" y="5178756"/>
            <a:ext cx="779462" cy="303212"/>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pPr algn="ctr"/>
            <a:r>
              <a:rPr lang="en-US" sz="1200" b="1" dirty="0">
                <a:solidFill>
                  <a:srgbClr val="0096D6"/>
                </a:solidFill>
              </a:rPr>
              <a:t>CIMC</a:t>
            </a:r>
          </a:p>
        </p:txBody>
      </p:sp>
      <p:sp>
        <p:nvSpPr>
          <p:cNvPr id="75" name="Rounded Rectangle 74"/>
          <p:cNvSpPr/>
          <p:nvPr/>
        </p:nvSpPr>
        <p:spPr bwMode="auto">
          <a:xfrm>
            <a:off x="1786369" y="5206074"/>
            <a:ext cx="1605536" cy="275626"/>
          </a:xfrm>
          <a:prstGeom prst="round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fontAlgn="base">
              <a:lnSpc>
                <a:spcPct val="90000"/>
              </a:lnSpc>
              <a:spcBef>
                <a:spcPct val="0"/>
              </a:spcBef>
              <a:spcAft>
                <a:spcPct val="0"/>
              </a:spcAft>
            </a:pPr>
            <a:r>
              <a:rPr lang="en-US" sz="1200" b="1" dirty="0">
                <a:solidFill>
                  <a:srgbClr val="FFFFFF"/>
                </a:solidFill>
              </a:rPr>
              <a:t>OS </a:t>
            </a:r>
            <a:r>
              <a:rPr lang="en-US" sz="1200" b="1" dirty="0" err="1" smtClean="0">
                <a:solidFill>
                  <a:srgbClr val="FFFFFF"/>
                </a:solidFill>
              </a:rPr>
              <a:t>oder</a:t>
            </a:r>
            <a:r>
              <a:rPr lang="en-US" sz="1200" b="1" dirty="0" smtClean="0">
                <a:solidFill>
                  <a:srgbClr val="FFFFFF"/>
                </a:solidFill>
              </a:rPr>
              <a:t> </a:t>
            </a:r>
            <a:r>
              <a:rPr lang="en-US" sz="1200" b="1" dirty="0">
                <a:solidFill>
                  <a:srgbClr val="FFFFFF"/>
                </a:solidFill>
              </a:rPr>
              <a:t>Hypervisor</a:t>
            </a:r>
          </a:p>
        </p:txBody>
      </p:sp>
      <p:cxnSp>
        <p:nvCxnSpPr>
          <p:cNvPr id="76" name="Straight Connector 75"/>
          <p:cNvCxnSpPr>
            <a:endCxn id="71" idx="0"/>
          </p:cNvCxnSpPr>
          <p:nvPr/>
        </p:nvCxnSpPr>
        <p:spPr bwMode="auto">
          <a:xfrm rot="16200000" flipH="1">
            <a:off x="1054809" y="5027016"/>
            <a:ext cx="298409" cy="5069"/>
          </a:xfrm>
          <a:prstGeom prst="line">
            <a:avLst/>
          </a:prstGeom>
          <a:ln w="38100">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nvGrpSpPr>
          <p:cNvPr id="99" name="Group 47"/>
          <p:cNvGrpSpPr/>
          <p:nvPr/>
        </p:nvGrpSpPr>
        <p:grpSpPr>
          <a:xfrm>
            <a:off x="3549322" y="5573289"/>
            <a:ext cx="1726378" cy="762111"/>
            <a:chOff x="7152350" y="2835260"/>
            <a:chExt cx="2036196" cy="762111"/>
          </a:xfrm>
        </p:grpSpPr>
        <p:cxnSp>
          <p:nvCxnSpPr>
            <p:cNvPr id="100" name="Straight Connector 99"/>
            <p:cNvCxnSpPr/>
            <p:nvPr/>
          </p:nvCxnSpPr>
          <p:spPr bwMode="auto">
            <a:xfrm>
              <a:off x="7152351" y="2944118"/>
              <a:ext cx="357051" cy="1588"/>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01" name="TextBox 301"/>
            <p:cNvSpPr txBox="1">
              <a:spLocks noChangeArrowheads="1"/>
            </p:cNvSpPr>
            <p:nvPr/>
          </p:nvSpPr>
          <p:spPr bwMode="auto">
            <a:xfrm>
              <a:off x="7535529" y="2835260"/>
              <a:ext cx="1441267" cy="276999"/>
            </a:xfrm>
            <a:prstGeom prst="rect">
              <a:avLst/>
            </a:prstGeom>
            <a:noFill/>
            <a:ln w="9525">
              <a:noFill/>
              <a:miter lim="800000"/>
              <a:headEnd/>
              <a:tailEnd/>
            </a:ln>
          </p:spPr>
          <p:txBody>
            <a:bodyPr wrap="square">
              <a:spAutoFit/>
            </a:bodyPr>
            <a:lstStyle/>
            <a:p>
              <a:r>
                <a:rPr lang="en-US" sz="1200" b="1" dirty="0"/>
                <a:t>Mgmt Traffic</a:t>
              </a:r>
            </a:p>
          </p:txBody>
        </p:sp>
        <p:cxnSp>
          <p:nvCxnSpPr>
            <p:cNvPr id="102" name="Straight Connector 101"/>
            <p:cNvCxnSpPr/>
            <p:nvPr/>
          </p:nvCxnSpPr>
          <p:spPr bwMode="auto">
            <a:xfrm>
              <a:off x="7152350" y="3248918"/>
              <a:ext cx="374469" cy="1588"/>
            </a:xfrm>
            <a:prstGeom prst="line">
              <a:avLst/>
            </a:prstGeom>
            <a:ln>
              <a:solidFill>
                <a:srgbClr val="7030A0"/>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03" name="TextBox 301"/>
            <p:cNvSpPr txBox="1">
              <a:spLocks noChangeArrowheads="1"/>
            </p:cNvSpPr>
            <p:nvPr/>
          </p:nvSpPr>
          <p:spPr bwMode="auto">
            <a:xfrm>
              <a:off x="7539875" y="3135706"/>
              <a:ext cx="1648671" cy="461665"/>
            </a:xfrm>
            <a:prstGeom prst="rect">
              <a:avLst/>
            </a:prstGeom>
            <a:noFill/>
            <a:ln w="9525">
              <a:noFill/>
              <a:miter lim="800000"/>
              <a:headEnd/>
              <a:tailEnd/>
            </a:ln>
          </p:spPr>
          <p:txBody>
            <a:bodyPr wrap="square">
              <a:spAutoFit/>
            </a:bodyPr>
            <a:lstStyle/>
            <a:p>
              <a:r>
                <a:rPr lang="en-US" sz="1200" b="1" dirty="0" err="1" smtClean="0"/>
                <a:t>Daten</a:t>
              </a:r>
              <a:r>
                <a:rPr lang="en-US" sz="1200" b="1" dirty="0" smtClean="0"/>
                <a:t> Traffic</a:t>
              </a:r>
            </a:p>
            <a:p>
              <a:r>
                <a:rPr lang="en-US" sz="1200" b="1" dirty="0" smtClean="0"/>
                <a:t>(LAN and FCoE)</a:t>
              </a:r>
              <a:endParaRPr lang="en-US" sz="1200" b="1" dirty="0"/>
            </a:p>
          </p:txBody>
        </p:sp>
      </p:grpSp>
      <p:sp>
        <p:nvSpPr>
          <p:cNvPr id="105" name="TextBox 301"/>
          <p:cNvSpPr txBox="1">
            <a:spLocks noChangeArrowheads="1"/>
          </p:cNvSpPr>
          <p:nvPr/>
        </p:nvSpPr>
        <p:spPr bwMode="auto">
          <a:xfrm>
            <a:off x="1777680" y="3306963"/>
            <a:ext cx="1158240" cy="307777"/>
          </a:xfrm>
          <a:prstGeom prst="rect">
            <a:avLst/>
          </a:prstGeom>
          <a:noFill/>
          <a:ln w="9525">
            <a:noFill/>
            <a:miter lim="800000"/>
            <a:headEnd/>
            <a:tailEnd/>
          </a:ln>
        </p:spPr>
        <p:txBody>
          <a:bodyPr wrap="square">
            <a:spAutoFit/>
          </a:bodyPr>
          <a:lstStyle/>
          <a:p>
            <a:r>
              <a:rPr lang="en-US" sz="1400" b="1" dirty="0">
                <a:solidFill>
                  <a:srgbClr val="FFFFFF"/>
                </a:solidFill>
              </a:rPr>
              <a:t>Nexus 2232</a:t>
            </a:r>
          </a:p>
        </p:txBody>
      </p:sp>
      <p:sp>
        <p:nvSpPr>
          <p:cNvPr id="106" name="TextBox 301"/>
          <p:cNvSpPr txBox="1">
            <a:spLocks noChangeArrowheads="1"/>
          </p:cNvSpPr>
          <p:nvPr/>
        </p:nvSpPr>
        <p:spPr bwMode="auto">
          <a:xfrm>
            <a:off x="1260795" y="2115700"/>
            <a:ext cx="1788397" cy="307777"/>
          </a:xfrm>
          <a:prstGeom prst="rect">
            <a:avLst/>
          </a:prstGeom>
          <a:noFill/>
          <a:ln w="9525">
            <a:noFill/>
            <a:miter lim="800000"/>
            <a:headEnd/>
            <a:tailEnd/>
          </a:ln>
        </p:spPr>
        <p:txBody>
          <a:bodyPr wrap="square">
            <a:spAutoFit/>
          </a:bodyPr>
          <a:lstStyle/>
          <a:p>
            <a:r>
              <a:rPr lang="en-US" sz="1400" b="1" dirty="0">
                <a:solidFill>
                  <a:srgbClr val="FFFFFF"/>
                </a:solidFill>
              </a:rPr>
              <a:t>UCS 6100 or 6200</a:t>
            </a:r>
          </a:p>
        </p:txBody>
      </p:sp>
      <p:grpSp>
        <p:nvGrpSpPr>
          <p:cNvPr id="114" name="Group 113"/>
          <p:cNvGrpSpPr/>
          <p:nvPr/>
        </p:nvGrpSpPr>
        <p:grpSpPr>
          <a:xfrm>
            <a:off x="1211855" y="2888436"/>
            <a:ext cx="2718" cy="865164"/>
            <a:chOff x="963853" y="4458512"/>
            <a:chExt cx="2718" cy="865164"/>
          </a:xfrm>
        </p:grpSpPr>
        <p:cxnSp>
          <p:nvCxnSpPr>
            <p:cNvPr id="115" name="Straight Connector 114"/>
            <p:cNvCxnSpPr/>
            <p:nvPr/>
          </p:nvCxnSpPr>
          <p:spPr bwMode="auto">
            <a:xfrm rot="16200000" flipH="1">
              <a:off x="600507" y="4958743"/>
              <a:ext cx="728279" cy="1588"/>
            </a:xfrm>
            <a:prstGeom prst="line">
              <a:avLst/>
            </a:prstGeom>
            <a:ln w="38100" cap="sq">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16" name="Straight Connector 115"/>
            <p:cNvCxnSpPr/>
            <p:nvPr/>
          </p:nvCxnSpPr>
          <p:spPr bwMode="auto">
            <a:xfrm rot="16200000" flipH="1">
              <a:off x="602081" y="4821414"/>
              <a:ext cx="727392" cy="1588"/>
            </a:xfrm>
            <a:prstGeom prst="line">
              <a:avLst/>
            </a:prstGeom>
            <a:ln w="38100">
              <a:solidFill>
                <a:srgbClr val="7030A0"/>
              </a:solidFill>
              <a:prstDash val="dash"/>
              <a:headEnd type="none" w="med" len="med"/>
              <a:tailEnd type="none" w="med" len="med"/>
            </a:ln>
          </p:spPr>
          <p:style>
            <a:lnRef idx="2">
              <a:schemeClr val="dk1"/>
            </a:lnRef>
            <a:fillRef idx="0">
              <a:schemeClr val="dk1"/>
            </a:fillRef>
            <a:effectRef idx="1">
              <a:schemeClr val="dk1"/>
            </a:effectRef>
            <a:fontRef idx="minor">
              <a:schemeClr val="tx1"/>
            </a:fontRef>
          </p:style>
        </p:cxnSp>
      </p:grpSp>
      <p:pic>
        <p:nvPicPr>
          <p:cNvPr id="113" name="Picture 3" descr="E:\ucs_6port_6140XP\medium res\MKK01011.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66601" y="1857589"/>
            <a:ext cx="2103824" cy="1683059"/>
          </a:xfrm>
          <a:prstGeom prst="rect">
            <a:avLst/>
          </a:prstGeom>
          <a:ln>
            <a:noFill/>
          </a:ln>
          <a:effectLst>
            <a:outerShdw blurRad="292100" dist="139700" dir="2700000" algn="tl" rotWithShape="0">
              <a:srgbClr val="333333">
                <a:alpha val="65000"/>
              </a:srgbClr>
            </a:outerShdw>
          </a:effectLst>
        </p:spPr>
      </p:pic>
      <p:pic>
        <p:nvPicPr>
          <p:cNvPr id="118" name="Picture 3" descr="E:\ucs_6port_6140XP\medium res\MKK01011.jp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79838" y="1861134"/>
            <a:ext cx="2103824" cy="1683059"/>
          </a:xfrm>
          <a:prstGeom prst="rect">
            <a:avLst/>
          </a:prstGeom>
          <a:ln>
            <a:noFill/>
          </a:ln>
          <a:effectLst>
            <a:outerShdw blurRad="292100" dist="139700" dir="2700000" algn="tl" rotWithShape="0">
              <a:srgbClr val="333333">
                <a:alpha val="65000"/>
              </a:srgbClr>
            </a:outerShdw>
          </a:effectLst>
        </p:spPr>
      </p:pic>
      <p:grpSp>
        <p:nvGrpSpPr>
          <p:cNvPr id="119" name="Group 118"/>
          <p:cNvGrpSpPr/>
          <p:nvPr/>
        </p:nvGrpSpPr>
        <p:grpSpPr>
          <a:xfrm>
            <a:off x="1885250" y="3838278"/>
            <a:ext cx="2718" cy="865164"/>
            <a:chOff x="963853" y="4458512"/>
            <a:chExt cx="2718" cy="865164"/>
          </a:xfrm>
        </p:grpSpPr>
        <p:cxnSp>
          <p:nvCxnSpPr>
            <p:cNvPr id="120" name="Straight Connector 119"/>
            <p:cNvCxnSpPr/>
            <p:nvPr/>
          </p:nvCxnSpPr>
          <p:spPr bwMode="auto">
            <a:xfrm rot="16200000" flipH="1">
              <a:off x="600507" y="4958743"/>
              <a:ext cx="728279" cy="1588"/>
            </a:xfrm>
            <a:prstGeom prst="line">
              <a:avLst/>
            </a:prstGeom>
            <a:ln w="38100" cap="sq">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21" name="Straight Connector 120"/>
            <p:cNvCxnSpPr/>
            <p:nvPr/>
          </p:nvCxnSpPr>
          <p:spPr bwMode="auto">
            <a:xfrm rot="16200000" flipH="1">
              <a:off x="602081" y="4821414"/>
              <a:ext cx="727392" cy="1588"/>
            </a:xfrm>
            <a:prstGeom prst="line">
              <a:avLst/>
            </a:prstGeom>
            <a:ln w="38100">
              <a:solidFill>
                <a:srgbClr val="7030A0"/>
              </a:solidFill>
              <a:prstDash val="dash"/>
              <a:headEnd type="none" w="med" len="med"/>
              <a:tailEnd type="none" w="med" len="med"/>
            </a:ln>
          </p:spPr>
          <p:style>
            <a:lnRef idx="2">
              <a:schemeClr val="dk1"/>
            </a:lnRef>
            <a:fillRef idx="0">
              <a:schemeClr val="dk1"/>
            </a:fillRef>
            <a:effectRef idx="1">
              <a:schemeClr val="dk1"/>
            </a:effectRef>
            <a:fontRef idx="minor">
              <a:schemeClr val="tx1"/>
            </a:fontRef>
          </p:style>
        </p:cxnSp>
      </p:grpSp>
      <p:pic>
        <p:nvPicPr>
          <p:cNvPr id="111" name="Picture 3" descr="C:\Documents and Settings\briaschw\My Documents\Nuova\Marketing\Images\Nuova\Oregon\medium res\MKJ27031.jpg"/>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55443" y="3110378"/>
            <a:ext cx="1577340" cy="1261872"/>
          </a:xfrm>
          <a:prstGeom prst="rect">
            <a:avLst/>
          </a:prstGeom>
          <a:ln>
            <a:noFill/>
          </a:ln>
          <a:effectLst>
            <a:outerShdw blurRad="292100" dist="139700" dir="2700000" algn="tl" rotWithShape="0">
              <a:srgbClr val="333333">
                <a:alpha val="65000"/>
              </a:srgbClr>
            </a:outerShdw>
          </a:effectLst>
        </p:spPr>
      </p:pic>
      <p:pic>
        <p:nvPicPr>
          <p:cNvPr id="77" name="Picture 3" descr="C:\Documents and Settings\briaschw\My Documents\Nuova\Marketing\Images\Nuova\Oregon\medium res\MKJ27031.jpg"/>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38819" y="3110378"/>
            <a:ext cx="1577340" cy="1261872"/>
          </a:xfrm>
          <a:prstGeom prst="rect">
            <a:avLst/>
          </a:prstGeom>
          <a:ln>
            <a:noFill/>
          </a:ln>
          <a:effectLst>
            <a:outerShdw blurRad="292100" dist="139700" dir="2700000" algn="tl" rotWithShape="0">
              <a:srgbClr val="333333">
                <a:alpha val="65000"/>
              </a:srgbClr>
            </a:outerShdw>
          </a:effectLst>
        </p:spPr>
      </p:pic>
      <p:grpSp>
        <p:nvGrpSpPr>
          <p:cNvPr id="122" name="Group 121"/>
          <p:cNvGrpSpPr/>
          <p:nvPr/>
        </p:nvGrpSpPr>
        <p:grpSpPr>
          <a:xfrm>
            <a:off x="2874078" y="3880808"/>
            <a:ext cx="2718" cy="865164"/>
            <a:chOff x="963853" y="4458512"/>
            <a:chExt cx="2718" cy="865164"/>
          </a:xfrm>
        </p:grpSpPr>
        <p:cxnSp>
          <p:nvCxnSpPr>
            <p:cNvPr id="123" name="Straight Connector 122"/>
            <p:cNvCxnSpPr/>
            <p:nvPr/>
          </p:nvCxnSpPr>
          <p:spPr bwMode="auto">
            <a:xfrm rot="16200000" flipH="1">
              <a:off x="600507" y="4958743"/>
              <a:ext cx="728279" cy="1588"/>
            </a:xfrm>
            <a:prstGeom prst="line">
              <a:avLst/>
            </a:prstGeom>
            <a:ln w="38100" cap="sq">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24" name="Straight Connector 123"/>
            <p:cNvCxnSpPr/>
            <p:nvPr/>
          </p:nvCxnSpPr>
          <p:spPr bwMode="auto">
            <a:xfrm rot="16200000" flipH="1">
              <a:off x="602081" y="4821414"/>
              <a:ext cx="727392" cy="1588"/>
            </a:xfrm>
            <a:prstGeom prst="line">
              <a:avLst/>
            </a:prstGeom>
            <a:ln w="38100">
              <a:solidFill>
                <a:srgbClr val="7030A0"/>
              </a:solidFill>
              <a:prstDash val="dash"/>
              <a:headEnd type="none" w="med" len="med"/>
              <a:tailEnd type="none" w="med" len="med"/>
            </a:ln>
          </p:spPr>
          <p:style>
            <a:lnRef idx="2">
              <a:schemeClr val="dk1"/>
            </a:lnRef>
            <a:fillRef idx="0">
              <a:schemeClr val="dk1"/>
            </a:fillRef>
            <a:effectRef idx="1">
              <a:schemeClr val="dk1"/>
            </a:effectRef>
            <a:fontRef idx="minor">
              <a:schemeClr val="tx1"/>
            </a:fontRef>
          </p:style>
        </p:cxnSp>
      </p:grpSp>
      <p:cxnSp>
        <p:nvCxnSpPr>
          <p:cNvPr id="125" name="Straight Connector 124"/>
          <p:cNvCxnSpPr/>
          <p:nvPr/>
        </p:nvCxnSpPr>
        <p:spPr bwMode="auto">
          <a:xfrm flipV="1">
            <a:off x="1201481" y="4876722"/>
            <a:ext cx="621870" cy="3622"/>
          </a:xfrm>
          <a:prstGeom prst="line">
            <a:avLst/>
          </a:prstGeom>
          <a:ln w="38100">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73" name="Rectangle 40"/>
          <p:cNvSpPr>
            <a:spLocks noChangeArrowheads="1"/>
          </p:cNvSpPr>
          <p:nvPr/>
        </p:nvSpPr>
        <p:spPr bwMode="auto">
          <a:xfrm>
            <a:off x="1780819" y="4737384"/>
            <a:ext cx="1168383" cy="278675"/>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r>
              <a:rPr lang="en-US" sz="1200" b="1" dirty="0">
                <a:solidFill>
                  <a:srgbClr val="FFFFFF"/>
                </a:solidFill>
              </a:rPr>
              <a:t>PCIe Adapter</a:t>
            </a:r>
          </a:p>
        </p:txBody>
      </p:sp>
      <p:cxnSp>
        <p:nvCxnSpPr>
          <p:cNvPr id="134" name="Straight Connector 133"/>
          <p:cNvCxnSpPr>
            <a:endCxn id="75" idx="0"/>
          </p:cNvCxnSpPr>
          <p:nvPr/>
        </p:nvCxnSpPr>
        <p:spPr bwMode="auto">
          <a:xfrm>
            <a:off x="2509284" y="5029200"/>
            <a:ext cx="79853" cy="176874"/>
          </a:xfrm>
          <a:prstGeom prst="line">
            <a:avLst/>
          </a:prstGeom>
          <a:ln w="38100">
            <a:solidFill>
              <a:srgbClr val="7030A0"/>
            </a:solidFill>
            <a:headEnd type="none" w="med" len="med"/>
            <a:tailEnd type="none"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305319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Cloud Callout 61"/>
          <p:cNvSpPr/>
          <p:nvPr/>
        </p:nvSpPr>
        <p:spPr>
          <a:xfrm>
            <a:off x="3226425" y="705484"/>
            <a:ext cx="6007370" cy="5477367"/>
          </a:xfrm>
          <a:prstGeom prst="cloudCallout">
            <a:avLst>
              <a:gd name="adj1" fmla="val -69138"/>
              <a:gd name="adj2" fmla="val -11105"/>
            </a:avLst>
          </a:prstGeom>
          <a:noFill/>
          <a:ln>
            <a:solidFill>
              <a:schemeClr val="accent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a:xfrm>
            <a:off x="200435" y="-132716"/>
            <a:ext cx="8588861" cy="838200"/>
          </a:xfrm>
        </p:spPr>
        <p:txBody>
          <a:bodyPr/>
          <a:lstStyle/>
          <a:p>
            <a:r>
              <a:rPr lang="en-US" dirty="0" smtClean="0"/>
              <a:t>… und </a:t>
            </a:r>
            <a:r>
              <a:rPr lang="en-US" dirty="0" err="1" smtClean="0"/>
              <a:t>Betriebsverbesserungen</a:t>
            </a:r>
            <a:endParaRPr lang="en-US" dirty="0"/>
          </a:p>
        </p:txBody>
      </p:sp>
      <p:grpSp>
        <p:nvGrpSpPr>
          <p:cNvPr id="3" name="Group 24"/>
          <p:cNvGrpSpPr>
            <a:grpSpLocks noChangeAspect="1"/>
          </p:cNvGrpSpPr>
          <p:nvPr/>
        </p:nvGrpSpPr>
        <p:grpSpPr>
          <a:xfrm>
            <a:off x="-1308508" y="921939"/>
            <a:ext cx="3679405" cy="743621"/>
            <a:chOff x="-241300" y="1320803"/>
            <a:chExt cx="4905862" cy="991493"/>
          </a:xfrm>
        </p:grpSpPr>
        <p:sp>
          <p:nvSpPr>
            <p:cNvPr id="4" name="Round Same Side Corner Rectangle 3"/>
            <p:cNvSpPr/>
            <p:nvPr/>
          </p:nvSpPr>
          <p:spPr>
            <a:xfrm rot="5400000">
              <a:off x="1715884" y="-636381"/>
              <a:ext cx="991493" cy="4905862"/>
            </a:xfrm>
            <a:prstGeom prst="round2SameRect">
              <a:avLst>
                <a:gd name="adj1" fmla="val 50000"/>
                <a:gd name="adj2" fmla="val 0"/>
              </a:avLst>
            </a:prstGeom>
            <a:gradFill>
              <a:gsLst>
                <a:gs pos="0">
                  <a:srgbClr val="061C23"/>
                </a:gs>
                <a:gs pos="100000">
                  <a:schemeClr val="accent3">
                    <a:lumMod val="10000"/>
                    <a:alpha val="75000"/>
                  </a:schemeClr>
                </a:gs>
              </a:gsLst>
              <a:lin ang="5400000" scaled="0"/>
            </a:gradFill>
            <a:ln w="12700">
              <a:gradFill>
                <a:gsLst>
                  <a:gs pos="0">
                    <a:srgbClr val="01BBBB"/>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3152" rIns="274320" bIns="45720" numCol="1" spcCol="0" rtlCol="0" fromWordArt="0" anchor="t" anchorCtr="0" forceAA="0" compatLnSpc="1">
              <a:prstTxWarp prst="textNoShape">
                <a:avLst/>
              </a:prstTxWarp>
              <a:noAutofit/>
            </a:bodyPr>
            <a:lstStyle/>
            <a:p>
              <a:pPr algn="r"/>
              <a:endParaRPr lang="en-US" sz="1500" dirty="0">
                <a:solidFill>
                  <a:srgbClr val="FFFFFF"/>
                </a:solidFill>
              </a:endParaRPr>
            </a:p>
          </p:txBody>
        </p:sp>
        <p:sp>
          <p:nvSpPr>
            <p:cNvPr id="5" name="Rectangle 4"/>
            <p:cNvSpPr/>
            <p:nvPr/>
          </p:nvSpPr>
          <p:spPr>
            <a:xfrm>
              <a:off x="1514460" y="1532623"/>
              <a:ext cx="2075903" cy="55399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r" defTabSz="914367">
                <a:lnSpc>
                  <a:spcPct val="90000"/>
                </a:lnSpc>
              </a:pPr>
              <a:r>
                <a:rPr lang="en-US" sz="1500" dirty="0" smtClean="0">
                  <a:solidFill>
                    <a:srgbClr val="0096D6">
                      <a:lumMod val="40000"/>
                      <a:lumOff val="60000"/>
                    </a:srgbClr>
                  </a:solidFill>
                  <a:cs typeface="Arial" charset="0"/>
                </a:rPr>
                <a:t>Operational Enhancements</a:t>
              </a:r>
              <a:endParaRPr lang="en-US" sz="1500" dirty="0">
                <a:solidFill>
                  <a:srgbClr val="0096D6">
                    <a:lumMod val="40000"/>
                    <a:lumOff val="60000"/>
                  </a:srgbClr>
                </a:solidFill>
                <a:cs typeface="Arial" charset="0"/>
              </a:endParaRPr>
            </a:p>
          </p:txBody>
        </p:sp>
        <p:grpSp>
          <p:nvGrpSpPr>
            <p:cNvPr id="6" name="Group 18"/>
            <p:cNvGrpSpPr/>
            <p:nvPr/>
          </p:nvGrpSpPr>
          <p:grpSpPr>
            <a:xfrm>
              <a:off x="3723564" y="1393132"/>
              <a:ext cx="846832" cy="846832"/>
              <a:chOff x="3723564" y="1393132"/>
              <a:chExt cx="846832" cy="846832"/>
            </a:xfrm>
          </p:grpSpPr>
          <p:sp>
            <p:nvSpPr>
              <p:cNvPr id="7" name="Oval 6"/>
              <p:cNvSpPr/>
              <p:nvPr/>
            </p:nvSpPr>
            <p:spPr>
              <a:xfrm>
                <a:off x="3723564" y="1393132"/>
                <a:ext cx="846832" cy="846832"/>
              </a:xfrm>
              <a:prstGeom prst="ellipse">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smtClean="0">
                  <a:solidFill>
                    <a:srgbClr val="FFFFFF"/>
                  </a:solidFill>
                </a:endParaRPr>
              </a:p>
            </p:txBody>
          </p:sp>
          <p:grpSp>
            <p:nvGrpSpPr>
              <p:cNvPr id="8" name="Group 17"/>
              <p:cNvGrpSpPr/>
              <p:nvPr/>
            </p:nvGrpSpPr>
            <p:grpSpPr>
              <a:xfrm>
                <a:off x="3831071" y="1500638"/>
                <a:ext cx="631818" cy="631820"/>
                <a:chOff x="3835688" y="1444631"/>
                <a:chExt cx="631818" cy="631820"/>
              </a:xfrm>
            </p:grpSpPr>
            <p:sp>
              <p:nvSpPr>
                <p:cNvPr id="9" name="Oval 8"/>
                <p:cNvSpPr/>
                <p:nvPr/>
              </p:nvSpPr>
              <p:spPr>
                <a:xfrm>
                  <a:off x="3835688" y="1444631"/>
                  <a:ext cx="631818" cy="631820"/>
                </a:xfrm>
                <a:prstGeom prst="ellipse">
                  <a:avLst/>
                </a:prstGeom>
                <a:gradFill flip="none" rotWithShape="1">
                  <a:gsLst>
                    <a:gs pos="0">
                      <a:schemeClr val="tx2">
                        <a:lumMod val="75000"/>
                      </a:schemeClr>
                    </a:gs>
                    <a:gs pos="90000">
                      <a:schemeClr val="accent5">
                        <a:shade val="100000"/>
                        <a:satMod val="115000"/>
                      </a:schemeClr>
                    </a:gs>
                  </a:gsLst>
                  <a:lin ang="16200000" scaled="1"/>
                  <a:tileRect/>
                </a:gradFill>
                <a:ln w="3175" cap="flat" cmpd="sng" algn="ctr">
                  <a:solidFill>
                    <a:schemeClr val="bg1"/>
                  </a:solidFill>
                  <a:prstDash val="solid"/>
                </a:ln>
                <a:effectLst/>
              </p:spPr>
              <p:txBody>
                <a:bodyPr anchor="ctr"/>
                <a:lstStyle/>
                <a:p>
                  <a:pPr algn="ctr"/>
                  <a:endParaRPr lang="en-US" sz="1500" baseline="-25000" dirty="0">
                    <a:solidFill>
                      <a:srgbClr val="0096D6"/>
                    </a:solidFill>
                  </a:endParaRPr>
                </a:p>
              </p:txBody>
            </p:sp>
            <p:grpSp>
              <p:nvGrpSpPr>
                <p:cNvPr id="10" name="Group 162"/>
                <p:cNvGrpSpPr/>
                <p:nvPr/>
              </p:nvGrpSpPr>
              <p:grpSpPr>
                <a:xfrm>
                  <a:off x="3965003" y="1572570"/>
                  <a:ext cx="372930" cy="379123"/>
                  <a:chOff x="1316729" y="5438559"/>
                  <a:chExt cx="357691" cy="363629"/>
                </a:xfrm>
                <a:effectLst>
                  <a:outerShdw blurRad="63500" sx="102000" sy="102000" algn="ctr" rotWithShape="0">
                    <a:prstClr val="black">
                      <a:alpha val="40000"/>
                    </a:prstClr>
                  </a:outerShdw>
                </a:effectLst>
              </p:grpSpPr>
              <p:sp>
                <p:nvSpPr>
                  <p:cNvPr id="11" name="Oval 10"/>
                  <p:cNvSpPr/>
                  <p:nvPr/>
                </p:nvSpPr>
                <p:spPr>
                  <a:xfrm>
                    <a:off x="1441427" y="5569195"/>
                    <a:ext cx="232993" cy="232993"/>
                  </a:xfrm>
                  <a:prstGeom prst="ellipse">
                    <a:avLst/>
                  </a:prstGeom>
                  <a:no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smtClean="0">
                      <a:solidFill>
                        <a:srgbClr val="FFFFFF"/>
                      </a:solidFill>
                    </a:endParaRPr>
                  </a:p>
                </p:txBody>
              </p:sp>
              <p:sp>
                <p:nvSpPr>
                  <p:cNvPr id="12" name="Oval 11"/>
                  <p:cNvSpPr/>
                  <p:nvPr/>
                </p:nvSpPr>
                <p:spPr>
                  <a:xfrm>
                    <a:off x="1441427" y="5438564"/>
                    <a:ext cx="232993" cy="232993"/>
                  </a:xfrm>
                  <a:prstGeom prst="ellipse">
                    <a:avLst/>
                  </a:prstGeom>
                  <a:no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smtClean="0">
                      <a:solidFill>
                        <a:srgbClr val="FFFFFF"/>
                      </a:solidFill>
                    </a:endParaRPr>
                  </a:p>
                </p:txBody>
              </p:sp>
              <p:sp>
                <p:nvSpPr>
                  <p:cNvPr id="13" name="Oval 12"/>
                  <p:cNvSpPr/>
                  <p:nvPr/>
                </p:nvSpPr>
                <p:spPr>
                  <a:xfrm>
                    <a:off x="1316729" y="5569195"/>
                    <a:ext cx="232993" cy="232993"/>
                  </a:xfrm>
                  <a:prstGeom prst="ellipse">
                    <a:avLst/>
                  </a:prstGeom>
                  <a:no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smtClean="0">
                      <a:solidFill>
                        <a:srgbClr val="FFFFFF"/>
                      </a:solidFill>
                    </a:endParaRPr>
                  </a:p>
                </p:txBody>
              </p:sp>
              <p:sp>
                <p:nvSpPr>
                  <p:cNvPr id="14" name="Oval 13"/>
                  <p:cNvSpPr/>
                  <p:nvPr/>
                </p:nvSpPr>
                <p:spPr>
                  <a:xfrm>
                    <a:off x="1316729" y="5438559"/>
                    <a:ext cx="232993" cy="232993"/>
                  </a:xfrm>
                  <a:prstGeom prst="ellipse">
                    <a:avLst/>
                  </a:prstGeom>
                  <a:no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smtClean="0">
                      <a:solidFill>
                        <a:srgbClr val="FFFFFF"/>
                      </a:solidFill>
                    </a:endParaRPr>
                  </a:p>
                </p:txBody>
              </p:sp>
            </p:grpSp>
          </p:grpSp>
        </p:grpSp>
      </p:grpSp>
      <p:grpSp>
        <p:nvGrpSpPr>
          <p:cNvPr id="15" name="Group 27"/>
          <p:cNvGrpSpPr/>
          <p:nvPr/>
        </p:nvGrpSpPr>
        <p:grpSpPr>
          <a:xfrm>
            <a:off x="2629699" y="883315"/>
            <a:ext cx="6192870" cy="1125495"/>
            <a:chOff x="3947385" y="1579229"/>
            <a:chExt cx="2489365" cy="1439637"/>
          </a:xfrm>
        </p:grpSpPr>
        <p:grpSp>
          <p:nvGrpSpPr>
            <p:cNvPr id="16" name="Group 28"/>
            <p:cNvGrpSpPr/>
            <p:nvPr/>
          </p:nvGrpSpPr>
          <p:grpSpPr>
            <a:xfrm>
              <a:off x="3947385" y="1579229"/>
              <a:ext cx="2475990" cy="1439637"/>
              <a:chOff x="3947385" y="1579229"/>
              <a:chExt cx="2475990" cy="1439637"/>
            </a:xfrm>
          </p:grpSpPr>
          <p:sp>
            <p:nvSpPr>
              <p:cNvPr id="31" name="Rectangle 19"/>
              <p:cNvSpPr>
                <a:spLocks noChangeArrowheads="1"/>
              </p:cNvSpPr>
              <p:nvPr/>
            </p:nvSpPr>
            <p:spPr bwMode="auto">
              <a:xfrm flipH="1">
                <a:off x="3947385" y="1579229"/>
                <a:ext cx="2475990" cy="1302150"/>
              </a:xfrm>
              <a:prstGeom prst="roundRect">
                <a:avLst>
                  <a:gd name="adj" fmla="val 3905"/>
                </a:avLst>
              </a:prstGeom>
              <a:solidFill>
                <a:srgbClr val="000000"/>
              </a:solidFill>
              <a:ln w="12700">
                <a:gradFill>
                  <a:gsLst>
                    <a:gs pos="0">
                      <a:srgbClr val="01BBBB"/>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0" rIns="45720" bIns="274320" numCol="1" spcCol="0" rtlCol="0" fromWordArt="0" anchor="ctr" anchorCtr="0" forceAA="0" compatLnSpc="1">
                <a:prstTxWarp prst="textNoShape">
                  <a:avLst/>
                </a:prstTxWarp>
                <a:noAutofit/>
              </a:bodyPr>
              <a:lstStyle/>
              <a:p>
                <a:pPr algn="ctr" defTabSz="457200">
                  <a:lnSpc>
                    <a:spcPct val="90000"/>
                  </a:lnSpc>
                  <a:spcBef>
                    <a:spcPts val="300"/>
                  </a:spcBef>
                  <a:spcAft>
                    <a:spcPts val="300"/>
                  </a:spcAft>
                </a:pPr>
                <a:r>
                  <a:rPr lang="en-US" sz="1400" b="1" dirty="0" smtClean="0">
                    <a:solidFill>
                      <a:srgbClr val="4DCAFF"/>
                    </a:solidFill>
                  </a:rPr>
                  <a:t>“</a:t>
                </a:r>
                <a:r>
                  <a:rPr lang="en-US" sz="1400" b="1" dirty="0" err="1" smtClean="0">
                    <a:solidFill>
                      <a:schemeClr val="bg1"/>
                    </a:solidFill>
                  </a:rPr>
                  <a:t>Warum</a:t>
                </a:r>
                <a:r>
                  <a:rPr lang="en-US" sz="1400" b="1" dirty="0" smtClean="0">
                    <a:solidFill>
                      <a:schemeClr val="bg1"/>
                    </a:solidFill>
                  </a:rPr>
                  <a:t> muss </a:t>
                </a:r>
                <a:r>
                  <a:rPr lang="en-US" sz="1400" b="1" dirty="0" err="1" smtClean="0">
                    <a:solidFill>
                      <a:schemeClr val="bg1"/>
                    </a:solidFill>
                  </a:rPr>
                  <a:t>ich</a:t>
                </a:r>
                <a:r>
                  <a:rPr lang="en-US" sz="1400" b="1" dirty="0" smtClean="0">
                    <a:solidFill>
                      <a:schemeClr val="bg1"/>
                    </a:solidFill>
                  </a:rPr>
                  <a:t> </a:t>
                </a:r>
                <a:r>
                  <a:rPr lang="en-US" sz="1400" b="1" dirty="0" err="1" smtClean="0">
                    <a:solidFill>
                      <a:schemeClr val="bg1"/>
                    </a:solidFill>
                  </a:rPr>
                  <a:t>ein</a:t>
                </a:r>
                <a:r>
                  <a:rPr lang="en-US" sz="1400" b="1" dirty="0" smtClean="0">
                    <a:solidFill>
                      <a:schemeClr val="bg1"/>
                    </a:solidFill>
                  </a:rPr>
                  <a:t> </a:t>
                </a:r>
                <a:r>
                  <a:rPr lang="en-US" sz="1400" b="1" dirty="0" err="1" smtClean="0">
                    <a:solidFill>
                      <a:schemeClr val="bg1"/>
                    </a:solidFill>
                  </a:rPr>
                  <a:t>dickes</a:t>
                </a:r>
                <a:r>
                  <a:rPr lang="en-US" sz="1400" b="1" dirty="0" smtClean="0">
                    <a:solidFill>
                      <a:schemeClr val="bg1"/>
                    </a:solidFill>
                  </a:rPr>
                  <a:t> </a:t>
                </a:r>
                <a:r>
                  <a:rPr lang="en-US" sz="1400" b="1" dirty="0" err="1" smtClean="0">
                    <a:solidFill>
                      <a:schemeClr val="bg1"/>
                    </a:solidFill>
                  </a:rPr>
                  <a:t>Dokument</a:t>
                </a:r>
                <a:r>
                  <a:rPr lang="en-US" sz="1400" b="1" dirty="0" smtClean="0">
                    <a:solidFill>
                      <a:schemeClr val="bg1"/>
                    </a:solidFill>
                  </a:rPr>
                  <a:t> </a:t>
                </a:r>
                <a:r>
                  <a:rPr lang="en-US" sz="1400" b="1" dirty="0" err="1" smtClean="0">
                    <a:solidFill>
                      <a:schemeClr val="bg1"/>
                    </a:solidFill>
                  </a:rPr>
                  <a:t>lesen</a:t>
                </a:r>
                <a:r>
                  <a:rPr lang="en-US" sz="1400" b="1" dirty="0" smtClean="0">
                    <a:solidFill>
                      <a:schemeClr val="bg1"/>
                    </a:solidFill>
                  </a:rPr>
                  <a:t>, um </a:t>
                </a:r>
                <a:r>
                  <a:rPr lang="en-US" sz="1400" b="1" dirty="0" err="1" smtClean="0">
                    <a:solidFill>
                      <a:schemeClr val="bg1"/>
                    </a:solidFill>
                  </a:rPr>
                  <a:t>einen</a:t>
                </a:r>
                <a:r>
                  <a:rPr lang="en-US" sz="1400" b="1" dirty="0" smtClean="0">
                    <a:solidFill>
                      <a:schemeClr val="bg1"/>
                    </a:solidFill>
                  </a:rPr>
                  <a:t> Firmware Upgrade </a:t>
                </a:r>
                <a:r>
                  <a:rPr lang="en-US" sz="1400" b="1" dirty="0" err="1" smtClean="0">
                    <a:solidFill>
                      <a:schemeClr val="bg1"/>
                    </a:solidFill>
                  </a:rPr>
                  <a:t>durchzuführen</a:t>
                </a:r>
                <a:r>
                  <a:rPr lang="en-US" sz="1400" b="1" dirty="0" smtClean="0">
                    <a:solidFill>
                      <a:schemeClr val="bg1"/>
                    </a:solidFill>
                  </a:rPr>
                  <a:t>? </a:t>
                </a:r>
                <a:r>
                  <a:rPr lang="en-US" sz="1400" b="1" dirty="0" err="1" smtClean="0">
                    <a:solidFill>
                      <a:schemeClr val="bg1"/>
                    </a:solidFill>
                  </a:rPr>
                  <a:t>Kann</a:t>
                </a:r>
                <a:r>
                  <a:rPr lang="en-US" sz="1400" b="1" dirty="0" smtClean="0">
                    <a:solidFill>
                      <a:schemeClr val="bg1"/>
                    </a:solidFill>
                  </a:rPr>
                  <a:t> UCSM </a:t>
                </a:r>
                <a:r>
                  <a:rPr lang="en-US" sz="1400" b="1" dirty="0" err="1" smtClean="0">
                    <a:solidFill>
                      <a:schemeClr val="bg1"/>
                    </a:solidFill>
                  </a:rPr>
                  <a:t>sich</a:t>
                </a:r>
                <a:r>
                  <a:rPr lang="en-US" sz="1400" b="1" dirty="0" smtClean="0">
                    <a:solidFill>
                      <a:schemeClr val="bg1"/>
                    </a:solidFill>
                  </a:rPr>
                  <a:t> </a:t>
                </a:r>
                <a:r>
                  <a:rPr lang="en-US" sz="1400" b="1" dirty="0" err="1" smtClean="0">
                    <a:solidFill>
                      <a:schemeClr val="bg1"/>
                    </a:solidFill>
                  </a:rPr>
                  <a:t>nicht</a:t>
                </a:r>
                <a:r>
                  <a:rPr lang="en-US" sz="1400" b="1" dirty="0" smtClean="0">
                    <a:solidFill>
                      <a:schemeClr val="bg1"/>
                    </a:solidFill>
                  </a:rPr>
                  <a:t> </a:t>
                </a:r>
                <a:r>
                  <a:rPr lang="en-US" sz="1400" b="1" dirty="0" err="1" smtClean="0">
                    <a:solidFill>
                      <a:schemeClr val="bg1"/>
                    </a:solidFill>
                  </a:rPr>
                  <a:t>selbst</a:t>
                </a:r>
                <a:r>
                  <a:rPr lang="en-US" sz="1400" b="1" dirty="0" smtClean="0">
                    <a:solidFill>
                      <a:schemeClr val="bg1"/>
                    </a:solidFill>
                  </a:rPr>
                  <a:t> um die </a:t>
                </a:r>
                <a:r>
                  <a:rPr lang="en-US" sz="1400" b="1" dirty="0" err="1" smtClean="0">
                    <a:solidFill>
                      <a:schemeClr val="bg1"/>
                    </a:solidFill>
                  </a:rPr>
                  <a:t>Reihenfolge</a:t>
                </a:r>
                <a:r>
                  <a:rPr lang="en-US" sz="1400" b="1" dirty="0" smtClean="0">
                    <a:solidFill>
                      <a:schemeClr val="bg1"/>
                    </a:solidFill>
                  </a:rPr>
                  <a:t> der Updates </a:t>
                </a:r>
                <a:r>
                  <a:rPr lang="en-US" sz="1400" b="1" dirty="0" err="1" smtClean="0">
                    <a:solidFill>
                      <a:schemeClr val="bg1"/>
                    </a:solidFill>
                  </a:rPr>
                  <a:t>kümmern</a:t>
                </a:r>
                <a:r>
                  <a:rPr lang="en-US" sz="1400" b="1" dirty="0" smtClean="0">
                    <a:solidFill>
                      <a:schemeClr val="bg1"/>
                    </a:solidFill>
                  </a:rPr>
                  <a:t> ?”</a:t>
                </a:r>
                <a:endParaRPr lang="en-US" sz="1400" b="1" dirty="0">
                  <a:solidFill>
                    <a:schemeClr val="bg1"/>
                  </a:solidFill>
                </a:endParaRPr>
              </a:p>
            </p:txBody>
          </p:sp>
          <p:sp>
            <p:nvSpPr>
              <p:cNvPr id="32" name="Round Same Side Corner Rectangle 31"/>
              <p:cNvSpPr/>
              <p:nvPr/>
            </p:nvSpPr>
            <p:spPr>
              <a:xfrm rot="10800000">
                <a:off x="3947385" y="2550030"/>
                <a:ext cx="2475990" cy="468836"/>
              </a:xfrm>
              <a:prstGeom prst="round2SameRect">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endParaRPr>
              </a:p>
            </p:txBody>
          </p:sp>
        </p:grpSp>
        <p:sp>
          <p:nvSpPr>
            <p:cNvPr id="30" name="TextBox 22"/>
            <p:cNvSpPr txBox="1">
              <a:spLocks noChangeArrowheads="1"/>
            </p:cNvSpPr>
            <p:nvPr/>
          </p:nvSpPr>
          <p:spPr bwMode="auto">
            <a:xfrm>
              <a:off x="4066455" y="2552676"/>
              <a:ext cx="2370295" cy="352345"/>
            </a:xfrm>
            <a:prstGeom prst="rect">
              <a:avLst/>
            </a:prstGeom>
            <a:noFill/>
            <a:ln w="9525">
              <a:noFill/>
              <a:miter lim="800000"/>
              <a:headEnd/>
              <a:tailEnd/>
            </a:ln>
          </p:spPr>
          <p:txBody>
            <a:bodyPr wrap="square">
              <a:spAutoFit/>
            </a:bodyPr>
            <a:lstStyle/>
            <a:p>
              <a:pPr algn="ctr" defTabSz="457200">
                <a:lnSpc>
                  <a:spcPct val="85000"/>
                </a:lnSpc>
              </a:pPr>
              <a:r>
                <a:rPr lang="en-US" sz="1400" b="1" dirty="0" smtClean="0">
                  <a:solidFill>
                    <a:srgbClr val="000000"/>
                  </a:solidFill>
                </a:rPr>
                <a:t>Firmware Auto Install</a:t>
              </a:r>
              <a:endParaRPr lang="en-US" sz="1400" b="1" dirty="0">
                <a:solidFill>
                  <a:schemeClr val="bg1"/>
                </a:solidFill>
                <a:effectLst>
                  <a:outerShdw blurRad="177800" algn="ctr" rotWithShape="0">
                    <a:prstClr val="black">
                      <a:alpha val="60000"/>
                    </a:prstClr>
                  </a:outerShdw>
                </a:effectLst>
              </a:endParaRPr>
            </a:p>
          </p:txBody>
        </p:sp>
      </p:grpSp>
      <p:grpSp>
        <p:nvGrpSpPr>
          <p:cNvPr id="17" name="Group 39"/>
          <p:cNvGrpSpPr/>
          <p:nvPr/>
        </p:nvGrpSpPr>
        <p:grpSpPr>
          <a:xfrm>
            <a:off x="2629699" y="2241596"/>
            <a:ext cx="6192870" cy="1125495"/>
            <a:chOff x="3947385" y="1579229"/>
            <a:chExt cx="2489365" cy="1439637"/>
          </a:xfrm>
        </p:grpSpPr>
        <p:grpSp>
          <p:nvGrpSpPr>
            <p:cNvPr id="18" name="Group 40"/>
            <p:cNvGrpSpPr/>
            <p:nvPr/>
          </p:nvGrpSpPr>
          <p:grpSpPr>
            <a:xfrm>
              <a:off x="3947385" y="1579229"/>
              <a:ext cx="2475990" cy="1439637"/>
              <a:chOff x="3947385" y="1579229"/>
              <a:chExt cx="2475990" cy="1439637"/>
            </a:xfrm>
          </p:grpSpPr>
          <p:sp>
            <p:nvSpPr>
              <p:cNvPr id="43" name="Rectangle 19"/>
              <p:cNvSpPr>
                <a:spLocks noChangeArrowheads="1"/>
              </p:cNvSpPr>
              <p:nvPr/>
            </p:nvSpPr>
            <p:spPr bwMode="auto">
              <a:xfrm flipH="1">
                <a:off x="3947385" y="1579229"/>
                <a:ext cx="2475990" cy="1302150"/>
              </a:xfrm>
              <a:prstGeom prst="roundRect">
                <a:avLst>
                  <a:gd name="adj" fmla="val 3905"/>
                </a:avLst>
              </a:prstGeom>
              <a:solidFill>
                <a:srgbClr val="000000"/>
              </a:solidFill>
              <a:ln w="12700">
                <a:gradFill>
                  <a:gsLst>
                    <a:gs pos="0">
                      <a:srgbClr val="01BBBB"/>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0" rIns="45720" bIns="274320" numCol="1" spcCol="0" rtlCol="0" fromWordArt="0" anchor="ctr" anchorCtr="0" forceAA="0" compatLnSpc="1">
                <a:prstTxWarp prst="textNoShape">
                  <a:avLst/>
                </a:prstTxWarp>
                <a:noAutofit/>
              </a:bodyPr>
              <a:lstStyle/>
              <a:p>
                <a:pPr algn="ctr" defTabSz="457200">
                  <a:lnSpc>
                    <a:spcPct val="90000"/>
                  </a:lnSpc>
                  <a:spcBef>
                    <a:spcPts val="300"/>
                  </a:spcBef>
                  <a:spcAft>
                    <a:spcPts val="300"/>
                  </a:spcAft>
                </a:pPr>
                <a:r>
                  <a:rPr lang="en-US" sz="1400" b="1" dirty="0" smtClean="0">
                    <a:solidFill>
                      <a:schemeClr val="bg1"/>
                    </a:solidFill>
                  </a:rPr>
                  <a:t>“Was </a:t>
                </a:r>
                <a:r>
                  <a:rPr lang="en-US" sz="1400" b="1" dirty="0" err="1" smtClean="0">
                    <a:solidFill>
                      <a:schemeClr val="bg1"/>
                    </a:solidFill>
                  </a:rPr>
                  <a:t>soll</a:t>
                </a:r>
                <a:r>
                  <a:rPr lang="en-US" sz="1400" b="1" dirty="0" smtClean="0">
                    <a:solidFill>
                      <a:schemeClr val="bg1"/>
                    </a:solidFill>
                  </a:rPr>
                  <a:t> das </a:t>
                </a:r>
                <a:r>
                  <a:rPr lang="en-US" sz="1400" b="1" dirty="0" err="1" smtClean="0">
                    <a:solidFill>
                      <a:schemeClr val="bg1"/>
                    </a:solidFill>
                  </a:rPr>
                  <a:t>heissen</a:t>
                </a:r>
                <a:r>
                  <a:rPr lang="en-US" sz="1400" b="1" dirty="0" smtClean="0">
                    <a:solidFill>
                      <a:schemeClr val="bg1"/>
                    </a:solidFill>
                  </a:rPr>
                  <a:t>, </a:t>
                </a:r>
                <a:r>
                  <a:rPr lang="en-US" sz="1400" b="1" dirty="0" err="1" smtClean="0">
                    <a:solidFill>
                      <a:schemeClr val="bg1"/>
                    </a:solidFill>
                  </a:rPr>
                  <a:t>ich</a:t>
                </a:r>
                <a:r>
                  <a:rPr lang="en-US" sz="1400" b="1" dirty="0" smtClean="0">
                    <a:solidFill>
                      <a:schemeClr val="bg1"/>
                    </a:solidFill>
                  </a:rPr>
                  <a:t> </a:t>
                </a:r>
                <a:r>
                  <a:rPr lang="en-US" sz="1400" b="1" dirty="0" err="1" smtClean="0">
                    <a:solidFill>
                      <a:schemeClr val="bg1"/>
                    </a:solidFill>
                  </a:rPr>
                  <a:t>kann</a:t>
                </a:r>
                <a:r>
                  <a:rPr lang="en-US" sz="1400" b="1" dirty="0" smtClean="0">
                    <a:solidFill>
                      <a:schemeClr val="bg1"/>
                    </a:solidFill>
                  </a:rPr>
                  <a:t> </a:t>
                </a:r>
                <a:r>
                  <a:rPr lang="en-US" sz="1400" b="1" dirty="0" err="1" smtClean="0">
                    <a:solidFill>
                      <a:schemeClr val="bg1"/>
                    </a:solidFill>
                  </a:rPr>
                  <a:t>ein</a:t>
                </a:r>
                <a:r>
                  <a:rPr lang="en-US" sz="1400" b="1" dirty="0" smtClean="0">
                    <a:solidFill>
                      <a:schemeClr val="bg1"/>
                    </a:solidFill>
                  </a:rPr>
                  <a:t> Service </a:t>
                </a:r>
                <a:r>
                  <a:rPr lang="en-US" sz="1400" b="1" dirty="0" err="1" smtClean="0">
                    <a:solidFill>
                      <a:schemeClr val="bg1"/>
                    </a:solidFill>
                  </a:rPr>
                  <a:t>Profil</a:t>
                </a:r>
                <a:r>
                  <a:rPr lang="en-US" sz="1400" b="1" dirty="0" smtClean="0">
                    <a:solidFill>
                      <a:schemeClr val="bg1"/>
                    </a:solidFill>
                  </a:rPr>
                  <a:t> </a:t>
                </a:r>
                <a:r>
                  <a:rPr lang="en-US" sz="1400" b="1" dirty="0" err="1" smtClean="0">
                    <a:solidFill>
                      <a:schemeClr val="bg1"/>
                    </a:solidFill>
                  </a:rPr>
                  <a:t>nicht</a:t>
                </a:r>
                <a:r>
                  <a:rPr lang="en-US" sz="1400" b="1" dirty="0" smtClean="0">
                    <a:solidFill>
                      <a:schemeClr val="bg1"/>
                    </a:solidFill>
                  </a:rPr>
                  <a:t> </a:t>
                </a:r>
                <a:r>
                  <a:rPr lang="en-US" sz="1400" b="1" dirty="0" err="1" smtClean="0">
                    <a:solidFill>
                      <a:schemeClr val="bg1"/>
                    </a:solidFill>
                  </a:rPr>
                  <a:t>umbenennen</a:t>
                </a:r>
                <a:r>
                  <a:rPr lang="en-US" sz="1400" b="1" dirty="0" smtClean="0">
                    <a:solidFill>
                      <a:schemeClr val="bg1"/>
                    </a:solidFill>
                  </a:rPr>
                  <a:t> ?”</a:t>
                </a:r>
                <a:endParaRPr lang="en-US" sz="1400" b="1" dirty="0">
                  <a:solidFill>
                    <a:schemeClr val="bg1"/>
                  </a:solidFill>
                </a:endParaRPr>
              </a:p>
            </p:txBody>
          </p:sp>
          <p:sp>
            <p:nvSpPr>
              <p:cNvPr id="44" name="Round Same Side Corner Rectangle 43"/>
              <p:cNvSpPr/>
              <p:nvPr/>
            </p:nvSpPr>
            <p:spPr>
              <a:xfrm rot="10800000">
                <a:off x="3947385" y="2550030"/>
                <a:ext cx="2475990" cy="468836"/>
              </a:xfrm>
              <a:prstGeom prst="round2SameRect">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endParaRPr>
              </a:p>
            </p:txBody>
          </p:sp>
        </p:grpSp>
        <p:sp>
          <p:nvSpPr>
            <p:cNvPr id="42" name="TextBox 22"/>
            <p:cNvSpPr txBox="1">
              <a:spLocks noChangeArrowheads="1"/>
            </p:cNvSpPr>
            <p:nvPr/>
          </p:nvSpPr>
          <p:spPr bwMode="auto">
            <a:xfrm>
              <a:off x="4066455" y="2552676"/>
              <a:ext cx="2370295" cy="352345"/>
            </a:xfrm>
            <a:prstGeom prst="rect">
              <a:avLst/>
            </a:prstGeom>
            <a:noFill/>
            <a:ln w="9525">
              <a:noFill/>
              <a:miter lim="800000"/>
              <a:headEnd/>
              <a:tailEnd/>
            </a:ln>
          </p:spPr>
          <p:txBody>
            <a:bodyPr wrap="square">
              <a:spAutoFit/>
            </a:bodyPr>
            <a:lstStyle/>
            <a:p>
              <a:pPr algn="ctr" defTabSz="457200">
                <a:lnSpc>
                  <a:spcPct val="85000"/>
                </a:lnSpc>
              </a:pPr>
              <a:r>
                <a:rPr lang="en-US" sz="1400" b="1" dirty="0" smtClean="0">
                  <a:solidFill>
                    <a:srgbClr val="000000"/>
                  </a:solidFill>
                </a:rPr>
                <a:t>Service Profile “renaming”</a:t>
              </a:r>
              <a:endParaRPr lang="en-US" sz="1400" b="1" dirty="0">
                <a:solidFill>
                  <a:schemeClr val="bg1"/>
                </a:solidFill>
                <a:effectLst>
                  <a:outerShdw blurRad="177800" algn="ctr" rotWithShape="0">
                    <a:prstClr val="black">
                      <a:alpha val="60000"/>
                    </a:prstClr>
                  </a:outerShdw>
                </a:effectLst>
              </a:endParaRPr>
            </a:p>
          </p:txBody>
        </p:sp>
      </p:grpSp>
      <p:grpSp>
        <p:nvGrpSpPr>
          <p:cNvPr id="19" name="Group 51"/>
          <p:cNvGrpSpPr/>
          <p:nvPr/>
        </p:nvGrpSpPr>
        <p:grpSpPr>
          <a:xfrm>
            <a:off x="2629699" y="3599874"/>
            <a:ext cx="6192870" cy="1125495"/>
            <a:chOff x="3947385" y="1579229"/>
            <a:chExt cx="2489365" cy="1439637"/>
          </a:xfrm>
        </p:grpSpPr>
        <p:grpSp>
          <p:nvGrpSpPr>
            <p:cNvPr id="20" name="Group 52"/>
            <p:cNvGrpSpPr/>
            <p:nvPr/>
          </p:nvGrpSpPr>
          <p:grpSpPr>
            <a:xfrm>
              <a:off x="3947385" y="1579229"/>
              <a:ext cx="2475990" cy="1439637"/>
              <a:chOff x="3947385" y="1579229"/>
              <a:chExt cx="2475990" cy="1439637"/>
            </a:xfrm>
          </p:grpSpPr>
          <p:sp>
            <p:nvSpPr>
              <p:cNvPr id="55" name="Rectangle 19"/>
              <p:cNvSpPr>
                <a:spLocks noChangeArrowheads="1"/>
              </p:cNvSpPr>
              <p:nvPr/>
            </p:nvSpPr>
            <p:spPr bwMode="auto">
              <a:xfrm flipH="1">
                <a:off x="3947385" y="1579229"/>
                <a:ext cx="2475990" cy="1302150"/>
              </a:xfrm>
              <a:prstGeom prst="roundRect">
                <a:avLst>
                  <a:gd name="adj" fmla="val 3905"/>
                </a:avLst>
              </a:prstGeom>
              <a:solidFill>
                <a:srgbClr val="000000"/>
              </a:solidFill>
              <a:ln w="12700">
                <a:gradFill>
                  <a:gsLst>
                    <a:gs pos="0">
                      <a:srgbClr val="01BBBB"/>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0" rIns="45720" bIns="274320" numCol="1" spcCol="0" rtlCol="0" fromWordArt="0" anchor="ctr" anchorCtr="0" forceAA="0" compatLnSpc="1">
                <a:prstTxWarp prst="textNoShape">
                  <a:avLst/>
                </a:prstTxWarp>
                <a:noAutofit/>
              </a:bodyPr>
              <a:lstStyle/>
              <a:p>
                <a:pPr algn="ctr" defTabSz="457200">
                  <a:lnSpc>
                    <a:spcPct val="90000"/>
                  </a:lnSpc>
                  <a:spcBef>
                    <a:spcPts val="300"/>
                  </a:spcBef>
                  <a:spcAft>
                    <a:spcPts val="300"/>
                  </a:spcAft>
                </a:pPr>
                <a:r>
                  <a:rPr lang="en-US" sz="1400" b="1" dirty="0" smtClean="0">
                    <a:solidFill>
                      <a:schemeClr val="bg1"/>
                    </a:solidFill>
                  </a:rPr>
                  <a:t>“</a:t>
                </a:r>
                <a:r>
                  <a:rPr lang="en-US" sz="1400" b="1" dirty="0" err="1" smtClean="0">
                    <a:solidFill>
                      <a:schemeClr val="bg1"/>
                    </a:solidFill>
                  </a:rPr>
                  <a:t>Ich</a:t>
                </a:r>
                <a:r>
                  <a:rPr lang="en-US" sz="1400" b="1" dirty="0" smtClean="0">
                    <a:solidFill>
                      <a:schemeClr val="bg1"/>
                    </a:solidFill>
                  </a:rPr>
                  <a:t> </a:t>
                </a:r>
                <a:r>
                  <a:rPr lang="en-US" sz="1400" b="1" dirty="0" err="1" smtClean="0">
                    <a:solidFill>
                      <a:schemeClr val="bg1"/>
                    </a:solidFill>
                  </a:rPr>
                  <a:t>möchte</a:t>
                </a:r>
                <a:r>
                  <a:rPr lang="en-US" sz="1400" b="1" dirty="0" smtClean="0">
                    <a:solidFill>
                      <a:schemeClr val="bg1"/>
                    </a:solidFill>
                  </a:rPr>
                  <a:t> </a:t>
                </a:r>
                <a:r>
                  <a:rPr lang="en-US" sz="1400" b="1" dirty="0" err="1" smtClean="0">
                    <a:solidFill>
                      <a:schemeClr val="bg1"/>
                    </a:solidFill>
                  </a:rPr>
                  <a:t>keinen</a:t>
                </a:r>
                <a:r>
                  <a:rPr lang="en-US" sz="1400" b="1" dirty="0" smtClean="0">
                    <a:solidFill>
                      <a:schemeClr val="bg1"/>
                    </a:solidFill>
                  </a:rPr>
                  <a:t> Call Home </a:t>
                </a:r>
                <a:r>
                  <a:rPr lang="en-US" sz="1400" b="1" dirty="0" err="1" smtClean="0">
                    <a:solidFill>
                      <a:schemeClr val="bg1"/>
                    </a:solidFill>
                  </a:rPr>
                  <a:t>Fehlalarm</a:t>
                </a:r>
                <a:r>
                  <a:rPr lang="en-US" sz="1400" b="1" dirty="0" smtClean="0">
                    <a:solidFill>
                      <a:schemeClr val="bg1"/>
                    </a:solidFill>
                  </a:rPr>
                  <a:t> </a:t>
                </a:r>
                <a:r>
                  <a:rPr lang="en-US" sz="1400" b="1" dirty="0" err="1" smtClean="0">
                    <a:solidFill>
                      <a:schemeClr val="bg1"/>
                    </a:solidFill>
                  </a:rPr>
                  <a:t>nur</a:t>
                </a:r>
                <a:r>
                  <a:rPr lang="en-US" sz="1400" b="1" dirty="0" smtClean="0">
                    <a:solidFill>
                      <a:schemeClr val="bg1"/>
                    </a:solidFill>
                  </a:rPr>
                  <a:t> </a:t>
                </a:r>
                <a:r>
                  <a:rPr lang="en-US" sz="1400" b="1" dirty="0" err="1" smtClean="0">
                    <a:solidFill>
                      <a:schemeClr val="bg1"/>
                    </a:solidFill>
                  </a:rPr>
                  <a:t>weil</a:t>
                </a:r>
                <a:r>
                  <a:rPr lang="en-US" sz="1400" b="1" dirty="0" smtClean="0">
                    <a:solidFill>
                      <a:schemeClr val="bg1"/>
                    </a:solidFill>
                  </a:rPr>
                  <a:t> </a:t>
                </a:r>
                <a:r>
                  <a:rPr lang="en-US" sz="1400" b="1" dirty="0" err="1" smtClean="0">
                    <a:solidFill>
                      <a:schemeClr val="bg1"/>
                    </a:solidFill>
                  </a:rPr>
                  <a:t>wir</a:t>
                </a:r>
                <a:r>
                  <a:rPr lang="en-US" sz="1400" b="1" dirty="0" smtClean="0">
                    <a:solidFill>
                      <a:schemeClr val="bg1"/>
                    </a:solidFill>
                  </a:rPr>
                  <a:t> </a:t>
                </a:r>
                <a:r>
                  <a:rPr lang="en-US" sz="1400" b="1" dirty="0" err="1" smtClean="0">
                    <a:solidFill>
                      <a:schemeClr val="bg1"/>
                    </a:solidFill>
                  </a:rPr>
                  <a:t>einen</a:t>
                </a:r>
                <a:r>
                  <a:rPr lang="en-US" sz="1400" b="1" dirty="0" smtClean="0">
                    <a:solidFill>
                      <a:schemeClr val="bg1"/>
                    </a:solidFill>
                  </a:rPr>
                  <a:t> Server </a:t>
                </a:r>
                <a:r>
                  <a:rPr lang="en-US" sz="1400" b="1" dirty="0" err="1" smtClean="0">
                    <a:solidFill>
                      <a:schemeClr val="bg1"/>
                    </a:solidFill>
                  </a:rPr>
                  <a:t>im</a:t>
                </a:r>
                <a:r>
                  <a:rPr lang="en-US" sz="1400" b="1" dirty="0" smtClean="0">
                    <a:solidFill>
                      <a:schemeClr val="bg1"/>
                    </a:solidFill>
                  </a:rPr>
                  <a:t> </a:t>
                </a:r>
                <a:r>
                  <a:rPr lang="en-US" sz="1400" b="1" dirty="0" err="1" smtClean="0">
                    <a:solidFill>
                      <a:schemeClr val="bg1"/>
                    </a:solidFill>
                  </a:rPr>
                  <a:t>Wartungsfenster</a:t>
                </a:r>
                <a:r>
                  <a:rPr lang="en-US" sz="1400" b="1" dirty="0" smtClean="0">
                    <a:solidFill>
                      <a:schemeClr val="bg1"/>
                    </a:solidFill>
                  </a:rPr>
                  <a:t> </a:t>
                </a:r>
                <a:r>
                  <a:rPr lang="en-US" sz="1400" b="1" dirty="0" err="1" smtClean="0">
                    <a:solidFill>
                      <a:schemeClr val="bg1"/>
                    </a:solidFill>
                  </a:rPr>
                  <a:t>gebootet</a:t>
                </a:r>
                <a:r>
                  <a:rPr lang="en-US" sz="1400" b="1" dirty="0" smtClean="0">
                    <a:solidFill>
                      <a:schemeClr val="bg1"/>
                    </a:solidFill>
                  </a:rPr>
                  <a:t> </a:t>
                </a:r>
                <a:r>
                  <a:rPr lang="en-US" sz="1400" b="1" dirty="0" err="1" smtClean="0">
                    <a:solidFill>
                      <a:schemeClr val="bg1"/>
                    </a:solidFill>
                  </a:rPr>
                  <a:t>haben</a:t>
                </a:r>
                <a:r>
                  <a:rPr lang="en-US" sz="1400" b="1" dirty="0" smtClean="0">
                    <a:solidFill>
                      <a:schemeClr val="bg1"/>
                    </a:solidFill>
                  </a:rPr>
                  <a:t>”</a:t>
                </a:r>
                <a:endParaRPr lang="en-US" sz="1400" b="1" dirty="0">
                  <a:solidFill>
                    <a:schemeClr val="bg1"/>
                  </a:solidFill>
                </a:endParaRPr>
              </a:p>
            </p:txBody>
          </p:sp>
          <p:sp>
            <p:nvSpPr>
              <p:cNvPr id="56" name="Round Same Side Corner Rectangle 55"/>
              <p:cNvSpPr/>
              <p:nvPr/>
            </p:nvSpPr>
            <p:spPr>
              <a:xfrm rot="10800000">
                <a:off x="3947385" y="2550030"/>
                <a:ext cx="2475990" cy="468836"/>
              </a:xfrm>
              <a:prstGeom prst="round2SameRect">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endParaRPr>
              </a:p>
            </p:txBody>
          </p:sp>
        </p:grpSp>
        <p:sp>
          <p:nvSpPr>
            <p:cNvPr id="54" name="TextBox 22"/>
            <p:cNvSpPr txBox="1">
              <a:spLocks noChangeArrowheads="1"/>
            </p:cNvSpPr>
            <p:nvPr/>
          </p:nvSpPr>
          <p:spPr bwMode="auto">
            <a:xfrm>
              <a:off x="4066455" y="2552676"/>
              <a:ext cx="2370295" cy="352345"/>
            </a:xfrm>
            <a:prstGeom prst="rect">
              <a:avLst/>
            </a:prstGeom>
            <a:noFill/>
            <a:ln w="9525">
              <a:noFill/>
              <a:miter lim="800000"/>
              <a:headEnd/>
              <a:tailEnd/>
            </a:ln>
          </p:spPr>
          <p:txBody>
            <a:bodyPr wrap="square">
              <a:spAutoFit/>
            </a:bodyPr>
            <a:lstStyle/>
            <a:p>
              <a:pPr algn="ctr" defTabSz="457200">
                <a:lnSpc>
                  <a:spcPct val="85000"/>
                </a:lnSpc>
              </a:pPr>
              <a:r>
                <a:rPr lang="en-US" sz="1400" b="1" dirty="0" smtClean="0">
                  <a:solidFill>
                    <a:srgbClr val="000000"/>
                  </a:solidFill>
                </a:rPr>
                <a:t>Fault suppression</a:t>
              </a:r>
              <a:endParaRPr lang="en-US" sz="1400" b="1" dirty="0">
                <a:solidFill>
                  <a:schemeClr val="bg1"/>
                </a:solidFill>
                <a:effectLst>
                  <a:outerShdw blurRad="177800" algn="ctr" rotWithShape="0">
                    <a:prstClr val="black">
                      <a:alpha val="60000"/>
                    </a:prstClr>
                  </a:outerShdw>
                </a:effectLst>
              </a:endParaRPr>
            </a:p>
          </p:txBody>
        </p:sp>
      </p:grpSp>
      <p:grpSp>
        <p:nvGrpSpPr>
          <p:cNvPr id="21" name="Group 56"/>
          <p:cNvGrpSpPr/>
          <p:nvPr/>
        </p:nvGrpSpPr>
        <p:grpSpPr>
          <a:xfrm>
            <a:off x="2629699" y="4937142"/>
            <a:ext cx="6192870" cy="1337835"/>
            <a:chOff x="3947385" y="1579229"/>
            <a:chExt cx="2489365" cy="1490295"/>
          </a:xfrm>
        </p:grpSpPr>
        <p:grpSp>
          <p:nvGrpSpPr>
            <p:cNvPr id="22" name="Group 57"/>
            <p:cNvGrpSpPr/>
            <p:nvPr/>
          </p:nvGrpSpPr>
          <p:grpSpPr>
            <a:xfrm>
              <a:off x="3947385" y="1579229"/>
              <a:ext cx="2475990" cy="1439637"/>
              <a:chOff x="3947385" y="1579229"/>
              <a:chExt cx="2475990" cy="1439637"/>
            </a:xfrm>
          </p:grpSpPr>
          <p:sp>
            <p:nvSpPr>
              <p:cNvPr id="60" name="Rectangle 19"/>
              <p:cNvSpPr>
                <a:spLocks noChangeArrowheads="1"/>
              </p:cNvSpPr>
              <p:nvPr/>
            </p:nvSpPr>
            <p:spPr bwMode="auto">
              <a:xfrm flipH="1">
                <a:off x="3947385" y="1579229"/>
                <a:ext cx="2475990" cy="1302150"/>
              </a:xfrm>
              <a:prstGeom prst="roundRect">
                <a:avLst>
                  <a:gd name="adj" fmla="val 3905"/>
                </a:avLst>
              </a:prstGeom>
              <a:solidFill>
                <a:srgbClr val="000000"/>
              </a:solidFill>
              <a:ln w="12700">
                <a:gradFill>
                  <a:gsLst>
                    <a:gs pos="0">
                      <a:srgbClr val="01BBBB"/>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0" rIns="45720" bIns="274320" numCol="1" spcCol="0" rtlCol="0" fromWordArt="0" anchor="ctr" anchorCtr="0" forceAA="0" compatLnSpc="1">
                <a:prstTxWarp prst="textNoShape">
                  <a:avLst/>
                </a:prstTxWarp>
                <a:noAutofit/>
              </a:bodyPr>
              <a:lstStyle/>
              <a:p>
                <a:pPr algn="ctr" defTabSz="457200">
                  <a:lnSpc>
                    <a:spcPct val="90000"/>
                  </a:lnSpc>
                  <a:spcBef>
                    <a:spcPts val="300"/>
                  </a:spcBef>
                  <a:spcAft>
                    <a:spcPts val="300"/>
                  </a:spcAft>
                </a:pPr>
                <a:r>
                  <a:rPr lang="en-US" sz="1400" b="1" dirty="0" smtClean="0">
                    <a:solidFill>
                      <a:schemeClr val="bg1"/>
                    </a:solidFill>
                  </a:rPr>
                  <a:t>“</a:t>
                </a:r>
                <a:r>
                  <a:rPr lang="en-US" sz="1400" b="1" dirty="0" err="1" smtClean="0">
                    <a:solidFill>
                      <a:schemeClr val="bg1"/>
                    </a:solidFill>
                  </a:rPr>
                  <a:t>Ich</a:t>
                </a:r>
                <a:r>
                  <a:rPr lang="en-US" sz="1400" b="1" dirty="0" smtClean="0">
                    <a:solidFill>
                      <a:schemeClr val="bg1"/>
                    </a:solidFill>
                  </a:rPr>
                  <a:t> </a:t>
                </a:r>
                <a:r>
                  <a:rPr lang="en-US" sz="1400" b="1" dirty="0" err="1" smtClean="0">
                    <a:solidFill>
                      <a:schemeClr val="bg1"/>
                    </a:solidFill>
                  </a:rPr>
                  <a:t>würde</a:t>
                </a:r>
                <a:r>
                  <a:rPr lang="en-US" sz="1400" b="1" dirty="0" smtClean="0">
                    <a:solidFill>
                      <a:schemeClr val="bg1"/>
                    </a:solidFill>
                  </a:rPr>
                  <a:t> </a:t>
                </a:r>
                <a:r>
                  <a:rPr lang="en-US" sz="1400" b="1" dirty="0" err="1" smtClean="0">
                    <a:solidFill>
                      <a:schemeClr val="bg1"/>
                    </a:solidFill>
                  </a:rPr>
                  <a:t>gerne</a:t>
                </a:r>
                <a:r>
                  <a:rPr lang="en-US" sz="1400" b="1" dirty="0" smtClean="0">
                    <a:solidFill>
                      <a:schemeClr val="bg1"/>
                    </a:solidFill>
                  </a:rPr>
                  <a:t> UCSM </a:t>
                </a:r>
                <a:r>
                  <a:rPr lang="en-US" sz="1400" b="1" dirty="0" err="1" smtClean="0">
                    <a:solidFill>
                      <a:schemeClr val="bg1"/>
                    </a:solidFill>
                  </a:rPr>
                  <a:t>upgraden</a:t>
                </a:r>
                <a:r>
                  <a:rPr lang="en-US" sz="1400" b="1" dirty="0" smtClean="0">
                    <a:solidFill>
                      <a:schemeClr val="bg1"/>
                    </a:solidFill>
                  </a:rPr>
                  <a:t> und BIOS und Adapter Firmware auf </a:t>
                </a:r>
                <a:r>
                  <a:rPr lang="en-US" sz="1400" b="1" dirty="0" err="1" smtClean="0">
                    <a:solidFill>
                      <a:schemeClr val="bg1"/>
                    </a:solidFill>
                  </a:rPr>
                  <a:t>derselben</a:t>
                </a:r>
                <a:r>
                  <a:rPr lang="en-US" sz="1400" b="1" dirty="0" smtClean="0">
                    <a:solidFill>
                      <a:schemeClr val="bg1"/>
                    </a:solidFill>
                  </a:rPr>
                  <a:t> Version </a:t>
                </a:r>
                <a:r>
                  <a:rPr lang="en-US" sz="1400" b="1" dirty="0" err="1" smtClean="0">
                    <a:solidFill>
                      <a:schemeClr val="bg1"/>
                    </a:solidFill>
                  </a:rPr>
                  <a:t>belassen</a:t>
                </a:r>
                <a:r>
                  <a:rPr lang="en-US" sz="1400" b="1" dirty="0" smtClean="0">
                    <a:solidFill>
                      <a:schemeClr val="bg1"/>
                    </a:solidFill>
                  </a:rPr>
                  <a:t>. “</a:t>
                </a:r>
              </a:p>
              <a:p>
                <a:pPr algn="ctr" defTabSz="457200">
                  <a:lnSpc>
                    <a:spcPct val="90000"/>
                  </a:lnSpc>
                  <a:spcBef>
                    <a:spcPts val="300"/>
                  </a:spcBef>
                  <a:spcAft>
                    <a:spcPts val="300"/>
                  </a:spcAft>
                </a:pPr>
                <a:endParaRPr lang="en-US" sz="1400" b="1" dirty="0">
                  <a:solidFill>
                    <a:schemeClr val="bg1"/>
                  </a:solidFill>
                </a:endParaRPr>
              </a:p>
            </p:txBody>
          </p:sp>
          <p:sp>
            <p:nvSpPr>
              <p:cNvPr id="61" name="Round Same Side Corner Rectangle 60"/>
              <p:cNvSpPr/>
              <p:nvPr/>
            </p:nvSpPr>
            <p:spPr>
              <a:xfrm rot="10800000">
                <a:off x="3947385" y="2550030"/>
                <a:ext cx="2475990" cy="468836"/>
              </a:xfrm>
              <a:prstGeom prst="round2SameRect">
                <a:avLst/>
              </a:prstGeom>
              <a:gradFill flip="none" rotWithShape="1">
                <a:gsLst>
                  <a:gs pos="0">
                    <a:schemeClr val="tx1">
                      <a:lumMod val="60000"/>
                      <a:lumOff val="40000"/>
                      <a:shade val="30000"/>
                      <a:satMod val="115000"/>
                    </a:schemeClr>
                  </a:gs>
                  <a:gs pos="50000">
                    <a:schemeClr val="tx1">
                      <a:lumMod val="60000"/>
                      <a:lumOff val="40000"/>
                      <a:shade val="67500"/>
                      <a:satMod val="115000"/>
                    </a:schemeClr>
                  </a:gs>
                  <a:gs pos="100000">
                    <a:schemeClr val="tx1">
                      <a:lumMod val="60000"/>
                      <a:lumOff val="40000"/>
                      <a:shade val="100000"/>
                      <a:satMod val="115000"/>
                    </a:schemeClr>
                  </a:gs>
                </a:gsLst>
                <a:lin ang="16200000" scaled="1"/>
                <a:tileRect/>
              </a:gradFill>
              <a:ln w="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endParaRPr>
              </a:p>
            </p:txBody>
          </p:sp>
        </p:grpSp>
        <p:sp>
          <p:nvSpPr>
            <p:cNvPr id="59" name="TextBox 22"/>
            <p:cNvSpPr txBox="1">
              <a:spLocks noChangeArrowheads="1"/>
            </p:cNvSpPr>
            <p:nvPr/>
          </p:nvSpPr>
          <p:spPr bwMode="auto">
            <a:xfrm>
              <a:off x="4066455" y="2552677"/>
              <a:ext cx="2370295" cy="516847"/>
            </a:xfrm>
            <a:prstGeom prst="rect">
              <a:avLst/>
            </a:prstGeom>
            <a:noFill/>
            <a:ln w="9525">
              <a:noFill/>
              <a:miter lim="800000"/>
              <a:headEnd/>
              <a:tailEnd/>
            </a:ln>
          </p:spPr>
          <p:txBody>
            <a:bodyPr wrap="square">
              <a:spAutoFit/>
            </a:bodyPr>
            <a:lstStyle/>
            <a:p>
              <a:pPr algn="ctr" defTabSz="457200">
                <a:lnSpc>
                  <a:spcPct val="85000"/>
                </a:lnSpc>
              </a:pPr>
              <a:r>
                <a:rPr lang="en-US" sz="1400" b="1" dirty="0" err="1" smtClean="0">
                  <a:solidFill>
                    <a:srgbClr val="000000"/>
                  </a:solidFill>
                </a:rPr>
                <a:t>Andere</a:t>
              </a:r>
              <a:r>
                <a:rPr lang="en-US" sz="1400" b="1" dirty="0" smtClean="0">
                  <a:solidFill>
                    <a:srgbClr val="000000"/>
                  </a:solidFill>
                </a:rPr>
                <a:t> </a:t>
              </a:r>
              <a:r>
                <a:rPr lang="en-US" sz="1400" b="1" dirty="0" err="1" smtClean="0">
                  <a:solidFill>
                    <a:srgbClr val="000000"/>
                  </a:solidFill>
                </a:rPr>
                <a:t>Erweiterungen</a:t>
              </a:r>
              <a:r>
                <a:rPr lang="en-US" sz="1400" b="1" dirty="0" smtClean="0">
                  <a:solidFill>
                    <a:srgbClr val="000000"/>
                  </a:solidFill>
                </a:rPr>
                <a:t> </a:t>
              </a:r>
              <a:r>
                <a:rPr lang="en-US" sz="1400" b="1" dirty="0" err="1" smtClean="0">
                  <a:solidFill>
                    <a:srgbClr val="000000"/>
                  </a:solidFill>
                </a:rPr>
                <a:t>wie</a:t>
              </a:r>
              <a:r>
                <a:rPr lang="en-US" sz="1400" b="1" dirty="0" smtClean="0">
                  <a:solidFill>
                    <a:srgbClr val="000000"/>
                  </a:solidFill>
                </a:rPr>
                <a:t> </a:t>
              </a:r>
              <a:r>
                <a:rPr lang="en-US" sz="1400" b="1" dirty="0" err="1" smtClean="0">
                  <a:solidFill>
                    <a:srgbClr val="000000"/>
                  </a:solidFill>
                </a:rPr>
                <a:t>z.B</a:t>
              </a:r>
              <a:r>
                <a:rPr lang="en-US" sz="1400" b="1" dirty="0" smtClean="0">
                  <a:solidFill>
                    <a:srgbClr val="000000"/>
                  </a:solidFill>
                </a:rPr>
                <a:t>. </a:t>
              </a:r>
              <a:r>
                <a:rPr lang="en-US" sz="1400" b="1" dirty="0" err="1" smtClean="0">
                  <a:solidFill>
                    <a:srgbClr val="000000"/>
                  </a:solidFill>
                </a:rPr>
                <a:t>gemischter</a:t>
              </a:r>
              <a:r>
                <a:rPr lang="en-US" sz="1400" b="1" dirty="0" smtClean="0">
                  <a:solidFill>
                    <a:srgbClr val="000000"/>
                  </a:solidFill>
                </a:rPr>
                <a:t> Firmware Support </a:t>
              </a:r>
              <a:r>
                <a:rPr lang="en-US" sz="1400" b="1" dirty="0" err="1" smtClean="0">
                  <a:solidFill>
                    <a:srgbClr val="000000"/>
                  </a:solidFill>
                </a:rPr>
                <a:t>für</a:t>
              </a:r>
              <a:endParaRPr lang="en-US" sz="1400" b="1" dirty="0" smtClean="0">
                <a:solidFill>
                  <a:srgbClr val="000000"/>
                </a:solidFill>
              </a:endParaRPr>
            </a:p>
            <a:p>
              <a:pPr algn="ctr" defTabSz="457200">
                <a:lnSpc>
                  <a:spcPct val="85000"/>
                </a:lnSpc>
              </a:pPr>
              <a:r>
                <a:rPr lang="en-US" sz="1400" b="1" dirty="0" smtClean="0">
                  <a:solidFill>
                    <a:srgbClr val="000000"/>
                  </a:solidFill>
                  <a:effectLst>
                    <a:outerShdw blurRad="177800" algn="ctr" rotWithShape="0">
                      <a:prstClr val="black">
                        <a:alpha val="60000"/>
                      </a:prstClr>
                    </a:outerShdw>
                  </a:effectLst>
                </a:rPr>
                <a:t>Server und </a:t>
              </a:r>
              <a:r>
                <a:rPr lang="en-US" sz="1400" b="1" dirty="0" err="1" smtClean="0">
                  <a:solidFill>
                    <a:srgbClr val="000000"/>
                  </a:solidFill>
                  <a:effectLst>
                    <a:outerShdw blurRad="177800" algn="ctr" rotWithShape="0">
                      <a:prstClr val="black">
                        <a:alpha val="60000"/>
                      </a:prstClr>
                    </a:outerShdw>
                  </a:effectLst>
                </a:rPr>
                <a:t>Infrastruktur</a:t>
              </a:r>
              <a:endParaRPr lang="en-US" sz="1400" b="1" dirty="0">
                <a:solidFill>
                  <a:schemeClr val="bg1"/>
                </a:solidFill>
                <a:effectLst>
                  <a:outerShdw blurRad="177800" algn="ctr" rotWithShape="0">
                    <a:prstClr val="black">
                      <a:alpha val="60000"/>
                    </a:prstClr>
                  </a:outerShdw>
                </a:effectLst>
              </a:endParaRPr>
            </a:p>
          </p:txBody>
        </p:sp>
      </p:grpSp>
      <p:pic>
        <p:nvPicPr>
          <p:cNvPr id="2050" name="Picture 2" descr="C:\Users\tinolte\AppData\Local\Microsoft\Windows\Temporary Internet Files\Content.IE5\7K80JE80\MC900048773[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81030" y="2241484"/>
            <a:ext cx="1633118" cy="1818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8594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3" name="Rectangle 3"/>
          <p:cNvSpPr>
            <a:spLocks noGrp="1" noChangeArrowheads="1"/>
          </p:cNvSpPr>
          <p:nvPr>
            <p:ph type="title"/>
          </p:nvPr>
        </p:nvSpPr>
        <p:spPr>
          <a:xfrm>
            <a:off x="436657" y="598855"/>
            <a:ext cx="8571428" cy="363688"/>
          </a:xfrm>
        </p:spPr>
        <p:txBody>
          <a:bodyPr/>
          <a:lstStyle/>
          <a:p>
            <a:pPr eaLnBrk="1" hangingPunct="1"/>
            <a:r>
              <a:rPr lang="en-US" sz="3200" dirty="0" smtClean="0">
                <a:ea typeface="ＭＳ Ｐゴシック" pitchFamily="-108" charset="-128"/>
              </a:rPr>
              <a:t>UCSM 2.1 “Del Mar” Release Overview</a:t>
            </a:r>
            <a:br>
              <a:rPr lang="en-US" sz="3200" dirty="0" smtClean="0">
                <a:ea typeface="ＭＳ Ｐゴシック" pitchFamily="-108" charset="-128"/>
              </a:rPr>
            </a:br>
            <a:r>
              <a:rPr lang="en-US" sz="2800" dirty="0" smtClean="0">
                <a:ea typeface="ＭＳ Ｐゴシック" pitchFamily="-108" charset="-128"/>
              </a:rPr>
              <a:t>Targeted </a:t>
            </a:r>
            <a:r>
              <a:rPr lang="en-US" sz="2800" dirty="0" err="1" smtClean="0">
                <a:ea typeface="ＭＳ Ｐゴシック" pitchFamily="-108" charset="-128"/>
              </a:rPr>
              <a:t>4Q</a:t>
            </a:r>
            <a:r>
              <a:rPr lang="en-US" sz="2800" dirty="0" smtClean="0">
                <a:ea typeface="ＭＳ Ｐゴシック" pitchFamily="-108" charset="-128"/>
              </a:rPr>
              <a:t> </a:t>
            </a:r>
            <a:r>
              <a:rPr lang="en-US" sz="2800" dirty="0" err="1" smtClean="0">
                <a:ea typeface="ＭＳ Ｐゴシック" pitchFamily="-108" charset="-128"/>
              </a:rPr>
              <a:t>CY12</a:t>
            </a:r>
            <a:endParaRPr lang="en-US" sz="2800" dirty="0" smtClean="0">
              <a:ea typeface="ＭＳ Ｐゴシック" pitchFamily="-108" charset="-128"/>
            </a:endParaRPr>
          </a:p>
        </p:txBody>
      </p:sp>
      <p:sp>
        <p:nvSpPr>
          <p:cNvPr id="4" name="Pentagon 3"/>
          <p:cNvSpPr/>
          <p:nvPr/>
        </p:nvSpPr>
        <p:spPr>
          <a:xfrm>
            <a:off x="382371" y="993799"/>
            <a:ext cx="2123177" cy="530201"/>
          </a:xfrm>
          <a:prstGeom prst="homePlat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Storage</a:t>
            </a:r>
          </a:p>
        </p:txBody>
      </p:sp>
      <p:sp>
        <p:nvSpPr>
          <p:cNvPr id="72" name="Pentagon 71"/>
          <p:cNvSpPr/>
          <p:nvPr/>
        </p:nvSpPr>
        <p:spPr>
          <a:xfrm>
            <a:off x="382371" y="1951410"/>
            <a:ext cx="2123177" cy="534554"/>
          </a:xfrm>
          <a:prstGeom prst="homePlat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C-series</a:t>
            </a:r>
          </a:p>
        </p:txBody>
      </p:sp>
      <p:sp>
        <p:nvSpPr>
          <p:cNvPr id="73" name="Pentagon 72"/>
          <p:cNvSpPr/>
          <p:nvPr/>
        </p:nvSpPr>
        <p:spPr>
          <a:xfrm>
            <a:off x="382371" y="2658386"/>
            <a:ext cx="2123177" cy="606634"/>
          </a:xfrm>
          <a:prstGeom prst="homePlat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Operational Enhancements</a:t>
            </a:r>
          </a:p>
        </p:txBody>
      </p:sp>
      <p:sp>
        <p:nvSpPr>
          <p:cNvPr id="74" name="Pentagon 73"/>
          <p:cNvSpPr/>
          <p:nvPr/>
        </p:nvSpPr>
        <p:spPr>
          <a:xfrm>
            <a:off x="390483" y="5232424"/>
            <a:ext cx="2123177" cy="479760"/>
          </a:xfrm>
          <a:prstGeom prst="homePlat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VM-FEX</a:t>
            </a:r>
            <a:endParaRPr lang="en-US" dirty="0" smtClean="0"/>
          </a:p>
        </p:txBody>
      </p:sp>
      <p:sp>
        <p:nvSpPr>
          <p:cNvPr id="75" name="Pentagon 74"/>
          <p:cNvSpPr/>
          <p:nvPr/>
        </p:nvSpPr>
        <p:spPr>
          <a:xfrm>
            <a:off x="390483" y="5799180"/>
            <a:ext cx="2123177" cy="576292"/>
          </a:xfrm>
          <a:prstGeom prst="homePlat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UCS Central</a:t>
            </a:r>
          </a:p>
          <a:p>
            <a:pPr algn="ctr"/>
            <a:r>
              <a:rPr lang="en-US" dirty="0" smtClean="0"/>
              <a:t>Support</a:t>
            </a:r>
          </a:p>
        </p:txBody>
      </p:sp>
      <p:sp>
        <p:nvSpPr>
          <p:cNvPr id="5" name="Rectangle 4"/>
          <p:cNvSpPr/>
          <p:nvPr/>
        </p:nvSpPr>
        <p:spPr>
          <a:xfrm>
            <a:off x="3132208" y="993799"/>
            <a:ext cx="5448456" cy="881682"/>
          </a:xfrm>
          <a:prstGeom prst="rect">
            <a:avLst/>
          </a:prstGeom>
          <a:no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1600" dirty="0" smtClean="0">
                <a:solidFill>
                  <a:srgbClr val="002060"/>
                </a:solidFill>
              </a:rPr>
              <a:t>Multi-hop </a:t>
            </a:r>
            <a:r>
              <a:rPr lang="en-US" sz="1600" dirty="0" err="1" smtClean="0">
                <a:solidFill>
                  <a:srgbClr val="002060"/>
                </a:solidFill>
              </a:rPr>
              <a:t>FCoE</a:t>
            </a:r>
            <a:endParaRPr lang="en-US" sz="1600" dirty="0" smtClean="0">
              <a:solidFill>
                <a:srgbClr val="002060"/>
              </a:solidFill>
            </a:endParaRPr>
          </a:p>
          <a:p>
            <a:pPr marL="285750" indent="-285750">
              <a:buFont typeface="Arial" pitchFamily="34" charset="0"/>
              <a:buChar char="•"/>
            </a:pPr>
            <a:r>
              <a:rPr lang="en-US" sz="1600" dirty="0" smtClean="0">
                <a:solidFill>
                  <a:srgbClr val="002060"/>
                </a:solidFill>
              </a:rPr>
              <a:t>Zoning configuration in UCSM</a:t>
            </a:r>
          </a:p>
          <a:p>
            <a:pPr marL="285750" indent="-285750">
              <a:buFont typeface="Arial" pitchFamily="34" charset="0"/>
              <a:buChar char="•"/>
            </a:pPr>
            <a:r>
              <a:rPr lang="en-US" sz="1600" dirty="0" err="1" smtClean="0">
                <a:solidFill>
                  <a:srgbClr val="002060"/>
                </a:solidFill>
              </a:rPr>
              <a:t>PCIe</a:t>
            </a:r>
            <a:r>
              <a:rPr lang="en-US" sz="1600" dirty="0" smtClean="0">
                <a:solidFill>
                  <a:srgbClr val="002060"/>
                </a:solidFill>
              </a:rPr>
              <a:t> Flash – Discovery and support (in progress)</a:t>
            </a:r>
          </a:p>
          <a:p>
            <a:pPr marL="285750" indent="-285750">
              <a:buFont typeface="Arial" pitchFamily="34" charset="0"/>
              <a:buChar char="•"/>
            </a:pPr>
            <a:r>
              <a:rPr lang="en-US" sz="1600" dirty="0" smtClean="0">
                <a:solidFill>
                  <a:srgbClr val="002060"/>
                </a:solidFill>
              </a:rPr>
              <a:t>Unified Appliance Port</a:t>
            </a:r>
          </a:p>
        </p:txBody>
      </p:sp>
      <p:sp>
        <p:nvSpPr>
          <p:cNvPr id="76" name="Rectangle 75"/>
          <p:cNvSpPr/>
          <p:nvPr/>
        </p:nvSpPr>
        <p:spPr>
          <a:xfrm>
            <a:off x="3132208" y="1760910"/>
            <a:ext cx="4648347" cy="881682"/>
          </a:xfrm>
          <a:prstGeom prst="rect">
            <a:avLst/>
          </a:prstGeom>
          <a:no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1600" dirty="0" smtClean="0">
                <a:solidFill>
                  <a:srgbClr val="002060"/>
                </a:solidFill>
              </a:rPr>
              <a:t>Single wire management w/ VIC 1225</a:t>
            </a:r>
          </a:p>
        </p:txBody>
      </p:sp>
      <p:sp>
        <p:nvSpPr>
          <p:cNvPr id="77" name="Rectangle 76"/>
          <p:cNvSpPr/>
          <p:nvPr/>
        </p:nvSpPr>
        <p:spPr>
          <a:xfrm>
            <a:off x="3132208" y="3058534"/>
            <a:ext cx="5758698" cy="881682"/>
          </a:xfrm>
          <a:prstGeom prst="rect">
            <a:avLst/>
          </a:prstGeom>
          <a:no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1600" dirty="0" smtClean="0">
                <a:solidFill>
                  <a:srgbClr val="002060"/>
                </a:solidFill>
              </a:rPr>
              <a:t>Firmware upgrade usability (“Firmware Auto Install”)</a:t>
            </a:r>
          </a:p>
          <a:p>
            <a:pPr marL="285750" indent="-285750">
              <a:buFont typeface="Arial" pitchFamily="34" charset="0"/>
              <a:buChar char="•"/>
            </a:pPr>
            <a:r>
              <a:rPr lang="en-US" sz="1600" dirty="0" smtClean="0">
                <a:solidFill>
                  <a:srgbClr val="002060"/>
                </a:solidFill>
              </a:rPr>
              <a:t>Service Profile “renaming”</a:t>
            </a:r>
          </a:p>
          <a:p>
            <a:pPr marL="285750" indent="-285750">
              <a:buFont typeface="Arial" pitchFamily="34" charset="0"/>
              <a:buChar char="•"/>
            </a:pPr>
            <a:r>
              <a:rPr lang="en-US" sz="1600" dirty="0" smtClean="0">
                <a:solidFill>
                  <a:srgbClr val="002060"/>
                </a:solidFill>
              </a:rPr>
              <a:t>Fault suppression</a:t>
            </a:r>
          </a:p>
          <a:p>
            <a:pPr marL="285750" indent="-285750">
              <a:buFont typeface="Arial" pitchFamily="34" charset="0"/>
              <a:buChar char="•"/>
            </a:pPr>
            <a:r>
              <a:rPr lang="en-US" sz="1600" dirty="0" smtClean="0">
                <a:solidFill>
                  <a:srgbClr val="002060"/>
                </a:solidFill>
              </a:rPr>
              <a:t>Flexible network resource consumption</a:t>
            </a:r>
          </a:p>
          <a:p>
            <a:pPr marL="285750" indent="-285750">
              <a:buFont typeface="Arial" pitchFamily="34" charset="0"/>
              <a:buChar char="•"/>
            </a:pPr>
            <a:r>
              <a:rPr lang="en-US" sz="1600" dirty="0" smtClean="0">
                <a:solidFill>
                  <a:srgbClr val="002060"/>
                </a:solidFill>
              </a:rPr>
              <a:t>Privileges documentation</a:t>
            </a:r>
          </a:p>
          <a:p>
            <a:pPr marL="285750" indent="-285750">
              <a:buFont typeface="Arial" pitchFamily="34" charset="0"/>
              <a:buChar char="•"/>
            </a:pPr>
            <a:r>
              <a:rPr lang="en-US" sz="1600" dirty="0" smtClean="0">
                <a:solidFill>
                  <a:srgbClr val="002060"/>
                </a:solidFill>
              </a:rPr>
              <a:t>Troubleshooting enhancements</a:t>
            </a:r>
          </a:p>
          <a:p>
            <a:pPr marL="285750" indent="-285750">
              <a:buFont typeface="Arial" pitchFamily="34" charset="0"/>
              <a:buChar char="•"/>
            </a:pPr>
            <a:r>
              <a:rPr lang="en-US" sz="1600" dirty="0" smtClean="0">
                <a:solidFill>
                  <a:srgbClr val="002060"/>
                </a:solidFill>
              </a:rPr>
              <a:t>Mixed infrastructure and server pack support</a:t>
            </a:r>
          </a:p>
        </p:txBody>
      </p:sp>
      <p:sp>
        <p:nvSpPr>
          <p:cNvPr id="78" name="Rectangle 77"/>
          <p:cNvSpPr/>
          <p:nvPr/>
        </p:nvSpPr>
        <p:spPr>
          <a:xfrm>
            <a:off x="3140319" y="5261212"/>
            <a:ext cx="5750587" cy="538151"/>
          </a:xfrm>
          <a:prstGeom prst="rect">
            <a:avLst/>
          </a:prstGeom>
          <a:no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1600" dirty="0" err="1" smtClean="0">
                <a:solidFill>
                  <a:srgbClr val="002060"/>
                </a:solidFill>
              </a:rPr>
              <a:t>VM-FEX</a:t>
            </a:r>
            <a:r>
              <a:rPr lang="en-US" sz="1600" dirty="0" smtClean="0">
                <a:solidFill>
                  <a:srgbClr val="002060"/>
                </a:solidFill>
              </a:rPr>
              <a:t> for Windows Server 8 </a:t>
            </a:r>
            <a:r>
              <a:rPr lang="en-US" sz="1600" dirty="0" err="1" smtClean="0">
                <a:solidFill>
                  <a:srgbClr val="002060"/>
                </a:solidFill>
              </a:rPr>
              <a:t>HyperV</a:t>
            </a:r>
            <a:r>
              <a:rPr lang="en-US" sz="1600" dirty="0" smtClean="0">
                <a:solidFill>
                  <a:srgbClr val="002060"/>
                </a:solidFill>
              </a:rPr>
              <a:t> (including </a:t>
            </a:r>
            <a:r>
              <a:rPr lang="en-US" sz="1600" dirty="0" err="1" smtClean="0">
                <a:solidFill>
                  <a:srgbClr val="002060"/>
                </a:solidFill>
              </a:rPr>
              <a:t>SRIOV</a:t>
            </a:r>
            <a:r>
              <a:rPr lang="en-US" sz="1600" dirty="0" smtClean="0">
                <a:solidFill>
                  <a:srgbClr val="002060"/>
                </a:solidFill>
              </a:rPr>
              <a:t>)</a:t>
            </a:r>
          </a:p>
        </p:txBody>
      </p:sp>
      <p:sp>
        <p:nvSpPr>
          <p:cNvPr id="79" name="Rectangle 78"/>
          <p:cNvSpPr/>
          <p:nvPr/>
        </p:nvSpPr>
        <p:spPr>
          <a:xfrm>
            <a:off x="3140320" y="5799364"/>
            <a:ext cx="5440344" cy="629932"/>
          </a:xfrm>
          <a:prstGeom prst="rect">
            <a:avLst/>
          </a:prstGeom>
          <a:no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1600" dirty="0" smtClean="0">
                <a:solidFill>
                  <a:srgbClr val="002060"/>
                </a:solidFill>
              </a:rPr>
              <a:t>Support for UCS Central operations</a:t>
            </a:r>
          </a:p>
        </p:txBody>
      </p:sp>
      <p:sp>
        <p:nvSpPr>
          <p:cNvPr id="80" name="Pentagon 79"/>
          <p:cNvSpPr/>
          <p:nvPr/>
        </p:nvSpPr>
        <p:spPr>
          <a:xfrm>
            <a:off x="382371" y="4569931"/>
            <a:ext cx="2123177" cy="520369"/>
          </a:xfrm>
          <a:prstGeom prst="homePlat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Networking</a:t>
            </a:r>
          </a:p>
        </p:txBody>
      </p:sp>
      <p:sp>
        <p:nvSpPr>
          <p:cNvPr id="81" name="Rectangle 80"/>
          <p:cNvSpPr/>
          <p:nvPr/>
        </p:nvSpPr>
        <p:spPr>
          <a:xfrm>
            <a:off x="3132209" y="4379531"/>
            <a:ext cx="4158490" cy="881682"/>
          </a:xfrm>
          <a:prstGeom prst="rect">
            <a:avLst/>
          </a:prstGeom>
          <a:no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1600" dirty="0" err="1" smtClean="0">
                <a:solidFill>
                  <a:srgbClr val="002060"/>
                </a:solidFill>
              </a:rPr>
              <a:t>IGMP</a:t>
            </a:r>
            <a:r>
              <a:rPr lang="en-US" sz="1600" dirty="0" smtClean="0">
                <a:solidFill>
                  <a:srgbClr val="002060"/>
                </a:solidFill>
              </a:rPr>
              <a:t> querying</a:t>
            </a:r>
          </a:p>
          <a:p>
            <a:pPr marL="285750" indent="-285750">
              <a:buFont typeface="Arial" pitchFamily="34" charset="0"/>
              <a:buChar char="•"/>
            </a:pPr>
            <a:r>
              <a:rPr lang="en-US" sz="1600" dirty="0" err="1" smtClean="0">
                <a:solidFill>
                  <a:srgbClr val="002060"/>
                </a:solidFill>
              </a:rPr>
              <a:t>VLAN</a:t>
            </a:r>
            <a:r>
              <a:rPr lang="en-US" sz="1600" dirty="0" smtClean="0">
                <a:solidFill>
                  <a:srgbClr val="002060"/>
                </a:solidFill>
              </a:rPr>
              <a:t> Group</a:t>
            </a:r>
          </a:p>
          <a:p>
            <a:pPr marL="285750" indent="-285750">
              <a:buFont typeface="Arial" pitchFamily="34" charset="0"/>
              <a:buChar char="•"/>
            </a:pPr>
            <a:r>
              <a:rPr lang="en-US" sz="1600" dirty="0" smtClean="0">
                <a:solidFill>
                  <a:srgbClr val="002060"/>
                </a:solidFill>
              </a:rPr>
              <a:t>(P, V) count optimization</a:t>
            </a:r>
          </a:p>
        </p:txBody>
      </p:sp>
      <p:cxnSp>
        <p:nvCxnSpPr>
          <p:cNvPr id="7" name="Straight Connector 6"/>
          <p:cNvCxnSpPr/>
          <p:nvPr/>
        </p:nvCxnSpPr>
        <p:spPr>
          <a:xfrm>
            <a:off x="2595300" y="5252520"/>
            <a:ext cx="621124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595300" y="5798620"/>
            <a:ext cx="621124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595300" y="4465705"/>
            <a:ext cx="621124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595300" y="2504012"/>
            <a:ext cx="621124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595300" y="1947682"/>
            <a:ext cx="621124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126920" y="6613072"/>
            <a:ext cx="2939147" cy="261610"/>
          </a:xfrm>
          <a:prstGeom prst="rect">
            <a:avLst/>
          </a:prstGeom>
          <a:noFill/>
        </p:spPr>
        <p:txBody>
          <a:bodyPr wrap="square" rtlCol="0">
            <a:spAutoFit/>
          </a:bodyPr>
          <a:lstStyle/>
          <a:p>
            <a:r>
              <a:rPr lang="en-US" sz="1100" b="1" dirty="0" smtClean="0">
                <a:solidFill>
                  <a:srgbClr val="C00000"/>
                </a:solidFill>
              </a:rPr>
              <a:t>Cisco Highly Confidential</a:t>
            </a:r>
            <a:endParaRPr lang="en-US" sz="1100" b="1" dirty="0">
              <a:solidFill>
                <a:srgbClr val="C00000"/>
              </a:solidFill>
            </a:endParaRPr>
          </a:p>
        </p:txBody>
      </p:sp>
      <p:sp>
        <p:nvSpPr>
          <p:cNvPr id="3" name="Oval 2"/>
          <p:cNvSpPr/>
          <p:nvPr/>
        </p:nvSpPr>
        <p:spPr>
          <a:xfrm>
            <a:off x="3140320" y="962543"/>
            <a:ext cx="239684" cy="213114"/>
          </a:xfrm>
          <a:prstGeom prst="ellips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1</a:t>
            </a:r>
          </a:p>
        </p:txBody>
      </p:sp>
      <p:sp>
        <p:nvSpPr>
          <p:cNvPr id="23" name="Oval 22"/>
          <p:cNvSpPr/>
          <p:nvPr/>
        </p:nvSpPr>
        <p:spPr>
          <a:xfrm>
            <a:off x="3140320" y="1212519"/>
            <a:ext cx="239684" cy="213114"/>
          </a:xfrm>
          <a:prstGeom prst="ellips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2</a:t>
            </a:r>
          </a:p>
        </p:txBody>
      </p:sp>
      <p:sp>
        <p:nvSpPr>
          <p:cNvPr id="24" name="Oval 23"/>
          <p:cNvSpPr/>
          <p:nvPr/>
        </p:nvSpPr>
        <p:spPr>
          <a:xfrm>
            <a:off x="3140320" y="1434640"/>
            <a:ext cx="239684" cy="213114"/>
          </a:xfrm>
          <a:prstGeom prst="ellips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3</a:t>
            </a:r>
          </a:p>
        </p:txBody>
      </p:sp>
      <p:sp>
        <p:nvSpPr>
          <p:cNvPr id="25" name="Oval 24"/>
          <p:cNvSpPr/>
          <p:nvPr/>
        </p:nvSpPr>
        <p:spPr>
          <a:xfrm>
            <a:off x="3140320" y="1662367"/>
            <a:ext cx="239684" cy="213114"/>
          </a:xfrm>
          <a:prstGeom prst="ellips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4</a:t>
            </a:r>
          </a:p>
        </p:txBody>
      </p:sp>
      <p:sp>
        <p:nvSpPr>
          <p:cNvPr id="26" name="Oval 25"/>
          <p:cNvSpPr/>
          <p:nvPr/>
        </p:nvSpPr>
        <p:spPr>
          <a:xfrm>
            <a:off x="3140320" y="2110692"/>
            <a:ext cx="239684" cy="213114"/>
          </a:xfrm>
          <a:prstGeom prst="ellips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5</a:t>
            </a:r>
          </a:p>
        </p:txBody>
      </p:sp>
      <p:sp>
        <p:nvSpPr>
          <p:cNvPr id="27" name="Oval 26"/>
          <p:cNvSpPr/>
          <p:nvPr/>
        </p:nvSpPr>
        <p:spPr>
          <a:xfrm>
            <a:off x="3140320" y="2604104"/>
            <a:ext cx="239684" cy="213114"/>
          </a:xfrm>
          <a:prstGeom prst="ellips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6</a:t>
            </a:r>
          </a:p>
        </p:txBody>
      </p:sp>
      <p:sp>
        <p:nvSpPr>
          <p:cNvPr id="28" name="Oval 27"/>
          <p:cNvSpPr/>
          <p:nvPr/>
        </p:nvSpPr>
        <p:spPr>
          <a:xfrm>
            <a:off x="3140320" y="2858153"/>
            <a:ext cx="239684" cy="213114"/>
          </a:xfrm>
          <a:prstGeom prst="ellips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7</a:t>
            </a:r>
          </a:p>
        </p:txBody>
      </p:sp>
      <p:sp>
        <p:nvSpPr>
          <p:cNvPr id="29" name="Oval 28"/>
          <p:cNvSpPr/>
          <p:nvPr/>
        </p:nvSpPr>
        <p:spPr>
          <a:xfrm>
            <a:off x="3140320" y="3096335"/>
            <a:ext cx="239684" cy="213114"/>
          </a:xfrm>
          <a:prstGeom prst="ellips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8</a:t>
            </a:r>
          </a:p>
        </p:txBody>
      </p:sp>
      <p:sp>
        <p:nvSpPr>
          <p:cNvPr id="30" name="Oval 29"/>
          <p:cNvSpPr/>
          <p:nvPr/>
        </p:nvSpPr>
        <p:spPr>
          <a:xfrm>
            <a:off x="3140320" y="3336430"/>
            <a:ext cx="239684" cy="213114"/>
          </a:xfrm>
          <a:prstGeom prst="ellips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9</a:t>
            </a:r>
          </a:p>
        </p:txBody>
      </p:sp>
      <p:sp>
        <p:nvSpPr>
          <p:cNvPr id="37" name="Oval 36"/>
          <p:cNvSpPr/>
          <p:nvPr/>
        </p:nvSpPr>
        <p:spPr>
          <a:xfrm>
            <a:off x="2547261" y="4097382"/>
            <a:ext cx="481691" cy="213114"/>
          </a:xfrm>
          <a:prstGeom prst="ellips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10</a:t>
            </a:r>
          </a:p>
        </p:txBody>
      </p:sp>
      <p:sp>
        <p:nvSpPr>
          <p:cNvPr id="39" name="Oval 38"/>
          <p:cNvSpPr/>
          <p:nvPr/>
        </p:nvSpPr>
        <p:spPr>
          <a:xfrm>
            <a:off x="2908361" y="4918543"/>
            <a:ext cx="481691" cy="213114"/>
          </a:xfrm>
          <a:prstGeom prst="ellips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11</a:t>
            </a:r>
          </a:p>
        </p:txBody>
      </p:sp>
      <p:sp>
        <p:nvSpPr>
          <p:cNvPr id="40" name="Oval 39"/>
          <p:cNvSpPr/>
          <p:nvPr/>
        </p:nvSpPr>
        <p:spPr>
          <a:xfrm>
            <a:off x="2898313" y="5432830"/>
            <a:ext cx="481691" cy="213114"/>
          </a:xfrm>
          <a:prstGeom prst="ellips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12</a:t>
            </a:r>
          </a:p>
        </p:txBody>
      </p:sp>
      <p:sp>
        <p:nvSpPr>
          <p:cNvPr id="6" name="Left Brace 5"/>
          <p:cNvSpPr/>
          <p:nvPr/>
        </p:nvSpPr>
        <p:spPr>
          <a:xfrm>
            <a:off x="3045270" y="3602678"/>
            <a:ext cx="214892" cy="121769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45451554"/>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3722914" y="987879"/>
            <a:ext cx="5363936" cy="506185"/>
          </a:xfrm>
          <a:prstGeom prst="homePlat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92162" name="Picture 2" descr="C:\Users\dlawler\Pictures\Images\corbis\control\42-15296034 copy_nuova.png"/>
          <p:cNvPicPr>
            <a:picLocks noChangeAspect="1" noChangeArrowheads="1"/>
          </p:cNvPicPr>
          <p:nvPr/>
        </p:nvPicPr>
        <p:blipFill>
          <a:blip r:embed="rId3" cstate="print"/>
          <a:srcRect/>
          <a:stretch>
            <a:fillRect/>
          </a:stretch>
        </p:blipFill>
        <p:spPr bwMode="auto">
          <a:xfrm>
            <a:off x="0" y="2074460"/>
            <a:ext cx="6441472" cy="4297669"/>
          </a:xfrm>
          <a:prstGeom prst="rect">
            <a:avLst/>
          </a:prstGeom>
          <a:noFill/>
        </p:spPr>
      </p:pic>
      <p:sp>
        <p:nvSpPr>
          <p:cNvPr id="11" name="Rectangle 2"/>
          <p:cNvSpPr>
            <a:spLocks noChangeArrowheads="1"/>
          </p:cNvSpPr>
          <p:nvPr/>
        </p:nvSpPr>
        <p:spPr bwMode="auto">
          <a:xfrm>
            <a:off x="3722914" y="919187"/>
            <a:ext cx="5249636" cy="2554545"/>
          </a:xfrm>
          <a:prstGeom prst="rect">
            <a:avLst/>
          </a:prstGeom>
          <a:noFill/>
          <a:ln w="9525">
            <a:noFill/>
            <a:miter lim="800000"/>
            <a:headEnd/>
            <a:tailEnd/>
          </a:ln>
        </p:spPr>
        <p:txBody>
          <a:bodyPr wrap="square" anchor="ctr">
            <a:spAutoFit/>
          </a:bodyPr>
          <a:lstStyle/>
          <a:p>
            <a:pPr marL="457200" indent="-457200">
              <a:buFont typeface="Arial" pitchFamily="34" charset="0"/>
              <a:buChar char="•"/>
            </a:pPr>
            <a:r>
              <a:rPr lang="en-US" sz="3200" b="1" dirty="0" smtClean="0">
                <a:solidFill>
                  <a:schemeClr val="bg1"/>
                </a:solidFill>
                <a:latin typeface="Calibri" pitchFamily="34" charset="0"/>
                <a:cs typeface="Calibri" pitchFamily="34" charset="0"/>
              </a:rPr>
              <a:t>Storage</a:t>
            </a:r>
          </a:p>
          <a:p>
            <a:pPr marL="457200" indent="-457200">
              <a:buFont typeface="Arial" pitchFamily="34" charset="0"/>
              <a:buChar char="•"/>
            </a:pPr>
            <a:r>
              <a:rPr lang="en-US" sz="3200" dirty="0" smtClean="0">
                <a:latin typeface="Calibri" pitchFamily="34" charset="0"/>
                <a:cs typeface="Calibri" pitchFamily="34" charset="0"/>
              </a:rPr>
              <a:t>C-series</a:t>
            </a:r>
          </a:p>
          <a:p>
            <a:pPr marL="457200" indent="-457200">
              <a:buFont typeface="Arial" pitchFamily="34" charset="0"/>
              <a:buChar char="•"/>
            </a:pPr>
            <a:r>
              <a:rPr lang="en-US" sz="3200" dirty="0" err="1" smtClean="0">
                <a:latin typeface="Calibri" pitchFamily="34" charset="0"/>
                <a:cs typeface="Calibri" pitchFamily="34" charset="0"/>
              </a:rPr>
              <a:t>Betriebsverbesserungen</a:t>
            </a:r>
            <a:endParaRPr lang="en-US" sz="3200" dirty="0" smtClean="0">
              <a:latin typeface="Calibri" pitchFamily="34" charset="0"/>
              <a:cs typeface="Calibri" pitchFamily="34" charset="0"/>
            </a:endParaRPr>
          </a:p>
          <a:p>
            <a:pPr marL="457200" indent="-457200">
              <a:buFont typeface="Arial" pitchFamily="34" charset="0"/>
              <a:buChar char="•"/>
            </a:pPr>
            <a:r>
              <a:rPr lang="en-US" sz="3200" dirty="0" smtClean="0">
                <a:latin typeface="Calibri" pitchFamily="34" charset="0"/>
                <a:cs typeface="Calibri" pitchFamily="34" charset="0"/>
              </a:rPr>
              <a:t>Networking</a:t>
            </a:r>
          </a:p>
          <a:p>
            <a:pPr marL="457200" indent="-457200">
              <a:buFont typeface="Arial" pitchFamily="34" charset="0"/>
              <a:buChar char="•"/>
            </a:pPr>
            <a:r>
              <a:rPr lang="en-US" sz="3200" dirty="0" err="1" smtClean="0">
                <a:latin typeface="Calibri" pitchFamily="34" charset="0"/>
                <a:cs typeface="Calibri" pitchFamily="34" charset="0"/>
              </a:rPr>
              <a:t>VM-FEX</a:t>
            </a:r>
            <a:endParaRPr lang="en-US" sz="3200" dirty="0">
              <a:latin typeface="Calibri" pitchFamily="34" charset="0"/>
              <a:cs typeface="Calibri" pitchFamily="34" charset="0"/>
            </a:endParaRPr>
          </a:p>
        </p:txBody>
      </p:sp>
      <p:sp>
        <p:nvSpPr>
          <p:cNvPr id="13" name="Rectangle 3"/>
          <p:cNvSpPr txBox="1">
            <a:spLocks noChangeArrowheads="1"/>
          </p:cNvSpPr>
          <p:nvPr/>
        </p:nvSpPr>
        <p:spPr>
          <a:xfrm>
            <a:off x="1506190" y="916951"/>
            <a:ext cx="6854050" cy="363688"/>
          </a:xfrm>
          <a:prstGeom prst="rect">
            <a:avLst/>
          </a:prstGeom>
        </p:spPr>
        <p:txBody>
          <a:bodyPr vert="horz" lIns="82296" tIns="45720" rIns="82296" bIns="45720" rtlCol="0" anchor="b" anchorCtr="0">
            <a:noAutofit/>
          </a:bodyPr>
          <a:lstStyle>
            <a:lvl1pPr algn="l" defTabSz="914400" rtl="0" eaLnBrk="1" latinLnBrk="0" hangingPunct="1">
              <a:lnSpc>
                <a:spcPct val="90000"/>
              </a:lnSpc>
              <a:spcBef>
                <a:spcPct val="0"/>
              </a:spcBef>
              <a:buNone/>
              <a:defRPr lang="en-US" sz="54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sz="3200" dirty="0" smtClean="0">
                <a:ea typeface="ＭＳ Ｐゴシック" pitchFamily="-108" charset="-128"/>
              </a:rPr>
              <a:t>UCSM 2.1 “Del Mar” Release </a:t>
            </a:r>
            <a:r>
              <a:rPr lang="en-US" sz="3200" dirty="0" err="1" smtClean="0">
                <a:ea typeface="ＭＳ Ｐゴシック" pitchFamily="-108" charset="-128"/>
              </a:rPr>
              <a:t>Überblick</a:t>
            </a:r>
            <a:r>
              <a:rPr lang="en-US" sz="3200" dirty="0" smtClean="0">
                <a:ea typeface="ＭＳ Ｐゴシック" pitchFamily="-108" charset="-128"/>
              </a:rPr>
              <a:t> </a:t>
            </a:r>
            <a:br>
              <a:rPr lang="en-US" sz="3200" dirty="0" smtClean="0">
                <a:ea typeface="ＭＳ Ｐゴシック" pitchFamily="-108" charset="-128"/>
              </a:rPr>
            </a:br>
            <a:endParaRPr lang="en-US" sz="2800" dirty="0" smtClean="0">
              <a:ea typeface="ＭＳ Ｐゴシック" pitchFamily="-108" charset="-128"/>
            </a:endParaRPr>
          </a:p>
        </p:txBody>
      </p:sp>
    </p:spTree>
    <p:extLst>
      <p:ext uri="{BB962C8B-B14F-4D97-AF65-F5344CB8AC3E}">
        <p14:creationId xmlns:p14="http://schemas.microsoft.com/office/powerpoint/2010/main" val="2522038778"/>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43180" y="2971800"/>
            <a:ext cx="4267201" cy="3352800"/>
          </a:xfrm>
          <a:prstGeom prst="rect">
            <a:avLst/>
          </a:prstGeom>
          <a:ln w="25400" cap="flat" cmpd="sng" algn="ctr">
            <a:solidFill>
              <a:schemeClr val="bg1">
                <a:lumMod val="85000"/>
              </a:schemeClr>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p>
            <a:pPr marL="237744" lvl="0" indent="-237744">
              <a:lnSpc>
                <a:spcPct val="95000"/>
              </a:lnSpc>
              <a:spcBef>
                <a:spcPts val="600"/>
              </a:spcBef>
              <a:buClr>
                <a:schemeClr val="accent1"/>
              </a:buClr>
              <a:buFont typeface="Arial" pitchFamily="34" charset="0"/>
              <a:buChar char="•"/>
              <a:defRPr/>
            </a:pPr>
            <a:r>
              <a:rPr lang="en-US" sz="1600" dirty="0" err="1" smtClean="0">
                <a:solidFill>
                  <a:schemeClr val="tx1"/>
                </a:solidFill>
                <a:latin typeface="Calibri" pitchFamily="34" charset="0"/>
              </a:rPr>
              <a:t>Zugriff</a:t>
            </a:r>
            <a:r>
              <a:rPr lang="en-US" sz="1600" dirty="0" smtClean="0">
                <a:solidFill>
                  <a:schemeClr val="tx1"/>
                </a:solidFill>
                <a:latin typeface="Calibri" pitchFamily="34" charset="0"/>
              </a:rPr>
              <a:t> auf </a:t>
            </a:r>
            <a:r>
              <a:rPr lang="en-US" sz="1600" dirty="0" err="1" smtClean="0">
                <a:solidFill>
                  <a:schemeClr val="tx1"/>
                </a:solidFill>
                <a:latin typeface="Calibri" pitchFamily="34" charset="0"/>
              </a:rPr>
              <a:t>einen</a:t>
            </a:r>
            <a:r>
              <a:rPr lang="en-US" sz="1600" dirty="0" smtClean="0">
                <a:solidFill>
                  <a:schemeClr val="tx1"/>
                </a:solidFill>
                <a:latin typeface="Calibri" pitchFamily="34" charset="0"/>
              </a:rPr>
              <a:t> </a:t>
            </a:r>
            <a:r>
              <a:rPr lang="en-US" sz="1600" dirty="0" err="1" smtClean="0">
                <a:solidFill>
                  <a:schemeClr val="tx1"/>
                </a:solidFill>
                <a:latin typeface="Calibri" pitchFamily="34" charset="0"/>
              </a:rPr>
              <a:t>FCoE</a:t>
            </a:r>
            <a:r>
              <a:rPr lang="en-US" sz="1600" dirty="0" smtClean="0">
                <a:solidFill>
                  <a:schemeClr val="tx1"/>
                </a:solidFill>
                <a:latin typeface="Calibri" pitchFamily="34" charset="0"/>
              </a:rPr>
              <a:t> Storage, der an </a:t>
            </a:r>
            <a:r>
              <a:rPr lang="en-US" sz="1600" dirty="0" err="1" smtClean="0">
                <a:solidFill>
                  <a:schemeClr val="tx1"/>
                </a:solidFill>
                <a:latin typeface="Calibri" pitchFamily="34" charset="0"/>
              </a:rPr>
              <a:t>einem</a:t>
            </a:r>
            <a:r>
              <a:rPr lang="en-US" sz="1600" dirty="0" smtClean="0">
                <a:solidFill>
                  <a:schemeClr val="tx1"/>
                </a:solidFill>
                <a:latin typeface="Calibri" pitchFamily="34" charset="0"/>
              </a:rPr>
              <a:t> “upstream” MDS, N5K </a:t>
            </a:r>
            <a:r>
              <a:rPr lang="en-US" sz="1600" dirty="0" err="1" smtClean="0">
                <a:solidFill>
                  <a:schemeClr val="tx1"/>
                </a:solidFill>
                <a:latin typeface="Calibri" pitchFamily="34" charset="0"/>
              </a:rPr>
              <a:t>oder</a:t>
            </a:r>
            <a:r>
              <a:rPr lang="en-US" sz="1600" dirty="0" smtClean="0">
                <a:solidFill>
                  <a:schemeClr val="tx1"/>
                </a:solidFill>
                <a:latin typeface="Calibri" pitchFamily="34" charset="0"/>
              </a:rPr>
              <a:t> N7K </a:t>
            </a:r>
            <a:r>
              <a:rPr lang="en-US" sz="1600" dirty="0" err="1" smtClean="0">
                <a:solidFill>
                  <a:schemeClr val="tx1"/>
                </a:solidFill>
                <a:latin typeface="Calibri" pitchFamily="34" charset="0"/>
              </a:rPr>
              <a:t>angeschlossen</a:t>
            </a:r>
            <a:r>
              <a:rPr lang="en-US" sz="1600" dirty="0" smtClean="0">
                <a:solidFill>
                  <a:schemeClr val="tx1"/>
                </a:solidFill>
                <a:latin typeface="Calibri" pitchFamily="34" charset="0"/>
              </a:rPr>
              <a:t> </a:t>
            </a:r>
            <a:r>
              <a:rPr lang="en-US" sz="1600" dirty="0" err="1" smtClean="0">
                <a:solidFill>
                  <a:schemeClr val="tx1"/>
                </a:solidFill>
                <a:latin typeface="Calibri" pitchFamily="34" charset="0"/>
              </a:rPr>
              <a:t>ist</a:t>
            </a:r>
            <a:endParaRPr lang="en-US" sz="1600" dirty="0" smtClean="0">
              <a:solidFill>
                <a:schemeClr val="tx1"/>
              </a:solidFill>
              <a:latin typeface="Calibri" pitchFamily="34" charset="0"/>
            </a:endParaRPr>
          </a:p>
          <a:p>
            <a:pPr marL="694944" lvl="1" indent="-237744">
              <a:lnSpc>
                <a:spcPct val="95000"/>
              </a:lnSpc>
              <a:spcBef>
                <a:spcPts val="600"/>
              </a:spcBef>
              <a:buClr>
                <a:schemeClr val="accent1"/>
              </a:buClr>
              <a:buFont typeface="Arial" pitchFamily="34" charset="0"/>
              <a:buChar char="•"/>
              <a:defRPr/>
            </a:pPr>
            <a:r>
              <a:rPr lang="en-US" sz="1600" dirty="0" smtClean="0">
                <a:solidFill>
                  <a:schemeClr val="tx1"/>
                </a:solidFill>
                <a:latin typeface="Calibri" pitchFamily="34" charset="0"/>
              </a:rPr>
              <a:t>“Unified Uplink” </a:t>
            </a:r>
            <a:r>
              <a:rPr lang="en-US" sz="1600" dirty="0" err="1" smtClean="0">
                <a:solidFill>
                  <a:schemeClr val="tx1"/>
                </a:solidFill>
                <a:latin typeface="Calibri" pitchFamily="34" charset="0"/>
              </a:rPr>
              <a:t>transportiert</a:t>
            </a:r>
            <a:r>
              <a:rPr lang="en-US" sz="1600" dirty="0" smtClean="0">
                <a:solidFill>
                  <a:schemeClr val="tx1"/>
                </a:solidFill>
                <a:latin typeface="Calibri" pitchFamily="34" charset="0"/>
              </a:rPr>
              <a:t> Ethernet und </a:t>
            </a:r>
            <a:r>
              <a:rPr lang="en-US" sz="1600" dirty="0" err="1" smtClean="0">
                <a:solidFill>
                  <a:schemeClr val="tx1"/>
                </a:solidFill>
                <a:latin typeface="Calibri" pitchFamily="34" charset="0"/>
              </a:rPr>
              <a:t>FCoE</a:t>
            </a:r>
            <a:r>
              <a:rPr lang="en-US" sz="1600" dirty="0" smtClean="0">
                <a:solidFill>
                  <a:schemeClr val="tx1"/>
                </a:solidFill>
                <a:latin typeface="Calibri" pitchFamily="34" charset="0"/>
              </a:rPr>
              <a:t> </a:t>
            </a:r>
            <a:r>
              <a:rPr lang="en-US" sz="1600" dirty="0" err="1" smtClean="0">
                <a:solidFill>
                  <a:schemeClr val="tx1"/>
                </a:solidFill>
                <a:latin typeface="Calibri" pitchFamily="34" charset="0"/>
              </a:rPr>
              <a:t>Daten</a:t>
            </a:r>
            <a:r>
              <a:rPr lang="en-US" sz="1600" dirty="0" smtClean="0">
                <a:solidFill>
                  <a:schemeClr val="tx1"/>
                </a:solidFill>
                <a:latin typeface="Calibri" pitchFamily="34" charset="0"/>
              </a:rPr>
              <a:t> auf </a:t>
            </a:r>
            <a:r>
              <a:rPr lang="en-US" sz="1600" dirty="0" err="1" smtClean="0">
                <a:solidFill>
                  <a:schemeClr val="tx1"/>
                </a:solidFill>
                <a:latin typeface="Calibri" pitchFamily="34" charset="0"/>
              </a:rPr>
              <a:t>demselben</a:t>
            </a:r>
            <a:r>
              <a:rPr lang="en-US" sz="1600" dirty="0" smtClean="0">
                <a:solidFill>
                  <a:schemeClr val="tx1"/>
                </a:solidFill>
                <a:latin typeface="Calibri" pitchFamily="34" charset="0"/>
              </a:rPr>
              <a:t> Link</a:t>
            </a:r>
          </a:p>
          <a:p>
            <a:pPr marL="237744" lvl="0" indent="-237744">
              <a:lnSpc>
                <a:spcPct val="95000"/>
              </a:lnSpc>
              <a:spcBef>
                <a:spcPts val="600"/>
              </a:spcBef>
              <a:buClr>
                <a:schemeClr val="accent1"/>
              </a:buClr>
              <a:buFont typeface="Arial" pitchFamily="34" charset="0"/>
              <a:buChar char="•"/>
              <a:defRPr/>
            </a:pPr>
            <a:r>
              <a:rPr lang="en-US" sz="1600" dirty="0" smtClean="0">
                <a:solidFill>
                  <a:schemeClr val="tx1"/>
                </a:solidFill>
                <a:latin typeface="Calibri" pitchFamily="34" charset="0"/>
              </a:rPr>
              <a:t>Fabric Interconnect </a:t>
            </a:r>
            <a:r>
              <a:rPr lang="en-US" sz="1600" dirty="0" err="1" smtClean="0">
                <a:solidFill>
                  <a:schemeClr val="tx1"/>
                </a:solidFill>
                <a:latin typeface="Calibri" pitchFamily="34" charset="0"/>
              </a:rPr>
              <a:t>im</a:t>
            </a:r>
            <a:r>
              <a:rPr lang="en-US" sz="1600" dirty="0" smtClean="0">
                <a:solidFill>
                  <a:schemeClr val="tx1"/>
                </a:solidFill>
                <a:latin typeface="Calibri" pitchFamily="34" charset="0"/>
              </a:rPr>
              <a:t> NPV Modus</a:t>
            </a:r>
          </a:p>
          <a:p>
            <a:pPr marL="694944" lvl="1" indent="-237744">
              <a:lnSpc>
                <a:spcPct val="95000"/>
              </a:lnSpc>
              <a:spcBef>
                <a:spcPts val="600"/>
              </a:spcBef>
              <a:buClr>
                <a:schemeClr val="accent1"/>
              </a:buClr>
              <a:buFont typeface="Arial" pitchFamily="34" charset="0"/>
              <a:buChar char="•"/>
              <a:defRPr/>
            </a:pPr>
            <a:r>
              <a:rPr lang="en-US" sz="1600" dirty="0" err="1" smtClean="0">
                <a:solidFill>
                  <a:schemeClr val="tx1"/>
                </a:solidFill>
                <a:latin typeface="Calibri" pitchFamily="34" charset="0"/>
              </a:rPr>
              <a:t>Hauptsächlich</a:t>
            </a:r>
            <a:r>
              <a:rPr lang="en-US" sz="1600" dirty="0" smtClean="0">
                <a:solidFill>
                  <a:schemeClr val="tx1"/>
                </a:solidFill>
                <a:latin typeface="Calibri" pitchFamily="34" charset="0"/>
              </a:rPr>
              <a:t>  </a:t>
            </a:r>
            <a:r>
              <a:rPr lang="en-US" sz="1600" dirty="0" err="1" smtClean="0">
                <a:solidFill>
                  <a:schemeClr val="tx1"/>
                </a:solidFill>
                <a:latin typeface="Calibri" pitchFamily="34" charset="0"/>
              </a:rPr>
              <a:t>für</a:t>
            </a:r>
            <a:r>
              <a:rPr lang="en-US" sz="1600" dirty="0" smtClean="0">
                <a:solidFill>
                  <a:schemeClr val="tx1"/>
                </a:solidFill>
                <a:latin typeface="Calibri" pitchFamily="34" charset="0"/>
              </a:rPr>
              <a:t> VNP (</a:t>
            </a:r>
            <a:r>
              <a:rPr lang="en-US" sz="1600" dirty="0" err="1" smtClean="0">
                <a:solidFill>
                  <a:schemeClr val="tx1"/>
                </a:solidFill>
                <a:latin typeface="Calibri" pitchFamily="34" charset="0"/>
              </a:rPr>
              <a:t>Endgeräte</a:t>
            </a:r>
            <a:r>
              <a:rPr lang="en-US" sz="1600" dirty="0" smtClean="0">
                <a:solidFill>
                  <a:schemeClr val="tx1"/>
                </a:solidFill>
                <a:latin typeface="Calibri" pitchFamily="34" charset="0"/>
              </a:rPr>
              <a:t>) </a:t>
            </a:r>
          </a:p>
          <a:p>
            <a:pPr marL="694944" lvl="1" indent="-237744">
              <a:lnSpc>
                <a:spcPct val="95000"/>
              </a:lnSpc>
              <a:spcBef>
                <a:spcPts val="600"/>
              </a:spcBef>
              <a:buClr>
                <a:schemeClr val="accent1"/>
              </a:buClr>
              <a:buFont typeface="Arial" pitchFamily="34" charset="0"/>
              <a:buChar char="•"/>
              <a:defRPr/>
            </a:pPr>
            <a:r>
              <a:rPr lang="en-US" sz="1600" dirty="0" smtClean="0">
                <a:solidFill>
                  <a:schemeClr val="tx1"/>
                </a:solidFill>
                <a:latin typeface="Calibri" pitchFamily="34" charset="0"/>
              </a:rPr>
              <a:t>FC Switching Mode und VE Ports </a:t>
            </a:r>
            <a:r>
              <a:rPr lang="en-US" sz="1600" dirty="0" err="1" smtClean="0">
                <a:solidFill>
                  <a:schemeClr val="tx1"/>
                </a:solidFill>
                <a:latin typeface="Calibri" pitchFamily="34" charset="0"/>
              </a:rPr>
              <a:t>noch</a:t>
            </a:r>
            <a:r>
              <a:rPr lang="en-US" sz="1600" dirty="0" smtClean="0">
                <a:solidFill>
                  <a:schemeClr val="tx1"/>
                </a:solidFill>
                <a:latin typeface="Calibri" pitchFamily="34" charset="0"/>
              </a:rPr>
              <a:t> </a:t>
            </a:r>
            <a:r>
              <a:rPr lang="en-US" sz="1600" dirty="0" err="1" smtClean="0">
                <a:solidFill>
                  <a:schemeClr val="tx1"/>
                </a:solidFill>
                <a:latin typeface="Calibri" pitchFamily="34" charset="0"/>
              </a:rPr>
              <a:t>nicht</a:t>
            </a:r>
            <a:r>
              <a:rPr lang="en-US" sz="1600" dirty="0" smtClean="0">
                <a:solidFill>
                  <a:schemeClr val="tx1"/>
                </a:solidFill>
                <a:latin typeface="Calibri" pitchFamily="34" charset="0"/>
              </a:rPr>
              <a:t> </a:t>
            </a:r>
            <a:r>
              <a:rPr lang="en-US" sz="1600" dirty="0" err="1" smtClean="0">
                <a:solidFill>
                  <a:schemeClr val="tx1"/>
                </a:solidFill>
                <a:latin typeface="Calibri" pitchFamily="34" charset="0"/>
              </a:rPr>
              <a:t>voll</a:t>
            </a:r>
            <a:r>
              <a:rPr lang="en-US" sz="1600" dirty="0" smtClean="0">
                <a:solidFill>
                  <a:schemeClr val="tx1"/>
                </a:solidFill>
                <a:latin typeface="Calibri" pitchFamily="34" charset="0"/>
              </a:rPr>
              <a:t> </a:t>
            </a:r>
            <a:r>
              <a:rPr lang="en-US" sz="1600" dirty="0" err="1" smtClean="0">
                <a:solidFill>
                  <a:schemeClr val="tx1"/>
                </a:solidFill>
                <a:latin typeface="Calibri" pitchFamily="34" charset="0"/>
              </a:rPr>
              <a:t>ausgetestet</a:t>
            </a:r>
            <a:endParaRPr lang="en-US" sz="1600" dirty="0" smtClean="0">
              <a:solidFill>
                <a:schemeClr val="tx1"/>
              </a:solidFill>
              <a:latin typeface="Calibri" pitchFamily="34" charset="0"/>
            </a:endParaRPr>
          </a:p>
          <a:p>
            <a:pPr marL="237744" lvl="0" indent="-237744">
              <a:lnSpc>
                <a:spcPct val="95000"/>
              </a:lnSpc>
              <a:spcBef>
                <a:spcPts val="600"/>
              </a:spcBef>
              <a:buClr>
                <a:schemeClr val="accent1"/>
              </a:buClr>
              <a:buFont typeface="Arial" pitchFamily="34" charset="0"/>
              <a:buChar char="•"/>
              <a:defRPr/>
            </a:pPr>
            <a:r>
              <a:rPr lang="en-US" sz="1600" dirty="0" err="1" smtClean="0">
                <a:solidFill>
                  <a:schemeClr val="tx1"/>
                </a:solidFill>
                <a:latin typeface="Calibri" pitchFamily="34" charset="0"/>
              </a:rPr>
              <a:t>Blick</a:t>
            </a:r>
            <a:r>
              <a:rPr lang="en-US" sz="1600" dirty="0" smtClean="0">
                <a:solidFill>
                  <a:schemeClr val="tx1"/>
                </a:solidFill>
                <a:latin typeface="Calibri" pitchFamily="34" charset="0"/>
              </a:rPr>
              <a:t> in die Hardware-Compatibility </a:t>
            </a:r>
            <a:r>
              <a:rPr lang="en-US" sz="1600" dirty="0" err="1" smtClean="0">
                <a:solidFill>
                  <a:schemeClr val="tx1"/>
                </a:solidFill>
                <a:latin typeface="Calibri" pitchFamily="34" charset="0"/>
              </a:rPr>
              <a:t>Liste</a:t>
            </a:r>
            <a:r>
              <a:rPr lang="en-US" sz="1600" dirty="0" smtClean="0">
                <a:solidFill>
                  <a:schemeClr val="tx1"/>
                </a:solidFill>
                <a:latin typeface="Calibri" pitchFamily="34" charset="0"/>
              </a:rPr>
              <a:t> </a:t>
            </a:r>
            <a:r>
              <a:rPr lang="en-US" sz="1600" dirty="0" err="1" smtClean="0">
                <a:solidFill>
                  <a:schemeClr val="tx1"/>
                </a:solidFill>
                <a:latin typeface="Calibri" pitchFamily="34" charset="0"/>
              </a:rPr>
              <a:t>für</a:t>
            </a:r>
            <a:r>
              <a:rPr lang="en-US" sz="1600" dirty="0" smtClean="0">
                <a:solidFill>
                  <a:schemeClr val="tx1"/>
                </a:solidFill>
                <a:latin typeface="Calibri" pitchFamily="34" charset="0"/>
              </a:rPr>
              <a:t> </a:t>
            </a:r>
            <a:r>
              <a:rPr lang="en-US" sz="1600" dirty="0" err="1" smtClean="0">
                <a:solidFill>
                  <a:schemeClr val="tx1"/>
                </a:solidFill>
                <a:latin typeface="Calibri" pitchFamily="34" charset="0"/>
              </a:rPr>
              <a:t>unterstützte</a:t>
            </a:r>
            <a:r>
              <a:rPr lang="en-US" sz="1600" dirty="0" smtClean="0">
                <a:solidFill>
                  <a:schemeClr val="tx1"/>
                </a:solidFill>
                <a:latin typeface="Calibri" pitchFamily="34" charset="0"/>
              </a:rPr>
              <a:t> </a:t>
            </a:r>
            <a:r>
              <a:rPr lang="en-US" sz="1600" dirty="0" err="1" smtClean="0">
                <a:solidFill>
                  <a:schemeClr val="tx1"/>
                </a:solidFill>
                <a:latin typeface="Calibri" pitchFamily="34" charset="0"/>
              </a:rPr>
              <a:t>Konfigurationen</a:t>
            </a:r>
            <a:endParaRPr lang="en-US" sz="1600" dirty="0" smtClean="0">
              <a:solidFill>
                <a:schemeClr val="tx1"/>
              </a:solidFill>
            </a:endParaRPr>
          </a:p>
        </p:txBody>
      </p:sp>
      <p:sp>
        <p:nvSpPr>
          <p:cNvPr id="6" name="Rectangle 5"/>
          <p:cNvSpPr/>
          <p:nvPr/>
        </p:nvSpPr>
        <p:spPr>
          <a:xfrm>
            <a:off x="543180" y="1600200"/>
            <a:ext cx="4269445" cy="838200"/>
          </a:xfrm>
          <a:prstGeom prst="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lnSpcReduction="10000"/>
          </a:bodyPr>
          <a:lstStyle/>
          <a:p>
            <a:pPr marL="285750" indent="-285750">
              <a:lnSpc>
                <a:spcPct val="75000"/>
              </a:lnSpc>
              <a:buClr>
                <a:schemeClr val="accent1"/>
              </a:buClr>
              <a:buFont typeface="Arial" pitchFamily="34" charset="0"/>
              <a:buChar char="•"/>
            </a:pPr>
            <a:r>
              <a:rPr lang="en-US" sz="1600" b="1" dirty="0" smtClean="0">
                <a:latin typeface="Calibri" pitchFamily="34" charset="0"/>
              </a:rPr>
              <a:t>End-to-end </a:t>
            </a:r>
            <a:r>
              <a:rPr lang="en-US" sz="1600" b="1" dirty="0" err="1" smtClean="0">
                <a:latin typeface="Calibri" pitchFamily="34" charset="0"/>
              </a:rPr>
              <a:t>oder</a:t>
            </a:r>
            <a:r>
              <a:rPr lang="en-US" sz="1600" b="1" dirty="0" smtClean="0">
                <a:latin typeface="Calibri" pitchFamily="34" charset="0"/>
              </a:rPr>
              <a:t> multi-hop </a:t>
            </a:r>
            <a:r>
              <a:rPr lang="en-US" sz="1600" b="1" dirty="0" err="1" smtClean="0">
                <a:latin typeface="Calibri" pitchFamily="34" charset="0"/>
              </a:rPr>
              <a:t>FCoE</a:t>
            </a:r>
            <a:endParaRPr lang="en-US" sz="1600" b="1" dirty="0" smtClean="0">
              <a:latin typeface="Calibri" pitchFamily="34" charset="0"/>
            </a:endParaRPr>
          </a:p>
          <a:p>
            <a:pPr marL="285750" indent="-285750">
              <a:lnSpc>
                <a:spcPct val="75000"/>
              </a:lnSpc>
              <a:buClr>
                <a:schemeClr val="accent1"/>
              </a:buClr>
              <a:buFont typeface="Arial" pitchFamily="34" charset="0"/>
              <a:buChar char="•"/>
            </a:pPr>
            <a:endParaRPr lang="en-US" sz="1600" b="1" dirty="0" smtClean="0">
              <a:latin typeface="Calibri" pitchFamily="34" charset="0"/>
            </a:endParaRPr>
          </a:p>
          <a:p>
            <a:pPr marL="285750" indent="-285750">
              <a:lnSpc>
                <a:spcPct val="75000"/>
              </a:lnSpc>
              <a:spcBef>
                <a:spcPts val="600"/>
              </a:spcBef>
              <a:buClr>
                <a:schemeClr val="accent1"/>
              </a:buClr>
              <a:buFont typeface="Arial" pitchFamily="34" charset="0"/>
              <a:buChar char="•"/>
            </a:pPr>
            <a:r>
              <a:rPr lang="en-US" sz="1600" b="1" dirty="0" err="1" smtClean="0">
                <a:latin typeface="Calibri" pitchFamily="34" charset="0"/>
              </a:rPr>
              <a:t>Einsparungen</a:t>
            </a:r>
            <a:r>
              <a:rPr lang="en-US" sz="1600" b="1" dirty="0" smtClean="0">
                <a:latin typeface="Calibri" pitchFamily="34" charset="0"/>
              </a:rPr>
              <a:t> </a:t>
            </a:r>
            <a:r>
              <a:rPr lang="en-US" sz="1600" b="1" dirty="0" err="1" smtClean="0">
                <a:latin typeface="Calibri" pitchFamily="34" charset="0"/>
              </a:rPr>
              <a:t>durch</a:t>
            </a:r>
            <a:r>
              <a:rPr lang="en-US" sz="1600" b="1" dirty="0" smtClean="0">
                <a:latin typeface="Calibri" pitchFamily="34" charset="0"/>
              </a:rPr>
              <a:t> LAN/SAN </a:t>
            </a:r>
            <a:r>
              <a:rPr lang="en-US" sz="1600" b="1" dirty="0" err="1" smtClean="0">
                <a:latin typeface="Calibri" pitchFamily="34" charset="0"/>
              </a:rPr>
              <a:t>Konsolidierung</a:t>
            </a:r>
            <a:r>
              <a:rPr lang="en-US" sz="1600" b="1" dirty="0" smtClean="0">
                <a:latin typeface="Calibri" pitchFamily="34" charset="0"/>
              </a:rPr>
              <a:t> </a:t>
            </a:r>
            <a:r>
              <a:rPr lang="en-US" sz="1600" b="1" dirty="0" err="1" smtClean="0">
                <a:latin typeface="Calibri" pitchFamily="34" charset="0"/>
              </a:rPr>
              <a:t>oberhalb</a:t>
            </a:r>
            <a:r>
              <a:rPr lang="en-US" sz="1600" b="1" dirty="0" smtClean="0">
                <a:latin typeface="Calibri" pitchFamily="34" charset="0"/>
              </a:rPr>
              <a:t> der Fabric Interconnects </a:t>
            </a:r>
          </a:p>
        </p:txBody>
      </p:sp>
      <p:sp>
        <p:nvSpPr>
          <p:cNvPr id="7" name="Rectangle 6"/>
          <p:cNvSpPr/>
          <p:nvPr/>
        </p:nvSpPr>
        <p:spPr>
          <a:xfrm>
            <a:off x="543180" y="1219200"/>
            <a:ext cx="4269445" cy="381000"/>
          </a:xfrm>
          <a:prstGeom prst="rect">
            <a:avLst/>
          </a:prstGeom>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err="1" smtClean="0">
                <a:latin typeface="Calibri" pitchFamily="34" charset="0"/>
              </a:rPr>
              <a:t>Nutzen</a:t>
            </a:r>
            <a:endParaRPr lang="en-US" sz="1600" b="1" dirty="0" smtClean="0">
              <a:latin typeface="Calibri" pitchFamily="34" charset="0"/>
            </a:endParaRPr>
          </a:p>
        </p:txBody>
      </p:sp>
      <p:sp>
        <p:nvSpPr>
          <p:cNvPr id="8" name="Rectangle 7"/>
          <p:cNvSpPr/>
          <p:nvPr/>
        </p:nvSpPr>
        <p:spPr>
          <a:xfrm>
            <a:off x="543180" y="2590800"/>
            <a:ext cx="4269233" cy="381000"/>
          </a:xfrm>
          <a:prstGeom prst="rect">
            <a:avLst/>
          </a:prstGeom>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latin typeface="Calibri" pitchFamily="34" charset="0"/>
              </a:rPr>
              <a:t>Details</a:t>
            </a:r>
            <a:endParaRPr lang="en-US" sz="1600" b="1" dirty="0">
              <a:latin typeface="Calibri" pitchFamily="34" charset="0"/>
            </a:endParaRPr>
          </a:p>
        </p:txBody>
      </p:sp>
      <p:sp>
        <p:nvSpPr>
          <p:cNvPr id="40" name="Title 1"/>
          <p:cNvSpPr>
            <a:spLocks noGrp="1"/>
          </p:cNvSpPr>
          <p:nvPr>
            <p:ph type="title"/>
          </p:nvPr>
        </p:nvSpPr>
        <p:spPr>
          <a:xfrm>
            <a:off x="521897" y="317500"/>
            <a:ext cx="8350249" cy="838200"/>
          </a:xfrm>
        </p:spPr>
        <p:txBody>
          <a:bodyPr/>
          <a:lstStyle/>
          <a:p>
            <a:r>
              <a:rPr lang="en-US" dirty="0" smtClean="0"/>
              <a:t>Multi-hop </a:t>
            </a:r>
            <a:r>
              <a:rPr lang="en-US" dirty="0" err="1" smtClean="0"/>
              <a:t>FCoE</a:t>
            </a:r>
            <a:r>
              <a:rPr lang="en-US" dirty="0" smtClean="0"/>
              <a:t> </a:t>
            </a:r>
            <a:endParaRPr lang="en-US" dirty="0"/>
          </a:p>
        </p:txBody>
      </p:sp>
      <p:sp>
        <p:nvSpPr>
          <p:cNvPr id="9" name="Pentagon 8"/>
          <p:cNvSpPr/>
          <p:nvPr/>
        </p:nvSpPr>
        <p:spPr>
          <a:xfrm>
            <a:off x="7743508" y="-2724"/>
            <a:ext cx="1406881" cy="426357"/>
          </a:xfrm>
          <a:prstGeom prst="homePlat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Storage</a:t>
            </a:r>
          </a:p>
        </p:txBody>
      </p:sp>
      <p:pic>
        <p:nvPicPr>
          <p:cNvPr id="10" name="Picture 4" descr="C:\Documents and Settings\jachang2\Desktop\Desktop\Work Space\Nuova\Oregon\Nexus 5000 pics\high res\HKI00564 cop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4912" y="3352365"/>
            <a:ext cx="1408823" cy="397235"/>
          </a:xfrm>
          <a:prstGeom prst="rect">
            <a:avLst/>
          </a:prstGeom>
          <a:noFill/>
          <a:effectLst>
            <a:outerShdw blurRad="50800" dist="38100" dir="2700000" algn="tl" rotWithShape="0">
              <a:prstClr val="black">
                <a:alpha val="40000"/>
              </a:prstClr>
            </a:outerShdw>
          </a:effectLst>
        </p:spPr>
      </p:pic>
      <p:cxnSp>
        <p:nvCxnSpPr>
          <p:cNvPr id="11" name="Shape 120"/>
          <p:cNvCxnSpPr>
            <a:stCxn id="10" idx="2"/>
          </p:cNvCxnSpPr>
          <p:nvPr/>
        </p:nvCxnSpPr>
        <p:spPr bwMode="auto">
          <a:xfrm rot="16200000" flipH="1">
            <a:off x="5353726" y="4275198"/>
            <a:ext cx="1413584" cy="362388"/>
          </a:xfrm>
          <a:prstGeom prst="bentConnector3">
            <a:avLst>
              <a:gd name="adj1" fmla="val 50000"/>
            </a:avLst>
          </a:prstGeom>
          <a:solidFill>
            <a:schemeClr val="accent1"/>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2" name="Shape 5"/>
          <p:cNvCxnSpPr/>
          <p:nvPr/>
        </p:nvCxnSpPr>
        <p:spPr bwMode="auto">
          <a:xfrm rot="16200000" flipH="1">
            <a:off x="5177436" y="4286452"/>
            <a:ext cx="1868067" cy="725931"/>
          </a:xfrm>
          <a:prstGeom prst="bentConnector3">
            <a:avLst>
              <a:gd name="adj1" fmla="val 69707"/>
            </a:avLst>
          </a:prstGeom>
          <a:solidFill>
            <a:schemeClr val="accent1"/>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3" name="Shape 125"/>
          <p:cNvCxnSpPr>
            <a:stCxn id="71" idx="2"/>
          </p:cNvCxnSpPr>
          <p:nvPr/>
        </p:nvCxnSpPr>
        <p:spPr bwMode="auto">
          <a:xfrm rot="5400000">
            <a:off x="7370076" y="4244023"/>
            <a:ext cx="1278792" cy="254735"/>
          </a:xfrm>
          <a:prstGeom prst="bentConnector3">
            <a:avLst>
              <a:gd name="adj1" fmla="val 50000"/>
            </a:avLst>
          </a:prstGeom>
          <a:solidFill>
            <a:schemeClr val="accent1"/>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cxnSp>
      <p:sp>
        <p:nvSpPr>
          <p:cNvPr id="14" name="Text Box 98"/>
          <p:cNvSpPr txBox="1">
            <a:spLocks noChangeArrowheads="1"/>
          </p:cNvSpPr>
          <p:nvPr/>
        </p:nvSpPr>
        <p:spPr bwMode="auto">
          <a:xfrm>
            <a:off x="6793738" y="5895899"/>
            <a:ext cx="1005826" cy="235273"/>
          </a:xfrm>
          <a:prstGeom prst="rect">
            <a:avLst/>
          </a:prstGeom>
          <a:noFill/>
          <a:ln w="9525">
            <a:noFill/>
            <a:miter lim="800000"/>
            <a:headEnd/>
            <a:tailEnd/>
          </a:ln>
        </p:spPr>
        <p:txBody>
          <a:bodyPr wrap="none" lIns="82124" tIns="41061" rIns="82124" bIns="41061">
            <a:spAutoFit/>
          </a:bodyPr>
          <a:lstStyle/>
          <a:p>
            <a:pPr marL="0" marR="0" lvl="0" indent="0" algn="ctr" defTabSz="814388" eaLnBrk="0" fontAlgn="auto" latinLnBrk="0" hangingPunct="0">
              <a:lnSpc>
                <a:spcPct val="9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rPr>
              <a:t>UCS </a:t>
            </a:r>
            <a:r>
              <a:rPr lang="en-US" sz="1100" b="1" kern="0" noProof="0" dirty="0" smtClean="0">
                <a:solidFill>
                  <a:sysClr val="windowText" lastClr="000000"/>
                </a:solidFill>
                <a:effectLst>
                  <a:outerShdw blurRad="38100" dist="38100" dir="2700000" algn="tl">
                    <a:srgbClr val="000000">
                      <a:alpha val="43137"/>
                    </a:srgbClr>
                  </a:outerShdw>
                </a:effectLst>
              </a:rPr>
              <a:t>servers</a:t>
            </a:r>
            <a:endParaRPr kumimoji="0" lang="en-US" sz="11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endParaRPr>
          </a:p>
        </p:txBody>
      </p:sp>
      <p:sp>
        <p:nvSpPr>
          <p:cNvPr id="15" name="Text Box 98"/>
          <p:cNvSpPr txBox="1">
            <a:spLocks noChangeArrowheads="1"/>
          </p:cNvSpPr>
          <p:nvPr/>
        </p:nvSpPr>
        <p:spPr bwMode="auto">
          <a:xfrm>
            <a:off x="6028792" y="3731993"/>
            <a:ext cx="629120" cy="235273"/>
          </a:xfrm>
          <a:prstGeom prst="rect">
            <a:avLst/>
          </a:prstGeom>
          <a:noFill/>
          <a:ln w="9525">
            <a:noFill/>
            <a:miter lim="800000"/>
            <a:headEnd/>
            <a:tailEnd/>
          </a:ln>
        </p:spPr>
        <p:txBody>
          <a:bodyPr wrap="none" lIns="82124" tIns="41061" rIns="82124" bIns="41061">
            <a:spAutoFit/>
          </a:bodyPr>
          <a:lstStyle/>
          <a:p>
            <a:pPr marL="0" marR="0" lvl="0" indent="0" algn="ctr" defTabSz="814388" eaLnBrk="0" fontAlgn="auto" latinLnBrk="0" hangingPunct="0">
              <a:lnSpc>
                <a:spcPct val="9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rPr>
              <a:t>UCS</a:t>
            </a:r>
            <a:r>
              <a:rPr kumimoji="0" lang="en-US" sz="1100" b="1" i="0" u="none" strike="noStrike" kern="0" cap="none" spc="0" normalizeH="0" noProof="0" dirty="0" smtClean="0">
                <a:ln>
                  <a:noFill/>
                </a:ln>
                <a:solidFill>
                  <a:sysClr val="windowText" lastClr="000000"/>
                </a:solidFill>
                <a:effectLst>
                  <a:outerShdw blurRad="38100" dist="38100" dir="2700000" algn="tl">
                    <a:srgbClr val="000000">
                      <a:alpha val="43137"/>
                    </a:srgbClr>
                  </a:outerShdw>
                </a:effectLst>
                <a:uLnTx/>
                <a:uFillTx/>
              </a:rPr>
              <a:t> FI</a:t>
            </a:r>
            <a:endParaRPr kumimoji="0" lang="en-US" sz="11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endParaRPr>
          </a:p>
        </p:txBody>
      </p:sp>
      <p:sp>
        <p:nvSpPr>
          <p:cNvPr id="16" name="Text Box 98"/>
          <p:cNvSpPr txBox="1">
            <a:spLocks noChangeArrowheads="1"/>
          </p:cNvSpPr>
          <p:nvPr/>
        </p:nvSpPr>
        <p:spPr bwMode="auto">
          <a:xfrm>
            <a:off x="7443280" y="3715384"/>
            <a:ext cx="629120" cy="235273"/>
          </a:xfrm>
          <a:prstGeom prst="rect">
            <a:avLst/>
          </a:prstGeom>
          <a:noFill/>
          <a:ln w="9525">
            <a:noFill/>
            <a:miter lim="800000"/>
            <a:headEnd/>
            <a:tailEnd/>
          </a:ln>
        </p:spPr>
        <p:txBody>
          <a:bodyPr wrap="none" lIns="82124" tIns="41061" rIns="82124" bIns="41061">
            <a:spAutoFit/>
          </a:bodyPr>
          <a:lstStyle/>
          <a:p>
            <a:pPr marL="0" marR="0" lvl="0" indent="0" algn="ctr" defTabSz="814388" eaLnBrk="0" fontAlgn="auto" latinLnBrk="0" hangingPunct="0">
              <a:lnSpc>
                <a:spcPct val="9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rPr>
              <a:t>UCS </a:t>
            </a:r>
            <a:r>
              <a:rPr lang="en-US" sz="1100" b="1" kern="0" dirty="0" smtClean="0">
                <a:solidFill>
                  <a:sysClr val="windowText" lastClr="000000"/>
                </a:solidFill>
                <a:effectLst>
                  <a:outerShdw blurRad="38100" dist="38100" dir="2700000" algn="tl">
                    <a:srgbClr val="000000">
                      <a:alpha val="43137"/>
                    </a:srgbClr>
                  </a:outerShdw>
                </a:effectLst>
              </a:rPr>
              <a:t>FI</a:t>
            </a:r>
            <a:endParaRPr kumimoji="0" lang="en-US" sz="11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endParaRPr>
          </a:p>
        </p:txBody>
      </p:sp>
      <p:grpSp>
        <p:nvGrpSpPr>
          <p:cNvPr id="18" name="Group 147"/>
          <p:cNvGrpSpPr>
            <a:grpSpLocks/>
          </p:cNvGrpSpPr>
          <p:nvPr/>
        </p:nvGrpSpPr>
        <p:grpSpPr bwMode="auto">
          <a:xfrm>
            <a:off x="6630469" y="1550327"/>
            <a:ext cx="354080" cy="513773"/>
            <a:chOff x="2982" y="2863"/>
            <a:chExt cx="640" cy="884"/>
          </a:xfrm>
          <a:effectLst>
            <a:outerShdw blurRad="50800" dist="38100" dir="2700000" algn="tl" rotWithShape="0">
              <a:prstClr val="black">
                <a:alpha val="40000"/>
              </a:prstClr>
            </a:outerShdw>
          </a:effectLst>
        </p:grpSpPr>
        <p:sp>
          <p:nvSpPr>
            <p:cNvPr id="19" name="Rectangle 148"/>
            <p:cNvSpPr>
              <a:spLocks noChangeArrowheads="1"/>
            </p:cNvSpPr>
            <p:nvPr/>
          </p:nvSpPr>
          <p:spPr bwMode="auto">
            <a:xfrm>
              <a:off x="2986" y="2928"/>
              <a:ext cx="561" cy="816"/>
            </a:xfrm>
            <a:prstGeom prst="rect">
              <a:avLst/>
            </a:prstGeom>
            <a:solidFill>
              <a:srgbClr val="B2B2B2"/>
            </a:solidFill>
            <a:ln w="6350">
              <a:noFill/>
              <a:miter lim="800000"/>
              <a:headEnd/>
              <a:tailEnd/>
            </a:ln>
          </p:spPr>
          <p:txBody>
            <a:bodyPr/>
            <a:lstStyle/>
            <a:p>
              <a:endParaRPr lang="en-US" sz="1100"/>
            </a:p>
          </p:txBody>
        </p:sp>
        <p:sp>
          <p:nvSpPr>
            <p:cNvPr id="20" name="Freeform 149"/>
            <p:cNvSpPr>
              <a:spLocks/>
            </p:cNvSpPr>
            <p:nvPr/>
          </p:nvSpPr>
          <p:spPr bwMode="auto">
            <a:xfrm>
              <a:off x="3541" y="2864"/>
              <a:ext cx="81" cy="883"/>
            </a:xfrm>
            <a:custGeom>
              <a:avLst/>
              <a:gdLst>
                <a:gd name="T0" fmla="*/ 0 w 81"/>
                <a:gd name="T1" fmla="*/ 883 h 883"/>
                <a:gd name="T2" fmla="*/ 81 w 81"/>
                <a:gd name="T3" fmla="*/ 818 h 883"/>
                <a:gd name="T4" fmla="*/ 81 w 81"/>
                <a:gd name="T5" fmla="*/ 0 h 883"/>
                <a:gd name="T6" fmla="*/ 1 w 81"/>
                <a:gd name="T7" fmla="*/ 74 h 883"/>
                <a:gd name="T8" fmla="*/ 0 w 81"/>
                <a:gd name="T9" fmla="*/ 883 h 883"/>
                <a:gd name="T10" fmla="*/ 0 60000 65536"/>
                <a:gd name="T11" fmla="*/ 0 60000 65536"/>
                <a:gd name="T12" fmla="*/ 0 60000 65536"/>
                <a:gd name="T13" fmla="*/ 0 60000 65536"/>
                <a:gd name="T14" fmla="*/ 0 60000 65536"/>
                <a:gd name="T15" fmla="*/ 0 w 81"/>
                <a:gd name="T16" fmla="*/ 0 h 883"/>
                <a:gd name="T17" fmla="*/ 81 w 81"/>
                <a:gd name="T18" fmla="*/ 883 h 883"/>
              </a:gdLst>
              <a:ahLst/>
              <a:cxnLst>
                <a:cxn ang="T10">
                  <a:pos x="T0" y="T1"/>
                </a:cxn>
                <a:cxn ang="T11">
                  <a:pos x="T2" y="T3"/>
                </a:cxn>
                <a:cxn ang="T12">
                  <a:pos x="T4" y="T5"/>
                </a:cxn>
                <a:cxn ang="T13">
                  <a:pos x="T6" y="T7"/>
                </a:cxn>
                <a:cxn ang="T14">
                  <a:pos x="T8" y="T9"/>
                </a:cxn>
              </a:cxnLst>
              <a:rect l="T15" t="T16" r="T17" b="T18"/>
              <a:pathLst>
                <a:path w="81" h="883">
                  <a:moveTo>
                    <a:pt x="0" y="883"/>
                  </a:moveTo>
                  <a:lnTo>
                    <a:pt x="81" y="818"/>
                  </a:lnTo>
                  <a:lnTo>
                    <a:pt x="81" y="0"/>
                  </a:lnTo>
                  <a:lnTo>
                    <a:pt x="1" y="74"/>
                  </a:lnTo>
                  <a:lnTo>
                    <a:pt x="0" y="883"/>
                  </a:lnTo>
                  <a:close/>
                </a:path>
              </a:pathLst>
            </a:custGeom>
            <a:solidFill>
              <a:srgbClr val="969696"/>
            </a:solidFill>
            <a:ln w="6350">
              <a:noFill/>
              <a:round/>
              <a:headEnd/>
              <a:tailEnd/>
            </a:ln>
          </p:spPr>
          <p:txBody>
            <a:bodyPr/>
            <a:lstStyle/>
            <a:p>
              <a:pPr algn="ctr" eaLnBrk="0" hangingPunct="0">
                <a:lnSpc>
                  <a:spcPct val="90000"/>
                </a:lnSpc>
              </a:pPr>
              <a:endParaRPr lang="en-US" sz="1100"/>
            </a:p>
          </p:txBody>
        </p:sp>
        <p:sp>
          <p:nvSpPr>
            <p:cNvPr id="21" name="Freeform 150"/>
            <p:cNvSpPr>
              <a:spLocks/>
            </p:cNvSpPr>
            <p:nvPr/>
          </p:nvSpPr>
          <p:spPr bwMode="auto">
            <a:xfrm>
              <a:off x="2982" y="2863"/>
              <a:ext cx="640" cy="74"/>
            </a:xfrm>
            <a:custGeom>
              <a:avLst/>
              <a:gdLst>
                <a:gd name="T0" fmla="*/ 0 w 301"/>
                <a:gd name="T1" fmla="*/ 2147483647 h 37"/>
                <a:gd name="T2" fmla="*/ 2147483647 w 301"/>
                <a:gd name="T3" fmla="*/ 0 h 37"/>
                <a:gd name="T4" fmla="*/ 2147483647 w 301"/>
                <a:gd name="T5" fmla="*/ 0 h 37"/>
                <a:gd name="T6" fmla="*/ 2147483647 w 301"/>
                <a:gd name="T7" fmla="*/ 2147483647 h 37"/>
                <a:gd name="T8" fmla="*/ 0 w 301"/>
                <a:gd name="T9" fmla="*/ 2147483647 h 37"/>
                <a:gd name="T10" fmla="*/ 0 60000 65536"/>
                <a:gd name="T11" fmla="*/ 0 60000 65536"/>
                <a:gd name="T12" fmla="*/ 0 60000 65536"/>
                <a:gd name="T13" fmla="*/ 0 60000 65536"/>
                <a:gd name="T14" fmla="*/ 0 60000 65536"/>
                <a:gd name="T15" fmla="*/ 0 w 301"/>
                <a:gd name="T16" fmla="*/ 0 h 37"/>
                <a:gd name="T17" fmla="*/ 301 w 301"/>
                <a:gd name="T18" fmla="*/ 37 h 37"/>
              </a:gdLst>
              <a:ahLst/>
              <a:cxnLst>
                <a:cxn ang="T10">
                  <a:pos x="T0" y="T1"/>
                </a:cxn>
                <a:cxn ang="T11">
                  <a:pos x="T2" y="T3"/>
                </a:cxn>
                <a:cxn ang="T12">
                  <a:pos x="T4" y="T5"/>
                </a:cxn>
                <a:cxn ang="T13">
                  <a:pos x="T6" y="T7"/>
                </a:cxn>
                <a:cxn ang="T14">
                  <a:pos x="T8" y="T9"/>
                </a:cxn>
              </a:cxnLst>
              <a:rect l="T15" t="T16" r="T17" b="T18"/>
              <a:pathLst>
                <a:path w="301" h="37">
                  <a:moveTo>
                    <a:pt x="0" y="37"/>
                  </a:moveTo>
                  <a:lnTo>
                    <a:pt x="36" y="0"/>
                  </a:lnTo>
                  <a:lnTo>
                    <a:pt x="301" y="0"/>
                  </a:lnTo>
                  <a:lnTo>
                    <a:pt x="265" y="37"/>
                  </a:lnTo>
                  <a:lnTo>
                    <a:pt x="0" y="37"/>
                  </a:lnTo>
                  <a:close/>
                </a:path>
              </a:pathLst>
            </a:custGeom>
            <a:solidFill>
              <a:srgbClr val="DDDDDD"/>
            </a:solidFill>
            <a:ln w="6350">
              <a:noFill/>
              <a:round/>
              <a:headEnd/>
              <a:tailEnd/>
            </a:ln>
          </p:spPr>
          <p:txBody>
            <a:bodyPr/>
            <a:lstStyle/>
            <a:p>
              <a:pPr algn="ctr" eaLnBrk="0" hangingPunct="0">
                <a:lnSpc>
                  <a:spcPct val="90000"/>
                </a:lnSpc>
              </a:pPr>
              <a:endParaRPr lang="en-US" sz="1100"/>
            </a:p>
          </p:txBody>
        </p:sp>
        <p:sp>
          <p:nvSpPr>
            <p:cNvPr id="22" name="Oval 151"/>
            <p:cNvSpPr>
              <a:spLocks noChangeArrowheads="1"/>
            </p:cNvSpPr>
            <p:nvPr/>
          </p:nvSpPr>
          <p:spPr bwMode="auto">
            <a:xfrm>
              <a:off x="3277" y="3586"/>
              <a:ext cx="176" cy="62"/>
            </a:xfrm>
            <a:prstGeom prst="ellipse">
              <a:avLst/>
            </a:prstGeom>
            <a:gradFill rotWithShape="0">
              <a:gsLst>
                <a:gs pos="0">
                  <a:srgbClr val="EAEAEA"/>
                </a:gs>
                <a:gs pos="100000">
                  <a:srgbClr val="969696"/>
                </a:gs>
              </a:gsLst>
              <a:lin ang="0" scaled="1"/>
            </a:gradFill>
            <a:ln w="3175">
              <a:solidFill>
                <a:schemeClr val="tx1"/>
              </a:solidFill>
              <a:round/>
              <a:headEnd/>
              <a:tailEnd/>
            </a:ln>
          </p:spPr>
          <p:txBody>
            <a:bodyPr/>
            <a:lstStyle/>
            <a:p>
              <a:endParaRPr lang="en-US" sz="1100"/>
            </a:p>
          </p:txBody>
        </p:sp>
        <p:sp>
          <p:nvSpPr>
            <p:cNvPr id="23" name="Rectangle 152"/>
            <p:cNvSpPr>
              <a:spLocks noChangeArrowheads="1"/>
            </p:cNvSpPr>
            <p:nvPr/>
          </p:nvSpPr>
          <p:spPr bwMode="auto">
            <a:xfrm>
              <a:off x="3277" y="3516"/>
              <a:ext cx="176" cy="98"/>
            </a:xfrm>
            <a:prstGeom prst="rect">
              <a:avLst/>
            </a:prstGeom>
            <a:gradFill rotWithShape="0">
              <a:gsLst>
                <a:gs pos="0">
                  <a:srgbClr val="EAEAEA"/>
                </a:gs>
                <a:gs pos="100000">
                  <a:srgbClr val="969696"/>
                </a:gs>
              </a:gsLst>
              <a:lin ang="0" scaled="1"/>
            </a:gradFill>
            <a:ln w="9525">
              <a:noFill/>
              <a:miter lim="800000"/>
              <a:headEnd/>
              <a:tailEnd/>
            </a:ln>
          </p:spPr>
          <p:txBody>
            <a:bodyPr/>
            <a:lstStyle/>
            <a:p>
              <a:endParaRPr lang="en-US" sz="1100"/>
            </a:p>
          </p:txBody>
        </p:sp>
        <p:sp>
          <p:nvSpPr>
            <p:cNvPr id="24" name="Oval 153"/>
            <p:cNvSpPr>
              <a:spLocks noChangeArrowheads="1"/>
            </p:cNvSpPr>
            <p:nvPr/>
          </p:nvSpPr>
          <p:spPr bwMode="auto">
            <a:xfrm>
              <a:off x="3277" y="3485"/>
              <a:ext cx="176" cy="62"/>
            </a:xfrm>
            <a:prstGeom prst="ellipse">
              <a:avLst/>
            </a:prstGeom>
            <a:gradFill rotWithShape="0">
              <a:gsLst>
                <a:gs pos="0">
                  <a:srgbClr val="EAEAEA"/>
                </a:gs>
                <a:gs pos="100000">
                  <a:srgbClr val="969696"/>
                </a:gs>
              </a:gsLst>
              <a:path path="rect">
                <a:fillToRect t="100000" r="100000"/>
              </a:path>
            </a:gradFill>
            <a:ln w="3175">
              <a:solidFill>
                <a:schemeClr val="tx1"/>
              </a:solidFill>
              <a:round/>
              <a:headEnd/>
              <a:tailEnd/>
            </a:ln>
          </p:spPr>
          <p:txBody>
            <a:bodyPr/>
            <a:lstStyle/>
            <a:p>
              <a:endParaRPr lang="en-US" sz="1100"/>
            </a:p>
          </p:txBody>
        </p:sp>
        <p:sp>
          <p:nvSpPr>
            <p:cNvPr id="25" name="Line 154"/>
            <p:cNvSpPr>
              <a:spLocks noChangeShapeType="1"/>
            </p:cNvSpPr>
            <p:nvPr/>
          </p:nvSpPr>
          <p:spPr bwMode="auto">
            <a:xfrm>
              <a:off x="3451" y="3523"/>
              <a:ext cx="0" cy="96"/>
            </a:xfrm>
            <a:prstGeom prst="line">
              <a:avLst/>
            </a:prstGeom>
            <a:noFill/>
            <a:ln w="3175">
              <a:solidFill>
                <a:srgbClr val="333333"/>
              </a:solidFill>
              <a:round/>
              <a:headEnd/>
              <a:tailEnd/>
            </a:ln>
          </p:spPr>
          <p:txBody>
            <a:bodyPr/>
            <a:lstStyle/>
            <a:p>
              <a:endParaRPr lang="en-US" sz="1100"/>
            </a:p>
          </p:txBody>
        </p:sp>
        <p:sp>
          <p:nvSpPr>
            <p:cNvPr id="26" name="Line 155"/>
            <p:cNvSpPr>
              <a:spLocks noChangeShapeType="1"/>
            </p:cNvSpPr>
            <p:nvPr/>
          </p:nvSpPr>
          <p:spPr bwMode="auto">
            <a:xfrm>
              <a:off x="3277" y="3523"/>
              <a:ext cx="0" cy="96"/>
            </a:xfrm>
            <a:prstGeom prst="line">
              <a:avLst/>
            </a:prstGeom>
            <a:noFill/>
            <a:ln w="3175">
              <a:solidFill>
                <a:srgbClr val="333333"/>
              </a:solidFill>
              <a:round/>
              <a:headEnd/>
              <a:tailEnd/>
            </a:ln>
          </p:spPr>
          <p:txBody>
            <a:bodyPr/>
            <a:lstStyle/>
            <a:p>
              <a:endParaRPr lang="en-US" sz="1100"/>
            </a:p>
          </p:txBody>
        </p:sp>
        <p:sp>
          <p:nvSpPr>
            <p:cNvPr id="27" name="Oval 156"/>
            <p:cNvSpPr>
              <a:spLocks noChangeArrowheads="1"/>
            </p:cNvSpPr>
            <p:nvPr/>
          </p:nvSpPr>
          <p:spPr bwMode="auto">
            <a:xfrm>
              <a:off x="3277" y="3437"/>
              <a:ext cx="176" cy="62"/>
            </a:xfrm>
            <a:prstGeom prst="ellipse">
              <a:avLst/>
            </a:prstGeom>
            <a:gradFill rotWithShape="0">
              <a:gsLst>
                <a:gs pos="0">
                  <a:srgbClr val="EAEAEA"/>
                </a:gs>
                <a:gs pos="100000">
                  <a:srgbClr val="969696"/>
                </a:gs>
              </a:gsLst>
              <a:lin ang="0" scaled="1"/>
            </a:gradFill>
            <a:ln w="3175">
              <a:solidFill>
                <a:schemeClr val="tx1"/>
              </a:solidFill>
              <a:round/>
              <a:headEnd/>
              <a:tailEnd/>
            </a:ln>
          </p:spPr>
          <p:txBody>
            <a:bodyPr/>
            <a:lstStyle/>
            <a:p>
              <a:endParaRPr lang="en-US" sz="1100"/>
            </a:p>
          </p:txBody>
        </p:sp>
        <p:sp>
          <p:nvSpPr>
            <p:cNvPr id="28" name="Rectangle 157"/>
            <p:cNvSpPr>
              <a:spLocks noChangeArrowheads="1"/>
            </p:cNvSpPr>
            <p:nvPr/>
          </p:nvSpPr>
          <p:spPr bwMode="auto">
            <a:xfrm>
              <a:off x="3277" y="3367"/>
              <a:ext cx="176" cy="98"/>
            </a:xfrm>
            <a:prstGeom prst="rect">
              <a:avLst/>
            </a:prstGeom>
            <a:gradFill rotWithShape="0">
              <a:gsLst>
                <a:gs pos="0">
                  <a:srgbClr val="EAEAEA"/>
                </a:gs>
                <a:gs pos="100000">
                  <a:srgbClr val="969696"/>
                </a:gs>
              </a:gsLst>
              <a:lin ang="0" scaled="1"/>
            </a:gradFill>
            <a:ln w="9525">
              <a:noFill/>
              <a:miter lim="800000"/>
              <a:headEnd/>
              <a:tailEnd/>
            </a:ln>
          </p:spPr>
          <p:txBody>
            <a:bodyPr/>
            <a:lstStyle/>
            <a:p>
              <a:endParaRPr lang="en-US" sz="1100"/>
            </a:p>
          </p:txBody>
        </p:sp>
        <p:sp>
          <p:nvSpPr>
            <p:cNvPr id="29" name="Oval 158"/>
            <p:cNvSpPr>
              <a:spLocks noChangeArrowheads="1"/>
            </p:cNvSpPr>
            <p:nvPr/>
          </p:nvSpPr>
          <p:spPr bwMode="auto">
            <a:xfrm>
              <a:off x="3277" y="3336"/>
              <a:ext cx="176" cy="62"/>
            </a:xfrm>
            <a:prstGeom prst="ellipse">
              <a:avLst/>
            </a:prstGeom>
            <a:gradFill rotWithShape="0">
              <a:gsLst>
                <a:gs pos="0">
                  <a:srgbClr val="EAEAEA"/>
                </a:gs>
                <a:gs pos="100000">
                  <a:srgbClr val="969696"/>
                </a:gs>
              </a:gsLst>
              <a:path path="rect">
                <a:fillToRect t="100000" r="100000"/>
              </a:path>
            </a:gradFill>
            <a:ln w="3175">
              <a:solidFill>
                <a:schemeClr val="tx1"/>
              </a:solidFill>
              <a:round/>
              <a:headEnd/>
              <a:tailEnd/>
            </a:ln>
          </p:spPr>
          <p:txBody>
            <a:bodyPr/>
            <a:lstStyle/>
            <a:p>
              <a:endParaRPr lang="en-US" sz="1100"/>
            </a:p>
          </p:txBody>
        </p:sp>
        <p:sp>
          <p:nvSpPr>
            <p:cNvPr id="30" name="Line 159"/>
            <p:cNvSpPr>
              <a:spLocks noChangeShapeType="1"/>
            </p:cNvSpPr>
            <p:nvPr/>
          </p:nvSpPr>
          <p:spPr bwMode="auto">
            <a:xfrm>
              <a:off x="3451" y="3374"/>
              <a:ext cx="0" cy="96"/>
            </a:xfrm>
            <a:prstGeom prst="line">
              <a:avLst/>
            </a:prstGeom>
            <a:noFill/>
            <a:ln w="3175">
              <a:solidFill>
                <a:srgbClr val="333333"/>
              </a:solidFill>
              <a:round/>
              <a:headEnd/>
              <a:tailEnd/>
            </a:ln>
          </p:spPr>
          <p:txBody>
            <a:bodyPr/>
            <a:lstStyle/>
            <a:p>
              <a:endParaRPr lang="en-US" sz="1100"/>
            </a:p>
          </p:txBody>
        </p:sp>
        <p:sp>
          <p:nvSpPr>
            <p:cNvPr id="31" name="Line 160"/>
            <p:cNvSpPr>
              <a:spLocks noChangeShapeType="1"/>
            </p:cNvSpPr>
            <p:nvPr/>
          </p:nvSpPr>
          <p:spPr bwMode="auto">
            <a:xfrm>
              <a:off x="3277" y="3374"/>
              <a:ext cx="0" cy="96"/>
            </a:xfrm>
            <a:prstGeom prst="line">
              <a:avLst/>
            </a:prstGeom>
            <a:noFill/>
            <a:ln w="3175">
              <a:solidFill>
                <a:srgbClr val="333333"/>
              </a:solidFill>
              <a:round/>
              <a:headEnd/>
              <a:tailEnd/>
            </a:ln>
          </p:spPr>
          <p:txBody>
            <a:bodyPr/>
            <a:lstStyle/>
            <a:p>
              <a:endParaRPr lang="en-US" sz="1100"/>
            </a:p>
          </p:txBody>
        </p:sp>
        <p:sp>
          <p:nvSpPr>
            <p:cNvPr id="32" name="Oval 161"/>
            <p:cNvSpPr>
              <a:spLocks noChangeArrowheads="1"/>
            </p:cNvSpPr>
            <p:nvPr/>
          </p:nvSpPr>
          <p:spPr bwMode="auto">
            <a:xfrm>
              <a:off x="3277" y="3288"/>
              <a:ext cx="176" cy="62"/>
            </a:xfrm>
            <a:prstGeom prst="ellipse">
              <a:avLst/>
            </a:prstGeom>
            <a:gradFill rotWithShape="0">
              <a:gsLst>
                <a:gs pos="0">
                  <a:srgbClr val="EAEAEA"/>
                </a:gs>
                <a:gs pos="100000">
                  <a:srgbClr val="969696"/>
                </a:gs>
              </a:gsLst>
              <a:lin ang="0" scaled="1"/>
            </a:gradFill>
            <a:ln w="3175">
              <a:solidFill>
                <a:schemeClr val="tx1"/>
              </a:solidFill>
              <a:round/>
              <a:headEnd/>
              <a:tailEnd/>
            </a:ln>
          </p:spPr>
          <p:txBody>
            <a:bodyPr/>
            <a:lstStyle/>
            <a:p>
              <a:endParaRPr lang="en-US" sz="1100"/>
            </a:p>
          </p:txBody>
        </p:sp>
        <p:sp>
          <p:nvSpPr>
            <p:cNvPr id="33" name="Rectangle 162"/>
            <p:cNvSpPr>
              <a:spLocks noChangeArrowheads="1"/>
            </p:cNvSpPr>
            <p:nvPr/>
          </p:nvSpPr>
          <p:spPr bwMode="auto">
            <a:xfrm>
              <a:off x="3277" y="3218"/>
              <a:ext cx="176" cy="98"/>
            </a:xfrm>
            <a:prstGeom prst="rect">
              <a:avLst/>
            </a:prstGeom>
            <a:gradFill rotWithShape="0">
              <a:gsLst>
                <a:gs pos="0">
                  <a:srgbClr val="EAEAEA"/>
                </a:gs>
                <a:gs pos="100000">
                  <a:srgbClr val="969696"/>
                </a:gs>
              </a:gsLst>
              <a:lin ang="0" scaled="1"/>
            </a:gradFill>
            <a:ln w="9525">
              <a:noFill/>
              <a:miter lim="800000"/>
              <a:headEnd/>
              <a:tailEnd/>
            </a:ln>
          </p:spPr>
          <p:txBody>
            <a:bodyPr/>
            <a:lstStyle/>
            <a:p>
              <a:endParaRPr lang="en-US" sz="1100"/>
            </a:p>
          </p:txBody>
        </p:sp>
        <p:sp>
          <p:nvSpPr>
            <p:cNvPr id="34" name="Oval 163"/>
            <p:cNvSpPr>
              <a:spLocks noChangeArrowheads="1"/>
            </p:cNvSpPr>
            <p:nvPr/>
          </p:nvSpPr>
          <p:spPr bwMode="auto">
            <a:xfrm>
              <a:off x="3277" y="3187"/>
              <a:ext cx="176" cy="62"/>
            </a:xfrm>
            <a:prstGeom prst="ellipse">
              <a:avLst/>
            </a:prstGeom>
            <a:gradFill rotWithShape="0">
              <a:gsLst>
                <a:gs pos="0">
                  <a:srgbClr val="EAEAEA"/>
                </a:gs>
                <a:gs pos="100000">
                  <a:srgbClr val="969696"/>
                </a:gs>
              </a:gsLst>
              <a:path path="rect">
                <a:fillToRect t="100000" r="100000"/>
              </a:path>
            </a:gradFill>
            <a:ln w="3175">
              <a:solidFill>
                <a:schemeClr val="tx1"/>
              </a:solidFill>
              <a:round/>
              <a:headEnd/>
              <a:tailEnd/>
            </a:ln>
          </p:spPr>
          <p:txBody>
            <a:bodyPr/>
            <a:lstStyle/>
            <a:p>
              <a:endParaRPr lang="en-US" sz="1100"/>
            </a:p>
          </p:txBody>
        </p:sp>
        <p:sp>
          <p:nvSpPr>
            <p:cNvPr id="35" name="Line 164"/>
            <p:cNvSpPr>
              <a:spLocks noChangeShapeType="1"/>
            </p:cNvSpPr>
            <p:nvPr/>
          </p:nvSpPr>
          <p:spPr bwMode="auto">
            <a:xfrm>
              <a:off x="3451" y="3225"/>
              <a:ext cx="0" cy="96"/>
            </a:xfrm>
            <a:prstGeom prst="line">
              <a:avLst/>
            </a:prstGeom>
            <a:noFill/>
            <a:ln w="3175">
              <a:solidFill>
                <a:srgbClr val="333333"/>
              </a:solidFill>
              <a:round/>
              <a:headEnd/>
              <a:tailEnd/>
            </a:ln>
          </p:spPr>
          <p:txBody>
            <a:bodyPr/>
            <a:lstStyle/>
            <a:p>
              <a:endParaRPr lang="en-US" sz="1100"/>
            </a:p>
          </p:txBody>
        </p:sp>
        <p:sp>
          <p:nvSpPr>
            <p:cNvPr id="36" name="Line 165"/>
            <p:cNvSpPr>
              <a:spLocks noChangeShapeType="1"/>
            </p:cNvSpPr>
            <p:nvPr/>
          </p:nvSpPr>
          <p:spPr bwMode="auto">
            <a:xfrm>
              <a:off x="3277" y="3225"/>
              <a:ext cx="0" cy="96"/>
            </a:xfrm>
            <a:prstGeom prst="line">
              <a:avLst/>
            </a:prstGeom>
            <a:noFill/>
            <a:ln w="3175">
              <a:solidFill>
                <a:srgbClr val="333333"/>
              </a:solidFill>
              <a:round/>
              <a:headEnd/>
              <a:tailEnd/>
            </a:ln>
          </p:spPr>
          <p:txBody>
            <a:bodyPr/>
            <a:lstStyle/>
            <a:p>
              <a:endParaRPr lang="en-US" sz="1100"/>
            </a:p>
          </p:txBody>
        </p:sp>
        <p:sp>
          <p:nvSpPr>
            <p:cNvPr id="37" name="Oval 166"/>
            <p:cNvSpPr>
              <a:spLocks noChangeArrowheads="1"/>
            </p:cNvSpPr>
            <p:nvPr/>
          </p:nvSpPr>
          <p:spPr bwMode="auto">
            <a:xfrm>
              <a:off x="3277" y="3139"/>
              <a:ext cx="176" cy="62"/>
            </a:xfrm>
            <a:prstGeom prst="ellipse">
              <a:avLst/>
            </a:prstGeom>
            <a:gradFill rotWithShape="0">
              <a:gsLst>
                <a:gs pos="0">
                  <a:srgbClr val="EAEAEA"/>
                </a:gs>
                <a:gs pos="100000">
                  <a:srgbClr val="969696"/>
                </a:gs>
              </a:gsLst>
              <a:lin ang="0" scaled="1"/>
            </a:gradFill>
            <a:ln w="3175">
              <a:solidFill>
                <a:schemeClr val="tx1"/>
              </a:solidFill>
              <a:round/>
              <a:headEnd/>
              <a:tailEnd/>
            </a:ln>
          </p:spPr>
          <p:txBody>
            <a:bodyPr/>
            <a:lstStyle/>
            <a:p>
              <a:endParaRPr lang="en-US" sz="1100"/>
            </a:p>
          </p:txBody>
        </p:sp>
        <p:sp>
          <p:nvSpPr>
            <p:cNvPr id="38" name="Rectangle 167"/>
            <p:cNvSpPr>
              <a:spLocks noChangeArrowheads="1"/>
            </p:cNvSpPr>
            <p:nvPr/>
          </p:nvSpPr>
          <p:spPr bwMode="auto">
            <a:xfrm>
              <a:off x="3277" y="3069"/>
              <a:ext cx="176" cy="98"/>
            </a:xfrm>
            <a:prstGeom prst="rect">
              <a:avLst/>
            </a:prstGeom>
            <a:gradFill rotWithShape="0">
              <a:gsLst>
                <a:gs pos="0">
                  <a:srgbClr val="EAEAEA"/>
                </a:gs>
                <a:gs pos="100000">
                  <a:srgbClr val="969696"/>
                </a:gs>
              </a:gsLst>
              <a:lin ang="0" scaled="1"/>
            </a:gradFill>
            <a:ln w="9525">
              <a:noFill/>
              <a:miter lim="800000"/>
              <a:headEnd/>
              <a:tailEnd/>
            </a:ln>
          </p:spPr>
          <p:txBody>
            <a:bodyPr/>
            <a:lstStyle/>
            <a:p>
              <a:endParaRPr lang="en-US" sz="1100"/>
            </a:p>
          </p:txBody>
        </p:sp>
        <p:sp>
          <p:nvSpPr>
            <p:cNvPr id="39" name="Oval 168"/>
            <p:cNvSpPr>
              <a:spLocks noChangeArrowheads="1"/>
            </p:cNvSpPr>
            <p:nvPr/>
          </p:nvSpPr>
          <p:spPr bwMode="auto">
            <a:xfrm>
              <a:off x="3277" y="3038"/>
              <a:ext cx="176" cy="62"/>
            </a:xfrm>
            <a:prstGeom prst="ellipse">
              <a:avLst/>
            </a:prstGeom>
            <a:gradFill rotWithShape="0">
              <a:gsLst>
                <a:gs pos="0">
                  <a:srgbClr val="EAEAEA"/>
                </a:gs>
                <a:gs pos="100000">
                  <a:srgbClr val="969696"/>
                </a:gs>
              </a:gsLst>
              <a:path path="rect">
                <a:fillToRect t="100000" r="100000"/>
              </a:path>
            </a:gradFill>
            <a:ln w="3175">
              <a:solidFill>
                <a:schemeClr val="tx1"/>
              </a:solidFill>
              <a:round/>
              <a:headEnd/>
              <a:tailEnd/>
            </a:ln>
          </p:spPr>
          <p:txBody>
            <a:bodyPr/>
            <a:lstStyle/>
            <a:p>
              <a:endParaRPr lang="en-US" sz="1100"/>
            </a:p>
          </p:txBody>
        </p:sp>
        <p:sp>
          <p:nvSpPr>
            <p:cNvPr id="41" name="Line 169"/>
            <p:cNvSpPr>
              <a:spLocks noChangeShapeType="1"/>
            </p:cNvSpPr>
            <p:nvPr/>
          </p:nvSpPr>
          <p:spPr bwMode="auto">
            <a:xfrm>
              <a:off x="3451" y="3076"/>
              <a:ext cx="0" cy="96"/>
            </a:xfrm>
            <a:prstGeom prst="line">
              <a:avLst/>
            </a:prstGeom>
            <a:noFill/>
            <a:ln w="3175">
              <a:solidFill>
                <a:srgbClr val="333333"/>
              </a:solidFill>
              <a:round/>
              <a:headEnd/>
              <a:tailEnd/>
            </a:ln>
          </p:spPr>
          <p:txBody>
            <a:bodyPr/>
            <a:lstStyle/>
            <a:p>
              <a:endParaRPr lang="en-US" sz="1100"/>
            </a:p>
          </p:txBody>
        </p:sp>
        <p:sp>
          <p:nvSpPr>
            <p:cNvPr id="42" name="Line 170"/>
            <p:cNvSpPr>
              <a:spLocks noChangeShapeType="1"/>
            </p:cNvSpPr>
            <p:nvPr/>
          </p:nvSpPr>
          <p:spPr bwMode="auto">
            <a:xfrm>
              <a:off x="3277" y="3076"/>
              <a:ext cx="0" cy="96"/>
            </a:xfrm>
            <a:prstGeom prst="line">
              <a:avLst/>
            </a:prstGeom>
            <a:noFill/>
            <a:ln w="3175">
              <a:solidFill>
                <a:srgbClr val="333333"/>
              </a:solidFill>
              <a:round/>
              <a:headEnd/>
              <a:tailEnd/>
            </a:ln>
          </p:spPr>
          <p:txBody>
            <a:bodyPr/>
            <a:lstStyle/>
            <a:p>
              <a:endParaRPr lang="en-US" sz="1100"/>
            </a:p>
          </p:txBody>
        </p:sp>
        <p:sp>
          <p:nvSpPr>
            <p:cNvPr id="43" name="Oval 171"/>
            <p:cNvSpPr>
              <a:spLocks noChangeArrowheads="1"/>
            </p:cNvSpPr>
            <p:nvPr/>
          </p:nvSpPr>
          <p:spPr bwMode="auto">
            <a:xfrm>
              <a:off x="3066" y="3586"/>
              <a:ext cx="176" cy="62"/>
            </a:xfrm>
            <a:prstGeom prst="ellipse">
              <a:avLst/>
            </a:prstGeom>
            <a:gradFill rotWithShape="0">
              <a:gsLst>
                <a:gs pos="0">
                  <a:srgbClr val="EAEAEA"/>
                </a:gs>
                <a:gs pos="100000">
                  <a:srgbClr val="969696"/>
                </a:gs>
              </a:gsLst>
              <a:lin ang="0" scaled="1"/>
            </a:gradFill>
            <a:ln w="3175">
              <a:solidFill>
                <a:schemeClr val="tx1"/>
              </a:solidFill>
              <a:round/>
              <a:headEnd/>
              <a:tailEnd/>
            </a:ln>
          </p:spPr>
          <p:txBody>
            <a:bodyPr/>
            <a:lstStyle/>
            <a:p>
              <a:endParaRPr lang="en-US" sz="1100"/>
            </a:p>
          </p:txBody>
        </p:sp>
        <p:sp>
          <p:nvSpPr>
            <p:cNvPr id="44" name="Rectangle 172"/>
            <p:cNvSpPr>
              <a:spLocks noChangeArrowheads="1"/>
            </p:cNvSpPr>
            <p:nvPr/>
          </p:nvSpPr>
          <p:spPr bwMode="auto">
            <a:xfrm>
              <a:off x="3066" y="3516"/>
              <a:ext cx="176" cy="98"/>
            </a:xfrm>
            <a:prstGeom prst="rect">
              <a:avLst/>
            </a:prstGeom>
            <a:gradFill rotWithShape="0">
              <a:gsLst>
                <a:gs pos="0">
                  <a:srgbClr val="EAEAEA"/>
                </a:gs>
                <a:gs pos="100000">
                  <a:srgbClr val="969696"/>
                </a:gs>
              </a:gsLst>
              <a:lin ang="0" scaled="1"/>
            </a:gradFill>
            <a:ln w="9525">
              <a:noFill/>
              <a:miter lim="800000"/>
              <a:headEnd/>
              <a:tailEnd/>
            </a:ln>
          </p:spPr>
          <p:txBody>
            <a:bodyPr/>
            <a:lstStyle/>
            <a:p>
              <a:endParaRPr lang="en-US" sz="1100"/>
            </a:p>
          </p:txBody>
        </p:sp>
        <p:sp>
          <p:nvSpPr>
            <p:cNvPr id="45" name="Oval 173"/>
            <p:cNvSpPr>
              <a:spLocks noChangeArrowheads="1"/>
            </p:cNvSpPr>
            <p:nvPr/>
          </p:nvSpPr>
          <p:spPr bwMode="auto">
            <a:xfrm>
              <a:off x="3066" y="3485"/>
              <a:ext cx="176" cy="62"/>
            </a:xfrm>
            <a:prstGeom prst="ellipse">
              <a:avLst/>
            </a:prstGeom>
            <a:gradFill rotWithShape="0">
              <a:gsLst>
                <a:gs pos="0">
                  <a:srgbClr val="EAEAEA"/>
                </a:gs>
                <a:gs pos="100000">
                  <a:srgbClr val="969696"/>
                </a:gs>
              </a:gsLst>
              <a:path path="rect">
                <a:fillToRect t="100000" r="100000"/>
              </a:path>
            </a:gradFill>
            <a:ln w="3175">
              <a:solidFill>
                <a:schemeClr val="tx1"/>
              </a:solidFill>
              <a:round/>
              <a:headEnd/>
              <a:tailEnd/>
            </a:ln>
          </p:spPr>
          <p:txBody>
            <a:bodyPr/>
            <a:lstStyle/>
            <a:p>
              <a:endParaRPr lang="en-US" sz="1100"/>
            </a:p>
          </p:txBody>
        </p:sp>
        <p:sp>
          <p:nvSpPr>
            <p:cNvPr id="46" name="Line 174"/>
            <p:cNvSpPr>
              <a:spLocks noChangeShapeType="1"/>
            </p:cNvSpPr>
            <p:nvPr/>
          </p:nvSpPr>
          <p:spPr bwMode="auto">
            <a:xfrm>
              <a:off x="3240" y="3523"/>
              <a:ext cx="0" cy="96"/>
            </a:xfrm>
            <a:prstGeom prst="line">
              <a:avLst/>
            </a:prstGeom>
            <a:noFill/>
            <a:ln w="3175">
              <a:solidFill>
                <a:srgbClr val="333333"/>
              </a:solidFill>
              <a:round/>
              <a:headEnd/>
              <a:tailEnd/>
            </a:ln>
          </p:spPr>
          <p:txBody>
            <a:bodyPr/>
            <a:lstStyle/>
            <a:p>
              <a:endParaRPr lang="en-US" sz="1100"/>
            </a:p>
          </p:txBody>
        </p:sp>
        <p:sp>
          <p:nvSpPr>
            <p:cNvPr id="47" name="Line 175"/>
            <p:cNvSpPr>
              <a:spLocks noChangeShapeType="1"/>
            </p:cNvSpPr>
            <p:nvPr/>
          </p:nvSpPr>
          <p:spPr bwMode="auto">
            <a:xfrm>
              <a:off x="3066" y="3523"/>
              <a:ext cx="0" cy="96"/>
            </a:xfrm>
            <a:prstGeom prst="line">
              <a:avLst/>
            </a:prstGeom>
            <a:noFill/>
            <a:ln w="3175">
              <a:solidFill>
                <a:srgbClr val="333333"/>
              </a:solidFill>
              <a:round/>
              <a:headEnd/>
              <a:tailEnd/>
            </a:ln>
          </p:spPr>
          <p:txBody>
            <a:bodyPr/>
            <a:lstStyle/>
            <a:p>
              <a:endParaRPr lang="en-US" sz="1100"/>
            </a:p>
          </p:txBody>
        </p:sp>
        <p:sp>
          <p:nvSpPr>
            <p:cNvPr id="48" name="Oval 176"/>
            <p:cNvSpPr>
              <a:spLocks noChangeArrowheads="1"/>
            </p:cNvSpPr>
            <p:nvPr/>
          </p:nvSpPr>
          <p:spPr bwMode="auto">
            <a:xfrm>
              <a:off x="3066" y="3437"/>
              <a:ext cx="176" cy="62"/>
            </a:xfrm>
            <a:prstGeom prst="ellipse">
              <a:avLst/>
            </a:prstGeom>
            <a:gradFill rotWithShape="0">
              <a:gsLst>
                <a:gs pos="0">
                  <a:srgbClr val="EAEAEA"/>
                </a:gs>
                <a:gs pos="100000">
                  <a:srgbClr val="969696"/>
                </a:gs>
              </a:gsLst>
              <a:lin ang="0" scaled="1"/>
            </a:gradFill>
            <a:ln w="3175">
              <a:solidFill>
                <a:schemeClr val="tx1"/>
              </a:solidFill>
              <a:round/>
              <a:headEnd/>
              <a:tailEnd/>
            </a:ln>
          </p:spPr>
          <p:txBody>
            <a:bodyPr/>
            <a:lstStyle/>
            <a:p>
              <a:endParaRPr lang="en-US" sz="1100"/>
            </a:p>
          </p:txBody>
        </p:sp>
        <p:sp>
          <p:nvSpPr>
            <p:cNvPr id="49" name="Rectangle 177"/>
            <p:cNvSpPr>
              <a:spLocks noChangeArrowheads="1"/>
            </p:cNvSpPr>
            <p:nvPr/>
          </p:nvSpPr>
          <p:spPr bwMode="auto">
            <a:xfrm>
              <a:off x="3066" y="3367"/>
              <a:ext cx="176" cy="98"/>
            </a:xfrm>
            <a:prstGeom prst="rect">
              <a:avLst/>
            </a:prstGeom>
            <a:gradFill rotWithShape="0">
              <a:gsLst>
                <a:gs pos="0">
                  <a:srgbClr val="EAEAEA"/>
                </a:gs>
                <a:gs pos="100000">
                  <a:srgbClr val="969696"/>
                </a:gs>
              </a:gsLst>
              <a:lin ang="0" scaled="1"/>
            </a:gradFill>
            <a:ln w="9525">
              <a:noFill/>
              <a:miter lim="800000"/>
              <a:headEnd/>
              <a:tailEnd/>
            </a:ln>
          </p:spPr>
          <p:txBody>
            <a:bodyPr/>
            <a:lstStyle/>
            <a:p>
              <a:endParaRPr lang="en-US" sz="1100"/>
            </a:p>
          </p:txBody>
        </p:sp>
        <p:sp>
          <p:nvSpPr>
            <p:cNvPr id="50" name="Oval 178"/>
            <p:cNvSpPr>
              <a:spLocks noChangeArrowheads="1"/>
            </p:cNvSpPr>
            <p:nvPr/>
          </p:nvSpPr>
          <p:spPr bwMode="auto">
            <a:xfrm>
              <a:off x="3066" y="3336"/>
              <a:ext cx="176" cy="62"/>
            </a:xfrm>
            <a:prstGeom prst="ellipse">
              <a:avLst/>
            </a:prstGeom>
            <a:gradFill rotWithShape="0">
              <a:gsLst>
                <a:gs pos="0">
                  <a:srgbClr val="EAEAEA"/>
                </a:gs>
                <a:gs pos="100000">
                  <a:srgbClr val="969696"/>
                </a:gs>
              </a:gsLst>
              <a:path path="rect">
                <a:fillToRect t="100000" r="100000"/>
              </a:path>
            </a:gradFill>
            <a:ln w="3175">
              <a:solidFill>
                <a:schemeClr val="tx1"/>
              </a:solidFill>
              <a:round/>
              <a:headEnd/>
              <a:tailEnd/>
            </a:ln>
          </p:spPr>
          <p:txBody>
            <a:bodyPr/>
            <a:lstStyle/>
            <a:p>
              <a:endParaRPr lang="en-US" sz="1100"/>
            </a:p>
          </p:txBody>
        </p:sp>
        <p:sp>
          <p:nvSpPr>
            <p:cNvPr id="51" name="Line 179"/>
            <p:cNvSpPr>
              <a:spLocks noChangeShapeType="1"/>
            </p:cNvSpPr>
            <p:nvPr/>
          </p:nvSpPr>
          <p:spPr bwMode="auto">
            <a:xfrm>
              <a:off x="3240" y="3374"/>
              <a:ext cx="0" cy="96"/>
            </a:xfrm>
            <a:prstGeom prst="line">
              <a:avLst/>
            </a:prstGeom>
            <a:noFill/>
            <a:ln w="3175">
              <a:solidFill>
                <a:srgbClr val="333333"/>
              </a:solidFill>
              <a:round/>
              <a:headEnd/>
              <a:tailEnd/>
            </a:ln>
          </p:spPr>
          <p:txBody>
            <a:bodyPr/>
            <a:lstStyle/>
            <a:p>
              <a:endParaRPr lang="en-US" sz="1100"/>
            </a:p>
          </p:txBody>
        </p:sp>
        <p:sp>
          <p:nvSpPr>
            <p:cNvPr id="52" name="Line 180"/>
            <p:cNvSpPr>
              <a:spLocks noChangeShapeType="1"/>
            </p:cNvSpPr>
            <p:nvPr/>
          </p:nvSpPr>
          <p:spPr bwMode="auto">
            <a:xfrm>
              <a:off x="3066" y="3374"/>
              <a:ext cx="0" cy="96"/>
            </a:xfrm>
            <a:prstGeom prst="line">
              <a:avLst/>
            </a:prstGeom>
            <a:noFill/>
            <a:ln w="3175">
              <a:solidFill>
                <a:srgbClr val="333333"/>
              </a:solidFill>
              <a:round/>
              <a:headEnd/>
              <a:tailEnd/>
            </a:ln>
          </p:spPr>
          <p:txBody>
            <a:bodyPr/>
            <a:lstStyle/>
            <a:p>
              <a:endParaRPr lang="en-US" sz="1100"/>
            </a:p>
          </p:txBody>
        </p:sp>
        <p:sp>
          <p:nvSpPr>
            <p:cNvPr id="53" name="Oval 181"/>
            <p:cNvSpPr>
              <a:spLocks noChangeArrowheads="1"/>
            </p:cNvSpPr>
            <p:nvPr/>
          </p:nvSpPr>
          <p:spPr bwMode="auto">
            <a:xfrm>
              <a:off x="3066" y="3288"/>
              <a:ext cx="176" cy="62"/>
            </a:xfrm>
            <a:prstGeom prst="ellipse">
              <a:avLst/>
            </a:prstGeom>
            <a:gradFill rotWithShape="0">
              <a:gsLst>
                <a:gs pos="0">
                  <a:srgbClr val="EAEAEA"/>
                </a:gs>
                <a:gs pos="100000">
                  <a:srgbClr val="969696"/>
                </a:gs>
              </a:gsLst>
              <a:lin ang="0" scaled="1"/>
            </a:gradFill>
            <a:ln w="3175">
              <a:solidFill>
                <a:schemeClr val="tx1"/>
              </a:solidFill>
              <a:round/>
              <a:headEnd/>
              <a:tailEnd/>
            </a:ln>
          </p:spPr>
          <p:txBody>
            <a:bodyPr/>
            <a:lstStyle/>
            <a:p>
              <a:endParaRPr lang="en-US" sz="1100"/>
            </a:p>
          </p:txBody>
        </p:sp>
        <p:sp>
          <p:nvSpPr>
            <p:cNvPr id="54" name="Rectangle 182"/>
            <p:cNvSpPr>
              <a:spLocks noChangeArrowheads="1"/>
            </p:cNvSpPr>
            <p:nvPr/>
          </p:nvSpPr>
          <p:spPr bwMode="auto">
            <a:xfrm>
              <a:off x="3066" y="3218"/>
              <a:ext cx="176" cy="98"/>
            </a:xfrm>
            <a:prstGeom prst="rect">
              <a:avLst/>
            </a:prstGeom>
            <a:gradFill rotWithShape="0">
              <a:gsLst>
                <a:gs pos="0">
                  <a:srgbClr val="EAEAEA"/>
                </a:gs>
                <a:gs pos="100000">
                  <a:srgbClr val="969696"/>
                </a:gs>
              </a:gsLst>
              <a:lin ang="0" scaled="1"/>
            </a:gradFill>
            <a:ln w="9525">
              <a:noFill/>
              <a:miter lim="800000"/>
              <a:headEnd/>
              <a:tailEnd/>
            </a:ln>
          </p:spPr>
          <p:txBody>
            <a:bodyPr/>
            <a:lstStyle/>
            <a:p>
              <a:endParaRPr lang="en-US" sz="1100"/>
            </a:p>
          </p:txBody>
        </p:sp>
        <p:sp>
          <p:nvSpPr>
            <p:cNvPr id="55" name="Oval 183"/>
            <p:cNvSpPr>
              <a:spLocks noChangeArrowheads="1"/>
            </p:cNvSpPr>
            <p:nvPr/>
          </p:nvSpPr>
          <p:spPr bwMode="auto">
            <a:xfrm>
              <a:off x="3066" y="3187"/>
              <a:ext cx="176" cy="62"/>
            </a:xfrm>
            <a:prstGeom prst="ellipse">
              <a:avLst/>
            </a:prstGeom>
            <a:gradFill rotWithShape="0">
              <a:gsLst>
                <a:gs pos="0">
                  <a:srgbClr val="EAEAEA"/>
                </a:gs>
                <a:gs pos="100000">
                  <a:srgbClr val="969696"/>
                </a:gs>
              </a:gsLst>
              <a:path path="rect">
                <a:fillToRect t="100000" r="100000"/>
              </a:path>
            </a:gradFill>
            <a:ln w="3175">
              <a:solidFill>
                <a:schemeClr val="tx1"/>
              </a:solidFill>
              <a:round/>
              <a:headEnd/>
              <a:tailEnd/>
            </a:ln>
          </p:spPr>
          <p:txBody>
            <a:bodyPr/>
            <a:lstStyle/>
            <a:p>
              <a:endParaRPr lang="en-US" sz="1100"/>
            </a:p>
          </p:txBody>
        </p:sp>
        <p:sp>
          <p:nvSpPr>
            <p:cNvPr id="56" name="Line 184"/>
            <p:cNvSpPr>
              <a:spLocks noChangeShapeType="1"/>
            </p:cNvSpPr>
            <p:nvPr/>
          </p:nvSpPr>
          <p:spPr bwMode="auto">
            <a:xfrm>
              <a:off x="3240" y="3225"/>
              <a:ext cx="0" cy="96"/>
            </a:xfrm>
            <a:prstGeom prst="line">
              <a:avLst/>
            </a:prstGeom>
            <a:noFill/>
            <a:ln w="3175">
              <a:solidFill>
                <a:srgbClr val="333333"/>
              </a:solidFill>
              <a:round/>
              <a:headEnd/>
              <a:tailEnd/>
            </a:ln>
          </p:spPr>
          <p:txBody>
            <a:bodyPr/>
            <a:lstStyle/>
            <a:p>
              <a:endParaRPr lang="en-US" sz="1100"/>
            </a:p>
          </p:txBody>
        </p:sp>
        <p:sp>
          <p:nvSpPr>
            <p:cNvPr id="57" name="Line 185"/>
            <p:cNvSpPr>
              <a:spLocks noChangeShapeType="1"/>
            </p:cNvSpPr>
            <p:nvPr/>
          </p:nvSpPr>
          <p:spPr bwMode="auto">
            <a:xfrm>
              <a:off x="3066" y="3225"/>
              <a:ext cx="0" cy="96"/>
            </a:xfrm>
            <a:prstGeom prst="line">
              <a:avLst/>
            </a:prstGeom>
            <a:noFill/>
            <a:ln w="3175">
              <a:solidFill>
                <a:srgbClr val="333333"/>
              </a:solidFill>
              <a:round/>
              <a:headEnd/>
              <a:tailEnd/>
            </a:ln>
          </p:spPr>
          <p:txBody>
            <a:bodyPr/>
            <a:lstStyle/>
            <a:p>
              <a:endParaRPr lang="en-US" sz="1100"/>
            </a:p>
          </p:txBody>
        </p:sp>
        <p:sp>
          <p:nvSpPr>
            <p:cNvPr id="58" name="Oval 186"/>
            <p:cNvSpPr>
              <a:spLocks noChangeArrowheads="1"/>
            </p:cNvSpPr>
            <p:nvPr/>
          </p:nvSpPr>
          <p:spPr bwMode="auto">
            <a:xfrm>
              <a:off x="3066" y="3139"/>
              <a:ext cx="176" cy="62"/>
            </a:xfrm>
            <a:prstGeom prst="ellipse">
              <a:avLst/>
            </a:prstGeom>
            <a:gradFill rotWithShape="0">
              <a:gsLst>
                <a:gs pos="0">
                  <a:srgbClr val="EAEAEA"/>
                </a:gs>
                <a:gs pos="100000">
                  <a:srgbClr val="969696"/>
                </a:gs>
              </a:gsLst>
              <a:lin ang="0" scaled="1"/>
            </a:gradFill>
            <a:ln w="3175">
              <a:solidFill>
                <a:schemeClr val="tx1"/>
              </a:solidFill>
              <a:round/>
              <a:headEnd/>
              <a:tailEnd/>
            </a:ln>
          </p:spPr>
          <p:txBody>
            <a:bodyPr/>
            <a:lstStyle/>
            <a:p>
              <a:endParaRPr lang="en-US" sz="1100"/>
            </a:p>
          </p:txBody>
        </p:sp>
        <p:sp>
          <p:nvSpPr>
            <p:cNvPr id="59" name="Rectangle 187"/>
            <p:cNvSpPr>
              <a:spLocks noChangeArrowheads="1"/>
            </p:cNvSpPr>
            <p:nvPr/>
          </p:nvSpPr>
          <p:spPr bwMode="auto">
            <a:xfrm>
              <a:off x="3066" y="3069"/>
              <a:ext cx="176" cy="98"/>
            </a:xfrm>
            <a:prstGeom prst="rect">
              <a:avLst/>
            </a:prstGeom>
            <a:gradFill rotWithShape="0">
              <a:gsLst>
                <a:gs pos="0">
                  <a:srgbClr val="EAEAEA"/>
                </a:gs>
                <a:gs pos="100000">
                  <a:srgbClr val="969696"/>
                </a:gs>
              </a:gsLst>
              <a:lin ang="0" scaled="1"/>
            </a:gradFill>
            <a:ln w="9525">
              <a:noFill/>
              <a:miter lim="800000"/>
              <a:headEnd/>
              <a:tailEnd/>
            </a:ln>
          </p:spPr>
          <p:txBody>
            <a:bodyPr/>
            <a:lstStyle/>
            <a:p>
              <a:endParaRPr lang="en-US" sz="1100"/>
            </a:p>
          </p:txBody>
        </p:sp>
        <p:sp>
          <p:nvSpPr>
            <p:cNvPr id="60" name="Oval 188"/>
            <p:cNvSpPr>
              <a:spLocks noChangeArrowheads="1"/>
            </p:cNvSpPr>
            <p:nvPr/>
          </p:nvSpPr>
          <p:spPr bwMode="auto">
            <a:xfrm>
              <a:off x="3066" y="3038"/>
              <a:ext cx="176" cy="62"/>
            </a:xfrm>
            <a:prstGeom prst="ellipse">
              <a:avLst/>
            </a:prstGeom>
            <a:gradFill rotWithShape="0">
              <a:gsLst>
                <a:gs pos="0">
                  <a:srgbClr val="EAEAEA"/>
                </a:gs>
                <a:gs pos="100000">
                  <a:srgbClr val="969696"/>
                </a:gs>
              </a:gsLst>
              <a:path path="rect">
                <a:fillToRect t="100000" r="100000"/>
              </a:path>
            </a:gradFill>
            <a:ln w="3175">
              <a:solidFill>
                <a:schemeClr val="tx1"/>
              </a:solidFill>
              <a:round/>
              <a:headEnd/>
              <a:tailEnd/>
            </a:ln>
          </p:spPr>
          <p:txBody>
            <a:bodyPr/>
            <a:lstStyle/>
            <a:p>
              <a:endParaRPr lang="en-US" sz="1100"/>
            </a:p>
          </p:txBody>
        </p:sp>
        <p:sp>
          <p:nvSpPr>
            <p:cNvPr id="61" name="Line 189"/>
            <p:cNvSpPr>
              <a:spLocks noChangeShapeType="1"/>
            </p:cNvSpPr>
            <p:nvPr/>
          </p:nvSpPr>
          <p:spPr bwMode="auto">
            <a:xfrm>
              <a:off x="3240" y="3076"/>
              <a:ext cx="0" cy="96"/>
            </a:xfrm>
            <a:prstGeom prst="line">
              <a:avLst/>
            </a:prstGeom>
            <a:noFill/>
            <a:ln w="3175">
              <a:solidFill>
                <a:srgbClr val="333333"/>
              </a:solidFill>
              <a:round/>
              <a:headEnd/>
              <a:tailEnd/>
            </a:ln>
          </p:spPr>
          <p:txBody>
            <a:bodyPr/>
            <a:lstStyle/>
            <a:p>
              <a:endParaRPr lang="en-US" sz="1100"/>
            </a:p>
          </p:txBody>
        </p:sp>
        <p:sp>
          <p:nvSpPr>
            <p:cNvPr id="62" name="Line 190"/>
            <p:cNvSpPr>
              <a:spLocks noChangeShapeType="1"/>
            </p:cNvSpPr>
            <p:nvPr/>
          </p:nvSpPr>
          <p:spPr bwMode="auto">
            <a:xfrm>
              <a:off x="3066" y="3076"/>
              <a:ext cx="0" cy="96"/>
            </a:xfrm>
            <a:prstGeom prst="line">
              <a:avLst/>
            </a:prstGeom>
            <a:noFill/>
            <a:ln w="3175">
              <a:solidFill>
                <a:srgbClr val="333333"/>
              </a:solidFill>
              <a:round/>
              <a:headEnd/>
              <a:tailEnd/>
            </a:ln>
          </p:spPr>
          <p:txBody>
            <a:bodyPr/>
            <a:lstStyle/>
            <a:p>
              <a:endParaRPr lang="en-US" sz="1100"/>
            </a:p>
          </p:txBody>
        </p:sp>
      </p:grpSp>
      <p:sp>
        <p:nvSpPr>
          <p:cNvPr id="63" name="Text Box 98"/>
          <p:cNvSpPr txBox="1">
            <a:spLocks noChangeArrowheads="1"/>
          </p:cNvSpPr>
          <p:nvPr/>
        </p:nvSpPr>
        <p:spPr bwMode="auto">
          <a:xfrm>
            <a:off x="6322297" y="1315635"/>
            <a:ext cx="1057122" cy="235273"/>
          </a:xfrm>
          <a:prstGeom prst="rect">
            <a:avLst/>
          </a:prstGeom>
          <a:noFill/>
          <a:ln w="9525">
            <a:noFill/>
            <a:miter lim="800000"/>
            <a:headEnd/>
            <a:tailEnd/>
          </a:ln>
        </p:spPr>
        <p:txBody>
          <a:bodyPr wrap="none" lIns="82124" tIns="41061" rIns="82124" bIns="41061">
            <a:spAutoFit/>
          </a:bodyPr>
          <a:lstStyle/>
          <a:p>
            <a:pPr marL="0" marR="0" lvl="0" indent="0" algn="ctr" defTabSz="814388" eaLnBrk="0" fontAlgn="auto" latinLnBrk="0" hangingPunct="0">
              <a:lnSpc>
                <a:spcPct val="90000"/>
              </a:lnSpc>
              <a:spcBef>
                <a:spcPts val="0"/>
              </a:spcBef>
              <a:spcAft>
                <a:spcPts val="0"/>
              </a:spcAft>
              <a:buClrTx/>
              <a:buSzTx/>
              <a:buFontTx/>
              <a:buNone/>
              <a:tabLst/>
              <a:defRPr/>
            </a:pPr>
            <a:r>
              <a:rPr kumimoji="0" lang="en-US" sz="1000" b="1" i="0" u="none" strike="noStrike" kern="0" cap="none" spc="0" normalizeH="0" baseline="0" noProof="0" dirty="0" err="1" smtClean="0">
                <a:ln>
                  <a:noFill/>
                </a:ln>
                <a:solidFill>
                  <a:sysClr val="windowText" lastClr="000000"/>
                </a:solidFill>
                <a:effectLst>
                  <a:outerShdw blurRad="38100" dist="38100" dir="2700000" algn="tl">
                    <a:srgbClr val="000000">
                      <a:alpha val="43137"/>
                    </a:srgbClr>
                  </a:outerShdw>
                </a:effectLst>
                <a:uLnTx/>
                <a:uFillTx/>
              </a:rPr>
              <a:t>FCoE</a:t>
            </a:r>
            <a:r>
              <a:rPr kumimoji="0" lang="en-US" sz="11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rPr>
              <a:t> Storage</a:t>
            </a:r>
          </a:p>
        </p:txBody>
      </p:sp>
      <p:sp>
        <p:nvSpPr>
          <p:cNvPr id="67" name="Line 326"/>
          <p:cNvSpPr>
            <a:spLocks noChangeShapeType="1"/>
          </p:cNvSpPr>
          <p:nvPr/>
        </p:nvSpPr>
        <p:spPr bwMode="auto">
          <a:xfrm flipV="1">
            <a:off x="5971122" y="2064100"/>
            <a:ext cx="725931" cy="1288265"/>
          </a:xfrm>
          <a:prstGeom prst="line">
            <a:avLst/>
          </a:prstGeom>
          <a:ln w="38100">
            <a:solidFill>
              <a:schemeClr val="tx1"/>
            </a:solidFill>
            <a:headEnd/>
            <a:tailEnd/>
          </a:ln>
          <a:effectLst>
            <a:outerShdw blurRad="50800" dist="38100" dir="2700000" algn="tl"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txBody>
          <a:bodyPr lIns="73025" tIns="36512" rIns="73025" bIns="36512">
            <a:prstTxWarp prst="textNoShape">
              <a:avLst/>
            </a:prstTxWarp>
          </a:bodyPr>
          <a:lstStyle/>
          <a:p>
            <a:endParaRPr lang="en-US"/>
          </a:p>
        </p:txBody>
      </p:sp>
      <p:sp>
        <p:nvSpPr>
          <p:cNvPr id="68" name="Line 326"/>
          <p:cNvSpPr>
            <a:spLocks noChangeShapeType="1"/>
          </p:cNvSpPr>
          <p:nvPr/>
        </p:nvSpPr>
        <p:spPr bwMode="auto">
          <a:xfrm flipH="1" flipV="1">
            <a:off x="6889942" y="2062356"/>
            <a:ext cx="1367347" cy="1290009"/>
          </a:xfrm>
          <a:prstGeom prst="line">
            <a:avLst/>
          </a:prstGeom>
          <a:ln w="38100">
            <a:solidFill>
              <a:schemeClr val="tx1"/>
            </a:solidFill>
            <a:headEnd/>
            <a:tailEnd/>
          </a:ln>
          <a:effectLst>
            <a:outerShdw blurRad="50800" dist="38100" dir="2700000" algn="tl"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txBody>
          <a:bodyPr lIns="73025" tIns="36512" rIns="73025" bIns="36512">
            <a:prstTxWarp prst="textNoShape">
              <a:avLst/>
            </a:prstTxWarp>
          </a:bodyPr>
          <a:lstStyle/>
          <a:p>
            <a:endParaRPr lang="en-US"/>
          </a:p>
        </p:txBody>
      </p:sp>
      <p:cxnSp>
        <p:nvCxnSpPr>
          <p:cNvPr id="69" name="Shape 5"/>
          <p:cNvCxnSpPr/>
          <p:nvPr/>
        </p:nvCxnSpPr>
        <p:spPr bwMode="auto">
          <a:xfrm rot="5400000">
            <a:off x="6662904" y="3867784"/>
            <a:ext cx="2133600" cy="1524000"/>
          </a:xfrm>
          <a:prstGeom prst="bentConnector3">
            <a:avLst>
              <a:gd name="adj1" fmla="val 71039"/>
            </a:avLst>
          </a:prstGeom>
          <a:solidFill>
            <a:schemeClr val="accent1"/>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cxnSp>
      <p:pic>
        <p:nvPicPr>
          <p:cNvPr id="70" name="Picture 12" descr="Santa_Clara_Back2 cop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688" y="4706018"/>
            <a:ext cx="2036974" cy="115335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71" name="Picture 4" descr="C:\Documents and Settings\jachang2\Desktop\Desktop\Work Space\Nuova\Oregon\Nexus 5000 pics\high res\HKI00564 copy.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77173" y="3334759"/>
            <a:ext cx="1319332" cy="397235"/>
          </a:xfrm>
          <a:prstGeom prst="rect">
            <a:avLst/>
          </a:prstGeom>
          <a:noFill/>
          <a:effectLst>
            <a:outerShdw blurRad="50800" dist="38100" dir="2700000" algn="tl" rotWithShape="0">
              <a:prstClr val="black">
                <a:alpha val="40000"/>
              </a:prstClr>
            </a:outerShdw>
          </a:effectLst>
        </p:spPr>
      </p:pic>
      <p:pic>
        <p:nvPicPr>
          <p:cNvPr id="72" name="Picture 26" descr="Nexus 500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39132" y="2491377"/>
            <a:ext cx="821784" cy="403194"/>
          </a:xfrm>
          <a:prstGeom prst="rect">
            <a:avLst/>
          </a:prstGeom>
          <a:noFill/>
        </p:spPr>
      </p:pic>
      <p:sp>
        <p:nvSpPr>
          <p:cNvPr id="73" name="TextBox 72"/>
          <p:cNvSpPr txBox="1"/>
          <p:nvPr/>
        </p:nvSpPr>
        <p:spPr>
          <a:xfrm>
            <a:off x="4962632" y="2645970"/>
            <a:ext cx="966932" cy="216982"/>
          </a:xfrm>
          <a:prstGeom prst="rect">
            <a:avLst/>
          </a:prstGeom>
          <a:noFill/>
        </p:spPr>
        <p:txBody>
          <a:bodyPr wrap="none" rtlCol="0">
            <a:spAutoFit/>
          </a:bodyPr>
          <a:lstStyle/>
          <a:p>
            <a:pPr algn="ctr" defTabSz="814388" eaLnBrk="0" hangingPunct="0">
              <a:lnSpc>
                <a:spcPct val="90000"/>
              </a:lnSpc>
              <a:defRPr/>
            </a:pPr>
            <a:r>
              <a:rPr lang="en-US" sz="900" b="1" kern="0" dirty="0" smtClean="0">
                <a:solidFill>
                  <a:sysClr val="windowText" lastClr="000000"/>
                </a:solidFill>
                <a:effectLst>
                  <a:outerShdw blurRad="38100" dist="38100" dir="2700000" algn="tl">
                    <a:srgbClr val="000000">
                      <a:alpha val="43137"/>
                    </a:srgbClr>
                  </a:outerShdw>
                </a:effectLst>
              </a:rPr>
              <a:t>MDS/N5K/N7K</a:t>
            </a:r>
          </a:p>
        </p:txBody>
      </p:sp>
      <p:pic>
        <p:nvPicPr>
          <p:cNvPr id="76" name="Picture 26" descr="Nexus 5000"/>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13713" y="2480621"/>
            <a:ext cx="821784" cy="403194"/>
          </a:xfrm>
          <a:prstGeom prst="rect">
            <a:avLst/>
          </a:prstGeom>
          <a:noFill/>
        </p:spPr>
      </p:pic>
      <p:sp>
        <p:nvSpPr>
          <p:cNvPr id="77" name="TextBox 76"/>
          <p:cNvSpPr txBox="1"/>
          <p:nvPr/>
        </p:nvSpPr>
        <p:spPr>
          <a:xfrm>
            <a:off x="7873972" y="2635922"/>
            <a:ext cx="966932" cy="216982"/>
          </a:xfrm>
          <a:prstGeom prst="rect">
            <a:avLst/>
          </a:prstGeom>
          <a:noFill/>
        </p:spPr>
        <p:txBody>
          <a:bodyPr wrap="none" rtlCol="0">
            <a:spAutoFit/>
          </a:bodyPr>
          <a:lstStyle/>
          <a:p>
            <a:pPr algn="ctr" defTabSz="814388" eaLnBrk="0" hangingPunct="0">
              <a:lnSpc>
                <a:spcPct val="90000"/>
              </a:lnSpc>
              <a:defRPr/>
            </a:pPr>
            <a:r>
              <a:rPr lang="en-US" sz="900" b="1" kern="0" dirty="0" smtClean="0">
                <a:solidFill>
                  <a:sysClr val="windowText" lastClr="000000"/>
                </a:solidFill>
                <a:effectLst>
                  <a:outerShdw blurRad="38100" dist="38100" dir="2700000" algn="tl">
                    <a:srgbClr val="000000">
                      <a:alpha val="43137"/>
                    </a:srgbClr>
                  </a:outerShdw>
                </a:effectLst>
              </a:rPr>
              <a:t>MDS/N5K/N7K</a:t>
            </a:r>
          </a:p>
        </p:txBody>
      </p:sp>
      <p:sp>
        <p:nvSpPr>
          <p:cNvPr id="78" name="TextBox 77"/>
          <p:cNvSpPr txBox="1"/>
          <p:nvPr/>
        </p:nvSpPr>
        <p:spPr>
          <a:xfrm>
            <a:off x="6684215" y="3382509"/>
            <a:ext cx="710451" cy="216982"/>
          </a:xfrm>
          <a:prstGeom prst="rect">
            <a:avLst/>
          </a:prstGeom>
          <a:noFill/>
        </p:spPr>
        <p:txBody>
          <a:bodyPr wrap="none" rtlCol="0">
            <a:spAutoFit/>
          </a:bodyPr>
          <a:lstStyle/>
          <a:p>
            <a:pPr algn="ctr" defTabSz="814388" eaLnBrk="0" hangingPunct="0">
              <a:lnSpc>
                <a:spcPct val="90000"/>
              </a:lnSpc>
              <a:defRPr/>
            </a:pPr>
            <a:r>
              <a:rPr lang="en-US" sz="900" b="1" kern="0" dirty="0" smtClean="0">
                <a:solidFill>
                  <a:schemeClr val="tx1">
                    <a:lumMod val="75000"/>
                  </a:schemeClr>
                </a:solidFill>
              </a:rPr>
              <a:t>NPV/EHM</a:t>
            </a:r>
          </a:p>
        </p:txBody>
      </p:sp>
      <p:cxnSp>
        <p:nvCxnSpPr>
          <p:cNvPr id="84" name="Straight Arrow Connector 83"/>
          <p:cNvCxnSpPr/>
          <p:nvPr/>
        </p:nvCxnSpPr>
        <p:spPr>
          <a:xfrm>
            <a:off x="7272259" y="3482989"/>
            <a:ext cx="23441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a:off x="6551348" y="3482989"/>
            <a:ext cx="27799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5645354" y="3069886"/>
            <a:ext cx="486031" cy="216982"/>
          </a:xfrm>
          <a:prstGeom prst="rect">
            <a:avLst/>
          </a:prstGeom>
          <a:noFill/>
        </p:spPr>
        <p:txBody>
          <a:bodyPr wrap="none" rtlCol="0">
            <a:spAutoFit/>
          </a:bodyPr>
          <a:lstStyle/>
          <a:p>
            <a:pPr algn="ctr" defTabSz="814388" eaLnBrk="0" hangingPunct="0">
              <a:lnSpc>
                <a:spcPct val="90000"/>
              </a:lnSpc>
              <a:defRPr/>
            </a:pPr>
            <a:r>
              <a:rPr lang="en-US" sz="900" b="1" kern="0" dirty="0" err="1" smtClean="0">
                <a:solidFill>
                  <a:schemeClr val="tx1">
                    <a:lumMod val="75000"/>
                  </a:schemeClr>
                </a:solidFill>
              </a:rPr>
              <a:t>FCoE</a:t>
            </a:r>
            <a:endParaRPr lang="en-US" sz="900" b="1" kern="0" dirty="0" smtClean="0">
              <a:solidFill>
                <a:schemeClr val="tx1">
                  <a:lumMod val="75000"/>
                </a:schemeClr>
              </a:solidFill>
            </a:endParaRPr>
          </a:p>
        </p:txBody>
      </p:sp>
      <p:sp>
        <p:nvSpPr>
          <p:cNvPr id="90" name="TextBox 89"/>
          <p:cNvSpPr txBox="1"/>
          <p:nvPr/>
        </p:nvSpPr>
        <p:spPr>
          <a:xfrm>
            <a:off x="8005648" y="3045496"/>
            <a:ext cx="486031" cy="216982"/>
          </a:xfrm>
          <a:prstGeom prst="rect">
            <a:avLst/>
          </a:prstGeom>
          <a:noFill/>
        </p:spPr>
        <p:txBody>
          <a:bodyPr wrap="none" rtlCol="0">
            <a:spAutoFit/>
          </a:bodyPr>
          <a:lstStyle/>
          <a:p>
            <a:pPr algn="ctr" defTabSz="814388" eaLnBrk="0" hangingPunct="0">
              <a:lnSpc>
                <a:spcPct val="90000"/>
              </a:lnSpc>
              <a:defRPr/>
            </a:pPr>
            <a:r>
              <a:rPr lang="en-US" sz="900" b="1" kern="0" dirty="0" err="1" smtClean="0">
                <a:solidFill>
                  <a:schemeClr val="tx1">
                    <a:lumMod val="75000"/>
                  </a:schemeClr>
                </a:solidFill>
              </a:rPr>
              <a:t>FCoE</a:t>
            </a:r>
            <a:endParaRPr lang="en-US" sz="900" b="1" kern="0" dirty="0" smtClean="0">
              <a:solidFill>
                <a:schemeClr val="tx1">
                  <a:lumMod val="75000"/>
                </a:schemeClr>
              </a:solidFill>
            </a:endParaRPr>
          </a:p>
        </p:txBody>
      </p:sp>
      <p:sp>
        <p:nvSpPr>
          <p:cNvPr id="91" name="TextBox 90"/>
          <p:cNvSpPr txBox="1"/>
          <p:nvPr/>
        </p:nvSpPr>
        <p:spPr>
          <a:xfrm>
            <a:off x="6105509" y="2201322"/>
            <a:ext cx="486031" cy="216982"/>
          </a:xfrm>
          <a:prstGeom prst="rect">
            <a:avLst/>
          </a:prstGeom>
          <a:noFill/>
        </p:spPr>
        <p:txBody>
          <a:bodyPr wrap="none" rtlCol="0">
            <a:spAutoFit/>
          </a:bodyPr>
          <a:lstStyle/>
          <a:p>
            <a:pPr algn="ctr" defTabSz="814388" eaLnBrk="0" hangingPunct="0">
              <a:lnSpc>
                <a:spcPct val="90000"/>
              </a:lnSpc>
              <a:defRPr/>
            </a:pPr>
            <a:r>
              <a:rPr lang="en-US" sz="900" b="1" kern="0" dirty="0" err="1" smtClean="0">
                <a:solidFill>
                  <a:schemeClr val="tx1">
                    <a:lumMod val="75000"/>
                  </a:schemeClr>
                </a:solidFill>
              </a:rPr>
              <a:t>FCoE</a:t>
            </a:r>
            <a:endParaRPr lang="en-US" sz="900" b="1" kern="0" dirty="0" smtClean="0">
              <a:solidFill>
                <a:schemeClr val="tx1">
                  <a:lumMod val="75000"/>
                </a:schemeClr>
              </a:solidFill>
            </a:endParaRPr>
          </a:p>
        </p:txBody>
      </p:sp>
      <p:sp>
        <p:nvSpPr>
          <p:cNvPr id="92" name="TextBox 91"/>
          <p:cNvSpPr txBox="1"/>
          <p:nvPr/>
        </p:nvSpPr>
        <p:spPr>
          <a:xfrm>
            <a:off x="7151650" y="2213407"/>
            <a:ext cx="486031" cy="216982"/>
          </a:xfrm>
          <a:prstGeom prst="rect">
            <a:avLst/>
          </a:prstGeom>
          <a:noFill/>
        </p:spPr>
        <p:txBody>
          <a:bodyPr wrap="none" rtlCol="0">
            <a:spAutoFit/>
          </a:bodyPr>
          <a:lstStyle/>
          <a:p>
            <a:pPr algn="ctr" defTabSz="814388" eaLnBrk="0" hangingPunct="0">
              <a:lnSpc>
                <a:spcPct val="90000"/>
              </a:lnSpc>
              <a:defRPr/>
            </a:pPr>
            <a:r>
              <a:rPr lang="en-US" sz="900" b="1" kern="0" dirty="0" err="1" smtClean="0">
                <a:solidFill>
                  <a:schemeClr val="tx1">
                    <a:lumMod val="75000"/>
                  </a:schemeClr>
                </a:solidFill>
              </a:rPr>
              <a:t>FCoE</a:t>
            </a:r>
            <a:endParaRPr lang="en-US" sz="900" b="1" kern="0" dirty="0" smtClean="0">
              <a:solidFill>
                <a:schemeClr val="tx1">
                  <a:lumMod val="75000"/>
                </a:schemeClr>
              </a:solidFill>
            </a:endParaRPr>
          </a:p>
        </p:txBody>
      </p:sp>
    </p:spTree>
    <p:extLst>
      <p:ext uri="{BB962C8B-B14F-4D97-AF65-F5344CB8AC3E}">
        <p14:creationId xmlns:p14="http://schemas.microsoft.com/office/powerpoint/2010/main" val="4066616667"/>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43180" y="2971800"/>
            <a:ext cx="4267201" cy="3493168"/>
          </a:xfrm>
          <a:prstGeom prst="rect">
            <a:avLst/>
          </a:prstGeom>
          <a:ln w="25400" cap="flat" cmpd="sng" algn="ctr">
            <a:solidFill>
              <a:schemeClr val="bg1">
                <a:lumMod val="85000"/>
              </a:schemeClr>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p>
            <a:pPr marL="237744" marR="0" lvl="0" indent="-237744" defTabSz="914400" rtl="0" eaLnBrk="1" fontAlgn="auto" latinLnBrk="0" hangingPunct="1">
              <a:lnSpc>
                <a:spcPct val="95000"/>
              </a:lnSpc>
              <a:spcBef>
                <a:spcPts val="600"/>
              </a:spcBef>
              <a:spcAft>
                <a:spcPts val="0"/>
              </a:spcAft>
              <a:buClr>
                <a:schemeClr val="accent1"/>
              </a:buClr>
              <a:buSzTx/>
              <a:buFont typeface="Arial" pitchFamily="34" charset="0"/>
              <a:buChar char="•"/>
              <a:tabLst/>
              <a:defRPr/>
            </a:pPr>
            <a:r>
              <a:rPr lang="en-US" sz="1600" dirty="0" err="1" smtClean="0">
                <a:solidFill>
                  <a:srgbClr val="0070C0"/>
                </a:solidFill>
                <a:latin typeface="Calibri" pitchFamily="34" charset="0"/>
              </a:rPr>
              <a:t>Direktanbindung</a:t>
            </a:r>
            <a:r>
              <a:rPr lang="en-US" sz="1600" dirty="0" smtClean="0">
                <a:solidFill>
                  <a:srgbClr val="0070C0"/>
                </a:solidFill>
                <a:latin typeface="Calibri" pitchFamily="34" charset="0"/>
              </a:rPr>
              <a:t> FC/</a:t>
            </a:r>
            <a:r>
              <a:rPr lang="en-US" sz="1600" dirty="0" err="1" smtClean="0">
                <a:solidFill>
                  <a:srgbClr val="0070C0"/>
                </a:solidFill>
                <a:latin typeface="Calibri" pitchFamily="34" charset="0"/>
              </a:rPr>
              <a:t>FCoE</a:t>
            </a:r>
            <a:r>
              <a:rPr lang="en-US" sz="1600" dirty="0" smtClean="0">
                <a:solidFill>
                  <a:srgbClr val="0070C0"/>
                </a:solidFill>
                <a:latin typeface="Calibri" pitchFamily="34" charset="0"/>
              </a:rPr>
              <a:t> </a:t>
            </a:r>
            <a:r>
              <a:rPr lang="en-US" sz="1600" dirty="0" err="1" smtClean="0">
                <a:solidFill>
                  <a:srgbClr val="0070C0"/>
                </a:solidFill>
                <a:latin typeface="Calibri" pitchFamily="34" charset="0"/>
              </a:rPr>
              <a:t>Speicher</a:t>
            </a:r>
            <a:r>
              <a:rPr lang="en-US" sz="1600" dirty="0" smtClean="0">
                <a:solidFill>
                  <a:srgbClr val="0070C0"/>
                </a:solidFill>
                <a:latin typeface="Calibri" pitchFamily="34" charset="0"/>
              </a:rPr>
              <a:t> </a:t>
            </a:r>
            <a:r>
              <a:rPr lang="en-US" sz="1600" dirty="0" err="1" smtClean="0">
                <a:solidFill>
                  <a:srgbClr val="0070C0"/>
                </a:solidFill>
                <a:latin typeface="Calibri" pitchFamily="34" charset="0"/>
              </a:rPr>
              <a:t>ohne</a:t>
            </a:r>
            <a:r>
              <a:rPr lang="en-US" sz="1600" dirty="0" smtClean="0">
                <a:solidFill>
                  <a:srgbClr val="0070C0"/>
                </a:solidFill>
                <a:latin typeface="Calibri" pitchFamily="34" charset="0"/>
              </a:rPr>
              <a:t>  upstream FC switch (</a:t>
            </a:r>
            <a:r>
              <a:rPr lang="en-US" sz="1600" dirty="0" err="1" smtClean="0">
                <a:solidFill>
                  <a:srgbClr val="0070C0"/>
                </a:solidFill>
                <a:latin typeface="Calibri" pitchFamily="34" charset="0"/>
              </a:rPr>
              <a:t>im</a:t>
            </a:r>
            <a:r>
              <a:rPr lang="en-US" sz="1600" dirty="0" smtClean="0">
                <a:solidFill>
                  <a:srgbClr val="0070C0"/>
                </a:solidFill>
                <a:latin typeface="Calibri" pitchFamily="34" charset="0"/>
              </a:rPr>
              <a:t> </a:t>
            </a:r>
            <a:r>
              <a:rPr lang="en-US" sz="1600" dirty="0" err="1" smtClean="0">
                <a:solidFill>
                  <a:srgbClr val="0070C0"/>
                </a:solidFill>
                <a:latin typeface="Calibri" pitchFamily="34" charset="0"/>
              </a:rPr>
              <a:t>Gegensatz</a:t>
            </a:r>
            <a:r>
              <a:rPr lang="en-US" sz="1600" dirty="0" smtClean="0">
                <a:solidFill>
                  <a:srgbClr val="0070C0"/>
                </a:solidFill>
                <a:latin typeface="Calibri" pitchFamily="34" charset="0"/>
              </a:rPr>
              <a:t> </a:t>
            </a:r>
            <a:r>
              <a:rPr lang="en-US" sz="1600" dirty="0" err="1" smtClean="0">
                <a:solidFill>
                  <a:srgbClr val="0070C0"/>
                </a:solidFill>
                <a:latin typeface="Calibri" pitchFamily="34" charset="0"/>
              </a:rPr>
              <a:t>zu</a:t>
            </a:r>
            <a:r>
              <a:rPr lang="en-US" sz="1600" dirty="0" smtClean="0">
                <a:solidFill>
                  <a:srgbClr val="0070C0"/>
                </a:solidFill>
                <a:latin typeface="Calibri" pitchFamily="34" charset="0"/>
              </a:rPr>
              <a:t> Release 1.4 und 2.0 )</a:t>
            </a:r>
            <a:endParaRPr lang="en-US" sz="800" dirty="0" smtClean="0">
              <a:solidFill>
                <a:srgbClr val="0070C0"/>
              </a:solidFill>
              <a:latin typeface="Calibri" pitchFamily="34" charset="0"/>
            </a:endParaRPr>
          </a:p>
          <a:p>
            <a:pPr marL="237744" marR="0" lvl="0" indent="-237744" defTabSz="914400" rtl="0" eaLnBrk="1" fontAlgn="auto" latinLnBrk="0" hangingPunct="1">
              <a:lnSpc>
                <a:spcPct val="95000"/>
              </a:lnSpc>
              <a:spcBef>
                <a:spcPts val="600"/>
              </a:spcBef>
              <a:spcAft>
                <a:spcPts val="0"/>
              </a:spcAft>
              <a:buClr>
                <a:schemeClr val="accent1"/>
              </a:buClr>
              <a:buSzTx/>
              <a:buFont typeface="Arial" pitchFamily="34" charset="0"/>
              <a:buChar char="•"/>
              <a:tabLst/>
              <a:defRPr/>
            </a:pPr>
            <a:r>
              <a:rPr lang="en-US" sz="1600" dirty="0" smtClean="0">
                <a:solidFill>
                  <a:srgbClr val="0070C0"/>
                </a:solidFill>
                <a:latin typeface="Calibri" pitchFamily="34" charset="0"/>
              </a:rPr>
              <a:t>FC Zoning enabled </a:t>
            </a:r>
            <a:r>
              <a:rPr lang="en-US" sz="1600" dirty="0" err="1" smtClean="0">
                <a:solidFill>
                  <a:srgbClr val="0070C0"/>
                </a:solidFill>
                <a:latin typeface="Calibri" pitchFamily="34" charset="0"/>
              </a:rPr>
              <a:t>mit</a:t>
            </a:r>
            <a:r>
              <a:rPr lang="en-US" sz="1600" dirty="0" smtClean="0">
                <a:solidFill>
                  <a:srgbClr val="0070C0"/>
                </a:solidFill>
                <a:latin typeface="Calibri" pitchFamily="34" charset="0"/>
              </a:rPr>
              <a:t> UCSM</a:t>
            </a:r>
          </a:p>
          <a:p>
            <a:pPr marL="694944" lvl="1" indent="-237744">
              <a:lnSpc>
                <a:spcPct val="95000"/>
              </a:lnSpc>
              <a:spcBef>
                <a:spcPts val="600"/>
              </a:spcBef>
              <a:buClr>
                <a:schemeClr val="accent1"/>
              </a:buClr>
              <a:buFont typeface="Arial" pitchFamily="34" charset="0"/>
              <a:buChar char="•"/>
              <a:defRPr/>
            </a:pPr>
            <a:r>
              <a:rPr lang="en-US" sz="1600" dirty="0" smtClean="0">
                <a:solidFill>
                  <a:srgbClr val="0070C0"/>
                </a:solidFill>
                <a:latin typeface="Calibri" pitchFamily="34" charset="0"/>
              </a:rPr>
              <a:t>Zoning support </a:t>
            </a:r>
            <a:r>
              <a:rPr lang="en-US" sz="1600" dirty="0" err="1" smtClean="0">
                <a:solidFill>
                  <a:srgbClr val="0070C0"/>
                </a:solidFill>
                <a:latin typeface="Calibri" pitchFamily="34" charset="0"/>
              </a:rPr>
              <a:t>nur</a:t>
            </a:r>
            <a:r>
              <a:rPr lang="en-US" sz="1600" dirty="0" smtClean="0">
                <a:solidFill>
                  <a:srgbClr val="0070C0"/>
                </a:solidFill>
                <a:latin typeface="Calibri" pitchFamily="34" charset="0"/>
              </a:rPr>
              <a:t>  </a:t>
            </a:r>
            <a:r>
              <a:rPr lang="en-US" sz="1600" dirty="0" err="1" smtClean="0">
                <a:solidFill>
                  <a:srgbClr val="0070C0"/>
                </a:solidFill>
                <a:latin typeface="Calibri" pitchFamily="34" charset="0"/>
              </a:rPr>
              <a:t>im</a:t>
            </a:r>
            <a:r>
              <a:rPr lang="en-US" sz="1600" dirty="0" smtClean="0">
                <a:solidFill>
                  <a:srgbClr val="0070C0"/>
                </a:solidFill>
                <a:latin typeface="Calibri" pitchFamily="34" charset="0"/>
              </a:rPr>
              <a:t> FC switch mode</a:t>
            </a:r>
          </a:p>
          <a:p>
            <a:pPr marL="694944" lvl="1" indent="-237744">
              <a:lnSpc>
                <a:spcPct val="95000"/>
              </a:lnSpc>
              <a:spcBef>
                <a:spcPts val="600"/>
              </a:spcBef>
              <a:buClr>
                <a:schemeClr val="accent1"/>
              </a:buClr>
              <a:buFont typeface="Arial" pitchFamily="34" charset="0"/>
              <a:buChar char="•"/>
              <a:defRPr/>
            </a:pPr>
            <a:r>
              <a:rPr lang="en-US" sz="1600" dirty="0" smtClean="0">
                <a:solidFill>
                  <a:srgbClr val="0070C0"/>
                </a:solidFill>
                <a:latin typeface="Calibri" pitchFamily="34" charset="0"/>
              </a:rPr>
              <a:t>FC zoning enabled/disabled pro VSAN </a:t>
            </a:r>
            <a:endParaRPr lang="en-US" sz="800" dirty="0" smtClean="0">
              <a:solidFill>
                <a:srgbClr val="0070C0"/>
              </a:solidFill>
              <a:latin typeface="Calibri" pitchFamily="34" charset="0"/>
            </a:endParaRPr>
          </a:p>
          <a:p>
            <a:pPr marL="237744" indent="-237744">
              <a:lnSpc>
                <a:spcPct val="95000"/>
              </a:lnSpc>
              <a:spcBef>
                <a:spcPts val="600"/>
              </a:spcBef>
              <a:buClr>
                <a:schemeClr val="accent1"/>
              </a:buClr>
              <a:buFont typeface="Arial" pitchFamily="34" charset="0"/>
              <a:buChar char="•"/>
              <a:defRPr/>
            </a:pPr>
            <a:r>
              <a:rPr lang="en-US" sz="1600" dirty="0" err="1" smtClean="0">
                <a:solidFill>
                  <a:srgbClr val="0070C0"/>
                </a:solidFill>
                <a:latin typeface="Calibri" pitchFamily="34" charset="0"/>
              </a:rPr>
              <a:t>Implizites</a:t>
            </a:r>
            <a:r>
              <a:rPr lang="en-US" sz="1600" dirty="0" smtClean="0">
                <a:solidFill>
                  <a:srgbClr val="0070C0"/>
                </a:solidFill>
                <a:latin typeface="Calibri" pitchFamily="34" charset="0"/>
              </a:rPr>
              <a:t> </a:t>
            </a:r>
            <a:r>
              <a:rPr lang="en-US" sz="1600" dirty="0" err="1" smtClean="0">
                <a:solidFill>
                  <a:srgbClr val="0070C0"/>
                </a:solidFill>
                <a:latin typeface="Calibri" pitchFamily="34" charset="0"/>
              </a:rPr>
              <a:t>Anlegen</a:t>
            </a:r>
            <a:r>
              <a:rPr lang="en-US" sz="1600" dirty="0" smtClean="0">
                <a:solidFill>
                  <a:srgbClr val="0070C0"/>
                </a:solidFill>
                <a:latin typeface="Calibri" pitchFamily="34" charset="0"/>
              </a:rPr>
              <a:t> der </a:t>
            </a:r>
            <a:r>
              <a:rPr lang="en-US" sz="1600" dirty="0" err="1" smtClean="0">
                <a:solidFill>
                  <a:srgbClr val="0070C0"/>
                </a:solidFill>
                <a:latin typeface="Calibri" pitchFamily="34" charset="0"/>
              </a:rPr>
              <a:t>Zonen</a:t>
            </a:r>
            <a:r>
              <a:rPr lang="en-US" sz="1600" dirty="0" smtClean="0">
                <a:solidFill>
                  <a:srgbClr val="0070C0"/>
                </a:solidFill>
                <a:latin typeface="Calibri" pitchFamily="34" charset="0"/>
              </a:rPr>
              <a:t> </a:t>
            </a:r>
          </a:p>
          <a:p>
            <a:pPr marL="694944" lvl="1" indent="-237744">
              <a:lnSpc>
                <a:spcPct val="95000"/>
              </a:lnSpc>
              <a:spcBef>
                <a:spcPts val="600"/>
              </a:spcBef>
              <a:buClr>
                <a:schemeClr val="accent1"/>
              </a:buClr>
              <a:buFont typeface="Arial" pitchFamily="34" charset="0"/>
              <a:buChar char="•"/>
              <a:defRPr/>
            </a:pPr>
            <a:r>
              <a:rPr lang="en-US" sz="1600" dirty="0" err="1" smtClean="0">
                <a:solidFill>
                  <a:srgbClr val="0070C0"/>
                </a:solidFill>
                <a:latin typeface="Calibri" pitchFamily="34" charset="0"/>
              </a:rPr>
              <a:t>Müssen</a:t>
            </a:r>
            <a:r>
              <a:rPr lang="en-US" sz="1600" dirty="0" smtClean="0">
                <a:solidFill>
                  <a:srgbClr val="0070C0"/>
                </a:solidFill>
                <a:latin typeface="Calibri" pitchFamily="34" charset="0"/>
              </a:rPr>
              <a:t> </a:t>
            </a:r>
            <a:r>
              <a:rPr lang="en-US" sz="1600" dirty="0" err="1" smtClean="0">
                <a:solidFill>
                  <a:srgbClr val="0070C0"/>
                </a:solidFill>
                <a:latin typeface="Calibri" pitchFamily="34" charset="0"/>
              </a:rPr>
              <a:t>nicht</a:t>
            </a:r>
            <a:r>
              <a:rPr lang="en-US" sz="1600" dirty="0" smtClean="0">
                <a:solidFill>
                  <a:srgbClr val="0070C0"/>
                </a:solidFill>
                <a:latin typeface="Calibri" pitchFamily="34" charset="0"/>
              </a:rPr>
              <a:t> </a:t>
            </a:r>
            <a:r>
              <a:rPr lang="en-US" sz="1600" dirty="0" err="1" smtClean="0">
                <a:solidFill>
                  <a:srgbClr val="0070C0"/>
                </a:solidFill>
                <a:latin typeface="Calibri" pitchFamily="34" charset="0"/>
              </a:rPr>
              <a:t>manuell</a:t>
            </a:r>
            <a:r>
              <a:rPr lang="en-US" sz="1600" dirty="0" smtClean="0">
                <a:solidFill>
                  <a:srgbClr val="0070C0"/>
                </a:solidFill>
                <a:latin typeface="Calibri" pitchFamily="34" charset="0"/>
              </a:rPr>
              <a:t> </a:t>
            </a:r>
            <a:r>
              <a:rPr lang="en-US" sz="1600" dirty="0" err="1" smtClean="0">
                <a:solidFill>
                  <a:srgbClr val="0070C0"/>
                </a:solidFill>
                <a:latin typeface="Calibri" pitchFamily="34" charset="0"/>
              </a:rPr>
              <a:t>erzeugt</a:t>
            </a:r>
            <a:r>
              <a:rPr lang="en-US" sz="1600" dirty="0" smtClean="0">
                <a:solidFill>
                  <a:srgbClr val="0070C0"/>
                </a:solidFill>
                <a:latin typeface="Calibri" pitchFamily="34" charset="0"/>
              </a:rPr>
              <a:t> </a:t>
            </a:r>
            <a:r>
              <a:rPr lang="en-US" sz="1600" dirty="0" err="1" smtClean="0">
                <a:solidFill>
                  <a:srgbClr val="0070C0"/>
                </a:solidFill>
                <a:latin typeface="Calibri" pitchFamily="34" charset="0"/>
              </a:rPr>
              <a:t>werden</a:t>
            </a:r>
            <a:endParaRPr lang="en-US" sz="1600" dirty="0" smtClean="0">
              <a:solidFill>
                <a:srgbClr val="0070C0"/>
              </a:solidFill>
              <a:latin typeface="Calibri" pitchFamily="34" charset="0"/>
            </a:endParaRPr>
          </a:p>
          <a:p>
            <a:pPr marL="694944" lvl="1" indent="-237744">
              <a:lnSpc>
                <a:spcPct val="95000"/>
              </a:lnSpc>
              <a:spcBef>
                <a:spcPts val="600"/>
              </a:spcBef>
              <a:buClr>
                <a:schemeClr val="accent1"/>
              </a:buClr>
              <a:buFont typeface="Arial" pitchFamily="34" charset="0"/>
              <a:buChar char="•"/>
              <a:defRPr/>
            </a:pPr>
            <a:r>
              <a:rPr lang="en-US" sz="1600" dirty="0" smtClean="0">
                <a:solidFill>
                  <a:srgbClr val="0070C0"/>
                </a:solidFill>
                <a:latin typeface="Calibri" pitchFamily="34" charset="0"/>
              </a:rPr>
              <a:t>Single-initiator-single-target </a:t>
            </a:r>
            <a:r>
              <a:rPr lang="en-US" sz="1600" dirty="0" err="1" smtClean="0">
                <a:solidFill>
                  <a:srgbClr val="0070C0"/>
                </a:solidFill>
                <a:latin typeface="Calibri" pitchFamily="34" charset="0"/>
              </a:rPr>
              <a:t>oder</a:t>
            </a:r>
            <a:r>
              <a:rPr lang="en-US" sz="1600" dirty="0" smtClean="0">
                <a:solidFill>
                  <a:srgbClr val="0070C0"/>
                </a:solidFill>
                <a:latin typeface="Calibri" pitchFamily="34" charset="0"/>
              </a:rPr>
              <a:t> single-initiator-multiple-target Zone</a:t>
            </a:r>
          </a:p>
          <a:p>
            <a:pPr marL="237744" indent="-237744">
              <a:lnSpc>
                <a:spcPct val="95000"/>
              </a:lnSpc>
              <a:spcBef>
                <a:spcPts val="600"/>
              </a:spcBef>
              <a:buClr>
                <a:schemeClr val="accent1"/>
              </a:buClr>
              <a:buFont typeface="Arial" pitchFamily="34" charset="0"/>
              <a:buChar char="•"/>
              <a:defRPr/>
            </a:pPr>
            <a:r>
              <a:rPr lang="en-US" sz="1600" dirty="0" err="1" smtClean="0">
                <a:solidFill>
                  <a:srgbClr val="0070C0"/>
                </a:solidFill>
                <a:latin typeface="Calibri" pitchFamily="34" charset="0"/>
              </a:rPr>
              <a:t>Unterstützt</a:t>
            </a:r>
            <a:r>
              <a:rPr lang="en-US" sz="1600" dirty="0" smtClean="0">
                <a:solidFill>
                  <a:srgbClr val="0070C0"/>
                </a:solidFill>
                <a:latin typeface="Calibri" pitchFamily="34" charset="0"/>
              </a:rPr>
              <a:t> </a:t>
            </a:r>
            <a:r>
              <a:rPr lang="en-US" sz="1600" dirty="0" err="1" smtClean="0">
                <a:solidFill>
                  <a:srgbClr val="0070C0"/>
                </a:solidFill>
                <a:latin typeface="Calibri" pitchFamily="34" charset="0"/>
              </a:rPr>
              <a:t>mit</a:t>
            </a:r>
            <a:r>
              <a:rPr lang="en-US" sz="1600" dirty="0" smtClean="0">
                <a:solidFill>
                  <a:srgbClr val="0070C0"/>
                </a:solidFill>
                <a:latin typeface="Calibri" pitchFamily="34" charset="0"/>
              </a:rPr>
              <a:t> EMC </a:t>
            </a:r>
            <a:r>
              <a:rPr lang="en-US" sz="1600" dirty="0">
                <a:solidFill>
                  <a:srgbClr val="0070C0"/>
                </a:solidFill>
                <a:latin typeface="Calibri" pitchFamily="34" charset="0"/>
              </a:rPr>
              <a:t>u</a:t>
            </a:r>
            <a:r>
              <a:rPr lang="en-US" sz="1600" dirty="0" smtClean="0">
                <a:solidFill>
                  <a:srgbClr val="0070C0"/>
                </a:solidFill>
                <a:latin typeface="Calibri" pitchFamily="34" charset="0"/>
              </a:rPr>
              <a:t>nd </a:t>
            </a:r>
            <a:r>
              <a:rPr lang="en-US" sz="1600" dirty="0" err="1" smtClean="0">
                <a:solidFill>
                  <a:srgbClr val="0070C0"/>
                </a:solidFill>
                <a:latin typeface="Calibri" pitchFamily="34" charset="0"/>
              </a:rPr>
              <a:t>Netapp</a:t>
            </a:r>
            <a:endParaRPr lang="en-US" sz="1600" dirty="0" smtClean="0">
              <a:solidFill>
                <a:srgbClr val="0070C0"/>
              </a:solidFill>
              <a:latin typeface="Calibri" pitchFamily="34" charset="0"/>
            </a:endParaRPr>
          </a:p>
          <a:p>
            <a:pPr marL="237744" marR="0" lvl="0" indent="-237744" defTabSz="914400" rtl="0" eaLnBrk="1" fontAlgn="auto" latinLnBrk="0" hangingPunct="1">
              <a:lnSpc>
                <a:spcPct val="95000"/>
              </a:lnSpc>
              <a:spcBef>
                <a:spcPts val="600"/>
              </a:spcBef>
              <a:spcAft>
                <a:spcPts val="0"/>
              </a:spcAft>
              <a:buClr>
                <a:schemeClr val="accent1"/>
              </a:buClr>
              <a:buSzTx/>
              <a:tabLst/>
              <a:defRPr/>
            </a:pPr>
            <a:endParaRPr lang="en-US" sz="1600" dirty="0" smtClean="0">
              <a:solidFill>
                <a:srgbClr val="000000"/>
              </a:solidFill>
              <a:latin typeface="Calibri" pitchFamily="34" charset="0"/>
            </a:endParaRPr>
          </a:p>
          <a:p>
            <a:pPr marL="237744" marR="0" lvl="0" indent="-237744" defTabSz="914400" rtl="0" eaLnBrk="1" fontAlgn="auto" latinLnBrk="0" hangingPunct="1">
              <a:lnSpc>
                <a:spcPct val="95000"/>
              </a:lnSpc>
              <a:spcBef>
                <a:spcPts val="600"/>
              </a:spcBef>
              <a:spcAft>
                <a:spcPts val="0"/>
              </a:spcAft>
              <a:buClr>
                <a:schemeClr val="accent1"/>
              </a:buClr>
              <a:buSzTx/>
              <a:buFont typeface="Arial" pitchFamily="34" charset="0"/>
              <a:buChar char="•"/>
              <a:tabLst/>
              <a:defRPr/>
            </a:pPr>
            <a:endParaRPr lang="en-US" sz="1600" dirty="0" smtClean="0">
              <a:solidFill>
                <a:srgbClr val="000000"/>
              </a:solidFill>
              <a:latin typeface="Calibri" pitchFamily="34" charset="0"/>
            </a:endParaRPr>
          </a:p>
          <a:p>
            <a:pPr marL="237744" marR="0" lvl="0" indent="-237744" defTabSz="914400" rtl="0" eaLnBrk="1" fontAlgn="auto" latinLnBrk="0" hangingPunct="1">
              <a:lnSpc>
                <a:spcPct val="95000"/>
              </a:lnSpc>
              <a:spcBef>
                <a:spcPts val="600"/>
              </a:spcBef>
              <a:spcAft>
                <a:spcPts val="0"/>
              </a:spcAft>
              <a:buClr>
                <a:schemeClr val="accent1"/>
              </a:buClr>
              <a:buSzTx/>
              <a:tabLst/>
              <a:defRPr/>
            </a:pPr>
            <a:endParaRPr lang="en-US" sz="1600" dirty="0" smtClean="0">
              <a:solidFill>
                <a:srgbClr val="000000"/>
              </a:solidFill>
              <a:latin typeface="Calibri" pitchFamily="34" charset="0"/>
            </a:endParaRPr>
          </a:p>
          <a:p>
            <a:pPr marL="237744" marR="0" lvl="0" indent="-237744" defTabSz="914400" rtl="0" eaLnBrk="1" fontAlgn="auto" latinLnBrk="0" hangingPunct="1">
              <a:lnSpc>
                <a:spcPct val="95000"/>
              </a:lnSpc>
              <a:spcBef>
                <a:spcPts val="600"/>
              </a:spcBef>
              <a:spcAft>
                <a:spcPts val="0"/>
              </a:spcAft>
              <a:buClr>
                <a:schemeClr val="accent1"/>
              </a:buClr>
              <a:buSzTx/>
              <a:tabLst/>
              <a:defRPr/>
            </a:pPr>
            <a:endParaRPr lang="en-US" sz="1600" dirty="0" smtClean="0">
              <a:solidFill>
                <a:srgbClr val="000000"/>
              </a:solidFill>
              <a:latin typeface="Calibri" pitchFamily="34" charset="0"/>
            </a:endParaRPr>
          </a:p>
        </p:txBody>
      </p:sp>
      <p:pic>
        <p:nvPicPr>
          <p:cNvPr id="7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80051" y="2338308"/>
            <a:ext cx="1964064" cy="1162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43180" y="1600200"/>
            <a:ext cx="4269445" cy="838200"/>
          </a:xfrm>
          <a:prstGeom prst="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285750" indent="-285750">
              <a:lnSpc>
                <a:spcPct val="75000"/>
              </a:lnSpc>
              <a:buClr>
                <a:schemeClr val="accent1"/>
              </a:buClr>
              <a:buFont typeface="Wingdings" pitchFamily="2" charset="2"/>
              <a:buChar char="§"/>
            </a:pPr>
            <a:r>
              <a:rPr lang="en-US" sz="1600" b="1" dirty="0" err="1" smtClean="0">
                <a:latin typeface="Calibri" pitchFamily="34" charset="0"/>
              </a:rPr>
              <a:t>Direkte</a:t>
            </a:r>
            <a:r>
              <a:rPr lang="en-US" sz="1600" b="1" dirty="0" smtClean="0">
                <a:latin typeface="Calibri" pitchFamily="34" charset="0"/>
              </a:rPr>
              <a:t> </a:t>
            </a:r>
            <a:r>
              <a:rPr lang="en-US" sz="1600" b="1" dirty="0" err="1" smtClean="0">
                <a:latin typeface="Calibri" pitchFamily="34" charset="0"/>
              </a:rPr>
              <a:t>Anbindung</a:t>
            </a:r>
            <a:r>
              <a:rPr lang="en-US" sz="1600" b="1" dirty="0" smtClean="0">
                <a:latin typeface="Calibri" pitchFamily="34" charset="0"/>
              </a:rPr>
              <a:t> von FC/</a:t>
            </a:r>
            <a:r>
              <a:rPr lang="en-US" sz="1600" b="1" dirty="0" err="1" smtClean="0">
                <a:latin typeface="Calibri" pitchFamily="34" charset="0"/>
              </a:rPr>
              <a:t>FCoE</a:t>
            </a:r>
            <a:r>
              <a:rPr lang="en-US" sz="1600" b="1" dirty="0" smtClean="0">
                <a:latin typeface="Calibri" pitchFamily="34" charset="0"/>
              </a:rPr>
              <a:t> </a:t>
            </a:r>
            <a:r>
              <a:rPr lang="en-US" sz="1600" b="1" dirty="0" err="1" smtClean="0">
                <a:latin typeface="Calibri" pitchFamily="34" charset="0"/>
              </a:rPr>
              <a:t>Speicher</a:t>
            </a:r>
            <a:r>
              <a:rPr lang="en-US" sz="1600" b="1" dirty="0" smtClean="0">
                <a:latin typeface="Calibri" pitchFamily="34" charset="0"/>
              </a:rPr>
              <a:t> an den FI </a:t>
            </a:r>
            <a:r>
              <a:rPr lang="en-US" sz="1600" b="1" dirty="0" err="1" smtClean="0">
                <a:latin typeface="Calibri" pitchFamily="34" charset="0"/>
              </a:rPr>
              <a:t>ohne</a:t>
            </a:r>
            <a:r>
              <a:rPr lang="en-US" sz="1600" b="1" dirty="0" smtClean="0">
                <a:latin typeface="Calibri" pitchFamily="34" charset="0"/>
              </a:rPr>
              <a:t> upstream FC switch</a:t>
            </a:r>
          </a:p>
          <a:p>
            <a:pPr marL="285750" indent="-285750">
              <a:lnSpc>
                <a:spcPct val="75000"/>
              </a:lnSpc>
              <a:buClr>
                <a:schemeClr val="accent1"/>
              </a:buClr>
              <a:buFont typeface="Wingdings" pitchFamily="2" charset="2"/>
              <a:buChar char="§"/>
            </a:pPr>
            <a:endParaRPr lang="en-US" sz="1600" b="1" dirty="0" smtClean="0">
              <a:latin typeface="Calibri" pitchFamily="34" charset="0"/>
            </a:endParaRPr>
          </a:p>
          <a:p>
            <a:pPr marL="285750" indent="-285750">
              <a:lnSpc>
                <a:spcPct val="75000"/>
              </a:lnSpc>
              <a:buClr>
                <a:schemeClr val="accent1"/>
              </a:buClr>
              <a:buFont typeface="Wingdings" pitchFamily="2" charset="2"/>
              <a:buChar char="§"/>
            </a:pPr>
            <a:r>
              <a:rPr lang="en-US" sz="1600" b="1" dirty="0" err="1" smtClean="0">
                <a:latin typeface="Calibri" pitchFamily="34" charset="0"/>
              </a:rPr>
              <a:t>Geringere</a:t>
            </a:r>
            <a:r>
              <a:rPr lang="en-US" sz="1600" b="1" dirty="0" smtClean="0">
                <a:latin typeface="Calibri" pitchFamily="34" charset="0"/>
              </a:rPr>
              <a:t> </a:t>
            </a:r>
            <a:r>
              <a:rPr lang="en-US" sz="1600" b="1" dirty="0" err="1" smtClean="0">
                <a:latin typeface="Calibri" pitchFamily="34" charset="0"/>
              </a:rPr>
              <a:t>Kosten</a:t>
            </a:r>
            <a:r>
              <a:rPr lang="en-US" sz="1600" b="1" dirty="0" smtClean="0">
                <a:latin typeface="Calibri" pitchFamily="34" charset="0"/>
              </a:rPr>
              <a:t> </a:t>
            </a:r>
            <a:r>
              <a:rPr lang="en-US" sz="1600" b="1" dirty="0" err="1" smtClean="0">
                <a:latin typeface="Calibri" pitchFamily="34" charset="0"/>
              </a:rPr>
              <a:t>für</a:t>
            </a:r>
            <a:r>
              <a:rPr lang="en-US" sz="1600" b="1" dirty="0" smtClean="0">
                <a:latin typeface="Calibri" pitchFamily="34" charset="0"/>
              </a:rPr>
              <a:t> </a:t>
            </a:r>
            <a:r>
              <a:rPr lang="en-US" sz="1600" b="1" dirty="0" err="1" smtClean="0">
                <a:latin typeface="Calibri" pitchFamily="34" charset="0"/>
              </a:rPr>
              <a:t>kleinere</a:t>
            </a:r>
            <a:r>
              <a:rPr lang="en-US" sz="1600" b="1" dirty="0" smtClean="0">
                <a:latin typeface="Calibri" pitchFamily="34" charset="0"/>
              </a:rPr>
              <a:t> </a:t>
            </a:r>
            <a:r>
              <a:rPr lang="en-US" sz="1600" b="1" dirty="0" err="1" smtClean="0">
                <a:latin typeface="Calibri" pitchFamily="34" charset="0"/>
              </a:rPr>
              <a:t>Installationen</a:t>
            </a:r>
            <a:r>
              <a:rPr lang="en-US" sz="1600" b="1" dirty="0" smtClean="0">
                <a:latin typeface="Calibri" pitchFamily="34" charset="0"/>
              </a:rPr>
              <a:t> </a:t>
            </a:r>
          </a:p>
        </p:txBody>
      </p:sp>
      <p:sp>
        <p:nvSpPr>
          <p:cNvPr id="7" name="Rectangle 6"/>
          <p:cNvSpPr/>
          <p:nvPr/>
        </p:nvSpPr>
        <p:spPr>
          <a:xfrm>
            <a:off x="543180" y="1219200"/>
            <a:ext cx="4269445" cy="381000"/>
          </a:xfrm>
          <a:prstGeom prst="rect">
            <a:avLst/>
          </a:prstGeom>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err="1" smtClean="0">
                <a:latin typeface="Calibri" pitchFamily="34" charset="0"/>
              </a:rPr>
              <a:t>Kundennutzen</a:t>
            </a:r>
            <a:endParaRPr lang="en-US" sz="1600" b="1" dirty="0" smtClean="0">
              <a:latin typeface="Calibri" pitchFamily="34" charset="0"/>
            </a:endParaRPr>
          </a:p>
        </p:txBody>
      </p:sp>
      <p:sp>
        <p:nvSpPr>
          <p:cNvPr id="8" name="Rectangle 7"/>
          <p:cNvSpPr/>
          <p:nvPr/>
        </p:nvSpPr>
        <p:spPr>
          <a:xfrm>
            <a:off x="543180" y="2590800"/>
            <a:ext cx="4269233" cy="381000"/>
          </a:xfrm>
          <a:prstGeom prst="rect">
            <a:avLst/>
          </a:prstGeom>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latin typeface="Calibri" pitchFamily="34" charset="0"/>
              </a:rPr>
              <a:t>Details</a:t>
            </a:r>
            <a:endParaRPr lang="en-US" sz="1600" b="1" dirty="0">
              <a:latin typeface="Calibri" pitchFamily="34" charset="0"/>
            </a:endParaRPr>
          </a:p>
        </p:txBody>
      </p:sp>
      <p:sp>
        <p:nvSpPr>
          <p:cNvPr id="40" name="Title 1"/>
          <p:cNvSpPr>
            <a:spLocks noGrp="1"/>
          </p:cNvSpPr>
          <p:nvPr>
            <p:ph type="title"/>
          </p:nvPr>
        </p:nvSpPr>
        <p:spPr>
          <a:xfrm>
            <a:off x="521897" y="317500"/>
            <a:ext cx="8350249" cy="838200"/>
          </a:xfrm>
        </p:spPr>
        <p:txBody>
          <a:bodyPr/>
          <a:lstStyle/>
          <a:p>
            <a:r>
              <a:rPr lang="en-US" dirty="0" smtClean="0"/>
              <a:t/>
            </a:r>
            <a:br>
              <a:rPr lang="en-US" dirty="0" smtClean="0"/>
            </a:br>
            <a:r>
              <a:rPr lang="en-US" dirty="0" smtClean="0"/>
              <a:t>Zoning </a:t>
            </a:r>
            <a:r>
              <a:rPr lang="en-US" dirty="0" err="1" smtClean="0"/>
              <a:t>Konfiguration</a:t>
            </a:r>
            <a:r>
              <a:rPr lang="en-US" dirty="0" smtClean="0"/>
              <a:t> in UCSM</a:t>
            </a:r>
            <a:endParaRPr lang="en-US" dirty="0"/>
          </a:p>
        </p:txBody>
      </p:sp>
      <p:sp>
        <p:nvSpPr>
          <p:cNvPr id="9" name="Pentagon 8"/>
          <p:cNvSpPr/>
          <p:nvPr/>
        </p:nvSpPr>
        <p:spPr>
          <a:xfrm>
            <a:off x="7743508" y="-2724"/>
            <a:ext cx="1406881" cy="426357"/>
          </a:xfrm>
          <a:prstGeom prst="homePlat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Storage</a:t>
            </a:r>
          </a:p>
        </p:txBody>
      </p:sp>
      <p:pic>
        <p:nvPicPr>
          <p:cNvPr id="10" name="Picture 4" descr="C:\Documents and Settings\jachang2\Desktop\Desktop\Work Space\Nuova\Oregon\Nexus 5000 pics\high res\HKI00564 copy.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74670" y="3367316"/>
            <a:ext cx="1408823" cy="397235"/>
          </a:xfrm>
          <a:prstGeom prst="rect">
            <a:avLst/>
          </a:prstGeom>
          <a:noFill/>
          <a:effectLst>
            <a:outerShdw blurRad="50800" dist="38100" dir="2700000" algn="tl" rotWithShape="0">
              <a:prstClr val="black">
                <a:alpha val="40000"/>
              </a:prstClr>
            </a:outerShdw>
          </a:effectLst>
        </p:spPr>
      </p:pic>
      <p:cxnSp>
        <p:nvCxnSpPr>
          <p:cNvPr id="11" name="Shape 120"/>
          <p:cNvCxnSpPr>
            <a:stCxn id="10" idx="2"/>
          </p:cNvCxnSpPr>
          <p:nvPr/>
        </p:nvCxnSpPr>
        <p:spPr bwMode="auto">
          <a:xfrm rot="16200000" flipH="1">
            <a:off x="5353484" y="4290149"/>
            <a:ext cx="1413584" cy="362388"/>
          </a:xfrm>
          <a:prstGeom prst="bentConnector3">
            <a:avLst>
              <a:gd name="adj1" fmla="val 50000"/>
            </a:avLst>
          </a:prstGeom>
          <a:solidFill>
            <a:schemeClr val="accent1"/>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2" name="Shape 5"/>
          <p:cNvCxnSpPr/>
          <p:nvPr/>
        </p:nvCxnSpPr>
        <p:spPr bwMode="auto">
          <a:xfrm rot="16200000" flipH="1">
            <a:off x="5137002" y="4301403"/>
            <a:ext cx="1868067" cy="725931"/>
          </a:xfrm>
          <a:prstGeom prst="bentConnector3">
            <a:avLst>
              <a:gd name="adj1" fmla="val 69707"/>
            </a:avLst>
          </a:prstGeom>
          <a:solidFill>
            <a:schemeClr val="accent1"/>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3" name="Shape 125"/>
          <p:cNvCxnSpPr>
            <a:stCxn id="71" idx="2"/>
          </p:cNvCxnSpPr>
          <p:nvPr/>
        </p:nvCxnSpPr>
        <p:spPr bwMode="auto">
          <a:xfrm rot="5400000">
            <a:off x="7329642" y="4258974"/>
            <a:ext cx="1278792" cy="254735"/>
          </a:xfrm>
          <a:prstGeom prst="bentConnector3">
            <a:avLst>
              <a:gd name="adj1" fmla="val 50000"/>
            </a:avLst>
          </a:prstGeom>
          <a:solidFill>
            <a:schemeClr val="accent1"/>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cxnSp>
      <p:sp>
        <p:nvSpPr>
          <p:cNvPr id="14" name="Text Box 98"/>
          <p:cNvSpPr txBox="1">
            <a:spLocks noChangeArrowheads="1"/>
          </p:cNvSpPr>
          <p:nvPr/>
        </p:nvSpPr>
        <p:spPr bwMode="auto">
          <a:xfrm>
            <a:off x="6773403" y="5940994"/>
            <a:ext cx="1005826" cy="235273"/>
          </a:xfrm>
          <a:prstGeom prst="rect">
            <a:avLst/>
          </a:prstGeom>
          <a:noFill/>
          <a:ln w="9525">
            <a:noFill/>
            <a:miter lim="800000"/>
            <a:headEnd/>
            <a:tailEnd/>
          </a:ln>
        </p:spPr>
        <p:txBody>
          <a:bodyPr wrap="none" lIns="82124" tIns="41061" rIns="82124" bIns="41061">
            <a:spAutoFit/>
          </a:bodyPr>
          <a:lstStyle/>
          <a:p>
            <a:pPr marL="0" marR="0" lvl="0" indent="0" algn="ctr" defTabSz="814388" eaLnBrk="0" fontAlgn="auto" latinLnBrk="0" hangingPunct="0">
              <a:lnSpc>
                <a:spcPct val="9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rPr>
              <a:t>UCS servers</a:t>
            </a:r>
          </a:p>
        </p:txBody>
      </p:sp>
      <p:sp>
        <p:nvSpPr>
          <p:cNvPr id="15" name="Text Box 98"/>
          <p:cNvSpPr txBox="1">
            <a:spLocks noChangeArrowheads="1"/>
          </p:cNvSpPr>
          <p:nvPr/>
        </p:nvSpPr>
        <p:spPr bwMode="auto">
          <a:xfrm>
            <a:off x="6037126" y="3746944"/>
            <a:ext cx="629120" cy="235273"/>
          </a:xfrm>
          <a:prstGeom prst="rect">
            <a:avLst/>
          </a:prstGeom>
          <a:noFill/>
          <a:ln w="9525">
            <a:noFill/>
            <a:miter lim="800000"/>
            <a:headEnd/>
            <a:tailEnd/>
          </a:ln>
        </p:spPr>
        <p:txBody>
          <a:bodyPr wrap="none" lIns="82124" tIns="41061" rIns="82124" bIns="41061">
            <a:spAutoFit/>
          </a:bodyPr>
          <a:lstStyle/>
          <a:p>
            <a:pPr marL="0" marR="0" lvl="0" indent="0" algn="ctr" defTabSz="814388" eaLnBrk="0" fontAlgn="auto" latinLnBrk="0" hangingPunct="0">
              <a:lnSpc>
                <a:spcPct val="9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rPr>
              <a:t>UCS </a:t>
            </a:r>
            <a:r>
              <a:rPr lang="en-US" sz="1100" b="1" kern="0" dirty="0" smtClean="0">
                <a:solidFill>
                  <a:sysClr val="windowText" lastClr="000000"/>
                </a:solidFill>
                <a:effectLst>
                  <a:outerShdw blurRad="38100" dist="38100" dir="2700000" algn="tl">
                    <a:srgbClr val="000000">
                      <a:alpha val="43137"/>
                    </a:srgbClr>
                  </a:outerShdw>
                </a:effectLst>
              </a:rPr>
              <a:t>FI</a:t>
            </a:r>
            <a:endParaRPr kumimoji="0" lang="en-US" sz="11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endParaRPr>
          </a:p>
        </p:txBody>
      </p:sp>
      <p:sp>
        <p:nvSpPr>
          <p:cNvPr id="16" name="Text Box 98"/>
          <p:cNvSpPr txBox="1">
            <a:spLocks noChangeArrowheads="1"/>
          </p:cNvSpPr>
          <p:nvPr/>
        </p:nvSpPr>
        <p:spPr bwMode="auto">
          <a:xfrm>
            <a:off x="7402846" y="3730335"/>
            <a:ext cx="629120" cy="235273"/>
          </a:xfrm>
          <a:prstGeom prst="rect">
            <a:avLst/>
          </a:prstGeom>
          <a:noFill/>
          <a:ln w="9525">
            <a:noFill/>
            <a:miter lim="800000"/>
            <a:headEnd/>
            <a:tailEnd/>
          </a:ln>
        </p:spPr>
        <p:txBody>
          <a:bodyPr wrap="none" lIns="82124" tIns="41061" rIns="82124" bIns="41061">
            <a:spAutoFit/>
          </a:bodyPr>
          <a:lstStyle/>
          <a:p>
            <a:pPr marL="0" marR="0" lvl="0" indent="0" algn="ctr" defTabSz="814388" eaLnBrk="0" fontAlgn="auto" latinLnBrk="0" hangingPunct="0">
              <a:lnSpc>
                <a:spcPct val="9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rPr>
              <a:t>UCS </a:t>
            </a:r>
            <a:r>
              <a:rPr lang="en-US" sz="1100" b="1" kern="0" dirty="0" smtClean="0">
                <a:solidFill>
                  <a:sysClr val="windowText" lastClr="000000"/>
                </a:solidFill>
                <a:effectLst>
                  <a:outerShdw blurRad="38100" dist="38100" dir="2700000" algn="tl">
                    <a:srgbClr val="000000">
                      <a:alpha val="43137"/>
                    </a:srgbClr>
                  </a:outerShdw>
                </a:effectLst>
              </a:rPr>
              <a:t>FI</a:t>
            </a:r>
            <a:endParaRPr kumimoji="0" lang="en-US" sz="11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endParaRPr>
          </a:p>
        </p:txBody>
      </p:sp>
      <p:pic>
        <p:nvPicPr>
          <p:cNvPr id="17" name="Picture 128" descr="DiskSubsystem"/>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60670" y="1522272"/>
            <a:ext cx="553449" cy="662373"/>
          </a:xfrm>
          <a:prstGeom prst="rect">
            <a:avLst/>
          </a:prstGeom>
          <a:noFill/>
          <a:ln w="9525">
            <a:noFill/>
            <a:miter lim="800000"/>
            <a:headEnd/>
            <a:tailEnd/>
          </a:ln>
        </p:spPr>
      </p:pic>
      <p:grpSp>
        <p:nvGrpSpPr>
          <p:cNvPr id="18" name="Group 147"/>
          <p:cNvGrpSpPr>
            <a:grpSpLocks/>
          </p:cNvGrpSpPr>
          <p:nvPr/>
        </p:nvGrpSpPr>
        <p:grpSpPr bwMode="auto">
          <a:xfrm>
            <a:off x="6590035" y="1565278"/>
            <a:ext cx="354080" cy="513773"/>
            <a:chOff x="2982" y="2863"/>
            <a:chExt cx="640" cy="884"/>
          </a:xfrm>
          <a:effectLst>
            <a:outerShdw blurRad="50800" dist="38100" dir="2700000" algn="tl" rotWithShape="0">
              <a:prstClr val="black">
                <a:alpha val="40000"/>
              </a:prstClr>
            </a:outerShdw>
          </a:effectLst>
        </p:grpSpPr>
        <p:sp>
          <p:nvSpPr>
            <p:cNvPr id="19" name="Rectangle 148"/>
            <p:cNvSpPr>
              <a:spLocks noChangeArrowheads="1"/>
            </p:cNvSpPr>
            <p:nvPr/>
          </p:nvSpPr>
          <p:spPr bwMode="auto">
            <a:xfrm>
              <a:off x="2986" y="2928"/>
              <a:ext cx="561" cy="816"/>
            </a:xfrm>
            <a:prstGeom prst="rect">
              <a:avLst/>
            </a:prstGeom>
            <a:solidFill>
              <a:srgbClr val="B2B2B2"/>
            </a:solidFill>
            <a:ln w="6350">
              <a:noFill/>
              <a:miter lim="800000"/>
              <a:headEnd/>
              <a:tailEnd/>
            </a:ln>
          </p:spPr>
          <p:txBody>
            <a:bodyPr/>
            <a:lstStyle/>
            <a:p>
              <a:endParaRPr lang="en-US" sz="1100"/>
            </a:p>
          </p:txBody>
        </p:sp>
        <p:sp>
          <p:nvSpPr>
            <p:cNvPr id="20" name="Freeform 149"/>
            <p:cNvSpPr>
              <a:spLocks/>
            </p:cNvSpPr>
            <p:nvPr/>
          </p:nvSpPr>
          <p:spPr bwMode="auto">
            <a:xfrm>
              <a:off x="3541" y="2864"/>
              <a:ext cx="81" cy="883"/>
            </a:xfrm>
            <a:custGeom>
              <a:avLst/>
              <a:gdLst>
                <a:gd name="T0" fmla="*/ 0 w 81"/>
                <a:gd name="T1" fmla="*/ 883 h 883"/>
                <a:gd name="T2" fmla="*/ 81 w 81"/>
                <a:gd name="T3" fmla="*/ 818 h 883"/>
                <a:gd name="T4" fmla="*/ 81 w 81"/>
                <a:gd name="T5" fmla="*/ 0 h 883"/>
                <a:gd name="T6" fmla="*/ 1 w 81"/>
                <a:gd name="T7" fmla="*/ 74 h 883"/>
                <a:gd name="T8" fmla="*/ 0 w 81"/>
                <a:gd name="T9" fmla="*/ 883 h 883"/>
                <a:gd name="T10" fmla="*/ 0 60000 65536"/>
                <a:gd name="T11" fmla="*/ 0 60000 65536"/>
                <a:gd name="T12" fmla="*/ 0 60000 65536"/>
                <a:gd name="T13" fmla="*/ 0 60000 65536"/>
                <a:gd name="T14" fmla="*/ 0 60000 65536"/>
                <a:gd name="T15" fmla="*/ 0 w 81"/>
                <a:gd name="T16" fmla="*/ 0 h 883"/>
                <a:gd name="T17" fmla="*/ 81 w 81"/>
                <a:gd name="T18" fmla="*/ 883 h 883"/>
              </a:gdLst>
              <a:ahLst/>
              <a:cxnLst>
                <a:cxn ang="T10">
                  <a:pos x="T0" y="T1"/>
                </a:cxn>
                <a:cxn ang="T11">
                  <a:pos x="T2" y="T3"/>
                </a:cxn>
                <a:cxn ang="T12">
                  <a:pos x="T4" y="T5"/>
                </a:cxn>
                <a:cxn ang="T13">
                  <a:pos x="T6" y="T7"/>
                </a:cxn>
                <a:cxn ang="T14">
                  <a:pos x="T8" y="T9"/>
                </a:cxn>
              </a:cxnLst>
              <a:rect l="T15" t="T16" r="T17" b="T18"/>
              <a:pathLst>
                <a:path w="81" h="883">
                  <a:moveTo>
                    <a:pt x="0" y="883"/>
                  </a:moveTo>
                  <a:lnTo>
                    <a:pt x="81" y="818"/>
                  </a:lnTo>
                  <a:lnTo>
                    <a:pt x="81" y="0"/>
                  </a:lnTo>
                  <a:lnTo>
                    <a:pt x="1" y="74"/>
                  </a:lnTo>
                  <a:lnTo>
                    <a:pt x="0" y="883"/>
                  </a:lnTo>
                  <a:close/>
                </a:path>
              </a:pathLst>
            </a:custGeom>
            <a:solidFill>
              <a:srgbClr val="969696"/>
            </a:solidFill>
            <a:ln w="6350">
              <a:noFill/>
              <a:round/>
              <a:headEnd/>
              <a:tailEnd/>
            </a:ln>
          </p:spPr>
          <p:txBody>
            <a:bodyPr/>
            <a:lstStyle/>
            <a:p>
              <a:pPr algn="ctr" eaLnBrk="0" hangingPunct="0">
                <a:lnSpc>
                  <a:spcPct val="90000"/>
                </a:lnSpc>
              </a:pPr>
              <a:endParaRPr lang="en-US" sz="1100"/>
            </a:p>
          </p:txBody>
        </p:sp>
        <p:sp>
          <p:nvSpPr>
            <p:cNvPr id="21" name="Freeform 150"/>
            <p:cNvSpPr>
              <a:spLocks/>
            </p:cNvSpPr>
            <p:nvPr/>
          </p:nvSpPr>
          <p:spPr bwMode="auto">
            <a:xfrm>
              <a:off x="2982" y="2863"/>
              <a:ext cx="640" cy="74"/>
            </a:xfrm>
            <a:custGeom>
              <a:avLst/>
              <a:gdLst>
                <a:gd name="T0" fmla="*/ 0 w 301"/>
                <a:gd name="T1" fmla="*/ 2147483647 h 37"/>
                <a:gd name="T2" fmla="*/ 2147483647 w 301"/>
                <a:gd name="T3" fmla="*/ 0 h 37"/>
                <a:gd name="T4" fmla="*/ 2147483647 w 301"/>
                <a:gd name="T5" fmla="*/ 0 h 37"/>
                <a:gd name="T6" fmla="*/ 2147483647 w 301"/>
                <a:gd name="T7" fmla="*/ 2147483647 h 37"/>
                <a:gd name="T8" fmla="*/ 0 w 301"/>
                <a:gd name="T9" fmla="*/ 2147483647 h 37"/>
                <a:gd name="T10" fmla="*/ 0 60000 65536"/>
                <a:gd name="T11" fmla="*/ 0 60000 65536"/>
                <a:gd name="T12" fmla="*/ 0 60000 65536"/>
                <a:gd name="T13" fmla="*/ 0 60000 65536"/>
                <a:gd name="T14" fmla="*/ 0 60000 65536"/>
                <a:gd name="T15" fmla="*/ 0 w 301"/>
                <a:gd name="T16" fmla="*/ 0 h 37"/>
                <a:gd name="T17" fmla="*/ 301 w 301"/>
                <a:gd name="T18" fmla="*/ 37 h 37"/>
              </a:gdLst>
              <a:ahLst/>
              <a:cxnLst>
                <a:cxn ang="T10">
                  <a:pos x="T0" y="T1"/>
                </a:cxn>
                <a:cxn ang="T11">
                  <a:pos x="T2" y="T3"/>
                </a:cxn>
                <a:cxn ang="T12">
                  <a:pos x="T4" y="T5"/>
                </a:cxn>
                <a:cxn ang="T13">
                  <a:pos x="T6" y="T7"/>
                </a:cxn>
                <a:cxn ang="T14">
                  <a:pos x="T8" y="T9"/>
                </a:cxn>
              </a:cxnLst>
              <a:rect l="T15" t="T16" r="T17" b="T18"/>
              <a:pathLst>
                <a:path w="301" h="37">
                  <a:moveTo>
                    <a:pt x="0" y="37"/>
                  </a:moveTo>
                  <a:lnTo>
                    <a:pt x="36" y="0"/>
                  </a:lnTo>
                  <a:lnTo>
                    <a:pt x="301" y="0"/>
                  </a:lnTo>
                  <a:lnTo>
                    <a:pt x="265" y="37"/>
                  </a:lnTo>
                  <a:lnTo>
                    <a:pt x="0" y="37"/>
                  </a:lnTo>
                  <a:close/>
                </a:path>
              </a:pathLst>
            </a:custGeom>
            <a:solidFill>
              <a:srgbClr val="DDDDDD"/>
            </a:solidFill>
            <a:ln w="6350">
              <a:noFill/>
              <a:round/>
              <a:headEnd/>
              <a:tailEnd/>
            </a:ln>
          </p:spPr>
          <p:txBody>
            <a:bodyPr/>
            <a:lstStyle/>
            <a:p>
              <a:pPr algn="ctr" eaLnBrk="0" hangingPunct="0">
                <a:lnSpc>
                  <a:spcPct val="90000"/>
                </a:lnSpc>
              </a:pPr>
              <a:endParaRPr lang="en-US" sz="1100"/>
            </a:p>
          </p:txBody>
        </p:sp>
        <p:sp>
          <p:nvSpPr>
            <p:cNvPr id="22" name="Oval 151"/>
            <p:cNvSpPr>
              <a:spLocks noChangeArrowheads="1"/>
            </p:cNvSpPr>
            <p:nvPr/>
          </p:nvSpPr>
          <p:spPr bwMode="auto">
            <a:xfrm>
              <a:off x="3277" y="3586"/>
              <a:ext cx="176" cy="62"/>
            </a:xfrm>
            <a:prstGeom prst="ellipse">
              <a:avLst/>
            </a:prstGeom>
            <a:gradFill rotWithShape="0">
              <a:gsLst>
                <a:gs pos="0">
                  <a:srgbClr val="EAEAEA"/>
                </a:gs>
                <a:gs pos="100000">
                  <a:srgbClr val="969696"/>
                </a:gs>
              </a:gsLst>
              <a:lin ang="0" scaled="1"/>
            </a:gradFill>
            <a:ln w="3175">
              <a:solidFill>
                <a:schemeClr val="tx1"/>
              </a:solidFill>
              <a:round/>
              <a:headEnd/>
              <a:tailEnd/>
            </a:ln>
          </p:spPr>
          <p:txBody>
            <a:bodyPr/>
            <a:lstStyle/>
            <a:p>
              <a:endParaRPr lang="en-US" sz="1100"/>
            </a:p>
          </p:txBody>
        </p:sp>
        <p:sp>
          <p:nvSpPr>
            <p:cNvPr id="23" name="Rectangle 152"/>
            <p:cNvSpPr>
              <a:spLocks noChangeArrowheads="1"/>
            </p:cNvSpPr>
            <p:nvPr/>
          </p:nvSpPr>
          <p:spPr bwMode="auto">
            <a:xfrm>
              <a:off x="3277" y="3516"/>
              <a:ext cx="176" cy="98"/>
            </a:xfrm>
            <a:prstGeom prst="rect">
              <a:avLst/>
            </a:prstGeom>
            <a:gradFill rotWithShape="0">
              <a:gsLst>
                <a:gs pos="0">
                  <a:srgbClr val="EAEAEA"/>
                </a:gs>
                <a:gs pos="100000">
                  <a:srgbClr val="969696"/>
                </a:gs>
              </a:gsLst>
              <a:lin ang="0" scaled="1"/>
            </a:gradFill>
            <a:ln w="9525">
              <a:noFill/>
              <a:miter lim="800000"/>
              <a:headEnd/>
              <a:tailEnd/>
            </a:ln>
          </p:spPr>
          <p:txBody>
            <a:bodyPr/>
            <a:lstStyle/>
            <a:p>
              <a:endParaRPr lang="en-US" sz="1100"/>
            </a:p>
          </p:txBody>
        </p:sp>
        <p:sp>
          <p:nvSpPr>
            <p:cNvPr id="24" name="Oval 153"/>
            <p:cNvSpPr>
              <a:spLocks noChangeArrowheads="1"/>
            </p:cNvSpPr>
            <p:nvPr/>
          </p:nvSpPr>
          <p:spPr bwMode="auto">
            <a:xfrm>
              <a:off x="3277" y="3485"/>
              <a:ext cx="176" cy="62"/>
            </a:xfrm>
            <a:prstGeom prst="ellipse">
              <a:avLst/>
            </a:prstGeom>
            <a:gradFill rotWithShape="0">
              <a:gsLst>
                <a:gs pos="0">
                  <a:srgbClr val="EAEAEA"/>
                </a:gs>
                <a:gs pos="100000">
                  <a:srgbClr val="969696"/>
                </a:gs>
              </a:gsLst>
              <a:path path="rect">
                <a:fillToRect t="100000" r="100000"/>
              </a:path>
            </a:gradFill>
            <a:ln w="3175">
              <a:solidFill>
                <a:schemeClr val="tx1"/>
              </a:solidFill>
              <a:round/>
              <a:headEnd/>
              <a:tailEnd/>
            </a:ln>
          </p:spPr>
          <p:txBody>
            <a:bodyPr/>
            <a:lstStyle/>
            <a:p>
              <a:endParaRPr lang="en-US" sz="1100"/>
            </a:p>
          </p:txBody>
        </p:sp>
        <p:sp>
          <p:nvSpPr>
            <p:cNvPr id="25" name="Line 154"/>
            <p:cNvSpPr>
              <a:spLocks noChangeShapeType="1"/>
            </p:cNvSpPr>
            <p:nvPr/>
          </p:nvSpPr>
          <p:spPr bwMode="auto">
            <a:xfrm>
              <a:off x="3451" y="3523"/>
              <a:ext cx="0" cy="96"/>
            </a:xfrm>
            <a:prstGeom prst="line">
              <a:avLst/>
            </a:prstGeom>
            <a:noFill/>
            <a:ln w="3175">
              <a:solidFill>
                <a:srgbClr val="333333"/>
              </a:solidFill>
              <a:round/>
              <a:headEnd/>
              <a:tailEnd/>
            </a:ln>
          </p:spPr>
          <p:txBody>
            <a:bodyPr/>
            <a:lstStyle/>
            <a:p>
              <a:endParaRPr lang="en-US" sz="1100"/>
            </a:p>
          </p:txBody>
        </p:sp>
        <p:sp>
          <p:nvSpPr>
            <p:cNvPr id="26" name="Line 155"/>
            <p:cNvSpPr>
              <a:spLocks noChangeShapeType="1"/>
            </p:cNvSpPr>
            <p:nvPr/>
          </p:nvSpPr>
          <p:spPr bwMode="auto">
            <a:xfrm>
              <a:off x="3277" y="3523"/>
              <a:ext cx="0" cy="96"/>
            </a:xfrm>
            <a:prstGeom prst="line">
              <a:avLst/>
            </a:prstGeom>
            <a:noFill/>
            <a:ln w="3175">
              <a:solidFill>
                <a:srgbClr val="333333"/>
              </a:solidFill>
              <a:round/>
              <a:headEnd/>
              <a:tailEnd/>
            </a:ln>
          </p:spPr>
          <p:txBody>
            <a:bodyPr/>
            <a:lstStyle/>
            <a:p>
              <a:endParaRPr lang="en-US" sz="1100"/>
            </a:p>
          </p:txBody>
        </p:sp>
        <p:sp>
          <p:nvSpPr>
            <p:cNvPr id="27" name="Oval 156"/>
            <p:cNvSpPr>
              <a:spLocks noChangeArrowheads="1"/>
            </p:cNvSpPr>
            <p:nvPr/>
          </p:nvSpPr>
          <p:spPr bwMode="auto">
            <a:xfrm>
              <a:off x="3277" y="3437"/>
              <a:ext cx="176" cy="62"/>
            </a:xfrm>
            <a:prstGeom prst="ellipse">
              <a:avLst/>
            </a:prstGeom>
            <a:gradFill rotWithShape="0">
              <a:gsLst>
                <a:gs pos="0">
                  <a:srgbClr val="EAEAEA"/>
                </a:gs>
                <a:gs pos="100000">
                  <a:srgbClr val="969696"/>
                </a:gs>
              </a:gsLst>
              <a:lin ang="0" scaled="1"/>
            </a:gradFill>
            <a:ln w="3175">
              <a:solidFill>
                <a:schemeClr val="tx1"/>
              </a:solidFill>
              <a:round/>
              <a:headEnd/>
              <a:tailEnd/>
            </a:ln>
          </p:spPr>
          <p:txBody>
            <a:bodyPr/>
            <a:lstStyle/>
            <a:p>
              <a:endParaRPr lang="en-US" sz="1100"/>
            </a:p>
          </p:txBody>
        </p:sp>
        <p:sp>
          <p:nvSpPr>
            <p:cNvPr id="28" name="Rectangle 157"/>
            <p:cNvSpPr>
              <a:spLocks noChangeArrowheads="1"/>
            </p:cNvSpPr>
            <p:nvPr/>
          </p:nvSpPr>
          <p:spPr bwMode="auto">
            <a:xfrm>
              <a:off x="3277" y="3367"/>
              <a:ext cx="176" cy="98"/>
            </a:xfrm>
            <a:prstGeom prst="rect">
              <a:avLst/>
            </a:prstGeom>
            <a:gradFill rotWithShape="0">
              <a:gsLst>
                <a:gs pos="0">
                  <a:srgbClr val="EAEAEA"/>
                </a:gs>
                <a:gs pos="100000">
                  <a:srgbClr val="969696"/>
                </a:gs>
              </a:gsLst>
              <a:lin ang="0" scaled="1"/>
            </a:gradFill>
            <a:ln w="9525">
              <a:noFill/>
              <a:miter lim="800000"/>
              <a:headEnd/>
              <a:tailEnd/>
            </a:ln>
          </p:spPr>
          <p:txBody>
            <a:bodyPr/>
            <a:lstStyle/>
            <a:p>
              <a:endParaRPr lang="en-US" sz="1100"/>
            </a:p>
          </p:txBody>
        </p:sp>
        <p:sp>
          <p:nvSpPr>
            <p:cNvPr id="29" name="Oval 158"/>
            <p:cNvSpPr>
              <a:spLocks noChangeArrowheads="1"/>
            </p:cNvSpPr>
            <p:nvPr/>
          </p:nvSpPr>
          <p:spPr bwMode="auto">
            <a:xfrm>
              <a:off x="3277" y="3336"/>
              <a:ext cx="176" cy="62"/>
            </a:xfrm>
            <a:prstGeom prst="ellipse">
              <a:avLst/>
            </a:prstGeom>
            <a:gradFill rotWithShape="0">
              <a:gsLst>
                <a:gs pos="0">
                  <a:srgbClr val="EAEAEA"/>
                </a:gs>
                <a:gs pos="100000">
                  <a:srgbClr val="969696"/>
                </a:gs>
              </a:gsLst>
              <a:path path="rect">
                <a:fillToRect t="100000" r="100000"/>
              </a:path>
            </a:gradFill>
            <a:ln w="3175">
              <a:solidFill>
                <a:schemeClr val="tx1"/>
              </a:solidFill>
              <a:round/>
              <a:headEnd/>
              <a:tailEnd/>
            </a:ln>
          </p:spPr>
          <p:txBody>
            <a:bodyPr/>
            <a:lstStyle/>
            <a:p>
              <a:endParaRPr lang="en-US" sz="1100"/>
            </a:p>
          </p:txBody>
        </p:sp>
        <p:sp>
          <p:nvSpPr>
            <p:cNvPr id="30" name="Line 159"/>
            <p:cNvSpPr>
              <a:spLocks noChangeShapeType="1"/>
            </p:cNvSpPr>
            <p:nvPr/>
          </p:nvSpPr>
          <p:spPr bwMode="auto">
            <a:xfrm>
              <a:off x="3451" y="3374"/>
              <a:ext cx="0" cy="96"/>
            </a:xfrm>
            <a:prstGeom prst="line">
              <a:avLst/>
            </a:prstGeom>
            <a:noFill/>
            <a:ln w="3175">
              <a:solidFill>
                <a:srgbClr val="333333"/>
              </a:solidFill>
              <a:round/>
              <a:headEnd/>
              <a:tailEnd/>
            </a:ln>
          </p:spPr>
          <p:txBody>
            <a:bodyPr/>
            <a:lstStyle/>
            <a:p>
              <a:endParaRPr lang="en-US" sz="1100"/>
            </a:p>
          </p:txBody>
        </p:sp>
        <p:sp>
          <p:nvSpPr>
            <p:cNvPr id="31" name="Line 160"/>
            <p:cNvSpPr>
              <a:spLocks noChangeShapeType="1"/>
            </p:cNvSpPr>
            <p:nvPr/>
          </p:nvSpPr>
          <p:spPr bwMode="auto">
            <a:xfrm>
              <a:off x="3277" y="3374"/>
              <a:ext cx="0" cy="96"/>
            </a:xfrm>
            <a:prstGeom prst="line">
              <a:avLst/>
            </a:prstGeom>
            <a:noFill/>
            <a:ln w="3175">
              <a:solidFill>
                <a:srgbClr val="333333"/>
              </a:solidFill>
              <a:round/>
              <a:headEnd/>
              <a:tailEnd/>
            </a:ln>
          </p:spPr>
          <p:txBody>
            <a:bodyPr/>
            <a:lstStyle/>
            <a:p>
              <a:endParaRPr lang="en-US" sz="1100"/>
            </a:p>
          </p:txBody>
        </p:sp>
        <p:sp>
          <p:nvSpPr>
            <p:cNvPr id="32" name="Oval 161"/>
            <p:cNvSpPr>
              <a:spLocks noChangeArrowheads="1"/>
            </p:cNvSpPr>
            <p:nvPr/>
          </p:nvSpPr>
          <p:spPr bwMode="auto">
            <a:xfrm>
              <a:off x="3277" y="3288"/>
              <a:ext cx="176" cy="62"/>
            </a:xfrm>
            <a:prstGeom prst="ellipse">
              <a:avLst/>
            </a:prstGeom>
            <a:gradFill rotWithShape="0">
              <a:gsLst>
                <a:gs pos="0">
                  <a:srgbClr val="EAEAEA"/>
                </a:gs>
                <a:gs pos="100000">
                  <a:srgbClr val="969696"/>
                </a:gs>
              </a:gsLst>
              <a:lin ang="0" scaled="1"/>
            </a:gradFill>
            <a:ln w="3175">
              <a:solidFill>
                <a:schemeClr val="tx1"/>
              </a:solidFill>
              <a:round/>
              <a:headEnd/>
              <a:tailEnd/>
            </a:ln>
          </p:spPr>
          <p:txBody>
            <a:bodyPr/>
            <a:lstStyle/>
            <a:p>
              <a:endParaRPr lang="en-US" sz="1100"/>
            </a:p>
          </p:txBody>
        </p:sp>
        <p:sp>
          <p:nvSpPr>
            <p:cNvPr id="33" name="Rectangle 162"/>
            <p:cNvSpPr>
              <a:spLocks noChangeArrowheads="1"/>
            </p:cNvSpPr>
            <p:nvPr/>
          </p:nvSpPr>
          <p:spPr bwMode="auto">
            <a:xfrm>
              <a:off x="3277" y="3218"/>
              <a:ext cx="176" cy="98"/>
            </a:xfrm>
            <a:prstGeom prst="rect">
              <a:avLst/>
            </a:prstGeom>
            <a:gradFill rotWithShape="0">
              <a:gsLst>
                <a:gs pos="0">
                  <a:srgbClr val="EAEAEA"/>
                </a:gs>
                <a:gs pos="100000">
                  <a:srgbClr val="969696"/>
                </a:gs>
              </a:gsLst>
              <a:lin ang="0" scaled="1"/>
            </a:gradFill>
            <a:ln w="9525">
              <a:noFill/>
              <a:miter lim="800000"/>
              <a:headEnd/>
              <a:tailEnd/>
            </a:ln>
          </p:spPr>
          <p:txBody>
            <a:bodyPr/>
            <a:lstStyle/>
            <a:p>
              <a:endParaRPr lang="en-US" sz="1100"/>
            </a:p>
          </p:txBody>
        </p:sp>
        <p:sp>
          <p:nvSpPr>
            <p:cNvPr id="34" name="Oval 163"/>
            <p:cNvSpPr>
              <a:spLocks noChangeArrowheads="1"/>
            </p:cNvSpPr>
            <p:nvPr/>
          </p:nvSpPr>
          <p:spPr bwMode="auto">
            <a:xfrm>
              <a:off x="3277" y="3187"/>
              <a:ext cx="176" cy="62"/>
            </a:xfrm>
            <a:prstGeom prst="ellipse">
              <a:avLst/>
            </a:prstGeom>
            <a:gradFill rotWithShape="0">
              <a:gsLst>
                <a:gs pos="0">
                  <a:srgbClr val="EAEAEA"/>
                </a:gs>
                <a:gs pos="100000">
                  <a:srgbClr val="969696"/>
                </a:gs>
              </a:gsLst>
              <a:path path="rect">
                <a:fillToRect t="100000" r="100000"/>
              </a:path>
            </a:gradFill>
            <a:ln w="3175">
              <a:solidFill>
                <a:schemeClr val="tx1"/>
              </a:solidFill>
              <a:round/>
              <a:headEnd/>
              <a:tailEnd/>
            </a:ln>
          </p:spPr>
          <p:txBody>
            <a:bodyPr/>
            <a:lstStyle/>
            <a:p>
              <a:endParaRPr lang="en-US" sz="1100"/>
            </a:p>
          </p:txBody>
        </p:sp>
        <p:sp>
          <p:nvSpPr>
            <p:cNvPr id="35" name="Line 164"/>
            <p:cNvSpPr>
              <a:spLocks noChangeShapeType="1"/>
            </p:cNvSpPr>
            <p:nvPr/>
          </p:nvSpPr>
          <p:spPr bwMode="auto">
            <a:xfrm>
              <a:off x="3451" y="3225"/>
              <a:ext cx="0" cy="96"/>
            </a:xfrm>
            <a:prstGeom prst="line">
              <a:avLst/>
            </a:prstGeom>
            <a:noFill/>
            <a:ln w="3175">
              <a:solidFill>
                <a:srgbClr val="333333"/>
              </a:solidFill>
              <a:round/>
              <a:headEnd/>
              <a:tailEnd/>
            </a:ln>
          </p:spPr>
          <p:txBody>
            <a:bodyPr/>
            <a:lstStyle/>
            <a:p>
              <a:endParaRPr lang="en-US" sz="1100"/>
            </a:p>
          </p:txBody>
        </p:sp>
        <p:sp>
          <p:nvSpPr>
            <p:cNvPr id="36" name="Line 165"/>
            <p:cNvSpPr>
              <a:spLocks noChangeShapeType="1"/>
            </p:cNvSpPr>
            <p:nvPr/>
          </p:nvSpPr>
          <p:spPr bwMode="auto">
            <a:xfrm>
              <a:off x="3277" y="3225"/>
              <a:ext cx="0" cy="96"/>
            </a:xfrm>
            <a:prstGeom prst="line">
              <a:avLst/>
            </a:prstGeom>
            <a:noFill/>
            <a:ln w="3175">
              <a:solidFill>
                <a:srgbClr val="333333"/>
              </a:solidFill>
              <a:round/>
              <a:headEnd/>
              <a:tailEnd/>
            </a:ln>
          </p:spPr>
          <p:txBody>
            <a:bodyPr/>
            <a:lstStyle/>
            <a:p>
              <a:endParaRPr lang="en-US" sz="1100"/>
            </a:p>
          </p:txBody>
        </p:sp>
        <p:sp>
          <p:nvSpPr>
            <p:cNvPr id="37" name="Oval 166"/>
            <p:cNvSpPr>
              <a:spLocks noChangeArrowheads="1"/>
            </p:cNvSpPr>
            <p:nvPr/>
          </p:nvSpPr>
          <p:spPr bwMode="auto">
            <a:xfrm>
              <a:off x="3277" y="3139"/>
              <a:ext cx="176" cy="62"/>
            </a:xfrm>
            <a:prstGeom prst="ellipse">
              <a:avLst/>
            </a:prstGeom>
            <a:gradFill rotWithShape="0">
              <a:gsLst>
                <a:gs pos="0">
                  <a:srgbClr val="EAEAEA"/>
                </a:gs>
                <a:gs pos="100000">
                  <a:srgbClr val="969696"/>
                </a:gs>
              </a:gsLst>
              <a:lin ang="0" scaled="1"/>
            </a:gradFill>
            <a:ln w="3175">
              <a:solidFill>
                <a:schemeClr val="tx1"/>
              </a:solidFill>
              <a:round/>
              <a:headEnd/>
              <a:tailEnd/>
            </a:ln>
          </p:spPr>
          <p:txBody>
            <a:bodyPr/>
            <a:lstStyle/>
            <a:p>
              <a:endParaRPr lang="en-US" sz="1100"/>
            </a:p>
          </p:txBody>
        </p:sp>
        <p:sp>
          <p:nvSpPr>
            <p:cNvPr id="38" name="Rectangle 167"/>
            <p:cNvSpPr>
              <a:spLocks noChangeArrowheads="1"/>
            </p:cNvSpPr>
            <p:nvPr/>
          </p:nvSpPr>
          <p:spPr bwMode="auto">
            <a:xfrm>
              <a:off x="3277" y="3069"/>
              <a:ext cx="176" cy="98"/>
            </a:xfrm>
            <a:prstGeom prst="rect">
              <a:avLst/>
            </a:prstGeom>
            <a:gradFill rotWithShape="0">
              <a:gsLst>
                <a:gs pos="0">
                  <a:srgbClr val="EAEAEA"/>
                </a:gs>
                <a:gs pos="100000">
                  <a:srgbClr val="969696"/>
                </a:gs>
              </a:gsLst>
              <a:lin ang="0" scaled="1"/>
            </a:gradFill>
            <a:ln w="9525">
              <a:noFill/>
              <a:miter lim="800000"/>
              <a:headEnd/>
              <a:tailEnd/>
            </a:ln>
          </p:spPr>
          <p:txBody>
            <a:bodyPr/>
            <a:lstStyle/>
            <a:p>
              <a:endParaRPr lang="en-US" sz="1100"/>
            </a:p>
          </p:txBody>
        </p:sp>
        <p:sp>
          <p:nvSpPr>
            <p:cNvPr id="39" name="Oval 168"/>
            <p:cNvSpPr>
              <a:spLocks noChangeArrowheads="1"/>
            </p:cNvSpPr>
            <p:nvPr/>
          </p:nvSpPr>
          <p:spPr bwMode="auto">
            <a:xfrm>
              <a:off x="3277" y="3038"/>
              <a:ext cx="176" cy="62"/>
            </a:xfrm>
            <a:prstGeom prst="ellipse">
              <a:avLst/>
            </a:prstGeom>
            <a:gradFill rotWithShape="0">
              <a:gsLst>
                <a:gs pos="0">
                  <a:srgbClr val="EAEAEA"/>
                </a:gs>
                <a:gs pos="100000">
                  <a:srgbClr val="969696"/>
                </a:gs>
              </a:gsLst>
              <a:path path="rect">
                <a:fillToRect t="100000" r="100000"/>
              </a:path>
            </a:gradFill>
            <a:ln w="3175">
              <a:solidFill>
                <a:schemeClr val="tx1"/>
              </a:solidFill>
              <a:round/>
              <a:headEnd/>
              <a:tailEnd/>
            </a:ln>
          </p:spPr>
          <p:txBody>
            <a:bodyPr/>
            <a:lstStyle/>
            <a:p>
              <a:endParaRPr lang="en-US" sz="1100"/>
            </a:p>
          </p:txBody>
        </p:sp>
        <p:sp>
          <p:nvSpPr>
            <p:cNvPr id="41" name="Line 169"/>
            <p:cNvSpPr>
              <a:spLocks noChangeShapeType="1"/>
            </p:cNvSpPr>
            <p:nvPr/>
          </p:nvSpPr>
          <p:spPr bwMode="auto">
            <a:xfrm>
              <a:off x="3451" y="3076"/>
              <a:ext cx="0" cy="96"/>
            </a:xfrm>
            <a:prstGeom prst="line">
              <a:avLst/>
            </a:prstGeom>
            <a:noFill/>
            <a:ln w="3175">
              <a:solidFill>
                <a:srgbClr val="333333"/>
              </a:solidFill>
              <a:round/>
              <a:headEnd/>
              <a:tailEnd/>
            </a:ln>
          </p:spPr>
          <p:txBody>
            <a:bodyPr/>
            <a:lstStyle/>
            <a:p>
              <a:endParaRPr lang="en-US" sz="1100"/>
            </a:p>
          </p:txBody>
        </p:sp>
        <p:sp>
          <p:nvSpPr>
            <p:cNvPr id="42" name="Line 170"/>
            <p:cNvSpPr>
              <a:spLocks noChangeShapeType="1"/>
            </p:cNvSpPr>
            <p:nvPr/>
          </p:nvSpPr>
          <p:spPr bwMode="auto">
            <a:xfrm>
              <a:off x="3277" y="3076"/>
              <a:ext cx="0" cy="96"/>
            </a:xfrm>
            <a:prstGeom prst="line">
              <a:avLst/>
            </a:prstGeom>
            <a:noFill/>
            <a:ln w="3175">
              <a:solidFill>
                <a:srgbClr val="333333"/>
              </a:solidFill>
              <a:round/>
              <a:headEnd/>
              <a:tailEnd/>
            </a:ln>
          </p:spPr>
          <p:txBody>
            <a:bodyPr/>
            <a:lstStyle/>
            <a:p>
              <a:endParaRPr lang="en-US" sz="1100"/>
            </a:p>
          </p:txBody>
        </p:sp>
        <p:sp>
          <p:nvSpPr>
            <p:cNvPr id="43" name="Oval 171"/>
            <p:cNvSpPr>
              <a:spLocks noChangeArrowheads="1"/>
            </p:cNvSpPr>
            <p:nvPr/>
          </p:nvSpPr>
          <p:spPr bwMode="auto">
            <a:xfrm>
              <a:off x="3066" y="3586"/>
              <a:ext cx="176" cy="62"/>
            </a:xfrm>
            <a:prstGeom prst="ellipse">
              <a:avLst/>
            </a:prstGeom>
            <a:gradFill rotWithShape="0">
              <a:gsLst>
                <a:gs pos="0">
                  <a:srgbClr val="EAEAEA"/>
                </a:gs>
                <a:gs pos="100000">
                  <a:srgbClr val="969696"/>
                </a:gs>
              </a:gsLst>
              <a:lin ang="0" scaled="1"/>
            </a:gradFill>
            <a:ln w="3175">
              <a:solidFill>
                <a:schemeClr val="tx1"/>
              </a:solidFill>
              <a:round/>
              <a:headEnd/>
              <a:tailEnd/>
            </a:ln>
          </p:spPr>
          <p:txBody>
            <a:bodyPr/>
            <a:lstStyle/>
            <a:p>
              <a:endParaRPr lang="en-US" sz="1100"/>
            </a:p>
          </p:txBody>
        </p:sp>
        <p:sp>
          <p:nvSpPr>
            <p:cNvPr id="44" name="Rectangle 172"/>
            <p:cNvSpPr>
              <a:spLocks noChangeArrowheads="1"/>
            </p:cNvSpPr>
            <p:nvPr/>
          </p:nvSpPr>
          <p:spPr bwMode="auto">
            <a:xfrm>
              <a:off x="3066" y="3516"/>
              <a:ext cx="176" cy="98"/>
            </a:xfrm>
            <a:prstGeom prst="rect">
              <a:avLst/>
            </a:prstGeom>
            <a:gradFill rotWithShape="0">
              <a:gsLst>
                <a:gs pos="0">
                  <a:srgbClr val="EAEAEA"/>
                </a:gs>
                <a:gs pos="100000">
                  <a:srgbClr val="969696"/>
                </a:gs>
              </a:gsLst>
              <a:lin ang="0" scaled="1"/>
            </a:gradFill>
            <a:ln w="9525">
              <a:noFill/>
              <a:miter lim="800000"/>
              <a:headEnd/>
              <a:tailEnd/>
            </a:ln>
          </p:spPr>
          <p:txBody>
            <a:bodyPr/>
            <a:lstStyle/>
            <a:p>
              <a:endParaRPr lang="en-US" sz="1100"/>
            </a:p>
          </p:txBody>
        </p:sp>
        <p:sp>
          <p:nvSpPr>
            <p:cNvPr id="45" name="Oval 173"/>
            <p:cNvSpPr>
              <a:spLocks noChangeArrowheads="1"/>
            </p:cNvSpPr>
            <p:nvPr/>
          </p:nvSpPr>
          <p:spPr bwMode="auto">
            <a:xfrm>
              <a:off x="3066" y="3485"/>
              <a:ext cx="176" cy="62"/>
            </a:xfrm>
            <a:prstGeom prst="ellipse">
              <a:avLst/>
            </a:prstGeom>
            <a:gradFill rotWithShape="0">
              <a:gsLst>
                <a:gs pos="0">
                  <a:srgbClr val="EAEAEA"/>
                </a:gs>
                <a:gs pos="100000">
                  <a:srgbClr val="969696"/>
                </a:gs>
              </a:gsLst>
              <a:path path="rect">
                <a:fillToRect t="100000" r="100000"/>
              </a:path>
            </a:gradFill>
            <a:ln w="3175">
              <a:solidFill>
                <a:schemeClr val="tx1"/>
              </a:solidFill>
              <a:round/>
              <a:headEnd/>
              <a:tailEnd/>
            </a:ln>
          </p:spPr>
          <p:txBody>
            <a:bodyPr/>
            <a:lstStyle/>
            <a:p>
              <a:endParaRPr lang="en-US" sz="1100"/>
            </a:p>
          </p:txBody>
        </p:sp>
        <p:sp>
          <p:nvSpPr>
            <p:cNvPr id="46" name="Line 174"/>
            <p:cNvSpPr>
              <a:spLocks noChangeShapeType="1"/>
            </p:cNvSpPr>
            <p:nvPr/>
          </p:nvSpPr>
          <p:spPr bwMode="auto">
            <a:xfrm>
              <a:off x="3240" y="3523"/>
              <a:ext cx="0" cy="96"/>
            </a:xfrm>
            <a:prstGeom prst="line">
              <a:avLst/>
            </a:prstGeom>
            <a:noFill/>
            <a:ln w="3175">
              <a:solidFill>
                <a:srgbClr val="333333"/>
              </a:solidFill>
              <a:round/>
              <a:headEnd/>
              <a:tailEnd/>
            </a:ln>
          </p:spPr>
          <p:txBody>
            <a:bodyPr/>
            <a:lstStyle/>
            <a:p>
              <a:endParaRPr lang="en-US" sz="1100"/>
            </a:p>
          </p:txBody>
        </p:sp>
        <p:sp>
          <p:nvSpPr>
            <p:cNvPr id="47" name="Line 175"/>
            <p:cNvSpPr>
              <a:spLocks noChangeShapeType="1"/>
            </p:cNvSpPr>
            <p:nvPr/>
          </p:nvSpPr>
          <p:spPr bwMode="auto">
            <a:xfrm>
              <a:off x="3066" y="3523"/>
              <a:ext cx="0" cy="96"/>
            </a:xfrm>
            <a:prstGeom prst="line">
              <a:avLst/>
            </a:prstGeom>
            <a:noFill/>
            <a:ln w="3175">
              <a:solidFill>
                <a:srgbClr val="333333"/>
              </a:solidFill>
              <a:round/>
              <a:headEnd/>
              <a:tailEnd/>
            </a:ln>
          </p:spPr>
          <p:txBody>
            <a:bodyPr/>
            <a:lstStyle/>
            <a:p>
              <a:endParaRPr lang="en-US" sz="1100"/>
            </a:p>
          </p:txBody>
        </p:sp>
        <p:sp>
          <p:nvSpPr>
            <p:cNvPr id="48" name="Oval 176"/>
            <p:cNvSpPr>
              <a:spLocks noChangeArrowheads="1"/>
            </p:cNvSpPr>
            <p:nvPr/>
          </p:nvSpPr>
          <p:spPr bwMode="auto">
            <a:xfrm>
              <a:off x="3066" y="3437"/>
              <a:ext cx="176" cy="62"/>
            </a:xfrm>
            <a:prstGeom prst="ellipse">
              <a:avLst/>
            </a:prstGeom>
            <a:gradFill rotWithShape="0">
              <a:gsLst>
                <a:gs pos="0">
                  <a:srgbClr val="EAEAEA"/>
                </a:gs>
                <a:gs pos="100000">
                  <a:srgbClr val="969696"/>
                </a:gs>
              </a:gsLst>
              <a:lin ang="0" scaled="1"/>
            </a:gradFill>
            <a:ln w="3175">
              <a:solidFill>
                <a:schemeClr val="tx1"/>
              </a:solidFill>
              <a:round/>
              <a:headEnd/>
              <a:tailEnd/>
            </a:ln>
          </p:spPr>
          <p:txBody>
            <a:bodyPr/>
            <a:lstStyle/>
            <a:p>
              <a:endParaRPr lang="en-US" sz="1100"/>
            </a:p>
          </p:txBody>
        </p:sp>
        <p:sp>
          <p:nvSpPr>
            <p:cNvPr id="49" name="Rectangle 177"/>
            <p:cNvSpPr>
              <a:spLocks noChangeArrowheads="1"/>
            </p:cNvSpPr>
            <p:nvPr/>
          </p:nvSpPr>
          <p:spPr bwMode="auto">
            <a:xfrm>
              <a:off x="3066" y="3367"/>
              <a:ext cx="176" cy="98"/>
            </a:xfrm>
            <a:prstGeom prst="rect">
              <a:avLst/>
            </a:prstGeom>
            <a:gradFill rotWithShape="0">
              <a:gsLst>
                <a:gs pos="0">
                  <a:srgbClr val="EAEAEA"/>
                </a:gs>
                <a:gs pos="100000">
                  <a:srgbClr val="969696"/>
                </a:gs>
              </a:gsLst>
              <a:lin ang="0" scaled="1"/>
            </a:gradFill>
            <a:ln w="9525">
              <a:noFill/>
              <a:miter lim="800000"/>
              <a:headEnd/>
              <a:tailEnd/>
            </a:ln>
          </p:spPr>
          <p:txBody>
            <a:bodyPr/>
            <a:lstStyle/>
            <a:p>
              <a:endParaRPr lang="en-US" sz="1100"/>
            </a:p>
          </p:txBody>
        </p:sp>
        <p:sp>
          <p:nvSpPr>
            <p:cNvPr id="50" name="Oval 178"/>
            <p:cNvSpPr>
              <a:spLocks noChangeArrowheads="1"/>
            </p:cNvSpPr>
            <p:nvPr/>
          </p:nvSpPr>
          <p:spPr bwMode="auto">
            <a:xfrm>
              <a:off x="3066" y="3336"/>
              <a:ext cx="176" cy="62"/>
            </a:xfrm>
            <a:prstGeom prst="ellipse">
              <a:avLst/>
            </a:prstGeom>
            <a:gradFill rotWithShape="0">
              <a:gsLst>
                <a:gs pos="0">
                  <a:srgbClr val="EAEAEA"/>
                </a:gs>
                <a:gs pos="100000">
                  <a:srgbClr val="969696"/>
                </a:gs>
              </a:gsLst>
              <a:path path="rect">
                <a:fillToRect t="100000" r="100000"/>
              </a:path>
            </a:gradFill>
            <a:ln w="3175">
              <a:solidFill>
                <a:schemeClr val="tx1"/>
              </a:solidFill>
              <a:round/>
              <a:headEnd/>
              <a:tailEnd/>
            </a:ln>
          </p:spPr>
          <p:txBody>
            <a:bodyPr/>
            <a:lstStyle/>
            <a:p>
              <a:endParaRPr lang="en-US" sz="1100"/>
            </a:p>
          </p:txBody>
        </p:sp>
        <p:sp>
          <p:nvSpPr>
            <p:cNvPr id="51" name="Line 179"/>
            <p:cNvSpPr>
              <a:spLocks noChangeShapeType="1"/>
            </p:cNvSpPr>
            <p:nvPr/>
          </p:nvSpPr>
          <p:spPr bwMode="auto">
            <a:xfrm>
              <a:off x="3240" y="3374"/>
              <a:ext cx="0" cy="96"/>
            </a:xfrm>
            <a:prstGeom prst="line">
              <a:avLst/>
            </a:prstGeom>
            <a:noFill/>
            <a:ln w="3175">
              <a:solidFill>
                <a:srgbClr val="333333"/>
              </a:solidFill>
              <a:round/>
              <a:headEnd/>
              <a:tailEnd/>
            </a:ln>
          </p:spPr>
          <p:txBody>
            <a:bodyPr/>
            <a:lstStyle/>
            <a:p>
              <a:endParaRPr lang="en-US" sz="1100"/>
            </a:p>
          </p:txBody>
        </p:sp>
        <p:sp>
          <p:nvSpPr>
            <p:cNvPr id="52" name="Line 180"/>
            <p:cNvSpPr>
              <a:spLocks noChangeShapeType="1"/>
            </p:cNvSpPr>
            <p:nvPr/>
          </p:nvSpPr>
          <p:spPr bwMode="auto">
            <a:xfrm>
              <a:off x="3066" y="3374"/>
              <a:ext cx="0" cy="96"/>
            </a:xfrm>
            <a:prstGeom prst="line">
              <a:avLst/>
            </a:prstGeom>
            <a:noFill/>
            <a:ln w="3175">
              <a:solidFill>
                <a:srgbClr val="333333"/>
              </a:solidFill>
              <a:round/>
              <a:headEnd/>
              <a:tailEnd/>
            </a:ln>
          </p:spPr>
          <p:txBody>
            <a:bodyPr/>
            <a:lstStyle/>
            <a:p>
              <a:endParaRPr lang="en-US" sz="1100"/>
            </a:p>
          </p:txBody>
        </p:sp>
        <p:sp>
          <p:nvSpPr>
            <p:cNvPr id="53" name="Oval 181"/>
            <p:cNvSpPr>
              <a:spLocks noChangeArrowheads="1"/>
            </p:cNvSpPr>
            <p:nvPr/>
          </p:nvSpPr>
          <p:spPr bwMode="auto">
            <a:xfrm>
              <a:off x="3066" y="3288"/>
              <a:ext cx="176" cy="62"/>
            </a:xfrm>
            <a:prstGeom prst="ellipse">
              <a:avLst/>
            </a:prstGeom>
            <a:gradFill rotWithShape="0">
              <a:gsLst>
                <a:gs pos="0">
                  <a:srgbClr val="EAEAEA"/>
                </a:gs>
                <a:gs pos="100000">
                  <a:srgbClr val="969696"/>
                </a:gs>
              </a:gsLst>
              <a:lin ang="0" scaled="1"/>
            </a:gradFill>
            <a:ln w="3175">
              <a:solidFill>
                <a:schemeClr val="tx1"/>
              </a:solidFill>
              <a:round/>
              <a:headEnd/>
              <a:tailEnd/>
            </a:ln>
          </p:spPr>
          <p:txBody>
            <a:bodyPr/>
            <a:lstStyle/>
            <a:p>
              <a:endParaRPr lang="en-US" sz="1100"/>
            </a:p>
          </p:txBody>
        </p:sp>
        <p:sp>
          <p:nvSpPr>
            <p:cNvPr id="54" name="Rectangle 182"/>
            <p:cNvSpPr>
              <a:spLocks noChangeArrowheads="1"/>
            </p:cNvSpPr>
            <p:nvPr/>
          </p:nvSpPr>
          <p:spPr bwMode="auto">
            <a:xfrm>
              <a:off x="3066" y="3218"/>
              <a:ext cx="176" cy="98"/>
            </a:xfrm>
            <a:prstGeom prst="rect">
              <a:avLst/>
            </a:prstGeom>
            <a:gradFill rotWithShape="0">
              <a:gsLst>
                <a:gs pos="0">
                  <a:srgbClr val="EAEAEA"/>
                </a:gs>
                <a:gs pos="100000">
                  <a:srgbClr val="969696"/>
                </a:gs>
              </a:gsLst>
              <a:lin ang="0" scaled="1"/>
            </a:gradFill>
            <a:ln w="9525">
              <a:noFill/>
              <a:miter lim="800000"/>
              <a:headEnd/>
              <a:tailEnd/>
            </a:ln>
          </p:spPr>
          <p:txBody>
            <a:bodyPr/>
            <a:lstStyle/>
            <a:p>
              <a:endParaRPr lang="en-US" sz="1100"/>
            </a:p>
          </p:txBody>
        </p:sp>
        <p:sp>
          <p:nvSpPr>
            <p:cNvPr id="55" name="Oval 183"/>
            <p:cNvSpPr>
              <a:spLocks noChangeArrowheads="1"/>
            </p:cNvSpPr>
            <p:nvPr/>
          </p:nvSpPr>
          <p:spPr bwMode="auto">
            <a:xfrm>
              <a:off x="3066" y="3187"/>
              <a:ext cx="176" cy="62"/>
            </a:xfrm>
            <a:prstGeom prst="ellipse">
              <a:avLst/>
            </a:prstGeom>
            <a:gradFill rotWithShape="0">
              <a:gsLst>
                <a:gs pos="0">
                  <a:srgbClr val="EAEAEA"/>
                </a:gs>
                <a:gs pos="100000">
                  <a:srgbClr val="969696"/>
                </a:gs>
              </a:gsLst>
              <a:path path="rect">
                <a:fillToRect t="100000" r="100000"/>
              </a:path>
            </a:gradFill>
            <a:ln w="3175">
              <a:solidFill>
                <a:schemeClr val="tx1"/>
              </a:solidFill>
              <a:round/>
              <a:headEnd/>
              <a:tailEnd/>
            </a:ln>
          </p:spPr>
          <p:txBody>
            <a:bodyPr/>
            <a:lstStyle/>
            <a:p>
              <a:endParaRPr lang="en-US" sz="1100"/>
            </a:p>
          </p:txBody>
        </p:sp>
        <p:sp>
          <p:nvSpPr>
            <p:cNvPr id="56" name="Line 184"/>
            <p:cNvSpPr>
              <a:spLocks noChangeShapeType="1"/>
            </p:cNvSpPr>
            <p:nvPr/>
          </p:nvSpPr>
          <p:spPr bwMode="auto">
            <a:xfrm>
              <a:off x="3240" y="3225"/>
              <a:ext cx="0" cy="96"/>
            </a:xfrm>
            <a:prstGeom prst="line">
              <a:avLst/>
            </a:prstGeom>
            <a:noFill/>
            <a:ln w="3175">
              <a:solidFill>
                <a:srgbClr val="333333"/>
              </a:solidFill>
              <a:round/>
              <a:headEnd/>
              <a:tailEnd/>
            </a:ln>
          </p:spPr>
          <p:txBody>
            <a:bodyPr/>
            <a:lstStyle/>
            <a:p>
              <a:endParaRPr lang="en-US" sz="1100"/>
            </a:p>
          </p:txBody>
        </p:sp>
        <p:sp>
          <p:nvSpPr>
            <p:cNvPr id="57" name="Line 185"/>
            <p:cNvSpPr>
              <a:spLocks noChangeShapeType="1"/>
            </p:cNvSpPr>
            <p:nvPr/>
          </p:nvSpPr>
          <p:spPr bwMode="auto">
            <a:xfrm>
              <a:off x="3066" y="3225"/>
              <a:ext cx="0" cy="96"/>
            </a:xfrm>
            <a:prstGeom prst="line">
              <a:avLst/>
            </a:prstGeom>
            <a:noFill/>
            <a:ln w="3175">
              <a:solidFill>
                <a:srgbClr val="333333"/>
              </a:solidFill>
              <a:round/>
              <a:headEnd/>
              <a:tailEnd/>
            </a:ln>
          </p:spPr>
          <p:txBody>
            <a:bodyPr/>
            <a:lstStyle/>
            <a:p>
              <a:endParaRPr lang="en-US" sz="1100"/>
            </a:p>
          </p:txBody>
        </p:sp>
        <p:sp>
          <p:nvSpPr>
            <p:cNvPr id="58" name="Oval 186"/>
            <p:cNvSpPr>
              <a:spLocks noChangeArrowheads="1"/>
            </p:cNvSpPr>
            <p:nvPr/>
          </p:nvSpPr>
          <p:spPr bwMode="auto">
            <a:xfrm>
              <a:off x="3066" y="3139"/>
              <a:ext cx="176" cy="62"/>
            </a:xfrm>
            <a:prstGeom prst="ellipse">
              <a:avLst/>
            </a:prstGeom>
            <a:gradFill rotWithShape="0">
              <a:gsLst>
                <a:gs pos="0">
                  <a:srgbClr val="EAEAEA"/>
                </a:gs>
                <a:gs pos="100000">
                  <a:srgbClr val="969696"/>
                </a:gs>
              </a:gsLst>
              <a:lin ang="0" scaled="1"/>
            </a:gradFill>
            <a:ln w="3175">
              <a:solidFill>
                <a:schemeClr val="tx1"/>
              </a:solidFill>
              <a:round/>
              <a:headEnd/>
              <a:tailEnd/>
            </a:ln>
          </p:spPr>
          <p:txBody>
            <a:bodyPr/>
            <a:lstStyle/>
            <a:p>
              <a:endParaRPr lang="en-US" sz="1100"/>
            </a:p>
          </p:txBody>
        </p:sp>
        <p:sp>
          <p:nvSpPr>
            <p:cNvPr id="59" name="Rectangle 187"/>
            <p:cNvSpPr>
              <a:spLocks noChangeArrowheads="1"/>
            </p:cNvSpPr>
            <p:nvPr/>
          </p:nvSpPr>
          <p:spPr bwMode="auto">
            <a:xfrm>
              <a:off x="3066" y="3069"/>
              <a:ext cx="176" cy="98"/>
            </a:xfrm>
            <a:prstGeom prst="rect">
              <a:avLst/>
            </a:prstGeom>
            <a:gradFill rotWithShape="0">
              <a:gsLst>
                <a:gs pos="0">
                  <a:srgbClr val="EAEAEA"/>
                </a:gs>
                <a:gs pos="100000">
                  <a:srgbClr val="969696"/>
                </a:gs>
              </a:gsLst>
              <a:lin ang="0" scaled="1"/>
            </a:gradFill>
            <a:ln w="9525">
              <a:noFill/>
              <a:miter lim="800000"/>
              <a:headEnd/>
              <a:tailEnd/>
            </a:ln>
          </p:spPr>
          <p:txBody>
            <a:bodyPr/>
            <a:lstStyle/>
            <a:p>
              <a:endParaRPr lang="en-US" sz="1100"/>
            </a:p>
          </p:txBody>
        </p:sp>
        <p:sp>
          <p:nvSpPr>
            <p:cNvPr id="60" name="Oval 188"/>
            <p:cNvSpPr>
              <a:spLocks noChangeArrowheads="1"/>
            </p:cNvSpPr>
            <p:nvPr/>
          </p:nvSpPr>
          <p:spPr bwMode="auto">
            <a:xfrm>
              <a:off x="3066" y="3038"/>
              <a:ext cx="176" cy="62"/>
            </a:xfrm>
            <a:prstGeom prst="ellipse">
              <a:avLst/>
            </a:prstGeom>
            <a:gradFill rotWithShape="0">
              <a:gsLst>
                <a:gs pos="0">
                  <a:srgbClr val="EAEAEA"/>
                </a:gs>
                <a:gs pos="100000">
                  <a:srgbClr val="969696"/>
                </a:gs>
              </a:gsLst>
              <a:path path="rect">
                <a:fillToRect t="100000" r="100000"/>
              </a:path>
            </a:gradFill>
            <a:ln w="3175">
              <a:solidFill>
                <a:schemeClr val="tx1"/>
              </a:solidFill>
              <a:round/>
              <a:headEnd/>
              <a:tailEnd/>
            </a:ln>
          </p:spPr>
          <p:txBody>
            <a:bodyPr/>
            <a:lstStyle/>
            <a:p>
              <a:endParaRPr lang="en-US" sz="1100"/>
            </a:p>
          </p:txBody>
        </p:sp>
        <p:sp>
          <p:nvSpPr>
            <p:cNvPr id="61" name="Line 189"/>
            <p:cNvSpPr>
              <a:spLocks noChangeShapeType="1"/>
            </p:cNvSpPr>
            <p:nvPr/>
          </p:nvSpPr>
          <p:spPr bwMode="auto">
            <a:xfrm>
              <a:off x="3240" y="3076"/>
              <a:ext cx="0" cy="96"/>
            </a:xfrm>
            <a:prstGeom prst="line">
              <a:avLst/>
            </a:prstGeom>
            <a:noFill/>
            <a:ln w="3175">
              <a:solidFill>
                <a:srgbClr val="333333"/>
              </a:solidFill>
              <a:round/>
              <a:headEnd/>
              <a:tailEnd/>
            </a:ln>
          </p:spPr>
          <p:txBody>
            <a:bodyPr/>
            <a:lstStyle/>
            <a:p>
              <a:endParaRPr lang="en-US" sz="1100"/>
            </a:p>
          </p:txBody>
        </p:sp>
        <p:sp>
          <p:nvSpPr>
            <p:cNvPr id="62" name="Line 190"/>
            <p:cNvSpPr>
              <a:spLocks noChangeShapeType="1"/>
            </p:cNvSpPr>
            <p:nvPr/>
          </p:nvSpPr>
          <p:spPr bwMode="auto">
            <a:xfrm>
              <a:off x="3066" y="3076"/>
              <a:ext cx="0" cy="96"/>
            </a:xfrm>
            <a:prstGeom prst="line">
              <a:avLst/>
            </a:prstGeom>
            <a:noFill/>
            <a:ln w="3175">
              <a:solidFill>
                <a:srgbClr val="333333"/>
              </a:solidFill>
              <a:round/>
              <a:headEnd/>
              <a:tailEnd/>
            </a:ln>
          </p:spPr>
          <p:txBody>
            <a:bodyPr/>
            <a:lstStyle/>
            <a:p>
              <a:endParaRPr lang="en-US" sz="1100"/>
            </a:p>
          </p:txBody>
        </p:sp>
      </p:grpSp>
      <p:sp>
        <p:nvSpPr>
          <p:cNvPr id="63" name="Text Box 98"/>
          <p:cNvSpPr txBox="1">
            <a:spLocks noChangeArrowheads="1"/>
          </p:cNvSpPr>
          <p:nvPr/>
        </p:nvSpPr>
        <p:spPr bwMode="auto">
          <a:xfrm>
            <a:off x="6173021" y="1326698"/>
            <a:ext cx="1100403" cy="235273"/>
          </a:xfrm>
          <a:prstGeom prst="rect">
            <a:avLst/>
          </a:prstGeom>
          <a:noFill/>
          <a:ln w="9525">
            <a:noFill/>
            <a:miter lim="800000"/>
            <a:headEnd/>
            <a:tailEnd/>
          </a:ln>
        </p:spPr>
        <p:txBody>
          <a:bodyPr wrap="none" lIns="82124" tIns="41061" rIns="82124" bIns="41061">
            <a:spAutoFit/>
          </a:bodyPr>
          <a:lstStyle/>
          <a:p>
            <a:pPr marL="0" marR="0" lvl="0" indent="0" algn="ctr" defTabSz="814388" eaLnBrk="0" fontAlgn="auto" latinLnBrk="0" hangingPunct="0">
              <a:lnSpc>
                <a:spcPct val="90000"/>
              </a:lnSpc>
              <a:spcBef>
                <a:spcPts val="0"/>
              </a:spcBef>
              <a:spcAft>
                <a:spcPts val="0"/>
              </a:spcAft>
              <a:buClrTx/>
              <a:buSzTx/>
              <a:buFontTx/>
              <a:buNone/>
              <a:tabLst/>
              <a:defRPr/>
            </a:pPr>
            <a:r>
              <a:rPr kumimoji="0" lang="en-US" sz="1100" b="1" i="0" u="none" strike="noStrike" kern="0" cap="none" spc="0" normalizeH="0" baseline="0" noProof="0" dirty="0" err="1" smtClean="0">
                <a:ln>
                  <a:noFill/>
                </a:ln>
                <a:solidFill>
                  <a:sysClr val="windowText" lastClr="000000"/>
                </a:solidFill>
                <a:effectLst>
                  <a:outerShdw blurRad="38100" dist="38100" dir="2700000" algn="tl">
                    <a:srgbClr val="000000">
                      <a:alpha val="43137"/>
                    </a:srgbClr>
                  </a:outerShdw>
                </a:effectLst>
                <a:uLnTx/>
                <a:uFillTx/>
              </a:rPr>
              <a:t>FCoE</a:t>
            </a:r>
            <a:r>
              <a:rPr kumimoji="0" lang="en-US" sz="11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rPr>
              <a:t> Storage</a:t>
            </a:r>
          </a:p>
        </p:txBody>
      </p:sp>
      <p:sp>
        <p:nvSpPr>
          <p:cNvPr id="64" name="Text Box 98"/>
          <p:cNvSpPr txBox="1">
            <a:spLocks noChangeArrowheads="1"/>
          </p:cNvSpPr>
          <p:nvPr/>
        </p:nvSpPr>
        <p:spPr bwMode="auto">
          <a:xfrm>
            <a:off x="7384470" y="1286999"/>
            <a:ext cx="919263" cy="235273"/>
          </a:xfrm>
          <a:prstGeom prst="rect">
            <a:avLst/>
          </a:prstGeom>
          <a:noFill/>
          <a:ln w="9525">
            <a:noFill/>
            <a:miter lim="800000"/>
            <a:headEnd/>
            <a:tailEnd/>
          </a:ln>
        </p:spPr>
        <p:txBody>
          <a:bodyPr wrap="none" lIns="82124" tIns="41061" rIns="82124" bIns="41061">
            <a:spAutoFit/>
          </a:bodyPr>
          <a:lstStyle/>
          <a:p>
            <a:pPr marL="0" marR="0" lvl="0" indent="0" algn="ctr" defTabSz="814388" eaLnBrk="0" fontAlgn="auto" latinLnBrk="0" hangingPunct="0">
              <a:lnSpc>
                <a:spcPct val="9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rPr>
              <a:t>FC Storage</a:t>
            </a:r>
          </a:p>
        </p:txBody>
      </p:sp>
      <p:sp>
        <p:nvSpPr>
          <p:cNvPr id="65" name="Line 326"/>
          <p:cNvSpPr>
            <a:spLocks noChangeShapeType="1"/>
          </p:cNvSpPr>
          <p:nvPr/>
        </p:nvSpPr>
        <p:spPr bwMode="auto">
          <a:xfrm flipV="1">
            <a:off x="6173021" y="2184643"/>
            <a:ext cx="1439906" cy="1182673"/>
          </a:xfrm>
          <a:prstGeom prst="line">
            <a:avLst/>
          </a:prstGeom>
          <a:noFill/>
          <a:ln w="19050">
            <a:solidFill>
              <a:srgbClr val="00CC66"/>
            </a:solidFill>
            <a:round/>
            <a:headEnd/>
            <a:tailEnd/>
          </a:ln>
          <a:effectLst>
            <a:outerShdw blurRad="50800" dist="38100" dir="2700000" algn="tl" rotWithShape="0">
              <a:prstClr val="black">
                <a:alpha val="40000"/>
              </a:prstClr>
            </a:outerShdw>
          </a:effectLst>
        </p:spPr>
        <p:txBody>
          <a:bodyPr lIns="73025" tIns="36512" rIns="73025" bIns="36512">
            <a:prstTxWarp prst="textNoShape">
              <a:avLst/>
            </a:prstTxWarp>
          </a:bodyPr>
          <a:lstStyle/>
          <a:p>
            <a:endParaRPr lang="en-US"/>
          </a:p>
        </p:txBody>
      </p:sp>
      <p:sp>
        <p:nvSpPr>
          <p:cNvPr id="66" name="Line 326"/>
          <p:cNvSpPr>
            <a:spLocks noChangeShapeType="1"/>
          </p:cNvSpPr>
          <p:nvPr/>
        </p:nvSpPr>
        <p:spPr bwMode="auto">
          <a:xfrm flipH="1" flipV="1">
            <a:off x="7765327" y="2184641"/>
            <a:ext cx="685943" cy="1164694"/>
          </a:xfrm>
          <a:prstGeom prst="line">
            <a:avLst/>
          </a:prstGeom>
          <a:noFill/>
          <a:ln w="19050">
            <a:solidFill>
              <a:srgbClr val="00CC66"/>
            </a:solidFill>
            <a:round/>
            <a:headEnd/>
            <a:tailEnd/>
          </a:ln>
          <a:effectLst>
            <a:outerShdw blurRad="50800" dist="38100" dir="2700000" algn="tl" rotWithShape="0">
              <a:prstClr val="black">
                <a:alpha val="40000"/>
              </a:prstClr>
            </a:outerShdw>
          </a:effectLst>
        </p:spPr>
        <p:txBody>
          <a:bodyPr lIns="73025" tIns="36512" rIns="73025" bIns="36512">
            <a:prstTxWarp prst="textNoShape">
              <a:avLst/>
            </a:prstTxWarp>
          </a:bodyPr>
          <a:lstStyle/>
          <a:p>
            <a:endParaRPr lang="en-US"/>
          </a:p>
        </p:txBody>
      </p:sp>
      <p:sp>
        <p:nvSpPr>
          <p:cNvPr id="67" name="Line 326"/>
          <p:cNvSpPr>
            <a:spLocks noChangeShapeType="1"/>
          </p:cNvSpPr>
          <p:nvPr/>
        </p:nvSpPr>
        <p:spPr bwMode="auto">
          <a:xfrm flipV="1">
            <a:off x="5930688" y="2079051"/>
            <a:ext cx="725931" cy="1288265"/>
          </a:xfrm>
          <a:prstGeom prst="line">
            <a:avLst/>
          </a:prstGeom>
          <a:ln>
            <a:solidFill>
              <a:schemeClr val="tx1"/>
            </a:solidFill>
            <a:headEnd/>
            <a:tailEnd/>
          </a:ln>
          <a:effectLst>
            <a:outerShdw blurRad="50800" dist="38100" dir="2700000" algn="tl"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txBody>
          <a:bodyPr lIns="73025" tIns="36512" rIns="73025" bIns="36512">
            <a:prstTxWarp prst="textNoShape">
              <a:avLst/>
            </a:prstTxWarp>
          </a:bodyPr>
          <a:lstStyle/>
          <a:p>
            <a:endParaRPr lang="en-US"/>
          </a:p>
        </p:txBody>
      </p:sp>
      <p:sp>
        <p:nvSpPr>
          <p:cNvPr id="68" name="Line 326"/>
          <p:cNvSpPr>
            <a:spLocks noChangeShapeType="1"/>
          </p:cNvSpPr>
          <p:nvPr/>
        </p:nvSpPr>
        <p:spPr bwMode="auto">
          <a:xfrm flipH="1" flipV="1">
            <a:off x="6849508" y="2077307"/>
            <a:ext cx="1367347" cy="1290009"/>
          </a:xfrm>
          <a:prstGeom prst="line">
            <a:avLst/>
          </a:prstGeom>
          <a:ln>
            <a:solidFill>
              <a:schemeClr val="tx1"/>
            </a:solidFill>
            <a:headEnd/>
            <a:tailEnd/>
          </a:ln>
          <a:effectLst>
            <a:outerShdw blurRad="50800" dist="38100" dir="2700000" algn="tl"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txBody>
          <a:bodyPr lIns="73025" tIns="36512" rIns="73025" bIns="36512">
            <a:prstTxWarp prst="textNoShape">
              <a:avLst/>
            </a:prstTxWarp>
          </a:bodyPr>
          <a:lstStyle/>
          <a:p>
            <a:endParaRPr lang="en-US"/>
          </a:p>
        </p:txBody>
      </p:sp>
      <p:cxnSp>
        <p:nvCxnSpPr>
          <p:cNvPr id="69" name="Shape 5"/>
          <p:cNvCxnSpPr/>
          <p:nvPr/>
        </p:nvCxnSpPr>
        <p:spPr bwMode="auto">
          <a:xfrm rot="5400000">
            <a:off x="6622470" y="3882735"/>
            <a:ext cx="2133600" cy="1524000"/>
          </a:xfrm>
          <a:prstGeom prst="bentConnector3">
            <a:avLst>
              <a:gd name="adj1" fmla="val 71039"/>
            </a:avLst>
          </a:prstGeom>
          <a:solidFill>
            <a:schemeClr val="accent1"/>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cxnSp>
      <p:pic>
        <p:nvPicPr>
          <p:cNvPr id="70" name="Picture 12" descr="Santa_Clara_Back2 copy"/>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32254" y="4720969"/>
            <a:ext cx="2036974" cy="115335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1" name="Picture 4" descr="C:\Documents and Settings\jachang2\Desktop\Desktop\Work Space\Nuova\Oregon\Nexus 5000 pics\high res\HKI00564 copy.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436739" y="3349710"/>
            <a:ext cx="1319332" cy="397235"/>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74174180"/>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43180" y="2971800"/>
            <a:ext cx="4267201" cy="3352800"/>
          </a:xfrm>
          <a:prstGeom prst="rect">
            <a:avLst/>
          </a:prstGeom>
          <a:ln w="25400" cap="flat" cmpd="sng" algn="ctr">
            <a:solidFill>
              <a:schemeClr val="bg1">
                <a:lumMod val="85000"/>
              </a:schemeClr>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p>
            <a:pPr marL="237744" marR="0" lvl="0" indent="-237744" defTabSz="914400" rtl="0" eaLnBrk="1" fontAlgn="auto" latinLnBrk="0" hangingPunct="1">
              <a:lnSpc>
                <a:spcPct val="95000"/>
              </a:lnSpc>
              <a:spcBef>
                <a:spcPts val="600"/>
              </a:spcBef>
              <a:spcAft>
                <a:spcPts val="0"/>
              </a:spcAft>
              <a:buClr>
                <a:schemeClr val="accent1"/>
              </a:buClr>
              <a:buSzTx/>
              <a:buFont typeface="Arial" pitchFamily="34" charset="0"/>
              <a:buChar char="•"/>
              <a:tabLst/>
              <a:defRPr/>
            </a:pPr>
            <a:r>
              <a:rPr lang="en-US" dirty="0" err="1" smtClean="0">
                <a:solidFill>
                  <a:srgbClr val="0070C0"/>
                </a:solidFill>
                <a:latin typeface="Calibri" pitchFamily="34" charset="0"/>
              </a:rPr>
              <a:t>Unterstützt</a:t>
            </a:r>
            <a:r>
              <a:rPr lang="en-US" dirty="0" smtClean="0">
                <a:solidFill>
                  <a:srgbClr val="0070C0"/>
                </a:solidFill>
                <a:latin typeface="Calibri" pitchFamily="34" charset="0"/>
              </a:rPr>
              <a:t> in M3 </a:t>
            </a:r>
          </a:p>
          <a:p>
            <a:pPr marL="237744" marR="0" lvl="0" indent="-237744" defTabSz="914400" rtl="0" eaLnBrk="1" fontAlgn="auto" latinLnBrk="0" hangingPunct="1">
              <a:lnSpc>
                <a:spcPct val="95000"/>
              </a:lnSpc>
              <a:spcBef>
                <a:spcPts val="600"/>
              </a:spcBef>
              <a:spcAft>
                <a:spcPts val="0"/>
              </a:spcAft>
              <a:buClr>
                <a:schemeClr val="accent1"/>
              </a:buClr>
              <a:buSzTx/>
              <a:buFont typeface="Arial" pitchFamily="34" charset="0"/>
              <a:buChar char="•"/>
              <a:tabLst/>
              <a:defRPr/>
            </a:pPr>
            <a:r>
              <a:rPr lang="en-US" dirty="0" smtClean="0">
                <a:solidFill>
                  <a:srgbClr val="0070C0"/>
                </a:solidFill>
                <a:latin typeface="Calibri" pitchFamily="34" charset="0"/>
              </a:rPr>
              <a:t>Mezzanine cards* (non-</a:t>
            </a:r>
            <a:r>
              <a:rPr lang="en-US" dirty="0" err="1" smtClean="0">
                <a:solidFill>
                  <a:srgbClr val="0070C0"/>
                </a:solidFill>
                <a:latin typeface="Calibri" pitchFamily="34" charset="0"/>
              </a:rPr>
              <a:t>mLOM</a:t>
            </a:r>
            <a:r>
              <a:rPr lang="en-US" dirty="0" smtClean="0">
                <a:solidFill>
                  <a:srgbClr val="0070C0"/>
                </a:solidFill>
                <a:latin typeface="Calibri" pitchFamily="34" charset="0"/>
              </a:rPr>
              <a:t> slot)</a:t>
            </a:r>
          </a:p>
          <a:p>
            <a:pPr marL="694944" lvl="1" indent="-237744">
              <a:lnSpc>
                <a:spcPct val="95000"/>
              </a:lnSpc>
              <a:spcBef>
                <a:spcPts val="600"/>
              </a:spcBef>
              <a:buClr>
                <a:schemeClr val="accent1"/>
              </a:buClr>
              <a:buFont typeface="Arial" pitchFamily="34" charset="0"/>
              <a:buChar char="•"/>
              <a:defRPr/>
            </a:pPr>
            <a:endParaRPr lang="en-US" dirty="0" smtClean="0">
              <a:solidFill>
                <a:srgbClr val="0070C0"/>
              </a:solidFill>
              <a:latin typeface="Calibri" pitchFamily="34" charset="0"/>
            </a:endParaRPr>
          </a:p>
          <a:p>
            <a:pPr marL="237744" indent="-237744">
              <a:lnSpc>
                <a:spcPct val="95000"/>
              </a:lnSpc>
              <a:spcBef>
                <a:spcPts val="600"/>
              </a:spcBef>
              <a:buClr>
                <a:schemeClr val="accent1"/>
              </a:buClr>
              <a:buFont typeface="Arial" pitchFamily="34" charset="0"/>
              <a:buChar char="•"/>
              <a:defRPr/>
            </a:pPr>
            <a:r>
              <a:rPr lang="en-US" dirty="0" smtClean="0">
                <a:solidFill>
                  <a:srgbClr val="0070C0"/>
                </a:solidFill>
                <a:latin typeface="Calibri" pitchFamily="34" charset="0"/>
              </a:rPr>
              <a:t>UCS Manager will only discover and inventory the cards in this release</a:t>
            </a:r>
          </a:p>
          <a:p>
            <a:pPr marL="237744" indent="-237744">
              <a:lnSpc>
                <a:spcPct val="95000"/>
              </a:lnSpc>
              <a:spcBef>
                <a:spcPts val="600"/>
              </a:spcBef>
              <a:buClr>
                <a:schemeClr val="accent1"/>
              </a:buClr>
              <a:buFont typeface="Arial" pitchFamily="34" charset="0"/>
              <a:buChar char="•"/>
              <a:defRPr/>
            </a:pPr>
            <a:endParaRPr lang="en-US" dirty="0" smtClean="0">
              <a:solidFill>
                <a:srgbClr val="0070C0"/>
              </a:solidFill>
              <a:latin typeface="Calibri" pitchFamily="34" charset="0"/>
            </a:endParaRPr>
          </a:p>
          <a:p>
            <a:pPr marL="237744" indent="-237744">
              <a:lnSpc>
                <a:spcPct val="95000"/>
              </a:lnSpc>
              <a:spcBef>
                <a:spcPts val="600"/>
              </a:spcBef>
              <a:buClr>
                <a:schemeClr val="accent1"/>
              </a:buClr>
              <a:buFont typeface="Arial" pitchFamily="34" charset="0"/>
              <a:buChar char="•"/>
              <a:defRPr/>
            </a:pPr>
            <a:r>
              <a:rPr lang="en-US" dirty="0" smtClean="0">
                <a:solidFill>
                  <a:srgbClr val="0070C0"/>
                </a:solidFill>
                <a:latin typeface="Calibri" pitchFamily="34" charset="0"/>
              </a:rPr>
              <a:t>Firmware upgrades and pool qualification features will be in a post-Del Mar release</a:t>
            </a:r>
          </a:p>
          <a:p>
            <a:pPr marL="237744" marR="0" lvl="0" indent="-237744" defTabSz="914400" rtl="0" eaLnBrk="1" fontAlgn="auto" latinLnBrk="0" hangingPunct="1">
              <a:lnSpc>
                <a:spcPct val="95000"/>
              </a:lnSpc>
              <a:spcBef>
                <a:spcPts val="600"/>
              </a:spcBef>
              <a:spcAft>
                <a:spcPts val="0"/>
              </a:spcAft>
              <a:buClr>
                <a:schemeClr val="accent1"/>
              </a:buClr>
              <a:buSzTx/>
              <a:tabLst/>
              <a:defRPr/>
            </a:pPr>
            <a:endParaRPr lang="en-US" sz="1400" dirty="0" smtClean="0">
              <a:solidFill>
                <a:srgbClr val="000000"/>
              </a:solidFill>
              <a:latin typeface="Calibri" pitchFamily="34" charset="0"/>
            </a:endParaRPr>
          </a:p>
          <a:p>
            <a:pPr marL="237744" marR="0" lvl="0" indent="-237744" defTabSz="914400" rtl="0" eaLnBrk="1" fontAlgn="auto" latinLnBrk="0" hangingPunct="1">
              <a:lnSpc>
                <a:spcPct val="95000"/>
              </a:lnSpc>
              <a:spcBef>
                <a:spcPts val="600"/>
              </a:spcBef>
              <a:spcAft>
                <a:spcPts val="0"/>
              </a:spcAft>
              <a:buClr>
                <a:schemeClr val="accent1"/>
              </a:buClr>
              <a:buSzTx/>
              <a:buFont typeface="Arial" pitchFamily="34" charset="0"/>
              <a:buChar char="•"/>
              <a:tabLst/>
              <a:defRPr/>
            </a:pPr>
            <a:endParaRPr lang="en-US" sz="1400" dirty="0" smtClean="0">
              <a:solidFill>
                <a:srgbClr val="000000"/>
              </a:solidFill>
              <a:latin typeface="Calibri" pitchFamily="34" charset="0"/>
            </a:endParaRPr>
          </a:p>
          <a:p>
            <a:pPr marL="237744" marR="0" lvl="0" indent="-237744" defTabSz="914400" rtl="0" eaLnBrk="1" fontAlgn="auto" latinLnBrk="0" hangingPunct="1">
              <a:lnSpc>
                <a:spcPct val="95000"/>
              </a:lnSpc>
              <a:spcBef>
                <a:spcPts val="600"/>
              </a:spcBef>
              <a:spcAft>
                <a:spcPts val="0"/>
              </a:spcAft>
              <a:buClr>
                <a:schemeClr val="accent1"/>
              </a:buClr>
              <a:buSzTx/>
              <a:tabLst/>
              <a:defRPr/>
            </a:pPr>
            <a:endParaRPr lang="en-US" sz="1400" dirty="0" smtClean="0">
              <a:solidFill>
                <a:srgbClr val="000000"/>
              </a:solidFill>
              <a:latin typeface="Calibri" pitchFamily="34" charset="0"/>
            </a:endParaRPr>
          </a:p>
          <a:p>
            <a:pPr marL="237744" marR="0" lvl="0" indent="-237744" defTabSz="914400" rtl="0" eaLnBrk="1" fontAlgn="auto" latinLnBrk="0" hangingPunct="1">
              <a:lnSpc>
                <a:spcPct val="95000"/>
              </a:lnSpc>
              <a:spcBef>
                <a:spcPts val="600"/>
              </a:spcBef>
              <a:spcAft>
                <a:spcPts val="0"/>
              </a:spcAft>
              <a:buClr>
                <a:schemeClr val="accent1"/>
              </a:buClr>
              <a:buSzTx/>
              <a:tabLst/>
              <a:defRPr/>
            </a:pPr>
            <a:endParaRPr lang="en-US" sz="1400" dirty="0" smtClean="0">
              <a:solidFill>
                <a:srgbClr val="000000"/>
              </a:solidFill>
              <a:latin typeface="Calibri" pitchFamily="34" charset="0"/>
            </a:endParaRPr>
          </a:p>
        </p:txBody>
      </p:sp>
      <p:sp>
        <p:nvSpPr>
          <p:cNvPr id="6" name="Rectangle 5"/>
          <p:cNvSpPr/>
          <p:nvPr/>
        </p:nvSpPr>
        <p:spPr>
          <a:xfrm>
            <a:off x="543180" y="1600200"/>
            <a:ext cx="4269445" cy="838200"/>
          </a:xfrm>
          <a:prstGeom prst="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285750" indent="-285750">
              <a:lnSpc>
                <a:spcPct val="75000"/>
              </a:lnSpc>
              <a:buClr>
                <a:schemeClr val="accent1"/>
              </a:buClr>
              <a:buFont typeface="Wingdings" pitchFamily="2" charset="2"/>
              <a:buChar char="§"/>
            </a:pPr>
            <a:r>
              <a:rPr lang="en-US" sz="1600" b="1" dirty="0" smtClean="0">
                <a:latin typeface="Calibri" pitchFamily="34" charset="0"/>
              </a:rPr>
              <a:t>High performance flash storage in Blades</a:t>
            </a:r>
          </a:p>
          <a:p>
            <a:pPr marL="285750" indent="-285750">
              <a:lnSpc>
                <a:spcPct val="75000"/>
              </a:lnSpc>
              <a:buClr>
                <a:schemeClr val="accent1"/>
              </a:buClr>
            </a:pPr>
            <a:r>
              <a:rPr lang="en-US" sz="1600" b="1" dirty="0" smtClean="0">
                <a:latin typeface="Calibri" pitchFamily="34" charset="0"/>
              </a:rPr>
              <a:t> </a:t>
            </a:r>
          </a:p>
          <a:p>
            <a:pPr marL="285750" indent="-285750">
              <a:lnSpc>
                <a:spcPct val="75000"/>
              </a:lnSpc>
              <a:buClr>
                <a:schemeClr val="accent1"/>
              </a:buClr>
              <a:buFont typeface="Wingdings" pitchFamily="2" charset="2"/>
              <a:buChar char="§"/>
            </a:pPr>
            <a:r>
              <a:rPr lang="en-US" sz="1600" b="1" dirty="0" smtClean="0">
                <a:latin typeface="Calibri" pitchFamily="34" charset="0"/>
              </a:rPr>
              <a:t>Support </a:t>
            </a:r>
            <a:r>
              <a:rPr lang="en-US" sz="1600" b="1" dirty="0" err="1" smtClean="0">
                <a:latin typeface="Calibri" pitchFamily="34" charset="0"/>
              </a:rPr>
              <a:t>für</a:t>
            </a:r>
            <a:r>
              <a:rPr lang="en-US" sz="1600" b="1" dirty="0" smtClean="0">
                <a:latin typeface="Calibri" pitchFamily="34" charset="0"/>
              </a:rPr>
              <a:t> </a:t>
            </a:r>
            <a:r>
              <a:rPr lang="en-US" sz="1600" b="1" dirty="0" err="1" smtClean="0">
                <a:latin typeface="Calibri" pitchFamily="34" charset="0"/>
              </a:rPr>
              <a:t>Anwendungen</a:t>
            </a:r>
            <a:r>
              <a:rPr lang="en-US" sz="1600" b="1" dirty="0" smtClean="0">
                <a:latin typeface="Calibri" pitchFamily="34" charset="0"/>
              </a:rPr>
              <a:t> </a:t>
            </a:r>
            <a:r>
              <a:rPr lang="en-US" sz="1600" b="1" dirty="0" err="1" smtClean="0">
                <a:latin typeface="Calibri" pitchFamily="34" charset="0"/>
              </a:rPr>
              <a:t>mit</a:t>
            </a:r>
            <a:r>
              <a:rPr lang="en-US" sz="1600" b="1" dirty="0" smtClean="0">
                <a:latin typeface="Calibri" pitchFamily="34" charset="0"/>
              </a:rPr>
              <a:t> </a:t>
            </a:r>
            <a:r>
              <a:rPr lang="en-US" sz="1600" b="1" dirty="0" err="1" smtClean="0">
                <a:latin typeface="Calibri" pitchFamily="34" charset="0"/>
              </a:rPr>
              <a:t>hohen</a:t>
            </a:r>
            <a:r>
              <a:rPr lang="en-US" sz="1600" b="1" dirty="0" smtClean="0">
                <a:latin typeface="Calibri" pitchFamily="34" charset="0"/>
              </a:rPr>
              <a:t> IOPs </a:t>
            </a:r>
            <a:r>
              <a:rPr lang="en-US" sz="1600" b="1" dirty="0" err="1" smtClean="0">
                <a:latin typeface="Calibri" pitchFamily="34" charset="0"/>
              </a:rPr>
              <a:t>Anforderungen</a:t>
            </a:r>
            <a:endParaRPr lang="en-US" sz="1600" b="1" dirty="0" smtClean="0">
              <a:latin typeface="Calibri" pitchFamily="34" charset="0"/>
            </a:endParaRPr>
          </a:p>
        </p:txBody>
      </p:sp>
      <p:sp>
        <p:nvSpPr>
          <p:cNvPr id="7" name="Rectangle 6"/>
          <p:cNvSpPr/>
          <p:nvPr/>
        </p:nvSpPr>
        <p:spPr>
          <a:xfrm>
            <a:off x="543180" y="1219200"/>
            <a:ext cx="4269445" cy="381000"/>
          </a:xfrm>
          <a:prstGeom prst="rect">
            <a:avLst/>
          </a:prstGeom>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err="1" smtClean="0">
                <a:latin typeface="Calibri" pitchFamily="34" charset="0"/>
              </a:rPr>
              <a:t>Kundennutzen</a:t>
            </a:r>
            <a:endParaRPr lang="en-US" sz="1600" b="1" dirty="0" smtClean="0">
              <a:latin typeface="Calibri" pitchFamily="34" charset="0"/>
            </a:endParaRPr>
          </a:p>
        </p:txBody>
      </p:sp>
      <p:sp>
        <p:nvSpPr>
          <p:cNvPr id="8" name="Rectangle 7"/>
          <p:cNvSpPr/>
          <p:nvPr/>
        </p:nvSpPr>
        <p:spPr>
          <a:xfrm>
            <a:off x="543180" y="2590800"/>
            <a:ext cx="4269233" cy="381000"/>
          </a:xfrm>
          <a:prstGeom prst="rect">
            <a:avLst/>
          </a:prstGeom>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latin typeface="Calibri" pitchFamily="34" charset="0"/>
              </a:rPr>
              <a:t>Details</a:t>
            </a:r>
            <a:endParaRPr lang="en-US" sz="1600" b="1" dirty="0">
              <a:latin typeface="Calibri" pitchFamily="34" charset="0"/>
            </a:endParaRPr>
          </a:p>
        </p:txBody>
      </p:sp>
      <p:sp>
        <p:nvSpPr>
          <p:cNvPr id="40" name="Title 1"/>
          <p:cNvSpPr>
            <a:spLocks noGrp="1"/>
          </p:cNvSpPr>
          <p:nvPr>
            <p:ph type="title"/>
          </p:nvPr>
        </p:nvSpPr>
        <p:spPr>
          <a:xfrm>
            <a:off x="521897" y="317500"/>
            <a:ext cx="8350249" cy="838200"/>
          </a:xfrm>
        </p:spPr>
        <p:txBody>
          <a:bodyPr/>
          <a:lstStyle/>
          <a:p>
            <a:r>
              <a:rPr lang="en-US" dirty="0" smtClean="0"/>
              <a:t/>
            </a:r>
            <a:br>
              <a:rPr lang="en-US" dirty="0" smtClean="0"/>
            </a:br>
            <a:r>
              <a:rPr lang="en-US" dirty="0" err="1" smtClean="0"/>
              <a:t>PCIe</a:t>
            </a:r>
            <a:r>
              <a:rPr lang="en-US" dirty="0" smtClean="0"/>
              <a:t> </a:t>
            </a:r>
            <a:r>
              <a:rPr lang="en-US" dirty="0"/>
              <a:t>F</a:t>
            </a:r>
            <a:r>
              <a:rPr lang="en-US" dirty="0" smtClean="0"/>
              <a:t>lash – Discovery und </a:t>
            </a:r>
            <a:r>
              <a:rPr lang="en-US" dirty="0"/>
              <a:t>S</a:t>
            </a:r>
            <a:r>
              <a:rPr lang="en-US" dirty="0" smtClean="0"/>
              <a:t>upport</a:t>
            </a:r>
            <a:endParaRPr lang="en-US" dirty="0"/>
          </a:p>
        </p:txBody>
      </p:sp>
      <p:sp>
        <p:nvSpPr>
          <p:cNvPr id="9" name="Pentagon 8"/>
          <p:cNvSpPr/>
          <p:nvPr/>
        </p:nvSpPr>
        <p:spPr>
          <a:xfrm>
            <a:off x="7743508" y="-2724"/>
            <a:ext cx="1406881" cy="426357"/>
          </a:xfrm>
          <a:prstGeom prst="homePlat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Storage</a:t>
            </a:r>
          </a:p>
        </p:txBody>
      </p:sp>
      <p:grpSp>
        <p:nvGrpSpPr>
          <p:cNvPr id="14" name="Group 13"/>
          <p:cNvGrpSpPr/>
          <p:nvPr/>
        </p:nvGrpSpPr>
        <p:grpSpPr>
          <a:xfrm>
            <a:off x="5263004" y="2589182"/>
            <a:ext cx="3139858" cy="2107742"/>
            <a:chOff x="5522879" y="2590800"/>
            <a:chExt cx="2327163" cy="1586374"/>
          </a:xfrm>
        </p:grpSpPr>
        <p:grpSp>
          <p:nvGrpSpPr>
            <p:cNvPr id="12" name="Group 11"/>
            <p:cNvGrpSpPr/>
            <p:nvPr/>
          </p:nvGrpSpPr>
          <p:grpSpPr>
            <a:xfrm>
              <a:off x="5522879" y="2590800"/>
              <a:ext cx="2220632" cy="1586374"/>
              <a:chOff x="6140766" y="2438400"/>
              <a:chExt cx="1602742" cy="870896"/>
            </a:xfrm>
          </p:grpSpPr>
          <p:pic>
            <p:nvPicPr>
              <p:cNvPr id="10" name="Picture 4"/>
              <p:cNvPicPr>
                <a:picLocks noChangeAspect="1" noChangeArrowheads="1"/>
              </p:cNvPicPr>
              <p:nvPr/>
            </p:nvPicPr>
            <p:blipFill>
              <a:blip r:embed="rId3" cstate="email">
                <a:clrChange>
                  <a:clrFrom>
                    <a:srgbClr val="FEFFFF"/>
                  </a:clrFrom>
                  <a:clrTo>
                    <a:srgbClr val="FEFFFF">
                      <a:alpha val="0"/>
                    </a:srgbClr>
                  </a:clrTo>
                </a:clrChange>
                <a:extLst>
                  <a:ext uri="{28A0092B-C50C-407E-A947-70E740481C1C}">
                    <a14:useLocalDpi xmlns:a14="http://schemas.microsoft.com/office/drawing/2010/main"/>
                  </a:ext>
                </a:extLst>
              </a:blip>
              <a:srcRect/>
              <a:stretch>
                <a:fillRect/>
              </a:stretch>
            </p:blipFill>
            <p:spPr bwMode="auto">
              <a:xfrm>
                <a:off x="6310302" y="2438400"/>
                <a:ext cx="1433206" cy="87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Parallelogram 10"/>
              <p:cNvSpPr/>
              <p:nvPr/>
            </p:nvSpPr>
            <p:spPr>
              <a:xfrm rot="550392">
                <a:off x="6140766" y="2872203"/>
                <a:ext cx="1601664" cy="311416"/>
              </a:xfrm>
              <a:prstGeom prst="parallelogram">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
          <p:nvSpPr>
            <p:cNvPr id="13" name="Parallelogram 12"/>
            <p:cNvSpPr/>
            <p:nvPr/>
          </p:nvSpPr>
          <p:spPr>
            <a:xfrm rot="1103405">
              <a:off x="7324823" y="2971800"/>
              <a:ext cx="525219" cy="685800"/>
            </a:xfrm>
            <a:prstGeom prst="parallelogram">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spTree>
    <p:extLst>
      <p:ext uri="{BB962C8B-B14F-4D97-AF65-F5344CB8AC3E}">
        <p14:creationId xmlns:p14="http://schemas.microsoft.com/office/powerpoint/2010/main" val="2959329205"/>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BEBA8EAE-BF5A-486C-A8C5-ECC9F3942E4B}">
                <a14:imgProps xmlns:a14="http://schemas.microsoft.com/office/drawing/2010/main">
                  <a14:imgLayer r:embed="rId4">
                    <a14:imgEffect>
                      <a14:backgroundRemoval t="34205" b="65682" l="2455" r="100000">
                        <a14:foregroundMark x1="17818" y1="36591" x2="17818" y2="36591"/>
                        <a14:foregroundMark x1="19545" y1="37159" x2="19545" y2="37159"/>
                        <a14:foregroundMark x1="6909" y1="36932" x2="6909" y2="36932"/>
                        <a14:foregroundMark x1="9909" y1="37386" x2="9909" y2="37386"/>
                        <a14:foregroundMark x1="8364" y1="37386" x2="8364" y2="37386"/>
                        <a14:foregroundMark x1="11636" y1="37841" x2="11636" y2="37841"/>
                        <a14:foregroundMark x1="13545" y1="37841" x2="13545" y2="37841"/>
                        <a14:foregroundMark x1="16455" y1="37841" x2="16455" y2="37841"/>
                        <a14:foregroundMark x1="16455" y1="37841" x2="78818" y2="37159"/>
                        <a14:foregroundMark x1="95364" y1="36705" x2="4000" y2="36364"/>
                        <a14:foregroundMark x1="4000" y1="36364" x2="29182" y2="35682"/>
                        <a14:foregroundMark x1="29182" y1="35682" x2="91909" y2="35909"/>
                        <a14:foregroundMark x1="98818" y1="63068" x2="95909" y2="63068"/>
                      </a14:backgroundRemoval>
                    </a14:imgEffect>
                  </a14:imgLayer>
                </a14:imgProps>
              </a:ext>
              <a:ext uri="{28A0092B-C50C-407E-A947-70E740481C1C}">
                <a14:useLocalDpi xmlns:a14="http://schemas.microsoft.com/office/drawing/2010/main"/>
              </a:ext>
            </a:extLst>
          </a:blip>
          <a:stretch>
            <a:fillRect/>
          </a:stretch>
        </p:blipFill>
        <p:spPr>
          <a:xfrm>
            <a:off x="127167" y="788235"/>
            <a:ext cx="3065350" cy="2400109"/>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229702" y="-393"/>
            <a:ext cx="8588861" cy="838200"/>
          </a:xfrm>
        </p:spPr>
        <p:txBody>
          <a:bodyPr/>
          <a:lstStyle/>
          <a:p>
            <a:r>
              <a:rPr lang="en-US" dirty="0"/>
              <a:t>UCS B200 M3</a:t>
            </a:r>
          </a:p>
        </p:txBody>
      </p:sp>
      <p:pic>
        <p:nvPicPr>
          <p:cNvPr id="4" name="Picture 3"/>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100000" l="3091" r="95455"/>
                    </a14:imgEffect>
                  </a14:imgLayer>
                </a14:imgProps>
              </a:ext>
              <a:ext uri="{28A0092B-C50C-407E-A947-70E740481C1C}">
                <a14:useLocalDpi xmlns:a14="http://schemas.microsoft.com/office/drawing/2010/main"/>
              </a:ext>
            </a:extLst>
          </a:blip>
          <a:srcRect/>
          <a:stretch/>
        </p:blipFill>
        <p:spPr>
          <a:xfrm>
            <a:off x="2190750" y="2940231"/>
            <a:ext cx="6858000" cy="2317570"/>
          </a:xfrm>
          <a:prstGeom prst="rect">
            <a:avLst/>
          </a:prstGeom>
          <a:ln>
            <a:noFill/>
          </a:ln>
          <a:effectLst>
            <a:outerShdw blurRad="50800" dist="38100" dir="2700000" algn="tl" rotWithShape="0">
              <a:prstClr val="black">
                <a:alpha val="40000"/>
              </a:prstClr>
            </a:outerShdw>
          </a:effectLst>
        </p:spPr>
      </p:pic>
      <p:grpSp>
        <p:nvGrpSpPr>
          <p:cNvPr id="15" name="Group 95"/>
          <p:cNvGrpSpPr/>
          <p:nvPr/>
        </p:nvGrpSpPr>
        <p:grpSpPr>
          <a:xfrm>
            <a:off x="269533" y="1447799"/>
            <a:ext cx="4291397" cy="209551"/>
            <a:chOff x="269533" y="1447799"/>
            <a:chExt cx="4291397" cy="209551"/>
          </a:xfrm>
        </p:grpSpPr>
        <p:sp>
          <p:nvSpPr>
            <p:cNvPr id="14" name="Right Brace 13"/>
            <p:cNvSpPr/>
            <p:nvPr/>
          </p:nvSpPr>
          <p:spPr>
            <a:xfrm rot="16200000">
              <a:off x="1553993" y="163340"/>
              <a:ext cx="209550" cy="2778470"/>
            </a:xfrm>
            <a:prstGeom prst="rightBrace">
              <a:avLst/>
            </a:prstGeom>
            <a:ln w="31750">
              <a:gradFill>
                <a:gsLst>
                  <a:gs pos="51000">
                    <a:schemeClr val="tx1">
                      <a:lumMod val="60000"/>
                      <a:lumOff val="40000"/>
                    </a:schemeClr>
                  </a:gs>
                  <a:gs pos="0">
                    <a:schemeClr val="tx1"/>
                  </a:gs>
                </a:gsLst>
                <a:lin ang="5400000" scaled="0"/>
              </a:gra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96D6"/>
                </a:solidFill>
              </a:endParaRPr>
            </a:p>
          </p:txBody>
        </p:sp>
        <p:cxnSp>
          <p:nvCxnSpPr>
            <p:cNvPr id="16" name="Straight Arrow Connector 15"/>
            <p:cNvCxnSpPr>
              <a:stCxn id="38" idx="0"/>
              <a:endCxn id="14" idx="1"/>
            </p:cNvCxnSpPr>
            <p:nvPr/>
          </p:nvCxnSpPr>
          <p:spPr>
            <a:xfrm flipH="1">
              <a:off x="1658768" y="1447799"/>
              <a:ext cx="2902162" cy="1"/>
            </a:xfrm>
            <a:prstGeom prst="straightConnector1">
              <a:avLst/>
            </a:prstGeom>
            <a:ln w="31750">
              <a:gradFill>
                <a:gsLst>
                  <a:gs pos="51000">
                    <a:schemeClr val="tx1">
                      <a:lumMod val="60000"/>
                      <a:lumOff val="40000"/>
                    </a:schemeClr>
                  </a:gs>
                  <a:gs pos="0">
                    <a:schemeClr val="tx1"/>
                  </a:gs>
                </a:gsLst>
                <a:lin ang="5400000" scaled="0"/>
              </a:gradFill>
              <a:tailEnd type="none"/>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flipH="1" flipV="1">
            <a:off x="8652387" y="4984956"/>
            <a:ext cx="166176" cy="498034"/>
          </a:xfrm>
          <a:prstGeom prst="straightConnector1">
            <a:avLst/>
          </a:prstGeom>
          <a:ln w="31750">
            <a:gradFill>
              <a:gsLst>
                <a:gs pos="51000">
                  <a:schemeClr val="tx1">
                    <a:lumMod val="60000"/>
                    <a:lumOff val="40000"/>
                  </a:schemeClr>
                </a:gs>
                <a:gs pos="0">
                  <a:schemeClr val="tx1"/>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513014" y="2615315"/>
            <a:ext cx="1382289" cy="573029"/>
          </a:xfrm>
          <a:prstGeom prst="straightConnector1">
            <a:avLst/>
          </a:prstGeom>
          <a:ln w="31750">
            <a:gradFill>
              <a:gsLst>
                <a:gs pos="51000">
                  <a:schemeClr val="tx1">
                    <a:lumMod val="60000"/>
                    <a:lumOff val="40000"/>
                  </a:schemeClr>
                </a:gs>
                <a:gs pos="0">
                  <a:schemeClr val="tx1"/>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bwMode="auto">
          <a:xfrm>
            <a:off x="3891047" y="1447799"/>
            <a:ext cx="1339766" cy="649832"/>
          </a:xfrm>
          <a:prstGeom prst="roundRect">
            <a:avLst/>
          </a:prstGeom>
          <a:gradFill>
            <a:gsLst>
              <a:gs pos="0">
                <a:schemeClr val="bg1">
                  <a:lumMod val="95000"/>
                </a:schemeClr>
              </a:gs>
              <a:gs pos="86000">
                <a:schemeClr val="bg1">
                  <a:lumMod val="75000"/>
                </a:schemeClr>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2D343B"/>
                </a:solidFill>
              </a:rPr>
              <a:t>Half width blade form factor</a:t>
            </a:r>
          </a:p>
        </p:txBody>
      </p:sp>
      <p:sp>
        <p:nvSpPr>
          <p:cNvPr id="39" name="Rounded Rectangle 38"/>
          <p:cNvSpPr/>
          <p:nvPr/>
        </p:nvSpPr>
        <p:spPr bwMode="auto">
          <a:xfrm>
            <a:off x="5721092" y="1965483"/>
            <a:ext cx="1339766" cy="649832"/>
          </a:xfrm>
          <a:prstGeom prst="roundRect">
            <a:avLst/>
          </a:prstGeom>
          <a:gradFill>
            <a:gsLst>
              <a:gs pos="0">
                <a:schemeClr val="bg1">
                  <a:lumMod val="95000"/>
                </a:schemeClr>
              </a:gs>
              <a:gs pos="86000">
                <a:schemeClr val="bg1">
                  <a:lumMod val="75000"/>
                </a:schemeClr>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2D343B"/>
                </a:solidFill>
              </a:rPr>
              <a:t>Modular </a:t>
            </a:r>
            <a:r>
              <a:rPr lang="en-US" sz="1200" dirty="0" err="1" smtClean="0">
                <a:solidFill>
                  <a:srgbClr val="2D343B"/>
                </a:solidFill>
              </a:rPr>
              <a:t>LOM</a:t>
            </a:r>
            <a:endParaRPr lang="en-US" sz="1200" dirty="0" smtClean="0">
              <a:solidFill>
                <a:srgbClr val="2D343B"/>
              </a:solidFill>
            </a:endParaRPr>
          </a:p>
          <a:p>
            <a:pPr algn="ctr"/>
            <a:r>
              <a:rPr lang="en-US" sz="1200" dirty="0" smtClean="0">
                <a:solidFill>
                  <a:srgbClr val="2D343B"/>
                </a:solidFill>
              </a:rPr>
              <a:t>Slot</a:t>
            </a:r>
            <a:endParaRPr lang="en-US" sz="1200" dirty="0">
              <a:solidFill>
                <a:srgbClr val="2D343B"/>
              </a:solidFill>
            </a:endParaRPr>
          </a:p>
        </p:txBody>
      </p:sp>
      <p:sp>
        <p:nvSpPr>
          <p:cNvPr id="45" name="Rounded Rectangle 44"/>
          <p:cNvSpPr/>
          <p:nvPr/>
        </p:nvSpPr>
        <p:spPr bwMode="auto">
          <a:xfrm>
            <a:off x="7725869" y="5482990"/>
            <a:ext cx="1339766" cy="649832"/>
          </a:xfrm>
          <a:prstGeom prst="roundRect">
            <a:avLst/>
          </a:prstGeom>
          <a:gradFill>
            <a:gsLst>
              <a:gs pos="0">
                <a:schemeClr val="bg1">
                  <a:lumMod val="95000"/>
                </a:schemeClr>
              </a:gs>
              <a:gs pos="86000">
                <a:schemeClr val="bg1">
                  <a:lumMod val="75000"/>
                </a:schemeClr>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2D343B"/>
                </a:solidFill>
              </a:rPr>
              <a:t>Connectors to the backplane</a:t>
            </a:r>
            <a:endParaRPr lang="en-US" sz="1200" dirty="0">
              <a:solidFill>
                <a:srgbClr val="2D343B"/>
              </a:solidFill>
            </a:endParaRPr>
          </a:p>
        </p:txBody>
      </p:sp>
      <p:sp>
        <p:nvSpPr>
          <p:cNvPr id="34" name="TextBox 33"/>
          <p:cNvSpPr txBox="1"/>
          <p:nvPr/>
        </p:nvSpPr>
        <p:spPr>
          <a:xfrm>
            <a:off x="762754" y="5292844"/>
            <a:ext cx="6681637" cy="923330"/>
          </a:xfrm>
          <a:prstGeom prst="rect">
            <a:avLst/>
          </a:prstGeom>
          <a:noFill/>
          <a:ln w="34925">
            <a:solidFill>
              <a:srgbClr val="FF0000"/>
            </a:solidFill>
          </a:ln>
        </p:spPr>
        <p:txBody>
          <a:bodyPr wrap="none" rtlCol="0">
            <a:spAutoFit/>
          </a:bodyPr>
          <a:lstStyle/>
          <a:p>
            <a:pPr marL="342900" indent="-342900">
              <a:buFont typeface="+mj-lt"/>
              <a:buAutoNum type="arabicPeriod"/>
            </a:pPr>
            <a:r>
              <a:rPr lang="en-US" dirty="0" err="1" smtClean="0">
                <a:solidFill>
                  <a:srgbClr val="000000"/>
                </a:solidFill>
              </a:rPr>
              <a:t>mLOM</a:t>
            </a:r>
            <a:r>
              <a:rPr lang="en-US" dirty="0" smtClean="0">
                <a:solidFill>
                  <a:srgbClr val="000000"/>
                </a:solidFill>
              </a:rPr>
              <a:t> Slot: Supports only the VIC 1240</a:t>
            </a:r>
          </a:p>
          <a:p>
            <a:pPr marL="342900" indent="-342900">
              <a:buFont typeface="+mj-lt"/>
              <a:buAutoNum type="arabicPeriod"/>
            </a:pPr>
            <a:r>
              <a:rPr lang="en-US" dirty="0" smtClean="0">
                <a:solidFill>
                  <a:srgbClr val="000000"/>
                </a:solidFill>
              </a:rPr>
              <a:t>Mezz Slot: Supports VIC 1280 &amp; 3</a:t>
            </a:r>
            <a:r>
              <a:rPr lang="en-US" baseline="30000" dirty="0" smtClean="0">
                <a:solidFill>
                  <a:srgbClr val="000000"/>
                </a:solidFill>
              </a:rPr>
              <a:t>rd</a:t>
            </a:r>
            <a:r>
              <a:rPr lang="en-US" dirty="0" smtClean="0">
                <a:solidFill>
                  <a:srgbClr val="000000"/>
                </a:solidFill>
              </a:rPr>
              <a:t> party Gen 3 Mezz cards</a:t>
            </a:r>
          </a:p>
          <a:p>
            <a:pPr marL="342900" indent="-342900">
              <a:buFont typeface="+mj-lt"/>
              <a:buAutoNum type="arabicPeriod"/>
            </a:pPr>
            <a:r>
              <a:rPr lang="en-US" dirty="0" smtClean="0">
                <a:solidFill>
                  <a:srgbClr val="000000"/>
                </a:solidFill>
              </a:rPr>
              <a:t>M81KR </a:t>
            </a:r>
            <a:r>
              <a:rPr lang="en-US" u="sng" dirty="0" smtClean="0">
                <a:solidFill>
                  <a:srgbClr val="000000"/>
                </a:solidFill>
              </a:rPr>
              <a:t>*NOT*</a:t>
            </a:r>
            <a:r>
              <a:rPr lang="en-US" dirty="0" smtClean="0">
                <a:solidFill>
                  <a:srgbClr val="000000"/>
                </a:solidFill>
              </a:rPr>
              <a:t> supported on the M3 (Romley blades)</a:t>
            </a:r>
          </a:p>
        </p:txBody>
      </p:sp>
      <p:sp>
        <p:nvSpPr>
          <p:cNvPr id="36" name="Rounded Rectangle 35"/>
          <p:cNvSpPr/>
          <p:nvPr/>
        </p:nvSpPr>
        <p:spPr bwMode="auto">
          <a:xfrm>
            <a:off x="7608701" y="1965483"/>
            <a:ext cx="1339766" cy="649832"/>
          </a:xfrm>
          <a:prstGeom prst="roundRect">
            <a:avLst/>
          </a:prstGeom>
          <a:gradFill>
            <a:gsLst>
              <a:gs pos="0">
                <a:schemeClr val="bg1">
                  <a:lumMod val="95000"/>
                </a:schemeClr>
              </a:gs>
              <a:gs pos="86000">
                <a:schemeClr val="bg1">
                  <a:lumMod val="75000"/>
                </a:schemeClr>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2D343B"/>
                </a:solidFill>
              </a:rPr>
              <a:t>Mezzanine </a:t>
            </a:r>
          </a:p>
          <a:p>
            <a:pPr algn="ctr"/>
            <a:r>
              <a:rPr lang="en-US" sz="1200" dirty="0" smtClean="0">
                <a:solidFill>
                  <a:srgbClr val="2D343B"/>
                </a:solidFill>
              </a:rPr>
              <a:t>Slot</a:t>
            </a:r>
            <a:endParaRPr lang="en-US" sz="1200" dirty="0">
              <a:solidFill>
                <a:srgbClr val="2D343B"/>
              </a:solidFill>
            </a:endParaRPr>
          </a:p>
        </p:txBody>
      </p:sp>
      <p:cxnSp>
        <p:nvCxnSpPr>
          <p:cNvPr id="47" name="Straight Arrow Connector 46"/>
          <p:cNvCxnSpPr>
            <a:stCxn id="36" idx="2"/>
          </p:cNvCxnSpPr>
          <p:nvPr/>
        </p:nvCxnSpPr>
        <p:spPr>
          <a:xfrm flipH="1">
            <a:off x="8130288" y="2615315"/>
            <a:ext cx="148296" cy="1415911"/>
          </a:xfrm>
          <a:prstGeom prst="straightConnector1">
            <a:avLst/>
          </a:prstGeom>
          <a:ln w="31750">
            <a:gradFill>
              <a:gsLst>
                <a:gs pos="51000">
                  <a:schemeClr val="tx1">
                    <a:lumMod val="60000"/>
                    <a:lumOff val="40000"/>
                  </a:schemeClr>
                </a:gs>
                <a:gs pos="0">
                  <a:schemeClr val="tx1"/>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74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4"/>
          <p:cNvSpPr>
            <a:spLocks noChangeArrowheads="1"/>
          </p:cNvSpPr>
          <p:nvPr/>
        </p:nvSpPr>
        <p:spPr bwMode="auto">
          <a:xfrm>
            <a:off x="1356377" y="1741564"/>
            <a:ext cx="6106686" cy="3691948"/>
          </a:xfrm>
          <a:prstGeom prst="rect">
            <a:avLst/>
          </a:prstGeom>
          <a:solidFill>
            <a:schemeClr val="accent1"/>
          </a:solidFill>
          <a:ln w="9525">
            <a:noFill/>
            <a:miter lim="800000"/>
            <a:headEnd/>
            <a:tailEnd/>
          </a:ln>
          <a:effectLst>
            <a:outerShdw blurRad="50800" dist="38100" dir="8100000" algn="tr" rotWithShape="0">
              <a:prstClr val="black">
                <a:alpha val="40000"/>
              </a:prstClr>
            </a:outerShdw>
          </a:effectLst>
        </p:spPr>
        <p:txBody>
          <a:bodyPr wrap="none" anchor="ctr"/>
          <a:lstStyle/>
          <a:p>
            <a:r>
              <a:rPr lang="en-US" sz="1100" dirty="0" smtClean="0"/>
              <a:t>`</a:t>
            </a:r>
            <a:endParaRPr lang="en-US" sz="1100" dirty="0"/>
          </a:p>
        </p:txBody>
      </p:sp>
      <p:sp>
        <p:nvSpPr>
          <p:cNvPr id="82" name="Rectangle 5"/>
          <p:cNvSpPr>
            <a:spLocks noChangeArrowheads="1"/>
          </p:cNvSpPr>
          <p:nvPr/>
        </p:nvSpPr>
        <p:spPr bwMode="auto">
          <a:xfrm>
            <a:off x="4655199" y="1741564"/>
            <a:ext cx="2696255" cy="1758070"/>
          </a:xfrm>
          <a:prstGeom prst="rect">
            <a:avLst/>
          </a:prstGeom>
          <a:solidFill>
            <a:srgbClr val="CCCCFF"/>
          </a:solidFill>
          <a:ln w="9525">
            <a:noFill/>
            <a:miter lim="800000"/>
            <a:headEnd/>
            <a:tailEnd/>
          </a:ln>
          <a:effectLst>
            <a:outerShdw blurRad="50800" dist="38100" dir="8100000" algn="tr" rotWithShape="0">
              <a:prstClr val="black">
                <a:alpha val="40000"/>
              </a:prstClr>
            </a:outerShdw>
          </a:effectLst>
        </p:spPr>
        <p:txBody>
          <a:bodyPr wrap="none" anchor="ctr"/>
          <a:lstStyle/>
          <a:p>
            <a:endParaRPr lang="en-US" sz="1100"/>
          </a:p>
        </p:txBody>
      </p:sp>
      <p:sp>
        <p:nvSpPr>
          <p:cNvPr id="83" name="Rectangle 82"/>
          <p:cNvSpPr/>
          <p:nvPr/>
        </p:nvSpPr>
        <p:spPr>
          <a:xfrm>
            <a:off x="1356376" y="1741564"/>
            <a:ext cx="6106687" cy="3691948"/>
          </a:xfrm>
          <a:prstGeom prst="rect">
            <a:avLst/>
          </a:prstGeom>
          <a:noFill/>
          <a:ln w="28575">
            <a:solidFill>
              <a:schemeClr val="tx2"/>
            </a:solidFill>
          </a:ln>
          <a:effectLst>
            <a:outerShdw blurRad="50800" dist="38100" dir="8100000" algn="tr" rotWithShape="0">
              <a:prstClr val="black">
                <a:alpha val="40000"/>
              </a:prstClr>
            </a:outerShdw>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spAutoFit/>
          </a:bodyPr>
          <a:lstStyle/>
          <a:p>
            <a:pPr marL="0" marR="0" indent="0" algn="ctr" defTabSz="814388"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ndParaRPr>
          </a:p>
        </p:txBody>
      </p:sp>
      <p:sp>
        <p:nvSpPr>
          <p:cNvPr id="97" name="Text Box 42"/>
          <p:cNvSpPr txBox="1">
            <a:spLocks noChangeArrowheads="1"/>
          </p:cNvSpPr>
          <p:nvPr/>
        </p:nvSpPr>
        <p:spPr bwMode="auto">
          <a:xfrm>
            <a:off x="5098960" y="2368341"/>
            <a:ext cx="1646663" cy="307777"/>
          </a:xfrm>
          <a:prstGeom prst="rect">
            <a:avLst/>
          </a:prstGeom>
          <a:noFill/>
          <a:ln w="9525">
            <a:noFill/>
            <a:miter lim="800000"/>
            <a:headEnd/>
            <a:tailEnd/>
          </a:ln>
        </p:spPr>
        <p:txBody>
          <a:bodyPr wrap="square" lIns="45720" rIns="45720">
            <a:spAutoFit/>
          </a:bodyPr>
          <a:lstStyle/>
          <a:p>
            <a:pPr algn="r"/>
            <a:r>
              <a:rPr lang="en-US" sz="1400" b="1" dirty="0" smtClean="0">
                <a:solidFill>
                  <a:srgbClr val="000000"/>
                </a:solidFill>
              </a:rPr>
              <a:t>Modular </a:t>
            </a:r>
            <a:r>
              <a:rPr lang="en-US" sz="1400" b="1" dirty="0" err="1" smtClean="0">
                <a:solidFill>
                  <a:srgbClr val="000000"/>
                </a:solidFill>
              </a:rPr>
              <a:t>LOM</a:t>
            </a:r>
            <a:r>
              <a:rPr lang="en-US" sz="1400" b="1" dirty="0" smtClean="0">
                <a:solidFill>
                  <a:srgbClr val="000000"/>
                </a:solidFill>
              </a:rPr>
              <a:t> Slot </a:t>
            </a:r>
            <a:endParaRPr lang="en-US" sz="1400" b="1" dirty="0">
              <a:solidFill>
                <a:srgbClr val="000000"/>
              </a:solidFill>
            </a:endParaRPr>
          </a:p>
        </p:txBody>
      </p:sp>
      <p:sp>
        <p:nvSpPr>
          <p:cNvPr id="127" name="Rectangle 5"/>
          <p:cNvSpPr>
            <a:spLocks noChangeArrowheads="1"/>
          </p:cNvSpPr>
          <p:nvPr/>
        </p:nvSpPr>
        <p:spPr bwMode="auto">
          <a:xfrm>
            <a:off x="1474145" y="1741564"/>
            <a:ext cx="2696255" cy="1758070"/>
          </a:xfrm>
          <a:prstGeom prst="rect">
            <a:avLst/>
          </a:prstGeom>
          <a:solidFill>
            <a:srgbClr val="CCCCFF"/>
          </a:solidFill>
          <a:ln w="9525">
            <a:noFill/>
            <a:miter lim="800000"/>
            <a:headEnd/>
            <a:tailEnd/>
          </a:ln>
          <a:effectLst>
            <a:outerShdw blurRad="50800" dist="38100" dir="8100000" algn="tr" rotWithShape="0">
              <a:prstClr val="black">
                <a:alpha val="40000"/>
              </a:prstClr>
            </a:outerShdw>
          </a:effectLst>
        </p:spPr>
        <p:txBody>
          <a:bodyPr wrap="none" anchor="ctr"/>
          <a:lstStyle/>
          <a:p>
            <a:endParaRPr lang="en-US" sz="1100"/>
          </a:p>
        </p:txBody>
      </p:sp>
      <p:sp>
        <p:nvSpPr>
          <p:cNvPr id="52" name="Text Box 42"/>
          <p:cNvSpPr txBox="1">
            <a:spLocks noChangeArrowheads="1"/>
          </p:cNvSpPr>
          <p:nvPr/>
        </p:nvSpPr>
        <p:spPr bwMode="auto">
          <a:xfrm>
            <a:off x="1624413" y="2413161"/>
            <a:ext cx="2523999" cy="307777"/>
          </a:xfrm>
          <a:prstGeom prst="rect">
            <a:avLst/>
          </a:prstGeom>
          <a:noFill/>
          <a:ln w="9525">
            <a:noFill/>
            <a:miter lim="800000"/>
            <a:headEnd/>
            <a:tailEnd/>
          </a:ln>
        </p:spPr>
        <p:txBody>
          <a:bodyPr wrap="square" lIns="45720" rIns="45720">
            <a:spAutoFit/>
          </a:bodyPr>
          <a:lstStyle/>
          <a:p>
            <a:pPr algn="ctr"/>
            <a:r>
              <a:rPr lang="en-US" sz="1400" b="1" dirty="0" smtClean="0">
                <a:solidFill>
                  <a:srgbClr val="000000"/>
                </a:solidFill>
              </a:rPr>
              <a:t>Mezzanine Slot</a:t>
            </a:r>
            <a:endParaRPr lang="en-US" sz="1400" b="1" dirty="0">
              <a:solidFill>
                <a:srgbClr val="000000"/>
              </a:solidFill>
            </a:endParaRPr>
          </a:p>
        </p:txBody>
      </p:sp>
      <p:grpSp>
        <p:nvGrpSpPr>
          <p:cNvPr id="2" name="Group 20"/>
          <p:cNvGrpSpPr/>
          <p:nvPr/>
        </p:nvGrpSpPr>
        <p:grpSpPr>
          <a:xfrm>
            <a:off x="2756685" y="3499634"/>
            <a:ext cx="4340257" cy="1837885"/>
            <a:chOff x="2756685" y="3499634"/>
            <a:chExt cx="4340257" cy="1837885"/>
          </a:xfrm>
        </p:grpSpPr>
        <p:sp>
          <p:nvSpPr>
            <p:cNvPr id="93" name="Rectangle 31"/>
            <p:cNvSpPr>
              <a:spLocks noChangeArrowheads="1"/>
            </p:cNvSpPr>
            <p:nvPr/>
          </p:nvSpPr>
          <p:spPr bwMode="auto">
            <a:xfrm>
              <a:off x="2756685" y="4810097"/>
              <a:ext cx="674064" cy="527422"/>
            </a:xfrm>
            <a:prstGeom prst="rect">
              <a:avLst/>
            </a:prstGeom>
            <a:solidFill>
              <a:srgbClr val="CCFFCC"/>
            </a:solidFill>
            <a:ln w="9525">
              <a:noFill/>
              <a:miter lim="800000"/>
              <a:headEnd/>
              <a:tailEnd/>
            </a:ln>
            <a:effectLst>
              <a:outerShdw blurRad="50800" dist="38100" dir="8100000" algn="tr" rotWithShape="0">
                <a:prstClr val="black">
                  <a:alpha val="40000"/>
                </a:prstClr>
              </a:outerShdw>
            </a:effectLst>
          </p:spPr>
          <p:txBody>
            <a:bodyPr wrap="none" anchor="ctr"/>
            <a:lstStyle/>
            <a:p>
              <a:r>
                <a:rPr lang="en-US" sz="1100" dirty="0" smtClean="0">
                  <a:solidFill>
                    <a:srgbClr val="000000"/>
                  </a:solidFill>
                </a:rPr>
                <a:t>Sandy</a:t>
              </a:r>
            </a:p>
            <a:p>
              <a:r>
                <a:rPr lang="en-US" sz="1100" dirty="0" smtClean="0">
                  <a:solidFill>
                    <a:srgbClr val="000000"/>
                  </a:solidFill>
                </a:rPr>
                <a:t>Bridge</a:t>
              </a:r>
            </a:p>
            <a:p>
              <a:r>
                <a:rPr lang="en-US" sz="1100" dirty="0" smtClean="0">
                  <a:solidFill>
                    <a:srgbClr val="000000"/>
                  </a:solidFill>
                </a:rPr>
                <a:t>CPU # 1</a:t>
              </a:r>
              <a:endParaRPr lang="en-US" sz="1100" dirty="0">
                <a:solidFill>
                  <a:srgbClr val="000000"/>
                </a:solidFill>
              </a:endParaRPr>
            </a:p>
          </p:txBody>
        </p:sp>
        <p:sp>
          <p:nvSpPr>
            <p:cNvPr id="94" name="Rectangle 32"/>
            <p:cNvSpPr>
              <a:spLocks noChangeArrowheads="1"/>
            </p:cNvSpPr>
            <p:nvPr/>
          </p:nvSpPr>
          <p:spPr bwMode="auto">
            <a:xfrm>
              <a:off x="5002043" y="4810097"/>
              <a:ext cx="674064" cy="527422"/>
            </a:xfrm>
            <a:prstGeom prst="rect">
              <a:avLst/>
            </a:prstGeom>
            <a:solidFill>
              <a:srgbClr val="CCFFCC"/>
            </a:solidFill>
            <a:ln w="9525">
              <a:noFill/>
              <a:miter lim="800000"/>
              <a:headEnd/>
              <a:tailEnd/>
            </a:ln>
            <a:effectLst>
              <a:outerShdw blurRad="50800" dist="38100" dir="8100000" algn="tr" rotWithShape="0">
                <a:prstClr val="black">
                  <a:alpha val="40000"/>
                </a:prstClr>
              </a:outerShdw>
            </a:effectLst>
          </p:spPr>
          <p:txBody>
            <a:bodyPr wrap="none" anchor="ctr"/>
            <a:lstStyle/>
            <a:p>
              <a:r>
                <a:rPr lang="en-US" sz="1100" dirty="0" smtClean="0">
                  <a:solidFill>
                    <a:srgbClr val="000000"/>
                  </a:solidFill>
                </a:rPr>
                <a:t>Sandy</a:t>
              </a:r>
            </a:p>
            <a:p>
              <a:r>
                <a:rPr lang="en-US" sz="1100" dirty="0" smtClean="0">
                  <a:solidFill>
                    <a:srgbClr val="000000"/>
                  </a:solidFill>
                </a:rPr>
                <a:t>Bridge</a:t>
              </a:r>
            </a:p>
            <a:p>
              <a:r>
                <a:rPr lang="en-US" sz="1100" dirty="0" smtClean="0">
                  <a:solidFill>
                    <a:srgbClr val="000000"/>
                  </a:solidFill>
                </a:rPr>
                <a:t>CPU # 0</a:t>
              </a:r>
              <a:endParaRPr lang="en-US" sz="1100" dirty="0">
                <a:solidFill>
                  <a:srgbClr val="000000"/>
                </a:solidFill>
              </a:endParaRPr>
            </a:p>
          </p:txBody>
        </p:sp>
        <p:sp>
          <p:nvSpPr>
            <p:cNvPr id="95" name="Text Box 37"/>
            <p:cNvSpPr txBox="1">
              <a:spLocks noChangeArrowheads="1"/>
            </p:cNvSpPr>
            <p:nvPr/>
          </p:nvSpPr>
          <p:spPr bwMode="auto">
            <a:xfrm>
              <a:off x="5545271" y="3766169"/>
              <a:ext cx="997316" cy="253916"/>
            </a:xfrm>
            <a:prstGeom prst="rect">
              <a:avLst/>
            </a:prstGeom>
            <a:noFill/>
            <a:ln w="9525">
              <a:solidFill>
                <a:srgbClr val="000000"/>
              </a:solidFill>
              <a:miter lim="800000"/>
              <a:headEnd/>
              <a:tailEnd/>
            </a:ln>
            <a:effectLst>
              <a:outerShdw blurRad="50800" dist="38100" dir="8100000" algn="tr" rotWithShape="0">
                <a:prstClr val="black">
                  <a:alpha val="40000"/>
                </a:prstClr>
              </a:outerShdw>
            </a:effectLst>
          </p:spPr>
          <p:txBody>
            <a:bodyPr wrap="square">
              <a:spAutoFit/>
            </a:bodyPr>
            <a:lstStyle/>
            <a:p>
              <a:r>
                <a:rPr lang="en-US" sz="1050" b="1" dirty="0">
                  <a:solidFill>
                    <a:srgbClr val="000000"/>
                  </a:solidFill>
                </a:rPr>
                <a:t>x16 Gen 2</a:t>
              </a:r>
            </a:p>
          </p:txBody>
        </p:sp>
        <p:sp>
          <p:nvSpPr>
            <p:cNvPr id="45" name="Left-Right Arrow 44"/>
            <p:cNvSpPr/>
            <p:nvPr/>
          </p:nvSpPr>
          <p:spPr>
            <a:xfrm>
              <a:off x="3555883" y="4917678"/>
              <a:ext cx="1326773" cy="301674"/>
            </a:xfrm>
            <a:prstGeom prst="leftRightArrow">
              <a:avLst/>
            </a:prstGeom>
            <a:solidFill>
              <a:schemeClr val="bg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6" name="Left-Right Arrow 45"/>
            <p:cNvSpPr/>
            <p:nvPr/>
          </p:nvSpPr>
          <p:spPr>
            <a:xfrm rot="16200000">
              <a:off x="2465810" y="4004029"/>
              <a:ext cx="1310463" cy="301674"/>
            </a:xfrm>
            <a:prstGeom prst="leftRightArrow">
              <a:avLst/>
            </a:prstGeom>
            <a:solidFill>
              <a:schemeClr val="bg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7" name="Left-Right Arrow 46"/>
            <p:cNvSpPr/>
            <p:nvPr/>
          </p:nvSpPr>
          <p:spPr>
            <a:xfrm rot="16200000">
              <a:off x="4739202" y="4004029"/>
              <a:ext cx="1310463" cy="301674"/>
            </a:xfrm>
            <a:prstGeom prst="leftRightArrow">
              <a:avLst/>
            </a:prstGeom>
            <a:solidFill>
              <a:schemeClr val="bg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8" name="Left-Right Arrow 47"/>
            <p:cNvSpPr/>
            <p:nvPr/>
          </p:nvSpPr>
          <p:spPr>
            <a:xfrm>
              <a:off x="5676107" y="4964066"/>
              <a:ext cx="582635" cy="146811"/>
            </a:xfrm>
            <a:prstGeom prst="leftRightArrow">
              <a:avLst/>
            </a:prstGeom>
            <a:solidFill>
              <a:schemeClr val="bg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9" name="Rectangle 32"/>
            <p:cNvSpPr>
              <a:spLocks noChangeArrowheads="1"/>
            </p:cNvSpPr>
            <p:nvPr/>
          </p:nvSpPr>
          <p:spPr bwMode="auto">
            <a:xfrm>
              <a:off x="6276671" y="4802341"/>
              <a:ext cx="820271" cy="527422"/>
            </a:xfrm>
            <a:prstGeom prst="rect">
              <a:avLst/>
            </a:prstGeom>
            <a:solidFill>
              <a:srgbClr val="CCFFCC"/>
            </a:solidFill>
            <a:ln w="9525">
              <a:noFill/>
              <a:miter lim="800000"/>
              <a:headEnd/>
              <a:tailEnd/>
            </a:ln>
            <a:effectLst>
              <a:outerShdw blurRad="50800" dist="38100" dir="8100000" algn="tr" rotWithShape="0">
                <a:prstClr val="black">
                  <a:alpha val="40000"/>
                </a:prstClr>
              </a:outerShdw>
            </a:effectLst>
          </p:spPr>
          <p:txBody>
            <a:bodyPr wrap="none" anchor="ctr"/>
            <a:lstStyle/>
            <a:p>
              <a:r>
                <a:rPr lang="en-US" sz="1100" dirty="0" err="1" smtClean="0">
                  <a:solidFill>
                    <a:srgbClr val="000000"/>
                  </a:solidFill>
                </a:rPr>
                <a:t>Patsburg</a:t>
              </a:r>
              <a:endParaRPr lang="en-US" sz="1100" dirty="0" smtClean="0">
                <a:solidFill>
                  <a:srgbClr val="000000"/>
                </a:solidFill>
              </a:endParaRPr>
            </a:p>
            <a:p>
              <a:r>
                <a:rPr lang="en-US" sz="1100" dirty="0" err="1" smtClean="0">
                  <a:solidFill>
                    <a:srgbClr val="000000"/>
                  </a:solidFill>
                </a:rPr>
                <a:t>PCH</a:t>
              </a:r>
              <a:r>
                <a:rPr lang="en-US" sz="1100" dirty="0" smtClean="0">
                  <a:solidFill>
                    <a:srgbClr val="000000"/>
                  </a:solidFill>
                </a:rPr>
                <a:t>-B</a:t>
              </a:r>
              <a:endParaRPr lang="en-US" sz="1100" dirty="0">
                <a:solidFill>
                  <a:srgbClr val="000000"/>
                </a:solidFill>
              </a:endParaRPr>
            </a:p>
          </p:txBody>
        </p:sp>
        <p:sp>
          <p:nvSpPr>
            <p:cNvPr id="53" name="Text Box 37"/>
            <p:cNvSpPr txBox="1">
              <a:spLocks noChangeArrowheads="1"/>
            </p:cNvSpPr>
            <p:nvPr/>
          </p:nvSpPr>
          <p:spPr bwMode="auto">
            <a:xfrm>
              <a:off x="3271879" y="3766169"/>
              <a:ext cx="997316" cy="253916"/>
            </a:xfrm>
            <a:prstGeom prst="rect">
              <a:avLst/>
            </a:prstGeom>
            <a:noFill/>
            <a:ln w="9525">
              <a:solidFill>
                <a:srgbClr val="000000"/>
              </a:solidFill>
              <a:miter lim="800000"/>
              <a:headEnd/>
              <a:tailEnd/>
            </a:ln>
            <a:effectLst>
              <a:outerShdw blurRad="50800" dist="38100" dir="8100000" algn="tr" rotWithShape="0">
                <a:prstClr val="black">
                  <a:alpha val="40000"/>
                </a:prstClr>
              </a:outerShdw>
            </a:effectLst>
          </p:spPr>
          <p:txBody>
            <a:bodyPr wrap="square">
              <a:spAutoFit/>
            </a:bodyPr>
            <a:lstStyle/>
            <a:p>
              <a:r>
                <a:rPr lang="en-US" sz="1050" b="1" dirty="0">
                  <a:solidFill>
                    <a:srgbClr val="000000"/>
                  </a:solidFill>
                </a:rPr>
                <a:t>x16 Gen 2</a:t>
              </a:r>
            </a:p>
          </p:txBody>
        </p:sp>
        <p:sp>
          <p:nvSpPr>
            <p:cNvPr id="54" name="Text Box 37"/>
            <p:cNvSpPr txBox="1">
              <a:spLocks noChangeArrowheads="1"/>
            </p:cNvSpPr>
            <p:nvPr/>
          </p:nvSpPr>
          <p:spPr bwMode="auto">
            <a:xfrm>
              <a:off x="3991100" y="4702234"/>
              <a:ext cx="498658" cy="253916"/>
            </a:xfrm>
            <a:prstGeom prst="rect">
              <a:avLst/>
            </a:prstGeom>
            <a:noFill/>
            <a:ln w="9525">
              <a:solidFill>
                <a:srgbClr val="000000"/>
              </a:solidFill>
              <a:miter lim="800000"/>
              <a:headEnd/>
              <a:tailEnd/>
            </a:ln>
            <a:effectLst>
              <a:outerShdw blurRad="50800" dist="38100" dir="8100000" algn="tr" rotWithShape="0">
                <a:prstClr val="black">
                  <a:alpha val="40000"/>
                </a:prstClr>
              </a:outerShdw>
            </a:effectLst>
          </p:spPr>
          <p:txBody>
            <a:bodyPr wrap="square">
              <a:spAutoFit/>
            </a:bodyPr>
            <a:lstStyle/>
            <a:p>
              <a:r>
                <a:rPr lang="en-US" sz="1050" b="1" dirty="0" err="1" smtClean="0">
                  <a:solidFill>
                    <a:srgbClr val="000000"/>
                  </a:solidFill>
                </a:rPr>
                <a:t>QPI</a:t>
              </a:r>
              <a:endParaRPr lang="en-US" sz="1050" b="1" dirty="0">
                <a:solidFill>
                  <a:srgbClr val="000000"/>
                </a:solidFill>
              </a:endParaRPr>
            </a:p>
          </p:txBody>
        </p:sp>
      </p:grpSp>
      <p:sp>
        <p:nvSpPr>
          <p:cNvPr id="20" name="Title 1"/>
          <p:cNvSpPr txBox="1">
            <a:spLocks/>
          </p:cNvSpPr>
          <p:nvPr/>
        </p:nvSpPr>
        <p:spPr bwMode="auto">
          <a:xfrm>
            <a:off x="464127" y="134892"/>
            <a:ext cx="77073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82124" tIns="41061" rIns="82124" bIns="41061" numCol="1" anchor="b" anchorCtr="0" compatLnSpc="1">
            <a:prstTxWarp prst="textNoShape">
              <a:avLst/>
            </a:prstTxWarp>
          </a:bodyPr>
          <a:lstStyle>
            <a:lvl1pPr algn="l" defTabSz="814388" rtl="0" eaLnBrk="0" fontAlgn="base" hangingPunct="0">
              <a:lnSpc>
                <a:spcPct val="90000"/>
              </a:lnSpc>
              <a:spcBef>
                <a:spcPct val="0"/>
              </a:spcBef>
              <a:spcAft>
                <a:spcPct val="0"/>
              </a:spcAft>
              <a:defRPr sz="3000" b="1">
                <a:solidFill>
                  <a:schemeClr val="tx2"/>
                </a:solidFill>
                <a:latin typeface="+mj-lt"/>
                <a:ea typeface="+mj-ea"/>
                <a:cs typeface="+mj-cs"/>
              </a:defRPr>
            </a:lvl1pPr>
            <a:lvl2pPr algn="l" defTabSz="814388" rtl="0" eaLnBrk="0" fontAlgn="base" hangingPunct="0">
              <a:lnSpc>
                <a:spcPct val="90000"/>
              </a:lnSpc>
              <a:spcBef>
                <a:spcPct val="0"/>
              </a:spcBef>
              <a:spcAft>
                <a:spcPct val="0"/>
              </a:spcAft>
              <a:defRPr sz="3000" b="1">
                <a:solidFill>
                  <a:schemeClr val="tx2"/>
                </a:solidFill>
                <a:latin typeface="Arial" charset="0"/>
              </a:defRPr>
            </a:lvl2pPr>
            <a:lvl3pPr algn="l" defTabSz="814388" rtl="0" eaLnBrk="0" fontAlgn="base" hangingPunct="0">
              <a:lnSpc>
                <a:spcPct val="90000"/>
              </a:lnSpc>
              <a:spcBef>
                <a:spcPct val="0"/>
              </a:spcBef>
              <a:spcAft>
                <a:spcPct val="0"/>
              </a:spcAft>
              <a:defRPr sz="3000" b="1">
                <a:solidFill>
                  <a:schemeClr val="tx2"/>
                </a:solidFill>
                <a:latin typeface="Arial" charset="0"/>
              </a:defRPr>
            </a:lvl3pPr>
            <a:lvl4pPr algn="l" defTabSz="814388" rtl="0" eaLnBrk="0" fontAlgn="base" hangingPunct="0">
              <a:lnSpc>
                <a:spcPct val="90000"/>
              </a:lnSpc>
              <a:spcBef>
                <a:spcPct val="0"/>
              </a:spcBef>
              <a:spcAft>
                <a:spcPct val="0"/>
              </a:spcAft>
              <a:defRPr sz="3000" b="1">
                <a:solidFill>
                  <a:schemeClr val="tx2"/>
                </a:solidFill>
                <a:latin typeface="Arial" charset="0"/>
              </a:defRPr>
            </a:lvl4pPr>
            <a:lvl5pPr algn="l" defTabSz="814388" rtl="0" eaLnBrk="0" fontAlgn="base" hangingPunct="0">
              <a:lnSpc>
                <a:spcPct val="90000"/>
              </a:lnSpc>
              <a:spcBef>
                <a:spcPct val="0"/>
              </a:spcBef>
              <a:spcAft>
                <a:spcPct val="0"/>
              </a:spcAft>
              <a:defRPr sz="3000" b="1">
                <a:solidFill>
                  <a:schemeClr val="tx2"/>
                </a:solidFill>
                <a:latin typeface="Arial" charset="0"/>
              </a:defRPr>
            </a:lvl5pPr>
            <a:lvl6pPr marL="457200" algn="l" defTabSz="814388" rtl="0" fontAlgn="base">
              <a:lnSpc>
                <a:spcPct val="90000"/>
              </a:lnSpc>
              <a:spcBef>
                <a:spcPct val="0"/>
              </a:spcBef>
              <a:spcAft>
                <a:spcPct val="0"/>
              </a:spcAft>
              <a:defRPr sz="3000" b="1">
                <a:solidFill>
                  <a:schemeClr val="tx2"/>
                </a:solidFill>
                <a:latin typeface="Arial" charset="0"/>
              </a:defRPr>
            </a:lvl6pPr>
            <a:lvl7pPr marL="914400" algn="l" defTabSz="814388" rtl="0" fontAlgn="base">
              <a:lnSpc>
                <a:spcPct val="90000"/>
              </a:lnSpc>
              <a:spcBef>
                <a:spcPct val="0"/>
              </a:spcBef>
              <a:spcAft>
                <a:spcPct val="0"/>
              </a:spcAft>
              <a:defRPr sz="3000" b="1">
                <a:solidFill>
                  <a:schemeClr val="tx2"/>
                </a:solidFill>
                <a:latin typeface="Arial" charset="0"/>
              </a:defRPr>
            </a:lvl7pPr>
            <a:lvl8pPr marL="1371600" algn="l" defTabSz="814388" rtl="0" fontAlgn="base">
              <a:lnSpc>
                <a:spcPct val="90000"/>
              </a:lnSpc>
              <a:spcBef>
                <a:spcPct val="0"/>
              </a:spcBef>
              <a:spcAft>
                <a:spcPct val="0"/>
              </a:spcAft>
              <a:defRPr sz="3000" b="1">
                <a:solidFill>
                  <a:schemeClr val="tx2"/>
                </a:solidFill>
                <a:latin typeface="Arial" charset="0"/>
              </a:defRPr>
            </a:lvl8pPr>
            <a:lvl9pPr marL="1828800" algn="l" defTabSz="814388" rtl="0" fontAlgn="base">
              <a:lnSpc>
                <a:spcPct val="90000"/>
              </a:lnSpc>
              <a:spcBef>
                <a:spcPct val="0"/>
              </a:spcBef>
              <a:spcAft>
                <a:spcPct val="0"/>
              </a:spcAft>
              <a:defRPr sz="3000" b="1">
                <a:solidFill>
                  <a:schemeClr val="tx2"/>
                </a:solidFill>
                <a:latin typeface="Arial" charset="0"/>
              </a:defRPr>
            </a:lvl9pPr>
          </a:lstStyle>
          <a:p>
            <a:r>
              <a:rPr lang="en-US" sz="3200" b="0" dirty="0" smtClean="0">
                <a:gradFill>
                  <a:gsLst>
                    <a:gs pos="0">
                      <a:schemeClr val="tx1"/>
                    </a:gs>
                    <a:gs pos="44000">
                      <a:srgbClr val="01BBBB"/>
                    </a:gs>
                    <a:gs pos="100000">
                      <a:schemeClr val="accent4"/>
                    </a:gs>
                  </a:gsLst>
                  <a:lin ang="4800000" scaled="0"/>
                </a:gradFill>
              </a:rPr>
              <a:t>B200 M3 I/O Block Diagram</a:t>
            </a:r>
          </a:p>
          <a:p>
            <a:r>
              <a:rPr lang="en-US" sz="2400" b="0" dirty="0" smtClean="0">
                <a:solidFill>
                  <a:srgbClr val="000000"/>
                </a:solidFill>
              </a:rPr>
              <a:t>Modular </a:t>
            </a:r>
            <a:r>
              <a:rPr lang="en-US" sz="2400" b="0" dirty="0" err="1" smtClean="0">
                <a:solidFill>
                  <a:srgbClr val="000000"/>
                </a:solidFill>
              </a:rPr>
              <a:t>LOM</a:t>
            </a:r>
            <a:r>
              <a:rPr lang="en-US" sz="2400" b="0" dirty="0" smtClean="0">
                <a:solidFill>
                  <a:srgbClr val="000000"/>
                </a:solidFill>
              </a:rPr>
              <a:t> and Mezzanine slot </a:t>
            </a:r>
            <a:endParaRPr lang="en-US" sz="2400" b="0" dirty="0">
              <a:solidFill>
                <a:srgbClr val="000000"/>
              </a:solidFill>
            </a:endParaRPr>
          </a:p>
        </p:txBody>
      </p:sp>
      <p:sp>
        <p:nvSpPr>
          <p:cNvPr id="21" name="Line Callout 1 20"/>
          <p:cNvSpPr/>
          <p:nvPr/>
        </p:nvSpPr>
        <p:spPr>
          <a:xfrm>
            <a:off x="2590278" y="1062132"/>
            <a:ext cx="3357834" cy="304523"/>
          </a:xfrm>
          <a:prstGeom prst="borderCallout1">
            <a:avLst>
              <a:gd name="adj1" fmla="val 98517"/>
              <a:gd name="adj2" fmla="val 49825"/>
              <a:gd name="adj3" fmla="val 833902"/>
              <a:gd name="adj4" fmla="val 83398"/>
            </a:avLst>
          </a:prstGeom>
          <a:solidFill>
            <a:schemeClr val="bg1"/>
          </a:solidFill>
          <a:ln w="19050">
            <a:solidFill>
              <a:srgbClr val="000000"/>
            </a:solidFill>
            <a:tailEnd type="triangle"/>
          </a:ln>
          <a:effectLst>
            <a:outerShdw blurRad="50800" dist="38100" dir="8100000" algn="tr" rotWithShape="0">
              <a:prstClr val="black">
                <a:alpha val="40000"/>
              </a:prstClr>
            </a:outerShdw>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r>
              <a:rPr lang="en-US" sz="1600" dirty="0" smtClean="0">
                <a:latin typeface="Arial" charset="0"/>
              </a:rPr>
              <a:t>PCIe lanes from each socket</a:t>
            </a:r>
            <a:endParaRPr kumimoji="0" lang="en-US" sz="1600" b="0" i="0" u="none" strike="noStrike" cap="none" normalizeH="0" baseline="0" dirty="0" smtClean="0">
              <a:ln>
                <a:noFill/>
              </a:ln>
              <a:solidFill>
                <a:schemeClr val="tx1"/>
              </a:solidFill>
              <a:effectLst/>
              <a:latin typeface="Arial" charset="0"/>
            </a:endParaRPr>
          </a:p>
        </p:txBody>
      </p:sp>
      <p:cxnSp>
        <p:nvCxnSpPr>
          <p:cNvPr id="22" name="Straight Arrow Connector 21"/>
          <p:cNvCxnSpPr>
            <a:stCxn id="21" idx="1"/>
          </p:cNvCxnSpPr>
          <p:nvPr/>
        </p:nvCxnSpPr>
        <p:spPr>
          <a:xfrm flipH="1">
            <a:off x="3113147" y="1366655"/>
            <a:ext cx="1156048" cy="2283817"/>
          </a:xfrm>
          <a:prstGeom prst="straightConnector1">
            <a:avLst/>
          </a:prstGeom>
          <a:ln w="22225">
            <a:solidFill>
              <a:srgbClr val="0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125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marL="0" indent="0">
              <a:buNone/>
            </a:pPr>
            <a:endParaRPr lang="en-US" sz="2800" dirty="0"/>
          </a:p>
          <a:p>
            <a:r>
              <a:rPr lang="en-US" sz="2800" dirty="0" smtClean="0"/>
              <a:t>UCS </a:t>
            </a:r>
            <a:r>
              <a:rPr lang="en-US" sz="2800" dirty="0" err="1" smtClean="0"/>
              <a:t>Überblick</a:t>
            </a:r>
            <a:endParaRPr lang="en-US" sz="2800" dirty="0" smtClean="0"/>
          </a:p>
          <a:p>
            <a:r>
              <a:rPr lang="en-US" sz="2800" dirty="0" smtClean="0"/>
              <a:t>UCS Release 2.1 (</a:t>
            </a:r>
            <a:r>
              <a:rPr lang="en-US" sz="2800" dirty="0" err="1" smtClean="0"/>
              <a:t>DelMar</a:t>
            </a:r>
            <a:r>
              <a:rPr lang="en-US" sz="2800" dirty="0" smtClean="0"/>
              <a:t>)</a:t>
            </a:r>
          </a:p>
          <a:p>
            <a:r>
              <a:rPr lang="en-US" sz="2800" dirty="0" smtClean="0"/>
              <a:t>UCS Central </a:t>
            </a:r>
            <a:endParaRPr lang="en-US" sz="2800" dirty="0"/>
          </a:p>
          <a:p>
            <a:r>
              <a:rPr lang="en-US" sz="2800" dirty="0" err="1" smtClean="0"/>
              <a:t>Cloupia</a:t>
            </a:r>
            <a:r>
              <a:rPr lang="en-US" sz="2800" dirty="0" smtClean="0"/>
              <a:t> Management </a:t>
            </a:r>
            <a:r>
              <a:rPr lang="en-US" sz="2800" dirty="0" err="1" smtClean="0"/>
              <a:t>Lösung</a:t>
            </a:r>
            <a:endParaRPr lang="en-US" sz="2800" dirty="0" smtClean="0"/>
          </a:p>
        </p:txBody>
      </p:sp>
    </p:spTree>
    <p:extLst>
      <p:ext uri="{BB962C8B-B14F-4D97-AF65-F5344CB8AC3E}">
        <p14:creationId xmlns:p14="http://schemas.microsoft.com/office/powerpoint/2010/main" val="4288711006"/>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02" y="80226"/>
            <a:ext cx="8588861" cy="838200"/>
          </a:xfrm>
        </p:spPr>
        <p:txBody>
          <a:bodyPr/>
          <a:lstStyle/>
          <a:p>
            <a:pPr algn="ctr"/>
            <a:r>
              <a:rPr lang="en-US" dirty="0" err="1" smtClean="0"/>
              <a:t>Ucs</a:t>
            </a:r>
            <a:r>
              <a:rPr lang="en-US" dirty="0" smtClean="0"/>
              <a:t> B-series mezzanine card</a:t>
            </a:r>
            <a:endParaRPr lang="en-US" dirty="0"/>
          </a:p>
        </p:txBody>
      </p:sp>
      <p:pic>
        <p:nvPicPr>
          <p:cNvPr id="7" name="Content Placeholder 6" descr="Cisco Card.pn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5683802" y="1296375"/>
            <a:ext cx="2802634" cy="1933843"/>
          </a:xfrm>
        </p:spPr>
      </p:pic>
      <p:sp>
        <p:nvSpPr>
          <p:cNvPr id="14" name="TextBox 13"/>
          <p:cNvSpPr txBox="1"/>
          <p:nvPr/>
        </p:nvSpPr>
        <p:spPr>
          <a:xfrm>
            <a:off x="759267" y="927995"/>
            <a:ext cx="4880022" cy="4478149"/>
          </a:xfrm>
          <a:prstGeom prst="rect">
            <a:avLst/>
          </a:prstGeom>
          <a:noFill/>
        </p:spPr>
        <p:txBody>
          <a:bodyPr wrap="square" rtlCol="0">
            <a:spAutoFit/>
          </a:bodyPr>
          <a:lstStyle/>
          <a:p>
            <a:pPr marL="285750" indent="-285750">
              <a:lnSpc>
                <a:spcPct val="200000"/>
              </a:lnSpc>
              <a:buFont typeface="Arial"/>
              <a:buChar char="•"/>
            </a:pPr>
            <a:r>
              <a:rPr lang="en-US" dirty="0" smtClean="0"/>
              <a:t>365 GB &amp; 785 GB PCI Express Flash</a:t>
            </a:r>
          </a:p>
          <a:p>
            <a:pPr marL="742950" lvl="1" indent="-285750">
              <a:lnSpc>
                <a:spcPct val="200000"/>
              </a:lnSpc>
              <a:buFont typeface="Arial"/>
              <a:buChar char="•"/>
            </a:pPr>
            <a:r>
              <a:rPr lang="en-US" dirty="0"/>
              <a:t>1.5 GB/s bandwidth</a:t>
            </a:r>
          </a:p>
          <a:p>
            <a:pPr marL="742950" lvl="1" indent="-285750">
              <a:lnSpc>
                <a:spcPct val="200000"/>
              </a:lnSpc>
              <a:buFont typeface="Arial"/>
              <a:buChar char="•"/>
            </a:pPr>
            <a:r>
              <a:rPr lang="en-US" dirty="0"/>
              <a:t>535,000 IOPS</a:t>
            </a:r>
          </a:p>
          <a:p>
            <a:pPr marL="742950" lvl="1" indent="-285750">
              <a:lnSpc>
                <a:spcPct val="200000"/>
              </a:lnSpc>
              <a:buFont typeface="Arial"/>
              <a:buChar char="•"/>
            </a:pPr>
            <a:r>
              <a:rPr lang="en-US" dirty="0"/>
              <a:t>15 microsecond </a:t>
            </a:r>
            <a:r>
              <a:rPr lang="en-US" dirty="0" smtClean="0"/>
              <a:t>latency</a:t>
            </a:r>
          </a:p>
          <a:p>
            <a:pPr marL="285750" indent="-285750">
              <a:lnSpc>
                <a:spcPct val="200000"/>
              </a:lnSpc>
              <a:buFont typeface="Arial"/>
              <a:buChar char="•"/>
            </a:pPr>
            <a:r>
              <a:rPr lang="en-US" dirty="0" smtClean="0"/>
              <a:t>B-series M3 blades</a:t>
            </a:r>
          </a:p>
          <a:p>
            <a:pPr marL="742950" lvl="1" indent="-285750">
              <a:lnSpc>
                <a:spcPct val="200000"/>
              </a:lnSpc>
              <a:buFont typeface="Arial"/>
              <a:buChar char="•"/>
            </a:pPr>
            <a:r>
              <a:rPr lang="en-US" dirty="0" smtClean="0"/>
              <a:t>1 card per half-width blade</a:t>
            </a:r>
          </a:p>
          <a:p>
            <a:pPr marL="742950" lvl="1" indent="-285750">
              <a:lnSpc>
                <a:spcPct val="200000"/>
              </a:lnSpc>
              <a:buFont typeface="Arial"/>
              <a:buChar char="•"/>
            </a:pPr>
            <a:r>
              <a:rPr lang="en-US" dirty="0" smtClean="0"/>
              <a:t>2 cards per full-width blade</a:t>
            </a:r>
          </a:p>
          <a:p>
            <a:pPr marL="285750" indent="-285750">
              <a:lnSpc>
                <a:spcPct val="200000"/>
              </a:lnSpc>
              <a:buFont typeface="Arial"/>
              <a:buChar char="•"/>
            </a:pPr>
            <a:r>
              <a:rPr lang="en-US" dirty="0" smtClean="0"/>
              <a:t>UCS Manager 2.1 (Del Mar)</a:t>
            </a: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8853" y="3817027"/>
            <a:ext cx="2419210" cy="1061429"/>
          </a:xfrm>
          <a:prstGeom prst="rect">
            <a:avLst/>
          </a:prstGeom>
        </p:spPr>
      </p:pic>
    </p:spTree>
    <p:extLst>
      <p:ext uri="{BB962C8B-B14F-4D97-AF65-F5344CB8AC3E}">
        <p14:creationId xmlns:p14="http://schemas.microsoft.com/office/powerpoint/2010/main" val="4036639973"/>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43180" y="2971800"/>
            <a:ext cx="4267201" cy="3352800"/>
          </a:xfrm>
          <a:prstGeom prst="rect">
            <a:avLst/>
          </a:prstGeom>
          <a:ln w="25400" cap="flat" cmpd="sng" algn="ctr">
            <a:solidFill>
              <a:schemeClr val="bg1">
                <a:lumMod val="85000"/>
              </a:schemeClr>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p>
            <a:pPr marL="237744" marR="0" lvl="0" indent="-237744" defTabSz="914400" rtl="0" eaLnBrk="1" fontAlgn="auto" latinLnBrk="0" hangingPunct="1">
              <a:lnSpc>
                <a:spcPct val="95000"/>
              </a:lnSpc>
              <a:spcBef>
                <a:spcPts val="600"/>
              </a:spcBef>
              <a:spcAft>
                <a:spcPts val="0"/>
              </a:spcAft>
              <a:buClr>
                <a:schemeClr val="accent1"/>
              </a:buClr>
              <a:buSzTx/>
              <a:buFont typeface="Arial" pitchFamily="34" charset="0"/>
              <a:buChar char="•"/>
              <a:tabLst/>
              <a:defRPr/>
            </a:pPr>
            <a:r>
              <a:rPr lang="en-US" dirty="0" smtClean="0">
                <a:solidFill>
                  <a:srgbClr val="0070C0"/>
                </a:solidFill>
                <a:latin typeface="Calibri" pitchFamily="34" charset="0"/>
              </a:rPr>
              <a:t>“Unified Appliance Port”</a:t>
            </a:r>
          </a:p>
          <a:p>
            <a:pPr marL="237744" marR="0" lvl="0" indent="-237744" defTabSz="914400" rtl="0" eaLnBrk="1" fontAlgn="auto" latinLnBrk="0" hangingPunct="1">
              <a:lnSpc>
                <a:spcPct val="95000"/>
              </a:lnSpc>
              <a:spcBef>
                <a:spcPts val="600"/>
              </a:spcBef>
              <a:spcAft>
                <a:spcPts val="0"/>
              </a:spcAft>
              <a:buClr>
                <a:schemeClr val="accent1"/>
              </a:buClr>
              <a:buSzTx/>
              <a:buFont typeface="Arial" pitchFamily="34" charset="0"/>
              <a:buChar char="•"/>
              <a:tabLst/>
              <a:defRPr/>
            </a:pPr>
            <a:r>
              <a:rPr lang="en-US" dirty="0" err="1" smtClean="0">
                <a:solidFill>
                  <a:srgbClr val="0070C0"/>
                </a:solidFill>
                <a:latin typeface="Calibri" pitchFamily="34" charset="0"/>
              </a:rPr>
              <a:t>Eine</a:t>
            </a:r>
            <a:r>
              <a:rPr lang="en-US" dirty="0" smtClean="0">
                <a:solidFill>
                  <a:srgbClr val="0070C0"/>
                </a:solidFill>
                <a:latin typeface="Calibri" pitchFamily="34" charset="0"/>
              </a:rPr>
              <a:t> </a:t>
            </a:r>
            <a:r>
              <a:rPr lang="en-US" dirty="0" err="1" smtClean="0">
                <a:solidFill>
                  <a:srgbClr val="0070C0"/>
                </a:solidFill>
                <a:latin typeface="Calibri" pitchFamily="34" charset="0"/>
              </a:rPr>
              <a:t>einzige</a:t>
            </a:r>
            <a:r>
              <a:rPr lang="en-US" dirty="0" smtClean="0">
                <a:solidFill>
                  <a:srgbClr val="0070C0"/>
                </a:solidFill>
                <a:latin typeface="Calibri" pitchFamily="34" charset="0"/>
              </a:rPr>
              <a:t> </a:t>
            </a:r>
            <a:r>
              <a:rPr lang="en-US" dirty="0" err="1" smtClean="0">
                <a:solidFill>
                  <a:srgbClr val="0070C0"/>
                </a:solidFill>
                <a:latin typeface="Calibri" pitchFamily="34" charset="0"/>
              </a:rPr>
              <a:t>Verbindung</a:t>
            </a:r>
            <a:r>
              <a:rPr lang="en-US" dirty="0" smtClean="0">
                <a:solidFill>
                  <a:srgbClr val="0070C0"/>
                </a:solidFill>
                <a:latin typeface="Calibri" pitchFamily="34" charset="0"/>
              </a:rPr>
              <a:t> </a:t>
            </a:r>
            <a:r>
              <a:rPr lang="en-US" dirty="0" err="1" smtClean="0">
                <a:solidFill>
                  <a:srgbClr val="0070C0"/>
                </a:solidFill>
                <a:latin typeface="Calibri" pitchFamily="34" charset="0"/>
              </a:rPr>
              <a:t>zwischen</a:t>
            </a:r>
            <a:r>
              <a:rPr lang="en-US" dirty="0" smtClean="0">
                <a:solidFill>
                  <a:srgbClr val="0070C0"/>
                </a:solidFill>
                <a:latin typeface="Calibri" pitchFamily="34" charset="0"/>
              </a:rPr>
              <a:t> FI und </a:t>
            </a:r>
            <a:r>
              <a:rPr lang="en-US" dirty="0" err="1" smtClean="0">
                <a:solidFill>
                  <a:srgbClr val="0070C0"/>
                </a:solidFill>
                <a:latin typeface="Calibri" pitchFamily="34" charset="0"/>
              </a:rPr>
              <a:t>Speichersystem</a:t>
            </a:r>
            <a:r>
              <a:rPr lang="en-US" dirty="0" smtClean="0">
                <a:solidFill>
                  <a:srgbClr val="0070C0"/>
                </a:solidFill>
                <a:latin typeface="Calibri" pitchFamily="34" charset="0"/>
              </a:rPr>
              <a:t> </a:t>
            </a:r>
            <a:r>
              <a:rPr lang="en-US" dirty="0" err="1" smtClean="0">
                <a:solidFill>
                  <a:srgbClr val="0070C0"/>
                </a:solidFill>
                <a:latin typeface="Calibri" pitchFamily="34" charset="0"/>
              </a:rPr>
              <a:t>für</a:t>
            </a:r>
            <a:r>
              <a:rPr lang="en-US" dirty="0" smtClean="0">
                <a:solidFill>
                  <a:srgbClr val="0070C0"/>
                </a:solidFill>
                <a:latin typeface="Calibri" pitchFamily="34" charset="0"/>
              </a:rPr>
              <a:t> FCoE, NFS, CIFS und </a:t>
            </a:r>
            <a:r>
              <a:rPr lang="en-US" dirty="0" err="1" smtClean="0">
                <a:solidFill>
                  <a:srgbClr val="0070C0"/>
                </a:solidFill>
                <a:latin typeface="Calibri" pitchFamily="34" charset="0"/>
              </a:rPr>
              <a:t>iSCSI</a:t>
            </a:r>
            <a:r>
              <a:rPr lang="en-US" dirty="0" smtClean="0">
                <a:solidFill>
                  <a:srgbClr val="0070C0"/>
                </a:solidFill>
                <a:latin typeface="Calibri" pitchFamily="34" charset="0"/>
              </a:rPr>
              <a:t> </a:t>
            </a:r>
          </a:p>
          <a:p>
            <a:pPr marL="694944" lvl="1" indent="-237744">
              <a:lnSpc>
                <a:spcPct val="95000"/>
              </a:lnSpc>
              <a:spcBef>
                <a:spcPts val="600"/>
              </a:spcBef>
              <a:buClr>
                <a:schemeClr val="accent1"/>
              </a:buClr>
              <a:buFont typeface="Arial" pitchFamily="34" charset="0"/>
              <a:buChar char="•"/>
              <a:defRPr/>
            </a:pPr>
            <a:r>
              <a:rPr lang="en-US" dirty="0" err="1" smtClean="0">
                <a:solidFill>
                  <a:srgbClr val="0070C0"/>
                </a:solidFill>
                <a:latin typeface="Calibri" pitchFamily="34" charset="0"/>
              </a:rPr>
              <a:t>Kabel</a:t>
            </a:r>
            <a:r>
              <a:rPr lang="en-US" dirty="0" smtClean="0">
                <a:solidFill>
                  <a:srgbClr val="0070C0"/>
                </a:solidFill>
                <a:latin typeface="Calibri" pitchFamily="34" charset="0"/>
              </a:rPr>
              <a:t>- und </a:t>
            </a:r>
            <a:r>
              <a:rPr lang="en-US" dirty="0" err="1" smtClean="0">
                <a:solidFill>
                  <a:srgbClr val="0070C0"/>
                </a:solidFill>
                <a:latin typeface="Calibri" pitchFamily="34" charset="0"/>
              </a:rPr>
              <a:t>Portreduktion</a:t>
            </a:r>
            <a:endParaRPr lang="en-US" dirty="0" smtClean="0">
              <a:solidFill>
                <a:srgbClr val="0070C0"/>
              </a:solidFill>
              <a:latin typeface="Calibri" pitchFamily="34" charset="0"/>
            </a:endParaRPr>
          </a:p>
          <a:p>
            <a:pPr marL="694944" lvl="1" indent="-237744">
              <a:lnSpc>
                <a:spcPct val="95000"/>
              </a:lnSpc>
              <a:spcBef>
                <a:spcPts val="600"/>
              </a:spcBef>
              <a:buClr>
                <a:schemeClr val="accent1"/>
              </a:buClr>
              <a:buFont typeface="Arial" pitchFamily="34" charset="0"/>
              <a:buChar char="•"/>
              <a:defRPr/>
            </a:pPr>
            <a:r>
              <a:rPr lang="en-US" dirty="0" err="1" smtClean="0">
                <a:solidFill>
                  <a:srgbClr val="0070C0"/>
                </a:solidFill>
                <a:latin typeface="Calibri" pitchFamily="34" charset="0"/>
              </a:rPr>
              <a:t>Anfänglich</a:t>
            </a:r>
            <a:r>
              <a:rPr lang="en-US" dirty="0" smtClean="0">
                <a:solidFill>
                  <a:srgbClr val="0070C0"/>
                </a:solidFill>
                <a:latin typeface="Calibri" pitchFamily="34" charset="0"/>
              </a:rPr>
              <a:t> </a:t>
            </a:r>
            <a:r>
              <a:rPr lang="en-US" dirty="0" err="1" smtClean="0">
                <a:solidFill>
                  <a:srgbClr val="0070C0"/>
                </a:solidFill>
                <a:latin typeface="Calibri" pitchFamily="34" charset="0"/>
              </a:rPr>
              <a:t>nur</a:t>
            </a:r>
            <a:r>
              <a:rPr lang="en-US" dirty="0" smtClean="0">
                <a:solidFill>
                  <a:srgbClr val="0070C0"/>
                </a:solidFill>
                <a:latin typeface="Calibri" pitchFamily="34" charset="0"/>
              </a:rPr>
              <a:t> </a:t>
            </a:r>
            <a:r>
              <a:rPr lang="en-US" dirty="0" err="1" smtClean="0">
                <a:solidFill>
                  <a:srgbClr val="0070C0"/>
                </a:solidFill>
                <a:latin typeface="Calibri" pitchFamily="34" charset="0"/>
              </a:rPr>
              <a:t>für</a:t>
            </a:r>
            <a:r>
              <a:rPr lang="en-US" dirty="0" smtClean="0">
                <a:solidFill>
                  <a:srgbClr val="0070C0"/>
                </a:solidFill>
                <a:latin typeface="Calibri" pitchFamily="34" charset="0"/>
              </a:rPr>
              <a:t> </a:t>
            </a:r>
            <a:r>
              <a:rPr lang="en-US" dirty="0" err="1" smtClean="0">
                <a:solidFill>
                  <a:srgbClr val="0070C0"/>
                </a:solidFill>
                <a:latin typeface="Calibri" pitchFamily="34" charset="0"/>
              </a:rPr>
              <a:t>Netapp</a:t>
            </a:r>
            <a:endParaRPr lang="en-US" dirty="0" smtClean="0">
              <a:solidFill>
                <a:srgbClr val="0070C0"/>
              </a:solidFill>
              <a:latin typeface="Calibri" pitchFamily="34" charset="0"/>
            </a:endParaRPr>
          </a:p>
          <a:p>
            <a:pPr marL="694944" lvl="1" indent="-237744">
              <a:lnSpc>
                <a:spcPct val="95000"/>
              </a:lnSpc>
              <a:spcBef>
                <a:spcPts val="600"/>
              </a:spcBef>
              <a:buClr>
                <a:schemeClr val="accent1"/>
              </a:buClr>
              <a:buFont typeface="Arial" pitchFamily="34" charset="0"/>
              <a:buChar char="•"/>
              <a:defRPr/>
            </a:pPr>
            <a:r>
              <a:rPr lang="en-US" dirty="0" err="1" smtClean="0">
                <a:solidFill>
                  <a:srgbClr val="0070C0"/>
                </a:solidFill>
                <a:latin typeface="Calibri" pitchFamily="34" charset="0"/>
              </a:rPr>
              <a:t>Einziger</a:t>
            </a:r>
            <a:r>
              <a:rPr lang="en-US" dirty="0" smtClean="0">
                <a:solidFill>
                  <a:srgbClr val="0070C0"/>
                </a:solidFill>
                <a:latin typeface="Calibri" pitchFamily="34" charset="0"/>
              </a:rPr>
              <a:t> </a:t>
            </a:r>
            <a:r>
              <a:rPr lang="en-US" dirty="0" err="1" smtClean="0">
                <a:solidFill>
                  <a:srgbClr val="0070C0"/>
                </a:solidFill>
                <a:latin typeface="Calibri" pitchFamily="34" charset="0"/>
              </a:rPr>
              <a:t>Hersteller</a:t>
            </a:r>
            <a:r>
              <a:rPr lang="en-US" dirty="0" smtClean="0">
                <a:solidFill>
                  <a:srgbClr val="0070C0"/>
                </a:solidFill>
                <a:latin typeface="Calibri" pitchFamily="34" charset="0"/>
              </a:rPr>
              <a:t> </a:t>
            </a:r>
            <a:r>
              <a:rPr lang="en-US" dirty="0" err="1" smtClean="0">
                <a:solidFill>
                  <a:srgbClr val="0070C0"/>
                </a:solidFill>
                <a:latin typeface="Calibri" pitchFamily="34" charset="0"/>
              </a:rPr>
              <a:t>mit</a:t>
            </a:r>
            <a:r>
              <a:rPr lang="en-US" dirty="0" smtClean="0">
                <a:solidFill>
                  <a:srgbClr val="0070C0"/>
                </a:solidFill>
                <a:latin typeface="Calibri" pitchFamily="34" charset="0"/>
              </a:rPr>
              <a:t> “unified target ports” </a:t>
            </a:r>
          </a:p>
          <a:p>
            <a:pPr marL="694944" lvl="1" indent="-237744">
              <a:lnSpc>
                <a:spcPct val="95000"/>
              </a:lnSpc>
              <a:spcBef>
                <a:spcPts val="600"/>
              </a:spcBef>
              <a:buClr>
                <a:schemeClr val="accent1"/>
              </a:buClr>
              <a:buFont typeface="Arial" pitchFamily="34" charset="0"/>
              <a:buChar char="•"/>
              <a:defRPr/>
            </a:pPr>
            <a:r>
              <a:rPr lang="en-US" dirty="0" err="1" smtClean="0">
                <a:solidFill>
                  <a:srgbClr val="0070C0"/>
                </a:solidFill>
                <a:latin typeface="Calibri" pitchFamily="34" charset="0"/>
              </a:rPr>
              <a:t>Achtung</a:t>
            </a:r>
            <a:r>
              <a:rPr lang="en-US" dirty="0" smtClean="0">
                <a:solidFill>
                  <a:srgbClr val="0070C0"/>
                </a:solidFill>
                <a:latin typeface="Calibri" pitchFamily="34" charset="0"/>
              </a:rPr>
              <a:t>: </a:t>
            </a:r>
            <a:r>
              <a:rPr lang="en-US" dirty="0" err="1" smtClean="0">
                <a:solidFill>
                  <a:srgbClr val="0070C0"/>
                </a:solidFill>
                <a:latin typeface="Calibri" pitchFamily="34" charset="0"/>
              </a:rPr>
              <a:t>Keine</a:t>
            </a:r>
            <a:r>
              <a:rPr lang="en-US" dirty="0" smtClean="0">
                <a:solidFill>
                  <a:srgbClr val="0070C0"/>
                </a:solidFill>
                <a:latin typeface="Calibri" pitchFamily="34" charset="0"/>
              </a:rPr>
              <a:t> </a:t>
            </a:r>
            <a:r>
              <a:rPr lang="en-US" dirty="0" err="1" smtClean="0">
                <a:solidFill>
                  <a:srgbClr val="0070C0"/>
                </a:solidFill>
                <a:latin typeface="Calibri" pitchFamily="34" charset="0"/>
              </a:rPr>
              <a:t>Portchannel</a:t>
            </a:r>
            <a:r>
              <a:rPr lang="en-US" dirty="0" smtClean="0">
                <a:solidFill>
                  <a:srgbClr val="0070C0"/>
                </a:solidFill>
                <a:latin typeface="Calibri" pitchFamily="34" charset="0"/>
              </a:rPr>
              <a:t> </a:t>
            </a:r>
            <a:r>
              <a:rPr lang="en-US" dirty="0" err="1" smtClean="0">
                <a:solidFill>
                  <a:srgbClr val="0070C0"/>
                </a:solidFill>
                <a:latin typeface="Calibri" pitchFamily="34" charset="0"/>
              </a:rPr>
              <a:t>für</a:t>
            </a:r>
            <a:r>
              <a:rPr lang="en-US" dirty="0" smtClean="0">
                <a:solidFill>
                  <a:srgbClr val="0070C0"/>
                </a:solidFill>
                <a:latin typeface="Calibri" pitchFamily="34" charset="0"/>
              </a:rPr>
              <a:t> Unified Appliance Ports</a:t>
            </a:r>
            <a:endParaRPr lang="en-US" sz="1600" dirty="0" smtClean="0">
              <a:solidFill>
                <a:srgbClr val="000000"/>
              </a:solidFill>
              <a:latin typeface="Calibri" pitchFamily="34" charset="0"/>
            </a:endParaRPr>
          </a:p>
          <a:p>
            <a:pPr marL="237744" marR="0" lvl="0" indent="-237744" defTabSz="914400" rtl="0" eaLnBrk="1" fontAlgn="auto" latinLnBrk="0" hangingPunct="1">
              <a:lnSpc>
                <a:spcPct val="95000"/>
              </a:lnSpc>
              <a:spcBef>
                <a:spcPts val="600"/>
              </a:spcBef>
              <a:spcAft>
                <a:spcPts val="0"/>
              </a:spcAft>
              <a:buClr>
                <a:schemeClr val="accent1"/>
              </a:buClr>
              <a:buSzTx/>
              <a:buFont typeface="Arial" pitchFamily="34" charset="0"/>
              <a:buChar char="•"/>
              <a:tabLst/>
              <a:defRPr/>
            </a:pPr>
            <a:endParaRPr lang="en-US" sz="1600" dirty="0" smtClean="0">
              <a:solidFill>
                <a:srgbClr val="000000"/>
              </a:solidFill>
              <a:latin typeface="Calibri" pitchFamily="34" charset="0"/>
            </a:endParaRPr>
          </a:p>
          <a:p>
            <a:pPr marL="237744" marR="0" lvl="0" indent="-237744" defTabSz="914400" rtl="0" eaLnBrk="1" fontAlgn="auto" latinLnBrk="0" hangingPunct="1">
              <a:lnSpc>
                <a:spcPct val="95000"/>
              </a:lnSpc>
              <a:spcBef>
                <a:spcPts val="600"/>
              </a:spcBef>
              <a:spcAft>
                <a:spcPts val="0"/>
              </a:spcAft>
              <a:buClr>
                <a:schemeClr val="accent1"/>
              </a:buClr>
              <a:buSzTx/>
              <a:tabLst/>
              <a:defRPr/>
            </a:pPr>
            <a:endParaRPr lang="en-US" sz="1600" dirty="0" smtClean="0">
              <a:solidFill>
                <a:srgbClr val="000000"/>
              </a:solidFill>
              <a:latin typeface="Calibri" pitchFamily="34" charset="0"/>
            </a:endParaRPr>
          </a:p>
          <a:p>
            <a:pPr marL="237744" marR="0" lvl="0" indent="-237744" defTabSz="914400" rtl="0" eaLnBrk="1" fontAlgn="auto" latinLnBrk="0" hangingPunct="1">
              <a:lnSpc>
                <a:spcPct val="95000"/>
              </a:lnSpc>
              <a:spcBef>
                <a:spcPts val="600"/>
              </a:spcBef>
              <a:spcAft>
                <a:spcPts val="0"/>
              </a:spcAft>
              <a:buClr>
                <a:schemeClr val="accent1"/>
              </a:buClr>
              <a:buSzTx/>
              <a:tabLst/>
              <a:defRPr/>
            </a:pPr>
            <a:endParaRPr lang="en-US" sz="1600" dirty="0" smtClean="0">
              <a:solidFill>
                <a:srgbClr val="000000"/>
              </a:solidFill>
              <a:latin typeface="Calibri" pitchFamily="34" charset="0"/>
            </a:endParaRPr>
          </a:p>
        </p:txBody>
      </p:sp>
      <p:sp>
        <p:nvSpPr>
          <p:cNvPr id="6" name="Rectangle 5"/>
          <p:cNvSpPr/>
          <p:nvPr/>
        </p:nvSpPr>
        <p:spPr>
          <a:xfrm>
            <a:off x="543180" y="1600200"/>
            <a:ext cx="4269445" cy="838200"/>
          </a:xfrm>
          <a:prstGeom prst="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285750" indent="-285750">
              <a:lnSpc>
                <a:spcPct val="75000"/>
              </a:lnSpc>
              <a:buClr>
                <a:schemeClr val="accent1"/>
              </a:buClr>
              <a:buFont typeface="Wingdings" pitchFamily="2" charset="2"/>
              <a:buChar char="§"/>
            </a:pPr>
            <a:r>
              <a:rPr lang="en-US" sz="1600" b="1" dirty="0" smtClean="0">
                <a:latin typeface="Calibri" pitchFamily="34" charset="0"/>
              </a:rPr>
              <a:t>File und </a:t>
            </a:r>
            <a:r>
              <a:rPr lang="en-US" sz="1600" b="1" dirty="0">
                <a:latin typeface="Calibri" pitchFamily="34" charset="0"/>
              </a:rPr>
              <a:t>B</a:t>
            </a:r>
            <a:r>
              <a:rPr lang="en-US" sz="1600" b="1" dirty="0" smtClean="0">
                <a:latin typeface="Calibri" pitchFamily="34" charset="0"/>
              </a:rPr>
              <a:t>lock </a:t>
            </a:r>
            <a:r>
              <a:rPr lang="en-US" sz="1600" b="1" dirty="0" err="1" smtClean="0">
                <a:latin typeface="Calibri" pitchFamily="34" charset="0"/>
              </a:rPr>
              <a:t>Daten</a:t>
            </a:r>
            <a:r>
              <a:rPr lang="en-US" sz="1600" b="1" dirty="0" smtClean="0">
                <a:latin typeface="Calibri" pitchFamily="34" charset="0"/>
              </a:rPr>
              <a:t> </a:t>
            </a:r>
            <a:r>
              <a:rPr lang="en-US" sz="1600" b="1" dirty="0" err="1" smtClean="0">
                <a:latin typeface="Calibri" pitchFamily="34" charset="0"/>
              </a:rPr>
              <a:t>über</a:t>
            </a:r>
            <a:r>
              <a:rPr lang="en-US" sz="1600" b="1" dirty="0" smtClean="0">
                <a:latin typeface="Calibri" pitchFamily="34" charset="0"/>
              </a:rPr>
              <a:t> </a:t>
            </a:r>
            <a:r>
              <a:rPr lang="en-US" sz="1600" b="1" dirty="0" err="1" smtClean="0">
                <a:latin typeface="Calibri" pitchFamily="34" charset="0"/>
              </a:rPr>
              <a:t>dasselbe</a:t>
            </a:r>
            <a:r>
              <a:rPr lang="en-US" sz="1600" b="1" dirty="0" smtClean="0">
                <a:latin typeface="Calibri" pitchFamily="34" charset="0"/>
              </a:rPr>
              <a:t> </a:t>
            </a:r>
            <a:r>
              <a:rPr lang="en-US" sz="1600" b="1" dirty="0" err="1" smtClean="0">
                <a:latin typeface="Calibri" pitchFamily="34" charset="0"/>
              </a:rPr>
              <a:t>Kabel</a:t>
            </a:r>
            <a:endParaRPr lang="en-US" sz="1600" b="1" dirty="0" smtClean="0">
              <a:latin typeface="Calibri" pitchFamily="34" charset="0"/>
            </a:endParaRPr>
          </a:p>
          <a:p>
            <a:pPr marL="285750" indent="-285750">
              <a:lnSpc>
                <a:spcPct val="75000"/>
              </a:lnSpc>
              <a:buClr>
                <a:schemeClr val="accent1"/>
              </a:buClr>
              <a:buFont typeface="Wingdings" pitchFamily="2" charset="2"/>
              <a:buChar char="§"/>
            </a:pPr>
            <a:endParaRPr lang="en-US" sz="1600" b="1" dirty="0" smtClean="0">
              <a:latin typeface="Calibri" pitchFamily="34" charset="0"/>
            </a:endParaRPr>
          </a:p>
          <a:p>
            <a:pPr marL="285750" indent="-285750">
              <a:lnSpc>
                <a:spcPct val="75000"/>
              </a:lnSpc>
              <a:buClr>
                <a:schemeClr val="accent1"/>
              </a:buClr>
              <a:buFont typeface="Wingdings" pitchFamily="2" charset="2"/>
              <a:buChar char="§"/>
            </a:pPr>
            <a:r>
              <a:rPr lang="en-US" sz="1600" b="1" dirty="0" err="1" smtClean="0">
                <a:latin typeface="Calibri" pitchFamily="34" charset="0"/>
              </a:rPr>
              <a:t>Kostenreduktion</a:t>
            </a:r>
            <a:r>
              <a:rPr lang="en-US" sz="1600" b="1" dirty="0" smtClean="0">
                <a:latin typeface="Calibri" pitchFamily="34" charset="0"/>
              </a:rPr>
              <a:t> </a:t>
            </a:r>
            <a:r>
              <a:rPr lang="en-US" sz="1600" b="1" dirty="0" err="1" smtClean="0">
                <a:latin typeface="Calibri" pitchFamily="34" charset="0"/>
              </a:rPr>
              <a:t>durch</a:t>
            </a:r>
            <a:r>
              <a:rPr lang="en-US" sz="1600" b="1" dirty="0" smtClean="0">
                <a:latin typeface="Calibri" pitchFamily="34" charset="0"/>
              </a:rPr>
              <a:t> </a:t>
            </a:r>
            <a:r>
              <a:rPr lang="en-US" sz="1600" b="1" dirty="0" err="1" smtClean="0">
                <a:latin typeface="Calibri" pitchFamily="34" charset="0"/>
              </a:rPr>
              <a:t>Konsolidierung</a:t>
            </a:r>
            <a:r>
              <a:rPr lang="en-US" sz="1600" b="1" dirty="0" smtClean="0">
                <a:latin typeface="Calibri" pitchFamily="34" charset="0"/>
              </a:rPr>
              <a:t> von Ports und </a:t>
            </a:r>
            <a:r>
              <a:rPr lang="en-US" sz="1600" b="1" dirty="0" err="1" smtClean="0">
                <a:latin typeface="Calibri" pitchFamily="34" charset="0"/>
              </a:rPr>
              <a:t>Kabel</a:t>
            </a:r>
            <a:endParaRPr lang="en-US" sz="1600" b="1" dirty="0" smtClean="0">
              <a:latin typeface="Calibri" pitchFamily="34" charset="0"/>
            </a:endParaRPr>
          </a:p>
        </p:txBody>
      </p:sp>
      <p:sp>
        <p:nvSpPr>
          <p:cNvPr id="7" name="Rectangle 6"/>
          <p:cNvSpPr/>
          <p:nvPr/>
        </p:nvSpPr>
        <p:spPr>
          <a:xfrm>
            <a:off x="543180" y="1219200"/>
            <a:ext cx="4269445" cy="381000"/>
          </a:xfrm>
          <a:prstGeom prst="rect">
            <a:avLst/>
          </a:prstGeom>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err="1" smtClean="0">
                <a:latin typeface="Calibri" pitchFamily="34" charset="0"/>
              </a:rPr>
              <a:t>Nutzen</a:t>
            </a:r>
            <a:endParaRPr lang="en-US" sz="1600" b="1" dirty="0" smtClean="0">
              <a:latin typeface="Calibri" pitchFamily="34" charset="0"/>
            </a:endParaRPr>
          </a:p>
        </p:txBody>
      </p:sp>
      <p:sp>
        <p:nvSpPr>
          <p:cNvPr id="8" name="Rectangle 7"/>
          <p:cNvSpPr/>
          <p:nvPr/>
        </p:nvSpPr>
        <p:spPr>
          <a:xfrm>
            <a:off x="543180" y="2590800"/>
            <a:ext cx="4269233" cy="381000"/>
          </a:xfrm>
          <a:prstGeom prst="rect">
            <a:avLst/>
          </a:prstGeom>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latin typeface="Calibri" pitchFamily="34" charset="0"/>
              </a:rPr>
              <a:t>Details</a:t>
            </a:r>
            <a:endParaRPr lang="en-US" sz="1600" b="1" dirty="0">
              <a:latin typeface="Calibri" pitchFamily="34" charset="0"/>
            </a:endParaRPr>
          </a:p>
        </p:txBody>
      </p:sp>
      <p:sp>
        <p:nvSpPr>
          <p:cNvPr id="40" name="Title 1"/>
          <p:cNvSpPr>
            <a:spLocks noGrp="1"/>
          </p:cNvSpPr>
          <p:nvPr>
            <p:ph type="title"/>
          </p:nvPr>
        </p:nvSpPr>
        <p:spPr>
          <a:xfrm>
            <a:off x="521897" y="317500"/>
            <a:ext cx="8350249" cy="838200"/>
          </a:xfrm>
        </p:spPr>
        <p:txBody>
          <a:bodyPr/>
          <a:lstStyle/>
          <a:p>
            <a:r>
              <a:rPr lang="en-US" dirty="0" smtClean="0"/>
              <a:t/>
            </a:r>
            <a:br>
              <a:rPr lang="en-US" dirty="0" smtClean="0"/>
            </a:br>
            <a:r>
              <a:rPr lang="en-US" dirty="0" smtClean="0"/>
              <a:t>Unified Appliance Port</a:t>
            </a:r>
            <a:endParaRPr lang="en-US" dirty="0"/>
          </a:p>
        </p:txBody>
      </p:sp>
      <p:sp>
        <p:nvSpPr>
          <p:cNvPr id="9" name="Pentagon 8"/>
          <p:cNvSpPr/>
          <p:nvPr/>
        </p:nvSpPr>
        <p:spPr>
          <a:xfrm>
            <a:off x="7743508" y="-2724"/>
            <a:ext cx="1406881" cy="426357"/>
          </a:xfrm>
          <a:prstGeom prst="homePlat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Storage</a:t>
            </a:r>
          </a:p>
        </p:txBody>
      </p:sp>
      <p:pic>
        <p:nvPicPr>
          <p:cNvPr id="10" name="Picture 4" descr="C:\Documents and Settings\jachang2\Desktop\Desktop\Work Space\Nuova\Oregon\Nexus 5000 pics\high res\HKI00564 cop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4670" y="3367316"/>
            <a:ext cx="1408823" cy="397235"/>
          </a:xfrm>
          <a:prstGeom prst="rect">
            <a:avLst/>
          </a:prstGeom>
          <a:noFill/>
          <a:effectLst>
            <a:outerShdw blurRad="50800" dist="38100" dir="2700000" algn="tl" rotWithShape="0">
              <a:prstClr val="black">
                <a:alpha val="40000"/>
              </a:prstClr>
            </a:outerShdw>
          </a:effectLst>
        </p:spPr>
      </p:pic>
      <p:cxnSp>
        <p:nvCxnSpPr>
          <p:cNvPr id="11" name="Shape 120"/>
          <p:cNvCxnSpPr>
            <a:stCxn id="10" idx="2"/>
          </p:cNvCxnSpPr>
          <p:nvPr/>
        </p:nvCxnSpPr>
        <p:spPr bwMode="auto">
          <a:xfrm rot="16200000" flipH="1">
            <a:off x="5353484" y="4290149"/>
            <a:ext cx="1413584" cy="362388"/>
          </a:xfrm>
          <a:prstGeom prst="bentConnector3">
            <a:avLst>
              <a:gd name="adj1" fmla="val 50000"/>
            </a:avLst>
          </a:prstGeom>
          <a:solidFill>
            <a:schemeClr val="accent1"/>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2" name="Shape 5"/>
          <p:cNvCxnSpPr/>
          <p:nvPr/>
        </p:nvCxnSpPr>
        <p:spPr bwMode="auto">
          <a:xfrm rot="16200000" flipH="1">
            <a:off x="5137002" y="4301403"/>
            <a:ext cx="1868067" cy="725931"/>
          </a:xfrm>
          <a:prstGeom prst="bentConnector3">
            <a:avLst>
              <a:gd name="adj1" fmla="val 69707"/>
            </a:avLst>
          </a:prstGeom>
          <a:solidFill>
            <a:schemeClr val="accent1"/>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3" name="Shape 125"/>
          <p:cNvCxnSpPr>
            <a:stCxn id="71" idx="2"/>
          </p:cNvCxnSpPr>
          <p:nvPr/>
        </p:nvCxnSpPr>
        <p:spPr bwMode="auto">
          <a:xfrm rot="5400000">
            <a:off x="7329642" y="4258974"/>
            <a:ext cx="1278792" cy="254735"/>
          </a:xfrm>
          <a:prstGeom prst="bentConnector3">
            <a:avLst>
              <a:gd name="adj1" fmla="val 50000"/>
            </a:avLst>
          </a:prstGeom>
          <a:solidFill>
            <a:schemeClr val="accent1"/>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cxnSp>
      <p:sp>
        <p:nvSpPr>
          <p:cNvPr id="14" name="Text Box 98"/>
          <p:cNvSpPr txBox="1">
            <a:spLocks noChangeArrowheads="1"/>
          </p:cNvSpPr>
          <p:nvPr/>
        </p:nvSpPr>
        <p:spPr bwMode="auto">
          <a:xfrm>
            <a:off x="6773403" y="5940994"/>
            <a:ext cx="1005826" cy="235273"/>
          </a:xfrm>
          <a:prstGeom prst="rect">
            <a:avLst/>
          </a:prstGeom>
          <a:noFill/>
          <a:ln w="9525">
            <a:noFill/>
            <a:miter lim="800000"/>
            <a:headEnd/>
            <a:tailEnd/>
          </a:ln>
        </p:spPr>
        <p:txBody>
          <a:bodyPr wrap="none" lIns="82124" tIns="41061" rIns="82124" bIns="41061">
            <a:spAutoFit/>
          </a:bodyPr>
          <a:lstStyle/>
          <a:p>
            <a:pPr marL="0" marR="0" lvl="0" indent="0" algn="ctr" defTabSz="814388" eaLnBrk="0" fontAlgn="auto" latinLnBrk="0" hangingPunct="0">
              <a:lnSpc>
                <a:spcPct val="9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rPr>
              <a:t>UCS servers</a:t>
            </a:r>
          </a:p>
        </p:txBody>
      </p:sp>
      <p:sp>
        <p:nvSpPr>
          <p:cNvPr id="15" name="Text Box 98"/>
          <p:cNvSpPr txBox="1">
            <a:spLocks noChangeArrowheads="1"/>
          </p:cNvSpPr>
          <p:nvPr/>
        </p:nvSpPr>
        <p:spPr bwMode="auto">
          <a:xfrm>
            <a:off x="6061510" y="3746944"/>
            <a:ext cx="629120" cy="235273"/>
          </a:xfrm>
          <a:prstGeom prst="rect">
            <a:avLst/>
          </a:prstGeom>
          <a:noFill/>
          <a:ln w="9525">
            <a:noFill/>
            <a:miter lim="800000"/>
            <a:headEnd/>
            <a:tailEnd/>
          </a:ln>
        </p:spPr>
        <p:txBody>
          <a:bodyPr wrap="none" lIns="82124" tIns="41061" rIns="82124" bIns="41061">
            <a:spAutoFit/>
          </a:bodyPr>
          <a:lstStyle/>
          <a:p>
            <a:pPr marL="0" marR="0" lvl="0" indent="0" algn="ctr" defTabSz="814388" eaLnBrk="0" fontAlgn="auto" latinLnBrk="0" hangingPunct="0">
              <a:lnSpc>
                <a:spcPct val="9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rPr>
              <a:t>UCS </a:t>
            </a:r>
            <a:r>
              <a:rPr lang="en-US" sz="1100" b="1" kern="0" noProof="0" dirty="0" smtClean="0">
                <a:solidFill>
                  <a:sysClr val="windowText" lastClr="000000"/>
                </a:solidFill>
                <a:effectLst>
                  <a:outerShdw blurRad="38100" dist="38100" dir="2700000" algn="tl">
                    <a:srgbClr val="000000">
                      <a:alpha val="43137"/>
                    </a:srgbClr>
                  </a:outerShdw>
                </a:effectLst>
              </a:rPr>
              <a:t>FI</a:t>
            </a:r>
            <a:endParaRPr kumimoji="0" lang="en-US" sz="11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endParaRPr>
          </a:p>
        </p:txBody>
      </p:sp>
      <p:sp>
        <p:nvSpPr>
          <p:cNvPr id="16" name="Text Box 98"/>
          <p:cNvSpPr txBox="1">
            <a:spLocks noChangeArrowheads="1"/>
          </p:cNvSpPr>
          <p:nvPr/>
        </p:nvSpPr>
        <p:spPr bwMode="auto">
          <a:xfrm>
            <a:off x="7402846" y="3730335"/>
            <a:ext cx="629120" cy="235273"/>
          </a:xfrm>
          <a:prstGeom prst="rect">
            <a:avLst/>
          </a:prstGeom>
          <a:noFill/>
          <a:ln w="9525">
            <a:noFill/>
            <a:miter lim="800000"/>
            <a:headEnd/>
            <a:tailEnd/>
          </a:ln>
        </p:spPr>
        <p:txBody>
          <a:bodyPr wrap="none" lIns="82124" tIns="41061" rIns="82124" bIns="41061">
            <a:spAutoFit/>
          </a:bodyPr>
          <a:lstStyle/>
          <a:p>
            <a:pPr marL="0" marR="0" lvl="0" indent="0" algn="ctr" defTabSz="814388" eaLnBrk="0" fontAlgn="auto" latinLnBrk="0" hangingPunct="0">
              <a:lnSpc>
                <a:spcPct val="9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rPr>
              <a:t>UCS </a:t>
            </a:r>
            <a:r>
              <a:rPr lang="en-US" sz="1100" b="1" kern="0" dirty="0" smtClean="0">
                <a:solidFill>
                  <a:sysClr val="windowText" lastClr="000000"/>
                </a:solidFill>
                <a:effectLst>
                  <a:outerShdw blurRad="38100" dist="38100" dir="2700000" algn="tl">
                    <a:srgbClr val="000000">
                      <a:alpha val="43137"/>
                    </a:srgbClr>
                  </a:outerShdw>
                </a:effectLst>
              </a:rPr>
              <a:t>FI</a:t>
            </a:r>
            <a:endParaRPr kumimoji="0" lang="en-US" sz="11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endParaRPr>
          </a:p>
        </p:txBody>
      </p:sp>
      <p:grpSp>
        <p:nvGrpSpPr>
          <p:cNvPr id="18" name="Group 147"/>
          <p:cNvGrpSpPr>
            <a:grpSpLocks/>
          </p:cNvGrpSpPr>
          <p:nvPr/>
        </p:nvGrpSpPr>
        <p:grpSpPr bwMode="auto">
          <a:xfrm>
            <a:off x="6797855" y="1565278"/>
            <a:ext cx="354080" cy="513773"/>
            <a:chOff x="2982" y="2863"/>
            <a:chExt cx="640" cy="884"/>
          </a:xfrm>
          <a:effectLst>
            <a:outerShdw blurRad="50800" dist="38100" dir="2700000" algn="tl" rotWithShape="0">
              <a:prstClr val="black">
                <a:alpha val="40000"/>
              </a:prstClr>
            </a:outerShdw>
          </a:effectLst>
        </p:grpSpPr>
        <p:sp>
          <p:nvSpPr>
            <p:cNvPr id="19" name="Rectangle 148"/>
            <p:cNvSpPr>
              <a:spLocks noChangeArrowheads="1"/>
            </p:cNvSpPr>
            <p:nvPr/>
          </p:nvSpPr>
          <p:spPr bwMode="auto">
            <a:xfrm>
              <a:off x="2986" y="2928"/>
              <a:ext cx="561" cy="816"/>
            </a:xfrm>
            <a:prstGeom prst="rect">
              <a:avLst/>
            </a:prstGeom>
            <a:solidFill>
              <a:srgbClr val="B2B2B2"/>
            </a:solidFill>
            <a:ln w="6350">
              <a:noFill/>
              <a:miter lim="800000"/>
              <a:headEnd/>
              <a:tailEnd/>
            </a:ln>
          </p:spPr>
          <p:txBody>
            <a:bodyPr/>
            <a:lstStyle/>
            <a:p>
              <a:endParaRPr lang="en-US" sz="1100"/>
            </a:p>
          </p:txBody>
        </p:sp>
        <p:sp>
          <p:nvSpPr>
            <p:cNvPr id="20" name="Freeform 149"/>
            <p:cNvSpPr>
              <a:spLocks/>
            </p:cNvSpPr>
            <p:nvPr/>
          </p:nvSpPr>
          <p:spPr bwMode="auto">
            <a:xfrm>
              <a:off x="3541" y="2864"/>
              <a:ext cx="81" cy="883"/>
            </a:xfrm>
            <a:custGeom>
              <a:avLst/>
              <a:gdLst>
                <a:gd name="T0" fmla="*/ 0 w 81"/>
                <a:gd name="T1" fmla="*/ 883 h 883"/>
                <a:gd name="T2" fmla="*/ 81 w 81"/>
                <a:gd name="T3" fmla="*/ 818 h 883"/>
                <a:gd name="T4" fmla="*/ 81 w 81"/>
                <a:gd name="T5" fmla="*/ 0 h 883"/>
                <a:gd name="T6" fmla="*/ 1 w 81"/>
                <a:gd name="T7" fmla="*/ 74 h 883"/>
                <a:gd name="T8" fmla="*/ 0 w 81"/>
                <a:gd name="T9" fmla="*/ 883 h 883"/>
                <a:gd name="T10" fmla="*/ 0 60000 65536"/>
                <a:gd name="T11" fmla="*/ 0 60000 65536"/>
                <a:gd name="T12" fmla="*/ 0 60000 65536"/>
                <a:gd name="T13" fmla="*/ 0 60000 65536"/>
                <a:gd name="T14" fmla="*/ 0 60000 65536"/>
                <a:gd name="T15" fmla="*/ 0 w 81"/>
                <a:gd name="T16" fmla="*/ 0 h 883"/>
                <a:gd name="T17" fmla="*/ 81 w 81"/>
                <a:gd name="T18" fmla="*/ 883 h 883"/>
              </a:gdLst>
              <a:ahLst/>
              <a:cxnLst>
                <a:cxn ang="T10">
                  <a:pos x="T0" y="T1"/>
                </a:cxn>
                <a:cxn ang="T11">
                  <a:pos x="T2" y="T3"/>
                </a:cxn>
                <a:cxn ang="T12">
                  <a:pos x="T4" y="T5"/>
                </a:cxn>
                <a:cxn ang="T13">
                  <a:pos x="T6" y="T7"/>
                </a:cxn>
                <a:cxn ang="T14">
                  <a:pos x="T8" y="T9"/>
                </a:cxn>
              </a:cxnLst>
              <a:rect l="T15" t="T16" r="T17" b="T18"/>
              <a:pathLst>
                <a:path w="81" h="883">
                  <a:moveTo>
                    <a:pt x="0" y="883"/>
                  </a:moveTo>
                  <a:lnTo>
                    <a:pt x="81" y="818"/>
                  </a:lnTo>
                  <a:lnTo>
                    <a:pt x="81" y="0"/>
                  </a:lnTo>
                  <a:lnTo>
                    <a:pt x="1" y="74"/>
                  </a:lnTo>
                  <a:lnTo>
                    <a:pt x="0" y="883"/>
                  </a:lnTo>
                  <a:close/>
                </a:path>
              </a:pathLst>
            </a:custGeom>
            <a:solidFill>
              <a:srgbClr val="969696"/>
            </a:solidFill>
            <a:ln w="6350">
              <a:noFill/>
              <a:round/>
              <a:headEnd/>
              <a:tailEnd/>
            </a:ln>
          </p:spPr>
          <p:txBody>
            <a:bodyPr/>
            <a:lstStyle/>
            <a:p>
              <a:pPr algn="ctr" eaLnBrk="0" hangingPunct="0">
                <a:lnSpc>
                  <a:spcPct val="90000"/>
                </a:lnSpc>
              </a:pPr>
              <a:endParaRPr lang="en-US" sz="1100"/>
            </a:p>
          </p:txBody>
        </p:sp>
        <p:sp>
          <p:nvSpPr>
            <p:cNvPr id="21" name="Freeform 150"/>
            <p:cNvSpPr>
              <a:spLocks/>
            </p:cNvSpPr>
            <p:nvPr/>
          </p:nvSpPr>
          <p:spPr bwMode="auto">
            <a:xfrm>
              <a:off x="2982" y="2863"/>
              <a:ext cx="640" cy="74"/>
            </a:xfrm>
            <a:custGeom>
              <a:avLst/>
              <a:gdLst>
                <a:gd name="T0" fmla="*/ 0 w 301"/>
                <a:gd name="T1" fmla="*/ 2147483647 h 37"/>
                <a:gd name="T2" fmla="*/ 2147483647 w 301"/>
                <a:gd name="T3" fmla="*/ 0 h 37"/>
                <a:gd name="T4" fmla="*/ 2147483647 w 301"/>
                <a:gd name="T5" fmla="*/ 0 h 37"/>
                <a:gd name="T6" fmla="*/ 2147483647 w 301"/>
                <a:gd name="T7" fmla="*/ 2147483647 h 37"/>
                <a:gd name="T8" fmla="*/ 0 w 301"/>
                <a:gd name="T9" fmla="*/ 2147483647 h 37"/>
                <a:gd name="T10" fmla="*/ 0 60000 65536"/>
                <a:gd name="T11" fmla="*/ 0 60000 65536"/>
                <a:gd name="T12" fmla="*/ 0 60000 65536"/>
                <a:gd name="T13" fmla="*/ 0 60000 65536"/>
                <a:gd name="T14" fmla="*/ 0 60000 65536"/>
                <a:gd name="T15" fmla="*/ 0 w 301"/>
                <a:gd name="T16" fmla="*/ 0 h 37"/>
                <a:gd name="T17" fmla="*/ 301 w 301"/>
                <a:gd name="T18" fmla="*/ 37 h 37"/>
              </a:gdLst>
              <a:ahLst/>
              <a:cxnLst>
                <a:cxn ang="T10">
                  <a:pos x="T0" y="T1"/>
                </a:cxn>
                <a:cxn ang="T11">
                  <a:pos x="T2" y="T3"/>
                </a:cxn>
                <a:cxn ang="T12">
                  <a:pos x="T4" y="T5"/>
                </a:cxn>
                <a:cxn ang="T13">
                  <a:pos x="T6" y="T7"/>
                </a:cxn>
                <a:cxn ang="T14">
                  <a:pos x="T8" y="T9"/>
                </a:cxn>
              </a:cxnLst>
              <a:rect l="T15" t="T16" r="T17" b="T18"/>
              <a:pathLst>
                <a:path w="301" h="37">
                  <a:moveTo>
                    <a:pt x="0" y="37"/>
                  </a:moveTo>
                  <a:lnTo>
                    <a:pt x="36" y="0"/>
                  </a:lnTo>
                  <a:lnTo>
                    <a:pt x="301" y="0"/>
                  </a:lnTo>
                  <a:lnTo>
                    <a:pt x="265" y="37"/>
                  </a:lnTo>
                  <a:lnTo>
                    <a:pt x="0" y="37"/>
                  </a:lnTo>
                  <a:close/>
                </a:path>
              </a:pathLst>
            </a:custGeom>
            <a:solidFill>
              <a:srgbClr val="DDDDDD"/>
            </a:solidFill>
            <a:ln w="6350">
              <a:noFill/>
              <a:round/>
              <a:headEnd/>
              <a:tailEnd/>
            </a:ln>
          </p:spPr>
          <p:txBody>
            <a:bodyPr/>
            <a:lstStyle/>
            <a:p>
              <a:pPr algn="ctr" eaLnBrk="0" hangingPunct="0">
                <a:lnSpc>
                  <a:spcPct val="90000"/>
                </a:lnSpc>
              </a:pPr>
              <a:endParaRPr lang="en-US" sz="1100"/>
            </a:p>
          </p:txBody>
        </p:sp>
        <p:sp>
          <p:nvSpPr>
            <p:cNvPr id="22" name="Oval 151"/>
            <p:cNvSpPr>
              <a:spLocks noChangeArrowheads="1"/>
            </p:cNvSpPr>
            <p:nvPr/>
          </p:nvSpPr>
          <p:spPr bwMode="auto">
            <a:xfrm>
              <a:off x="3277" y="3586"/>
              <a:ext cx="176" cy="62"/>
            </a:xfrm>
            <a:prstGeom prst="ellipse">
              <a:avLst/>
            </a:prstGeom>
            <a:gradFill rotWithShape="0">
              <a:gsLst>
                <a:gs pos="0">
                  <a:srgbClr val="EAEAEA"/>
                </a:gs>
                <a:gs pos="100000">
                  <a:srgbClr val="969696"/>
                </a:gs>
              </a:gsLst>
              <a:lin ang="0" scaled="1"/>
            </a:gradFill>
            <a:ln w="3175">
              <a:solidFill>
                <a:schemeClr val="tx1"/>
              </a:solidFill>
              <a:round/>
              <a:headEnd/>
              <a:tailEnd/>
            </a:ln>
          </p:spPr>
          <p:txBody>
            <a:bodyPr/>
            <a:lstStyle/>
            <a:p>
              <a:endParaRPr lang="en-US" sz="1100"/>
            </a:p>
          </p:txBody>
        </p:sp>
        <p:sp>
          <p:nvSpPr>
            <p:cNvPr id="23" name="Rectangle 152"/>
            <p:cNvSpPr>
              <a:spLocks noChangeArrowheads="1"/>
            </p:cNvSpPr>
            <p:nvPr/>
          </p:nvSpPr>
          <p:spPr bwMode="auto">
            <a:xfrm>
              <a:off x="3277" y="3516"/>
              <a:ext cx="176" cy="98"/>
            </a:xfrm>
            <a:prstGeom prst="rect">
              <a:avLst/>
            </a:prstGeom>
            <a:gradFill rotWithShape="0">
              <a:gsLst>
                <a:gs pos="0">
                  <a:srgbClr val="EAEAEA"/>
                </a:gs>
                <a:gs pos="100000">
                  <a:srgbClr val="969696"/>
                </a:gs>
              </a:gsLst>
              <a:lin ang="0" scaled="1"/>
            </a:gradFill>
            <a:ln w="9525">
              <a:noFill/>
              <a:miter lim="800000"/>
              <a:headEnd/>
              <a:tailEnd/>
            </a:ln>
          </p:spPr>
          <p:txBody>
            <a:bodyPr/>
            <a:lstStyle/>
            <a:p>
              <a:endParaRPr lang="en-US" sz="1100"/>
            </a:p>
          </p:txBody>
        </p:sp>
        <p:sp>
          <p:nvSpPr>
            <p:cNvPr id="24" name="Oval 153"/>
            <p:cNvSpPr>
              <a:spLocks noChangeArrowheads="1"/>
            </p:cNvSpPr>
            <p:nvPr/>
          </p:nvSpPr>
          <p:spPr bwMode="auto">
            <a:xfrm>
              <a:off x="3277" y="3485"/>
              <a:ext cx="176" cy="62"/>
            </a:xfrm>
            <a:prstGeom prst="ellipse">
              <a:avLst/>
            </a:prstGeom>
            <a:gradFill rotWithShape="0">
              <a:gsLst>
                <a:gs pos="0">
                  <a:srgbClr val="EAEAEA"/>
                </a:gs>
                <a:gs pos="100000">
                  <a:srgbClr val="969696"/>
                </a:gs>
              </a:gsLst>
              <a:path path="rect">
                <a:fillToRect t="100000" r="100000"/>
              </a:path>
            </a:gradFill>
            <a:ln w="3175">
              <a:solidFill>
                <a:schemeClr val="tx1"/>
              </a:solidFill>
              <a:round/>
              <a:headEnd/>
              <a:tailEnd/>
            </a:ln>
          </p:spPr>
          <p:txBody>
            <a:bodyPr/>
            <a:lstStyle/>
            <a:p>
              <a:endParaRPr lang="en-US" sz="1100"/>
            </a:p>
          </p:txBody>
        </p:sp>
        <p:sp>
          <p:nvSpPr>
            <p:cNvPr id="25" name="Line 154"/>
            <p:cNvSpPr>
              <a:spLocks noChangeShapeType="1"/>
            </p:cNvSpPr>
            <p:nvPr/>
          </p:nvSpPr>
          <p:spPr bwMode="auto">
            <a:xfrm>
              <a:off x="3451" y="3523"/>
              <a:ext cx="0" cy="96"/>
            </a:xfrm>
            <a:prstGeom prst="line">
              <a:avLst/>
            </a:prstGeom>
            <a:noFill/>
            <a:ln w="3175">
              <a:solidFill>
                <a:srgbClr val="333333"/>
              </a:solidFill>
              <a:round/>
              <a:headEnd/>
              <a:tailEnd/>
            </a:ln>
          </p:spPr>
          <p:txBody>
            <a:bodyPr/>
            <a:lstStyle/>
            <a:p>
              <a:endParaRPr lang="en-US" sz="1100"/>
            </a:p>
          </p:txBody>
        </p:sp>
        <p:sp>
          <p:nvSpPr>
            <p:cNvPr id="26" name="Line 155"/>
            <p:cNvSpPr>
              <a:spLocks noChangeShapeType="1"/>
            </p:cNvSpPr>
            <p:nvPr/>
          </p:nvSpPr>
          <p:spPr bwMode="auto">
            <a:xfrm>
              <a:off x="3277" y="3523"/>
              <a:ext cx="0" cy="96"/>
            </a:xfrm>
            <a:prstGeom prst="line">
              <a:avLst/>
            </a:prstGeom>
            <a:noFill/>
            <a:ln w="3175">
              <a:solidFill>
                <a:srgbClr val="333333"/>
              </a:solidFill>
              <a:round/>
              <a:headEnd/>
              <a:tailEnd/>
            </a:ln>
          </p:spPr>
          <p:txBody>
            <a:bodyPr/>
            <a:lstStyle/>
            <a:p>
              <a:endParaRPr lang="en-US" sz="1100"/>
            </a:p>
          </p:txBody>
        </p:sp>
        <p:sp>
          <p:nvSpPr>
            <p:cNvPr id="27" name="Oval 156"/>
            <p:cNvSpPr>
              <a:spLocks noChangeArrowheads="1"/>
            </p:cNvSpPr>
            <p:nvPr/>
          </p:nvSpPr>
          <p:spPr bwMode="auto">
            <a:xfrm>
              <a:off x="3277" y="3437"/>
              <a:ext cx="176" cy="62"/>
            </a:xfrm>
            <a:prstGeom prst="ellipse">
              <a:avLst/>
            </a:prstGeom>
            <a:gradFill rotWithShape="0">
              <a:gsLst>
                <a:gs pos="0">
                  <a:srgbClr val="EAEAEA"/>
                </a:gs>
                <a:gs pos="100000">
                  <a:srgbClr val="969696"/>
                </a:gs>
              </a:gsLst>
              <a:lin ang="0" scaled="1"/>
            </a:gradFill>
            <a:ln w="3175">
              <a:solidFill>
                <a:schemeClr val="tx1"/>
              </a:solidFill>
              <a:round/>
              <a:headEnd/>
              <a:tailEnd/>
            </a:ln>
          </p:spPr>
          <p:txBody>
            <a:bodyPr/>
            <a:lstStyle/>
            <a:p>
              <a:endParaRPr lang="en-US" sz="1100"/>
            </a:p>
          </p:txBody>
        </p:sp>
        <p:sp>
          <p:nvSpPr>
            <p:cNvPr id="28" name="Rectangle 157"/>
            <p:cNvSpPr>
              <a:spLocks noChangeArrowheads="1"/>
            </p:cNvSpPr>
            <p:nvPr/>
          </p:nvSpPr>
          <p:spPr bwMode="auto">
            <a:xfrm>
              <a:off x="3277" y="3367"/>
              <a:ext cx="176" cy="98"/>
            </a:xfrm>
            <a:prstGeom prst="rect">
              <a:avLst/>
            </a:prstGeom>
            <a:gradFill rotWithShape="0">
              <a:gsLst>
                <a:gs pos="0">
                  <a:srgbClr val="EAEAEA"/>
                </a:gs>
                <a:gs pos="100000">
                  <a:srgbClr val="969696"/>
                </a:gs>
              </a:gsLst>
              <a:lin ang="0" scaled="1"/>
            </a:gradFill>
            <a:ln w="9525">
              <a:noFill/>
              <a:miter lim="800000"/>
              <a:headEnd/>
              <a:tailEnd/>
            </a:ln>
          </p:spPr>
          <p:txBody>
            <a:bodyPr/>
            <a:lstStyle/>
            <a:p>
              <a:endParaRPr lang="en-US" sz="1100"/>
            </a:p>
          </p:txBody>
        </p:sp>
        <p:sp>
          <p:nvSpPr>
            <p:cNvPr id="29" name="Oval 158"/>
            <p:cNvSpPr>
              <a:spLocks noChangeArrowheads="1"/>
            </p:cNvSpPr>
            <p:nvPr/>
          </p:nvSpPr>
          <p:spPr bwMode="auto">
            <a:xfrm>
              <a:off x="3277" y="3336"/>
              <a:ext cx="176" cy="62"/>
            </a:xfrm>
            <a:prstGeom prst="ellipse">
              <a:avLst/>
            </a:prstGeom>
            <a:gradFill rotWithShape="0">
              <a:gsLst>
                <a:gs pos="0">
                  <a:srgbClr val="EAEAEA"/>
                </a:gs>
                <a:gs pos="100000">
                  <a:srgbClr val="969696"/>
                </a:gs>
              </a:gsLst>
              <a:path path="rect">
                <a:fillToRect t="100000" r="100000"/>
              </a:path>
            </a:gradFill>
            <a:ln w="3175">
              <a:solidFill>
                <a:schemeClr val="tx1"/>
              </a:solidFill>
              <a:round/>
              <a:headEnd/>
              <a:tailEnd/>
            </a:ln>
          </p:spPr>
          <p:txBody>
            <a:bodyPr/>
            <a:lstStyle/>
            <a:p>
              <a:endParaRPr lang="en-US" sz="1100"/>
            </a:p>
          </p:txBody>
        </p:sp>
        <p:sp>
          <p:nvSpPr>
            <p:cNvPr id="30" name="Line 159"/>
            <p:cNvSpPr>
              <a:spLocks noChangeShapeType="1"/>
            </p:cNvSpPr>
            <p:nvPr/>
          </p:nvSpPr>
          <p:spPr bwMode="auto">
            <a:xfrm>
              <a:off x="3451" y="3374"/>
              <a:ext cx="0" cy="96"/>
            </a:xfrm>
            <a:prstGeom prst="line">
              <a:avLst/>
            </a:prstGeom>
            <a:noFill/>
            <a:ln w="3175">
              <a:solidFill>
                <a:srgbClr val="333333"/>
              </a:solidFill>
              <a:round/>
              <a:headEnd/>
              <a:tailEnd/>
            </a:ln>
          </p:spPr>
          <p:txBody>
            <a:bodyPr/>
            <a:lstStyle/>
            <a:p>
              <a:endParaRPr lang="en-US" sz="1100"/>
            </a:p>
          </p:txBody>
        </p:sp>
        <p:sp>
          <p:nvSpPr>
            <p:cNvPr id="31" name="Line 160"/>
            <p:cNvSpPr>
              <a:spLocks noChangeShapeType="1"/>
            </p:cNvSpPr>
            <p:nvPr/>
          </p:nvSpPr>
          <p:spPr bwMode="auto">
            <a:xfrm>
              <a:off x="3277" y="3374"/>
              <a:ext cx="0" cy="96"/>
            </a:xfrm>
            <a:prstGeom prst="line">
              <a:avLst/>
            </a:prstGeom>
            <a:noFill/>
            <a:ln w="3175">
              <a:solidFill>
                <a:srgbClr val="333333"/>
              </a:solidFill>
              <a:round/>
              <a:headEnd/>
              <a:tailEnd/>
            </a:ln>
          </p:spPr>
          <p:txBody>
            <a:bodyPr/>
            <a:lstStyle/>
            <a:p>
              <a:endParaRPr lang="en-US" sz="1100"/>
            </a:p>
          </p:txBody>
        </p:sp>
        <p:sp>
          <p:nvSpPr>
            <p:cNvPr id="32" name="Oval 161"/>
            <p:cNvSpPr>
              <a:spLocks noChangeArrowheads="1"/>
            </p:cNvSpPr>
            <p:nvPr/>
          </p:nvSpPr>
          <p:spPr bwMode="auto">
            <a:xfrm>
              <a:off x="3277" y="3288"/>
              <a:ext cx="176" cy="62"/>
            </a:xfrm>
            <a:prstGeom prst="ellipse">
              <a:avLst/>
            </a:prstGeom>
            <a:gradFill rotWithShape="0">
              <a:gsLst>
                <a:gs pos="0">
                  <a:srgbClr val="EAEAEA"/>
                </a:gs>
                <a:gs pos="100000">
                  <a:srgbClr val="969696"/>
                </a:gs>
              </a:gsLst>
              <a:lin ang="0" scaled="1"/>
            </a:gradFill>
            <a:ln w="3175">
              <a:solidFill>
                <a:schemeClr val="tx1"/>
              </a:solidFill>
              <a:round/>
              <a:headEnd/>
              <a:tailEnd/>
            </a:ln>
          </p:spPr>
          <p:txBody>
            <a:bodyPr/>
            <a:lstStyle/>
            <a:p>
              <a:endParaRPr lang="en-US" sz="1100"/>
            </a:p>
          </p:txBody>
        </p:sp>
        <p:sp>
          <p:nvSpPr>
            <p:cNvPr id="33" name="Rectangle 162"/>
            <p:cNvSpPr>
              <a:spLocks noChangeArrowheads="1"/>
            </p:cNvSpPr>
            <p:nvPr/>
          </p:nvSpPr>
          <p:spPr bwMode="auto">
            <a:xfrm>
              <a:off x="3277" y="3218"/>
              <a:ext cx="176" cy="98"/>
            </a:xfrm>
            <a:prstGeom prst="rect">
              <a:avLst/>
            </a:prstGeom>
            <a:gradFill rotWithShape="0">
              <a:gsLst>
                <a:gs pos="0">
                  <a:srgbClr val="EAEAEA"/>
                </a:gs>
                <a:gs pos="100000">
                  <a:srgbClr val="969696"/>
                </a:gs>
              </a:gsLst>
              <a:lin ang="0" scaled="1"/>
            </a:gradFill>
            <a:ln w="9525">
              <a:noFill/>
              <a:miter lim="800000"/>
              <a:headEnd/>
              <a:tailEnd/>
            </a:ln>
          </p:spPr>
          <p:txBody>
            <a:bodyPr/>
            <a:lstStyle/>
            <a:p>
              <a:endParaRPr lang="en-US" sz="1100"/>
            </a:p>
          </p:txBody>
        </p:sp>
        <p:sp>
          <p:nvSpPr>
            <p:cNvPr id="34" name="Oval 163"/>
            <p:cNvSpPr>
              <a:spLocks noChangeArrowheads="1"/>
            </p:cNvSpPr>
            <p:nvPr/>
          </p:nvSpPr>
          <p:spPr bwMode="auto">
            <a:xfrm>
              <a:off x="3277" y="3187"/>
              <a:ext cx="176" cy="62"/>
            </a:xfrm>
            <a:prstGeom prst="ellipse">
              <a:avLst/>
            </a:prstGeom>
            <a:gradFill rotWithShape="0">
              <a:gsLst>
                <a:gs pos="0">
                  <a:srgbClr val="EAEAEA"/>
                </a:gs>
                <a:gs pos="100000">
                  <a:srgbClr val="969696"/>
                </a:gs>
              </a:gsLst>
              <a:path path="rect">
                <a:fillToRect t="100000" r="100000"/>
              </a:path>
            </a:gradFill>
            <a:ln w="3175">
              <a:solidFill>
                <a:schemeClr val="tx1"/>
              </a:solidFill>
              <a:round/>
              <a:headEnd/>
              <a:tailEnd/>
            </a:ln>
          </p:spPr>
          <p:txBody>
            <a:bodyPr/>
            <a:lstStyle/>
            <a:p>
              <a:endParaRPr lang="en-US" sz="1100"/>
            </a:p>
          </p:txBody>
        </p:sp>
        <p:sp>
          <p:nvSpPr>
            <p:cNvPr id="35" name="Line 164"/>
            <p:cNvSpPr>
              <a:spLocks noChangeShapeType="1"/>
            </p:cNvSpPr>
            <p:nvPr/>
          </p:nvSpPr>
          <p:spPr bwMode="auto">
            <a:xfrm>
              <a:off x="3451" y="3225"/>
              <a:ext cx="0" cy="96"/>
            </a:xfrm>
            <a:prstGeom prst="line">
              <a:avLst/>
            </a:prstGeom>
            <a:noFill/>
            <a:ln w="3175">
              <a:solidFill>
                <a:srgbClr val="333333"/>
              </a:solidFill>
              <a:round/>
              <a:headEnd/>
              <a:tailEnd/>
            </a:ln>
          </p:spPr>
          <p:txBody>
            <a:bodyPr/>
            <a:lstStyle/>
            <a:p>
              <a:endParaRPr lang="en-US" sz="1100"/>
            </a:p>
          </p:txBody>
        </p:sp>
        <p:sp>
          <p:nvSpPr>
            <p:cNvPr id="36" name="Line 165"/>
            <p:cNvSpPr>
              <a:spLocks noChangeShapeType="1"/>
            </p:cNvSpPr>
            <p:nvPr/>
          </p:nvSpPr>
          <p:spPr bwMode="auto">
            <a:xfrm>
              <a:off x="3277" y="3225"/>
              <a:ext cx="0" cy="96"/>
            </a:xfrm>
            <a:prstGeom prst="line">
              <a:avLst/>
            </a:prstGeom>
            <a:noFill/>
            <a:ln w="3175">
              <a:solidFill>
                <a:srgbClr val="333333"/>
              </a:solidFill>
              <a:round/>
              <a:headEnd/>
              <a:tailEnd/>
            </a:ln>
          </p:spPr>
          <p:txBody>
            <a:bodyPr/>
            <a:lstStyle/>
            <a:p>
              <a:endParaRPr lang="en-US" sz="1100"/>
            </a:p>
          </p:txBody>
        </p:sp>
        <p:sp>
          <p:nvSpPr>
            <p:cNvPr id="37" name="Oval 166"/>
            <p:cNvSpPr>
              <a:spLocks noChangeArrowheads="1"/>
            </p:cNvSpPr>
            <p:nvPr/>
          </p:nvSpPr>
          <p:spPr bwMode="auto">
            <a:xfrm>
              <a:off x="3277" y="3139"/>
              <a:ext cx="176" cy="62"/>
            </a:xfrm>
            <a:prstGeom prst="ellipse">
              <a:avLst/>
            </a:prstGeom>
            <a:gradFill rotWithShape="0">
              <a:gsLst>
                <a:gs pos="0">
                  <a:srgbClr val="EAEAEA"/>
                </a:gs>
                <a:gs pos="100000">
                  <a:srgbClr val="969696"/>
                </a:gs>
              </a:gsLst>
              <a:lin ang="0" scaled="1"/>
            </a:gradFill>
            <a:ln w="3175">
              <a:solidFill>
                <a:schemeClr val="tx1"/>
              </a:solidFill>
              <a:round/>
              <a:headEnd/>
              <a:tailEnd/>
            </a:ln>
          </p:spPr>
          <p:txBody>
            <a:bodyPr/>
            <a:lstStyle/>
            <a:p>
              <a:endParaRPr lang="en-US" sz="1100"/>
            </a:p>
          </p:txBody>
        </p:sp>
        <p:sp>
          <p:nvSpPr>
            <p:cNvPr id="38" name="Rectangle 167"/>
            <p:cNvSpPr>
              <a:spLocks noChangeArrowheads="1"/>
            </p:cNvSpPr>
            <p:nvPr/>
          </p:nvSpPr>
          <p:spPr bwMode="auto">
            <a:xfrm>
              <a:off x="3277" y="3069"/>
              <a:ext cx="176" cy="98"/>
            </a:xfrm>
            <a:prstGeom prst="rect">
              <a:avLst/>
            </a:prstGeom>
            <a:gradFill rotWithShape="0">
              <a:gsLst>
                <a:gs pos="0">
                  <a:srgbClr val="EAEAEA"/>
                </a:gs>
                <a:gs pos="100000">
                  <a:srgbClr val="969696"/>
                </a:gs>
              </a:gsLst>
              <a:lin ang="0" scaled="1"/>
            </a:gradFill>
            <a:ln w="9525">
              <a:noFill/>
              <a:miter lim="800000"/>
              <a:headEnd/>
              <a:tailEnd/>
            </a:ln>
          </p:spPr>
          <p:txBody>
            <a:bodyPr/>
            <a:lstStyle/>
            <a:p>
              <a:endParaRPr lang="en-US" sz="1100"/>
            </a:p>
          </p:txBody>
        </p:sp>
        <p:sp>
          <p:nvSpPr>
            <p:cNvPr id="39" name="Oval 168"/>
            <p:cNvSpPr>
              <a:spLocks noChangeArrowheads="1"/>
            </p:cNvSpPr>
            <p:nvPr/>
          </p:nvSpPr>
          <p:spPr bwMode="auto">
            <a:xfrm>
              <a:off x="3277" y="3038"/>
              <a:ext cx="176" cy="62"/>
            </a:xfrm>
            <a:prstGeom prst="ellipse">
              <a:avLst/>
            </a:prstGeom>
            <a:gradFill rotWithShape="0">
              <a:gsLst>
                <a:gs pos="0">
                  <a:srgbClr val="EAEAEA"/>
                </a:gs>
                <a:gs pos="100000">
                  <a:srgbClr val="969696"/>
                </a:gs>
              </a:gsLst>
              <a:path path="rect">
                <a:fillToRect t="100000" r="100000"/>
              </a:path>
            </a:gradFill>
            <a:ln w="3175">
              <a:solidFill>
                <a:schemeClr val="tx1"/>
              </a:solidFill>
              <a:round/>
              <a:headEnd/>
              <a:tailEnd/>
            </a:ln>
          </p:spPr>
          <p:txBody>
            <a:bodyPr/>
            <a:lstStyle/>
            <a:p>
              <a:endParaRPr lang="en-US" sz="1100"/>
            </a:p>
          </p:txBody>
        </p:sp>
        <p:sp>
          <p:nvSpPr>
            <p:cNvPr id="41" name="Line 169"/>
            <p:cNvSpPr>
              <a:spLocks noChangeShapeType="1"/>
            </p:cNvSpPr>
            <p:nvPr/>
          </p:nvSpPr>
          <p:spPr bwMode="auto">
            <a:xfrm>
              <a:off x="3451" y="3076"/>
              <a:ext cx="0" cy="96"/>
            </a:xfrm>
            <a:prstGeom prst="line">
              <a:avLst/>
            </a:prstGeom>
            <a:noFill/>
            <a:ln w="3175">
              <a:solidFill>
                <a:srgbClr val="333333"/>
              </a:solidFill>
              <a:round/>
              <a:headEnd/>
              <a:tailEnd/>
            </a:ln>
          </p:spPr>
          <p:txBody>
            <a:bodyPr/>
            <a:lstStyle/>
            <a:p>
              <a:endParaRPr lang="en-US" sz="1100"/>
            </a:p>
          </p:txBody>
        </p:sp>
        <p:sp>
          <p:nvSpPr>
            <p:cNvPr id="42" name="Line 170"/>
            <p:cNvSpPr>
              <a:spLocks noChangeShapeType="1"/>
            </p:cNvSpPr>
            <p:nvPr/>
          </p:nvSpPr>
          <p:spPr bwMode="auto">
            <a:xfrm>
              <a:off x="3277" y="3076"/>
              <a:ext cx="0" cy="96"/>
            </a:xfrm>
            <a:prstGeom prst="line">
              <a:avLst/>
            </a:prstGeom>
            <a:noFill/>
            <a:ln w="3175">
              <a:solidFill>
                <a:srgbClr val="333333"/>
              </a:solidFill>
              <a:round/>
              <a:headEnd/>
              <a:tailEnd/>
            </a:ln>
          </p:spPr>
          <p:txBody>
            <a:bodyPr/>
            <a:lstStyle/>
            <a:p>
              <a:endParaRPr lang="en-US" sz="1100"/>
            </a:p>
          </p:txBody>
        </p:sp>
        <p:sp>
          <p:nvSpPr>
            <p:cNvPr id="43" name="Oval 171"/>
            <p:cNvSpPr>
              <a:spLocks noChangeArrowheads="1"/>
            </p:cNvSpPr>
            <p:nvPr/>
          </p:nvSpPr>
          <p:spPr bwMode="auto">
            <a:xfrm>
              <a:off x="3066" y="3586"/>
              <a:ext cx="176" cy="62"/>
            </a:xfrm>
            <a:prstGeom prst="ellipse">
              <a:avLst/>
            </a:prstGeom>
            <a:gradFill rotWithShape="0">
              <a:gsLst>
                <a:gs pos="0">
                  <a:srgbClr val="EAEAEA"/>
                </a:gs>
                <a:gs pos="100000">
                  <a:srgbClr val="969696"/>
                </a:gs>
              </a:gsLst>
              <a:lin ang="0" scaled="1"/>
            </a:gradFill>
            <a:ln w="3175">
              <a:solidFill>
                <a:schemeClr val="tx1"/>
              </a:solidFill>
              <a:round/>
              <a:headEnd/>
              <a:tailEnd/>
            </a:ln>
          </p:spPr>
          <p:txBody>
            <a:bodyPr/>
            <a:lstStyle/>
            <a:p>
              <a:endParaRPr lang="en-US" sz="1100"/>
            </a:p>
          </p:txBody>
        </p:sp>
        <p:sp>
          <p:nvSpPr>
            <p:cNvPr id="44" name="Rectangle 172"/>
            <p:cNvSpPr>
              <a:spLocks noChangeArrowheads="1"/>
            </p:cNvSpPr>
            <p:nvPr/>
          </p:nvSpPr>
          <p:spPr bwMode="auto">
            <a:xfrm>
              <a:off x="3066" y="3516"/>
              <a:ext cx="176" cy="98"/>
            </a:xfrm>
            <a:prstGeom prst="rect">
              <a:avLst/>
            </a:prstGeom>
            <a:gradFill rotWithShape="0">
              <a:gsLst>
                <a:gs pos="0">
                  <a:srgbClr val="EAEAEA"/>
                </a:gs>
                <a:gs pos="100000">
                  <a:srgbClr val="969696"/>
                </a:gs>
              </a:gsLst>
              <a:lin ang="0" scaled="1"/>
            </a:gradFill>
            <a:ln w="9525">
              <a:noFill/>
              <a:miter lim="800000"/>
              <a:headEnd/>
              <a:tailEnd/>
            </a:ln>
          </p:spPr>
          <p:txBody>
            <a:bodyPr/>
            <a:lstStyle/>
            <a:p>
              <a:endParaRPr lang="en-US" sz="1100"/>
            </a:p>
          </p:txBody>
        </p:sp>
        <p:sp>
          <p:nvSpPr>
            <p:cNvPr id="45" name="Oval 173"/>
            <p:cNvSpPr>
              <a:spLocks noChangeArrowheads="1"/>
            </p:cNvSpPr>
            <p:nvPr/>
          </p:nvSpPr>
          <p:spPr bwMode="auto">
            <a:xfrm>
              <a:off x="3066" y="3485"/>
              <a:ext cx="176" cy="62"/>
            </a:xfrm>
            <a:prstGeom prst="ellipse">
              <a:avLst/>
            </a:prstGeom>
            <a:gradFill rotWithShape="0">
              <a:gsLst>
                <a:gs pos="0">
                  <a:srgbClr val="EAEAEA"/>
                </a:gs>
                <a:gs pos="100000">
                  <a:srgbClr val="969696"/>
                </a:gs>
              </a:gsLst>
              <a:path path="rect">
                <a:fillToRect t="100000" r="100000"/>
              </a:path>
            </a:gradFill>
            <a:ln w="3175">
              <a:solidFill>
                <a:schemeClr val="tx1"/>
              </a:solidFill>
              <a:round/>
              <a:headEnd/>
              <a:tailEnd/>
            </a:ln>
          </p:spPr>
          <p:txBody>
            <a:bodyPr/>
            <a:lstStyle/>
            <a:p>
              <a:endParaRPr lang="en-US" sz="1100"/>
            </a:p>
          </p:txBody>
        </p:sp>
        <p:sp>
          <p:nvSpPr>
            <p:cNvPr id="46" name="Line 174"/>
            <p:cNvSpPr>
              <a:spLocks noChangeShapeType="1"/>
            </p:cNvSpPr>
            <p:nvPr/>
          </p:nvSpPr>
          <p:spPr bwMode="auto">
            <a:xfrm>
              <a:off x="3240" y="3523"/>
              <a:ext cx="0" cy="96"/>
            </a:xfrm>
            <a:prstGeom prst="line">
              <a:avLst/>
            </a:prstGeom>
            <a:noFill/>
            <a:ln w="3175">
              <a:solidFill>
                <a:srgbClr val="333333"/>
              </a:solidFill>
              <a:round/>
              <a:headEnd/>
              <a:tailEnd/>
            </a:ln>
          </p:spPr>
          <p:txBody>
            <a:bodyPr/>
            <a:lstStyle/>
            <a:p>
              <a:endParaRPr lang="en-US" sz="1100"/>
            </a:p>
          </p:txBody>
        </p:sp>
        <p:sp>
          <p:nvSpPr>
            <p:cNvPr id="47" name="Line 175"/>
            <p:cNvSpPr>
              <a:spLocks noChangeShapeType="1"/>
            </p:cNvSpPr>
            <p:nvPr/>
          </p:nvSpPr>
          <p:spPr bwMode="auto">
            <a:xfrm>
              <a:off x="3066" y="3523"/>
              <a:ext cx="0" cy="96"/>
            </a:xfrm>
            <a:prstGeom prst="line">
              <a:avLst/>
            </a:prstGeom>
            <a:noFill/>
            <a:ln w="3175">
              <a:solidFill>
                <a:srgbClr val="333333"/>
              </a:solidFill>
              <a:round/>
              <a:headEnd/>
              <a:tailEnd/>
            </a:ln>
          </p:spPr>
          <p:txBody>
            <a:bodyPr/>
            <a:lstStyle/>
            <a:p>
              <a:endParaRPr lang="en-US" sz="1100"/>
            </a:p>
          </p:txBody>
        </p:sp>
        <p:sp>
          <p:nvSpPr>
            <p:cNvPr id="48" name="Oval 176"/>
            <p:cNvSpPr>
              <a:spLocks noChangeArrowheads="1"/>
            </p:cNvSpPr>
            <p:nvPr/>
          </p:nvSpPr>
          <p:spPr bwMode="auto">
            <a:xfrm>
              <a:off x="3066" y="3437"/>
              <a:ext cx="176" cy="62"/>
            </a:xfrm>
            <a:prstGeom prst="ellipse">
              <a:avLst/>
            </a:prstGeom>
            <a:gradFill rotWithShape="0">
              <a:gsLst>
                <a:gs pos="0">
                  <a:srgbClr val="EAEAEA"/>
                </a:gs>
                <a:gs pos="100000">
                  <a:srgbClr val="969696"/>
                </a:gs>
              </a:gsLst>
              <a:lin ang="0" scaled="1"/>
            </a:gradFill>
            <a:ln w="3175">
              <a:solidFill>
                <a:schemeClr val="tx1"/>
              </a:solidFill>
              <a:round/>
              <a:headEnd/>
              <a:tailEnd/>
            </a:ln>
          </p:spPr>
          <p:txBody>
            <a:bodyPr/>
            <a:lstStyle/>
            <a:p>
              <a:endParaRPr lang="en-US" sz="1100"/>
            </a:p>
          </p:txBody>
        </p:sp>
        <p:sp>
          <p:nvSpPr>
            <p:cNvPr id="49" name="Rectangle 177"/>
            <p:cNvSpPr>
              <a:spLocks noChangeArrowheads="1"/>
            </p:cNvSpPr>
            <p:nvPr/>
          </p:nvSpPr>
          <p:spPr bwMode="auto">
            <a:xfrm>
              <a:off x="3066" y="3367"/>
              <a:ext cx="176" cy="98"/>
            </a:xfrm>
            <a:prstGeom prst="rect">
              <a:avLst/>
            </a:prstGeom>
            <a:gradFill rotWithShape="0">
              <a:gsLst>
                <a:gs pos="0">
                  <a:srgbClr val="EAEAEA"/>
                </a:gs>
                <a:gs pos="100000">
                  <a:srgbClr val="969696"/>
                </a:gs>
              </a:gsLst>
              <a:lin ang="0" scaled="1"/>
            </a:gradFill>
            <a:ln w="9525">
              <a:noFill/>
              <a:miter lim="800000"/>
              <a:headEnd/>
              <a:tailEnd/>
            </a:ln>
          </p:spPr>
          <p:txBody>
            <a:bodyPr/>
            <a:lstStyle/>
            <a:p>
              <a:endParaRPr lang="en-US" sz="1100"/>
            </a:p>
          </p:txBody>
        </p:sp>
        <p:sp>
          <p:nvSpPr>
            <p:cNvPr id="50" name="Oval 178"/>
            <p:cNvSpPr>
              <a:spLocks noChangeArrowheads="1"/>
            </p:cNvSpPr>
            <p:nvPr/>
          </p:nvSpPr>
          <p:spPr bwMode="auto">
            <a:xfrm>
              <a:off x="3066" y="3336"/>
              <a:ext cx="176" cy="62"/>
            </a:xfrm>
            <a:prstGeom prst="ellipse">
              <a:avLst/>
            </a:prstGeom>
            <a:gradFill rotWithShape="0">
              <a:gsLst>
                <a:gs pos="0">
                  <a:srgbClr val="EAEAEA"/>
                </a:gs>
                <a:gs pos="100000">
                  <a:srgbClr val="969696"/>
                </a:gs>
              </a:gsLst>
              <a:path path="rect">
                <a:fillToRect t="100000" r="100000"/>
              </a:path>
            </a:gradFill>
            <a:ln w="3175">
              <a:solidFill>
                <a:schemeClr val="tx1"/>
              </a:solidFill>
              <a:round/>
              <a:headEnd/>
              <a:tailEnd/>
            </a:ln>
          </p:spPr>
          <p:txBody>
            <a:bodyPr/>
            <a:lstStyle/>
            <a:p>
              <a:endParaRPr lang="en-US" sz="1100"/>
            </a:p>
          </p:txBody>
        </p:sp>
        <p:sp>
          <p:nvSpPr>
            <p:cNvPr id="51" name="Line 179"/>
            <p:cNvSpPr>
              <a:spLocks noChangeShapeType="1"/>
            </p:cNvSpPr>
            <p:nvPr/>
          </p:nvSpPr>
          <p:spPr bwMode="auto">
            <a:xfrm>
              <a:off x="3240" y="3374"/>
              <a:ext cx="0" cy="96"/>
            </a:xfrm>
            <a:prstGeom prst="line">
              <a:avLst/>
            </a:prstGeom>
            <a:noFill/>
            <a:ln w="3175">
              <a:solidFill>
                <a:srgbClr val="333333"/>
              </a:solidFill>
              <a:round/>
              <a:headEnd/>
              <a:tailEnd/>
            </a:ln>
          </p:spPr>
          <p:txBody>
            <a:bodyPr/>
            <a:lstStyle/>
            <a:p>
              <a:endParaRPr lang="en-US" sz="1100"/>
            </a:p>
          </p:txBody>
        </p:sp>
        <p:sp>
          <p:nvSpPr>
            <p:cNvPr id="52" name="Line 180"/>
            <p:cNvSpPr>
              <a:spLocks noChangeShapeType="1"/>
            </p:cNvSpPr>
            <p:nvPr/>
          </p:nvSpPr>
          <p:spPr bwMode="auto">
            <a:xfrm>
              <a:off x="3066" y="3374"/>
              <a:ext cx="0" cy="96"/>
            </a:xfrm>
            <a:prstGeom prst="line">
              <a:avLst/>
            </a:prstGeom>
            <a:noFill/>
            <a:ln w="3175">
              <a:solidFill>
                <a:srgbClr val="333333"/>
              </a:solidFill>
              <a:round/>
              <a:headEnd/>
              <a:tailEnd/>
            </a:ln>
          </p:spPr>
          <p:txBody>
            <a:bodyPr/>
            <a:lstStyle/>
            <a:p>
              <a:endParaRPr lang="en-US" sz="1100"/>
            </a:p>
          </p:txBody>
        </p:sp>
        <p:sp>
          <p:nvSpPr>
            <p:cNvPr id="53" name="Oval 181"/>
            <p:cNvSpPr>
              <a:spLocks noChangeArrowheads="1"/>
            </p:cNvSpPr>
            <p:nvPr/>
          </p:nvSpPr>
          <p:spPr bwMode="auto">
            <a:xfrm>
              <a:off x="3066" y="3288"/>
              <a:ext cx="176" cy="62"/>
            </a:xfrm>
            <a:prstGeom prst="ellipse">
              <a:avLst/>
            </a:prstGeom>
            <a:gradFill rotWithShape="0">
              <a:gsLst>
                <a:gs pos="0">
                  <a:srgbClr val="EAEAEA"/>
                </a:gs>
                <a:gs pos="100000">
                  <a:srgbClr val="969696"/>
                </a:gs>
              </a:gsLst>
              <a:lin ang="0" scaled="1"/>
            </a:gradFill>
            <a:ln w="3175">
              <a:solidFill>
                <a:schemeClr val="tx1"/>
              </a:solidFill>
              <a:round/>
              <a:headEnd/>
              <a:tailEnd/>
            </a:ln>
          </p:spPr>
          <p:txBody>
            <a:bodyPr/>
            <a:lstStyle/>
            <a:p>
              <a:endParaRPr lang="en-US" sz="1100"/>
            </a:p>
          </p:txBody>
        </p:sp>
        <p:sp>
          <p:nvSpPr>
            <p:cNvPr id="54" name="Rectangle 182"/>
            <p:cNvSpPr>
              <a:spLocks noChangeArrowheads="1"/>
            </p:cNvSpPr>
            <p:nvPr/>
          </p:nvSpPr>
          <p:spPr bwMode="auto">
            <a:xfrm>
              <a:off x="3066" y="3218"/>
              <a:ext cx="176" cy="98"/>
            </a:xfrm>
            <a:prstGeom prst="rect">
              <a:avLst/>
            </a:prstGeom>
            <a:gradFill rotWithShape="0">
              <a:gsLst>
                <a:gs pos="0">
                  <a:srgbClr val="EAEAEA"/>
                </a:gs>
                <a:gs pos="100000">
                  <a:srgbClr val="969696"/>
                </a:gs>
              </a:gsLst>
              <a:lin ang="0" scaled="1"/>
            </a:gradFill>
            <a:ln w="9525">
              <a:noFill/>
              <a:miter lim="800000"/>
              <a:headEnd/>
              <a:tailEnd/>
            </a:ln>
          </p:spPr>
          <p:txBody>
            <a:bodyPr/>
            <a:lstStyle/>
            <a:p>
              <a:endParaRPr lang="en-US" sz="1100"/>
            </a:p>
          </p:txBody>
        </p:sp>
        <p:sp>
          <p:nvSpPr>
            <p:cNvPr id="55" name="Oval 183"/>
            <p:cNvSpPr>
              <a:spLocks noChangeArrowheads="1"/>
            </p:cNvSpPr>
            <p:nvPr/>
          </p:nvSpPr>
          <p:spPr bwMode="auto">
            <a:xfrm>
              <a:off x="3066" y="3187"/>
              <a:ext cx="176" cy="62"/>
            </a:xfrm>
            <a:prstGeom prst="ellipse">
              <a:avLst/>
            </a:prstGeom>
            <a:gradFill rotWithShape="0">
              <a:gsLst>
                <a:gs pos="0">
                  <a:srgbClr val="EAEAEA"/>
                </a:gs>
                <a:gs pos="100000">
                  <a:srgbClr val="969696"/>
                </a:gs>
              </a:gsLst>
              <a:path path="rect">
                <a:fillToRect t="100000" r="100000"/>
              </a:path>
            </a:gradFill>
            <a:ln w="3175">
              <a:solidFill>
                <a:schemeClr val="tx1"/>
              </a:solidFill>
              <a:round/>
              <a:headEnd/>
              <a:tailEnd/>
            </a:ln>
          </p:spPr>
          <p:txBody>
            <a:bodyPr/>
            <a:lstStyle/>
            <a:p>
              <a:endParaRPr lang="en-US" sz="1100"/>
            </a:p>
          </p:txBody>
        </p:sp>
        <p:sp>
          <p:nvSpPr>
            <p:cNvPr id="56" name="Line 184"/>
            <p:cNvSpPr>
              <a:spLocks noChangeShapeType="1"/>
            </p:cNvSpPr>
            <p:nvPr/>
          </p:nvSpPr>
          <p:spPr bwMode="auto">
            <a:xfrm>
              <a:off x="3240" y="3225"/>
              <a:ext cx="0" cy="96"/>
            </a:xfrm>
            <a:prstGeom prst="line">
              <a:avLst/>
            </a:prstGeom>
            <a:noFill/>
            <a:ln w="3175">
              <a:solidFill>
                <a:srgbClr val="333333"/>
              </a:solidFill>
              <a:round/>
              <a:headEnd/>
              <a:tailEnd/>
            </a:ln>
          </p:spPr>
          <p:txBody>
            <a:bodyPr/>
            <a:lstStyle/>
            <a:p>
              <a:endParaRPr lang="en-US" sz="1100"/>
            </a:p>
          </p:txBody>
        </p:sp>
        <p:sp>
          <p:nvSpPr>
            <p:cNvPr id="57" name="Line 185"/>
            <p:cNvSpPr>
              <a:spLocks noChangeShapeType="1"/>
            </p:cNvSpPr>
            <p:nvPr/>
          </p:nvSpPr>
          <p:spPr bwMode="auto">
            <a:xfrm>
              <a:off x="3066" y="3225"/>
              <a:ext cx="0" cy="96"/>
            </a:xfrm>
            <a:prstGeom prst="line">
              <a:avLst/>
            </a:prstGeom>
            <a:noFill/>
            <a:ln w="3175">
              <a:solidFill>
                <a:srgbClr val="333333"/>
              </a:solidFill>
              <a:round/>
              <a:headEnd/>
              <a:tailEnd/>
            </a:ln>
          </p:spPr>
          <p:txBody>
            <a:bodyPr/>
            <a:lstStyle/>
            <a:p>
              <a:endParaRPr lang="en-US" sz="1100"/>
            </a:p>
          </p:txBody>
        </p:sp>
        <p:sp>
          <p:nvSpPr>
            <p:cNvPr id="58" name="Oval 186"/>
            <p:cNvSpPr>
              <a:spLocks noChangeArrowheads="1"/>
            </p:cNvSpPr>
            <p:nvPr/>
          </p:nvSpPr>
          <p:spPr bwMode="auto">
            <a:xfrm>
              <a:off x="3066" y="3139"/>
              <a:ext cx="176" cy="62"/>
            </a:xfrm>
            <a:prstGeom prst="ellipse">
              <a:avLst/>
            </a:prstGeom>
            <a:gradFill rotWithShape="0">
              <a:gsLst>
                <a:gs pos="0">
                  <a:srgbClr val="EAEAEA"/>
                </a:gs>
                <a:gs pos="100000">
                  <a:srgbClr val="969696"/>
                </a:gs>
              </a:gsLst>
              <a:lin ang="0" scaled="1"/>
            </a:gradFill>
            <a:ln w="3175">
              <a:solidFill>
                <a:schemeClr val="tx1"/>
              </a:solidFill>
              <a:round/>
              <a:headEnd/>
              <a:tailEnd/>
            </a:ln>
          </p:spPr>
          <p:txBody>
            <a:bodyPr/>
            <a:lstStyle/>
            <a:p>
              <a:endParaRPr lang="en-US" sz="1100"/>
            </a:p>
          </p:txBody>
        </p:sp>
        <p:sp>
          <p:nvSpPr>
            <p:cNvPr id="59" name="Rectangle 187"/>
            <p:cNvSpPr>
              <a:spLocks noChangeArrowheads="1"/>
            </p:cNvSpPr>
            <p:nvPr/>
          </p:nvSpPr>
          <p:spPr bwMode="auto">
            <a:xfrm>
              <a:off x="3066" y="3069"/>
              <a:ext cx="176" cy="98"/>
            </a:xfrm>
            <a:prstGeom prst="rect">
              <a:avLst/>
            </a:prstGeom>
            <a:gradFill rotWithShape="0">
              <a:gsLst>
                <a:gs pos="0">
                  <a:srgbClr val="EAEAEA"/>
                </a:gs>
                <a:gs pos="100000">
                  <a:srgbClr val="969696"/>
                </a:gs>
              </a:gsLst>
              <a:lin ang="0" scaled="1"/>
            </a:gradFill>
            <a:ln w="9525">
              <a:noFill/>
              <a:miter lim="800000"/>
              <a:headEnd/>
              <a:tailEnd/>
            </a:ln>
          </p:spPr>
          <p:txBody>
            <a:bodyPr/>
            <a:lstStyle/>
            <a:p>
              <a:endParaRPr lang="en-US" sz="1100"/>
            </a:p>
          </p:txBody>
        </p:sp>
        <p:sp>
          <p:nvSpPr>
            <p:cNvPr id="60" name="Oval 188"/>
            <p:cNvSpPr>
              <a:spLocks noChangeArrowheads="1"/>
            </p:cNvSpPr>
            <p:nvPr/>
          </p:nvSpPr>
          <p:spPr bwMode="auto">
            <a:xfrm>
              <a:off x="3066" y="3038"/>
              <a:ext cx="176" cy="62"/>
            </a:xfrm>
            <a:prstGeom prst="ellipse">
              <a:avLst/>
            </a:prstGeom>
            <a:gradFill rotWithShape="0">
              <a:gsLst>
                <a:gs pos="0">
                  <a:srgbClr val="EAEAEA"/>
                </a:gs>
                <a:gs pos="100000">
                  <a:srgbClr val="969696"/>
                </a:gs>
              </a:gsLst>
              <a:path path="rect">
                <a:fillToRect t="100000" r="100000"/>
              </a:path>
            </a:gradFill>
            <a:ln w="3175">
              <a:solidFill>
                <a:schemeClr val="tx1"/>
              </a:solidFill>
              <a:round/>
              <a:headEnd/>
              <a:tailEnd/>
            </a:ln>
          </p:spPr>
          <p:txBody>
            <a:bodyPr/>
            <a:lstStyle/>
            <a:p>
              <a:endParaRPr lang="en-US" sz="1100"/>
            </a:p>
          </p:txBody>
        </p:sp>
        <p:sp>
          <p:nvSpPr>
            <p:cNvPr id="61" name="Line 189"/>
            <p:cNvSpPr>
              <a:spLocks noChangeShapeType="1"/>
            </p:cNvSpPr>
            <p:nvPr/>
          </p:nvSpPr>
          <p:spPr bwMode="auto">
            <a:xfrm>
              <a:off x="3240" y="3076"/>
              <a:ext cx="0" cy="96"/>
            </a:xfrm>
            <a:prstGeom prst="line">
              <a:avLst/>
            </a:prstGeom>
            <a:noFill/>
            <a:ln w="3175">
              <a:solidFill>
                <a:srgbClr val="333333"/>
              </a:solidFill>
              <a:round/>
              <a:headEnd/>
              <a:tailEnd/>
            </a:ln>
          </p:spPr>
          <p:txBody>
            <a:bodyPr/>
            <a:lstStyle/>
            <a:p>
              <a:endParaRPr lang="en-US" sz="1100"/>
            </a:p>
          </p:txBody>
        </p:sp>
        <p:sp>
          <p:nvSpPr>
            <p:cNvPr id="62" name="Line 190"/>
            <p:cNvSpPr>
              <a:spLocks noChangeShapeType="1"/>
            </p:cNvSpPr>
            <p:nvPr/>
          </p:nvSpPr>
          <p:spPr bwMode="auto">
            <a:xfrm>
              <a:off x="3066" y="3076"/>
              <a:ext cx="0" cy="96"/>
            </a:xfrm>
            <a:prstGeom prst="line">
              <a:avLst/>
            </a:prstGeom>
            <a:noFill/>
            <a:ln w="3175">
              <a:solidFill>
                <a:srgbClr val="333333"/>
              </a:solidFill>
              <a:round/>
              <a:headEnd/>
              <a:tailEnd/>
            </a:ln>
          </p:spPr>
          <p:txBody>
            <a:bodyPr/>
            <a:lstStyle/>
            <a:p>
              <a:endParaRPr lang="en-US" sz="1100"/>
            </a:p>
          </p:txBody>
        </p:sp>
      </p:grpSp>
      <p:sp>
        <p:nvSpPr>
          <p:cNvPr id="63" name="Text Box 98"/>
          <p:cNvSpPr txBox="1">
            <a:spLocks noChangeArrowheads="1"/>
          </p:cNvSpPr>
          <p:nvPr/>
        </p:nvSpPr>
        <p:spPr bwMode="auto">
          <a:xfrm>
            <a:off x="6585224" y="1326698"/>
            <a:ext cx="691637" cy="235273"/>
          </a:xfrm>
          <a:prstGeom prst="rect">
            <a:avLst/>
          </a:prstGeom>
          <a:noFill/>
          <a:ln w="9525">
            <a:noFill/>
            <a:miter lim="800000"/>
            <a:headEnd/>
            <a:tailEnd/>
          </a:ln>
        </p:spPr>
        <p:txBody>
          <a:bodyPr wrap="none" lIns="82124" tIns="41061" rIns="82124" bIns="41061">
            <a:spAutoFit/>
          </a:bodyPr>
          <a:lstStyle/>
          <a:p>
            <a:pPr marL="0" marR="0" lvl="0" indent="0" algn="ctr" defTabSz="814388" eaLnBrk="0" fontAlgn="auto" latinLnBrk="0" hangingPunct="0">
              <a:lnSpc>
                <a:spcPct val="90000"/>
              </a:lnSpc>
              <a:spcBef>
                <a:spcPts val="0"/>
              </a:spcBef>
              <a:spcAft>
                <a:spcPts val="0"/>
              </a:spcAft>
              <a:buClrTx/>
              <a:buSzTx/>
              <a:buFontTx/>
              <a:buNone/>
              <a:tabLst/>
              <a:defRPr/>
            </a:pPr>
            <a:r>
              <a:rPr kumimoji="0" lang="en-US" sz="1100" b="1" i="0" u="none" strike="noStrike" kern="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rPr>
              <a:t>Storage</a:t>
            </a:r>
          </a:p>
        </p:txBody>
      </p:sp>
      <p:sp>
        <p:nvSpPr>
          <p:cNvPr id="67" name="Line 326"/>
          <p:cNvSpPr>
            <a:spLocks noChangeShapeType="1"/>
          </p:cNvSpPr>
          <p:nvPr/>
        </p:nvSpPr>
        <p:spPr bwMode="auto">
          <a:xfrm flipV="1">
            <a:off x="5930688" y="2079050"/>
            <a:ext cx="913640" cy="1288265"/>
          </a:xfrm>
          <a:prstGeom prst="line">
            <a:avLst/>
          </a:prstGeom>
          <a:ln>
            <a:solidFill>
              <a:schemeClr val="tx1"/>
            </a:solidFill>
            <a:headEnd/>
            <a:tailEnd/>
          </a:ln>
          <a:effectLst>
            <a:outerShdw blurRad="50800" dist="38100" dir="2700000" algn="tl"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txBody>
          <a:bodyPr lIns="73025" tIns="36512" rIns="73025" bIns="36512">
            <a:prstTxWarp prst="textNoShape">
              <a:avLst/>
            </a:prstTxWarp>
          </a:bodyPr>
          <a:lstStyle/>
          <a:p>
            <a:endParaRPr lang="en-US"/>
          </a:p>
        </p:txBody>
      </p:sp>
      <p:sp>
        <p:nvSpPr>
          <p:cNvPr id="68" name="Line 326"/>
          <p:cNvSpPr>
            <a:spLocks noChangeShapeType="1"/>
          </p:cNvSpPr>
          <p:nvPr/>
        </p:nvSpPr>
        <p:spPr bwMode="auto">
          <a:xfrm flipH="1" flipV="1">
            <a:off x="7057328" y="2079050"/>
            <a:ext cx="1159526" cy="1288265"/>
          </a:xfrm>
          <a:prstGeom prst="line">
            <a:avLst/>
          </a:prstGeom>
          <a:ln>
            <a:solidFill>
              <a:schemeClr val="tx1"/>
            </a:solidFill>
            <a:headEnd/>
            <a:tailEnd/>
          </a:ln>
          <a:effectLst>
            <a:outerShdw blurRad="50800" dist="38100" dir="5400000" algn="t" rotWithShape="0">
              <a:prstClr val="black">
                <a:alpha val="40000"/>
              </a:prstClr>
            </a:outerShdw>
          </a:effectLst>
        </p:spPr>
        <p:style>
          <a:lnRef idx="1">
            <a:schemeClr val="accent4"/>
          </a:lnRef>
          <a:fillRef idx="0">
            <a:schemeClr val="accent4"/>
          </a:fillRef>
          <a:effectRef idx="0">
            <a:schemeClr val="accent4"/>
          </a:effectRef>
          <a:fontRef idx="minor">
            <a:schemeClr val="tx1"/>
          </a:fontRef>
        </p:style>
        <p:txBody>
          <a:bodyPr lIns="73025" tIns="36512" rIns="73025" bIns="36512">
            <a:prstTxWarp prst="textNoShape">
              <a:avLst/>
            </a:prstTxWarp>
          </a:bodyPr>
          <a:lstStyle/>
          <a:p>
            <a:endParaRPr lang="en-US"/>
          </a:p>
        </p:txBody>
      </p:sp>
      <p:cxnSp>
        <p:nvCxnSpPr>
          <p:cNvPr id="69" name="Shape 5"/>
          <p:cNvCxnSpPr/>
          <p:nvPr/>
        </p:nvCxnSpPr>
        <p:spPr bwMode="auto">
          <a:xfrm rot="5400000">
            <a:off x="6622470" y="3882735"/>
            <a:ext cx="2133600" cy="1524000"/>
          </a:xfrm>
          <a:prstGeom prst="bentConnector3">
            <a:avLst>
              <a:gd name="adj1" fmla="val 71039"/>
            </a:avLst>
          </a:prstGeom>
          <a:solidFill>
            <a:schemeClr val="accent1"/>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cxnSp>
      <p:pic>
        <p:nvPicPr>
          <p:cNvPr id="70" name="Picture 12" descr="Santa_Clara_Back2 cop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32254" y="4720969"/>
            <a:ext cx="2036974" cy="115335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1" name="Picture 4" descr="C:\Documents and Settings\jachang2\Desktop\Desktop\Work Space\Nuova\Oregon\Nexus 5000 pics\high res\HKI00564 copy.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36739" y="3349710"/>
            <a:ext cx="1319332" cy="397235"/>
          </a:xfrm>
          <a:prstGeom prst="rect">
            <a:avLst/>
          </a:prstGeom>
          <a:noFill/>
          <a:effectLst>
            <a:outerShdw blurRad="50800" dist="38100" dir="2700000" algn="tl" rotWithShape="0">
              <a:prstClr val="black">
                <a:alpha val="40000"/>
              </a:prstClr>
            </a:outerShdw>
          </a:effectLst>
        </p:spPr>
      </p:pic>
      <p:sp>
        <p:nvSpPr>
          <p:cNvPr id="72" name="TextBox 71"/>
          <p:cNvSpPr txBox="1"/>
          <p:nvPr/>
        </p:nvSpPr>
        <p:spPr>
          <a:xfrm>
            <a:off x="6738135" y="2295334"/>
            <a:ext cx="486030" cy="590931"/>
          </a:xfrm>
          <a:prstGeom prst="rect">
            <a:avLst/>
          </a:prstGeom>
          <a:noFill/>
        </p:spPr>
        <p:txBody>
          <a:bodyPr wrap="none" rtlCol="0">
            <a:spAutoFit/>
          </a:bodyPr>
          <a:lstStyle/>
          <a:p>
            <a:pPr algn="ctr" defTabSz="814388" eaLnBrk="0" hangingPunct="0">
              <a:lnSpc>
                <a:spcPct val="90000"/>
              </a:lnSpc>
              <a:defRPr/>
            </a:pPr>
            <a:r>
              <a:rPr lang="en-US" sz="900" b="1" kern="0" dirty="0" err="1" smtClean="0">
                <a:solidFill>
                  <a:schemeClr val="tx1">
                    <a:lumMod val="75000"/>
                  </a:schemeClr>
                </a:solidFill>
                <a:effectLst>
                  <a:outerShdw blurRad="38100" dist="38100" dir="2700000" algn="tl">
                    <a:srgbClr val="000000">
                      <a:alpha val="43137"/>
                    </a:srgbClr>
                  </a:outerShdw>
                </a:effectLst>
              </a:rPr>
              <a:t>FCoE</a:t>
            </a:r>
            <a:endParaRPr lang="en-US" sz="900" b="1" kern="0" dirty="0" smtClean="0">
              <a:solidFill>
                <a:schemeClr val="tx1">
                  <a:lumMod val="75000"/>
                </a:schemeClr>
              </a:solidFill>
              <a:effectLst>
                <a:outerShdw blurRad="38100" dist="38100" dir="2700000" algn="tl">
                  <a:srgbClr val="000000">
                    <a:alpha val="43137"/>
                  </a:srgbClr>
                </a:outerShdw>
              </a:effectLst>
            </a:endParaRPr>
          </a:p>
          <a:p>
            <a:pPr algn="ctr" defTabSz="814388" eaLnBrk="0" hangingPunct="0">
              <a:lnSpc>
                <a:spcPct val="90000"/>
              </a:lnSpc>
              <a:defRPr/>
            </a:pPr>
            <a:r>
              <a:rPr lang="en-US" sz="900" b="1" kern="0" dirty="0" err="1" smtClean="0">
                <a:solidFill>
                  <a:schemeClr val="tx1">
                    <a:lumMod val="75000"/>
                  </a:schemeClr>
                </a:solidFill>
                <a:effectLst>
                  <a:outerShdw blurRad="38100" dist="38100" dir="2700000" algn="tl">
                    <a:srgbClr val="000000">
                      <a:alpha val="43137"/>
                    </a:srgbClr>
                  </a:outerShdw>
                </a:effectLst>
              </a:rPr>
              <a:t>iSCSI</a:t>
            </a:r>
            <a:endParaRPr lang="en-US" sz="900" b="1" kern="0" dirty="0" smtClean="0">
              <a:solidFill>
                <a:schemeClr val="tx1">
                  <a:lumMod val="75000"/>
                </a:schemeClr>
              </a:solidFill>
              <a:effectLst>
                <a:outerShdw blurRad="38100" dist="38100" dir="2700000" algn="tl">
                  <a:srgbClr val="000000">
                    <a:alpha val="43137"/>
                  </a:srgbClr>
                </a:outerShdw>
              </a:effectLst>
            </a:endParaRPr>
          </a:p>
          <a:p>
            <a:pPr algn="ctr" defTabSz="814388" eaLnBrk="0" hangingPunct="0">
              <a:lnSpc>
                <a:spcPct val="90000"/>
              </a:lnSpc>
              <a:defRPr/>
            </a:pPr>
            <a:r>
              <a:rPr lang="en-US" sz="900" b="1" kern="0" dirty="0" smtClean="0">
                <a:solidFill>
                  <a:schemeClr val="tx1">
                    <a:lumMod val="75000"/>
                  </a:schemeClr>
                </a:solidFill>
                <a:effectLst>
                  <a:outerShdw blurRad="38100" dist="38100" dir="2700000" algn="tl">
                    <a:srgbClr val="000000">
                      <a:alpha val="43137"/>
                    </a:srgbClr>
                  </a:outerShdw>
                </a:effectLst>
              </a:rPr>
              <a:t>NFS</a:t>
            </a:r>
          </a:p>
          <a:p>
            <a:pPr algn="ctr" defTabSz="814388" eaLnBrk="0" hangingPunct="0">
              <a:lnSpc>
                <a:spcPct val="90000"/>
              </a:lnSpc>
              <a:defRPr/>
            </a:pPr>
            <a:r>
              <a:rPr lang="en-US" sz="900" b="1" kern="0" dirty="0" smtClean="0">
                <a:solidFill>
                  <a:schemeClr val="tx1">
                    <a:lumMod val="75000"/>
                  </a:schemeClr>
                </a:solidFill>
                <a:effectLst>
                  <a:outerShdw blurRad="38100" dist="38100" dir="2700000" algn="tl">
                    <a:srgbClr val="000000">
                      <a:alpha val="43137"/>
                    </a:srgbClr>
                  </a:outerShdw>
                </a:effectLst>
              </a:rPr>
              <a:t>CIFS</a:t>
            </a:r>
          </a:p>
        </p:txBody>
      </p:sp>
      <p:cxnSp>
        <p:nvCxnSpPr>
          <p:cNvPr id="74" name="Straight Arrow Connector 73"/>
          <p:cNvCxnSpPr/>
          <p:nvPr/>
        </p:nvCxnSpPr>
        <p:spPr>
          <a:xfrm flipV="1">
            <a:off x="7276861" y="2438400"/>
            <a:ext cx="159878"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72" idx="1"/>
          </p:cNvCxnSpPr>
          <p:nvPr/>
        </p:nvCxnSpPr>
        <p:spPr>
          <a:xfrm flipH="1" flipV="1">
            <a:off x="6585224" y="2438400"/>
            <a:ext cx="152911"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209486"/>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3722914" y="1453227"/>
            <a:ext cx="5363936" cy="506185"/>
          </a:xfrm>
          <a:prstGeom prst="homePlat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92162" name="Picture 2" descr="C:\Users\dlawler\Pictures\Images\corbis\control\42-15296034 copy_nuova.png"/>
          <p:cNvPicPr>
            <a:picLocks noChangeAspect="1" noChangeArrowheads="1"/>
          </p:cNvPicPr>
          <p:nvPr/>
        </p:nvPicPr>
        <p:blipFill>
          <a:blip r:embed="rId3" cstate="print"/>
          <a:srcRect/>
          <a:stretch>
            <a:fillRect/>
          </a:stretch>
        </p:blipFill>
        <p:spPr bwMode="auto">
          <a:xfrm>
            <a:off x="0" y="2074460"/>
            <a:ext cx="6441472" cy="4297669"/>
          </a:xfrm>
          <a:prstGeom prst="rect">
            <a:avLst/>
          </a:prstGeom>
          <a:noFill/>
        </p:spPr>
      </p:pic>
      <p:sp>
        <p:nvSpPr>
          <p:cNvPr id="11" name="Rectangle 2"/>
          <p:cNvSpPr>
            <a:spLocks noChangeArrowheads="1"/>
          </p:cNvSpPr>
          <p:nvPr/>
        </p:nvSpPr>
        <p:spPr bwMode="auto">
          <a:xfrm>
            <a:off x="3722914" y="919187"/>
            <a:ext cx="5249636" cy="2554545"/>
          </a:xfrm>
          <a:prstGeom prst="rect">
            <a:avLst/>
          </a:prstGeom>
          <a:noFill/>
          <a:ln w="9525">
            <a:noFill/>
            <a:miter lim="800000"/>
            <a:headEnd/>
            <a:tailEnd/>
          </a:ln>
        </p:spPr>
        <p:txBody>
          <a:bodyPr wrap="square" anchor="ctr">
            <a:spAutoFit/>
          </a:bodyPr>
          <a:lstStyle/>
          <a:p>
            <a:pPr marL="457200" indent="-457200">
              <a:buFont typeface="Arial" pitchFamily="34" charset="0"/>
              <a:buChar char="•"/>
            </a:pPr>
            <a:r>
              <a:rPr lang="en-US" sz="3200" dirty="0" smtClean="0">
                <a:latin typeface="Calibri" pitchFamily="34" charset="0"/>
                <a:cs typeface="Calibri" pitchFamily="34" charset="0"/>
              </a:rPr>
              <a:t>Storage</a:t>
            </a:r>
          </a:p>
          <a:p>
            <a:pPr marL="457200" indent="-457200">
              <a:buFont typeface="Arial" pitchFamily="34" charset="0"/>
              <a:buChar char="•"/>
            </a:pPr>
            <a:r>
              <a:rPr lang="en-US" sz="3200" b="1" dirty="0" smtClean="0">
                <a:solidFill>
                  <a:schemeClr val="bg1"/>
                </a:solidFill>
                <a:latin typeface="Calibri" pitchFamily="34" charset="0"/>
                <a:cs typeface="Calibri" pitchFamily="34" charset="0"/>
              </a:rPr>
              <a:t>C-series</a:t>
            </a:r>
          </a:p>
          <a:p>
            <a:pPr marL="457200" indent="-457200">
              <a:buFont typeface="Arial" pitchFamily="34" charset="0"/>
              <a:buChar char="•"/>
            </a:pPr>
            <a:r>
              <a:rPr lang="en-US" sz="3200" dirty="0" smtClean="0">
                <a:latin typeface="Calibri" pitchFamily="34" charset="0"/>
                <a:cs typeface="Calibri" pitchFamily="34" charset="0"/>
              </a:rPr>
              <a:t>Operational Enhancements</a:t>
            </a:r>
          </a:p>
          <a:p>
            <a:pPr marL="457200" indent="-457200">
              <a:buFont typeface="Arial" pitchFamily="34" charset="0"/>
              <a:buChar char="•"/>
            </a:pPr>
            <a:r>
              <a:rPr lang="en-US" sz="3200" dirty="0" smtClean="0">
                <a:latin typeface="Calibri" pitchFamily="34" charset="0"/>
                <a:cs typeface="Calibri" pitchFamily="34" charset="0"/>
              </a:rPr>
              <a:t>Networking</a:t>
            </a:r>
          </a:p>
          <a:p>
            <a:pPr marL="457200" indent="-457200">
              <a:buFont typeface="Arial" pitchFamily="34" charset="0"/>
              <a:buChar char="•"/>
            </a:pPr>
            <a:r>
              <a:rPr lang="en-US" sz="3200" dirty="0" err="1" smtClean="0">
                <a:latin typeface="Calibri" pitchFamily="34" charset="0"/>
                <a:cs typeface="Calibri" pitchFamily="34" charset="0"/>
              </a:rPr>
              <a:t>VM-FEX</a:t>
            </a:r>
            <a:endParaRPr lang="en-US" sz="3200" dirty="0">
              <a:latin typeface="Calibri" pitchFamily="34" charset="0"/>
              <a:cs typeface="Calibri" pitchFamily="34" charset="0"/>
            </a:endParaRPr>
          </a:p>
        </p:txBody>
      </p:sp>
      <p:sp>
        <p:nvSpPr>
          <p:cNvPr id="13" name="Rectangle 3"/>
          <p:cNvSpPr txBox="1">
            <a:spLocks noChangeArrowheads="1"/>
          </p:cNvSpPr>
          <p:nvPr/>
        </p:nvSpPr>
        <p:spPr>
          <a:xfrm>
            <a:off x="1506190" y="916951"/>
            <a:ext cx="6854050" cy="363688"/>
          </a:xfrm>
          <a:prstGeom prst="rect">
            <a:avLst/>
          </a:prstGeom>
        </p:spPr>
        <p:txBody>
          <a:bodyPr vert="horz" lIns="82296" tIns="45720" rIns="82296" bIns="45720" rtlCol="0" anchor="b" anchorCtr="0">
            <a:noAutofit/>
          </a:bodyPr>
          <a:lstStyle>
            <a:lvl1pPr algn="l" defTabSz="914400" rtl="0" eaLnBrk="1" latinLnBrk="0" hangingPunct="1">
              <a:lnSpc>
                <a:spcPct val="90000"/>
              </a:lnSpc>
              <a:spcBef>
                <a:spcPct val="0"/>
              </a:spcBef>
              <a:buNone/>
              <a:defRPr lang="en-US" sz="54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sz="3200" dirty="0" smtClean="0">
                <a:ea typeface="ＭＳ Ｐゴシック" pitchFamily="-108" charset="-128"/>
              </a:rPr>
              <a:t>UCSM 2.1 “Del Mar” Release Overview</a:t>
            </a:r>
            <a:br>
              <a:rPr lang="en-US" sz="3200" dirty="0" smtClean="0">
                <a:ea typeface="ＭＳ Ｐゴシック" pitchFamily="-108" charset="-128"/>
              </a:rPr>
            </a:br>
            <a:endParaRPr lang="en-US" sz="2800" dirty="0" smtClean="0">
              <a:ea typeface="ＭＳ Ｐゴシック" pitchFamily="-108" charset="-128"/>
            </a:endParaRPr>
          </a:p>
        </p:txBody>
      </p:sp>
    </p:spTree>
    <p:extLst>
      <p:ext uri="{BB962C8B-B14F-4D97-AF65-F5344CB8AC3E}">
        <p14:creationId xmlns:p14="http://schemas.microsoft.com/office/powerpoint/2010/main" val="1082972284"/>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44324" y="3495897"/>
            <a:ext cx="4267201" cy="2626123"/>
          </a:xfrm>
          <a:prstGeom prst="rect">
            <a:avLst/>
          </a:prstGeom>
          <a:ln w="25400" cap="flat" cmpd="sng" algn="ctr">
            <a:solidFill>
              <a:schemeClr val="bg1">
                <a:lumMod val="85000"/>
              </a:schemeClr>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p>
            <a:pPr marL="237744" marR="0" lvl="0" indent="-237744" defTabSz="914400" rtl="0" eaLnBrk="1" fontAlgn="auto" latinLnBrk="0" hangingPunct="1">
              <a:lnSpc>
                <a:spcPct val="95000"/>
              </a:lnSpc>
              <a:spcBef>
                <a:spcPts val="600"/>
              </a:spcBef>
              <a:spcAft>
                <a:spcPts val="0"/>
              </a:spcAft>
              <a:buClr>
                <a:schemeClr val="accent1"/>
              </a:buClr>
              <a:buSzTx/>
              <a:buFont typeface="Arial" pitchFamily="34" charset="0"/>
              <a:buChar char="•"/>
              <a:tabLst/>
              <a:defRPr/>
            </a:pPr>
            <a:r>
              <a:rPr lang="en-US" sz="1600" dirty="0" smtClean="0">
                <a:solidFill>
                  <a:srgbClr val="0070C0"/>
                </a:solidFill>
                <a:latin typeface="Calibri" pitchFamily="34" charset="0"/>
              </a:rPr>
              <a:t>Management und </a:t>
            </a:r>
            <a:r>
              <a:rPr lang="en-US" sz="1600" dirty="0" err="1" smtClean="0">
                <a:solidFill>
                  <a:srgbClr val="0070C0"/>
                </a:solidFill>
                <a:latin typeface="Calibri" pitchFamily="34" charset="0"/>
              </a:rPr>
              <a:t>Daten</a:t>
            </a:r>
            <a:r>
              <a:rPr lang="en-US" sz="1600" dirty="0" smtClean="0">
                <a:solidFill>
                  <a:srgbClr val="0070C0"/>
                </a:solidFill>
                <a:latin typeface="Calibri" pitchFamily="34" charset="0"/>
              </a:rPr>
              <a:t> </a:t>
            </a:r>
            <a:r>
              <a:rPr lang="en-US" sz="1600" dirty="0" err="1" smtClean="0">
                <a:solidFill>
                  <a:srgbClr val="0070C0"/>
                </a:solidFill>
                <a:latin typeface="Calibri" pitchFamily="34" charset="0"/>
              </a:rPr>
              <a:t>für</a:t>
            </a:r>
            <a:r>
              <a:rPr lang="en-US" sz="1600" dirty="0" smtClean="0">
                <a:solidFill>
                  <a:srgbClr val="0070C0"/>
                </a:solidFill>
                <a:latin typeface="Calibri" pitchFamily="34" charset="0"/>
              </a:rPr>
              <a:t> C-Series Rack- servers </a:t>
            </a:r>
            <a:r>
              <a:rPr lang="en-US" sz="1600" dirty="0" err="1" smtClean="0">
                <a:solidFill>
                  <a:srgbClr val="0070C0"/>
                </a:solidFill>
                <a:latin typeface="Calibri" pitchFamily="34" charset="0"/>
              </a:rPr>
              <a:t>über</a:t>
            </a:r>
            <a:r>
              <a:rPr lang="en-US" sz="1600" dirty="0" smtClean="0">
                <a:solidFill>
                  <a:srgbClr val="0070C0"/>
                </a:solidFill>
                <a:latin typeface="Calibri" pitchFamily="34" charset="0"/>
              </a:rPr>
              <a:t> </a:t>
            </a:r>
            <a:r>
              <a:rPr lang="en-US" sz="1600" dirty="0" err="1" smtClean="0">
                <a:solidFill>
                  <a:srgbClr val="0070C0"/>
                </a:solidFill>
                <a:latin typeface="Calibri" pitchFamily="34" charset="0"/>
              </a:rPr>
              <a:t>ein</a:t>
            </a:r>
            <a:r>
              <a:rPr lang="en-US" sz="1600" dirty="0" smtClean="0">
                <a:solidFill>
                  <a:srgbClr val="0070C0"/>
                </a:solidFill>
                <a:latin typeface="Calibri" pitchFamily="34" charset="0"/>
              </a:rPr>
              <a:t> </a:t>
            </a:r>
            <a:r>
              <a:rPr lang="en-US" sz="1600" dirty="0" err="1" smtClean="0">
                <a:solidFill>
                  <a:srgbClr val="0070C0"/>
                </a:solidFill>
                <a:latin typeface="Calibri" pitchFamily="34" charset="0"/>
              </a:rPr>
              <a:t>einziges</a:t>
            </a:r>
            <a:r>
              <a:rPr lang="en-US" sz="1600" dirty="0" smtClean="0">
                <a:solidFill>
                  <a:srgbClr val="0070C0"/>
                </a:solidFill>
                <a:latin typeface="Calibri" pitchFamily="34" charset="0"/>
              </a:rPr>
              <a:t> </a:t>
            </a:r>
            <a:r>
              <a:rPr lang="en-US" sz="1600" dirty="0" err="1" smtClean="0">
                <a:solidFill>
                  <a:srgbClr val="0070C0"/>
                </a:solidFill>
                <a:latin typeface="Calibri" pitchFamily="34" charset="0"/>
              </a:rPr>
              <a:t>Kabel</a:t>
            </a:r>
            <a:r>
              <a:rPr lang="en-US" sz="1600" dirty="0" smtClean="0">
                <a:solidFill>
                  <a:srgbClr val="0070C0"/>
                </a:solidFill>
                <a:latin typeface="Calibri" pitchFamily="34" charset="0"/>
              </a:rPr>
              <a:t> </a:t>
            </a:r>
          </a:p>
          <a:p>
            <a:pPr marL="237744" marR="0" lvl="0" indent="-237744" defTabSz="914400" rtl="0" eaLnBrk="1" fontAlgn="auto" latinLnBrk="0" hangingPunct="1">
              <a:lnSpc>
                <a:spcPct val="95000"/>
              </a:lnSpc>
              <a:spcBef>
                <a:spcPts val="600"/>
              </a:spcBef>
              <a:spcAft>
                <a:spcPts val="0"/>
              </a:spcAft>
              <a:buClr>
                <a:schemeClr val="accent1"/>
              </a:buClr>
              <a:buSzTx/>
              <a:buFont typeface="Arial" pitchFamily="34" charset="0"/>
              <a:buChar char="•"/>
              <a:tabLst/>
              <a:defRPr/>
            </a:pPr>
            <a:r>
              <a:rPr lang="en-US" sz="1600" dirty="0" err="1" smtClean="0">
                <a:solidFill>
                  <a:srgbClr val="0070C0"/>
                </a:solidFill>
                <a:latin typeface="Calibri" pitchFamily="34" charset="0"/>
              </a:rPr>
              <a:t>Benötigt</a:t>
            </a:r>
            <a:r>
              <a:rPr lang="en-US" sz="1600" dirty="0" smtClean="0">
                <a:solidFill>
                  <a:srgbClr val="0070C0"/>
                </a:solidFill>
                <a:latin typeface="Calibri" pitchFamily="34" charset="0"/>
              </a:rPr>
              <a:t> VIC 1225 “Lexington” Adapter</a:t>
            </a:r>
          </a:p>
          <a:p>
            <a:pPr marL="237744" marR="0" lvl="0" indent="-237744" defTabSz="914400" rtl="0" eaLnBrk="1" fontAlgn="auto" latinLnBrk="0" hangingPunct="1">
              <a:lnSpc>
                <a:spcPct val="95000"/>
              </a:lnSpc>
              <a:spcBef>
                <a:spcPts val="600"/>
              </a:spcBef>
              <a:spcAft>
                <a:spcPts val="0"/>
              </a:spcAft>
              <a:buClr>
                <a:schemeClr val="accent1"/>
              </a:buClr>
              <a:buSzTx/>
              <a:buFont typeface="Arial" pitchFamily="34" charset="0"/>
              <a:buChar char="•"/>
              <a:tabLst/>
              <a:defRPr/>
            </a:pPr>
            <a:r>
              <a:rPr lang="en-US" sz="1600" dirty="0" err="1" smtClean="0">
                <a:solidFill>
                  <a:srgbClr val="0070C0"/>
                </a:solidFill>
                <a:latin typeface="Calibri" pitchFamily="34" charset="0"/>
              </a:rPr>
              <a:t>Unterstützt</a:t>
            </a:r>
            <a:r>
              <a:rPr lang="en-US" sz="1600" dirty="0" smtClean="0">
                <a:solidFill>
                  <a:srgbClr val="0070C0"/>
                </a:solidFill>
                <a:latin typeface="Calibri" pitchFamily="34" charset="0"/>
              </a:rPr>
              <a:t> </a:t>
            </a:r>
            <a:r>
              <a:rPr lang="en-US" sz="1600" dirty="0" err="1" smtClean="0">
                <a:solidFill>
                  <a:srgbClr val="0070C0"/>
                </a:solidFill>
                <a:latin typeface="Calibri" pitchFamily="34" charset="0"/>
              </a:rPr>
              <a:t>mit</a:t>
            </a:r>
            <a:r>
              <a:rPr lang="en-US" sz="1600" dirty="0" smtClean="0">
                <a:solidFill>
                  <a:srgbClr val="0070C0"/>
                </a:solidFill>
                <a:latin typeface="Calibri" pitchFamily="34" charset="0"/>
              </a:rPr>
              <a:t> C260M2, C460M2 und </a:t>
            </a:r>
            <a:r>
              <a:rPr lang="en-US" sz="1600" dirty="0" err="1" smtClean="0">
                <a:solidFill>
                  <a:srgbClr val="0070C0"/>
                </a:solidFill>
                <a:latin typeface="Calibri" pitchFamily="34" charset="0"/>
              </a:rPr>
              <a:t>allen</a:t>
            </a:r>
            <a:r>
              <a:rPr lang="en-US" sz="1600" dirty="0" smtClean="0">
                <a:solidFill>
                  <a:srgbClr val="0070C0"/>
                </a:solidFill>
                <a:latin typeface="Calibri" pitchFamily="34" charset="0"/>
              </a:rPr>
              <a:t> M3 Rack-</a:t>
            </a:r>
            <a:r>
              <a:rPr lang="en-US" sz="1600" dirty="0" err="1" smtClean="0">
                <a:solidFill>
                  <a:srgbClr val="0070C0"/>
                </a:solidFill>
                <a:latin typeface="Calibri" pitchFamily="34" charset="0"/>
              </a:rPr>
              <a:t>Servern</a:t>
            </a:r>
            <a:endParaRPr lang="en-US" sz="1600" dirty="0" smtClean="0">
              <a:solidFill>
                <a:srgbClr val="0070C0"/>
              </a:solidFill>
              <a:latin typeface="Calibri" pitchFamily="34" charset="0"/>
            </a:endParaRPr>
          </a:p>
          <a:p>
            <a:pPr marL="237744" marR="0" lvl="0" indent="-237744" defTabSz="914400" rtl="0" eaLnBrk="1" fontAlgn="auto" latinLnBrk="0" hangingPunct="1">
              <a:lnSpc>
                <a:spcPct val="95000"/>
              </a:lnSpc>
              <a:spcBef>
                <a:spcPts val="600"/>
              </a:spcBef>
              <a:spcAft>
                <a:spcPts val="0"/>
              </a:spcAft>
              <a:buClr>
                <a:schemeClr val="accent1"/>
              </a:buClr>
              <a:buSzTx/>
              <a:buFont typeface="Arial" pitchFamily="34" charset="0"/>
              <a:buChar char="•"/>
              <a:tabLst/>
              <a:defRPr/>
            </a:pPr>
            <a:r>
              <a:rPr lang="en-US" sz="1600" dirty="0" err="1" smtClean="0">
                <a:solidFill>
                  <a:srgbClr val="0070C0"/>
                </a:solidFill>
                <a:latin typeface="Calibri" pitchFamily="34" charset="0"/>
              </a:rPr>
              <a:t>Nach</a:t>
            </a:r>
            <a:r>
              <a:rPr lang="en-US" sz="1600" dirty="0" smtClean="0">
                <a:solidFill>
                  <a:srgbClr val="0070C0"/>
                </a:solidFill>
                <a:latin typeface="Calibri" pitchFamily="34" charset="0"/>
              </a:rPr>
              <a:t> </a:t>
            </a:r>
            <a:r>
              <a:rPr lang="en-US" sz="1600" dirty="0" err="1" smtClean="0">
                <a:solidFill>
                  <a:srgbClr val="0070C0"/>
                </a:solidFill>
                <a:latin typeface="Calibri" pitchFamily="34" charset="0"/>
              </a:rPr>
              <a:t>wie</a:t>
            </a:r>
            <a:r>
              <a:rPr lang="en-US" sz="1600" dirty="0" smtClean="0">
                <a:solidFill>
                  <a:srgbClr val="0070C0"/>
                </a:solidFill>
                <a:latin typeface="Calibri" pitchFamily="34" charset="0"/>
              </a:rPr>
              <a:t> </a:t>
            </a:r>
            <a:r>
              <a:rPr lang="en-US" sz="1600" dirty="0" err="1" smtClean="0">
                <a:solidFill>
                  <a:srgbClr val="0070C0"/>
                </a:solidFill>
                <a:latin typeface="Calibri" pitchFamily="34" charset="0"/>
              </a:rPr>
              <a:t>vor</a:t>
            </a:r>
            <a:r>
              <a:rPr lang="en-US" sz="1600" dirty="0" smtClean="0">
                <a:solidFill>
                  <a:srgbClr val="0070C0"/>
                </a:solidFill>
                <a:latin typeface="Calibri" pitchFamily="34" charset="0"/>
              </a:rPr>
              <a:t> 160 Server </a:t>
            </a:r>
            <a:r>
              <a:rPr lang="en-US" sz="1600" dirty="0" err="1" smtClean="0">
                <a:solidFill>
                  <a:srgbClr val="0070C0"/>
                </a:solidFill>
                <a:latin typeface="Calibri" pitchFamily="34" charset="0"/>
              </a:rPr>
              <a:t>insgesamt</a:t>
            </a:r>
            <a:r>
              <a:rPr lang="en-US" sz="1600" dirty="0" smtClean="0">
                <a:solidFill>
                  <a:srgbClr val="0070C0"/>
                </a:solidFill>
                <a:latin typeface="Calibri" pitchFamily="34" charset="0"/>
              </a:rPr>
              <a:t> pro UCS Domain</a:t>
            </a:r>
            <a:endParaRPr lang="en-US" sz="1400" dirty="0" smtClean="0">
              <a:solidFill>
                <a:srgbClr val="000000"/>
              </a:solidFill>
              <a:latin typeface="Calibri" pitchFamily="34" charset="0"/>
            </a:endParaRPr>
          </a:p>
          <a:p>
            <a:pPr marL="237744" marR="0" lvl="0" indent="-237744" defTabSz="914400" rtl="0" eaLnBrk="1" fontAlgn="auto" latinLnBrk="0" hangingPunct="1">
              <a:lnSpc>
                <a:spcPct val="95000"/>
              </a:lnSpc>
              <a:spcBef>
                <a:spcPts val="600"/>
              </a:spcBef>
              <a:spcAft>
                <a:spcPts val="0"/>
              </a:spcAft>
              <a:buClr>
                <a:schemeClr val="accent1"/>
              </a:buClr>
              <a:buSzTx/>
              <a:buFont typeface="Arial" pitchFamily="34" charset="0"/>
              <a:buChar char="•"/>
              <a:tabLst/>
              <a:defRPr/>
            </a:pPr>
            <a:endParaRPr lang="en-US" sz="1400" dirty="0" smtClean="0">
              <a:solidFill>
                <a:srgbClr val="000000"/>
              </a:solidFill>
              <a:latin typeface="Calibri" pitchFamily="34" charset="0"/>
            </a:endParaRPr>
          </a:p>
          <a:p>
            <a:pPr marL="237744" marR="0" lvl="0" indent="-237744" defTabSz="914400" rtl="0" eaLnBrk="1" fontAlgn="auto" latinLnBrk="0" hangingPunct="1">
              <a:lnSpc>
                <a:spcPct val="95000"/>
              </a:lnSpc>
              <a:spcBef>
                <a:spcPts val="600"/>
              </a:spcBef>
              <a:spcAft>
                <a:spcPts val="0"/>
              </a:spcAft>
              <a:buClr>
                <a:schemeClr val="accent1"/>
              </a:buClr>
              <a:buSzTx/>
              <a:tabLst/>
              <a:defRPr/>
            </a:pPr>
            <a:endParaRPr lang="en-US" sz="1400" dirty="0" smtClean="0">
              <a:solidFill>
                <a:srgbClr val="000000"/>
              </a:solidFill>
              <a:latin typeface="Calibri" pitchFamily="34" charset="0"/>
            </a:endParaRPr>
          </a:p>
          <a:p>
            <a:pPr marL="237744" marR="0" lvl="0" indent="-237744" defTabSz="914400" rtl="0" eaLnBrk="1" fontAlgn="auto" latinLnBrk="0" hangingPunct="1">
              <a:lnSpc>
                <a:spcPct val="95000"/>
              </a:lnSpc>
              <a:spcBef>
                <a:spcPts val="600"/>
              </a:spcBef>
              <a:spcAft>
                <a:spcPts val="0"/>
              </a:spcAft>
              <a:buClr>
                <a:schemeClr val="accent1"/>
              </a:buClr>
              <a:buSzTx/>
              <a:tabLst/>
              <a:defRPr/>
            </a:pPr>
            <a:endParaRPr lang="en-US" sz="1400" dirty="0" smtClean="0">
              <a:solidFill>
                <a:srgbClr val="000000"/>
              </a:solidFill>
              <a:latin typeface="Calibri" pitchFamily="34" charset="0"/>
            </a:endParaRPr>
          </a:p>
        </p:txBody>
      </p:sp>
      <p:sp>
        <p:nvSpPr>
          <p:cNvPr id="6" name="Rectangle 5"/>
          <p:cNvSpPr/>
          <p:nvPr/>
        </p:nvSpPr>
        <p:spPr>
          <a:xfrm>
            <a:off x="444324" y="1600200"/>
            <a:ext cx="4269445" cy="1401063"/>
          </a:xfrm>
          <a:prstGeom prst="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a:lnSpc>
                <a:spcPct val="75000"/>
              </a:lnSpc>
            </a:pPr>
            <a:endParaRPr lang="en-US" sz="1400" b="1" dirty="0" smtClean="0">
              <a:latin typeface="Calibri" pitchFamily="34" charset="0"/>
              <a:cs typeface="Calibri" pitchFamily="34" charset="0"/>
            </a:endParaRPr>
          </a:p>
          <a:p>
            <a:pPr marL="285750" indent="-285750">
              <a:lnSpc>
                <a:spcPct val="75000"/>
              </a:lnSpc>
              <a:buClr>
                <a:schemeClr val="accent1"/>
              </a:buClr>
              <a:buFont typeface="Wingdings" pitchFamily="2" charset="2"/>
              <a:buChar char="§"/>
            </a:pPr>
            <a:r>
              <a:rPr lang="en-US" sz="1600" b="1" dirty="0" err="1" smtClean="0">
                <a:solidFill>
                  <a:srgbClr val="0096D6"/>
                </a:solidFill>
                <a:latin typeface="Calibri" pitchFamily="34" charset="0"/>
                <a:cs typeface="Calibri" pitchFamily="34" charset="0"/>
              </a:rPr>
              <a:t>Bis</a:t>
            </a:r>
            <a:r>
              <a:rPr lang="en-US" sz="1600" b="1" dirty="0" smtClean="0">
                <a:solidFill>
                  <a:srgbClr val="0096D6"/>
                </a:solidFill>
                <a:latin typeface="Calibri" pitchFamily="34" charset="0"/>
                <a:cs typeface="Calibri" pitchFamily="34" charset="0"/>
              </a:rPr>
              <a:t> </a:t>
            </a:r>
            <a:r>
              <a:rPr lang="en-US" sz="1600" b="1" dirty="0" err="1" smtClean="0">
                <a:solidFill>
                  <a:srgbClr val="0096D6"/>
                </a:solidFill>
                <a:latin typeface="Calibri" pitchFamily="34" charset="0"/>
                <a:cs typeface="Calibri" pitchFamily="34" charset="0"/>
              </a:rPr>
              <a:t>zu</a:t>
            </a:r>
            <a:r>
              <a:rPr lang="en-US" sz="1600" b="1" dirty="0" smtClean="0">
                <a:solidFill>
                  <a:srgbClr val="0096D6"/>
                </a:solidFill>
                <a:latin typeface="Calibri" pitchFamily="34" charset="0"/>
                <a:cs typeface="Calibri" pitchFamily="34" charset="0"/>
              </a:rPr>
              <a:t> </a:t>
            </a:r>
            <a:r>
              <a:rPr lang="en-US" sz="1600" b="1" dirty="0" err="1" smtClean="0">
                <a:solidFill>
                  <a:srgbClr val="0096D6"/>
                </a:solidFill>
                <a:latin typeface="Calibri" pitchFamily="34" charset="0"/>
                <a:cs typeface="Calibri" pitchFamily="34" charset="0"/>
              </a:rPr>
              <a:t>doppelt</a:t>
            </a:r>
            <a:r>
              <a:rPr lang="en-US" sz="1600" b="1" dirty="0" smtClean="0">
                <a:solidFill>
                  <a:srgbClr val="0096D6"/>
                </a:solidFill>
                <a:latin typeface="Calibri" pitchFamily="34" charset="0"/>
                <a:cs typeface="Calibri" pitchFamily="34" charset="0"/>
              </a:rPr>
              <a:t> so </a:t>
            </a:r>
            <a:r>
              <a:rPr lang="en-US" sz="1600" b="1" dirty="0" err="1" smtClean="0">
                <a:solidFill>
                  <a:srgbClr val="0096D6"/>
                </a:solidFill>
                <a:latin typeface="Calibri" pitchFamily="34" charset="0"/>
                <a:cs typeface="Calibri" pitchFamily="34" charset="0"/>
              </a:rPr>
              <a:t>viele</a:t>
            </a:r>
            <a:r>
              <a:rPr lang="en-US" sz="1600" b="1" dirty="0" smtClean="0">
                <a:solidFill>
                  <a:srgbClr val="0096D6"/>
                </a:solidFill>
                <a:latin typeface="Calibri" pitchFamily="34" charset="0"/>
                <a:cs typeface="Calibri" pitchFamily="34" charset="0"/>
              </a:rPr>
              <a:t> Server am </a:t>
            </a:r>
            <a:r>
              <a:rPr lang="en-US" sz="1600" b="1" dirty="0" err="1" smtClean="0">
                <a:solidFill>
                  <a:srgbClr val="0096D6"/>
                </a:solidFill>
                <a:latin typeface="Calibri" pitchFamily="34" charset="0"/>
                <a:cs typeface="Calibri" pitchFamily="34" charset="0"/>
              </a:rPr>
              <a:t>gleichen</a:t>
            </a:r>
            <a:r>
              <a:rPr lang="en-US" sz="1600" b="1" dirty="0" smtClean="0">
                <a:solidFill>
                  <a:srgbClr val="0096D6"/>
                </a:solidFill>
                <a:latin typeface="Calibri" pitchFamily="34" charset="0"/>
                <a:cs typeface="Calibri" pitchFamily="34" charset="0"/>
              </a:rPr>
              <a:t> 2232P</a:t>
            </a:r>
          </a:p>
          <a:p>
            <a:pPr marL="285750" indent="-285750">
              <a:lnSpc>
                <a:spcPct val="75000"/>
              </a:lnSpc>
              <a:buClr>
                <a:schemeClr val="accent1"/>
              </a:buClr>
              <a:buFont typeface="Wingdings" pitchFamily="2" charset="2"/>
              <a:buChar char="§"/>
            </a:pPr>
            <a:endParaRPr lang="en-US" sz="600" b="1" dirty="0" smtClean="0">
              <a:solidFill>
                <a:srgbClr val="0096D6"/>
              </a:solidFill>
              <a:latin typeface="Calibri" pitchFamily="34" charset="0"/>
              <a:cs typeface="Calibri" pitchFamily="34" charset="0"/>
            </a:endParaRPr>
          </a:p>
          <a:p>
            <a:pPr marL="285750" indent="-285750">
              <a:lnSpc>
                <a:spcPct val="75000"/>
              </a:lnSpc>
              <a:buClr>
                <a:schemeClr val="accent1"/>
              </a:buClr>
              <a:buFont typeface="Wingdings" pitchFamily="2" charset="2"/>
              <a:buChar char="§"/>
            </a:pPr>
            <a:r>
              <a:rPr lang="en-US" sz="1600" b="1" dirty="0" err="1" smtClean="0">
                <a:solidFill>
                  <a:srgbClr val="0096D6"/>
                </a:solidFill>
                <a:latin typeface="Calibri" pitchFamily="34" charset="0"/>
                <a:cs typeface="Calibri" pitchFamily="34" charset="0"/>
              </a:rPr>
              <a:t>Reduktion</a:t>
            </a:r>
            <a:r>
              <a:rPr lang="en-US" sz="1600" b="1" dirty="0" smtClean="0">
                <a:solidFill>
                  <a:srgbClr val="0096D6"/>
                </a:solidFill>
                <a:latin typeface="Calibri" pitchFamily="34" charset="0"/>
                <a:cs typeface="Calibri" pitchFamily="34" charset="0"/>
              </a:rPr>
              <a:t> der </a:t>
            </a:r>
            <a:r>
              <a:rPr lang="en-US" sz="1600" b="1" dirty="0" err="1" smtClean="0">
                <a:solidFill>
                  <a:srgbClr val="0096D6"/>
                </a:solidFill>
                <a:latin typeface="Calibri" pitchFamily="34" charset="0"/>
                <a:cs typeface="Calibri" pitchFamily="34" charset="0"/>
              </a:rPr>
              <a:t>Verkabelungskosten</a:t>
            </a:r>
            <a:r>
              <a:rPr lang="en-US" sz="1600" b="1" dirty="0" smtClean="0">
                <a:solidFill>
                  <a:srgbClr val="0096D6"/>
                </a:solidFill>
                <a:latin typeface="Calibri" pitchFamily="34" charset="0"/>
                <a:cs typeface="Calibri" pitchFamily="34" charset="0"/>
              </a:rPr>
              <a:t> </a:t>
            </a:r>
            <a:r>
              <a:rPr lang="en-US" sz="1600" b="1" dirty="0" err="1" smtClean="0">
                <a:solidFill>
                  <a:srgbClr val="0096D6"/>
                </a:solidFill>
                <a:latin typeface="Calibri" pitchFamily="34" charset="0"/>
                <a:cs typeface="Calibri" pitchFamily="34" charset="0"/>
              </a:rPr>
              <a:t>bei</a:t>
            </a:r>
            <a:r>
              <a:rPr lang="en-US" sz="1600" b="1" dirty="0" smtClean="0">
                <a:solidFill>
                  <a:srgbClr val="0096D6"/>
                </a:solidFill>
                <a:latin typeface="Calibri" pitchFamily="34" charset="0"/>
                <a:cs typeface="Calibri" pitchFamily="34" charset="0"/>
              </a:rPr>
              <a:t> Integration der C-Series in den UCSM</a:t>
            </a:r>
          </a:p>
          <a:p>
            <a:pPr marL="285750" indent="-285750">
              <a:lnSpc>
                <a:spcPct val="75000"/>
              </a:lnSpc>
              <a:buClr>
                <a:schemeClr val="accent1"/>
              </a:buClr>
              <a:buFont typeface="Wingdings" pitchFamily="2" charset="2"/>
              <a:buChar char="§"/>
            </a:pPr>
            <a:endParaRPr lang="en-US" sz="600" b="1" dirty="0" smtClean="0">
              <a:solidFill>
                <a:srgbClr val="0096D6"/>
              </a:solidFill>
              <a:latin typeface="Calibri" pitchFamily="34" charset="0"/>
              <a:cs typeface="Calibri" pitchFamily="34" charset="0"/>
            </a:endParaRPr>
          </a:p>
          <a:p>
            <a:pPr marL="285750" lvl="0" indent="-285750">
              <a:lnSpc>
                <a:spcPct val="75000"/>
              </a:lnSpc>
              <a:buClr>
                <a:schemeClr val="accent1"/>
              </a:buClr>
              <a:buFont typeface="Wingdings" pitchFamily="2" charset="2"/>
              <a:buChar char="§"/>
            </a:pPr>
            <a:r>
              <a:rPr lang="en-US" sz="1600" b="1" dirty="0" smtClean="0">
                <a:solidFill>
                  <a:srgbClr val="0096D6"/>
                </a:solidFill>
                <a:latin typeface="Calibri" pitchFamily="34" charset="0"/>
              </a:rPr>
              <a:t>Unified </a:t>
            </a:r>
            <a:r>
              <a:rPr lang="en-US" sz="1600" b="1" dirty="0">
                <a:solidFill>
                  <a:srgbClr val="0096D6"/>
                </a:solidFill>
                <a:latin typeface="Calibri" pitchFamily="34" charset="0"/>
              </a:rPr>
              <a:t>Fabric </a:t>
            </a:r>
            <a:r>
              <a:rPr lang="en-US" sz="1600" b="1" dirty="0" err="1" smtClean="0">
                <a:solidFill>
                  <a:srgbClr val="0096D6"/>
                </a:solidFill>
                <a:latin typeface="Calibri" pitchFamily="34" charset="0"/>
              </a:rPr>
              <a:t>für</a:t>
            </a:r>
            <a:r>
              <a:rPr lang="en-US" sz="1600" b="1" dirty="0" smtClean="0">
                <a:solidFill>
                  <a:srgbClr val="0096D6"/>
                </a:solidFill>
                <a:latin typeface="Calibri" pitchFamily="34" charset="0"/>
              </a:rPr>
              <a:t> B </a:t>
            </a:r>
            <a:r>
              <a:rPr lang="en-US" sz="1600" b="1" dirty="0">
                <a:solidFill>
                  <a:srgbClr val="0096D6"/>
                </a:solidFill>
                <a:latin typeface="Calibri" pitchFamily="34" charset="0"/>
              </a:rPr>
              <a:t>u</a:t>
            </a:r>
            <a:r>
              <a:rPr lang="en-US" sz="1600" b="1" dirty="0" smtClean="0">
                <a:solidFill>
                  <a:srgbClr val="0096D6"/>
                </a:solidFill>
                <a:latin typeface="Calibri" pitchFamily="34" charset="0"/>
              </a:rPr>
              <a:t>nd C-Series Server</a:t>
            </a:r>
            <a:endParaRPr lang="en-US" sz="1600" b="1" dirty="0">
              <a:solidFill>
                <a:srgbClr val="0096D6"/>
              </a:solidFill>
              <a:latin typeface="Calibri" pitchFamily="34" charset="0"/>
            </a:endParaRPr>
          </a:p>
          <a:p>
            <a:pPr marL="285750" indent="-285750">
              <a:lnSpc>
                <a:spcPct val="75000"/>
              </a:lnSpc>
              <a:buClr>
                <a:schemeClr val="accent1"/>
              </a:buClr>
              <a:buFont typeface="Wingdings" pitchFamily="2" charset="2"/>
              <a:buChar char="§"/>
            </a:pPr>
            <a:endParaRPr lang="en-US" sz="1600" b="1" dirty="0" smtClean="0">
              <a:latin typeface="Calibri" pitchFamily="34" charset="0"/>
              <a:cs typeface="Calibri" pitchFamily="34" charset="0"/>
            </a:endParaRPr>
          </a:p>
        </p:txBody>
      </p:sp>
      <p:sp>
        <p:nvSpPr>
          <p:cNvPr id="7" name="Rectangle 6"/>
          <p:cNvSpPr/>
          <p:nvPr/>
        </p:nvSpPr>
        <p:spPr>
          <a:xfrm>
            <a:off x="444324" y="1219200"/>
            <a:ext cx="4269445" cy="381000"/>
          </a:xfrm>
          <a:prstGeom prst="rect">
            <a:avLst/>
          </a:prstGeom>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latin typeface="Calibri" pitchFamily="34" charset="0"/>
              </a:rPr>
              <a:t>Customer benefits</a:t>
            </a:r>
          </a:p>
        </p:txBody>
      </p:sp>
      <p:sp>
        <p:nvSpPr>
          <p:cNvPr id="8" name="Rectangle 7"/>
          <p:cNvSpPr/>
          <p:nvPr/>
        </p:nvSpPr>
        <p:spPr>
          <a:xfrm>
            <a:off x="444324" y="3114897"/>
            <a:ext cx="4269233" cy="336682"/>
          </a:xfrm>
          <a:prstGeom prst="rect">
            <a:avLst/>
          </a:prstGeom>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latin typeface="Calibri" pitchFamily="34" charset="0"/>
                <a:cs typeface="Calibri" pitchFamily="34" charset="0"/>
              </a:rPr>
              <a:t>Details</a:t>
            </a:r>
            <a:endParaRPr lang="en-US" sz="1600" b="1" dirty="0">
              <a:latin typeface="Calibri" pitchFamily="34" charset="0"/>
              <a:cs typeface="Calibri" pitchFamily="34" charset="0"/>
            </a:endParaRPr>
          </a:p>
        </p:txBody>
      </p:sp>
      <p:sp>
        <p:nvSpPr>
          <p:cNvPr id="40" name="Title 1"/>
          <p:cNvSpPr>
            <a:spLocks noGrp="1"/>
          </p:cNvSpPr>
          <p:nvPr>
            <p:ph type="title"/>
          </p:nvPr>
        </p:nvSpPr>
        <p:spPr>
          <a:xfrm>
            <a:off x="521897" y="317500"/>
            <a:ext cx="8350249" cy="838200"/>
          </a:xfrm>
        </p:spPr>
        <p:txBody>
          <a:bodyPr/>
          <a:lstStyle/>
          <a:p>
            <a:r>
              <a:rPr lang="en-US" dirty="0" smtClean="0"/>
              <a:t/>
            </a:r>
            <a:br>
              <a:rPr lang="en-US" dirty="0" smtClean="0"/>
            </a:br>
            <a:r>
              <a:rPr lang="en-US" dirty="0" smtClean="0"/>
              <a:t>Single wire </a:t>
            </a:r>
            <a:r>
              <a:rPr lang="en-US" dirty="0"/>
              <a:t>m</a:t>
            </a:r>
            <a:r>
              <a:rPr lang="en-US" dirty="0" smtClean="0"/>
              <a:t>anagement</a:t>
            </a:r>
            <a:endParaRPr lang="en-US" dirty="0"/>
          </a:p>
        </p:txBody>
      </p:sp>
      <p:sp>
        <p:nvSpPr>
          <p:cNvPr id="10" name="Content Placeholder 2"/>
          <p:cNvSpPr txBox="1">
            <a:spLocks/>
          </p:cNvSpPr>
          <p:nvPr/>
        </p:nvSpPr>
        <p:spPr>
          <a:xfrm>
            <a:off x="5472349" y="1219200"/>
            <a:ext cx="3158743" cy="4583815"/>
          </a:xfrm>
          <a:prstGeom prst="rect">
            <a:avLst/>
          </a:prstGeom>
          <a:noFill/>
          <a:ln w="25400" cap="flat" cmpd="sng" algn="ctr">
            <a:solidFill>
              <a:schemeClr val="bg1">
                <a:lumMod val="85000"/>
              </a:schemeClr>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237744" marR="0" lvl="0" indent="-237744" algn="l" defTabSz="914400" rtl="0" eaLnBrk="1" fontAlgn="auto" latinLnBrk="0" hangingPunct="1">
              <a:lnSpc>
                <a:spcPct val="95000"/>
              </a:lnSpc>
              <a:spcBef>
                <a:spcPts val="1440"/>
              </a:spcBef>
              <a:spcAft>
                <a:spcPts val="0"/>
              </a:spcAft>
              <a:buClr>
                <a:schemeClr val="accent1"/>
              </a:buClr>
              <a:buSzTx/>
              <a:tabLst/>
              <a:defRPr/>
            </a:pPr>
            <a:endParaRPr kumimoji="0" lang="en-US" sz="1800" b="0" i="0" u="none" strike="noStrike" kern="1200" cap="none" spc="0" normalizeH="0" baseline="0" noProof="0" dirty="0" smtClean="0">
              <a:ln>
                <a:noFill/>
              </a:ln>
              <a:solidFill>
                <a:schemeClr val="dk1"/>
              </a:solidFill>
              <a:effectLst/>
              <a:uLnTx/>
              <a:uFillTx/>
              <a:latin typeface="+mn-lt"/>
              <a:ea typeface="+mn-ea"/>
              <a:cs typeface="+mn-cs"/>
            </a:endParaRPr>
          </a:p>
        </p:txBody>
      </p:sp>
      <p:cxnSp>
        <p:nvCxnSpPr>
          <p:cNvPr id="12" name="Straight Connector 11"/>
          <p:cNvCxnSpPr/>
          <p:nvPr/>
        </p:nvCxnSpPr>
        <p:spPr>
          <a:xfrm flipH="1">
            <a:off x="7454631" y="2765166"/>
            <a:ext cx="1588" cy="47219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7045437" y="3516718"/>
            <a:ext cx="1" cy="60265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7037710" y="3883270"/>
            <a:ext cx="29368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6739260" y="4137633"/>
            <a:ext cx="29368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6734498" y="3735996"/>
            <a:ext cx="293687" cy="0"/>
          </a:xfrm>
          <a:prstGeom prst="line">
            <a:avLst/>
          </a:prstGeom>
        </p:spPr>
        <p:style>
          <a:lnRef idx="2">
            <a:schemeClr val="accent1"/>
          </a:lnRef>
          <a:fillRef idx="0">
            <a:schemeClr val="accent1"/>
          </a:fillRef>
          <a:effectRef idx="1">
            <a:schemeClr val="accent1"/>
          </a:effectRef>
          <a:fontRef idx="minor">
            <a:schemeClr val="tx1"/>
          </a:fontRef>
        </p:style>
      </p:cxnSp>
      <p:pic>
        <p:nvPicPr>
          <p:cNvPr id="17" name="Picture 26" descr="LBJ01841.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50423" y="3775320"/>
            <a:ext cx="881062" cy="288925"/>
          </a:xfrm>
          <a:prstGeom prst="rect">
            <a:avLst/>
          </a:prstGeom>
          <a:noFill/>
          <a:ln w="9525">
            <a:noFill/>
            <a:miter lim="800000"/>
            <a:headEnd/>
            <a:tailEnd/>
          </a:ln>
        </p:spPr>
      </p:pic>
      <p:sp>
        <p:nvSpPr>
          <p:cNvPr id="18" name="TextBox 17"/>
          <p:cNvSpPr txBox="1"/>
          <p:nvPr/>
        </p:nvSpPr>
        <p:spPr>
          <a:xfrm>
            <a:off x="5462889" y="2748328"/>
            <a:ext cx="936475" cy="200055"/>
          </a:xfrm>
          <a:prstGeom prst="rect">
            <a:avLst/>
          </a:prstGeom>
          <a:noFill/>
          <a:effectLst>
            <a:outerShdw blurRad="50800" dist="38100" dir="2700000">
              <a:srgbClr val="000000">
                <a:alpha val="43000"/>
              </a:srgbClr>
            </a:outerShdw>
          </a:effectLst>
        </p:spPr>
        <p:txBody>
          <a:bodyPr wrap="none">
            <a:spAutoFit/>
          </a:bodyPr>
          <a:lstStyle/>
          <a:p>
            <a:pPr>
              <a:defRPr/>
            </a:pPr>
            <a:r>
              <a:rPr lang="en-US" sz="700" b="1" dirty="0" err="1">
                <a:solidFill>
                  <a:srgbClr val="000000"/>
                </a:solidFill>
              </a:rPr>
              <a:t>UCS</a:t>
            </a:r>
            <a:r>
              <a:rPr lang="en-US" sz="700" b="1" dirty="0">
                <a:solidFill>
                  <a:srgbClr val="000000"/>
                </a:solidFill>
              </a:rPr>
              <a:t> </a:t>
            </a:r>
            <a:r>
              <a:rPr lang="en-US" sz="700" b="1" dirty="0" smtClean="0">
                <a:solidFill>
                  <a:srgbClr val="000000"/>
                </a:solidFill>
              </a:rPr>
              <a:t>6100 or 6200</a:t>
            </a:r>
            <a:endParaRPr lang="en-US" sz="700" b="1" dirty="0">
              <a:solidFill>
                <a:srgbClr val="000000"/>
              </a:solidFill>
            </a:endParaRPr>
          </a:p>
        </p:txBody>
      </p:sp>
      <p:sp>
        <p:nvSpPr>
          <p:cNvPr id="19" name="TextBox 18"/>
          <p:cNvSpPr txBox="1"/>
          <p:nvPr/>
        </p:nvSpPr>
        <p:spPr>
          <a:xfrm>
            <a:off x="7643315" y="2745012"/>
            <a:ext cx="936475" cy="200055"/>
          </a:xfrm>
          <a:prstGeom prst="rect">
            <a:avLst/>
          </a:prstGeom>
          <a:noFill/>
          <a:effectLst>
            <a:outerShdw blurRad="50800" dist="38100" dir="2700000">
              <a:srgbClr val="000000">
                <a:alpha val="43000"/>
              </a:srgbClr>
            </a:outerShdw>
          </a:effectLst>
        </p:spPr>
        <p:txBody>
          <a:bodyPr wrap="none">
            <a:spAutoFit/>
          </a:bodyPr>
          <a:lstStyle/>
          <a:p>
            <a:pPr>
              <a:defRPr/>
            </a:pPr>
            <a:r>
              <a:rPr lang="en-US" sz="700" b="1" dirty="0" err="1">
                <a:solidFill>
                  <a:srgbClr val="000000"/>
                </a:solidFill>
              </a:rPr>
              <a:t>UCS</a:t>
            </a:r>
            <a:r>
              <a:rPr lang="en-US" sz="700" b="1" dirty="0">
                <a:solidFill>
                  <a:srgbClr val="000000"/>
                </a:solidFill>
              </a:rPr>
              <a:t> </a:t>
            </a:r>
            <a:r>
              <a:rPr lang="en-US" sz="700" b="1" dirty="0" smtClean="0">
                <a:solidFill>
                  <a:srgbClr val="000000"/>
                </a:solidFill>
              </a:rPr>
              <a:t>6100 or 6200</a:t>
            </a:r>
            <a:endParaRPr lang="en-US" sz="700" b="1" dirty="0">
              <a:solidFill>
                <a:srgbClr val="000000"/>
              </a:solidFill>
            </a:endParaRPr>
          </a:p>
        </p:txBody>
      </p:sp>
      <p:pic>
        <p:nvPicPr>
          <p:cNvPr id="20" name="Picture 29" descr="LBJ01851.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51885" y="4010633"/>
            <a:ext cx="763588" cy="217488"/>
          </a:xfrm>
          <a:prstGeom prst="rect">
            <a:avLst/>
          </a:prstGeom>
          <a:noFill/>
          <a:ln w="9525">
            <a:noFill/>
            <a:miter lim="800000"/>
            <a:headEnd/>
            <a:tailEnd/>
          </a:ln>
        </p:spPr>
      </p:pic>
      <p:pic>
        <p:nvPicPr>
          <p:cNvPr id="21" name="Picture 27" descr="LBJ01846.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93148" y="3553433"/>
            <a:ext cx="822325" cy="361950"/>
          </a:xfrm>
          <a:prstGeom prst="rect">
            <a:avLst/>
          </a:prstGeom>
          <a:noFill/>
          <a:ln w="9525">
            <a:noFill/>
            <a:miter lim="800000"/>
            <a:headEnd/>
            <a:tailEnd/>
          </a:ln>
        </p:spPr>
      </p:pic>
      <p:pic>
        <p:nvPicPr>
          <p:cNvPr id="22" name="Picture 27" descr="Bend-8fc-low-re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24911" y="2633466"/>
            <a:ext cx="1116012" cy="146050"/>
          </a:xfrm>
          <a:prstGeom prst="rect">
            <a:avLst/>
          </a:prstGeom>
          <a:noFill/>
          <a:ln w="9525">
            <a:noFill/>
            <a:miter lim="800000"/>
            <a:headEnd/>
            <a:tailEnd/>
          </a:ln>
        </p:spPr>
      </p:pic>
      <p:pic>
        <p:nvPicPr>
          <p:cNvPr id="23" name="Picture 27" descr="Bend-8fc-low-re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57219" y="2633466"/>
            <a:ext cx="1116012" cy="146050"/>
          </a:xfrm>
          <a:prstGeom prst="rect">
            <a:avLst/>
          </a:prstGeom>
          <a:noFill/>
          <a:ln w="9525">
            <a:noFill/>
            <a:miter lim="800000"/>
            <a:headEnd/>
            <a:tailEnd/>
          </a:ln>
        </p:spPr>
      </p:pic>
      <p:pic>
        <p:nvPicPr>
          <p:cNvPr id="24" name="Picture 116"/>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260313" y="3111229"/>
            <a:ext cx="541338" cy="271462"/>
          </a:xfrm>
          <a:prstGeom prst="rect">
            <a:avLst/>
          </a:prstGeom>
          <a:noFill/>
          <a:ln w="9525">
            <a:noFill/>
            <a:miter lim="800000"/>
            <a:headEnd/>
            <a:tailEnd/>
          </a:ln>
        </p:spPr>
      </p:pic>
      <p:pic>
        <p:nvPicPr>
          <p:cNvPr id="25" name="Picture 121"/>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227175" y="3101628"/>
            <a:ext cx="541338" cy="271462"/>
          </a:xfrm>
          <a:prstGeom prst="rect">
            <a:avLst/>
          </a:prstGeom>
          <a:noFill/>
          <a:ln w="9525">
            <a:noFill/>
            <a:miter lim="800000"/>
            <a:headEnd/>
            <a:tailEnd/>
          </a:ln>
        </p:spPr>
      </p:pic>
      <p:cxnSp>
        <p:nvCxnSpPr>
          <p:cNvPr id="26" name="Straight Connector 25"/>
          <p:cNvCxnSpPr/>
          <p:nvPr/>
        </p:nvCxnSpPr>
        <p:spPr>
          <a:xfrm flipV="1">
            <a:off x="6674317" y="3501433"/>
            <a:ext cx="639715" cy="2"/>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6679891" y="3293029"/>
            <a:ext cx="1" cy="20134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7314032" y="3308079"/>
            <a:ext cx="0" cy="186290"/>
          </a:xfrm>
          <a:prstGeom prst="line">
            <a:avLst/>
          </a:prstGeom>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6654610" y="2940337"/>
            <a:ext cx="795411" cy="200055"/>
          </a:xfrm>
          <a:prstGeom prst="rect">
            <a:avLst/>
          </a:prstGeom>
          <a:noFill/>
          <a:effectLst>
            <a:outerShdw blurRad="50800" dist="38100" dir="2700000">
              <a:srgbClr val="000000">
                <a:alpha val="43000"/>
              </a:srgbClr>
            </a:outerShdw>
          </a:effectLst>
        </p:spPr>
        <p:txBody>
          <a:bodyPr wrap="none">
            <a:spAutoFit/>
          </a:bodyPr>
          <a:lstStyle/>
          <a:p>
            <a:pPr>
              <a:defRPr/>
            </a:pPr>
            <a:r>
              <a:rPr lang="en-US" sz="700" b="1" dirty="0">
                <a:solidFill>
                  <a:srgbClr val="000000"/>
                </a:solidFill>
              </a:rPr>
              <a:t>Nexus </a:t>
            </a:r>
            <a:r>
              <a:rPr lang="en-US" sz="700" b="1" dirty="0" err="1" smtClean="0">
                <a:solidFill>
                  <a:srgbClr val="000000"/>
                </a:solidFill>
              </a:rPr>
              <a:t>2232PP</a:t>
            </a:r>
            <a:endParaRPr lang="en-US" sz="700" b="1" dirty="0">
              <a:solidFill>
                <a:srgbClr val="000000"/>
              </a:solidFill>
            </a:endParaRPr>
          </a:p>
        </p:txBody>
      </p:sp>
      <p:grpSp>
        <p:nvGrpSpPr>
          <p:cNvPr id="30" name="Group 107"/>
          <p:cNvGrpSpPr/>
          <p:nvPr/>
        </p:nvGrpSpPr>
        <p:grpSpPr>
          <a:xfrm>
            <a:off x="6253400" y="1552121"/>
            <a:ext cx="1866900" cy="952500"/>
            <a:chOff x="5943600" y="1371600"/>
            <a:chExt cx="2646362" cy="1504389"/>
          </a:xfrm>
          <a:effectLst>
            <a:outerShdw blurRad="50800" dist="63500" dir="5400000">
              <a:srgbClr val="000000">
                <a:alpha val="43000"/>
              </a:srgbClr>
            </a:outerShdw>
          </a:effectLst>
        </p:grpSpPr>
        <p:pic>
          <p:nvPicPr>
            <p:cNvPr id="31" name="Picture 4" descr="new_gui.JP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5943600" y="1371600"/>
              <a:ext cx="2646362" cy="1504389"/>
            </a:xfrm>
            <a:prstGeom prst="rect">
              <a:avLst/>
            </a:prstGeom>
            <a:solidFill>
              <a:schemeClr val="bg1"/>
            </a:solidFill>
            <a:ln w="9525">
              <a:noFill/>
              <a:miter lim="800000"/>
              <a:headEnd/>
              <a:tailEnd/>
            </a:ln>
            <a:effectLst>
              <a:outerShdw blurRad="50800" dist="38100" dir="20760000" algn="br">
                <a:srgbClr val="000000">
                  <a:alpha val="43000"/>
                </a:srgbClr>
              </a:outerShdw>
            </a:effectLst>
          </p:spPr>
        </p:pic>
        <p:sp>
          <p:nvSpPr>
            <p:cNvPr id="32" name="Rectangle 31"/>
            <p:cNvSpPr/>
            <p:nvPr/>
          </p:nvSpPr>
          <p:spPr>
            <a:xfrm>
              <a:off x="5959475" y="1444625"/>
              <a:ext cx="2603500" cy="1419225"/>
            </a:xfrm>
            <a:prstGeom prst="rect">
              <a:avLst/>
            </a:prstGeom>
            <a:solidFill>
              <a:schemeClr val="bg1">
                <a:alpha val="6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2">
                      <a:lumMod val="85000"/>
                      <a:lumOff val="15000"/>
                    </a:schemeClr>
                  </a:solidFill>
                  <a:effectLst>
                    <a:outerShdw blurRad="50800" dist="38100" dir="2700000">
                      <a:srgbClr val="000000">
                        <a:alpha val="43000"/>
                      </a:srgbClr>
                    </a:outerShdw>
                  </a:effectLst>
                </a:rPr>
                <a:t>UCS</a:t>
              </a:r>
            </a:p>
            <a:p>
              <a:pPr algn="ctr"/>
              <a:r>
                <a:rPr lang="en-US" dirty="0" smtClean="0">
                  <a:solidFill>
                    <a:schemeClr val="tx2">
                      <a:lumMod val="85000"/>
                      <a:lumOff val="15000"/>
                    </a:schemeClr>
                  </a:solidFill>
                  <a:effectLst>
                    <a:outerShdw blurRad="50800" dist="38100" dir="2700000">
                      <a:srgbClr val="000000">
                        <a:alpha val="43000"/>
                      </a:srgbClr>
                    </a:outerShdw>
                  </a:effectLst>
                </a:rPr>
                <a:t>Manager</a:t>
              </a:r>
              <a:endParaRPr lang="en-US" dirty="0">
                <a:solidFill>
                  <a:schemeClr val="tx2">
                    <a:lumMod val="85000"/>
                    <a:lumOff val="15000"/>
                  </a:schemeClr>
                </a:solidFill>
                <a:effectLst>
                  <a:outerShdw blurRad="50800" dist="38100" dir="2700000">
                    <a:srgbClr val="000000">
                      <a:alpha val="43000"/>
                    </a:srgbClr>
                  </a:outerShdw>
                </a:effectLst>
              </a:endParaRPr>
            </a:p>
          </p:txBody>
        </p:sp>
      </p:grpSp>
      <p:cxnSp>
        <p:nvCxnSpPr>
          <p:cNvPr id="33" name="Straight Connector 32"/>
          <p:cNvCxnSpPr/>
          <p:nvPr/>
        </p:nvCxnSpPr>
        <p:spPr>
          <a:xfrm>
            <a:off x="5788900" y="5704433"/>
            <a:ext cx="1143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6931900" y="5553621"/>
            <a:ext cx="1625766" cy="261610"/>
          </a:xfrm>
          <a:prstGeom prst="rect">
            <a:avLst/>
          </a:prstGeom>
          <a:noFill/>
        </p:spPr>
        <p:txBody>
          <a:bodyPr wrap="none" rtlCol="0">
            <a:spAutoFit/>
          </a:bodyPr>
          <a:lstStyle/>
          <a:p>
            <a:r>
              <a:rPr lang="en-US" sz="1100" dirty="0" err="1" smtClean="0"/>
              <a:t>Mgmt</a:t>
            </a:r>
            <a:r>
              <a:rPr lang="en-US" sz="1100" dirty="0" smtClean="0"/>
              <a:t>/Data Connection</a:t>
            </a:r>
            <a:endParaRPr lang="en-US" sz="1100" dirty="0"/>
          </a:p>
        </p:txBody>
      </p:sp>
      <p:cxnSp>
        <p:nvCxnSpPr>
          <p:cNvPr id="35" name="Straight Arrow Connector 34"/>
          <p:cNvCxnSpPr/>
          <p:nvPr/>
        </p:nvCxnSpPr>
        <p:spPr>
          <a:xfrm flipV="1">
            <a:off x="7091048" y="3592584"/>
            <a:ext cx="222984" cy="182736"/>
          </a:xfrm>
          <a:prstGeom prst="straightConnector1">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229899" y="3580869"/>
            <a:ext cx="1092530" cy="215444"/>
          </a:xfrm>
          <a:prstGeom prst="rect">
            <a:avLst/>
          </a:prstGeom>
          <a:noFill/>
        </p:spPr>
        <p:txBody>
          <a:bodyPr wrap="square" rtlCol="0">
            <a:spAutoFit/>
          </a:bodyPr>
          <a:lstStyle/>
          <a:p>
            <a:r>
              <a:rPr lang="en-US" sz="800" b="1" dirty="0" smtClean="0"/>
              <a:t>VIC 1225</a:t>
            </a:r>
            <a:endParaRPr lang="en-US" sz="800" b="1" dirty="0"/>
          </a:p>
        </p:txBody>
      </p:sp>
      <p:cxnSp>
        <p:nvCxnSpPr>
          <p:cNvPr id="38" name="Straight Connector 37"/>
          <p:cNvCxnSpPr>
            <a:endCxn id="24" idx="0"/>
          </p:cNvCxnSpPr>
          <p:nvPr/>
        </p:nvCxnSpPr>
        <p:spPr>
          <a:xfrm flipH="1">
            <a:off x="6530982" y="2770117"/>
            <a:ext cx="5988" cy="341112"/>
          </a:xfrm>
          <a:prstGeom prst="line">
            <a:avLst/>
          </a:prstGeom>
        </p:spPr>
        <p:style>
          <a:lnRef idx="2">
            <a:schemeClr val="accent1"/>
          </a:lnRef>
          <a:fillRef idx="0">
            <a:schemeClr val="accent1"/>
          </a:fillRef>
          <a:effectRef idx="1">
            <a:schemeClr val="accent1"/>
          </a:effectRef>
          <a:fontRef idx="minor">
            <a:schemeClr val="tx1"/>
          </a:fontRef>
        </p:style>
      </p:cxnSp>
      <p:pic>
        <p:nvPicPr>
          <p:cNvPr id="39" name="Picture 12" descr="Santa_Clara_Back2 copy"/>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811330" y="4810300"/>
            <a:ext cx="1066800" cy="603954"/>
          </a:xfrm>
          <a:prstGeom prst="rect">
            <a:avLst/>
          </a:prstGeom>
          <a:noFill/>
          <a:ln w="9525">
            <a:noFill/>
            <a:miter lim="800000"/>
            <a:headEnd/>
            <a:tailEnd/>
          </a:ln>
        </p:spPr>
      </p:pic>
      <p:pic>
        <p:nvPicPr>
          <p:cNvPr id="41" name="Picture 12" descr="Santa_Clara_Back2 copy"/>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182930" y="4810300"/>
            <a:ext cx="1066800" cy="603954"/>
          </a:xfrm>
          <a:prstGeom prst="rect">
            <a:avLst/>
          </a:prstGeom>
          <a:noFill/>
          <a:ln w="9525">
            <a:noFill/>
            <a:miter lim="800000"/>
            <a:headEnd/>
            <a:tailEnd/>
          </a:ln>
        </p:spPr>
      </p:pic>
      <p:cxnSp>
        <p:nvCxnSpPr>
          <p:cNvPr id="42" name="Straight Connector 41"/>
          <p:cNvCxnSpPr>
            <a:stCxn id="39" idx="3"/>
          </p:cNvCxnSpPr>
          <p:nvPr/>
        </p:nvCxnSpPr>
        <p:spPr>
          <a:xfrm>
            <a:off x="6878130" y="5112277"/>
            <a:ext cx="152400" cy="2823"/>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7043230" y="5112277"/>
            <a:ext cx="152400" cy="2823"/>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5805325" y="2782028"/>
            <a:ext cx="5988" cy="18111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a:off x="8249730" y="2763948"/>
            <a:ext cx="5988" cy="18111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5811330" y="4593149"/>
            <a:ext cx="2438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7032995" y="4593149"/>
            <a:ext cx="4715" cy="521951"/>
          </a:xfrm>
          <a:prstGeom prst="line">
            <a:avLst/>
          </a:prstGeom>
        </p:spPr>
        <p:style>
          <a:lnRef idx="2">
            <a:schemeClr val="accent1"/>
          </a:lnRef>
          <a:fillRef idx="0">
            <a:schemeClr val="accent1"/>
          </a:fillRef>
          <a:effectRef idx="1">
            <a:schemeClr val="accent1"/>
          </a:effectRef>
          <a:fontRef idx="minor">
            <a:schemeClr val="tx1"/>
          </a:fontRef>
        </p:style>
      </p:cxnSp>
      <p:sp>
        <p:nvSpPr>
          <p:cNvPr id="49" name="Pentagon 48"/>
          <p:cNvSpPr/>
          <p:nvPr/>
        </p:nvSpPr>
        <p:spPr>
          <a:xfrm>
            <a:off x="7743508" y="-2724"/>
            <a:ext cx="1406881" cy="426357"/>
          </a:xfrm>
          <a:prstGeom prst="homePlat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C-series</a:t>
            </a:r>
          </a:p>
        </p:txBody>
      </p:sp>
    </p:spTree>
    <p:extLst>
      <p:ext uri="{BB962C8B-B14F-4D97-AF65-F5344CB8AC3E}">
        <p14:creationId xmlns:p14="http://schemas.microsoft.com/office/powerpoint/2010/main" val="3726218867"/>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3722914" y="1943067"/>
            <a:ext cx="5363936" cy="506185"/>
          </a:xfrm>
          <a:prstGeom prst="homePlat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92162" name="Picture 2" descr="C:\Users\dlawler\Pictures\Images\corbis\control\42-15296034 copy_nuova.png"/>
          <p:cNvPicPr>
            <a:picLocks noChangeAspect="1" noChangeArrowheads="1"/>
          </p:cNvPicPr>
          <p:nvPr/>
        </p:nvPicPr>
        <p:blipFill>
          <a:blip r:embed="rId3" cstate="print"/>
          <a:srcRect/>
          <a:stretch>
            <a:fillRect/>
          </a:stretch>
        </p:blipFill>
        <p:spPr bwMode="auto">
          <a:xfrm>
            <a:off x="0" y="2074460"/>
            <a:ext cx="6441472" cy="4297669"/>
          </a:xfrm>
          <a:prstGeom prst="rect">
            <a:avLst/>
          </a:prstGeom>
          <a:noFill/>
        </p:spPr>
      </p:pic>
      <p:sp>
        <p:nvSpPr>
          <p:cNvPr id="11" name="Rectangle 2"/>
          <p:cNvSpPr>
            <a:spLocks noChangeArrowheads="1"/>
          </p:cNvSpPr>
          <p:nvPr/>
        </p:nvSpPr>
        <p:spPr bwMode="auto">
          <a:xfrm>
            <a:off x="3722914" y="919187"/>
            <a:ext cx="5249636" cy="2554545"/>
          </a:xfrm>
          <a:prstGeom prst="rect">
            <a:avLst/>
          </a:prstGeom>
          <a:noFill/>
          <a:ln w="9525">
            <a:noFill/>
            <a:miter lim="800000"/>
            <a:headEnd/>
            <a:tailEnd/>
          </a:ln>
        </p:spPr>
        <p:txBody>
          <a:bodyPr wrap="square" anchor="ctr">
            <a:spAutoFit/>
          </a:bodyPr>
          <a:lstStyle/>
          <a:p>
            <a:pPr marL="457200" indent="-457200">
              <a:buFont typeface="Arial" pitchFamily="34" charset="0"/>
              <a:buChar char="•"/>
            </a:pPr>
            <a:r>
              <a:rPr lang="en-US" sz="3200" dirty="0" smtClean="0">
                <a:latin typeface="Calibri" pitchFamily="34" charset="0"/>
                <a:cs typeface="Calibri" pitchFamily="34" charset="0"/>
              </a:rPr>
              <a:t>Storage</a:t>
            </a:r>
          </a:p>
          <a:p>
            <a:pPr marL="457200" indent="-457200">
              <a:buFont typeface="Arial" pitchFamily="34" charset="0"/>
              <a:buChar char="•"/>
            </a:pPr>
            <a:r>
              <a:rPr lang="en-US" sz="3200" dirty="0" smtClean="0">
                <a:latin typeface="Calibri" pitchFamily="34" charset="0"/>
                <a:cs typeface="Calibri" pitchFamily="34" charset="0"/>
              </a:rPr>
              <a:t>C-series</a:t>
            </a:r>
          </a:p>
          <a:p>
            <a:pPr marL="457200" indent="-457200">
              <a:buFont typeface="Arial" pitchFamily="34" charset="0"/>
              <a:buChar char="•"/>
            </a:pPr>
            <a:r>
              <a:rPr lang="en-US" sz="3200" b="1" dirty="0" smtClean="0">
                <a:solidFill>
                  <a:schemeClr val="bg1"/>
                </a:solidFill>
                <a:latin typeface="Calibri" pitchFamily="34" charset="0"/>
                <a:cs typeface="Calibri" pitchFamily="34" charset="0"/>
              </a:rPr>
              <a:t>Operational Enhancements</a:t>
            </a:r>
          </a:p>
          <a:p>
            <a:pPr marL="457200" indent="-457200">
              <a:buFont typeface="Arial" pitchFamily="34" charset="0"/>
              <a:buChar char="•"/>
            </a:pPr>
            <a:r>
              <a:rPr lang="en-US" sz="3200" dirty="0" smtClean="0">
                <a:latin typeface="Calibri" pitchFamily="34" charset="0"/>
                <a:cs typeface="Calibri" pitchFamily="34" charset="0"/>
              </a:rPr>
              <a:t>Networking</a:t>
            </a:r>
          </a:p>
          <a:p>
            <a:pPr marL="457200" indent="-457200">
              <a:buFont typeface="Arial" pitchFamily="34" charset="0"/>
              <a:buChar char="•"/>
            </a:pPr>
            <a:r>
              <a:rPr lang="en-US" sz="3200" dirty="0" err="1" smtClean="0">
                <a:latin typeface="Calibri" pitchFamily="34" charset="0"/>
                <a:cs typeface="Calibri" pitchFamily="34" charset="0"/>
              </a:rPr>
              <a:t>VM-FEX</a:t>
            </a:r>
            <a:endParaRPr lang="en-US" sz="3200" dirty="0">
              <a:latin typeface="Calibri" pitchFamily="34" charset="0"/>
              <a:cs typeface="Calibri" pitchFamily="34" charset="0"/>
            </a:endParaRPr>
          </a:p>
        </p:txBody>
      </p:sp>
      <p:sp>
        <p:nvSpPr>
          <p:cNvPr id="13" name="Rectangle 3"/>
          <p:cNvSpPr txBox="1">
            <a:spLocks noChangeArrowheads="1"/>
          </p:cNvSpPr>
          <p:nvPr/>
        </p:nvSpPr>
        <p:spPr>
          <a:xfrm>
            <a:off x="1506190" y="916951"/>
            <a:ext cx="6854050" cy="363688"/>
          </a:xfrm>
          <a:prstGeom prst="rect">
            <a:avLst/>
          </a:prstGeom>
        </p:spPr>
        <p:txBody>
          <a:bodyPr vert="horz" lIns="82296" tIns="45720" rIns="82296" bIns="45720" rtlCol="0" anchor="b" anchorCtr="0">
            <a:noAutofit/>
          </a:bodyPr>
          <a:lstStyle>
            <a:lvl1pPr algn="l" defTabSz="914400" rtl="0" eaLnBrk="1" latinLnBrk="0" hangingPunct="1">
              <a:lnSpc>
                <a:spcPct val="90000"/>
              </a:lnSpc>
              <a:spcBef>
                <a:spcPct val="0"/>
              </a:spcBef>
              <a:buNone/>
              <a:defRPr lang="en-US" sz="54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sz="3200" dirty="0" smtClean="0">
                <a:ea typeface="ＭＳ Ｐゴシック" pitchFamily="-108" charset="-128"/>
              </a:rPr>
              <a:t>UCSM 2.1 “Del Mar” Release Overview</a:t>
            </a:r>
            <a:br>
              <a:rPr lang="en-US" sz="3200" dirty="0" smtClean="0">
                <a:ea typeface="ＭＳ Ｐゴシック" pitchFamily="-108" charset="-128"/>
              </a:rPr>
            </a:br>
            <a:endParaRPr lang="en-US" sz="2800" dirty="0" smtClean="0">
              <a:ea typeface="ＭＳ Ｐゴシック" pitchFamily="-108" charset="-128"/>
            </a:endParaRPr>
          </a:p>
        </p:txBody>
      </p:sp>
    </p:spTree>
    <p:extLst>
      <p:ext uri="{BB962C8B-B14F-4D97-AF65-F5344CB8AC3E}">
        <p14:creationId xmlns:p14="http://schemas.microsoft.com/office/powerpoint/2010/main" val="973497104"/>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82539" y="2971800"/>
            <a:ext cx="4267201" cy="3352800"/>
          </a:xfrm>
          <a:prstGeom prst="rect">
            <a:avLst/>
          </a:prstGeom>
          <a:ln w="25400" cap="flat" cmpd="sng" algn="ctr">
            <a:solidFill>
              <a:schemeClr val="bg1">
                <a:lumMod val="85000"/>
              </a:schemeClr>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p>
            <a:pPr marL="237744" marR="0" lvl="0" indent="-237744" defTabSz="914400" rtl="0" eaLnBrk="1" fontAlgn="auto" latinLnBrk="0" hangingPunct="1">
              <a:lnSpc>
                <a:spcPct val="95000"/>
              </a:lnSpc>
              <a:spcBef>
                <a:spcPts val="600"/>
              </a:spcBef>
              <a:spcAft>
                <a:spcPts val="0"/>
              </a:spcAft>
              <a:buClr>
                <a:schemeClr val="accent1"/>
              </a:buClr>
              <a:buSzTx/>
              <a:buFont typeface="Arial" pitchFamily="34" charset="0"/>
              <a:buChar char="•"/>
              <a:tabLst/>
              <a:defRPr/>
            </a:pPr>
            <a:r>
              <a:rPr lang="en-US" sz="1600" dirty="0" smtClean="0">
                <a:solidFill>
                  <a:srgbClr val="0096D6"/>
                </a:solidFill>
                <a:latin typeface="Calibri" pitchFamily="34" charset="0"/>
              </a:rPr>
              <a:t>Administrators can utilize a simple wizard-like interface to specify which version of firmware they would like to upgrade  either their infrastructure or servers to </a:t>
            </a:r>
          </a:p>
          <a:p>
            <a:pPr marL="237744" marR="0" lvl="0" indent="-237744" defTabSz="914400" rtl="0" eaLnBrk="1" fontAlgn="auto" latinLnBrk="0" hangingPunct="1">
              <a:lnSpc>
                <a:spcPct val="95000"/>
              </a:lnSpc>
              <a:spcBef>
                <a:spcPts val="600"/>
              </a:spcBef>
              <a:spcAft>
                <a:spcPts val="0"/>
              </a:spcAft>
              <a:buClr>
                <a:schemeClr val="accent1"/>
              </a:buClr>
              <a:buSzTx/>
              <a:buFont typeface="Arial" pitchFamily="34" charset="0"/>
              <a:buChar char="•"/>
              <a:tabLst/>
              <a:defRPr/>
            </a:pPr>
            <a:r>
              <a:rPr lang="en-US" sz="1600" dirty="0" smtClean="0">
                <a:solidFill>
                  <a:srgbClr val="0096D6"/>
                </a:solidFill>
                <a:latin typeface="Calibri" pitchFamily="34" charset="0"/>
              </a:rPr>
              <a:t>Sequencing of firmware updates is handled automatically to ensure the least downtime</a:t>
            </a:r>
          </a:p>
          <a:p>
            <a:pPr marL="237744" marR="0" lvl="0" indent="-237744" defTabSz="914400" rtl="0" eaLnBrk="1" fontAlgn="auto" latinLnBrk="0" hangingPunct="1">
              <a:lnSpc>
                <a:spcPct val="95000"/>
              </a:lnSpc>
              <a:spcBef>
                <a:spcPts val="600"/>
              </a:spcBef>
              <a:spcAft>
                <a:spcPts val="0"/>
              </a:spcAft>
              <a:buClr>
                <a:schemeClr val="accent1"/>
              </a:buClr>
              <a:buSzTx/>
              <a:buFont typeface="Arial" pitchFamily="34" charset="0"/>
              <a:buChar char="•"/>
              <a:tabLst/>
              <a:defRPr/>
            </a:pPr>
            <a:r>
              <a:rPr lang="en-US" sz="1600" dirty="0">
                <a:solidFill>
                  <a:srgbClr val="0096D6"/>
                </a:solidFill>
                <a:latin typeface="Calibri" pitchFamily="34" charset="0"/>
              </a:rPr>
              <a:t>I</a:t>
            </a:r>
            <a:r>
              <a:rPr lang="en-US" sz="1600" dirty="0" smtClean="0">
                <a:solidFill>
                  <a:srgbClr val="0096D6"/>
                </a:solidFill>
                <a:latin typeface="Calibri" pitchFamily="34" charset="0"/>
              </a:rPr>
              <a:t>ntermediate user acknowledgement during fabric upgrade allows users to verify that elements such as storage are in an appropriate state before continuing the upgrade</a:t>
            </a:r>
          </a:p>
          <a:p>
            <a:pPr marR="0" lvl="0" defTabSz="914400" rtl="0" eaLnBrk="1" fontAlgn="auto" latinLnBrk="0" hangingPunct="1">
              <a:lnSpc>
                <a:spcPct val="95000"/>
              </a:lnSpc>
              <a:spcBef>
                <a:spcPts val="600"/>
              </a:spcBef>
              <a:spcAft>
                <a:spcPts val="0"/>
              </a:spcAft>
              <a:buClr>
                <a:schemeClr val="accent1"/>
              </a:buClr>
              <a:buSzTx/>
              <a:tabLst/>
              <a:defRPr/>
            </a:pPr>
            <a:endParaRPr lang="en-US" sz="1400" dirty="0" smtClean="0">
              <a:solidFill>
                <a:srgbClr val="0096D6"/>
              </a:solidFill>
              <a:latin typeface="Calibri" pitchFamily="34" charset="0"/>
            </a:endParaRPr>
          </a:p>
          <a:p>
            <a:pPr marL="237744" marR="0" lvl="0" indent="-237744" defTabSz="914400" rtl="0" eaLnBrk="1" fontAlgn="auto" latinLnBrk="0" hangingPunct="1">
              <a:lnSpc>
                <a:spcPct val="95000"/>
              </a:lnSpc>
              <a:spcBef>
                <a:spcPts val="600"/>
              </a:spcBef>
              <a:spcAft>
                <a:spcPts val="0"/>
              </a:spcAft>
              <a:buClr>
                <a:schemeClr val="accent1"/>
              </a:buClr>
              <a:buSzTx/>
              <a:tabLst/>
              <a:defRPr/>
            </a:pPr>
            <a:endParaRPr lang="en-US" sz="1400" dirty="0" smtClean="0">
              <a:solidFill>
                <a:srgbClr val="000000"/>
              </a:solidFill>
              <a:latin typeface="Calibri" pitchFamily="34" charset="0"/>
            </a:endParaRPr>
          </a:p>
          <a:p>
            <a:pPr marL="237744" marR="0" lvl="0" indent="-237744" defTabSz="914400" rtl="0" eaLnBrk="1" fontAlgn="auto" latinLnBrk="0" hangingPunct="1">
              <a:lnSpc>
                <a:spcPct val="95000"/>
              </a:lnSpc>
              <a:spcBef>
                <a:spcPts val="600"/>
              </a:spcBef>
              <a:spcAft>
                <a:spcPts val="0"/>
              </a:spcAft>
              <a:buClr>
                <a:schemeClr val="accent1"/>
              </a:buClr>
              <a:buSzTx/>
              <a:buFont typeface="Arial" pitchFamily="34" charset="0"/>
              <a:buChar char="•"/>
              <a:tabLst/>
              <a:defRPr/>
            </a:pPr>
            <a:endParaRPr lang="en-US" sz="1400" dirty="0" smtClean="0">
              <a:solidFill>
                <a:srgbClr val="000000"/>
              </a:solidFill>
              <a:latin typeface="Calibri" pitchFamily="34" charset="0"/>
            </a:endParaRPr>
          </a:p>
          <a:p>
            <a:pPr marL="237744" marR="0" lvl="0" indent="-237744" defTabSz="914400" rtl="0" eaLnBrk="1" fontAlgn="auto" latinLnBrk="0" hangingPunct="1">
              <a:lnSpc>
                <a:spcPct val="95000"/>
              </a:lnSpc>
              <a:spcBef>
                <a:spcPts val="600"/>
              </a:spcBef>
              <a:spcAft>
                <a:spcPts val="0"/>
              </a:spcAft>
              <a:buClr>
                <a:schemeClr val="accent1"/>
              </a:buClr>
              <a:buSzTx/>
              <a:tabLst/>
              <a:defRPr/>
            </a:pPr>
            <a:endParaRPr lang="en-US" sz="1400" dirty="0" smtClean="0">
              <a:solidFill>
                <a:srgbClr val="000000"/>
              </a:solidFill>
              <a:latin typeface="Calibri" pitchFamily="34" charset="0"/>
            </a:endParaRPr>
          </a:p>
          <a:p>
            <a:pPr marL="237744" marR="0" lvl="0" indent="-237744" defTabSz="914400" rtl="0" eaLnBrk="1" fontAlgn="auto" latinLnBrk="0" hangingPunct="1">
              <a:lnSpc>
                <a:spcPct val="95000"/>
              </a:lnSpc>
              <a:spcBef>
                <a:spcPts val="600"/>
              </a:spcBef>
              <a:spcAft>
                <a:spcPts val="0"/>
              </a:spcAft>
              <a:buClr>
                <a:schemeClr val="accent1"/>
              </a:buClr>
              <a:buSzTx/>
              <a:tabLst/>
              <a:defRPr/>
            </a:pPr>
            <a:endParaRPr lang="en-US" sz="1400" dirty="0" smtClean="0">
              <a:solidFill>
                <a:srgbClr val="000000"/>
              </a:solidFill>
              <a:latin typeface="Calibri" pitchFamily="34" charset="0"/>
            </a:endParaRPr>
          </a:p>
        </p:txBody>
      </p:sp>
      <p:sp>
        <p:nvSpPr>
          <p:cNvPr id="6" name="Rectangle 5"/>
          <p:cNvSpPr/>
          <p:nvPr/>
        </p:nvSpPr>
        <p:spPr>
          <a:xfrm>
            <a:off x="382539" y="1600200"/>
            <a:ext cx="4269445" cy="838200"/>
          </a:xfrm>
          <a:prstGeom prst="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a:lnSpc>
                <a:spcPct val="75000"/>
              </a:lnSpc>
            </a:pPr>
            <a:endParaRPr lang="en-US" sz="1400" b="1" dirty="0" smtClean="0">
              <a:latin typeface="Calibri" pitchFamily="34" charset="0"/>
            </a:endParaRPr>
          </a:p>
          <a:p>
            <a:pPr marL="285750" indent="-285750">
              <a:lnSpc>
                <a:spcPct val="75000"/>
              </a:lnSpc>
              <a:buClr>
                <a:schemeClr val="accent1"/>
              </a:buClr>
              <a:buFont typeface="Wingdings" pitchFamily="2" charset="2"/>
              <a:buChar char="§"/>
            </a:pPr>
            <a:r>
              <a:rPr lang="en-US" sz="1600" b="1" dirty="0" smtClean="0">
                <a:latin typeface="Calibri" pitchFamily="34" charset="0"/>
              </a:rPr>
              <a:t>Users can utilize a tool to automatically sequence and apply upgrades to each system endpoint, simplifying the process</a:t>
            </a:r>
          </a:p>
        </p:txBody>
      </p:sp>
      <p:sp>
        <p:nvSpPr>
          <p:cNvPr id="7" name="Rectangle 6"/>
          <p:cNvSpPr/>
          <p:nvPr/>
        </p:nvSpPr>
        <p:spPr>
          <a:xfrm>
            <a:off x="382539" y="1219200"/>
            <a:ext cx="4269445" cy="381000"/>
          </a:xfrm>
          <a:prstGeom prst="rect">
            <a:avLst/>
          </a:prstGeom>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latin typeface="Calibri" pitchFamily="34" charset="0"/>
              </a:rPr>
              <a:t>Customer benefits</a:t>
            </a:r>
          </a:p>
        </p:txBody>
      </p:sp>
      <p:sp>
        <p:nvSpPr>
          <p:cNvPr id="8" name="Rectangle 7"/>
          <p:cNvSpPr/>
          <p:nvPr/>
        </p:nvSpPr>
        <p:spPr>
          <a:xfrm>
            <a:off x="382539" y="2590800"/>
            <a:ext cx="4269233" cy="381000"/>
          </a:xfrm>
          <a:prstGeom prst="rect">
            <a:avLst/>
          </a:prstGeom>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latin typeface="Calibri" pitchFamily="34" charset="0"/>
              </a:rPr>
              <a:t>Feature details</a:t>
            </a:r>
            <a:endParaRPr lang="en-US" sz="1600" b="1" dirty="0">
              <a:latin typeface="Calibri" pitchFamily="34" charset="0"/>
            </a:endParaRPr>
          </a:p>
        </p:txBody>
      </p:sp>
      <p:sp>
        <p:nvSpPr>
          <p:cNvPr id="40" name="Title 1"/>
          <p:cNvSpPr>
            <a:spLocks noGrp="1"/>
          </p:cNvSpPr>
          <p:nvPr>
            <p:ph type="title"/>
          </p:nvPr>
        </p:nvSpPr>
        <p:spPr>
          <a:xfrm>
            <a:off x="521897" y="410488"/>
            <a:ext cx="8350249" cy="838200"/>
          </a:xfrm>
        </p:spPr>
        <p:txBody>
          <a:bodyPr/>
          <a:lstStyle/>
          <a:p>
            <a:r>
              <a:rPr lang="en-US" sz="3200" dirty="0" smtClean="0"/>
              <a:t/>
            </a:r>
            <a:br>
              <a:rPr lang="en-US" sz="3200" dirty="0" smtClean="0"/>
            </a:br>
            <a:r>
              <a:rPr lang="en-US" sz="3200" dirty="0" smtClean="0"/>
              <a:t>Firmware upgrade usability </a:t>
            </a:r>
            <a:br>
              <a:rPr lang="en-US" sz="3200" dirty="0" smtClean="0"/>
            </a:br>
            <a:r>
              <a:rPr lang="en-US" sz="3200" dirty="0" smtClean="0"/>
              <a:t>  (“Firmware Auto Install”)</a:t>
            </a:r>
            <a:endParaRPr lang="en-US" sz="3200" dirty="0"/>
          </a:p>
        </p:txBody>
      </p:sp>
      <p:sp>
        <p:nvSpPr>
          <p:cNvPr id="9" name="Pentagon 8"/>
          <p:cNvSpPr/>
          <p:nvPr/>
        </p:nvSpPr>
        <p:spPr>
          <a:xfrm>
            <a:off x="7743508" y="-2724"/>
            <a:ext cx="1406881" cy="426357"/>
          </a:xfrm>
          <a:prstGeom prst="homePlat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Operational Enhancements</a:t>
            </a:r>
          </a:p>
        </p:txBody>
      </p:sp>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8186" y="1239222"/>
            <a:ext cx="4297835" cy="516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5329476"/>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57825" y="2971800"/>
            <a:ext cx="4267201" cy="3352800"/>
          </a:xfrm>
          <a:prstGeom prst="rect">
            <a:avLst/>
          </a:prstGeom>
          <a:ln w="25400" cap="flat" cmpd="sng" algn="ctr">
            <a:solidFill>
              <a:schemeClr val="bg1">
                <a:lumMod val="85000"/>
              </a:schemeClr>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p>
            <a:pPr marL="237744" marR="0" lvl="0" indent="-237744" defTabSz="914400" rtl="0" eaLnBrk="1" fontAlgn="auto" latinLnBrk="0" hangingPunct="1">
              <a:lnSpc>
                <a:spcPct val="95000"/>
              </a:lnSpc>
              <a:spcBef>
                <a:spcPts val="600"/>
              </a:spcBef>
              <a:spcAft>
                <a:spcPts val="0"/>
              </a:spcAft>
              <a:buClr>
                <a:schemeClr val="accent1"/>
              </a:buClr>
              <a:buSzTx/>
              <a:buFont typeface="Arial" pitchFamily="34" charset="0"/>
              <a:buChar char="•"/>
              <a:tabLst/>
              <a:defRPr/>
            </a:pPr>
            <a:r>
              <a:rPr lang="en-US" sz="1600" dirty="0" smtClean="0">
                <a:solidFill>
                  <a:srgbClr val="0070C0"/>
                </a:solidFill>
                <a:latin typeface="Calibri" pitchFamily="34" charset="0"/>
              </a:rPr>
              <a:t>Users will have the ability to rename a Service Profile in its current place in the org tree</a:t>
            </a:r>
          </a:p>
          <a:p>
            <a:pPr marL="694944" lvl="1" indent="-237744">
              <a:lnSpc>
                <a:spcPct val="95000"/>
              </a:lnSpc>
              <a:spcBef>
                <a:spcPts val="600"/>
              </a:spcBef>
              <a:buClr>
                <a:schemeClr val="accent1"/>
              </a:buClr>
              <a:buFont typeface="Arial" pitchFamily="34" charset="0"/>
              <a:buChar char="•"/>
              <a:defRPr/>
            </a:pPr>
            <a:r>
              <a:rPr lang="en-US" sz="1600" dirty="0" smtClean="0">
                <a:solidFill>
                  <a:srgbClr val="0070C0"/>
                </a:solidFill>
                <a:latin typeface="Calibri" pitchFamily="34" charset="0"/>
              </a:rPr>
              <a:t>Old IDs (e.g., </a:t>
            </a:r>
            <a:r>
              <a:rPr lang="en-US" sz="1600" dirty="0" err="1" smtClean="0">
                <a:solidFill>
                  <a:srgbClr val="0070C0"/>
                </a:solidFill>
                <a:latin typeface="Calibri" pitchFamily="34" charset="0"/>
              </a:rPr>
              <a:t>UUID</a:t>
            </a:r>
            <a:r>
              <a:rPr lang="en-US" sz="1600" dirty="0" smtClean="0">
                <a:solidFill>
                  <a:srgbClr val="0070C0"/>
                </a:solidFill>
                <a:latin typeface="Calibri" pitchFamily="34" charset="0"/>
              </a:rPr>
              <a:t>, MAC, </a:t>
            </a:r>
            <a:r>
              <a:rPr lang="en-US" sz="1600" dirty="0" err="1" smtClean="0">
                <a:solidFill>
                  <a:srgbClr val="0070C0"/>
                </a:solidFill>
                <a:latin typeface="Calibri" pitchFamily="34" charset="0"/>
              </a:rPr>
              <a:t>WWN</a:t>
            </a:r>
            <a:r>
              <a:rPr lang="en-US" sz="1600" dirty="0" smtClean="0">
                <a:solidFill>
                  <a:srgbClr val="0070C0"/>
                </a:solidFill>
                <a:latin typeface="Calibri" pitchFamily="34" charset="0"/>
              </a:rPr>
              <a:t>) are retained</a:t>
            </a:r>
          </a:p>
          <a:p>
            <a:pPr marL="694944" lvl="1" indent="-237744">
              <a:lnSpc>
                <a:spcPct val="95000"/>
              </a:lnSpc>
              <a:spcBef>
                <a:spcPts val="600"/>
              </a:spcBef>
              <a:buClr>
                <a:schemeClr val="accent1"/>
              </a:buClr>
              <a:buFont typeface="Arial" pitchFamily="34" charset="0"/>
              <a:buChar char="•"/>
              <a:defRPr/>
            </a:pPr>
            <a:r>
              <a:rPr lang="en-US" sz="1600" dirty="0" smtClean="0">
                <a:solidFill>
                  <a:srgbClr val="0070C0"/>
                </a:solidFill>
                <a:latin typeface="Calibri" pitchFamily="34" charset="0"/>
              </a:rPr>
              <a:t>New audit logs, events, and faults reference the new name</a:t>
            </a:r>
          </a:p>
          <a:p>
            <a:pPr marL="694944" lvl="1" indent="-237744">
              <a:lnSpc>
                <a:spcPct val="95000"/>
              </a:lnSpc>
              <a:spcBef>
                <a:spcPts val="600"/>
              </a:spcBef>
              <a:buClr>
                <a:schemeClr val="accent1"/>
              </a:buClr>
              <a:buFont typeface="Arial" pitchFamily="34" charset="0"/>
              <a:buChar char="•"/>
              <a:defRPr/>
            </a:pPr>
            <a:r>
              <a:rPr lang="en-US" sz="1600" dirty="0" smtClean="0">
                <a:solidFill>
                  <a:srgbClr val="0070C0"/>
                </a:solidFill>
                <a:latin typeface="Calibri" pitchFamily="34" charset="0"/>
              </a:rPr>
              <a:t>Existing audit logs, events, and faults from the original Service Profile remain available under the original name </a:t>
            </a:r>
          </a:p>
          <a:p>
            <a:pPr marL="694944" lvl="1" indent="-237744">
              <a:lnSpc>
                <a:spcPct val="95000"/>
              </a:lnSpc>
              <a:spcBef>
                <a:spcPts val="600"/>
              </a:spcBef>
              <a:buClr>
                <a:schemeClr val="accent1"/>
              </a:buClr>
              <a:buFont typeface="Arial" pitchFamily="34" charset="0"/>
              <a:buChar char="•"/>
              <a:defRPr/>
            </a:pPr>
            <a:endParaRPr lang="en-US" sz="1600" dirty="0" smtClean="0">
              <a:solidFill>
                <a:srgbClr val="0070C0"/>
              </a:solidFill>
              <a:latin typeface="Calibri" pitchFamily="34" charset="0"/>
            </a:endParaRPr>
          </a:p>
          <a:p>
            <a:pPr marL="237744" indent="-237744">
              <a:lnSpc>
                <a:spcPct val="95000"/>
              </a:lnSpc>
              <a:spcBef>
                <a:spcPts val="600"/>
              </a:spcBef>
              <a:buClr>
                <a:schemeClr val="accent1"/>
              </a:buClr>
              <a:buFont typeface="Arial" pitchFamily="34" charset="0"/>
              <a:buChar char="•"/>
              <a:defRPr/>
            </a:pPr>
            <a:r>
              <a:rPr lang="en-US" sz="1600" dirty="0" smtClean="0">
                <a:solidFill>
                  <a:srgbClr val="0070C0"/>
                </a:solidFill>
                <a:latin typeface="Calibri" pitchFamily="34" charset="0"/>
              </a:rPr>
              <a:t>No server reboot is necessary</a:t>
            </a:r>
          </a:p>
          <a:p>
            <a:pPr marL="237744" indent="-237744">
              <a:lnSpc>
                <a:spcPct val="95000"/>
              </a:lnSpc>
              <a:spcBef>
                <a:spcPts val="600"/>
              </a:spcBef>
              <a:buClr>
                <a:schemeClr val="accent1"/>
              </a:buClr>
              <a:buFont typeface="Arial" pitchFamily="34" charset="0"/>
              <a:buChar char="•"/>
              <a:defRPr/>
            </a:pPr>
            <a:endParaRPr lang="en-US" sz="1400" dirty="0" smtClean="0">
              <a:solidFill>
                <a:srgbClr val="0070C0"/>
              </a:solidFill>
              <a:latin typeface="Calibri" pitchFamily="34" charset="0"/>
            </a:endParaRPr>
          </a:p>
          <a:p>
            <a:pPr marL="237744" marR="0" lvl="0" indent="-237744" defTabSz="914400" rtl="0" eaLnBrk="1" fontAlgn="auto" latinLnBrk="0" hangingPunct="1">
              <a:lnSpc>
                <a:spcPct val="95000"/>
              </a:lnSpc>
              <a:spcBef>
                <a:spcPts val="600"/>
              </a:spcBef>
              <a:spcAft>
                <a:spcPts val="0"/>
              </a:spcAft>
              <a:buClr>
                <a:schemeClr val="accent1"/>
              </a:buClr>
              <a:buSzTx/>
              <a:tabLst/>
              <a:defRPr/>
            </a:pPr>
            <a:endParaRPr lang="en-US" sz="1400" dirty="0" smtClean="0">
              <a:solidFill>
                <a:srgbClr val="000000"/>
              </a:solidFill>
              <a:latin typeface="Calibri" pitchFamily="34" charset="0"/>
            </a:endParaRPr>
          </a:p>
          <a:p>
            <a:pPr marL="237744" marR="0" lvl="0" indent="-237744" defTabSz="914400" rtl="0" eaLnBrk="1" fontAlgn="auto" latinLnBrk="0" hangingPunct="1">
              <a:lnSpc>
                <a:spcPct val="95000"/>
              </a:lnSpc>
              <a:spcBef>
                <a:spcPts val="600"/>
              </a:spcBef>
              <a:spcAft>
                <a:spcPts val="0"/>
              </a:spcAft>
              <a:buClr>
                <a:schemeClr val="accent1"/>
              </a:buClr>
              <a:buSzTx/>
              <a:buFont typeface="Arial" pitchFamily="34" charset="0"/>
              <a:buChar char="•"/>
              <a:tabLst/>
              <a:defRPr/>
            </a:pPr>
            <a:endParaRPr lang="en-US" sz="1400" dirty="0" smtClean="0">
              <a:solidFill>
                <a:srgbClr val="000000"/>
              </a:solidFill>
              <a:latin typeface="Calibri" pitchFamily="34" charset="0"/>
            </a:endParaRPr>
          </a:p>
          <a:p>
            <a:pPr marL="237744" marR="0" lvl="0" indent="-237744" defTabSz="914400" rtl="0" eaLnBrk="1" fontAlgn="auto" latinLnBrk="0" hangingPunct="1">
              <a:lnSpc>
                <a:spcPct val="95000"/>
              </a:lnSpc>
              <a:spcBef>
                <a:spcPts val="600"/>
              </a:spcBef>
              <a:spcAft>
                <a:spcPts val="0"/>
              </a:spcAft>
              <a:buClr>
                <a:schemeClr val="accent1"/>
              </a:buClr>
              <a:buSzTx/>
              <a:tabLst/>
              <a:defRPr/>
            </a:pPr>
            <a:endParaRPr lang="en-US" sz="1400" dirty="0" smtClean="0">
              <a:solidFill>
                <a:srgbClr val="000000"/>
              </a:solidFill>
              <a:latin typeface="Calibri" pitchFamily="34" charset="0"/>
            </a:endParaRPr>
          </a:p>
          <a:p>
            <a:pPr marL="237744" marR="0" lvl="0" indent="-237744" defTabSz="914400" rtl="0" eaLnBrk="1" fontAlgn="auto" latinLnBrk="0" hangingPunct="1">
              <a:lnSpc>
                <a:spcPct val="95000"/>
              </a:lnSpc>
              <a:spcBef>
                <a:spcPts val="600"/>
              </a:spcBef>
              <a:spcAft>
                <a:spcPts val="0"/>
              </a:spcAft>
              <a:buClr>
                <a:schemeClr val="accent1"/>
              </a:buClr>
              <a:buSzTx/>
              <a:tabLst/>
              <a:defRPr/>
            </a:pPr>
            <a:endParaRPr lang="en-US" sz="1400" dirty="0" smtClean="0">
              <a:solidFill>
                <a:srgbClr val="000000"/>
              </a:solidFill>
              <a:latin typeface="Calibri" pitchFamily="34" charset="0"/>
            </a:endParaRPr>
          </a:p>
        </p:txBody>
      </p:sp>
      <p:sp>
        <p:nvSpPr>
          <p:cNvPr id="6" name="Rectangle 5"/>
          <p:cNvSpPr/>
          <p:nvPr/>
        </p:nvSpPr>
        <p:spPr>
          <a:xfrm>
            <a:off x="357825" y="1600200"/>
            <a:ext cx="4269445" cy="838200"/>
          </a:xfrm>
          <a:prstGeom prst="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a:lnSpc>
                <a:spcPct val="75000"/>
              </a:lnSpc>
            </a:pPr>
            <a:endParaRPr lang="en-US" sz="1400" b="1" dirty="0" smtClean="0">
              <a:latin typeface="Calibri" pitchFamily="34" charset="0"/>
            </a:endParaRPr>
          </a:p>
          <a:p>
            <a:pPr marL="285750" indent="-285750">
              <a:lnSpc>
                <a:spcPct val="75000"/>
              </a:lnSpc>
              <a:buClr>
                <a:schemeClr val="accent1"/>
              </a:buClr>
              <a:buFont typeface="Wingdings" pitchFamily="2" charset="2"/>
              <a:buChar char="§"/>
            </a:pPr>
            <a:r>
              <a:rPr lang="en-US" sz="1600" b="1" dirty="0" smtClean="0">
                <a:latin typeface="Calibri" pitchFamily="34" charset="0"/>
              </a:rPr>
              <a:t>Customers can simplify operations by aligning Service Profile names with their naming conventions</a:t>
            </a:r>
          </a:p>
        </p:txBody>
      </p:sp>
      <p:sp>
        <p:nvSpPr>
          <p:cNvPr id="7" name="Rectangle 6"/>
          <p:cNvSpPr/>
          <p:nvPr/>
        </p:nvSpPr>
        <p:spPr>
          <a:xfrm>
            <a:off x="357825" y="1219200"/>
            <a:ext cx="4269445" cy="381000"/>
          </a:xfrm>
          <a:prstGeom prst="rect">
            <a:avLst/>
          </a:prstGeom>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latin typeface="Calibri" pitchFamily="34" charset="0"/>
              </a:rPr>
              <a:t>Customer benefits</a:t>
            </a:r>
          </a:p>
        </p:txBody>
      </p:sp>
      <p:sp>
        <p:nvSpPr>
          <p:cNvPr id="8" name="Rectangle 7"/>
          <p:cNvSpPr/>
          <p:nvPr/>
        </p:nvSpPr>
        <p:spPr>
          <a:xfrm>
            <a:off x="357825" y="2590800"/>
            <a:ext cx="4269233" cy="381000"/>
          </a:xfrm>
          <a:prstGeom prst="rect">
            <a:avLst/>
          </a:prstGeom>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latin typeface="Calibri" pitchFamily="34" charset="0"/>
              </a:rPr>
              <a:t>Feature details</a:t>
            </a:r>
            <a:endParaRPr lang="en-US" sz="1600" b="1" dirty="0">
              <a:latin typeface="Calibri" pitchFamily="34" charset="0"/>
            </a:endParaRPr>
          </a:p>
        </p:txBody>
      </p:sp>
      <p:sp>
        <p:nvSpPr>
          <p:cNvPr id="40" name="Title 1"/>
          <p:cNvSpPr>
            <a:spLocks noGrp="1"/>
          </p:cNvSpPr>
          <p:nvPr>
            <p:ph type="title"/>
          </p:nvPr>
        </p:nvSpPr>
        <p:spPr>
          <a:xfrm>
            <a:off x="521897" y="317500"/>
            <a:ext cx="8350249" cy="838200"/>
          </a:xfrm>
        </p:spPr>
        <p:txBody>
          <a:bodyPr/>
          <a:lstStyle/>
          <a:p>
            <a:r>
              <a:rPr lang="en-US" dirty="0" smtClean="0"/>
              <a:t/>
            </a:r>
            <a:br>
              <a:rPr lang="en-US" dirty="0" smtClean="0"/>
            </a:br>
            <a:r>
              <a:rPr lang="en-US" dirty="0" smtClean="0"/>
              <a:t>Service Profile “</a:t>
            </a:r>
            <a:r>
              <a:rPr lang="en-US" dirty="0"/>
              <a:t>r</a:t>
            </a:r>
            <a:r>
              <a:rPr lang="en-US" dirty="0" smtClean="0"/>
              <a:t>enaming”</a:t>
            </a:r>
            <a:endParaRPr lang="en-US" dirty="0"/>
          </a:p>
        </p:txBody>
      </p:sp>
      <p:sp>
        <p:nvSpPr>
          <p:cNvPr id="9" name="Pentagon 8"/>
          <p:cNvSpPr/>
          <p:nvPr/>
        </p:nvSpPr>
        <p:spPr>
          <a:xfrm>
            <a:off x="7743508" y="-2724"/>
            <a:ext cx="1406881" cy="426357"/>
          </a:xfrm>
          <a:prstGeom prst="homePlat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Operational Enhancements</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25026" y="1848173"/>
            <a:ext cx="4395598" cy="331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1268369"/>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444324" y="2971800"/>
            <a:ext cx="4267201" cy="3352800"/>
          </a:xfrm>
          <a:prstGeom prst="rect">
            <a:avLst/>
          </a:prstGeom>
          <a:ln w="25400" cap="flat" cmpd="sng" algn="ctr">
            <a:solidFill>
              <a:schemeClr val="bg1">
                <a:lumMod val="85000"/>
              </a:schemeClr>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p>
            <a:pPr marL="237744" marR="0" lvl="0" indent="-237744" defTabSz="914400" rtl="0" eaLnBrk="1" fontAlgn="auto" latinLnBrk="0" hangingPunct="1">
              <a:lnSpc>
                <a:spcPct val="95000"/>
              </a:lnSpc>
              <a:spcBef>
                <a:spcPts val="600"/>
              </a:spcBef>
              <a:spcAft>
                <a:spcPts val="0"/>
              </a:spcAft>
              <a:buClr>
                <a:schemeClr val="accent1"/>
              </a:buClr>
              <a:buSzTx/>
              <a:buFont typeface="Arial" pitchFamily="34" charset="0"/>
              <a:buChar char="•"/>
              <a:tabLst/>
              <a:defRPr/>
            </a:pPr>
            <a:r>
              <a:rPr lang="en-US" dirty="0" smtClean="0">
                <a:solidFill>
                  <a:srgbClr val="0070C0"/>
                </a:solidFill>
                <a:latin typeface="Calibri" pitchFamily="34" charset="0"/>
              </a:rPr>
              <a:t>Fault suppression offers the ability to lower severity of designated faults for a maintenance window, preventing Call Home and SNMP traps during that period</a:t>
            </a:r>
          </a:p>
          <a:p>
            <a:pPr marL="237744" marR="0" lvl="0" indent="-237744" defTabSz="914400" rtl="0" eaLnBrk="1" fontAlgn="auto" latinLnBrk="0" hangingPunct="1">
              <a:lnSpc>
                <a:spcPct val="95000"/>
              </a:lnSpc>
              <a:spcBef>
                <a:spcPts val="600"/>
              </a:spcBef>
              <a:spcAft>
                <a:spcPts val="0"/>
              </a:spcAft>
              <a:buClr>
                <a:schemeClr val="accent1"/>
              </a:buClr>
              <a:buSzTx/>
              <a:buFont typeface="Arial" pitchFamily="34" charset="0"/>
              <a:buChar char="•"/>
              <a:tabLst/>
              <a:defRPr/>
            </a:pPr>
            <a:endParaRPr lang="en-US" dirty="0" smtClean="0">
              <a:solidFill>
                <a:srgbClr val="0070C0"/>
              </a:solidFill>
              <a:latin typeface="Calibri" pitchFamily="34" charset="0"/>
            </a:endParaRPr>
          </a:p>
          <a:p>
            <a:pPr marL="237744" marR="0" lvl="0" indent="-237744" defTabSz="914400" rtl="0" eaLnBrk="1" fontAlgn="auto" latinLnBrk="0" hangingPunct="1">
              <a:lnSpc>
                <a:spcPct val="95000"/>
              </a:lnSpc>
              <a:spcBef>
                <a:spcPts val="600"/>
              </a:spcBef>
              <a:spcAft>
                <a:spcPts val="0"/>
              </a:spcAft>
              <a:buClr>
                <a:schemeClr val="accent1"/>
              </a:buClr>
              <a:buSzTx/>
              <a:buFont typeface="Arial" pitchFamily="34" charset="0"/>
              <a:buChar char="•"/>
              <a:tabLst/>
              <a:defRPr/>
            </a:pPr>
            <a:r>
              <a:rPr lang="en-US" dirty="0" smtClean="0">
                <a:solidFill>
                  <a:srgbClr val="0070C0"/>
                </a:solidFill>
                <a:latin typeface="Calibri" pitchFamily="34" charset="0"/>
              </a:rPr>
              <a:t>Predefined policies allow a user to easily place  a server into a maintenance mode to suppress faults during maintenance operations</a:t>
            </a:r>
            <a:endParaRPr lang="en-US" dirty="0">
              <a:solidFill>
                <a:srgbClr val="0070C0"/>
              </a:solidFill>
              <a:latin typeface="Calibri" pitchFamily="34" charset="0"/>
            </a:endParaRPr>
          </a:p>
          <a:p>
            <a:pPr marL="237744" marR="0" lvl="0" indent="-237744" defTabSz="914400" rtl="0" eaLnBrk="1" fontAlgn="auto" latinLnBrk="0" hangingPunct="1">
              <a:lnSpc>
                <a:spcPct val="95000"/>
              </a:lnSpc>
              <a:spcBef>
                <a:spcPts val="600"/>
              </a:spcBef>
              <a:spcAft>
                <a:spcPts val="0"/>
              </a:spcAft>
              <a:buClr>
                <a:schemeClr val="accent1"/>
              </a:buClr>
              <a:buSzTx/>
              <a:tabLst/>
              <a:defRPr/>
            </a:pPr>
            <a:endParaRPr lang="en-US" sz="1400" dirty="0" smtClean="0">
              <a:solidFill>
                <a:srgbClr val="000000"/>
              </a:solidFill>
              <a:latin typeface="Calibri" pitchFamily="34" charset="0"/>
            </a:endParaRPr>
          </a:p>
          <a:p>
            <a:pPr marL="237744" marR="0" lvl="0" indent="-237744" defTabSz="914400" rtl="0" eaLnBrk="1" fontAlgn="auto" latinLnBrk="0" hangingPunct="1">
              <a:lnSpc>
                <a:spcPct val="95000"/>
              </a:lnSpc>
              <a:spcBef>
                <a:spcPts val="600"/>
              </a:spcBef>
              <a:spcAft>
                <a:spcPts val="0"/>
              </a:spcAft>
              <a:buClr>
                <a:schemeClr val="accent1"/>
              </a:buClr>
              <a:buSzTx/>
              <a:buFont typeface="Arial" pitchFamily="34" charset="0"/>
              <a:buChar char="•"/>
              <a:tabLst/>
              <a:defRPr/>
            </a:pPr>
            <a:endParaRPr lang="en-US" sz="1400" dirty="0" smtClean="0">
              <a:solidFill>
                <a:srgbClr val="000000"/>
              </a:solidFill>
              <a:latin typeface="Calibri" pitchFamily="34" charset="0"/>
            </a:endParaRPr>
          </a:p>
          <a:p>
            <a:pPr marL="237744" marR="0" lvl="0" indent="-237744" defTabSz="914400" rtl="0" eaLnBrk="1" fontAlgn="auto" latinLnBrk="0" hangingPunct="1">
              <a:lnSpc>
                <a:spcPct val="95000"/>
              </a:lnSpc>
              <a:spcBef>
                <a:spcPts val="600"/>
              </a:spcBef>
              <a:spcAft>
                <a:spcPts val="0"/>
              </a:spcAft>
              <a:buClr>
                <a:schemeClr val="accent1"/>
              </a:buClr>
              <a:buSzTx/>
              <a:tabLst/>
              <a:defRPr/>
            </a:pPr>
            <a:endParaRPr lang="en-US" sz="1400" dirty="0" smtClean="0">
              <a:solidFill>
                <a:srgbClr val="000000"/>
              </a:solidFill>
              <a:latin typeface="Calibri" pitchFamily="34" charset="0"/>
            </a:endParaRPr>
          </a:p>
          <a:p>
            <a:pPr marL="237744" marR="0" lvl="0" indent="-237744" defTabSz="914400" rtl="0" eaLnBrk="1" fontAlgn="auto" latinLnBrk="0" hangingPunct="1">
              <a:lnSpc>
                <a:spcPct val="95000"/>
              </a:lnSpc>
              <a:spcBef>
                <a:spcPts val="600"/>
              </a:spcBef>
              <a:spcAft>
                <a:spcPts val="0"/>
              </a:spcAft>
              <a:buClr>
                <a:schemeClr val="accent1"/>
              </a:buClr>
              <a:buSzTx/>
              <a:tabLst/>
              <a:defRPr/>
            </a:pPr>
            <a:endParaRPr lang="en-US" sz="1400" dirty="0" smtClean="0">
              <a:solidFill>
                <a:srgbClr val="000000"/>
              </a:solidFill>
              <a:latin typeface="Calibri" pitchFamily="34" charset="0"/>
            </a:endParaRPr>
          </a:p>
        </p:txBody>
      </p:sp>
      <p:sp>
        <p:nvSpPr>
          <p:cNvPr id="6" name="Rectangle 5"/>
          <p:cNvSpPr/>
          <p:nvPr/>
        </p:nvSpPr>
        <p:spPr>
          <a:xfrm>
            <a:off x="444324" y="1600200"/>
            <a:ext cx="4269445" cy="838200"/>
          </a:xfrm>
          <a:prstGeom prst="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a:lnSpc>
                <a:spcPct val="75000"/>
              </a:lnSpc>
            </a:pPr>
            <a:endParaRPr lang="en-US" sz="1400" b="1" dirty="0" smtClean="0">
              <a:latin typeface="Calibri" pitchFamily="34" charset="0"/>
              <a:cs typeface="Calibri" pitchFamily="34" charset="0"/>
            </a:endParaRPr>
          </a:p>
          <a:p>
            <a:pPr marL="285750" indent="-285750">
              <a:lnSpc>
                <a:spcPct val="75000"/>
              </a:lnSpc>
              <a:buClr>
                <a:schemeClr val="accent1"/>
              </a:buClr>
              <a:buFont typeface="Wingdings" pitchFamily="2" charset="2"/>
              <a:buChar char="§"/>
            </a:pPr>
            <a:r>
              <a:rPr lang="en-US" sz="1600" b="1" dirty="0" smtClean="0">
                <a:latin typeface="Calibri" pitchFamily="34" charset="0"/>
                <a:cs typeface="Calibri" pitchFamily="34" charset="0"/>
              </a:rPr>
              <a:t>Customers can align UCSM fault alerting with their operational activities</a:t>
            </a:r>
          </a:p>
        </p:txBody>
      </p:sp>
      <p:sp>
        <p:nvSpPr>
          <p:cNvPr id="7" name="Rectangle 6"/>
          <p:cNvSpPr/>
          <p:nvPr/>
        </p:nvSpPr>
        <p:spPr>
          <a:xfrm>
            <a:off x="444324" y="1219200"/>
            <a:ext cx="4269445" cy="381000"/>
          </a:xfrm>
          <a:prstGeom prst="rect">
            <a:avLst/>
          </a:prstGeom>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latin typeface="Calibri" pitchFamily="34" charset="0"/>
              </a:rPr>
              <a:t>Customer benefits</a:t>
            </a:r>
          </a:p>
        </p:txBody>
      </p:sp>
      <p:sp>
        <p:nvSpPr>
          <p:cNvPr id="8" name="Rectangle 7"/>
          <p:cNvSpPr/>
          <p:nvPr/>
        </p:nvSpPr>
        <p:spPr>
          <a:xfrm>
            <a:off x="444324" y="2590800"/>
            <a:ext cx="4269233" cy="381000"/>
          </a:xfrm>
          <a:prstGeom prst="rect">
            <a:avLst/>
          </a:prstGeom>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latin typeface="Calibri" pitchFamily="34" charset="0"/>
                <a:cs typeface="Calibri" pitchFamily="34" charset="0"/>
              </a:rPr>
              <a:t>Feature details</a:t>
            </a:r>
            <a:endParaRPr lang="en-US" sz="1600" b="1" dirty="0">
              <a:latin typeface="Calibri" pitchFamily="34" charset="0"/>
              <a:cs typeface="Calibri" pitchFamily="34" charset="0"/>
            </a:endParaRPr>
          </a:p>
        </p:txBody>
      </p:sp>
      <p:sp>
        <p:nvSpPr>
          <p:cNvPr id="40" name="Title 1"/>
          <p:cNvSpPr>
            <a:spLocks noGrp="1"/>
          </p:cNvSpPr>
          <p:nvPr>
            <p:ph type="title"/>
          </p:nvPr>
        </p:nvSpPr>
        <p:spPr>
          <a:xfrm>
            <a:off x="521897" y="317500"/>
            <a:ext cx="8350249" cy="838200"/>
          </a:xfrm>
        </p:spPr>
        <p:txBody>
          <a:bodyPr/>
          <a:lstStyle/>
          <a:p>
            <a:r>
              <a:rPr lang="en-US" dirty="0" smtClean="0"/>
              <a:t/>
            </a:r>
            <a:br>
              <a:rPr lang="en-US" dirty="0" smtClean="0"/>
            </a:br>
            <a:r>
              <a:rPr lang="en-US" dirty="0" smtClean="0"/>
              <a:t>Fault suppression</a:t>
            </a:r>
            <a:endParaRPr lang="en-US" dirty="0"/>
          </a:p>
        </p:txBody>
      </p:sp>
      <p:sp>
        <p:nvSpPr>
          <p:cNvPr id="10" name="Pentagon 9"/>
          <p:cNvSpPr/>
          <p:nvPr/>
        </p:nvSpPr>
        <p:spPr>
          <a:xfrm>
            <a:off x="7743508" y="-2724"/>
            <a:ext cx="1406881" cy="426357"/>
          </a:xfrm>
          <a:prstGeom prst="homePlat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Operational Enhancements</a:t>
            </a:r>
          </a:p>
        </p:txBody>
      </p:sp>
      <p:pic>
        <p:nvPicPr>
          <p:cNvPr id="12"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00971" y="1393371"/>
            <a:ext cx="4286727" cy="4637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ular Callout 10"/>
          <p:cNvSpPr/>
          <p:nvPr/>
        </p:nvSpPr>
        <p:spPr>
          <a:xfrm>
            <a:off x="4700971" y="5765922"/>
            <a:ext cx="4106570" cy="621509"/>
          </a:xfrm>
          <a:prstGeom prst="wedgeRoundRectCallout">
            <a:avLst>
              <a:gd name="adj1" fmla="val -41583"/>
              <a:gd name="adj2" fmla="val -603953"/>
              <a:gd name="adj3" fmla="val 16667"/>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pitchFamily="34" charset="0"/>
                <a:cs typeface="Calibri" pitchFamily="34" charset="0"/>
              </a:rPr>
              <a:t>User will be able to right click on an </a:t>
            </a:r>
            <a:r>
              <a:rPr lang="en-US" sz="1600" dirty="0" err="1" smtClean="0">
                <a:latin typeface="Calibri" pitchFamily="34" charset="0"/>
                <a:cs typeface="Calibri" pitchFamily="34" charset="0"/>
              </a:rPr>
              <a:t>SP</a:t>
            </a:r>
            <a:r>
              <a:rPr lang="en-US" sz="1600" dirty="0" smtClean="0">
                <a:latin typeface="Calibri" pitchFamily="34" charset="0"/>
                <a:cs typeface="Calibri" pitchFamily="34" charset="0"/>
              </a:rPr>
              <a:t> and opt to place it into maintenance mode</a:t>
            </a: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159834" y="1828830"/>
            <a:ext cx="3412670" cy="3339191"/>
          </a:xfrm>
          <a:prstGeom prst="roundRect">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 name="Content Placeholder 2"/>
          <p:cNvSpPr txBox="1">
            <a:spLocks/>
          </p:cNvSpPr>
          <p:nvPr/>
        </p:nvSpPr>
        <p:spPr>
          <a:xfrm>
            <a:off x="543180" y="2971800"/>
            <a:ext cx="4267201" cy="3352800"/>
          </a:xfrm>
          <a:prstGeom prst="rect">
            <a:avLst/>
          </a:prstGeom>
          <a:ln w="25400" cap="flat" cmpd="sng" algn="ctr">
            <a:solidFill>
              <a:schemeClr val="bg1">
                <a:lumMod val="85000"/>
              </a:schemeClr>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p>
            <a:pPr marL="237744" marR="0" lvl="0" indent="-237744" defTabSz="914400" rtl="0" eaLnBrk="1" fontAlgn="auto" latinLnBrk="0" hangingPunct="1">
              <a:lnSpc>
                <a:spcPct val="95000"/>
              </a:lnSpc>
              <a:spcBef>
                <a:spcPts val="600"/>
              </a:spcBef>
              <a:spcAft>
                <a:spcPts val="0"/>
              </a:spcAft>
              <a:buClr>
                <a:schemeClr val="accent1"/>
              </a:buClr>
              <a:buSzTx/>
              <a:buFont typeface="Arial" pitchFamily="34" charset="0"/>
              <a:buChar char="•"/>
              <a:tabLst/>
              <a:defRPr/>
            </a:pPr>
            <a:r>
              <a:rPr lang="en-US" sz="1400" dirty="0" smtClean="0">
                <a:solidFill>
                  <a:srgbClr val="0070C0"/>
                </a:solidFill>
                <a:latin typeface="Calibri" pitchFamily="34" charset="0"/>
              </a:rPr>
              <a:t>Three features are introduced:</a:t>
            </a:r>
          </a:p>
          <a:p>
            <a:pPr marL="342900" marR="0" lvl="0" indent="-342900" defTabSz="914400" rtl="0" eaLnBrk="1" fontAlgn="auto" latinLnBrk="0" hangingPunct="1">
              <a:lnSpc>
                <a:spcPct val="95000"/>
              </a:lnSpc>
              <a:spcBef>
                <a:spcPts val="600"/>
              </a:spcBef>
              <a:spcAft>
                <a:spcPts val="0"/>
              </a:spcAft>
              <a:buClr>
                <a:schemeClr val="accent1"/>
              </a:buClr>
              <a:buSzTx/>
              <a:buFont typeface="+mj-lt"/>
              <a:buAutoNum type="arabicPeriod"/>
              <a:tabLst/>
              <a:defRPr/>
            </a:pPr>
            <a:r>
              <a:rPr lang="en-US" sz="1400" dirty="0" smtClean="0">
                <a:solidFill>
                  <a:srgbClr val="0070C0"/>
                </a:solidFill>
                <a:latin typeface="Calibri" pitchFamily="34" charset="0"/>
              </a:rPr>
              <a:t>Organization aware </a:t>
            </a:r>
            <a:r>
              <a:rPr lang="en-US" sz="1400" dirty="0" err="1" smtClean="0">
                <a:solidFill>
                  <a:srgbClr val="0070C0"/>
                </a:solidFill>
                <a:latin typeface="Calibri" pitchFamily="34" charset="0"/>
              </a:rPr>
              <a:t>VLANs</a:t>
            </a:r>
            <a:endParaRPr lang="en-US" sz="1400" dirty="0" smtClean="0">
              <a:solidFill>
                <a:srgbClr val="0070C0"/>
              </a:solidFill>
              <a:latin typeface="Calibri" pitchFamily="34" charset="0"/>
            </a:endParaRPr>
          </a:p>
          <a:p>
            <a:pPr marL="800100" lvl="1" indent="-342900">
              <a:lnSpc>
                <a:spcPct val="95000"/>
              </a:lnSpc>
              <a:spcBef>
                <a:spcPts val="600"/>
              </a:spcBef>
              <a:buClr>
                <a:schemeClr val="accent1"/>
              </a:buClr>
              <a:buFont typeface="Arial" pitchFamily="34" charset="0"/>
              <a:buChar char="•"/>
              <a:defRPr/>
            </a:pPr>
            <a:r>
              <a:rPr lang="en-US" sz="1400" dirty="0" smtClean="0">
                <a:solidFill>
                  <a:srgbClr val="0070C0"/>
                </a:solidFill>
                <a:latin typeface="Calibri" pitchFamily="34" charset="0"/>
              </a:rPr>
              <a:t>Additional security by constraining </a:t>
            </a:r>
            <a:r>
              <a:rPr lang="en-US" sz="1400" dirty="0" err="1" smtClean="0">
                <a:solidFill>
                  <a:srgbClr val="0070C0"/>
                </a:solidFill>
                <a:latin typeface="Calibri" pitchFamily="34" charset="0"/>
              </a:rPr>
              <a:t>VLAN</a:t>
            </a:r>
            <a:r>
              <a:rPr lang="en-US" sz="1400" dirty="0" smtClean="0">
                <a:solidFill>
                  <a:srgbClr val="0070C0"/>
                </a:solidFill>
                <a:latin typeface="Calibri" pitchFamily="34" charset="0"/>
              </a:rPr>
              <a:t> access by organization</a:t>
            </a:r>
          </a:p>
          <a:p>
            <a:pPr marL="342900" marR="0" lvl="0" indent="-342900" defTabSz="914400" rtl="0" eaLnBrk="1" fontAlgn="auto" latinLnBrk="0" hangingPunct="1">
              <a:lnSpc>
                <a:spcPct val="95000"/>
              </a:lnSpc>
              <a:spcBef>
                <a:spcPts val="600"/>
              </a:spcBef>
              <a:spcAft>
                <a:spcPts val="0"/>
              </a:spcAft>
              <a:buClr>
                <a:schemeClr val="accent1"/>
              </a:buClr>
              <a:buSzTx/>
              <a:buFont typeface="+mj-lt"/>
              <a:buAutoNum type="arabicPeriod"/>
              <a:tabLst/>
              <a:defRPr/>
            </a:pPr>
            <a:r>
              <a:rPr lang="en-US" sz="1400" dirty="0" smtClean="0">
                <a:solidFill>
                  <a:srgbClr val="0070C0"/>
                </a:solidFill>
                <a:latin typeface="Calibri" pitchFamily="34" charset="0"/>
              </a:rPr>
              <a:t>LAN and SAN connectivity policies</a:t>
            </a:r>
          </a:p>
          <a:p>
            <a:pPr marL="800100" lvl="1" indent="-342900">
              <a:lnSpc>
                <a:spcPct val="95000"/>
              </a:lnSpc>
              <a:spcBef>
                <a:spcPts val="600"/>
              </a:spcBef>
              <a:buClr>
                <a:schemeClr val="accent1"/>
              </a:buClr>
              <a:buFont typeface="Arial" pitchFamily="34" charset="0"/>
              <a:buChar char="•"/>
              <a:defRPr/>
            </a:pPr>
            <a:r>
              <a:rPr lang="en-US" sz="1400" dirty="0" smtClean="0">
                <a:solidFill>
                  <a:srgbClr val="0070C0"/>
                </a:solidFill>
                <a:latin typeface="Calibri" pitchFamily="34" charset="0"/>
              </a:rPr>
              <a:t>Separate LAN and SAN connectivity policies describe network and storage resources</a:t>
            </a:r>
          </a:p>
          <a:p>
            <a:pPr marL="342900" marR="0" lvl="0" indent="-342900" defTabSz="914400" rtl="0" eaLnBrk="1" fontAlgn="auto" latinLnBrk="0" hangingPunct="1">
              <a:lnSpc>
                <a:spcPct val="95000"/>
              </a:lnSpc>
              <a:spcBef>
                <a:spcPts val="600"/>
              </a:spcBef>
              <a:spcAft>
                <a:spcPts val="0"/>
              </a:spcAft>
              <a:buClr>
                <a:schemeClr val="accent1"/>
              </a:buClr>
              <a:buSzTx/>
              <a:buFont typeface="+mj-lt"/>
              <a:buAutoNum type="arabicPeriod"/>
              <a:tabLst/>
              <a:defRPr/>
            </a:pPr>
            <a:r>
              <a:rPr lang="en-US" sz="1400" dirty="0" smtClean="0">
                <a:solidFill>
                  <a:srgbClr val="0070C0"/>
                </a:solidFill>
                <a:latin typeface="Calibri" pitchFamily="34" charset="0"/>
              </a:rPr>
              <a:t>New opt-in server admin privilege</a:t>
            </a:r>
          </a:p>
          <a:p>
            <a:pPr marL="800100" lvl="1" indent="-342900">
              <a:lnSpc>
                <a:spcPct val="95000"/>
              </a:lnSpc>
              <a:spcBef>
                <a:spcPts val="600"/>
              </a:spcBef>
              <a:buClr>
                <a:schemeClr val="accent1"/>
              </a:buClr>
              <a:buFont typeface="Arial" pitchFamily="34" charset="0"/>
              <a:buChar char="•"/>
              <a:defRPr/>
            </a:pPr>
            <a:r>
              <a:rPr lang="en-US" sz="1400" dirty="0">
                <a:solidFill>
                  <a:srgbClr val="0070C0"/>
                </a:solidFill>
                <a:latin typeface="Calibri" pitchFamily="34" charset="0"/>
              </a:rPr>
              <a:t>P</a:t>
            </a:r>
            <a:r>
              <a:rPr lang="en-US" sz="1400" dirty="0" smtClean="0">
                <a:solidFill>
                  <a:srgbClr val="0070C0"/>
                </a:solidFill>
                <a:latin typeface="Calibri" pitchFamily="34" charset="0"/>
              </a:rPr>
              <a:t>rivilege with ability to manage service profiles, but not network or storage objects beyond ability to consume a LAN and SAN connectivity policy</a:t>
            </a:r>
          </a:p>
          <a:p>
            <a:pPr marL="237744" marR="0" lvl="0" indent="-237744" defTabSz="914400" rtl="0" eaLnBrk="1" fontAlgn="auto" latinLnBrk="0" hangingPunct="1">
              <a:lnSpc>
                <a:spcPct val="95000"/>
              </a:lnSpc>
              <a:spcBef>
                <a:spcPts val="600"/>
              </a:spcBef>
              <a:spcAft>
                <a:spcPts val="0"/>
              </a:spcAft>
              <a:buClr>
                <a:schemeClr val="accent1"/>
              </a:buClr>
              <a:buSzTx/>
              <a:tabLst/>
              <a:defRPr/>
            </a:pPr>
            <a:endParaRPr lang="en-US" sz="1400" dirty="0" smtClean="0">
              <a:solidFill>
                <a:srgbClr val="000000"/>
              </a:solidFill>
              <a:latin typeface="Calibri" pitchFamily="34" charset="0"/>
            </a:endParaRPr>
          </a:p>
          <a:p>
            <a:pPr marL="237744" marR="0" lvl="0" indent="-237744" defTabSz="914400" rtl="0" eaLnBrk="1" fontAlgn="auto" latinLnBrk="0" hangingPunct="1">
              <a:lnSpc>
                <a:spcPct val="95000"/>
              </a:lnSpc>
              <a:spcBef>
                <a:spcPts val="600"/>
              </a:spcBef>
              <a:spcAft>
                <a:spcPts val="0"/>
              </a:spcAft>
              <a:buClr>
                <a:schemeClr val="accent1"/>
              </a:buClr>
              <a:buSzTx/>
              <a:buFont typeface="Arial" pitchFamily="34" charset="0"/>
              <a:buChar char="•"/>
              <a:tabLst/>
              <a:defRPr/>
            </a:pPr>
            <a:endParaRPr lang="en-US" sz="1400" dirty="0" smtClean="0">
              <a:solidFill>
                <a:srgbClr val="000000"/>
              </a:solidFill>
              <a:latin typeface="Calibri" pitchFamily="34" charset="0"/>
            </a:endParaRPr>
          </a:p>
          <a:p>
            <a:pPr marL="237744" marR="0" lvl="0" indent="-237744" defTabSz="914400" rtl="0" eaLnBrk="1" fontAlgn="auto" latinLnBrk="0" hangingPunct="1">
              <a:lnSpc>
                <a:spcPct val="95000"/>
              </a:lnSpc>
              <a:spcBef>
                <a:spcPts val="600"/>
              </a:spcBef>
              <a:spcAft>
                <a:spcPts val="0"/>
              </a:spcAft>
              <a:buClr>
                <a:schemeClr val="accent1"/>
              </a:buClr>
              <a:buSzTx/>
              <a:tabLst/>
              <a:defRPr/>
            </a:pPr>
            <a:endParaRPr lang="en-US" sz="1400" dirty="0" smtClean="0">
              <a:solidFill>
                <a:srgbClr val="000000"/>
              </a:solidFill>
              <a:latin typeface="Calibri" pitchFamily="34" charset="0"/>
            </a:endParaRPr>
          </a:p>
          <a:p>
            <a:pPr marL="237744" marR="0" lvl="0" indent="-237744" defTabSz="914400" rtl="0" eaLnBrk="1" fontAlgn="auto" latinLnBrk="0" hangingPunct="1">
              <a:lnSpc>
                <a:spcPct val="95000"/>
              </a:lnSpc>
              <a:spcBef>
                <a:spcPts val="600"/>
              </a:spcBef>
              <a:spcAft>
                <a:spcPts val="0"/>
              </a:spcAft>
              <a:buClr>
                <a:schemeClr val="accent1"/>
              </a:buClr>
              <a:buSzTx/>
              <a:tabLst/>
              <a:defRPr/>
            </a:pPr>
            <a:endParaRPr lang="en-US" sz="1400" dirty="0" smtClean="0">
              <a:solidFill>
                <a:srgbClr val="000000"/>
              </a:solidFill>
              <a:latin typeface="Calibri" pitchFamily="34" charset="0"/>
            </a:endParaRPr>
          </a:p>
        </p:txBody>
      </p:sp>
      <p:sp>
        <p:nvSpPr>
          <p:cNvPr id="6" name="Rectangle 5"/>
          <p:cNvSpPr/>
          <p:nvPr/>
        </p:nvSpPr>
        <p:spPr>
          <a:xfrm>
            <a:off x="543180" y="1600200"/>
            <a:ext cx="4269445" cy="838200"/>
          </a:xfrm>
          <a:prstGeom prst="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a:lnSpc>
                <a:spcPct val="75000"/>
              </a:lnSpc>
            </a:pPr>
            <a:endParaRPr lang="en-US" sz="1400" b="1" dirty="0" smtClean="0">
              <a:latin typeface="Calibri" pitchFamily="34" charset="0"/>
            </a:endParaRPr>
          </a:p>
          <a:p>
            <a:pPr marL="285750" indent="-285750">
              <a:lnSpc>
                <a:spcPct val="75000"/>
              </a:lnSpc>
              <a:buClr>
                <a:schemeClr val="accent1"/>
              </a:buClr>
              <a:buFont typeface="Wingdings" pitchFamily="2" charset="2"/>
              <a:buChar char="§"/>
            </a:pPr>
            <a:r>
              <a:rPr lang="en-US" sz="1600" b="1" dirty="0" smtClean="0">
                <a:latin typeface="Calibri" pitchFamily="34" charset="0"/>
              </a:rPr>
              <a:t>Collection of features to increase customer security and simplify network and storage connectivity management</a:t>
            </a:r>
          </a:p>
        </p:txBody>
      </p:sp>
      <p:sp>
        <p:nvSpPr>
          <p:cNvPr id="7" name="Rectangle 6"/>
          <p:cNvSpPr/>
          <p:nvPr/>
        </p:nvSpPr>
        <p:spPr>
          <a:xfrm>
            <a:off x="543180" y="1219200"/>
            <a:ext cx="4269445" cy="381000"/>
          </a:xfrm>
          <a:prstGeom prst="rect">
            <a:avLst/>
          </a:prstGeom>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latin typeface="Calibri" pitchFamily="34" charset="0"/>
              </a:rPr>
              <a:t>Customer benefits</a:t>
            </a:r>
          </a:p>
        </p:txBody>
      </p:sp>
      <p:sp>
        <p:nvSpPr>
          <p:cNvPr id="8" name="Rectangle 7"/>
          <p:cNvSpPr/>
          <p:nvPr/>
        </p:nvSpPr>
        <p:spPr>
          <a:xfrm>
            <a:off x="543180" y="2590800"/>
            <a:ext cx="4269233" cy="381000"/>
          </a:xfrm>
          <a:prstGeom prst="rect">
            <a:avLst/>
          </a:prstGeom>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latin typeface="Calibri" pitchFamily="34" charset="0"/>
              </a:rPr>
              <a:t>Feature details</a:t>
            </a:r>
            <a:endParaRPr lang="en-US" sz="1600" b="1" dirty="0">
              <a:latin typeface="Calibri" pitchFamily="34" charset="0"/>
            </a:endParaRPr>
          </a:p>
        </p:txBody>
      </p:sp>
      <p:sp>
        <p:nvSpPr>
          <p:cNvPr id="40" name="Title 1"/>
          <p:cNvSpPr>
            <a:spLocks noGrp="1"/>
          </p:cNvSpPr>
          <p:nvPr>
            <p:ph type="title"/>
          </p:nvPr>
        </p:nvSpPr>
        <p:spPr>
          <a:xfrm>
            <a:off x="521897" y="317500"/>
            <a:ext cx="8350249" cy="838200"/>
          </a:xfrm>
        </p:spPr>
        <p:txBody>
          <a:bodyPr/>
          <a:lstStyle/>
          <a:p>
            <a:r>
              <a:rPr lang="en-US" dirty="0" smtClean="0"/>
              <a:t/>
            </a:r>
            <a:br>
              <a:rPr lang="en-US" dirty="0" smtClean="0"/>
            </a:br>
            <a:r>
              <a:rPr lang="en-US" dirty="0" smtClean="0"/>
              <a:t>Networking Enhancements</a:t>
            </a:r>
            <a:endParaRPr lang="en-US" dirty="0"/>
          </a:p>
        </p:txBody>
      </p:sp>
      <p:sp>
        <p:nvSpPr>
          <p:cNvPr id="9" name="Pentagon 8"/>
          <p:cNvSpPr/>
          <p:nvPr/>
        </p:nvSpPr>
        <p:spPr>
          <a:xfrm>
            <a:off x="7743508" y="-2724"/>
            <a:ext cx="1406881" cy="426357"/>
          </a:xfrm>
          <a:prstGeom prst="homePlat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Operational Enhancements</a:t>
            </a:r>
          </a:p>
        </p:txBody>
      </p:sp>
      <p:sp>
        <p:nvSpPr>
          <p:cNvPr id="2" name="TextBox 1"/>
          <p:cNvSpPr txBox="1"/>
          <p:nvPr/>
        </p:nvSpPr>
        <p:spPr>
          <a:xfrm>
            <a:off x="5806618" y="4606211"/>
            <a:ext cx="2539793" cy="307777"/>
          </a:xfrm>
          <a:prstGeom prst="rect">
            <a:avLst/>
          </a:prstGeom>
          <a:noFill/>
        </p:spPr>
        <p:txBody>
          <a:bodyPr wrap="square" rtlCol="0">
            <a:spAutoFit/>
          </a:bodyPr>
          <a:lstStyle/>
          <a:p>
            <a:r>
              <a:rPr lang="en-US" sz="1400" b="1" dirty="0" smtClean="0">
                <a:solidFill>
                  <a:schemeClr val="bg1"/>
                </a:solidFill>
              </a:rPr>
              <a:t>LAN connectivity policy</a:t>
            </a:r>
            <a:endParaRPr lang="en-US" sz="1400" b="1" dirty="0">
              <a:solidFill>
                <a:schemeClr val="bg1"/>
              </a:solidFill>
            </a:endParaRPr>
          </a:p>
        </p:txBody>
      </p:sp>
      <p:grpSp>
        <p:nvGrpSpPr>
          <p:cNvPr id="10" name="Group 61"/>
          <p:cNvGrpSpPr>
            <a:grpSpLocks/>
          </p:cNvGrpSpPr>
          <p:nvPr/>
        </p:nvGrpSpPr>
        <p:grpSpPr bwMode="auto">
          <a:xfrm>
            <a:off x="5396600" y="2067865"/>
            <a:ext cx="2400310" cy="1738898"/>
            <a:chOff x="1466" y="1539"/>
            <a:chExt cx="1414" cy="974"/>
          </a:xfrm>
        </p:grpSpPr>
        <p:pic>
          <p:nvPicPr>
            <p:cNvPr id="11" name="Picture 62" descr="paper_school_lined__lighter_torn cop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66" y="1539"/>
              <a:ext cx="1414" cy="974"/>
            </a:xfrm>
            <a:prstGeom prst="rect">
              <a:avLst/>
            </a:prstGeom>
            <a:noFill/>
            <a:ln w="9525">
              <a:noFill/>
              <a:miter lim="800000"/>
              <a:headEnd/>
              <a:tailEnd/>
            </a:ln>
          </p:spPr>
        </p:pic>
        <p:sp>
          <p:nvSpPr>
            <p:cNvPr id="12" name="Text Box 63"/>
            <p:cNvSpPr txBox="1">
              <a:spLocks noChangeArrowheads="1"/>
            </p:cNvSpPr>
            <p:nvPr/>
          </p:nvSpPr>
          <p:spPr bwMode="auto">
            <a:xfrm>
              <a:off x="1773" y="1588"/>
              <a:ext cx="475" cy="142"/>
            </a:xfrm>
            <a:prstGeom prst="rect">
              <a:avLst/>
            </a:prstGeom>
            <a:noFill/>
            <a:ln w="12700" algn="ctr">
              <a:noFill/>
              <a:miter lim="800000"/>
              <a:headEnd/>
              <a:tailEnd/>
            </a:ln>
          </p:spPr>
          <p:txBody>
            <a:bodyPr wrap="none">
              <a:spAutoFit/>
            </a:bodyPr>
            <a:lstStyle/>
            <a:p>
              <a:pPr eaLnBrk="1" hangingPunct="1">
                <a:lnSpc>
                  <a:spcPct val="100000"/>
                </a:lnSpc>
              </a:pPr>
              <a:r>
                <a:rPr lang="en-US" sz="1050" b="1" u="sng" dirty="0" err="1" smtClean="0">
                  <a:solidFill>
                    <a:srgbClr val="000000"/>
                  </a:solidFill>
                </a:rPr>
                <a:t>vNIC</a:t>
              </a:r>
              <a:r>
                <a:rPr lang="en-US" sz="1050" b="1" u="sng" dirty="0" smtClean="0">
                  <a:solidFill>
                    <a:srgbClr val="000000"/>
                  </a:solidFill>
                </a:rPr>
                <a:t> </a:t>
              </a:r>
              <a:r>
                <a:rPr lang="en-US" sz="1050" b="1" u="sng" dirty="0" err="1" smtClean="0">
                  <a:solidFill>
                    <a:srgbClr val="000000"/>
                  </a:solidFill>
                </a:rPr>
                <a:t>eth0</a:t>
              </a:r>
              <a:endParaRPr lang="en-US" sz="1050" b="1" u="sng" dirty="0">
                <a:solidFill>
                  <a:srgbClr val="000000"/>
                </a:solidFill>
              </a:endParaRPr>
            </a:p>
          </p:txBody>
        </p:sp>
      </p:grpSp>
      <p:grpSp>
        <p:nvGrpSpPr>
          <p:cNvPr id="13" name="Group 64"/>
          <p:cNvGrpSpPr>
            <a:grpSpLocks/>
          </p:cNvGrpSpPr>
          <p:nvPr/>
        </p:nvGrpSpPr>
        <p:grpSpPr bwMode="auto">
          <a:xfrm>
            <a:off x="5667830" y="2366534"/>
            <a:ext cx="2400310" cy="1736635"/>
            <a:chOff x="1466" y="1539"/>
            <a:chExt cx="1414" cy="974"/>
          </a:xfrm>
        </p:grpSpPr>
        <p:pic>
          <p:nvPicPr>
            <p:cNvPr id="14" name="Picture 65" descr="paper_school_lined__lighter_torn cop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66" y="1539"/>
              <a:ext cx="1414" cy="974"/>
            </a:xfrm>
            <a:prstGeom prst="rect">
              <a:avLst/>
            </a:prstGeom>
            <a:noFill/>
            <a:ln w="9525">
              <a:noFill/>
              <a:miter lim="800000"/>
              <a:headEnd/>
              <a:tailEnd/>
            </a:ln>
          </p:spPr>
        </p:pic>
        <p:sp>
          <p:nvSpPr>
            <p:cNvPr id="15" name="Text Box 66"/>
            <p:cNvSpPr txBox="1">
              <a:spLocks noChangeArrowheads="1"/>
            </p:cNvSpPr>
            <p:nvPr/>
          </p:nvSpPr>
          <p:spPr bwMode="auto">
            <a:xfrm>
              <a:off x="1773" y="1588"/>
              <a:ext cx="188" cy="142"/>
            </a:xfrm>
            <a:prstGeom prst="rect">
              <a:avLst/>
            </a:prstGeom>
            <a:noFill/>
            <a:ln w="12700" algn="ctr">
              <a:noFill/>
              <a:miter lim="800000"/>
              <a:headEnd/>
              <a:tailEnd/>
            </a:ln>
          </p:spPr>
          <p:txBody>
            <a:bodyPr wrap="none">
              <a:spAutoFit/>
            </a:bodyPr>
            <a:lstStyle/>
            <a:p>
              <a:pPr eaLnBrk="1" hangingPunct="1">
                <a:lnSpc>
                  <a:spcPct val="100000"/>
                </a:lnSpc>
              </a:pPr>
              <a:r>
                <a:rPr lang="en-US" sz="1050" b="1" dirty="0" smtClean="0">
                  <a:solidFill>
                    <a:srgbClr val="000000"/>
                  </a:solidFill>
                </a:rPr>
                <a:t>…</a:t>
              </a:r>
              <a:endParaRPr lang="en-US" sz="1050" b="1" dirty="0">
                <a:solidFill>
                  <a:srgbClr val="000000"/>
                </a:solidFill>
              </a:endParaRPr>
            </a:p>
          </p:txBody>
        </p:sp>
      </p:grpSp>
      <p:grpSp>
        <p:nvGrpSpPr>
          <p:cNvPr id="16" name="Group 67"/>
          <p:cNvGrpSpPr>
            <a:grpSpLocks/>
          </p:cNvGrpSpPr>
          <p:nvPr/>
        </p:nvGrpSpPr>
        <p:grpSpPr bwMode="auto">
          <a:xfrm>
            <a:off x="5962646" y="2779503"/>
            <a:ext cx="2400310" cy="1736901"/>
            <a:chOff x="1466" y="1539"/>
            <a:chExt cx="1414" cy="974"/>
          </a:xfrm>
        </p:grpSpPr>
        <p:pic>
          <p:nvPicPr>
            <p:cNvPr id="17" name="Picture 68" descr="paper_school_lined__lighter_torn cop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66" y="1539"/>
              <a:ext cx="1414" cy="974"/>
            </a:xfrm>
            <a:prstGeom prst="rect">
              <a:avLst/>
            </a:prstGeom>
            <a:noFill/>
            <a:ln w="9525">
              <a:noFill/>
              <a:miter lim="800000"/>
              <a:headEnd/>
              <a:tailEnd/>
            </a:ln>
          </p:spPr>
        </p:pic>
        <p:sp>
          <p:nvSpPr>
            <p:cNvPr id="18" name="Text Box 69"/>
            <p:cNvSpPr txBox="1">
              <a:spLocks noChangeArrowheads="1"/>
            </p:cNvSpPr>
            <p:nvPr/>
          </p:nvSpPr>
          <p:spPr bwMode="auto">
            <a:xfrm>
              <a:off x="1662" y="1588"/>
              <a:ext cx="1010" cy="867"/>
            </a:xfrm>
            <a:prstGeom prst="rect">
              <a:avLst/>
            </a:prstGeom>
            <a:noFill/>
            <a:ln w="12700" algn="ctr">
              <a:noFill/>
              <a:miter lim="800000"/>
              <a:headEnd/>
              <a:tailEnd/>
            </a:ln>
          </p:spPr>
          <p:txBody>
            <a:bodyPr wrap="none">
              <a:spAutoFit/>
            </a:bodyPr>
            <a:lstStyle/>
            <a:p>
              <a:pPr eaLnBrk="1" hangingPunct="1">
                <a:lnSpc>
                  <a:spcPct val="100000"/>
                </a:lnSpc>
              </a:pPr>
              <a:r>
                <a:rPr lang="en-US" sz="1050" b="1" u="sng" dirty="0" err="1" smtClean="0">
                  <a:solidFill>
                    <a:srgbClr val="00425F"/>
                  </a:solidFill>
                </a:rPr>
                <a:t>vNIC</a:t>
              </a:r>
              <a:r>
                <a:rPr lang="en-US" sz="1050" b="1" u="sng" dirty="0" smtClean="0">
                  <a:solidFill>
                    <a:srgbClr val="00425F"/>
                  </a:solidFill>
                </a:rPr>
                <a:t> </a:t>
              </a:r>
              <a:r>
                <a:rPr lang="en-US" sz="1050" b="1" u="sng" dirty="0" err="1" smtClean="0">
                  <a:solidFill>
                    <a:srgbClr val="00425F"/>
                  </a:solidFill>
                </a:rPr>
                <a:t>eth</a:t>
              </a:r>
              <a:r>
                <a:rPr lang="en-US" sz="1050" b="1" i="1" u="sng" dirty="0" err="1" smtClean="0">
                  <a:solidFill>
                    <a:srgbClr val="00425F"/>
                  </a:solidFill>
                </a:rPr>
                <a:t>n</a:t>
              </a:r>
              <a:endParaRPr lang="en-US" sz="1050" b="1" i="1" u="sng" dirty="0">
                <a:solidFill>
                  <a:srgbClr val="00425F"/>
                </a:solidFill>
              </a:endParaRPr>
            </a:p>
            <a:p>
              <a:pPr eaLnBrk="1" hangingPunct="1">
                <a:lnSpc>
                  <a:spcPct val="100000"/>
                </a:lnSpc>
              </a:pPr>
              <a:r>
                <a:rPr lang="en-US" sz="1050" dirty="0" smtClean="0">
                  <a:solidFill>
                    <a:srgbClr val="00425F"/>
                  </a:solidFill>
                </a:rPr>
                <a:t>Adapter profile</a:t>
              </a:r>
            </a:p>
            <a:p>
              <a:pPr eaLnBrk="1" hangingPunct="1">
                <a:lnSpc>
                  <a:spcPct val="100000"/>
                </a:lnSpc>
              </a:pPr>
              <a:r>
                <a:rPr lang="en-US" sz="1050" dirty="0" smtClean="0">
                  <a:solidFill>
                    <a:srgbClr val="00425F"/>
                  </a:solidFill>
                </a:rPr>
                <a:t>Identity pool (</a:t>
              </a:r>
              <a:r>
                <a:rPr lang="en-US" sz="1050" dirty="0" err="1" smtClean="0">
                  <a:solidFill>
                    <a:srgbClr val="00425F"/>
                  </a:solidFill>
                </a:rPr>
                <a:t>wwpn</a:t>
              </a:r>
              <a:r>
                <a:rPr lang="en-US" sz="1050" dirty="0" smtClean="0">
                  <a:solidFill>
                    <a:srgbClr val="00425F"/>
                  </a:solidFill>
                </a:rPr>
                <a:t>, mac)</a:t>
              </a:r>
            </a:p>
            <a:p>
              <a:pPr eaLnBrk="1" hangingPunct="1">
                <a:lnSpc>
                  <a:spcPct val="100000"/>
                </a:lnSpc>
              </a:pPr>
              <a:r>
                <a:rPr lang="en-US" sz="1050" dirty="0" smtClean="0">
                  <a:solidFill>
                    <a:srgbClr val="00425F"/>
                  </a:solidFill>
                </a:rPr>
                <a:t>Network control policy</a:t>
              </a:r>
            </a:p>
            <a:p>
              <a:pPr eaLnBrk="1" hangingPunct="1">
                <a:lnSpc>
                  <a:spcPct val="100000"/>
                </a:lnSpc>
              </a:pPr>
              <a:r>
                <a:rPr lang="en-US" sz="1050" dirty="0" smtClean="0">
                  <a:solidFill>
                    <a:srgbClr val="00425F"/>
                  </a:solidFill>
                </a:rPr>
                <a:t>Network template</a:t>
              </a:r>
            </a:p>
            <a:p>
              <a:pPr eaLnBrk="1" hangingPunct="1">
                <a:lnSpc>
                  <a:spcPct val="100000"/>
                </a:lnSpc>
              </a:pPr>
              <a:r>
                <a:rPr lang="en-US" sz="1050" dirty="0" smtClean="0">
                  <a:solidFill>
                    <a:srgbClr val="00425F"/>
                  </a:solidFill>
                </a:rPr>
                <a:t>Statistics policy</a:t>
              </a:r>
            </a:p>
            <a:p>
              <a:pPr eaLnBrk="1" hangingPunct="1">
                <a:lnSpc>
                  <a:spcPct val="100000"/>
                </a:lnSpc>
              </a:pPr>
              <a:r>
                <a:rPr lang="en-US" sz="1050" dirty="0" smtClean="0">
                  <a:solidFill>
                    <a:srgbClr val="00425F"/>
                  </a:solidFill>
                </a:rPr>
                <a:t>Order</a:t>
              </a:r>
            </a:p>
            <a:p>
              <a:pPr eaLnBrk="1" hangingPunct="1">
                <a:lnSpc>
                  <a:spcPct val="100000"/>
                </a:lnSpc>
              </a:pPr>
              <a:r>
                <a:rPr lang="en-US" sz="1050" dirty="0" smtClean="0">
                  <a:solidFill>
                    <a:srgbClr val="00425F"/>
                  </a:solidFill>
                </a:rPr>
                <a:t>Pin group</a:t>
              </a:r>
            </a:p>
            <a:p>
              <a:pPr eaLnBrk="1" hangingPunct="1">
                <a:lnSpc>
                  <a:spcPct val="100000"/>
                </a:lnSpc>
              </a:pPr>
              <a:r>
                <a:rPr lang="en-US" sz="1050" dirty="0" err="1" smtClean="0">
                  <a:solidFill>
                    <a:srgbClr val="00425F"/>
                  </a:solidFill>
                </a:rPr>
                <a:t>QoS</a:t>
              </a:r>
              <a:r>
                <a:rPr lang="en-US" sz="1050" dirty="0" smtClean="0">
                  <a:solidFill>
                    <a:srgbClr val="00425F"/>
                  </a:solidFill>
                </a:rPr>
                <a:t> policy</a:t>
              </a:r>
              <a:endParaRPr lang="en-US" sz="1050" dirty="0">
                <a:solidFill>
                  <a:srgbClr val="00425F"/>
                </a:solidFill>
              </a:endParaRPr>
            </a:p>
          </p:txBody>
        </p:sp>
      </p:grpSp>
      <p:sp>
        <p:nvSpPr>
          <p:cNvPr id="19" name="Rounded Rectangle 18"/>
          <p:cNvSpPr/>
          <p:nvPr/>
        </p:nvSpPr>
        <p:spPr>
          <a:xfrm>
            <a:off x="5265967" y="1978480"/>
            <a:ext cx="3175907" cy="2497104"/>
          </a:xfrm>
          <a:prstGeom prst="roundRect">
            <a:avLst/>
          </a:prstGeom>
          <a:noFill/>
          <a:ln>
            <a:solidFill>
              <a:schemeClr val="bg1">
                <a:lumMod val="85000"/>
              </a:schemeClr>
            </a:solidFill>
            <a:prstDash val="dash"/>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extLst>
      <p:ext uri="{BB962C8B-B14F-4D97-AF65-F5344CB8AC3E}">
        <p14:creationId xmlns:p14="http://schemas.microsoft.com/office/powerpoint/2010/main" val="290089613"/>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8494" y="1600200"/>
            <a:ext cx="7808884" cy="4599633"/>
          </a:xfrm>
          <a:prstGeom prst="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a:lnSpc>
                <a:spcPct val="75000"/>
              </a:lnSpc>
            </a:pPr>
            <a:endParaRPr lang="en-US" b="1" dirty="0" smtClean="0">
              <a:latin typeface="Calibri" pitchFamily="34" charset="0"/>
            </a:endParaRPr>
          </a:p>
          <a:p>
            <a:pPr marL="285750" indent="-285750">
              <a:lnSpc>
                <a:spcPct val="75000"/>
              </a:lnSpc>
              <a:buFont typeface="Arial" pitchFamily="34" charset="0"/>
              <a:buChar char="•"/>
            </a:pPr>
            <a:r>
              <a:rPr lang="en-US" b="1" dirty="0" smtClean="0">
                <a:latin typeface="Calibri" pitchFamily="34" charset="0"/>
              </a:rPr>
              <a:t>Privileges documentation</a:t>
            </a:r>
          </a:p>
          <a:p>
            <a:pPr marL="742950" lvl="1" indent="-285750">
              <a:lnSpc>
                <a:spcPct val="75000"/>
              </a:lnSpc>
              <a:buFont typeface="Arial" pitchFamily="34" charset="0"/>
              <a:buChar char="•"/>
            </a:pPr>
            <a:r>
              <a:rPr lang="en-US" dirty="0" smtClean="0">
                <a:latin typeface="Calibri" pitchFamily="34" charset="0"/>
              </a:rPr>
              <a:t>New documentation is being provided to explain privileges in detail</a:t>
            </a:r>
          </a:p>
          <a:p>
            <a:pPr>
              <a:lnSpc>
                <a:spcPct val="75000"/>
              </a:lnSpc>
              <a:buClr>
                <a:schemeClr val="accent1"/>
              </a:buClr>
            </a:pPr>
            <a:endParaRPr lang="en-US" b="1" dirty="0">
              <a:latin typeface="Calibri" pitchFamily="34" charset="0"/>
            </a:endParaRPr>
          </a:p>
          <a:p>
            <a:pPr marL="285750" indent="-285750">
              <a:lnSpc>
                <a:spcPct val="75000"/>
              </a:lnSpc>
              <a:buClr>
                <a:schemeClr val="accent1"/>
              </a:buClr>
              <a:buFont typeface="Wingdings" pitchFamily="2" charset="2"/>
              <a:buChar char="§"/>
            </a:pPr>
            <a:r>
              <a:rPr lang="en-US" b="1" dirty="0" smtClean="0">
                <a:latin typeface="Calibri" pitchFamily="34" charset="0"/>
              </a:rPr>
              <a:t>Mixed infrastructure and server pack support</a:t>
            </a:r>
          </a:p>
          <a:p>
            <a:pPr marL="742950" lvl="1" indent="-285750">
              <a:lnSpc>
                <a:spcPct val="75000"/>
              </a:lnSpc>
              <a:buClr>
                <a:schemeClr val="accent1"/>
              </a:buClr>
              <a:buFont typeface="Wingdings" pitchFamily="2" charset="2"/>
              <a:buChar char="§"/>
            </a:pPr>
            <a:r>
              <a:rPr lang="en-US" dirty="0" smtClean="0">
                <a:latin typeface="Calibri" pitchFamily="34" charset="0"/>
              </a:rPr>
              <a:t>“Del Mar” infrastructure will be officially supported with a set of 2.0 server packs, allowing customers to avoid disruptive server reboots</a:t>
            </a:r>
          </a:p>
          <a:p>
            <a:pPr marL="285750" indent="-285750">
              <a:lnSpc>
                <a:spcPct val="75000"/>
              </a:lnSpc>
              <a:buClr>
                <a:schemeClr val="accent1"/>
              </a:buClr>
              <a:buFont typeface="Wingdings" pitchFamily="2" charset="2"/>
              <a:buChar char="§"/>
            </a:pPr>
            <a:endParaRPr lang="en-US" dirty="0">
              <a:latin typeface="Calibri" pitchFamily="34" charset="0"/>
            </a:endParaRPr>
          </a:p>
          <a:p>
            <a:pPr marL="285750" indent="-285750">
              <a:lnSpc>
                <a:spcPct val="75000"/>
              </a:lnSpc>
              <a:buClr>
                <a:schemeClr val="accent1"/>
              </a:buClr>
              <a:buFont typeface="Wingdings" pitchFamily="2" charset="2"/>
              <a:buChar char="§"/>
            </a:pPr>
            <a:r>
              <a:rPr lang="en-US" b="1" dirty="0" smtClean="0">
                <a:latin typeface="Calibri" pitchFamily="34" charset="0"/>
              </a:rPr>
              <a:t>Troubleshooting enhancements</a:t>
            </a:r>
          </a:p>
          <a:p>
            <a:pPr marL="742950" lvl="1" indent="-285750">
              <a:lnSpc>
                <a:spcPct val="75000"/>
              </a:lnSpc>
              <a:buClr>
                <a:schemeClr val="accent1"/>
              </a:buClr>
              <a:buFont typeface="Wingdings" pitchFamily="2" charset="2"/>
              <a:buChar char="§"/>
            </a:pPr>
            <a:r>
              <a:rPr lang="en-US" dirty="0" smtClean="0">
                <a:latin typeface="Calibri" pitchFamily="34" charset="0"/>
              </a:rPr>
              <a:t>“</a:t>
            </a:r>
            <a:r>
              <a:rPr lang="en-US" dirty="0" err="1" smtClean="0">
                <a:latin typeface="Calibri" pitchFamily="34" charset="0"/>
              </a:rPr>
              <a:t>FSM</a:t>
            </a:r>
            <a:r>
              <a:rPr lang="en-US" dirty="0" smtClean="0">
                <a:latin typeface="Calibri" pitchFamily="34" charset="0"/>
              </a:rPr>
              <a:t> tab” in UCSM is being enhanced to provide more information, aiding in troubleshooting efforts</a:t>
            </a:r>
          </a:p>
          <a:p>
            <a:pPr marL="742950" lvl="1" indent="-285750">
              <a:lnSpc>
                <a:spcPct val="75000"/>
              </a:lnSpc>
              <a:buClr>
                <a:schemeClr val="accent1"/>
              </a:buClr>
              <a:buFont typeface="Wingdings" pitchFamily="2" charset="2"/>
              <a:buChar char="§"/>
            </a:pPr>
            <a:r>
              <a:rPr lang="en-US" dirty="0">
                <a:latin typeface="Calibri" pitchFamily="34" charset="0"/>
              </a:rPr>
              <a:t>E</a:t>
            </a:r>
            <a:r>
              <a:rPr lang="en-US" dirty="0" smtClean="0">
                <a:latin typeface="Calibri" pitchFamily="34" charset="0"/>
              </a:rPr>
              <a:t>nhancements include an expansion of information displayed, including:</a:t>
            </a:r>
          </a:p>
          <a:p>
            <a:pPr marL="1200150" lvl="2" indent="-285750">
              <a:lnSpc>
                <a:spcPct val="75000"/>
              </a:lnSpc>
              <a:buClr>
                <a:schemeClr val="accent1"/>
              </a:buClr>
              <a:buFont typeface="Arial" pitchFamily="34" charset="0"/>
              <a:buChar char="•"/>
            </a:pPr>
            <a:r>
              <a:rPr lang="en-US" dirty="0" smtClean="0">
                <a:latin typeface="Calibri" pitchFamily="34" charset="0"/>
              </a:rPr>
              <a:t>Expected </a:t>
            </a:r>
            <a:r>
              <a:rPr lang="en-US" dirty="0" err="1" smtClean="0">
                <a:latin typeface="Calibri" pitchFamily="34" charset="0"/>
              </a:rPr>
              <a:t>FSM</a:t>
            </a:r>
            <a:r>
              <a:rPr lang="en-US" dirty="0" smtClean="0">
                <a:latin typeface="Calibri" pitchFamily="34" charset="0"/>
              </a:rPr>
              <a:t> stage transitions</a:t>
            </a:r>
          </a:p>
          <a:p>
            <a:pPr marL="1200150" lvl="2" indent="-285750">
              <a:lnSpc>
                <a:spcPct val="75000"/>
              </a:lnSpc>
              <a:buClr>
                <a:schemeClr val="accent1"/>
              </a:buClr>
              <a:buFont typeface="Arial" pitchFamily="34" charset="0"/>
              <a:buChar char="•"/>
            </a:pPr>
            <a:r>
              <a:rPr lang="en-US" dirty="0" smtClean="0">
                <a:latin typeface="Calibri" pitchFamily="34" charset="0"/>
              </a:rPr>
              <a:t>Current and prior stage history</a:t>
            </a:r>
            <a:endParaRPr lang="en-US" dirty="0">
              <a:latin typeface="Calibri" pitchFamily="34" charset="0"/>
            </a:endParaRPr>
          </a:p>
          <a:p>
            <a:pPr marL="285750" indent="-285750">
              <a:lnSpc>
                <a:spcPct val="75000"/>
              </a:lnSpc>
              <a:buClr>
                <a:schemeClr val="accent1"/>
              </a:buClr>
              <a:buFont typeface="Wingdings" pitchFamily="2" charset="2"/>
              <a:buChar char="§"/>
            </a:pPr>
            <a:endParaRPr lang="en-US" b="1" dirty="0">
              <a:latin typeface="Calibri" pitchFamily="34" charset="0"/>
            </a:endParaRPr>
          </a:p>
          <a:p>
            <a:pPr marL="285750" indent="-285750">
              <a:lnSpc>
                <a:spcPct val="75000"/>
              </a:lnSpc>
              <a:buClr>
                <a:schemeClr val="accent1"/>
              </a:buClr>
              <a:buFont typeface="Wingdings" pitchFamily="2" charset="2"/>
              <a:buChar char="§"/>
            </a:pPr>
            <a:r>
              <a:rPr lang="en-US" b="1" dirty="0" err="1" smtClean="0">
                <a:latin typeface="Calibri" pitchFamily="34" charset="0"/>
              </a:rPr>
              <a:t>IGMP</a:t>
            </a:r>
            <a:r>
              <a:rPr lang="en-US" b="1" dirty="0" smtClean="0">
                <a:latin typeface="Calibri" pitchFamily="34" charset="0"/>
              </a:rPr>
              <a:t> querying</a:t>
            </a:r>
            <a:endParaRPr lang="en-US" b="1" dirty="0">
              <a:latin typeface="Calibri" pitchFamily="34" charset="0"/>
            </a:endParaRPr>
          </a:p>
          <a:p>
            <a:pPr marL="742950" lvl="1" indent="-285750">
              <a:lnSpc>
                <a:spcPct val="75000"/>
              </a:lnSpc>
              <a:buClr>
                <a:schemeClr val="accent1"/>
              </a:buClr>
              <a:buFont typeface="Wingdings" pitchFamily="2" charset="2"/>
              <a:buChar char="§"/>
            </a:pPr>
            <a:r>
              <a:rPr lang="en-US" dirty="0" smtClean="0">
                <a:latin typeface="Calibri" pitchFamily="34" charset="0"/>
              </a:rPr>
              <a:t>Feature provides parity with Nexus feature support for multicast</a:t>
            </a:r>
          </a:p>
          <a:p>
            <a:pPr lvl="1">
              <a:lnSpc>
                <a:spcPct val="75000"/>
              </a:lnSpc>
              <a:buClr>
                <a:schemeClr val="accent1"/>
              </a:buClr>
            </a:pPr>
            <a:endParaRPr lang="en-US" dirty="0" smtClean="0">
              <a:latin typeface="Calibri" pitchFamily="34" charset="0"/>
            </a:endParaRPr>
          </a:p>
          <a:p>
            <a:pPr marL="285750" indent="-285750">
              <a:lnSpc>
                <a:spcPct val="75000"/>
              </a:lnSpc>
              <a:buClr>
                <a:schemeClr val="accent1"/>
              </a:buClr>
              <a:buFont typeface="Wingdings" pitchFamily="2" charset="2"/>
              <a:buChar char="§"/>
            </a:pPr>
            <a:r>
              <a:rPr lang="en-US" b="1" dirty="0" err="1" smtClean="0">
                <a:latin typeface="Calibri" pitchFamily="34" charset="0"/>
              </a:rPr>
              <a:t>VLAN</a:t>
            </a:r>
            <a:r>
              <a:rPr lang="en-US" b="1" dirty="0" smtClean="0">
                <a:latin typeface="Calibri" pitchFamily="34" charset="0"/>
              </a:rPr>
              <a:t> Group</a:t>
            </a:r>
            <a:endParaRPr lang="en-US" b="1" dirty="0">
              <a:latin typeface="Calibri" pitchFamily="34" charset="0"/>
            </a:endParaRPr>
          </a:p>
          <a:p>
            <a:pPr marL="742950" lvl="1" indent="-285750">
              <a:lnSpc>
                <a:spcPct val="75000"/>
              </a:lnSpc>
              <a:buClr>
                <a:schemeClr val="accent1"/>
              </a:buClr>
              <a:buFont typeface="Wingdings" pitchFamily="2" charset="2"/>
              <a:buChar char="§"/>
            </a:pPr>
            <a:r>
              <a:rPr lang="en-US" dirty="0" smtClean="0">
                <a:latin typeface="Calibri" pitchFamily="34" charset="0"/>
              </a:rPr>
              <a:t>Simplified </a:t>
            </a:r>
            <a:r>
              <a:rPr lang="en-US" dirty="0" err="1" smtClean="0">
                <a:latin typeface="Calibri" pitchFamily="34" charset="0"/>
              </a:rPr>
              <a:t>SP</a:t>
            </a:r>
            <a:r>
              <a:rPr lang="en-US" dirty="0" smtClean="0">
                <a:latin typeface="Calibri" pitchFamily="34" charset="0"/>
              </a:rPr>
              <a:t> configuration, allowing  application of a group of </a:t>
            </a:r>
            <a:r>
              <a:rPr lang="en-US" dirty="0" err="1" smtClean="0">
                <a:latin typeface="Calibri" pitchFamily="34" charset="0"/>
              </a:rPr>
              <a:t>VLANs</a:t>
            </a:r>
            <a:r>
              <a:rPr lang="en-US" dirty="0" smtClean="0">
                <a:latin typeface="Calibri" pitchFamily="34" charset="0"/>
              </a:rPr>
              <a:t> to a </a:t>
            </a:r>
            <a:r>
              <a:rPr lang="en-US" dirty="0" err="1" smtClean="0">
                <a:latin typeface="Calibri" pitchFamily="34" charset="0"/>
              </a:rPr>
              <a:t>vnic</a:t>
            </a:r>
            <a:r>
              <a:rPr lang="en-US" dirty="0" smtClean="0">
                <a:latin typeface="Calibri" pitchFamily="34" charset="0"/>
              </a:rPr>
              <a:t> in single step</a:t>
            </a:r>
            <a:endParaRPr lang="en-US" dirty="0">
              <a:latin typeface="Calibri" pitchFamily="34" charset="0"/>
            </a:endParaRPr>
          </a:p>
          <a:p>
            <a:pPr marL="285750" indent="-285750">
              <a:lnSpc>
                <a:spcPct val="75000"/>
              </a:lnSpc>
              <a:buClr>
                <a:schemeClr val="accent1"/>
              </a:buClr>
              <a:buFont typeface="Wingdings" pitchFamily="2" charset="2"/>
              <a:buChar char="§"/>
            </a:pPr>
            <a:endParaRPr lang="en-US" sz="1600" b="1" dirty="0" smtClean="0">
              <a:latin typeface="Calibri" pitchFamily="34" charset="0"/>
            </a:endParaRPr>
          </a:p>
          <a:p>
            <a:pPr marL="285750" indent="-285750">
              <a:lnSpc>
                <a:spcPct val="75000"/>
              </a:lnSpc>
              <a:buClr>
                <a:schemeClr val="accent1"/>
              </a:buClr>
              <a:buFont typeface="Wingdings" pitchFamily="2" charset="2"/>
              <a:buChar char="§"/>
            </a:pPr>
            <a:endParaRPr lang="en-US" sz="1600" b="1" dirty="0">
              <a:latin typeface="Calibri" pitchFamily="34" charset="0"/>
            </a:endParaRPr>
          </a:p>
          <a:p>
            <a:pPr marL="285750" indent="-285750">
              <a:lnSpc>
                <a:spcPct val="75000"/>
              </a:lnSpc>
              <a:buClr>
                <a:schemeClr val="accent1"/>
              </a:buClr>
              <a:buFont typeface="Wingdings" pitchFamily="2" charset="2"/>
              <a:buChar char="§"/>
            </a:pPr>
            <a:endParaRPr lang="en-US" sz="1600" b="1" dirty="0" smtClean="0">
              <a:latin typeface="Calibri" pitchFamily="34" charset="0"/>
            </a:endParaRPr>
          </a:p>
          <a:p>
            <a:pPr marL="285750" indent="-285750">
              <a:lnSpc>
                <a:spcPct val="75000"/>
              </a:lnSpc>
              <a:buClr>
                <a:schemeClr val="accent1"/>
              </a:buClr>
              <a:buFont typeface="Wingdings" pitchFamily="2" charset="2"/>
              <a:buChar char="§"/>
            </a:pPr>
            <a:endParaRPr lang="en-US" sz="1600" b="1" dirty="0">
              <a:latin typeface="Calibri" pitchFamily="34" charset="0"/>
            </a:endParaRPr>
          </a:p>
          <a:p>
            <a:pPr marL="285750" indent="-285750">
              <a:lnSpc>
                <a:spcPct val="75000"/>
              </a:lnSpc>
              <a:buClr>
                <a:schemeClr val="accent1"/>
              </a:buClr>
              <a:buFont typeface="Wingdings" pitchFamily="2" charset="2"/>
              <a:buChar char="§"/>
            </a:pPr>
            <a:endParaRPr lang="en-US" sz="1600" b="1" dirty="0" smtClean="0">
              <a:latin typeface="Calibri" pitchFamily="34" charset="0"/>
            </a:endParaRPr>
          </a:p>
          <a:p>
            <a:pPr marL="285750" indent="-285750">
              <a:lnSpc>
                <a:spcPct val="75000"/>
              </a:lnSpc>
              <a:buClr>
                <a:schemeClr val="accent1"/>
              </a:buClr>
              <a:buFont typeface="Wingdings" pitchFamily="2" charset="2"/>
              <a:buChar char="§"/>
            </a:pPr>
            <a:endParaRPr lang="en-US" sz="1600" b="1" dirty="0">
              <a:latin typeface="Calibri" pitchFamily="34" charset="0"/>
            </a:endParaRPr>
          </a:p>
          <a:p>
            <a:pPr marL="285750" indent="-285750">
              <a:lnSpc>
                <a:spcPct val="75000"/>
              </a:lnSpc>
              <a:buClr>
                <a:schemeClr val="accent1"/>
              </a:buClr>
              <a:buFont typeface="Wingdings" pitchFamily="2" charset="2"/>
              <a:buChar char="§"/>
            </a:pPr>
            <a:endParaRPr lang="en-US" sz="1600" b="1" dirty="0" smtClean="0">
              <a:latin typeface="Calibri" pitchFamily="34" charset="0"/>
            </a:endParaRPr>
          </a:p>
        </p:txBody>
      </p:sp>
      <p:sp>
        <p:nvSpPr>
          <p:cNvPr id="7" name="Rectangle 6"/>
          <p:cNvSpPr/>
          <p:nvPr/>
        </p:nvSpPr>
        <p:spPr>
          <a:xfrm>
            <a:off x="608494" y="1219201"/>
            <a:ext cx="7808884" cy="381000"/>
          </a:xfrm>
          <a:prstGeom prst="rect">
            <a:avLst/>
          </a:prstGeom>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latin typeface="Calibri" pitchFamily="34" charset="0"/>
              </a:rPr>
              <a:t>Details</a:t>
            </a:r>
          </a:p>
        </p:txBody>
      </p:sp>
      <p:sp>
        <p:nvSpPr>
          <p:cNvPr id="40" name="Title 1"/>
          <p:cNvSpPr>
            <a:spLocks noGrp="1"/>
          </p:cNvSpPr>
          <p:nvPr>
            <p:ph type="title"/>
          </p:nvPr>
        </p:nvSpPr>
        <p:spPr>
          <a:xfrm>
            <a:off x="521897" y="317500"/>
            <a:ext cx="8350249" cy="838200"/>
          </a:xfrm>
        </p:spPr>
        <p:txBody>
          <a:bodyPr/>
          <a:lstStyle/>
          <a:p>
            <a:r>
              <a:rPr lang="en-US" dirty="0" smtClean="0"/>
              <a:t/>
            </a:r>
            <a:br>
              <a:rPr lang="en-US" dirty="0" smtClean="0"/>
            </a:br>
            <a:r>
              <a:rPr lang="en-US" dirty="0" smtClean="0"/>
              <a:t>Additional operational enhancements</a:t>
            </a:r>
            <a:endParaRPr lang="en-US" dirty="0"/>
          </a:p>
        </p:txBody>
      </p:sp>
      <p:sp>
        <p:nvSpPr>
          <p:cNvPr id="5" name="Pentagon 4"/>
          <p:cNvSpPr/>
          <p:nvPr/>
        </p:nvSpPr>
        <p:spPr>
          <a:xfrm>
            <a:off x="7743508" y="-2724"/>
            <a:ext cx="1406881" cy="426357"/>
          </a:xfrm>
          <a:prstGeom prst="homePlat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Operational Enhancements</a:t>
            </a:r>
          </a:p>
        </p:txBody>
      </p:sp>
    </p:spTree>
    <p:extLst>
      <p:ext uri="{BB962C8B-B14F-4D97-AF65-F5344CB8AC3E}">
        <p14:creationId xmlns:p14="http://schemas.microsoft.com/office/powerpoint/2010/main" val="951194466"/>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0" name="Elbow Connector 119"/>
          <p:cNvCxnSpPr>
            <a:stCxn id="91" idx="2"/>
            <a:endCxn id="2052" idx="1"/>
          </p:cNvCxnSpPr>
          <p:nvPr/>
        </p:nvCxnSpPr>
        <p:spPr bwMode="auto">
          <a:xfrm rot="16200000" flipH="1">
            <a:off x="75002" y="3374408"/>
            <a:ext cx="4001558" cy="423861"/>
          </a:xfrm>
          <a:prstGeom prst="bentConnector2">
            <a:avLst/>
          </a:prstGeom>
          <a:solidFill>
            <a:schemeClr val="accent1"/>
          </a:solidFill>
          <a:ln w="19050" cap="flat" cmpd="sng" algn="ctr">
            <a:solidFill>
              <a:srgbClr val="FFC000"/>
            </a:solidFill>
            <a:prstDash val="solid"/>
            <a:round/>
            <a:headEnd type="none" w="med" len="med"/>
            <a:tailEnd type="none" w="med" len="med"/>
          </a:ln>
          <a:effectLst/>
        </p:spPr>
      </p:cxnSp>
      <p:cxnSp>
        <p:nvCxnSpPr>
          <p:cNvPr id="124" name="Elbow Connector 123"/>
          <p:cNvCxnSpPr>
            <a:stCxn id="126" idx="2"/>
            <a:endCxn id="35" idx="1"/>
          </p:cNvCxnSpPr>
          <p:nvPr/>
        </p:nvCxnSpPr>
        <p:spPr bwMode="auto">
          <a:xfrm rot="16200000" flipH="1">
            <a:off x="328984" y="3501445"/>
            <a:ext cx="3660770" cy="245705"/>
          </a:xfrm>
          <a:prstGeom prst="bentConnector2">
            <a:avLst/>
          </a:prstGeom>
          <a:solidFill>
            <a:schemeClr val="accent1"/>
          </a:solidFill>
          <a:ln w="19050" cap="flat" cmpd="sng" algn="ctr">
            <a:solidFill>
              <a:srgbClr val="009999"/>
            </a:solidFill>
            <a:prstDash val="solid"/>
            <a:round/>
            <a:headEnd type="none" w="med" len="med"/>
            <a:tailEnd type="none" w="med" len="med"/>
          </a:ln>
          <a:effectLst/>
        </p:spPr>
      </p:cxn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58657" y="5025940"/>
            <a:ext cx="16287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7" name="Group 86"/>
          <p:cNvGrpSpPr/>
          <p:nvPr/>
        </p:nvGrpSpPr>
        <p:grpSpPr>
          <a:xfrm>
            <a:off x="2167007" y="1844519"/>
            <a:ext cx="1636893" cy="3181350"/>
            <a:chOff x="2152485" y="1690899"/>
            <a:chExt cx="1636893" cy="318135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60603" y="3281574"/>
              <a:ext cx="16287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52485" y="1690899"/>
              <a:ext cx="16287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Group 19"/>
          <p:cNvGrpSpPr/>
          <p:nvPr/>
        </p:nvGrpSpPr>
        <p:grpSpPr>
          <a:xfrm>
            <a:off x="2300847" y="2687481"/>
            <a:ext cx="1342580" cy="95250"/>
            <a:chOff x="2241727" y="2281096"/>
            <a:chExt cx="1342580" cy="95250"/>
          </a:xfrm>
        </p:grpSpPr>
        <p:pic>
          <p:nvPicPr>
            <p:cNvPr id="1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41727" y="2281096"/>
              <a:ext cx="581025" cy="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03282" y="2281096"/>
              <a:ext cx="581025" cy="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5" name="Group 84"/>
          <p:cNvGrpSpPr/>
          <p:nvPr/>
        </p:nvGrpSpPr>
        <p:grpSpPr>
          <a:xfrm>
            <a:off x="2287712" y="5525205"/>
            <a:ext cx="1377090" cy="123825"/>
            <a:chOff x="2273190" y="5371585"/>
            <a:chExt cx="1377090" cy="123825"/>
          </a:xfrm>
        </p:grpSpPr>
        <p:pic>
          <p:nvPicPr>
            <p:cNvPr id="2052"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73190" y="5371585"/>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64480" y="5371585"/>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8415" y="3912195"/>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79705" y="3912195"/>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8415" y="2337590"/>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79705" y="2337590"/>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84707" y="2213765"/>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85195" y="2222375"/>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88415" y="3779760"/>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88903" y="3788370"/>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6" name="Group 85"/>
          <p:cNvGrpSpPr/>
          <p:nvPr/>
        </p:nvGrpSpPr>
        <p:grpSpPr>
          <a:xfrm>
            <a:off x="2282222" y="5392770"/>
            <a:ext cx="1386288" cy="132435"/>
            <a:chOff x="2267700" y="5239150"/>
            <a:chExt cx="1386288" cy="132435"/>
          </a:xfrm>
        </p:grpSpPr>
        <p:pic>
          <p:nvPicPr>
            <p:cNvPr id="35"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67700" y="5239150"/>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68188" y="5247760"/>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 name="Group 18"/>
          <p:cNvGrpSpPr/>
          <p:nvPr/>
        </p:nvGrpSpPr>
        <p:grpSpPr>
          <a:xfrm>
            <a:off x="2308965" y="4278156"/>
            <a:ext cx="1342580" cy="95250"/>
            <a:chOff x="2249845" y="3871771"/>
            <a:chExt cx="1342580" cy="95250"/>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49845" y="3871771"/>
              <a:ext cx="581025" cy="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11400" y="3871771"/>
              <a:ext cx="581025" cy="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1" name="TextBox 90"/>
          <p:cNvSpPr txBox="1"/>
          <p:nvPr/>
        </p:nvSpPr>
        <p:spPr>
          <a:xfrm>
            <a:off x="1613622" y="1308561"/>
            <a:ext cx="500458" cy="276999"/>
          </a:xfrm>
          <a:prstGeom prst="rect">
            <a:avLst/>
          </a:prstGeom>
          <a:noFill/>
        </p:spPr>
        <p:txBody>
          <a:bodyPr wrap="none" rtlCol="0">
            <a:spAutoFit/>
          </a:bodyPr>
          <a:lstStyle/>
          <a:p>
            <a:r>
              <a:rPr lang="en-US" sz="1200" dirty="0"/>
              <a:t>S</a:t>
            </a:r>
            <a:r>
              <a:rPr lang="en-US" sz="1200" dirty="0" smtClean="0"/>
              <a:t>AN</a:t>
            </a:r>
            <a:endParaRPr lang="en-US" sz="1200" dirty="0"/>
          </a:p>
        </p:txBody>
      </p:sp>
      <p:sp>
        <p:nvSpPr>
          <p:cNvPr id="126" name="TextBox 125"/>
          <p:cNvSpPr txBox="1"/>
          <p:nvPr/>
        </p:nvSpPr>
        <p:spPr>
          <a:xfrm>
            <a:off x="1795105" y="1516914"/>
            <a:ext cx="482824" cy="276999"/>
          </a:xfrm>
          <a:prstGeom prst="rect">
            <a:avLst/>
          </a:prstGeom>
          <a:noFill/>
        </p:spPr>
        <p:txBody>
          <a:bodyPr wrap="none" rtlCol="0">
            <a:spAutoFit/>
          </a:bodyPr>
          <a:lstStyle/>
          <a:p>
            <a:r>
              <a:rPr lang="en-US" sz="1200" dirty="0" smtClean="0"/>
              <a:t>LAN</a:t>
            </a:r>
            <a:endParaRPr lang="en-US" sz="1200" dirty="0"/>
          </a:p>
        </p:txBody>
      </p:sp>
      <p:cxnSp>
        <p:nvCxnSpPr>
          <p:cNvPr id="135" name="Elbow Connector 134"/>
          <p:cNvCxnSpPr>
            <a:stCxn id="91" idx="2"/>
            <a:endCxn id="26" idx="1"/>
          </p:cNvCxnSpPr>
          <p:nvPr/>
        </p:nvCxnSpPr>
        <p:spPr bwMode="auto">
          <a:xfrm rot="16200000" flipH="1">
            <a:off x="881859" y="2567552"/>
            <a:ext cx="2388548" cy="424564"/>
          </a:xfrm>
          <a:prstGeom prst="bentConnector2">
            <a:avLst/>
          </a:prstGeom>
          <a:solidFill>
            <a:schemeClr val="accent1"/>
          </a:solidFill>
          <a:ln w="19050" cap="flat" cmpd="sng" algn="ctr">
            <a:solidFill>
              <a:srgbClr val="FFC000"/>
            </a:solidFill>
            <a:prstDash val="solid"/>
            <a:round/>
            <a:headEnd type="none" w="med" len="med"/>
            <a:tailEnd type="none" w="med" len="med"/>
          </a:ln>
          <a:effectLst/>
        </p:spPr>
      </p:cxnSp>
      <p:cxnSp>
        <p:nvCxnSpPr>
          <p:cNvPr id="141" name="Elbow Connector 140"/>
          <p:cNvCxnSpPr>
            <a:stCxn id="91" idx="2"/>
            <a:endCxn id="28" idx="1"/>
          </p:cNvCxnSpPr>
          <p:nvPr/>
        </p:nvCxnSpPr>
        <p:spPr bwMode="auto">
          <a:xfrm rot="16200000" flipH="1">
            <a:off x="1669162" y="1780249"/>
            <a:ext cx="813943" cy="424564"/>
          </a:xfrm>
          <a:prstGeom prst="bentConnector2">
            <a:avLst/>
          </a:prstGeom>
          <a:solidFill>
            <a:schemeClr val="accent1"/>
          </a:solidFill>
          <a:ln w="19050" cap="flat" cmpd="sng" algn="ctr">
            <a:solidFill>
              <a:srgbClr val="FFC000"/>
            </a:solidFill>
            <a:prstDash val="solid"/>
            <a:round/>
            <a:headEnd type="none" w="med" len="med"/>
            <a:tailEnd type="none" w="med" len="med"/>
          </a:ln>
          <a:effectLst/>
        </p:spPr>
      </p:cxnSp>
      <p:cxnSp>
        <p:nvCxnSpPr>
          <p:cNvPr id="145" name="Elbow Connector 144"/>
          <p:cNvCxnSpPr>
            <a:stCxn id="126" idx="2"/>
            <a:endCxn id="33" idx="1"/>
          </p:cNvCxnSpPr>
          <p:nvPr/>
        </p:nvCxnSpPr>
        <p:spPr bwMode="auto">
          <a:xfrm rot="16200000" flipH="1">
            <a:off x="1138586" y="2691844"/>
            <a:ext cx="2047760" cy="251898"/>
          </a:xfrm>
          <a:prstGeom prst="bentConnector2">
            <a:avLst/>
          </a:prstGeom>
          <a:solidFill>
            <a:schemeClr val="accent1"/>
          </a:solidFill>
          <a:ln w="19050" cap="flat" cmpd="sng" algn="ctr">
            <a:solidFill>
              <a:srgbClr val="009999"/>
            </a:solidFill>
            <a:prstDash val="solid"/>
            <a:round/>
            <a:headEnd type="none" w="med" len="med"/>
            <a:tailEnd type="none" w="med" len="med"/>
          </a:ln>
          <a:effectLst/>
        </p:spPr>
      </p:cxnSp>
      <p:cxnSp>
        <p:nvCxnSpPr>
          <p:cNvPr id="154" name="Elbow Connector 153"/>
          <p:cNvCxnSpPr>
            <a:stCxn id="126" idx="2"/>
            <a:endCxn id="2053" idx="1"/>
          </p:cNvCxnSpPr>
          <p:nvPr/>
        </p:nvCxnSpPr>
        <p:spPr bwMode="auto">
          <a:xfrm rot="16200000" flipH="1">
            <a:off x="1919730" y="1910700"/>
            <a:ext cx="481765" cy="248190"/>
          </a:xfrm>
          <a:prstGeom prst="bentConnector2">
            <a:avLst/>
          </a:prstGeom>
          <a:solidFill>
            <a:schemeClr val="accent1"/>
          </a:solidFill>
          <a:ln w="19050" cap="flat" cmpd="sng" algn="ctr">
            <a:solidFill>
              <a:srgbClr val="009999"/>
            </a:solidFill>
            <a:prstDash val="solid"/>
            <a:round/>
            <a:headEnd type="none" w="med" len="med"/>
            <a:tailEnd type="none" w="med" len="med"/>
          </a:ln>
          <a:effectLst/>
        </p:spPr>
      </p:cxnSp>
      <p:sp>
        <p:nvSpPr>
          <p:cNvPr id="159" name="TextBox 158"/>
          <p:cNvSpPr txBox="1"/>
          <p:nvPr/>
        </p:nvSpPr>
        <p:spPr>
          <a:xfrm>
            <a:off x="3919115" y="1278320"/>
            <a:ext cx="500458" cy="276999"/>
          </a:xfrm>
          <a:prstGeom prst="rect">
            <a:avLst/>
          </a:prstGeom>
          <a:noFill/>
        </p:spPr>
        <p:txBody>
          <a:bodyPr wrap="none" rtlCol="0">
            <a:spAutoFit/>
          </a:bodyPr>
          <a:lstStyle/>
          <a:p>
            <a:r>
              <a:rPr lang="en-US" sz="1200" dirty="0"/>
              <a:t>S</a:t>
            </a:r>
            <a:r>
              <a:rPr lang="en-US" sz="1200" dirty="0" smtClean="0"/>
              <a:t>AN</a:t>
            </a:r>
            <a:endParaRPr lang="en-US" sz="1200" dirty="0"/>
          </a:p>
        </p:txBody>
      </p:sp>
      <p:sp>
        <p:nvSpPr>
          <p:cNvPr id="160" name="TextBox 159"/>
          <p:cNvSpPr txBox="1"/>
          <p:nvPr/>
        </p:nvSpPr>
        <p:spPr>
          <a:xfrm>
            <a:off x="3743531" y="1528279"/>
            <a:ext cx="482824" cy="276999"/>
          </a:xfrm>
          <a:prstGeom prst="rect">
            <a:avLst/>
          </a:prstGeom>
          <a:noFill/>
        </p:spPr>
        <p:txBody>
          <a:bodyPr wrap="none" rtlCol="0">
            <a:spAutoFit/>
          </a:bodyPr>
          <a:lstStyle/>
          <a:p>
            <a:r>
              <a:rPr lang="en-US" sz="1200" dirty="0" smtClean="0"/>
              <a:t>LAN</a:t>
            </a:r>
            <a:endParaRPr lang="en-US" sz="1200" dirty="0"/>
          </a:p>
        </p:txBody>
      </p:sp>
      <p:cxnSp>
        <p:nvCxnSpPr>
          <p:cNvPr id="161" name="Elbow Connector 160"/>
          <p:cNvCxnSpPr>
            <a:stCxn id="159" idx="2"/>
          </p:cNvCxnSpPr>
          <p:nvPr/>
        </p:nvCxnSpPr>
        <p:spPr bwMode="auto">
          <a:xfrm rot="5400000">
            <a:off x="1906124" y="3323899"/>
            <a:ext cx="4031800" cy="494641"/>
          </a:xfrm>
          <a:prstGeom prst="bentConnector3">
            <a:avLst>
              <a:gd name="adj1" fmla="val 100300"/>
            </a:avLst>
          </a:prstGeom>
          <a:solidFill>
            <a:schemeClr val="accent1"/>
          </a:solidFill>
          <a:ln w="19050" cap="flat" cmpd="sng" algn="ctr">
            <a:solidFill>
              <a:srgbClr val="FFC000"/>
            </a:solidFill>
            <a:prstDash val="solid"/>
            <a:round/>
            <a:headEnd type="none" w="med" len="med"/>
            <a:tailEnd type="none" w="med" len="med"/>
          </a:ln>
          <a:effectLst/>
        </p:spPr>
      </p:cxnSp>
      <p:cxnSp>
        <p:nvCxnSpPr>
          <p:cNvPr id="165" name="Elbow Connector 164"/>
          <p:cNvCxnSpPr>
            <a:stCxn id="159" idx="2"/>
          </p:cNvCxnSpPr>
          <p:nvPr/>
        </p:nvCxnSpPr>
        <p:spPr bwMode="auto">
          <a:xfrm rot="5400000">
            <a:off x="2553078" y="2384879"/>
            <a:ext cx="2445827" cy="786706"/>
          </a:xfrm>
          <a:prstGeom prst="bentConnector3">
            <a:avLst>
              <a:gd name="adj1" fmla="val 99231"/>
            </a:avLst>
          </a:prstGeom>
          <a:solidFill>
            <a:schemeClr val="accent1"/>
          </a:solidFill>
          <a:ln w="19050" cap="flat" cmpd="sng" algn="ctr">
            <a:solidFill>
              <a:srgbClr val="FFC000"/>
            </a:solidFill>
            <a:prstDash val="solid"/>
            <a:round/>
            <a:headEnd type="none" w="med" len="med"/>
            <a:tailEnd type="none" w="med" len="med"/>
          </a:ln>
          <a:effectLst/>
        </p:spPr>
      </p:cxnSp>
      <p:cxnSp>
        <p:nvCxnSpPr>
          <p:cNvPr id="169" name="Elbow Connector 168"/>
          <p:cNvCxnSpPr>
            <a:stCxn id="159" idx="2"/>
          </p:cNvCxnSpPr>
          <p:nvPr/>
        </p:nvCxnSpPr>
        <p:spPr bwMode="auto">
          <a:xfrm rot="5400000">
            <a:off x="3353901" y="1584058"/>
            <a:ext cx="844183" cy="786704"/>
          </a:xfrm>
          <a:prstGeom prst="bentConnector3">
            <a:avLst>
              <a:gd name="adj1" fmla="val 99333"/>
            </a:avLst>
          </a:prstGeom>
          <a:solidFill>
            <a:schemeClr val="accent1"/>
          </a:solidFill>
          <a:ln w="19050" cap="flat" cmpd="sng" algn="ctr">
            <a:solidFill>
              <a:srgbClr val="FFC000"/>
            </a:solidFill>
            <a:prstDash val="solid"/>
            <a:round/>
            <a:headEnd type="none" w="med" len="med"/>
            <a:tailEnd type="none" w="med" len="med"/>
          </a:ln>
          <a:effectLst/>
        </p:spPr>
      </p:cxnSp>
      <p:cxnSp>
        <p:nvCxnSpPr>
          <p:cNvPr id="178" name="Elbow Connector 177"/>
          <p:cNvCxnSpPr>
            <a:stCxn id="160" idx="2"/>
            <a:endCxn id="34" idx="3"/>
          </p:cNvCxnSpPr>
          <p:nvPr/>
        </p:nvCxnSpPr>
        <p:spPr bwMode="auto">
          <a:xfrm rot="5400000">
            <a:off x="2807321" y="2672660"/>
            <a:ext cx="2045005" cy="310240"/>
          </a:xfrm>
          <a:prstGeom prst="bentConnector2">
            <a:avLst/>
          </a:prstGeom>
          <a:solidFill>
            <a:schemeClr val="accent1"/>
          </a:solidFill>
          <a:ln w="19050" cap="flat" cmpd="sng" algn="ctr">
            <a:solidFill>
              <a:srgbClr val="009999"/>
            </a:solidFill>
            <a:prstDash val="solid"/>
            <a:round/>
            <a:headEnd type="none" w="med" len="med"/>
            <a:tailEnd type="none" w="med" len="med"/>
          </a:ln>
          <a:effectLst/>
        </p:spPr>
      </p:cxnSp>
      <p:cxnSp>
        <p:nvCxnSpPr>
          <p:cNvPr id="179" name="Elbow Connector 178"/>
          <p:cNvCxnSpPr>
            <a:stCxn id="160" idx="2"/>
            <a:endCxn id="36" idx="3"/>
          </p:cNvCxnSpPr>
          <p:nvPr/>
        </p:nvCxnSpPr>
        <p:spPr bwMode="auto">
          <a:xfrm rot="5400000">
            <a:off x="1997720" y="3476069"/>
            <a:ext cx="3658015" cy="316433"/>
          </a:xfrm>
          <a:prstGeom prst="bentConnector2">
            <a:avLst/>
          </a:prstGeom>
          <a:solidFill>
            <a:schemeClr val="accent1"/>
          </a:solidFill>
          <a:ln w="19050" cap="flat" cmpd="sng" algn="ctr">
            <a:solidFill>
              <a:srgbClr val="009999"/>
            </a:solidFill>
            <a:prstDash val="solid"/>
            <a:round/>
            <a:headEnd type="none" w="med" len="med"/>
            <a:tailEnd type="none" w="med" len="med"/>
          </a:ln>
          <a:effectLst/>
        </p:spPr>
      </p:cxnSp>
      <p:cxnSp>
        <p:nvCxnSpPr>
          <p:cNvPr id="184" name="Elbow Connector 183"/>
          <p:cNvCxnSpPr>
            <a:stCxn id="160" idx="2"/>
            <a:endCxn id="31" idx="3"/>
          </p:cNvCxnSpPr>
          <p:nvPr/>
        </p:nvCxnSpPr>
        <p:spPr bwMode="auto">
          <a:xfrm rot="5400000">
            <a:off x="3588464" y="1887809"/>
            <a:ext cx="479010" cy="313948"/>
          </a:xfrm>
          <a:prstGeom prst="bentConnector2">
            <a:avLst/>
          </a:prstGeom>
          <a:solidFill>
            <a:schemeClr val="accent1"/>
          </a:solidFill>
          <a:ln w="19050" cap="flat" cmpd="sng" algn="ctr">
            <a:solidFill>
              <a:srgbClr val="009999"/>
            </a:solidFill>
            <a:prstDash val="solid"/>
            <a:round/>
            <a:headEnd type="none" w="med" len="med"/>
            <a:tailEnd type="none" w="med" len="med"/>
          </a:ln>
          <a:effectLst/>
        </p:spPr>
      </p:cxnSp>
      <p:sp>
        <p:nvSpPr>
          <p:cNvPr id="195" name="TextBox 194"/>
          <p:cNvSpPr txBox="1"/>
          <p:nvPr/>
        </p:nvSpPr>
        <p:spPr>
          <a:xfrm>
            <a:off x="1345980" y="1078131"/>
            <a:ext cx="655949" cy="276999"/>
          </a:xfrm>
          <a:prstGeom prst="rect">
            <a:avLst/>
          </a:prstGeom>
          <a:noFill/>
        </p:spPr>
        <p:txBody>
          <a:bodyPr wrap="none" rtlCol="0">
            <a:spAutoFit/>
          </a:bodyPr>
          <a:lstStyle/>
          <a:p>
            <a:r>
              <a:rPr lang="en-US" sz="1200" dirty="0" smtClean="0"/>
              <a:t>MGMT</a:t>
            </a:r>
            <a:endParaRPr lang="en-US" sz="1200" dirty="0"/>
          </a:p>
        </p:txBody>
      </p:sp>
      <p:cxnSp>
        <p:nvCxnSpPr>
          <p:cNvPr id="196" name="Elbow Connector 195"/>
          <p:cNvCxnSpPr>
            <a:stCxn id="195" idx="2"/>
            <a:endCxn id="6" idx="1"/>
          </p:cNvCxnSpPr>
          <p:nvPr/>
        </p:nvCxnSpPr>
        <p:spPr bwMode="auto">
          <a:xfrm rot="16200000" flipH="1">
            <a:off x="-294364" y="3323448"/>
            <a:ext cx="4544905" cy="608267"/>
          </a:xfrm>
          <a:prstGeom prst="bentConnector2">
            <a:avLst/>
          </a:prstGeom>
          <a:solidFill>
            <a:schemeClr val="accent1"/>
          </a:solidFill>
          <a:ln w="19050" cap="flat" cmpd="sng" algn="ctr">
            <a:solidFill>
              <a:schemeClr val="accent2"/>
            </a:solidFill>
            <a:prstDash val="solid"/>
            <a:round/>
            <a:headEnd type="none" w="med" len="med"/>
            <a:tailEnd type="none" w="med" len="med"/>
          </a:ln>
          <a:effectLst/>
        </p:spPr>
      </p:cxnSp>
      <p:cxnSp>
        <p:nvCxnSpPr>
          <p:cNvPr id="202" name="Elbow Connector 201"/>
          <p:cNvCxnSpPr>
            <a:stCxn id="195" idx="2"/>
            <a:endCxn id="14" idx="1"/>
          </p:cNvCxnSpPr>
          <p:nvPr/>
        </p:nvCxnSpPr>
        <p:spPr bwMode="auto">
          <a:xfrm rot="16200000" flipH="1">
            <a:off x="506135" y="2522950"/>
            <a:ext cx="2970651" cy="635010"/>
          </a:xfrm>
          <a:prstGeom prst="bentConnector2">
            <a:avLst/>
          </a:prstGeom>
          <a:solidFill>
            <a:schemeClr val="accent1"/>
          </a:solidFill>
          <a:ln w="19050" cap="flat" cmpd="sng" algn="ctr">
            <a:solidFill>
              <a:schemeClr val="accent2"/>
            </a:solidFill>
            <a:prstDash val="solid"/>
            <a:round/>
            <a:headEnd type="none" w="med" len="med"/>
            <a:tailEnd type="none" w="med" len="med"/>
          </a:ln>
          <a:effectLst/>
        </p:spPr>
      </p:cxnSp>
      <p:cxnSp>
        <p:nvCxnSpPr>
          <p:cNvPr id="205" name="Elbow Connector 204"/>
          <p:cNvCxnSpPr>
            <a:stCxn id="195" idx="2"/>
            <a:endCxn id="17" idx="1"/>
          </p:cNvCxnSpPr>
          <p:nvPr/>
        </p:nvCxnSpPr>
        <p:spPr bwMode="auto">
          <a:xfrm rot="16200000" flipH="1">
            <a:off x="1297413" y="1731672"/>
            <a:ext cx="1379976" cy="626892"/>
          </a:xfrm>
          <a:prstGeom prst="bentConnector2">
            <a:avLst/>
          </a:prstGeom>
          <a:solidFill>
            <a:schemeClr val="accent1"/>
          </a:solidFill>
          <a:ln w="19050" cap="flat" cmpd="sng" algn="ctr">
            <a:solidFill>
              <a:schemeClr val="accent2"/>
            </a:solidFill>
            <a:prstDash val="solid"/>
            <a:round/>
            <a:headEnd type="none" w="med" len="med"/>
            <a:tailEnd type="none" w="med" len="med"/>
          </a:ln>
          <a:effectLst/>
        </p:spPr>
      </p:cxnSp>
      <p:grpSp>
        <p:nvGrpSpPr>
          <p:cNvPr id="12" name="Group 11"/>
          <p:cNvGrpSpPr/>
          <p:nvPr/>
        </p:nvGrpSpPr>
        <p:grpSpPr>
          <a:xfrm>
            <a:off x="2282222" y="5852410"/>
            <a:ext cx="1342580" cy="95250"/>
            <a:chOff x="2277975" y="5462517"/>
            <a:chExt cx="1342580" cy="9525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77975" y="5462517"/>
              <a:ext cx="581025" cy="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39530" y="5462517"/>
              <a:ext cx="581025" cy="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9" name="TextBox 208"/>
          <p:cNvSpPr txBox="1"/>
          <p:nvPr/>
        </p:nvSpPr>
        <p:spPr>
          <a:xfrm>
            <a:off x="4072735" y="1064665"/>
            <a:ext cx="655949" cy="276999"/>
          </a:xfrm>
          <a:prstGeom prst="rect">
            <a:avLst/>
          </a:prstGeom>
          <a:noFill/>
        </p:spPr>
        <p:txBody>
          <a:bodyPr wrap="none" rtlCol="0">
            <a:spAutoFit/>
          </a:bodyPr>
          <a:lstStyle/>
          <a:p>
            <a:r>
              <a:rPr lang="en-US" sz="1200" dirty="0" smtClean="0"/>
              <a:t>MGMT</a:t>
            </a:r>
            <a:endParaRPr lang="en-US" sz="1200" dirty="0"/>
          </a:p>
        </p:txBody>
      </p:sp>
      <p:cxnSp>
        <p:nvCxnSpPr>
          <p:cNvPr id="210" name="Elbow Connector 209"/>
          <p:cNvCxnSpPr>
            <a:stCxn id="209" idx="2"/>
            <a:endCxn id="7" idx="3"/>
          </p:cNvCxnSpPr>
          <p:nvPr/>
        </p:nvCxnSpPr>
        <p:spPr bwMode="auto">
          <a:xfrm rot="5400000">
            <a:off x="1733571" y="3232895"/>
            <a:ext cx="4558371" cy="775908"/>
          </a:xfrm>
          <a:prstGeom prst="bentConnector2">
            <a:avLst/>
          </a:prstGeom>
          <a:solidFill>
            <a:schemeClr val="accent1"/>
          </a:solidFill>
          <a:ln w="19050" cap="flat" cmpd="sng" algn="ctr">
            <a:solidFill>
              <a:schemeClr val="accent2"/>
            </a:solidFill>
            <a:prstDash val="solid"/>
            <a:round/>
            <a:headEnd type="none" w="med" len="med"/>
            <a:tailEnd type="none" w="med" len="med"/>
          </a:ln>
          <a:effectLst/>
        </p:spPr>
      </p:cxnSp>
      <p:cxnSp>
        <p:nvCxnSpPr>
          <p:cNvPr id="215" name="Elbow Connector 214"/>
          <p:cNvCxnSpPr>
            <a:stCxn id="209" idx="2"/>
            <a:endCxn id="15" idx="3"/>
          </p:cNvCxnSpPr>
          <p:nvPr/>
        </p:nvCxnSpPr>
        <p:spPr bwMode="auto">
          <a:xfrm rot="5400000">
            <a:off x="2534070" y="2459140"/>
            <a:ext cx="2984117" cy="749165"/>
          </a:xfrm>
          <a:prstGeom prst="bentConnector2">
            <a:avLst/>
          </a:prstGeom>
          <a:solidFill>
            <a:schemeClr val="accent1"/>
          </a:solidFill>
          <a:ln w="19050" cap="flat" cmpd="sng" algn="ctr">
            <a:solidFill>
              <a:schemeClr val="accent2"/>
            </a:solidFill>
            <a:prstDash val="solid"/>
            <a:round/>
            <a:headEnd type="none" w="med" len="med"/>
            <a:tailEnd type="none" w="med" len="med"/>
          </a:ln>
          <a:effectLst/>
        </p:spPr>
      </p:cxnSp>
      <p:cxnSp>
        <p:nvCxnSpPr>
          <p:cNvPr id="218" name="Elbow Connector 217"/>
          <p:cNvCxnSpPr>
            <a:stCxn id="209" idx="2"/>
            <a:endCxn id="18" idx="3"/>
          </p:cNvCxnSpPr>
          <p:nvPr/>
        </p:nvCxnSpPr>
        <p:spPr bwMode="auto">
          <a:xfrm rot="5400000">
            <a:off x="3325348" y="1659744"/>
            <a:ext cx="1393442" cy="757283"/>
          </a:xfrm>
          <a:prstGeom prst="bentConnector2">
            <a:avLst/>
          </a:prstGeom>
          <a:solidFill>
            <a:schemeClr val="accent1"/>
          </a:solidFill>
          <a:ln w="19050" cap="flat" cmpd="sng" algn="ctr">
            <a:solidFill>
              <a:schemeClr val="accent2"/>
            </a:solidFill>
            <a:prstDash val="solid"/>
            <a:round/>
            <a:headEnd type="none" w="med" len="med"/>
            <a:tailEnd type="none" w="med" len="med"/>
          </a:ln>
          <a:effectLst/>
        </p:spPr>
      </p:cxnSp>
      <p:grpSp>
        <p:nvGrpSpPr>
          <p:cNvPr id="72" name="Group 71"/>
          <p:cNvGrpSpPr/>
          <p:nvPr/>
        </p:nvGrpSpPr>
        <p:grpSpPr>
          <a:xfrm>
            <a:off x="6581283" y="1884189"/>
            <a:ext cx="1671313" cy="4615920"/>
            <a:chOff x="3911087" y="1539835"/>
            <a:chExt cx="1671313" cy="4615920"/>
          </a:xfrm>
        </p:grpSpPr>
        <p:pic>
          <p:nvPicPr>
            <p:cNvPr id="73"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19115" y="4612235"/>
              <a:ext cx="1657350" cy="77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13180" y="3844135"/>
              <a:ext cx="1657350" cy="77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25050" y="3076035"/>
              <a:ext cx="1657350" cy="77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11087" y="2307935"/>
              <a:ext cx="1657350" cy="77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25050" y="5380335"/>
              <a:ext cx="1657350" cy="77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13180" y="1539835"/>
              <a:ext cx="1657350" cy="77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Rectangle 2"/>
          <p:cNvSpPr/>
          <p:nvPr/>
        </p:nvSpPr>
        <p:spPr>
          <a:xfrm>
            <a:off x="5406545" y="1688755"/>
            <a:ext cx="3568601" cy="3896708"/>
          </a:xfrm>
          <a:prstGeom prst="rect">
            <a:avLst/>
          </a:prstGeom>
        </p:spPr>
        <p:txBody>
          <a:bodyPr wrap="square">
            <a:spAutoFit/>
          </a:bodyPr>
          <a:lstStyle/>
          <a:p>
            <a:pPr defTabSz="814388">
              <a:lnSpc>
                <a:spcPct val="95000"/>
              </a:lnSpc>
              <a:spcBef>
                <a:spcPct val="50000"/>
              </a:spcBef>
              <a:buClr>
                <a:schemeClr val="tx2"/>
              </a:buClr>
              <a:buSzPct val="100000"/>
            </a:pPr>
            <a:r>
              <a:rPr lang="en-US" sz="1600" dirty="0" err="1" smtClean="0">
                <a:latin typeface="CiscoSansTT"/>
                <a:cs typeface="CiscoSansTT"/>
              </a:rPr>
              <a:t>Seit</a:t>
            </a:r>
            <a:r>
              <a:rPr lang="en-US" sz="1600" dirty="0" smtClean="0">
                <a:latin typeface="CiscoSansTT"/>
                <a:cs typeface="CiscoSansTT"/>
              </a:rPr>
              <a:t> </a:t>
            </a:r>
            <a:r>
              <a:rPr lang="en-US" sz="1600" dirty="0" err="1" smtClean="0">
                <a:latin typeface="CiscoSansTT"/>
                <a:cs typeface="CiscoSansTT"/>
              </a:rPr>
              <a:t>mehr</a:t>
            </a:r>
            <a:r>
              <a:rPr lang="en-US" sz="1600" dirty="0" smtClean="0">
                <a:latin typeface="CiscoSansTT"/>
                <a:cs typeface="CiscoSansTT"/>
              </a:rPr>
              <a:t> </a:t>
            </a:r>
            <a:r>
              <a:rPr lang="en-US" sz="1600" dirty="0" err="1" smtClean="0">
                <a:latin typeface="CiscoSansTT"/>
                <a:cs typeface="CiscoSansTT"/>
              </a:rPr>
              <a:t>als</a:t>
            </a:r>
            <a:r>
              <a:rPr lang="en-US" sz="1600" dirty="0" smtClean="0">
                <a:latin typeface="CiscoSansTT"/>
                <a:cs typeface="CiscoSansTT"/>
              </a:rPr>
              <a:t> 10 </a:t>
            </a:r>
            <a:r>
              <a:rPr lang="en-US" sz="1600" dirty="0" err="1" smtClean="0">
                <a:latin typeface="CiscoSansTT"/>
                <a:cs typeface="CiscoSansTT"/>
              </a:rPr>
              <a:t>Jahren</a:t>
            </a:r>
            <a:endParaRPr lang="en-US" sz="1600" dirty="0">
              <a:latin typeface="CiscoSansTT"/>
              <a:cs typeface="CiscoSansTT"/>
            </a:endParaRPr>
          </a:p>
          <a:p>
            <a:pPr marL="574675" lvl="1" defTabSz="814388">
              <a:lnSpc>
                <a:spcPct val="95000"/>
              </a:lnSpc>
              <a:spcBef>
                <a:spcPct val="35000"/>
              </a:spcBef>
            </a:pPr>
            <a:r>
              <a:rPr lang="en-US" sz="1400" dirty="0" err="1" smtClean="0">
                <a:latin typeface="CiscoSansTT"/>
                <a:cs typeface="CiscoSansTT"/>
              </a:rPr>
              <a:t>Größere</a:t>
            </a:r>
            <a:r>
              <a:rPr lang="en-US" sz="1400" dirty="0" smtClean="0">
                <a:latin typeface="CiscoSansTT"/>
                <a:cs typeface="CiscoSansTT"/>
              </a:rPr>
              <a:t> </a:t>
            </a:r>
            <a:r>
              <a:rPr lang="en-US" sz="1400" dirty="0" err="1" smtClean="0">
                <a:latin typeface="CiscoSansTT"/>
                <a:cs typeface="CiscoSansTT"/>
              </a:rPr>
              <a:t>Verdichtung</a:t>
            </a:r>
            <a:r>
              <a:rPr lang="en-US" sz="1400" dirty="0" smtClean="0">
                <a:latin typeface="CiscoSansTT"/>
                <a:cs typeface="CiscoSansTT"/>
              </a:rPr>
              <a:t>, </a:t>
            </a:r>
            <a:r>
              <a:rPr lang="en-US" sz="1400" dirty="0" err="1" smtClean="0">
                <a:latin typeface="CiscoSansTT"/>
                <a:cs typeface="CiscoSansTT"/>
              </a:rPr>
              <a:t>aber</a:t>
            </a:r>
            <a:r>
              <a:rPr lang="en-US" sz="1400" dirty="0" smtClean="0">
                <a:latin typeface="CiscoSansTT"/>
                <a:cs typeface="CiscoSansTT"/>
              </a:rPr>
              <a:t> </a:t>
            </a:r>
            <a:r>
              <a:rPr lang="en-US" sz="1400" dirty="0" err="1" smtClean="0">
                <a:latin typeface="CiscoSansTT"/>
                <a:cs typeface="CiscoSansTT"/>
              </a:rPr>
              <a:t>kein</a:t>
            </a:r>
            <a:r>
              <a:rPr lang="en-US" sz="1400" dirty="0" smtClean="0">
                <a:latin typeface="CiscoSansTT"/>
                <a:cs typeface="CiscoSansTT"/>
              </a:rPr>
              <a:t> </a:t>
            </a:r>
            <a:r>
              <a:rPr lang="en-US" sz="1400" dirty="0" err="1" smtClean="0">
                <a:latin typeface="CiscoSansTT"/>
                <a:cs typeface="CiscoSansTT"/>
              </a:rPr>
              <a:t>neuer</a:t>
            </a:r>
            <a:r>
              <a:rPr lang="en-US" sz="1400" dirty="0" smtClean="0">
                <a:latin typeface="CiscoSansTT"/>
                <a:cs typeface="CiscoSansTT"/>
              </a:rPr>
              <a:t> </a:t>
            </a:r>
            <a:r>
              <a:rPr lang="en-US" sz="1400" dirty="0" err="1" smtClean="0">
                <a:latin typeface="CiscoSansTT"/>
                <a:cs typeface="CiscoSansTT"/>
              </a:rPr>
              <a:t>Denkansatz</a:t>
            </a:r>
            <a:r>
              <a:rPr lang="en-US" sz="1400" dirty="0" smtClean="0">
                <a:latin typeface="CiscoSansTT"/>
                <a:cs typeface="CiscoSansTT"/>
              </a:rPr>
              <a:t> </a:t>
            </a:r>
          </a:p>
          <a:p>
            <a:pPr marL="574675" lvl="1" defTabSz="814388">
              <a:lnSpc>
                <a:spcPct val="95000"/>
              </a:lnSpc>
              <a:spcBef>
                <a:spcPct val="35000"/>
              </a:spcBef>
            </a:pPr>
            <a:r>
              <a:rPr lang="en-US" sz="1400" dirty="0" err="1" smtClean="0">
                <a:latin typeface="CiscoSansTT"/>
                <a:cs typeface="CiscoSansTT"/>
              </a:rPr>
              <a:t>Mehr</a:t>
            </a:r>
            <a:r>
              <a:rPr lang="en-US" sz="1400" dirty="0" smtClean="0">
                <a:latin typeface="CiscoSansTT"/>
                <a:cs typeface="CiscoSansTT"/>
              </a:rPr>
              <a:t> Server und </a:t>
            </a:r>
            <a:r>
              <a:rPr lang="en-US" sz="1400" dirty="0" err="1" smtClean="0">
                <a:latin typeface="CiscoSansTT"/>
                <a:cs typeface="CiscoSansTT"/>
              </a:rPr>
              <a:t>Switche</a:t>
            </a:r>
            <a:r>
              <a:rPr lang="en-US" sz="1400" dirty="0" smtClean="0">
                <a:latin typeface="CiscoSansTT"/>
                <a:cs typeface="CiscoSansTT"/>
              </a:rPr>
              <a:t> </a:t>
            </a:r>
            <a:r>
              <a:rPr lang="en-US" sz="1400" dirty="0" err="1" smtClean="0">
                <a:latin typeface="CiscoSansTT"/>
                <a:cs typeface="CiscoSansTT"/>
              </a:rPr>
              <a:t>als</a:t>
            </a:r>
            <a:r>
              <a:rPr lang="en-US" sz="1400" dirty="0" smtClean="0">
                <a:latin typeface="CiscoSansTT"/>
                <a:cs typeface="CiscoSansTT"/>
              </a:rPr>
              <a:t> je </a:t>
            </a:r>
            <a:r>
              <a:rPr lang="en-US" sz="1400" dirty="0" err="1" smtClean="0">
                <a:latin typeface="CiscoSansTT"/>
                <a:cs typeface="CiscoSansTT"/>
              </a:rPr>
              <a:t>zuvor</a:t>
            </a:r>
            <a:endParaRPr lang="en-US" sz="1400" dirty="0">
              <a:latin typeface="CiscoSansTT"/>
              <a:cs typeface="CiscoSansTT"/>
            </a:endParaRPr>
          </a:p>
          <a:p>
            <a:pPr marL="574675" lvl="1" defTabSz="814388">
              <a:lnSpc>
                <a:spcPct val="95000"/>
              </a:lnSpc>
              <a:spcBef>
                <a:spcPct val="35000"/>
              </a:spcBef>
            </a:pPr>
            <a:r>
              <a:rPr lang="en-US" sz="1400" dirty="0" err="1" smtClean="0">
                <a:latin typeface="CiscoSansTT"/>
                <a:cs typeface="CiscoSansTT"/>
              </a:rPr>
              <a:t>Mehr</a:t>
            </a:r>
            <a:r>
              <a:rPr lang="en-US" sz="1400" dirty="0" smtClean="0">
                <a:latin typeface="CiscoSansTT"/>
                <a:cs typeface="CiscoSansTT"/>
              </a:rPr>
              <a:t> </a:t>
            </a:r>
            <a:r>
              <a:rPr lang="en-US" sz="1400" dirty="0" err="1" smtClean="0">
                <a:latin typeface="CiscoSansTT"/>
                <a:cs typeface="CiscoSansTT"/>
              </a:rPr>
              <a:t>Switche</a:t>
            </a:r>
            <a:r>
              <a:rPr lang="en-US" sz="1400" dirty="0" smtClean="0">
                <a:latin typeface="CiscoSansTT"/>
                <a:cs typeface="CiscoSansTT"/>
              </a:rPr>
              <a:t> pro </a:t>
            </a:r>
            <a:r>
              <a:rPr lang="en-US" sz="1400" dirty="0">
                <a:latin typeface="CiscoSansTT"/>
                <a:cs typeface="CiscoSansTT"/>
              </a:rPr>
              <a:t>S</a:t>
            </a:r>
            <a:r>
              <a:rPr lang="en-US" sz="1400" dirty="0" smtClean="0">
                <a:latin typeface="CiscoSansTT"/>
                <a:cs typeface="CiscoSansTT"/>
              </a:rPr>
              <a:t>erver</a:t>
            </a:r>
            <a:endParaRPr lang="en-US" sz="1400" dirty="0">
              <a:latin typeface="CiscoSansTT"/>
              <a:cs typeface="CiscoSansTT"/>
            </a:endParaRPr>
          </a:p>
          <a:p>
            <a:pPr marL="574675" lvl="1" defTabSz="814388">
              <a:lnSpc>
                <a:spcPct val="95000"/>
              </a:lnSpc>
              <a:spcBef>
                <a:spcPct val="35000"/>
              </a:spcBef>
            </a:pPr>
            <a:r>
              <a:rPr lang="en-US" sz="1400" dirty="0">
                <a:latin typeface="CiscoSansTT"/>
                <a:cs typeface="CiscoSansTT"/>
              </a:rPr>
              <a:t>Management </a:t>
            </a:r>
            <a:r>
              <a:rPr lang="en-US" sz="1400" dirty="0" smtClean="0">
                <a:latin typeface="CiscoSansTT"/>
                <a:cs typeface="CiscoSansTT"/>
              </a:rPr>
              <a:t>extern, </a:t>
            </a:r>
            <a:r>
              <a:rPr lang="en-US" sz="1400" dirty="0" err="1" smtClean="0">
                <a:latin typeface="CiscoSansTT"/>
                <a:cs typeface="CiscoSansTT"/>
              </a:rPr>
              <a:t>nicht</a:t>
            </a:r>
            <a:r>
              <a:rPr lang="en-US" sz="1400" dirty="0" smtClean="0">
                <a:latin typeface="CiscoSansTT"/>
                <a:cs typeface="CiscoSansTT"/>
              </a:rPr>
              <a:t> </a:t>
            </a:r>
            <a:r>
              <a:rPr lang="en-US" sz="1400" dirty="0" err="1" smtClean="0">
                <a:latin typeface="CiscoSansTT"/>
                <a:cs typeface="CiscoSansTT"/>
              </a:rPr>
              <a:t>integriert</a:t>
            </a:r>
            <a:endParaRPr lang="en-US" sz="500" dirty="0">
              <a:latin typeface="CiscoSansTT"/>
              <a:cs typeface="CiscoSansTT"/>
            </a:endParaRPr>
          </a:p>
          <a:p>
            <a:pPr defTabSz="814388">
              <a:lnSpc>
                <a:spcPct val="95000"/>
              </a:lnSpc>
              <a:spcBef>
                <a:spcPct val="50000"/>
              </a:spcBef>
              <a:buClr>
                <a:schemeClr val="tx2"/>
              </a:buClr>
              <a:buSzPct val="100000"/>
            </a:pPr>
            <a:r>
              <a:rPr lang="en-US" sz="1600" dirty="0" err="1" smtClean="0">
                <a:latin typeface="CiscoSansTT"/>
                <a:cs typeface="CiscoSansTT"/>
              </a:rPr>
              <a:t>Eine</a:t>
            </a:r>
            <a:r>
              <a:rPr lang="en-US" sz="1600" dirty="0" smtClean="0">
                <a:latin typeface="CiscoSansTT"/>
                <a:cs typeface="CiscoSansTT"/>
              </a:rPr>
              <a:t> </a:t>
            </a:r>
            <a:r>
              <a:rPr lang="en-US" sz="1600" dirty="0" err="1" smtClean="0">
                <a:latin typeface="CiscoSansTT"/>
                <a:cs typeface="CiscoSansTT"/>
              </a:rPr>
              <a:t>Zufallsarchitektur</a:t>
            </a:r>
            <a:endParaRPr lang="en-US" sz="500" dirty="0">
              <a:latin typeface="CiscoSansTT"/>
              <a:cs typeface="CiscoSansTT"/>
            </a:endParaRPr>
          </a:p>
          <a:p>
            <a:pPr defTabSz="814388">
              <a:lnSpc>
                <a:spcPct val="95000"/>
              </a:lnSpc>
              <a:spcBef>
                <a:spcPct val="50000"/>
              </a:spcBef>
              <a:buClr>
                <a:schemeClr val="tx2"/>
              </a:buClr>
              <a:buSzPct val="100000"/>
            </a:pPr>
            <a:r>
              <a:rPr lang="en-US" sz="1600" dirty="0" err="1" smtClean="0">
                <a:latin typeface="CiscoSansTT"/>
                <a:cs typeface="CiscoSansTT"/>
              </a:rPr>
              <a:t>Resultat</a:t>
            </a:r>
            <a:r>
              <a:rPr lang="en-US" sz="1600" dirty="0" smtClean="0">
                <a:latin typeface="CiscoSansTT"/>
                <a:cs typeface="CiscoSansTT"/>
              </a:rPr>
              <a:t>: </a:t>
            </a:r>
            <a:r>
              <a:rPr lang="en-US" sz="1600" dirty="0" err="1" smtClean="0">
                <a:latin typeface="CiscoSansTT"/>
                <a:cs typeface="CiscoSansTT"/>
              </a:rPr>
              <a:t>Komplexität</a:t>
            </a:r>
            <a:endParaRPr lang="en-US" sz="1600" dirty="0">
              <a:latin typeface="CiscoSansTT"/>
              <a:cs typeface="CiscoSansTT"/>
            </a:endParaRPr>
          </a:p>
          <a:p>
            <a:pPr marL="574675" lvl="1" defTabSz="814388">
              <a:lnSpc>
                <a:spcPct val="95000"/>
              </a:lnSpc>
              <a:spcBef>
                <a:spcPct val="35000"/>
              </a:spcBef>
            </a:pPr>
            <a:r>
              <a:rPr lang="en-US" sz="1400" dirty="0" err="1" smtClean="0">
                <a:latin typeface="CiscoSansTT"/>
                <a:cs typeface="CiscoSansTT"/>
              </a:rPr>
              <a:t>Viele</a:t>
            </a:r>
            <a:r>
              <a:rPr lang="en-US" sz="1400" dirty="0" smtClean="0">
                <a:latin typeface="CiscoSansTT"/>
                <a:cs typeface="CiscoSansTT"/>
              </a:rPr>
              <a:t> </a:t>
            </a:r>
            <a:r>
              <a:rPr lang="en-US" sz="1400" dirty="0" err="1" smtClean="0">
                <a:latin typeface="CiscoSansTT"/>
                <a:cs typeface="CiscoSansTT"/>
              </a:rPr>
              <a:t>Managementpunkte</a:t>
            </a:r>
            <a:endParaRPr lang="en-US" sz="1400" dirty="0">
              <a:latin typeface="CiscoSansTT"/>
              <a:cs typeface="CiscoSansTT"/>
            </a:endParaRPr>
          </a:p>
          <a:p>
            <a:pPr marL="574675" lvl="1" defTabSz="814388">
              <a:lnSpc>
                <a:spcPct val="95000"/>
              </a:lnSpc>
              <a:spcBef>
                <a:spcPct val="35000"/>
              </a:spcBef>
            </a:pPr>
            <a:r>
              <a:rPr lang="en-US" sz="1400" dirty="0" err="1" smtClean="0">
                <a:latin typeface="CiscoSansTT"/>
                <a:cs typeface="CiscoSansTT"/>
              </a:rPr>
              <a:t>Schwierig</a:t>
            </a:r>
            <a:r>
              <a:rPr lang="en-US" sz="1400" dirty="0" smtClean="0">
                <a:latin typeface="CiscoSansTT"/>
                <a:cs typeface="CiscoSansTT"/>
              </a:rPr>
              <a:t>, </a:t>
            </a:r>
            <a:r>
              <a:rPr lang="en-US" sz="1400" dirty="0" err="1" smtClean="0">
                <a:latin typeface="CiscoSansTT"/>
                <a:cs typeface="CiscoSansTT"/>
              </a:rPr>
              <a:t>konsistente</a:t>
            </a:r>
            <a:r>
              <a:rPr lang="en-US" sz="1400" dirty="0" smtClean="0">
                <a:latin typeface="CiscoSansTT"/>
                <a:cs typeface="CiscoSansTT"/>
              </a:rPr>
              <a:t> </a:t>
            </a:r>
            <a:r>
              <a:rPr lang="en-US" sz="1400" dirty="0" err="1" smtClean="0">
                <a:latin typeface="CiscoSansTT"/>
                <a:cs typeface="CiscoSansTT"/>
              </a:rPr>
              <a:t>Konfigurationsregeln</a:t>
            </a:r>
            <a:r>
              <a:rPr lang="en-US" sz="1400" dirty="0" smtClean="0">
                <a:latin typeface="CiscoSansTT"/>
                <a:cs typeface="CiscoSansTT"/>
              </a:rPr>
              <a:t> </a:t>
            </a:r>
            <a:r>
              <a:rPr lang="en-US" sz="1400" dirty="0" err="1" smtClean="0">
                <a:latin typeface="CiscoSansTT"/>
                <a:cs typeface="CiscoSansTT"/>
              </a:rPr>
              <a:t>einzuhalten</a:t>
            </a:r>
            <a:endParaRPr lang="en-US" sz="1400" dirty="0">
              <a:latin typeface="CiscoSansTT"/>
              <a:cs typeface="CiscoSansTT"/>
            </a:endParaRPr>
          </a:p>
          <a:p>
            <a:pPr marL="574675" lvl="1" defTabSz="814388">
              <a:lnSpc>
                <a:spcPct val="95000"/>
              </a:lnSpc>
              <a:spcBef>
                <a:spcPct val="35000"/>
              </a:spcBef>
            </a:pPr>
            <a:r>
              <a:rPr lang="en-US" sz="1400" dirty="0" err="1" smtClean="0">
                <a:latin typeface="CiscoSansTT"/>
                <a:cs typeface="CiscoSansTT"/>
              </a:rPr>
              <a:t>Schwierig</a:t>
            </a:r>
            <a:r>
              <a:rPr lang="en-US" sz="1400" dirty="0" smtClean="0">
                <a:latin typeface="CiscoSansTT"/>
                <a:cs typeface="CiscoSansTT"/>
              </a:rPr>
              <a:t> </a:t>
            </a:r>
            <a:r>
              <a:rPr lang="en-US" sz="1400" dirty="0" err="1" smtClean="0">
                <a:latin typeface="CiscoSansTT"/>
                <a:cs typeface="CiscoSansTT"/>
              </a:rPr>
              <a:t>abzusichern</a:t>
            </a:r>
            <a:endParaRPr lang="en-US" sz="1400" dirty="0">
              <a:latin typeface="CiscoSansTT"/>
              <a:cs typeface="CiscoSansTT"/>
            </a:endParaRPr>
          </a:p>
          <a:p>
            <a:pPr marL="574675" lvl="1" defTabSz="814388">
              <a:lnSpc>
                <a:spcPct val="95000"/>
              </a:lnSpc>
              <a:spcBef>
                <a:spcPct val="35000"/>
              </a:spcBef>
            </a:pPr>
            <a:r>
              <a:rPr lang="en-US" sz="1400" dirty="0" err="1" smtClean="0">
                <a:latin typeface="CiscoSansTT"/>
                <a:cs typeface="CiscoSansTT"/>
              </a:rPr>
              <a:t>Schwierig</a:t>
            </a:r>
            <a:r>
              <a:rPr lang="en-US" sz="1400" dirty="0" smtClean="0">
                <a:latin typeface="CiscoSansTT"/>
                <a:cs typeface="CiscoSansTT"/>
              </a:rPr>
              <a:t> </a:t>
            </a:r>
            <a:r>
              <a:rPr lang="en-US" sz="1400" dirty="0" err="1" smtClean="0">
                <a:latin typeface="CiscoSansTT"/>
                <a:cs typeface="CiscoSansTT"/>
              </a:rPr>
              <a:t>zu</a:t>
            </a:r>
            <a:r>
              <a:rPr lang="en-US" sz="1400" dirty="0" smtClean="0">
                <a:latin typeface="CiscoSansTT"/>
                <a:cs typeface="CiscoSansTT"/>
              </a:rPr>
              <a:t> </a:t>
            </a:r>
            <a:r>
              <a:rPr lang="en-US" sz="1400" dirty="0" err="1" smtClean="0">
                <a:latin typeface="CiscoSansTT"/>
                <a:cs typeface="CiscoSansTT"/>
              </a:rPr>
              <a:t>skalieren</a:t>
            </a:r>
            <a:endParaRPr lang="en-US" sz="1400" dirty="0">
              <a:latin typeface="CiscoSansTT"/>
              <a:cs typeface="CiscoSansTT"/>
            </a:endParaRPr>
          </a:p>
        </p:txBody>
      </p:sp>
      <p:pic>
        <p:nvPicPr>
          <p:cNvPr id="79" name="Picture 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628845" y="1438134"/>
            <a:ext cx="1669910" cy="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 name="Picture 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357070" y="1431940"/>
            <a:ext cx="1669910" cy="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Rectangular Callout 68"/>
          <p:cNvSpPr/>
          <p:nvPr/>
        </p:nvSpPr>
        <p:spPr bwMode="auto">
          <a:xfrm>
            <a:off x="99118" y="1595900"/>
            <a:ext cx="1371015" cy="664622"/>
          </a:xfrm>
          <a:prstGeom prst="wedgeRectCallout">
            <a:avLst>
              <a:gd name="adj1" fmla="val 120799"/>
              <a:gd name="adj2" fmla="val 62865"/>
            </a:avLst>
          </a:prstGeom>
          <a:solidFill>
            <a:srgbClr val="FFFF00"/>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effectLst/>
                <a:latin typeface="Arial" pitchFamily="-106" charset="0"/>
              </a:rPr>
              <a:t>Additional </a:t>
            </a:r>
            <a:br>
              <a:rPr kumimoji="0" lang="en-US" sz="1400" b="0" i="0" u="none" strike="noStrike" cap="none" normalizeH="0" baseline="0" dirty="0" smtClean="0">
                <a:ln>
                  <a:noFill/>
                </a:ln>
                <a:effectLst/>
                <a:latin typeface="Arial" pitchFamily="-106" charset="0"/>
              </a:rPr>
            </a:br>
            <a:r>
              <a:rPr lang="en-US" sz="1400" dirty="0" smtClean="0">
                <a:latin typeface="Arial" pitchFamily="-106" charset="0"/>
              </a:rPr>
              <a:t>LAN &amp; SAN Connections</a:t>
            </a:r>
            <a:endParaRPr kumimoji="0" lang="en-US" sz="1400" b="0" i="0" u="none" strike="noStrike" cap="none" normalizeH="0" baseline="0" dirty="0">
              <a:ln>
                <a:noFill/>
              </a:ln>
              <a:effectLst/>
              <a:latin typeface="Arial" pitchFamily="-106" charset="0"/>
            </a:endParaRPr>
          </a:p>
        </p:txBody>
      </p:sp>
      <p:sp>
        <p:nvSpPr>
          <p:cNvPr id="68" name="Rectangular Callout 67"/>
          <p:cNvSpPr/>
          <p:nvPr/>
        </p:nvSpPr>
        <p:spPr bwMode="auto">
          <a:xfrm>
            <a:off x="99119" y="2368340"/>
            <a:ext cx="1371015" cy="664622"/>
          </a:xfrm>
          <a:prstGeom prst="wedgeRectCallout">
            <a:avLst>
              <a:gd name="adj1" fmla="val 112375"/>
              <a:gd name="adj2" fmla="val 7833"/>
            </a:avLst>
          </a:prstGeom>
          <a:solidFill>
            <a:srgbClr val="FFFF00"/>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effectLst/>
                <a:latin typeface="Arial" pitchFamily="-106" charset="0"/>
              </a:rPr>
              <a:t>Additional </a:t>
            </a:r>
            <a:r>
              <a:rPr lang="en-US" sz="1400" dirty="0" smtClean="0">
                <a:latin typeface="Arial" pitchFamily="-106" charset="0"/>
              </a:rPr>
              <a:t> Management Connections</a:t>
            </a:r>
            <a:endParaRPr kumimoji="0" lang="en-US" sz="1400" b="0" i="0" u="none" strike="noStrike" cap="none" normalizeH="0" baseline="0" dirty="0">
              <a:ln>
                <a:noFill/>
              </a:ln>
              <a:effectLst/>
              <a:latin typeface="Arial" pitchFamily="-106" charset="0"/>
            </a:endParaRPr>
          </a:p>
        </p:txBody>
      </p:sp>
      <p:sp>
        <p:nvSpPr>
          <p:cNvPr id="39" name="Rectangular Callout 38"/>
          <p:cNvSpPr/>
          <p:nvPr/>
        </p:nvSpPr>
        <p:spPr bwMode="auto">
          <a:xfrm>
            <a:off x="83657" y="3166693"/>
            <a:ext cx="1371015" cy="664622"/>
          </a:xfrm>
          <a:prstGeom prst="wedgeRectCallout">
            <a:avLst>
              <a:gd name="adj1" fmla="val 116587"/>
              <a:gd name="adj2" fmla="val 280100"/>
            </a:avLst>
          </a:prstGeom>
          <a:solidFill>
            <a:srgbClr val="FFFF00"/>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r>
              <a:rPr kumimoji="0" lang="en-US" sz="1400" u="none" strike="noStrike" cap="none" normalizeH="0" baseline="0" dirty="0" smtClean="0">
                <a:ln>
                  <a:noFill/>
                </a:ln>
                <a:effectLst/>
                <a:latin typeface="CiscoSansTT"/>
                <a:cs typeface="CiscoSansTT"/>
              </a:rPr>
              <a:t>Multiple</a:t>
            </a:r>
            <a:r>
              <a:rPr lang="en-US" sz="1400" dirty="0" smtClean="0">
                <a:latin typeface="CiscoSansTT"/>
                <a:cs typeface="CiscoSansTT"/>
              </a:rPr>
              <a:t> Ethernet Connections</a:t>
            </a:r>
            <a:endParaRPr kumimoji="0" lang="en-US" sz="1400" u="none" strike="noStrike" cap="none" normalizeH="0" baseline="0" dirty="0">
              <a:ln>
                <a:noFill/>
              </a:ln>
              <a:effectLst/>
              <a:latin typeface="CiscoSansTT"/>
              <a:cs typeface="CiscoSansTT"/>
            </a:endParaRPr>
          </a:p>
        </p:txBody>
      </p:sp>
      <p:sp>
        <p:nvSpPr>
          <p:cNvPr id="38" name="Rectangular Callout 37"/>
          <p:cNvSpPr/>
          <p:nvPr/>
        </p:nvSpPr>
        <p:spPr bwMode="auto">
          <a:xfrm>
            <a:off x="99119" y="4043480"/>
            <a:ext cx="1371015" cy="664622"/>
          </a:xfrm>
          <a:prstGeom prst="wedgeRectCallout">
            <a:avLst>
              <a:gd name="adj1" fmla="val 109203"/>
              <a:gd name="adj2" fmla="val 176908"/>
            </a:avLst>
          </a:prstGeom>
          <a:solidFill>
            <a:srgbClr val="FFFF00"/>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r>
              <a:rPr kumimoji="0" lang="en-US" sz="1400" u="none" strike="noStrike" cap="none" normalizeH="0" baseline="0" dirty="0" smtClean="0">
                <a:ln>
                  <a:noFill/>
                </a:ln>
                <a:effectLst/>
                <a:latin typeface="CiscoSansTT"/>
                <a:cs typeface="CiscoSansTT"/>
              </a:rPr>
              <a:t>Multiple</a:t>
            </a:r>
            <a:r>
              <a:rPr lang="en-US" sz="1400" dirty="0" smtClean="0">
                <a:latin typeface="CiscoSansTT"/>
                <a:cs typeface="CiscoSansTT"/>
              </a:rPr>
              <a:t> </a:t>
            </a:r>
            <a:br>
              <a:rPr lang="en-US" sz="1400" dirty="0" smtClean="0">
                <a:latin typeface="CiscoSansTT"/>
                <a:cs typeface="CiscoSansTT"/>
              </a:rPr>
            </a:br>
            <a:r>
              <a:rPr lang="en-US" sz="1400" dirty="0" smtClean="0">
                <a:latin typeface="CiscoSansTT"/>
                <a:cs typeface="CiscoSansTT"/>
              </a:rPr>
              <a:t>SAN Connections</a:t>
            </a:r>
            <a:endParaRPr kumimoji="0" lang="en-US" sz="1400" u="none" strike="noStrike" cap="none" normalizeH="0" baseline="0" dirty="0">
              <a:ln>
                <a:noFill/>
              </a:ln>
              <a:effectLst/>
              <a:latin typeface="CiscoSansTT"/>
              <a:cs typeface="CiscoSansTT"/>
            </a:endParaRPr>
          </a:p>
        </p:txBody>
      </p:sp>
      <p:sp>
        <p:nvSpPr>
          <p:cNvPr id="40" name="Rectangular Callout 39"/>
          <p:cNvSpPr/>
          <p:nvPr/>
        </p:nvSpPr>
        <p:spPr bwMode="auto">
          <a:xfrm>
            <a:off x="99119" y="4874779"/>
            <a:ext cx="1371015" cy="858521"/>
          </a:xfrm>
          <a:prstGeom prst="wedgeRectCallout">
            <a:avLst>
              <a:gd name="adj1" fmla="val 130697"/>
              <a:gd name="adj2" fmla="val 71252"/>
            </a:avLst>
          </a:prstGeom>
          <a:solidFill>
            <a:srgbClr val="FFFF00"/>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r>
              <a:rPr kumimoji="0" lang="en-US" sz="1400" u="none" strike="noStrike" cap="none" normalizeH="0" baseline="0" dirty="0" smtClean="0">
                <a:ln>
                  <a:noFill/>
                </a:ln>
                <a:effectLst/>
                <a:latin typeface="CiscoSansTT"/>
                <a:cs typeface="CiscoSansTT"/>
              </a:rPr>
              <a:t>Separate Remote Management</a:t>
            </a:r>
            <a:r>
              <a:rPr kumimoji="0" lang="en-US" sz="1400" u="none" strike="noStrike" cap="none" normalizeH="0" dirty="0" smtClean="0">
                <a:ln>
                  <a:noFill/>
                </a:ln>
                <a:effectLst/>
                <a:latin typeface="CiscoSansTT"/>
                <a:cs typeface="CiscoSansTT"/>
              </a:rPr>
              <a:t> per Chassis</a:t>
            </a:r>
            <a:endParaRPr kumimoji="0" lang="en-US" sz="1400" u="none" strike="noStrike" cap="none" normalizeH="0" baseline="0" dirty="0">
              <a:ln>
                <a:noFill/>
              </a:ln>
              <a:effectLst/>
              <a:latin typeface="CiscoSansTT"/>
              <a:cs typeface="CiscoSansTT"/>
            </a:endParaRPr>
          </a:p>
        </p:txBody>
      </p:sp>
      <p:sp>
        <p:nvSpPr>
          <p:cNvPr id="22" name="Rectangular Callout 21"/>
          <p:cNvSpPr/>
          <p:nvPr/>
        </p:nvSpPr>
        <p:spPr bwMode="auto">
          <a:xfrm>
            <a:off x="99119" y="5855043"/>
            <a:ext cx="1371015" cy="664622"/>
          </a:xfrm>
          <a:prstGeom prst="wedgeRectCallout">
            <a:avLst>
              <a:gd name="adj1" fmla="val 157394"/>
              <a:gd name="adj2" fmla="val -29400"/>
            </a:avLst>
          </a:prstGeom>
          <a:solidFill>
            <a:srgbClr val="FFFF00"/>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r>
              <a:rPr kumimoji="0" lang="en-US" sz="1400" u="none" strike="noStrike" cap="none" normalizeH="0" baseline="0" dirty="0" smtClean="0">
                <a:ln>
                  <a:noFill/>
                </a:ln>
                <a:effectLst/>
                <a:latin typeface="CiscoSansTT"/>
                <a:cs typeface="CiscoSansTT"/>
              </a:rPr>
              <a:t>Multiple</a:t>
            </a:r>
            <a:r>
              <a:rPr lang="en-US" sz="1400" dirty="0" smtClean="0">
                <a:latin typeface="CiscoSansTT"/>
                <a:cs typeface="CiscoSansTT"/>
              </a:rPr>
              <a:t> Management Modules</a:t>
            </a:r>
            <a:endParaRPr kumimoji="0" lang="en-US" sz="1400" u="none" strike="noStrike" cap="none" normalizeH="0" baseline="0" dirty="0">
              <a:ln>
                <a:noFill/>
              </a:ln>
              <a:effectLst/>
              <a:latin typeface="CiscoSansTT"/>
              <a:cs typeface="CiscoSansTT"/>
            </a:endParaRPr>
          </a:p>
        </p:txBody>
      </p:sp>
      <p:sp>
        <p:nvSpPr>
          <p:cNvPr id="71" name="Rectangular Callout 70"/>
          <p:cNvSpPr/>
          <p:nvPr/>
        </p:nvSpPr>
        <p:spPr bwMode="auto">
          <a:xfrm>
            <a:off x="90180" y="2353660"/>
            <a:ext cx="1371015" cy="664622"/>
          </a:xfrm>
          <a:prstGeom prst="wedgeRectCallout">
            <a:avLst>
              <a:gd name="adj1" fmla="val 114481"/>
              <a:gd name="adj2" fmla="val 223619"/>
            </a:avLst>
          </a:prstGeom>
          <a:solidFill>
            <a:srgbClr val="FFFF00"/>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r>
              <a:rPr kumimoji="0" lang="en-US" sz="1400" u="none" strike="noStrike" cap="none" normalizeH="0" baseline="0" dirty="0" smtClean="0">
                <a:ln>
                  <a:noFill/>
                </a:ln>
                <a:effectLst/>
                <a:latin typeface="CiscoSansTT"/>
                <a:cs typeface="CiscoSansTT"/>
              </a:rPr>
              <a:t>Additional </a:t>
            </a:r>
            <a:r>
              <a:rPr lang="en-US" sz="1400" dirty="0" smtClean="0">
                <a:latin typeface="CiscoSansTT"/>
                <a:cs typeface="CiscoSansTT"/>
              </a:rPr>
              <a:t> Management Connections</a:t>
            </a:r>
            <a:endParaRPr kumimoji="0" lang="en-US" sz="1400" u="none" strike="noStrike" cap="none" normalizeH="0" baseline="0" dirty="0">
              <a:ln>
                <a:noFill/>
              </a:ln>
              <a:effectLst/>
              <a:latin typeface="CiscoSansTT"/>
              <a:cs typeface="CiscoSansTT"/>
            </a:endParaRPr>
          </a:p>
        </p:txBody>
      </p:sp>
      <p:sp>
        <p:nvSpPr>
          <p:cNvPr id="81" name="Rectangular Callout 80"/>
          <p:cNvSpPr/>
          <p:nvPr/>
        </p:nvSpPr>
        <p:spPr bwMode="auto">
          <a:xfrm>
            <a:off x="90180" y="1585560"/>
            <a:ext cx="1371015" cy="664622"/>
          </a:xfrm>
          <a:prstGeom prst="wedgeRectCallout">
            <a:avLst>
              <a:gd name="adj1" fmla="val 124309"/>
              <a:gd name="adj2" fmla="val 256928"/>
            </a:avLst>
          </a:prstGeom>
          <a:solidFill>
            <a:srgbClr val="FFFF00"/>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r>
              <a:rPr kumimoji="0" lang="en-US" sz="1400" u="none" strike="noStrike" cap="none" normalizeH="0" baseline="0" dirty="0" smtClean="0">
                <a:ln>
                  <a:noFill/>
                </a:ln>
                <a:effectLst/>
                <a:latin typeface="CiscoSansTT"/>
                <a:cs typeface="CiscoSansTT"/>
              </a:rPr>
              <a:t>Additional </a:t>
            </a:r>
            <a:br>
              <a:rPr kumimoji="0" lang="en-US" sz="1400" u="none" strike="noStrike" cap="none" normalizeH="0" baseline="0" dirty="0" smtClean="0">
                <a:ln>
                  <a:noFill/>
                </a:ln>
                <a:effectLst/>
                <a:latin typeface="CiscoSansTT"/>
                <a:cs typeface="CiscoSansTT"/>
              </a:rPr>
            </a:br>
            <a:r>
              <a:rPr lang="en-US" sz="1400" dirty="0" smtClean="0">
                <a:latin typeface="CiscoSansTT"/>
                <a:cs typeface="CiscoSansTT"/>
              </a:rPr>
              <a:t>LAN &amp; SAN Connections</a:t>
            </a:r>
            <a:endParaRPr kumimoji="0" lang="en-US" sz="1400" u="none" strike="noStrike" cap="none" normalizeH="0" baseline="0" dirty="0">
              <a:ln>
                <a:noFill/>
              </a:ln>
              <a:effectLst/>
              <a:latin typeface="CiscoSansTT"/>
              <a:cs typeface="CiscoSansTT"/>
            </a:endParaRPr>
          </a:p>
        </p:txBody>
      </p:sp>
      <p:sp>
        <p:nvSpPr>
          <p:cNvPr id="82" name="Title 1"/>
          <p:cNvSpPr txBox="1">
            <a:spLocks/>
          </p:cNvSpPr>
          <p:nvPr/>
        </p:nvSpPr>
        <p:spPr bwMode="auto">
          <a:xfrm>
            <a:off x="620575" y="524155"/>
            <a:ext cx="7703697" cy="838200"/>
          </a:xfrm>
          <a:prstGeom prst="rect">
            <a:avLst/>
          </a:prstGeom>
          <a:noFill/>
          <a:ln w="9525">
            <a:noFill/>
            <a:miter lim="800000"/>
            <a:headEnd/>
            <a:tailEnd/>
          </a:ln>
        </p:spPr>
        <p:txBody>
          <a:bodyPr vert="horz" wrap="square" lIns="82296" tIns="45720" rIns="82296" bIns="45720" numCol="1" anchor="b" anchorCtr="0" compatLnSpc="1">
            <a:prstTxWarp prst="textNoShape">
              <a:avLst/>
            </a:prstTxWarp>
          </a:bodyPr>
          <a:lstStyle>
            <a:lvl1pPr algn="l" rtl="0" eaLnBrk="0" fontAlgn="base" hangingPunct="0">
              <a:lnSpc>
                <a:spcPct val="90000"/>
              </a:lnSpc>
              <a:spcBef>
                <a:spcPct val="0"/>
              </a:spcBef>
              <a:spcAft>
                <a:spcPct val="0"/>
              </a:spcAft>
              <a:defRPr sz="3000" b="1" kern="1200">
                <a:solidFill>
                  <a:srgbClr val="404040"/>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3000" b="1">
                <a:solidFill>
                  <a:schemeClr val="accent1"/>
                </a:solidFill>
                <a:latin typeface="Arial" charset="0"/>
              </a:defRPr>
            </a:lvl6pPr>
            <a:lvl7pPr marL="914400" algn="l" rtl="0" fontAlgn="base">
              <a:lnSpc>
                <a:spcPct val="90000"/>
              </a:lnSpc>
              <a:spcBef>
                <a:spcPct val="0"/>
              </a:spcBef>
              <a:spcAft>
                <a:spcPct val="0"/>
              </a:spcAft>
              <a:defRPr sz="3000" b="1">
                <a:solidFill>
                  <a:schemeClr val="accent1"/>
                </a:solidFill>
                <a:latin typeface="Arial" charset="0"/>
              </a:defRPr>
            </a:lvl7pPr>
            <a:lvl8pPr marL="1371600" algn="l" rtl="0" fontAlgn="base">
              <a:lnSpc>
                <a:spcPct val="90000"/>
              </a:lnSpc>
              <a:spcBef>
                <a:spcPct val="0"/>
              </a:spcBef>
              <a:spcAft>
                <a:spcPct val="0"/>
              </a:spcAft>
              <a:defRPr sz="3000" b="1">
                <a:solidFill>
                  <a:schemeClr val="accent1"/>
                </a:solidFill>
                <a:latin typeface="Arial" charset="0"/>
              </a:defRPr>
            </a:lvl8pPr>
            <a:lvl9pPr marL="1828800" algn="l" rtl="0" fontAlgn="base">
              <a:lnSpc>
                <a:spcPct val="90000"/>
              </a:lnSpc>
              <a:spcBef>
                <a:spcPct val="0"/>
              </a:spcBef>
              <a:spcAft>
                <a:spcPct val="0"/>
              </a:spcAft>
              <a:defRPr sz="3000" b="1">
                <a:solidFill>
                  <a:schemeClr val="accent1"/>
                </a:solidFill>
                <a:latin typeface="Arial" charset="0"/>
              </a:defRPr>
            </a:lvl9pPr>
          </a:lstStyle>
          <a:p>
            <a:r>
              <a:rPr lang="en-US" sz="4000" b="0" dirty="0" err="1" smtClean="0">
                <a:latin typeface="CiscoSansTT"/>
                <a:cs typeface="CiscoSansTT"/>
              </a:rPr>
              <a:t>Herkömmliche</a:t>
            </a:r>
            <a:r>
              <a:rPr lang="en-US" sz="4000" b="0" dirty="0" smtClean="0">
                <a:latin typeface="CiscoSansTT"/>
                <a:cs typeface="CiscoSansTT"/>
              </a:rPr>
              <a:t> </a:t>
            </a:r>
            <a:r>
              <a:rPr lang="en-US" sz="4000" b="0" dirty="0" err="1" smtClean="0">
                <a:latin typeface="CiscoSansTT"/>
                <a:cs typeface="CiscoSansTT"/>
              </a:rPr>
              <a:t>Bladesysteme</a:t>
            </a:r>
            <a:endParaRPr lang="en-US" sz="4000" b="0" dirty="0" smtClean="0">
              <a:latin typeface="CiscoSansTT"/>
              <a:cs typeface="CiscoSansTT"/>
            </a:endParaRPr>
          </a:p>
          <a:p>
            <a:r>
              <a:rPr lang="en-US" sz="2400" b="0" dirty="0" smtClean="0">
                <a:solidFill>
                  <a:srgbClr val="EE6804"/>
                </a:solidFill>
                <a:latin typeface="CiscoSansTT"/>
                <a:cs typeface="CiscoSansTT"/>
              </a:rPr>
              <a:t>  </a:t>
            </a:r>
            <a:endParaRPr lang="en-US" sz="2400" b="0" dirty="0">
              <a:solidFill>
                <a:srgbClr val="EE6804"/>
              </a:solidFill>
              <a:latin typeface="CiscoSansTT"/>
              <a:cs typeface="CiscoSansTT"/>
            </a:endParaRPr>
          </a:p>
        </p:txBody>
      </p:sp>
    </p:spTree>
    <p:extLst>
      <p:ext uri="{BB962C8B-B14F-4D97-AF65-F5344CB8AC3E}">
        <p14:creationId xmlns:p14="http://schemas.microsoft.com/office/powerpoint/2010/main" val="138706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2" presetClass="entr" presetSubtype="1" fill="hold" grpId="0" nodeType="withEffect">
                                  <p:stCondLst>
                                    <p:cond delay="0"/>
                                  </p:stCondLst>
                                  <p:childTnLst>
                                    <p:set>
                                      <p:cBhvr>
                                        <p:cTn id="9" dur="1" fill="hold">
                                          <p:stCondLst>
                                            <p:cond delay="0"/>
                                          </p:stCondLst>
                                        </p:cTn>
                                        <p:tgtEl>
                                          <p:spTgt spid="195"/>
                                        </p:tgtEl>
                                        <p:attrNameLst>
                                          <p:attrName>style.visibility</p:attrName>
                                        </p:attrNameLst>
                                      </p:cBhvr>
                                      <p:to>
                                        <p:strVal val="visible"/>
                                      </p:to>
                                    </p:set>
                                    <p:anim calcmode="lin" valueType="num">
                                      <p:cBhvr additive="base">
                                        <p:cTn id="10" dur="500" fill="hold"/>
                                        <p:tgtEl>
                                          <p:spTgt spid="195"/>
                                        </p:tgtEl>
                                        <p:attrNameLst>
                                          <p:attrName>ppt_x</p:attrName>
                                        </p:attrNameLst>
                                      </p:cBhvr>
                                      <p:tavLst>
                                        <p:tav tm="0">
                                          <p:val>
                                            <p:strVal val="#ppt_x"/>
                                          </p:val>
                                        </p:tav>
                                        <p:tav tm="100000">
                                          <p:val>
                                            <p:strVal val="#ppt_x"/>
                                          </p:val>
                                        </p:tav>
                                      </p:tavLst>
                                    </p:anim>
                                    <p:anim calcmode="lin" valueType="num">
                                      <p:cBhvr additive="base">
                                        <p:cTn id="11" dur="500" fill="hold"/>
                                        <p:tgtEl>
                                          <p:spTgt spid="195"/>
                                        </p:tgtEl>
                                        <p:attrNameLst>
                                          <p:attrName>ppt_y</p:attrName>
                                        </p:attrNameLst>
                                      </p:cBhvr>
                                      <p:tavLst>
                                        <p:tav tm="0">
                                          <p:val>
                                            <p:strVal val="0-#ppt_h/2"/>
                                          </p:val>
                                        </p:tav>
                                        <p:tav tm="100000">
                                          <p:val>
                                            <p:strVal val="#ppt_y"/>
                                          </p:val>
                                        </p:tav>
                                      </p:tavLst>
                                    </p:anim>
                                  </p:childTnLst>
                                </p:cTn>
                              </p:par>
                              <p:par>
                                <p:cTn id="12" presetID="2" presetClass="entr" presetSubtype="1" fill="hold" grpId="0" nodeType="withEffect">
                                  <p:stCondLst>
                                    <p:cond delay="0"/>
                                  </p:stCondLst>
                                  <p:childTnLst>
                                    <p:set>
                                      <p:cBhvr>
                                        <p:cTn id="13" dur="1" fill="hold">
                                          <p:stCondLst>
                                            <p:cond delay="0"/>
                                          </p:stCondLst>
                                        </p:cTn>
                                        <p:tgtEl>
                                          <p:spTgt spid="209"/>
                                        </p:tgtEl>
                                        <p:attrNameLst>
                                          <p:attrName>style.visibility</p:attrName>
                                        </p:attrNameLst>
                                      </p:cBhvr>
                                      <p:to>
                                        <p:strVal val="visible"/>
                                      </p:to>
                                    </p:set>
                                    <p:anim calcmode="lin" valueType="num">
                                      <p:cBhvr additive="base">
                                        <p:cTn id="14" dur="500" fill="hold"/>
                                        <p:tgtEl>
                                          <p:spTgt spid="209"/>
                                        </p:tgtEl>
                                        <p:attrNameLst>
                                          <p:attrName>ppt_x</p:attrName>
                                        </p:attrNameLst>
                                      </p:cBhvr>
                                      <p:tavLst>
                                        <p:tav tm="0">
                                          <p:val>
                                            <p:strVal val="#ppt_x"/>
                                          </p:val>
                                        </p:tav>
                                        <p:tav tm="100000">
                                          <p:val>
                                            <p:strVal val="#ppt_x"/>
                                          </p:val>
                                        </p:tav>
                                      </p:tavLst>
                                    </p:anim>
                                    <p:anim calcmode="lin" valueType="num">
                                      <p:cBhvr additive="base">
                                        <p:cTn id="15" dur="500" fill="hold"/>
                                        <p:tgtEl>
                                          <p:spTgt spid="209"/>
                                        </p:tgtEl>
                                        <p:attrNameLst>
                                          <p:attrName>ppt_y</p:attrName>
                                        </p:attrNameLst>
                                      </p:cBhvr>
                                      <p:tavLst>
                                        <p:tav tm="0">
                                          <p:val>
                                            <p:strVal val="0-#ppt_h/2"/>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210"/>
                                        </p:tgtEl>
                                        <p:attrNameLst>
                                          <p:attrName>style.visibility</p:attrName>
                                        </p:attrNameLst>
                                      </p:cBhvr>
                                      <p:to>
                                        <p:strVal val="visible"/>
                                      </p:to>
                                    </p:set>
                                    <p:anim calcmode="lin" valueType="num">
                                      <p:cBhvr additive="base">
                                        <p:cTn id="18" dur="500" fill="hold"/>
                                        <p:tgtEl>
                                          <p:spTgt spid="210"/>
                                        </p:tgtEl>
                                        <p:attrNameLst>
                                          <p:attrName>ppt_x</p:attrName>
                                        </p:attrNameLst>
                                      </p:cBhvr>
                                      <p:tavLst>
                                        <p:tav tm="0">
                                          <p:val>
                                            <p:strVal val="#ppt_x"/>
                                          </p:val>
                                        </p:tav>
                                        <p:tav tm="100000">
                                          <p:val>
                                            <p:strVal val="#ppt_x"/>
                                          </p:val>
                                        </p:tav>
                                      </p:tavLst>
                                    </p:anim>
                                    <p:anim calcmode="lin" valueType="num">
                                      <p:cBhvr additive="base">
                                        <p:cTn id="19" dur="500" fill="hold"/>
                                        <p:tgtEl>
                                          <p:spTgt spid="210"/>
                                        </p:tgtEl>
                                        <p:attrNameLst>
                                          <p:attrName>ppt_y</p:attrName>
                                        </p:attrNameLst>
                                      </p:cBhvr>
                                      <p:tavLst>
                                        <p:tav tm="0">
                                          <p:val>
                                            <p:strVal val="0-#ppt_h/2"/>
                                          </p:val>
                                        </p:tav>
                                        <p:tav tm="100000">
                                          <p:val>
                                            <p:strVal val="#ppt_y"/>
                                          </p:val>
                                        </p:tav>
                                      </p:tavLst>
                                    </p:anim>
                                  </p:childTnLst>
                                </p:cTn>
                              </p:par>
                              <p:par>
                                <p:cTn id="20" presetID="2" presetClass="entr" presetSubtype="1" fill="hold" nodeType="withEffect">
                                  <p:stCondLst>
                                    <p:cond delay="0"/>
                                  </p:stCondLst>
                                  <p:childTnLst>
                                    <p:set>
                                      <p:cBhvr>
                                        <p:cTn id="21" dur="1" fill="hold">
                                          <p:stCondLst>
                                            <p:cond delay="0"/>
                                          </p:stCondLst>
                                        </p:cTn>
                                        <p:tgtEl>
                                          <p:spTgt spid="196"/>
                                        </p:tgtEl>
                                        <p:attrNameLst>
                                          <p:attrName>style.visibility</p:attrName>
                                        </p:attrNameLst>
                                      </p:cBhvr>
                                      <p:to>
                                        <p:strVal val="visible"/>
                                      </p:to>
                                    </p:set>
                                    <p:anim calcmode="lin" valueType="num">
                                      <p:cBhvr additive="base">
                                        <p:cTn id="22" dur="500" fill="hold"/>
                                        <p:tgtEl>
                                          <p:spTgt spid="196"/>
                                        </p:tgtEl>
                                        <p:attrNameLst>
                                          <p:attrName>ppt_x</p:attrName>
                                        </p:attrNameLst>
                                      </p:cBhvr>
                                      <p:tavLst>
                                        <p:tav tm="0">
                                          <p:val>
                                            <p:strVal val="#ppt_x"/>
                                          </p:val>
                                        </p:tav>
                                        <p:tav tm="100000">
                                          <p:val>
                                            <p:strVal val="#ppt_x"/>
                                          </p:val>
                                        </p:tav>
                                      </p:tavLst>
                                    </p:anim>
                                    <p:anim calcmode="lin" valueType="num">
                                      <p:cBhvr additive="base">
                                        <p:cTn id="23" dur="500" fill="hold"/>
                                        <p:tgtEl>
                                          <p:spTgt spid="196"/>
                                        </p:tgtEl>
                                        <p:attrNameLst>
                                          <p:attrName>ppt_y</p:attrName>
                                        </p:attrNameLst>
                                      </p:cBhvr>
                                      <p:tavLst>
                                        <p:tav tm="0">
                                          <p:val>
                                            <p:strVal val="0-#ppt_h/2"/>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1+#ppt_w/2"/>
                                          </p:val>
                                        </p:tav>
                                        <p:tav tm="100000">
                                          <p:val>
                                            <p:strVal val="#ppt_x"/>
                                          </p:val>
                                        </p:tav>
                                      </p:tavLst>
                                    </p:anim>
                                    <p:anim calcmode="lin" valueType="num">
                                      <p:cBhvr additive="base">
                                        <p:cTn id="27"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2" presetClass="entr" presetSubtype="2" fill="hold" nodeType="withEffect">
                                  <p:stCondLst>
                                    <p:cond delay="0"/>
                                  </p:stCondLst>
                                  <p:childTnLst>
                                    <p:set>
                                      <p:cBhvr>
                                        <p:cTn id="39" dur="1" fill="hold">
                                          <p:stCondLst>
                                            <p:cond delay="0"/>
                                          </p:stCondLst>
                                        </p:cTn>
                                        <p:tgtEl>
                                          <p:spTgt spid="85"/>
                                        </p:tgtEl>
                                        <p:attrNameLst>
                                          <p:attrName>style.visibility</p:attrName>
                                        </p:attrNameLst>
                                      </p:cBhvr>
                                      <p:to>
                                        <p:strVal val="visible"/>
                                      </p:to>
                                    </p:set>
                                    <p:anim calcmode="lin" valueType="num">
                                      <p:cBhvr additive="base">
                                        <p:cTn id="40" dur="500" fill="hold"/>
                                        <p:tgtEl>
                                          <p:spTgt spid="85"/>
                                        </p:tgtEl>
                                        <p:attrNameLst>
                                          <p:attrName>ppt_x</p:attrName>
                                        </p:attrNameLst>
                                      </p:cBhvr>
                                      <p:tavLst>
                                        <p:tav tm="0">
                                          <p:val>
                                            <p:strVal val="1+#ppt_w/2"/>
                                          </p:val>
                                        </p:tav>
                                        <p:tav tm="100000">
                                          <p:val>
                                            <p:strVal val="#ppt_x"/>
                                          </p:val>
                                        </p:tav>
                                      </p:tavLst>
                                    </p:anim>
                                    <p:anim calcmode="lin" valueType="num">
                                      <p:cBhvr additive="base">
                                        <p:cTn id="41" dur="500" fill="hold"/>
                                        <p:tgtEl>
                                          <p:spTgt spid="85"/>
                                        </p:tgtEl>
                                        <p:attrNameLst>
                                          <p:attrName>ppt_y</p:attrName>
                                        </p:attrNameLst>
                                      </p:cBhvr>
                                      <p:tavLst>
                                        <p:tav tm="0">
                                          <p:val>
                                            <p:strVal val="#ppt_y"/>
                                          </p:val>
                                        </p:tav>
                                        <p:tav tm="100000">
                                          <p:val>
                                            <p:strVal val="#ppt_y"/>
                                          </p:val>
                                        </p:tav>
                                      </p:tavLst>
                                    </p:anim>
                                  </p:childTnLst>
                                </p:cTn>
                              </p:par>
                              <p:par>
                                <p:cTn id="42" presetID="2" presetClass="entr" presetSubtype="1" fill="hold" grpId="0" nodeType="withEffect">
                                  <p:stCondLst>
                                    <p:cond delay="0"/>
                                  </p:stCondLst>
                                  <p:childTnLst>
                                    <p:set>
                                      <p:cBhvr>
                                        <p:cTn id="43" dur="1" fill="hold">
                                          <p:stCondLst>
                                            <p:cond delay="0"/>
                                          </p:stCondLst>
                                        </p:cTn>
                                        <p:tgtEl>
                                          <p:spTgt spid="91"/>
                                        </p:tgtEl>
                                        <p:attrNameLst>
                                          <p:attrName>style.visibility</p:attrName>
                                        </p:attrNameLst>
                                      </p:cBhvr>
                                      <p:to>
                                        <p:strVal val="visible"/>
                                      </p:to>
                                    </p:set>
                                    <p:anim calcmode="lin" valueType="num">
                                      <p:cBhvr additive="base">
                                        <p:cTn id="44" dur="500" fill="hold"/>
                                        <p:tgtEl>
                                          <p:spTgt spid="91"/>
                                        </p:tgtEl>
                                        <p:attrNameLst>
                                          <p:attrName>ppt_x</p:attrName>
                                        </p:attrNameLst>
                                      </p:cBhvr>
                                      <p:tavLst>
                                        <p:tav tm="0">
                                          <p:val>
                                            <p:strVal val="#ppt_x"/>
                                          </p:val>
                                        </p:tav>
                                        <p:tav tm="100000">
                                          <p:val>
                                            <p:strVal val="#ppt_x"/>
                                          </p:val>
                                        </p:tav>
                                      </p:tavLst>
                                    </p:anim>
                                    <p:anim calcmode="lin" valueType="num">
                                      <p:cBhvr additive="base">
                                        <p:cTn id="45" dur="500" fill="hold"/>
                                        <p:tgtEl>
                                          <p:spTgt spid="91"/>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additive="base">
                                        <p:cTn id="48" dur="500" fill="hold"/>
                                        <p:tgtEl>
                                          <p:spTgt spid="159"/>
                                        </p:tgtEl>
                                        <p:attrNameLst>
                                          <p:attrName>ppt_x</p:attrName>
                                        </p:attrNameLst>
                                      </p:cBhvr>
                                      <p:tavLst>
                                        <p:tav tm="0">
                                          <p:val>
                                            <p:strVal val="#ppt_x"/>
                                          </p:val>
                                        </p:tav>
                                        <p:tav tm="100000">
                                          <p:val>
                                            <p:strVal val="#ppt_x"/>
                                          </p:val>
                                        </p:tav>
                                      </p:tavLst>
                                    </p:anim>
                                    <p:anim calcmode="lin" valueType="num">
                                      <p:cBhvr additive="base">
                                        <p:cTn id="49" dur="500" fill="hold"/>
                                        <p:tgtEl>
                                          <p:spTgt spid="159"/>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120"/>
                                        </p:tgtEl>
                                        <p:attrNameLst>
                                          <p:attrName>style.visibility</p:attrName>
                                        </p:attrNameLst>
                                      </p:cBhvr>
                                      <p:to>
                                        <p:strVal val="visible"/>
                                      </p:to>
                                    </p:set>
                                    <p:anim calcmode="lin" valueType="num">
                                      <p:cBhvr additive="base">
                                        <p:cTn id="52" dur="500" fill="hold"/>
                                        <p:tgtEl>
                                          <p:spTgt spid="120"/>
                                        </p:tgtEl>
                                        <p:attrNameLst>
                                          <p:attrName>ppt_x</p:attrName>
                                        </p:attrNameLst>
                                      </p:cBhvr>
                                      <p:tavLst>
                                        <p:tav tm="0">
                                          <p:val>
                                            <p:strVal val="#ppt_x"/>
                                          </p:val>
                                        </p:tav>
                                        <p:tav tm="100000">
                                          <p:val>
                                            <p:strVal val="#ppt_x"/>
                                          </p:val>
                                        </p:tav>
                                      </p:tavLst>
                                    </p:anim>
                                    <p:anim calcmode="lin" valueType="num">
                                      <p:cBhvr additive="base">
                                        <p:cTn id="53" dur="500" fill="hold"/>
                                        <p:tgtEl>
                                          <p:spTgt spid="120"/>
                                        </p:tgtEl>
                                        <p:attrNameLst>
                                          <p:attrName>ppt_y</p:attrName>
                                        </p:attrNameLst>
                                      </p:cBhvr>
                                      <p:tavLst>
                                        <p:tav tm="0">
                                          <p:val>
                                            <p:strVal val="0-#ppt_h/2"/>
                                          </p:val>
                                        </p:tav>
                                        <p:tav tm="100000">
                                          <p:val>
                                            <p:strVal val="#ppt_y"/>
                                          </p:val>
                                        </p:tav>
                                      </p:tavLst>
                                    </p:anim>
                                  </p:childTnLst>
                                </p:cTn>
                              </p:par>
                              <p:par>
                                <p:cTn id="54" presetID="2" presetClass="entr" presetSubtype="1" fill="hold" nodeType="withEffect">
                                  <p:stCondLst>
                                    <p:cond delay="0"/>
                                  </p:stCondLst>
                                  <p:childTnLst>
                                    <p:set>
                                      <p:cBhvr>
                                        <p:cTn id="55" dur="1" fill="hold">
                                          <p:stCondLst>
                                            <p:cond delay="0"/>
                                          </p:stCondLst>
                                        </p:cTn>
                                        <p:tgtEl>
                                          <p:spTgt spid="161"/>
                                        </p:tgtEl>
                                        <p:attrNameLst>
                                          <p:attrName>style.visibility</p:attrName>
                                        </p:attrNameLst>
                                      </p:cBhvr>
                                      <p:to>
                                        <p:strVal val="visible"/>
                                      </p:to>
                                    </p:set>
                                    <p:anim calcmode="lin" valueType="num">
                                      <p:cBhvr additive="base">
                                        <p:cTn id="56" dur="500" fill="hold"/>
                                        <p:tgtEl>
                                          <p:spTgt spid="161"/>
                                        </p:tgtEl>
                                        <p:attrNameLst>
                                          <p:attrName>ppt_x</p:attrName>
                                        </p:attrNameLst>
                                      </p:cBhvr>
                                      <p:tavLst>
                                        <p:tav tm="0">
                                          <p:val>
                                            <p:strVal val="#ppt_x"/>
                                          </p:val>
                                        </p:tav>
                                        <p:tav tm="100000">
                                          <p:val>
                                            <p:strVal val="#ppt_x"/>
                                          </p:val>
                                        </p:tav>
                                      </p:tavLst>
                                    </p:anim>
                                    <p:anim calcmode="lin" valueType="num">
                                      <p:cBhvr additive="base">
                                        <p:cTn id="57" dur="500" fill="hold"/>
                                        <p:tgtEl>
                                          <p:spTgt spid="161"/>
                                        </p:tgtEl>
                                        <p:attrNameLst>
                                          <p:attrName>ppt_y</p:attrName>
                                        </p:attrNameLst>
                                      </p:cBhvr>
                                      <p:tavLst>
                                        <p:tav tm="0">
                                          <p:val>
                                            <p:strVal val="0-#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fade">
                                      <p:cBhvr>
                                        <p:cTn id="62" dur="500"/>
                                        <p:tgtEl>
                                          <p:spTgt spid="39"/>
                                        </p:tgtEl>
                                      </p:cBhvr>
                                    </p:animEffect>
                                  </p:childTnLst>
                                </p:cTn>
                              </p:par>
                              <p:par>
                                <p:cTn id="63" presetID="2" presetClass="entr" presetSubtype="1" fill="hold" grpId="0" nodeType="withEffect">
                                  <p:stCondLst>
                                    <p:cond delay="0"/>
                                  </p:stCondLst>
                                  <p:childTnLst>
                                    <p:set>
                                      <p:cBhvr>
                                        <p:cTn id="64" dur="1" fill="hold">
                                          <p:stCondLst>
                                            <p:cond delay="0"/>
                                          </p:stCondLst>
                                        </p:cTn>
                                        <p:tgtEl>
                                          <p:spTgt spid="160"/>
                                        </p:tgtEl>
                                        <p:attrNameLst>
                                          <p:attrName>style.visibility</p:attrName>
                                        </p:attrNameLst>
                                      </p:cBhvr>
                                      <p:to>
                                        <p:strVal val="visible"/>
                                      </p:to>
                                    </p:set>
                                    <p:anim calcmode="lin" valueType="num">
                                      <p:cBhvr additive="base">
                                        <p:cTn id="65" dur="500" fill="hold"/>
                                        <p:tgtEl>
                                          <p:spTgt spid="160"/>
                                        </p:tgtEl>
                                        <p:attrNameLst>
                                          <p:attrName>ppt_x</p:attrName>
                                        </p:attrNameLst>
                                      </p:cBhvr>
                                      <p:tavLst>
                                        <p:tav tm="0">
                                          <p:val>
                                            <p:strVal val="#ppt_x"/>
                                          </p:val>
                                        </p:tav>
                                        <p:tav tm="100000">
                                          <p:val>
                                            <p:strVal val="#ppt_x"/>
                                          </p:val>
                                        </p:tav>
                                      </p:tavLst>
                                    </p:anim>
                                    <p:anim calcmode="lin" valueType="num">
                                      <p:cBhvr additive="base">
                                        <p:cTn id="66" dur="500" fill="hold"/>
                                        <p:tgtEl>
                                          <p:spTgt spid="160"/>
                                        </p:tgtEl>
                                        <p:attrNameLst>
                                          <p:attrName>ppt_y</p:attrName>
                                        </p:attrNameLst>
                                      </p:cBhvr>
                                      <p:tavLst>
                                        <p:tav tm="0">
                                          <p:val>
                                            <p:strVal val="0-#ppt_h/2"/>
                                          </p:val>
                                        </p:tav>
                                        <p:tav tm="100000">
                                          <p:val>
                                            <p:strVal val="#ppt_y"/>
                                          </p:val>
                                        </p:tav>
                                      </p:tavLst>
                                    </p:anim>
                                  </p:childTnLst>
                                </p:cTn>
                              </p:par>
                              <p:par>
                                <p:cTn id="67" presetID="2" presetClass="entr" presetSubtype="1"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 calcmode="lin" valueType="num">
                                      <p:cBhvr additive="base">
                                        <p:cTn id="69" dur="500" fill="hold"/>
                                        <p:tgtEl>
                                          <p:spTgt spid="126"/>
                                        </p:tgtEl>
                                        <p:attrNameLst>
                                          <p:attrName>ppt_x</p:attrName>
                                        </p:attrNameLst>
                                      </p:cBhvr>
                                      <p:tavLst>
                                        <p:tav tm="0">
                                          <p:val>
                                            <p:strVal val="#ppt_x"/>
                                          </p:val>
                                        </p:tav>
                                        <p:tav tm="100000">
                                          <p:val>
                                            <p:strVal val="#ppt_x"/>
                                          </p:val>
                                        </p:tav>
                                      </p:tavLst>
                                    </p:anim>
                                    <p:anim calcmode="lin" valueType="num">
                                      <p:cBhvr additive="base">
                                        <p:cTn id="70" dur="500" fill="hold"/>
                                        <p:tgtEl>
                                          <p:spTgt spid="126"/>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24"/>
                                        </p:tgtEl>
                                        <p:attrNameLst>
                                          <p:attrName>style.visibility</p:attrName>
                                        </p:attrNameLst>
                                      </p:cBhvr>
                                      <p:to>
                                        <p:strVal val="visible"/>
                                      </p:to>
                                    </p:set>
                                    <p:anim calcmode="lin" valueType="num">
                                      <p:cBhvr additive="base">
                                        <p:cTn id="73" dur="500" fill="hold"/>
                                        <p:tgtEl>
                                          <p:spTgt spid="124"/>
                                        </p:tgtEl>
                                        <p:attrNameLst>
                                          <p:attrName>ppt_x</p:attrName>
                                        </p:attrNameLst>
                                      </p:cBhvr>
                                      <p:tavLst>
                                        <p:tav tm="0">
                                          <p:val>
                                            <p:strVal val="#ppt_x"/>
                                          </p:val>
                                        </p:tav>
                                        <p:tav tm="100000">
                                          <p:val>
                                            <p:strVal val="#ppt_x"/>
                                          </p:val>
                                        </p:tav>
                                      </p:tavLst>
                                    </p:anim>
                                    <p:anim calcmode="lin" valueType="num">
                                      <p:cBhvr additive="base">
                                        <p:cTn id="74" dur="500" fill="hold"/>
                                        <p:tgtEl>
                                          <p:spTgt spid="124"/>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79"/>
                                        </p:tgtEl>
                                        <p:attrNameLst>
                                          <p:attrName>style.visibility</p:attrName>
                                        </p:attrNameLst>
                                      </p:cBhvr>
                                      <p:to>
                                        <p:strVal val="visible"/>
                                      </p:to>
                                    </p:set>
                                    <p:anim calcmode="lin" valueType="num">
                                      <p:cBhvr additive="base">
                                        <p:cTn id="77" dur="500" fill="hold"/>
                                        <p:tgtEl>
                                          <p:spTgt spid="179"/>
                                        </p:tgtEl>
                                        <p:attrNameLst>
                                          <p:attrName>ppt_x</p:attrName>
                                        </p:attrNameLst>
                                      </p:cBhvr>
                                      <p:tavLst>
                                        <p:tav tm="0">
                                          <p:val>
                                            <p:strVal val="#ppt_x"/>
                                          </p:val>
                                        </p:tav>
                                        <p:tav tm="100000">
                                          <p:val>
                                            <p:strVal val="#ppt_x"/>
                                          </p:val>
                                        </p:tav>
                                      </p:tavLst>
                                    </p:anim>
                                    <p:anim calcmode="lin" valueType="num">
                                      <p:cBhvr additive="base">
                                        <p:cTn id="78" dur="500" fill="hold"/>
                                        <p:tgtEl>
                                          <p:spTgt spid="179"/>
                                        </p:tgtEl>
                                        <p:attrNameLst>
                                          <p:attrName>ppt_y</p:attrName>
                                        </p:attrNameLst>
                                      </p:cBhvr>
                                      <p:tavLst>
                                        <p:tav tm="0">
                                          <p:val>
                                            <p:strVal val="0-#ppt_h/2"/>
                                          </p:val>
                                        </p:tav>
                                        <p:tav tm="100000">
                                          <p:val>
                                            <p:strVal val="#ppt_y"/>
                                          </p:val>
                                        </p:tav>
                                      </p:tavLst>
                                    </p:anim>
                                  </p:childTnLst>
                                </p:cTn>
                              </p:par>
                              <p:par>
                                <p:cTn id="79" presetID="2" presetClass="entr" presetSubtype="2" fill="hold" nodeType="with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500" fill="hold"/>
                                        <p:tgtEl>
                                          <p:spTgt spid="86"/>
                                        </p:tgtEl>
                                        <p:attrNameLst>
                                          <p:attrName>ppt_x</p:attrName>
                                        </p:attrNameLst>
                                      </p:cBhvr>
                                      <p:tavLst>
                                        <p:tav tm="0">
                                          <p:val>
                                            <p:strVal val="1+#ppt_w/2"/>
                                          </p:val>
                                        </p:tav>
                                        <p:tav tm="100000">
                                          <p:val>
                                            <p:strVal val="#ppt_x"/>
                                          </p:val>
                                        </p:tav>
                                      </p:tavLst>
                                    </p:anim>
                                    <p:anim calcmode="lin" valueType="num">
                                      <p:cBhvr additive="base">
                                        <p:cTn id="82" dur="5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500"/>
                                        <p:tgtEl>
                                          <p:spTgt spid="87"/>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2" fill="hold" nodeType="click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additive="base">
                                        <p:cTn id="92" dur="500" fill="hold"/>
                                        <p:tgtEl>
                                          <p:spTgt spid="19"/>
                                        </p:tgtEl>
                                        <p:attrNameLst>
                                          <p:attrName>ppt_x</p:attrName>
                                        </p:attrNameLst>
                                      </p:cBhvr>
                                      <p:tavLst>
                                        <p:tav tm="0">
                                          <p:val>
                                            <p:strVal val="1+#ppt_w/2"/>
                                          </p:val>
                                        </p:tav>
                                        <p:tav tm="100000">
                                          <p:val>
                                            <p:strVal val="#ppt_x"/>
                                          </p:val>
                                        </p:tav>
                                      </p:tavLst>
                                    </p:anim>
                                    <p:anim calcmode="lin" valueType="num">
                                      <p:cBhvr additive="base">
                                        <p:cTn id="93" dur="500" fill="hold"/>
                                        <p:tgtEl>
                                          <p:spTgt spid="19"/>
                                        </p:tgtEl>
                                        <p:attrNameLst>
                                          <p:attrName>ppt_y</p:attrName>
                                        </p:attrNameLst>
                                      </p:cBhvr>
                                      <p:tavLst>
                                        <p:tav tm="0">
                                          <p:val>
                                            <p:strVal val="#ppt_y"/>
                                          </p:val>
                                        </p:tav>
                                        <p:tav tm="100000">
                                          <p:val>
                                            <p:strVal val="#ppt_y"/>
                                          </p:val>
                                        </p:tav>
                                      </p:tavLst>
                                    </p:anim>
                                  </p:childTnLst>
                                </p:cTn>
                              </p:par>
                              <p:par>
                                <p:cTn id="94" presetID="2" presetClass="entr" presetSubtype="2" fill="hold" nodeType="withEffect">
                                  <p:stCondLst>
                                    <p:cond delay="0"/>
                                  </p:stCondLst>
                                  <p:childTnLst>
                                    <p:set>
                                      <p:cBhvr>
                                        <p:cTn id="95" dur="1" fill="hold">
                                          <p:stCondLst>
                                            <p:cond delay="0"/>
                                          </p:stCondLst>
                                        </p:cTn>
                                        <p:tgtEl>
                                          <p:spTgt spid="20"/>
                                        </p:tgtEl>
                                        <p:attrNameLst>
                                          <p:attrName>style.visibility</p:attrName>
                                        </p:attrNameLst>
                                      </p:cBhvr>
                                      <p:to>
                                        <p:strVal val="visible"/>
                                      </p:to>
                                    </p:set>
                                    <p:anim calcmode="lin" valueType="num">
                                      <p:cBhvr additive="base">
                                        <p:cTn id="96" dur="500" fill="hold"/>
                                        <p:tgtEl>
                                          <p:spTgt spid="20"/>
                                        </p:tgtEl>
                                        <p:attrNameLst>
                                          <p:attrName>ppt_x</p:attrName>
                                        </p:attrNameLst>
                                      </p:cBhvr>
                                      <p:tavLst>
                                        <p:tav tm="0">
                                          <p:val>
                                            <p:strVal val="1+#ppt_w/2"/>
                                          </p:val>
                                        </p:tav>
                                        <p:tav tm="100000">
                                          <p:val>
                                            <p:strVal val="#ppt_x"/>
                                          </p:val>
                                        </p:tav>
                                      </p:tavLst>
                                    </p:anim>
                                    <p:anim calcmode="lin" valueType="num">
                                      <p:cBhvr additive="base">
                                        <p:cTn id="97" dur="500" fill="hold"/>
                                        <p:tgtEl>
                                          <p:spTgt spid="20"/>
                                        </p:tgtEl>
                                        <p:attrNameLst>
                                          <p:attrName>ppt_y</p:attrName>
                                        </p:attrNameLst>
                                      </p:cBhvr>
                                      <p:tavLst>
                                        <p:tav tm="0">
                                          <p:val>
                                            <p:strVal val="#ppt_y"/>
                                          </p:val>
                                        </p:tav>
                                        <p:tav tm="100000">
                                          <p:val>
                                            <p:strVal val="#ppt_y"/>
                                          </p:val>
                                        </p:tav>
                                      </p:tavLst>
                                    </p:anim>
                                  </p:childTnLst>
                                </p:cTn>
                              </p:par>
                              <p:par>
                                <p:cTn id="98" presetID="10" presetClass="entr" presetSubtype="0" fill="hold" grpId="0" nodeType="withEffect">
                                  <p:stCondLst>
                                    <p:cond delay="0"/>
                                  </p:stCondLst>
                                  <p:childTnLst>
                                    <p:set>
                                      <p:cBhvr>
                                        <p:cTn id="99" dur="1" fill="hold">
                                          <p:stCondLst>
                                            <p:cond delay="0"/>
                                          </p:stCondLst>
                                        </p:cTn>
                                        <p:tgtEl>
                                          <p:spTgt spid="68"/>
                                        </p:tgtEl>
                                        <p:attrNameLst>
                                          <p:attrName>style.visibility</p:attrName>
                                        </p:attrNameLst>
                                      </p:cBhvr>
                                      <p:to>
                                        <p:strVal val="visible"/>
                                      </p:to>
                                    </p:set>
                                    <p:animEffect transition="in" filter="fade">
                                      <p:cBhvr>
                                        <p:cTn id="100" dur="500"/>
                                        <p:tgtEl>
                                          <p:spTgt spid="6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Effect transition="in" filter="fade">
                                      <p:cBhvr>
                                        <p:cTn id="103" dur="500"/>
                                        <p:tgtEl>
                                          <p:spTgt spid="71"/>
                                        </p:tgtEl>
                                      </p:cBhvr>
                                    </p:animEffect>
                                  </p:childTnLst>
                                </p:cTn>
                              </p:par>
                              <p:par>
                                <p:cTn id="104" presetID="2" presetClass="entr" presetSubtype="8" fill="hold" nodeType="withEffect">
                                  <p:stCondLst>
                                    <p:cond delay="0"/>
                                  </p:stCondLst>
                                  <p:childTnLst>
                                    <p:set>
                                      <p:cBhvr>
                                        <p:cTn id="105" dur="1" fill="hold">
                                          <p:stCondLst>
                                            <p:cond delay="0"/>
                                          </p:stCondLst>
                                        </p:cTn>
                                        <p:tgtEl>
                                          <p:spTgt spid="205"/>
                                        </p:tgtEl>
                                        <p:attrNameLst>
                                          <p:attrName>style.visibility</p:attrName>
                                        </p:attrNameLst>
                                      </p:cBhvr>
                                      <p:to>
                                        <p:strVal val="visible"/>
                                      </p:to>
                                    </p:set>
                                    <p:anim calcmode="lin" valueType="num">
                                      <p:cBhvr additive="base">
                                        <p:cTn id="106" dur="500" fill="hold"/>
                                        <p:tgtEl>
                                          <p:spTgt spid="205"/>
                                        </p:tgtEl>
                                        <p:attrNameLst>
                                          <p:attrName>ppt_x</p:attrName>
                                        </p:attrNameLst>
                                      </p:cBhvr>
                                      <p:tavLst>
                                        <p:tav tm="0">
                                          <p:val>
                                            <p:strVal val="0-#ppt_w/2"/>
                                          </p:val>
                                        </p:tav>
                                        <p:tav tm="100000">
                                          <p:val>
                                            <p:strVal val="#ppt_x"/>
                                          </p:val>
                                        </p:tav>
                                      </p:tavLst>
                                    </p:anim>
                                    <p:anim calcmode="lin" valueType="num">
                                      <p:cBhvr additive="base">
                                        <p:cTn id="107" dur="500" fill="hold"/>
                                        <p:tgtEl>
                                          <p:spTgt spid="205"/>
                                        </p:tgtEl>
                                        <p:attrNameLst>
                                          <p:attrName>ppt_y</p:attrName>
                                        </p:attrNameLst>
                                      </p:cBhvr>
                                      <p:tavLst>
                                        <p:tav tm="0">
                                          <p:val>
                                            <p:strVal val="#ppt_y"/>
                                          </p:val>
                                        </p:tav>
                                        <p:tav tm="100000">
                                          <p:val>
                                            <p:strVal val="#ppt_y"/>
                                          </p:val>
                                        </p:tav>
                                      </p:tavLst>
                                    </p:anim>
                                  </p:childTnLst>
                                </p:cTn>
                              </p:par>
                              <p:par>
                                <p:cTn id="108" presetID="2" presetClass="entr" presetSubtype="8" fill="hold" nodeType="withEffect">
                                  <p:stCondLst>
                                    <p:cond delay="0"/>
                                  </p:stCondLst>
                                  <p:childTnLst>
                                    <p:set>
                                      <p:cBhvr>
                                        <p:cTn id="109" dur="1" fill="hold">
                                          <p:stCondLst>
                                            <p:cond delay="0"/>
                                          </p:stCondLst>
                                        </p:cTn>
                                        <p:tgtEl>
                                          <p:spTgt spid="202"/>
                                        </p:tgtEl>
                                        <p:attrNameLst>
                                          <p:attrName>style.visibility</p:attrName>
                                        </p:attrNameLst>
                                      </p:cBhvr>
                                      <p:to>
                                        <p:strVal val="visible"/>
                                      </p:to>
                                    </p:set>
                                    <p:anim calcmode="lin" valueType="num">
                                      <p:cBhvr additive="base">
                                        <p:cTn id="110" dur="500" fill="hold"/>
                                        <p:tgtEl>
                                          <p:spTgt spid="202"/>
                                        </p:tgtEl>
                                        <p:attrNameLst>
                                          <p:attrName>ppt_x</p:attrName>
                                        </p:attrNameLst>
                                      </p:cBhvr>
                                      <p:tavLst>
                                        <p:tav tm="0">
                                          <p:val>
                                            <p:strVal val="0-#ppt_w/2"/>
                                          </p:val>
                                        </p:tav>
                                        <p:tav tm="100000">
                                          <p:val>
                                            <p:strVal val="#ppt_x"/>
                                          </p:val>
                                        </p:tav>
                                      </p:tavLst>
                                    </p:anim>
                                    <p:anim calcmode="lin" valueType="num">
                                      <p:cBhvr additive="base">
                                        <p:cTn id="111" dur="500" fill="hold"/>
                                        <p:tgtEl>
                                          <p:spTgt spid="202"/>
                                        </p:tgtEl>
                                        <p:attrNameLst>
                                          <p:attrName>ppt_y</p:attrName>
                                        </p:attrNameLst>
                                      </p:cBhvr>
                                      <p:tavLst>
                                        <p:tav tm="0">
                                          <p:val>
                                            <p:strVal val="#ppt_y"/>
                                          </p:val>
                                        </p:tav>
                                        <p:tav tm="100000">
                                          <p:val>
                                            <p:strVal val="#ppt_y"/>
                                          </p:val>
                                        </p:tav>
                                      </p:tavLst>
                                    </p:anim>
                                  </p:childTnLst>
                                </p:cTn>
                              </p:par>
                              <p:par>
                                <p:cTn id="112" presetID="2" presetClass="entr" presetSubtype="2" fill="hold" nodeType="withEffect">
                                  <p:stCondLst>
                                    <p:cond delay="0"/>
                                  </p:stCondLst>
                                  <p:childTnLst>
                                    <p:set>
                                      <p:cBhvr>
                                        <p:cTn id="113" dur="1" fill="hold">
                                          <p:stCondLst>
                                            <p:cond delay="0"/>
                                          </p:stCondLst>
                                        </p:cTn>
                                        <p:tgtEl>
                                          <p:spTgt spid="218"/>
                                        </p:tgtEl>
                                        <p:attrNameLst>
                                          <p:attrName>style.visibility</p:attrName>
                                        </p:attrNameLst>
                                      </p:cBhvr>
                                      <p:to>
                                        <p:strVal val="visible"/>
                                      </p:to>
                                    </p:set>
                                    <p:anim calcmode="lin" valueType="num">
                                      <p:cBhvr additive="base">
                                        <p:cTn id="114" dur="500" fill="hold"/>
                                        <p:tgtEl>
                                          <p:spTgt spid="218"/>
                                        </p:tgtEl>
                                        <p:attrNameLst>
                                          <p:attrName>ppt_x</p:attrName>
                                        </p:attrNameLst>
                                      </p:cBhvr>
                                      <p:tavLst>
                                        <p:tav tm="0">
                                          <p:val>
                                            <p:strVal val="1+#ppt_w/2"/>
                                          </p:val>
                                        </p:tav>
                                        <p:tav tm="100000">
                                          <p:val>
                                            <p:strVal val="#ppt_x"/>
                                          </p:val>
                                        </p:tav>
                                      </p:tavLst>
                                    </p:anim>
                                    <p:anim calcmode="lin" valueType="num">
                                      <p:cBhvr additive="base">
                                        <p:cTn id="115" dur="500" fill="hold"/>
                                        <p:tgtEl>
                                          <p:spTgt spid="218"/>
                                        </p:tgtEl>
                                        <p:attrNameLst>
                                          <p:attrName>ppt_y</p:attrName>
                                        </p:attrNameLst>
                                      </p:cBhvr>
                                      <p:tavLst>
                                        <p:tav tm="0">
                                          <p:val>
                                            <p:strVal val="#ppt_y"/>
                                          </p:val>
                                        </p:tav>
                                        <p:tav tm="100000">
                                          <p:val>
                                            <p:strVal val="#ppt_y"/>
                                          </p:val>
                                        </p:tav>
                                      </p:tavLst>
                                    </p:anim>
                                  </p:childTnLst>
                                </p:cTn>
                              </p:par>
                              <p:par>
                                <p:cTn id="116" presetID="2" presetClass="entr" presetSubtype="2" fill="hold" nodeType="withEffect">
                                  <p:stCondLst>
                                    <p:cond delay="0"/>
                                  </p:stCondLst>
                                  <p:childTnLst>
                                    <p:set>
                                      <p:cBhvr>
                                        <p:cTn id="117" dur="1" fill="hold">
                                          <p:stCondLst>
                                            <p:cond delay="0"/>
                                          </p:stCondLst>
                                        </p:cTn>
                                        <p:tgtEl>
                                          <p:spTgt spid="215"/>
                                        </p:tgtEl>
                                        <p:attrNameLst>
                                          <p:attrName>style.visibility</p:attrName>
                                        </p:attrNameLst>
                                      </p:cBhvr>
                                      <p:to>
                                        <p:strVal val="visible"/>
                                      </p:to>
                                    </p:set>
                                    <p:anim calcmode="lin" valueType="num">
                                      <p:cBhvr additive="base">
                                        <p:cTn id="118" dur="500" fill="hold"/>
                                        <p:tgtEl>
                                          <p:spTgt spid="215"/>
                                        </p:tgtEl>
                                        <p:attrNameLst>
                                          <p:attrName>ppt_x</p:attrName>
                                        </p:attrNameLst>
                                      </p:cBhvr>
                                      <p:tavLst>
                                        <p:tav tm="0">
                                          <p:val>
                                            <p:strVal val="1+#ppt_w/2"/>
                                          </p:val>
                                        </p:tav>
                                        <p:tav tm="100000">
                                          <p:val>
                                            <p:strVal val="#ppt_x"/>
                                          </p:val>
                                        </p:tav>
                                      </p:tavLst>
                                    </p:anim>
                                    <p:anim calcmode="lin" valueType="num">
                                      <p:cBhvr additive="base">
                                        <p:cTn id="119" dur="500" fill="hold"/>
                                        <p:tgtEl>
                                          <p:spTgt spid="215"/>
                                        </p:tgtEl>
                                        <p:attrNameLst>
                                          <p:attrName>ppt_y</p:attrName>
                                        </p:attrNameLst>
                                      </p:cBhvr>
                                      <p:tavLst>
                                        <p:tav tm="0">
                                          <p:val>
                                            <p:strVal val="#ppt_y"/>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8" fill="hold" nodeType="clickEffect">
                                  <p:stCondLst>
                                    <p:cond delay="0"/>
                                  </p:stCondLst>
                                  <p:childTnLst>
                                    <p:set>
                                      <p:cBhvr>
                                        <p:cTn id="123" dur="1" fill="hold">
                                          <p:stCondLst>
                                            <p:cond delay="0"/>
                                          </p:stCondLst>
                                        </p:cTn>
                                        <p:tgtEl>
                                          <p:spTgt spid="154"/>
                                        </p:tgtEl>
                                        <p:attrNameLst>
                                          <p:attrName>style.visibility</p:attrName>
                                        </p:attrNameLst>
                                      </p:cBhvr>
                                      <p:to>
                                        <p:strVal val="visible"/>
                                      </p:to>
                                    </p:set>
                                    <p:anim calcmode="lin" valueType="num">
                                      <p:cBhvr additive="base">
                                        <p:cTn id="124" dur="500" fill="hold"/>
                                        <p:tgtEl>
                                          <p:spTgt spid="154"/>
                                        </p:tgtEl>
                                        <p:attrNameLst>
                                          <p:attrName>ppt_x</p:attrName>
                                        </p:attrNameLst>
                                      </p:cBhvr>
                                      <p:tavLst>
                                        <p:tav tm="0">
                                          <p:val>
                                            <p:strVal val="0-#ppt_w/2"/>
                                          </p:val>
                                        </p:tav>
                                        <p:tav tm="100000">
                                          <p:val>
                                            <p:strVal val="#ppt_x"/>
                                          </p:val>
                                        </p:tav>
                                      </p:tavLst>
                                    </p:anim>
                                    <p:anim calcmode="lin" valueType="num">
                                      <p:cBhvr additive="base">
                                        <p:cTn id="125" dur="500" fill="hold"/>
                                        <p:tgtEl>
                                          <p:spTgt spid="154"/>
                                        </p:tgtEl>
                                        <p:attrNameLst>
                                          <p:attrName>ppt_y</p:attrName>
                                        </p:attrNameLst>
                                      </p:cBhvr>
                                      <p:tavLst>
                                        <p:tav tm="0">
                                          <p:val>
                                            <p:strVal val="#ppt_y"/>
                                          </p:val>
                                        </p:tav>
                                        <p:tav tm="100000">
                                          <p:val>
                                            <p:strVal val="#ppt_y"/>
                                          </p:val>
                                        </p:tav>
                                      </p:tavLst>
                                    </p:anim>
                                  </p:childTnLst>
                                </p:cTn>
                              </p:par>
                              <p:par>
                                <p:cTn id="126" presetID="2" presetClass="entr" presetSubtype="8" fill="hold" nodeType="withEffect">
                                  <p:stCondLst>
                                    <p:cond delay="0"/>
                                  </p:stCondLst>
                                  <p:childTnLst>
                                    <p:set>
                                      <p:cBhvr>
                                        <p:cTn id="127" dur="1" fill="hold">
                                          <p:stCondLst>
                                            <p:cond delay="0"/>
                                          </p:stCondLst>
                                        </p:cTn>
                                        <p:tgtEl>
                                          <p:spTgt spid="145"/>
                                        </p:tgtEl>
                                        <p:attrNameLst>
                                          <p:attrName>style.visibility</p:attrName>
                                        </p:attrNameLst>
                                      </p:cBhvr>
                                      <p:to>
                                        <p:strVal val="visible"/>
                                      </p:to>
                                    </p:set>
                                    <p:anim calcmode="lin" valueType="num">
                                      <p:cBhvr additive="base">
                                        <p:cTn id="128" dur="500" fill="hold"/>
                                        <p:tgtEl>
                                          <p:spTgt spid="145"/>
                                        </p:tgtEl>
                                        <p:attrNameLst>
                                          <p:attrName>ppt_x</p:attrName>
                                        </p:attrNameLst>
                                      </p:cBhvr>
                                      <p:tavLst>
                                        <p:tav tm="0">
                                          <p:val>
                                            <p:strVal val="0-#ppt_w/2"/>
                                          </p:val>
                                        </p:tav>
                                        <p:tav tm="100000">
                                          <p:val>
                                            <p:strVal val="#ppt_x"/>
                                          </p:val>
                                        </p:tav>
                                      </p:tavLst>
                                    </p:anim>
                                    <p:anim calcmode="lin" valueType="num">
                                      <p:cBhvr additive="base">
                                        <p:cTn id="129" dur="500" fill="hold"/>
                                        <p:tgtEl>
                                          <p:spTgt spid="145"/>
                                        </p:tgtEl>
                                        <p:attrNameLst>
                                          <p:attrName>ppt_y</p:attrName>
                                        </p:attrNameLst>
                                      </p:cBhvr>
                                      <p:tavLst>
                                        <p:tav tm="0">
                                          <p:val>
                                            <p:strVal val="#ppt_y"/>
                                          </p:val>
                                        </p:tav>
                                        <p:tav tm="100000">
                                          <p:val>
                                            <p:strVal val="#ppt_y"/>
                                          </p:val>
                                        </p:tav>
                                      </p:tavLst>
                                    </p:anim>
                                  </p:childTnLst>
                                </p:cTn>
                              </p:par>
                              <p:par>
                                <p:cTn id="130" presetID="2" presetClass="entr" presetSubtype="2" fill="hold" nodeType="withEffect">
                                  <p:stCondLst>
                                    <p:cond delay="0"/>
                                  </p:stCondLst>
                                  <p:childTnLst>
                                    <p:set>
                                      <p:cBhvr>
                                        <p:cTn id="131" dur="1" fill="hold">
                                          <p:stCondLst>
                                            <p:cond delay="0"/>
                                          </p:stCondLst>
                                        </p:cTn>
                                        <p:tgtEl>
                                          <p:spTgt spid="184"/>
                                        </p:tgtEl>
                                        <p:attrNameLst>
                                          <p:attrName>style.visibility</p:attrName>
                                        </p:attrNameLst>
                                      </p:cBhvr>
                                      <p:to>
                                        <p:strVal val="visible"/>
                                      </p:to>
                                    </p:set>
                                    <p:anim calcmode="lin" valueType="num">
                                      <p:cBhvr additive="base">
                                        <p:cTn id="132" dur="500" fill="hold"/>
                                        <p:tgtEl>
                                          <p:spTgt spid="184"/>
                                        </p:tgtEl>
                                        <p:attrNameLst>
                                          <p:attrName>ppt_x</p:attrName>
                                        </p:attrNameLst>
                                      </p:cBhvr>
                                      <p:tavLst>
                                        <p:tav tm="0">
                                          <p:val>
                                            <p:strVal val="1+#ppt_w/2"/>
                                          </p:val>
                                        </p:tav>
                                        <p:tav tm="100000">
                                          <p:val>
                                            <p:strVal val="#ppt_x"/>
                                          </p:val>
                                        </p:tav>
                                      </p:tavLst>
                                    </p:anim>
                                    <p:anim calcmode="lin" valueType="num">
                                      <p:cBhvr additive="base">
                                        <p:cTn id="133" dur="500" fill="hold"/>
                                        <p:tgtEl>
                                          <p:spTgt spid="184"/>
                                        </p:tgtEl>
                                        <p:attrNameLst>
                                          <p:attrName>ppt_y</p:attrName>
                                        </p:attrNameLst>
                                      </p:cBhvr>
                                      <p:tavLst>
                                        <p:tav tm="0">
                                          <p:val>
                                            <p:strVal val="#ppt_y"/>
                                          </p:val>
                                        </p:tav>
                                        <p:tav tm="100000">
                                          <p:val>
                                            <p:strVal val="#ppt_y"/>
                                          </p:val>
                                        </p:tav>
                                      </p:tavLst>
                                    </p:anim>
                                  </p:childTnLst>
                                </p:cTn>
                              </p:par>
                              <p:par>
                                <p:cTn id="134" presetID="2" presetClass="entr" presetSubtype="2" fill="hold" nodeType="withEffect">
                                  <p:stCondLst>
                                    <p:cond delay="0"/>
                                  </p:stCondLst>
                                  <p:childTnLst>
                                    <p:set>
                                      <p:cBhvr>
                                        <p:cTn id="135" dur="1" fill="hold">
                                          <p:stCondLst>
                                            <p:cond delay="0"/>
                                          </p:stCondLst>
                                        </p:cTn>
                                        <p:tgtEl>
                                          <p:spTgt spid="178"/>
                                        </p:tgtEl>
                                        <p:attrNameLst>
                                          <p:attrName>style.visibility</p:attrName>
                                        </p:attrNameLst>
                                      </p:cBhvr>
                                      <p:to>
                                        <p:strVal val="visible"/>
                                      </p:to>
                                    </p:set>
                                    <p:anim calcmode="lin" valueType="num">
                                      <p:cBhvr additive="base">
                                        <p:cTn id="136" dur="500" fill="hold"/>
                                        <p:tgtEl>
                                          <p:spTgt spid="178"/>
                                        </p:tgtEl>
                                        <p:attrNameLst>
                                          <p:attrName>ppt_x</p:attrName>
                                        </p:attrNameLst>
                                      </p:cBhvr>
                                      <p:tavLst>
                                        <p:tav tm="0">
                                          <p:val>
                                            <p:strVal val="1+#ppt_w/2"/>
                                          </p:val>
                                        </p:tav>
                                        <p:tav tm="100000">
                                          <p:val>
                                            <p:strVal val="#ppt_x"/>
                                          </p:val>
                                        </p:tav>
                                      </p:tavLst>
                                    </p:anim>
                                    <p:anim calcmode="lin" valueType="num">
                                      <p:cBhvr additive="base">
                                        <p:cTn id="137" dur="500" fill="hold"/>
                                        <p:tgtEl>
                                          <p:spTgt spid="178"/>
                                        </p:tgtEl>
                                        <p:attrNameLst>
                                          <p:attrName>ppt_y</p:attrName>
                                        </p:attrNameLst>
                                      </p:cBhvr>
                                      <p:tavLst>
                                        <p:tav tm="0">
                                          <p:val>
                                            <p:strVal val="#ppt_y"/>
                                          </p:val>
                                        </p:tav>
                                        <p:tav tm="100000">
                                          <p:val>
                                            <p:strVal val="#ppt_y"/>
                                          </p:val>
                                        </p:tav>
                                      </p:tavLst>
                                    </p:anim>
                                  </p:childTnLst>
                                </p:cTn>
                              </p:par>
                              <p:par>
                                <p:cTn id="138" presetID="2" presetClass="entr" presetSubtype="8" fill="hold" nodeType="withEffect">
                                  <p:stCondLst>
                                    <p:cond delay="0"/>
                                  </p:stCondLst>
                                  <p:childTnLst>
                                    <p:set>
                                      <p:cBhvr>
                                        <p:cTn id="139" dur="1" fill="hold">
                                          <p:stCondLst>
                                            <p:cond delay="0"/>
                                          </p:stCondLst>
                                        </p:cTn>
                                        <p:tgtEl>
                                          <p:spTgt spid="2053"/>
                                        </p:tgtEl>
                                        <p:attrNameLst>
                                          <p:attrName>style.visibility</p:attrName>
                                        </p:attrNameLst>
                                      </p:cBhvr>
                                      <p:to>
                                        <p:strVal val="visible"/>
                                      </p:to>
                                    </p:set>
                                    <p:anim calcmode="lin" valueType="num">
                                      <p:cBhvr additive="base">
                                        <p:cTn id="140" dur="500" fill="hold"/>
                                        <p:tgtEl>
                                          <p:spTgt spid="2053"/>
                                        </p:tgtEl>
                                        <p:attrNameLst>
                                          <p:attrName>ppt_x</p:attrName>
                                        </p:attrNameLst>
                                      </p:cBhvr>
                                      <p:tavLst>
                                        <p:tav tm="0">
                                          <p:val>
                                            <p:strVal val="0-#ppt_w/2"/>
                                          </p:val>
                                        </p:tav>
                                        <p:tav tm="100000">
                                          <p:val>
                                            <p:strVal val="#ppt_x"/>
                                          </p:val>
                                        </p:tav>
                                      </p:tavLst>
                                    </p:anim>
                                    <p:anim calcmode="lin" valueType="num">
                                      <p:cBhvr additive="base">
                                        <p:cTn id="141" dur="500" fill="hold"/>
                                        <p:tgtEl>
                                          <p:spTgt spid="2053"/>
                                        </p:tgtEl>
                                        <p:attrNameLst>
                                          <p:attrName>ppt_y</p:attrName>
                                        </p:attrNameLst>
                                      </p:cBhvr>
                                      <p:tavLst>
                                        <p:tav tm="0">
                                          <p:val>
                                            <p:strVal val="#ppt_y"/>
                                          </p:val>
                                        </p:tav>
                                        <p:tav tm="100000">
                                          <p:val>
                                            <p:strVal val="#ppt_y"/>
                                          </p:val>
                                        </p:tav>
                                      </p:tavLst>
                                    </p:anim>
                                  </p:childTnLst>
                                </p:cTn>
                              </p:par>
                              <p:par>
                                <p:cTn id="142" presetID="2" presetClass="entr" presetSubtype="8" fill="hold" nodeType="withEffect">
                                  <p:stCondLst>
                                    <p:cond delay="0"/>
                                  </p:stCondLst>
                                  <p:childTnLst>
                                    <p:set>
                                      <p:cBhvr>
                                        <p:cTn id="143" dur="1" fill="hold">
                                          <p:stCondLst>
                                            <p:cond delay="0"/>
                                          </p:stCondLst>
                                        </p:cTn>
                                        <p:tgtEl>
                                          <p:spTgt spid="33"/>
                                        </p:tgtEl>
                                        <p:attrNameLst>
                                          <p:attrName>style.visibility</p:attrName>
                                        </p:attrNameLst>
                                      </p:cBhvr>
                                      <p:to>
                                        <p:strVal val="visible"/>
                                      </p:to>
                                    </p:set>
                                    <p:anim calcmode="lin" valueType="num">
                                      <p:cBhvr additive="base">
                                        <p:cTn id="144" dur="500" fill="hold"/>
                                        <p:tgtEl>
                                          <p:spTgt spid="33"/>
                                        </p:tgtEl>
                                        <p:attrNameLst>
                                          <p:attrName>ppt_x</p:attrName>
                                        </p:attrNameLst>
                                      </p:cBhvr>
                                      <p:tavLst>
                                        <p:tav tm="0">
                                          <p:val>
                                            <p:strVal val="0-#ppt_w/2"/>
                                          </p:val>
                                        </p:tav>
                                        <p:tav tm="100000">
                                          <p:val>
                                            <p:strVal val="#ppt_x"/>
                                          </p:val>
                                        </p:tav>
                                      </p:tavLst>
                                    </p:anim>
                                    <p:anim calcmode="lin" valueType="num">
                                      <p:cBhvr additive="base">
                                        <p:cTn id="145" dur="500" fill="hold"/>
                                        <p:tgtEl>
                                          <p:spTgt spid="33"/>
                                        </p:tgtEl>
                                        <p:attrNameLst>
                                          <p:attrName>ppt_y</p:attrName>
                                        </p:attrNameLst>
                                      </p:cBhvr>
                                      <p:tavLst>
                                        <p:tav tm="0">
                                          <p:val>
                                            <p:strVal val="#ppt_y"/>
                                          </p:val>
                                        </p:tav>
                                        <p:tav tm="100000">
                                          <p:val>
                                            <p:strVal val="#ppt_y"/>
                                          </p:val>
                                        </p:tav>
                                      </p:tavLst>
                                    </p:anim>
                                  </p:childTnLst>
                                </p:cTn>
                              </p:par>
                              <p:par>
                                <p:cTn id="146" presetID="2" presetClass="entr" presetSubtype="2" fill="hold" nodeType="withEffect">
                                  <p:stCondLst>
                                    <p:cond delay="0"/>
                                  </p:stCondLst>
                                  <p:childTnLst>
                                    <p:set>
                                      <p:cBhvr>
                                        <p:cTn id="147" dur="1" fill="hold">
                                          <p:stCondLst>
                                            <p:cond delay="0"/>
                                          </p:stCondLst>
                                        </p:cTn>
                                        <p:tgtEl>
                                          <p:spTgt spid="31"/>
                                        </p:tgtEl>
                                        <p:attrNameLst>
                                          <p:attrName>style.visibility</p:attrName>
                                        </p:attrNameLst>
                                      </p:cBhvr>
                                      <p:to>
                                        <p:strVal val="visible"/>
                                      </p:to>
                                    </p:set>
                                    <p:anim calcmode="lin" valueType="num">
                                      <p:cBhvr additive="base">
                                        <p:cTn id="148" dur="500" fill="hold"/>
                                        <p:tgtEl>
                                          <p:spTgt spid="31"/>
                                        </p:tgtEl>
                                        <p:attrNameLst>
                                          <p:attrName>ppt_x</p:attrName>
                                        </p:attrNameLst>
                                      </p:cBhvr>
                                      <p:tavLst>
                                        <p:tav tm="0">
                                          <p:val>
                                            <p:strVal val="1+#ppt_w/2"/>
                                          </p:val>
                                        </p:tav>
                                        <p:tav tm="100000">
                                          <p:val>
                                            <p:strVal val="#ppt_x"/>
                                          </p:val>
                                        </p:tav>
                                      </p:tavLst>
                                    </p:anim>
                                    <p:anim calcmode="lin" valueType="num">
                                      <p:cBhvr additive="base">
                                        <p:cTn id="149" dur="500" fill="hold"/>
                                        <p:tgtEl>
                                          <p:spTgt spid="31"/>
                                        </p:tgtEl>
                                        <p:attrNameLst>
                                          <p:attrName>ppt_y</p:attrName>
                                        </p:attrNameLst>
                                      </p:cBhvr>
                                      <p:tavLst>
                                        <p:tav tm="0">
                                          <p:val>
                                            <p:strVal val="#ppt_y"/>
                                          </p:val>
                                        </p:tav>
                                        <p:tav tm="100000">
                                          <p:val>
                                            <p:strVal val="#ppt_y"/>
                                          </p:val>
                                        </p:tav>
                                      </p:tavLst>
                                    </p:anim>
                                  </p:childTnLst>
                                </p:cTn>
                              </p:par>
                              <p:par>
                                <p:cTn id="150" presetID="2" presetClass="entr" presetSubtype="2" fill="hold" nodeType="withEffect">
                                  <p:stCondLst>
                                    <p:cond delay="0"/>
                                  </p:stCondLst>
                                  <p:childTnLst>
                                    <p:set>
                                      <p:cBhvr>
                                        <p:cTn id="151" dur="1" fill="hold">
                                          <p:stCondLst>
                                            <p:cond delay="0"/>
                                          </p:stCondLst>
                                        </p:cTn>
                                        <p:tgtEl>
                                          <p:spTgt spid="34"/>
                                        </p:tgtEl>
                                        <p:attrNameLst>
                                          <p:attrName>style.visibility</p:attrName>
                                        </p:attrNameLst>
                                      </p:cBhvr>
                                      <p:to>
                                        <p:strVal val="visible"/>
                                      </p:to>
                                    </p:set>
                                    <p:anim calcmode="lin" valueType="num">
                                      <p:cBhvr additive="base">
                                        <p:cTn id="152" dur="500" fill="hold"/>
                                        <p:tgtEl>
                                          <p:spTgt spid="34"/>
                                        </p:tgtEl>
                                        <p:attrNameLst>
                                          <p:attrName>ppt_x</p:attrName>
                                        </p:attrNameLst>
                                      </p:cBhvr>
                                      <p:tavLst>
                                        <p:tav tm="0">
                                          <p:val>
                                            <p:strVal val="1+#ppt_w/2"/>
                                          </p:val>
                                        </p:tav>
                                        <p:tav tm="100000">
                                          <p:val>
                                            <p:strVal val="#ppt_x"/>
                                          </p:val>
                                        </p:tav>
                                      </p:tavLst>
                                    </p:anim>
                                    <p:anim calcmode="lin" valueType="num">
                                      <p:cBhvr additive="base">
                                        <p:cTn id="153" dur="500" fill="hold"/>
                                        <p:tgtEl>
                                          <p:spTgt spid="34"/>
                                        </p:tgtEl>
                                        <p:attrNameLst>
                                          <p:attrName>ppt_y</p:attrName>
                                        </p:attrNameLst>
                                      </p:cBhvr>
                                      <p:tavLst>
                                        <p:tav tm="0">
                                          <p:val>
                                            <p:strVal val="#ppt_y"/>
                                          </p:val>
                                        </p:tav>
                                        <p:tav tm="100000">
                                          <p:val>
                                            <p:strVal val="#ppt_y"/>
                                          </p:val>
                                        </p:tav>
                                      </p:tavLst>
                                    </p:anim>
                                  </p:childTnLst>
                                </p:cTn>
                              </p:par>
                              <p:par>
                                <p:cTn id="154" presetID="2" presetClass="entr" presetSubtype="8" fill="hold" nodeType="withEffect">
                                  <p:stCondLst>
                                    <p:cond delay="0"/>
                                  </p:stCondLst>
                                  <p:childTnLst>
                                    <p:set>
                                      <p:cBhvr>
                                        <p:cTn id="155" dur="1" fill="hold">
                                          <p:stCondLst>
                                            <p:cond delay="0"/>
                                          </p:stCondLst>
                                        </p:cTn>
                                        <p:tgtEl>
                                          <p:spTgt spid="135"/>
                                        </p:tgtEl>
                                        <p:attrNameLst>
                                          <p:attrName>style.visibility</p:attrName>
                                        </p:attrNameLst>
                                      </p:cBhvr>
                                      <p:to>
                                        <p:strVal val="visible"/>
                                      </p:to>
                                    </p:set>
                                    <p:anim calcmode="lin" valueType="num">
                                      <p:cBhvr additive="base">
                                        <p:cTn id="156" dur="500" fill="hold"/>
                                        <p:tgtEl>
                                          <p:spTgt spid="135"/>
                                        </p:tgtEl>
                                        <p:attrNameLst>
                                          <p:attrName>ppt_x</p:attrName>
                                        </p:attrNameLst>
                                      </p:cBhvr>
                                      <p:tavLst>
                                        <p:tav tm="0">
                                          <p:val>
                                            <p:strVal val="0-#ppt_w/2"/>
                                          </p:val>
                                        </p:tav>
                                        <p:tav tm="100000">
                                          <p:val>
                                            <p:strVal val="#ppt_x"/>
                                          </p:val>
                                        </p:tav>
                                      </p:tavLst>
                                    </p:anim>
                                    <p:anim calcmode="lin" valueType="num">
                                      <p:cBhvr additive="base">
                                        <p:cTn id="157" dur="500" fill="hold"/>
                                        <p:tgtEl>
                                          <p:spTgt spid="135"/>
                                        </p:tgtEl>
                                        <p:attrNameLst>
                                          <p:attrName>ppt_y</p:attrName>
                                        </p:attrNameLst>
                                      </p:cBhvr>
                                      <p:tavLst>
                                        <p:tav tm="0">
                                          <p:val>
                                            <p:strVal val="#ppt_y"/>
                                          </p:val>
                                        </p:tav>
                                        <p:tav tm="100000">
                                          <p:val>
                                            <p:strVal val="#ppt_y"/>
                                          </p:val>
                                        </p:tav>
                                      </p:tavLst>
                                    </p:anim>
                                  </p:childTnLst>
                                </p:cTn>
                              </p:par>
                              <p:par>
                                <p:cTn id="158" presetID="2" presetClass="entr" presetSubtype="8" fill="hold" nodeType="withEffect">
                                  <p:stCondLst>
                                    <p:cond delay="0"/>
                                  </p:stCondLst>
                                  <p:childTnLst>
                                    <p:set>
                                      <p:cBhvr>
                                        <p:cTn id="159" dur="1" fill="hold">
                                          <p:stCondLst>
                                            <p:cond delay="0"/>
                                          </p:stCondLst>
                                        </p:cTn>
                                        <p:tgtEl>
                                          <p:spTgt spid="141"/>
                                        </p:tgtEl>
                                        <p:attrNameLst>
                                          <p:attrName>style.visibility</p:attrName>
                                        </p:attrNameLst>
                                      </p:cBhvr>
                                      <p:to>
                                        <p:strVal val="visible"/>
                                      </p:to>
                                    </p:set>
                                    <p:anim calcmode="lin" valueType="num">
                                      <p:cBhvr additive="base">
                                        <p:cTn id="160" dur="500" fill="hold"/>
                                        <p:tgtEl>
                                          <p:spTgt spid="141"/>
                                        </p:tgtEl>
                                        <p:attrNameLst>
                                          <p:attrName>ppt_x</p:attrName>
                                        </p:attrNameLst>
                                      </p:cBhvr>
                                      <p:tavLst>
                                        <p:tav tm="0">
                                          <p:val>
                                            <p:strVal val="0-#ppt_w/2"/>
                                          </p:val>
                                        </p:tav>
                                        <p:tav tm="100000">
                                          <p:val>
                                            <p:strVal val="#ppt_x"/>
                                          </p:val>
                                        </p:tav>
                                      </p:tavLst>
                                    </p:anim>
                                    <p:anim calcmode="lin" valueType="num">
                                      <p:cBhvr additive="base">
                                        <p:cTn id="161" dur="500" fill="hold"/>
                                        <p:tgtEl>
                                          <p:spTgt spid="141"/>
                                        </p:tgtEl>
                                        <p:attrNameLst>
                                          <p:attrName>ppt_y</p:attrName>
                                        </p:attrNameLst>
                                      </p:cBhvr>
                                      <p:tavLst>
                                        <p:tav tm="0">
                                          <p:val>
                                            <p:strVal val="#ppt_y"/>
                                          </p:val>
                                        </p:tav>
                                        <p:tav tm="100000">
                                          <p:val>
                                            <p:strVal val="#ppt_y"/>
                                          </p:val>
                                        </p:tav>
                                      </p:tavLst>
                                    </p:anim>
                                  </p:childTnLst>
                                </p:cTn>
                              </p:par>
                              <p:par>
                                <p:cTn id="162" presetID="2" presetClass="entr" presetSubtype="2" fill="hold" nodeType="withEffect">
                                  <p:stCondLst>
                                    <p:cond delay="0"/>
                                  </p:stCondLst>
                                  <p:childTnLst>
                                    <p:set>
                                      <p:cBhvr>
                                        <p:cTn id="163" dur="1" fill="hold">
                                          <p:stCondLst>
                                            <p:cond delay="0"/>
                                          </p:stCondLst>
                                        </p:cTn>
                                        <p:tgtEl>
                                          <p:spTgt spid="165"/>
                                        </p:tgtEl>
                                        <p:attrNameLst>
                                          <p:attrName>style.visibility</p:attrName>
                                        </p:attrNameLst>
                                      </p:cBhvr>
                                      <p:to>
                                        <p:strVal val="visible"/>
                                      </p:to>
                                    </p:set>
                                    <p:anim calcmode="lin" valueType="num">
                                      <p:cBhvr additive="base">
                                        <p:cTn id="164" dur="500" fill="hold"/>
                                        <p:tgtEl>
                                          <p:spTgt spid="165"/>
                                        </p:tgtEl>
                                        <p:attrNameLst>
                                          <p:attrName>ppt_x</p:attrName>
                                        </p:attrNameLst>
                                      </p:cBhvr>
                                      <p:tavLst>
                                        <p:tav tm="0">
                                          <p:val>
                                            <p:strVal val="1+#ppt_w/2"/>
                                          </p:val>
                                        </p:tav>
                                        <p:tav tm="100000">
                                          <p:val>
                                            <p:strVal val="#ppt_x"/>
                                          </p:val>
                                        </p:tav>
                                      </p:tavLst>
                                    </p:anim>
                                    <p:anim calcmode="lin" valueType="num">
                                      <p:cBhvr additive="base">
                                        <p:cTn id="165" dur="500" fill="hold"/>
                                        <p:tgtEl>
                                          <p:spTgt spid="165"/>
                                        </p:tgtEl>
                                        <p:attrNameLst>
                                          <p:attrName>ppt_y</p:attrName>
                                        </p:attrNameLst>
                                      </p:cBhvr>
                                      <p:tavLst>
                                        <p:tav tm="0">
                                          <p:val>
                                            <p:strVal val="#ppt_y"/>
                                          </p:val>
                                        </p:tav>
                                        <p:tav tm="100000">
                                          <p:val>
                                            <p:strVal val="#ppt_y"/>
                                          </p:val>
                                        </p:tav>
                                      </p:tavLst>
                                    </p:anim>
                                  </p:childTnLst>
                                </p:cTn>
                              </p:par>
                              <p:par>
                                <p:cTn id="166" presetID="2" presetClass="entr" presetSubtype="2" fill="hold" nodeType="withEffect">
                                  <p:stCondLst>
                                    <p:cond delay="0"/>
                                  </p:stCondLst>
                                  <p:childTnLst>
                                    <p:set>
                                      <p:cBhvr>
                                        <p:cTn id="167" dur="1" fill="hold">
                                          <p:stCondLst>
                                            <p:cond delay="0"/>
                                          </p:stCondLst>
                                        </p:cTn>
                                        <p:tgtEl>
                                          <p:spTgt spid="169"/>
                                        </p:tgtEl>
                                        <p:attrNameLst>
                                          <p:attrName>style.visibility</p:attrName>
                                        </p:attrNameLst>
                                      </p:cBhvr>
                                      <p:to>
                                        <p:strVal val="visible"/>
                                      </p:to>
                                    </p:set>
                                    <p:anim calcmode="lin" valueType="num">
                                      <p:cBhvr additive="base">
                                        <p:cTn id="168" dur="500" fill="hold"/>
                                        <p:tgtEl>
                                          <p:spTgt spid="169"/>
                                        </p:tgtEl>
                                        <p:attrNameLst>
                                          <p:attrName>ppt_x</p:attrName>
                                        </p:attrNameLst>
                                      </p:cBhvr>
                                      <p:tavLst>
                                        <p:tav tm="0">
                                          <p:val>
                                            <p:strVal val="1+#ppt_w/2"/>
                                          </p:val>
                                        </p:tav>
                                        <p:tav tm="100000">
                                          <p:val>
                                            <p:strVal val="#ppt_x"/>
                                          </p:val>
                                        </p:tav>
                                      </p:tavLst>
                                    </p:anim>
                                    <p:anim calcmode="lin" valueType="num">
                                      <p:cBhvr additive="base">
                                        <p:cTn id="169" dur="500" fill="hold"/>
                                        <p:tgtEl>
                                          <p:spTgt spid="169"/>
                                        </p:tgtEl>
                                        <p:attrNameLst>
                                          <p:attrName>ppt_y</p:attrName>
                                        </p:attrNameLst>
                                      </p:cBhvr>
                                      <p:tavLst>
                                        <p:tav tm="0">
                                          <p:val>
                                            <p:strVal val="#ppt_y"/>
                                          </p:val>
                                        </p:tav>
                                        <p:tav tm="100000">
                                          <p:val>
                                            <p:strVal val="#ppt_y"/>
                                          </p:val>
                                        </p:tav>
                                      </p:tavLst>
                                    </p:anim>
                                  </p:childTnLst>
                                </p:cTn>
                              </p:par>
                              <p:par>
                                <p:cTn id="170" presetID="2" presetClass="entr" presetSubtype="8" fill="hold" nodeType="withEffect">
                                  <p:stCondLst>
                                    <p:cond delay="0"/>
                                  </p:stCondLst>
                                  <p:childTnLst>
                                    <p:set>
                                      <p:cBhvr>
                                        <p:cTn id="171" dur="1" fill="hold">
                                          <p:stCondLst>
                                            <p:cond delay="0"/>
                                          </p:stCondLst>
                                        </p:cTn>
                                        <p:tgtEl>
                                          <p:spTgt spid="26"/>
                                        </p:tgtEl>
                                        <p:attrNameLst>
                                          <p:attrName>style.visibility</p:attrName>
                                        </p:attrNameLst>
                                      </p:cBhvr>
                                      <p:to>
                                        <p:strVal val="visible"/>
                                      </p:to>
                                    </p:set>
                                    <p:anim calcmode="lin" valueType="num">
                                      <p:cBhvr additive="base">
                                        <p:cTn id="172" dur="500" fill="hold"/>
                                        <p:tgtEl>
                                          <p:spTgt spid="26"/>
                                        </p:tgtEl>
                                        <p:attrNameLst>
                                          <p:attrName>ppt_x</p:attrName>
                                        </p:attrNameLst>
                                      </p:cBhvr>
                                      <p:tavLst>
                                        <p:tav tm="0">
                                          <p:val>
                                            <p:strVal val="0-#ppt_w/2"/>
                                          </p:val>
                                        </p:tav>
                                        <p:tav tm="100000">
                                          <p:val>
                                            <p:strVal val="#ppt_x"/>
                                          </p:val>
                                        </p:tav>
                                      </p:tavLst>
                                    </p:anim>
                                    <p:anim calcmode="lin" valueType="num">
                                      <p:cBhvr additive="base">
                                        <p:cTn id="173" dur="500" fill="hold"/>
                                        <p:tgtEl>
                                          <p:spTgt spid="26"/>
                                        </p:tgtEl>
                                        <p:attrNameLst>
                                          <p:attrName>ppt_y</p:attrName>
                                        </p:attrNameLst>
                                      </p:cBhvr>
                                      <p:tavLst>
                                        <p:tav tm="0">
                                          <p:val>
                                            <p:strVal val="#ppt_y"/>
                                          </p:val>
                                        </p:tav>
                                        <p:tav tm="100000">
                                          <p:val>
                                            <p:strVal val="#ppt_y"/>
                                          </p:val>
                                        </p:tav>
                                      </p:tavLst>
                                    </p:anim>
                                  </p:childTnLst>
                                </p:cTn>
                              </p:par>
                              <p:par>
                                <p:cTn id="174" presetID="2" presetClass="entr" presetSubtype="8" fill="hold" nodeType="withEffect">
                                  <p:stCondLst>
                                    <p:cond delay="0"/>
                                  </p:stCondLst>
                                  <p:childTnLst>
                                    <p:set>
                                      <p:cBhvr>
                                        <p:cTn id="175" dur="1" fill="hold">
                                          <p:stCondLst>
                                            <p:cond delay="0"/>
                                          </p:stCondLst>
                                        </p:cTn>
                                        <p:tgtEl>
                                          <p:spTgt spid="28"/>
                                        </p:tgtEl>
                                        <p:attrNameLst>
                                          <p:attrName>style.visibility</p:attrName>
                                        </p:attrNameLst>
                                      </p:cBhvr>
                                      <p:to>
                                        <p:strVal val="visible"/>
                                      </p:to>
                                    </p:set>
                                    <p:anim calcmode="lin" valueType="num">
                                      <p:cBhvr additive="base">
                                        <p:cTn id="176" dur="500" fill="hold"/>
                                        <p:tgtEl>
                                          <p:spTgt spid="28"/>
                                        </p:tgtEl>
                                        <p:attrNameLst>
                                          <p:attrName>ppt_x</p:attrName>
                                        </p:attrNameLst>
                                      </p:cBhvr>
                                      <p:tavLst>
                                        <p:tav tm="0">
                                          <p:val>
                                            <p:strVal val="0-#ppt_w/2"/>
                                          </p:val>
                                        </p:tav>
                                        <p:tav tm="100000">
                                          <p:val>
                                            <p:strVal val="#ppt_x"/>
                                          </p:val>
                                        </p:tav>
                                      </p:tavLst>
                                    </p:anim>
                                    <p:anim calcmode="lin" valueType="num">
                                      <p:cBhvr additive="base">
                                        <p:cTn id="177" dur="500" fill="hold"/>
                                        <p:tgtEl>
                                          <p:spTgt spid="28"/>
                                        </p:tgtEl>
                                        <p:attrNameLst>
                                          <p:attrName>ppt_y</p:attrName>
                                        </p:attrNameLst>
                                      </p:cBhvr>
                                      <p:tavLst>
                                        <p:tav tm="0">
                                          <p:val>
                                            <p:strVal val="#ppt_y"/>
                                          </p:val>
                                        </p:tav>
                                        <p:tav tm="100000">
                                          <p:val>
                                            <p:strVal val="#ppt_y"/>
                                          </p:val>
                                        </p:tav>
                                      </p:tavLst>
                                    </p:anim>
                                  </p:childTnLst>
                                </p:cTn>
                              </p:par>
                              <p:par>
                                <p:cTn id="178" presetID="2" presetClass="entr" presetSubtype="2" fill="hold" nodeType="withEffect">
                                  <p:stCondLst>
                                    <p:cond delay="0"/>
                                  </p:stCondLst>
                                  <p:childTnLst>
                                    <p:set>
                                      <p:cBhvr>
                                        <p:cTn id="179" dur="1" fill="hold">
                                          <p:stCondLst>
                                            <p:cond delay="0"/>
                                          </p:stCondLst>
                                        </p:cTn>
                                        <p:tgtEl>
                                          <p:spTgt spid="29"/>
                                        </p:tgtEl>
                                        <p:attrNameLst>
                                          <p:attrName>style.visibility</p:attrName>
                                        </p:attrNameLst>
                                      </p:cBhvr>
                                      <p:to>
                                        <p:strVal val="visible"/>
                                      </p:to>
                                    </p:set>
                                    <p:anim calcmode="lin" valueType="num">
                                      <p:cBhvr additive="base">
                                        <p:cTn id="180" dur="500" fill="hold"/>
                                        <p:tgtEl>
                                          <p:spTgt spid="29"/>
                                        </p:tgtEl>
                                        <p:attrNameLst>
                                          <p:attrName>ppt_x</p:attrName>
                                        </p:attrNameLst>
                                      </p:cBhvr>
                                      <p:tavLst>
                                        <p:tav tm="0">
                                          <p:val>
                                            <p:strVal val="1+#ppt_w/2"/>
                                          </p:val>
                                        </p:tav>
                                        <p:tav tm="100000">
                                          <p:val>
                                            <p:strVal val="#ppt_x"/>
                                          </p:val>
                                        </p:tav>
                                      </p:tavLst>
                                    </p:anim>
                                    <p:anim calcmode="lin" valueType="num">
                                      <p:cBhvr additive="base">
                                        <p:cTn id="181" dur="500" fill="hold"/>
                                        <p:tgtEl>
                                          <p:spTgt spid="29"/>
                                        </p:tgtEl>
                                        <p:attrNameLst>
                                          <p:attrName>ppt_y</p:attrName>
                                        </p:attrNameLst>
                                      </p:cBhvr>
                                      <p:tavLst>
                                        <p:tav tm="0">
                                          <p:val>
                                            <p:strVal val="#ppt_y"/>
                                          </p:val>
                                        </p:tav>
                                        <p:tav tm="100000">
                                          <p:val>
                                            <p:strVal val="#ppt_y"/>
                                          </p:val>
                                        </p:tav>
                                      </p:tavLst>
                                    </p:anim>
                                  </p:childTnLst>
                                </p:cTn>
                              </p:par>
                              <p:par>
                                <p:cTn id="182" presetID="2" presetClass="entr" presetSubtype="2" fill="hold" nodeType="withEffect">
                                  <p:stCondLst>
                                    <p:cond delay="0"/>
                                  </p:stCondLst>
                                  <p:childTnLst>
                                    <p:set>
                                      <p:cBhvr>
                                        <p:cTn id="183" dur="1" fill="hold">
                                          <p:stCondLst>
                                            <p:cond delay="0"/>
                                          </p:stCondLst>
                                        </p:cTn>
                                        <p:tgtEl>
                                          <p:spTgt spid="27"/>
                                        </p:tgtEl>
                                        <p:attrNameLst>
                                          <p:attrName>style.visibility</p:attrName>
                                        </p:attrNameLst>
                                      </p:cBhvr>
                                      <p:to>
                                        <p:strVal val="visible"/>
                                      </p:to>
                                    </p:set>
                                    <p:anim calcmode="lin" valueType="num">
                                      <p:cBhvr additive="base">
                                        <p:cTn id="184" dur="500" fill="hold"/>
                                        <p:tgtEl>
                                          <p:spTgt spid="27"/>
                                        </p:tgtEl>
                                        <p:attrNameLst>
                                          <p:attrName>ppt_x</p:attrName>
                                        </p:attrNameLst>
                                      </p:cBhvr>
                                      <p:tavLst>
                                        <p:tav tm="0">
                                          <p:val>
                                            <p:strVal val="1+#ppt_w/2"/>
                                          </p:val>
                                        </p:tav>
                                        <p:tav tm="100000">
                                          <p:val>
                                            <p:strVal val="#ppt_x"/>
                                          </p:val>
                                        </p:tav>
                                      </p:tavLst>
                                    </p:anim>
                                    <p:anim calcmode="lin" valueType="num">
                                      <p:cBhvr additive="base">
                                        <p:cTn id="185" dur="500" fill="hold"/>
                                        <p:tgtEl>
                                          <p:spTgt spid="27"/>
                                        </p:tgtEl>
                                        <p:attrNameLst>
                                          <p:attrName>ppt_y</p:attrName>
                                        </p:attrNameLst>
                                      </p:cBhvr>
                                      <p:tavLst>
                                        <p:tav tm="0">
                                          <p:val>
                                            <p:strVal val="#ppt_y"/>
                                          </p:val>
                                        </p:tav>
                                        <p:tav tm="100000">
                                          <p:val>
                                            <p:strVal val="#ppt_y"/>
                                          </p:val>
                                        </p:tav>
                                      </p:tavLst>
                                    </p:anim>
                                  </p:childTnLst>
                                </p:cTn>
                              </p:par>
                              <p:par>
                                <p:cTn id="186" presetID="10" presetClass="entr" presetSubtype="0" fill="hold" grpId="0" nodeType="withEffect">
                                  <p:stCondLst>
                                    <p:cond delay="0"/>
                                  </p:stCondLst>
                                  <p:childTnLst>
                                    <p:set>
                                      <p:cBhvr>
                                        <p:cTn id="187" dur="1" fill="hold">
                                          <p:stCondLst>
                                            <p:cond delay="0"/>
                                          </p:stCondLst>
                                        </p:cTn>
                                        <p:tgtEl>
                                          <p:spTgt spid="69"/>
                                        </p:tgtEl>
                                        <p:attrNameLst>
                                          <p:attrName>style.visibility</p:attrName>
                                        </p:attrNameLst>
                                      </p:cBhvr>
                                      <p:to>
                                        <p:strVal val="visible"/>
                                      </p:to>
                                    </p:set>
                                    <p:animEffect transition="in" filter="fade">
                                      <p:cBhvr>
                                        <p:cTn id="188" dur="500"/>
                                        <p:tgtEl>
                                          <p:spTgt spid="69"/>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81"/>
                                        </p:tgtEl>
                                        <p:attrNameLst>
                                          <p:attrName>style.visibility</p:attrName>
                                        </p:attrNameLst>
                                      </p:cBhvr>
                                      <p:to>
                                        <p:strVal val="visible"/>
                                      </p:to>
                                    </p:set>
                                    <p:animEffect transition="in" filter="fade">
                                      <p:cBhvr>
                                        <p:cTn id="191" dur="500"/>
                                        <p:tgtEl>
                                          <p:spTgt spid="81"/>
                                        </p:tgtEl>
                                      </p:cBhvr>
                                    </p:animEffect>
                                  </p:childTnLst>
                                </p:cTn>
                              </p:par>
                            </p:childTnLst>
                          </p:cTn>
                        </p:par>
                      </p:childTnLst>
                    </p:cTn>
                  </p:par>
                  <p:par>
                    <p:cTn id="192" fill="hold">
                      <p:stCondLst>
                        <p:cond delay="indefinite"/>
                      </p:stCondLst>
                      <p:childTnLst>
                        <p:par>
                          <p:cTn id="193" fill="hold">
                            <p:stCondLst>
                              <p:cond delay="0"/>
                            </p:stCondLst>
                            <p:childTnLst>
                              <p:par>
                                <p:cTn id="194" presetID="53" presetClass="exit" presetSubtype="32" fill="hold" grpId="0" nodeType="clickEffect">
                                  <p:stCondLst>
                                    <p:cond delay="0"/>
                                  </p:stCondLst>
                                  <p:childTnLst>
                                    <p:anim calcmode="lin" valueType="num">
                                      <p:cBhvr>
                                        <p:cTn id="195" dur="500"/>
                                        <p:tgtEl>
                                          <p:spTgt spid="3"/>
                                        </p:tgtEl>
                                        <p:attrNameLst>
                                          <p:attrName>ppt_w</p:attrName>
                                        </p:attrNameLst>
                                      </p:cBhvr>
                                      <p:tavLst>
                                        <p:tav tm="0">
                                          <p:val>
                                            <p:strVal val="ppt_w"/>
                                          </p:val>
                                        </p:tav>
                                        <p:tav tm="100000">
                                          <p:val>
                                            <p:fltVal val="0"/>
                                          </p:val>
                                        </p:tav>
                                      </p:tavLst>
                                    </p:anim>
                                    <p:anim calcmode="lin" valueType="num">
                                      <p:cBhvr>
                                        <p:cTn id="196" dur="500"/>
                                        <p:tgtEl>
                                          <p:spTgt spid="3"/>
                                        </p:tgtEl>
                                        <p:attrNameLst>
                                          <p:attrName>ppt_h</p:attrName>
                                        </p:attrNameLst>
                                      </p:cBhvr>
                                      <p:tavLst>
                                        <p:tav tm="0">
                                          <p:val>
                                            <p:strVal val="ppt_h"/>
                                          </p:val>
                                        </p:tav>
                                        <p:tav tm="100000">
                                          <p:val>
                                            <p:fltVal val="0"/>
                                          </p:val>
                                        </p:tav>
                                      </p:tavLst>
                                    </p:anim>
                                    <p:animEffect transition="out" filter="fade">
                                      <p:cBhvr>
                                        <p:cTn id="197" dur="500"/>
                                        <p:tgtEl>
                                          <p:spTgt spid="3"/>
                                        </p:tgtEl>
                                      </p:cBhvr>
                                    </p:animEffect>
                                    <p:set>
                                      <p:cBhvr>
                                        <p:cTn id="198" dur="1" fill="hold">
                                          <p:stCondLst>
                                            <p:cond delay="499"/>
                                          </p:stCondLst>
                                        </p:cTn>
                                        <p:tgtEl>
                                          <p:spTgt spid="3"/>
                                        </p:tgtEl>
                                        <p:attrNameLst>
                                          <p:attrName>style.visibility</p:attrName>
                                        </p:attrNameLst>
                                      </p:cBhvr>
                                      <p:to>
                                        <p:strVal val="hidden"/>
                                      </p:to>
                                    </p:set>
                                  </p:childTnLst>
                                </p:cTn>
                              </p:par>
                              <p:par>
                                <p:cTn id="199" presetID="53" presetClass="entr" presetSubtype="16" fill="hold" nodeType="withEffect">
                                  <p:stCondLst>
                                    <p:cond delay="0"/>
                                  </p:stCondLst>
                                  <p:childTnLst>
                                    <p:set>
                                      <p:cBhvr>
                                        <p:cTn id="200" dur="1" fill="hold">
                                          <p:stCondLst>
                                            <p:cond delay="0"/>
                                          </p:stCondLst>
                                        </p:cTn>
                                        <p:tgtEl>
                                          <p:spTgt spid="80"/>
                                        </p:tgtEl>
                                        <p:attrNameLst>
                                          <p:attrName>style.visibility</p:attrName>
                                        </p:attrNameLst>
                                      </p:cBhvr>
                                      <p:to>
                                        <p:strVal val="visible"/>
                                      </p:to>
                                    </p:set>
                                    <p:anim calcmode="lin" valueType="num">
                                      <p:cBhvr>
                                        <p:cTn id="201" dur="500" fill="hold"/>
                                        <p:tgtEl>
                                          <p:spTgt spid="80"/>
                                        </p:tgtEl>
                                        <p:attrNameLst>
                                          <p:attrName>ppt_w</p:attrName>
                                        </p:attrNameLst>
                                      </p:cBhvr>
                                      <p:tavLst>
                                        <p:tav tm="0">
                                          <p:val>
                                            <p:fltVal val="0"/>
                                          </p:val>
                                        </p:tav>
                                        <p:tav tm="100000">
                                          <p:val>
                                            <p:strVal val="#ppt_w"/>
                                          </p:val>
                                        </p:tav>
                                      </p:tavLst>
                                    </p:anim>
                                    <p:anim calcmode="lin" valueType="num">
                                      <p:cBhvr>
                                        <p:cTn id="202" dur="500" fill="hold"/>
                                        <p:tgtEl>
                                          <p:spTgt spid="80"/>
                                        </p:tgtEl>
                                        <p:attrNameLst>
                                          <p:attrName>ppt_h</p:attrName>
                                        </p:attrNameLst>
                                      </p:cBhvr>
                                      <p:tavLst>
                                        <p:tav tm="0">
                                          <p:val>
                                            <p:fltVal val="0"/>
                                          </p:val>
                                        </p:tav>
                                        <p:tav tm="100000">
                                          <p:val>
                                            <p:strVal val="#ppt_h"/>
                                          </p:val>
                                        </p:tav>
                                      </p:tavLst>
                                    </p:anim>
                                    <p:animEffect transition="in" filter="fade">
                                      <p:cBhvr>
                                        <p:cTn id="203" dur="500"/>
                                        <p:tgtEl>
                                          <p:spTgt spid="80"/>
                                        </p:tgtEl>
                                      </p:cBhvr>
                                    </p:animEffect>
                                  </p:childTnLst>
                                </p:cTn>
                              </p:par>
                              <p:par>
                                <p:cTn id="204" presetID="53" presetClass="entr" presetSubtype="16" fill="hold" nodeType="withEffect">
                                  <p:stCondLst>
                                    <p:cond delay="0"/>
                                  </p:stCondLst>
                                  <p:childTnLst>
                                    <p:set>
                                      <p:cBhvr>
                                        <p:cTn id="205" dur="1" fill="hold">
                                          <p:stCondLst>
                                            <p:cond delay="0"/>
                                          </p:stCondLst>
                                        </p:cTn>
                                        <p:tgtEl>
                                          <p:spTgt spid="79"/>
                                        </p:tgtEl>
                                        <p:attrNameLst>
                                          <p:attrName>style.visibility</p:attrName>
                                        </p:attrNameLst>
                                      </p:cBhvr>
                                      <p:to>
                                        <p:strVal val="visible"/>
                                      </p:to>
                                    </p:set>
                                    <p:anim calcmode="lin" valueType="num">
                                      <p:cBhvr>
                                        <p:cTn id="206" dur="500" fill="hold"/>
                                        <p:tgtEl>
                                          <p:spTgt spid="79"/>
                                        </p:tgtEl>
                                        <p:attrNameLst>
                                          <p:attrName>ppt_w</p:attrName>
                                        </p:attrNameLst>
                                      </p:cBhvr>
                                      <p:tavLst>
                                        <p:tav tm="0">
                                          <p:val>
                                            <p:fltVal val="0"/>
                                          </p:val>
                                        </p:tav>
                                        <p:tav tm="100000">
                                          <p:val>
                                            <p:strVal val="#ppt_w"/>
                                          </p:val>
                                        </p:tav>
                                      </p:tavLst>
                                    </p:anim>
                                    <p:anim calcmode="lin" valueType="num">
                                      <p:cBhvr>
                                        <p:cTn id="207" dur="500" fill="hold"/>
                                        <p:tgtEl>
                                          <p:spTgt spid="79"/>
                                        </p:tgtEl>
                                        <p:attrNameLst>
                                          <p:attrName>ppt_h</p:attrName>
                                        </p:attrNameLst>
                                      </p:cBhvr>
                                      <p:tavLst>
                                        <p:tav tm="0">
                                          <p:val>
                                            <p:fltVal val="0"/>
                                          </p:val>
                                        </p:tav>
                                        <p:tav tm="100000">
                                          <p:val>
                                            <p:strVal val="#ppt_h"/>
                                          </p:val>
                                        </p:tav>
                                      </p:tavLst>
                                    </p:anim>
                                    <p:animEffect transition="in" filter="fade">
                                      <p:cBhvr>
                                        <p:cTn id="208" dur="500"/>
                                        <p:tgtEl>
                                          <p:spTgt spid="79"/>
                                        </p:tgtEl>
                                      </p:cBhvr>
                                    </p:animEffect>
                                  </p:childTnLst>
                                </p:cTn>
                              </p:par>
                              <p:par>
                                <p:cTn id="209" presetID="53" presetClass="entr" presetSubtype="16" fill="hold" nodeType="withEffect">
                                  <p:stCondLst>
                                    <p:cond delay="0"/>
                                  </p:stCondLst>
                                  <p:childTnLst>
                                    <p:set>
                                      <p:cBhvr>
                                        <p:cTn id="210" dur="1" fill="hold">
                                          <p:stCondLst>
                                            <p:cond delay="0"/>
                                          </p:stCondLst>
                                        </p:cTn>
                                        <p:tgtEl>
                                          <p:spTgt spid="72"/>
                                        </p:tgtEl>
                                        <p:attrNameLst>
                                          <p:attrName>style.visibility</p:attrName>
                                        </p:attrNameLst>
                                      </p:cBhvr>
                                      <p:to>
                                        <p:strVal val="visible"/>
                                      </p:to>
                                    </p:set>
                                    <p:anim calcmode="lin" valueType="num">
                                      <p:cBhvr>
                                        <p:cTn id="211" dur="500" fill="hold"/>
                                        <p:tgtEl>
                                          <p:spTgt spid="72"/>
                                        </p:tgtEl>
                                        <p:attrNameLst>
                                          <p:attrName>ppt_w</p:attrName>
                                        </p:attrNameLst>
                                      </p:cBhvr>
                                      <p:tavLst>
                                        <p:tav tm="0">
                                          <p:val>
                                            <p:fltVal val="0"/>
                                          </p:val>
                                        </p:tav>
                                        <p:tav tm="100000">
                                          <p:val>
                                            <p:strVal val="#ppt_w"/>
                                          </p:val>
                                        </p:tav>
                                      </p:tavLst>
                                    </p:anim>
                                    <p:anim calcmode="lin" valueType="num">
                                      <p:cBhvr>
                                        <p:cTn id="212" dur="500" fill="hold"/>
                                        <p:tgtEl>
                                          <p:spTgt spid="72"/>
                                        </p:tgtEl>
                                        <p:attrNameLst>
                                          <p:attrName>ppt_h</p:attrName>
                                        </p:attrNameLst>
                                      </p:cBhvr>
                                      <p:tavLst>
                                        <p:tav tm="0">
                                          <p:val>
                                            <p:fltVal val="0"/>
                                          </p:val>
                                        </p:tav>
                                        <p:tav tm="100000">
                                          <p:val>
                                            <p:strVal val="#ppt_h"/>
                                          </p:val>
                                        </p:tav>
                                      </p:tavLst>
                                    </p:anim>
                                    <p:animEffect transition="in" filter="fade">
                                      <p:cBhvr>
                                        <p:cTn id="21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126" grpId="0"/>
      <p:bldP spid="159" grpId="0"/>
      <p:bldP spid="160" grpId="0"/>
      <p:bldP spid="195" grpId="0"/>
      <p:bldP spid="209" grpId="0"/>
      <p:bldP spid="3" grpId="0"/>
      <p:bldP spid="69" grpId="0" animBg="1"/>
      <p:bldP spid="68" grpId="0" animBg="1"/>
      <p:bldP spid="39" grpId="0" animBg="1"/>
      <p:bldP spid="38" grpId="0" animBg="1"/>
      <p:bldP spid="40" grpId="0" animBg="1"/>
      <p:bldP spid="22" grpId="0" animBg="1"/>
      <p:bldP spid="71" grpId="0" animBg="1"/>
      <p:bldP spid="8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a:xfrm>
            <a:off x="3722914" y="2914583"/>
            <a:ext cx="5363936" cy="506185"/>
          </a:xfrm>
          <a:prstGeom prst="homePlat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pic>
        <p:nvPicPr>
          <p:cNvPr id="92162" name="Picture 2" descr="C:\Users\dlawler\Pictures\Images\corbis\control\42-15296034 copy_nuova.png"/>
          <p:cNvPicPr>
            <a:picLocks noChangeAspect="1" noChangeArrowheads="1"/>
          </p:cNvPicPr>
          <p:nvPr/>
        </p:nvPicPr>
        <p:blipFill>
          <a:blip r:embed="rId3" cstate="print"/>
          <a:srcRect/>
          <a:stretch>
            <a:fillRect/>
          </a:stretch>
        </p:blipFill>
        <p:spPr bwMode="auto">
          <a:xfrm>
            <a:off x="0" y="2074460"/>
            <a:ext cx="6441472" cy="4297669"/>
          </a:xfrm>
          <a:prstGeom prst="rect">
            <a:avLst/>
          </a:prstGeom>
          <a:noFill/>
        </p:spPr>
      </p:pic>
      <p:sp>
        <p:nvSpPr>
          <p:cNvPr id="11" name="Rectangle 2"/>
          <p:cNvSpPr>
            <a:spLocks noChangeArrowheads="1"/>
          </p:cNvSpPr>
          <p:nvPr/>
        </p:nvSpPr>
        <p:spPr bwMode="auto">
          <a:xfrm>
            <a:off x="3722914" y="919187"/>
            <a:ext cx="5249636" cy="2554545"/>
          </a:xfrm>
          <a:prstGeom prst="rect">
            <a:avLst/>
          </a:prstGeom>
          <a:noFill/>
          <a:ln w="9525">
            <a:noFill/>
            <a:miter lim="800000"/>
            <a:headEnd/>
            <a:tailEnd/>
          </a:ln>
        </p:spPr>
        <p:txBody>
          <a:bodyPr wrap="square" anchor="ctr">
            <a:spAutoFit/>
          </a:bodyPr>
          <a:lstStyle/>
          <a:p>
            <a:pPr marL="457200" indent="-457200">
              <a:buFont typeface="Arial" pitchFamily="34" charset="0"/>
              <a:buChar char="•"/>
            </a:pPr>
            <a:r>
              <a:rPr lang="en-US" sz="3200" dirty="0" smtClean="0">
                <a:latin typeface="Calibri" pitchFamily="34" charset="0"/>
                <a:cs typeface="Calibri" pitchFamily="34" charset="0"/>
              </a:rPr>
              <a:t>Storage</a:t>
            </a:r>
          </a:p>
          <a:p>
            <a:pPr marL="457200" indent="-457200">
              <a:buFont typeface="Arial" pitchFamily="34" charset="0"/>
              <a:buChar char="•"/>
            </a:pPr>
            <a:r>
              <a:rPr lang="en-US" sz="3200" dirty="0" smtClean="0">
                <a:latin typeface="Calibri" pitchFamily="34" charset="0"/>
                <a:cs typeface="Calibri" pitchFamily="34" charset="0"/>
              </a:rPr>
              <a:t>C-series</a:t>
            </a:r>
          </a:p>
          <a:p>
            <a:pPr marL="457200" indent="-457200">
              <a:buFont typeface="Arial" pitchFamily="34" charset="0"/>
              <a:buChar char="•"/>
            </a:pPr>
            <a:r>
              <a:rPr lang="en-US" sz="3200" dirty="0" smtClean="0">
                <a:latin typeface="Calibri" pitchFamily="34" charset="0"/>
                <a:cs typeface="Calibri" pitchFamily="34" charset="0"/>
              </a:rPr>
              <a:t>Operational Enhancements</a:t>
            </a:r>
          </a:p>
          <a:p>
            <a:pPr marL="457200" indent="-457200">
              <a:buFont typeface="Arial" pitchFamily="34" charset="0"/>
              <a:buChar char="•"/>
            </a:pPr>
            <a:r>
              <a:rPr lang="en-US" sz="3200" dirty="0" smtClean="0">
                <a:latin typeface="Calibri" pitchFamily="34" charset="0"/>
                <a:cs typeface="Calibri" pitchFamily="34" charset="0"/>
              </a:rPr>
              <a:t>Networking</a:t>
            </a:r>
          </a:p>
          <a:p>
            <a:pPr marL="457200" indent="-457200">
              <a:buFont typeface="Arial" pitchFamily="34" charset="0"/>
              <a:buChar char="•"/>
            </a:pPr>
            <a:r>
              <a:rPr lang="en-US" sz="3200" b="1" dirty="0" err="1" smtClean="0">
                <a:solidFill>
                  <a:schemeClr val="bg1"/>
                </a:solidFill>
                <a:latin typeface="Calibri" pitchFamily="34" charset="0"/>
                <a:cs typeface="Calibri" pitchFamily="34" charset="0"/>
              </a:rPr>
              <a:t>VM-FEX</a:t>
            </a:r>
            <a:endParaRPr lang="en-US" sz="3200" b="1" dirty="0">
              <a:solidFill>
                <a:schemeClr val="bg1"/>
              </a:solidFill>
              <a:latin typeface="Calibri" pitchFamily="34" charset="0"/>
              <a:cs typeface="Calibri" pitchFamily="34" charset="0"/>
            </a:endParaRPr>
          </a:p>
        </p:txBody>
      </p:sp>
      <p:sp>
        <p:nvSpPr>
          <p:cNvPr id="13" name="Rectangle 3"/>
          <p:cNvSpPr txBox="1">
            <a:spLocks noChangeArrowheads="1"/>
          </p:cNvSpPr>
          <p:nvPr/>
        </p:nvSpPr>
        <p:spPr>
          <a:xfrm>
            <a:off x="1506190" y="916951"/>
            <a:ext cx="6854050" cy="363688"/>
          </a:xfrm>
          <a:prstGeom prst="rect">
            <a:avLst/>
          </a:prstGeom>
        </p:spPr>
        <p:txBody>
          <a:bodyPr vert="horz" lIns="82296" tIns="45720" rIns="82296" bIns="45720" rtlCol="0" anchor="b" anchorCtr="0">
            <a:noAutofit/>
          </a:bodyPr>
          <a:lstStyle>
            <a:lvl1pPr algn="l" defTabSz="914400" rtl="0" eaLnBrk="1" latinLnBrk="0" hangingPunct="1">
              <a:lnSpc>
                <a:spcPct val="90000"/>
              </a:lnSpc>
              <a:spcBef>
                <a:spcPct val="0"/>
              </a:spcBef>
              <a:buNone/>
              <a:defRPr lang="en-US" sz="54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sz="3200" dirty="0" smtClean="0">
                <a:ea typeface="ＭＳ Ｐゴシック" pitchFamily="-108" charset="-128"/>
              </a:rPr>
              <a:t>UCSM 2.1 “Del Mar” Release Overview</a:t>
            </a:r>
            <a:br>
              <a:rPr lang="en-US" sz="3200" dirty="0" smtClean="0">
                <a:ea typeface="ＭＳ Ｐゴシック" pitchFamily="-108" charset="-128"/>
              </a:rPr>
            </a:br>
            <a:endParaRPr lang="en-US" sz="2800" dirty="0" smtClean="0">
              <a:ea typeface="ＭＳ Ｐゴシック" pitchFamily="-108" charset="-128"/>
            </a:endParaRPr>
          </a:p>
        </p:txBody>
      </p:sp>
    </p:spTree>
    <p:extLst>
      <p:ext uri="{BB962C8B-B14F-4D97-AF65-F5344CB8AC3E}">
        <p14:creationId xmlns:p14="http://schemas.microsoft.com/office/powerpoint/2010/main" val="3255599813"/>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43180" y="2971800"/>
            <a:ext cx="4267201" cy="3352800"/>
          </a:xfrm>
          <a:prstGeom prst="rect">
            <a:avLst/>
          </a:prstGeom>
          <a:ln w="25400" cap="flat" cmpd="sng" algn="ctr">
            <a:solidFill>
              <a:schemeClr val="bg1">
                <a:lumMod val="85000"/>
              </a:schemeClr>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p>
            <a:pPr marL="237744" indent="-237744">
              <a:lnSpc>
                <a:spcPct val="95000"/>
              </a:lnSpc>
              <a:spcBef>
                <a:spcPts val="600"/>
              </a:spcBef>
              <a:buClr>
                <a:schemeClr val="accent1"/>
              </a:buClr>
              <a:buFont typeface="Arial" pitchFamily="34" charset="0"/>
              <a:buChar char="•"/>
              <a:defRPr/>
            </a:pPr>
            <a:r>
              <a:rPr lang="en-US" sz="1600" dirty="0" smtClean="0">
                <a:solidFill>
                  <a:srgbClr val="0070C0"/>
                </a:solidFill>
                <a:latin typeface="Calibri" pitchFamily="34" charset="0"/>
              </a:rPr>
              <a:t>Uses SR-IOV to extend physical network all the way to the virtual machines</a:t>
            </a:r>
          </a:p>
          <a:p>
            <a:pPr marL="237744" indent="-237744">
              <a:lnSpc>
                <a:spcPct val="95000"/>
              </a:lnSpc>
              <a:spcBef>
                <a:spcPts val="600"/>
              </a:spcBef>
              <a:buClr>
                <a:schemeClr val="accent1"/>
              </a:buClr>
              <a:buFont typeface="Arial" pitchFamily="34" charset="0"/>
              <a:buChar char="•"/>
              <a:defRPr/>
            </a:pPr>
            <a:r>
              <a:rPr lang="en-US" sz="1600" dirty="0" smtClean="0">
                <a:solidFill>
                  <a:srgbClr val="0070C0"/>
                </a:solidFill>
                <a:latin typeface="Calibri" pitchFamily="34" charset="0"/>
              </a:rPr>
              <a:t>Provides each virtual machine with dedicated “port” on the physical network</a:t>
            </a:r>
          </a:p>
          <a:p>
            <a:pPr marL="237744" indent="-237744">
              <a:lnSpc>
                <a:spcPct val="95000"/>
              </a:lnSpc>
              <a:spcBef>
                <a:spcPts val="600"/>
              </a:spcBef>
              <a:buClr>
                <a:schemeClr val="accent1"/>
              </a:buClr>
              <a:buFont typeface="Arial" pitchFamily="34" charset="0"/>
              <a:buChar char="•"/>
              <a:defRPr/>
            </a:pPr>
            <a:r>
              <a:rPr lang="en-US" sz="1600" dirty="0" smtClean="0">
                <a:solidFill>
                  <a:srgbClr val="0070C0"/>
                </a:solidFill>
                <a:latin typeface="Calibri" pitchFamily="34" charset="0"/>
              </a:rPr>
              <a:t>Collection of Cisco UCS VM-FEX and Fabric Interconnect 1 </a:t>
            </a:r>
            <a:r>
              <a:rPr lang="en-US" sz="1600" dirty="0" err="1" smtClean="0">
                <a:solidFill>
                  <a:srgbClr val="0070C0"/>
                </a:solidFill>
                <a:latin typeface="Calibri" pitchFamily="34" charset="0"/>
              </a:rPr>
              <a:t>vNetwork</a:t>
            </a:r>
            <a:r>
              <a:rPr lang="en-US" sz="1600" dirty="0" smtClean="0">
                <a:solidFill>
                  <a:srgbClr val="0070C0"/>
                </a:solidFill>
                <a:latin typeface="Calibri" pitchFamily="34" charset="0"/>
              </a:rPr>
              <a:t> Distributed switch</a:t>
            </a:r>
          </a:p>
          <a:p>
            <a:pPr marL="237744" indent="-237744">
              <a:lnSpc>
                <a:spcPct val="95000"/>
              </a:lnSpc>
              <a:spcBef>
                <a:spcPts val="600"/>
              </a:spcBef>
              <a:buClr>
                <a:schemeClr val="accent1"/>
              </a:buClr>
              <a:buFont typeface="Arial" pitchFamily="34" charset="0"/>
              <a:buChar char="•"/>
              <a:defRPr/>
            </a:pPr>
            <a:r>
              <a:rPr lang="en-US" sz="1600" dirty="0" smtClean="0">
                <a:solidFill>
                  <a:srgbClr val="0070C0"/>
                </a:solidFill>
                <a:latin typeface="Calibri" pitchFamily="34" charset="0"/>
              </a:rPr>
              <a:t>Management via PowerShell and stand alone GUI. UCSM-</a:t>
            </a:r>
            <a:r>
              <a:rPr lang="en-US" sz="1600" dirty="0" err="1" smtClean="0">
                <a:solidFill>
                  <a:srgbClr val="0070C0"/>
                </a:solidFill>
                <a:latin typeface="Calibri" pitchFamily="34" charset="0"/>
              </a:rPr>
              <a:t>SCVMM</a:t>
            </a:r>
            <a:r>
              <a:rPr lang="en-US" sz="1600" dirty="0" smtClean="0">
                <a:solidFill>
                  <a:srgbClr val="0070C0"/>
                </a:solidFill>
                <a:latin typeface="Calibri" pitchFamily="34" charset="0"/>
              </a:rPr>
              <a:t> integration in future</a:t>
            </a:r>
          </a:p>
          <a:p>
            <a:pPr marL="237744" marR="0" lvl="0" indent="-237744" defTabSz="914400" rtl="0" eaLnBrk="1" fontAlgn="auto" latinLnBrk="0" hangingPunct="1">
              <a:lnSpc>
                <a:spcPct val="95000"/>
              </a:lnSpc>
              <a:spcBef>
                <a:spcPts val="600"/>
              </a:spcBef>
              <a:spcAft>
                <a:spcPts val="0"/>
              </a:spcAft>
              <a:buClr>
                <a:schemeClr val="accent1"/>
              </a:buClr>
              <a:buSzTx/>
              <a:tabLst/>
              <a:defRPr/>
            </a:pPr>
            <a:endParaRPr lang="en-US" sz="1400" dirty="0" smtClean="0">
              <a:solidFill>
                <a:srgbClr val="000000"/>
              </a:solidFill>
              <a:latin typeface="Calibri" pitchFamily="34" charset="0"/>
            </a:endParaRPr>
          </a:p>
          <a:p>
            <a:pPr marL="237744" marR="0" lvl="0" indent="-237744" defTabSz="914400" rtl="0" eaLnBrk="1" fontAlgn="auto" latinLnBrk="0" hangingPunct="1">
              <a:lnSpc>
                <a:spcPct val="95000"/>
              </a:lnSpc>
              <a:spcBef>
                <a:spcPts val="600"/>
              </a:spcBef>
              <a:spcAft>
                <a:spcPts val="0"/>
              </a:spcAft>
              <a:buClr>
                <a:schemeClr val="accent1"/>
              </a:buClr>
              <a:buSzTx/>
              <a:buFont typeface="Arial" pitchFamily="34" charset="0"/>
              <a:buChar char="•"/>
              <a:tabLst/>
              <a:defRPr/>
            </a:pPr>
            <a:endParaRPr lang="en-US" sz="1400" dirty="0" smtClean="0">
              <a:solidFill>
                <a:srgbClr val="000000"/>
              </a:solidFill>
              <a:latin typeface="Calibri" pitchFamily="34" charset="0"/>
            </a:endParaRPr>
          </a:p>
          <a:p>
            <a:pPr marL="237744" marR="0" lvl="0" indent="-237744" defTabSz="914400" rtl="0" eaLnBrk="1" fontAlgn="auto" latinLnBrk="0" hangingPunct="1">
              <a:lnSpc>
                <a:spcPct val="95000"/>
              </a:lnSpc>
              <a:spcBef>
                <a:spcPts val="600"/>
              </a:spcBef>
              <a:spcAft>
                <a:spcPts val="0"/>
              </a:spcAft>
              <a:buClr>
                <a:schemeClr val="accent1"/>
              </a:buClr>
              <a:buSzTx/>
              <a:tabLst/>
              <a:defRPr/>
            </a:pPr>
            <a:endParaRPr lang="en-US" sz="1400" dirty="0" smtClean="0">
              <a:solidFill>
                <a:srgbClr val="000000"/>
              </a:solidFill>
              <a:latin typeface="Calibri" pitchFamily="34" charset="0"/>
            </a:endParaRPr>
          </a:p>
          <a:p>
            <a:pPr marL="237744" marR="0" lvl="0" indent="-237744" defTabSz="914400" rtl="0" eaLnBrk="1" fontAlgn="auto" latinLnBrk="0" hangingPunct="1">
              <a:lnSpc>
                <a:spcPct val="95000"/>
              </a:lnSpc>
              <a:spcBef>
                <a:spcPts val="600"/>
              </a:spcBef>
              <a:spcAft>
                <a:spcPts val="0"/>
              </a:spcAft>
              <a:buClr>
                <a:schemeClr val="accent1"/>
              </a:buClr>
              <a:buSzTx/>
              <a:tabLst/>
              <a:defRPr/>
            </a:pPr>
            <a:endParaRPr lang="en-US" sz="1400" dirty="0" smtClean="0">
              <a:solidFill>
                <a:srgbClr val="000000"/>
              </a:solidFill>
              <a:latin typeface="Calibri" pitchFamily="34" charset="0"/>
            </a:endParaRPr>
          </a:p>
        </p:txBody>
      </p:sp>
      <p:sp>
        <p:nvSpPr>
          <p:cNvPr id="6" name="Rectangle 5"/>
          <p:cNvSpPr/>
          <p:nvPr/>
        </p:nvSpPr>
        <p:spPr>
          <a:xfrm>
            <a:off x="543180" y="1600200"/>
            <a:ext cx="4267201" cy="990600"/>
          </a:xfrm>
          <a:prstGeom prst="rect">
            <a:avLst/>
          </a:prstGeom>
          <a:ln>
            <a:solidFill>
              <a:schemeClr val="bg1">
                <a:lumMod val="85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62500" lnSpcReduction="20000"/>
          </a:bodyPr>
          <a:lstStyle/>
          <a:p>
            <a:pPr>
              <a:lnSpc>
                <a:spcPct val="75000"/>
              </a:lnSpc>
            </a:pPr>
            <a:endParaRPr lang="en-US" sz="1400" b="1" dirty="0" smtClean="0">
              <a:latin typeface="Calibri" pitchFamily="34" charset="0"/>
            </a:endParaRPr>
          </a:p>
          <a:p>
            <a:pPr marL="285750" indent="-285750">
              <a:lnSpc>
                <a:spcPct val="95000"/>
              </a:lnSpc>
              <a:spcBef>
                <a:spcPct val="50000"/>
              </a:spcBef>
              <a:buClr>
                <a:schemeClr val="accent1"/>
              </a:buClr>
              <a:buSzPct val="100000"/>
              <a:buFont typeface="Wingdings" pitchFamily="2" charset="2"/>
              <a:buChar char="§"/>
            </a:pPr>
            <a:r>
              <a:rPr lang="en-US" sz="2100" b="1" dirty="0" smtClean="0">
                <a:latin typeface="Calibri" pitchFamily="34" charset="0"/>
                <a:cs typeface="Calibri" pitchFamily="34" charset="0"/>
              </a:rPr>
              <a:t>Customers can consolidate virtual and physical networking infrastructure</a:t>
            </a:r>
          </a:p>
          <a:p>
            <a:pPr marL="285750" indent="-285750">
              <a:lnSpc>
                <a:spcPct val="95000"/>
              </a:lnSpc>
              <a:spcBef>
                <a:spcPct val="50000"/>
              </a:spcBef>
              <a:buClr>
                <a:schemeClr val="accent1"/>
              </a:buClr>
              <a:buSzPct val="100000"/>
              <a:buFont typeface="Wingdings" pitchFamily="2" charset="2"/>
              <a:buChar char="§"/>
            </a:pPr>
            <a:r>
              <a:rPr lang="en-US" sz="2100" b="1" dirty="0" smtClean="0">
                <a:latin typeface="Calibri" pitchFamily="34" charset="0"/>
                <a:cs typeface="Calibri" pitchFamily="34" charset="0"/>
              </a:rPr>
              <a:t>Brings high performance I/O to VMs and with host CPU savings</a:t>
            </a:r>
          </a:p>
        </p:txBody>
      </p:sp>
      <p:sp>
        <p:nvSpPr>
          <p:cNvPr id="7" name="Rectangle 6"/>
          <p:cNvSpPr/>
          <p:nvPr/>
        </p:nvSpPr>
        <p:spPr>
          <a:xfrm>
            <a:off x="543180" y="1219200"/>
            <a:ext cx="4269445" cy="381000"/>
          </a:xfrm>
          <a:prstGeom prst="rect">
            <a:avLst/>
          </a:prstGeom>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latin typeface="Calibri" pitchFamily="34" charset="0"/>
              </a:rPr>
              <a:t>Customer benefits</a:t>
            </a:r>
          </a:p>
        </p:txBody>
      </p:sp>
      <p:sp>
        <p:nvSpPr>
          <p:cNvPr id="8" name="Rectangle 7"/>
          <p:cNvSpPr/>
          <p:nvPr/>
        </p:nvSpPr>
        <p:spPr>
          <a:xfrm>
            <a:off x="543180" y="2590800"/>
            <a:ext cx="4269233" cy="381000"/>
          </a:xfrm>
          <a:prstGeom prst="rect">
            <a:avLst/>
          </a:prstGeom>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latin typeface="Calibri" pitchFamily="34" charset="0"/>
              </a:rPr>
              <a:t>Feature details</a:t>
            </a:r>
            <a:endParaRPr lang="en-US" sz="1600" b="1" dirty="0">
              <a:latin typeface="Calibri" pitchFamily="34" charset="0"/>
            </a:endParaRPr>
          </a:p>
        </p:txBody>
      </p:sp>
      <p:sp>
        <p:nvSpPr>
          <p:cNvPr id="40" name="Title 1"/>
          <p:cNvSpPr>
            <a:spLocks noGrp="1"/>
          </p:cNvSpPr>
          <p:nvPr>
            <p:ph type="title"/>
          </p:nvPr>
        </p:nvSpPr>
        <p:spPr>
          <a:xfrm>
            <a:off x="521897" y="317500"/>
            <a:ext cx="8350249" cy="838200"/>
          </a:xfrm>
        </p:spPr>
        <p:txBody>
          <a:bodyPr/>
          <a:lstStyle/>
          <a:p>
            <a:r>
              <a:rPr lang="en-US" dirty="0" smtClean="0"/>
              <a:t/>
            </a:r>
            <a:br>
              <a:rPr lang="en-US" dirty="0" smtClean="0"/>
            </a:br>
            <a:r>
              <a:rPr lang="en-US" sz="3200" dirty="0" smtClean="0"/>
              <a:t>VM-FEX for Windows Server 2012 HyperV</a:t>
            </a:r>
            <a:endParaRPr lang="en-US" sz="3200" dirty="0"/>
          </a:p>
        </p:txBody>
      </p:sp>
      <p:pic>
        <p:nvPicPr>
          <p:cNvPr id="207" name="Picture 357" descr="ICON_NIC_Q308"/>
          <p:cNvPicPr>
            <a:picLocks noChangeAspect="1" noChangeArrowheads="1"/>
          </p:cNvPicPr>
          <p:nvPr/>
        </p:nvPicPr>
        <p:blipFill>
          <a:blip r:embed="rId3" cstate="print"/>
          <a:srcRect/>
          <a:stretch>
            <a:fillRect/>
          </a:stretch>
        </p:blipFill>
        <p:spPr bwMode="auto">
          <a:xfrm>
            <a:off x="6382648" y="3408813"/>
            <a:ext cx="1408113" cy="1665287"/>
          </a:xfrm>
          <a:prstGeom prst="rect">
            <a:avLst/>
          </a:prstGeom>
          <a:noFill/>
          <a:ln w="9525">
            <a:noFill/>
            <a:miter lim="800000"/>
            <a:headEnd/>
            <a:tailEnd/>
          </a:ln>
        </p:spPr>
      </p:pic>
      <p:grpSp>
        <p:nvGrpSpPr>
          <p:cNvPr id="209" name="Group 59"/>
          <p:cNvGrpSpPr>
            <a:grpSpLocks/>
          </p:cNvGrpSpPr>
          <p:nvPr/>
        </p:nvGrpSpPr>
        <p:grpSpPr bwMode="auto">
          <a:xfrm>
            <a:off x="6252483" y="3697739"/>
            <a:ext cx="1012825" cy="487362"/>
            <a:chOff x="2930912" y="3679415"/>
            <a:chExt cx="1013570" cy="487362"/>
          </a:xfrm>
        </p:grpSpPr>
        <p:pic>
          <p:nvPicPr>
            <p:cNvPr id="210" name="Picture 357" descr="ICON_NIC_Q308"/>
            <p:cNvPicPr>
              <a:picLocks noChangeAspect="1" noChangeArrowheads="1"/>
            </p:cNvPicPr>
            <p:nvPr/>
          </p:nvPicPr>
          <p:blipFill>
            <a:blip r:embed="rId4" cstate="email">
              <a:duotone>
                <a:schemeClr val="accent4"/>
                <a:srgbClr val="FFF1C1"/>
              </a:duotone>
              <a:extLst>
                <a:ext uri="{28A0092B-C50C-407E-A947-70E740481C1C}">
                  <a14:useLocalDpi xmlns:a14="http://schemas.microsoft.com/office/drawing/2010/main"/>
                </a:ext>
              </a:extLst>
            </a:blip>
            <a:srcRect/>
            <a:stretch>
              <a:fillRect/>
            </a:stretch>
          </p:blipFill>
          <p:spPr bwMode="auto">
            <a:xfrm>
              <a:off x="3076267" y="3679415"/>
              <a:ext cx="400050" cy="473075"/>
            </a:xfrm>
            <a:prstGeom prst="rect">
              <a:avLst/>
            </a:prstGeom>
            <a:noFill/>
            <a:ln w="9525">
              <a:noFill/>
              <a:miter lim="800000"/>
              <a:headEnd/>
              <a:tailEnd/>
            </a:ln>
          </p:spPr>
        </p:pic>
        <p:sp>
          <p:nvSpPr>
            <p:cNvPr id="211" name="TextBox 210"/>
            <p:cNvSpPr txBox="1"/>
            <p:nvPr/>
          </p:nvSpPr>
          <p:spPr>
            <a:xfrm rot="21339848">
              <a:off x="2930912" y="3859000"/>
              <a:ext cx="1013570" cy="307777"/>
            </a:xfrm>
            <a:prstGeom prst="rect">
              <a:avLst/>
            </a:prstGeom>
            <a:noFill/>
            <a:scene3d>
              <a:camera prst="isometricLeftUp">
                <a:rot lat="2100000" lon="2700000" rev="0"/>
              </a:camera>
              <a:lightRig rig="threePt" dir="t"/>
            </a:scene3d>
          </p:spPr>
          <p:txBody>
            <a:bodyPr>
              <a:spAutoFit/>
            </a:bodyPr>
            <a:lstStyle/>
            <a:p>
              <a:pPr>
                <a:defRPr/>
              </a:pPr>
              <a:r>
                <a:rPr lang="en-US" sz="1400" b="1" dirty="0" err="1">
                  <a:solidFill>
                    <a:srgbClr val="000000"/>
                  </a:solidFill>
                </a:rPr>
                <a:t>vNIC</a:t>
              </a:r>
              <a:endParaRPr lang="en-US" sz="1400" b="1" dirty="0">
                <a:solidFill>
                  <a:srgbClr val="000000"/>
                </a:solidFill>
              </a:endParaRPr>
            </a:p>
          </p:txBody>
        </p:sp>
      </p:grpSp>
      <p:grpSp>
        <p:nvGrpSpPr>
          <p:cNvPr id="212" name="Group 58"/>
          <p:cNvGrpSpPr>
            <a:grpSpLocks/>
          </p:cNvGrpSpPr>
          <p:nvPr/>
        </p:nvGrpSpPr>
        <p:grpSpPr bwMode="auto">
          <a:xfrm>
            <a:off x="6970035" y="4048577"/>
            <a:ext cx="1012825" cy="479425"/>
            <a:chOff x="3610628" y="3687962"/>
            <a:chExt cx="1013570" cy="479425"/>
          </a:xfrm>
        </p:grpSpPr>
        <p:pic>
          <p:nvPicPr>
            <p:cNvPr id="213" name="Picture 357" descr="ICON_NIC_Q308"/>
            <p:cNvPicPr>
              <a:picLocks noChangeAspect="1" noChangeArrowheads="1"/>
            </p:cNvPicPr>
            <p:nvPr/>
          </p:nvPicPr>
          <p:blipFill>
            <a:blip r:embed="rId4" cstate="email">
              <a:duotone>
                <a:schemeClr val="accent5"/>
                <a:srgbClr val="FFF1C1"/>
              </a:duotone>
              <a:extLst>
                <a:ext uri="{28A0092B-C50C-407E-A947-70E740481C1C}">
                  <a14:useLocalDpi xmlns:a14="http://schemas.microsoft.com/office/drawing/2010/main"/>
                </a:ext>
              </a:extLst>
            </a:blip>
            <a:srcRect/>
            <a:stretch>
              <a:fillRect/>
            </a:stretch>
          </p:blipFill>
          <p:spPr bwMode="auto">
            <a:xfrm>
              <a:off x="3757970" y="3687962"/>
              <a:ext cx="400050" cy="473075"/>
            </a:xfrm>
            <a:prstGeom prst="rect">
              <a:avLst/>
            </a:prstGeom>
            <a:noFill/>
            <a:ln w="9525">
              <a:noFill/>
              <a:miter lim="800000"/>
              <a:headEnd/>
              <a:tailEnd/>
            </a:ln>
          </p:spPr>
        </p:pic>
        <p:sp>
          <p:nvSpPr>
            <p:cNvPr id="214" name="TextBox 213"/>
            <p:cNvSpPr txBox="1"/>
            <p:nvPr/>
          </p:nvSpPr>
          <p:spPr>
            <a:xfrm rot="21241940">
              <a:off x="3610628" y="3859610"/>
              <a:ext cx="1013570" cy="307777"/>
            </a:xfrm>
            <a:prstGeom prst="rect">
              <a:avLst/>
            </a:prstGeom>
            <a:noFill/>
            <a:scene3d>
              <a:camera prst="isometricLeftUp">
                <a:rot lat="2100000" lon="2700000" rev="0"/>
              </a:camera>
              <a:lightRig rig="threePt" dir="t"/>
            </a:scene3d>
          </p:spPr>
          <p:txBody>
            <a:bodyPr>
              <a:spAutoFit/>
            </a:bodyPr>
            <a:lstStyle/>
            <a:p>
              <a:pPr>
                <a:defRPr/>
              </a:pPr>
              <a:r>
                <a:rPr lang="en-US" sz="1400" b="1" dirty="0" err="1">
                  <a:solidFill>
                    <a:srgbClr val="000000"/>
                  </a:solidFill>
                </a:rPr>
                <a:t>vNIC</a:t>
              </a:r>
              <a:endParaRPr lang="en-US" sz="1400" b="1" dirty="0">
                <a:solidFill>
                  <a:srgbClr val="000000"/>
                </a:solidFill>
              </a:endParaRPr>
            </a:p>
          </p:txBody>
        </p:sp>
      </p:grpSp>
      <p:pic>
        <p:nvPicPr>
          <p:cNvPr id="215" name="Picture 37" descr="empty layer-blu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52461" y="2340425"/>
            <a:ext cx="1670050" cy="1225550"/>
          </a:xfrm>
          <a:prstGeom prst="rect">
            <a:avLst/>
          </a:prstGeom>
          <a:noFill/>
          <a:ln w="9525">
            <a:noFill/>
            <a:miter lim="800000"/>
            <a:headEnd/>
            <a:tailEnd/>
          </a:ln>
        </p:spPr>
      </p:pic>
      <p:sp>
        <p:nvSpPr>
          <p:cNvPr id="216" name="Rectangle 215"/>
          <p:cNvSpPr/>
          <p:nvPr/>
        </p:nvSpPr>
        <p:spPr bwMode="auto">
          <a:xfrm>
            <a:off x="5934296" y="2902838"/>
            <a:ext cx="1395522" cy="600549"/>
          </a:xfrm>
          <a:prstGeom prst="rect">
            <a:avLst/>
          </a:prstGeom>
          <a:noFill/>
          <a:ln>
            <a:noFill/>
          </a:ln>
          <a:scene3d>
            <a:camera prst="orthographicFront">
              <a:rot lat="2580000" lon="2400000" rev="0"/>
            </a:camera>
            <a:lightRig rig="threePt" dir="t"/>
          </a:scene3d>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smtClean="0">
                <a:solidFill>
                  <a:srgbClr val="000000"/>
                </a:solidFill>
              </a:rPr>
              <a:t>Win 8 Hyper-V</a:t>
            </a:r>
            <a:endParaRPr lang="en-US" sz="1400" b="1" dirty="0">
              <a:solidFill>
                <a:srgbClr val="000000"/>
              </a:solidFill>
            </a:endParaRPr>
          </a:p>
        </p:txBody>
      </p:sp>
      <p:sp>
        <p:nvSpPr>
          <p:cNvPr id="217" name="Freeform 216"/>
          <p:cNvSpPr/>
          <p:nvPr/>
        </p:nvSpPr>
        <p:spPr>
          <a:xfrm>
            <a:off x="7247835" y="2021338"/>
            <a:ext cx="957262" cy="2106612"/>
          </a:xfrm>
          <a:custGeom>
            <a:avLst/>
            <a:gdLst>
              <a:gd name="connsiteX0" fmla="*/ 288625 w 957273"/>
              <a:gd name="connsiteY0" fmla="*/ 0 h 2106824"/>
              <a:gd name="connsiteX1" fmla="*/ 909169 w 957273"/>
              <a:gd name="connsiteY1" fmla="*/ 952400 h 2106824"/>
              <a:gd name="connsiteX2" fmla="*/ 0 w 957273"/>
              <a:gd name="connsiteY2" fmla="*/ 2106824 h 2106824"/>
            </a:gdLst>
            <a:ahLst/>
            <a:cxnLst>
              <a:cxn ang="0">
                <a:pos x="connsiteX0" y="connsiteY0"/>
              </a:cxn>
              <a:cxn ang="0">
                <a:pos x="connsiteX1" y="connsiteY1"/>
              </a:cxn>
              <a:cxn ang="0">
                <a:pos x="connsiteX2" y="connsiteY2"/>
              </a:cxn>
            </a:cxnLst>
            <a:rect l="l" t="t" r="r" b="b"/>
            <a:pathLst>
              <a:path w="957273" h="2106824">
                <a:moveTo>
                  <a:pt x="288625" y="0"/>
                </a:moveTo>
                <a:cubicBezTo>
                  <a:pt x="622949" y="300631"/>
                  <a:pt x="957273" y="601263"/>
                  <a:pt x="909169" y="952400"/>
                </a:cubicBezTo>
                <a:cubicBezTo>
                  <a:pt x="861065" y="1303537"/>
                  <a:pt x="0" y="2106824"/>
                  <a:pt x="0" y="2106824"/>
                </a:cubicBezTo>
              </a:path>
            </a:pathLst>
          </a:custGeom>
          <a:noFill/>
          <a:ln>
            <a:solidFill>
              <a:schemeClr val="accent5"/>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cxnSp>
        <p:nvCxnSpPr>
          <p:cNvPr id="218" name="Straight Connector 217"/>
          <p:cNvCxnSpPr/>
          <p:nvPr/>
        </p:nvCxnSpPr>
        <p:spPr>
          <a:xfrm rot="16200000" flipH="1">
            <a:off x="6279460" y="4416876"/>
            <a:ext cx="715963" cy="11112"/>
          </a:xfrm>
          <a:prstGeom prst="line">
            <a:avLst/>
          </a:prstGeom>
          <a:ln>
            <a:solidFill>
              <a:srgbClr val="68B442"/>
            </a:solidFill>
          </a:ln>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rot="5400000">
            <a:off x="6934304" y="4771683"/>
            <a:ext cx="698500" cy="1587"/>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sp>
        <p:nvSpPr>
          <p:cNvPr id="220" name="Rectangle 219"/>
          <p:cNvSpPr/>
          <p:nvPr/>
        </p:nvSpPr>
        <p:spPr>
          <a:xfrm>
            <a:off x="6927333" y="5042597"/>
            <a:ext cx="649406" cy="259745"/>
          </a:xfrm>
          <a:prstGeom prst="rect">
            <a:avLst/>
          </a:prstGeom>
          <a:solidFill>
            <a:schemeClr val="accent5"/>
          </a:solidFill>
          <a:scene3d>
            <a:camera prst="isometricLeftUp">
              <a:rot lat="2100000" lon="270000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err="1">
                <a:solidFill>
                  <a:srgbClr val="000000"/>
                </a:solidFill>
              </a:rPr>
              <a:t>vEth</a:t>
            </a:r>
            <a:endParaRPr lang="en-US" sz="2000" dirty="0">
              <a:solidFill>
                <a:srgbClr val="000000"/>
              </a:solidFill>
            </a:endParaRPr>
          </a:p>
        </p:txBody>
      </p:sp>
      <p:sp>
        <p:nvSpPr>
          <p:cNvPr id="221" name="Rectangle 220"/>
          <p:cNvSpPr/>
          <p:nvPr/>
        </p:nvSpPr>
        <p:spPr>
          <a:xfrm>
            <a:off x="6263424" y="4646397"/>
            <a:ext cx="649406" cy="259745"/>
          </a:xfrm>
          <a:prstGeom prst="rect">
            <a:avLst/>
          </a:prstGeom>
          <a:solidFill>
            <a:schemeClr val="accent4"/>
          </a:solidFill>
          <a:scene3d>
            <a:camera prst="isometricLeftUp">
              <a:rot lat="2100000" lon="270000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err="1">
                <a:solidFill>
                  <a:srgbClr val="000000"/>
                </a:solidFill>
              </a:rPr>
              <a:t>vEth</a:t>
            </a:r>
            <a:endParaRPr lang="en-US" dirty="0">
              <a:solidFill>
                <a:srgbClr val="000000"/>
              </a:solidFill>
            </a:endParaRPr>
          </a:p>
        </p:txBody>
      </p:sp>
      <p:sp>
        <p:nvSpPr>
          <p:cNvPr id="223" name="Freeform 222"/>
          <p:cNvSpPr/>
          <p:nvPr/>
        </p:nvSpPr>
        <p:spPr>
          <a:xfrm rot="432187" flipH="1">
            <a:off x="5792097" y="1965775"/>
            <a:ext cx="954088" cy="1803400"/>
          </a:xfrm>
          <a:custGeom>
            <a:avLst/>
            <a:gdLst>
              <a:gd name="connsiteX0" fmla="*/ 288625 w 957273"/>
              <a:gd name="connsiteY0" fmla="*/ 0 h 2106824"/>
              <a:gd name="connsiteX1" fmla="*/ 909169 w 957273"/>
              <a:gd name="connsiteY1" fmla="*/ 952400 h 2106824"/>
              <a:gd name="connsiteX2" fmla="*/ 0 w 957273"/>
              <a:gd name="connsiteY2" fmla="*/ 2106824 h 2106824"/>
            </a:gdLst>
            <a:ahLst/>
            <a:cxnLst>
              <a:cxn ang="0">
                <a:pos x="connsiteX0" y="connsiteY0"/>
              </a:cxn>
              <a:cxn ang="0">
                <a:pos x="connsiteX1" y="connsiteY1"/>
              </a:cxn>
              <a:cxn ang="0">
                <a:pos x="connsiteX2" y="connsiteY2"/>
              </a:cxn>
            </a:cxnLst>
            <a:rect l="l" t="t" r="r" b="b"/>
            <a:pathLst>
              <a:path w="957273" h="2106824">
                <a:moveTo>
                  <a:pt x="288625" y="0"/>
                </a:moveTo>
                <a:cubicBezTo>
                  <a:pt x="622949" y="300631"/>
                  <a:pt x="957273" y="601263"/>
                  <a:pt x="909169" y="952400"/>
                </a:cubicBezTo>
                <a:cubicBezTo>
                  <a:pt x="861065" y="1303537"/>
                  <a:pt x="0" y="2106824"/>
                  <a:pt x="0" y="2106824"/>
                </a:cubicBezTo>
              </a:path>
            </a:pathLst>
          </a:custGeom>
          <a:noFill/>
          <a:ln>
            <a:solidFill>
              <a:schemeClr val="accent4"/>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pic>
        <p:nvPicPr>
          <p:cNvPr id="224" name="Picture 150" descr="ICON_VM_basic_label_Q30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39797" y="1506990"/>
            <a:ext cx="533400" cy="619125"/>
          </a:xfrm>
          <a:prstGeom prst="rect">
            <a:avLst/>
          </a:prstGeom>
          <a:noFill/>
          <a:ln w="9525">
            <a:noFill/>
            <a:miter lim="800000"/>
            <a:headEnd/>
            <a:tailEnd/>
          </a:ln>
        </p:spPr>
      </p:pic>
      <p:pic>
        <p:nvPicPr>
          <p:cNvPr id="225" name="Picture 150" descr="ICON_VM_basic_label_Q30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70035" y="1497465"/>
            <a:ext cx="533400" cy="619125"/>
          </a:xfrm>
          <a:prstGeom prst="rect">
            <a:avLst/>
          </a:prstGeom>
          <a:noFill/>
          <a:ln w="9525">
            <a:noFill/>
            <a:miter lim="800000"/>
            <a:headEnd/>
            <a:tailEnd/>
          </a:ln>
        </p:spPr>
      </p:pic>
      <p:sp>
        <p:nvSpPr>
          <p:cNvPr id="24" name="Pentagon 23"/>
          <p:cNvSpPr/>
          <p:nvPr/>
        </p:nvSpPr>
        <p:spPr>
          <a:xfrm>
            <a:off x="7743508" y="-2724"/>
            <a:ext cx="1406881" cy="426357"/>
          </a:xfrm>
          <a:prstGeom prst="homePlat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VM-FEX</a:t>
            </a:r>
            <a:endParaRPr lang="en-US" sz="1200" dirty="0" smtClean="0"/>
          </a:p>
        </p:txBody>
      </p:sp>
    </p:spTree>
    <p:extLst>
      <p:ext uri="{BB962C8B-B14F-4D97-AF65-F5344CB8AC3E}">
        <p14:creationId xmlns:p14="http://schemas.microsoft.com/office/powerpoint/2010/main" val="1460772833"/>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UCS </a:t>
            </a:r>
            <a:r>
              <a:rPr lang="en-US" dirty="0" err="1" smtClean="0"/>
              <a:t>Vcenter</a:t>
            </a:r>
            <a:r>
              <a:rPr lang="en-US" dirty="0" smtClean="0"/>
              <a:t> Plugin</a:t>
            </a:r>
            <a:endParaRPr lang="en-US" dirty="0"/>
          </a:p>
        </p:txBody>
      </p:sp>
      <p:sp>
        <p:nvSpPr>
          <p:cNvPr id="4" name="Subtitle 3"/>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endParaRPr lang="en-US"/>
          </a:p>
        </p:txBody>
      </p:sp>
      <p:sp>
        <p:nvSpPr>
          <p:cNvPr id="6" name="Text Placeholder 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366867972"/>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t>
            </a:r>
            <a:endParaRPr lang="en-US" dirty="0"/>
          </a:p>
        </p:txBody>
      </p:sp>
      <p:sp>
        <p:nvSpPr>
          <p:cNvPr id="3" name="Text Placeholder 2"/>
          <p:cNvSpPr>
            <a:spLocks noGrp="1"/>
          </p:cNvSpPr>
          <p:nvPr>
            <p:ph type="body" sz="quarter" idx="10"/>
          </p:nvPr>
        </p:nvSpPr>
        <p:spPr>
          <a:xfrm>
            <a:off x="229702" y="1546469"/>
            <a:ext cx="8578850" cy="4004667"/>
          </a:xfrm>
        </p:spPr>
        <p:txBody>
          <a:bodyPr/>
          <a:lstStyle/>
          <a:p>
            <a:r>
              <a:rPr lang="en-US" dirty="0" smtClean="0"/>
              <a:t>Cisco </a:t>
            </a:r>
            <a:r>
              <a:rPr lang="en-US" dirty="0" err="1" smtClean="0"/>
              <a:t>UCS</a:t>
            </a:r>
            <a:r>
              <a:rPr lang="en-US" dirty="0" smtClean="0"/>
              <a:t> </a:t>
            </a:r>
            <a:r>
              <a:rPr lang="en-US" dirty="0" err="1" smtClean="0"/>
              <a:t>vCenter</a:t>
            </a:r>
            <a:r>
              <a:rPr lang="en-US" dirty="0" smtClean="0"/>
              <a:t> Plug-in is an extension for the </a:t>
            </a:r>
            <a:r>
              <a:rPr lang="en-US" dirty="0" err="1" smtClean="0"/>
              <a:t>vSphere</a:t>
            </a:r>
            <a:r>
              <a:rPr lang="en-US" dirty="0" smtClean="0"/>
              <a:t> Web Client (5.1).</a:t>
            </a:r>
          </a:p>
          <a:p>
            <a:r>
              <a:rPr lang="en-US" dirty="0" smtClean="0"/>
              <a:t>Enables </a:t>
            </a:r>
            <a:r>
              <a:rPr lang="en-US" dirty="0"/>
              <a:t>virtualization </a:t>
            </a:r>
            <a:r>
              <a:rPr lang="en-US" dirty="0" smtClean="0"/>
              <a:t>administrators </a:t>
            </a:r>
            <a:r>
              <a:rPr lang="en-US" dirty="0"/>
              <a:t>to view, manage and monitor various </a:t>
            </a:r>
            <a:r>
              <a:rPr lang="en-US" dirty="0" smtClean="0"/>
              <a:t>aspects </a:t>
            </a:r>
            <a:r>
              <a:rPr lang="en-US" dirty="0"/>
              <a:t>of Cisco </a:t>
            </a:r>
            <a:r>
              <a:rPr lang="en-US" dirty="0" err="1"/>
              <a:t>UCS</a:t>
            </a:r>
            <a:r>
              <a:rPr lang="en-US" dirty="0"/>
              <a:t> Physical </a:t>
            </a:r>
            <a:r>
              <a:rPr lang="en-US" dirty="0" smtClean="0"/>
              <a:t>infrastructure.</a:t>
            </a:r>
          </a:p>
          <a:p>
            <a:r>
              <a:rPr lang="en-US" dirty="0" smtClean="0"/>
              <a:t>The </a:t>
            </a:r>
            <a:r>
              <a:rPr lang="en-US" dirty="0"/>
              <a:t>result is a single pane of glass for Virtual Center users to get both physical and virtual infrastructure information for a given </a:t>
            </a:r>
            <a:r>
              <a:rPr lang="en-US" dirty="0" smtClean="0"/>
              <a:t>hypervisor.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28344059"/>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 </a:t>
            </a:r>
            <a:endParaRPr lang="en-US" dirty="0"/>
          </a:p>
        </p:txBody>
      </p:sp>
      <p:sp>
        <p:nvSpPr>
          <p:cNvPr id="3" name="Text Placeholder 2"/>
          <p:cNvSpPr>
            <a:spLocks noGrp="1"/>
          </p:cNvSpPr>
          <p:nvPr>
            <p:ph type="body" sz="quarter" idx="10"/>
          </p:nvPr>
        </p:nvSpPr>
        <p:spPr>
          <a:xfrm>
            <a:off x="143460" y="1352831"/>
            <a:ext cx="9000540" cy="4965192"/>
          </a:xfrm>
        </p:spPr>
        <p:txBody>
          <a:bodyPr/>
          <a:lstStyle/>
          <a:p>
            <a:pPr marL="0" indent="0">
              <a:buNone/>
            </a:pPr>
            <a:r>
              <a:rPr lang="en-US" sz="2000" dirty="0" smtClean="0"/>
              <a:t>After deploying the plugin, Cisco </a:t>
            </a:r>
            <a:r>
              <a:rPr lang="en-US" sz="2000" dirty="0" err="1" smtClean="0"/>
              <a:t>UCS</a:t>
            </a:r>
            <a:r>
              <a:rPr lang="en-US" sz="2000" dirty="0" smtClean="0"/>
              <a:t> icon will appear on the home screen, Clicking it, will take the user to the Cisco </a:t>
            </a:r>
            <a:r>
              <a:rPr lang="en-US" sz="2000" dirty="0" err="1" smtClean="0"/>
              <a:t>UCS</a:t>
            </a:r>
            <a:r>
              <a:rPr lang="en-US" sz="2000" dirty="0" smtClean="0"/>
              <a:t> Management Center.</a:t>
            </a:r>
            <a:endParaRPr lang="en-US" sz="2000" dirty="0"/>
          </a:p>
        </p:txBody>
      </p:sp>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6501" y="2216424"/>
            <a:ext cx="6326792" cy="3848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3875261"/>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Navigating the </a:t>
            </a:r>
            <a:r>
              <a:rPr lang="en-US" dirty="0" err="1" smtClean="0"/>
              <a:t>UCS</a:t>
            </a:r>
            <a:r>
              <a:rPr lang="en-US" dirty="0" smtClean="0"/>
              <a:t> infrastructure</a:t>
            </a:r>
            <a:endParaRPr lang="en-US" dirty="0"/>
          </a:p>
        </p:txBody>
      </p:sp>
      <p:sp>
        <p:nvSpPr>
          <p:cNvPr id="3" name="Text Placeholder 2"/>
          <p:cNvSpPr>
            <a:spLocks noGrp="1"/>
          </p:cNvSpPr>
          <p:nvPr>
            <p:ph type="body" sz="quarter" idx="10"/>
          </p:nvPr>
        </p:nvSpPr>
        <p:spPr/>
        <p:txBody>
          <a:bodyPr/>
          <a:lstStyle/>
          <a:p>
            <a:pPr marL="0" indent="0">
              <a:buNone/>
            </a:pPr>
            <a:r>
              <a:rPr lang="en-US" sz="2000" dirty="0" smtClean="0"/>
              <a:t>“Cisco </a:t>
            </a:r>
            <a:r>
              <a:rPr lang="en-US" sz="2000" dirty="0" err="1" smtClean="0"/>
              <a:t>UCS</a:t>
            </a:r>
            <a:r>
              <a:rPr lang="en-US" sz="2000" dirty="0" smtClean="0"/>
              <a:t> Domains” extension will be shown under </a:t>
            </a:r>
            <a:r>
              <a:rPr lang="en-US" sz="2000" dirty="0" err="1" smtClean="0"/>
              <a:t>vCenter</a:t>
            </a:r>
            <a:r>
              <a:rPr lang="en-US" sz="2000" dirty="0" smtClean="0"/>
              <a:t> Home, This extension will list all the registered </a:t>
            </a:r>
            <a:r>
              <a:rPr lang="en-US" sz="2000" dirty="0" err="1" smtClean="0"/>
              <a:t>UCS</a:t>
            </a:r>
            <a:r>
              <a:rPr lang="en-US" sz="2000" dirty="0" smtClean="0"/>
              <a:t> domains. </a:t>
            </a:r>
            <a:endParaRPr lang="en-US" sz="2000" dirty="0"/>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44740" y="2041262"/>
            <a:ext cx="6086644" cy="4332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0921686"/>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UCS</a:t>
            </a:r>
            <a:r>
              <a:rPr lang="en-US" dirty="0" smtClean="0"/>
              <a:t> Domain </a:t>
            </a:r>
            <a:endParaRPr lang="en-US" dirty="0"/>
          </a:p>
        </p:txBody>
      </p:sp>
      <p:sp>
        <p:nvSpPr>
          <p:cNvPr id="3" name="Text Placeholder 2"/>
          <p:cNvSpPr>
            <a:spLocks noGrp="1"/>
          </p:cNvSpPr>
          <p:nvPr>
            <p:ph type="body" sz="quarter" idx="10"/>
          </p:nvPr>
        </p:nvSpPr>
        <p:spPr/>
        <p:txBody>
          <a:bodyPr/>
          <a:lstStyle/>
          <a:p>
            <a:pPr marL="0" indent="0">
              <a:buNone/>
            </a:pPr>
            <a:r>
              <a:rPr lang="en-US" sz="2000" dirty="0" smtClean="0"/>
              <a:t>Each </a:t>
            </a:r>
            <a:r>
              <a:rPr lang="en-US" sz="2000" dirty="0" err="1" smtClean="0"/>
              <a:t>UCS</a:t>
            </a:r>
            <a:r>
              <a:rPr lang="en-US" sz="2000" dirty="0" smtClean="0"/>
              <a:t> domain will show various physical </a:t>
            </a:r>
            <a:r>
              <a:rPr lang="en-US" sz="2000" dirty="0" err="1" smtClean="0"/>
              <a:t>equipments</a:t>
            </a:r>
            <a:r>
              <a:rPr lang="en-US" sz="2000" dirty="0" smtClean="0"/>
              <a:t>. </a:t>
            </a:r>
          </a:p>
          <a:p>
            <a:pPr marL="0" indent="0">
              <a:buNone/>
            </a:pPr>
            <a:r>
              <a:rPr lang="en-US" sz="2000" dirty="0" smtClean="0"/>
              <a:t> </a:t>
            </a:r>
            <a:endParaRPr lang="en-US" sz="2000" dirty="0"/>
          </a:p>
        </p:txBody>
      </p:sp>
      <p:pic>
        <p:nvPicPr>
          <p:cNvPr id="614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7243" y="1764063"/>
            <a:ext cx="7210685" cy="4383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9931135"/>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Chassis	</a:t>
            </a:r>
            <a:endParaRPr lang="en-US" dirty="0"/>
          </a:p>
        </p:txBody>
      </p:sp>
      <p:sp>
        <p:nvSpPr>
          <p:cNvPr id="3" name="Text Placeholder 2"/>
          <p:cNvSpPr>
            <a:spLocks noGrp="1"/>
          </p:cNvSpPr>
          <p:nvPr>
            <p:ph type="body" sz="quarter" idx="10"/>
          </p:nvPr>
        </p:nvSpPr>
        <p:spPr>
          <a:xfrm>
            <a:off x="239713" y="1344168"/>
            <a:ext cx="8661526" cy="4965192"/>
          </a:xfrm>
        </p:spPr>
        <p:txBody>
          <a:bodyPr/>
          <a:lstStyle/>
          <a:p>
            <a:pPr marL="0" indent="0">
              <a:buNone/>
            </a:pPr>
            <a:r>
              <a:rPr lang="en-US" sz="2000" dirty="0" smtClean="0"/>
              <a:t>Chassis extension shows the number of </a:t>
            </a:r>
            <a:r>
              <a:rPr lang="en-US" sz="2000" dirty="0" err="1" smtClean="0"/>
              <a:t>ESX</a:t>
            </a:r>
            <a:r>
              <a:rPr lang="en-US" sz="2000" dirty="0" smtClean="0"/>
              <a:t>, Non </a:t>
            </a:r>
            <a:r>
              <a:rPr lang="en-US" sz="2000" dirty="0" err="1" smtClean="0"/>
              <a:t>ESX</a:t>
            </a:r>
            <a:r>
              <a:rPr lang="en-US" sz="2000" dirty="0" smtClean="0"/>
              <a:t> Blade Servers and chassis summary. </a:t>
            </a:r>
            <a:endParaRPr lang="en-US" sz="2000" dirty="0"/>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928" y="2048994"/>
            <a:ext cx="7007702" cy="4260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7904657"/>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ESX</a:t>
            </a:r>
            <a:r>
              <a:rPr lang="en-US" dirty="0" smtClean="0"/>
              <a:t> Server Extensions	</a:t>
            </a:r>
            <a:endParaRPr lang="en-US" dirty="0"/>
          </a:p>
        </p:txBody>
      </p:sp>
      <p:sp>
        <p:nvSpPr>
          <p:cNvPr id="3" name="Text Placeholder 2"/>
          <p:cNvSpPr>
            <a:spLocks noGrp="1"/>
          </p:cNvSpPr>
          <p:nvPr>
            <p:ph type="body" sz="quarter" idx="10"/>
          </p:nvPr>
        </p:nvSpPr>
        <p:spPr>
          <a:xfrm>
            <a:off x="239713" y="1344168"/>
            <a:ext cx="8661526" cy="4965192"/>
          </a:xfrm>
        </p:spPr>
        <p:txBody>
          <a:bodyPr/>
          <a:lstStyle/>
          <a:p>
            <a:pPr marL="0" indent="0">
              <a:buNone/>
            </a:pPr>
            <a:r>
              <a:rPr lang="en-US" sz="2000" dirty="0" smtClean="0"/>
              <a:t>Plugin detects all the </a:t>
            </a:r>
            <a:r>
              <a:rPr lang="en-US" sz="2000" dirty="0" err="1" smtClean="0"/>
              <a:t>ESX</a:t>
            </a:r>
            <a:r>
              <a:rPr lang="en-US" sz="2000" dirty="0" smtClean="0"/>
              <a:t> servers and shows under respective chassis. </a:t>
            </a:r>
          </a:p>
          <a:p>
            <a:endParaRPr lang="en-US" sz="2000" dirty="0"/>
          </a:p>
          <a:p>
            <a:endParaRPr lang="en-US" sz="2000" dirty="0" smtClean="0"/>
          </a:p>
          <a:p>
            <a:endParaRPr lang="en-US" sz="2000" dirty="0" smtClean="0"/>
          </a:p>
          <a:p>
            <a:endParaRPr lang="en-US" sz="2000" dirty="0"/>
          </a:p>
          <a:p>
            <a:endParaRPr lang="en-US" sz="2000" dirty="0" smtClean="0"/>
          </a:p>
          <a:p>
            <a:endParaRPr lang="en-US" sz="2000" dirty="0"/>
          </a:p>
          <a:p>
            <a:pPr marL="0" indent="0">
              <a:buNone/>
            </a:pPr>
            <a:r>
              <a:rPr lang="en-US" sz="2000" dirty="0" smtClean="0"/>
              <a:t>Each </a:t>
            </a:r>
            <a:r>
              <a:rPr lang="en-US" sz="2000" dirty="0" err="1" smtClean="0"/>
              <a:t>ESX</a:t>
            </a:r>
            <a:r>
              <a:rPr lang="en-US" sz="2000" dirty="0" smtClean="0"/>
              <a:t> and non </a:t>
            </a:r>
            <a:r>
              <a:rPr lang="en-US" sz="2000" dirty="0" err="1" smtClean="0"/>
              <a:t>ESX</a:t>
            </a:r>
            <a:r>
              <a:rPr lang="en-US" sz="2000" dirty="0" smtClean="0"/>
              <a:t> servers have 3 extensions to the UI.</a:t>
            </a:r>
          </a:p>
          <a:p>
            <a:pPr marL="692150" lvl="1" indent="-285750">
              <a:buFont typeface="Arial" pitchFamily="34" charset="0"/>
              <a:buChar char="•"/>
            </a:pPr>
            <a:r>
              <a:rPr lang="en-US" sz="1600" dirty="0" smtClean="0"/>
              <a:t>Summary View </a:t>
            </a:r>
            <a:r>
              <a:rPr lang="en-US" sz="1600" dirty="0" err="1" smtClean="0"/>
              <a:t>Portlet</a:t>
            </a:r>
            <a:r>
              <a:rPr lang="en-US" sz="1600" dirty="0" smtClean="0"/>
              <a:t>.</a:t>
            </a:r>
          </a:p>
          <a:p>
            <a:pPr marL="692150" lvl="1" indent="-285750">
              <a:buFont typeface="Arial" pitchFamily="34" charset="0"/>
              <a:buChar char="•"/>
            </a:pPr>
            <a:r>
              <a:rPr lang="en-US" sz="1600" dirty="0" smtClean="0"/>
              <a:t>Manage View Sub-tab.</a:t>
            </a:r>
          </a:p>
          <a:p>
            <a:pPr marL="692150" lvl="1" indent="-285750">
              <a:buFont typeface="Arial" pitchFamily="34" charset="0"/>
              <a:buChar char="•"/>
            </a:pPr>
            <a:r>
              <a:rPr lang="en-US" sz="1600" dirty="0" smtClean="0"/>
              <a:t>Monitor View Sub-tab.</a:t>
            </a:r>
          </a:p>
          <a:p>
            <a:pPr marL="692150" lvl="1" indent="-285750">
              <a:buFont typeface="Arial" pitchFamily="34" charset="0"/>
              <a:buChar char="•"/>
            </a:pPr>
            <a:endParaRPr lang="en-US" sz="1600" dirty="0" smtClean="0"/>
          </a:p>
          <a:p>
            <a:pPr marL="692150" lvl="1" indent="-285750">
              <a:buFont typeface="Arial" pitchFamily="34" charset="0"/>
              <a:buChar char="•"/>
            </a:pPr>
            <a:endParaRPr lang="en-US" sz="1600" dirty="0" smtClean="0"/>
          </a:p>
          <a:p>
            <a:pPr marL="692150" lvl="1" indent="-285750">
              <a:buFont typeface="Arial" pitchFamily="34" charset="0"/>
              <a:buChar char="•"/>
            </a:pPr>
            <a:endParaRPr lang="en-US" sz="1600" dirty="0" smtClean="0"/>
          </a:p>
          <a:p>
            <a:pPr marL="0" indent="0">
              <a:buNone/>
            </a:pPr>
            <a:r>
              <a:rPr lang="en-US" sz="2000" dirty="0" smtClean="0"/>
              <a:t> </a:t>
            </a:r>
            <a:endParaRPr lang="en-US" sz="2000" dirty="0"/>
          </a:p>
        </p:txBody>
      </p:sp>
      <p:pic>
        <p:nvPicPr>
          <p:cNvPr id="717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2166" y="2059182"/>
            <a:ext cx="7574145" cy="2294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3199797"/>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ESX</a:t>
            </a:r>
            <a:r>
              <a:rPr lang="en-US" dirty="0" smtClean="0"/>
              <a:t> Server Extension – Summary View	</a:t>
            </a:r>
            <a:endParaRPr lang="en-US" dirty="0"/>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83420" y="2050114"/>
            <a:ext cx="5826583" cy="4052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10"/>
          </p:nvPr>
        </p:nvSpPr>
        <p:spPr/>
        <p:txBody>
          <a:bodyPr/>
          <a:lstStyle/>
          <a:p>
            <a:pPr marL="0" indent="0">
              <a:buNone/>
            </a:pPr>
            <a:r>
              <a:rPr lang="en-US" sz="2000" dirty="0" smtClean="0"/>
              <a:t>Summary view shows basic summary of a server. It also provides features like Toggle Locator LED, </a:t>
            </a:r>
            <a:r>
              <a:rPr lang="en-US" sz="2000" dirty="0" err="1" smtClean="0"/>
              <a:t>KVM</a:t>
            </a:r>
            <a:r>
              <a:rPr lang="en-US" sz="2000" dirty="0" smtClean="0"/>
              <a:t> console and </a:t>
            </a:r>
            <a:r>
              <a:rPr lang="en-US" sz="2000" dirty="0" err="1" smtClean="0"/>
              <a:t>UCSM</a:t>
            </a:r>
            <a:r>
              <a:rPr lang="en-US" sz="2000" dirty="0" smtClean="0"/>
              <a:t> GUI Launch.</a:t>
            </a:r>
            <a:endParaRPr lang="en-US" sz="2000" dirty="0"/>
          </a:p>
        </p:txBody>
      </p:sp>
    </p:spTree>
    <p:extLst>
      <p:ext uri="{BB962C8B-B14F-4D97-AF65-F5344CB8AC3E}">
        <p14:creationId xmlns:p14="http://schemas.microsoft.com/office/powerpoint/2010/main" val="919775887"/>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72623" y="5025940"/>
            <a:ext cx="16287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2296188" y="5852410"/>
            <a:ext cx="1342580" cy="95250"/>
            <a:chOff x="2277975" y="5462517"/>
            <a:chExt cx="1342580" cy="9525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77975" y="5462517"/>
              <a:ext cx="581025" cy="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39530" y="5462517"/>
              <a:ext cx="581025" cy="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7" name="Group 86"/>
          <p:cNvGrpSpPr/>
          <p:nvPr/>
        </p:nvGrpSpPr>
        <p:grpSpPr>
          <a:xfrm>
            <a:off x="2180973" y="1844519"/>
            <a:ext cx="1636893" cy="3181350"/>
            <a:chOff x="2152485" y="1690899"/>
            <a:chExt cx="1636893" cy="318135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60603" y="3281574"/>
              <a:ext cx="16287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52485" y="1690899"/>
              <a:ext cx="16287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Group 19"/>
          <p:cNvGrpSpPr/>
          <p:nvPr/>
        </p:nvGrpSpPr>
        <p:grpSpPr>
          <a:xfrm>
            <a:off x="2314813" y="2687481"/>
            <a:ext cx="1342580" cy="95250"/>
            <a:chOff x="2241727" y="2281096"/>
            <a:chExt cx="1342580" cy="95250"/>
          </a:xfrm>
        </p:grpSpPr>
        <p:pic>
          <p:nvPicPr>
            <p:cNvPr id="1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41727" y="2281096"/>
              <a:ext cx="581025" cy="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03282" y="2281096"/>
              <a:ext cx="581025" cy="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5" name="Group 84"/>
          <p:cNvGrpSpPr/>
          <p:nvPr/>
        </p:nvGrpSpPr>
        <p:grpSpPr>
          <a:xfrm>
            <a:off x="2301678" y="5525205"/>
            <a:ext cx="1377090" cy="123825"/>
            <a:chOff x="2273190" y="5371585"/>
            <a:chExt cx="1377090" cy="123825"/>
          </a:xfrm>
        </p:grpSpPr>
        <p:pic>
          <p:nvPicPr>
            <p:cNvPr id="2052"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73190" y="5371585"/>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64480" y="5371585"/>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02381" y="3912195"/>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93671" y="3912195"/>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02381" y="2337590"/>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93671" y="2337590"/>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98673" y="2213765"/>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99161" y="2222375"/>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02381" y="3779760"/>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02869" y="3788370"/>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6" name="Group 85"/>
          <p:cNvGrpSpPr/>
          <p:nvPr/>
        </p:nvGrpSpPr>
        <p:grpSpPr>
          <a:xfrm>
            <a:off x="2296188" y="5392770"/>
            <a:ext cx="1386288" cy="132435"/>
            <a:chOff x="2267700" y="5239150"/>
            <a:chExt cx="1386288" cy="132435"/>
          </a:xfrm>
        </p:grpSpPr>
        <p:pic>
          <p:nvPicPr>
            <p:cNvPr id="35"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67700" y="5239150"/>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68188" y="5247760"/>
              <a:ext cx="6858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0" name="Group 29"/>
          <p:cNvGrpSpPr/>
          <p:nvPr/>
        </p:nvGrpSpPr>
        <p:grpSpPr>
          <a:xfrm>
            <a:off x="6581283" y="1884189"/>
            <a:ext cx="1671313" cy="4615920"/>
            <a:chOff x="3911087" y="1539835"/>
            <a:chExt cx="1671313" cy="4615920"/>
          </a:xfrm>
        </p:grpSpPr>
        <p:pic>
          <p:nvPicPr>
            <p:cNvPr id="2054"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19115" y="4612235"/>
              <a:ext cx="1657350" cy="77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13180" y="3844135"/>
              <a:ext cx="1657350" cy="77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25050" y="3076035"/>
              <a:ext cx="1657350" cy="77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11087" y="2307935"/>
              <a:ext cx="1657350" cy="77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25050" y="5380335"/>
              <a:ext cx="1657350" cy="77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13180" y="1539835"/>
              <a:ext cx="1657350" cy="77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72" name="Elbow Connector 71"/>
          <p:cNvCxnSpPr>
            <a:endCxn id="46" idx="3"/>
          </p:cNvCxnSpPr>
          <p:nvPr/>
        </p:nvCxnSpPr>
        <p:spPr bwMode="auto">
          <a:xfrm rot="5400000">
            <a:off x="6109025" y="3729845"/>
            <a:ext cx="4526125" cy="238982"/>
          </a:xfrm>
          <a:prstGeom prst="bentConnector2">
            <a:avLst/>
          </a:prstGeom>
          <a:solidFill>
            <a:schemeClr val="accent1"/>
          </a:solidFill>
          <a:ln w="12700" cap="flat" cmpd="sng" algn="ctr">
            <a:solidFill>
              <a:schemeClr val="tx2"/>
            </a:solidFill>
            <a:prstDash val="solid"/>
            <a:round/>
            <a:headEnd type="none" w="med" len="med"/>
            <a:tailEnd type="none" w="med" len="med"/>
          </a:ln>
          <a:effectLst/>
        </p:spPr>
      </p:cxnSp>
      <p:cxnSp>
        <p:nvCxnSpPr>
          <p:cNvPr id="73" name="Elbow Connector 72"/>
          <p:cNvCxnSpPr>
            <a:endCxn id="2054" idx="3"/>
          </p:cNvCxnSpPr>
          <p:nvPr/>
        </p:nvCxnSpPr>
        <p:spPr bwMode="auto">
          <a:xfrm rot="5400000">
            <a:off x="6487009" y="3339730"/>
            <a:ext cx="3764222" cy="244917"/>
          </a:xfrm>
          <a:prstGeom prst="bentConnector2">
            <a:avLst/>
          </a:prstGeom>
          <a:solidFill>
            <a:schemeClr val="accent1"/>
          </a:solidFill>
          <a:ln w="12700" cap="flat" cmpd="sng" algn="ctr">
            <a:solidFill>
              <a:schemeClr val="tx2"/>
            </a:solidFill>
            <a:prstDash val="solid"/>
            <a:round/>
            <a:headEnd type="none" w="med" len="med"/>
            <a:tailEnd type="none" w="med" len="med"/>
          </a:ln>
          <a:effectLst/>
        </p:spPr>
      </p:cxnSp>
      <p:cxnSp>
        <p:nvCxnSpPr>
          <p:cNvPr id="74" name="Elbow Connector 73"/>
          <p:cNvCxnSpPr>
            <a:endCxn id="43" idx="3"/>
          </p:cNvCxnSpPr>
          <p:nvPr/>
        </p:nvCxnSpPr>
        <p:spPr bwMode="auto">
          <a:xfrm rot="5400000">
            <a:off x="6871189" y="2955810"/>
            <a:ext cx="2989926" cy="250852"/>
          </a:xfrm>
          <a:prstGeom prst="bentConnector2">
            <a:avLst/>
          </a:prstGeom>
          <a:solidFill>
            <a:schemeClr val="accent1"/>
          </a:solidFill>
          <a:ln w="12700" cap="flat" cmpd="sng" algn="ctr">
            <a:solidFill>
              <a:schemeClr val="tx2"/>
            </a:solidFill>
            <a:prstDash val="solid"/>
            <a:round/>
            <a:headEnd type="none" w="med" len="med"/>
            <a:tailEnd type="none" w="med" len="med"/>
          </a:ln>
          <a:effectLst/>
        </p:spPr>
      </p:cxnSp>
      <p:cxnSp>
        <p:nvCxnSpPr>
          <p:cNvPr id="75" name="Elbow Connector 74"/>
          <p:cNvCxnSpPr>
            <a:endCxn id="44" idx="3"/>
          </p:cNvCxnSpPr>
          <p:nvPr/>
        </p:nvCxnSpPr>
        <p:spPr bwMode="auto">
          <a:xfrm rot="5400000">
            <a:off x="7261176" y="2577696"/>
            <a:ext cx="2221824" cy="238983"/>
          </a:xfrm>
          <a:prstGeom prst="bentConnector2">
            <a:avLst/>
          </a:prstGeom>
          <a:solidFill>
            <a:schemeClr val="accent1"/>
          </a:solidFill>
          <a:ln w="12700" cap="flat" cmpd="sng" algn="ctr">
            <a:solidFill>
              <a:schemeClr val="tx2"/>
            </a:solidFill>
            <a:prstDash val="solid"/>
            <a:round/>
            <a:headEnd type="none" w="med" len="med"/>
            <a:tailEnd type="none" w="med" len="med"/>
          </a:ln>
          <a:effectLst/>
        </p:spPr>
      </p:cxnSp>
      <p:cxnSp>
        <p:nvCxnSpPr>
          <p:cNvPr id="76" name="Elbow Connector 75"/>
          <p:cNvCxnSpPr>
            <a:endCxn id="45" idx="3"/>
          </p:cNvCxnSpPr>
          <p:nvPr/>
        </p:nvCxnSpPr>
        <p:spPr bwMode="auto">
          <a:xfrm rot="5400000">
            <a:off x="7638246" y="2186665"/>
            <a:ext cx="1453722" cy="252947"/>
          </a:xfrm>
          <a:prstGeom prst="bentConnector2">
            <a:avLst/>
          </a:prstGeom>
          <a:solidFill>
            <a:schemeClr val="accent1"/>
          </a:solidFill>
          <a:ln w="12700" cap="flat" cmpd="sng" algn="ctr">
            <a:solidFill>
              <a:schemeClr val="tx2"/>
            </a:solidFill>
            <a:prstDash val="solid"/>
            <a:round/>
            <a:headEnd type="none" w="med" len="med"/>
            <a:tailEnd type="none" w="med" len="med"/>
          </a:ln>
          <a:effectLst/>
        </p:spPr>
      </p:cxnSp>
      <p:cxnSp>
        <p:nvCxnSpPr>
          <p:cNvPr id="77" name="Elbow Connector 76"/>
          <p:cNvCxnSpPr/>
          <p:nvPr/>
        </p:nvCxnSpPr>
        <p:spPr bwMode="auto">
          <a:xfrm rot="5400000">
            <a:off x="7923314" y="1703630"/>
            <a:ext cx="685629" cy="450906"/>
          </a:xfrm>
          <a:prstGeom prst="bentConnector3">
            <a:avLst>
              <a:gd name="adj1" fmla="val 100383"/>
            </a:avLst>
          </a:prstGeom>
          <a:solidFill>
            <a:schemeClr val="accent1"/>
          </a:solidFill>
          <a:ln w="12700" cap="flat" cmpd="sng" algn="ctr">
            <a:solidFill>
              <a:schemeClr val="tx2"/>
            </a:solidFill>
            <a:prstDash val="solid"/>
            <a:round/>
            <a:headEnd type="none" w="med" len="med"/>
            <a:tailEnd type="none" w="med" len="med"/>
          </a:ln>
          <a:effectLst/>
        </p:spPr>
      </p:cxnSp>
      <p:grpSp>
        <p:nvGrpSpPr>
          <p:cNvPr id="19" name="Group 18"/>
          <p:cNvGrpSpPr/>
          <p:nvPr/>
        </p:nvGrpSpPr>
        <p:grpSpPr>
          <a:xfrm>
            <a:off x="2322931" y="4278156"/>
            <a:ext cx="1342580" cy="95250"/>
            <a:chOff x="2249845" y="3871771"/>
            <a:chExt cx="1342580" cy="95250"/>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49845" y="3871771"/>
              <a:ext cx="581025" cy="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11400" y="3871771"/>
              <a:ext cx="581025" cy="9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1" name="Rectangle 40"/>
          <p:cNvSpPr/>
          <p:nvPr/>
        </p:nvSpPr>
        <p:spPr bwMode="auto">
          <a:xfrm>
            <a:off x="5032860" y="1201510"/>
            <a:ext cx="4224550" cy="499265"/>
          </a:xfrm>
          <a:prstGeom prst="rect">
            <a:avLst/>
          </a:prstGeom>
          <a:solidFill>
            <a:schemeClr val="bg1"/>
          </a:solidFill>
          <a:ln w="9525" cap="flat" cmpd="sng" algn="ctr">
            <a:noFill/>
            <a:prstDash val="solid"/>
            <a:round/>
            <a:headEnd type="none" w="med" len="med"/>
            <a:tailEnd type="none" w="med" len="med"/>
          </a:ln>
          <a:effectLst/>
        </p:spPr>
        <p:txBody>
          <a:bodyPr vert="horz" wrap="non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6" charset="0"/>
            </a:endParaRPr>
          </a:p>
        </p:txBody>
      </p:sp>
      <p:pic>
        <p:nvPicPr>
          <p:cNvPr id="49" name="Picture 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628845" y="1438134"/>
            <a:ext cx="1669910" cy="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357070" y="1431940"/>
            <a:ext cx="1669910" cy="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Rectangle 1631"/>
          <p:cNvSpPr txBox="1">
            <a:spLocks noChangeArrowheads="1"/>
          </p:cNvSpPr>
          <p:nvPr/>
        </p:nvSpPr>
        <p:spPr>
          <a:xfrm>
            <a:off x="4393404" y="1598673"/>
            <a:ext cx="2176669" cy="4568529"/>
          </a:xfrm>
          <a:prstGeom prst="rect">
            <a:avLst/>
          </a:prstGeom>
        </p:spPr>
        <p:txBody>
          <a:bodyPr/>
          <a:lstStyle>
            <a:lvl1pPr marL="236538" indent="-236538" algn="l" defTabSz="814388" rtl="0" eaLnBrk="0" fontAlgn="base" hangingPunct="0">
              <a:lnSpc>
                <a:spcPct val="95000"/>
              </a:lnSpc>
              <a:spcBef>
                <a:spcPct val="50000"/>
              </a:spcBef>
              <a:spcAft>
                <a:spcPct val="0"/>
              </a:spcAft>
              <a:buClr>
                <a:schemeClr val="tx2"/>
              </a:buClr>
              <a:buSzPct val="100000"/>
              <a:buFont typeface="Wingdings" pitchFamily="2" charset="2"/>
              <a:buChar char="§"/>
              <a:defRPr sz="2400">
                <a:solidFill>
                  <a:schemeClr val="tx1"/>
                </a:solidFill>
                <a:latin typeface="+mn-lt"/>
                <a:ea typeface="ＭＳ Ｐゴシック" charset="-128"/>
                <a:cs typeface="ＭＳ Ｐゴシック" charset="-128"/>
              </a:defRPr>
            </a:lvl1pPr>
            <a:lvl2pPr marL="574675" indent="-117475" algn="l" defTabSz="814388" rtl="0" eaLnBrk="0" fontAlgn="base" hangingPunct="0">
              <a:lnSpc>
                <a:spcPct val="95000"/>
              </a:lnSpc>
              <a:spcBef>
                <a:spcPct val="50000"/>
              </a:spcBef>
              <a:spcAft>
                <a:spcPct val="0"/>
              </a:spcAft>
              <a:defRPr sz="2000">
                <a:solidFill>
                  <a:schemeClr val="tx1"/>
                </a:solidFill>
                <a:latin typeface="+mn-lt"/>
                <a:ea typeface="ＭＳ Ｐゴシック" pitchFamily="-106" charset="-128"/>
                <a:cs typeface="ＭＳ Ｐゴシック"/>
              </a:defRPr>
            </a:lvl2pPr>
            <a:lvl3pPr marL="914400" algn="l" defTabSz="814388" rtl="0" eaLnBrk="0" fontAlgn="base" hangingPunct="0">
              <a:lnSpc>
                <a:spcPct val="95000"/>
              </a:lnSpc>
              <a:spcBef>
                <a:spcPct val="50000"/>
              </a:spcBef>
              <a:spcAft>
                <a:spcPct val="0"/>
              </a:spcAft>
              <a:defRPr sz="2000">
                <a:solidFill>
                  <a:schemeClr val="tx1"/>
                </a:solidFill>
                <a:latin typeface="+mn-lt"/>
                <a:ea typeface="ＭＳ Ｐゴシック" pitchFamily="-106" charset="-128"/>
                <a:cs typeface="ＭＳ Ｐゴシック"/>
              </a:defRPr>
            </a:lvl3pPr>
            <a:lvl4pPr marL="1254125" indent="117475" algn="l" defTabSz="814388" rtl="0" eaLnBrk="0" fontAlgn="base" hangingPunct="0">
              <a:lnSpc>
                <a:spcPct val="95000"/>
              </a:lnSpc>
              <a:spcBef>
                <a:spcPct val="50000"/>
              </a:spcBef>
              <a:spcAft>
                <a:spcPct val="0"/>
              </a:spcAft>
              <a:defRPr sz="2000">
                <a:solidFill>
                  <a:schemeClr val="tx1"/>
                </a:solidFill>
                <a:latin typeface="+mn-lt"/>
                <a:ea typeface="ＭＳ Ｐゴシック" pitchFamily="-106" charset="-128"/>
                <a:cs typeface="ＭＳ Ｐゴシック"/>
              </a:defRPr>
            </a:lvl4pPr>
            <a:lvl5pPr marL="1604963" indent="223838" algn="l" defTabSz="814388" rtl="0" eaLnBrk="0" fontAlgn="base" hangingPunct="0">
              <a:lnSpc>
                <a:spcPct val="95000"/>
              </a:lnSpc>
              <a:spcBef>
                <a:spcPct val="50000"/>
              </a:spcBef>
              <a:spcAft>
                <a:spcPct val="0"/>
              </a:spcAft>
              <a:defRPr sz="2000">
                <a:solidFill>
                  <a:schemeClr val="tx1"/>
                </a:solidFill>
                <a:latin typeface="+mn-lt"/>
                <a:ea typeface="ＭＳ Ｐゴシック" pitchFamily="-106" charset="-128"/>
                <a:cs typeface="ＭＳ Ｐゴシック"/>
              </a:defRPr>
            </a:lvl5pPr>
            <a:lvl6pPr marL="2062163" algn="l" defTabSz="814388" rtl="0" eaLnBrk="0" fontAlgn="base" hangingPunct="0">
              <a:lnSpc>
                <a:spcPct val="95000"/>
              </a:lnSpc>
              <a:spcBef>
                <a:spcPct val="50000"/>
              </a:spcBef>
              <a:spcAft>
                <a:spcPct val="0"/>
              </a:spcAft>
              <a:defRPr sz="2000">
                <a:solidFill>
                  <a:schemeClr val="tx1"/>
                </a:solidFill>
                <a:latin typeface="+mn-lt"/>
                <a:ea typeface="ＭＳ Ｐゴシック" pitchFamily="-106" charset="-128"/>
              </a:defRPr>
            </a:lvl6pPr>
            <a:lvl7pPr marL="2519363" algn="l" defTabSz="814388" rtl="0" eaLnBrk="0" fontAlgn="base" hangingPunct="0">
              <a:lnSpc>
                <a:spcPct val="95000"/>
              </a:lnSpc>
              <a:spcBef>
                <a:spcPct val="50000"/>
              </a:spcBef>
              <a:spcAft>
                <a:spcPct val="0"/>
              </a:spcAft>
              <a:defRPr sz="2000">
                <a:solidFill>
                  <a:schemeClr val="tx1"/>
                </a:solidFill>
                <a:latin typeface="+mn-lt"/>
                <a:ea typeface="ＭＳ Ｐゴシック" pitchFamily="-106" charset="-128"/>
              </a:defRPr>
            </a:lvl7pPr>
            <a:lvl8pPr marL="2976563" algn="l" defTabSz="814388" rtl="0" eaLnBrk="0" fontAlgn="base" hangingPunct="0">
              <a:lnSpc>
                <a:spcPct val="95000"/>
              </a:lnSpc>
              <a:spcBef>
                <a:spcPct val="50000"/>
              </a:spcBef>
              <a:spcAft>
                <a:spcPct val="0"/>
              </a:spcAft>
              <a:defRPr sz="2000">
                <a:solidFill>
                  <a:schemeClr val="tx1"/>
                </a:solidFill>
                <a:latin typeface="+mn-lt"/>
                <a:ea typeface="ＭＳ Ｐゴシック" pitchFamily="-106" charset="-128"/>
              </a:defRPr>
            </a:lvl8pPr>
            <a:lvl9pPr marL="3433763" algn="l" defTabSz="814388" rtl="0" eaLnBrk="0" fontAlgn="base" hangingPunct="0">
              <a:lnSpc>
                <a:spcPct val="95000"/>
              </a:lnSpc>
              <a:spcBef>
                <a:spcPct val="50000"/>
              </a:spcBef>
              <a:spcAft>
                <a:spcPct val="0"/>
              </a:spcAft>
              <a:defRPr sz="2000">
                <a:solidFill>
                  <a:schemeClr val="tx1"/>
                </a:solidFill>
                <a:latin typeface="+mn-lt"/>
                <a:ea typeface="ＭＳ Ｐゴシック" pitchFamily="-106" charset="-128"/>
              </a:defRPr>
            </a:lvl9pPr>
          </a:lstStyle>
          <a:p>
            <a:pPr marL="0" indent="0" eaLnBrk="1" hangingPunct="1">
              <a:buNone/>
            </a:pPr>
            <a:r>
              <a:rPr lang="en-US" sz="1400" dirty="0" err="1" smtClean="0">
                <a:latin typeface="CiscoSansTT"/>
                <a:cs typeface="CiscoSansTT"/>
              </a:rPr>
              <a:t>Integriertes</a:t>
            </a:r>
            <a:r>
              <a:rPr lang="en-US" sz="1400" dirty="0" smtClean="0">
                <a:latin typeface="CiscoSansTT"/>
                <a:cs typeface="CiscoSansTT"/>
              </a:rPr>
              <a:t> Management</a:t>
            </a:r>
          </a:p>
          <a:p>
            <a:pPr marL="0" indent="0" eaLnBrk="1" hangingPunct="1">
              <a:buNone/>
            </a:pPr>
            <a:endParaRPr lang="en-US" sz="700" dirty="0">
              <a:latin typeface="CiscoSansTT"/>
              <a:cs typeface="CiscoSansTT"/>
            </a:endParaRPr>
          </a:p>
          <a:p>
            <a:pPr marL="0" indent="0" eaLnBrk="1" hangingPunct="1">
              <a:buNone/>
            </a:pPr>
            <a:r>
              <a:rPr lang="en-US" sz="1400" dirty="0" err="1" smtClean="0">
                <a:latin typeface="CiscoSansTT"/>
                <a:cs typeface="CiscoSansTT"/>
              </a:rPr>
              <a:t>Entfernen</a:t>
            </a:r>
            <a:r>
              <a:rPr lang="en-US" sz="1400" dirty="0" smtClean="0">
                <a:latin typeface="CiscoSansTT"/>
                <a:cs typeface="CiscoSansTT"/>
              </a:rPr>
              <a:t> </a:t>
            </a:r>
            <a:r>
              <a:rPr lang="en-US" sz="1400" dirty="0" err="1" smtClean="0">
                <a:latin typeface="CiscoSansTT"/>
                <a:cs typeface="CiscoSansTT"/>
              </a:rPr>
              <a:t>unnötiger</a:t>
            </a:r>
            <a:r>
              <a:rPr lang="en-US" sz="1400" dirty="0" smtClean="0">
                <a:latin typeface="CiscoSansTT"/>
                <a:cs typeface="CiscoSansTT"/>
              </a:rPr>
              <a:t>  </a:t>
            </a:r>
          </a:p>
          <a:p>
            <a:pPr marL="114300" lvl="1" indent="0" eaLnBrk="1" hangingPunct="1">
              <a:spcBef>
                <a:spcPts val="600"/>
              </a:spcBef>
            </a:pPr>
            <a:r>
              <a:rPr lang="en-US" sz="1200" dirty="0" err="1" smtClean="0">
                <a:latin typeface="CiscoSansTT"/>
                <a:cs typeface="CiscoSansTT"/>
              </a:rPr>
              <a:t>Switche</a:t>
            </a:r>
            <a:endParaRPr lang="en-US" sz="1200" dirty="0" smtClean="0">
              <a:latin typeface="CiscoSansTT"/>
              <a:cs typeface="CiscoSansTT"/>
            </a:endParaRPr>
          </a:p>
          <a:p>
            <a:pPr marL="114300" lvl="1" indent="0" eaLnBrk="1" hangingPunct="1">
              <a:spcBef>
                <a:spcPts val="600"/>
              </a:spcBef>
            </a:pPr>
            <a:r>
              <a:rPr lang="en-US" sz="1200" dirty="0" smtClean="0">
                <a:latin typeface="CiscoSansTT"/>
                <a:cs typeface="CiscoSansTT"/>
              </a:rPr>
              <a:t>Adapter</a:t>
            </a:r>
          </a:p>
          <a:p>
            <a:pPr marL="114300" lvl="1" indent="0" eaLnBrk="1" hangingPunct="1">
              <a:spcBef>
                <a:spcPts val="600"/>
              </a:spcBef>
            </a:pPr>
            <a:r>
              <a:rPr lang="en-US" sz="1200" dirty="0" err="1" smtClean="0">
                <a:latin typeface="CiscoSansTT"/>
                <a:cs typeface="CiscoSansTT"/>
              </a:rPr>
              <a:t>Managementmodule</a:t>
            </a:r>
            <a:endParaRPr lang="en-US" sz="1000" dirty="0" smtClean="0">
              <a:latin typeface="CiscoSansTT"/>
              <a:cs typeface="CiscoSansTT"/>
            </a:endParaRPr>
          </a:p>
          <a:p>
            <a:pPr marL="0" indent="0" eaLnBrk="1" hangingPunct="1">
              <a:buNone/>
            </a:pPr>
            <a:r>
              <a:rPr lang="en-US" sz="1400" dirty="0" smtClean="0">
                <a:latin typeface="CiscoSansTT"/>
                <a:cs typeface="CiscoSansTT"/>
              </a:rPr>
              <a:t>Unified Fabric</a:t>
            </a:r>
            <a:endParaRPr lang="en-US" sz="700" dirty="0" smtClean="0">
              <a:latin typeface="CiscoSansTT"/>
              <a:cs typeface="CiscoSansTT"/>
            </a:endParaRPr>
          </a:p>
          <a:p>
            <a:pPr marL="0" indent="0" eaLnBrk="1" hangingPunct="1">
              <a:buNone/>
            </a:pPr>
            <a:r>
              <a:rPr lang="en-US" sz="1400" dirty="0" smtClean="0">
                <a:latin typeface="CiscoSansTT"/>
                <a:cs typeface="CiscoSansTT"/>
              </a:rPr>
              <a:t>Strom </a:t>
            </a:r>
            <a:r>
              <a:rPr lang="en-US" sz="1400" dirty="0">
                <a:latin typeface="CiscoSansTT"/>
                <a:cs typeface="CiscoSansTT"/>
              </a:rPr>
              <a:t>&amp; </a:t>
            </a:r>
            <a:r>
              <a:rPr lang="en-US" sz="1400" dirty="0" err="1" smtClean="0">
                <a:latin typeface="CiscoSansTT"/>
                <a:cs typeface="CiscoSansTT"/>
              </a:rPr>
              <a:t>Kühlung</a:t>
            </a:r>
            <a:endParaRPr lang="en-US" sz="1400" dirty="0">
              <a:latin typeface="CiscoSansTT"/>
              <a:cs typeface="CiscoSansTT"/>
            </a:endParaRPr>
          </a:p>
          <a:p>
            <a:pPr marL="114300" lvl="1" indent="0" eaLnBrk="1" hangingPunct="1">
              <a:spcBef>
                <a:spcPts val="0"/>
              </a:spcBef>
              <a:spcAft>
                <a:spcPts val="400"/>
              </a:spcAft>
            </a:pPr>
            <a:r>
              <a:rPr lang="en-US" sz="1200" dirty="0" err="1" smtClean="0">
                <a:latin typeface="CiscoSansTT"/>
                <a:cs typeface="CiscoSansTT"/>
              </a:rPr>
              <a:t>Weniger</a:t>
            </a:r>
            <a:r>
              <a:rPr lang="en-US" sz="1200" dirty="0" smtClean="0">
                <a:latin typeface="CiscoSansTT"/>
                <a:cs typeface="CiscoSansTT"/>
              </a:rPr>
              <a:t> </a:t>
            </a:r>
            <a:r>
              <a:rPr lang="en-US" sz="1200" dirty="0" err="1" smtClean="0">
                <a:latin typeface="CiscoSansTT"/>
                <a:cs typeface="CiscoSansTT"/>
              </a:rPr>
              <a:t>als</a:t>
            </a:r>
            <a:r>
              <a:rPr lang="en-US" sz="1200" dirty="0" smtClean="0">
                <a:latin typeface="CiscoSansTT"/>
                <a:cs typeface="CiscoSansTT"/>
              </a:rPr>
              <a:t> 1</a:t>
            </a:r>
            <a:r>
              <a:rPr lang="en-US" sz="1200" dirty="0">
                <a:latin typeface="CiscoSansTT"/>
                <a:cs typeface="CiscoSansTT"/>
              </a:rPr>
              <a:t>/</a:t>
            </a:r>
            <a:r>
              <a:rPr lang="en-US" sz="1200" dirty="0" smtClean="0">
                <a:latin typeface="CiscoSansTT"/>
                <a:cs typeface="CiscoSansTT"/>
              </a:rPr>
              <a:t>3r der </a:t>
            </a:r>
            <a:r>
              <a:rPr lang="en-US" sz="1200" dirty="0" err="1" smtClean="0">
                <a:latin typeface="CiscoSansTT"/>
                <a:cs typeface="CiscoSansTT"/>
              </a:rPr>
              <a:t>herkömmlichen</a:t>
            </a:r>
            <a:r>
              <a:rPr lang="en-US" sz="1200" dirty="0" smtClean="0">
                <a:latin typeface="CiscoSansTT"/>
                <a:cs typeface="CiscoSansTT"/>
              </a:rPr>
              <a:t> </a:t>
            </a:r>
            <a:r>
              <a:rPr lang="en-US" sz="1200" dirty="0" err="1" smtClean="0">
                <a:latin typeface="CiscoSansTT"/>
                <a:cs typeface="CiscoSansTT"/>
              </a:rPr>
              <a:t>Infrastruktur</a:t>
            </a:r>
            <a:endParaRPr lang="en-US" sz="1200" dirty="0">
              <a:latin typeface="CiscoSansTT"/>
              <a:cs typeface="CiscoSansTT"/>
            </a:endParaRPr>
          </a:p>
          <a:p>
            <a:pPr marL="114300" lvl="1" indent="0" eaLnBrk="1" hangingPunct="1">
              <a:spcBef>
                <a:spcPts val="0"/>
              </a:spcBef>
              <a:spcAft>
                <a:spcPts val="400"/>
              </a:spcAft>
            </a:pPr>
            <a:r>
              <a:rPr lang="en-US" sz="1200" dirty="0">
                <a:latin typeface="CiscoSansTT"/>
                <a:cs typeface="CiscoSansTT"/>
              </a:rPr>
              <a:t>63% </a:t>
            </a:r>
            <a:r>
              <a:rPr lang="en-US" sz="1200" dirty="0" err="1" smtClean="0">
                <a:latin typeface="CiscoSansTT"/>
                <a:cs typeface="CiscoSansTT"/>
              </a:rPr>
              <a:t>offenes</a:t>
            </a:r>
            <a:r>
              <a:rPr lang="en-US" sz="1200" dirty="0" smtClean="0">
                <a:latin typeface="CiscoSansTT"/>
                <a:cs typeface="CiscoSansTT"/>
              </a:rPr>
              <a:t> </a:t>
            </a:r>
            <a:r>
              <a:rPr lang="en-US" sz="1200" dirty="0">
                <a:latin typeface="CiscoSansTT"/>
                <a:cs typeface="CiscoSansTT"/>
              </a:rPr>
              <a:t>D</a:t>
            </a:r>
            <a:r>
              <a:rPr lang="en-US" sz="1200" dirty="0" smtClean="0">
                <a:latin typeface="CiscoSansTT"/>
                <a:cs typeface="CiscoSansTT"/>
              </a:rPr>
              <a:t>esign</a:t>
            </a:r>
            <a:endParaRPr lang="en-US" sz="1200" dirty="0">
              <a:latin typeface="CiscoSansTT"/>
              <a:cs typeface="CiscoSansTT"/>
            </a:endParaRPr>
          </a:p>
          <a:p>
            <a:pPr marL="114300" lvl="1" indent="0" eaLnBrk="1" hangingPunct="1">
              <a:spcBef>
                <a:spcPts val="0"/>
              </a:spcBef>
              <a:spcAft>
                <a:spcPts val="400"/>
              </a:spcAft>
            </a:pPr>
            <a:r>
              <a:rPr lang="en-US" sz="1200" dirty="0" err="1" smtClean="0">
                <a:latin typeface="CiscoSansTT"/>
                <a:cs typeface="CiscoSansTT"/>
              </a:rPr>
              <a:t>Niedrigstrom</a:t>
            </a:r>
            <a:r>
              <a:rPr lang="en-US" sz="1200" dirty="0" smtClean="0">
                <a:latin typeface="CiscoSansTT"/>
                <a:cs typeface="CiscoSansTT"/>
              </a:rPr>
              <a:t>- </a:t>
            </a:r>
            <a:r>
              <a:rPr lang="en-US" sz="1200" dirty="0" err="1" smtClean="0">
                <a:latin typeface="CiscoSansTT"/>
                <a:cs typeface="CiscoSansTT"/>
              </a:rPr>
              <a:t>Komponenten</a:t>
            </a:r>
            <a:endParaRPr lang="en-US" sz="1200" dirty="0">
              <a:latin typeface="CiscoSansTT"/>
              <a:cs typeface="CiscoSansTT"/>
            </a:endParaRPr>
          </a:p>
          <a:p>
            <a:pPr marL="55563" indent="-55563" eaLnBrk="1" hangingPunct="1"/>
            <a:endParaRPr lang="en-US" sz="600" dirty="0" smtClean="0">
              <a:latin typeface="CiscoSansTT"/>
              <a:cs typeface="CiscoSansTT"/>
            </a:endParaRPr>
          </a:p>
          <a:p>
            <a:pPr marL="0" indent="0" eaLnBrk="1" hangingPunct="1">
              <a:buNone/>
            </a:pPr>
            <a:r>
              <a:rPr lang="en-US" sz="1400" dirty="0" err="1" smtClean="0">
                <a:latin typeface="CiscoSansTT"/>
                <a:cs typeface="CiscoSansTT"/>
              </a:rPr>
              <a:t>Optimiert</a:t>
            </a:r>
            <a:r>
              <a:rPr lang="en-US" sz="1400" dirty="0" smtClean="0">
                <a:latin typeface="CiscoSansTT"/>
                <a:cs typeface="CiscoSansTT"/>
              </a:rPr>
              <a:t> </a:t>
            </a:r>
            <a:r>
              <a:rPr lang="en-US" sz="1400" dirty="0" err="1" smtClean="0">
                <a:latin typeface="CiscoSansTT"/>
                <a:cs typeface="CiscoSansTT"/>
              </a:rPr>
              <a:t>für</a:t>
            </a:r>
            <a:r>
              <a:rPr lang="en-US" sz="1400" dirty="0" smtClean="0">
                <a:latin typeface="CiscoSansTT"/>
                <a:cs typeface="CiscoSansTT"/>
              </a:rPr>
              <a:t>  </a:t>
            </a:r>
            <a:r>
              <a:rPr lang="en-US" sz="1400" dirty="0" err="1" smtClean="0">
                <a:latin typeface="CiscoSansTT"/>
                <a:cs typeface="CiscoSansTT"/>
              </a:rPr>
              <a:t>Virtualisierung</a:t>
            </a:r>
            <a:endParaRPr lang="en-US" sz="1400" dirty="0">
              <a:latin typeface="CiscoSansTT"/>
              <a:cs typeface="CiscoSansTT"/>
            </a:endParaRPr>
          </a:p>
          <a:p>
            <a:pPr marL="114300" lvl="1" indent="0" eaLnBrk="1" hangingPunct="1">
              <a:spcBef>
                <a:spcPts val="600"/>
              </a:spcBef>
            </a:pPr>
            <a:r>
              <a:rPr lang="en-US" sz="1200" dirty="0" err="1" smtClean="0">
                <a:latin typeface="CiscoSansTT"/>
                <a:cs typeface="CiscoSansTT"/>
              </a:rPr>
              <a:t>Prozessor</a:t>
            </a:r>
            <a:r>
              <a:rPr lang="en-US" sz="1200" dirty="0" err="1">
                <a:latin typeface="CiscoSansTT"/>
                <a:cs typeface="CiscoSansTT"/>
              </a:rPr>
              <a:t>d</a:t>
            </a:r>
            <a:r>
              <a:rPr lang="en-US" sz="1200" dirty="0" err="1" smtClean="0">
                <a:latin typeface="CiscoSansTT"/>
                <a:cs typeface="CiscoSansTT"/>
              </a:rPr>
              <a:t>ichte</a:t>
            </a:r>
            <a:endParaRPr lang="en-US" sz="1200" dirty="0" smtClean="0">
              <a:latin typeface="CiscoSansTT"/>
              <a:cs typeface="CiscoSansTT"/>
            </a:endParaRPr>
          </a:p>
          <a:p>
            <a:pPr marL="114300" lvl="1" indent="0" eaLnBrk="1" hangingPunct="1">
              <a:spcBef>
                <a:spcPts val="600"/>
              </a:spcBef>
            </a:pPr>
            <a:r>
              <a:rPr lang="en-US" sz="1200" dirty="0" err="1" smtClean="0">
                <a:latin typeface="CiscoSansTT"/>
                <a:cs typeface="CiscoSansTT"/>
              </a:rPr>
              <a:t>Verhältnis</a:t>
            </a:r>
            <a:r>
              <a:rPr lang="en-US" sz="1200" dirty="0" smtClean="0">
                <a:latin typeface="CiscoSansTT"/>
                <a:cs typeface="CiscoSansTT"/>
              </a:rPr>
              <a:t> VM/Host</a:t>
            </a:r>
          </a:p>
          <a:p>
            <a:pPr marL="114300" lvl="1" indent="0" eaLnBrk="1" hangingPunct="1">
              <a:spcBef>
                <a:spcPts val="600"/>
              </a:spcBef>
            </a:pPr>
            <a:r>
              <a:rPr lang="en-US" sz="1200" dirty="0" smtClean="0">
                <a:latin typeface="CiscoSansTT"/>
                <a:cs typeface="CiscoSansTT"/>
              </a:rPr>
              <a:t>20% I/O-</a:t>
            </a:r>
            <a:r>
              <a:rPr lang="en-US" sz="1200" dirty="0" err="1" smtClean="0">
                <a:latin typeface="CiscoSansTT"/>
                <a:cs typeface="CiscoSansTT"/>
              </a:rPr>
              <a:t>Verbesserung</a:t>
            </a:r>
            <a:endParaRPr lang="en-US" sz="1200" dirty="0">
              <a:latin typeface="CiscoSansTT"/>
              <a:cs typeface="CiscoSansTT"/>
            </a:endParaRPr>
          </a:p>
        </p:txBody>
      </p:sp>
      <p:sp>
        <p:nvSpPr>
          <p:cNvPr id="65" name="TextBox 64"/>
          <p:cNvSpPr txBox="1"/>
          <p:nvPr/>
        </p:nvSpPr>
        <p:spPr>
          <a:xfrm>
            <a:off x="3839241" y="1299950"/>
            <a:ext cx="500458" cy="276999"/>
          </a:xfrm>
          <a:prstGeom prst="rect">
            <a:avLst/>
          </a:prstGeom>
          <a:noFill/>
        </p:spPr>
        <p:txBody>
          <a:bodyPr wrap="none" rtlCol="0">
            <a:spAutoFit/>
          </a:bodyPr>
          <a:lstStyle/>
          <a:p>
            <a:r>
              <a:rPr lang="en-US" sz="1200" dirty="0"/>
              <a:t>S</a:t>
            </a:r>
            <a:r>
              <a:rPr lang="en-US" sz="1200" dirty="0" smtClean="0"/>
              <a:t>AN</a:t>
            </a:r>
            <a:endParaRPr lang="en-US" sz="1200" dirty="0"/>
          </a:p>
        </p:txBody>
      </p:sp>
      <p:sp>
        <p:nvSpPr>
          <p:cNvPr id="66" name="TextBox 65"/>
          <p:cNvSpPr txBox="1"/>
          <p:nvPr/>
        </p:nvSpPr>
        <p:spPr>
          <a:xfrm>
            <a:off x="3663657" y="1549909"/>
            <a:ext cx="482824" cy="276999"/>
          </a:xfrm>
          <a:prstGeom prst="rect">
            <a:avLst/>
          </a:prstGeom>
          <a:noFill/>
        </p:spPr>
        <p:txBody>
          <a:bodyPr wrap="none" rtlCol="0">
            <a:spAutoFit/>
          </a:bodyPr>
          <a:lstStyle/>
          <a:p>
            <a:r>
              <a:rPr lang="en-US" sz="1200" dirty="0" smtClean="0"/>
              <a:t>LAN</a:t>
            </a:r>
            <a:endParaRPr lang="en-US" sz="1200" dirty="0"/>
          </a:p>
        </p:txBody>
      </p:sp>
      <p:cxnSp>
        <p:nvCxnSpPr>
          <p:cNvPr id="68" name="Elbow Connector 67"/>
          <p:cNvCxnSpPr>
            <a:stCxn id="65" idx="2"/>
          </p:cNvCxnSpPr>
          <p:nvPr/>
        </p:nvCxnSpPr>
        <p:spPr bwMode="auto">
          <a:xfrm rot="5400000">
            <a:off x="1826250" y="3345529"/>
            <a:ext cx="4031800" cy="494641"/>
          </a:xfrm>
          <a:prstGeom prst="bentConnector3">
            <a:avLst>
              <a:gd name="adj1" fmla="val 100300"/>
            </a:avLst>
          </a:prstGeom>
          <a:solidFill>
            <a:schemeClr val="accent1"/>
          </a:solidFill>
          <a:ln w="19050" cap="flat" cmpd="sng" algn="ctr">
            <a:solidFill>
              <a:srgbClr val="FFC000"/>
            </a:solidFill>
            <a:prstDash val="solid"/>
            <a:round/>
            <a:headEnd type="none" w="med" len="med"/>
            <a:tailEnd type="none" w="med" len="med"/>
          </a:ln>
          <a:effectLst/>
        </p:spPr>
      </p:cxnSp>
      <p:cxnSp>
        <p:nvCxnSpPr>
          <p:cNvPr id="69" name="Elbow Connector 68"/>
          <p:cNvCxnSpPr>
            <a:stCxn id="66" idx="2"/>
          </p:cNvCxnSpPr>
          <p:nvPr/>
        </p:nvCxnSpPr>
        <p:spPr bwMode="auto">
          <a:xfrm rot="5400000">
            <a:off x="2727447" y="2694290"/>
            <a:ext cx="2045005" cy="310240"/>
          </a:xfrm>
          <a:prstGeom prst="bentConnector2">
            <a:avLst/>
          </a:prstGeom>
          <a:solidFill>
            <a:schemeClr val="accent1"/>
          </a:solidFill>
          <a:ln w="19050" cap="flat" cmpd="sng" algn="ctr">
            <a:solidFill>
              <a:srgbClr val="009999"/>
            </a:solidFill>
            <a:prstDash val="solid"/>
            <a:round/>
            <a:headEnd type="none" w="med" len="med"/>
            <a:tailEnd type="none" w="med" len="med"/>
          </a:ln>
          <a:effectLst/>
        </p:spPr>
      </p:cxnSp>
      <p:cxnSp>
        <p:nvCxnSpPr>
          <p:cNvPr id="70" name="Elbow Connector 69"/>
          <p:cNvCxnSpPr>
            <a:stCxn id="66" idx="2"/>
          </p:cNvCxnSpPr>
          <p:nvPr/>
        </p:nvCxnSpPr>
        <p:spPr bwMode="auto">
          <a:xfrm rot="5400000">
            <a:off x="1917846" y="3497699"/>
            <a:ext cx="3658015" cy="316433"/>
          </a:xfrm>
          <a:prstGeom prst="bentConnector2">
            <a:avLst/>
          </a:prstGeom>
          <a:solidFill>
            <a:schemeClr val="accent1"/>
          </a:solidFill>
          <a:ln w="19050" cap="flat" cmpd="sng" algn="ctr">
            <a:solidFill>
              <a:srgbClr val="009999"/>
            </a:solidFill>
            <a:prstDash val="solid"/>
            <a:round/>
            <a:headEnd type="none" w="med" len="med"/>
            <a:tailEnd type="none" w="med" len="med"/>
          </a:ln>
          <a:effectLst/>
        </p:spPr>
      </p:cxnSp>
      <p:cxnSp>
        <p:nvCxnSpPr>
          <p:cNvPr id="71" name="Elbow Connector 70"/>
          <p:cNvCxnSpPr>
            <a:stCxn id="66" idx="2"/>
          </p:cNvCxnSpPr>
          <p:nvPr/>
        </p:nvCxnSpPr>
        <p:spPr bwMode="auto">
          <a:xfrm rot="5400000">
            <a:off x="3508590" y="1909439"/>
            <a:ext cx="479010" cy="313948"/>
          </a:xfrm>
          <a:prstGeom prst="bentConnector2">
            <a:avLst/>
          </a:prstGeom>
          <a:solidFill>
            <a:schemeClr val="accent1"/>
          </a:solidFill>
          <a:ln w="19050" cap="flat" cmpd="sng" algn="ctr">
            <a:solidFill>
              <a:srgbClr val="009999"/>
            </a:solidFill>
            <a:prstDash val="solid"/>
            <a:round/>
            <a:headEnd type="none" w="med" len="med"/>
            <a:tailEnd type="none" w="med" len="med"/>
          </a:ln>
          <a:effectLst/>
        </p:spPr>
      </p:cxnSp>
      <p:sp>
        <p:nvSpPr>
          <p:cNvPr id="78" name="TextBox 77"/>
          <p:cNvSpPr txBox="1"/>
          <p:nvPr/>
        </p:nvSpPr>
        <p:spPr>
          <a:xfrm>
            <a:off x="3992861" y="1086295"/>
            <a:ext cx="655949" cy="276999"/>
          </a:xfrm>
          <a:prstGeom prst="rect">
            <a:avLst/>
          </a:prstGeom>
          <a:noFill/>
        </p:spPr>
        <p:txBody>
          <a:bodyPr wrap="none" rtlCol="0">
            <a:spAutoFit/>
          </a:bodyPr>
          <a:lstStyle/>
          <a:p>
            <a:r>
              <a:rPr lang="en-US" sz="1200" dirty="0" smtClean="0"/>
              <a:t>MGMT</a:t>
            </a:r>
            <a:endParaRPr lang="en-US" sz="1200" dirty="0"/>
          </a:p>
        </p:txBody>
      </p:sp>
      <p:cxnSp>
        <p:nvCxnSpPr>
          <p:cNvPr id="79" name="Elbow Connector 78"/>
          <p:cNvCxnSpPr>
            <a:stCxn id="78" idx="2"/>
          </p:cNvCxnSpPr>
          <p:nvPr/>
        </p:nvCxnSpPr>
        <p:spPr bwMode="auto">
          <a:xfrm rot="5400000">
            <a:off x="2454196" y="2480770"/>
            <a:ext cx="2984117" cy="749165"/>
          </a:xfrm>
          <a:prstGeom prst="bentConnector2">
            <a:avLst/>
          </a:prstGeom>
          <a:solidFill>
            <a:schemeClr val="accent1"/>
          </a:solidFill>
          <a:ln w="19050" cap="flat" cmpd="sng" algn="ctr">
            <a:solidFill>
              <a:schemeClr val="accent2"/>
            </a:solidFill>
            <a:prstDash val="solid"/>
            <a:round/>
            <a:headEnd type="none" w="med" len="med"/>
            <a:tailEnd type="none" w="med" len="med"/>
          </a:ln>
          <a:effectLst/>
        </p:spPr>
      </p:cxnSp>
      <p:cxnSp>
        <p:nvCxnSpPr>
          <p:cNvPr id="80" name="Elbow Connector 79"/>
          <p:cNvCxnSpPr>
            <a:stCxn id="78" idx="2"/>
          </p:cNvCxnSpPr>
          <p:nvPr/>
        </p:nvCxnSpPr>
        <p:spPr bwMode="auto">
          <a:xfrm rot="5400000">
            <a:off x="3245474" y="1681374"/>
            <a:ext cx="1393442" cy="757283"/>
          </a:xfrm>
          <a:prstGeom prst="bentConnector2">
            <a:avLst/>
          </a:prstGeom>
          <a:solidFill>
            <a:schemeClr val="accent1"/>
          </a:solidFill>
          <a:ln w="19050" cap="flat" cmpd="sng" algn="ctr">
            <a:solidFill>
              <a:schemeClr val="accent2"/>
            </a:solidFill>
            <a:prstDash val="solid"/>
            <a:round/>
            <a:headEnd type="none" w="med" len="med"/>
            <a:tailEnd type="none" w="med" len="med"/>
          </a:ln>
          <a:effectLst/>
        </p:spPr>
      </p:cxnSp>
      <p:cxnSp>
        <p:nvCxnSpPr>
          <p:cNvPr id="93" name="Elbow Connector 92"/>
          <p:cNvCxnSpPr>
            <a:stCxn id="95" idx="2"/>
          </p:cNvCxnSpPr>
          <p:nvPr/>
        </p:nvCxnSpPr>
        <p:spPr bwMode="auto">
          <a:xfrm rot="16200000" flipH="1">
            <a:off x="180300" y="3361294"/>
            <a:ext cx="4001558" cy="423861"/>
          </a:xfrm>
          <a:prstGeom prst="bentConnector2">
            <a:avLst/>
          </a:prstGeom>
          <a:solidFill>
            <a:schemeClr val="accent1"/>
          </a:solidFill>
          <a:ln w="19050" cap="flat" cmpd="sng" algn="ctr">
            <a:solidFill>
              <a:srgbClr val="FFC000"/>
            </a:solidFill>
            <a:prstDash val="solid"/>
            <a:round/>
            <a:headEnd type="none" w="med" len="med"/>
            <a:tailEnd type="none" w="med" len="med"/>
          </a:ln>
          <a:effectLst/>
        </p:spPr>
      </p:cxnSp>
      <p:cxnSp>
        <p:nvCxnSpPr>
          <p:cNvPr id="94" name="Elbow Connector 93"/>
          <p:cNvCxnSpPr>
            <a:stCxn id="96" idx="2"/>
          </p:cNvCxnSpPr>
          <p:nvPr/>
        </p:nvCxnSpPr>
        <p:spPr bwMode="auto">
          <a:xfrm rot="16200000" flipH="1">
            <a:off x="434282" y="3488331"/>
            <a:ext cx="3660770" cy="245705"/>
          </a:xfrm>
          <a:prstGeom prst="bentConnector2">
            <a:avLst/>
          </a:prstGeom>
          <a:solidFill>
            <a:schemeClr val="accent1"/>
          </a:solidFill>
          <a:ln w="19050" cap="flat" cmpd="sng" algn="ctr">
            <a:solidFill>
              <a:srgbClr val="009999"/>
            </a:solidFill>
            <a:prstDash val="solid"/>
            <a:round/>
            <a:headEnd type="none" w="med" len="med"/>
            <a:tailEnd type="none" w="med" len="med"/>
          </a:ln>
          <a:effectLst/>
        </p:spPr>
      </p:cxnSp>
      <p:sp>
        <p:nvSpPr>
          <p:cNvPr id="95" name="TextBox 94"/>
          <p:cNvSpPr txBox="1"/>
          <p:nvPr/>
        </p:nvSpPr>
        <p:spPr>
          <a:xfrm>
            <a:off x="1718920" y="1295447"/>
            <a:ext cx="500458" cy="276999"/>
          </a:xfrm>
          <a:prstGeom prst="rect">
            <a:avLst/>
          </a:prstGeom>
          <a:noFill/>
        </p:spPr>
        <p:txBody>
          <a:bodyPr wrap="none" rtlCol="0">
            <a:spAutoFit/>
          </a:bodyPr>
          <a:lstStyle/>
          <a:p>
            <a:r>
              <a:rPr lang="en-US" sz="1200" dirty="0"/>
              <a:t>S</a:t>
            </a:r>
            <a:r>
              <a:rPr lang="en-US" sz="1200" dirty="0" smtClean="0"/>
              <a:t>AN</a:t>
            </a:r>
            <a:endParaRPr lang="en-US" sz="1200" dirty="0"/>
          </a:p>
        </p:txBody>
      </p:sp>
      <p:sp>
        <p:nvSpPr>
          <p:cNvPr id="96" name="TextBox 95"/>
          <p:cNvSpPr txBox="1"/>
          <p:nvPr/>
        </p:nvSpPr>
        <p:spPr>
          <a:xfrm>
            <a:off x="1900403" y="1503800"/>
            <a:ext cx="482824" cy="276999"/>
          </a:xfrm>
          <a:prstGeom prst="rect">
            <a:avLst/>
          </a:prstGeom>
          <a:noFill/>
        </p:spPr>
        <p:txBody>
          <a:bodyPr wrap="none" rtlCol="0">
            <a:spAutoFit/>
          </a:bodyPr>
          <a:lstStyle/>
          <a:p>
            <a:r>
              <a:rPr lang="en-US" sz="1200" dirty="0" smtClean="0"/>
              <a:t>LAN</a:t>
            </a:r>
            <a:endParaRPr lang="en-US" sz="1200" dirty="0"/>
          </a:p>
        </p:txBody>
      </p:sp>
      <p:cxnSp>
        <p:nvCxnSpPr>
          <p:cNvPr id="97" name="Elbow Connector 96"/>
          <p:cNvCxnSpPr>
            <a:stCxn id="95" idx="2"/>
          </p:cNvCxnSpPr>
          <p:nvPr/>
        </p:nvCxnSpPr>
        <p:spPr bwMode="auto">
          <a:xfrm rot="16200000" flipH="1">
            <a:off x="987157" y="2554438"/>
            <a:ext cx="2388548" cy="424564"/>
          </a:xfrm>
          <a:prstGeom prst="bentConnector2">
            <a:avLst/>
          </a:prstGeom>
          <a:solidFill>
            <a:schemeClr val="accent1"/>
          </a:solidFill>
          <a:ln w="19050" cap="flat" cmpd="sng" algn="ctr">
            <a:solidFill>
              <a:srgbClr val="FFC000"/>
            </a:solidFill>
            <a:prstDash val="solid"/>
            <a:round/>
            <a:headEnd type="none" w="med" len="med"/>
            <a:tailEnd type="none" w="med" len="med"/>
          </a:ln>
          <a:effectLst/>
        </p:spPr>
      </p:cxnSp>
      <p:cxnSp>
        <p:nvCxnSpPr>
          <p:cNvPr id="98" name="Elbow Connector 97"/>
          <p:cNvCxnSpPr>
            <a:stCxn id="95" idx="2"/>
          </p:cNvCxnSpPr>
          <p:nvPr/>
        </p:nvCxnSpPr>
        <p:spPr bwMode="auto">
          <a:xfrm rot="16200000" flipH="1">
            <a:off x="1774460" y="1767135"/>
            <a:ext cx="813943" cy="424564"/>
          </a:xfrm>
          <a:prstGeom prst="bentConnector2">
            <a:avLst/>
          </a:prstGeom>
          <a:solidFill>
            <a:schemeClr val="accent1"/>
          </a:solidFill>
          <a:ln w="19050" cap="flat" cmpd="sng" algn="ctr">
            <a:solidFill>
              <a:srgbClr val="FFC000"/>
            </a:solidFill>
            <a:prstDash val="solid"/>
            <a:round/>
            <a:headEnd type="none" w="med" len="med"/>
            <a:tailEnd type="none" w="med" len="med"/>
          </a:ln>
          <a:effectLst/>
        </p:spPr>
      </p:cxnSp>
      <p:cxnSp>
        <p:nvCxnSpPr>
          <p:cNvPr id="99" name="Elbow Connector 98"/>
          <p:cNvCxnSpPr>
            <a:stCxn id="96" idx="2"/>
          </p:cNvCxnSpPr>
          <p:nvPr/>
        </p:nvCxnSpPr>
        <p:spPr bwMode="auto">
          <a:xfrm rot="16200000" flipH="1">
            <a:off x="1243884" y="2678730"/>
            <a:ext cx="2047760" cy="251898"/>
          </a:xfrm>
          <a:prstGeom prst="bentConnector2">
            <a:avLst/>
          </a:prstGeom>
          <a:solidFill>
            <a:schemeClr val="accent1"/>
          </a:solidFill>
          <a:ln w="19050" cap="flat" cmpd="sng" algn="ctr">
            <a:solidFill>
              <a:srgbClr val="009999"/>
            </a:solidFill>
            <a:prstDash val="solid"/>
            <a:round/>
            <a:headEnd type="none" w="med" len="med"/>
            <a:tailEnd type="none" w="med" len="med"/>
          </a:ln>
          <a:effectLst/>
        </p:spPr>
      </p:cxnSp>
      <p:cxnSp>
        <p:nvCxnSpPr>
          <p:cNvPr id="100" name="Elbow Connector 99"/>
          <p:cNvCxnSpPr>
            <a:stCxn id="96" idx="2"/>
          </p:cNvCxnSpPr>
          <p:nvPr/>
        </p:nvCxnSpPr>
        <p:spPr bwMode="auto">
          <a:xfrm rot="16200000" flipH="1">
            <a:off x="2025028" y="1897586"/>
            <a:ext cx="481765" cy="248190"/>
          </a:xfrm>
          <a:prstGeom prst="bentConnector2">
            <a:avLst/>
          </a:prstGeom>
          <a:solidFill>
            <a:schemeClr val="accent1"/>
          </a:solidFill>
          <a:ln w="19050" cap="flat" cmpd="sng" algn="ctr">
            <a:solidFill>
              <a:srgbClr val="009999"/>
            </a:solidFill>
            <a:prstDash val="solid"/>
            <a:round/>
            <a:headEnd type="none" w="med" len="med"/>
            <a:tailEnd type="none" w="med" len="med"/>
          </a:ln>
          <a:effectLst/>
        </p:spPr>
      </p:cxnSp>
      <p:sp>
        <p:nvSpPr>
          <p:cNvPr id="101" name="TextBox 100"/>
          <p:cNvSpPr txBox="1"/>
          <p:nvPr/>
        </p:nvSpPr>
        <p:spPr>
          <a:xfrm>
            <a:off x="1451278" y="1065017"/>
            <a:ext cx="655949" cy="276999"/>
          </a:xfrm>
          <a:prstGeom prst="rect">
            <a:avLst/>
          </a:prstGeom>
          <a:noFill/>
        </p:spPr>
        <p:txBody>
          <a:bodyPr wrap="none" rtlCol="0">
            <a:spAutoFit/>
          </a:bodyPr>
          <a:lstStyle/>
          <a:p>
            <a:r>
              <a:rPr lang="en-US" sz="1200" dirty="0" smtClean="0"/>
              <a:t>MGMT</a:t>
            </a:r>
            <a:endParaRPr lang="en-US" sz="1200" dirty="0"/>
          </a:p>
        </p:txBody>
      </p:sp>
      <p:cxnSp>
        <p:nvCxnSpPr>
          <p:cNvPr id="102" name="Elbow Connector 101"/>
          <p:cNvCxnSpPr>
            <a:stCxn id="101" idx="2"/>
          </p:cNvCxnSpPr>
          <p:nvPr/>
        </p:nvCxnSpPr>
        <p:spPr bwMode="auto">
          <a:xfrm rot="16200000" flipH="1">
            <a:off x="-189066" y="3310334"/>
            <a:ext cx="4544905" cy="608267"/>
          </a:xfrm>
          <a:prstGeom prst="bentConnector2">
            <a:avLst/>
          </a:prstGeom>
          <a:solidFill>
            <a:schemeClr val="accent1"/>
          </a:solidFill>
          <a:ln w="19050" cap="flat" cmpd="sng" algn="ctr">
            <a:solidFill>
              <a:schemeClr val="accent2"/>
            </a:solidFill>
            <a:prstDash val="solid"/>
            <a:round/>
            <a:headEnd type="none" w="med" len="med"/>
            <a:tailEnd type="none" w="med" len="med"/>
          </a:ln>
          <a:effectLst/>
        </p:spPr>
      </p:cxnSp>
      <p:cxnSp>
        <p:nvCxnSpPr>
          <p:cNvPr id="103" name="Elbow Connector 102"/>
          <p:cNvCxnSpPr>
            <a:stCxn id="101" idx="2"/>
          </p:cNvCxnSpPr>
          <p:nvPr/>
        </p:nvCxnSpPr>
        <p:spPr bwMode="auto">
          <a:xfrm rot="16200000" flipH="1">
            <a:off x="611433" y="2509836"/>
            <a:ext cx="2970651" cy="635010"/>
          </a:xfrm>
          <a:prstGeom prst="bentConnector2">
            <a:avLst/>
          </a:prstGeom>
          <a:solidFill>
            <a:schemeClr val="accent1"/>
          </a:solidFill>
          <a:ln w="19050" cap="flat" cmpd="sng" algn="ctr">
            <a:solidFill>
              <a:schemeClr val="accent2"/>
            </a:solidFill>
            <a:prstDash val="solid"/>
            <a:round/>
            <a:headEnd type="none" w="med" len="med"/>
            <a:tailEnd type="none" w="med" len="med"/>
          </a:ln>
          <a:effectLst/>
        </p:spPr>
      </p:cxnSp>
      <p:cxnSp>
        <p:nvCxnSpPr>
          <p:cNvPr id="104" name="Elbow Connector 103"/>
          <p:cNvCxnSpPr>
            <a:stCxn id="101" idx="2"/>
          </p:cNvCxnSpPr>
          <p:nvPr/>
        </p:nvCxnSpPr>
        <p:spPr bwMode="auto">
          <a:xfrm rot="16200000" flipH="1">
            <a:off x="1402711" y="1718558"/>
            <a:ext cx="1379976" cy="626892"/>
          </a:xfrm>
          <a:prstGeom prst="bentConnector2">
            <a:avLst/>
          </a:prstGeom>
          <a:solidFill>
            <a:schemeClr val="accent1"/>
          </a:solidFill>
          <a:ln w="19050" cap="flat" cmpd="sng" algn="ctr">
            <a:solidFill>
              <a:schemeClr val="accent2"/>
            </a:solidFill>
            <a:prstDash val="solid"/>
            <a:round/>
            <a:headEnd type="none" w="med" len="med"/>
            <a:tailEnd type="none" w="med" len="med"/>
          </a:ln>
          <a:effectLst/>
        </p:spPr>
      </p:cxnSp>
      <p:sp>
        <p:nvSpPr>
          <p:cNvPr id="106" name="Rectangular Callout 105"/>
          <p:cNvSpPr/>
          <p:nvPr/>
        </p:nvSpPr>
        <p:spPr bwMode="auto">
          <a:xfrm>
            <a:off x="198872" y="3166693"/>
            <a:ext cx="1371015" cy="664622"/>
          </a:xfrm>
          <a:prstGeom prst="wedgeRectCallout">
            <a:avLst>
              <a:gd name="adj1" fmla="val 116587"/>
              <a:gd name="adj2" fmla="val 280100"/>
            </a:avLst>
          </a:prstGeom>
          <a:solidFill>
            <a:srgbClr val="FFFF00"/>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effectLst/>
                <a:latin typeface="Arial" pitchFamily="-106" charset="0"/>
              </a:rPr>
              <a:t>Multiple</a:t>
            </a:r>
            <a:r>
              <a:rPr lang="en-US" sz="1400" dirty="0" smtClean="0">
                <a:latin typeface="Arial" pitchFamily="-106" charset="0"/>
              </a:rPr>
              <a:t> Ethernet Connections</a:t>
            </a:r>
            <a:endParaRPr kumimoji="0" lang="en-US" sz="1400" b="0" i="0" u="none" strike="noStrike" cap="none" normalizeH="0" baseline="0" dirty="0">
              <a:ln>
                <a:noFill/>
              </a:ln>
              <a:effectLst/>
              <a:latin typeface="Arial" pitchFamily="-106" charset="0"/>
            </a:endParaRPr>
          </a:p>
        </p:txBody>
      </p:sp>
      <p:sp>
        <p:nvSpPr>
          <p:cNvPr id="107" name="Rectangular Callout 106"/>
          <p:cNvSpPr/>
          <p:nvPr/>
        </p:nvSpPr>
        <p:spPr bwMode="auto">
          <a:xfrm>
            <a:off x="214334" y="4043480"/>
            <a:ext cx="1371015" cy="664622"/>
          </a:xfrm>
          <a:prstGeom prst="wedgeRectCallout">
            <a:avLst>
              <a:gd name="adj1" fmla="val 109203"/>
              <a:gd name="adj2" fmla="val 176908"/>
            </a:avLst>
          </a:prstGeom>
          <a:solidFill>
            <a:srgbClr val="FFFF00"/>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effectLst/>
                <a:latin typeface="Arial" pitchFamily="-106" charset="0"/>
              </a:rPr>
              <a:t>Multiple</a:t>
            </a:r>
            <a:r>
              <a:rPr lang="en-US" sz="1400" dirty="0" smtClean="0">
                <a:latin typeface="Arial" pitchFamily="-106" charset="0"/>
              </a:rPr>
              <a:t> </a:t>
            </a:r>
            <a:br>
              <a:rPr lang="en-US" sz="1400" dirty="0" smtClean="0">
                <a:latin typeface="Arial" pitchFamily="-106" charset="0"/>
              </a:rPr>
            </a:br>
            <a:r>
              <a:rPr lang="en-US" sz="1400" dirty="0" smtClean="0">
                <a:latin typeface="Arial" pitchFamily="-106" charset="0"/>
              </a:rPr>
              <a:t>SAN Connections</a:t>
            </a:r>
            <a:endParaRPr kumimoji="0" lang="en-US" sz="1400" b="0" i="0" u="none" strike="noStrike" cap="none" normalizeH="0" baseline="0" dirty="0">
              <a:ln>
                <a:noFill/>
              </a:ln>
              <a:effectLst/>
              <a:latin typeface="Arial" pitchFamily="-106" charset="0"/>
            </a:endParaRPr>
          </a:p>
        </p:txBody>
      </p:sp>
      <p:sp>
        <p:nvSpPr>
          <p:cNvPr id="108" name="Rectangular Callout 107"/>
          <p:cNvSpPr/>
          <p:nvPr/>
        </p:nvSpPr>
        <p:spPr bwMode="auto">
          <a:xfrm>
            <a:off x="214334" y="4874779"/>
            <a:ext cx="1371015" cy="858521"/>
          </a:xfrm>
          <a:prstGeom prst="wedgeRectCallout">
            <a:avLst>
              <a:gd name="adj1" fmla="val 130697"/>
              <a:gd name="adj2" fmla="val 71252"/>
            </a:avLst>
          </a:prstGeom>
          <a:solidFill>
            <a:srgbClr val="FFFF00"/>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effectLst/>
                <a:latin typeface="Arial" pitchFamily="-106" charset="0"/>
              </a:rPr>
              <a:t>Separate Remote Management</a:t>
            </a:r>
            <a:r>
              <a:rPr kumimoji="0" lang="en-US" sz="1400" b="0" i="0" u="none" strike="noStrike" cap="none" normalizeH="0" dirty="0" smtClean="0">
                <a:ln>
                  <a:noFill/>
                </a:ln>
                <a:effectLst/>
                <a:latin typeface="Arial" pitchFamily="-106" charset="0"/>
              </a:rPr>
              <a:t> per Chassis</a:t>
            </a:r>
            <a:endParaRPr kumimoji="0" lang="en-US" sz="1400" b="0" i="0" u="none" strike="noStrike" cap="none" normalizeH="0" baseline="0" dirty="0">
              <a:ln>
                <a:noFill/>
              </a:ln>
              <a:effectLst/>
              <a:latin typeface="Arial" pitchFamily="-106" charset="0"/>
            </a:endParaRPr>
          </a:p>
        </p:txBody>
      </p:sp>
      <p:sp>
        <p:nvSpPr>
          <p:cNvPr id="109" name="Rectangular Callout 108"/>
          <p:cNvSpPr/>
          <p:nvPr/>
        </p:nvSpPr>
        <p:spPr bwMode="auto">
          <a:xfrm>
            <a:off x="214334" y="5855043"/>
            <a:ext cx="1371015" cy="664622"/>
          </a:xfrm>
          <a:prstGeom prst="wedgeRectCallout">
            <a:avLst>
              <a:gd name="adj1" fmla="val 157394"/>
              <a:gd name="adj2" fmla="val -29400"/>
            </a:avLst>
          </a:prstGeom>
          <a:solidFill>
            <a:srgbClr val="FFFF00"/>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effectLst/>
                <a:latin typeface="Arial" pitchFamily="-106" charset="0"/>
              </a:rPr>
              <a:t>Multiple</a:t>
            </a:r>
            <a:r>
              <a:rPr lang="en-US" sz="1400" dirty="0" smtClean="0">
                <a:latin typeface="Arial" pitchFamily="-106" charset="0"/>
              </a:rPr>
              <a:t> Management Modules</a:t>
            </a:r>
            <a:endParaRPr kumimoji="0" lang="en-US" sz="1400" b="0" i="0" u="none" strike="noStrike" cap="none" normalizeH="0" baseline="0" dirty="0">
              <a:ln>
                <a:noFill/>
              </a:ln>
              <a:effectLst/>
              <a:latin typeface="Arial" pitchFamily="-106" charset="0"/>
            </a:endParaRPr>
          </a:p>
        </p:txBody>
      </p:sp>
      <p:cxnSp>
        <p:nvCxnSpPr>
          <p:cNvPr id="2049" name="Elbow Connector 2048"/>
          <p:cNvCxnSpPr/>
          <p:nvPr/>
        </p:nvCxnSpPr>
        <p:spPr bwMode="auto">
          <a:xfrm rot="16200000" flipH="1">
            <a:off x="4280685" y="3682622"/>
            <a:ext cx="4526127" cy="333426"/>
          </a:xfrm>
          <a:prstGeom prst="bentConnector3">
            <a:avLst>
              <a:gd name="adj1" fmla="val 99833"/>
            </a:avLst>
          </a:prstGeom>
          <a:solidFill>
            <a:schemeClr val="accent1"/>
          </a:solidFill>
          <a:ln w="12700" cap="flat" cmpd="sng" algn="ctr">
            <a:solidFill>
              <a:schemeClr val="tx2"/>
            </a:solidFill>
            <a:prstDash val="solid"/>
            <a:round/>
            <a:headEnd type="none" w="med" len="med"/>
            <a:tailEnd type="none" w="med" len="med"/>
          </a:ln>
          <a:effectLst/>
        </p:spPr>
      </p:cxnSp>
      <p:cxnSp>
        <p:nvCxnSpPr>
          <p:cNvPr id="54" name="Elbow Connector 53"/>
          <p:cNvCxnSpPr/>
          <p:nvPr/>
        </p:nvCxnSpPr>
        <p:spPr bwMode="auto">
          <a:xfrm rot="16200000" flipH="1">
            <a:off x="4705986" y="3272358"/>
            <a:ext cx="3705602" cy="333425"/>
          </a:xfrm>
          <a:prstGeom prst="bentConnector3">
            <a:avLst>
              <a:gd name="adj1" fmla="val 99626"/>
            </a:avLst>
          </a:prstGeom>
          <a:solidFill>
            <a:schemeClr val="accent1"/>
          </a:solidFill>
          <a:ln w="12700" cap="flat" cmpd="sng" algn="ctr">
            <a:solidFill>
              <a:schemeClr val="tx2"/>
            </a:solidFill>
            <a:prstDash val="solid"/>
            <a:round/>
            <a:headEnd type="none" w="med" len="med"/>
            <a:tailEnd type="none" w="med" len="med"/>
          </a:ln>
          <a:effectLst/>
        </p:spPr>
      </p:cxnSp>
      <p:cxnSp>
        <p:nvCxnSpPr>
          <p:cNvPr id="58" name="Elbow Connector 57"/>
          <p:cNvCxnSpPr/>
          <p:nvPr/>
        </p:nvCxnSpPr>
        <p:spPr bwMode="auto">
          <a:xfrm rot="16200000" flipH="1">
            <a:off x="5050370" y="2927977"/>
            <a:ext cx="2989927" cy="306516"/>
          </a:xfrm>
          <a:prstGeom prst="bentConnector3">
            <a:avLst>
              <a:gd name="adj1" fmla="val 98253"/>
            </a:avLst>
          </a:prstGeom>
          <a:solidFill>
            <a:schemeClr val="accent1"/>
          </a:solidFill>
          <a:ln w="12700" cap="flat" cmpd="sng" algn="ctr">
            <a:solidFill>
              <a:schemeClr val="tx2"/>
            </a:solidFill>
            <a:prstDash val="solid"/>
            <a:round/>
            <a:headEnd type="none" w="med" len="med"/>
            <a:tailEnd type="none" w="med" len="med"/>
          </a:ln>
          <a:effectLst/>
        </p:spPr>
      </p:cxnSp>
      <p:cxnSp>
        <p:nvCxnSpPr>
          <p:cNvPr id="61" name="Elbow Connector 60"/>
          <p:cNvCxnSpPr/>
          <p:nvPr/>
        </p:nvCxnSpPr>
        <p:spPr bwMode="auto">
          <a:xfrm rot="16200000" flipH="1">
            <a:off x="5822097" y="2136598"/>
            <a:ext cx="1459926" cy="346879"/>
          </a:xfrm>
          <a:prstGeom prst="bentConnector3">
            <a:avLst>
              <a:gd name="adj1" fmla="val 99259"/>
            </a:avLst>
          </a:prstGeom>
          <a:solidFill>
            <a:schemeClr val="accent1"/>
          </a:solidFill>
          <a:ln w="12700" cap="flat" cmpd="sng" algn="ctr">
            <a:solidFill>
              <a:schemeClr val="tx2"/>
            </a:solidFill>
            <a:prstDash val="solid"/>
            <a:round/>
            <a:headEnd type="none" w="med" len="med"/>
            <a:tailEnd type="none" w="med" len="med"/>
          </a:ln>
          <a:effectLst/>
        </p:spPr>
      </p:cxnSp>
      <p:cxnSp>
        <p:nvCxnSpPr>
          <p:cNvPr id="64" name="Elbow Connector 63"/>
          <p:cNvCxnSpPr/>
          <p:nvPr/>
        </p:nvCxnSpPr>
        <p:spPr bwMode="auto">
          <a:xfrm rot="16200000" flipH="1">
            <a:off x="5465584" y="2512763"/>
            <a:ext cx="2234214" cy="381233"/>
          </a:xfrm>
          <a:prstGeom prst="bentConnector3">
            <a:avLst>
              <a:gd name="adj1" fmla="val 99667"/>
            </a:avLst>
          </a:prstGeom>
          <a:solidFill>
            <a:schemeClr val="accent1"/>
          </a:solidFill>
          <a:ln w="12700" cap="flat" cmpd="sng" algn="ctr">
            <a:solidFill>
              <a:schemeClr val="tx2"/>
            </a:solidFill>
            <a:prstDash val="solid"/>
            <a:round/>
            <a:headEnd type="none" w="med" len="med"/>
            <a:tailEnd type="none" w="med" len="med"/>
          </a:ln>
          <a:effectLst/>
        </p:spPr>
      </p:cxnSp>
      <p:cxnSp>
        <p:nvCxnSpPr>
          <p:cNvPr id="67" name="Elbow Connector 66"/>
          <p:cNvCxnSpPr/>
          <p:nvPr/>
        </p:nvCxnSpPr>
        <p:spPr bwMode="auto">
          <a:xfrm rot="16200000" flipH="1">
            <a:off x="6270775" y="1692531"/>
            <a:ext cx="647200" cy="434679"/>
          </a:xfrm>
          <a:prstGeom prst="bentConnector3">
            <a:avLst>
              <a:gd name="adj1" fmla="val 97095"/>
            </a:avLst>
          </a:prstGeom>
          <a:solidFill>
            <a:schemeClr val="accent1"/>
          </a:solidFill>
          <a:ln w="12700" cap="flat" cmpd="sng" algn="ctr">
            <a:solidFill>
              <a:schemeClr val="tx2"/>
            </a:solidFill>
            <a:prstDash val="solid"/>
            <a:round/>
            <a:headEnd type="none" w="med" len="med"/>
            <a:tailEnd type="none" w="med" len="med"/>
          </a:ln>
          <a:effectLst/>
        </p:spPr>
      </p:cxnSp>
      <p:cxnSp>
        <p:nvCxnSpPr>
          <p:cNvPr id="82" name="Elbow Connector 81"/>
          <p:cNvCxnSpPr>
            <a:stCxn id="78" idx="2"/>
            <a:endCxn id="7" idx="3"/>
          </p:cNvCxnSpPr>
          <p:nvPr/>
        </p:nvCxnSpPr>
        <p:spPr bwMode="auto">
          <a:xfrm rot="5400000">
            <a:off x="1711432" y="3290630"/>
            <a:ext cx="4536741" cy="682068"/>
          </a:xfrm>
          <a:prstGeom prst="bentConnector2">
            <a:avLst/>
          </a:prstGeom>
          <a:solidFill>
            <a:schemeClr val="accent1"/>
          </a:solidFill>
          <a:ln w="19050" cap="flat" cmpd="sng" algn="ctr">
            <a:solidFill>
              <a:schemeClr val="accent2"/>
            </a:solidFill>
            <a:prstDash val="solid"/>
            <a:round/>
            <a:headEnd type="none" w="med" len="med"/>
            <a:tailEnd type="none" w="med" len="med"/>
          </a:ln>
          <a:effectLst/>
        </p:spPr>
      </p:cxnSp>
      <p:sp>
        <p:nvSpPr>
          <p:cNvPr id="81" name="Rectangular Callout 80"/>
          <p:cNvSpPr/>
          <p:nvPr/>
        </p:nvSpPr>
        <p:spPr bwMode="auto">
          <a:xfrm>
            <a:off x="99118" y="1595900"/>
            <a:ext cx="1371015" cy="664622"/>
          </a:xfrm>
          <a:prstGeom prst="wedgeRectCallout">
            <a:avLst>
              <a:gd name="adj1" fmla="val 120799"/>
              <a:gd name="adj2" fmla="val 62865"/>
            </a:avLst>
          </a:prstGeom>
          <a:solidFill>
            <a:srgbClr val="FFFF00"/>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effectLst/>
                <a:latin typeface="Arial" pitchFamily="-106" charset="0"/>
              </a:rPr>
              <a:t>Additional </a:t>
            </a:r>
            <a:br>
              <a:rPr kumimoji="0" lang="en-US" sz="1400" b="0" i="0" u="none" strike="noStrike" cap="none" normalizeH="0" baseline="0" dirty="0" smtClean="0">
                <a:ln>
                  <a:noFill/>
                </a:ln>
                <a:effectLst/>
                <a:latin typeface="Arial" pitchFamily="-106" charset="0"/>
              </a:rPr>
            </a:br>
            <a:r>
              <a:rPr lang="en-US" sz="1400" dirty="0" smtClean="0">
                <a:latin typeface="Arial" pitchFamily="-106" charset="0"/>
              </a:rPr>
              <a:t>LAN &amp; SAN Connections</a:t>
            </a:r>
            <a:endParaRPr kumimoji="0" lang="en-US" sz="1400" b="0" i="0" u="none" strike="noStrike" cap="none" normalizeH="0" baseline="0" dirty="0">
              <a:ln>
                <a:noFill/>
              </a:ln>
              <a:effectLst/>
              <a:latin typeface="Arial" pitchFamily="-106" charset="0"/>
            </a:endParaRPr>
          </a:p>
        </p:txBody>
      </p:sp>
      <p:sp>
        <p:nvSpPr>
          <p:cNvPr id="83" name="Rectangular Callout 82"/>
          <p:cNvSpPr/>
          <p:nvPr/>
        </p:nvSpPr>
        <p:spPr bwMode="auto">
          <a:xfrm>
            <a:off x="99119" y="2368340"/>
            <a:ext cx="1371015" cy="664622"/>
          </a:xfrm>
          <a:prstGeom prst="wedgeRectCallout">
            <a:avLst>
              <a:gd name="adj1" fmla="val 112375"/>
              <a:gd name="adj2" fmla="val 7833"/>
            </a:avLst>
          </a:prstGeom>
          <a:solidFill>
            <a:srgbClr val="FFFF00"/>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effectLst/>
                <a:latin typeface="Arial" pitchFamily="-106" charset="0"/>
              </a:rPr>
              <a:t>Additional </a:t>
            </a:r>
            <a:r>
              <a:rPr lang="en-US" sz="1400" dirty="0" smtClean="0">
                <a:latin typeface="Arial" pitchFamily="-106" charset="0"/>
              </a:rPr>
              <a:t> Management Connections</a:t>
            </a:r>
            <a:endParaRPr kumimoji="0" lang="en-US" sz="1400" b="0" i="0" u="none" strike="noStrike" cap="none" normalizeH="0" baseline="0" dirty="0">
              <a:ln>
                <a:noFill/>
              </a:ln>
              <a:effectLst/>
              <a:latin typeface="Arial" pitchFamily="-106" charset="0"/>
            </a:endParaRPr>
          </a:p>
        </p:txBody>
      </p:sp>
      <p:sp>
        <p:nvSpPr>
          <p:cNvPr id="84" name="Rectangular Callout 83"/>
          <p:cNvSpPr/>
          <p:nvPr/>
        </p:nvSpPr>
        <p:spPr bwMode="auto">
          <a:xfrm>
            <a:off x="90180" y="2353660"/>
            <a:ext cx="1371015" cy="664622"/>
          </a:xfrm>
          <a:prstGeom prst="wedgeRectCallout">
            <a:avLst>
              <a:gd name="adj1" fmla="val 114481"/>
              <a:gd name="adj2" fmla="val 223619"/>
            </a:avLst>
          </a:prstGeom>
          <a:solidFill>
            <a:srgbClr val="FFFF00"/>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effectLst/>
                <a:latin typeface="Arial" pitchFamily="-106" charset="0"/>
              </a:rPr>
              <a:t>Additional </a:t>
            </a:r>
            <a:r>
              <a:rPr lang="en-US" sz="1400" dirty="0" smtClean="0">
                <a:latin typeface="Arial" pitchFamily="-106" charset="0"/>
              </a:rPr>
              <a:t> Management Connections</a:t>
            </a:r>
            <a:endParaRPr kumimoji="0" lang="en-US" sz="1400" b="0" i="0" u="none" strike="noStrike" cap="none" normalizeH="0" baseline="0" dirty="0">
              <a:ln>
                <a:noFill/>
              </a:ln>
              <a:effectLst/>
              <a:latin typeface="Arial" pitchFamily="-106" charset="0"/>
            </a:endParaRPr>
          </a:p>
        </p:txBody>
      </p:sp>
      <p:sp>
        <p:nvSpPr>
          <p:cNvPr id="88" name="Rectangular Callout 87"/>
          <p:cNvSpPr/>
          <p:nvPr/>
        </p:nvSpPr>
        <p:spPr bwMode="auto">
          <a:xfrm>
            <a:off x="90180" y="1585560"/>
            <a:ext cx="1371015" cy="664622"/>
          </a:xfrm>
          <a:prstGeom prst="wedgeRectCallout">
            <a:avLst>
              <a:gd name="adj1" fmla="val 124309"/>
              <a:gd name="adj2" fmla="val 256928"/>
            </a:avLst>
          </a:prstGeom>
          <a:solidFill>
            <a:srgbClr val="FFFF00"/>
          </a:solidFill>
          <a:ln w="9525" cap="flat" cmpd="sng" algn="ctr">
            <a:solidFill>
              <a:schemeClr val="tx2"/>
            </a:solidFill>
            <a:prstDash val="solid"/>
            <a:round/>
            <a:headEnd type="none" w="med" len="med"/>
            <a:tailEnd type="none" w="med" len="med"/>
          </a:ln>
          <a:effectLst/>
        </p:spPr>
        <p:txBody>
          <a:bodyPr vert="horz" wrap="square" lIns="82124" tIns="41061" rIns="82124" bIns="41061" numCol="1" rtlCol="0" anchor="ctr" anchorCtr="0" compatLnSpc="1">
            <a:prstTxWarp prst="textNoShape">
              <a:avLst/>
            </a:prstTxWarp>
            <a:spAutoFit/>
          </a:bodyPr>
          <a:lstStyle/>
          <a:p>
            <a:pPr marL="0" marR="0" indent="0" algn="l" defTabSz="814388"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smtClean="0">
                <a:ln>
                  <a:noFill/>
                </a:ln>
                <a:effectLst/>
                <a:latin typeface="Arial" pitchFamily="-106" charset="0"/>
              </a:rPr>
              <a:t>Additional </a:t>
            </a:r>
            <a:br>
              <a:rPr kumimoji="0" lang="en-US" sz="1400" b="0" i="0" u="none" strike="noStrike" cap="none" normalizeH="0" baseline="0" dirty="0" smtClean="0">
                <a:ln>
                  <a:noFill/>
                </a:ln>
                <a:effectLst/>
                <a:latin typeface="Arial" pitchFamily="-106" charset="0"/>
              </a:rPr>
            </a:br>
            <a:r>
              <a:rPr lang="en-US" sz="1400" dirty="0" smtClean="0">
                <a:latin typeface="Arial" pitchFamily="-106" charset="0"/>
              </a:rPr>
              <a:t>LAN &amp; SAN Connections</a:t>
            </a:r>
            <a:endParaRPr kumimoji="0" lang="en-US" sz="1400" b="0" i="0" u="none" strike="noStrike" cap="none" normalizeH="0" baseline="0" dirty="0">
              <a:ln>
                <a:noFill/>
              </a:ln>
              <a:effectLst/>
              <a:latin typeface="Arial" pitchFamily="-106" charset="0"/>
            </a:endParaRPr>
          </a:p>
        </p:txBody>
      </p:sp>
      <p:grpSp>
        <p:nvGrpSpPr>
          <p:cNvPr id="89" name="Group 18"/>
          <p:cNvGrpSpPr>
            <a:grpSpLocks/>
          </p:cNvGrpSpPr>
          <p:nvPr/>
        </p:nvGrpSpPr>
        <p:grpSpPr bwMode="auto">
          <a:xfrm>
            <a:off x="142141" y="1801156"/>
            <a:ext cx="1853503" cy="4767492"/>
            <a:chOff x="2895600" y="1714500"/>
            <a:chExt cx="2667000" cy="4463457"/>
          </a:xfrm>
        </p:grpSpPr>
        <p:sp>
          <p:nvSpPr>
            <p:cNvPr id="90" name="TextBox 8"/>
            <p:cNvSpPr txBox="1">
              <a:spLocks noChangeArrowheads="1"/>
            </p:cNvSpPr>
            <p:nvPr/>
          </p:nvSpPr>
          <p:spPr bwMode="auto">
            <a:xfrm>
              <a:off x="2895600" y="5486399"/>
              <a:ext cx="2667000" cy="691558"/>
            </a:xfrm>
            <a:prstGeom prst="rect">
              <a:avLst/>
            </a:prstGeom>
            <a:noFill/>
            <a:ln w="9525">
              <a:noFill/>
              <a:miter lim="800000"/>
              <a:headEnd/>
              <a:tailEnd/>
            </a:ln>
          </p:spPr>
          <p:txBody>
            <a:bodyPr>
              <a:spAutoFit/>
            </a:bodyPr>
            <a:lstStyle/>
            <a:p>
              <a:pPr algn="ctr" defTabSz="457200"/>
              <a:r>
                <a:rPr lang="en-US" sz="1400" dirty="0" err="1" smtClean="0">
                  <a:latin typeface="Calibri" pitchFamily="34" charset="0"/>
                </a:rPr>
                <a:t>Herkömmliche</a:t>
              </a:r>
              <a:endParaRPr lang="en-US" sz="1400" dirty="0" smtClean="0">
                <a:latin typeface="Calibri" pitchFamily="34" charset="0"/>
              </a:endParaRPr>
            </a:p>
            <a:p>
              <a:pPr algn="ctr" defTabSz="457200"/>
              <a:r>
                <a:rPr lang="en-US" sz="1400" dirty="0" smtClean="0">
                  <a:latin typeface="Calibri" pitchFamily="34" charset="0"/>
                </a:rPr>
                <a:t>Blades:</a:t>
              </a:r>
            </a:p>
            <a:p>
              <a:pPr algn="ctr" defTabSz="457200"/>
              <a:r>
                <a:rPr lang="en-US" sz="1400" dirty="0" smtClean="0">
                  <a:latin typeface="Calibri" pitchFamily="34" charset="0"/>
                </a:rPr>
                <a:t> </a:t>
              </a:r>
              <a:r>
                <a:rPr lang="en-US" sz="1400" dirty="0" err="1" smtClean="0">
                  <a:latin typeface="Calibri" pitchFamily="34" charset="0"/>
                </a:rPr>
                <a:t>Komplex</a:t>
              </a:r>
              <a:r>
                <a:rPr lang="en-US" sz="1400" dirty="0" smtClean="0">
                  <a:latin typeface="Calibri" pitchFamily="34" charset="0"/>
                </a:rPr>
                <a:t> und </a:t>
              </a:r>
              <a:r>
                <a:rPr lang="en-US" sz="1400" dirty="0" err="1" smtClean="0">
                  <a:latin typeface="Calibri" pitchFamily="34" charset="0"/>
                </a:rPr>
                <a:t>teuer</a:t>
              </a:r>
              <a:endParaRPr lang="en-US" sz="1400" dirty="0">
                <a:latin typeface="Calibri" pitchFamily="34" charset="0"/>
              </a:endParaRPr>
            </a:p>
          </p:txBody>
        </p:sp>
        <p:pic>
          <p:nvPicPr>
            <p:cNvPr id="91" name="Picture 90" descr="pa3_structured_classc_bladeserver.jpg"/>
            <p:cNvPicPr>
              <a:picLocks noChangeAspect="1"/>
            </p:cNvPicPr>
            <p:nvPr/>
          </p:nvPicPr>
          <p:blipFill>
            <a:blip r:embed="rId8" cstate="print"/>
            <a:stretch>
              <a:fillRect/>
            </a:stretch>
          </p:blipFill>
          <p:spPr>
            <a:xfrm>
              <a:off x="2933700" y="1714500"/>
              <a:ext cx="2501900" cy="3746500"/>
            </a:xfrm>
            <a:prstGeom prst="rect">
              <a:avLst/>
            </a:prstGeom>
            <a:effectLst>
              <a:glow rad="101600">
                <a:schemeClr val="tx1">
                  <a:alpha val="75000"/>
                </a:schemeClr>
              </a:glow>
              <a:softEdge rad="38100"/>
            </a:effectLst>
          </p:spPr>
        </p:pic>
      </p:grpSp>
      <p:grpSp>
        <p:nvGrpSpPr>
          <p:cNvPr id="92" name="Group 19"/>
          <p:cNvGrpSpPr>
            <a:grpSpLocks/>
          </p:cNvGrpSpPr>
          <p:nvPr/>
        </p:nvGrpSpPr>
        <p:grpSpPr bwMode="auto">
          <a:xfrm>
            <a:off x="1878441" y="1846223"/>
            <a:ext cx="2307227" cy="4867398"/>
            <a:chOff x="5753100" y="1647848"/>
            <a:chExt cx="3390900" cy="4759207"/>
          </a:xfrm>
        </p:grpSpPr>
        <p:sp>
          <p:nvSpPr>
            <p:cNvPr id="105" name="TextBox 6"/>
            <p:cNvSpPr txBox="1">
              <a:spLocks noChangeArrowheads="1"/>
            </p:cNvSpPr>
            <p:nvPr/>
          </p:nvSpPr>
          <p:spPr bwMode="auto">
            <a:xfrm>
              <a:off x="5753100" y="5594529"/>
              <a:ext cx="3390900" cy="812526"/>
            </a:xfrm>
            <a:prstGeom prst="rect">
              <a:avLst/>
            </a:prstGeom>
            <a:noFill/>
            <a:ln w="9525">
              <a:noFill/>
              <a:miter lim="800000"/>
              <a:headEnd/>
              <a:tailEnd/>
            </a:ln>
          </p:spPr>
          <p:txBody>
            <a:bodyPr>
              <a:spAutoFit/>
            </a:bodyPr>
            <a:lstStyle/>
            <a:p>
              <a:pPr algn="ctr" defTabSz="457200"/>
              <a:r>
                <a:rPr lang="en-US" sz="1600" dirty="0" smtClean="0">
                  <a:latin typeface="Calibri" pitchFamily="34" charset="0"/>
                </a:rPr>
                <a:t>Cisco UCS: </a:t>
              </a:r>
            </a:p>
            <a:p>
              <a:pPr algn="ctr" defTabSz="457200"/>
              <a:r>
                <a:rPr lang="en-US" sz="1600" dirty="0" err="1" smtClean="0">
                  <a:latin typeface="Calibri" pitchFamily="34" charset="0"/>
                </a:rPr>
                <a:t>einfach</a:t>
              </a:r>
              <a:r>
                <a:rPr lang="en-US" sz="1600" dirty="0" smtClean="0">
                  <a:latin typeface="Calibri" pitchFamily="34" charset="0"/>
                </a:rPr>
                <a:t>, </a:t>
              </a:r>
              <a:r>
                <a:rPr lang="en-US" sz="1600" dirty="0" err="1" smtClean="0">
                  <a:latin typeface="Calibri" pitchFamily="34" charset="0"/>
                </a:rPr>
                <a:t>optimiert</a:t>
              </a:r>
              <a:r>
                <a:rPr lang="en-US" sz="1600" dirty="0" smtClean="0">
                  <a:latin typeface="Calibri" pitchFamily="34" charset="0"/>
                </a:rPr>
                <a:t> und </a:t>
              </a:r>
              <a:r>
                <a:rPr lang="en-US" sz="1400" dirty="0" err="1" smtClean="0">
                  <a:latin typeface="Calibri" pitchFamily="34" charset="0"/>
                </a:rPr>
                <a:t>automatisiert</a:t>
              </a:r>
              <a:endParaRPr lang="en-US" sz="1600" dirty="0">
                <a:latin typeface="Calibri" pitchFamily="34" charset="0"/>
              </a:endParaRPr>
            </a:p>
          </p:txBody>
        </p:sp>
        <p:pic>
          <p:nvPicPr>
            <p:cNvPr id="110" name="Picture 109" descr="pa4_standard_ucs.jp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72200" y="1647848"/>
              <a:ext cx="2590800" cy="3810000"/>
            </a:xfrm>
            <a:prstGeom prst="rect">
              <a:avLst/>
            </a:prstGeom>
            <a:effectLst>
              <a:glow rad="101600">
                <a:schemeClr val="tx2">
                  <a:alpha val="75000"/>
                </a:schemeClr>
              </a:glow>
              <a:softEdge rad="50800"/>
            </a:effectLst>
          </p:spPr>
        </p:pic>
      </p:grpSp>
      <p:sp>
        <p:nvSpPr>
          <p:cNvPr id="111" name="Title 1"/>
          <p:cNvSpPr txBox="1">
            <a:spLocks/>
          </p:cNvSpPr>
          <p:nvPr/>
        </p:nvSpPr>
        <p:spPr bwMode="auto">
          <a:xfrm>
            <a:off x="620575" y="524155"/>
            <a:ext cx="7703697" cy="838200"/>
          </a:xfrm>
          <a:prstGeom prst="rect">
            <a:avLst/>
          </a:prstGeom>
          <a:noFill/>
          <a:ln w="9525">
            <a:noFill/>
            <a:miter lim="800000"/>
            <a:headEnd/>
            <a:tailEnd/>
          </a:ln>
        </p:spPr>
        <p:txBody>
          <a:bodyPr vert="horz" wrap="square" lIns="82296" tIns="45720" rIns="82296" bIns="45720" numCol="1" anchor="b" anchorCtr="0" compatLnSpc="1">
            <a:prstTxWarp prst="textNoShape">
              <a:avLst/>
            </a:prstTxWarp>
          </a:bodyPr>
          <a:lstStyle>
            <a:lvl1pPr algn="l" rtl="0" eaLnBrk="0" fontAlgn="base" hangingPunct="0">
              <a:lnSpc>
                <a:spcPct val="90000"/>
              </a:lnSpc>
              <a:spcBef>
                <a:spcPct val="0"/>
              </a:spcBef>
              <a:spcAft>
                <a:spcPct val="0"/>
              </a:spcAft>
              <a:defRPr sz="3000" b="1" kern="1200">
                <a:solidFill>
                  <a:srgbClr val="404040"/>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3000" b="1">
                <a:solidFill>
                  <a:schemeClr val="accent1"/>
                </a:solidFill>
                <a:latin typeface="Arial" charset="0"/>
              </a:defRPr>
            </a:lvl6pPr>
            <a:lvl7pPr marL="914400" algn="l" rtl="0" fontAlgn="base">
              <a:lnSpc>
                <a:spcPct val="90000"/>
              </a:lnSpc>
              <a:spcBef>
                <a:spcPct val="0"/>
              </a:spcBef>
              <a:spcAft>
                <a:spcPct val="0"/>
              </a:spcAft>
              <a:defRPr sz="3000" b="1">
                <a:solidFill>
                  <a:schemeClr val="accent1"/>
                </a:solidFill>
                <a:latin typeface="Arial" charset="0"/>
              </a:defRPr>
            </a:lvl7pPr>
            <a:lvl8pPr marL="1371600" algn="l" rtl="0" fontAlgn="base">
              <a:lnSpc>
                <a:spcPct val="90000"/>
              </a:lnSpc>
              <a:spcBef>
                <a:spcPct val="0"/>
              </a:spcBef>
              <a:spcAft>
                <a:spcPct val="0"/>
              </a:spcAft>
              <a:defRPr sz="3000" b="1">
                <a:solidFill>
                  <a:schemeClr val="accent1"/>
                </a:solidFill>
                <a:latin typeface="Arial" charset="0"/>
              </a:defRPr>
            </a:lvl8pPr>
            <a:lvl9pPr marL="1828800" algn="l" rtl="0" fontAlgn="base">
              <a:lnSpc>
                <a:spcPct val="90000"/>
              </a:lnSpc>
              <a:spcBef>
                <a:spcPct val="0"/>
              </a:spcBef>
              <a:spcAft>
                <a:spcPct val="0"/>
              </a:spcAft>
              <a:defRPr sz="3000" b="1">
                <a:solidFill>
                  <a:schemeClr val="accent1"/>
                </a:solidFill>
                <a:latin typeface="Arial" charset="0"/>
              </a:defRPr>
            </a:lvl9pPr>
          </a:lstStyle>
          <a:p>
            <a:r>
              <a:rPr lang="en-US" sz="4000" b="0" dirty="0" smtClean="0">
                <a:latin typeface="CiscoSansTT"/>
                <a:cs typeface="CiscoSansTT"/>
              </a:rPr>
              <a:t>Cisco UCS: </a:t>
            </a:r>
            <a:r>
              <a:rPr lang="en-US" sz="4000" b="0" dirty="0" err="1" smtClean="0">
                <a:latin typeface="CiscoSansTT"/>
                <a:cs typeface="CiscoSansTT"/>
              </a:rPr>
              <a:t>Vereinfachung</a:t>
            </a:r>
            <a:endParaRPr lang="en-US" sz="4000" b="0" dirty="0" smtClean="0">
              <a:latin typeface="CiscoSansTT"/>
              <a:cs typeface="CiscoSansTT"/>
            </a:endParaRPr>
          </a:p>
          <a:p>
            <a:r>
              <a:rPr lang="en-US" sz="2400" b="0" dirty="0" smtClean="0">
                <a:solidFill>
                  <a:srgbClr val="EE6804"/>
                </a:solidFill>
                <a:latin typeface="CiscoSansTT"/>
                <a:cs typeface="CiscoSansTT"/>
              </a:rPr>
              <a:t>  </a:t>
            </a:r>
            <a:endParaRPr lang="en-US" sz="2400" b="0" dirty="0">
              <a:solidFill>
                <a:srgbClr val="EE6804"/>
              </a:solidFill>
              <a:latin typeface="CiscoSansTT"/>
              <a:cs typeface="CiscoSansTT"/>
            </a:endParaRPr>
          </a:p>
        </p:txBody>
      </p:sp>
    </p:spTree>
    <p:extLst>
      <p:ext uri="{BB962C8B-B14F-4D97-AF65-F5344CB8AC3E}">
        <p14:creationId xmlns:p14="http://schemas.microsoft.com/office/powerpoint/2010/main" val="2155899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5E-6 -2.59259E-6 L 0.40018 -0.19004 " pathEditMode="relative" rAng="0" ptsTypes="AA">
                                      <p:cBhvr>
                                        <p:cTn id="6" dur="2000" fill="hold"/>
                                        <p:tgtEl>
                                          <p:spTgt spid="20"/>
                                        </p:tgtEl>
                                        <p:attrNameLst>
                                          <p:attrName>ppt_x</p:attrName>
                                          <p:attrName>ppt_y</p:attrName>
                                        </p:attrNameLst>
                                      </p:cBhvr>
                                      <p:rCtr x="20000" y="-9514"/>
                                    </p:animMotion>
                                  </p:childTnLst>
                                </p:cTn>
                              </p:par>
                              <p:par>
                                <p:cTn id="7" presetID="42" presetClass="path" presetSubtype="0" accel="50000" decel="50000" fill="hold" nodeType="withEffect">
                                  <p:stCondLst>
                                    <p:cond delay="0"/>
                                  </p:stCondLst>
                                  <p:childTnLst>
                                    <p:animMotion origin="layout" path="M -5.55556E-7 7.05529E-7 L 0.35313 -0.40481 " pathEditMode="relative" rAng="0" ptsTypes="AA">
                                      <p:cBhvr>
                                        <p:cTn id="8" dur="2000" fill="hold"/>
                                        <p:tgtEl>
                                          <p:spTgt spid="19"/>
                                        </p:tgtEl>
                                        <p:attrNameLst>
                                          <p:attrName>ppt_x</p:attrName>
                                          <p:attrName>ppt_y</p:attrName>
                                        </p:attrNameLst>
                                      </p:cBhvr>
                                      <p:rCtr x="17656" y="-20241"/>
                                    </p:animMotion>
                                  </p:childTnLst>
                                </p:cTn>
                              </p:par>
                              <p:par>
                                <p:cTn id="9" presetID="42" presetClass="path" presetSubtype="0" accel="50000" decel="50000" fill="hold" nodeType="withEffect">
                                  <p:stCondLst>
                                    <p:cond delay="0"/>
                                  </p:stCondLst>
                                  <p:childTnLst>
                                    <p:animMotion origin="layout" path="M 0.00226 0.06157 L 0.4401 -0.63473 " pathEditMode="relative" rAng="0" ptsTypes="AA">
                                      <p:cBhvr>
                                        <p:cTn id="10" dur="2000" fill="hold"/>
                                        <p:tgtEl>
                                          <p:spTgt spid="12"/>
                                        </p:tgtEl>
                                        <p:attrNameLst>
                                          <p:attrName>ppt_x</p:attrName>
                                          <p:attrName>ppt_y</p:attrName>
                                        </p:attrNameLst>
                                      </p:cBhvr>
                                      <p:rCtr x="21892" y="-34815"/>
                                    </p:animMotion>
                                  </p:childTnLst>
                                </p:cTn>
                              </p:par>
                              <p:par>
                                <p:cTn id="11" presetID="10" presetClass="entr" presetSubtype="0" fill="hold" nodeType="withEffect">
                                  <p:stCondLst>
                                    <p:cond delay="0"/>
                                  </p:stCondLst>
                                  <p:childTnLst>
                                    <p:set>
                                      <p:cBhvr>
                                        <p:cTn id="12" dur="1" fill="hold">
                                          <p:stCondLst>
                                            <p:cond delay="0"/>
                                          </p:stCondLst>
                                        </p:cTn>
                                        <p:tgtEl>
                                          <p:spTgt spid="57">
                                            <p:txEl>
                                              <p:pRg st="0" end="0"/>
                                            </p:txEl>
                                          </p:spTgt>
                                        </p:tgtEl>
                                        <p:attrNameLst>
                                          <p:attrName>style.visibility</p:attrName>
                                        </p:attrNameLst>
                                      </p:cBhvr>
                                      <p:to>
                                        <p:strVal val="visible"/>
                                      </p:to>
                                    </p:set>
                                    <p:animEffect transition="in" filter="fade">
                                      <p:cBhvr>
                                        <p:cTn id="13" dur="500"/>
                                        <p:tgtEl>
                                          <p:spTgt spid="57">
                                            <p:txEl>
                                              <p:pRg st="0" end="0"/>
                                            </p:txEl>
                                          </p:spTgt>
                                        </p:tgtEl>
                                      </p:cBhvr>
                                    </p:animEffect>
                                  </p:childTnLst>
                                </p:cTn>
                              </p:par>
                              <p:par>
                                <p:cTn id="14" presetID="9" presetClass="exit" presetSubtype="0" fill="hold" grpId="0" nodeType="withEffect">
                                  <p:stCondLst>
                                    <p:cond delay="0"/>
                                  </p:stCondLst>
                                  <p:childTnLst>
                                    <p:animEffect transition="out" filter="dissolve">
                                      <p:cBhvr>
                                        <p:cTn id="15" dur="2000"/>
                                        <p:tgtEl>
                                          <p:spTgt spid="109"/>
                                        </p:tgtEl>
                                      </p:cBhvr>
                                    </p:animEffect>
                                    <p:set>
                                      <p:cBhvr>
                                        <p:cTn id="16" dur="1" fill="hold">
                                          <p:stCondLst>
                                            <p:cond delay="1999"/>
                                          </p:stCondLst>
                                        </p:cTn>
                                        <p:tgtEl>
                                          <p:spTgt spid="109"/>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2000"/>
                                        <p:tgtEl>
                                          <p:spTgt spid="108"/>
                                        </p:tgtEl>
                                      </p:cBhvr>
                                    </p:animEffect>
                                    <p:set>
                                      <p:cBhvr>
                                        <p:cTn id="19" dur="1" fill="hold">
                                          <p:stCondLst>
                                            <p:cond delay="1999"/>
                                          </p:stCondLst>
                                        </p:cTn>
                                        <p:tgtEl>
                                          <p:spTgt spid="10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1.11111E-6 -2.96296E-6 L 0.42118 -0.10602 " pathEditMode="relative" rAng="0" ptsTypes="AA">
                                      <p:cBhvr>
                                        <p:cTn id="23" dur="2000" fill="hold"/>
                                        <p:tgtEl>
                                          <p:spTgt spid="2053"/>
                                        </p:tgtEl>
                                        <p:attrNameLst>
                                          <p:attrName>ppt_x</p:attrName>
                                          <p:attrName>ppt_y</p:attrName>
                                        </p:attrNameLst>
                                      </p:cBhvr>
                                      <p:rCtr x="21059" y="-5301"/>
                                    </p:animMotion>
                                  </p:childTnLst>
                                </p:cTn>
                              </p:par>
                              <p:par>
                                <p:cTn id="24" presetID="42" presetClass="path" presetSubtype="0" accel="50000" decel="50000" fill="hold" nodeType="withEffect">
                                  <p:stCondLst>
                                    <p:cond delay="0"/>
                                  </p:stCondLst>
                                  <p:childTnLst>
                                    <p:animMotion origin="layout" path="M -1.38889E-6 -1.85185E-6 L 0.36129 -0.11875 " pathEditMode="relative" rAng="0" ptsTypes="AA">
                                      <p:cBhvr>
                                        <p:cTn id="25" dur="2000" fill="hold"/>
                                        <p:tgtEl>
                                          <p:spTgt spid="31"/>
                                        </p:tgtEl>
                                        <p:attrNameLst>
                                          <p:attrName>ppt_x</p:attrName>
                                          <p:attrName>ppt_y</p:attrName>
                                        </p:attrNameLst>
                                      </p:cBhvr>
                                      <p:rCtr x="18056" y="-5949"/>
                                    </p:animMotion>
                                  </p:childTnLst>
                                </p:cTn>
                              </p:par>
                              <p:par>
                                <p:cTn id="26" presetID="42" presetClass="path" presetSubtype="0" accel="50000" decel="50000" fill="hold" nodeType="withEffect">
                                  <p:stCondLst>
                                    <p:cond delay="0"/>
                                  </p:stCondLst>
                                  <p:childTnLst>
                                    <p:animMotion origin="layout" path="M 3.88889E-6 4.81481E-6 L 0.41232 -0.34584 " pathEditMode="relative" rAng="0" ptsTypes="AA">
                                      <p:cBhvr>
                                        <p:cTn id="27" dur="2000" fill="hold"/>
                                        <p:tgtEl>
                                          <p:spTgt spid="33"/>
                                        </p:tgtEl>
                                        <p:attrNameLst>
                                          <p:attrName>ppt_x</p:attrName>
                                          <p:attrName>ppt_y</p:attrName>
                                        </p:attrNameLst>
                                      </p:cBhvr>
                                      <p:rCtr x="20608" y="-17292"/>
                                    </p:animMotion>
                                  </p:childTnLst>
                                </p:cTn>
                              </p:par>
                              <p:par>
                                <p:cTn id="28" presetID="42" presetClass="path" presetSubtype="0" accel="50000" decel="50000" fill="hold" nodeType="withEffect">
                                  <p:stCondLst>
                                    <p:cond delay="0"/>
                                  </p:stCondLst>
                                  <p:childTnLst>
                                    <p:animMotion origin="layout" path="M -2.22222E-6 -2.59259E-6 L 0.31875 -0.34699 " pathEditMode="relative" rAng="0" ptsTypes="AA">
                                      <p:cBhvr>
                                        <p:cTn id="29" dur="2000" fill="hold"/>
                                        <p:tgtEl>
                                          <p:spTgt spid="34"/>
                                        </p:tgtEl>
                                        <p:attrNameLst>
                                          <p:attrName>ppt_x</p:attrName>
                                          <p:attrName>ppt_y</p:attrName>
                                        </p:attrNameLst>
                                      </p:cBhvr>
                                      <p:rCtr x="15937" y="-17361"/>
                                    </p:animMotion>
                                  </p:childTnLst>
                                </p:cTn>
                              </p:par>
                              <p:par>
                                <p:cTn id="30" presetID="10" presetClass="entr" presetSubtype="0" fill="hold" nodeType="withEffect">
                                  <p:stCondLst>
                                    <p:cond delay="0"/>
                                  </p:stCondLst>
                                  <p:childTnLst>
                                    <p:set>
                                      <p:cBhvr>
                                        <p:cTn id="31" dur="1" fill="hold">
                                          <p:stCondLst>
                                            <p:cond delay="0"/>
                                          </p:stCondLst>
                                        </p:cTn>
                                        <p:tgtEl>
                                          <p:spTgt spid="57">
                                            <p:txEl>
                                              <p:pRg st="2" end="2"/>
                                            </p:txEl>
                                          </p:spTgt>
                                        </p:tgtEl>
                                        <p:attrNameLst>
                                          <p:attrName>style.visibility</p:attrName>
                                        </p:attrNameLst>
                                      </p:cBhvr>
                                      <p:to>
                                        <p:strVal val="visible"/>
                                      </p:to>
                                    </p:set>
                                    <p:animEffect transition="in" filter="fade">
                                      <p:cBhvr>
                                        <p:cTn id="32" dur="500"/>
                                        <p:tgtEl>
                                          <p:spTgt spid="57">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7">
                                            <p:txEl>
                                              <p:pRg st="3" end="3"/>
                                            </p:txEl>
                                          </p:spTgt>
                                        </p:tgtEl>
                                        <p:attrNameLst>
                                          <p:attrName>style.visibility</p:attrName>
                                        </p:attrNameLst>
                                      </p:cBhvr>
                                      <p:to>
                                        <p:strVal val="visible"/>
                                      </p:to>
                                    </p:set>
                                    <p:animEffect transition="in" filter="fade">
                                      <p:cBhvr>
                                        <p:cTn id="35" dur="500"/>
                                        <p:tgtEl>
                                          <p:spTgt spid="57">
                                            <p:txEl>
                                              <p:pRg st="3" end="3"/>
                                            </p:txEl>
                                          </p:spTgt>
                                        </p:tgtEl>
                                      </p:cBhvr>
                                    </p:animEffect>
                                  </p:childTnLst>
                                </p:cTn>
                              </p:par>
                              <p:par>
                                <p:cTn id="36" presetID="9" presetClass="exit" presetSubtype="0" fill="hold" grpId="0" nodeType="withEffect">
                                  <p:stCondLst>
                                    <p:cond delay="0"/>
                                  </p:stCondLst>
                                  <p:childTnLst>
                                    <p:animEffect transition="out" filter="dissolve">
                                      <p:cBhvr>
                                        <p:cTn id="37" dur="2000"/>
                                        <p:tgtEl>
                                          <p:spTgt spid="107"/>
                                        </p:tgtEl>
                                      </p:cBhvr>
                                    </p:animEffect>
                                    <p:set>
                                      <p:cBhvr>
                                        <p:cTn id="38" dur="1" fill="hold">
                                          <p:stCondLst>
                                            <p:cond delay="1999"/>
                                          </p:stCondLst>
                                        </p:cTn>
                                        <p:tgtEl>
                                          <p:spTgt spid="107"/>
                                        </p:tgtEl>
                                        <p:attrNameLst>
                                          <p:attrName>style.visibility</p:attrName>
                                        </p:attrNameLst>
                                      </p:cBhvr>
                                      <p:to>
                                        <p:strVal val="hidden"/>
                                      </p:to>
                                    </p:set>
                                  </p:childTnLst>
                                </p:cTn>
                              </p:par>
                              <p:par>
                                <p:cTn id="39" presetID="9" presetClass="exit" presetSubtype="0" fill="hold" grpId="0" nodeType="withEffect">
                                  <p:stCondLst>
                                    <p:cond delay="0"/>
                                  </p:stCondLst>
                                  <p:childTnLst>
                                    <p:animEffect transition="out" filter="dissolve">
                                      <p:cBhvr>
                                        <p:cTn id="40" dur="2000"/>
                                        <p:tgtEl>
                                          <p:spTgt spid="106"/>
                                        </p:tgtEl>
                                      </p:cBhvr>
                                    </p:animEffect>
                                    <p:set>
                                      <p:cBhvr>
                                        <p:cTn id="41" dur="1" fill="hold">
                                          <p:stCondLst>
                                            <p:cond delay="1999"/>
                                          </p:stCondLst>
                                        </p:cTn>
                                        <p:tgtEl>
                                          <p:spTgt spid="106"/>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57">
                                            <p:txEl>
                                              <p:pRg st="4" end="4"/>
                                            </p:txEl>
                                          </p:spTgt>
                                        </p:tgtEl>
                                        <p:attrNameLst>
                                          <p:attrName>style.visibility</p:attrName>
                                        </p:attrNameLst>
                                      </p:cBhvr>
                                      <p:to>
                                        <p:strVal val="visible"/>
                                      </p:to>
                                    </p:set>
                                    <p:animEffect transition="in" filter="fade">
                                      <p:cBhvr>
                                        <p:cTn id="44" dur="500"/>
                                        <p:tgtEl>
                                          <p:spTgt spid="57">
                                            <p:txEl>
                                              <p:pRg st="4" end="4"/>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57">
                                            <p:txEl>
                                              <p:pRg st="5" end="5"/>
                                            </p:txEl>
                                          </p:spTgt>
                                        </p:tgtEl>
                                        <p:attrNameLst>
                                          <p:attrName>style.visibility</p:attrName>
                                        </p:attrNameLst>
                                      </p:cBhvr>
                                      <p:to>
                                        <p:strVal val="visible"/>
                                      </p:to>
                                    </p:set>
                                    <p:animEffect transition="in" filter="fade">
                                      <p:cBhvr>
                                        <p:cTn id="47" dur="500"/>
                                        <p:tgtEl>
                                          <p:spTgt spid="57">
                                            <p:txEl>
                                              <p:pRg st="5" end="5"/>
                                            </p:txEl>
                                          </p:spTgt>
                                        </p:tgtEl>
                                      </p:cBhvr>
                                    </p:animEffect>
                                  </p:childTnLst>
                                </p:cTn>
                              </p:par>
                              <p:par>
                                <p:cTn id="48" presetID="42" presetClass="path" presetSubtype="0" accel="50000" decel="50000" fill="hold" nodeType="withEffect">
                                  <p:stCondLst>
                                    <p:cond delay="0"/>
                                  </p:stCondLst>
                                  <p:childTnLst>
                                    <p:animMotion origin="layout" path="M 2.77778E-7 -1.05482E-6 L 0.36632 -0.56974 " pathEditMode="relative" rAng="0" ptsTypes="AA">
                                      <p:cBhvr>
                                        <p:cTn id="49" dur="2000" fill="hold"/>
                                        <p:tgtEl>
                                          <p:spTgt spid="86"/>
                                        </p:tgtEl>
                                        <p:attrNameLst>
                                          <p:attrName>ppt_x</p:attrName>
                                          <p:attrName>ppt_y</p:attrName>
                                        </p:attrNameLst>
                                      </p:cBhvr>
                                      <p:rCtr x="18316" y="-28499"/>
                                    </p:animMotion>
                                  </p:childTnLst>
                                </p:cTn>
                              </p:par>
                              <p:par>
                                <p:cTn id="50" presetID="42" presetClass="path" presetSubtype="0" accel="50000" decel="50000" fill="hold" nodeType="withEffect">
                                  <p:stCondLst>
                                    <p:cond delay="0"/>
                                  </p:stCondLst>
                                  <p:childTnLst>
                                    <p:animMotion origin="layout" path="M 3.88889E-6 4.20773E-6 L 0.37031 -0.13533 " pathEditMode="relative" rAng="0" ptsTypes="AA">
                                      <p:cBhvr>
                                        <p:cTn id="51" dur="2000" fill="hold"/>
                                        <p:tgtEl>
                                          <p:spTgt spid="28"/>
                                        </p:tgtEl>
                                        <p:attrNameLst>
                                          <p:attrName>ppt_x</p:attrName>
                                          <p:attrName>ppt_y</p:attrName>
                                        </p:attrNameLst>
                                      </p:cBhvr>
                                      <p:rCtr x="18507" y="-6778"/>
                                    </p:animMotion>
                                  </p:childTnLst>
                                </p:cTn>
                              </p:par>
                              <p:par>
                                <p:cTn id="52" presetID="42" presetClass="path" presetSubtype="0" accel="50000" decel="50000" fill="hold" nodeType="withEffect">
                                  <p:stCondLst>
                                    <p:cond delay="0"/>
                                  </p:stCondLst>
                                  <p:childTnLst>
                                    <p:animMotion origin="layout" path="M -5.55556E-7 4.20773E-6 L 0.31146 -0.12978 " pathEditMode="relative" rAng="0" ptsTypes="AA">
                                      <p:cBhvr>
                                        <p:cTn id="53" dur="2000" fill="hold"/>
                                        <p:tgtEl>
                                          <p:spTgt spid="29"/>
                                        </p:tgtEl>
                                        <p:attrNameLst>
                                          <p:attrName>ppt_x</p:attrName>
                                          <p:attrName>ppt_y</p:attrName>
                                        </p:attrNameLst>
                                      </p:cBhvr>
                                      <p:rCtr x="15573" y="-6500"/>
                                    </p:animMotion>
                                  </p:childTnLst>
                                </p:cTn>
                              </p:par>
                              <p:par>
                                <p:cTn id="54" presetID="42" presetClass="path" presetSubtype="0" accel="50000" decel="50000" fill="hold" nodeType="withEffect">
                                  <p:stCondLst>
                                    <p:cond delay="0"/>
                                  </p:stCondLst>
                                  <p:childTnLst>
                                    <p:animMotion origin="layout" path="M 3.88889E-6 1.85185E-6 L 0.37882 -0.35949 " pathEditMode="relative" rAng="0" ptsTypes="AA">
                                      <p:cBhvr>
                                        <p:cTn id="55" dur="2000" fill="hold"/>
                                        <p:tgtEl>
                                          <p:spTgt spid="26"/>
                                        </p:tgtEl>
                                        <p:attrNameLst>
                                          <p:attrName>ppt_x</p:attrName>
                                          <p:attrName>ppt_y</p:attrName>
                                        </p:attrNameLst>
                                      </p:cBhvr>
                                      <p:rCtr x="18941" y="-17986"/>
                                    </p:animMotion>
                                  </p:childTnLst>
                                </p:cTn>
                              </p:par>
                              <p:par>
                                <p:cTn id="56" presetID="42" presetClass="path" presetSubtype="0" accel="50000" decel="50000" fill="hold" nodeType="withEffect">
                                  <p:stCondLst>
                                    <p:cond delay="0"/>
                                  </p:stCondLst>
                                  <p:childTnLst>
                                    <p:animMotion origin="layout" path="M -5.55556E-7 1.85185E-6 L 0.31563 -0.35949 " pathEditMode="relative" rAng="0" ptsTypes="AA">
                                      <p:cBhvr>
                                        <p:cTn id="57" dur="2000" fill="hold"/>
                                        <p:tgtEl>
                                          <p:spTgt spid="27"/>
                                        </p:tgtEl>
                                        <p:attrNameLst>
                                          <p:attrName>ppt_x</p:attrName>
                                          <p:attrName>ppt_y</p:attrName>
                                        </p:attrNameLst>
                                      </p:cBhvr>
                                      <p:rCtr x="15781" y="-17986"/>
                                    </p:animMotion>
                                  </p:childTnLst>
                                </p:cTn>
                              </p:par>
                              <p:par>
                                <p:cTn id="58" presetID="42" presetClass="path" presetSubtype="0" accel="50000" decel="50000" fill="hold" nodeType="withEffect">
                                  <p:stCondLst>
                                    <p:cond delay="0"/>
                                  </p:stCondLst>
                                  <p:childTnLst>
                                    <p:animMotion origin="layout" path="M 2.77778E-7 1.95697E-6 L 0.38316 -0.59982 " pathEditMode="relative" rAng="0" ptsTypes="AA">
                                      <p:cBhvr>
                                        <p:cTn id="59" dur="2000" fill="hold"/>
                                        <p:tgtEl>
                                          <p:spTgt spid="85"/>
                                        </p:tgtEl>
                                        <p:attrNameLst>
                                          <p:attrName>ppt_x</p:attrName>
                                          <p:attrName>ppt_y</p:attrName>
                                        </p:attrNameLst>
                                      </p:cBhvr>
                                      <p:rCtr x="19149" y="-30002"/>
                                    </p:animMotion>
                                  </p:childTnLst>
                                </p:cTn>
                              </p:par>
                              <p:par>
                                <p:cTn id="60" presetID="9" presetClass="exit" presetSubtype="0" fill="hold" grpId="0" nodeType="withEffect">
                                  <p:stCondLst>
                                    <p:cond delay="0"/>
                                  </p:stCondLst>
                                  <p:childTnLst>
                                    <p:animEffect transition="out" filter="dissolve">
                                      <p:cBhvr>
                                        <p:cTn id="61" dur="2000"/>
                                        <p:tgtEl>
                                          <p:spTgt spid="81"/>
                                        </p:tgtEl>
                                      </p:cBhvr>
                                    </p:animEffect>
                                    <p:set>
                                      <p:cBhvr>
                                        <p:cTn id="62" dur="1" fill="hold">
                                          <p:stCondLst>
                                            <p:cond delay="1999"/>
                                          </p:stCondLst>
                                        </p:cTn>
                                        <p:tgtEl>
                                          <p:spTgt spid="81"/>
                                        </p:tgtEl>
                                        <p:attrNameLst>
                                          <p:attrName>style.visibility</p:attrName>
                                        </p:attrNameLst>
                                      </p:cBhvr>
                                      <p:to>
                                        <p:strVal val="hidden"/>
                                      </p:to>
                                    </p:set>
                                  </p:childTnLst>
                                </p:cTn>
                              </p:par>
                              <p:par>
                                <p:cTn id="63" presetID="9" presetClass="exit" presetSubtype="0" fill="hold" grpId="0" nodeType="withEffect">
                                  <p:stCondLst>
                                    <p:cond delay="0"/>
                                  </p:stCondLst>
                                  <p:childTnLst>
                                    <p:animEffect transition="out" filter="dissolve">
                                      <p:cBhvr>
                                        <p:cTn id="64" dur="2000"/>
                                        <p:tgtEl>
                                          <p:spTgt spid="83"/>
                                        </p:tgtEl>
                                      </p:cBhvr>
                                    </p:animEffect>
                                    <p:set>
                                      <p:cBhvr>
                                        <p:cTn id="65" dur="1" fill="hold">
                                          <p:stCondLst>
                                            <p:cond delay="1999"/>
                                          </p:stCondLst>
                                        </p:cTn>
                                        <p:tgtEl>
                                          <p:spTgt spid="83"/>
                                        </p:tgtEl>
                                        <p:attrNameLst>
                                          <p:attrName>style.visibility</p:attrName>
                                        </p:attrNameLst>
                                      </p:cBhvr>
                                      <p:to>
                                        <p:strVal val="hidden"/>
                                      </p:to>
                                    </p:set>
                                  </p:childTnLst>
                                </p:cTn>
                              </p:par>
                              <p:par>
                                <p:cTn id="66" presetID="9" presetClass="exit" presetSubtype="0" fill="hold" grpId="0" nodeType="withEffect">
                                  <p:stCondLst>
                                    <p:cond delay="0"/>
                                  </p:stCondLst>
                                  <p:childTnLst>
                                    <p:animEffect transition="out" filter="dissolve">
                                      <p:cBhvr>
                                        <p:cTn id="67" dur="2000"/>
                                        <p:tgtEl>
                                          <p:spTgt spid="88"/>
                                        </p:tgtEl>
                                      </p:cBhvr>
                                    </p:animEffect>
                                    <p:set>
                                      <p:cBhvr>
                                        <p:cTn id="68" dur="1" fill="hold">
                                          <p:stCondLst>
                                            <p:cond delay="1999"/>
                                          </p:stCondLst>
                                        </p:cTn>
                                        <p:tgtEl>
                                          <p:spTgt spid="88"/>
                                        </p:tgtEl>
                                        <p:attrNameLst>
                                          <p:attrName>style.visibility</p:attrName>
                                        </p:attrNameLst>
                                      </p:cBhvr>
                                      <p:to>
                                        <p:strVal val="hidden"/>
                                      </p:to>
                                    </p:set>
                                  </p:childTnLst>
                                </p:cTn>
                              </p:par>
                              <p:par>
                                <p:cTn id="69" presetID="9" presetClass="exit" presetSubtype="0" fill="hold" grpId="0" nodeType="withEffect">
                                  <p:stCondLst>
                                    <p:cond delay="0"/>
                                  </p:stCondLst>
                                  <p:childTnLst>
                                    <p:animEffect transition="out" filter="dissolve">
                                      <p:cBhvr>
                                        <p:cTn id="70" dur="2000"/>
                                        <p:tgtEl>
                                          <p:spTgt spid="84"/>
                                        </p:tgtEl>
                                      </p:cBhvr>
                                    </p:animEffect>
                                    <p:set>
                                      <p:cBhvr>
                                        <p:cTn id="71" dur="1" fill="hold">
                                          <p:stCondLst>
                                            <p:cond delay="1999"/>
                                          </p:stCondLst>
                                        </p:cTn>
                                        <p:tgtEl>
                                          <p:spTgt spid="84"/>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72"/>
                                        </p:tgtEl>
                                        <p:attrNameLst>
                                          <p:attrName>style.visibility</p:attrName>
                                        </p:attrNameLst>
                                      </p:cBhvr>
                                      <p:to>
                                        <p:strVal val="visible"/>
                                      </p:to>
                                    </p:set>
                                    <p:animEffect transition="in" filter="fade">
                                      <p:cBhvr>
                                        <p:cTn id="76" dur="500"/>
                                        <p:tgtEl>
                                          <p:spTgt spid="72"/>
                                        </p:tgtEl>
                                      </p:cBhvr>
                                    </p:animEffect>
                                  </p:childTnLst>
                                </p:cTn>
                              </p:par>
                              <p:par>
                                <p:cTn id="77" presetID="10" presetClass="entr" presetSubtype="0" fill="hold" nodeType="with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500"/>
                                        <p:tgtEl>
                                          <p:spTgt spid="73"/>
                                        </p:tgtEl>
                                      </p:cBhvr>
                                    </p:animEffect>
                                  </p:childTnLst>
                                </p:cTn>
                              </p:par>
                              <p:par>
                                <p:cTn id="80" presetID="10" presetClass="entr" presetSubtype="0" fill="hold"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500"/>
                                        <p:tgtEl>
                                          <p:spTgt spid="74"/>
                                        </p:tgtEl>
                                      </p:cBhvr>
                                    </p:animEffect>
                                  </p:childTnLst>
                                </p:cTn>
                              </p:par>
                              <p:par>
                                <p:cTn id="83" presetID="10" presetClass="entr" presetSubtype="0" fill="hold" nodeType="withEffect">
                                  <p:stCondLst>
                                    <p:cond delay="0"/>
                                  </p:stCondLst>
                                  <p:childTnLst>
                                    <p:set>
                                      <p:cBhvr>
                                        <p:cTn id="84" dur="1" fill="hold">
                                          <p:stCondLst>
                                            <p:cond delay="0"/>
                                          </p:stCondLst>
                                        </p:cTn>
                                        <p:tgtEl>
                                          <p:spTgt spid="75"/>
                                        </p:tgtEl>
                                        <p:attrNameLst>
                                          <p:attrName>style.visibility</p:attrName>
                                        </p:attrNameLst>
                                      </p:cBhvr>
                                      <p:to>
                                        <p:strVal val="visible"/>
                                      </p:to>
                                    </p:set>
                                    <p:animEffect transition="in" filter="fade">
                                      <p:cBhvr>
                                        <p:cTn id="85" dur="500"/>
                                        <p:tgtEl>
                                          <p:spTgt spid="75"/>
                                        </p:tgtEl>
                                      </p:cBhvr>
                                    </p:animEffect>
                                  </p:childTnLst>
                                </p:cTn>
                              </p:par>
                              <p:par>
                                <p:cTn id="86" presetID="10" presetClass="entr" presetSubtype="0" fill="hold" nodeType="withEffect">
                                  <p:stCondLst>
                                    <p:cond delay="0"/>
                                  </p:stCondLst>
                                  <p:childTnLst>
                                    <p:set>
                                      <p:cBhvr>
                                        <p:cTn id="87" dur="1" fill="hold">
                                          <p:stCondLst>
                                            <p:cond delay="0"/>
                                          </p:stCondLst>
                                        </p:cTn>
                                        <p:tgtEl>
                                          <p:spTgt spid="76"/>
                                        </p:tgtEl>
                                        <p:attrNameLst>
                                          <p:attrName>style.visibility</p:attrName>
                                        </p:attrNameLst>
                                      </p:cBhvr>
                                      <p:to>
                                        <p:strVal val="visible"/>
                                      </p:to>
                                    </p:set>
                                    <p:animEffect transition="in" filter="fade">
                                      <p:cBhvr>
                                        <p:cTn id="88" dur="500"/>
                                        <p:tgtEl>
                                          <p:spTgt spid="76"/>
                                        </p:tgtEl>
                                      </p:cBhvr>
                                    </p:animEffect>
                                  </p:childTnLst>
                                </p:cTn>
                              </p:par>
                              <p:par>
                                <p:cTn id="89" presetID="10" presetClass="entr" presetSubtype="0" fill="hold"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par>
                                <p:cTn id="92" presetID="10" presetClass="entr" presetSubtype="0" fill="hold" nodeType="with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500"/>
                                        <p:tgtEl>
                                          <p:spTgt spid="67"/>
                                        </p:tgtEl>
                                      </p:cBhvr>
                                    </p:animEffect>
                                  </p:childTnLst>
                                </p:cTn>
                              </p:par>
                              <p:par>
                                <p:cTn id="95" presetID="10" presetClass="entr" presetSubtype="0" fill="hold" nodeType="with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fade">
                                      <p:cBhvr>
                                        <p:cTn id="97" dur="500"/>
                                        <p:tgtEl>
                                          <p:spTgt spid="61"/>
                                        </p:tgtEl>
                                      </p:cBhvr>
                                    </p:animEffect>
                                  </p:childTnLst>
                                </p:cTn>
                              </p:par>
                              <p:par>
                                <p:cTn id="98" presetID="10" presetClass="entr" presetSubtype="0" fill="hold" nodeType="withEffect">
                                  <p:stCondLst>
                                    <p:cond delay="0"/>
                                  </p:stCondLst>
                                  <p:childTnLst>
                                    <p:set>
                                      <p:cBhvr>
                                        <p:cTn id="99" dur="1" fill="hold">
                                          <p:stCondLst>
                                            <p:cond delay="0"/>
                                          </p:stCondLst>
                                        </p:cTn>
                                        <p:tgtEl>
                                          <p:spTgt spid="64"/>
                                        </p:tgtEl>
                                        <p:attrNameLst>
                                          <p:attrName>style.visibility</p:attrName>
                                        </p:attrNameLst>
                                      </p:cBhvr>
                                      <p:to>
                                        <p:strVal val="visible"/>
                                      </p:to>
                                    </p:set>
                                    <p:animEffect transition="in" filter="fade">
                                      <p:cBhvr>
                                        <p:cTn id="100" dur="500"/>
                                        <p:tgtEl>
                                          <p:spTgt spid="64"/>
                                        </p:tgtEl>
                                      </p:cBhvr>
                                    </p:animEffect>
                                  </p:childTnLst>
                                </p:cTn>
                              </p:par>
                              <p:par>
                                <p:cTn id="101" presetID="10" presetClass="entr" presetSubtype="0" fill="hold" nodeType="with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500"/>
                                        <p:tgtEl>
                                          <p:spTgt spid="58"/>
                                        </p:tgtEl>
                                      </p:cBhvr>
                                    </p:animEffect>
                                  </p:childTnLst>
                                </p:cTn>
                              </p:par>
                              <p:par>
                                <p:cTn id="104" presetID="10" presetClass="entr" presetSubtype="0" fill="hold" nodeType="with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fade">
                                      <p:cBhvr>
                                        <p:cTn id="106" dur="500"/>
                                        <p:tgtEl>
                                          <p:spTgt spid="54"/>
                                        </p:tgtEl>
                                      </p:cBhvr>
                                    </p:animEffect>
                                  </p:childTnLst>
                                </p:cTn>
                              </p:par>
                              <p:par>
                                <p:cTn id="107" presetID="10" presetClass="entr" presetSubtype="0" fill="hold" nodeType="withEffect">
                                  <p:stCondLst>
                                    <p:cond delay="0"/>
                                  </p:stCondLst>
                                  <p:childTnLst>
                                    <p:set>
                                      <p:cBhvr>
                                        <p:cTn id="108" dur="1" fill="hold">
                                          <p:stCondLst>
                                            <p:cond delay="0"/>
                                          </p:stCondLst>
                                        </p:cTn>
                                        <p:tgtEl>
                                          <p:spTgt spid="2049"/>
                                        </p:tgtEl>
                                        <p:attrNameLst>
                                          <p:attrName>style.visibility</p:attrName>
                                        </p:attrNameLst>
                                      </p:cBhvr>
                                      <p:to>
                                        <p:strVal val="visible"/>
                                      </p:to>
                                    </p:set>
                                    <p:animEffect transition="in" filter="fade">
                                      <p:cBhvr>
                                        <p:cTn id="109" dur="500"/>
                                        <p:tgtEl>
                                          <p:spTgt spid="2049"/>
                                        </p:tgtEl>
                                      </p:cBhvr>
                                    </p:animEffect>
                                  </p:childTnLst>
                                </p:cTn>
                              </p:par>
                              <p:par>
                                <p:cTn id="110" presetID="10" presetClass="entr" presetSubtype="0" fill="hold" nodeType="withEffect">
                                  <p:stCondLst>
                                    <p:cond delay="0"/>
                                  </p:stCondLst>
                                  <p:childTnLst>
                                    <p:set>
                                      <p:cBhvr>
                                        <p:cTn id="111" dur="1" fill="hold">
                                          <p:stCondLst>
                                            <p:cond delay="0"/>
                                          </p:stCondLst>
                                        </p:cTn>
                                        <p:tgtEl>
                                          <p:spTgt spid="57">
                                            <p:txEl>
                                              <p:pRg st="6" end="6"/>
                                            </p:txEl>
                                          </p:spTgt>
                                        </p:tgtEl>
                                        <p:attrNameLst>
                                          <p:attrName>style.visibility</p:attrName>
                                        </p:attrNameLst>
                                      </p:cBhvr>
                                      <p:to>
                                        <p:strVal val="visible"/>
                                      </p:to>
                                    </p:set>
                                    <p:animEffect transition="in" filter="fade">
                                      <p:cBhvr>
                                        <p:cTn id="112" dur="500"/>
                                        <p:tgtEl>
                                          <p:spTgt spid="57">
                                            <p:txEl>
                                              <p:pRg st="6" end="6"/>
                                            </p:txEl>
                                          </p:spTgt>
                                        </p:tgtEl>
                                      </p:cBhvr>
                                    </p:animEffect>
                                  </p:childTnLst>
                                </p:cTn>
                              </p:par>
                              <p:par>
                                <p:cTn id="113" presetID="9" presetClass="exit" presetSubtype="0" fill="hold" grpId="0" nodeType="withEffect">
                                  <p:stCondLst>
                                    <p:cond delay="0"/>
                                  </p:stCondLst>
                                  <p:childTnLst>
                                    <p:animEffect transition="out" filter="dissolve">
                                      <p:cBhvr>
                                        <p:cTn id="114" dur="2000"/>
                                        <p:tgtEl>
                                          <p:spTgt spid="101"/>
                                        </p:tgtEl>
                                      </p:cBhvr>
                                    </p:animEffect>
                                    <p:set>
                                      <p:cBhvr>
                                        <p:cTn id="115" dur="1" fill="hold">
                                          <p:stCondLst>
                                            <p:cond delay="1999"/>
                                          </p:stCondLst>
                                        </p:cTn>
                                        <p:tgtEl>
                                          <p:spTgt spid="101"/>
                                        </p:tgtEl>
                                        <p:attrNameLst>
                                          <p:attrName>style.visibility</p:attrName>
                                        </p:attrNameLst>
                                      </p:cBhvr>
                                      <p:to>
                                        <p:strVal val="hidden"/>
                                      </p:to>
                                    </p:set>
                                  </p:childTnLst>
                                </p:cTn>
                              </p:par>
                              <p:par>
                                <p:cTn id="116" presetID="9" presetClass="exit" presetSubtype="0" fill="hold" grpId="0" nodeType="withEffect">
                                  <p:stCondLst>
                                    <p:cond delay="0"/>
                                  </p:stCondLst>
                                  <p:childTnLst>
                                    <p:animEffect transition="out" filter="dissolve">
                                      <p:cBhvr>
                                        <p:cTn id="117" dur="2000"/>
                                        <p:tgtEl>
                                          <p:spTgt spid="95"/>
                                        </p:tgtEl>
                                      </p:cBhvr>
                                    </p:animEffect>
                                    <p:set>
                                      <p:cBhvr>
                                        <p:cTn id="118" dur="1" fill="hold">
                                          <p:stCondLst>
                                            <p:cond delay="1999"/>
                                          </p:stCondLst>
                                        </p:cTn>
                                        <p:tgtEl>
                                          <p:spTgt spid="95"/>
                                        </p:tgtEl>
                                        <p:attrNameLst>
                                          <p:attrName>style.visibility</p:attrName>
                                        </p:attrNameLst>
                                      </p:cBhvr>
                                      <p:to>
                                        <p:strVal val="hidden"/>
                                      </p:to>
                                    </p:set>
                                  </p:childTnLst>
                                </p:cTn>
                              </p:par>
                              <p:par>
                                <p:cTn id="119" presetID="9" presetClass="exit" presetSubtype="0" fill="hold" grpId="0" nodeType="withEffect">
                                  <p:stCondLst>
                                    <p:cond delay="0"/>
                                  </p:stCondLst>
                                  <p:childTnLst>
                                    <p:animEffect transition="out" filter="dissolve">
                                      <p:cBhvr>
                                        <p:cTn id="120" dur="2000"/>
                                        <p:tgtEl>
                                          <p:spTgt spid="96"/>
                                        </p:tgtEl>
                                      </p:cBhvr>
                                    </p:animEffect>
                                    <p:set>
                                      <p:cBhvr>
                                        <p:cTn id="121" dur="1" fill="hold">
                                          <p:stCondLst>
                                            <p:cond delay="1999"/>
                                          </p:stCondLst>
                                        </p:cTn>
                                        <p:tgtEl>
                                          <p:spTgt spid="96"/>
                                        </p:tgtEl>
                                        <p:attrNameLst>
                                          <p:attrName>style.visibility</p:attrName>
                                        </p:attrNameLst>
                                      </p:cBhvr>
                                      <p:to>
                                        <p:strVal val="hidden"/>
                                      </p:to>
                                    </p:set>
                                  </p:childTnLst>
                                </p:cTn>
                              </p:par>
                              <p:par>
                                <p:cTn id="122" presetID="9" presetClass="exit" presetSubtype="0" fill="hold" grpId="0" nodeType="withEffect">
                                  <p:stCondLst>
                                    <p:cond delay="0"/>
                                  </p:stCondLst>
                                  <p:childTnLst>
                                    <p:animEffect transition="out" filter="dissolve">
                                      <p:cBhvr>
                                        <p:cTn id="123" dur="2000"/>
                                        <p:tgtEl>
                                          <p:spTgt spid="66"/>
                                        </p:tgtEl>
                                      </p:cBhvr>
                                    </p:animEffect>
                                    <p:set>
                                      <p:cBhvr>
                                        <p:cTn id="124" dur="1" fill="hold">
                                          <p:stCondLst>
                                            <p:cond delay="1999"/>
                                          </p:stCondLst>
                                        </p:cTn>
                                        <p:tgtEl>
                                          <p:spTgt spid="66"/>
                                        </p:tgtEl>
                                        <p:attrNameLst>
                                          <p:attrName>style.visibility</p:attrName>
                                        </p:attrNameLst>
                                      </p:cBhvr>
                                      <p:to>
                                        <p:strVal val="hidden"/>
                                      </p:to>
                                    </p:set>
                                  </p:childTnLst>
                                </p:cTn>
                              </p:par>
                              <p:par>
                                <p:cTn id="125" presetID="9" presetClass="exit" presetSubtype="0" fill="hold" grpId="0" nodeType="withEffect">
                                  <p:stCondLst>
                                    <p:cond delay="0"/>
                                  </p:stCondLst>
                                  <p:childTnLst>
                                    <p:animEffect transition="out" filter="dissolve">
                                      <p:cBhvr>
                                        <p:cTn id="126" dur="2000"/>
                                        <p:tgtEl>
                                          <p:spTgt spid="78"/>
                                        </p:tgtEl>
                                      </p:cBhvr>
                                    </p:animEffect>
                                    <p:set>
                                      <p:cBhvr>
                                        <p:cTn id="127" dur="1" fill="hold">
                                          <p:stCondLst>
                                            <p:cond delay="1999"/>
                                          </p:stCondLst>
                                        </p:cTn>
                                        <p:tgtEl>
                                          <p:spTgt spid="78"/>
                                        </p:tgtEl>
                                        <p:attrNameLst>
                                          <p:attrName>style.visibility</p:attrName>
                                        </p:attrNameLst>
                                      </p:cBhvr>
                                      <p:to>
                                        <p:strVal val="hidden"/>
                                      </p:to>
                                    </p:set>
                                  </p:childTnLst>
                                </p:cTn>
                              </p:par>
                              <p:par>
                                <p:cTn id="128" presetID="9" presetClass="exit" presetSubtype="0" fill="hold" grpId="0" nodeType="withEffect">
                                  <p:stCondLst>
                                    <p:cond delay="0"/>
                                  </p:stCondLst>
                                  <p:childTnLst>
                                    <p:animEffect transition="out" filter="dissolve">
                                      <p:cBhvr>
                                        <p:cTn id="129" dur="2000"/>
                                        <p:tgtEl>
                                          <p:spTgt spid="65"/>
                                        </p:tgtEl>
                                      </p:cBhvr>
                                    </p:animEffect>
                                    <p:set>
                                      <p:cBhvr>
                                        <p:cTn id="130" dur="1" fill="hold">
                                          <p:stCondLst>
                                            <p:cond delay="1999"/>
                                          </p:stCondLst>
                                        </p:cTn>
                                        <p:tgtEl>
                                          <p:spTgt spid="65"/>
                                        </p:tgtEl>
                                        <p:attrNameLst>
                                          <p:attrName>style.visibility</p:attrName>
                                        </p:attrNameLst>
                                      </p:cBhvr>
                                      <p:to>
                                        <p:strVal val="hidden"/>
                                      </p:to>
                                    </p:set>
                                  </p:childTnLst>
                                </p:cTn>
                              </p:par>
                              <p:par>
                                <p:cTn id="131" presetID="9" presetClass="exit" presetSubtype="0" fill="hold" nodeType="withEffect">
                                  <p:stCondLst>
                                    <p:cond delay="0"/>
                                  </p:stCondLst>
                                  <p:childTnLst>
                                    <p:animEffect transition="out" filter="dissolve">
                                      <p:cBhvr>
                                        <p:cTn id="132" dur="2000"/>
                                        <p:tgtEl>
                                          <p:spTgt spid="102"/>
                                        </p:tgtEl>
                                      </p:cBhvr>
                                    </p:animEffect>
                                    <p:set>
                                      <p:cBhvr>
                                        <p:cTn id="133" dur="1" fill="hold">
                                          <p:stCondLst>
                                            <p:cond delay="1999"/>
                                          </p:stCondLst>
                                        </p:cTn>
                                        <p:tgtEl>
                                          <p:spTgt spid="102"/>
                                        </p:tgtEl>
                                        <p:attrNameLst>
                                          <p:attrName>style.visibility</p:attrName>
                                        </p:attrNameLst>
                                      </p:cBhvr>
                                      <p:to>
                                        <p:strVal val="hidden"/>
                                      </p:to>
                                    </p:set>
                                  </p:childTnLst>
                                </p:cTn>
                              </p:par>
                              <p:par>
                                <p:cTn id="134" presetID="9" presetClass="exit" presetSubtype="0" fill="hold" nodeType="withEffect">
                                  <p:stCondLst>
                                    <p:cond delay="0"/>
                                  </p:stCondLst>
                                  <p:childTnLst>
                                    <p:animEffect transition="out" filter="dissolve">
                                      <p:cBhvr>
                                        <p:cTn id="135" dur="2000"/>
                                        <p:tgtEl>
                                          <p:spTgt spid="93"/>
                                        </p:tgtEl>
                                      </p:cBhvr>
                                    </p:animEffect>
                                    <p:set>
                                      <p:cBhvr>
                                        <p:cTn id="136" dur="1" fill="hold">
                                          <p:stCondLst>
                                            <p:cond delay="1999"/>
                                          </p:stCondLst>
                                        </p:cTn>
                                        <p:tgtEl>
                                          <p:spTgt spid="93"/>
                                        </p:tgtEl>
                                        <p:attrNameLst>
                                          <p:attrName>style.visibility</p:attrName>
                                        </p:attrNameLst>
                                      </p:cBhvr>
                                      <p:to>
                                        <p:strVal val="hidden"/>
                                      </p:to>
                                    </p:set>
                                  </p:childTnLst>
                                </p:cTn>
                              </p:par>
                              <p:par>
                                <p:cTn id="137" presetID="9" presetClass="exit" presetSubtype="0" fill="hold" nodeType="withEffect">
                                  <p:stCondLst>
                                    <p:cond delay="0"/>
                                  </p:stCondLst>
                                  <p:childTnLst>
                                    <p:animEffect transition="out" filter="dissolve">
                                      <p:cBhvr>
                                        <p:cTn id="138" dur="2000"/>
                                        <p:tgtEl>
                                          <p:spTgt spid="94"/>
                                        </p:tgtEl>
                                      </p:cBhvr>
                                    </p:animEffect>
                                    <p:set>
                                      <p:cBhvr>
                                        <p:cTn id="139" dur="1" fill="hold">
                                          <p:stCondLst>
                                            <p:cond delay="1999"/>
                                          </p:stCondLst>
                                        </p:cTn>
                                        <p:tgtEl>
                                          <p:spTgt spid="94"/>
                                        </p:tgtEl>
                                        <p:attrNameLst>
                                          <p:attrName>style.visibility</p:attrName>
                                        </p:attrNameLst>
                                      </p:cBhvr>
                                      <p:to>
                                        <p:strVal val="hidden"/>
                                      </p:to>
                                    </p:set>
                                  </p:childTnLst>
                                </p:cTn>
                              </p:par>
                              <p:par>
                                <p:cTn id="140" presetID="9" presetClass="exit" presetSubtype="0" fill="hold" nodeType="withEffect">
                                  <p:stCondLst>
                                    <p:cond delay="0"/>
                                  </p:stCondLst>
                                  <p:childTnLst>
                                    <p:animEffect transition="out" filter="dissolve">
                                      <p:cBhvr>
                                        <p:cTn id="141" dur="2000"/>
                                        <p:tgtEl>
                                          <p:spTgt spid="103"/>
                                        </p:tgtEl>
                                      </p:cBhvr>
                                    </p:animEffect>
                                    <p:set>
                                      <p:cBhvr>
                                        <p:cTn id="142" dur="1" fill="hold">
                                          <p:stCondLst>
                                            <p:cond delay="1999"/>
                                          </p:stCondLst>
                                        </p:cTn>
                                        <p:tgtEl>
                                          <p:spTgt spid="103"/>
                                        </p:tgtEl>
                                        <p:attrNameLst>
                                          <p:attrName>style.visibility</p:attrName>
                                        </p:attrNameLst>
                                      </p:cBhvr>
                                      <p:to>
                                        <p:strVal val="hidden"/>
                                      </p:to>
                                    </p:set>
                                  </p:childTnLst>
                                </p:cTn>
                              </p:par>
                              <p:par>
                                <p:cTn id="143" presetID="9" presetClass="exit" presetSubtype="0" fill="hold" nodeType="withEffect">
                                  <p:stCondLst>
                                    <p:cond delay="0"/>
                                  </p:stCondLst>
                                  <p:childTnLst>
                                    <p:animEffect transition="out" filter="dissolve">
                                      <p:cBhvr>
                                        <p:cTn id="144" dur="2000"/>
                                        <p:tgtEl>
                                          <p:spTgt spid="97"/>
                                        </p:tgtEl>
                                      </p:cBhvr>
                                    </p:animEffect>
                                    <p:set>
                                      <p:cBhvr>
                                        <p:cTn id="145" dur="1" fill="hold">
                                          <p:stCondLst>
                                            <p:cond delay="1999"/>
                                          </p:stCondLst>
                                        </p:cTn>
                                        <p:tgtEl>
                                          <p:spTgt spid="97"/>
                                        </p:tgtEl>
                                        <p:attrNameLst>
                                          <p:attrName>style.visibility</p:attrName>
                                        </p:attrNameLst>
                                      </p:cBhvr>
                                      <p:to>
                                        <p:strVal val="hidden"/>
                                      </p:to>
                                    </p:set>
                                  </p:childTnLst>
                                </p:cTn>
                              </p:par>
                              <p:par>
                                <p:cTn id="146" presetID="9" presetClass="exit" presetSubtype="0" fill="hold" nodeType="withEffect">
                                  <p:stCondLst>
                                    <p:cond delay="0"/>
                                  </p:stCondLst>
                                  <p:childTnLst>
                                    <p:animEffect transition="out" filter="dissolve">
                                      <p:cBhvr>
                                        <p:cTn id="147" dur="2000"/>
                                        <p:tgtEl>
                                          <p:spTgt spid="99"/>
                                        </p:tgtEl>
                                      </p:cBhvr>
                                    </p:animEffect>
                                    <p:set>
                                      <p:cBhvr>
                                        <p:cTn id="148" dur="1" fill="hold">
                                          <p:stCondLst>
                                            <p:cond delay="1999"/>
                                          </p:stCondLst>
                                        </p:cTn>
                                        <p:tgtEl>
                                          <p:spTgt spid="99"/>
                                        </p:tgtEl>
                                        <p:attrNameLst>
                                          <p:attrName>style.visibility</p:attrName>
                                        </p:attrNameLst>
                                      </p:cBhvr>
                                      <p:to>
                                        <p:strVal val="hidden"/>
                                      </p:to>
                                    </p:set>
                                  </p:childTnLst>
                                </p:cTn>
                              </p:par>
                              <p:par>
                                <p:cTn id="149" presetID="9" presetClass="exit" presetSubtype="0" fill="hold" nodeType="withEffect">
                                  <p:stCondLst>
                                    <p:cond delay="0"/>
                                  </p:stCondLst>
                                  <p:childTnLst>
                                    <p:animEffect transition="out" filter="dissolve">
                                      <p:cBhvr>
                                        <p:cTn id="150" dur="2000"/>
                                        <p:tgtEl>
                                          <p:spTgt spid="104"/>
                                        </p:tgtEl>
                                      </p:cBhvr>
                                    </p:animEffect>
                                    <p:set>
                                      <p:cBhvr>
                                        <p:cTn id="151" dur="1" fill="hold">
                                          <p:stCondLst>
                                            <p:cond delay="1999"/>
                                          </p:stCondLst>
                                        </p:cTn>
                                        <p:tgtEl>
                                          <p:spTgt spid="104"/>
                                        </p:tgtEl>
                                        <p:attrNameLst>
                                          <p:attrName>style.visibility</p:attrName>
                                        </p:attrNameLst>
                                      </p:cBhvr>
                                      <p:to>
                                        <p:strVal val="hidden"/>
                                      </p:to>
                                    </p:set>
                                  </p:childTnLst>
                                </p:cTn>
                              </p:par>
                              <p:par>
                                <p:cTn id="152" presetID="9" presetClass="exit" presetSubtype="0" fill="hold" nodeType="withEffect">
                                  <p:stCondLst>
                                    <p:cond delay="0"/>
                                  </p:stCondLst>
                                  <p:childTnLst>
                                    <p:animEffect transition="out" filter="dissolve">
                                      <p:cBhvr>
                                        <p:cTn id="153" dur="2000"/>
                                        <p:tgtEl>
                                          <p:spTgt spid="98"/>
                                        </p:tgtEl>
                                      </p:cBhvr>
                                    </p:animEffect>
                                    <p:set>
                                      <p:cBhvr>
                                        <p:cTn id="154" dur="1" fill="hold">
                                          <p:stCondLst>
                                            <p:cond delay="1999"/>
                                          </p:stCondLst>
                                        </p:cTn>
                                        <p:tgtEl>
                                          <p:spTgt spid="98"/>
                                        </p:tgtEl>
                                        <p:attrNameLst>
                                          <p:attrName>style.visibility</p:attrName>
                                        </p:attrNameLst>
                                      </p:cBhvr>
                                      <p:to>
                                        <p:strVal val="hidden"/>
                                      </p:to>
                                    </p:set>
                                  </p:childTnLst>
                                </p:cTn>
                              </p:par>
                              <p:par>
                                <p:cTn id="155" presetID="9" presetClass="exit" presetSubtype="0" fill="hold" nodeType="withEffect">
                                  <p:stCondLst>
                                    <p:cond delay="0"/>
                                  </p:stCondLst>
                                  <p:childTnLst>
                                    <p:animEffect transition="out" filter="dissolve">
                                      <p:cBhvr>
                                        <p:cTn id="156" dur="2000"/>
                                        <p:tgtEl>
                                          <p:spTgt spid="100"/>
                                        </p:tgtEl>
                                      </p:cBhvr>
                                    </p:animEffect>
                                    <p:set>
                                      <p:cBhvr>
                                        <p:cTn id="157" dur="1" fill="hold">
                                          <p:stCondLst>
                                            <p:cond delay="1999"/>
                                          </p:stCondLst>
                                        </p:cTn>
                                        <p:tgtEl>
                                          <p:spTgt spid="100"/>
                                        </p:tgtEl>
                                        <p:attrNameLst>
                                          <p:attrName>style.visibility</p:attrName>
                                        </p:attrNameLst>
                                      </p:cBhvr>
                                      <p:to>
                                        <p:strVal val="hidden"/>
                                      </p:to>
                                    </p:set>
                                  </p:childTnLst>
                                </p:cTn>
                              </p:par>
                              <p:par>
                                <p:cTn id="158" presetID="9" presetClass="exit" presetSubtype="0" fill="hold" nodeType="withEffect">
                                  <p:stCondLst>
                                    <p:cond delay="0"/>
                                  </p:stCondLst>
                                  <p:childTnLst>
                                    <p:animEffect transition="out" filter="dissolve">
                                      <p:cBhvr>
                                        <p:cTn id="159" dur="2000"/>
                                        <p:tgtEl>
                                          <p:spTgt spid="68"/>
                                        </p:tgtEl>
                                      </p:cBhvr>
                                    </p:animEffect>
                                    <p:set>
                                      <p:cBhvr>
                                        <p:cTn id="160" dur="1" fill="hold">
                                          <p:stCondLst>
                                            <p:cond delay="1999"/>
                                          </p:stCondLst>
                                        </p:cTn>
                                        <p:tgtEl>
                                          <p:spTgt spid="68"/>
                                        </p:tgtEl>
                                        <p:attrNameLst>
                                          <p:attrName>style.visibility</p:attrName>
                                        </p:attrNameLst>
                                      </p:cBhvr>
                                      <p:to>
                                        <p:strVal val="hidden"/>
                                      </p:to>
                                    </p:set>
                                  </p:childTnLst>
                                </p:cTn>
                              </p:par>
                              <p:par>
                                <p:cTn id="161" presetID="9" presetClass="exit" presetSubtype="0" fill="hold" nodeType="withEffect">
                                  <p:stCondLst>
                                    <p:cond delay="0"/>
                                  </p:stCondLst>
                                  <p:childTnLst>
                                    <p:animEffect transition="out" filter="dissolve">
                                      <p:cBhvr>
                                        <p:cTn id="162" dur="2000"/>
                                        <p:tgtEl>
                                          <p:spTgt spid="70"/>
                                        </p:tgtEl>
                                      </p:cBhvr>
                                    </p:animEffect>
                                    <p:set>
                                      <p:cBhvr>
                                        <p:cTn id="163" dur="1" fill="hold">
                                          <p:stCondLst>
                                            <p:cond delay="1999"/>
                                          </p:stCondLst>
                                        </p:cTn>
                                        <p:tgtEl>
                                          <p:spTgt spid="70"/>
                                        </p:tgtEl>
                                        <p:attrNameLst>
                                          <p:attrName>style.visibility</p:attrName>
                                        </p:attrNameLst>
                                      </p:cBhvr>
                                      <p:to>
                                        <p:strVal val="hidden"/>
                                      </p:to>
                                    </p:set>
                                  </p:childTnLst>
                                </p:cTn>
                              </p:par>
                              <p:par>
                                <p:cTn id="164" presetID="9" presetClass="exit" presetSubtype="0" fill="hold" nodeType="withEffect">
                                  <p:stCondLst>
                                    <p:cond delay="0"/>
                                  </p:stCondLst>
                                  <p:childTnLst>
                                    <p:animEffect transition="out" filter="dissolve">
                                      <p:cBhvr>
                                        <p:cTn id="165" dur="2000"/>
                                        <p:tgtEl>
                                          <p:spTgt spid="79"/>
                                        </p:tgtEl>
                                      </p:cBhvr>
                                    </p:animEffect>
                                    <p:set>
                                      <p:cBhvr>
                                        <p:cTn id="166" dur="1" fill="hold">
                                          <p:stCondLst>
                                            <p:cond delay="1999"/>
                                          </p:stCondLst>
                                        </p:cTn>
                                        <p:tgtEl>
                                          <p:spTgt spid="79"/>
                                        </p:tgtEl>
                                        <p:attrNameLst>
                                          <p:attrName>style.visibility</p:attrName>
                                        </p:attrNameLst>
                                      </p:cBhvr>
                                      <p:to>
                                        <p:strVal val="hidden"/>
                                      </p:to>
                                    </p:set>
                                  </p:childTnLst>
                                </p:cTn>
                              </p:par>
                              <p:par>
                                <p:cTn id="167" presetID="9" presetClass="exit" presetSubtype="0" fill="hold" nodeType="withEffect">
                                  <p:stCondLst>
                                    <p:cond delay="0"/>
                                  </p:stCondLst>
                                  <p:childTnLst>
                                    <p:animEffect transition="out" filter="dissolve">
                                      <p:cBhvr>
                                        <p:cTn id="168" dur="2000"/>
                                        <p:tgtEl>
                                          <p:spTgt spid="69"/>
                                        </p:tgtEl>
                                      </p:cBhvr>
                                    </p:animEffect>
                                    <p:set>
                                      <p:cBhvr>
                                        <p:cTn id="169" dur="1" fill="hold">
                                          <p:stCondLst>
                                            <p:cond delay="1999"/>
                                          </p:stCondLst>
                                        </p:cTn>
                                        <p:tgtEl>
                                          <p:spTgt spid="69"/>
                                        </p:tgtEl>
                                        <p:attrNameLst>
                                          <p:attrName>style.visibility</p:attrName>
                                        </p:attrNameLst>
                                      </p:cBhvr>
                                      <p:to>
                                        <p:strVal val="hidden"/>
                                      </p:to>
                                    </p:set>
                                  </p:childTnLst>
                                </p:cTn>
                              </p:par>
                              <p:par>
                                <p:cTn id="170" presetID="9" presetClass="exit" presetSubtype="0" fill="hold" nodeType="withEffect">
                                  <p:stCondLst>
                                    <p:cond delay="0"/>
                                  </p:stCondLst>
                                  <p:childTnLst>
                                    <p:animEffect transition="out" filter="dissolve">
                                      <p:cBhvr>
                                        <p:cTn id="171" dur="2000"/>
                                        <p:tgtEl>
                                          <p:spTgt spid="80"/>
                                        </p:tgtEl>
                                      </p:cBhvr>
                                    </p:animEffect>
                                    <p:set>
                                      <p:cBhvr>
                                        <p:cTn id="172" dur="1" fill="hold">
                                          <p:stCondLst>
                                            <p:cond delay="1999"/>
                                          </p:stCondLst>
                                        </p:cTn>
                                        <p:tgtEl>
                                          <p:spTgt spid="80"/>
                                        </p:tgtEl>
                                        <p:attrNameLst>
                                          <p:attrName>style.visibility</p:attrName>
                                        </p:attrNameLst>
                                      </p:cBhvr>
                                      <p:to>
                                        <p:strVal val="hidden"/>
                                      </p:to>
                                    </p:set>
                                  </p:childTnLst>
                                </p:cTn>
                              </p:par>
                              <p:par>
                                <p:cTn id="173" presetID="9" presetClass="exit" presetSubtype="0" fill="hold" nodeType="withEffect">
                                  <p:stCondLst>
                                    <p:cond delay="0"/>
                                  </p:stCondLst>
                                  <p:childTnLst>
                                    <p:animEffect transition="out" filter="dissolve">
                                      <p:cBhvr>
                                        <p:cTn id="174" dur="2000"/>
                                        <p:tgtEl>
                                          <p:spTgt spid="71"/>
                                        </p:tgtEl>
                                      </p:cBhvr>
                                    </p:animEffect>
                                    <p:set>
                                      <p:cBhvr>
                                        <p:cTn id="175" dur="1" fill="hold">
                                          <p:stCondLst>
                                            <p:cond delay="1999"/>
                                          </p:stCondLst>
                                        </p:cTn>
                                        <p:tgtEl>
                                          <p:spTgt spid="71"/>
                                        </p:tgtEl>
                                        <p:attrNameLst>
                                          <p:attrName>style.visibility</p:attrName>
                                        </p:attrNameLst>
                                      </p:cBhvr>
                                      <p:to>
                                        <p:strVal val="hidden"/>
                                      </p:to>
                                    </p:set>
                                  </p:childTnLst>
                                </p:cTn>
                              </p:par>
                              <p:par>
                                <p:cTn id="176" presetID="9" presetClass="exit" presetSubtype="0" fill="hold" nodeType="withEffect">
                                  <p:stCondLst>
                                    <p:cond delay="0"/>
                                  </p:stCondLst>
                                  <p:childTnLst>
                                    <p:animEffect transition="out" filter="dissolve">
                                      <p:cBhvr>
                                        <p:cTn id="177" dur="2000"/>
                                        <p:tgtEl>
                                          <p:spTgt spid="82"/>
                                        </p:tgtEl>
                                      </p:cBhvr>
                                    </p:animEffect>
                                    <p:set>
                                      <p:cBhvr>
                                        <p:cTn id="178" dur="1" fill="hold">
                                          <p:stCondLst>
                                            <p:cond delay="1999"/>
                                          </p:stCondLst>
                                        </p:cTn>
                                        <p:tgtEl>
                                          <p:spTgt spid="82"/>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nodeType="clickEffect">
                                  <p:stCondLst>
                                    <p:cond delay="0"/>
                                  </p:stCondLst>
                                  <p:childTnLst>
                                    <p:set>
                                      <p:cBhvr>
                                        <p:cTn id="182" dur="1" fill="hold">
                                          <p:stCondLst>
                                            <p:cond delay="0"/>
                                          </p:stCondLst>
                                        </p:cTn>
                                        <p:tgtEl>
                                          <p:spTgt spid="57">
                                            <p:txEl>
                                              <p:pRg st="7" end="7"/>
                                            </p:txEl>
                                          </p:spTgt>
                                        </p:tgtEl>
                                        <p:attrNameLst>
                                          <p:attrName>style.visibility</p:attrName>
                                        </p:attrNameLst>
                                      </p:cBhvr>
                                      <p:to>
                                        <p:strVal val="visible"/>
                                      </p:to>
                                    </p:set>
                                    <p:animEffect transition="in" filter="fade">
                                      <p:cBhvr>
                                        <p:cTn id="183" dur="500"/>
                                        <p:tgtEl>
                                          <p:spTgt spid="57">
                                            <p:txEl>
                                              <p:pRg st="7" end="7"/>
                                            </p:txEl>
                                          </p:spTgt>
                                        </p:tgtEl>
                                      </p:cBhvr>
                                    </p:animEffect>
                                  </p:childTnLst>
                                </p:cTn>
                              </p:par>
                              <p:par>
                                <p:cTn id="184" presetID="10" presetClass="entr" presetSubtype="0" fill="hold" nodeType="withEffect">
                                  <p:stCondLst>
                                    <p:cond delay="0"/>
                                  </p:stCondLst>
                                  <p:childTnLst>
                                    <p:set>
                                      <p:cBhvr>
                                        <p:cTn id="185" dur="1" fill="hold">
                                          <p:stCondLst>
                                            <p:cond delay="0"/>
                                          </p:stCondLst>
                                        </p:cTn>
                                        <p:tgtEl>
                                          <p:spTgt spid="57">
                                            <p:txEl>
                                              <p:pRg st="8" end="8"/>
                                            </p:txEl>
                                          </p:spTgt>
                                        </p:tgtEl>
                                        <p:attrNameLst>
                                          <p:attrName>style.visibility</p:attrName>
                                        </p:attrNameLst>
                                      </p:cBhvr>
                                      <p:to>
                                        <p:strVal val="visible"/>
                                      </p:to>
                                    </p:set>
                                    <p:animEffect transition="in" filter="fade">
                                      <p:cBhvr>
                                        <p:cTn id="186" dur="500"/>
                                        <p:tgtEl>
                                          <p:spTgt spid="57">
                                            <p:txEl>
                                              <p:pRg st="8" end="8"/>
                                            </p:txEl>
                                          </p:spTgt>
                                        </p:tgtEl>
                                      </p:cBhvr>
                                    </p:animEffect>
                                  </p:childTnLst>
                                </p:cTn>
                              </p:par>
                              <p:par>
                                <p:cTn id="187" presetID="10" presetClass="entr" presetSubtype="0" fill="hold" nodeType="withEffect">
                                  <p:stCondLst>
                                    <p:cond delay="0"/>
                                  </p:stCondLst>
                                  <p:childTnLst>
                                    <p:set>
                                      <p:cBhvr>
                                        <p:cTn id="188" dur="1" fill="hold">
                                          <p:stCondLst>
                                            <p:cond delay="0"/>
                                          </p:stCondLst>
                                        </p:cTn>
                                        <p:tgtEl>
                                          <p:spTgt spid="57">
                                            <p:txEl>
                                              <p:pRg st="9" end="9"/>
                                            </p:txEl>
                                          </p:spTgt>
                                        </p:tgtEl>
                                        <p:attrNameLst>
                                          <p:attrName>style.visibility</p:attrName>
                                        </p:attrNameLst>
                                      </p:cBhvr>
                                      <p:to>
                                        <p:strVal val="visible"/>
                                      </p:to>
                                    </p:set>
                                    <p:animEffect transition="in" filter="fade">
                                      <p:cBhvr>
                                        <p:cTn id="189" dur="500"/>
                                        <p:tgtEl>
                                          <p:spTgt spid="57">
                                            <p:txEl>
                                              <p:pRg st="9" end="9"/>
                                            </p:txEl>
                                          </p:spTgt>
                                        </p:tgtEl>
                                      </p:cBhvr>
                                    </p:animEffect>
                                  </p:childTnLst>
                                </p:cTn>
                              </p:par>
                              <p:par>
                                <p:cTn id="190" presetID="10" presetClass="entr" presetSubtype="0" fill="hold" nodeType="withEffect">
                                  <p:stCondLst>
                                    <p:cond delay="0"/>
                                  </p:stCondLst>
                                  <p:childTnLst>
                                    <p:set>
                                      <p:cBhvr>
                                        <p:cTn id="191" dur="1" fill="hold">
                                          <p:stCondLst>
                                            <p:cond delay="0"/>
                                          </p:stCondLst>
                                        </p:cTn>
                                        <p:tgtEl>
                                          <p:spTgt spid="57">
                                            <p:txEl>
                                              <p:pRg st="10" end="10"/>
                                            </p:txEl>
                                          </p:spTgt>
                                        </p:tgtEl>
                                        <p:attrNameLst>
                                          <p:attrName>style.visibility</p:attrName>
                                        </p:attrNameLst>
                                      </p:cBhvr>
                                      <p:to>
                                        <p:strVal val="visible"/>
                                      </p:to>
                                    </p:set>
                                    <p:animEffect transition="in" filter="fade">
                                      <p:cBhvr>
                                        <p:cTn id="192" dur="500"/>
                                        <p:tgtEl>
                                          <p:spTgt spid="57">
                                            <p:txEl>
                                              <p:pRg st="10" end="10"/>
                                            </p:txEl>
                                          </p:spTgt>
                                        </p:tgtEl>
                                      </p:cBhvr>
                                    </p:animEffect>
                                  </p:childTnLst>
                                </p:cTn>
                              </p:par>
                              <p:par>
                                <p:cTn id="193" presetID="9" presetClass="exit" presetSubtype="0" fill="hold" nodeType="withEffect">
                                  <p:stCondLst>
                                    <p:cond delay="0"/>
                                  </p:stCondLst>
                                  <p:childTnLst>
                                    <p:animEffect transition="out" filter="dissolve">
                                      <p:cBhvr>
                                        <p:cTn id="194" dur="2000"/>
                                        <p:tgtEl>
                                          <p:spTgt spid="2050"/>
                                        </p:tgtEl>
                                      </p:cBhvr>
                                    </p:animEffect>
                                    <p:set>
                                      <p:cBhvr>
                                        <p:cTn id="195" dur="1" fill="hold">
                                          <p:stCondLst>
                                            <p:cond delay="1999"/>
                                          </p:stCondLst>
                                        </p:cTn>
                                        <p:tgtEl>
                                          <p:spTgt spid="2050"/>
                                        </p:tgtEl>
                                        <p:attrNameLst>
                                          <p:attrName>style.visibility</p:attrName>
                                        </p:attrNameLst>
                                      </p:cBhvr>
                                      <p:to>
                                        <p:strVal val="hidden"/>
                                      </p:to>
                                    </p:set>
                                  </p:childTnLst>
                                </p:cTn>
                              </p:par>
                              <p:par>
                                <p:cTn id="196" presetID="9" presetClass="exit" presetSubtype="0" fill="hold" nodeType="withEffect">
                                  <p:stCondLst>
                                    <p:cond delay="0"/>
                                  </p:stCondLst>
                                  <p:childTnLst>
                                    <p:animEffect transition="out" filter="dissolve">
                                      <p:cBhvr>
                                        <p:cTn id="197" dur="2000"/>
                                        <p:tgtEl>
                                          <p:spTgt spid="87"/>
                                        </p:tgtEl>
                                      </p:cBhvr>
                                    </p:animEffect>
                                    <p:set>
                                      <p:cBhvr>
                                        <p:cTn id="198" dur="1" fill="hold">
                                          <p:stCondLst>
                                            <p:cond delay="1999"/>
                                          </p:stCondLst>
                                        </p:cTn>
                                        <p:tgtEl>
                                          <p:spTgt spid="87"/>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nodeType="clickEffect">
                                  <p:stCondLst>
                                    <p:cond delay="0"/>
                                  </p:stCondLst>
                                  <p:childTnLst>
                                    <p:set>
                                      <p:cBhvr>
                                        <p:cTn id="202" dur="1" fill="hold">
                                          <p:stCondLst>
                                            <p:cond delay="0"/>
                                          </p:stCondLst>
                                        </p:cTn>
                                        <p:tgtEl>
                                          <p:spTgt spid="57">
                                            <p:txEl>
                                              <p:pRg st="12" end="12"/>
                                            </p:txEl>
                                          </p:spTgt>
                                        </p:tgtEl>
                                        <p:attrNameLst>
                                          <p:attrName>style.visibility</p:attrName>
                                        </p:attrNameLst>
                                      </p:cBhvr>
                                      <p:to>
                                        <p:strVal val="visible"/>
                                      </p:to>
                                    </p:set>
                                    <p:animEffect transition="in" filter="fade">
                                      <p:cBhvr>
                                        <p:cTn id="203" dur="500"/>
                                        <p:tgtEl>
                                          <p:spTgt spid="57">
                                            <p:txEl>
                                              <p:pRg st="12" end="12"/>
                                            </p:txEl>
                                          </p:spTgt>
                                        </p:tgtEl>
                                      </p:cBhvr>
                                    </p:animEffect>
                                  </p:childTnLst>
                                </p:cTn>
                              </p:par>
                              <p:par>
                                <p:cTn id="204" presetID="10" presetClass="entr" presetSubtype="0" fill="hold" nodeType="withEffect">
                                  <p:stCondLst>
                                    <p:cond delay="0"/>
                                  </p:stCondLst>
                                  <p:childTnLst>
                                    <p:set>
                                      <p:cBhvr>
                                        <p:cTn id="205" dur="1" fill="hold">
                                          <p:stCondLst>
                                            <p:cond delay="0"/>
                                          </p:stCondLst>
                                        </p:cTn>
                                        <p:tgtEl>
                                          <p:spTgt spid="57">
                                            <p:txEl>
                                              <p:pRg st="13" end="13"/>
                                            </p:txEl>
                                          </p:spTgt>
                                        </p:tgtEl>
                                        <p:attrNameLst>
                                          <p:attrName>style.visibility</p:attrName>
                                        </p:attrNameLst>
                                      </p:cBhvr>
                                      <p:to>
                                        <p:strVal val="visible"/>
                                      </p:to>
                                    </p:set>
                                    <p:animEffect transition="in" filter="fade">
                                      <p:cBhvr>
                                        <p:cTn id="206" dur="500"/>
                                        <p:tgtEl>
                                          <p:spTgt spid="57">
                                            <p:txEl>
                                              <p:pRg st="13" end="13"/>
                                            </p:txEl>
                                          </p:spTgt>
                                        </p:tgtEl>
                                      </p:cBhvr>
                                    </p:animEffect>
                                  </p:childTnLst>
                                </p:cTn>
                              </p:par>
                              <p:par>
                                <p:cTn id="207" presetID="10" presetClass="entr" presetSubtype="0" fill="hold" nodeType="withEffect">
                                  <p:stCondLst>
                                    <p:cond delay="0"/>
                                  </p:stCondLst>
                                  <p:childTnLst>
                                    <p:set>
                                      <p:cBhvr>
                                        <p:cTn id="208" dur="1" fill="hold">
                                          <p:stCondLst>
                                            <p:cond delay="0"/>
                                          </p:stCondLst>
                                        </p:cTn>
                                        <p:tgtEl>
                                          <p:spTgt spid="57">
                                            <p:txEl>
                                              <p:pRg st="14" end="14"/>
                                            </p:txEl>
                                          </p:spTgt>
                                        </p:tgtEl>
                                        <p:attrNameLst>
                                          <p:attrName>style.visibility</p:attrName>
                                        </p:attrNameLst>
                                      </p:cBhvr>
                                      <p:to>
                                        <p:strVal val="visible"/>
                                      </p:to>
                                    </p:set>
                                    <p:animEffect transition="in" filter="fade">
                                      <p:cBhvr>
                                        <p:cTn id="209" dur="500"/>
                                        <p:tgtEl>
                                          <p:spTgt spid="57">
                                            <p:txEl>
                                              <p:pRg st="14" end="14"/>
                                            </p:txEl>
                                          </p:spTgt>
                                        </p:tgtEl>
                                      </p:cBhvr>
                                    </p:animEffect>
                                  </p:childTnLst>
                                </p:cTn>
                              </p:par>
                              <p:par>
                                <p:cTn id="210" presetID="10" presetClass="entr" presetSubtype="0" fill="hold" nodeType="withEffect">
                                  <p:stCondLst>
                                    <p:cond delay="0"/>
                                  </p:stCondLst>
                                  <p:childTnLst>
                                    <p:set>
                                      <p:cBhvr>
                                        <p:cTn id="211" dur="1" fill="hold">
                                          <p:stCondLst>
                                            <p:cond delay="0"/>
                                          </p:stCondLst>
                                        </p:cTn>
                                        <p:tgtEl>
                                          <p:spTgt spid="57">
                                            <p:txEl>
                                              <p:pRg st="15" end="15"/>
                                            </p:txEl>
                                          </p:spTgt>
                                        </p:tgtEl>
                                        <p:attrNameLst>
                                          <p:attrName>style.visibility</p:attrName>
                                        </p:attrNameLst>
                                      </p:cBhvr>
                                      <p:to>
                                        <p:strVal val="visible"/>
                                      </p:to>
                                    </p:set>
                                    <p:animEffect transition="in" filter="fade">
                                      <p:cBhvr>
                                        <p:cTn id="212" dur="500"/>
                                        <p:tgtEl>
                                          <p:spTgt spid="57">
                                            <p:txEl>
                                              <p:pRg st="15" end="15"/>
                                            </p:txEl>
                                          </p:spTgt>
                                        </p:tgtEl>
                                      </p:cBhvr>
                                    </p:animEffect>
                                  </p:childTnLst>
                                </p:cTn>
                              </p:par>
                            </p:childTnLst>
                          </p:cTn>
                        </p:par>
                        <p:par>
                          <p:cTn id="213" fill="hold">
                            <p:stCondLst>
                              <p:cond delay="500"/>
                            </p:stCondLst>
                            <p:childTnLst>
                              <p:par>
                                <p:cTn id="214" presetID="22" presetClass="entr" presetSubtype="8" fill="hold" nodeType="afterEffect">
                                  <p:stCondLst>
                                    <p:cond delay="3000"/>
                                  </p:stCondLst>
                                  <p:childTnLst>
                                    <p:set>
                                      <p:cBhvr>
                                        <p:cTn id="215" dur="1" fill="hold">
                                          <p:stCondLst>
                                            <p:cond delay="0"/>
                                          </p:stCondLst>
                                        </p:cTn>
                                        <p:tgtEl>
                                          <p:spTgt spid="89"/>
                                        </p:tgtEl>
                                        <p:attrNameLst>
                                          <p:attrName>style.visibility</p:attrName>
                                        </p:attrNameLst>
                                      </p:cBhvr>
                                      <p:to>
                                        <p:strVal val="visible"/>
                                      </p:to>
                                    </p:set>
                                    <p:animEffect transition="in" filter="wipe(left)">
                                      <p:cBhvr>
                                        <p:cTn id="216" dur="500"/>
                                        <p:tgtEl>
                                          <p:spTgt spid="89"/>
                                        </p:tgtEl>
                                      </p:cBhvr>
                                    </p:animEffect>
                                  </p:childTnLst>
                                </p:cTn>
                              </p:par>
                            </p:childTnLst>
                          </p:cTn>
                        </p:par>
                        <p:par>
                          <p:cTn id="217" fill="hold">
                            <p:stCondLst>
                              <p:cond delay="4000"/>
                            </p:stCondLst>
                            <p:childTnLst>
                              <p:par>
                                <p:cTn id="218" presetID="22" presetClass="entr" presetSubtype="8" fill="hold" nodeType="afterEffect">
                                  <p:stCondLst>
                                    <p:cond delay="3000"/>
                                  </p:stCondLst>
                                  <p:childTnLst>
                                    <p:set>
                                      <p:cBhvr>
                                        <p:cTn id="219" dur="1" fill="hold">
                                          <p:stCondLst>
                                            <p:cond delay="0"/>
                                          </p:stCondLst>
                                        </p:cTn>
                                        <p:tgtEl>
                                          <p:spTgt spid="92"/>
                                        </p:tgtEl>
                                        <p:attrNameLst>
                                          <p:attrName>style.visibility</p:attrName>
                                        </p:attrNameLst>
                                      </p:cBhvr>
                                      <p:to>
                                        <p:strVal val="visible"/>
                                      </p:to>
                                    </p:set>
                                    <p:animEffect transition="in" filter="wipe(left)">
                                      <p:cBhvr>
                                        <p:cTn id="22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P spid="78" grpId="0"/>
      <p:bldP spid="95" grpId="0"/>
      <p:bldP spid="96" grpId="0"/>
      <p:bldP spid="101" grpId="0"/>
      <p:bldP spid="106" grpId="0" animBg="1"/>
      <p:bldP spid="107" grpId="0" animBg="1"/>
      <p:bldP spid="108" grpId="0" animBg="1"/>
      <p:bldP spid="109" grpId="0" animBg="1"/>
      <p:bldP spid="81" grpId="0" animBg="1"/>
      <p:bldP spid="83" grpId="0" animBg="1"/>
      <p:bldP spid="84" grpId="0" animBg="1"/>
      <p:bldP spid="8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ESX</a:t>
            </a:r>
            <a:r>
              <a:rPr lang="en-US" dirty="0" smtClean="0"/>
              <a:t> Server Extension – Manage View	</a:t>
            </a:r>
            <a:endParaRPr lang="en-US" dirty="0"/>
          </a:p>
        </p:txBody>
      </p:sp>
      <p:sp>
        <p:nvSpPr>
          <p:cNvPr id="8" name="Text Placeholder 2"/>
          <p:cNvSpPr txBox="1">
            <a:spLocks/>
          </p:cNvSpPr>
          <p:nvPr/>
        </p:nvSpPr>
        <p:spPr>
          <a:xfrm>
            <a:off x="229702" y="1344167"/>
            <a:ext cx="8671537" cy="4894791"/>
          </a:xfrm>
          <a:prstGeom prst="rect">
            <a:avLst/>
          </a:prstGeom>
        </p:spPr>
        <p:txBody>
          <a:bodyPr vert="horz" lIns="91440" tIns="45720" rIns="91440" bIns="45720" rtlCol="0">
            <a:noAutofit/>
          </a:bodyPr>
          <a:lstStyle>
            <a:lvl1pPr marL="228600" indent="-228600" algn="l" defTabSz="914400" rtl="0" eaLnBrk="1" latinLnBrk="0" hangingPunct="1">
              <a:lnSpc>
                <a:spcPct val="95000"/>
              </a:lnSpc>
              <a:spcBef>
                <a:spcPts val="1480"/>
              </a:spcBef>
              <a:buClr>
                <a:schemeClr val="tx2"/>
              </a:buClr>
              <a:buSzPct val="90000"/>
              <a:buFont typeface="Arial" pitchFamily="34" charset="0"/>
              <a:buChar char="•"/>
              <a:tabLst/>
              <a:defRPr lang="en-US" sz="2200" kern="1200">
                <a:solidFill>
                  <a:srgbClr val="435153"/>
                </a:solidFill>
                <a:latin typeface="+mj-lt"/>
                <a:ea typeface="+mn-ea"/>
                <a:cs typeface="+mn-cs"/>
              </a:defRPr>
            </a:lvl1pPr>
            <a:lvl2pPr marL="406400" indent="0" algn="l" defTabSz="914400" rtl="0" eaLnBrk="1" latinLnBrk="0" hangingPunct="1">
              <a:lnSpc>
                <a:spcPct val="95000"/>
              </a:lnSpc>
              <a:spcBef>
                <a:spcPts val="600"/>
              </a:spcBef>
              <a:buClr>
                <a:schemeClr val="tx2"/>
              </a:buClr>
              <a:buFontTx/>
              <a:buNone/>
              <a:defRPr lang="en-US" sz="1800" kern="1200">
                <a:solidFill>
                  <a:srgbClr val="435153"/>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a:solidFill>
                  <a:srgbClr val="435153"/>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a:solidFill>
                  <a:srgbClr val="435153"/>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a:solidFill>
                  <a:srgbClr val="435153"/>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smtClean="0"/>
              <a:t>Manage view shows the inventory and installed firmware</a:t>
            </a:r>
          </a:p>
          <a:p>
            <a:endParaRPr lang="en-US" sz="2000" dirty="0" smtClean="0"/>
          </a:p>
          <a:p>
            <a:endParaRPr lang="en-US" sz="2000" dirty="0" smtClean="0"/>
          </a:p>
          <a:p>
            <a:endParaRPr lang="en-US" sz="2000" dirty="0" smtClean="0"/>
          </a:p>
          <a:p>
            <a:endParaRPr lang="en-US" sz="2000" dirty="0" smtClean="0"/>
          </a:p>
          <a:p>
            <a:endParaRPr lang="en-US" sz="2000" dirty="0" smtClean="0"/>
          </a:p>
          <a:p>
            <a:pPr lvl="1"/>
            <a:endParaRPr lang="en-US" sz="1600" dirty="0" smtClean="0"/>
          </a:p>
          <a:p>
            <a:pPr marL="692150" lvl="1" indent="-285750">
              <a:buFont typeface="Arial" pitchFamily="34" charset="0"/>
              <a:buChar char="•"/>
            </a:pPr>
            <a:endParaRPr lang="en-US" sz="1600" dirty="0" smtClean="0"/>
          </a:p>
          <a:p>
            <a:pPr marL="692150" lvl="1" indent="-285750">
              <a:buFont typeface="Arial" pitchFamily="34" charset="0"/>
              <a:buChar char="•"/>
            </a:pPr>
            <a:endParaRPr lang="en-US" sz="1600" dirty="0" smtClean="0"/>
          </a:p>
          <a:p>
            <a:pPr marL="0" indent="0">
              <a:buFont typeface="Arial" pitchFamily="34" charset="0"/>
              <a:buNone/>
            </a:pPr>
            <a:r>
              <a:rPr lang="en-US" sz="2000" dirty="0" smtClean="0"/>
              <a:t> </a:t>
            </a:r>
            <a:endParaRPr lang="en-US" sz="2000" dirty="0"/>
          </a:p>
        </p:txBody>
      </p:sp>
      <p:pic>
        <p:nvPicPr>
          <p:cNvPr id="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969" y="1918575"/>
            <a:ext cx="8818270" cy="3235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6251905"/>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ESX</a:t>
            </a:r>
            <a:r>
              <a:rPr lang="en-US" dirty="0" smtClean="0"/>
              <a:t> Server Extension- Monitor View	</a:t>
            </a:r>
            <a:endParaRPr lang="en-US" dirty="0"/>
          </a:p>
        </p:txBody>
      </p:sp>
      <p:sp>
        <p:nvSpPr>
          <p:cNvPr id="3" name="Text Placeholder 2"/>
          <p:cNvSpPr>
            <a:spLocks noGrp="1"/>
          </p:cNvSpPr>
          <p:nvPr>
            <p:ph type="body" sz="quarter" idx="10"/>
          </p:nvPr>
        </p:nvSpPr>
        <p:spPr>
          <a:xfrm>
            <a:off x="239713" y="1344168"/>
            <a:ext cx="8661526" cy="4965192"/>
          </a:xfrm>
        </p:spPr>
        <p:txBody>
          <a:bodyPr/>
          <a:lstStyle/>
          <a:p>
            <a:pPr marL="0" indent="0">
              <a:buNone/>
            </a:pPr>
            <a:r>
              <a:rPr lang="en-US" sz="2000" dirty="0" smtClean="0"/>
              <a:t>Monitor view shows all the faults, power and temperature statistics. </a:t>
            </a:r>
          </a:p>
          <a:p>
            <a:pPr lvl="1"/>
            <a:endParaRPr lang="en-US" sz="1600" dirty="0" smtClean="0"/>
          </a:p>
          <a:p>
            <a:pPr marL="0" indent="0">
              <a:buNone/>
            </a:pPr>
            <a:r>
              <a:rPr lang="en-US" sz="2000" dirty="0" smtClean="0"/>
              <a:t> </a:t>
            </a:r>
            <a:endParaRPr lang="en-US" sz="2000" dirty="0"/>
          </a:p>
        </p:txBody>
      </p:sp>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9702" y="1954408"/>
            <a:ext cx="8523742" cy="258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9988442"/>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lstStyle/>
          <a:p>
            <a:r>
              <a:rPr lang="en-US" dirty="0" smtClean="0"/>
              <a:t>UCS Central</a:t>
            </a:r>
            <a:br>
              <a:rPr lang="en-US" dirty="0" smtClean="0"/>
            </a:br>
            <a:endParaRPr lang="en-US" dirty="0"/>
          </a:p>
        </p:txBody>
      </p:sp>
      <p:sp>
        <p:nvSpPr>
          <p:cNvPr id="3" name="Subtitle 2"/>
          <p:cNvSpPr>
            <a:spLocks noGrp="1"/>
          </p:cNvSpPr>
          <p:nvPr>
            <p:ph type="subTitle" idx="1"/>
          </p:nvPr>
        </p:nvSpPr>
        <p:spPr>
          <a:xfrm>
            <a:off x="236383" y="4464070"/>
            <a:ext cx="8112126" cy="1860530"/>
          </a:xfrm>
        </p:spPr>
        <p:txBody>
          <a:bodyPr/>
          <a:lstStyle/>
          <a:p>
            <a:endParaRPr lang="en-US" dirty="0"/>
          </a:p>
        </p:txBody>
      </p:sp>
    </p:spTree>
    <p:extLst>
      <p:ext uri="{BB962C8B-B14F-4D97-AF65-F5344CB8AC3E}">
        <p14:creationId xmlns:p14="http://schemas.microsoft.com/office/powerpoint/2010/main" val="2476268675"/>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1363128" y="1447800"/>
            <a:ext cx="7280412" cy="4264025"/>
            <a:chOff x="2108993" y="2034118"/>
            <a:chExt cx="12944219" cy="5685367"/>
          </a:xfrm>
        </p:grpSpPr>
        <p:sp>
          <p:nvSpPr>
            <p:cNvPr id="65" name="Freeform 7"/>
            <p:cNvSpPr>
              <a:spLocks/>
            </p:cNvSpPr>
            <p:nvPr/>
          </p:nvSpPr>
          <p:spPr bwMode="auto">
            <a:xfrm>
              <a:off x="2108993" y="2777067"/>
              <a:ext cx="12944215" cy="4942418"/>
            </a:xfrm>
            <a:custGeom>
              <a:avLst/>
              <a:gdLst/>
              <a:ahLst/>
              <a:cxnLst>
                <a:cxn ang="0">
                  <a:pos x="0" y="2221"/>
                </a:cxn>
                <a:cxn ang="0">
                  <a:pos x="0" y="2221"/>
                </a:cxn>
                <a:cxn ang="0">
                  <a:pos x="3" y="2245"/>
                </a:cxn>
                <a:cxn ang="0">
                  <a:pos x="10" y="2266"/>
                </a:cxn>
                <a:cxn ang="0">
                  <a:pos x="19" y="2285"/>
                </a:cxn>
                <a:cxn ang="0">
                  <a:pos x="34" y="2302"/>
                </a:cxn>
                <a:cxn ang="0">
                  <a:pos x="50" y="2316"/>
                </a:cxn>
                <a:cxn ang="0">
                  <a:pos x="69" y="2326"/>
                </a:cxn>
                <a:cxn ang="0">
                  <a:pos x="90" y="2333"/>
                </a:cxn>
                <a:cxn ang="0">
                  <a:pos x="114" y="2335"/>
                </a:cxn>
                <a:cxn ang="0">
                  <a:pos x="1725" y="2335"/>
                </a:cxn>
                <a:cxn ang="0">
                  <a:pos x="1725" y="2335"/>
                </a:cxn>
                <a:cxn ang="0">
                  <a:pos x="1748" y="2333"/>
                </a:cxn>
                <a:cxn ang="0">
                  <a:pos x="1770" y="2326"/>
                </a:cxn>
                <a:cxn ang="0">
                  <a:pos x="1789" y="2316"/>
                </a:cxn>
                <a:cxn ang="0">
                  <a:pos x="1805" y="2302"/>
                </a:cxn>
                <a:cxn ang="0">
                  <a:pos x="1819" y="2285"/>
                </a:cxn>
                <a:cxn ang="0">
                  <a:pos x="1829" y="2266"/>
                </a:cxn>
                <a:cxn ang="0">
                  <a:pos x="1836" y="2245"/>
                </a:cxn>
                <a:cxn ang="0">
                  <a:pos x="1838" y="2221"/>
                </a:cxn>
                <a:cxn ang="0">
                  <a:pos x="1838" y="0"/>
                </a:cxn>
                <a:cxn ang="0">
                  <a:pos x="0" y="0"/>
                </a:cxn>
                <a:cxn ang="0">
                  <a:pos x="0" y="2221"/>
                </a:cxn>
              </a:cxnLst>
              <a:rect l="0" t="0" r="r" b="b"/>
              <a:pathLst>
                <a:path w="1838" h="2335">
                  <a:moveTo>
                    <a:pt x="0" y="2221"/>
                  </a:moveTo>
                  <a:lnTo>
                    <a:pt x="0" y="2221"/>
                  </a:lnTo>
                  <a:lnTo>
                    <a:pt x="3" y="2245"/>
                  </a:lnTo>
                  <a:lnTo>
                    <a:pt x="10" y="2266"/>
                  </a:lnTo>
                  <a:lnTo>
                    <a:pt x="19" y="2285"/>
                  </a:lnTo>
                  <a:lnTo>
                    <a:pt x="34" y="2302"/>
                  </a:lnTo>
                  <a:lnTo>
                    <a:pt x="50" y="2316"/>
                  </a:lnTo>
                  <a:lnTo>
                    <a:pt x="69" y="2326"/>
                  </a:lnTo>
                  <a:lnTo>
                    <a:pt x="90" y="2333"/>
                  </a:lnTo>
                  <a:lnTo>
                    <a:pt x="114" y="2335"/>
                  </a:lnTo>
                  <a:lnTo>
                    <a:pt x="1725" y="2335"/>
                  </a:lnTo>
                  <a:lnTo>
                    <a:pt x="1725" y="2335"/>
                  </a:lnTo>
                  <a:lnTo>
                    <a:pt x="1748" y="2333"/>
                  </a:lnTo>
                  <a:lnTo>
                    <a:pt x="1770" y="2326"/>
                  </a:lnTo>
                  <a:lnTo>
                    <a:pt x="1789" y="2316"/>
                  </a:lnTo>
                  <a:lnTo>
                    <a:pt x="1805" y="2302"/>
                  </a:lnTo>
                  <a:lnTo>
                    <a:pt x="1819" y="2285"/>
                  </a:lnTo>
                  <a:lnTo>
                    <a:pt x="1829" y="2266"/>
                  </a:lnTo>
                  <a:lnTo>
                    <a:pt x="1836" y="2245"/>
                  </a:lnTo>
                  <a:lnTo>
                    <a:pt x="1838" y="2221"/>
                  </a:lnTo>
                  <a:lnTo>
                    <a:pt x="1838" y="0"/>
                  </a:lnTo>
                  <a:lnTo>
                    <a:pt x="0" y="0"/>
                  </a:lnTo>
                  <a:lnTo>
                    <a:pt x="0" y="2221"/>
                  </a:lnTo>
                  <a:close/>
                </a:path>
              </a:pathLst>
            </a:custGeom>
            <a:gradFill>
              <a:gsLst>
                <a:gs pos="0">
                  <a:schemeClr val="bg1">
                    <a:lumMod val="85000"/>
                  </a:schemeClr>
                </a:gs>
                <a:gs pos="50000">
                  <a:schemeClr val="bg1">
                    <a:lumMod val="95000"/>
                  </a:schemeClr>
                </a:gs>
                <a:gs pos="100000">
                  <a:schemeClr val="bg1">
                    <a:alpha val="0"/>
                  </a:schemeClr>
                </a:gs>
              </a:gsLst>
              <a:lin ang="5400000" scaled="0"/>
            </a:gradFill>
            <a:ln w="9525">
              <a:noFill/>
              <a:round/>
              <a:headEnd/>
              <a:tailEnd/>
            </a:ln>
            <a:effectLst/>
          </p:spPr>
          <p:txBody>
            <a:bodyPr/>
            <a:lstStyle/>
            <a:p>
              <a:pPr algn="ctr" eaLnBrk="0" hangingPunct="0">
                <a:lnSpc>
                  <a:spcPct val="90000"/>
                </a:lnSpc>
              </a:pPr>
              <a:endParaRPr lang="en-US" dirty="0"/>
            </a:p>
          </p:txBody>
        </p:sp>
        <p:sp>
          <p:nvSpPr>
            <p:cNvPr id="66" name="Freeform 8"/>
            <p:cNvSpPr>
              <a:spLocks/>
            </p:cNvSpPr>
            <p:nvPr/>
          </p:nvSpPr>
          <p:spPr bwMode="auto">
            <a:xfrm>
              <a:off x="2108993" y="2034118"/>
              <a:ext cx="12944215" cy="742951"/>
            </a:xfrm>
            <a:prstGeom prst="round2Same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75981"/>
              <a:endParaRPr lang="en-US" sz="2000" dirty="0">
                <a:solidFill>
                  <a:srgbClr val="FFFFFF"/>
                </a:solidFill>
                <a:latin typeface="Arial" pitchFamily="34" charset="0"/>
              </a:endParaRPr>
            </a:p>
          </p:txBody>
        </p:sp>
        <p:sp>
          <p:nvSpPr>
            <p:cNvPr id="67" name="Rectangle 188"/>
            <p:cNvSpPr txBox="1">
              <a:spLocks noChangeArrowheads="1"/>
            </p:cNvSpPr>
            <p:nvPr/>
          </p:nvSpPr>
          <p:spPr>
            <a:xfrm>
              <a:off x="3718513" y="2057400"/>
              <a:ext cx="9725182" cy="719669"/>
            </a:xfrm>
            <a:prstGeom prst="rect">
              <a:avLst/>
            </a:prstGeom>
          </p:spPr>
          <p:txBody>
            <a:bodyPr vert="horz" lIns="91440" tIns="45720" rIns="91440" bIns="45720" rtlCol="0" anchor="ctr">
              <a:noAutofit/>
            </a:bodyPr>
            <a:lstStyle>
              <a:lvl1pPr marL="342900" indent="-342900" algn="l" defTabSz="1450975" rtl="0" fontAlgn="base">
                <a:spcBef>
                  <a:spcPts val="1200"/>
                </a:spcBef>
                <a:spcAft>
                  <a:spcPct val="0"/>
                </a:spcAft>
                <a:buClr>
                  <a:schemeClr val="accent5"/>
                </a:buClr>
                <a:buFont typeface="Wingdings" pitchFamily="2" charset="2"/>
                <a:buChar char="§"/>
                <a:defRPr lang="en-US" sz="3200" kern="1200" dirty="0" smtClean="0">
                  <a:solidFill>
                    <a:srgbClr val="000000"/>
                  </a:solidFill>
                  <a:latin typeface="+mn-lt"/>
                  <a:ea typeface="+mn-ea"/>
                  <a:cs typeface="+mn-cs"/>
                  <a:sym typeface="Arial" pitchFamily="34" charset="0"/>
                </a:defRPr>
              </a:lvl1pPr>
              <a:lvl2pPr marL="749300" indent="-288925" algn="l" defTabSz="1450975" rtl="0" fontAlgn="base">
                <a:spcBef>
                  <a:spcPts val="1200"/>
                </a:spcBef>
                <a:spcAft>
                  <a:spcPct val="0"/>
                </a:spcAft>
                <a:buClr>
                  <a:schemeClr val="tx1"/>
                </a:buClr>
                <a:buFont typeface="Arial" pitchFamily="34" charset="0"/>
                <a:buChar char="‒"/>
                <a:defRPr lang="en-US" sz="2800" kern="1200" dirty="0" smtClean="0">
                  <a:solidFill>
                    <a:srgbClr val="000000"/>
                  </a:solidFill>
                  <a:latin typeface="+mn-lt"/>
                  <a:ea typeface="+mn-ea"/>
                  <a:cs typeface="+mn-cs"/>
                  <a:sym typeface="Arial" pitchFamily="34" charset="0"/>
                </a:defRPr>
              </a:lvl2pPr>
              <a:lvl3pPr marL="1143000" indent="-225425" algn="l" defTabSz="1450975" rtl="0" fontAlgn="base">
                <a:spcBef>
                  <a:spcPts val="1200"/>
                </a:spcBef>
                <a:spcAft>
                  <a:spcPct val="0"/>
                </a:spcAft>
                <a:buFont typeface="Arial" pitchFamily="34" charset="0"/>
                <a:buNone/>
                <a:defRPr lang="en-US" sz="2400" kern="1200" dirty="0" smtClean="0">
                  <a:solidFill>
                    <a:srgbClr val="000000"/>
                  </a:solidFill>
                  <a:latin typeface="+mn-lt"/>
                  <a:ea typeface="+mn-ea"/>
                  <a:cs typeface="+mn-cs"/>
                  <a:sym typeface="Arial" pitchFamily="34" charset="0"/>
                </a:defRPr>
              </a:lvl3pPr>
              <a:lvl4pPr marL="1374775" indent="0" algn="l" defTabSz="1450975" rtl="0" fontAlgn="base">
                <a:spcBef>
                  <a:spcPts val="1200"/>
                </a:spcBef>
                <a:spcAft>
                  <a:spcPct val="0"/>
                </a:spcAft>
                <a:buFont typeface="Arial" pitchFamily="34" charset="0"/>
                <a:buNone/>
                <a:defRPr lang="en-US" sz="2000" kern="1200" dirty="0" smtClean="0">
                  <a:solidFill>
                    <a:srgbClr val="000000"/>
                  </a:solidFill>
                  <a:latin typeface="+mn-lt"/>
                  <a:ea typeface="+mn-ea"/>
                  <a:cs typeface="+mn-cs"/>
                  <a:sym typeface="Arial" pitchFamily="34" charset="0"/>
                </a:defRPr>
              </a:lvl4pPr>
              <a:lvl5pPr marL="1831975" indent="0" algn="l" defTabSz="1450975" rtl="0" fontAlgn="base">
                <a:spcBef>
                  <a:spcPts val="1200"/>
                </a:spcBef>
                <a:spcAft>
                  <a:spcPct val="0"/>
                </a:spcAft>
                <a:buFont typeface="Arial" pitchFamily="34" charset="0"/>
                <a:buNone/>
                <a:defRPr lang="en-US" sz="1800" kern="1200" dirty="0" smtClean="0">
                  <a:solidFill>
                    <a:srgbClr val="000000"/>
                  </a:solidFill>
                  <a:latin typeface="+mn-lt"/>
                  <a:ea typeface="+mn-ea"/>
                  <a:cs typeface="+mn-cs"/>
                  <a:sym typeface="Arial" pitchFamily="34" charset="0"/>
                </a:defRPr>
              </a:lvl5pPr>
              <a:lvl6pPr marL="3991676"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743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319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954"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9pPr>
            </a:lstStyle>
            <a:p>
              <a:pPr marL="0" indent="0" algn="ctr">
                <a:buNone/>
              </a:pPr>
              <a:r>
                <a:rPr lang="en-US" sz="1300" b="1" dirty="0">
                  <a:solidFill>
                    <a:schemeClr val="bg1"/>
                  </a:solidFill>
                </a:rPr>
                <a:t>UCS Central</a:t>
              </a:r>
              <a:endParaRPr lang="en-US" sz="1300" dirty="0">
                <a:solidFill>
                  <a:schemeClr val="bg1"/>
                </a:solidFill>
              </a:endParaRPr>
            </a:p>
          </p:txBody>
        </p:sp>
        <p:cxnSp>
          <p:nvCxnSpPr>
            <p:cNvPr id="68" name="Straight Connector 67"/>
            <p:cNvCxnSpPr/>
            <p:nvPr/>
          </p:nvCxnSpPr>
          <p:spPr>
            <a:xfrm>
              <a:off x="2108995" y="2777067"/>
              <a:ext cx="12944217" cy="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1357627" y="2251075"/>
            <a:ext cx="3257231" cy="3463925"/>
            <a:chOff x="2108993" y="2034118"/>
            <a:chExt cx="12944219" cy="4618567"/>
          </a:xfrm>
        </p:grpSpPr>
        <p:sp>
          <p:nvSpPr>
            <p:cNvPr id="71" name="Freeform 7"/>
            <p:cNvSpPr>
              <a:spLocks/>
            </p:cNvSpPr>
            <p:nvPr/>
          </p:nvSpPr>
          <p:spPr bwMode="auto">
            <a:xfrm>
              <a:off x="2108993" y="2777067"/>
              <a:ext cx="12944215" cy="3875618"/>
            </a:xfrm>
            <a:custGeom>
              <a:avLst/>
              <a:gdLst/>
              <a:ahLst/>
              <a:cxnLst>
                <a:cxn ang="0">
                  <a:pos x="0" y="2221"/>
                </a:cxn>
                <a:cxn ang="0">
                  <a:pos x="0" y="2221"/>
                </a:cxn>
                <a:cxn ang="0">
                  <a:pos x="3" y="2245"/>
                </a:cxn>
                <a:cxn ang="0">
                  <a:pos x="10" y="2266"/>
                </a:cxn>
                <a:cxn ang="0">
                  <a:pos x="19" y="2285"/>
                </a:cxn>
                <a:cxn ang="0">
                  <a:pos x="34" y="2302"/>
                </a:cxn>
                <a:cxn ang="0">
                  <a:pos x="50" y="2316"/>
                </a:cxn>
                <a:cxn ang="0">
                  <a:pos x="69" y="2326"/>
                </a:cxn>
                <a:cxn ang="0">
                  <a:pos x="90" y="2333"/>
                </a:cxn>
                <a:cxn ang="0">
                  <a:pos x="114" y="2335"/>
                </a:cxn>
                <a:cxn ang="0">
                  <a:pos x="1725" y="2335"/>
                </a:cxn>
                <a:cxn ang="0">
                  <a:pos x="1725" y="2335"/>
                </a:cxn>
                <a:cxn ang="0">
                  <a:pos x="1748" y="2333"/>
                </a:cxn>
                <a:cxn ang="0">
                  <a:pos x="1770" y="2326"/>
                </a:cxn>
                <a:cxn ang="0">
                  <a:pos x="1789" y="2316"/>
                </a:cxn>
                <a:cxn ang="0">
                  <a:pos x="1805" y="2302"/>
                </a:cxn>
                <a:cxn ang="0">
                  <a:pos x="1819" y="2285"/>
                </a:cxn>
                <a:cxn ang="0">
                  <a:pos x="1829" y="2266"/>
                </a:cxn>
                <a:cxn ang="0">
                  <a:pos x="1836" y="2245"/>
                </a:cxn>
                <a:cxn ang="0">
                  <a:pos x="1838" y="2221"/>
                </a:cxn>
                <a:cxn ang="0">
                  <a:pos x="1838" y="0"/>
                </a:cxn>
                <a:cxn ang="0">
                  <a:pos x="0" y="0"/>
                </a:cxn>
                <a:cxn ang="0">
                  <a:pos x="0" y="2221"/>
                </a:cxn>
              </a:cxnLst>
              <a:rect l="0" t="0" r="r" b="b"/>
              <a:pathLst>
                <a:path w="1838" h="2335">
                  <a:moveTo>
                    <a:pt x="0" y="2221"/>
                  </a:moveTo>
                  <a:lnTo>
                    <a:pt x="0" y="2221"/>
                  </a:lnTo>
                  <a:lnTo>
                    <a:pt x="3" y="2245"/>
                  </a:lnTo>
                  <a:lnTo>
                    <a:pt x="10" y="2266"/>
                  </a:lnTo>
                  <a:lnTo>
                    <a:pt x="19" y="2285"/>
                  </a:lnTo>
                  <a:lnTo>
                    <a:pt x="34" y="2302"/>
                  </a:lnTo>
                  <a:lnTo>
                    <a:pt x="50" y="2316"/>
                  </a:lnTo>
                  <a:lnTo>
                    <a:pt x="69" y="2326"/>
                  </a:lnTo>
                  <a:lnTo>
                    <a:pt x="90" y="2333"/>
                  </a:lnTo>
                  <a:lnTo>
                    <a:pt x="114" y="2335"/>
                  </a:lnTo>
                  <a:lnTo>
                    <a:pt x="1725" y="2335"/>
                  </a:lnTo>
                  <a:lnTo>
                    <a:pt x="1725" y="2335"/>
                  </a:lnTo>
                  <a:lnTo>
                    <a:pt x="1748" y="2333"/>
                  </a:lnTo>
                  <a:lnTo>
                    <a:pt x="1770" y="2326"/>
                  </a:lnTo>
                  <a:lnTo>
                    <a:pt x="1789" y="2316"/>
                  </a:lnTo>
                  <a:lnTo>
                    <a:pt x="1805" y="2302"/>
                  </a:lnTo>
                  <a:lnTo>
                    <a:pt x="1819" y="2285"/>
                  </a:lnTo>
                  <a:lnTo>
                    <a:pt x="1829" y="2266"/>
                  </a:lnTo>
                  <a:lnTo>
                    <a:pt x="1836" y="2245"/>
                  </a:lnTo>
                  <a:lnTo>
                    <a:pt x="1838" y="2221"/>
                  </a:lnTo>
                  <a:lnTo>
                    <a:pt x="1838" y="0"/>
                  </a:lnTo>
                  <a:lnTo>
                    <a:pt x="0" y="0"/>
                  </a:lnTo>
                  <a:lnTo>
                    <a:pt x="0" y="2221"/>
                  </a:lnTo>
                  <a:close/>
                </a:path>
              </a:pathLst>
            </a:custGeom>
            <a:gradFill>
              <a:gsLst>
                <a:gs pos="0">
                  <a:schemeClr val="bg2"/>
                </a:gs>
                <a:gs pos="50000">
                  <a:schemeClr val="bg1">
                    <a:lumMod val="95000"/>
                  </a:schemeClr>
                </a:gs>
                <a:gs pos="100000">
                  <a:schemeClr val="bg1">
                    <a:alpha val="0"/>
                  </a:schemeClr>
                </a:gs>
              </a:gsLst>
              <a:lin ang="5400000" scaled="0"/>
            </a:gradFill>
            <a:ln w="9525">
              <a:noFill/>
              <a:round/>
              <a:headEnd/>
              <a:tailEnd/>
            </a:ln>
            <a:effectLst/>
          </p:spPr>
          <p:txBody>
            <a:bodyPr/>
            <a:lstStyle/>
            <a:p>
              <a:pPr algn="ctr" eaLnBrk="0" hangingPunct="0">
                <a:lnSpc>
                  <a:spcPct val="90000"/>
                </a:lnSpc>
              </a:pPr>
              <a:endParaRPr lang="en-US" dirty="0"/>
            </a:p>
          </p:txBody>
        </p:sp>
        <p:sp>
          <p:nvSpPr>
            <p:cNvPr id="72" name="Freeform 8"/>
            <p:cNvSpPr>
              <a:spLocks/>
            </p:cNvSpPr>
            <p:nvPr/>
          </p:nvSpPr>
          <p:spPr bwMode="auto">
            <a:xfrm>
              <a:off x="2108993" y="2034118"/>
              <a:ext cx="12944215" cy="742951"/>
            </a:xfrm>
            <a:prstGeom prst="round2Same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75981"/>
              <a:endParaRPr lang="en-US" sz="2000" dirty="0">
                <a:solidFill>
                  <a:srgbClr val="FFFFFF"/>
                </a:solidFill>
                <a:latin typeface="Arial" pitchFamily="34" charset="0"/>
              </a:endParaRPr>
            </a:p>
          </p:txBody>
        </p:sp>
        <p:sp>
          <p:nvSpPr>
            <p:cNvPr id="73" name="Rectangle 188"/>
            <p:cNvSpPr txBox="1">
              <a:spLocks noChangeArrowheads="1"/>
            </p:cNvSpPr>
            <p:nvPr/>
          </p:nvSpPr>
          <p:spPr>
            <a:xfrm>
              <a:off x="3718513" y="2057400"/>
              <a:ext cx="9725182" cy="719669"/>
            </a:xfrm>
            <a:prstGeom prst="rect">
              <a:avLst/>
            </a:prstGeom>
          </p:spPr>
          <p:txBody>
            <a:bodyPr vert="horz" lIns="91440" tIns="45720" rIns="91440" bIns="45720" rtlCol="0" anchor="ctr">
              <a:noAutofit/>
            </a:bodyPr>
            <a:lstStyle>
              <a:lvl1pPr marL="342900" indent="-342900" algn="l" defTabSz="1450975" rtl="0" fontAlgn="base">
                <a:spcBef>
                  <a:spcPts val="1200"/>
                </a:spcBef>
                <a:spcAft>
                  <a:spcPct val="0"/>
                </a:spcAft>
                <a:buClr>
                  <a:schemeClr val="accent5"/>
                </a:buClr>
                <a:buFont typeface="Wingdings" pitchFamily="2" charset="2"/>
                <a:buChar char="§"/>
                <a:defRPr lang="en-US" sz="3200" kern="1200" dirty="0" smtClean="0">
                  <a:solidFill>
                    <a:srgbClr val="000000"/>
                  </a:solidFill>
                  <a:latin typeface="+mn-lt"/>
                  <a:ea typeface="+mn-ea"/>
                  <a:cs typeface="+mn-cs"/>
                  <a:sym typeface="Arial" pitchFamily="34" charset="0"/>
                </a:defRPr>
              </a:lvl1pPr>
              <a:lvl2pPr marL="749300" indent="-288925" algn="l" defTabSz="1450975" rtl="0" fontAlgn="base">
                <a:spcBef>
                  <a:spcPts val="1200"/>
                </a:spcBef>
                <a:spcAft>
                  <a:spcPct val="0"/>
                </a:spcAft>
                <a:buClr>
                  <a:schemeClr val="tx1"/>
                </a:buClr>
                <a:buFont typeface="Arial" pitchFamily="34" charset="0"/>
                <a:buChar char="‒"/>
                <a:defRPr lang="en-US" sz="2800" kern="1200" dirty="0" smtClean="0">
                  <a:solidFill>
                    <a:srgbClr val="000000"/>
                  </a:solidFill>
                  <a:latin typeface="+mn-lt"/>
                  <a:ea typeface="+mn-ea"/>
                  <a:cs typeface="+mn-cs"/>
                  <a:sym typeface="Arial" pitchFamily="34" charset="0"/>
                </a:defRPr>
              </a:lvl2pPr>
              <a:lvl3pPr marL="1143000" indent="-225425" algn="l" defTabSz="1450975" rtl="0" fontAlgn="base">
                <a:spcBef>
                  <a:spcPts val="1200"/>
                </a:spcBef>
                <a:spcAft>
                  <a:spcPct val="0"/>
                </a:spcAft>
                <a:buFont typeface="Arial" pitchFamily="34" charset="0"/>
                <a:buNone/>
                <a:defRPr lang="en-US" sz="2400" kern="1200" dirty="0" smtClean="0">
                  <a:solidFill>
                    <a:srgbClr val="000000"/>
                  </a:solidFill>
                  <a:latin typeface="+mn-lt"/>
                  <a:ea typeface="+mn-ea"/>
                  <a:cs typeface="+mn-cs"/>
                  <a:sym typeface="Arial" pitchFamily="34" charset="0"/>
                </a:defRPr>
              </a:lvl3pPr>
              <a:lvl4pPr marL="1374775" indent="0" algn="l" defTabSz="1450975" rtl="0" fontAlgn="base">
                <a:spcBef>
                  <a:spcPts val="1200"/>
                </a:spcBef>
                <a:spcAft>
                  <a:spcPct val="0"/>
                </a:spcAft>
                <a:buFont typeface="Arial" pitchFamily="34" charset="0"/>
                <a:buNone/>
                <a:defRPr lang="en-US" sz="2000" kern="1200" dirty="0" smtClean="0">
                  <a:solidFill>
                    <a:srgbClr val="000000"/>
                  </a:solidFill>
                  <a:latin typeface="+mn-lt"/>
                  <a:ea typeface="+mn-ea"/>
                  <a:cs typeface="+mn-cs"/>
                  <a:sym typeface="Arial" pitchFamily="34" charset="0"/>
                </a:defRPr>
              </a:lvl4pPr>
              <a:lvl5pPr marL="1831975" indent="0" algn="l" defTabSz="1450975" rtl="0" fontAlgn="base">
                <a:spcBef>
                  <a:spcPts val="1200"/>
                </a:spcBef>
                <a:spcAft>
                  <a:spcPct val="0"/>
                </a:spcAft>
                <a:buFont typeface="Arial" pitchFamily="34" charset="0"/>
                <a:buNone/>
                <a:defRPr lang="en-US" sz="1800" kern="1200" dirty="0" smtClean="0">
                  <a:solidFill>
                    <a:srgbClr val="000000"/>
                  </a:solidFill>
                  <a:latin typeface="+mn-lt"/>
                  <a:ea typeface="+mn-ea"/>
                  <a:cs typeface="+mn-cs"/>
                  <a:sym typeface="Arial" pitchFamily="34" charset="0"/>
                </a:defRPr>
              </a:lvl5pPr>
              <a:lvl6pPr marL="3991676"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743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319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954"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9pPr>
            </a:lstStyle>
            <a:p>
              <a:pPr marL="0" indent="0" algn="ctr">
                <a:buNone/>
              </a:pPr>
              <a:r>
                <a:rPr lang="en-US" sz="1300" b="1" dirty="0">
                  <a:solidFill>
                    <a:schemeClr val="bg1"/>
                  </a:solidFill>
                </a:rPr>
                <a:t>UCS Manager</a:t>
              </a:r>
              <a:endParaRPr lang="en-US" sz="1300" dirty="0">
                <a:solidFill>
                  <a:schemeClr val="bg1"/>
                </a:solidFill>
              </a:endParaRPr>
            </a:p>
          </p:txBody>
        </p:sp>
        <p:cxnSp>
          <p:nvCxnSpPr>
            <p:cNvPr id="74" name="Straight Connector 73"/>
            <p:cNvCxnSpPr/>
            <p:nvPr/>
          </p:nvCxnSpPr>
          <p:spPr>
            <a:xfrm>
              <a:off x="2108995" y="2777067"/>
              <a:ext cx="12944217" cy="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75" name="Trapezoid 74"/>
          <p:cNvSpPr/>
          <p:nvPr/>
        </p:nvSpPr>
        <p:spPr>
          <a:xfrm rot="15441279">
            <a:off x="3911359" y="668262"/>
            <a:ext cx="1893182" cy="6913775"/>
          </a:xfrm>
          <a:prstGeom prst="trapezoid">
            <a:avLst>
              <a:gd name="adj" fmla="val 41897"/>
            </a:avLst>
          </a:prstGeom>
          <a:gradFill flip="none" rotWithShape="1">
            <a:gsLst>
              <a:gs pos="0">
                <a:schemeClr val="bg2"/>
              </a:gs>
              <a:gs pos="100000">
                <a:srgbClr val="FFFFFF">
                  <a:alpha val="0"/>
                </a:srgbClr>
              </a:gs>
            </a:gsLst>
            <a:path path="circle">
              <a:fillToRect t="100000" r="100000"/>
            </a:path>
            <a:tileRect l="-100000" b="-100000"/>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lIns="57598" tIns="28799" rIns="57598" bIns="28799" rtlCol="0" anchor="ctr"/>
          <a:lstStyle/>
          <a:p>
            <a:pPr algn="ctr"/>
            <a:endParaRPr lang="en-US" dirty="0" smtClean="0"/>
          </a:p>
        </p:txBody>
      </p:sp>
      <p:sp>
        <p:nvSpPr>
          <p:cNvPr id="6" name="Title 5"/>
          <p:cNvSpPr>
            <a:spLocks noGrp="1"/>
          </p:cNvSpPr>
          <p:nvPr>
            <p:ph type="title"/>
          </p:nvPr>
        </p:nvSpPr>
        <p:spPr/>
        <p:txBody>
          <a:bodyPr/>
          <a:lstStyle/>
          <a:p>
            <a:r>
              <a:rPr lang="en-US" dirty="0" smtClean="0"/>
              <a:t>Compute Capacity: Units of Scale</a:t>
            </a:r>
            <a:endParaRPr lang="en-US" dirty="0"/>
          </a:p>
        </p:txBody>
      </p:sp>
      <p:sp>
        <p:nvSpPr>
          <p:cNvPr id="5" name="Slide Number Placeholder 4"/>
          <p:cNvSpPr>
            <a:spLocks noGrp="1"/>
          </p:cNvSpPr>
          <p:nvPr>
            <p:ph type="sldNum" sz="quarter" idx="4294967295"/>
          </p:nvPr>
        </p:nvSpPr>
        <p:spPr>
          <a:xfrm>
            <a:off x="8857832" y="6552605"/>
            <a:ext cx="286616" cy="364331"/>
          </a:xfrm>
          <a:prstGeom prst="rect">
            <a:avLst/>
          </a:prstGeom>
        </p:spPr>
        <p:txBody>
          <a:bodyPr/>
          <a:lstStyle/>
          <a:p>
            <a:fld id="{2F5CCB13-0A32-4557-88E9-079F0C330695}" type="slidenum">
              <a:rPr lang="en-US" smtClean="0"/>
              <a:pPr/>
              <a:t>43</a:t>
            </a:fld>
            <a:endParaRPr lang="en-US" dirty="0"/>
          </a:p>
        </p:txBody>
      </p:sp>
      <p:pic>
        <p:nvPicPr>
          <p:cNvPr id="7" name="Picture 6"/>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100000" l="0" r="100000">
                        <a14:foregroundMark x1="13623" y1="60526" x2="13623" y2="60526"/>
                        <a14:backgroundMark x1="19420" y1="94737" x2="5217" y2="55263"/>
                      </a14:backgroundRemoval>
                    </a14:imgEffect>
                  </a14:imgLayer>
                </a14:imgProps>
              </a:ext>
              <a:ext uri="{28A0092B-C50C-407E-A947-70E740481C1C}">
                <a14:useLocalDpi xmlns:a14="http://schemas.microsoft.com/office/drawing/2010/main"/>
              </a:ext>
            </a:extLst>
          </a:blip>
          <a:srcRect/>
          <a:stretch/>
        </p:blipFill>
        <p:spPr>
          <a:xfrm>
            <a:off x="1718621" y="4937125"/>
            <a:ext cx="496172" cy="163792"/>
          </a:xfrm>
          <a:prstGeom prst="rect">
            <a:avLst/>
          </a:prstGeom>
        </p:spPr>
      </p:pic>
      <p:pic>
        <p:nvPicPr>
          <p:cNvPr id="8" name="Picture 7"/>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100000" l="182" r="100000">
                        <a14:foregroundMark x1="56182" y1="5536" x2="56182" y2="5536"/>
                        <a14:foregroundMark x1="65455" y1="5536" x2="65455" y2="5536"/>
                        <a14:foregroundMark x1="70182" y1="6228" x2="70182" y2="6228"/>
                        <a14:foregroundMark x1="95273" y1="7612" x2="68909" y2="4152"/>
                        <a14:foregroundMark x1="97818" y1="32872" x2="97818" y2="32872"/>
                        <a14:foregroundMark x1="98000" y1="16609" x2="98000" y2="16609"/>
                      </a14:backgroundRemoval>
                    </a14:imgEffect>
                  </a14:imgLayer>
                </a14:imgProps>
              </a:ext>
              <a:ext uri="{28A0092B-C50C-407E-A947-70E740481C1C}">
                <a14:useLocalDpi xmlns:a14="http://schemas.microsoft.com/office/drawing/2010/main"/>
              </a:ext>
            </a:extLst>
          </a:blip>
          <a:srcRect/>
          <a:stretch/>
        </p:blipFill>
        <p:spPr>
          <a:xfrm>
            <a:off x="2363677" y="4594225"/>
            <a:ext cx="793999" cy="418107"/>
          </a:xfrm>
          <a:prstGeom prst="rect">
            <a:avLst/>
          </a:prstGeom>
        </p:spPr>
      </p:pic>
      <p:pic>
        <p:nvPicPr>
          <p:cNvPr id="9" name="Picture 8" descr="UCS Domain Chassis.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86251" y="4022725"/>
            <a:ext cx="1110900" cy="755392"/>
          </a:xfrm>
          <a:prstGeom prst="rect">
            <a:avLst/>
          </a:prstGeom>
          <a:solidFill>
            <a:srgbClr val="B7D333"/>
          </a:solidFill>
        </p:spPr>
        <p:style>
          <a:lnRef idx="0">
            <a:schemeClr val="accent2"/>
          </a:lnRef>
          <a:fillRef idx="3">
            <a:schemeClr val="accent2"/>
          </a:fillRef>
          <a:effectRef idx="3">
            <a:schemeClr val="accent2"/>
          </a:effectRef>
          <a:fontRef idx="minor">
            <a:schemeClr val="lt1"/>
          </a:fontRef>
        </p:style>
      </p:pic>
      <p:grpSp>
        <p:nvGrpSpPr>
          <p:cNvPr id="10" name="Group 9"/>
          <p:cNvGrpSpPr/>
          <p:nvPr/>
        </p:nvGrpSpPr>
        <p:grpSpPr>
          <a:xfrm>
            <a:off x="4662766" y="3108325"/>
            <a:ext cx="1580708" cy="1282798"/>
            <a:chOff x="3970376" y="3100917"/>
            <a:chExt cx="1638792" cy="1344086"/>
          </a:xfrm>
        </p:grpSpPr>
        <p:sp>
          <p:nvSpPr>
            <p:cNvPr id="11" name="Rounded Rectangle 10"/>
            <p:cNvSpPr/>
            <p:nvPr/>
          </p:nvSpPr>
          <p:spPr>
            <a:xfrm>
              <a:off x="3970376" y="3100917"/>
              <a:ext cx="1638792" cy="1344086"/>
            </a:xfrm>
            <a:prstGeom prst="roundRect">
              <a:avLst>
                <a:gd name="adj" fmla="val 8985"/>
              </a:avLst>
            </a:prstGeom>
            <a:solidFill>
              <a:srgbClr val="B7D333"/>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12" name="Group 11"/>
            <p:cNvGrpSpPr/>
            <p:nvPr/>
          </p:nvGrpSpPr>
          <p:grpSpPr>
            <a:xfrm>
              <a:off x="4012708" y="3177289"/>
              <a:ext cx="1533180" cy="1188774"/>
              <a:chOff x="4012708" y="3177289"/>
              <a:chExt cx="1533180" cy="1188774"/>
            </a:xfrm>
          </p:grpSpPr>
          <p:pic>
            <p:nvPicPr>
              <p:cNvPr id="13" name="Picture 12" descr="UCS Domain Chassis.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12708" y="3177289"/>
                <a:ext cx="1075980" cy="731574"/>
              </a:xfrm>
              <a:prstGeom prst="rect">
                <a:avLst/>
              </a:prstGeom>
              <a:solidFill>
                <a:schemeClr val="tx2"/>
              </a:solidFill>
            </p:spPr>
            <p:style>
              <a:lnRef idx="0">
                <a:schemeClr val="accent4"/>
              </a:lnRef>
              <a:fillRef idx="3">
                <a:schemeClr val="accent4"/>
              </a:fillRef>
              <a:effectRef idx="3">
                <a:schemeClr val="accent4"/>
              </a:effectRef>
              <a:fontRef idx="minor">
                <a:schemeClr val="lt1"/>
              </a:fontRef>
            </p:style>
          </p:pic>
          <p:pic>
            <p:nvPicPr>
              <p:cNvPr id="14" name="Picture 13" descr="UCS Domain Chassis.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65108" y="3329689"/>
                <a:ext cx="1075980" cy="731574"/>
              </a:xfrm>
              <a:prstGeom prst="rect">
                <a:avLst/>
              </a:prstGeom>
              <a:solidFill>
                <a:schemeClr val="accent3">
                  <a:lumMod val="75000"/>
                </a:schemeClr>
              </a:solidFill>
            </p:spPr>
            <p:style>
              <a:lnRef idx="0">
                <a:schemeClr val="accent4"/>
              </a:lnRef>
              <a:fillRef idx="3">
                <a:schemeClr val="accent4"/>
              </a:fillRef>
              <a:effectRef idx="3">
                <a:schemeClr val="accent4"/>
              </a:effectRef>
              <a:fontRef idx="minor">
                <a:schemeClr val="lt1"/>
              </a:fontRef>
            </p:style>
          </p:pic>
          <p:pic>
            <p:nvPicPr>
              <p:cNvPr id="15" name="Picture 14" descr="UCS Domain Chassis.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17508" y="3482089"/>
                <a:ext cx="1075980" cy="731574"/>
              </a:xfrm>
              <a:prstGeom prst="rect">
                <a:avLst/>
              </a:prstGeom>
              <a:solidFill>
                <a:srgbClr val="804000"/>
              </a:solidFill>
            </p:spPr>
            <p:style>
              <a:lnRef idx="0">
                <a:schemeClr val="accent4"/>
              </a:lnRef>
              <a:fillRef idx="3">
                <a:schemeClr val="accent4"/>
              </a:fillRef>
              <a:effectRef idx="3">
                <a:schemeClr val="accent4"/>
              </a:effectRef>
              <a:fontRef idx="minor">
                <a:schemeClr val="lt1"/>
              </a:fontRef>
            </p:style>
          </p:pic>
          <p:pic>
            <p:nvPicPr>
              <p:cNvPr id="16" name="Picture 15" descr="UCS Domain Chassis.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69908" y="3634489"/>
                <a:ext cx="1075980" cy="731574"/>
              </a:xfrm>
              <a:prstGeom prst="rect">
                <a:avLst/>
              </a:prstGeom>
              <a:solidFill>
                <a:srgbClr val="FFCC66"/>
              </a:solidFill>
            </p:spPr>
            <p:style>
              <a:lnRef idx="0">
                <a:schemeClr val="accent4"/>
              </a:lnRef>
              <a:fillRef idx="3">
                <a:schemeClr val="accent4"/>
              </a:fillRef>
              <a:effectRef idx="3">
                <a:schemeClr val="accent4"/>
              </a:effectRef>
              <a:fontRef idx="minor">
                <a:schemeClr val="lt1"/>
              </a:fontRef>
            </p:style>
          </p:pic>
        </p:grpSp>
      </p:grpSp>
      <p:grpSp>
        <p:nvGrpSpPr>
          <p:cNvPr id="17" name="Group 16"/>
          <p:cNvGrpSpPr/>
          <p:nvPr/>
        </p:nvGrpSpPr>
        <p:grpSpPr>
          <a:xfrm>
            <a:off x="6371411" y="2308225"/>
            <a:ext cx="2190182" cy="1833325"/>
            <a:chOff x="6423003" y="1873250"/>
            <a:chExt cx="2266644" cy="1897142"/>
          </a:xfrm>
        </p:grpSpPr>
        <p:sp>
          <p:nvSpPr>
            <p:cNvPr id="18" name="Rounded Rectangle 17"/>
            <p:cNvSpPr/>
            <p:nvPr/>
          </p:nvSpPr>
          <p:spPr>
            <a:xfrm>
              <a:off x="6423003" y="1873250"/>
              <a:ext cx="2266644" cy="1897142"/>
            </a:xfrm>
            <a:prstGeom prst="roundRect">
              <a:avLst>
                <a:gd name="adj" fmla="val 6773"/>
              </a:avLst>
            </a:prstGeom>
            <a:solidFill>
              <a:schemeClr val="accent5"/>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19" name="Group 18"/>
            <p:cNvGrpSpPr/>
            <p:nvPr/>
          </p:nvGrpSpPr>
          <p:grpSpPr>
            <a:xfrm>
              <a:off x="6521851" y="2880796"/>
              <a:ext cx="951494" cy="788130"/>
              <a:chOff x="3970376" y="3100917"/>
              <a:chExt cx="1638792" cy="1344086"/>
            </a:xfrm>
          </p:grpSpPr>
          <p:sp>
            <p:nvSpPr>
              <p:cNvPr id="42" name="Rounded Rectangle 41"/>
              <p:cNvSpPr/>
              <p:nvPr/>
            </p:nvSpPr>
            <p:spPr>
              <a:xfrm>
                <a:off x="3970376" y="3100917"/>
                <a:ext cx="1638792" cy="1344086"/>
              </a:xfrm>
              <a:prstGeom prst="roundRect">
                <a:avLst>
                  <a:gd name="adj" fmla="val 8985"/>
                </a:avLst>
              </a:prstGeom>
              <a:solidFill>
                <a:srgbClr val="0071A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43" name="Group 42"/>
              <p:cNvGrpSpPr/>
              <p:nvPr/>
            </p:nvGrpSpPr>
            <p:grpSpPr>
              <a:xfrm>
                <a:off x="4012708" y="3177289"/>
                <a:ext cx="1533180" cy="1188774"/>
                <a:chOff x="4012708" y="3177289"/>
                <a:chExt cx="1533180" cy="1188774"/>
              </a:xfrm>
            </p:grpSpPr>
            <p:pic>
              <p:nvPicPr>
                <p:cNvPr id="44" name="Picture 43" descr="UCS Domain Chassis.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12708" y="3177289"/>
                  <a:ext cx="1075980" cy="731574"/>
                </a:xfrm>
                <a:prstGeom prst="rect">
                  <a:avLst/>
                </a:prstGeom>
                <a:solidFill>
                  <a:schemeClr val="tx2"/>
                </a:solidFill>
              </p:spPr>
              <p:style>
                <a:lnRef idx="0">
                  <a:schemeClr val="accent4"/>
                </a:lnRef>
                <a:fillRef idx="3">
                  <a:schemeClr val="accent4"/>
                </a:fillRef>
                <a:effectRef idx="3">
                  <a:schemeClr val="accent4"/>
                </a:effectRef>
                <a:fontRef idx="minor">
                  <a:schemeClr val="lt1"/>
                </a:fontRef>
              </p:style>
            </p:pic>
            <p:pic>
              <p:nvPicPr>
                <p:cNvPr id="45" name="Picture 44" descr="UCS Domain Chassis.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65108" y="3329689"/>
                  <a:ext cx="1075980" cy="731574"/>
                </a:xfrm>
                <a:prstGeom prst="rect">
                  <a:avLst/>
                </a:prstGeom>
                <a:solidFill>
                  <a:schemeClr val="accent3">
                    <a:lumMod val="75000"/>
                  </a:schemeClr>
                </a:solidFill>
              </p:spPr>
              <p:style>
                <a:lnRef idx="0">
                  <a:schemeClr val="accent4"/>
                </a:lnRef>
                <a:fillRef idx="3">
                  <a:schemeClr val="accent4"/>
                </a:fillRef>
                <a:effectRef idx="3">
                  <a:schemeClr val="accent4"/>
                </a:effectRef>
                <a:fontRef idx="minor">
                  <a:schemeClr val="lt1"/>
                </a:fontRef>
              </p:style>
            </p:pic>
            <p:pic>
              <p:nvPicPr>
                <p:cNvPr id="46" name="Picture 45" descr="UCS Domain Chassis.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17508" y="3482089"/>
                  <a:ext cx="1075980" cy="731574"/>
                </a:xfrm>
                <a:prstGeom prst="rect">
                  <a:avLst/>
                </a:prstGeom>
                <a:solidFill>
                  <a:srgbClr val="804000"/>
                </a:solidFill>
              </p:spPr>
              <p:style>
                <a:lnRef idx="0">
                  <a:schemeClr val="accent4"/>
                </a:lnRef>
                <a:fillRef idx="3">
                  <a:schemeClr val="accent4"/>
                </a:fillRef>
                <a:effectRef idx="3">
                  <a:schemeClr val="accent4"/>
                </a:effectRef>
                <a:fontRef idx="minor">
                  <a:schemeClr val="lt1"/>
                </a:fontRef>
              </p:style>
            </p:pic>
            <p:pic>
              <p:nvPicPr>
                <p:cNvPr id="47" name="Picture 46" descr="UCS Domain Chassis.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69908" y="3634489"/>
                  <a:ext cx="1075980" cy="731574"/>
                </a:xfrm>
                <a:prstGeom prst="rect">
                  <a:avLst/>
                </a:prstGeom>
                <a:solidFill>
                  <a:srgbClr val="FFCC66"/>
                </a:solidFill>
              </p:spPr>
              <p:style>
                <a:lnRef idx="0">
                  <a:schemeClr val="accent4"/>
                </a:lnRef>
                <a:fillRef idx="3">
                  <a:schemeClr val="accent4"/>
                </a:fillRef>
                <a:effectRef idx="3">
                  <a:schemeClr val="accent4"/>
                </a:effectRef>
                <a:fontRef idx="minor">
                  <a:schemeClr val="lt1"/>
                </a:fontRef>
              </p:style>
            </p:pic>
          </p:grpSp>
        </p:grpSp>
        <p:grpSp>
          <p:nvGrpSpPr>
            <p:cNvPr id="20" name="Group 19"/>
            <p:cNvGrpSpPr/>
            <p:nvPr/>
          </p:nvGrpSpPr>
          <p:grpSpPr>
            <a:xfrm>
              <a:off x="7589004" y="2006036"/>
              <a:ext cx="951494" cy="788130"/>
              <a:chOff x="3970376" y="3100917"/>
              <a:chExt cx="1638792" cy="1344086"/>
            </a:xfrm>
          </p:grpSpPr>
          <p:sp>
            <p:nvSpPr>
              <p:cNvPr id="36" name="Rounded Rectangle 35"/>
              <p:cNvSpPr/>
              <p:nvPr/>
            </p:nvSpPr>
            <p:spPr>
              <a:xfrm>
                <a:off x="3970376" y="3100917"/>
                <a:ext cx="1638792" cy="1344086"/>
              </a:xfrm>
              <a:prstGeom prst="roundRect">
                <a:avLst>
                  <a:gd name="adj" fmla="val 8985"/>
                </a:avLst>
              </a:prstGeom>
              <a:solidFill>
                <a:srgbClr val="0071A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37" name="Group 36"/>
              <p:cNvGrpSpPr/>
              <p:nvPr/>
            </p:nvGrpSpPr>
            <p:grpSpPr>
              <a:xfrm>
                <a:off x="4012708" y="3177289"/>
                <a:ext cx="1533180" cy="1188774"/>
                <a:chOff x="4012708" y="3177289"/>
                <a:chExt cx="1533180" cy="1188774"/>
              </a:xfrm>
            </p:grpSpPr>
            <p:pic>
              <p:nvPicPr>
                <p:cNvPr id="38" name="Picture 37" descr="UCS Domain Chassis.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12708" y="3177289"/>
                  <a:ext cx="1075980" cy="731574"/>
                </a:xfrm>
                <a:prstGeom prst="rect">
                  <a:avLst/>
                </a:prstGeom>
                <a:solidFill>
                  <a:schemeClr val="tx2"/>
                </a:solidFill>
              </p:spPr>
              <p:style>
                <a:lnRef idx="0">
                  <a:schemeClr val="accent4"/>
                </a:lnRef>
                <a:fillRef idx="3">
                  <a:schemeClr val="accent4"/>
                </a:fillRef>
                <a:effectRef idx="3">
                  <a:schemeClr val="accent4"/>
                </a:effectRef>
                <a:fontRef idx="minor">
                  <a:schemeClr val="lt1"/>
                </a:fontRef>
              </p:style>
            </p:pic>
            <p:pic>
              <p:nvPicPr>
                <p:cNvPr id="39" name="Picture 38" descr="UCS Domain Chassis.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65108" y="3329689"/>
                  <a:ext cx="1075980" cy="731574"/>
                </a:xfrm>
                <a:prstGeom prst="rect">
                  <a:avLst/>
                </a:prstGeom>
                <a:solidFill>
                  <a:schemeClr val="accent3">
                    <a:lumMod val="75000"/>
                  </a:schemeClr>
                </a:solidFill>
              </p:spPr>
              <p:style>
                <a:lnRef idx="0">
                  <a:schemeClr val="accent4"/>
                </a:lnRef>
                <a:fillRef idx="3">
                  <a:schemeClr val="accent4"/>
                </a:fillRef>
                <a:effectRef idx="3">
                  <a:schemeClr val="accent4"/>
                </a:effectRef>
                <a:fontRef idx="minor">
                  <a:schemeClr val="lt1"/>
                </a:fontRef>
              </p:style>
            </p:pic>
            <p:pic>
              <p:nvPicPr>
                <p:cNvPr id="40" name="Picture 39" descr="UCS Domain Chassis.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17508" y="3482089"/>
                  <a:ext cx="1075980" cy="731574"/>
                </a:xfrm>
                <a:prstGeom prst="rect">
                  <a:avLst/>
                </a:prstGeom>
                <a:solidFill>
                  <a:srgbClr val="804000"/>
                </a:solidFill>
              </p:spPr>
              <p:style>
                <a:lnRef idx="0">
                  <a:schemeClr val="accent4"/>
                </a:lnRef>
                <a:fillRef idx="3">
                  <a:schemeClr val="accent4"/>
                </a:fillRef>
                <a:effectRef idx="3">
                  <a:schemeClr val="accent4"/>
                </a:effectRef>
                <a:fontRef idx="minor">
                  <a:schemeClr val="lt1"/>
                </a:fontRef>
              </p:style>
            </p:pic>
            <p:pic>
              <p:nvPicPr>
                <p:cNvPr id="41" name="Picture 40" descr="UCS Domain Chassis.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69908" y="3634489"/>
                  <a:ext cx="1075980" cy="731574"/>
                </a:xfrm>
                <a:prstGeom prst="rect">
                  <a:avLst/>
                </a:prstGeom>
                <a:solidFill>
                  <a:srgbClr val="FFCC66"/>
                </a:solidFill>
              </p:spPr>
              <p:style>
                <a:lnRef idx="0">
                  <a:schemeClr val="accent4"/>
                </a:lnRef>
                <a:fillRef idx="3">
                  <a:schemeClr val="accent4"/>
                </a:fillRef>
                <a:effectRef idx="3">
                  <a:schemeClr val="accent4"/>
                </a:effectRef>
                <a:fontRef idx="minor">
                  <a:schemeClr val="lt1"/>
                </a:fontRef>
              </p:style>
            </p:pic>
          </p:grpSp>
        </p:grpSp>
        <p:grpSp>
          <p:nvGrpSpPr>
            <p:cNvPr id="21" name="Group 20"/>
            <p:cNvGrpSpPr/>
            <p:nvPr/>
          </p:nvGrpSpPr>
          <p:grpSpPr>
            <a:xfrm>
              <a:off x="7584934" y="2911951"/>
              <a:ext cx="951494" cy="788130"/>
              <a:chOff x="3970376" y="3100917"/>
              <a:chExt cx="1638792" cy="1344086"/>
            </a:xfrm>
          </p:grpSpPr>
          <p:sp>
            <p:nvSpPr>
              <p:cNvPr id="30" name="Rounded Rectangle 29"/>
              <p:cNvSpPr/>
              <p:nvPr/>
            </p:nvSpPr>
            <p:spPr>
              <a:xfrm>
                <a:off x="3970376" y="3100917"/>
                <a:ext cx="1638792" cy="1344086"/>
              </a:xfrm>
              <a:prstGeom prst="roundRect">
                <a:avLst>
                  <a:gd name="adj" fmla="val 8985"/>
                </a:avLst>
              </a:prstGeom>
              <a:solidFill>
                <a:srgbClr val="0071A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31" name="Group 30"/>
              <p:cNvGrpSpPr/>
              <p:nvPr/>
            </p:nvGrpSpPr>
            <p:grpSpPr>
              <a:xfrm>
                <a:off x="4012708" y="3177289"/>
                <a:ext cx="1533180" cy="1188774"/>
                <a:chOff x="4012708" y="3177289"/>
                <a:chExt cx="1533180" cy="1188774"/>
              </a:xfrm>
            </p:grpSpPr>
            <p:pic>
              <p:nvPicPr>
                <p:cNvPr id="32" name="Picture 31" descr="UCS Domain Chassis.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12708" y="3177289"/>
                  <a:ext cx="1075980" cy="731574"/>
                </a:xfrm>
                <a:prstGeom prst="rect">
                  <a:avLst/>
                </a:prstGeom>
                <a:solidFill>
                  <a:schemeClr val="tx2"/>
                </a:solidFill>
              </p:spPr>
              <p:style>
                <a:lnRef idx="0">
                  <a:schemeClr val="accent4"/>
                </a:lnRef>
                <a:fillRef idx="3">
                  <a:schemeClr val="accent4"/>
                </a:fillRef>
                <a:effectRef idx="3">
                  <a:schemeClr val="accent4"/>
                </a:effectRef>
                <a:fontRef idx="minor">
                  <a:schemeClr val="lt1"/>
                </a:fontRef>
              </p:style>
            </p:pic>
            <p:pic>
              <p:nvPicPr>
                <p:cNvPr id="33" name="Picture 32" descr="UCS Domain Chassis.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65108" y="3329689"/>
                  <a:ext cx="1075980" cy="731574"/>
                </a:xfrm>
                <a:prstGeom prst="rect">
                  <a:avLst/>
                </a:prstGeom>
                <a:solidFill>
                  <a:schemeClr val="accent3">
                    <a:lumMod val="75000"/>
                  </a:schemeClr>
                </a:solidFill>
              </p:spPr>
              <p:style>
                <a:lnRef idx="0">
                  <a:schemeClr val="accent4"/>
                </a:lnRef>
                <a:fillRef idx="3">
                  <a:schemeClr val="accent4"/>
                </a:fillRef>
                <a:effectRef idx="3">
                  <a:schemeClr val="accent4"/>
                </a:effectRef>
                <a:fontRef idx="minor">
                  <a:schemeClr val="lt1"/>
                </a:fontRef>
              </p:style>
            </p:pic>
            <p:pic>
              <p:nvPicPr>
                <p:cNvPr id="34" name="Picture 33" descr="UCS Domain Chassis.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17508" y="3482089"/>
                  <a:ext cx="1075980" cy="731574"/>
                </a:xfrm>
                <a:prstGeom prst="rect">
                  <a:avLst/>
                </a:prstGeom>
                <a:solidFill>
                  <a:srgbClr val="804000"/>
                </a:solidFill>
              </p:spPr>
              <p:style>
                <a:lnRef idx="0">
                  <a:schemeClr val="accent4"/>
                </a:lnRef>
                <a:fillRef idx="3">
                  <a:schemeClr val="accent4"/>
                </a:fillRef>
                <a:effectRef idx="3">
                  <a:schemeClr val="accent4"/>
                </a:effectRef>
                <a:fontRef idx="minor">
                  <a:schemeClr val="lt1"/>
                </a:fontRef>
              </p:style>
            </p:pic>
            <p:pic>
              <p:nvPicPr>
                <p:cNvPr id="35" name="Picture 34" descr="UCS Domain Chassis.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69908" y="3634489"/>
                  <a:ext cx="1075980" cy="731574"/>
                </a:xfrm>
                <a:prstGeom prst="rect">
                  <a:avLst/>
                </a:prstGeom>
                <a:solidFill>
                  <a:srgbClr val="FFCC66"/>
                </a:solidFill>
              </p:spPr>
              <p:style>
                <a:lnRef idx="0">
                  <a:schemeClr val="accent4"/>
                </a:lnRef>
                <a:fillRef idx="3">
                  <a:schemeClr val="accent4"/>
                </a:fillRef>
                <a:effectRef idx="3">
                  <a:schemeClr val="accent4"/>
                </a:effectRef>
                <a:fontRef idx="minor">
                  <a:schemeClr val="lt1"/>
                </a:fontRef>
              </p:style>
            </p:pic>
          </p:grpSp>
        </p:grpSp>
        <p:grpSp>
          <p:nvGrpSpPr>
            <p:cNvPr id="22" name="Group 21"/>
            <p:cNvGrpSpPr/>
            <p:nvPr/>
          </p:nvGrpSpPr>
          <p:grpSpPr>
            <a:xfrm>
              <a:off x="6521851" y="2006036"/>
              <a:ext cx="951494" cy="788130"/>
              <a:chOff x="3970376" y="3100917"/>
              <a:chExt cx="1638792" cy="1344086"/>
            </a:xfrm>
          </p:grpSpPr>
          <p:sp>
            <p:nvSpPr>
              <p:cNvPr id="24" name="Rounded Rectangle 23"/>
              <p:cNvSpPr/>
              <p:nvPr/>
            </p:nvSpPr>
            <p:spPr>
              <a:xfrm>
                <a:off x="3970376" y="3100917"/>
                <a:ext cx="1638792" cy="1344086"/>
              </a:xfrm>
              <a:prstGeom prst="roundRect">
                <a:avLst>
                  <a:gd name="adj" fmla="val 8985"/>
                </a:avLst>
              </a:prstGeom>
              <a:solidFill>
                <a:srgbClr val="0071A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25" name="Group 24"/>
              <p:cNvGrpSpPr/>
              <p:nvPr/>
            </p:nvGrpSpPr>
            <p:grpSpPr>
              <a:xfrm>
                <a:off x="4012708" y="3177289"/>
                <a:ext cx="1533180" cy="1188774"/>
                <a:chOff x="4012708" y="3177289"/>
                <a:chExt cx="1533180" cy="1188774"/>
              </a:xfrm>
            </p:grpSpPr>
            <p:pic>
              <p:nvPicPr>
                <p:cNvPr id="26" name="Picture 25" descr="UCS Domain Chassis.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12708" y="3177289"/>
                  <a:ext cx="1075980" cy="731574"/>
                </a:xfrm>
                <a:prstGeom prst="rect">
                  <a:avLst/>
                </a:prstGeom>
                <a:solidFill>
                  <a:schemeClr val="tx2"/>
                </a:solidFill>
              </p:spPr>
              <p:style>
                <a:lnRef idx="0">
                  <a:schemeClr val="accent4"/>
                </a:lnRef>
                <a:fillRef idx="3">
                  <a:schemeClr val="accent4"/>
                </a:fillRef>
                <a:effectRef idx="3">
                  <a:schemeClr val="accent4"/>
                </a:effectRef>
                <a:fontRef idx="minor">
                  <a:schemeClr val="lt1"/>
                </a:fontRef>
              </p:style>
            </p:pic>
            <p:pic>
              <p:nvPicPr>
                <p:cNvPr id="27" name="Picture 26" descr="UCS Domain Chassis.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65108" y="3329689"/>
                  <a:ext cx="1075980" cy="731574"/>
                </a:xfrm>
                <a:prstGeom prst="rect">
                  <a:avLst/>
                </a:prstGeom>
                <a:solidFill>
                  <a:schemeClr val="accent3">
                    <a:lumMod val="75000"/>
                  </a:schemeClr>
                </a:solidFill>
              </p:spPr>
              <p:style>
                <a:lnRef idx="0">
                  <a:schemeClr val="accent4"/>
                </a:lnRef>
                <a:fillRef idx="3">
                  <a:schemeClr val="accent4"/>
                </a:fillRef>
                <a:effectRef idx="3">
                  <a:schemeClr val="accent4"/>
                </a:effectRef>
                <a:fontRef idx="minor">
                  <a:schemeClr val="lt1"/>
                </a:fontRef>
              </p:style>
            </p:pic>
            <p:pic>
              <p:nvPicPr>
                <p:cNvPr id="28" name="Picture 27" descr="UCS Domain Chassis.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317508" y="3482089"/>
                  <a:ext cx="1075980" cy="731574"/>
                </a:xfrm>
                <a:prstGeom prst="rect">
                  <a:avLst/>
                </a:prstGeom>
                <a:solidFill>
                  <a:srgbClr val="804000"/>
                </a:solidFill>
              </p:spPr>
              <p:style>
                <a:lnRef idx="0">
                  <a:schemeClr val="accent4"/>
                </a:lnRef>
                <a:fillRef idx="3">
                  <a:schemeClr val="accent4"/>
                </a:fillRef>
                <a:effectRef idx="3">
                  <a:schemeClr val="accent4"/>
                </a:effectRef>
                <a:fontRef idx="minor">
                  <a:schemeClr val="lt1"/>
                </a:fontRef>
              </p:style>
            </p:pic>
            <p:pic>
              <p:nvPicPr>
                <p:cNvPr id="29" name="Picture 28" descr="UCS Domain Chassis.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69908" y="3634489"/>
                  <a:ext cx="1075980" cy="731574"/>
                </a:xfrm>
                <a:prstGeom prst="rect">
                  <a:avLst/>
                </a:prstGeom>
                <a:solidFill>
                  <a:srgbClr val="FFCC66"/>
                </a:solidFill>
              </p:spPr>
              <p:style>
                <a:lnRef idx="0">
                  <a:schemeClr val="accent4"/>
                </a:lnRef>
                <a:fillRef idx="3">
                  <a:schemeClr val="accent4"/>
                </a:fillRef>
                <a:effectRef idx="3">
                  <a:schemeClr val="accent4"/>
                </a:effectRef>
                <a:fontRef idx="minor">
                  <a:schemeClr val="lt1"/>
                </a:fontRef>
              </p:style>
            </p:pic>
          </p:grpSp>
        </p:grpSp>
        <p:pic>
          <p:nvPicPr>
            <p:cNvPr id="23" name="Picture 22"/>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1128" b="100000" l="741" r="98519"/>
                      </a14:imgEffect>
                    </a14:imgLayer>
                  </a14:imgProps>
                </a:ext>
                <a:ext uri="{28A0092B-C50C-407E-A947-70E740481C1C}">
                  <a14:useLocalDpi xmlns:a14="http://schemas.microsoft.com/office/drawing/2010/main"/>
                </a:ext>
              </a:extLst>
            </a:blip>
            <a:srcRect/>
            <a:stretch/>
          </p:blipFill>
          <p:spPr>
            <a:xfrm>
              <a:off x="7315433" y="2616132"/>
              <a:ext cx="428627" cy="497564"/>
            </a:xfrm>
            <a:prstGeom prst="rect">
              <a:avLst/>
            </a:prstGeom>
          </p:spPr>
        </p:pic>
      </p:grpSp>
      <p:sp>
        <p:nvSpPr>
          <p:cNvPr id="48" name="TextBox 47"/>
          <p:cNvSpPr txBox="1"/>
          <p:nvPr/>
        </p:nvSpPr>
        <p:spPr>
          <a:xfrm>
            <a:off x="1614777" y="5174476"/>
            <a:ext cx="723659" cy="227438"/>
          </a:xfrm>
          <a:prstGeom prst="rect">
            <a:avLst/>
          </a:prstGeom>
          <a:noFill/>
        </p:spPr>
        <p:txBody>
          <a:bodyPr wrap="square" lIns="57598" tIns="28799" rIns="57598" bIns="28799" rtlCol="0">
            <a:spAutoFit/>
          </a:bodyPr>
          <a:lstStyle/>
          <a:p>
            <a:pPr algn="ctr"/>
            <a:r>
              <a:rPr lang="en-US" sz="1100" b="1" dirty="0">
                <a:solidFill>
                  <a:schemeClr val="tx1">
                    <a:lumMod val="65000"/>
                    <a:lumOff val="35000"/>
                  </a:schemeClr>
                </a:solidFill>
                <a:effectLst>
                  <a:outerShdw blurRad="50800" dist="38100" dir="2700000" algn="tl" rotWithShape="0">
                    <a:prstClr val="black">
                      <a:alpha val="40000"/>
                    </a:prstClr>
                  </a:outerShdw>
                </a:effectLst>
              </a:rPr>
              <a:t>Server</a:t>
            </a:r>
          </a:p>
        </p:txBody>
      </p:sp>
      <p:sp>
        <p:nvSpPr>
          <p:cNvPr id="49" name="TextBox 48"/>
          <p:cNvSpPr txBox="1"/>
          <p:nvPr/>
        </p:nvSpPr>
        <p:spPr>
          <a:xfrm>
            <a:off x="2399583" y="5051425"/>
            <a:ext cx="843809" cy="227438"/>
          </a:xfrm>
          <a:prstGeom prst="rect">
            <a:avLst/>
          </a:prstGeom>
          <a:noFill/>
        </p:spPr>
        <p:txBody>
          <a:bodyPr wrap="square" lIns="57598" tIns="28799" rIns="57598" bIns="28799" rtlCol="0">
            <a:spAutoFit/>
          </a:bodyPr>
          <a:lstStyle>
            <a:defPPr>
              <a:defRPr lang="en-US"/>
            </a:defPPr>
            <a:lvl1pPr>
              <a:defRPr>
                <a:solidFill>
                  <a:srgbClr val="7F7F7F"/>
                </a:solidFill>
                <a:effectLst>
                  <a:outerShdw blurRad="50800" dist="38100" dir="2700000" algn="tl" rotWithShape="0">
                    <a:prstClr val="black">
                      <a:alpha val="40000"/>
                    </a:prstClr>
                  </a:outerShdw>
                </a:effectLst>
              </a:defRPr>
            </a:lvl1pPr>
          </a:lstStyle>
          <a:p>
            <a:pPr algn="ctr"/>
            <a:r>
              <a:rPr lang="en-US" sz="1100" b="1" dirty="0">
                <a:solidFill>
                  <a:schemeClr val="tx1">
                    <a:lumMod val="65000"/>
                    <a:lumOff val="35000"/>
                  </a:schemeClr>
                </a:solidFill>
              </a:rPr>
              <a:t>Chassis</a:t>
            </a:r>
          </a:p>
        </p:txBody>
      </p:sp>
      <p:sp>
        <p:nvSpPr>
          <p:cNvPr id="50" name="TextBox 49"/>
          <p:cNvSpPr txBox="1"/>
          <p:nvPr/>
        </p:nvSpPr>
        <p:spPr>
          <a:xfrm>
            <a:off x="3457684" y="4879975"/>
            <a:ext cx="814586" cy="227438"/>
          </a:xfrm>
          <a:prstGeom prst="rect">
            <a:avLst/>
          </a:prstGeom>
          <a:noFill/>
        </p:spPr>
        <p:txBody>
          <a:bodyPr wrap="square" lIns="57598" tIns="28799" rIns="57598" bIns="28799" rtlCol="0">
            <a:spAutoFit/>
          </a:bodyPr>
          <a:lstStyle>
            <a:defPPr>
              <a:defRPr lang="en-US"/>
            </a:defPPr>
            <a:lvl1pPr>
              <a:defRPr>
                <a:solidFill>
                  <a:srgbClr val="7F7F7F"/>
                </a:solidFill>
                <a:effectLst>
                  <a:outerShdw blurRad="50800" dist="38100" dir="2700000" algn="tl" rotWithShape="0">
                    <a:prstClr val="black">
                      <a:alpha val="40000"/>
                    </a:prstClr>
                  </a:outerShdw>
                </a:effectLst>
              </a:defRPr>
            </a:lvl1pPr>
          </a:lstStyle>
          <a:p>
            <a:pPr algn="ctr"/>
            <a:r>
              <a:rPr lang="en-US" sz="1100" b="1" dirty="0">
                <a:solidFill>
                  <a:schemeClr val="tx1">
                    <a:lumMod val="65000"/>
                    <a:lumOff val="35000"/>
                  </a:schemeClr>
                </a:solidFill>
              </a:rPr>
              <a:t>Domain</a:t>
            </a:r>
          </a:p>
        </p:txBody>
      </p:sp>
      <p:sp>
        <p:nvSpPr>
          <p:cNvPr id="51" name="TextBox 50"/>
          <p:cNvSpPr txBox="1"/>
          <p:nvPr/>
        </p:nvSpPr>
        <p:spPr>
          <a:xfrm>
            <a:off x="4743433" y="4537075"/>
            <a:ext cx="1500041" cy="227438"/>
          </a:xfrm>
          <a:prstGeom prst="rect">
            <a:avLst/>
          </a:prstGeom>
          <a:noFill/>
        </p:spPr>
        <p:txBody>
          <a:bodyPr wrap="square" lIns="57598" tIns="28799" rIns="57598" bIns="28799" rtlCol="0">
            <a:spAutoFit/>
          </a:bodyPr>
          <a:lstStyle>
            <a:defPPr>
              <a:defRPr lang="en-US"/>
            </a:defPPr>
            <a:lvl1pPr>
              <a:defRPr>
                <a:solidFill>
                  <a:srgbClr val="7F7F7F"/>
                </a:solidFill>
                <a:effectLst>
                  <a:outerShdw blurRad="50800" dist="38100" dir="2700000" algn="tl" rotWithShape="0">
                    <a:prstClr val="black">
                      <a:alpha val="40000"/>
                    </a:prstClr>
                  </a:outerShdw>
                </a:effectLst>
              </a:defRPr>
            </a:lvl1pPr>
          </a:lstStyle>
          <a:p>
            <a:pPr algn="ctr"/>
            <a:r>
              <a:rPr lang="en-US" sz="1100" b="1" dirty="0">
                <a:solidFill>
                  <a:schemeClr val="tx1">
                    <a:lumMod val="65000"/>
                    <a:lumOff val="35000"/>
                  </a:schemeClr>
                </a:solidFill>
              </a:rPr>
              <a:t>Single Datacenter</a:t>
            </a:r>
          </a:p>
        </p:txBody>
      </p:sp>
      <p:sp>
        <p:nvSpPr>
          <p:cNvPr id="52" name="TextBox 51"/>
          <p:cNvSpPr txBox="1"/>
          <p:nvPr/>
        </p:nvSpPr>
        <p:spPr>
          <a:xfrm>
            <a:off x="6875241" y="4308475"/>
            <a:ext cx="1171626" cy="396715"/>
          </a:xfrm>
          <a:prstGeom prst="rect">
            <a:avLst/>
          </a:prstGeom>
          <a:noFill/>
        </p:spPr>
        <p:txBody>
          <a:bodyPr wrap="square" lIns="57598" tIns="28799" rIns="57598" bIns="28799" rtlCol="0">
            <a:spAutoFit/>
          </a:bodyPr>
          <a:lstStyle>
            <a:defPPr>
              <a:defRPr lang="en-US"/>
            </a:defPPr>
            <a:lvl1pPr>
              <a:defRPr>
                <a:solidFill>
                  <a:srgbClr val="7F7F7F"/>
                </a:solidFill>
                <a:effectLst>
                  <a:outerShdw blurRad="50800" dist="38100" dir="2700000" algn="tl" rotWithShape="0">
                    <a:prstClr val="black">
                      <a:alpha val="40000"/>
                    </a:prstClr>
                  </a:outerShdw>
                </a:effectLst>
              </a:defRPr>
            </a:lvl1pPr>
          </a:lstStyle>
          <a:p>
            <a:pPr algn="ctr"/>
            <a:r>
              <a:rPr lang="en-US" sz="1100" b="1" dirty="0">
                <a:solidFill>
                  <a:schemeClr val="tx1">
                    <a:lumMod val="65000"/>
                    <a:lumOff val="35000"/>
                  </a:schemeClr>
                </a:solidFill>
              </a:rPr>
              <a:t>Global Datacenters</a:t>
            </a:r>
          </a:p>
        </p:txBody>
      </p:sp>
    </p:spTree>
    <p:extLst>
      <p:ext uri="{BB962C8B-B14F-4D97-AF65-F5344CB8AC3E}">
        <p14:creationId xmlns:p14="http://schemas.microsoft.com/office/powerpoint/2010/main" val="334001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500"/>
                                        <p:tgtEl>
                                          <p:spTgt spid="7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nodeType="clickEffect">
                                  <p:stCondLst>
                                    <p:cond delay="0"/>
                                  </p:stCondLst>
                                  <p:childTnLst>
                                    <p:set>
                                      <p:cBhvr>
                                        <p:cTn id="33" dur="1" fill="hold">
                                          <p:stCondLst>
                                            <p:cond delay="0"/>
                                          </p:stCondLst>
                                        </p:cTn>
                                        <p:tgtEl>
                                          <p:spTgt spid="70"/>
                                        </p:tgtEl>
                                        <p:attrNameLst>
                                          <p:attrName>style.visibility</p:attrName>
                                        </p:attrNameLst>
                                      </p:cBhvr>
                                      <p:to>
                                        <p:strVal val="visible"/>
                                      </p:to>
                                    </p:set>
                                    <p:anim calcmode="lin" valueType="num">
                                      <p:cBhvr additive="base">
                                        <p:cTn id="34" dur="500"/>
                                        <p:tgtEl>
                                          <p:spTgt spid="70"/>
                                        </p:tgtEl>
                                        <p:attrNameLst>
                                          <p:attrName>ppt_y</p:attrName>
                                        </p:attrNameLst>
                                      </p:cBhvr>
                                      <p:tavLst>
                                        <p:tav tm="0">
                                          <p:val>
                                            <p:strVal val="#ppt_y+#ppt_h*1.125000"/>
                                          </p:val>
                                        </p:tav>
                                        <p:tav tm="100000">
                                          <p:val>
                                            <p:strVal val="#ppt_y"/>
                                          </p:val>
                                        </p:tav>
                                      </p:tavLst>
                                    </p:anim>
                                    <p:animEffect transition="in" filter="wipe(up)">
                                      <p:cBhvr>
                                        <p:cTn id="35" dur="500"/>
                                        <p:tgtEl>
                                          <p:spTgt spid="7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10"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500"/>
                                        <p:tgtEl>
                                          <p:spTgt spid="52"/>
                                        </p:tgtEl>
                                      </p:cBhvr>
                                    </p:animEffect>
                                  </p:childTnLst>
                                </p:cTn>
                              </p:par>
                              <p:par>
                                <p:cTn id="49" presetID="10"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nodeType="clickEffect">
                                  <p:stCondLst>
                                    <p:cond delay="0"/>
                                  </p:stCondLst>
                                  <p:childTnLst>
                                    <p:set>
                                      <p:cBhvr>
                                        <p:cTn id="55" dur="1" fill="hold">
                                          <p:stCondLst>
                                            <p:cond delay="0"/>
                                          </p:stCondLst>
                                        </p:cTn>
                                        <p:tgtEl>
                                          <p:spTgt spid="69"/>
                                        </p:tgtEl>
                                        <p:attrNameLst>
                                          <p:attrName>style.visibility</p:attrName>
                                        </p:attrNameLst>
                                      </p:cBhvr>
                                      <p:to>
                                        <p:strVal val="visible"/>
                                      </p:to>
                                    </p:set>
                                    <p:anim calcmode="lin" valueType="num">
                                      <p:cBhvr additive="base">
                                        <p:cTn id="56" dur="500"/>
                                        <p:tgtEl>
                                          <p:spTgt spid="69"/>
                                        </p:tgtEl>
                                        <p:attrNameLst>
                                          <p:attrName>ppt_y</p:attrName>
                                        </p:attrNameLst>
                                      </p:cBhvr>
                                      <p:tavLst>
                                        <p:tav tm="0">
                                          <p:val>
                                            <p:strVal val="#ppt_y+#ppt_h*1.125000"/>
                                          </p:val>
                                        </p:tav>
                                        <p:tav tm="100000">
                                          <p:val>
                                            <p:strVal val="#ppt_y"/>
                                          </p:val>
                                        </p:tav>
                                      </p:tavLst>
                                    </p:anim>
                                    <p:animEffect transition="in" filter="wipe(up)">
                                      <p:cBhvr>
                                        <p:cTn id="5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48" grpId="0"/>
      <p:bldP spid="49" grpId="0"/>
      <p:bldP spid="50" grpId="0"/>
      <p:bldP spid="51" grpId="0"/>
      <p:bldP spid="5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of UCS</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00493" y="1772776"/>
            <a:ext cx="927453" cy="1027574"/>
          </a:xfrm>
          <a:prstGeom prst="rect">
            <a:avLst/>
          </a:prstGeom>
        </p:spPr>
      </p:pic>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8189" y="1772776"/>
            <a:ext cx="927453" cy="1027574"/>
          </a:xfrm>
          <a:prstGeom prst="rect">
            <a:avLst/>
          </a:prstGeom>
        </p:spPr>
      </p:pic>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24800" y="1772776"/>
            <a:ext cx="927453" cy="1027574"/>
          </a:xfrm>
          <a:prstGeom prst="rect">
            <a:avLst/>
          </a:prstGeom>
        </p:spPr>
      </p:pic>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76943" y="1772776"/>
            <a:ext cx="927453" cy="1027574"/>
          </a:xfrm>
          <a:prstGeom prst="rect">
            <a:avLst/>
          </a:prstGeom>
        </p:spPr>
      </p:pic>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46816" y="1772776"/>
            <a:ext cx="927453" cy="1027574"/>
          </a:xfrm>
          <a:prstGeom prst="rect">
            <a:avLst/>
          </a:prstGeom>
        </p:spPr>
      </p:pic>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6079" y="1772776"/>
            <a:ext cx="927453" cy="1027574"/>
          </a:xfrm>
          <a:prstGeom prst="rect">
            <a:avLst/>
          </a:prstGeom>
        </p:spPr>
      </p:pic>
      <p:sp>
        <p:nvSpPr>
          <p:cNvPr id="20" name="Rounded Rectangle 75"/>
          <p:cNvSpPr>
            <a:spLocks noChangeArrowheads="1"/>
          </p:cNvSpPr>
          <p:nvPr/>
        </p:nvSpPr>
        <p:spPr bwMode="auto">
          <a:xfrm>
            <a:off x="1357627" y="2914651"/>
            <a:ext cx="7354851" cy="3143249"/>
          </a:xfrm>
          <a:prstGeom prst="roundRect">
            <a:avLst>
              <a:gd name="adj" fmla="val 9477"/>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2700000" scaled="1"/>
            <a:tileRect/>
          </a:gradFill>
          <a:ln w="38100">
            <a:noFill/>
          </a:ln>
          <a:effectLst/>
        </p:spPr>
        <p:txBody>
          <a:bodyPr wrap="none" lIns="57598" tIns="57598" rIns="57598" bIns="0" anchor="t" anchorCtr="0">
            <a:prstTxWarp prst="textNoShape">
              <a:avLst/>
            </a:prstTxWarp>
          </a:bodyPr>
          <a:lstStyle/>
          <a:p>
            <a:pPr algn="ctr"/>
            <a:r>
              <a:rPr lang="en-US" sz="1500" dirty="0">
                <a:solidFill>
                  <a:schemeClr val="bg1"/>
                </a:solidFill>
                <a:latin typeface="+mn-lt"/>
                <a:cs typeface="+mn-cs"/>
              </a:rPr>
              <a:t>Increased Number of Servers, Chassis, Fabric Interconnects, Datacenters</a:t>
            </a:r>
          </a:p>
          <a:p>
            <a:pPr algn="ctr"/>
            <a:endParaRPr lang="en-US" sz="2300" dirty="0">
              <a:solidFill>
                <a:schemeClr val="bg1"/>
              </a:solidFill>
              <a:latin typeface="+mn-lt"/>
              <a:cs typeface="+mn-cs"/>
            </a:endParaRPr>
          </a:p>
          <a:p>
            <a:pPr algn="ctr"/>
            <a:endParaRPr lang="en-US" sz="2300" dirty="0">
              <a:solidFill>
                <a:schemeClr val="bg1"/>
              </a:solidFill>
              <a:latin typeface="+mn-lt"/>
              <a:cs typeface="+mn-cs"/>
            </a:endParaRPr>
          </a:p>
          <a:p>
            <a:pPr algn="ctr"/>
            <a:r>
              <a:rPr lang="en-US" sz="2000" dirty="0">
                <a:solidFill>
                  <a:schemeClr val="bg1"/>
                </a:solidFill>
                <a:latin typeface="+mn-lt"/>
                <a:cs typeface="+mn-cs"/>
              </a:rPr>
              <a:t>Centralized Management</a:t>
            </a:r>
          </a:p>
          <a:p>
            <a:pPr algn="ctr"/>
            <a:endParaRPr lang="en-US" sz="2300" dirty="0">
              <a:solidFill>
                <a:schemeClr val="bg1"/>
              </a:solidFill>
              <a:latin typeface="+mn-lt"/>
              <a:cs typeface="+mn-cs"/>
            </a:endParaRPr>
          </a:p>
          <a:p>
            <a:pPr algn="ctr"/>
            <a:endParaRPr lang="en-US" sz="2300" dirty="0">
              <a:solidFill>
                <a:schemeClr val="bg1"/>
              </a:solidFill>
              <a:latin typeface="+mn-lt"/>
              <a:cs typeface="+mn-cs"/>
            </a:endParaRPr>
          </a:p>
          <a:p>
            <a:pPr algn="ctr"/>
            <a:r>
              <a:rPr lang="en-US" sz="2500" dirty="0">
                <a:solidFill>
                  <a:schemeClr val="bg1"/>
                </a:solidFill>
                <a:latin typeface="+mn-lt"/>
                <a:cs typeface="+mn-cs"/>
              </a:rPr>
              <a:t>Simplified Large Scale UCS Deployments</a:t>
            </a:r>
            <a:endParaRPr lang="en-US" dirty="0">
              <a:solidFill>
                <a:schemeClr val="bg1"/>
              </a:solidFill>
              <a:latin typeface="+mn-lt"/>
              <a:cs typeface="+mn-cs"/>
            </a:endParaRPr>
          </a:p>
        </p:txBody>
      </p:sp>
      <p:sp>
        <p:nvSpPr>
          <p:cNvPr id="21" name="Plus 20"/>
          <p:cNvSpPr/>
          <p:nvPr/>
        </p:nvSpPr>
        <p:spPr>
          <a:xfrm>
            <a:off x="4712004" y="3352800"/>
            <a:ext cx="502871" cy="670560"/>
          </a:xfrm>
          <a:prstGeom prst="mathPlus">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lstStyle/>
          <a:p>
            <a:pPr defTabSz="575981"/>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pple LiGothic Medium" pitchFamily="-107" charset="-120"/>
              <a:cs typeface="Arial" pitchFamily="34" charset="0"/>
            </a:endParaRPr>
          </a:p>
        </p:txBody>
      </p:sp>
      <p:sp>
        <p:nvSpPr>
          <p:cNvPr id="22" name="Equal 21"/>
          <p:cNvSpPr/>
          <p:nvPr/>
        </p:nvSpPr>
        <p:spPr>
          <a:xfrm>
            <a:off x="4727719" y="4419600"/>
            <a:ext cx="471441" cy="628650"/>
          </a:xfrm>
          <a:prstGeom prst="mathEqual">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0" tIns="0" rIns="0" bIns="0"/>
          <a:lstStyle/>
          <a:p>
            <a:pPr defTabSz="575981"/>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Apple LiGothic Medium" pitchFamily="-107" charset="-120"/>
              <a:cs typeface="Arial" pitchFamily="34" charset="0"/>
            </a:endParaRPr>
          </a:p>
        </p:txBody>
      </p:sp>
      <p:sp>
        <p:nvSpPr>
          <p:cNvPr id="3" name="Right Arrow 2"/>
          <p:cNvSpPr/>
          <p:nvPr/>
        </p:nvSpPr>
        <p:spPr>
          <a:xfrm>
            <a:off x="5381457" y="2000250"/>
            <a:ext cx="519151" cy="457200"/>
          </a:xfrm>
          <a:prstGeom prst="rightArrow">
            <a:avLst/>
          </a:prstGeom>
          <a:gradFill flip="none" rotWithShape="1">
            <a:gsLst>
              <a:gs pos="49000">
                <a:schemeClr val="bg2"/>
              </a:gs>
              <a:gs pos="0">
                <a:schemeClr val="tx1">
                  <a:lumMod val="65000"/>
                  <a:lumOff val="35000"/>
                </a:schemeClr>
              </a:gs>
              <a:gs pos="100000">
                <a:schemeClr val="tx1">
                  <a:lumMod val="65000"/>
                  <a:lumOff val="35000"/>
                </a:schemeClr>
              </a:gs>
            </a:gsLst>
            <a:lin ang="0" scaled="0"/>
            <a:tileRect/>
          </a:gradFill>
          <a:ln w="9525" cap="flat">
            <a:noFill/>
            <a:prstDash val="solid"/>
            <a:round/>
            <a:headEnd type="none" w="med" len="med"/>
            <a:tailEnd type="none" w="med" len="med"/>
          </a:ln>
        </p:spPr>
        <p:txBody>
          <a:bodyPr lIns="0" tIns="0" rIns="0" bIns="0"/>
          <a:lstStyle/>
          <a:p>
            <a:pPr defTabSz="575981"/>
            <a:endParaRPr lang="en-US" sz="2000" dirty="0">
              <a:solidFill>
                <a:srgbClr val="FFFFFF"/>
              </a:solidFill>
              <a:latin typeface="Arial" pitchFamily="34" charset="0"/>
              <a:ea typeface="Apple LiGothic Medium" pitchFamily="-107" charset="-120"/>
            </a:endParaRPr>
          </a:p>
        </p:txBody>
      </p:sp>
      <p:sp>
        <p:nvSpPr>
          <p:cNvPr id="16" name="Right Arrow 15"/>
          <p:cNvSpPr/>
          <p:nvPr/>
        </p:nvSpPr>
        <p:spPr>
          <a:xfrm>
            <a:off x="2814809" y="2057400"/>
            <a:ext cx="519151" cy="457200"/>
          </a:xfrm>
          <a:prstGeom prst="rightArrow">
            <a:avLst/>
          </a:prstGeom>
          <a:gradFill flip="none" rotWithShape="1">
            <a:gsLst>
              <a:gs pos="49000">
                <a:schemeClr val="bg2"/>
              </a:gs>
              <a:gs pos="0">
                <a:schemeClr val="tx1">
                  <a:lumMod val="65000"/>
                  <a:lumOff val="35000"/>
                </a:schemeClr>
              </a:gs>
              <a:gs pos="100000">
                <a:schemeClr val="tx1">
                  <a:lumMod val="65000"/>
                  <a:lumOff val="35000"/>
                </a:schemeClr>
              </a:gs>
            </a:gsLst>
            <a:lin ang="0" scaled="0"/>
            <a:tileRect/>
          </a:gradFill>
          <a:ln w="9525" cap="flat">
            <a:noFill/>
            <a:prstDash val="solid"/>
            <a:round/>
            <a:headEnd type="none" w="med" len="med"/>
            <a:tailEnd type="none" w="med" len="med"/>
          </a:ln>
        </p:spPr>
        <p:txBody>
          <a:bodyPr lIns="0" tIns="0" rIns="0" bIns="0"/>
          <a:lstStyle/>
          <a:p>
            <a:pPr defTabSz="575981"/>
            <a:endParaRPr lang="en-US" sz="2000" dirty="0">
              <a:solidFill>
                <a:srgbClr val="FFFFFF"/>
              </a:solidFill>
              <a:latin typeface="Arial" pitchFamily="34" charset="0"/>
              <a:ea typeface="Apple LiGothic Medium" pitchFamily="-107" charset="-120"/>
            </a:endParaRPr>
          </a:p>
        </p:txBody>
      </p:sp>
    </p:spTree>
    <p:extLst>
      <p:ext uri="{BB962C8B-B14F-4D97-AF65-F5344CB8AC3E}">
        <p14:creationId xmlns:p14="http://schemas.microsoft.com/office/powerpoint/2010/main" val="10654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ounded Rectangle 85"/>
          <p:cNvSpPr/>
          <p:nvPr/>
        </p:nvSpPr>
        <p:spPr>
          <a:xfrm>
            <a:off x="7872090" y="4572000"/>
            <a:ext cx="857166" cy="1543050"/>
          </a:xfrm>
          <a:prstGeom prst="roundRect">
            <a:avLst>
              <a:gd name="adj" fmla="val 9102"/>
            </a:avLst>
          </a:prstGeom>
          <a:gradFill>
            <a:gsLst>
              <a:gs pos="0">
                <a:schemeClr val="tx2">
                  <a:lumMod val="60000"/>
                  <a:lumOff val="40000"/>
                </a:schemeClr>
              </a:gs>
              <a:gs pos="50000">
                <a:schemeClr val="tx2">
                  <a:lumMod val="20000"/>
                  <a:lumOff val="80000"/>
                </a:schemeClr>
              </a:gs>
              <a:gs pos="100000">
                <a:schemeClr val="accent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7598" tIns="28799" rIns="57598" bIns="28799" rtlCol="0" anchor="ctr"/>
          <a:lstStyle/>
          <a:p>
            <a:pPr algn="ctr"/>
            <a:endParaRPr lang="en-US" dirty="0"/>
          </a:p>
        </p:txBody>
      </p:sp>
      <p:sp>
        <p:nvSpPr>
          <p:cNvPr id="85" name="Rounded Rectangle 84"/>
          <p:cNvSpPr/>
          <p:nvPr/>
        </p:nvSpPr>
        <p:spPr>
          <a:xfrm>
            <a:off x="7859104" y="2914650"/>
            <a:ext cx="857166" cy="1543050"/>
          </a:xfrm>
          <a:prstGeom prst="roundRect">
            <a:avLst>
              <a:gd name="adj" fmla="val 9102"/>
            </a:avLst>
          </a:prstGeom>
          <a:gradFill>
            <a:gsLst>
              <a:gs pos="0">
                <a:schemeClr val="tx2">
                  <a:lumMod val="60000"/>
                  <a:lumOff val="40000"/>
                </a:schemeClr>
              </a:gs>
              <a:gs pos="50000">
                <a:schemeClr val="tx2">
                  <a:lumMod val="20000"/>
                  <a:lumOff val="80000"/>
                </a:schemeClr>
              </a:gs>
              <a:gs pos="100000">
                <a:schemeClr val="accent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7598" tIns="28799" rIns="57598" bIns="28799" rtlCol="0" anchor="ctr"/>
          <a:lstStyle/>
          <a:p>
            <a:pPr algn="ctr"/>
            <a:endParaRPr lang="en-US" dirty="0"/>
          </a:p>
        </p:txBody>
      </p:sp>
      <p:grpSp>
        <p:nvGrpSpPr>
          <p:cNvPr id="73" name="Group 72"/>
          <p:cNvGrpSpPr/>
          <p:nvPr/>
        </p:nvGrpSpPr>
        <p:grpSpPr>
          <a:xfrm>
            <a:off x="1143335" y="1314450"/>
            <a:ext cx="4542981" cy="5086350"/>
            <a:chOff x="4740604" y="3352800"/>
            <a:chExt cx="7239000" cy="3810000"/>
          </a:xfrm>
        </p:grpSpPr>
        <p:sp>
          <p:nvSpPr>
            <p:cNvPr id="83" name="Rectangle 82"/>
            <p:cNvSpPr/>
            <p:nvPr/>
          </p:nvSpPr>
          <p:spPr>
            <a:xfrm>
              <a:off x="4740604" y="3352800"/>
              <a:ext cx="7239000" cy="3810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rtlCol="0" anchor="ctr"/>
            <a:lstStyle/>
            <a:p>
              <a:pPr algn="ctr"/>
              <a:endParaRPr lang="en-GB" dirty="0"/>
            </a:p>
          </p:txBody>
        </p:sp>
        <p:sp>
          <p:nvSpPr>
            <p:cNvPr id="84" name="Rectangle 83"/>
            <p:cNvSpPr/>
            <p:nvPr/>
          </p:nvSpPr>
          <p:spPr>
            <a:xfrm>
              <a:off x="4854905" y="3425446"/>
              <a:ext cx="7010399" cy="366470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anchor="ctr"/>
            <a:lstStyle/>
            <a:p>
              <a:pPr algn="ctr" fontAlgn="auto">
                <a:spcBef>
                  <a:spcPts val="0"/>
                </a:spcBef>
                <a:spcAft>
                  <a:spcPts val="0"/>
                </a:spcAft>
                <a:defRPr/>
              </a:pPr>
              <a:endParaRPr lang="en-US" dirty="0"/>
            </a:p>
          </p:txBody>
        </p:sp>
      </p:grpSp>
      <p:sp>
        <p:nvSpPr>
          <p:cNvPr id="4" name="Title 3"/>
          <p:cNvSpPr>
            <a:spLocks noGrp="1"/>
          </p:cNvSpPr>
          <p:nvPr>
            <p:ph type="title"/>
          </p:nvPr>
        </p:nvSpPr>
        <p:spPr>
          <a:xfrm>
            <a:off x="1057275" y="-152400"/>
            <a:ext cx="7800556" cy="1143000"/>
          </a:xfrm>
        </p:spPr>
        <p:txBody>
          <a:bodyPr/>
          <a:lstStyle/>
          <a:p>
            <a:r>
              <a:rPr lang="en-US" dirty="0" smtClean="0"/>
              <a:t>UCS Central Summary</a:t>
            </a:r>
            <a:endParaRPr lang="en-US" dirty="0"/>
          </a:p>
        </p:txBody>
      </p:sp>
      <p:sp>
        <p:nvSpPr>
          <p:cNvPr id="5" name="Content Placeholder 4"/>
          <p:cNvSpPr>
            <a:spLocks noGrp="1"/>
          </p:cNvSpPr>
          <p:nvPr>
            <p:ph idx="1"/>
          </p:nvPr>
        </p:nvSpPr>
        <p:spPr>
          <a:xfrm>
            <a:off x="1228708" y="1543050"/>
            <a:ext cx="4457608" cy="4525566"/>
          </a:xfrm>
        </p:spPr>
        <p:txBody>
          <a:bodyPr/>
          <a:lstStyle/>
          <a:p>
            <a:pPr>
              <a:buClr>
                <a:schemeClr val="accent5"/>
              </a:buClr>
              <a:buFont typeface="Wingdings" charset="2"/>
              <a:buChar char="§"/>
            </a:pPr>
            <a:r>
              <a:rPr lang="en-US" sz="1300" dirty="0">
                <a:solidFill>
                  <a:srgbClr val="333333"/>
                </a:solidFill>
              </a:rPr>
              <a:t>Deployable as an external virtual machine based application</a:t>
            </a:r>
          </a:p>
          <a:p>
            <a:pPr>
              <a:buClr>
                <a:schemeClr val="accent5"/>
              </a:buClr>
              <a:buFont typeface="Wingdings" charset="2"/>
              <a:buChar char="§"/>
            </a:pPr>
            <a:r>
              <a:rPr lang="en-US" sz="1300" dirty="0">
                <a:solidFill>
                  <a:srgbClr val="333333"/>
                </a:solidFill>
              </a:rPr>
              <a:t>Delivered in two phases:</a:t>
            </a:r>
          </a:p>
          <a:p>
            <a:pPr lvl="1">
              <a:buClr>
                <a:schemeClr val="accent5"/>
              </a:buClr>
              <a:buFont typeface="Wingdings" charset="2"/>
              <a:buChar char="§"/>
            </a:pPr>
            <a:r>
              <a:rPr lang="en-US" sz="1300" b="1" dirty="0">
                <a:solidFill>
                  <a:srgbClr val="333333"/>
                </a:solidFill>
              </a:rPr>
              <a:t>Phase 1:</a:t>
            </a:r>
          </a:p>
          <a:p>
            <a:pPr marL="540982" lvl="4" indent="-179994">
              <a:buClr>
                <a:schemeClr val="accent5"/>
              </a:buClr>
              <a:buFont typeface="Wingdings" charset="2"/>
              <a:buChar char="§"/>
            </a:pPr>
            <a:r>
              <a:rPr lang="en-US" dirty="0">
                <a:solidFill>
                  <a:srgbClr val="333333"/>
                </a:solidFill>
              </a:rPr>
              <a:t>Inventory, Fault, Log, Event Aggregation</a:t>
            </a:r>
          </a:p>
          <a:p>
            <a:pPr marL="540982" lvl="4" indent="-179994">
              <a:buClr>
                <a:schemeClr val="accent5"/>
              </a:buClr>
              <a:buFont typeface="Wingdings" charset="2"/>
              <a:buChar char="§"/>
            </a:pPr>
            <a:r>
              <a:rPr lang="en-US" dirty="0">
                <a:solidFill>
                  <a:srgbClr val="333333"/>
                </a:solidFill>
              </a:rPr>
              <a:t>Global ID Pools, Firmware Updates, Backups and Global Admin Policies </a:t>
            </a:r>
          </a:p>
          <a:p>
            <a:pPr lvl="1">
              <a:buClr>
                <a:schemeClr val="accent5"/>
              </a:buClr>
              <a:buFont typeface="Wingdings" charset="2"/>
              <a:buChar char="§"/>
            </a:pPr>
            <a:r>
              <a:rPr lang="en-US" sz="1300" b="1" dirty="0">
                <a:solidFill>
                  <a:srgbClr val="333333"/>
                </a:solidFill>
              </a:rPr>
              <a:t>Phase 2:</a:t>
            </a:r>
          </a:p>
          <a:p>
            <a:pPr marL="757974" lvl="2" indent="-179994">
              <a:buClr>
                <a:schemeClr val="accent5"/>
              </a:buClr>
              <a:buFont typeface="Wingdings" charset="2"/>
              <a:buChar char="§"/>
            </a:pPr>
            <a:r>
              <a:rPr lang="en-US" sz="1100" dirty="0">
                <a:solidFill>
                  <a:srgbClr val="333333"/>
                </a:solidFill>
              </a:rPr>
              <a:t>Global Service Profiles, Templates &amp; Policies</a:t>
            </a:r>
          </a:p>
          <a:p>
            <a:pPr marL="757974" lvl="2" indent="-179994">
              <a:buClr>
                <a:schemeClr val="accent5"/>
              </a:buClr>
              <a:buFont typeface="Wingdings" charset="2"/>
              <a:buChar char="§"/>
            </a:pPr>
            <a:r>
              <a:rPr lang="en-US" sz="1100" dirty="0">
                <a:solidFill>
                  <a:srgbClr val="333333"/>
                </a:solidFill>
              </a:rPr>
              <a:t>Statistics Aggregation</a:t>
            </a:r>
          </a:p>
          <a:p>
            <a:pPr marL="757974" lvl="2" indent="-179994">
              <a:buClr>
                <a:schemeClr val="accent5"/>
              </a:buClr>
              <a:buFont typeface="Wingdings" charset="2"/>
              <a:buChar char="§"/>
            </a:pPr>
            <a:r>
              <a:rPr lang="en-US" sz="1100" dirty="0">
                <a:solidFill>
                  <a:srgbClr val="333333"/>
                </a:solidFill>
              </a:rPr>
              <a:t>HA for UCS Central Virtual Machine with shared storage</a:t>
            </a:r>
          </a:p>
          <a:p>
            <a:pPr>
              <a:buClr>
                <a:schemeClr val="accent5"/>
              </a:buClr>
              <a:buFont typeface="Wingdings" charset="2"/>
              <a:buChar char="§"/>
            </a:pPr>
            <a:r>
              <a:rPr lang="en-US" sz="1300" dirty="0">
                <a:solidFill>
                  <a:srgbClr val="333333"/>
                </a:solidFill>
              </a:rPr>
              <a:t>Timelines:</a:t>
            </a:r>
          </a:p>
          <a:p>
            <a:pPr marL="757974" lvl="2" indent="-179994">
              <a:buClr>
                <a:schemeClr val="accent5"/>
              </a:buClr>
              <a:buFont typeface="Wingdings" charset="2"/>
              <a:buChar char="§"/>
            </a:pPr>
            <a:r>
              <a:rPr lang="en-US" sz="1100" dirty="0">
                <a:solidFill>
                  <a:srgbClr val="333333"/>
                </a:solidFill>
              </a:rPr>
              <a:t>Phase 1 in sync with next major UCS SW Release “Del Mar” </a:t>
            </a:r>
          </a:p>
          <a:p>
            <a:pPr marL="757974" lvl="2" indent="-179994">
              <a:buClr>
                <a:schemeClr val="accent5"/>
              </a:buClr>
              <a:buFont typeface="Wingdings" charset="2"/>
              <a:buChar char="§"/>
            </a:pPr>
            <a:r>
              <a:rPr lang="en-US" sz="1100" dirty="0">
                <a:solidFill>
                  <a:srgbClr val="333333"/>
                </a:solidFill>
              </a:rPr>
              <a:t>Phase 2 delivered few months after Del Mar</a:t>
            </a:r>
          </a:p>
          <a:p>
            <a:pPr marL="215993" lvl="2" indent="-215993">
              <a:spcBef>
                <a:spcPts val="932"/>
              </a:spcBef>
              <a:buClr>
                <a:schemeClr val="accent5"/>
              </a:buClr>
              <a:buSzPct val="90000"/>
              <a:buFont typeface="Wingdings" charset="2"/>
              <a:buChar char="§"/>
            </a:pPr>
            <a:r>
              <a:rPr lang="en-US" sz="1300" dirty="0">
                <a:solidFill>
                  <a:srgbClr val="333333"/>
                </a:solidFill>
              </a:rPr>
              <a:t>Supports UCS deployments in multiple datacenters</a:t>
            </a:r>
          </a:p>
        </p:txBody>
      </p:sp>
      <p:sp>
        <p:nvSpPr>
          <p:cNvPr id="3" name="Slide Number Placeholder 2"/>
          <p:cNvSpPr>
            <a:spLocks noGrp="1"/>
          </p:cNvSpPr>
          <p:nvPr>
            <p:ph type="sldNum" sz="quarter" idx="4"/>
          </p:nvPr>
        </p:nvSpPr>
        <p:spPr/>
        <p:txBody>
          <a:bodyPr/>
          <a:lstStyle/>
          <a:p>
            <a:fld id="{2F5CCB13-0A32-4557-88E9-079F0C330695}" type="slidenum">
              <a:rPr lang="en-US" smtClean="0"/>
              <a:pPr/>
              <a:t>45</a:t>
            </a:fld>
            <a:endParaRPr lang="en-US"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97737" y="1257300"/>
            <a:ext cx="2034391" cy="1485900"/>
          </a:xfrm>
          <a:prstGeom prst="rect">
            <a:avLst/>
          </a:prstGeom>
          <a:noFill/>
          <a:ln>
            <a:noFill/>
          </a:ln>
          <a:effectLst>
            <a:glow rad="152400">
              <a:schemeClr val="bg2">
                <a:alpha val="60000"/>
              </a:schemeClr>
            </a:glow>
          </a:effectLst>
        </p:spPr>
      </p:pic>
      <p:grpSp>
        <p:nvGrpSpPr>
          <p:cNvPr id="11" name="Group 19"/>
          <p:cNvGrpSpPr/>
          <p:nvPr/>
        </p:nvGrpSpPr>
        <p:grpSpPr>
          <a:xfrm>
            <a:off x="7941612" y="3056343"/>
            <a:ext cx="718124" cy="1429762"/>
            <a:chOff x="580091" y="1270415"/>
            <a:chExt cx="2059446" cy="4262199"/>
          </a:xfrm>
        </p:grpSpPr>
        <p:pic>
          <p:nvPicPr>
            <p:cNvPr id="45" name="Picture 4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53055" y="2713136"/>
              <a:ext cx="686482" cy="1383176"/>
            </a:xfrm>
            <a:prstGeom prst="rect">
              <a:avLst/>
            </a:prstGeom>
          </p:spPr>
        </p:pic>
        <p:pic>
          <p:nvPicPr>
            <p:cNvPr id="46" name="Picture 4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66573" y="2713136"/>
              <a:ext cx="686482" cy="1383176"/>
            </a:xfrm>
            <a:prstGeom prst="rect">
              <a:avLst/>
            </a:prstGeom>
          </p:spPr>
        </p:pic>
        <p:pic>
          <p:nvPicPr>
            <p:cNvPr id="47" name="Picture 4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0091" y="2713136"/>
              <a:ext cx="686482" cy="1383176"/>
            </a:xfrm>
            <a:prstGeom prst="rect">
              <a:avLst/>
            </a:prstGeom>
          </p:spPr>
        </p:pic>
        <p:pic>
          <p:nvPicPr>
            <p:cNvPr id="48" name="Picture 4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66573" y="4149438"/>
              <a:ext cx="686482" cy="1383176"/>
            </a:xfrm>
            <a:prstGeom prst="rect">
              <a:avLst/>
            </a:prstGeom>
          </p:spPr>
        </p:pic>
        <p:pic>
          <p:nvPicPr>
            <p:cNvPr id="49" name="Picture 4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0091" y="4149438"/>
              <a:ext cx="686482" cy="1383176"/>
            </a:xfrm>
            <a:prstGeom prst="rect">
              <a:avLst/>
            </a:prstGeom>
          </p:spPr>
        </p:pic>
        <p:pic>
          <p:nvPicPr>
            <p:cNvPr id="50" name="Picture 4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53055" y="4149438"/>
              <a:ext cx="686482" cy="1383176"/>
            </a:xfrm>
            <a:prstGeom prst="rect">
              <a:avLst/>
            </a:prstGeom>
          </p:spPr>
        </p:pic>
        <p:pic>
          <p:nvPicPr>
            <p:cNvPr id="51" name="Picture 5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53055" y="1270415"/>
              <a:ext cx="686482" cy="1383176"/>
            </a:xfrm>
            <a:prstGeom prst="rect">
              <a:avLst/>
            </a:prstGeom>
          </p:spPr>
        </p:pic>
        <p:pic>
          <p:nvPicPr>
            <p:cNvPr id="52" name="Picture 5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66573" y="1270415"/>
              <a:ext cx="686482" cy="1383176"/>
            </a:xfrm>
            <a:prstGeom prst="rect">
              <a:avLst/>
            </a:prstGeom>
          </p:spPr>
        </p:pic>
        <p:pic>
          <p:nvPicPr>
            <p:cNvPr id="53" name="Picture 5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0091" y="1270415"/>
              <a:ext cx="686482" cy="1383176"/>
            </a:xfrm>
            <a:prstGeom prst="rect">
              <a:avLst/>
            </a:prstGeom>
          </p:spPr>
        </p:pic>
      </p:grpSp>
      <p:grpSp>
        <p:nvGrpSpPr>
          <p:cNvPr id="14" name="Group 19"/>
          <p:cNvGrpSpPr/>
          <p:nvPr/>
        </p:nvGrpSpPr>
        <p:grpSpPr>
          <a:xfrm>
            <a:off x="7941612" y="4677070"/>
            <a:ext cx="718124" cy="1429762"/>
            <a:chOff x="580091" y="1270415"/>
            <a:chExt cx="2059446" cy="4262199"/>
          </a:xfrm>
        </p:grpSpPr>
        <p:pic>
          <p:nvPicPr>
            <p:cNvPr id="18" name="Picture 1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53055" y="2713136"/>
              <a:ext cx="686482" cy="1383176"/>
            </a:xfrm>
            <a:prstGeom prst="rect">
              <a:avLst/>
            </a:prstGeom>
          </p:spPr>
        </p:pic>
        <p:pic>
          <p:nvPicPr>
            <p:cNvPr id="19" name="Picture 1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66573" y="2713136"/>
              <a:ext cx="686482" cy="1383176"/>
            </a:xfrm>
            <a:prstGeom prst="rect">
              <a:avLst/>
            </a:prstGeom>
          </p:spPr>
        </p:pic>
        <p:pic>
          <p:nvPicPr>
            <p:cNvPr id="20" name="Picture 1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0091" y="2713136"/>
              <a:ext cx="686482" cy="1383176"/>
            </a:xfrm>
            <a:prstGeom prst="rect">
              <a:avLst/>
            </a:prstGeom>
          </p:spPr>
        </p:pic>
        <p:pic>
          <p:nvPicPr>
            <p:cNvPr id="21" name="Picture 2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66573" y="4149438"/>
              <a:ext cx="686482" cy="1383176"/>
            </a:xfrm>
            <a:prstGeom prst="rect">
              <a:avLst/>
            </a:prstGeom>
          </p:spPr>
        </p:pic>
        <p:pic>
          <p:nvPicPr>
            <p:cNvPr id="22" name="Picture 2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0091" y="4149438"/>
              <a:ext cx="686482" cy="1383176"/>
            </a:xfrm>
            <a:prstGeom prst="rect">
              <a:avLst/>
            </a:prstGeom>
          </p:spPr>
        </p:pic>
        <p:pic>
          <p:nvPicPr>
            <p:cNvPr id="23" name="Picture 2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53055" y="4149438"/>
              <a:ext cx="686482" cy="1383176"/>
            </a:xfrm>
            <a:prstGeom prst="rect">
              <a:avLst/>
            </a:prstGeom>
          </p:spPr>
        </p:pic>
        <p:pic>
          <p:nvPicPr>
            <p:cNvPr id="24" name="Picture 2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53055" y="1270415"/>
              <a:ext cx="686482" cy="1383176"/>
            </a:xfrm>
            <a:prstGeom prst="rect">
              <a:avLst/>
            </a:prstGeom>
          </p:spPr>
        </p:pic>
        <p:pic>
          <p:nvPicPr>
            <p:cNvPr id="25" name="Picture 2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66573" y="1270415"/>
              <a:ext cx="686482" cy="1383176"/>
            </a:xfrm>
            <a:prstGeom prst="rect">
              <a:avLst/>
            </a:prstGeom>
          </p:spPr>
        </p:pic>
        <p:pic>
          <p:nvPicPr>
            <p:cNvPr id="26" name="Picture 2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0091" y="1270415"/>
              <a:ext cx="686482" cy="1383176"/>
            </a:xfrm>
            <a:prstGeom prst="rect">
              <a:avLst/>
            </a:prstGeom>
          </p:spPr>
        </p:pic>
      </p:grpSp>
      <p:sp>
        <p:nvSpPr>
          <p:cNvPr id="108" name="Rounded Rectangle 107"/>
          <p:cNvSpPr/>
          <p:nvPr/>
        </p:nvSpPr>
        <p:spPr>
          <a:xfrm>
            <a:off x="6929207" y="4572000"/>
            <a:ext cx="857166" cy="1543050"/>
          </a:xfrm>
          <a:prstGeom prst="roundRect">
            <a:avLst>
              <a:gd name="adj" fmla="val 9102"/>
            </a:avLst>
          </a:prstGeom>
          <a:gradFill>
            <a:gsLst>
              <a:gs pos="0">
                <a:schemeClr val="tx2">
                  <a:lumMod val="60000"/>
                  <a:lumOff val="40000"/>
                </a:schemeClr>
              </a:gs>
              <a:gs pos="50000">
                <a:schemeClr val="tx2">
                  <a:lumMod val="20000"/>
                  <a:lumOff val="80000"/>
                </a:schemeClr>
              </a:gs>
              <a:gs pos="100000">
                <a:schemeClr val="accent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7598" tIns="28799" rIns="57598" bIns="28799" rtlCol="0" anchor="ctr"/>
          <a:lstStyle/>
          <a:p>
            <a:pPr algn="ctr"/>
            <a:endParaRPr lang="en-US" dirty="0"/>
          </a:p>
        </p:txBody>
      </p:sp>
      <p:sp>
        <p:nvSpPr>
          <p:cNvPr id="109" name="Rounded Rectangle 108"/>
          <p:cNvSpPr/>
          <p:nvPr/>
        </p:nvSpPr>
        <p:spPr>
          <a:xfrm>
            <a:off x="6916221" y="2914650"/>
            <a:ext cx="857166" cy="1543050"/>
          </a:xfrm>
          <a:prstGeom prst="roundRect">
            <a:avLst>
              <a:gd name="adj" fmla="val 9102"/>
            </a:avLst>
          </a:prstGeom>
          <a:gradFill>
            <a:gsLst>
              <a:gs pos="0">
                <a:schemeClr val="tx2">
                  <a:lumMod val="60000"/>
                  <a:lumOff val="40000"/>
                </a:schemeClr>
              </a:gs>
              <a:gs pos="50000">
                <a:schemeClr val="tx2">
                  <a:lumMod val="20000"/>
                  <a:lumOff val="80000"/>
                </a:schemeClr>
              </a:gs>
              <a:gs pos="100000">
                <a:schemeClr val="accent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7598" tIns="28799" rIns="57598" bIns="28799" rtlCol="0" anchor="ctr"/>
          <a:lstStyle/>
          <a:p>
            <a:pPr algn="ctr"/>
            <a:endParaRPr lang="en-US" dirty="0"/>
          </a:p>
        </p:txBody>
      </p:sp>
      <p:grpSp>
        <p:nvGrpSpPr>
          <p:cNvPr id="110" name="Group 19"/>
          <p:cNvGrpSpPr/>
          <p:nvPr/>
        </p:nvGrpSpPr>
        <p:grpSpPr>
          <a:xfrm>
            <a:off x="6998729" y="3056343"/>
            <a:ext cx="718124" cy="1429762"/>
            <a:chOff x="580091" y="1270415"/>
            <a:chExt cx="2059446" cy="4262199"/>
          </a:xfrm>
        </p:grpSpPr>
        <p:pic>
          <p:nvPicPr>
            <p:cNvPr id="111" name="Picture 1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53055" y="2713136"/>
              <a:ext cx="686482" cy="1383176"/>
            </a:xfrm>
            <a:prstGeom prst="rect">
              <a:avLst/>
            </a:prstGeom>
          </p:spPr>
        </p:pic>
        <p:pic>
          <p:nvPicPr>
            <p:cNvPr id="112" name="Picture 1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66573" y="2713136"/>
              <a:ext cx="686482" cy="1383176"/>
            </a:xfrm>
            <a:prstGeom prst="rect">
              <a:avLst/>
            </a:prstGeom>
          </p:spPr>
        </p:pic>
        <p:pic>
          <p:nvPicPr>
            <p:cNvPr id="113" name="Picture 1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0091" y="2713136"/>
              <a:ext cx="686482" cy="1383176"/>
            </a:xfrm>
            <a:prstGeom prst="rect">
              <a:avLst/>
            </a:prstGeom>
          </p:spPr>
        </p:pic>
        <p:pic>
          <p:nvPicPr>
            <p:cNvPr id="114" name="Picture 1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66573" y="4149438"/>
              <a:ext cx="686482" cy="1383176"/>
            </a:xfrm>
            <a:prstGeom prst="rect">
              <a:avLst/>
            </a:prstGeom>
          </p:spPr>
        </p:pic>
        <p:pic>
          <p:nvPicPr>
            <p:cNvPr id="115" name="Picture 11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0091" y="4149438"/>
              <a:ext cx="686482" cy="1383176"/>
            </a:xfrm>
            <a:prstGeom prst="rect">
              <a:avLst/>
            </a:prstGeom>
          </p:spPr>
        </p:pic>
        <p:pic>
          <p:nvPicPr>
            <p:cNvPr id="116" name="Picture 1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53055" y="4149438"/>
              <a:ext cx="686482" cy="1383176"/>
            </a:xfrm>
            <a:prstGeom prst="rect">
              <a:avLst/>
            </a:prstGeom>
          </p:spPr>
        </p:pic>
        <p:pic>
          <p:nvPicPr>
            <p:cNvPr id="117" name="Picture 1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53055" y="1270415"/>
              <a:ext cx="686482" cy="1383176"/>
            </a:xfrm>
            <a:prstGeom prst="rect">
              <a:avLst/>
            </a:prstGeom>
          </p:spPr>
        </p:pic>
        <p:pic>
          <p:nvPicPr>
            <p:cNvPr id="118" name="Picture 11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66573" y="1270415"/>
              <a:ext cx="686482" cy="1383176"/>
            </a:xfrm>
            <a:prstGeom prst="rect">
              <a:avLst/>
            </a:prstGeom>
          </p:spPr>
        </p:pic>
        <p:pic>
          <p:nvPicPr>
            <p:cNvPr id="119" name="Picture 11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0091" y="1270415"/>
              <a:ext cx="686482" cy="1383176"/>
            </a:xfrm>
            <a:prstGeom prst="rect">
              <a:avLst/>
            </a:prstGeom>
          </p:spPr>
        </p:pic>
      </p:grpSp>
      <p:grpSp>
        <p:nvGrpSpPr>
          <p:cNvPr id="120" name="Group 19"/>
          <p:cNvGrpSpPr/>
          <p:nvPr/>
        </p:nvGrpSpPr>
        <p:grpSpPr>
          <a:xfrm>
            <a:off x="6998729" y="4677070"/>
            <a:ext cx="718124" cy="1429762"/>
            <a:chOff x="580091" y="1270415"/>
            <a:chExt cx="2059446" cy="4262199"/>
          </a:xfrm>
        </p:grpSpPr>
        <p:pic>
          <p:nvPicPr>
            <p:cNvPr id="121" name="Picture 12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53055" y="2713136"/>
              <a:ext cx="686482" cy="1383176"/>
            </a:xfrm>
            <a:prstGeom prst="rect">
              <a:avLst/>
            </a:prstGeom>
          </p:spPr>
        </p:pic>
        <p:pic>
          <p:nvPicPr>
            <p:cNvPr id="122" name="Picture 12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66573" y="2713136"/>
              <a:ext cx="686482" cy="1383176"/>
            </a:xfrm>
            <a:prstGeom prst="rect">
              <a:avLst/>
            </a:prstGeom>
          </p:spPr>
        </p:pic>
        <p:pic>
          <p:nvPicPr>
            <p:cNvPr id="123" name="Picture 12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0091" y="2713136"/>
              <a:ext cx="686482" cy="1383176"/>
            </a:xfrm>
            <a:prstGeom prst="rect">
              <a:avLst/>
            </a:prstGeom>
          </p:spPr>
        </p:pic>
        <p:pic>
          <p:nvPicPr>
            <p:cNvPr id="124" name="Picture 12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66573" y="4149438"/>
              <a:ext cx="686482" cy="1383176"/>
            </a:xfrm>
            <a:prstGeom prst="rect">
              <a:avLst/>
            </a:prstGeom>
          </p:spPr>
        </p:pic>
        <p:pic>
          <p:nvPicPr>
            <p:cNvPr id="125" name="Picture 12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0091" y="4149438"/>
              <a:ext cx="686482" cy="1383176"/>
            </a:xfrm>
            <a:prstGeom prst="rect">
              <a:avLst/>
            </a:prstGeom>
          </p:spPr>
        </p:pic>
        <p:pic>
          <p:nvPicPr>
            <p:cNvPr id="126" name="Picture 12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53055" y="4149438"/>
              <a:ext cx="686482" cy="1383176"/>
            </a:xfrm>
            <a:prstGeom prst="rect">
              <a:avLst/>
            </a:prstGeom>
          </p:spPr>
        </p:pic>
        <p:pic>
          <p:nvPicPr>
            <p:cNvPr id="127" name="Picture 12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53055" y="1270415"/>
              <a:ext cx="686482" cy="1383176"/>
            </a:xfrm>
            <a:prstGeom prst="rect">
              <a:avLst/>
            </a:prstGeom>
          </p:spPr>
        </p:pic>
        <p:pic>
          <p:nvPicPr>
            <p:cNvPr id="128" name="Picture 12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66573" y="1270415"/>
              <a:ext cx="686482" cy="1383176"/>
            </a:xfrm>
            <a:prstGeom prst="rect">
              <a:avLst/>
            </a:prstGeom>
          </p:spPr>
        </p:pic>
        <p:pic>
          <p:nvPicPr>
            <p:cNvPr id="129" name="Picture 12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0091" y="1270415"/>
              <a:ext cx="686482" cy="1383176"/>
            </a:xfrm>
            <a:prstGeom prst="rect">
              <a:avLst/>
            </a:prstGeom>
          </p:spPr>
        </p:pic>
      </p:grpSp>
      <p:sp>
        <p:nvSpPr>
          <p:cNvPr id="130" name="Rounded Rectangle 129"/>
          <p:cNvSpPr/>
          <p:nvPr/>
        </p:nvSpPr>
        <p:spPr>
          <a:xfrm>
            <a:off x="5986324" y="4572000"/>
            <a:ext cx="857166" cy="1543050"/>
          </a:xfrm>
          <a:prstGeom prst="roundRect">
            <a:avLst>
              <a:gd name="adj" fmla="val 9102"/>
            </a:avLst>
          </a:prstGeom>
          <a:gradFill>
            <a:gsLst>
              <a:gs pos="0">
                <a:schemeClr val="tx2">
                  <a:lumMod val="60000"/>
                  <a:lumOff val="40000"/>
                </a:schemeClr>
              </a:gs>
              <a:gs pos="50000">
                <a:schemeClr val="tx2">
                  <a:lumMod val="20000"/>
                  <a:lumOff val="80000"/>
                </a:schemeClr>
              </a:gs>
              <a:gs pos="100000">
                <a:schemeClr val="accent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7598" tIns="28799" rIns="57598" bIns="28799" rtlCol="0" anchor="ctr"/>
          <a:lstStyle/>
          <a:p>
            <a:pPr algn="ctr"/>
            <a:endParaRPr lang="en-US" dirty="0"/>
          </a:p>
        </p:txBody>
      </p:sp>
      <p:sp>
        <p:nvSpPr>
          <p:cNvPr id="131" name="Rounded Rectangle 130"/>
          <p:cNvSpPr/>
          <p:nvPr/>
        </p:nvSpPr>
        <p:spPr>
          <a:xfrm>
            <a:off x="5973338" y="2914650"/>
            <a:ext cx="857166" cy="1543050"/>
          </a:xfrm>
          <a:prstGeom prst="roundRect">
            <a:avLst>
              <a:gd name="adj" fmla="val 9102"/>
            </a:avLst>
          </a:prstGeom>
          <a:gradFill>
            <a:gsLst>
              <a:gs pos="0">
                <a:schemeClr val="tx2">
                  <a:lumMod val="60000"/>
                  <a:lumOff val="40000"/>
                </a:schemeClr>
              </a:gs>
              <a:gs pos="50000">
                <a:schemeClr val="tx2">
                  <a:lumMod val="20000"/>
                  <a:lumOff val="80000"/>
                </a:schemeClr>
              </a:gs>
              <a:gs pos="100000">
                <a:schemeClr val="accent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7598" tIns="28799" rIns="57598" bIns="28799" rtlCol="0" anchor="ctr"/>
          <a:lstStyle/>
          <a:p>
            <a:pPr algn="ctr"/>
            <a:endParaRPr lang="en-US" dirty="0"/>
          </a:p>
        </p:txBody>
      </p:sp>
      <p:grpSp>
        <p:nvGrpSpPr>
          <p:cNvPr id="132" name="Group 19"/>
          <p:cNvGrpSpPr/>
          <p:nvPr/>
        </p:nvGrpSpPr>
        <p:grpSpPr>
          <a:xfrm>
            <a:off x="6055846" y="3056343"/>
            <a:ext cx="718124" cy="1429762"/>
            <a:chOff x="580091" y="1270415"/>
            <a:chExt cx="2059446" cy="4262199"/>
          </a:xfrm>
        </p:grpSpPr>
        <p:pic>
          <p:nvPicPr>
            <p:cNvPr id="133" name="Picture 13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53055" y="2713136"/>
              <a:ext cx="686482" cy="1383176"/>
            </a:xfrm>
            <a:prstGeom prst="rect">
              <a:avLst/>
            </a:prstGeom>
          </p:spPr>
        </p:pic>
        <p:pic>
          <p:nvPicPr>
            <p:cNvPr id="134" name="Picture 13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66573" y="2713136"/>
              <a:ext cx="686482" cy="1383176"/>
            </a:xfrm>
            <a:prstGeom prst="rect">
              <a:avLst/>
            </a:prstGeom>
          </p:spPr>
        </p:pic>
        <p:pic>
          <p:nvPicPr>
            <p:cNvPr id="135" name="Picture 13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0091" y="2713136"/>
              <a:ext cx="686482" cy="1383176"/>
            </a:xfrm>
            <a:prstGeom prst="rect">
              <a:avLst/>
            </a:prstGeom>
          </p:spPr>
        </p:pic>
        <p:pic>
          <p:nvPicPr>
            <p:cNvPr id="136" name="Picture 13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66573" y="4149438"/>
              <a:ext cx="686482" cy="1383176"/>
            </a:xfrm>
            <a:prstGeom prst="rect">
              <a:avLst/>
            </a:prstGeom>
          </p:spPr>
        </p:pic>
        <p:pic>
          <p:nvPicPr>
            <p:cNvPr id="137" name="Picture 13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0091" y="4149438"/>
              <a:ext cx="686482" cy="1383176"/>
            </a:xfrm>
            <a:prstGeom prst="rect">
              <a:avLst/>
            </a:prstGeom>
          </p:spPr>
        </p:pic>
        <p:pic>
          <p:nvPicPr>
            <p:cNvPr id="138" name="Picture 13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53055" y="4149438"/>
              <a:ext cx="686482" cy="1383176"/>
            </a:xfrm>
            <a:prstGeom prst="rect">
              <a:avLst/>
            </a:prstGeom>
          </p:spPr>
        </p:pic>
        <p:pic>
          <p:nvPicPr>
            <p:cNvPr id="139" name="Picture 13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53055" y="1270415"/>
              <a:ext cx="686482" cy="1383176"/>
            </a:xfrm>
            <a:prstGeom prst="rect">
              <a:avLst/>
            </a:prstGeom>
          </p:spPr>
        </p:pic>
        <p:pic>
          <p:nvPicPr>
            <p:cNvPr id="140" name="Picture 13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66573" y="1270415"/>
              <a:ext cx="686482" cy="1383176"/>
            </a:xfrm>
            <a:prstGeom prst="rect">
              <a:avLst/>
            </a:prstGeom>
          </p:spPr>
        </p:pic>
        <p:pic>
          <p:nvPicPr>
            <p:cNvPr id="141" name="Picture 14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0091" y="1270415"/>
              <a:ext cx="686482" cy="1383176"/>
            </a:xfrm>
            <a:prstGeom prst="rect">
              <a:avLst/>
            </a:prstGeom>
          </p:spPr>
        </p:pic>
      </p:grpSp>
      <p:grpSp>
        <p:nvGrpSpPr>
          <p:cNvPr id="142" name="Group 19"/>
          <p:cNvGrpSpPr/>
          <p:nvPr/>
        </p:nvGrpSpPr>
        <p:grpSpPr>
          <a:xfrm>
            <a:off x="6055846" y="4677070"/>
            <a:ext cx="718124" cy="1429762"/>
            <a:chOff x="580091" y="1270415"/>
            <a:chExt cx="2059446" cy="4262199"/>
          </a:xfrm>
        </p:grpSpPr>
        <p:pic>
          <p:nvPicPr>
            <p:cNvPr id="143" name="Picture 14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53055" y="2713136"/>
              <a:ext cx="686482" cy="1383176"/>
            </a:xfrm>
            <a:prstGeom prst="rect">
              <a:avLst/>
            </a:prstGeom>
          </p:spPr>
        </p:pic>
        <p:pic>
          <p:nvPicPr>
            <p:cNvPr id="144" name="Picture 14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66573" y="2713136"/>
              <a:ext cx="686482" cy="1383176"/>
            </a:xfrm>
            <a:prstGeom prst="rect">
              <a:avLst/>
            </a:prstGeom>
          </p:spPr>
        </p:pic>
        <p:pic>
          <p:nvPicPr>
            <p:cNvPr id="145" name="Picture 14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0091" y="2713136"/>
              <a:ext cx="686482" cy="1383176"/>
            </a:xfrm>
            <a:prstGeom prst="rect">
              <a:avLst/>
            </a:prstGeom>
          </p:spPr>
        </p:pic>
        <p:pic>
          <p:nvPicPr>
            <p:cNvPr id="146" name="Picture 14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66573" y="4149438"/>
              <a:ext cx="686482" cy="1383176"/>
            </a:xfrm>
            <a:prstGeom prst="rect">
              <a:avLst/>
            </a:prstGeom>
          </p:spPr>
        </p:pic>
        <p:pic>
          <p:nvPicPr>
            <p:cNvPr id="147" name="Picture 14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0091" y="4149438"/>
              <a:ext cx="686482" cy="1383176"/>
            </a:xfrm>
            <a:prstGeom prst="rect">
              <a:avLst/>
            </a:prstGeom>
          </p:spPr>
        </p:pic>
        <p:pic>
          <p:nvPicPr>
            <p:cNvPr id="148" name="Picture 14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53055" y="4149438"/>
              <a:ext cx="686482" cy="1383176"/>
            </a:xfrm>
            <a:prstGeom prst="rect">
              <a:avLst/>
            </a:prstGeom>
          </p:spPr>
        </p:pic>
        <p:pic>
          <p:nvPicPr>
            <p:cNvPr id="149" name="Picture 14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53055" y="1270415"/>
              <a:ext cx="686482" cy="1383176"/>
            </a:xfrm>
            <a:prstGeom prst="rect">
              <a:avLst/>
            </a:prstGeom>
          </p:spPr>
        </p:pic>
        <p:pic>
          <p:nvPicPr>
            <p:cNvPr id="150" name="Picture 14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66573" y="1270415"/>
              <a:ext cx="686482" cy="1383176"/>
            </a:xfrm>
            <a:prstGeom prst="rect">
              <a:avLst/>
            </a:prstGeom>
          </p:spPr>
        </p:pic>
        <p:pic>
          <p:nvPicPr>
            <p:cNvPr id="151" name="Picture 15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0091" y="1270415"/>
              <a:ext cx="686482" cy="1383176"/>
            </a:xfrm>
            <a:prstGeom prst="rect">
              <a:avLst/>
            </a:prstGeom>
          </p:spPr>
        </p:pic>
      </p:grpSp>
    </p:spTree>
    <p:extLst>
      <p:ext uri="{BB962C8B-B14F-4D97-AF65-F5344CB8AC3E}">
        <p14:creationId xmlns:p14="http://schemas.microsoft.com/office/powerpoint/2010/main" val="1663298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01" y="76200"/>
            <a:ext cx="8580924" cy="838200"/>
          </a:xfrm>
        </p:spPr>
        <p:txBody>
          <a:bodyPr/>
          <a:lstStyle/>
          <a:p>
            <a:r>
              <a:rPr lang="en-US" dirty="0" smtClean="0"/>
              <a:t>UCS Central Architecture</a:t>
            </a:r>
            <a:endParaRPr lang="en-US" dirty="0"/>
          </a:p>
        </p:txBody>
      </p:sp>
      <p:sp>
        <p:nvSpPr>
          <p:cNvPr id="38" name="Slide Number Placeholder 4"/>
          <p:cNvSpPr>
            <a:spLocks noGrp="1"/>
          </p:cNvSpPr>
          <p:nvPr>
            <p:ph type="sldNum" sz="quarter" idx="4294967295"/>
          </p:nvPr>
        </p:nvSpPr>
        <p:spPr>
          <a:xfrm>
            <a:off x="8857832" y="6552605"/>
            <a:ext cx="286616" cy="364331"/>
          </a:xfrm>
          <a:prstGeom prst="rect">
            <a:avLst/>
          </a:prstGeom>
        </p:spPr>
        <p:txBody>
          <a:bodyPr/>
          <a:lstStyle/>
          <a:p>
            <a:fld id="{2F5CCB13-0A32-4557-88E9-079F0C330695}" type="slidenum">
              <a:rPr lang="en-US" smtClean="0"/>
              <a:pPr/>
              <a:t>46</a:t>
            </a:fld>
            <a:endParaRPr lang="en-US" dirty="0"/>
          </a:p>
        </p:txBody>
      </p:sp>
      <p:grpSp>
        <p:nvGrpSpPr>
          <p:cNvPr id="107" name="Group 106"/>
          <p:cNvGrpSpPr/>
          <p:nvPr/>
        </p:nvGrpSpPr>
        <p:grpSpPr>
          <a:xfrm>
            <a:off x="2551146" y="1860158"/>
            <a:ext cx="4071540" cy="3729038"/>
            <a:chOff x="4740604" y="2178050"/>
            <a:chExt cx="7239000" cy="4972050"/>
          </a:xfrm>
        </p:grpSpPr>
        <p:grpSp>
          <p:nvGrpSpPr>
            <p:cNvPr id="97" name="Group 96"/>
            <p:cNvGrpSpPr/>
            <p:nvPr/>
          </p:nvGrpSpPr>
          <p:grpSpPr>
            <a:xfrm>
              <a:off x="4740604" y="3340100"/>
              <a:ext cx="7239000" cy="3810000"/>
              <a:chOff x="4740604" y="3352800"/>
              <a:chExt cx="7239000" cy="3810000"/>
            </a:xfrm>
          </p:grpSpPr>
          <p:sp>
            <p:nvSpPr>
              <p:cNvPr id="93" name="Rectangle 92"/>
              <p:cNvSpPr/>
              <p:nvPr/>
            </p:nvSpPr>
            <p:spPr>
              <a:xfrm>
                <a:off x="4740604" y="3352800"/>
                <a:ext cx="7239000" cy="3810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rtlCol="0" anchor="ctr"/>
              <a:lstStyle/>
              <a:p>
                <a:pPr algn="ctr"/>
                <a:endParaRPr lang="en-GB" dirty="0"/>
              </a:p>
            </p:txBody>
          </p:sp>
          <p:sp>
            <p:nvSpPr>
              <p:cNvPr id="96" name="Rectangle 95"/>
              <p:cNvSpPr/>
              <p:nvPr/>
            </p:nvSpPr>
            <p:spPr>
              <a:xfrm>
                <a:off x="4854905" y="3447303"/>
                <a:ext cx="7010399" cy="362099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anchor="ctr"/>
              <a:lstStyle/>
              <a:p>
                <a:pPr algn="ctr" fontAlgn="auto">
                  <a:spcBef>
                    <a:spcPts val="0"/>
                  </a:spcBef>
                  <a:spcAft>
                    <a:spcPts val="0"/>
                  </a:spcAft>
                  <a:defRPr/>
                </a:pPr>
                <a:endParaRPr lang="en-US" dirty="0"/>
              </a:p>
            </p:txBody>
          </p:sp>
        </p:grpSp>
        <p:grpSp>
          <p:nvGrpSpPr>
            <p:cNvPr id="94" name="Group 93"/>
            <p:cNvGrpSpPr/>
            <p:nvPr/>
          </p:nvGrpSpPr>
          <p:grpSpPr>
            <a:xfrm>
              <a:off x="5007304" y="3492500"/>
              <a:ext cx="6705600" cy="3505200"/>
              <a:chOff x="5010015" y="3477419"/>
              <a:chExt cx="6705600" cy="3505200"/>
            </a:xfrm>
          </p:grpSpPr>
          <p:sp>
            <p:nvSpPr>
              <p:cNvPr id="81" name="Rectangle 80"/>
              <p:cNvSpPr/>
              <p:nvPr/>
            </p:nvSpPr>
            <p:spPr>
              <a:xfrm>
                <a:off x="5010015" y="3477419"/>
                <a:ext cx="1264480" cy="1066800"/>
              </a:xfrm>
              <a:prstGeom prst="rect">
                <a:avLst/>
              </a:prstGeom>
              <a:gradFill rotWithShape="1">
                <a:gsLst>
                  <a:gs pos="0">
                    <a:schemeClr val="accent4">
                      <a:lumMod val="50000"/>
                      <a:alpha val="75000"/>
                    </a:schemeClr>
                  </a:gs>
                  <a:gs pos="100000">
                    <a:schemeClr val="accent4">
                      <a:lumMod val="75000"/>
                      <a:alpha val="75000"/>
                    </a:schemeClr>
                  </a:gs>
                </a:gsLst>
                <a:lin ang="5400000" scaled="1"/>
              </a:gradFill>
              <a:ln w="25400">
                <a:noFill/>
                <a:round/>
                <a:headEnd/>
                <a:tailEnd/>
              </a:ln>
              <a:effectLst/>
            </p:spPr>
            <p:txBody>
              <a:bodyPr wrap="none" lIns="73025" tIns="36511" rIns="73025" bIns="36511" anchor="ctr"/>
              <a:lstStyle/>
              <a:p>
                <a:pPr algn="ctr" eaLnBrk="0" hangingPunct="0">
                  <a:lnSpc>
                    <a:spcPct val="90000"/>
                  </a:lnSpc>
                </a:pPr>
                <a:r>
                  <a:rPr lang="en-US" sz="1500" dirty="0">
                    <a:solidFill>
                      <a:schemeClr val="bg1"/>
                    </a:solidFill>
                    <a:latin typeface="+mj-lt"/>
                    <a:ea typeface="MS PGothic" pitchFamily="34" charset="-128"/>
                    <a:cs typeface="Arial" charset="0"/>
                  </a:rPr>
                  <a:t>IDM</a:t>
                </a:r>
              </a:p>
            </p:txBody>
          </p:sp>
          <p:sp>
            <p:nvSpPr>
              <p:cNvPr id="82" name="Rectangle 81"/>
              <p:cNvSpPr/>
              <p:nvPr/>
            </p:nvSpPr>
            <p:spPr>
              <a:xfrm>
                <a:off x="6370295" y="3477419"/>
                <a:ext cx="1264480" cy="1066800"/>
              </a:xfrm>
              <a:prstGeom prst="rect">
                <a:avLst/>
              </a:prstGeom>
              <a:gradFill rotWithShape="1">
                <a:gsLst>
                  <a:gs pos="0">
                    <a:schemeClr val="accent4">
                      <a:lumMod val="50000"/>
                      <a:alpha val="75000"/>
                    </a:schemeClr>
                  </a:gs>
                  <a:gs pos="100000">
                    <a:schemeClr val="accent4">
                      <a:lumMod val="75000"/>
                      <a:alpha val="75000"/>
                    </a:schemeClr>
                  </a:gs>
                </a:gsLst>
                <a:lin ang="5400000" scaled="1"/>
              </a:gradFill>
              <a:ln w="25400">
                <a:noFill/>
                <a:round/>
                <a:headEnd/>
                <a:tailEnd/>
              </a:ln>
              <a:effectLst/>
            </p:spPr>
            <p:txBody>
              <a:bodyPr wrap="none" lIns="73025" tIns="36511" rIns="73025" bIns="36511" anchor="ctr"/>
              <a:lstStyle/>
              <a:p>
                <a:pPr algn="ctr" eaLnBrk="0" hangingPunct="0">
                  <a:lnSpc>
                    <a:spcPct val="90000"/>
                  </a:lnSpc>
                </a:pPr>
                <a:r>
                  <a:rPr lang="en-US" sz="1500" dirty="0">
                    <a:solidFill>
                      <a:schemeClr val="bg1"/>
                    </a:solidFill>
                    <a:latin typeface="+mj-lt"/>
                    <a:ea typeface="MS PGothic" pitchFamily="34" charset="-128"/>
                    <a:cs typeface="Arial" charset="0"/>
                  </a:rPr>
                  <a:t>OM</a:t>
                </a:r>
              </a:p>
            </p:txBody>
          </p:sp>
          <p:sp>
            <p:nvSpPr>
              <p:cNvPr id="84" name="Rectangle 83"/>
              <p:cNvSpPr/>
              <p:nvPr/>
            </p:nvSpPr>
            <p:spPr>
              <a:xfrm>
                <a:off x="7730575" y="3477419"/>
                <a:ext cx="1264480" cy="1066800"/>
              </a:xfrm>
              <a:prstGeom prst="rect">
                <a:avLst/>
              </a:prstGeom>
              <a:gradFill rotWithShape="1">
                <a:gsLst>
                  <a:gs pos="0">
                    <a:schemeClr val="accent4">
                      <a:lumMod val="50000"/>
                      <a:alpha val="75000"/>
                    </a:schemeClr>
                  </a:gs>
                  <a:gs pos="100000">
                    <a:schemeClr val="accent4">
                      <a:lumMod val="75000"/>
                      <a:alpha val="75000"/>
                    </a:schemeClr>
                  </a:gs>
                </a:gsLst>
                <a:lin ang="5400000" scaled="1"/>
              </a:gradFill>
              <a:ln w="25400">
                <a:noFill/>
                <a:round/>
                <a:headEnd/>
                <a:tailEnd/>
              </a:ln>
              <a:effectLst/>
            </p:spPr>
            <p:txBody>
              <a:bodyPr wrap="none" lIns="73025" tIns="36511" rIns="73025" bIns="36511" anchor="ctr"/>
              <a:lstStyle/>
              <a:p>
                <a:pPr algn="ctr" eaLnBrk="0" hangingPunct="0">
                  <a:lnSpc>
                    <a:spcPct val="90000"/>
                  </a:lnSpc>
                </a:pPr>
                <a:r>
                  <a:rPr lang="en-US" sz="1500" dirty="0">
                    <a:solidFill>
                      <a:schemeClr val="bg1"/>
                    </a:solidFill>
                    <a:latin typeface="+mj-lt"/>
                    <a:ea typeface="MS PGothic" pitchFamily="34" charset="-128"/>
                    <a:cs typeface="Arial" charset="0"/>
                  </a:rPr>
                  <a:t>RM</a:t>
                </a:r>
              </a:p>
            </p:txBody>
          </p:sp>
          <p:sp>
            <p:nvSpPr>
              <p:cNvPr id="85" name="Rectangle 84"/>
              <p:cNvSpPr/>
              <p:nvPr/>
            </p:nvSpPr>
            <p:spPr>
              <a:xfrm>
                <a:off x="9090855" y="3477419"/>
                <a:ext cx="1264480" cy="1066800"/>
              </a:xfrm>
              <a:prstGeom prst="rect">
                <a:avLst/>
              </a:prstGeom>
              <a:gradFill rotWithShape="1">
                <a:gsLst>
                  <a:gs pos="0">
                    <a:schemeClr val="accent4">
                      <a:lumMod val="50000"/>
                      <a:alpha val="75000"/>
                    </a:schemeClr>
                  </a:gs>
                  <a:gs pos="100000">
                    <a:schemeClr val="accent4">
                      <a:lumMod val="75000"/>
                      <a:alpha val="75000"/>
                    </a:schemeClr>
                  </a:gs>
                </a:gsLst>
                <a:lin ang="5400000" scaled="1"/>
              </a:gradFill>
              <a:ln w="25400">
                <a:noFill/>
                <a:round/>
                <a:headEnd/>
                <a:tailEnd/>
              </a:ln>
              <a:effectLst/>
            </p:spPr>
            <p:txBody>
              <a:bodyPr wrap="none" lIns="73025" tIns="36511" rIns="73025" bIns="36511" anchor="ctr"/>
              <a:lstStyle/>
              <a:p>
                <a:pPr algn="ctr" eaLnBrk="0" hangingPunct="0">
                  <a:lnSpc>
                    <a:spcPct val="90000"/>
                  </a:lnSpc>
                </a:pPr>
                <a:r>
                  <a:rPr lang="en-US" sz="1500" dirty="0">
                    <a:solidFill>
                      <a:schemeClr val="bg1"/>
                    </a:solidFill>
                    <a:latin typeface="+mj-lt"/>
                    <a:ea typeface="MS PGothic" pitchFamily="34" charset="-128"/>
                    <a:cs typeface="Arial" charset="0"/>
                  </a:rPr>
                  <a:t>PM</a:t>
                </a:r>
              </a:p>
            </p:txBody>
          </p:sp>
          <p:sp>
            <p:nvSpPr>
              <p:cNvPr id="86" name="Rectangle 85"/>
              <p:cNvSpPr/>
              <p:nvPr/>
            </p:nvSpPr>
            <p:spPr>
              <a:xfrm>
                <a:off x="10451135" y="3477419"/>
                <a:ext cx="1264480" cy="1066800"/>
              </a:xfrm>
              <a:prstGeom prst="rect">
                <a:avLst/>
              </a:prstGeom>
              <a:gradFill rotWithShape="1">
                <a:gsLst>
                  <a:gs pos="0">
                    <a:schemeClr val="accent4">
                      <a:lumMod val="50000"/>
                      <a:alpha val="75000"/>
                    </a:schemeClr>
                  </a:gs>
                  <a:gs pos="100000">
                    <a:schemeClr val="accent4">
                      <a:lumMod val="75000"/>
                      <a:alpha val="75000"/>
                    </a:schemeClr>
                  </a:gs>
                </a:gsLst>
                <a:lin ang="5400000" scaled="1"/>
              </a:gradFill>
              <a:ln w="25400">
                <a:noFill/>
                <a:round/>
                <a:headEnd/>
                <a:tailEnd/>
              </a:ln>
              <a:effectLst/>
            </p:spPr>
            <p:txBody>
              <a:bodyPr wrap="none" lIns="73025" tIns="36511" rIns="73025" bIns="36511" anchor="ctr"/>
              <a:lstStyle/>
              <a:p>
                <a:pPr algn="ctr" eaLnBrk="0" hangingPunct="0">
                  <a:lnSpc>
                    <a:spcPct val="90000"/>
                  </a:lnSpc>
                </a:pPr>
                <a:r>
                  <a:rPr lang="en-US" sz="1500" dirty="0">
                    <a:solidFill>
                      <a:schemeClr val="bg1"/>
                    </a:solidFill>
                    <a:latin typeface="+mj-lt"/>
                    <a:ea typeface="MS PGothic" pitchFamily="34" charset="-128"/>
                    <a:cs typeface="Arial" charset="0"/>
                  </a:rPr>
                  <a:t>SM</a:t>
                </a:r>
              </a:p>
            </p:txBody>
          </p:sp>
          <p:sp>
            <p:nvSpPr>
              <p:cNvPr id="87" name="Rectangle 86"/>
              <p:cNvSpPr/>
              <p:nvPr/>
            </p:nvSpPr>
            <p:spPr>
              <a:xfrm>
                <a:off x="5010015" y="4696619"/>
                <a:ext cx="6705600" cy="1066800"/>
              </a:xfrm>
              <a:prstGeom prst="rect">
                <a:avLst/>
              </a:prstGeom>
              <a:gradFill rotWithShape="1">
                <a:gsLst>
                  <a:gs pos="0">
                    <a:schemeClr val="accent4">
                      <a:lumMod val="50000"/>
                      <a:alpha val="75000"/>
                    </a:schemeClr>
                  </a:gs>
                  <a:gs pos="100000">
                    <a:schemeClr val="accent4">
                      <a:lumMod val="75000"/>
                      <a:alpha val="75000"/>
                    </a:schemeClr>
                  </a:gs>
                </a:gsLst>
                <a:lin ang="5400000" scaled="1"/>
              </a:gradFill>
              <a:ln w="25400">
                <a:noFill/>
                <a:round/>
                <a:headEnd/>
                <a:tailEnd/>
              </a:ln>
              <a:effectLst/>
            </p:spPr>
            <p:txBody>
              <a:bodyPr wrap="none" lIns="73025" tIns="36511" rIns="73025" bIns="36511" anchor="ctr"/>
              <a:lstStyle/>
              <a:p>
                <a:pPr algn="ctr" eaLnBrk="0" hangingPunct="0">
                  <a:lnSpc>
                    <a:spcPct val="90000"/>
                  </a:lnSpc>
                </a:pPr>
                <a:r>
                  <a:rPr lang="en-US" sz="1500" dirty="0">
                    <a:solidFill>
                      <a:schemeClr val="bg1"/>
                    </a:solidFill>
                    <a:latin typeface="+mj-lt"/>
                    <a:ea typeface="MS PGothic" pitchFamily="34" charset="-128"/>
                    <a:cs typeface="Arial" charset="0"/>
                  </a:rPr>
                  <a:t>UCS Central Framework</a:t>
                </a:r>
              </a:p>
            </p:txBody>
          </p:sp>
          <p:sp>
            <p:nvSpPr>
              <p:cNvPr id="88" name="Rectangle 87"/>
              <p:cNvSpPr/>
              <p:nvPr/>
            </p:nvSpPr>
            <p:spPr>
              <a:xfrm>
                <a:off x="5010015" y="5915819"/>
                <a:ext cx="6705600" cy="1066800"/>
              </a:xfrm>
              <a:prstGeom prst="rect">
                <a:avLst/>
              </a:prstGeom>
              <a:gradFill rotWithShape="1">
                <a:gsLst>
                  <a:gs pos="0">
                    <a:schemeClr val="accent4">
                      <a:lumMod val="50000"/>
                      <a:alpha val="75000"/>
                    </a:schemeClr>
                  </a:gs>
                  <a:gs pos="100000">
                    <a:schemeClr val="accent4">
                      <a:lumMod val="75000"/>
                      <a:alpha val="75000"/>
                    </a:schemeClr>
                  </a:gs>
                </a:gsLst>
                <a:lin ang="5400000" scaled="1"/>
              </a:gradFill>
              <a:ln w="25400">
                <a:noFill/>
                <a:round/>
                <a:headEnd/>
                <a:tailEnd/>
              </a:ln>
              <a:effectLst/>
            </p:spPr>
            <p:txBody>
              <a:bodyPr wrap="none" lIns="73025" tIns="36511" rIns="73025" bIns="36511" anchor="ctr"/>
              <a:lstStyle/>
              <a:p>
                <a:pPr algn="ctr" eaLnBrk="0" hangingPunct="0">
                  <a:lnSpc>
                    <a:spcPct val="90000"/>
                  </a:lnSpc>
                </a:pPr>
                <a:r>
                  <a:rPr lang="en-US" sz="1500" dirty="0">
                    <a:solidFill>
                      <a:schemeClr val="bg1"/>
                    </a:solidFill>
                    <a:latin typeface="+mj-lt"/>
                    <a:ea typeface="MS PGothic" pitchFamily="34" charset="-128"/>
                    <a:cs typeface="Arial" charset="0"/>
                  </a:rPr>
                  <a:t>Hardened Guest OS</a:t>
                </a:r>
              </a:p>
            </p:txBody>
          </p:sp>
        </p:grpSp>
        <p:sp>
          <p:nvSpPr>
            <p:cNvPr id="89" name="Rectangle 88"/>
            <p:cNvSpPr/>
            <p:nvPr/>
          </p:nvSpPr>
          <p:spPr>
            <a:xfrm>
              <a:off x="5007304" y="2178050"/>
              <a:ext cx="6705600" cy="1066800"/>
            </a:xfrm>
            <a:prstGeom prst="rect">
              <a:avLst/>
            </a:prstGeom>
            <a:gradFill rotWithShape="1">
              <a:gsLst>
                <a:gs pos="0">
                  <a:schemeClr val="accent4">
                    <a:lumMod val="50000"/>
                    <a:alpha val="75000"/>
                  </a:schemeClr>
                </a:gs>
                <a:gs pos="100000">
                  <a:schemeClr val="accent4">
                    <a:lumMod val="75000"/>
                    <a:alpha val="75000"/>
                  </a:schemeClr>
                </a:gs>
              </a:gsLst>
              <a:lin ang="5400000" scaled="1"/>
            </a:gradFill>
            <a:ln w="25400">
              <a:noFill/>
              <a:round/>
              <a:headEnd/>
              <a:tailEnd/>
            </a:ln>
            <a:effectLst/>
          </p:spPr>
          <p:txBody>
            <a:bodyPr wrap="none" lIns="73025" tIns="36511" rIns="73025" bIns="36511" anchor="ctr"/>
            <a:lstStyle/>
            <a:p>
              <a:pPr algn="ctr" eaLnBrk="0" hangingPunct="0">
                <a:lnSpc>
                  <a:spcPct val="90000"/>
                </a:lnSpc>
              </a:pPr>
              <a:r>
                <a:rPr lang="en-US" sz="1500" dirty="0">
                  <a:solidFill>
                    <a:schemeClr val="bg1"/>
                  </a:solidFill>
                  <a:latin typeface="+mj-lt"/>
                  <a:ea typeface="MS PGothic" pitchFamily="34" charset="-128"/>
                  <a:cs typeface="Arial" charset="0"/>
                </a:rPr>
                <a:t>UCS Central Virtual Machine Appliance</a:t>
              </a:r>
            </a:p>
          </p:txBody>
        </p:sp>
      </p:grpSp>
      <p:grpSp>
        <p:nvGrpSpPr>
          <p:cNvPr id="95" name="Group 94"/>
          <p:cNvGrpSpPr/>
          <p:nvPr/>
        </p:nvGrpSpPr>
        <p:grpSpPr>
          <a:xfrm>
            <a:off x="2529717" y="5635035"/>
            <a:ext cx="4114398" cy="742950"/>
            <a:chOff x="4705215" y="7211219"/>
            <a:chExt cx="7315200" cy="990600"/>
          </a:xfrm>
        </p:grpSpPr>
        <p:sp>
          <p:nvSpPr>
            <p:cNvPr id="80" name="Rectangle 79"/>
            <p:cNvSpPr/>
            <p:nvPr/>
          </p:nvSpPr>
          <p:spPr>
            <a:xfrm>
              <a:off x="4705215" y="7211219"/>
              <a:ext cx="7315200" cy="99060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145152" tIns="72576" rIns="145152" bIns="72576" anchor="ctr"/>
            <a:lstStyle/>
            <a:p>
              <a:pPr algn="ctr" fontAlgn="auto">
                <a:spcBef>
                  <a:spcPts val="0"/>
                </a:spcBef>
                <a:spcAft>
                  <a:spcPts val="0"/>
                </a:spcAft>
                <a:defRPr/>
              </a:pPr>
              <a:r>
                <a:rPr lang="en-US" sz="2000" dirty="0">
                  <a:solidFill>
                    <a:schemeClr val="bg1"/>
                  </a:solidFill>
                </a:rPr>
                <a:t>Hypervisor</a:t>
              </a:r>
            </a:p>
          </p:txBody>
        </p:sp>
        <p:pic>
          <p:nvPicPr>
            <p:cNvPr id="90" name="Picture 89"/>
            <p:cNvPicPr>
              <a:picLocks noChangeAspect="1"/>
            </p:cNvPicPr>
            <p:nvPr/>
          </p:nvPicPr>
          <p:blipFill>
            <a:blip r:embed="rId2" cstate="email">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9837879" y="7335017"/>
              <a:ext cx="1877736" cy="758852"/>
            </a:xfrm>
            <a:prstGeom prst="rect">
              <a:avLst/>
            </a:prstGeom>
          </p:spPr>
        </p:pic>
        <p:pic>
          <p:nvPicPr>
            <p:cNvPr id="91" name="Picture 90"/>
            <p:cNvPicPr>
              <a:picLocks noChangeAspect="1"/>
            </p:cNvPicPr>
            <p:nvPr/>
          </p:nvPicPr>
          <p:blipFill>
            <a:blip r:embed="rId4" cstate="email">
              <a:lum bright="70000" contrast="-70000"/>
              <a:extLst>
                <a:ext uri="{BEBA8EAE-BF5A-486C-A8C5-ECC9F3942E4B}">
                  <a14:imgProps xmlns:a14="http://schemas.microsoft.com/office/drawing/2010/main">
                    <a14:imgLayer r:embed="rId5">
                      <a14:imgEffect>
                        <a14:backgroundRemoval t="9868" b="89944" l="2751" r="97818">
                          <a14:foregroundMark x1="47699" y1="49812" x2="47699" y2="49812"/>
                          <a14:foregroundMark x1="61954" y1="52726" x2="61954" y2="52726"/>
                          <a14:foregroundMark x1="75000" y1="54135" x2="75000" y2="54135"/>
                          <a14:foregroundMark x1="82614" y1="53195" x2="82614" y2="53195"/>
                          <a14:foregroundMark x1="94450" y1="28759" x2="94450" y2="28759"/>
                          <a14:foregroundMark x1="95541" y1="27820" x2="95541" y2="27820"/>
                        </a14:backgroundRemoval>
                      </a14:imgEffect>
                    </a14:imgLayer>
                  </a14:imgProps>
                </a:ext>
                <a:ext uri="{28A0092B-C50C-407E-A947-70E740481C1C}">
                  <a14:useLocalDpi xmlns:a14="http://schemas.microsoft.com/office/drawing/2010/main"/>
                </a:ext>
              </a:extLst>
            </a:blip>
            <a:stretch>
              <a:fillRect/>
            </a:stretch>
          </p:blipFill>
          <p:spPr>
            <a:xfrm>
              <a:off x="5124280" y="7586265"/>
              <a:ext cx="1409735" cy="342504"/>
            </a:xfrm>
            <a:prstGeom prst="rect">
              <a:avLst/>
            </a:prstGeom>
          </p:spPr>
        </p:pic>
      </p:grpSp>
      <p:sp>
        <p:nvSpPr>
          <p:cNvPr id="98" name="Can 97"/>
          <p:cNvSpPr/>
          <p:nvPr/>
        </p:nvSpPr>
        <p:spPr>
          <a:xfrm>
            <a:off x="1116990" y="3557112"/>
            <a:ext cx="710645" cy="1172012"/>
          </a:xfrm>
          <a:prstGeom prst="can">
            <a:avLst/>
          </a:prstGeom>
          <a:solidFill>
            <a:schemeClr val="tx2"/>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7598" tIns="28799" rIns="57598" bIns="28799" rtlCol="0" anchor="ctr"/>
          <a:lstStyle/>
          <a:p>
            <a:pPr algn="ctr"/>
            <a:endParaRPr lang="en-US" dirty="0" smtClean="0">
              <a:solidFill>
                <a:schemeClr val="bg1"/>
              </a:solidFill>
            </a:endParaRPr>
          </a:p>
        </p:txBody>
      </p:sp>
      <p:sp>
        <p:nvSpPr>
          <p:cNvPr id="99" name="TextBox 98"/>
          <p:cNvSpPr txBox="1"/>
          <p:nvPr/>
        </p:nvSpPr>
        <p:spPr>
          <a:xfrm>
            <a:off x="996039" y="4817924"/>
            <a:ext cx="941091" cy="658325"/>
          </a:xfrm>
          <a:prstGeom prst="rect">
            <a:avLst/>
          </a:prstGeom>
          <a:noFill/>
        </p:spPr>
        <p:txBody>
          <a:bodyPr wrap="none" lIns="57598" tIns="28799" rIns="57598" bIns="28799" rtlCol="0">
            <a:spAutoFit/>
          </a:bodyPr>
          <a:lstStyle/>
          <a:p>
            <a:pPr algn="ctr"/>
            <a:r>
              <a:rPr lang="en-US" sz="1300" dirty="0">
                <a:latin typeface="+mj-lt"/>
              </a:rPr>
              <a:t>Storage for</a:t>
            </a:r>
          </a:p>
          <a:p>
            <a:pPr algn="ctr"/>
            <a:r>
              <a:rPr lang="en-US" sz="1300" dirty="0">
                <a:latin typeface="+mj-lt"/>
              </a:rPr>
              <a:t>DB, SW</a:t>
            </a:r>
          </a:p>
          <a:p>
            <a:pPr algn="ctr"/>
            <a:r>
              <a:rPr lang="en-US" sz="1300" dirty="0">
                <a:latin typeface="+mj-lt"/>
              </a:rPr>
              <a:t>Repository</a:t>
            </a:r>
          </a:p>
        </p:txBody>
      </p:sp>
      <p:grpSp>
        <p:nvGrpSpPr>
          <p:cNvPr id="117" name="Group 116"/>
          <p:cNvGrpSpPr/>
          <p:nvPr/>
        </p:nvGrpSpPr>
        <p:grpSpPr>
          <a:xfrm>
            <a:off x="7614940" y="2950771"/>
            <a:ext cx="1457183" cy="2476500"/>
            <a:chOff x="13310394" y="2997200"/>
            <a:chExt cx="2642392" cy="3810000"/>
          </a:xfrm>
        </p:grpSpPr>
        <p:sp>
          <p:nvSpPr>
            <p:cNvPr id="101" name="Rectangle 100"/>
            <p:cNvSpPr/>
            <p:nvPr/>
          </p:nvSpPr>
          <p:spPr>
            <a:xfrm>
              <a:off x="13310394" y="2997200"/>
              <a:ext cx="2642392" cy="83820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145152" tIns="72576" rIns="145152" bIns="72576" anchor="ctr"/>
            <a:lstStyle/>
            <a:p>
              <a:pPr algn="ctr" fontAlgn="auto">
                <a:spcBef>
                  <a:spcPts val="0"/>
                </a:spcBef>
                <a:spcAft>
                  <a:spcPts val="0"/>
                </a:spcAft>
                <a:defRPr/>
              </a:pPr>
              <a:r>
                <a:rPr lang="en-US" sz="1500" dirty="0">
                  <a:solidFill>
                    <a:schemeClr val="bg1"/>
                  </a:solidFill>
                </a:rPr>
                <a:t>UCS Manager 1</a:t>
              </a:r>
            </a:p>
          </p:txBody>
        </p:sp>
        <p:sp>
          <p:nvSpPr>
            <p:cNvPr id="104" name="Rectangle 103"/>
            <p:cNvSpPr/>
            <p:nvPr/>
          </p:nvSpPr>
          <p:spPr>
            <a:xfrm>
              <a:off x="13310394" y="3987800"/>
              <a:ext cx="2642392" cy="83820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145152" tIns="72576" rIns="145152" bIns="72576" anchor="ctr"/>
            <a:lstStyle/>
            <a:p>
              <a:pPr algn="ctr" fontAlgn="auto">
                <a:spcBef>
                  <a:spcPts val="0"/>
                </a:spcBef>
                <a:spcAft>
                  <a:spcPts val="0"/>
                </a:spcAft>
                <a:defRPr/>
              </a:pPr>
              <a:r>
                <a:rPr lang="en-US" sz="1500" dirty="0">
                  <a:solidFill>
                    <a:schemeClr val="bg1"/>
                  </a:solidFill>
                </a:rPr>
                <a:t>UCS Manager 2</a:t>
              </a:r>
            </a:p>
          </p:txBody>
        </p:sp>
        <p:sp>
          <p:nvSpPr>
            <p:cNvPr id="105" name="Rectangle 104"/>
            <p:cNvSpPr/>
            <p:nvPr/>
          </p:nvSpPr>
          <p:spPr>
            <a:xfrm>
              <a:off x="13310394" y="4978400"/>
              <a:ext cx="2642392" cy="83820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145152" tIns="72576" rIns="145152" bIns="72576" anchor="ctr"/>
            <a:lstStyle/>
            <a:p>
              <a:pPr algn="ctr" fontAlgn="auto">
                <a:spcBef>
                  <a:spcPts val="0"/>
                </a:spcBef>
                <a:spcAft>
                  <a:spcPts val="0"/>
                </a:spcAft>
                <a:defRPr/>
              </a:pPr>
              <a:r>
                <a:rPr lang="en-US" sz="1500" dirty="0">
                  <a:solidFill>
                    <a:schemeClr val="bg1"/>
                  </a:solidFill>
                </a:rPr>
                <a:t>UCS Manager 3</a:t>
              </a:r>
            </a:p>
          </p:txBody>
        </p:sp>
        <p:sp>
          <p:nvSpPr>
            <p:cNvPr id="106" name="Rectangle 105"/>
            <p:cNvSpPr/>
            <p:nvPr/>
          </p:nvSpPr>
          <p:spPr>
            <a:xfrm>
              <a:off x="13310394" y="5969000"/>
              <a:ext cx="2642392" cy="83820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145152" tIns="72576" rIns="145152" bIns="72576" anchor="ctr"/>
            <a:lstStyle/>
            <a:p>
              <a:pPr algn="ctr" fontAlgn="auto">
                <a:spcBef>
                  <a:spcPts val="0"/>
                </a:spcBef>
                <a:spcAft>
                  <a:spcPts val="0"/>
                </a:spcAft>
                <a:defRPr/>
              </a:pPr>
              <a:r>
                <a:rPr lang="en-US" sz="1500" dirty="0">
                  <a:solidFill>
                    <a:schemeClr val="bg1"/>
                  </a:solidFill>
                </a:rPr>
                <a:t>UCS Manager </a:t>
              </a:r>
              <a:r>
                <a:rPr lang="en-US" sz="1500" i="1" dirty="0">
                  <a:solidFill>
                    <a:schemeClr val="bg1"/>
                  </a:solidFill>
                </a:rPr>
                <a:t>n</a:t>
              </a:r>
            </a:p>
          </p:txBody>
        </p:sp>
      </p:grpSp>
      <p:sp>
        <p:nvSpPr>
          <p:cNvPr id="108" name="TextBox 107"/>
          <p:cNvSpPr txBox="1"/>
          <p:nvPr/>
        </p:nvSpPr>
        <p:spPr>
          <a:xfrm>
            <a:off x="7486365" y="1600200"/>
            <a:ext cx="1714333" cy="1107996"/>
          </a:xfrm>
          <a:prstGeom prst="rect">
            <a:avLst/>
          </a:prstGeom>
          <a:noFill/>
          <a:ln>
            <a:noFill/>
          </a:ln>
        </p:spPr>
        <p:txBody>
          <a:bodyPr wrap="square" lIns="57598" tIns="28799" rIns="57598" bIns="28799" rtlCol="0">
            <a:spAutoFit/>
          </a:bodyPr>
          <a:lstStyle/>
          <a:p>
            <a:r>
              <a:rPr lang="en-US" sz="1100" dirty="0">
                <a:solidFill>
                  <a:schemeClr val="tx2"/>
                </a:solidFill>
                <a:latin typeface="+mj-lt"/>
              </a:rPr>
              <a:t>IDM = ID Manager</a:t>
            </a:r>
          </a:p>
          <a:p>
            <a:r>
              <a:rPr lang="en-US" sz="1100" dirty="0">
                <a:solidFill>
                  <a:schemeClr val="tx2"/>
                </a:solidFill>
                <a:latin typeface="+mj-lt"/>
              </a:rPr>
              <a:t>OM = Operations Manager</a:t>
            </a:r>
          </a:p>
          <a:p>
            <a:r>
              <a:rPr lang="en-US" sz="1100" dirty="0">
                <a:solidFill>
                  <a:schemeClr val="tx2"/>
                </a:solidFill>
                <a:latin typeface="+mj-lt"/>
              </a:rPr>
              <a:t>RM = Resource Manager</a:t>
            </a:r>
          </a:p>
          <a:p>
            <a:r>
              <a:rPr lang="en-US" sz="1100" dirty="0">
                <a:solidFill>
                  <a:schemeClr val="tx2"/>
                </a:solidFill>
                <a:latin typeface="+mj-lt"/>
              </a:rPr>
              <a:t>PM = Policy Manager</a:t>
            </a:r>
          </a:p>
          <a:p>
            <a:r>
              <a:rPr lang="en-US" sz="1100" dirty="0">
                <a:solidFill>
                  <a:schemeClr val="tx2"/>
                </a:solidFill>
                <a:latin typeface="+mj-lt"/>
              </a:rPr>
              <a:t>SM = Statistics Manager</a:t>
            </a:r>
          </a:p>
        </p:txBody>
      </p:sp>
      <p:sp>
        <p:nvSpPr>
          <p:cNvPr id="112" name="Left-Right Arrow 111"/>
          <p:cNvSpPr/>
          <p:nvPr/>
        </p:nvSpPr>
        <p:spPr>
          <a:xfrm rot="18745901">
            <a:off x="6354172" y="3356051"/>
            <a:ext cx="1454744" cy="344581"/>
          </a:xfrm>
          <a:prstGeom prst="leftRightArrow">
            <a:avLst/>
          </a:prstGeom>
          <a:gradFill flip="none" rotWithShape="1">
            <a:gsLst>
              <a:gs pos="49000">
                <a:schemeClr val="bg2"/>
              </a:gs>
              <a:gs pos="0">
                <a:schemeClr val="tx1">
                  <a:lumMod val="65000"/>
                  <a:lumOff val="35000"/>
                </a:schemeClr>
              </a:gs>
              <a:gs pos="100000">
                <a:schemeClr val="tx1">
                  <a:lumMod val="65000"/>
                  <a:lumOff val="35000"/>
                </a:schemeClr>
              </a:gs>
            </a:gsLst>
            <a:lin ang="0" scaled="0"/>
            <a:tileRect/>
          </a:gradFill>
          <a:ln w="9525" cap="flat">
            <a:noFill/>
            <a:prstDash val="solid"/>
            <a:round/>
            <a:headEnd type="none" w="med" len="med"/>
            <a:tailEnd type="none" w="med" len="med"/>
          </a:ln>
        </p:spPr>
        <p:txBody>
          <a:bodyPr lIns="0" tIns="0" rIns="0" bIns="0"/>
          <a:lstStyle/>
          <a:p>
            <a:pPr defTabSz="575981"/>
            <a:endParaRPr lang="en-US" sz="2000" dirty="0">
              <a:solidFill>
                <a:srgbClr val="FFFFFF"/>
              </a:solidFill>
              <a:latin typeface="Arial" pitchFamily="34" charset="0"/>
              <a:ea typeface="Apple LiGothic Medium" pitchFamily="-107" charset="-120"/>
            </a:endParaRPr>
          </a:p>
        </p:txBody>
      </p:sp>
      <p:sp>
        <p:nvSpPr>
          <p:cNvPr id="126" name="Left-Right Arrow 125"/>
          <p:cNvSpPr/>
          <p:nvPr/>
        </p:nvSpPr>
        <p:spPr>
          <a:xfrm rot="2700000">
            <a:off x="6366506" y="4712563"/>
            <a:ext cx="1454744" cy="344581"/>
          </a:xfrm>
          <a:prstGeom prst="leftRightArrow">
            <a:avLst/>
          </a:prstGeom>
          <a:gradFill flip="none" rotWithShape="1">
            <a:gsLst>
              <a:gs pos="49000">
                <a:schemeClr val="bg2"/>
              </a:gs>
              <a:gs pos="0">
                <a:schemeClr val="tx1">
                  <a:lumMod val="65000"/>
                  <a:lumOff val="35000"/>
                </a:schemeClr>
              </a:gs>
              <a:gs pos="100000">
                <a:schemeClr val="tx1">
                  <a:lumMod val="65000"/>
                  <a:lumOff val="35000"/>
                </a:schemeClr>
              </a:gs>
            </a:gsLst>
            <a:lin ang="0" scaled="0"/>
            <a:tileRect/>
          </a:gradFill>
          <a:ln w="9525" cap="flat">
            <a:noFill/>
            <a:prstDash val="solid"/>
            <a:round/>
            <a:headEnd type="none" w="med" len="med"/>
            <a:tailEnd type="none" w="med" len="med"/>
          </a:ln>
        </p:spPr>
        <p:txBody>
          <a:bodyPr lIns="0" tIns="0" rIns="0" bIns="0"/>
          <a:lstStyle/>
          <a:p>
            <a:pPr defTabSz="575981"/>
            <a:endParaRPr lang="en-US" sz="2000" dirty="0">
              <a:solidFill>
                <a:srgbClr val="FFFFFF"/>
              </a:solidFill>
              <a:latin typeface="Arial" pitchFamily="34" charset="0"/>
              <a:ea typeface="Apple LiGothic Medium" pitchFamily="-107" charset="-120"/>
            </a:endParaRPr>
          </a:p>
        </p:txBody>
      </p:sp>
      <p:sp>
        <p:nvSpPr>
          <p:cNvPr id="128" name="Left-Right Arrow 127"/>
          <p:cNvSpPr/>
          <p:nvPr/>
        </p:nvSpPr>
        <p:spPr>
          <a:xfrm rot="1671991">
            <a:off x="6928170" y="4275200"/>
            <a:ext cx="667664" cy="459486"/>
          </a:xfrm>
          <a:prstGeom prst="leftRightArrow">
            <a:avLst/>
          </a:prstGeom>
          <a:gradFill flip="none" rotWithShape="1">
            <a:gsLst>
              <a:gs pos="49000">
                <a:schemeClr val="bg2"/>
              </a:gs>
              <a:gs pos="0">
                <a:schemeClr val="tx1">
                  <a:lumMod val="65000"/>
                  <a:lumOff val="35000"/>
                </a:schemeClr>
              </a:gs>
              <a:gs pos="100000">
                <a:schemeClr val="tx1">
                  <a:lumMod val="65000"/>
                  <a:lumOff val="35000"/>
                </a:schemeClr>
              </a:gs>
            </a:gsLst>
            <a:lin ang="0" scaled="0"/>
            <a:tileRect/>
          </a:gradFill>
          <a:ln w="9525" cap="flat">
            <a:noFill/>
            <a:prstDash val="solid"/>
            <a:round/>
            <a:headEnd type="none" w="med" len="med"/>
            <a:tailEnd type="none" w="med" len="med"/>
          </a:ln>
        </p:spPr>
        <p:txBody>
          <a:bodyPr lIns="0" tIns="0" rIns="0" bIns="0"/>
          <a:lstStyle/>
          <a:p>
            <a:pPr defTabSz="575981"/>
            <a:endParaRPr lang="en-US" sz="2000" dirty="0">
              <a:solidFill>
                <a:srgbClr val="FFFFFF"/>
              </a:solidFill>
              <a:latin typeface="Arial" pitchFamily="34" charset="0"/>
              <a:ea typeface="Apple LiGothic Medium" pitchFamily="-107" charset="-120"/>
            </a:endParaRPr>
          </a:p>
        </p:txBody>
      </p:sp>
      <p:sp>
        <p:nvSpPr>
          <p:cNvPr id="130" name="Left-Right Arrow 129"/>
          <p:cNvSpPr/>
          <p:nvPr/>
        </p:nvSpPr>
        <p:spPr>
          <a:xfrm rot="19928009" flipH="1">
            <a:off x="6928170" y="3703701"/>
            <a:ext cx="667664" cy="459486"/>
          </a:xfrm>
          <a:prstGeom prst="leftRightArrow">
            <a:avLst/>
          </a:prstGeom>
          <a:gradFill flip="none" rotWithShape="1">
            <a:gsLst>
              <a:gs pos="49000">
                <a:schemeClr val="bg2"/>
              </a:gs>
              <a:gs pos="0">
                <a:schemeClr val="tx1">
                  <a:lumMod val="65000"/>
                  <a:lumOff val="35000"/>
                </a:schemeClr>
              </a:gs>
              <a:gs pos="100000">
                <a:schemeClr val="tx1">
                  <a:lumMod val="65000"/>
                  <a:lumOff val="35000"/>
                </a:schemeClr>
              </a:gs>
            </a:gsLst>
            <a:lin ang="0" scaled="0"/>
            <a:tileRect/>
          </a:gradFill>
          <a:ln w="9525" cap="flat">
            <a:noFill/>
            <a:prstDash val="solid"/>
            <a:round/>
            <a:headEnd type="none" w="med" len="med"/>
            <a:tailEnd type="none" w="med" len="med"/>
          </a:ln>
        </p:spPr>
        <p:txBody>
          <a:bodyPr lIns="0" tIns="0" rIns="0" bIns="0"/>
          <a:lstStyle/>
          <a:p>
            <a:pPr defTabSz="575981"/>
            <a:endParaRPr lang="en-US" sz="2000" dirty="0">
              <a:solidFill>
                <a:srgbClr val="FFFFFF"/>
              </a:solidFill>
              <a:latin typeface="Arial" pitchFamily="34" charset="0"/>
              <a:ea typeface="Apple LiGothic Medium" pitchFamily="-107" charset="-120"/>
            </a:endParaRPr>
          </a:p>
        </p:txBody>
      </p:sp>
      <p:sp>
        <p:nvSpPr>
          <p:cNvPr id="131" name="Left-Right Arrow 130"/>
          <p:cNvSpPr/>
          <p:nvPr/>
        </p:nvSpPr>
        <p:spPr>
          <a:xfrm>
            <a:off x="1864787" y="3922321"/>
            <a:ext cx="667664" cy="459486"/>
          </a:xfrm>
          <a:prstGeom prst="leftRightArrow">
            <a:avLst/>
          </a:prstGeom>
          <a:gradFill flip="none" rotWithShape="1">
            <a:gsLst>
              <a:gs pos="49000">
                <a:schemeClr val="bg2"/>
              </a:gs>
              <a:gs pos="0">
                <a:schemeClr val="tx1">
                  <a:lumMod val="65000"/>
                  <a:lumOff val="35000"/>
                </a:schemeClr>
              </a:gs>
              <a:gs pos="100000">
                <a:schemeClr val="tx1">
                  <a:lumMod val="65000"/>
                  <a:lumOff val="35000"/>
                </a:schemeClr>
              </a:gs>
            </a:gsLst>
            <a:lin ang="0" scaled="0"/>
            <a:tileRect/>
          </a:gradFill>
          <a:ln w="9525" cap="flat">
            <a:noFill/>
            <a:prstDash val="solid"/>
            <a:round/>
            <a:headEnd type="none" w="med" len="med"/>
            <a:tailEnd type="none" w="med" len="med"/>
          </a:ln>
        </p:spPr>
        <p:txBody>
          <a:bodyPr lIns="0" tIns="0" rIns="0" bIns="0"/>
          <a:lstStyle/>
          <a:p>
            <a:pPr defTabSz="575981"/>
            <a:endParaRPr lang="en-US" sz="2000" dirty="0">
              <a:solidFill>
                <a:srgbClr val="FFFFFF"/>
              </a:solidFill>
              <a:latin typeface="Arial" pitchFamily="34" charset="0"/>
              <a:ea typeface="Apple LiGothic Medium" pitchFamily="-107" charset="-120"/>
            </a:endParaRPr>
          </a:p>
        </p:txBody>
      </p:sp>
      <p:sp>
        <p:nvSpPr>
          <p:cNvPr id="132" name="Left-Right Arrow 131"/>
          <p:cNvSpPr/>
          <p:nvPr/>
        </p:nvSpPr>
        <p:spPr>
          <a:xfrm rot="5400000">
            <a:off x="3994472" y="1166234"/>
            <a:ext cx="890306" cy="344581"/>
          </a:xfrm>
          <a:prstGeom prst="leftRightArrow">
            <a:avLst/>
          </a:prstGeom>
          <a:gradFill flip="none" rotWithShape="1">
            <a:gsLst>
              <a:gs pos="49000">
                <a:schemeClr val="bg2"/>
              </a:gs>
              <a:gs pos="0">
                <a:schemeClr val="tx1">
                  <a:lumMod val="65000"/>
                  <a:lumOff val="35000"/>
                </a:schemeClr>
              </a:gs>
              <a:gs pos="100000">
                <a:schemeClr val="tx1">
                  <a:lumMod val="65000"/>
                  <a:lumOff val="35000"/>
                </a:schemeClr>
              </a:gs>
            </a:gsLst>
            <a:lin ang="0" scaled="0"/>
            <a:tileRect/>
          </a:gradFill>
          <a:ln w="9525" cap="flat">
            <a:noFill/>
            <a:prstDash val="solid"/>
            <a:round/>
            <a:headEnd type="none" w="med" len="med"/>
            <a:tailEnd type="none" w="med" len="med"/>
          </a:ln>
        </p:spPr>
        <p:txBody>
          <a:bodyPr lIns="0" tIns="0" rIns="0" bIns="0"/>
          <a:lstStyle/>
          <a:p>
            <a:pPr defTabSz="575981"/>
            <a:endParaRPr lang="en-US" sz="2000" dirty="0">
              <a:solidFill>
                <a:srgbClr val="FFFFFF"/>
              </a:solidFill>
              <a:latin typeface="Arial" pitchFamily="34" charset="0"/>
              <a:ea typeface="Apple LiGothic Medium" pitchFamily="-107" charset="-120"/>
            </a:endParaRPr>
          </a:p>
        </p:txBody>
      </p:sp>
      <p:sp>
        <p:nvSpPr>
          <p:cNvPr id="133" name="TextBox 132"/>
          <p:cNvSpPr txBox="1"/>
          <p:nvPr/>
        </p:nvSpPr>
        <p:spPr>
          <a:xfrm>
            <a:off x="4614858" y="1188483"/>
            <a:ext cx="758749" cy="258215"/>
          </a:xfrm>
          <a:prstGeom prst="rect">
            <a:avLst/>
          </a:prstGeom>
          <a:noFill/>
        </p:spPr>
        <p:txBody>
          <a:bodyPr wrap="none" lIns="57598" tIns="28799" rIns="57598" bIns="28799" rtlCol="0">
            <a:spAutoFit/>
          </a:bodyPr>
          <a:lstStyle/>
          <a:p>
            <a:r>
              <a:rPr lang="en-US" sz="1300" dirty="0">
                <a:latin typeface="+mj-lt"/>
              </a:rPr>
              <a:t>XML API</a:t>
            </a:r>
          </a:p>
        </p:txBody>
      </p:sp>
      <p:sp>
        <p:nvSpPr>
          <p:cNvPr id="134" name="Left-Right Arrow 133"/>
          <p:cNvSpPr/>
          <p:nvPr/>
        </p:nvSpPr>
        <p:spPr>
          <a:xfrm>
            <a:off x="1957643" y="1979221"/>
            <a:ext cx="667664" cy="459486"/>
          </a:xfrm>
          <a:prstGeom prst="leftRightArrow">
            <a:avLst/>
          </a:prstGeom>
          <a:gradFill flip="none" rotWithShape="1">
            <a:gsLst>
              <a:gs pos="49000">
                <a:schemeClr val="bg2"/>
              </a:gs>
              <a:gs pos="0">
                <a:schemeClr val="tx1">
                  <a:lumMod val="65000"/>
                  <a:lumOff val="35000"/>
                </a:schemeClr>
              </a:gs>
              <a:gs pos="100000">
                <a:schemeClr val="tx1">
                  <a:lumMod val="65000"/>
                  <a:lumOff val="35000"/>
                </a:schemeClr>
              </a:gs>
            </a:gsLst>
            <a:lin ang="0" scaled="0"/>
            <a:tileRect/>
          </a:gradFill>
          <a:ln w="9525" cap="flat">
            <a:noFill/>
            <a:prstDash val="solid"/>
            <a:round/>
            <a:headEnd type="none" w="med" len="med"/>
            <a:tailEnd type="none" w="med" len="med"/>
          </a:ln>
        </p:spPr>
        <p:txBody>
          <a:bodyPr lIns="0" tIns="0" rIns="0" bIns="0"/>
          <a:lstStyle/>
          <a:p>
            <a:pPr defTabSz="575981"/>
            <a:endParaRPr lang="en-US" sz="2000" dirty="0">
              <a:solidFill>
                <a:srgbClr val="FFFFFF"/>
              </a:solidFill>
              <a:latin typeface="Arial" pitchFamily="34" charset="0"/>
              <a:ea typeface="Apple LiGothic Medium" pitchFamily="-107" charset="-120"/>
            </a:endParaRPr>
          </a:p>
        </p:txBody>
      </p:sp>
      <p:sp>
        <p:nvSpPr>
          <p:cNvPr id="135" name="TextBox 134"/>
          <p:cNvSpPr txBox="1"/>
          <p:nvPr/>
        </p:nvSpPr>
        <p:spPr>
          <a:xfrm>
            <a:off x="1909057" y="2364938"/>
            <a:ext cx="894447" cy="258215"/>
          </a:xfrm>
          <a:prstGeom prst="rect">
            <a:avLst/>
          </a:prstGeom>
          <a:noFill/>
        </p:spPr>
        <p:txBody>
          <a:bodyPr wrap="none" lIns="57598" tIns="28799" rIns="57598" bIns="28799" rtlCol="0">
            <a:spAutoFit/>
          </a:bodyPr>
          <a:lstStyle/>
          <a:p>
            <a:r>
              <a:rPr lang="en-US" sz="1300" dirty="0">
                <a:latin typeface="+mj-lt"/>
              </a:rPr>
              <a:t>Cisco.com</a:t>
            </a:r>
          </a:p>
        </p:txBody>
      </p:sp>
    </p:spTree>
    <p:extLst>
      <p:ext uri="{BB962C8B-B14F-4D97-AF65-F5344CB8AC3E}">
        <p14:creationId xmlns:p14="http://schemas.microsoft.com/office/powerpoint/2010/main" val="366203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500"/>
                                        <p:tgtEl>
                                          <p:spTgt spid="107"/>
                                        </p:tgtEl>
                                        <p:attrNameLst>
                                          <p:attrName>ppt_y</p:attrName>
                                        </p:attrNameLst>
                                      </p:cBhvr>
                                      <p:tavLst>
                                        <p:tav tm="0">
                                          <p:val>
                                            <p:strVal val="#ppt_y-#ppt_h*1.125000"/>
                                          </p:val>
                                        </p:tav>
                                        <p:tav tm="100000">
                                          <p:val>
                                            <p:strVal val="#ppt_y"/>
                                          </p:val>
                                        </p:tav>
                                      </p:tavLst>
                                    </p:anim>
                                    <p:animEffect transition="in" filter="wipe(down)">
                                      <p:cBhvr>
                                        <p:cTn id="8" dur="500"/>
                                        <p:tgtEl>
                                          <p:spTgt spid="107"/>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grpId="0" nodeType="clickEffect">
                                  <p:stCondLst>
                                    <p:cond delay="0"/>
                                  </p:stCondLst>
                                  <p:childTnLst>
                                    <p:set>
                                      <p:cBhvr>
                                        <p:cTn id="16" dur="1" fill="hold">
                                          <p:stCondLst>
                                            <p:cond delay="0"/>
                                          </p:stCondLst>
                                        </p:cTn>
                                        <p:tgtEl>
                                          <p:spTgt spid="131"/>
                                        </p:tgtEl>
                                        <p:attrNameLst>
                                          <p:attrName>style.visibility</p:attrName>
                                        </p:attrNameLst>
                                      </p:cBhvr>
                                      <p:to>
                                        <p:strVal val="visible"/>
                                      </p:to>
                                    </p:set>
                                    <p:anim calcmode="lin" valueType="num">
                                      <p:cBhvr additive="base">
                                        <p:cTn id="17" dur="500"/>
                                        <p:tgtEl>
                                          <p:spTgt spid="131"/>
                                        </p:tgtEl>
                                        <p:attrNameLst>
                                          <p:attrName>ppt_x</p:attrName>
                                        </p:attrNameLst>
                                      </p:cBhvr>
                                      <p:tavLst>
                                        <p:tav tm="0">
                                          <p:val>
                                            <p:strVal val="#ppt_x+#ppt_w*1.125000"/>
                                          </p:val>
                                        </p:tav>
                                        <p:tav tm="100000">
                                          <p:val>
                                            <p:strVal val="#ppt_x"/>
                                          </p:val>
                                        </p:tav>
                                      </p:tavLst>
                                    </p:anim>
                                    <p:animEffect transition="in" filter="wipe(left)">
                                      <p:cBhvr>
                                        <p:cTn id="18" dur="500"/>
                                        <p:tgtEl>
                                          <p:spTgt spid="131"/>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grpId="0" nodeType="clickEffect">
                                  <p:stCondLst>
                                    <p:cond delay="0"/>
                                  </p:stCondLst>
                                  <p:childTnLst>
                                    <p:set>
                                      <p:cBhvr>
                                        <p:cTn id="22" dur="1" fill="hold">
                                          <p:stCondLst>
                                            <p:cond delay="0"/>
                                          </p:stCondLst>
                                        </p:cTn>
                                        <p:tgtEl>
                                          <p:spTgt spid="112"/>
                                        </p:tgtEl>
                                        <p:attrNameLst>
                                          <p:attrName>style.visibility</p:attrName>
                                        </p:attrNameLst>
                                      </p:cBhvr>
                                      <p:to>
                                        <p:strVal val="visible"/>
                                      </p:to>
                                    </p:set>
                                    <p:anim calcmode="lin" valueType="num">
                                      <p:cBhvr additive="base">
                                        <p:cTn id="23" dur="500"/>
                                        <p:tgtEl>
                                          <p:spTgt spid="112"/>
                                        </p:tgtEl>
                                        <p:attrNameLst>
                                          <p:attrName>ppt_x</p:attrName>
                                        </p:attrNameLst>
                                      </p:cBhvr>
                                      <p:tavLst>
                                        <p:tav tm="0">
                                          <p:val>
                                            <p:strVal val="#ppt_x+#ppt_w*1.125000"/>
                                          </p:val>
                                        </p:tav>
                                        <p:tav tm="100000">
                                          <p:val>
                                            <p:strVal val="#ppt_x"/>
                                          </p:val>
                                        </p:tav>
                                      </p:tavLst>
                                    </p:anim>
                                    <p:animEffect transition="in" filter="wipe(left)">
                                      <p:cBhvr>
                                        <p:cTn id="24" dur="500"/>
                                        <p:tgtEl>
                                          <p:spTgt spid="112"/>
                                        </p:tgtEl>
                                      </p:cBhvr>
                                    </p:animEffect>
                                  </p:childTnLst>
                                </p:cTn>
                              </p:par>
                              <p:par>
                                <p:cTn id="25" presetID="12" presetClass="entr" presetSubtype="2" fill="hold" grpId="0" nodeType="withEffect">
                                  <p:stCondLst>
                                    <p:cond delay="0"/>
                                  </p:stCondLst>
                                  <p:childTnLst>
                                    <p:set>
                                      <p:cBhvr>
                                        <p:cTn id="26" dur="1" fill="hold">
                                          <p:stCondLst>
                                            <p:cond delay="0"/>
                                          </p:stCondLst>
                                        </p:cTn>
                                        <p:tgtEl>
                                          <p:spTgt spid="130"/>
                                        </p:tgtEl>
                                        <p:attrNameLst>
                                          <p:attrName>style.visibility</p:attrName>
                                        </p:attrNameLst>
                                      </p:cBhvr>
                                      <p:to>
                                        <p:strVal val="visible"/>
                                      </p:to>
                                    </p:set>
                                    <p:anim calcmode="lin" valueType="num">
                                      <p:cBhvr additive="base">
                                        <p:cTn id="27" dur="500"/>
                                        <p:tgtEl>
                                          <p:spTgt spid="130"/>
                                        </p:tgtEl>
                                        <p:attrNameLst>
                                          <p:attrName>ppt_x</p:attrName>
                                        </p:attrNameLst>
                                      </p:cBhvr>
                                      <p:tavLst>
                                        <p:tav tm="0">
                                          <p:val>
                                            <p:strVal val="#ppt_x+#ppt_w*1.125000"/>
                                          </p:val>
                                        </p:tav>
                                        <p:tav tm="100000">
                                          <p:val>
                                            <p:strVal val="#ppt_x"/>
                                          </p:val>
                                        </p:tav>
                                      </p:tavLst>
                                    </p:anim>
                                    <p:animEffect transition="in" filter="wipe(left)">
                                      <p:cBhvr>
                                        <p:cTn id="28" dur="500"/>
                                        <p:tgtEl>
                                          <p:spTgt spid="130"/>
                                        </p:tgtEl>
                                      </p:cBhvr>
                                    </p:animEffect>
                                  </p:childTnLst>
                                </p:cTn>
                              </p:par>
                              <p:par>
                                <p:cTn id="29" presetID="12" presetClass="entr" presetSubtype="2" fill="hold" grpId="0" nodeType="withEffect">
                                  <p:stCondLst>
                                    <p:cond delay="0"/>
                                  </p:stCondLst>
                                  <p:childTnLst>
                                    <p:set>
                                      <p:cBhvr>
                                        <p:cTn id="30" dur="1" fill="hold">
                                          <p:stCondLst>
                                            <p:cond delay="0"/>
                                          </p:stCondLst>
                                        </p:cTn>
                                        <p:tgtEl>
                                          <p:spTgt spid="128"/>
                                        </p:tgtEl>
                                        <p:attrNameLst>
                                          <p:attrName>style.visibility</p:attrName>
                                        </p:attrNameLst>
                                      </p:cBhvr>
                                      <p:to>
                                        <p:strVal val="visible"/>
                                      </p:to>
                                    </p:set>
                                    <p:anim calcmode="lin" valueType="num">
                                      <p:cBhvr additive="base">
                                        <p:cTn id="31" dur="500"/>
                                        <p:tgtEl>
                                          <p:spTgt spid="128"/>
                                        </p:tgtEl>
                                        <p:attrNameLst>
                                          <p:attrName>ppt_x</p:attrName>
                                        </p:attrNameLst>
                                      </p:cBhvr>
                                      <p:tavLst>
                                        <p:tav tm="0">
                                          <p:val>
                                            <p:strVal val="#ppt_x+#ppt_w*1.125000"/>
                                          </p:val>
                                        </p:tav>
                                        <p:tav tm="100000">
                                          <p:val>
                                            <p:strVal val="#ppt_x"/>
                                          </p:val>
                                        </p:tav>
                                      </p:tavLst>
                                    </p:anim>
                                    <p:animEffect transition="in" filter="wipe(left)">
                                      <p:cBhvr>
                                        <p:cTn id="32" dur="500"/>
                                        <p:tgtEl>
                                          <p:spTgt spid="128"/>
                                        </p:tgtEl>
                                      </p:cBhvr>
                                    </p:animEffect>
                                  </p:childTnLst>
                                </p:cTn>
                              </p:par>
                              <p:par>
                                <p:cTn id="33" presetID="12" presetClass="entr" presetSubtype="2" fill="hold" grpId="0" nodeType="withEffect">
                                  <p:stCondLst>
                                    <p:cond delay="0"/>
                                  </p:stCondLst>
                                  <p:childTnLst>
                                    <p:set>
                                      <p:cBhvr>
                                        <p:cTn id="34" dur="1" fill="hold">
                                          <p:stCondLst>
                                            <p:cond delay="0"/>
                                          </p:stCondLst>
                                        </p:cTn>
                                        <p:tgtEl>
                                          <p:spTgt spid="126"/>
                                        </p:tgtEl>
                                        <p:attrNameLst>
                                          <p:attrName>style.visibility</p:attrName>
                                        </p:attrNameLst>
                                      </p:cBhvr>
                                      <p:to>
                                        <p:strVal val="visible"/>
                                      </p:to>
                                    </p:set>
                                    <p:anim calcmode="lin" valueType="num">
                                      <p:cBhvr additive="base">
                                        <p:cTn id="35" dur="500"/>
                                        <p:tgtEl>
                                          <p:spTgt spid="126"/>
                                        </p:tgtEl>
                                        <p:attrNameLst>
                                          <p:attrName>ppt_x</p:attrName>
                                        </p:attrNameLst>
                                      </p:cBhvr>
                                      <p:tavLst>
                                        <p:tav tm="0">
                                          <p:val>
                                            <p:strVal val="#ppt_x+#ppt_w*1.125000"/>
                                          </p:val>
                                        </p:tav>
                                        <p:tav tm="100000">
                                          <p:val>
                                            <p:strVal val="#ppt_x"/>
                                          </p:val>
                                        </p:tav>
                                      </p:tavLst>
                                    </p:anim>
                                    <p:animEffect transition="in" filter="wipe(left)">
                                      <p:cBhvr>
                                        <p:cTn id="36" dur="500"/>
                                        <p:tgtEl>
                                          <p:spTgt spid="126"/>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additive="base">
                                        <p:cTn id="41" dur="500"/>
                                        <p:tgtEl>
                                          <p:spTgt spid="132"/>
                                        </p:tgtEl>
                                        <p:attrNameLst>
                                          <p:attrName>ppt_y</p:attrName>
                                        </p:attrNameLst>
                                      </p:cBhvr>
                                      <p:tavLst>
                                        <p:tav tm="0">
                                          <p:val>
                                            <p:strVal val="#ppt_y+#ppt_h*1.125000"/>
                                          </p:val>
                                        </p:tav>
                                        <p:tav tm="100000">
                                          <p:val>
                                            <p:strVal val="#ppt_y"/>
                                          </p:val>
                                        </p:tav>
                                      </p:tavLst>
                                    </p:anim>
                                    <p:animEffect transition="in" filter="wipe(up)">
                                      <p:cBhvr>
                                        <p:cTn id="42" dur="500"/>
                                        <p:tgtEl>
                                          <p:spTgt spid="132"/>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133"/>
                                        </p:tgtEl>
                                        <p:attrNameLst>
                                          <p:attrName>style.visibility</p:attrName>
                                        </p:attrNameLst>
                                      </p:cBhvr>
                                      <p:to>
                                        <p:strVal val="visible"/>
                                      </p:to>
                                    </p:set>
                                    <p:anim calcmode="lin" valueType="num">
                                      <p:cBhvr additive="base">
                                        <p:cTn id="45" dur="500"/>
                                        <p:tgtEl>
                                          <p:spTgt spid="133"/>
                                        </p:tgtEl>
                                        <p:attrNameLst>
                                          <p:attrName>ppt_y</p:attrName>
                                        </p:attrNameLst>
                                      </p:cBhvr>
                                      <p:tavLst>
                                        <p:tav tm="0">
                                          <p:val>
                                            <p:strVal val="#ppt_y+#ppt_h*1.125000"/>
                                          </p:val>
                                        </p:tav>
                                        <p:tav tm="100000">
                                          <p:val>
                                            <p:strVal val="#ppt_y"/>
                                          </p:val>
                                        </p:tav>
                                      </p:tavLst>
                                    </p:anim>
                                    <p:animEffect transition="in" filter="wipe(up)">
                                      <p:cBhvr>
                                        <p:cTn id="46" dur="500"/>
                                        <p:tgtEl>
                                          <p:spTgt spid="133"/>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2" fill="hold" grpId="0" nodeType="click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additive="base">
                                        <p:cTn id="51" dur="500"/>
                                        <p:tgtEl>
                                          <p:spTgt spid="134"/>
                                        </p:tgtEl>
                                        <p:attrNameLst>
                                          <p:attrName>ppt_x</p:attrName>
                                        </p:attrNameLst>
                                      </p:cBhvr>
                                      <p:tavLst>
                                        <p:tav tm="0">
                                          <p:val>
                                            <p:strVal val="#ppt_x+#ppt_w*1.125000"/>
                                          </p:val>
                                        </p:tav>
                                        <p:tav tm="100000">
                                          <p:val>
                                            <p:strVal val="#ppt_x"/>
                                          </p:val>
                                        </p:tav>
                                      </p:tavLst>
                                    </p:anim>
                                    <p:animEffect transition="in" filter="wipe(left)">
                                      <p:cBhvr>
                                        <p:cTn id="52" dur="500"/>
                                        <p:tgtEl>
                                          <p:spTgt spid="134"/>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135"/>
                                        </p:tgtEl>
                                        <p:attrNameLst>
                                          <p:attrName>style.visibility</p:attrName>
                                        </p:attrNameLst>
                                      </p:cBhvr>
                                      <p:to>
                                        <p:strVal val="visible"/>
                                      </p:to>
                                    </p:set>
                                    <p:anim calcmode="lin" valueType="num">
                                      <p:cBhvr additive="base">
                                        <p:cTn id="55" dur="500"/>
                                        <p:tgtEl>
                                          <p:spTgt spid="135"/>
                                        </p:tgtEl>
                                        <p:attrNameLst>
                                          <p:attrName>ppt_y</p:attrName>
                                        </p:attrNameLst>
                                      </p:cBhvr>
                                      <p:tavLst>
                                        <p:tav tm="0">
                                          <p:val>
                                            <p:strVal val="#ppt_y+#ppt_h*1.125000"/>
                                          </p:val>
                                        </p:tav>
                                        <p:tav tm="100000">
                                          <p:val>
                                            <p:strVal val="#ppt_y"/>
                                          </p:val>
                                        </p:tav>
                                      </p:tavLst>
                                    </p:anim>
                                    <p:animEffect transition="in" filter="wipe(up)">
                                      <p:cBhvr>
                                        <p:cTn id="56"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12" grpId="0" animBg="1"/>
      <p:bldP spid="126" grpId="0" animBg="1"/>
      <p:bldP spid="128" grpId="0" animBg="1"/>
      <p:bldP spid="130" grpId="0" animBg="1"/>
      <p:bldP spid="131" grpId="0" animBg="1"/>
      <p:bldP spid="132" grpId="0" animBg="1"/>
      <p:bldP spid="133" grpId="0"/>
      <p:bldP spid="134" grpId="0" animBg="1"/>
      <p:bldP spid="13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57275" y="-152400"/>
            <a:ext cx="7800556" cy="1143000"/>
          </a:xfrm>
        </p:spPr>
        <p:txBody>
          <a:bodyPr/>
          <a:lstStyle/>
          <a:p>
            <a:r>
              <a:rPr lang="en-US" dirty="0" smtClean="0"/>
              <a:t>UCS Manager</a:t>
            </a:r>
            <a:endParaRPr lang="en-US" dirty="0"/>
          </a:p>
        </p:txBody>
      </p:sp>
      <p:sp>
        <p:nvSpPr>
          <p:cNvPr id="14" name="Text Placeholder 13"/>
          <p:cNvSpPr>
            <a:spLocks noGrp="1"/>
          </p:cNvSpPr>
          <p:nvPr>
            <p:ph type="body" sz="quarter" idx="13"/>
          </p:nvPr>
        </p:nvSpPr>
        <p:spPr/>
        <p:txBody>
          <a:bodyPr/>
          <a:lstStyle/>
          <a:p>
            <a:r>
              <a:rPr lang="en-US" dirty="0" smtClean="0"/>
              <a:t>Policy Based Management</a:t>
            </a:r>
            <a:endParaRPr lang="en-US" dirty="0"/>
          </a:p>
        </p:txBody>
      </p:sp>
      <p:sp>
        <p:nvSpPr>
          <p:cNvPr id="5" name="Slide Number Placeholder 4"/>
          <p:cNvSpPr>
            <a:spLocks noGrp="1"/>
          </p:cNvSpPr>
          <p:nvPr>
            <p:ph type="sldNum" sz="quarter" idx="4"/>
          </p:nvPr>
        </p:nvSpPr>
        <p:spPr/>
        <p:txBody>
          <a:bodyPr/>
          <a:lstStyle/>
          <a:p>
            <a:fld id="{2F5CCB13-0A32-4557-88E9-079F0C330695}" type="slidenum">
              <a:rPr lang="en-US" smtClean="0"/>
              <a:pPr/>
              <a:t>47</a:t>
            </a:fld>
            <a:endParaRPr lang="en-US" dirty="0"/>
          </a:p>
        </p:txBody>
      </p:sp>
      <p:grpSp>
        <p:nvGrpSpPr>
          <p:cNvPr id="36" name="Group 35"/>
          <p:cNvGrpSpPr/>
          <p:nvPr/>
        </p:nvGrpSpPr>
        <p:grpSpPr>
          <a:xfrm>
            <a:off x="2057269" y="2514600"/>
            <a:ext cx="1400415" cy="749588"/>
            <a:chOff x="4419724" y="2743200"/>
            <a:chExt cx="2489870" cy="999450"/>
          </a:xfrm>
        </p:grpSpPr>
        <p:sp>
          <p:nvSpPr>
            <p:cNvPr id="15" name="Right Arrow 14"/>
            <p:cNvSpPr/>
            <p:nvPr/>
          </p:nvSpPr>
          <p:spPr>
            <a:xfrm>
              <a:off x="4471194" y="2743200"/>
              <a:ext cx="2438400" cy="609600"/>
            </a:xfrm>
            <a:prstGeom prst="rightArrow">
              <a:avLst/>
            </a:prstGeom>
            <a:gradFill flip="none" rotWithShape="1">
              <a:gsLst>
                <a:gs pos="49000">
                  <a:schemeClr val="bg2"/>
                </a:gs>
                <a:gs pos="0">
                  <a:schemeClr val="tx1">
                    <a:lumMod val="65000"/>
                    <a:lumOff val="35000"/>
                  </a:schemeClr>
                </a:gs>
                <a:gs pos="100000">
                  <a:schemeClr val="tx1">
                    <a:lumMod val="65000"/>
                    <a:lumOff val="35000"/>
                  </a:schemeClr>
                </a:gs>
              </a:gsLst>
              <a:lin ang="0" scaled="0"/>
              <a:tileRect/>
            </a:gradFill>
            <a:ln w="9525" cap="flat">
              <a:noFill/>
              <a:prstDash val="solid"/>
              <a:round/>
              <a:headEnd type="none" w="med" len="med"/>
              <a:tailEnd type="none" w="med" len="med"/>
            </a:ln>
          </p:spPr>
          <p:txBody>
            <a:bodyPr lIns="0" tIns="0" rIns="0" bIns="0"/>
            <a:lstStyle/>
            <a:p>
              <a:pPr defTabSz="575981"/>
              <a:endParaRPr lang="en-US" sz="2000" dirty="0">
                <a:solidFill>
                  <a:srgbClr val="FFFFFF"/>
                </a:solidFill>
                <a:latin typeface="Arial" pitchFamily="34" charset="0"/>
                <a:ea typeface="Apple LiGothic Medium" pitchFamily="-107" charset="-120"/>
              </a:endParaRPr>
            </a:p>
          </p:txBody>
        </p:sp>
        <p:sp>
          <p:nvSpPr>
            <p:cNvPr id="16" name="TextBox 15"/>
            <p:cNvSpPr txBox="1"/>
            <p:nvPr/>
          </p:nvSpPr>
          <p:spPr>
            <a:xfrm>
              <a:off x="4419724" y="3352800"/>
              <a:ext cx="2288835" cy="389850"/>
            </a:xfrm>
            <a:prstGeom prst="rect">
              <a:avLst/>
            </a:prstGeom>
            <a:noFill/>
          </p:spPr>
          <p:txBody>
            <a:bodyPr wrap="none" rtlCol="0">
              <a:spAutoFit/>
            </a:bodyPr>
            <a:lstStyle/>
            <a:p>
              <a:pPr algn="ctr"/>
              <a:r>
                <a:rPr lang="en-US" sz="1300" dirty="0">
                  <a:latin typeface="+mj-lt"/>
                </a:rPr>
                <a:t>Define Policies</a:t>
              </a:r>
            </a:p>
          </p:txBody>
        </p:sp>
      </p:grpSp>
      <p:sp>
        <p:nvSpPr>
          <p:cNvPr id="22" name="Rectangle 21"/>
          <p:cNvSpPr/>
          <p:nvPr/>
        </p:nvSpPr>
        <p:spPr>
          <a:xfrm>
            <a:off x="3543401" y="2286000"/>
            <a:ext cx="2271491" cy="84929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91431" tIns="45716" rIns="91431" bIns="45716" anchor="ctr"/>
          <a:lstStyle/>
          <a:p>
            <a:pPr algn="ctr" fontAlgn="auto">
              <a:spcBef>
                <a:spcPts val="0"/>
              </a:spcBef>
              <a:spcAft>
                <a:spcPts val="0"/>
              </a:spcAft>
              <a:defRPr/>
            </a:pPr>
            <a:r>
              <a:rPr lang="en-US" sz="2000" dirty="0">
                <a:solidFill>
                  <a:schemeClr val="bg1"/>
                </a:solidFill>
              </a:rPr>
              <a:t>UCS Manager</a:t>
            </a:r>
          </a:p>
        </p:txBody>
      </p:sp>
      <p:sp>
        <p:nvSpPr>
          <p:cNvPr id="23" name="Rectangle 22"/>
          <p:cNvSpPr/>
          <p:nvPr/>
        </p:nvSpPr>
        <p:spPr>
          <a:xfrm>
            <a:off x="1614777" y="5029200"/>
            <a:ext cx="1507233" cy="74295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91431" tIns="45716" rIns="91431" bIns="45716" anchor="ctr"/>
          <a:lstStyle/>
          <a:p>
            <a:pPr algn="ctr" fontAlgn="auto">
              <a:spcBef>
                <a:spcPts val="0"/>
              </a:spcBef>
              <a:spcAft>
                <a:spcPts val="0"/>
              </a:spcAft>
              <a:defRPr/>
            </a:pPr>
            <a:r>
              <a:rPr lang="en-US" sz="1300" dirty="0">
                <a:solidFill>
                  <a:schemeClr val="bg1"/>
                </a:solidFill>
              </a:rPr>
              <a:t>Server</a:t>
            </a:r>
          </a:p>
          <a:p>
            <a:pPr algn="ctr" fontAlgn="auto">
              <a:spcBef>
                <a:spcPts val="0"/>
              </a:spcBef>
              <a:spcAft>
                <a:spcPts val="0"/>
              </a:spcAft>
              <a:defRPr/>
            </a:pPr>
            <a:r>
              <a:rPr lang="en-US" sz="1000" dirty="0">
                <a:solidFill>
                  <a:schemeClr val="bg1"/>
                </a:solidFill>
              </a:rPr>
              <a:t>End Point</a:t>
            </a:r>
          </a:p>
        </p:txBody>
      </p:sp>
      <p:sp>
        <p:nvSpPr>
          <p:cNvPr id="24" name="Rectangle 23"/>
          <p:cNvSpPr/>
          <p:nvPr/>
        </p:nvSpPr>
        <p:spPr>
          <a:xfrm>
            <a:off x="3915507" y="5029200"/>
            <a:ext cx="1507233" cy="74295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91431" tIns="45716" rIns="91431" bIns="45716" anchor="ctr"/>
          <a:lstStyle/>
          <a:p>
            <a:pPr algn="ctr" fontAlgn="auto">
              <a:spcBef>
                <a:spcPts val="0"/>
              </a:spcBef>
              <a:spcAft>
                <a:spcPts val="0"/>
              </a:spcAft>
              <a:defRPr/>
            </a:pPr>
            <a:r>
              <a:rPr lang="en-US" sz="1300" dirty="0">
                <a:solidFill>
                  <a:schemeClr val="bg1"/>
                </a:solidFill>
              </a:rPr>
              <a:t>Fabric Interconnect</a:t>
            </a:r>
          </a:p>
          <a:p>
            <a:pPr algn="ctr" fontAlgn="auto">
              <a:spcBef>
                <a:spcPts val="0"/>
              </a:spcBef>
              <a:spcAft>
                <a:spcPts val="0"/>
              </a:spcAft>
              <a:defRPr/>
            </a:pPr>
            <a:r>
              <a:rPr lang="en-US" sz="1000" dirty="0">
                <a:solidFill>
                  <a:prstClr val="white"/>
                </a:solidFill>
              </a:rPr>
              <a:t>End Point</a:t>
            </a:r>
          </a:p>
        </p:txBody>
      </p:sp>
      <p:sp>
        <p:nvSpPr>
          <p:cNvPr id="25" name="Rectangle 24"/>
          <p:cNvSpPr/>
          <p:nvPr/>
        </p:nvSpPr>
        <p:spPr>
          <a:xfrm>
            <a:off x="6216236" y="5029200"/>
            <a:ext cx="1507233" cy="74295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91431" tIns="45716" rIns="91431" bIns="45716" anchor="ctr"/>
          <a:lstStyle/>
          <a:p>
            <a:pPr algn="ctr" fontAlgn="auto">
              <a:spcBef>
                <a:spcPts val="0"/>
              </a:spcBef>
              <a:spcAft>
                <a:spcPts val="0"/>
              </a:spcAft>
              <a:defRPr/>
            </a:pPr>
            <a:r>
              <a:rPr lang="en-US" sz="1300" dirty="0">
                <a:solidFill>
                  <a:schemeClr val="bg1"/>
                </a:solidFill>
              </a:rPr>
              <a:t>Chassis</a:t>
            </a:r>
          </a:p>
          <a:p>
            <a:pPr algn="ctr" fontAlgn="auto">
              <a:spcBef>
                <a:spcPts val="0"/>
              </a:spcBef>
              <a:spcAft>
                <a:spcPts val="0"/>
              </a:spcAft>
              <a:defRPr/>
            </a:pPr>
            <a:r>
              <a:rPr lang="en-US" sz="1000" dirty="0">
                <a:solidFill>
                  <a:prstClr val="white"/>
                </a:solidFill>
              </a:rPr>
              <a:t>End Point</a:t>
            </a:r>
          </a:p>
        </p:txBody>
      </p:sp>
      <p:cxnSp>
        <p:nvCxnSpPr>
          <p:cNvPr id="27" name="Straight Connector 26"/>
          <p:cNvCxnSpPr>
            <a:stCxn id="22" idx="2"/>
            <a:endCxn id="24" idx="0"/>
          </p:cNvCxnSpPr>
          <p:nvPr/>
        </p:nvCxnSpPr>
        <p:spPr>
          <a:xfrm flipH="1">
            <a:off x="4669123" y="3135294"/>
            <a:ext cx="10023" cy="1893906"/>
          </a:xfrm>
          <a:prstGeom prst="line">
            <a:avLst/>
          </a:prstGeom>
          <a:ln w="38100" cmpd="sng">
            <a:solidFill>
              <a:srgbClr val="1F497D"/>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22" idx="2"/>
            <a:endCxn id="25" idx="0"/>
          </p:cNvCxnSpPr>
          <p:nvPr/>
        </p:nvCxnSpPr>
        <p:spPr>
          <a:xfrm>
            <a:off x="4679146" y="3135294"/>
            <a:ext cx="2290706" cy="1893906"/>
          </a:xfrm>
          <a:prstGeom prst="line">
            <a:avLst/>
          </a:prstGeom>
          <a:ln w="38100" cmpd="sng">
            <a:solidFill>
              <a:srgbClr val="1F497D"/>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22" idx="2"/>
            <a:endCxn id="23" idx="0"/>
          </p:cNvCxnSpPr>
          <p:nvPr/>
        </p:nvCxnSpPr>
        <p:spPr>
          <a:xfrm flipH="1">
            <a:off x="2368394" y="3135294"/>
            <a:ext cx="2310753" cy="1893906"/>
          </a:xfrm>
          <a:prstGeom prst="line">
            <a:avLst/>
          </a:prstGeom>
          <a:ln w="38100" cmpd="sng">
            <a:solidFill>
              <a:srgbClr val="1F497D"/>
            </a:solidFill>
            <a:prstDash val="dash"/>
          </a:ln>
          <a:effectLst/>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rot="8863054">
            <a:off x="2727316" y="3633795"/>
            <a:ext cx="1371466" cy="753436"/>
            <a:chOff x="3480594" y="5029200"/>
            <a:chExt cx="2438400" cy="1004581"/>
          </a:xfrm>
        </p:grpSpPr>
        <p:sp>
          <p:nvSpPr>
            <p:cNvPr id="18" name="Right Arrow 17"/>
            <p:cNvSpPr/>
            <p:nvPr/>
          </p:nvSpPr>
          <p:spPr>
            <a:xfrm>
              <a:off x="3480594" y="5029200"/>
              <a:ext cx="2438400" cy="609600"/>
            </a:xfrm>
            <a:prstGeom prst="rightArrow">
              <a:avLst/>
            </a:prstGeom>
            <a:gradFill flip="none" rotWithShape="1">
              <a:gsLst>
                <a:gs pos="49000">
                  <a:schemeClr val="bg2"/>
                </a:gs>
                <a:gs pos="0">
                  <a:schemeClr val="tx1">
                    <a:lumMod val="65000"/>
                    <a:lumOff val="35000"/>
                  </a:schemeClr>
                </a:gs>
                <a:gs pos="100000">
                  <a:schemeClr val="tx1">
                    <a:lumMod val="65000"/>
                    <a:lumOff val="35000"/>
                  </a:schemeClr>
                </a:gs>
              </a:gsLst>
              <a:lin ang="0" scaled="0"/>
              <a:tileRect/>
            </a:gradFill>
            <a:ln w="9525" cap="flat">
              <a:noFill/>
              <a:prstDash val="solid"/>
              <a:round/>
              <a:headEnd type="none" w="med" len="med"/>
              <a:tailEnd type="none" w="med" len="med"/>
            </a:ln>
          </p:spPr>
          <p:txBody>
            <a:bodyPr lIns="0" tIns="0" rIns="0" bIns="0"/>
            <a:lstStyle/>
            <a:p>
              <a:pPr defTabSz="575981"/>
              <a:endParaRPr lang="en-US" sz="2000" dirty="0">
                <a:solidFill>
                  <a:srgbClr val="FFFFFF"/>
                </a:solidFill>
                <a:latin typeface="Arial" pitchFamily="34" charset="0"/>
                <a:ea typeface="Apple LiGothic Medium" pitchFamily="-107" charset="-120"/>
              </a:endParaRPr>
            </a:p>
          </p:txBody>
        </p:sp>
        <p:sp>
          <p:nvSpPr>
            <p:cNvPr id="19" name="TextBox 18"/>
            <p:cNvSpPr txBox="1"/>
            <p:nvPr/>
          </p:nvSpPr>
          <p:spPr>
            <a:xfrm rot="21591008" flipV="1">
              <a:off x="3486799" y="5643930"/>
              <a:ext cx="2173485" cy="389851"/>
            </a:xfrm>
            <a:prstGeom prst="rect">
              <a:avLst/>
            </a:prstGeom>
            <a:noFill/>
          </p:spPr>
          <p:txBody>
            <a:bodyPr wrap="none" rtlCol="0">
              <a:spAutoFit/>
            </a:bodyPr>
            <a:lstStyle/>
            <a:p>
              <a:pPr algn="ctr"/>
              <a:r>
                <a:rPr lang="en-US" sz="1300" dirty="0">
                  <a:latin typeface="+mj-lt"/>
                </a:rPr>
                <a:t>Apply Policies</a:t>
              </a:r>
            </a:p>
          </p:txBody>
        </p:sp>
      </p:grpSp>
      <p:grpSp>
        <p:nvGrpSpPr>
          <p:cNvPr id="37" name="Group 36"/>
          <p:cNvGrpSpPr/>
          <p:nvPr/>
        </p:nvGrpSpPr>
        <p:grpSpPr>
          <a:xfrm>
            <a:off x="1186193" y="4800600"/>
            <a:ext cx="1542899" cy="1314452"/>
            <a:chOff x="2870993" y="5791200"/>
            <a:chExt cx="2743200" cy="1752602"/>
          </a:xfrm>
        </p:grpSpPr>
        <p:sp>
          <p:nvSpPr>
            <p:cNvPr id="7" name="Circular Arrow 6"/>
            <p:cNvSpPr/>
            <p:nvPr/>
          </p:nvSpPr>
          <p:spPr>
            <a:xfrm rot="16200000">
              <a:off x="3395856" y="5325464"/>
              <a:ext cx="1752600" cy="2684075"/>
            </a:xfrm>
            <a:prstGeom prst="circularArrow">
              <a:avLst>
                <a:gd name="adj1" fmla="val 18294"/>
                <a:gd name="adj2" fmla="val 1601697"/>
                <a:gd name="adj3" fmla="val 19909336"/>
                <a:gd name="adj4" fmla="val 6680341"/>
                <a:gd name="adj5" fmla="val 18717"/>
              </a:avLst>
            </a:prstGeom>
            <a:gradFill flip="none" rotWithShape="1">
              <a:gsLst>
                <a:gs pos="49000">
                  <a:schemeClr val="bg2"/>
                </a:gs>
                <a:gs pos="0">
                  <a:schemeClr val="tx1">
                    <a:lumMod val="65000"/>
                    <a:lumOff val="35000"/>
                  </a:schemeClr>
                </a:gs>
                <a:gs pos="100000">
                  <a:schemeClr val="tx1">
                    <a:lumMod val="65000"/>
                    <a:lumOff val="35000"/>
                  </a:schemeClr>
                </a:gs>
              </a:gsLst>
              <a:lin ang="0" scaled="0"/>
              <a:tileRect/>
            </a:gradFill>
            <a:ln w="9525" cap="flat">
              <a:noFill/>
              <a:prstDash val="solid"/>
              <a:round/>
              <a:headEnd type="none" w="med" len="med"/>
              <a:tailEnd type="none" w="med" len="med"/>
            </a:ln>
          </p:spPr>
          <p:txBody>
            <a:bodyPr lIns="0" tIns="0" rIns="0" bIns="0"/>
            <a:lstStyle/>
            <a:p>
              <a:pPr defTabSz="575981"/>
              <a:endParaRPr lang="en-US" sz="2000" dirty="0">
                <a:solidFill>
                  <a:srgbClr val="FFFFFF"/>
                </a:solidFill>
                <a:latin typeface="Arial" pitchFamily="34" charset="0"/>
                <a:ea typeface="Apple LiGothic Medium" pitchFamily="-107" charset="-120"/>
              </a:endParaRPr>
            </a:p>
          </p:txBody>
        </p:sp>
        <p:sp>
          <p:nvSpPr>
            <p:cNvPr id="17" name="TextBox 16"/>
            <p:cNvSpPr txBox="1"/>
            <p:nvPr/>
          </p:nvSpPr>
          <p:spPr>
            <a:xfrm rot="16200000">
              <a:off x="3164707" y="5497486"/>
              <a:ext cx="1698572" cy="2286000"/>
            </a:xfrm>
            <a:prstGeom prst="rect">
              <a:avLst/>
            </a:prstGeom>
            <a:noFill/>
          </p:spPr>
          <p:txBody>
            <a:bodyPr wrap="none" rtlCol="0">
              <a:prstTxWarp prst="textArchUp">
                <a:avLst/>
              </a:prstTxWarp>
              <a:spAutoFit/>
            </a:bodyPr>
            <a:lstStyle/>
            <a:p>
              <a:pPr algn="ctr"/>
              <a:r>
                <a:rPr lang="en-US" sz="1300" dirty="0">
                  <a:latin typeface="+mj-lt"/>
                </a:rPr>
                <a:t>Resolve Policies</a:t>
              </a:r>
            </a:p>
          </p:txBody>
        </p:sp>
      </p:grpSp>
      <p:sp>
        <p:nvSpPr>
          <p:cNvPr id="26" name="Freeform 9"/>
          <p:cNvSpPr>
            <a:spLocks/>
          </p:cNvSpPr>
          <p:nvPr/>
        </p:nvSpPr>
        <p:spPr bwMode="auto">
          <a:xfrm>
            <a:off x="6800633" y="1461329"/>
            <a:ext cx="2069834" cy="1910522"/>
          </a:xfrm>
          <a:prstGeom prst="rect">
            <a:avLst/>
          </a:prstGeom>
          <a:gradFill>
            <a:gsLst>
              <a:gs pos="0">
                <a:schemeClr val="bg1">
                  <a:lumMod val="85000"/>
                </a:schemeClr>
              </a:gs>
              <a:gs pos="50000">
                <a:schemeClr val="bg1">
                  <a:lumMod val="95000"/>
                </a:schemeClr>
              </a:gs>
              <a:gs pos="100000">
                <a:schemeClr val="bg1">
                  <a:alpha val="0"/>
                </a:schemeClr>
              </a:gs>
            </a:gsLst>
            <a:lin ang="5400000" scaled="0"/>
          </a:gradFill>
          <a:ln w="9525">
            <a:noFill/>
            <a:round/>
            <a:headEnd/>
            <a:tailEnd/>
          </a:ln>
          <a:effectLst/>
        </p:spPr>
        <p:txBody>
          <a:bodyPr lIns="57598" tIns="28799" rIns="57598" bIns="28799"/>
          <a:lstStyle/>
          <a:p>
            <a:pPr algn="ctr" eaLnBrk="0" hangingPunct="0">
              <a:lnSpc>
                <a:spcPct val="90000"/>
              </a:lnSpc>
            </a:pPr>
            <a:endParaRPr lang="en-US" dirty="0"/>
          </a:p>
        </p:txBody>
      </p:sp>
      <p:sp>
        <p:nvSpPr>
          <p:cNvPr id="28" name="Freeform 10"/>
          <p:cNvSpPr>
            <a:spLocks/>
          </p:cNvSpPr>
          <p:nvPr/>
        </p:nvSpPr>
        <p:spPr bwMode="auto">
          <a:xfrm>
            <a:off x="6800633" y="1347029"/>
            <a:ext cx="2069834" cy="114300"/>
          </a:xfrm>
          <a:prstGeom prst="round2Same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75981"/>
            <a:endParaRPr lang="en-US" sz="2000" dirty="0">
              <a:solidFill>
                <a:srgbClr val="FFFFFF"/>
              </a:solidFill>
              <a:latin typeface="Arial" pitchFamily="34" charset="0"/>
            </a:endParaRPr>
          </a:p>
        </p:txBody>
      </p:sp>
      <p:cxnSp>
        <p:nvCxnSpPr>
          <p:cNvPr id="30" name="Straight Connector 29"/>
          <p:cNvCxnSpPr/>
          <p:nvPr/>
        </p:nvCxnSpPr>
        <p:spPr>
          <a:xfrm>
            <a:off x="6800632" y="1461330"/>
            <a:ext cx="2069835" cy="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Freeform 10"/>
          <p:cNvSpPr>
            <a:spLocks/>
          </p:cNvSpPr>
          <p:nvPr/>
        </p:nvSpPr>
        <p:spPr bwMode="auto">
          <a:xfrm flipV="1">
            <a:off x="6800633" y="3436715"/>
            <a:ext cx="2069834" cy="114300"/>
          </a:xfrm>
          <a:prstGeom prst="round2Same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75981"/>
            <a:endParaRPr lang="en-US" sz="2000" dirty="0">
              <a:solidFill>
                <a:srgbClr val="FFFFFF"/>
              </a:solidFill>
              <a:latin typeface="Arial" pitchFamily="34" charset="0"/>
            </a:endParaRPr>
          </a:p>
        </p:txBody>
      </p:sp>
      <p:cxnSp>
        <p:nvCxnSpPr>
          <p:cNvPr id="33" name="Straight Connector 32"/>
          <p:cNvCxnSpPr/>
          <p:nvPr/>
        </p:nvCxnSpPr>
        <p:spPr>
          <a:xfrm>
            <a:off x="6800632" y="3429000"/>
            <a:ext cx="2069835" cy="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6813268" y="1551980"/>
            <a:ext cx="2057200" cy="1443155"/>
          </a:xfrm>
          <a:prstGeom prst="rect">
            <a:avLst/>
          </a:prstGeom>
        </p:spPr>
        <p:txBody>
          <a:bodyPr wrap="square" lIns="57598" tIns="28799" rIns="57598" bIns="28799">
            <a:spAutoFit/>
          </a:bodyPr>
          <a:lstStyle/>
          <a:p>
            <a:pPr marL="215993" indent="-215993">
              <a:buClr>
                <a:schemeClr val="accent1"/>
              </a:buClr>
              <a:buFont typeface="Wingdings" charset="2"/>
              <a:buChar char="§"/>
            </a:pPr>
            <a:r>
              <a:rPr lang="en-US" sz="1500" dirty="0">
                <a:latin typeface="+mj-lt"/>
              </a:rPr>
              <a:t>UCS Manager is the policy manager</a:t>
            </a:r>
            <a:br>
              <a:rPr lang="en-US" sz="1500" dirty="0">
                <a:latin typeface="+mj-lt"/>
              </a:rPr>
            </a:br>
            <a:endParaRPr lang="en-US" sz="1500" dirty="0">
              <a:latin typeface="+mj-lt"/>
            </a:endParaRPr>
          </a:p>
          <a:p>
            <a:pPr marL="215993" indent="-215993">
              <a:buClr>
                <a:schemeClr val="accent1"/>
              </a:buClr>
              <a:buFont typeface="Wingdings" charset="2"/>
              <a:buChar char="§"/>
            </a:pPr>
            <a:r>
              <a:rPr lang="en-US" sz="1500" dirty="0">
                <a:latin typeface="+mj-lt"/>
              </a:rPr>
              <a:t>End points resolve the policies defined in UCS Manager</a:t>
            </a:r>
          </a:p>
        </p:txBody>
      </p:sp>
    </p:spTree>
    <p:extLst>
      <p:ext uri="{BB962C8B-B14F-4D97-AF65-F5344CB8AC3E}">
        <p14:creationId xmlns:p14="http://schemas.microsoft.com/office/powerpoint/2010/main" val="317495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57275" y="-228600"/>
            <a:ext cx="7800556" cy="1143000"/>
          </a:xfrm>
        </p:spPr>
        <p:txBody>
          <a:bodyPr/>
          <a:lstStyle/>
          <a:p>
            <a:r>
              <a:rPr lang="en-US" dirty="0" smtClean="0"/>
              <a:t>UCS Manager</a:t>
            </a:r>
            <a:endParaRPr lang="en-US" dirty="0"/>
          </a:p>
        </p:txBody>
      </p:sp>
      <p:sp>
        <p:nvSpPr>
          <p:cNvPr id="14" name="Text Placeholder 13"/>
          <p:cNvSpPr>
            <a:spLocks noGrp="1"/>
          </p:cNvSpPr>
          <p:nvPr>
            <p:ph type="body" sz="quarter" idx="13"/>
          </p:nvPr>
        </p:nvSpPr>
        <p:spPr>
          <a:xfrm>
            <a:off x="1057275" y="857250"/>
            <a:ext cx="7800556" cy="514350"/>
          </a:xfrm>
        </p:spPr>
        <p:txBody>
          <a:bodyPr/>
          <a:lstStyle/>
          <a:p>
            <a:r>
              <a:rPr lang="en-US" dirty="0" smtClean="0"/>
              <a:t>Policy Based Management</a:t>
            </a:r>
            <a:endParaRPr lang="en-US" dirty="0"/>
          </a:p>
        </p:txBody>
      </p:sp>
      <p:sp>
        <p:nvSpPr>
          <p:cNvPr id="5" name="Slide Number Placeholder 4"/>
          <p:cNvSpPr>
            <a:spLocks noGrp="1"/>
          </p:cNvSpPr>
          <p:nvPr>
            <p:ph type="sldNum" sz="quarter" idx="4"/>
          </p:nvPr>
        </p:nvSpPr>
        <p:spPr/>
        <p:txBody>
          <a:bodyPr/>
          <a:lstStyle/>
          <a:p>
            <a:fld id="{2F5CCB13-0A32-4557-88E9-079F0C330695}" type="slidenum">
              <a:rPr lang="en-US" smtClean="0"/>
              <a:pPr/>
              <a:t>48</a:t>
            </a:fld>
            <a:endParaRPr lang="en-US" dirty="0"/>
          </a:p>
        </p:txBody>
      </p:sp>
      <p:grpSp>
        <p:nvGrpSpPr>
          <p:cNvPr id="36" name="Group 35"/>
          <p:cNvGrpSpPr/>
          <p:nvPr/>
        </p:nvGrpSpPr>
        <p:grpSpPr>
          <a:xfrm>
            <a:off x="2057269" y="2514600"/>
            <a:ext cx="1400415" cy="749588"/>
            <a:chOff x="4419724" y="2743200"/>
            <a:chExt cx="2489870" cy="999450"/>
          </a:xfrm>
        </p:grpSpPr>
        <p:sp>
          <p:nvSpPr>
            <p:cNvPr id="15" name="Right Arrow 14"/>
            <p:cNvSpPr/>
            <p:nvPr/>
          </p:nvSpPr>
          <p:spPr>
            <a:xfrm>
              <a:off x="4471194" y="2743200"/>
              <a:ext cx="2438400" cy="609600"/>
            </a:xfrm>
            <a:prstGeom prst="rightArrow">
              <a:avLst/>
            </a:prstGeom>
            <a:gradFill flip="none" rotWithShape="1">
              <a:gsLst>
                <a:gs pos="49000">
                  <a:schemeClr val="bg2"/>
                </a:gs>
                <a:gs pos="0">
                  <a:schemeClr val="tx1">
                    <a:lumMod val="65000"/>
                    <a:lumOff val="35000"/>
                  </a:schemeClr>
                </a:gs>
                <a:gs pos="100000">
                  <a:schemeClr val="tx1">
                    <a:lumMod val="65000"/>
                    <a:lumOff val="35000"/>
                  </a:schemeClr>
                </a:gs>
              </a:gsLst>
              <a:lin ang="0" scaled="0"/>
              <a:tileRect/>
            </a:gradFill>
            <a:ln w="9525" cap="flat">
              <a:noFill/>
              <a:prstDash val="solid"/>
              <a:round/>
              <a:headEnd type="none" w="med" len="med"/>
              <a:tailEnd type="none" w="med" len="med"/>
            </a:ln>
          </p:spPr>
          <p:txBody>
            <a:bodyPr lIns="0" tIns="0" rIns="0" bIns="0"/>
            <a:lstStyle/>
            <a:p>
              <a:pPr defTabSz="575981"/>
              <a:endParaRPr lang="en-US" sz="2000" dirty="0">
                <a:solidFill>
                  <a:srgbClr val="FFFFFF"/>
                </a:solidFill>
                <a:latin typeface="Arial" pitchFamily="34" charset="0"/>
                <a:ea typeface="Apple LiGothic Medium" pitchFamily="-107" charset="-120"/>
              </a:endParaRPr>
            </a:p>
          </p:txBody>
        </p:sp>
        <p:sp>
          <p:nvSpPr>
            <p:cNvPr id="16" name="TextBox 15"/>
            <p:cNvSpPr txBox="1"/>
            <p:nvPr/>
          </p:nvSpPr>
          <p:spPr>
            <a:xfrm>
              <a:off x="4419724" y="3352800"/>
              <a:ext cx="2288835" cy="389850"/>
            </a:xfrm>
            <a:prstGeom prst="rect">
              <a:avLst/>
            </a:prstGeom>
            <a:noFill/>
          </p:spPr>
          <p:txBody>
            <a:bodyPr wrap="none" rtlCol="0">
              <a:spAutoFit/>
            </a:bodyPr>
            <a:lstStyle/>
            <a:p>
              <a:pPr algn="ctr"/>
              <a:r>
                <a:rPr lang="en-US" sz="1300" dirty="0">
                  <a:latin typeface="+mj-lt"/>
                </a:rPr>
                <a:t>Define Policies</a:t>
              </a:r>
            </a:p>
          </p:txBody>
        </p:sp>
      </p:grpSp>
      <p:sp>
        <p:nvSpPr>
          <p:cNvPr id="22" name="Rectangle 21"/>
          <p:cNvSpPr/>
          <p:nvPr/>
        </p:nvSpPr>
        <p:spPr>
          <a:xfrm>
            <a:off x="3543401" y="2286000"/>
            <a:ext cx="2271491" cy="84929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91431" tIns="45716" rIns="91431" bIns="45716" anchor="ctr"/>
          <a:lstStyle/>
          <a:p>
            <a:pPr algn="ctr" fontAlgn="auto">
              <a:spcBef>
                <a:spcPts val="0"/>
              </a:spcBef>
              <a:spcAft>
                <a:spcPts val="0"/>
              </a:spcAft>
              <a:defRPr/>
            </a:pPr>
            <a:r>
              <a:rPr lang="en-US" sz="2000" dirty="0">
                <a:solidFill>
                  <a:schemeClr val="bg1"/>
                </a:solidFill>
              </a:rPr>
              <a:t>UCS Central</a:t>
            </a:r>
          </a:p>
        </p:txBody>
      </p:sp>
      <p:sp>
        <p:nvSpPr>
          <p:cNvPr id="23" name="Rectangle 22"/>
          <p:cNvSpPr/>
          <p:nvPr/>
        </p:nvSpPr>
        <p:spPr>
          <a:xfrm>
            <a:off x="1614777" y="5029200"/>
            <a:ext cx="1507233" cy="74295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91431" tIns="45716" rIns="91431" bIns="45716" anchor="ctr"/>
          <a:lstStyle/>
          <a:p>
            <a:pPr algn="ctr" fontAlgn="auto">
              <a:spcBef>
                <a:spcPts val="0"/>
              </a:spcBef>
              <a:spcAft>
                <a:spcPts val="0"/>
              </a:spcAft>
              <a:defRPr/>
            </a:pPr>
            <a:r>
              <a:rPr lang="en-US" sz="1300" dirty="0">
                <a:solidFill>
                  <a:schemeClr val="bg1"/>
                </a:solidFill>
              </a:rPr>
              <a:t>UCS Manager 1</a:t>
            </a:r>
            <a:endParaRPr lang="en-US" sz="1300" i="1" dirty="0">
              <a:solidFill>
                <a:schemeClr val="bg1"/>
              </a:solidFill>
            </a:endParaRPr>
          </a:p>
        </p:txBody>
      </p:sp>
      <p:sp>
        <p:nvSpPr>
          <p:cNvPr id="24" name="Rectangle 23"/>
          <p:cNvSpPr/>
          <p:nvPr/>
        </p:nvSpPr>
        <p:spPr>
          <a:xfrm>
            <a:off x="3915507" y="5029200"/>
            <a:ext cx="1507233" cy="74295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91431" tIns="45716" rIns="91431" bIns="45716" anchor="ctr"/>
          <a:lstStyle/>
          <a:p>
            <a:pPr algn="ctr" fontAlgn="auto">
              <a:spcBef>
                <a:spcPts val="0"/>
              </a:spcBef>
              <a:spcAft>
                <a:spcPts val="0"/>
              </a:spcAft>
              <a:defRPr/>
            </a:pPr>
            <a:r>
              <a:rPr lang="en-US" sz="1300" dirty="0">
                <a:solidFill>
                  <a:schemeClr val="bg1"/>
                </a:solidFill>
              </a:rPr>
              <a:t>UCS Manager 2</a:t>
            </a:r>
            <a:endParaRPr lang="en-US" sz="1300" i="1" dirty="0">
              <a:solidFill>
                <a:schemeClr val="bg1"/>
              </a:solidFill>
            </a:endParaRPr>
          </a:p>
        </p:txBody>
      </p:sp>
      <p:sp>
        <p:nvSpPr>
          <p:cNvPr id="25" name="Rectangle 24"/>
          <p:cNvSpPr/>
          <p:nvPr/>
        </p:nvSpPr>
        <p:spPr>
          <a:xfrm>
            <a:off x="6216236" y="5029200"/>
            <a:ext cx="1507233" cy="74295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91431" tIns="45716" rIns="91431" bIns="45716" anchor="ctr"/>
          <a:lstStyle/>
          <a:p>
            <a:pPr algn="ctr" fontAlgn="auto">
              <a:spcBef>
                <a:spcPts val="0"/>
              </a:spcBef>
              <a:spcAft>
                <a:spcPts val="0"/>
              </a:spcAft>
              <a:defRPr/>
            </a:pPr>
            <a:r>
              <a:rPr lang="en-US" sz="1300" dirty="0">
                <a:solidFill>
                  <a:schemeClr val="bg1"/>
                </a:solidFill>
              </a:rPr>
              <a:t>UCS Manager</a:t>
            </a:r>
            <a:r>
              <a:rPr lang="en-US" sz="1300" i="1" dirty="0">
                <a:solidFill>
                  <a:schemeClr val="bg1"/>
                </a:solidFill>
              </a:rPr>
              <a:t> n</a:t>
            </a:r>
          </a:p>
        </p:txBody>
      </p:sp>
      <p:cxnSp>
        <p:nvCxnSpPr>
          <p:cNvPr id="27" name="Straight Connector 26"/>
          <p:cNvCxnSpPr>
            <a:stCxn id="22" idx="2"/>
            <a:endCxn id="24" idx="0"/>
          </p:cNvCxnSpPr>
          <p:nvPr/>
        </p:nvCxnSpPr>
        <p:spPr>
          <a:xfrm flipH="1">
            <a:off x="4669123" y="3135294"/>
            <a:ext cx="10023" cy="1893906"/>
          </a:xfrm>
          <a:prstGeom prst="line">
            <a:avLst/>
          </a:prstGeom>
          <a:ln w="38100" cmpd="sng">
            <a:solidFill>
              <a:srgbClr val="1F497D"/>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22" idx="2"/>
            <a:endCxn id="25" idx="0"/>
          </p:cNvCxnSpPr>
          <p:nvPr/>
        </p:nvCxnSpPr>
        <p:spPr>
          <a:xfrm>
            <a:off x="4679146" y="3135294"/>
            <a:ext cx="2290706" cy="1893906"/>
          </a:xfrm>
          <a:prstGeom prst="line">
            <a:avLst/>
          </a:prstGeom>
          <a:ln w="38100" cmpd="sng">
            <a:solidFill>
              <a:srgbClr val="1F497D"/>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22" idx="2"/>
            <a:endCxn id="23" idx="0"/>
          </p:cNvCxnSpPr>
          <p:nvPr/>
        </p:nvCxnSpPr>
        <p:spPr>
          <a:xfrm flipH="1">
            <a:off x="2368394" y="3135294"/>
            <a:ext cx="2310753" cy="1893906"/>
          </a:xfrm>
          <a:prstGeom prst="line">
            <a:avLst/>
          </a:prstGeom>
          <a:ln w="38100" cmpd="sng">
            <a:solidFill>
              <a:srgbClr val="1F497D"/>
            </a:solidFill>
            <a:prstDash val="dash"/>
          </a:ln>
          <a:effectLst/>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rot="8863054">
            <a:off x="2727316" y="3633795"/>
            <a:ext cx="1371466" cy="753436"/>
            <a:chOff x="3480594" y="5029200"/>
            <a:chExt cx="2438400" cy="1004581"/>
          </a:xfrm>
        </p:grpSpPr>
        <p:sp>
          <p:nvSpPr>
            <p:cNvPr id="18" name="Right Arrow 17"/>
            <p:cNvSpPr/>
            <p:nvPr/>
          </p:nvSpPr>
          <p:spPr>
            <a:xfrm>
              <a:off x="3480594" y="5029200"/>
              <a:ext cx="2438400" cy="609600"/>
            </a:xfrm>
            <a:prstGeom prst="rightArrow">
              <a:avLst/>
            </a:prstGeom>
            <a:gradFill flip="none" rotWithShape="1">
              <a:gsLst>
                <a:gs pos="49000">
                  <a:schemeClr val="bg2"/>
                </a:gs>
                <a:gs pos="0">
                  <a:schemeClr val="tx1">
                    <a:lumMod val="65000"/>
                    <a:lumOff val="35000"/>
                  </a:schemeClr>
                </a:gs>
                <a:gs pos="100000">
                  <a:schemeClr val="tx1">
                    <a:lumMod val="65000"/>
                    <a:lumOff val="35000"/>
                  </a:schemeClr>
                </a:gs>
              </a:gsLst>
              <a:lin ang="0" scaled="0"/>
              <a:tileRect/>
            </a:gradFill>
            <a:ln w="9525" cap="flat">
              <a:noFill/>
              <a:prstDash val="solid"/>
              <a:round/>
              <a:headEnd type="none" w="med" len="med"/>
              <a:tailEnd type="none" w="med" len="med"/>
            </a:ln>
          </p:spPr>
          <p:txBody>
            <a:bodyPr lIns="0" tIns="0" rIns="0" bIns="0"/>
            <a:lstStyle/>
            <a:p>
              <a:pPr defTabSz="575981"/>
              <a:endParaRPr lang="en-US" sz="2000" dirty="0">
                <a:solidFill>
                  <a:srgbClr val="FFFFFF"/>
                </a:solidFill>
                <a:latin typeface="Arial" pitchFamily="34" charset="0"/>
                <a:ea typeface="Apple LiGothic Medium" pitchFamily="-107" charset="-120"/>
              </a:endParaRPr>
            </a:p>
          </p:txBody>
        </p:sp>
        <p:sp>
          <p:nvSpPr>
            <p:cNvPr id="19" name="TextBox 18"/>
            <p:cNvSpPr txBox="1"/>
            <p:nvPr/>
          </p:nvSpPr>
          <p:spPr>
            <a:xfrm rot="21591008" flipV="1">
              <a:off x="3486799" y="5643930"/>
              <a:ext cx="2173485" cy="389851"/>
            </a:xfrm>
            <a:prstGeom prst="rect">
              <a:avLst/>
            </a:prstGeom>
            <a:noFill/>
          </p:spPr>
          <p:txBody>
            <a:bodyPr wrap="none" rtlCol="0">
              <a:spAutoFit/>
            </a:bodyPr>
            <a:lstStyle/>
            <a:p>
              <a:pPr algn="ctr"/>
              <a:r>
                <a:rPr lang="en-US" sz="1300" dirty="0">
                  <a:latin typeface="+mj-lt"/>
                </a:rPr>
                <a:t>Apply Policies</a:t>
              </a:r>
            </a:p>
          </p:txBody>
        </p:sp>
      </p:grpSp>
      <p:grpSp>
        <p:nvGrpSpPr>
          <p:cNvPr id="37" name="Group 36"/>
          <p:cNvGrpSpPr/>
          <p:nvPr/>
        </p:nvGrpSpPr>
        <p:grpSpPr>
          <a:xfrm>
            <a:off x="1186193" y="4800600"/>
            <a:ext cx="1542899" cy="1314452"/>
            <a:chOff x="2870993" y="5791200"/>
            <a:chExt cx="2743200" cy="1752602"/>
          </a:xfrm>
        </p:grpSpPr>
        <p:sp>
          <p:nvSpPr>
            <p:cNvPr id="7" name="Circular Arrow 6"/>
            <p:cNvSpPr/>
            <p:nvPr/>
          </p:nvSpPr>
          <p:spPr>
            <a:xfrm rot="16200000">
              <a:off x="3395856" y="5325464"/>
              <a:ext cx="1752600" cy="2684075"/>
            </a:xfrm>
            <a:prstGeom prst="circularArrow">
              <a:avLst>
                <a:gd name="adj1" fmla="val 18294"/>
                <a:gd name="adj2" fmla="val 1601697"/>
                <a:gd name="adj3" fmla="val 19909336"/>
                <a:gd name="adj4" fmla="val 6680341"/>
                <a:gd name="adj5" fmla="val 18717"/>
              </a:avLst>
            </a:prstGeom>
            <a:gradFill flip="none" rotWithShape="1">
              <a:gsLst>
                <a:gs pos="49000">
                  <a:schemeClr val="bg2"/>
                </a:gs>
                <a:gs pos="0">
                  <a:schemeClr val="tx1">
                    <a:lumMod val="65000"/>
                    <a:lumOff val="35000"/>
                  </a:schemeClr>
                </a:gs>
                <a:gs pos="100000">
                  <a:schemeClr val="tx1">
                    <a:lumMod val="65000"/>
                    <a:lumOff val="35000"/>
                  </a:schemeClr>
                </a:gs>
              </a:gsLst>
              <a:lin ang="0" scaled="0"/>
              <a:tileRect/>
            </a:gradFill>
            <a:ln w="9525" cap="flat">
              <a:noFill/>
              <a:prstDash val="solid"/>
              <a:round/>
              <a:headEnd type="none" w="med" len="med"/>
              <a:tailEnd type="none" w="med" len="med"/>
            </a:ln>
          </p:spPr>
          <p:txBody>
            <a:bodyPr lIns="0" tIns="0" rIns="0" bIns="0"/>
            <a:lstStyle/>
            <a:p>
              <a:pPr defTabSz="575981"/>
              <a:endParaRPr lang="en-US" sz="2000" dirty="0">
                <a:solidFill>
                  <a:srgbClr val="FFFFFF"/>
                </a:solidFill>
                <a:latin typeface="Arial" pitchFamily="34" charset="0"/>
                <a:ea typeface="Apple LiGothic Medium" pitchFamily="-107" charset="-120"/>
              </a:endParaRPr>
            </a:p>
          </p:txBody>
        </p:sp>
        <p:sp>
          <p:nvSpPr>
            <p:cNvPr id="17" name="TextBox 16"/>
            <p:cNvSpPr txBox="1"/>
            <p:nvPr/>
          </p:nvSpPr>
          <p:spPr>
            <a:xfrm rot="16200000">
              <a:off x="3164707" y="5497486"/>
              <a:ext cx="1698572" cy="2286000"/>
            </a:xfrm>
            <a:prstGeom prst="rect">
              <a:avLst/>
            </a:prstGeom>
            <a:noFill/>
          </p:spPr>
          <p:txBody>
            <a:bodyPr wrap="none" rtlCol="0">
              <a:prstTxWarp prst="textArchUp">
                <a:avLst/>
              </a:prstTxWarp>
              <a:spAutoFit/>
            </a:bodyPr>
            <a:lstStyle/>
            <a:p>
              <a:pPr algn="ctr"/>
              <a:r>
                <a:rPr lang="en-US" sz="1300" dirty="0">
                  <a:latin typeface="+mj-lt"/>
                </a:rPr>
                <a:t>Resolve Policies</a:t>
              </a:r>
            </a:p>
          </p:txBody>
        </p:sp>
      </p:grpSp>
      <p:sp>
        <p:nvSpPr>
          <p:cNvPr id="26" name="Freeform 9"/>
          <p:cNvSpPr>
            <a:spLocks/>
          </p:cNvSpPr>
          <p:nvPr/>
        </p:nvSpPr>
        <p:spPr bwMode="auto">
          <a:xfrm>
            <a:off x="6800633" y="1461328"/>
            <a:ext cx="2069834" cy="2996372"/>
          </a:xfrm>
          <a:prstGeom prst="rect">
            <a:avLst/>
          </a:prstGeom>
          <a:gradFill>
            <a:gsLst>
              <a:gs pos="0">
                <a:schemeClr val="bg1">
                  <a:lumMod val="85000"/>
                </a:schemeClr>
              </a:gs>
              <a:gs pos="50000">
                <a:schemeClr val="bg1">
                  <a:lumMod val="95000"/>
                </a:schemeClr>
              </a:gs>
              <a:gs pos="100000">
                <a:schemeClr val="bg1">
                  <a:alpha val="0"/>
                </a:schemeClr>
              </a:gs>
            </a:gsLst>
            <a:lin ang="5400000" scaled="0"/>
          </a:gradFill>
          <a:ln w="9525">
            <a:noFill/>
            <a:round/>
            <a:headEnd/>
            <a:tailEnd/>
          </a:ln>
          <a:effectLst/>
        </p:spPr>
        <p:txBody>
          <a:bodyPr lIns="57598" tIns="28799" rIns="57598" bIns="28799"/>
          <a:lstStyle/>
          <a:p>
            <a:pPr algn="ctr" eaLnBrk="0" hangingPunct="0">
              <a:lnSpc>
                <a:spcPct val="90000"/>
              </a:lnSpc>
            </a:pPr>
            <a:endParaRPr lang="en-US" dirty="0"/>
          </a:p>
        </p:txBody>
      </p:sp>
      <p:sp>
        <p:nvSpPr>
          <p:cNvPr id="28" name="Freeform 10"/>
          <p:cNvSpPr>
            <a:spLocks/>
          </p:cNvSpPr>
          <p:nvPr/>
        </p:nvSpPr>
        <p:spPr bwMode="auto">
          <a:xfrm>
            <a:off x="6800633" y="1347029"/>
            <a:ext cx="2069834" cy="114300"/>
          </a:xfrm>
          <a:prstGeom prst="round2Same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75981"/>
            <a:endParaRPr lang="en-US" sz="2000" dirty="0">
              <a:solidFill>
                <a:srgbClr val="FFFFFF"/>
              </a:solidFill>
              <a:latin typeface="Arial" pitchFamily="34" charset="0"/>
            </a:endParaRPr>
          </a:p>
        </p:txBody>
      </p:sp>
      <p:cxnSp>
        <p:nvCxnSpPr>
          <p:cNvPr id="30" name="Straight Connector 29"/>
          <p:cNvCxnSpPr/>
          <p:nvPr/>
        </p:nvCxnSpPr>
        <p:spPr>
          <a:xfrm>
            <a:off x="6800632" y="1461330"/>
            <a:ext cx="2069835" cy="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Freeform 10"/>
          <p:cNvSpPr>
            <a:spLocks/>
          </p:cNvSpPr>
          <p:nvPr/>
        </p:nvSpPr>
        <p:spPr bwMode="auto">
          <a:xfrm flipV="1">
            <a:off x="6800633" y="4465415"/>
            <a:ext cx="2069834" cy="114300"/>
          </a:xfrm>
          <a:prstGeom prst="round2Same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75981"/>
            <a:endParaRPr lang="en-US" sz="2000" dirty="0">
              <a:solidFill>
                <a:srgbClr val="FFFFFF"/>
              </a:solidFill>
              <a:latin typeface="Arial" pitchFamily="34" charset="0"/>
            </a:endParaRPr>
          </a:p>
        </p:txBody>
      </p:sp>
      <p:cxnSp>
        <p:nvCxnSpPr>
          <p:cNvPr id="33" name="Straight Connector 32"/>
          <p:cNvCxnSpPr/>
          <p:nvPr/>
        </p:nvCxnSpPr>
        <p:spPr>
          <a:xfrm>
            <a:off x="6800632" y="4457700"/>
            <a:ext cx="2069835" cy="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6813268" y="1551980"/>
            <a:ext cx="2057200" cy="2839239"/>
          </a:xfrm>
          <a:prstGeom prst="rect">
            <a:avLst/>
          </a:prstGeom>
        </p:spPr>
        <p:txBody>
          <a:bodyPr wrap="square" lIns="57598" tIns="28799" rIns="57598" bIns="28799">
            <a:spAutoFit/>
          </a:bodyPr>
          <a:lstStyle/>
          <a:p>
            <a:pPr marL="215993" indent="-215993">
              <a:buClr>
                <a:schemeClr val="accent1"/>
              </a:buClr>
              <a:buFont typeface="Wingdings" charset="2"/>
              <a:buChar char="§"/>
            </a:pPr>
            <a:r>
              <a:rPr lang="en-US" sz="1500" dirty="0">
                <a:latin typeface="+mj-lt"/>
              </a:rPr>
              <a:t>Modeled identical to UCS Manager on how policies work</a:t>
            </a:r>
            <a:br>
              <a:rPr lang="en-US" sz="1500" dirty="0">
                <a:latin typeface="+mj-lt"/>
              </a:rPr>
            </a:br>
            <a:endParaRPr lang="en-US" sz="1500" dirty="0">
              <a:latin typeface="+mj-lt"/>
            </a:endParaRPr>
          </a:p>
          <a:p>
            <a:pPr marL="215993" indent="-215993">
              <a:buClr>
                <a:schemeClr val="accent1"/>
              </a:buClr>
              <a:buFont typeface="Wingdings" charset="2"/>
              <a:buChar char="§"/>
            </a:pPr>
            <a:r>
              <a:rPr lang="en-US" sz="1500" dirty="0">
                <a:latin typeface="+mj-lt"/>
              </a:rPr>
              <a:t>UCS Central becomes the policy manager</a:t>
            </a:r>
            <a:br>
              <a:rPr lang="en-US" sz="1500" dirty="0">
                <a:latin typeface="+mj-lt"/>
              </a:rPr>
            </a:br>
            <a:endParaRPr lang="en-US" sz="1500" dirty="0">
              <a:latin typeface="+mj-lt"/>
            </a:endParaRPr>
          </a:p>
          <a:p>
            <a:pPr marL="215993" indent="-215993">
              <a:buClr>
                <a:schemeClr val="accent1"/>
              </a:buClr>
              <a:buFont typeface="Wingdings" charset="2"/>
              <a:buChar char="§"/>
            </a:pPr>
            <a:r>
              <a:rPr lang="en-US" sz="1500" dirty="0">
                <a:latin typeface="+mj-lt"/>
              </a:rPr>
              <a:t>UCS Manager becomes the policy recipient and resolver</a:t>
            </a:r>
          </a:p>
        </p:txBody>
      </p:sp>
      <p:grpSp>
        <p:nvGrpSpPr>
          <p:cNvPr id="35" name="Group 34"/>
          <p:cNvGrpSpPr/>
          <p:nvPr/>
        </p:nvGrpSpPr>
        <p:grpSpPr>
          <a:xfrm>
            <a:off x="3371968" y="4800598"/>
            <a:ext cx="1542899" cy="1314452"/>
            <a:chOff x="2870993" y="5791200"/>
            <a:chExt cx="2743200" cy="1752602"/>
          </a:xfrm>
        </p:grpSpPr>
        <p:sp>
          <p:nvSpPr>
            <p:cNvPr id="38" name="Circular Arrow 37"/>
            <p:cNvSpPr/>
            <p:nvPr/>
          </p:nvSpPr>
          <p:spPr>
            <a:xfrm rot="16200000">
              <a:off x="3395856" y="5325464"/>
              <a:ext cx="1752600" cy="2684075"/>
            </a:xfrm>
            <a:prstGeom prst="circularArrow">
              <a:avLst>
                <a:gd name="adj1" fmla="val 18294"/>
                <a:gd name="adj2" fmla="val 1601697"/>
                <a:gd name="adj3" fmla="val 19909336"/>
                <a:gd name="adj4" fmla="val 6680341"/>
                <a:gd name="adj5" fmla="val 18717"/>
              </a:avLst>
            </a:prstGeom>
            <a:gradFill flip="none" rotWithShape="1">
              <a:gsLst>
                <a:gs pos="49000">
                  <a:schemeClr val="bg2"/>
                </a:gs>
                <a:gs pos="0">
                  <a:schemeClr val="tx1">
                    <a:lumMod val="65000"/>
                    <a:lumOff val="35000"/>
                  </a:schemeClr>
                </a:gs>
                <a:gs pos="100000">
                  <a:schemeClr val="tx1">
                    <a:lumMod val="65000"/>
                    <a:lumOff val="35000"/>
                  </a:schemeClr>
                </a:gs>
              </a:gsLst>
              <a:lin ang="0" scaled="0"/>
              <a:tileRect/>
            </a:gradFill>
            <a:ln w="9525" cap="flat">
              <a:noFill/>
              <a:prstDash val="solid"/>
              <a:round/>
              <a:headEnd type="none" w="med" len="med"/>
              <a:tailEnd type="none" w="med" len="med"/>
            </a:ln>
          </p:spPr>
          <p:txBody>
            <a:bodyPr lIns="0" tIns="0" rIns="0" bIns="0"/>
            <a:lstStyle/>
            <a:p>
              <a:pPr defTabSz="575981"/>
              <a:endParaRPr lang="en-US" sz="2000" dirty="0">
                <a:solidFill>
                  <a:srgbClr val="FFFFFF"/>
                </a:solidFill>
                <a:latin typeface="Arial" pitchFamily="34" charset="0"/>
                <a:ea typeface="Apple LiGothic Medium" pitchFamily="-107" charset="-120"/>
              </a:endParaRPr>
            </a:p>
          </p:txBody>
        </p:sp>
        <p:sp>
          <p:nvSpPr>
            <p:cNvPr id="39" name="TextBox 38"/>
            <p:cNvSpPr txBox="1"/>
            <p:nvPr/>
          </p:nvSpPr>
          <p:spPr>
            <a:xfrm rot="16200000">
              <a:off x="3164707" y="5497486"/>
              <a:ext cx="1698572" cy="2286000"/>
            </a:xfrm>
            <a:prstGeom prst="rect">
              <a:avLst/>
            </a:prstGeom>
            <a:noFill/>
          </p:spPr>
          <p:txBody>
            <a:bodyPr wrap="none" rtlCol="0">
              <a:prstTxWarp prst="textArchUp">
                <a:avLst/>
              </a:prstTxWarp>
              <a:spAutoFit/>
            </a:bodyPr>
            <a:lstStyle/>
            <a:p>
              <a:pPr algn="ctr"/>
              <a:r>
                <a:rPr lang="en-US" sz="1300" dirty="0">
                  <a:latin typeface="+mj-lt"/>
                </a:rPr>
                <a:t>Resolve Policies</a:t>
              </a:r>
            </a:p>
          </p:txBody>
        </p:sp>
      </p:grpSp>
      <p:grpSp>
        <p:nvGrpSpPr>
          <p:cNvPr id="40" name="Group 39"/>
          <p:cNvGrpSpPr/>
          <p:nvPr/>
        </p:nvGrpSpPr>
        <p:grpSpPr>
          <a:xfrm rot="5400000">
            <a:off x="3672941" y="3851494"/>
            <a:ext cx="1828800" cy="526613"/>
            <a:chOff x="4471194" y="2743200"/>
            <a:chExt cx="2438400" cy="936292"/>
          </a:xfrm>
        </p:grpSpPr>
        <p:sp>
          <p:nvSpPr>
            <p:cNvPr id="41" name="Right Arrow 40"/>
            <p:cNvSpPr/>
            <p:nvPr/>
          </p:nvSpPr>
          <p:spPr>
            <a:xfrm>
              <a:off x="4471194" y="2743200"/>
              <a:ext cx="2438400" cy="609600"/>
            </a:xfrm>
            <a:prstGeom prst="rightArrow">
              <a:avLst/>
            </a:prstGeom>
            <a:gradFill flip="none" rotWithShape="1">
              <a:gsLst>
                <a:gs pos="49000">
                  <a:schemeClr val="bg2"/>
                </a:gs>
                <a:gs pos="0">
                  <a:schemeClr val="tx1">
                    <a:lumMod val="65000"/>
                    <a:lumOff val="35000"/>
                  </a:schemeClr>
                </a:gs>
                <a:gs pos="100000">
                  <a:schemeClr val="tx1">
                    <a:lumMod val="65000"/>
                    <a:lumOff val="35000"/>
                  </a:schemeClr>
                </a:gs>
              </a:gsLst>
              <a:lin ang="0" scaled="0"/>
              <a:tileRect/>
            </a:gradFill>
            <a:ln w="9525" cap="flat">
              <a:noFill/>
              <a:prstDash val="solid"/>
              <a:round/>
              <a:headEnd type="none" w="med" len="med"/>
              <a:tailEnd type="none" w="med" len="med"/>
            </a:ln>
          </p:spPr>
          <p:txBody>
            <a:bodyPr lIns="0" tIns="0" rIns="0" bIns="0"/>
            <a:lstStyle/>
            <a:p>
              <a:pPr defTabSz="575981"/>
              <a:endParaRPr lang="en-US" sz="2000" dirty="0">
                <a:solidFill>
                  <a:srgbClr val="FFFFFF"/>
                </a:solidFill>
                <a:latin typeface="Arial" pitchFamily="34" charset="0"/>
                <a:ea typeface="Apple LiGothic Medium" pitchFamily="-107" charset="-120"/>
              </a:endParaRPr>
            </a:p>
          </p:txBody>
        </p:sp>
        <p:sp>
          <p:nvSpPr>
            <p:cNvPr id="42" name="TextBox 41"/>
            <p:cNvSpPr txBox="1"/>
            <p:nvPr/>
          </p:nvSpPr>
          <p:spPr>
            <a:xfrm rot="10800000">
              <a:off x="4892764" y="3159640"/>
              <a:ext cx="1629955" cy="519852"/>
            </a:xfrm>
            <a:prstGeom prst="rect">
              <a:avLst/>
            </a:prstGeom>
            <a:noFill/>
          </p:spPr>
          <p:txBody>
            <a:bodyPr wrap="none" rtlCol="0">
              <a:spAutoFit/>
            </a:bodyPr>
            <a:lstStyle/>
            <a:p>
              <a:pPr algn="ctr"/>
              <a:r>
                <a:rPr lang="en-US" sz="1300" dirty="0">
                  <a:latin typeface="+mj-lt"/>
                </a:rPr>
                <a:t>Apply Policies</a:t>
              </a:r>
            </a:p>
          </p:txBody>
        </p:sp>
      </p:grpSp>
    </p:spTree>
    <p:extLst>
      <p:ext uri="{BB962C8B-B14F-4D97-AF65-F5344CB8AC3E}">
        <p14:creationId xmlns:p14="http://schemas.microsoft.com/office/powerpoint/2010/main" val="124671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57275" y="-228600"/>
            <a:ext cx="7800556" cy="1143000"/>
          </a:xfrm>
        </p:spPr>
        <p:txBody>
          <a:bodyPr/>
          <a:lstStyle/>
          <a:p>
            <a:r>
              <a:rPr lang="en-US" dirty="0" smtClean="0"/>
              <a:t>UCS Central Using UCS Manager</a:t>
            </a:r>
            <a:endParaRPr lang="en-US" dirty="0"/>
          </a:p>
        </p:txBody>
      </p:sp>
      <p:sp>
        <p:nvSpPr>
          <p:cNvPr id="14" name="Text Placeholder 13"/>
          <p:cNvSpPr>
            <a:spLocks noGrp="1"/>
          </p:cNvSpPr>
          <p:nvPr>
            <p:ph type="body" sz="quarter" idx="13"/>
          </p:nvPr>
        </p:nvSpPr>
        <p:spPr/>
        <p:txBody>
          <a:bodyPr/>
          <a:lstStyle/>
          <a:p>
            <a:r>
              <a:rPr lang="en-US" dirty="0" smtClean="0"/>
              <a:t>Policy Based Management</a:t>
            </a:r>
            <a:endParaRPr lang="en-US" dirty="0"/>
          </a:p>
        </p:txBody>
      </p:sp>
      <p:sp>
        <p:nvSpPr>
          <p:cNvPr id="5" name="Slide Number Placeholder 4"/>
          <p:cNvSpPr>
            <a:spLocks noGrp="1"/>
          </p:cNvSpPr>
          <p:nvPr>
            <p:ph type="sldNum" sz="quarter" idx="4"/>
          </p:nvPr>
        </p:nvSpPr>
        <p:spPr/>
        <p:txBody>
          <a:bodyPr/>
          <a:lstStyle/>
          <a:p>
            <a:fld id="{2F5CCB13-0A32-4557-88E9-079F0C330695}" type="slidenum">
              <a:rPr lang="en-US" smtClean="0"/>
              <a:pPr/>
              <a:t>49</a:t>
            </a:fld>
            <a:endParaRPr lang="en-US" dirty="0"/>
          </a:p>
        </p:txBody>
      </p:sp>
      <p:grpSp>
        <p:nvGrpSpPr>
          <p:cNvPr id="36" name="Group 35"/>
          <p:cNvGrpSpPr/>
          <p:nvPr/>
        </p:nvGrpSpPr>
        <p:grpSpPr>
          <a:xfrm>
            <a:off x="2834270" y="2029252"/>
            <a:ext cx="1032880" cy="532825"/>
            <a:chOff x="4099385" y="2743200"/>
            <a:chExt cx="2929513" cy="1133310"/>
          </a:xfrm>
        </p:grpSpPr>
        <p:sp>
          <p:nvSpPr>
            <p:cNvPr id="15" name="Right Arrow 14"/>
            <p:cNvSpPr/>
            <p:nvPr/>
          </p:nvSpPr>
          <p:spPr>
            <a:xfrm>
              <a:off x="4471194" y="2743200"/>
              <a:ext cx="2438400" cy="609600"/>
            </a:xfrm>
            <a:prstGeom prst="rightArrow">
              <a:avLst/>
            </a:prstGeom>
            <a:gradFill flip="none" rotWithShape="1">
              <a:gsLst>
                <a:gs pos="49000">
                  <a:schemeClr val="bg2"/>
                </a:gs>
                <a:gs pos="0">
                  <a:schemeClr val="tx1">
                    <a:lumMod val="65000"/>
                    <a:lumOff val="35000"/>
                  </a:schemeClr>
                </a:gs>
                <a:gs pos="100000">
                  <a:schemeClr val="tx1">
                    <a:lumMod val="65000"/>
                    <a:lumOff val="35000"/>
                  </a:schemeClr>
                </a:gs>
              </a:gsLst>
              <a:lin ang="0" scaled="0"/>
              <a:tileRect/>
            </a:gradFill>
            <a:ln w="9525" cap="flat">
              <a:noFill/>
              <a:prstDash val="solid"/>
              <a:round/>
              <a:headEnd type="none" w="med" len="med"/>
              <a:tailEnd type="none" w="med" len="med"/>
            </a:ln>
          </p:spPr>
          <p:txBody>
            <a:bodyPr lIns="0" tIns="0" rIns="0" bIns="0"/>
            <a:lstStyle/>
            <a:p>
              <a:pPr defTabSz="575981"/>
              <a:endParaRPr lang="en-US" sz="2000" dirty="0">
                <a:solidFill>
                  <a:srgbClr val="FFFFFF"/>
                </a:solidFill>
                <a:latin typeface="Arial" pitchFamily="34" charset="0"/>
                <a:ea typeface="Apple LiGothic Medium" pitchFamily="-107" charset="-120"/>
              </a:endParaRPr>
            </a:p>
          </p:txBody>
        </p:sp>
        <p:sp>
          <p:nvSpPr>
            <p:cNvPr id="16" name="TextBox 15"/>
            <p:cNvSpPr txBox="1"/>
            <p:nvPr/>
          </p:nvSpPr>
          <p:spPr>
            <a:xfrm>
              <a:off x="4099385" y="3352802"/>
              <a:ext cx="2929513" cy="523708"/>
            </a:xfrm>
            <a:prstGeom prst="rect">
              <a:avLst/>
            </a:prstGeom>
            <a:noFill/>
          </p:spPr>
          <p:txBody>
            <a:bodyPr wrap="none" rtlCol="0">
              <a:spAutoFit/>
            </a:bodyPr>
            <a:lstStyle/>
            <a:p>
              <a:pPr algn="ctr"/>
              <a:r>
                <a:rPr lang="en-US" sz="1000" dirty="0">
                  <a:latin typeface="+mj-lt"/>
                </a:rPr>
                <a:t>Define Policies</a:t>
              </a:r>
            </a:p>
          </p:txBody>
        </p:sp>
      </p:grpSp>
      <p:sp>
        <p:nvSpPr>
          <p:cNvPr id="22" name="Rectangle 21"/>
          <p:cNvSpPr/>
          <p:nvPr/>
        </p:nvSpPr>
        <p:spPr>
          <a:xfrm>
            <a:off x="3878819" y="1885950"/>
            <a:ext cx="1423920" cy="53239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91431" tIns="45716" rIns="91431" bIns="45716" anchor="ctr"/>
          <a:lstStyle/>
          <a:p>
            <a:pPr algn="ctr" fontAlgn="auto">
              <a:spcBef>
                <a:spcPts val="0"/>
              </a:spcBef>
              <a:spcAft>
                <a:spcPts val="0"/>
              </a:spcAft>
              <a:defRPr/>
            </a:pPr>
            <a:r>
              <a:rPr lang="en-US" sz="1500" dirty="0">
                <a:solidFill>
                  <a:schemeClr val="bg1"/>
                </a:solidFill>
              </a:rPr>
              <a:t>UCS Central</a:t>
            </a:r>
          </a:p>
        </p:txBody>
      </p:sp>
      <p:sp>
        <p:nvSpPr>
          <p:cNvPr id="23" name="Rectangle 22"/>
          <p:cNvSpPr/>
          <p:nvPr/>
        </p:nvSpPr>
        <p:spPr>
          <a:xfrm>
            <a:off x="2669831" y="3605569"/>
            <a:ext cx="944833" cy="46573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91431" tIns="45716" rIns="91431" bIns="45716" anchor="ctr"/>
          <a:lstStyle/>
          <a:p>
            <a:pPr algn="ctr" fontAlgn="auto">
              <a:spcBef>
                <a:spcPts val="0"/>
              </a:spcBef>
              <a:spcAft>
                <a:spcPts val="0"/>
              </a:spcAft>
              <a:defRPr/>
            </a:pPr>
            <a:r>
              <a:rPr lang="en-US" sz="900" dirty="0">
                <a:solidFill>
                  <a:schemeClr val="bg1"/>
                </a:solidFill>
              </a:rPr>
              <a:t>UCS Manager 1</a:t>
            </a:r>
          </a:p>
        </p:txBody>
      </p:sp>
      <p:sp>
        <p:nvSpPr>
          <p:cNvPr id="24" name="Rectangle 23"/>
          <p:cNvSpPr/>
          <p:nvPr/>
        </p:nvSpPr>
        <p:spPr>
          <a:xfrm>
            <a:off x="4112079" y="3605569"/>
            <a:ext cx="944833" cy="46573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91431" tIns="45716" rIns="91431" bIns="45716" anchor="ctr"/>
          <a:lstStyle/>
          <a:p>
            <a:pPr algn="ctr" fontAlgn="auto">
              <a:spcBef>
                <a:spcPts val="0"/>
              </a:spcBef>
              <a:spcAft>
                <a:spcPts val="0"/>
              </a:spcAft>
              <a:defRPr/>
            </a:pPr>
            <a:r>
              <a:rPr lang="en-US" sz="900" dirty="0">
                <a:solidFill>
                  <a:schemeClr val="bg1"/>
                </a:solidFill>
              </a:rPr>
              <a:t>UCS Manager 2</a:t>
            </a:r>
          </a:p>
        </p:txBody>
      </p:sp>
      <p:sp>
        <p:nvSpPr>
          <p:cNvPr id="25" name="Rectangle 24"/>
          <p:cNvSpPr/>
          <p:nvPr/>
        </p:nvSpPr>
        <p:spPr>
          <a:xfrm>
            <a:off x="5554328" y="3605569"/>
            <a:ext cx="944833" cy="46573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91431" tIns="45716" rIns="91431" bIns="45716" anchor="ctr"/>
          <a:lstStyle/>
          <a:p>
            <a:pPr algn="ctr" fontAlgn="auto">
              <a:spcBef>
                <a:spcPts val="0"/>
              </a:spcBef>
              <a:spcAft>
                <a:spcPts val="0"/>
              </a:spcAft>
              <a:defRPr/>
            </a:pPr>
            <a:r>
              <a:rPr lang="en-US" sz="900" dirty="0">
                <a:solidFill>
                  <a:schemeClr val="bg1"/>
                </a:solidFill>
              </a:rPr>
              <a:t>UCS Manager</a:t>
            </a:r>
            <a:r>
              <a:rPr lang="en-US" sz="900" i="1" dirty="0">
                <a:solidFill>
                  <a:schemeClr val="bg1"/>
                </a:solidFill>
              </a:rPr>
              <a:t> n</a:t>
            </a:r>
          </a:p>
        </p:txBody>
      </p:sp>
      <p:cxnSp>
        <p:nvCxnSpPr>
          <p:cNvPr id="27" name="Straight Connector 26"/>
          <p:cNvCxnSpPr>
            <a:stCxn id="22" idx="2"/>
            <a:endCxn id="24" idx="0"/>
          </p:cNvCxnSpPr>
          <p:nvPr/>
        </p:nvCxnSpPr>
        <p:spPr>
          <a:xfrm flipH="1">
            <a:off x="4584496" y="2418344"/>
            <a:ext cx="6283" cy="1187225"/>
          </a:xfrm>
          <a:prstGeom prst="line">
            <a:avLst/>
          </a:prstGeom>
          <a:ln w="38100" cmpd="sng">
            <a:solidFill>
              <a:srgbClr val="1F497D"/>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22" idx="2"/>
            <a:endCxn id="25" idx="0"/>
          </p:cNvCxnSpPr>
          <p:nvPr/>
        </p:nvCxnSpPr>
        <p:spPr>
          <a:xfrm>
            <a:off x="4590779" y="2418344"/>
            <a:ext cx="1435966" cy="1187225"/>
          </a:xfrm>
          <a:prstGeom prst="line">
            <a:avLst/>
          </a:prstGeom>
          <a:ln w="38100" cmpd="sng">
            <a:solidFill>
              <a:srgbClr val="1F497D"/>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22" idx="2"/>
            <a:endCxn id="23" idx="0"/>
          </p:cNvCxnSpPr>
          <p:nvPr/>
        </p:nvCxnSpPr>
        <p:spPr>
          <a:xfrm flipH="1">
            <a:off x="3142247" y="2418344"/>
            <a:ext cx="1448532" cy="1187225"/>
          </a:xfrm>
          <a:prstGeom prst="line">
            <a:avLst/>
          </a:prstGeom>
          <a:ln w="38100" cmpd="sng">
            <a:solidFill>
              <a:srgbClr val="1F497D"/>
            </a:solidFill>
            <a:prstDash val="dash"/>
          </a:ln>
          <a:effectLst/>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rot="8863054">
            <a:off x="3337047" y="2675732"/>
            <a:ext cx="982974" cy="503770"/>
            <a:chOff x="3179559" y="5029200"/>
            <a:chExt cx="2787964" cy="1071510"/>
          </a:xfrm>
        </p:grpSpPr>
        <p:sp>
          <p:nvSpPr>
            <p:cNvPr id="18" name="Right Arrow 17"/>
            <p:cNvSpPr/>
            <p:nvPr/>
          </p:nvSpPr>
          <p:spPr>
            <a:xfrm>
              <a:off x="3480594" y="5029200"/>
              <a:ext cx="2438400" cy="609600"/>
            </a:xfrm>
            <a:prstGeom prst="rightArrow">
              <a:avLst/>
            </a:prstGeom>
            <a:gradFill flip="none" rotWithShape="1">
              <a:gsLst>
                <a:gs pos="49000">
                  <a:schemeClr val="bg2"/>
                </a:gs>
                <a:gs pos="0">
                  <a:schemeClr val="tx1">
                    <a:lumMod val="65000"/>
                    <a:lumOff val="35000"/>
                  </a:schemeClr>
                </a:gs>
                <a:gs pos="100000">
                  <a:schemeClr val="tx1">
                    <a:lumMod val="65000"/>
                    <a:lumOff val="35000"/>
                  </a:schemeClr>
                </a:gs>
              </a:gsLst>
              <a:lin ang="0" scaled="0"/>
              <a:tileRect/>
            </a:gradFill>
            <a:ln w="9525" cap="flat">
              <a:noFill/>
              <a:prstDash val="solid"/>
              <a:round/>
              <a:headEnd type="none" w="med" len="med"/>
              <a:tailEnd type="none" w="med" len="med"/>
            </a:ln>
          </p:spPr>
          <p:txBody>
            <a:bodyPr lIns="0" tIns="0" rIns="0" bIns="0"/>
            <a:lstStyle/>
            <a:p>
              <a:pPr defTabSz="575981"/>
              <a:endParaRPr lang="en-US" sz="2000" dirty="0">
                <a:solidFill>
                  <a:srgbClr val="FFFFFF"/>
                </a:solidFill>
                <a:latin typeface="Arial" pitchFamily="34" charset="0"/>
                <a:ea typeface="Apple LiGothic Medium" pitchFamily="-107" charset="-120"/>
              </a:endParaRPr>
            </a:p>
          </p:txBody>
        </p:sp>
        <p:sp>
          <p:nvSpPr>
            <p:cNvPr id="19" name="TextBox 18"/>
            <p:cNvSpPr txBox="1"/>
            <p:nvPr/>
          </p:nvSpPr>
          <p:spPr>
            <a:xfrm rot="21591008" flipV="1">
              <a:off x="3179559" y="5577002"/>
              <a:ext cx="2787964" cy="523708"/>
            </a:xfrm>
            <a:prstGeom prst="rect">
              <a:avLst/>
            </a:prstGeom>
            <a:noFill/>
          </p:spPr>
          <p:txBody>
            <a:bodyPr wrap="none" rtlCol="0">
              <a:spAutoFit/>
            </a:bodyPr>
            <a:lstStyle/>
            <a:p>
              <a:pPr algn="ctr"/>
              <a:r>
                <a:rPr lang="en-US" sz="1000" dirty="0">
                  <a:latin typeface="+mj-lt"/>
                </a:rPr>
                <a:t>Apply Policies</a:t>
              </a:r>
            </a:p>
          </p:txBody>
        </p:sp>
      </p:grpSp>
      <p:sp>
        <p:nvSpPr>
          <p:cNvPr id="39" name="Rectangle 38"/>
          <p:cNvSpPr/>
          <p:nvPr/>
        </p:nvSpPr>
        <p:spPr>
          <a:xfrm>
            <a:off x="1197708" y="5244875"/>
            <a:ext cx="944833" cy="46573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91431" tIns="45716" rIns="91431" bIns="45716" anchor="ctr"/>
          <a:lstStyle/>
          <a:p>
            <a:pPr algn="ctr" fontAlgn="auto">
              <a:spcBef>
                <a:spcPts val="0"/>
              </a:spcBef>
              <a:spcAft>
                <a:spcPts val="0"/>
              </a:spcAft>
              <a:defRPr/>
            </a:pPr>
            <a:r>
              <a:rPr lang="en-US" sz="900" dirty="0">
                <a:solidFill>
                  <a:schemeClr val="bg1"/>
                </a:solidFill>
              </a:rPr>
              <a:t>Server</a:t>
            </a:r>
          </a:p>
          <a:p>
            <a:pPr algn="ctr" fontAlgn="auto">
              <a:spcBef>
                <a:spcPts val="0"/>
              </a:spcBef>
              <a:spcAft>
                <a:spcPts val="0"/>
              </a:spcAft>
              <a:defRPr/>
            </a:pPr>
            <a:r>
              <a:rPr lang="en-US" sz="700" dirty="0">
                <a:solidFill>
                  <a:schemeClr val="bg1"/>
                </a:solidFill>
              </a:rPr>
              <a:t>End Point</a:t>
            </a:r>
          </a:p>
        </p:txBody>
      </p:sp>
      <p:sp>
        <p:nvSpPr>
          <p:cNvPr id="40" name="Rectangle 39"/>
          <p:cNvSpPr/>
          <p:nvPr/>
        </p:nvSpPr>
        <p:spPr>
          <a:xfrm>
            <a:off x="2639957" y="5244875"/>
            <a:ext cx="972757" cy="46573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91431" tIns="45716" rIns="91431" bIns="45716" anchor="ctr"/>
          <a:lstStyle/>
          <a:p>
            <a:pPr algn="ctr" fontAlgn="auto">
              <a:spcBef>
                <a:spcPts val="0"/>
              </a:spcBef>
              <a:spcAft>
                <a:spcPts val="0"/>
              </a:spcAft>
              <a:defRPr/>
            </a:pPr>
            <a:r>
              <a:rPr lang="en-US" sz="900" dirty="0">
                <a:solidFill>
                  <a:schemeClr val="bg1"/>
                </a:solidFill>
              </a:rPr>
              <a:t>Fabric Interconnect</a:t>
            </a:r>
          </a:p>
          <a:p>
            <a:pPr algn="ctr" fontAlgn="auto">
              <a:spcBef>
                <a:spcPts val="0"/>
              </a:spcBef>
              <a:spcAft>
                <a:spcPts val="0"/>
              </a:spcAft>
              <a:defRPr/>
            </a:pPr>
            <a:r>
              <a:rPr lang="en-US" sz="700" dirty="0">
                <a:solidFill>
                  <a:prstClr val="white"/>
                </a:solidFill>
              </a:rPr>
              <a:t>End Point</a:t>
            </a:r>
          </a:p>
        </p:txBody>
      </p:sp>
      <p:sp>
        <p:nvSpPr>
          <p:cNvPr id="41" name="Rectangle 40"/>
          <p:cNvSpPr/>
          <p:nvPr/>
        </p:nvSpPr>
        <p:spPr>
          <a:xfrm>
            <a:off x="4082205" y="5244875"/>
            <a:ext cx="944833" cy="46573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91431" tIns="45716" rIns="91431" bIns="45716" anchor="ctr"/>
          <a:lstStyle/>
          <a:p>
            <a:pPr algn="ctr" fontAlgn="auto">
              <a:spcBef>
                <a:spcPts val="0"/>
              </a:spcBef>
              <a:spcAft>
                <a:spcPts val="0"/>
              </a:spcAft>
              <a:defRPr/>
            </a:pPr>
            <a:r>
              <a:rPr lang="en-US" sz="900" dirty="0">
                <a:solidFill>
                  <a:schemeClr val="bg1"/>
                </a:solidFill>
              </a:rPr>
              <a:t>Chassis</a:t>
            </a:r>
          </a:p>
          <a:p>
            <a:pPr algn="ctr" fontAlgn="auto">
              <a:spcBef>
                <a:spcPts val="0"/>
              </a:spcBef>
              <a:spcAft>
                <a:spcPts val="0"/>
              </a:spcAft>
              <a:defRPr/>
            </a:pPr>
            <a:r>
              <a:rPr lang="en-US" sz="700" dirty="0">
                <a:solidFill>
                  <a:prstClr val="white"/>
                </a:solidFill>
              </a:rPr>
              <a:t>End Point</a:t>
            </a:r>
          </a:p>
        </p:txBody>
      </p:sp>
      <p:cxnSp>
        <p:nvCxnSpPr>
          <p:cNvPr id="42" name="Straight Connector 41"/>
          <p:cNvCxnSpPr>
            <a:endCxn id="40" idx="0"/>
          </p:cNvCxnSpPr>
          <p:nvPr/>
        </p:nvCxnSpPr>
        <p:spPr>
          <a:xfrm>
            <a:off x="3118657" y="4057650"/>
            <a:ext cx="7678" cy="1187225"/>
          </a:xfrm>
          <a:prstGeom prst="line">
            <a:avLst/>
          </a:prstGeom>
          <a:ln w="38100" cmpd="sng">
            <a:solidFill>
              <a:srgbClr val="1F497D"/>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a:endCxn id="41" idx="0"/>
          </p:cNvCxnSpPr>
          <p:nvPr/>
        </p:nvCxnSpPr>
        <p:spPr>
          <a:xfrm>
            <a:off x="3118656" y="4057650"/>
            <a:ext cx="1435966" cy="1187225"/>
          </a:xfrm>
          <a:prstGeom prst="line">
            <a:avLst/>
          </a:prstGeom>
          <a:ln w="38100" cmpd="sng">
            <a:solidFill>
              <a:srgbClr val="1F497D"/>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a:endCxn id="39" idx="0"/>
          </p:cNvCxnSpPr>
          <p:nvPr/>
        </p:nvCxnSpPr>
        <p:spPr>
          <a:xfrm flipH="1">
            <a:off x="1670124" y="4057650"/>
            <a:ext cx="1448532" cy="1187225"/>
          </a:xfrm>
          <a:prstGeom prst="line">
            <a:avLst/>
          </a:prstGeom>
          <a:ln w="38100" cmpd="sng">
            <a:solidFill>
              <a:srgbClr val="1F497D"/>
            </a:solidFill>
            <a:prstDash val="dash"/>
          </a:ln>
          <a:effectLst/>
        </p:spPr>
        <p:style>
          <a:lnRef idx="2">
            <a:schemeClr val="accent1"/>
          </a:lnRef>
          <a:fillRef idx="0">
            <a:schemeClr val="accent1"/>
          </a:fillRef>
          <a:effectRef idx="1">
            <a:schemeClr val="accent1"/>
          </a:effectRef>
          <a:fontRef idx="minor">
            <a:schemeClr val="tx1"/>
          </a:fontRef>
        </p:style>
      </p:cxnSp>
      <p:grpSp>
        <p:nvGrpSpPr>
          <p:cNvPr id="45" name="Group 44"/>
          <p:cNvGrpSpPr/>
          <p:nvPr/>
        </p:nvGrpSpPr>
        <p:grpSpPr>
          <a:xfrm rot="8863054">
            <a:off x="1864925" y="4315038"/>
            <a:ext cx="982974" cy="503770"/>
            <a:chOff x="3179559" y="5029200"/>
            <a:chExt cx="2787964" cy="1071510"/>
          </a:xfrm>
        </p:grpSpPr>
        <p:sp>
          <p:nvSpPr>
            <p:cNvPr id="46" name="Right Arrow 45"/>
            <p:cNvSpPr/>
            <p:nvPr/>
          </p:nvSpPr>
          <p:spPr>
            <a:xfrm>
              <a:off x="3480594" y="5029200"/>
              <a:ext cx="2438400" cy="609600"/>
            </a:xfrm>
            <a:prstGeom prst="rightArrow">
              <a:avLst/>
            </a:prstGeom>
            <a:gradFill flip="none" rotWithShape="1">
              <a:gsLst>
                <a:gs pos="49000">
                  <a:schemeClr val="bg2"/>
                </a:gs>
                <a:gs pos="0">
                  <a:schemeClr val="tx1">
                    <a:lumMod val="65000"/>
                    <a:lumOff val="35000"/>
                  </a:schemeClr>
                </a:gs>
                <a:gs pos="100000">
                  <a:schemeClr val="tx1">
                    <a:lumMod val="65000"/>
                    <a:lumOff val="35000"/>
                  </a:schemeClr>
                </a:gs>
              </a:gsLst>
              <a:lin ang="0" scaled="0"/>
              <a:tileRect/>
            </a:gradFill>
            <a:ln w="9525" cap="flat">
              <a:noFill/>
              <a:prstDash val="solid"/>
              <a:round/>
              <a:headEnd type="none" w="med" len="med"/>
              <a:tailEnd type="none" w="med" len="med"/>
            </a:ln>
          </p:spPr>
          <p:txBody>
            <a:bodyPr lIns="0" tIns="0" rIns="0" bIns="0"/>
            <a:lstStyle/>
            <a:p>
              <a:pPr defTabSz="575981"/>
              <a:endParaRPr lang="en-US" sz="2000" dirty="0">
                <a:solidFill>
                  <a:srgbClr val="FFFFFF"/>
                </a:solidFill>
                <a:latin typeface="Arial" pitchFamily="34" charset="0"/>
                <a:ea typeface="Apple LiGothic Medium" pitchFamily="-107" charset="-120"/>
              </a:endParaRPr>
            </a:p>
          </p:txBody>
        </p:sp>
        <p:sp>
          <p:nvSpPr>
            <p:cNvPr id="47" name="TextBox 46"/>
            <p:cNvSpPr txBox="1"/>
            <p:nvPr/>
          </p:nvSpPr>
          <p:spPr>
            <a:xfrm rot="21591008" flipV="1">
              <a:off x="3179559" y="5577002"/>
              <a:ext cx="2787964" cy="523708"/>
            </a:xfrm>
            <a:prstGeom prst="rect">
              <a:avLst/>
            </a:prstGeom>
            <a:noFill/>
          </p:spPr>
          <p:txBody>
            <a:bodyPr wrap="none" rtlCol="0">
              <a:spAutoFit/>
            </a:bodyPr>
            <a:lstStyle/>
            <a:p>
              <a:pPr algn="ctr"/>
              <a:r>
                <a:rPr lang="en-US" sz="1000" dirty="0">
                  <a:latin typeface="+mj-lt"/>
                </a:rPr>
                <a:t>Apply Policies</a:t>
              </a:r>
            </a:p>
          </p:txBody>
        </p:sp>
      </p:grpSp>
      <p:grpSp>
        <p:nvGrpSpPr>
          <p:cNvPr id="48" name="Group 47"/>
          <p:cNvGrpSpPr/>
          <p:nvPr/>
        </p:nvGrpSpPr>
        <p:grpSpPr>
          <a:xfrm>
            <a:off x="929043" y="5101573"/>
            <a:ext cx="967191" cy="823985"/>
            <a:chOff x="2870993" y="5791200"/>
            <a:chExt cx="2743200" cy="1752602"/>
          </a:xfrm>
        </p:grpSpPr>
        <p:sp>
          <p:nvSpPr>
            <p:cNvPr id="49" name="Circular Arrow 48"/>
            <p:cNvSpPr/>
            <p:nvPr/>
          </p:nvSpPr>
          <p:spPr>
            <a:xfrm rot="16200000">
              <a:off x="3395856" y="5325464"/>
              <a:ext cx="1752600" cy="2684075"/>
            </a:xfrm>
            <a:prstGeom prst="circularArrow">
              <a:avLst>
                <a:gd name="adj1" fmla="val 18294"/>
                <a:gd name="adj2" fmla="val 1601697"/>
                <a:gd name="adj3" fmla="val 19909336"/>
                <a:gd name="adj4" fmla="val 6680341"/>
                <a:gd name="adj5" fmla="val 18717"/>
              </a:avLst>
            </a:prstGeom>
            <a:gradFill flip="none" rotWithShape="1">
              <a:gsLst>
                <a:gs pos="49000">
                  <a:schemeClr val="bg2"/>
                </a:gs>
                <a:gs pos="0">
                  <a:schemeClr val="tx1">
                    <a:lumMod val="65000"/>
                    <a:lumOff val="35000"/>
                  </a:schemeClr>
                </a:gs>
                <a:gs pos="100000">
                  <a:schemeClr val="tx1">
                    <a:lumMod val="65000"/>
                    <a:lumOff val="35000"/>
                  </a:schemeClr>
                </a:gs>
              </a:gsLst>
              <a:lin ang="0" scaled="0"/>
              <a:tileRect/>
            </a:gradFill>
            <a:ln w="9525" cap="flat">
              <a:noFill/>
              <a:prstDash val="solid"/>
              <a:round/>
              <a:headEnd type="none" w="med" len="med"/>
              <a:tailEnd type="none" w="med" len="med"/>
            </a:ln>
          </p:spPr>
          <p:txBody>
            <a:bodyPr lIns="0" tIns="0" rIns="0" bIns="0"/>
            <a:lstStyle/>
            <a:p>
              <a:pPr defTabSz="575981"/>
              <a:endParaRPr lang="en-US" sz="2000" dirty="0">
                <a:solidFill>
                  <a:srgbClr val="FFFFFF"/>
                </a:solidFill>
                <a:latin typeface="Arial" pitchFamily="34" charset="0"/>
                <a:ea typeface="Apple LiGothic Medium" pitchFamily="-107" charset="-120"/>
              </a:endParaRPr>
            </a:p>
          </p:txBody>
        </p:sp>
        <p:sp>
          <p:nvSpPr>
            <p:cNvPr id="50" name="TextBox 49"/>
            <p:cNvSpPr txBox="1"/>
            <p:nvPr/>
          </p:nvSpPr>
          <p:spPr>
            <a:xfrm rot="16200000">
              <a:off x="3164707" y="5497486"/>
              <a:ext cx="1698572" cy="2286000"/>
            </a:xfrm>
            <a:prstGeom prst="rect">
              <a:avLst/>
            </a:prstGeom>
            <a:noFill/>
          </p:spPr>
          <p:txBody>
            <a:bodyPr wrap="none" rtlCol="0">
              <a:prstTxWarp prst="textArchUp">
                <a:avLst/>
              </a:prstTxWarp>
              <a:spAutoFit/>
            </a:bodyPr>
            <a:lstStyle/>
            <a:p>
              <a:pPr algn="ctr"/>
              <a:r>
                <a:rPr lang="en-US" sz="1000" dirty="0">
                  <a:latin typeface="+mj-lt"/>
                </a:rPr>
                <a:t>Resolve Policies</a:t>
              </a:r>
            </a:p>
          </p:txBody>
        </p:sp>
      </p:grpSp>
      <p:sp>
        <p:nvSpPr>
          <p:cNvPr id="32" name="Freeform 9"/>
          <p:cNvSpPr>
            <a:spLocks/>
          </p:cNvSpPr>
          <p:nvPr/>
        </p:nvSpPr>
        <p:spPr bwMode="auto">
          <a:xfrm>
            <a:off x="6800633" y="1461328"/>
            <a:ext cx="2069834" cy="3796472"/>
          </a:xfrm>
          <a:prstGeom prst="rect">
            <a:avLst/>
          </a:prstGeom>
          <a:gradFill>
            <a:gsLst>
              <a:gs pos="0">
                <a:schemeClr val="bg1">
                  <a:lumMod val="85000"/>
                </a:schemeClr>
              </a:gs>
              <a:gs pos="50000">
                <a:schemeClr val="bg1">
                  <a:lumMod val="95000"/>
                </a:schemeClr>
              </a:gs>
              <a:gs pos="100000">
                <a:schemeClr val="bg1">
                  <a:alpha val="0"/>
                </a:schemeClr>
              </a:gs>
            </a:gsLst>
            <a:lin ang="5400000" scaled="0"/>
          </a:gradFill>
          <a:ln w="9525">
            <a:noFill/>
            <a:round/>
            <a:headEnd/>
            <a:tailEnd/>
          </a:ln>
          <a:effectLst/>
        </p:spPr>
        <p:txBody>
          <a:bodyPr lIns="57598" tIns="28799" rIns="57598" bIns="28799"/>
          <a:lstStyle/>
          <a:p>
            <a:pPr algn="ctr" eaLnBrk="0" hangingPunct="0">
              <a:lnSpc>
                <a:spcPct val="90000"/>
              </a:lnSpc>
            </a:pPr>
            <a:endParaRPr lang="en-US" dirty="0"/>
          </a:p>
        </p:txBody>
      </p:sp>
      <p:sp>
        <p:nvSpPr>
          <p:cNvPr id="33" name="Freeform 10"/>
          <p:cNvSpPr>
            <a:spLocks/>
          </p:cNvSpPr>
          <p:nvPr/>
        </p:nvSpPr>
        <p:spPr bwMode="auto">
          <a:xfrm>
            <a:off x="6800633" y="1347029"/>
            <a:ext cx="2069834" cy="114300"/>
          </a:xfrm>
          <a:prstGeom prst="round2Same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75981"/>
            <a:endParaRPr lang="en-US" sz="2000" dirty="0">
              <a:solidFill>
                <a:srgbClr val="FFFFFF"/>
              </a:solidFill>
              <a:latin typeface="Arial" pitchFamily="34" charset="0"/>
            </a:endParaRPr>
          </a:p>
        </p:txBody>
      </p:sp>
      <p:cxnSp>
        <p:nvCxnSpPr>
          <p:cNvPr id="34" name="Straight Connector 33"/>
          <p:cNvCxnSpPr/>
          <p:nvPr/>
        </p:nvCxnSpPr>
        <p:spPr>
          <a:xfrm>
            <a:off x="6800632" y="1461330"/>
            <a:ext cx="2069835" cy="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5" name="Freeform 10"/>
          <p:cNvSpPr>
            <a:spLocks/>
          </p:cNvSpPr>
          <p:nvPr/>
        </p:nvSpPr>
        <p:spPr bwMode="auto">
          <a:xfrm flipV="1">
            <a:off x="6800633" y="5265515"/>
            <a:ext cx="2069834" cy="114300"/>
          </a:xfrm>
          <a:prstGeom prst="round2Same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75981"/>
            <a:endParaRPr lang="en-US" sz="2000" dirty="0">
              <a:solidFill>
                <a:srgbClr val="FFFFFF"/>
              </a:solidFill>
              <a:latin typeface="Arial" pitchFamily="34" charset="0"/>
            </a:endParaRPr>
          </a:p>
        </p:txBody>
      </p:sp>
      <p:cxnSp>
        <p:nvCxnSpPr>
          <p:cNvPr id="37" name="Straight Connector 36"/>
          <p:cNvCxnSpPr/>
          <p:nvPr/>
        </p:nvCxnSpPr>
        <p:spPr>
          <a:xfrm>
            <a:off x="6800632" y="5257800"/>
            <a:ext cx="2069835" cy="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6813268" y="1551980"/>
            <a:ext cx="2057200" cy="3520647"/>
          </a:xfrm>
          <a:prstGeom prst="rect">
            <a:avLst/>
          </a:prstGeom>
        </p:spPr>
        <p:txBody>
          <a:bodyPr wrap="square" lIns="57598" tIns="28799" rIns="57598" bIns="28799">
            <a:spAutoFit/>
          </a:bodyPr>
          <a:lstStyle/>
          <a:p>
            <a:pPr marL="215993" indent="-215993">
              <a:buClr>
                <a:schemeClr val="accent1"/>
              </a:buClr>
              <a:buFont typeface="Wingdings" charset="2"/>
              <a:buChar char="§"/>
            </a:pPr>
            <a:r>
              <a:rPr lang="en-US" sz="1500" dirty="0">
                <a:latin typeface="+mj-lt"/>
              </a:rPr>
              <a:t>Define global policies one time centrally in UCS Central</a:t>
            </a:r>
            <a:br>
              <a:rPr lang="en-US" sz="1500" dirty="0">
                <a:latin typeface="+mj-lt"/>
              </a:rPr>
            </a:br>
            <a:endParaRPr lang="en-US" sz="1500" dirty="0">
              <a:latin typeface="+mj-lt"/>
            </a:endParaRPr>
          </a:p>
          <a:p>
            <a:pPr marL="215993" indent="-215993">
              <a:buClr>
                <a:schemeClr val="accent1"/>
              </a:buClr>
              <a:buFont typeface="Wingdings" charset="2"/>
              <a:buChar char="§"/>
            </a:pPr>
            <a:r>
              <a:rPr lang="en-US" sz="1500" dirty="0">
                <a:latin typeface="+mj-lt"/>
              </a:rPr>
              <a:t>Use and re-use policies across multiple UCS domains</a:t>
            </a:r>
            <a:br>
              <a:rPr lang="en-US" sz="1500" dirty="0">
                <a:latin typeface="+mj-lt"/>
              </a:rPr>
            </a:br>
            <a:endParaRPr lang="en-US" sz="1500" dirty="0">
              <a:latin typeface="+mj-lt"/>
            </a:endParaRPr>
          </a:p>
          <a:p>
            <a:pPr marL="215993" indent="-215993">
              <a:buClr>
                <a:schemeClr val="accent1"/>
              </a:buClr>
              <a:buFont typeface="Wingdings" charset="2"/>
              <a:buChar char="§"/>
            </a:pPr>
            <a:r>
              <a:rPr lang="en-US" sz="1500" dirty="0">
                <a:latin typeface="+mj-lt"/>
              </a:rPr>
              <a:t>Consistency, compliance for configurations for a growing UCS environment</a:t>
            </a:r>
          </a:p>
        </p:txBody>
      </p:sp>
    </p:spTree>
    <p:extLst>
      <p:ext uri="{BB962C8B-B14F-4D97-AF65-F5344CB8AC3E}">
        <p14:creationId xmlns:p14="http://schemas.microsoft.com/office/powerpoint/2010/main" val="326000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Title 1"/>
          <p:cNvSpPr txBox="1">
            <a:spLocks/>
          </p:cNvSpPr>
          <p:nvPr/>
        </p:nvSpPr>
        <p:spPr bwMode="auto">
          <a:xfrm>
            <a:off x="620575" y="524155"/>
            <a:ext cx="7703697" cy="838200"/>
          </a:xfrm>
          <a:prstGeom prst="rect">
            <a:avLst/>
          </a:prstGeom>
          <a:noFill/>
          <a:ln w="9525">
            <a:noFill/>
            <a:miter lim="800000"/>
            <a:headEnd/>
            <a:tailEnd/>
          </a:ln>
        </p:spPr>
        <p:txBody>
          <a:bodyPr vert="horz" wrap="square" lIns="82296" tIns="45720" rIns="82296" bIns="45720" numCol="1" anchor="b" anchorCtr="0" compatLnSpc="1">
            <a:prstTxWarp prst="textNoShape">
              <a:avLst/>
            </a:prstTxWarp>
          </a:bodyPr>
          <a:lstStyle>
            <a:lvl1pPr algn="l" rtl="0" eaLnBrk="0" fontAlgn="base" hangingPunct="0">
              <a:lnSpc>
                <a:spcPct val="90000"/>
              </a:lnSpc>
              <a:spcBef>
                <a:spcPct val="0"/>
              </a:spcBef>
              <a:spcAft>
                <a:spcPct val="0"/>
              </a:spcAft>
              <a:defRPr sz="3000" b="1" kern="1200">
                <a:solidFill>
                  <a:srgbClr val="404040"/>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3000" b="1">
                <a:solidFill>
                  <a:schemeClr val="accent1"/>
                </a:solidFill>
                <a:latin typeface="Arial" charset="0"/>
              </a:defRPr>
            </a:lvl6pPr>
            <a:lvl7pPr marL="914400" algn="l" rtl="0" fontAlgn="base">
              <a:lnSpc>
                <a:spcPct val="90000"/>
              </a:lnSpc>
              <a:spcBef>
                <a:spcPct val="0"/>
              </a:spcBef>
              <a:spcAft>
                <a:spcPct val="0"/>
              </a:spcAft>
              <a:defRPr sz="3000" b="1">
                <a:solidFill>
                  <a:schemeClr val="accent1"/>
                </a:solidFill>
                <a:latin typeface="Arial" charset="0"/>
              </a:defRPr>
            </a:lvl7pPr>
            <a:lvl8pPr marL="1371600" algn="l" rtl="0" fontAlgn="base">
              <a:lnSpc>
                <a:spcPct val="90000"/>
              </a:lnSpc>
              <a:spcBef>
                <a:spcPct val="0"/>
              </a:spcBef>
              <a:spcAft>
                <a:spcPct val="0"/>
              </a:spcAft>
              <a:defRPr sz="3000" b="1">
                <a:solidFill>
                  <a:schemeClr val="accent1"/>
                </a:solidFill>
                <a:latin typeface="Arial" charset="0"/>
              </a:defRPr>
            </a:lvl8pPr>
            <a:lvl9pPr marL="1828800" algn="l" rtl="0" fontAlgn="base">
              <a:lnSpc>
                <a:spcPct val="90000"/>
              </a:lnSpc>
              <a:spcBef>
                <a:spcPct val="0"/>
              </a:spcBef>
              <a:spcAft>
                <a:spcPct val="0"/>
              </a:spcAft>
              <a:defRPr sz="3000" b="1">
                <a:solidFill>
                  <a:schemeClr val="accent1"/>
                </a:solidFill>
                <a:latin typeface="Arial" charset="0"/>
              </a:defRPr>
            </a:lvl9pPr>
          </a:lstStyle>
          <a:p>
            <a:r>
              <a:rPr lang="en-US" sz="4000" b="0" dirty="0" smtClean="0">
                <a:latin typeface="CiscoSansTT"/>
                <a:cs typeface="CiscoSansTT"/>
              </a:rPr>
              <a:t>UCS </a:t>
            </a:r>
            <a:r>
              <a:rPr lang="en-US" sz="4000" b="0" dirty="0" err="1" smtClean="0">
                <a:latin typeface="CiscoSansTT"/>
                <a:cs typeface="CiscoSansTT"/>
              </a:rPr>
              <a:t>Verkabelung</a:t>
            </a:r>
            <a:endParaRPr lang="en-US" sz="4000" b="0" dirty="0" smtClean="0">
              <a:latin typeface="CiscoSansTT"/>
              <a:cs typeface="CiscoSansTT"/>
            </a:endParaRPr>
          </a:p>
          <a:p>
            <a:r>
              <a:rPr lang="en-US" sz="2400" b="0" dirty="0" err="1" smtClean="0">
                <a:solidFill>
                  <a:srgbClr val="EE6804"/>
                </a:solidFill>
                <a:latin typeface="CiscoSansTT"/>
                <a:cs typeface="CiscoSansTT"/>
              </a:rPr>
              <a:t>Bandbreitenoptionen</a:t>
            </a:r>
            <a:endParaRPr lang="en-US" sz="2400" b="0" dirty="0">
              <a:solidFill>
                <a:srgbClr val="EE6804"/>
              </a:solidFill>
              <a:latin typeface="CiscoSansTT"/>
              <a:cs typeface="CiscoSansTT"/>
            </a:endParaRPr>
          </a:p>
        </p:txBody>
      </p:sp>
      <p:sp>
        <p:nvSpPr>
          <p:cNvPr id="618" name="Rectangle 617"/>
          <p:cNvSpPr/>
          <p:nvPr/>
        </p:nvSpPr>
        <p:spPr>
          <a:xfrm>
            <a:off x="2514148" y="4267200"/>
            <a:ext cx="2068738" cy="990600"/>
          </a:xfrm>
          <a:prstGeom prst="rect">
            <a:avLst/>
          </a:prstGeom>
          <a:gradFill>
            <a:gsLst>
              <a:gs pos="13000">
                <a:schemeClr val="bg1">
                  <a:alpha val="48000"/>
                </a:schemeClr>
              </a:gs>
              <a:gs pos="100000">
                <a:schemeClr val="bg2">
                  <a:lumMod val="50000"/>
                  <a:alpha val="66000"/>
                </a:schemeClr>
              </a:gs>
            </a:gsLst>
            <a:lin ang="5400000" scaled="1"/>
          </a:gradFill>
          <a:ln>
            <a:noFill/>
          </a:ln>
          <a:effectLst>
            <a:glow>
              <a:schemeClr val="accent1">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Rectangle 618"/>
          <p:cNvSpPr/>
          <p:nvPr/>
        </p:nvSpPr>
        <p:spPr>
          <a:xfrm>
            <a:off x="4800148" y="4267200"/>
            <a:ext cx="2068738" cy="990600"/>
          </a:xfrm>
          <a:prstGeom prst="rect">
            <a:avLst/>
          </a:prstGeom>
          <a:gradFill>
            <a:gsLst>
              <a:gs pos="13000">
                <a:schemeClr val="bg1">
                  <a:alpha val="48000"/>
                </a:schemeClr>
              </a:gs>
              <a:gs pos="100000">
                <a:schemeClr val="bg2">
                  <a:lumMod val="50000"/>
                  <a:alpha val="66000"/>
                </a:schemeClr>
              </a:gs>
            </a:gsLst>
            <a:lin ang="5400000" scaled="1"/>
          </a:gradFill>
          <a:ln>
            <a:noFill/>
          </a:ln>
          <a:effectLst>
            <a:glow>
              <a:schemeClr val="accent1">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0" name="Rectangle 619"/>
          <p:cNvSpPr/>
          <p:nvPr/>
        </p:nvSpPr>
        <p:spPr>
          <a:xfrm>
            <a:off x="6933748" y="4267200"/>
            <a:ext cx="2068738" cy="990600"/>
          </a:xfrm>
          <a:prstGeom prst="rect">
            <a:avLst/>
          </a:prstGeom>
          <a:gradFill>
            <a:gsLst>
              <a:gs pos="13000">
                <a:schemeClr val="bg1">
                  <a:alpha val="48000"/>
                </a:schemeClr>
              </a:gs>
              <a:gs pos="100000">
                <a:schemeClr val="bg2">
                  <a:lumMod val="50000"/>
                  <a:alpha val="66000"/>
                </a:schemeClr>
              </a:gs>
            </a:gsLst>
            <a:lin ang="5400000" scaled="1"/>
          </a:gradFill>
          <a:ln>
            <a:noFill/>
          </a:ln>
          <a:effectLst>
            <a:glow>
              <a:schemeClr val="accent1">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Rectangle 620"/>
          <p:cNvSpPr/>
          <p:nvPr/>
        </p:nvSpPr>
        <p:spPr>
          <a:xfrm>
            <a:off x="304802" y="4267200"/>
            <a:ext cx="2068738" cy="990600"/>
          </a:xfrm>
          <a:prstGeom prst="rect">
            <a:avLst/>
          </a:prstGeom>
          <a:gradFill>
            <a:gsLst>
              <a:gs pos="13000">
                <a:schemeClr val="bg1">
                  <a:alpha val="48000"/>
                </a:schemeClr>
              </a:gs>
              <a:gs pos="100000">
                <a:schemeClr val="bg2">
                  <a:lumMod val="50000"/>
                  <a:alpha val="66000"/>
                </a:schemeClr>
              </a:gs>
            </a:gsLst>
            <a:lin ang="5400000" scaled="1"/>
          </a:gradFill>
          <a:ln>
            <a:noFill/>
          </a:ln>
          <a:effectLst>
            <a:glow>
              <a:schemeClr val="accent1">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2" name="Picture 12" descr="Santa_Clara_Back2 cop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69352" y="2742406"/>
            <a:ext cx="1963737" cy="150177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623" name="Picture 50" descr="KL17572_proof.jpg"/>
          <p:cNvPicPr>
            <a:picLocks/>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8726" y="2035630"/>
            <a:ext cx="1956816" cy="25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 name="Picture 51" descr="KL17572_proof.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48252" y="2370931"/>
            <a:ext cx="195262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5" name="Picture 12" descr="Santa_Clara_Back2 copy"/>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02127" y="2815431"/>
            <a:ext cx="2084387" cy="1500187"/>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626" name="Picture 12" descr="Santa_Clara_Back2 cop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7303" y="2820193"/>
            <a:ext cx="1963737" cy="1500188"/>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627" name="Group 50"/>
          <p:cNvGrpSpPr/>
          <p:nvPr/>
        </p:nvGrpSpPr>
        <p:grpSpPr>
          <a:xfrm>
            <a:off x="3063414" y="2053431"/>
            <a:ext cx="184832" cy="568325"/>
            <a:chOff x="3248025" y="3690938"/>
            <a:chExt cx="249238" cy="568325"/>
          </a:xfrm>
          <a:effectLst>
            <a:outerShdw blurRad="50800" dist="38100" dir="5400000" algn="t" rotWithShape="0">
              <a:prstClr val="black">
                <a:alpha val="40000"/>
              </a:prstClr>
            </a:outerShdw>
          </a:effectLst>
        </p:grpSpPr>
        <p:sp>
          <p:nvSpPr>
            <p:cNvPr id="628" name="Freeform 76"/>
            <p:cNvSpPr>
              <a:spLocks noChangeArrowheads="1"/>
            </p:cNvSpPr>
            <p:nvPr/>
          </p:nvSpPr>
          <p:spPr bwMode="auto">
            <a:xfrm>
              <a:off x="3484563" y="3778250"/>
              <a:ext cx="0" cy="393700"/>
            </a:xfrm>
            <a:custGeom>
              <a:avLst/>
              <a:gdLst>
                <a:gd name="T0" fmla="*/ 0 h 393700"/>
                <a:gd name="T1" fmla="*/ 393700 h 393700"/>
                <a:gd name="T2" fmla="*/ 393700 h 393700"/>
                <a:gd name="T3" fmla="*/ 0 60000 65536"/>
                <a:gd name="T4" fmla="*/ 0 60000 65536"/>
                <a:gd name="T5" fmla="*/ 0 60000 65536"/>
                <a:gd name="T6" fmla="*/ 0 h 393700"/>
                <a:gd name="T7" fmla="*/ 393700 h 393700"/>
              </a:gdLst>
              <a:ahLst/>
              <a:cxnLst>
                <a:cxn ang="T3">
                  <a:pos x="0" y="T0"/>
                </a:cxn>
                <a:cxn ang="T4">
                  <a:pos x="0" y="T1"/>
                </a:cxn>
                <a:cxn ang="T5">
                  <a:pos x="0" y="T2"/>
                </a:cxn>
              </a:cxnLst>
              <a:rect l="0" t="T6" r="0" b="T7"/>
              <a:pathLst>
                <a:path h="393700">
                  <a:moveTo>
                    <a:pt x="0" y="0"/>
                  </a:moveTo>
                  <a:lnTo>
                    <a:pt x="0" y="393700"/>
                  </a:lnTo>
                </a:path>
              </a:pathLst>
            </a:custGeom>
            <a:noFill/>
            <a:ln w="28575">
              <a:solidFill>
                <a:srgbClr val="0183B7"/>
              </a:solidFill>
              <a:round/>
              <a:headEnd type="oval" w="sm" len="sm"/>
              <a:tailEnd type="oval" w="sm" len="sm"/>
            </a:ln>
          </p:spPr>
          <p:txBody>
            <a:bodyPr anchor="ctr"/>
            <a:lstStyle/>
            <a:p>
              <a:pPr>
                <a:defRPr/>
              </a:pPr>
              <a:endParaRPr lang="en-US" dirty="0">
                <a:ea typeface="ＭＳ Ｐゴシック"/>
                <a:cs typeface="ＭＳ Ｐゴシック"/>
              </a:endParaRPr>
            </a:p>
          </p:txBody>
        </p:sp>
        <p:sp>
          <p:nvSpPr>
            <p:cNvPr id="629" name="Freeform 77"/>
            <p:cNvSpPr>
              <a:spLocks noChangeArrowheads="1"/>
            </p:cNvSpPr>
            <p:nvPr/>
          </p:nvSpPr>
          <p:spPr bwMode="auto">
            <a:xfrm>
              <a:off x="3248025" y="3690938"/>
              <a:ext cx="249238" cy="568325"/>
            </a:xfrm>
            <a:custGeom>
              <a:avLst/>
              <a:gdLst>
                <a:gd name="T0" fmla="*/ 239321 w 249767"/>
                <a:gd name="T1" fmla="*/ 5292 h 568325"/>
                <a:gd name="T2" fmla="*/ 108213 w 249767"/>
                <a:gd name="T3" fmla="*/ 5292 h 568325"/>
                <a:gd name="T4" fmla="*/ 20811 w 249767"/>
                <a:gd name="T5" fmla="*/ 37042 h 568325"/>
                <a:gd name="T6" fmla="*/ 2085 w 249767"/>
                <a:gd name="T7" fmla="*/ 138642 h 568325"/>
                <a:gd name="T8" fmla="*/ 8323 w 249767"/>
                <a:gd name="T9" fmla="*/ 354542 h 568325"/>
                <a:gd name="T10" fmla="*/ 14569 w 249767"/>
                <a:gd name="T11" fmla="*/ 494242 h 568325"/>
                <a:gd name="T12" fmla="*/ 89485 w 249767"/>
                <a:gd name="T13" fmla="*/ 557742 h 568325"/>
                <a:gd name="T14" fmla="*/ 245563 w 249767"/>
                <a:gd name="T15" fmla="*/ 557742 h 568325"/>
                <a:gd name="T16" fmla="*/ 0 60000 65536"/>
                <a:gd name="T17" fmla="*/ 0 60000 65536"/>
                <a:gd name="T18" fmla="*/ 0 60000 65536"/>
                <a:gd name="T19" fmla="*/ 0 60000 65536"/>
                <a:gd name="T20" fmla="*/ 0 60000 65536"/>
                <a:gd name="T21" fmla="*/ 0 60000 65536"/>
                <a:gd name="T22" fmla="*/ 0 60000 65536"/>
                <a:gd name="T23" fmla="*/ 0 60000 65536"/>
                <a:gd name="T24" fmla="*/ 0 w 249767"/>
                <a:gd name="T25" fmla="*/ 0 h 568325"/>
                <a:gd name="T26" fmla="*/ 249767 w 249767"/>
                <a:gd name="T27" fmla="*/ 568325 h 5683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9767" h="568325">
                  <a:moveTo>
                    <a:pt x="243417" y="5292"/>
                  </a:moveTo>
                  <a:cubicBezTo>
                    <a:pt x="195263" y="2646"/>
                    <a:pt x="147109" y="0"/>
                    <a:pt x="110067" y="5292"/>
                  </a:cubicBezTo>
                  <a:cubicBezTo>
                    <a:pt x="73025" y="10584"/>
                    <a:pt x="39159" y="14817"/>
                    <a:pt x="21167" y="37042"/>
                  </a:cubicBezTo>
                  <a:cubicBezTo>
                    <a:pt x="3175" y="59267"/>
                    <a:pt x="4234" y="85725"/>
                    <a:pt x="2117" y="138642"/>
                  </a:cubicBezTo>
                  <a:cubicBezTo>
                    <a:pt x="0" y="191559"/>
                    <a:pt x="6350" y="295275"/>
                    <a:pt x="8467" y="354542"/>
                  </a:cubicBezTo>
                  <a:cubicBezTo>
                    <a:pt x="10584" y="413809"/>
                    <a:pt x="1059" y="460375"/>
                    <a:pt x="14817" y="494242"/>
                  </a:cubicBezTo>
                  <a:cubicBezTo>
                    <a:pt x="28575" y="528109"/>
                    <a:pt x="51859" y="547159"/>
                    <a:pt x="91017" y="557742"/>
                  </a:cubicBezTo>
                  <a:cubicBezTo>
                    <a:pt x="130175" y="568325"/>
                    <a:pt x="189971" y="563033"/>
                    <a:pt x="249767" y="557742"/>
                  </a:cubicBezTo>
                </a:path>
              </a:pathLst>
            </a:custGeom>
            <a:noFill/>
            <a:ln w="28575">
              <a:solidFill>
                <a:srgbClr val="0183B7"/>
              </a:solidFill>
              <a:round/>
              <a:headEnd type="oval" w="sm" len="sm"/>
              <a:tailEnd type="oval" w="sm" len="sm"/>
            </a:ln>
          </p:spPr>
          <p:txBody>
            <a:bodyPr anchor="ctr"/>
            <a:lstStyle/>
            <a:p>
              <a:pPr>
                <a:defRPr/>
              </a:pPr>
              <a:endParaRPr lang="en-US" dirty="0">
                <a:ea typeface="ＭＳ Ｐゴシック"/>
                <a:cs typeface="ＭＳ Ｐゴシック"/>
              </a:endParaRPr>
            </a:p>
          </p:txBody>
        </p:sp>
      </p:grpSp>
      <p:pic>
        <p:nvPicPr>
          <p:cNvPr id="630" name="Picture 12" descr="Santa_Clara_Back2 copy"/>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50039" y="2820193"/>
            <a:ext cx="1965325" cy="15001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631" name="Freeform 68"/>
          <p:cNvSpPr>
            <a:spLocks noChangeArrowheads="1"/>
          </p:cNvSpPr>
          <p:nvPr/>
        </p:nvSpPr>
        <p:spPr bwMode="auto">
          <a:xfrm>
            <a:off x="141514" y="2140743"/>
            <a:ext cx="3160713" cy="1416050"/>
          </a:xfrm>
          <a:custGeom>
            <a:avLst/>
            <a:gdLst>
              <a:gd name="T0" fmla="*/ 392508 w 3566583"/>
              <a:gd name="T1" fmla="*/ 1375180 h 1224492"/>
              <a:gd name="T2" fmla="*/ 133337 w 3566583"/>
              <a:gd name="T3" fmla="*/ 1382496 h 1224492"/>
              <a:gd name="T4" fmla="*/ 20655 w 3566583"/>
              <a:gd name="T5" fmla="*/ 1206939 h 1224492"/>
              <a:gd name="T6" fmla="*/ 43193 w 3566583"/>
              <a:gd name="T7" fmla="*/ 438888 h 1224492"/>
              <a:gd name="T8" fmla="*/ 279826 w 3566583"/>
              <a:gd name="T9" fmla="*/ 241389 h 1224492"/>
              <a:gd name="T10" fmla="*/ 984085 w 3566583"/>
              <a:gd name="T11" fmla="*/ 190187 h 1224492"/>
              <a:gd name="T12" fmla="*/ 1998217 w 3566583"/>
              <a:gd name="T13" fmla="*/ 182871 h 1224492"/>
              <a:gd name="T14" fmla="*/ 2719376 w 3566583"/>
              <a:gd name="T15" fmla="*/ 175553 h 1224492"/>
              <a:gd name="T16" fmla="*/ 3046151 w 3566583"/>
              <a:gd name="T17" fmla="*/ 175553 h 1224492"/>
              <a:gd name="T18" fmla="*/ 3141931 w 3566583"/>
              <a:gd name="T19" fmla="*/ 124347 h 1224492"/>
              <a:gd name="T20" fmla="*/ 3164464 w 3566583"/>
              <a:gd name="T21" fmla="*/ 0 h 12244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66583"/>
              <a:gd name="T34" fmla="*/ 0 h 1224492"/>
              <a:gd name="T35" fmla="*/ 3566583 w 3566583"/>
              <a:gd name="T36" fmla="*/ 1224492 h 12244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66583" h="1224492">
                <a:moveTo>
                  <a:pt x="442383" y="1193800"/>
                </a:moveTo>
                <a:cubicBezTo>
                  <a:pt x="331258" y="1209146"/>
                  <a:pt x="220133" y="1224492"/>
                  <a:pt x="150283" y="1200150"/>
                </a:cubicBezTo>
                <a:cubicBezTo>
                  <a:pt x="80433" y="1175808"/>
                  <a:pt x="40216" y="1184275"/>
                  <a:pt x="23283" y="1047750"/>
                </a:cubicBezTo>
                <a:cubicBezTo>
                  <a:pt x="6350" y="911225"/>
                  <a:pt x="0" y="520700"/>
                  <a:pt x="48683" y="381000"/>
                </a:cubicBezTo>
                <a:cubicBezTo>
                  <a:pt x="97366" y="241300"/>
                  <a:pt x="138641" y="245533"/>
                  <a:pt x="315383" y="209550"/>
                </a:cubicBezTo>
                <a:cubicBezTo>
                  <a:pt x="492125" y="173567"/>
                  <a:pt x="786341" y="173567"/>
                  <a:pt x="1109133" y="165100"/>
                </a:cubicBezTo>
                <a:cubicBezTo>
                  <a:pt x="1431925" y="156633"/>
                  <a:pt x="2252133" y="158750"/>
                  <a:pt x="2252133" y="158750"/>
                </a:cubicBezTo>
                <a:lnTo>
                  <a:pt x="3064933" y="152400"/>
                </a:lnTo>
                <a:cubicBezTo>
                  <a:pt x="3261783" y="151342"/>
                  <a:pt x="3353858" y="159808"/>
                  <a:pt x="3433233" y="152400"/>
                </a:cubicBezTo>
                <a:cubicBezTo>
                  <a:pt x="3512608" y="144992"/>
                  <a:pt x="3518958" y="133350"/>
                  <a:pt x="3541183" y="107950"/>
                </a:cubicBezTo>
                <a:cubicBezTo>
                  <a:pt x="3563408" y="82550"/>
                  <a:pt x="3564995" y="41275"/>
                  <a:pt x="3566583" y="0"/>
                </a:cubicBezTo>
              </a:path>
            </a:pathLst>
          </a:custGeom>
          <a:noFill/>
          <a:ln w="28575">
            <a:solidFill>
              <a:srgbClr val="A0C02A"/>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632" name="Freeform 81"/>
          <p:cNvSpPr>
            <a:spLocks noChangeArrowheads="1"/>
          </p:cNvSpPr>
          <p:nvPr/>
        </p:nvSpPr>
        <p:spPr bwMode="auto">
          <a:xfrm>
            <a:off x="2671989" y="2140743"/>
            <a:ext cx="985838" cy="1328738"/>
          </a:xfrm>
          <a:custGeom>
            <a:avLst/>
            <a:gdLst>
              <a:gd name="T0" fmla="*/ 0 w 513292"/>
              <a:gd name="T1" fmla="*/ 1316496 h 1299633"/>
              <a:gd name="T2" fmla="*/ 532077 w 513292"/>
              <a:gd name="T3" fmla="*/ 1316496 h 1299633"/>
              <a:gd name="T4" fmla="*/ 882763 w 513292"/>
              <a:gd name="T5" fmla="*/ 1212219 h 1299633"/>
              <a:gd name="T6" fmla="*/ 943228 w 513292"/>
              <a:gd name="T7" fmla="*/ 1068838 h 1299633"/>
              <a:gd name="T8" fmla="*/ 967412 w 513292"/>
              <a:gd name="T9" fmla="*/ 710386 h 1299633"/>
              <a:gd name="T10" fmla="*/ 882763 w 513292"/>
              <a:gd name="T11" fmla="*/ 0 h 1299633"/>
              <a:gd name="T12" fmla="*/ 0 60000 65536"/>
              <a:gd name="T13" fmla="*/ 0 60000 65536"/>
              <a:gd name="T14" fmla="*/ 0 60000 65536"/>
              <a:gd name="T15" fmla="*/ 0 60000 65536"/>
              <a:gd name="T16" fmla="*/ 0 60000 65536"/>
              <a:gd name="T17" fmla="*/ 0 60000 65536"/>
              <a:gd name="T18" fmla="*/ 0 w 513292"/>
              <a:gd name="T19" fmla="*/ 0 h 1299633"/>
              <a:gd name="T20" fmla="*/ 513292 w 513292"/>
              <a:gd name="T21" fmla="*/ 1299633 h 1299633"/>
            </a:gdLst>
            <a:ahLst/>
            <a:cxnLst>
              <a:cxn ang="T12">
                <a:pos x="T0" y="T1"/>
              </a:cxn>
              <a:cxn ang="T13">
                <a:pos x="T2" y="T3"/>
              </a:cxn>
              <a:cxn ang="T14">
                <a:pos x="T4" y="T5"/>
              </a:cxn>
              <a:cxn ang="T15">
                <a:pos x="T6" y="T7"/>
              </a:cxn>
              <a:cxn ang="T16">
                <a:pos x="T8" y="T9"/>
              </a:cxn>
              <a:cxn ang="T17">
                <a:pos x="T10" y="T11"/>
              </a:cxn>
            </a:cxnLst>
            <a:rect l="T18" t="T19" r="T20" b="T21"/>
            <a:pathLst>
              <a:path w="513292" h="1299633">
                <a:moveTo>
                  <a:pt x="0" y="1282700"/>
                </a:moveTo>
                <a:cubicBezTo>
                  <a:pt x="101071" y="1291166"/>
                  <a:pt x="202142" y="1299633"/>
                  <a:pt x="279400" y="1282700"/>
                </a:cubicBezTo>
                <a:cubicBezTo>
                  <a:pt x="356658" y="1265767"/>
                  <a:pt x="427567" y="1221317"/>
                  <a:pt x="463550" y="1181100"/>
                </a:cubicBezTo>
                <a:cubicBezTo>
                  <a:pt x="499533" y="1140883"/>
                  <a:pt x="487892" y="1122892"/>
                  <a:pt x="495300" y="1041400"/>
                </a:cubicBezTo>
                <a:cubicBezTo>
                  <a:pt x="502708" y="959908"/>
                  <a:pt x="513292" y="865717"/>
                  <a:pt x="508000" y="692150"/>
                </a:cubicBezTo>
                <a:cubicBezTo>
                  <a:pt x="502708" y="518583"/>
                  <a:pt x="483129" y="259291"/>
                  <a:pt x="463550" y="0"/>
                </a:cubicBezTo>
              </a:path>
            </a:pathLst>
          </a:custGeom>
          <a:noFill/>
          <a:ln w="28575">
            <a:solidFill>
              <a:srgbClr val="A0C02A"/>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633" name="Freeform 82"/>
          <p:cNvSpPr>
            <a:spLocks noChangeArrowheads="1"/>
          </p:cNvSpPr>
          <p:nvPr/>
        </p:nvSpPr>
        <p:spPr bwMode="auto">
          <a:xfrm>
            <a:off x="2671989" y="2140743"/>
            <a:ext cx="985838" cy="1243013"/>
          </a:xfrm>
          <a:custGeom>
            <a:avLst/>
            <a:gdLst>
              <a:gd name="T0" fmla="*/ 0 w 710142"/>
              <a:gd name="T1" fmla="*/ 1231784 h 1384300"/>
              <a:gd name="T2" fmla="*/ 499356 w 710142"/>
              <a:gd name="T3" fmla="*/ 1237486 h 1384300"/>
              <a:gd name="T4" fmla="*/ 805977 w 710142"/>
              <a:gd name="T5" fmla="*/ 1197567 h 1384300"/>
              <a:gd name="T6" fmla="*/ 954908 w 710142"/>
              <a:gd name="T7" fmla="*/ 1055000 h 1384300"/>
              <a:gd name="T8" fmla="*/ 954908 w 710142"/>
              <a:gd name="T9" fmla="*/ 872513 h 1384300"/>
              <a:gd name="T10" fmla="*/ 884824 w 710142"/>
              <a:gd name="T11" fmla="*/ 467622 h 1384300"/>
              <a:gd name="T12" fmla="*/ 770936 w 710142"/>
              <a:gd name="T13" fmla="*/ 0 h 1384300"/>
              <a:gd name="T14" fmla="*/ 0 60000 65536"/>
              <a:gd name="T15" fmla="*/ 0 60000 65536"/>
              <a:gd name="T16" fmla="*/ 0 60000 65536"/>
              <a:gd name="T17" fmla="*/ 0 60000 65536"/>
              <a:gd name="T18" fmla="*/ 0 60000 65536"/>
              <a:gd name="T19" fmla="*/ 0 60000 65536"/>
              <a:gd name="T20" fmla="*/ 0 60000 65536"/>
              <a:gd name="T21" fmla="*/ 0 w 710142"/>
              <a:gd name="T22" fmla="*/ 0 h 1384300"/>
              <a:gd name="T23" fmla="*/ 710142 w 710142"/>
              <a:gd name="T24" fmla="*/ 1384300 h 13843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0142" h="1384300">
                <a:moveTo>
                  <a:pt x="0" y="1371600"/>
                </a:moveTo>
                <a:cubicBezTo>
                  <a:pt x="132291" y="1377950"/>
                  <a:pt x="264583" y="1384300"/>
                  <a:pt x="361950" y="1377950"/>
                </a:cubicBezTo>
                <a:cubicBezTo>
                  <a:pt x="459317" y="1371600"/>
                  <a:pt x="529167" y="1367367"/>
                  <a:pt x="584200" y="1333500"/>
                </a:cubicBezTo>
                <a:cubicBezTo>
                  <a:pt x="639233" y="1299633"/>
                  <a:pt x="674158" y="1235075"/>
                  <a:pt x="692150" y="1174750"/>
                </a:cubicBezTo>
                <a:cubicBezTo>
                  <a:pt x="710142" y="1114425"/>
                  <a:pt x="700617" y="1080558"/>
                  <a:pt x="692150" y="971550"/>
                </a:cubicBezTo>
                <a:cubicBezTo>
                  <a:pt x="683683" y="862542"/>
                  <a:pt x="663575" y="682625"/>
                  <a:pt x="641350" y="520700"/>
                </a:cubicBezTo>
                <a:cubicBezTo>
                  <a:pt x="619125" y="358775"/>
                  <a:pt x="588962" y="179387"/>
                  <a:pt x="558800" y="0"/>
                </a:cubicBezTo>
              </a:path>
            </a:pathLst>
          </a:custGeom>
          <a:noFill/>
          <a:ln w="28575">
            <a:solidFill>
              <a:srgbClr val="A0C02A"/>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634" name="Freeform 92"/>
          <p:cNvSpPr>
            <a:spLocks noChangeArrowheads="1"/>
          </p:cNvSpPr>
          <p:nvPr/>
        </p:nvSpPr>
        <p:spPr bwMode="auto">
          <a:xfrm>
            <a:off x="4016602" y="1848643"/>
            <a:ext cx="1052512" cy="1697038"/>
          </a:xfrm>
          <a:custGeom>
            <a:avLst/>
            <a:gdLst>
              <a:gd name="T0" fmla="*/ 0 w 2794000"/>
              <a:gd name="T1" fmla="*/ 236674 h 1696508"/>
              <a:gd name="T2" fmla="*/ 33447 w 2794000"/>
              <a:gd name="T3" fmla="*/ 243042 h 1696508"/>
              <a:gd name="T4" fmla="*/ 64504 w 2794000"/>
              <a:gd name="T5" fmla="*/ 128418 h 1696508"/>
              <a:gd name="T6" fmla="*/ 102729 w 2794000"/>
              <a:gd name="T7" fmla="*/ 32898 h 1696508"/>
              <a:gd name="T8" fmla="*/ 172011 w 2794000"/>
              <a:gd name="T9" fmla="*/ 7426 h 1696508"/>
              <a:gd name="T10" fmla="*/ 301019 w 2794000"/>
              <a:gd name="T11" fmla="*/ 7426 h 1696508"/>
              <a:gd name="T12" fmla="*/ 523200 w 2794000"/>
              <a:gd name="T13" fmla="*/ 7426 h 1696508"/>
              <a:gd name="T14" fmla="*/ 613984 w 2794000"/>
              <a:gd name="T15" fmla="*/ 7426 h 1696508"/>
              <a:gd name="T16" fmla="*/ 747771 w 2794000"/>
              <a:gd name="T17" fmla="*/ 7426 h 1696508"/>
              <a:gd name="T18" fmla="*/ 864834 w 2794000"/>
              <a:gd name="T19" fmla="*/ 13794 h 1696508"/>
              <a:gd name="T20" fmla="*/ 893502 w 2794000"/>
              <a:gd name="T21" fmla="*/ 90210 h 1696508"/>
              <a:gd name="T22" fmla="*/ 900669 w 2794000"/>
              <a:gd name="T23" fmla="*/ 262145 h 1696508"/>
              <a:gd name="T24" fmla="*/ 903058 w 2794000"/>
              <a:gd name="T25" fmla="*/ 599641 h 1696508"/>
              <a:gd name="T26" fmla="*/ 903058 w 2794000"/>
              <a:gd name="T27" fmla="*/ 930766 h 1696508"/>
              <a:gd name="T28" fmla="*/ 907836 w 2794000"/>
              <a:gd name="T29" fmla="*/ 1255527 h 1696508"/>
              <a:gd name="T30" fmla="*/ 929338 w 2794000"/>
              <a:gd name="T31" fmla="*/ 1503873 h 1696508"/>
              <a:gd name="T32" fmla="*/ 962784 w 2794000"/>
              <a:gd name="T33" fmla="*/ 1612125 h 1696508"/>
              <a:gd name="T34" fmla="*/ 1051179 w 2794000"/>
              <a:gd name="T35" fmla="*/ 1701274 h 16965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94000"/>
              <a:gd name="T55" fmla="*/ 0 h 1696508"/>
              <a:gd name="T56" fmla="*/ 2794000 w 2794000"/>
              <a:gd name="T57" fmla="*/ 1696508 h 16965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94000" h="1696508">
                <a:moveTo>
                  <a:pt x="0" y="236008"/>
                </a:moveTo>
                <a:cubicBezTo>
                  <a:pt x="30162" y="248179"/>
                  <a:pt x="60325" y="260350"/>
                  <a:pt x="88900" y="242358"/>
                </a:cubicBezTo>
                <a:cubicBezTo>
                  <a:pt x="117475" y="224366"/>
                  <a:pt x="140758" y="162983"/>
                  <a:pt x="171450" y="128058"/>
                </a:cubicBezTo>
                <a:cubicBezTo>
                  <a:pt x="202142" y="93133"/>
                  <a:pt x="225425" y="52916"/>
                  <a:pt x="273050" y="32808"/>
                </a:cubicBezTo>
                <a:cubicBezTo>
                  <a:pt x="320675" y="12700"/>
                  <a:pt x="369358" y="11641"/>
                  <a:pt x="457200" y="7408"/>
                </a:cubicBezTo>
                <a:cubicBezTo>
                  <a:pt x="545042" y="3175"/>
                  <a:pt x="800100" y="7408"/>
                  <a:pt x="800100" y="7408"/>
                </a:cubicBezTo>
                <a:lnTo>
                  <a:pt x="1390650" y="7408"/>
                </a:lnTo>
                <a:lnTo>
                  <a:pt x="1631950" y="7408"/>
                </a:lnTo>
                <a:lnTo>
                  <a:pt x="1987550" y="7408"/>
                </a:lnTo>
                <a:cubicBezTo>
                  <a:pt x="2098675" y="8466"/>
                  <a:pt x="2234142" y="0"/>
                  <a:pt x="2298700" y="13758"/>
                </a:cubicBezTo>
                <a:cubicBezTo>
                  <a:pt x="2363258" y="27516"/>
                  <a:pt x="2359025" y="48683"/>
                  <a:pt x="2374900" y="89958"/>
                </a:cubicBezTo>
                <a:cubicBezTo>
                  <a:pt x="2390775" y="131233"/>
                  <a:pt x="2389717" y="176741"/>
                  <a:pt x="2393950" y="261408"/>
                </a:cubicBezTo>
                <a:cubicBezTo>
                  <a:pt x="2398183" y="346075"/>
                  <a:pt x="2399242" y="486833"/>
                  <a:pt x="2400300" y="597958"/>
                </a:cubicBezTo>
                <a:cubicBezTo>
                  <a:pt x="2401358" y="709083"/>
                  <a:pt x="2398183" y="819150"/>
                  <a:pt x="2400300" y="928158"/>
                </a:cubicBezTo>
                <a:cubicBezTo>
                  <a:pt x="2402417" y="1037166"/>
                  <a:pt x="2401358" y="1156758"/>
                  <a:pt x="2413000" y="1252008"/>
                </a:cubicBezTo>
                <a:cubicBezTo>
                  <a:pt x="2424642" y="1347258"/>
                  <a:pt x="2445808" y="1440391"/>
                  <a:pt x="2470150" y="1499658"/>
                </a:cubicBezTo>
                <a:cubicBezTo>
                  <a:pt x="2494492" y="1558925"/>
                  <a:pt x="2505075" y="1574800"/>
                  <a:pt x="2559050" y="1607608"/>
                </a:cubicBezTo>
                <a:cubicBezTo>
                  <a:pt x="2613025" y="1640416"/>
                  <a:pt x="2703512" y="1668462"/>
                  <a:pt x="2794000" y="1696508"/>
                </a:cubicBezTo>
              </a:path>
            </a:pathLst>
          </a:custGeom>
          <a:noFill/>
          <a:ln w="28575">
            <a:solidFill>
              <a:srgbClr val="A0C02A"/>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635" name="Freeform 93"/>
          <p:cNvSpPr>
            <a:spLocks noChangeArrowheads="1"/>
          </p:cNvSpPr>
          <p:nvPr/>
        </p:nvSpPr>
        <p:spPr bwMode="auto">
          <a:xfrm>
            <a:off x="4016602" y="1799431"/>
            <a:ext cx="1047750" cy="1658937"/>
          </a:xfrm>
          <a:custGeom>
            <a:avLst/>
            <a:gdLst>
              <a:gd name="T0" fmla="*/ 0 w 2781300"/>
              <a:gd name="T1" fmla="*/ 197417 h 1658408"/>
              <a:gd name="T2" fmla="*/ 33447 w 2781300"/>
              <a:gd name="T3" fmla="*/ 184681 h 1658408"/>
              <a:gd name="T4" fmla="*/ 74060 w 2781300"/>
              <a:gd name="T5" fmla="*/ 76416 h 1658408"/>
              <a:gd name="T6" fmla="*/ 133786 w 2781300"/>
              <a:gd name="T7" fmla="*/ 12736 h 1658408"/>
              <a:gd name="T8" fmla="*/ 226959 w 2781300"/>
              <a:gd name="T9" fmla="*/ 6368 h 1658408"/>
              <a:gd name="T10" fmla="*/ 401359 w 2781300"/>
              <a:gd name="T11" fmla="*/ 6368 h 1658408"/>
              <a:gd name="T12" fmla="*/ 630707 w 2781300"/>
              <a:gd name="T13" fmla="*/ 6368 h 1658408"/>
              <a:gd name="T14" fmla="*/ 788384 w 2781300"/>
              <a:gd name="T15" fmla="*/ 6368 h 1658408"/>
              <a:gd name="T16" fmla="*/ 855278 w 2781300"/>
              <a:gd name="T17" fmla="*/ 6368 h 1658408"/>
              <a:gd name="T18" fmla="*/ 903058 w 2781300"/>
              <a:gd name="T19" fmla="*/ 44576 h 1658408"/>
              <a:gd name="T20" fmla="*/ 917393 w 2781300"/>
              <a:gd name="T21" fmla="*/ 159209 h 1658408"/>
              <a:gd name="T22" fmla="*/ 924560 w 2781300"/>
              <a:gd name="T23" fmla="*/ 458514 h 1658408"/>
              <a:gd name="T24" fmla="*/ 924560 w 2781300"/>
              <a:gd name="T25" fmla="*/ 687775 h 1658408"/>
              <a:gd name="T26" fmla="*/ 924560 w 2781300"/>
              <a:gd name="T27" fmla="*/ 987085 h 1658408"/>
              <a:gd name="T28" fmla="*/ 931727 w 2781300"/>
              <a:gd name="T29" fmla="*/ 1222713 h 1658408"/>
              <a:gd name="T30" fmla="*/ 941283 w 2781300"/>
              <a:gd name="T31" fmla="*/ 1381918 h 1658408"/>
              <a:gd name="T32" fmla="*/ 965174 w 2781300"/>
              <a:gd name="T33" fmla="*/ 1541125 h 1658408"/>
              <a:gd name="T34" fmla="*/ 1005787 w 2781300"/>
              <a:gd name="T35" fmla="*/ 1643019 h 1658408"/>
              <a:gd name="T36" fmla="*/ 1046401 w 2781300"/>
              <a:gd name="T37" fmla="*/ 1662124 h 16584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81300"/>
              <a:gd name="T58" fmla="*/ 0 h 1658408"/>
              <a:gd name="T59" fmla="*/ 2781300 w 2781300"/>
              <a:gd name="T60" fmla="*/ 1658408 h 16584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81300" h="1658408">
                <a:moveTo>
                  <a:pt x="0" y="196850"/>
                </a:moveTo>
                <a:cubicBezTo>
                  <a:pt x="28046" y="200554"/>
                  <a:pt x="56092" y="204258"/>
                  <a:pt x="88900" y="184150"/>
                </a:cubicBezTo>
                <a:cubicBezTo>
                  <a:pt x="121708" y="164042"/>
                  <a:pt x="152400" y="104775"/>
                  <a:pt x="196850" y="76200"/>
                </a:cubicBezTo>
                <a:cubicBezTo>
                  <a:pt x="241300" y="47625"/>
                  <a:pt x="287867" y="24342"/>
                  <a:pt x="355600" y="12700"/>
                </a:cubicBezTo>
                <a:cubicBezTo>
                  <a:pt x="423333" y="1058"/>
                  <a:pt x="603250" y="6350"/>
                  <a:pt x="603250" y="6350"/>
                </a:cubicBezTo>
                <a:lnTo>
                  <a:pt x="1066800" y="6350"/>
                </a:lnTo>
                <a:lnTo>
                  <a:pt x="1676400" y="6350"/>
                </a:lnTo>
                <a:lnTo>
                  <a:pt x="2095500" y="6350"/>
                </a:lnTo>
                <a:cubicBezTo>
                  <a:pt x="2194983" y="6350"/>
                  <a:pt x="2222500" y="0"/>
                  <a:pt x="2273300" y="6350"/>
                </a:cubicBezTo>
                <a:cubicBezTo>
                  <a:pt x="2324100" y="12700"/>
                  <a:pt x="2372783" y="19050"/>
                  <a:pt x="2400300" y="44450"/>
                </a:cubicBezTo>
                <a:cubicBezTo>
                  <a:pt x="2427817" y="69850"/>
                  <a:pt x="2428875" y="89958"/>
                  <a:pt x="2438400" y="158750"/>
                </a:cubicBezTo>
                <a:cubicBezTo>
                  <a:pt x="2447925" y="227542"/>
                  <a:pt x="2454275" y="369358"/>
                  <a:pt x="2457450" y="457200"/>
                </a:cubicBezTo>
                <a:cubicBezTo>
                  <a:pt x="2460625" y="545042"/>
                  <a:pt x="2457450" y="685800"/>
                  <a:pt x="2457450" y="685800"/>
                </a:cubicBezTo>
                <a:cubicBezTo>
                  <a:pt x="2457450" y="773642"/>
                  <a:pt x="2454275" y="895350"/>
                  <a:pt x="2457450" y="984250"/>
                </a:cubicBezTo>
                <a:cubicBezTo>
                  <a:pt x="2460625" y="1073150"/>
                  <a:pt x="2469092" y="1153584"/>
                  <a:pt x="2476500" y="1219200"/>
                </a:cubicBezTo>
                <a:cubicBezTo>
                  <a:pt x="2483908" y="1284816"/>
                  <a:pt x="2487083" y="1325033"/>
                  <a:pt x="2501900" y="1377950"/>
                </a:cubicBezTo>
                <a:cubicBezTo>
                  <a:pt x="2516717" y="1430867"/>
                  <a:pt x="2536825" y="1493308"/>
                  <a:pt x="2565400" y="1536700"/>
                </a:cubicBezTo>
                <a:cubicBezTo>
                  <a:pt x="2593975" y="1580092"/>
                  <a:pt x="2637367" y="1618192"/>
                  <a:pt x="2673350" y="1638300"/>
                </a:cubicBezTo>
                <a:cubicBezTo>
                  <a:pt x="2709333" y="1658408"/>
                  <a:pt x="2745316" y="1657879"/>
                  <a:pt x="2781300" y="1657350"/>
                </a:cubicBezTo>
              </a:path>
            </a:pathLst>
          </a:custGeom>
          <a:noFill/>
          <a:ln w="28575">
            <a:solidFill>
              <a:srgbClr val="A0C02A"/>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636" name="Freeform 94"/>
          <p:cNvSpPr>
            <a:spLocks noChangeArrowheads="1"/>
          </p:cNvSpPr>
          <p:nvPr/>
        </p:nvSpPr>
        <p:spPr bwMode="auto">
          <a:xfrm>
            <a:off x="3988027" y="1750218"/>
            <a:ext cx="1077912" cy="1630363"/>
          </a:xfrm>
          <a:custGeom>
            <a:avLst/>
            <a:gdLst>
              <a:gd name="T0" fmla="*/ 0 w 2863850"/>
              <a:gd name="T1" fmla="*/ 233208 h 1630892"/>
              <a:gd name="T2" fmla="*/ 23890 w 2863850"/>
              <a:gd name="T3" fmla="*/ 188890 h 1630892"/>
              <a:gd name="T4" fmla="*/ 35836 w 2863850"/>
              <a:gd name="T5" fmla="*/ 138237 h 1630892"/>
              <a:gd name="T6" fmla="*/ 78838 w 2863850"/>
              <a:gd name="T7" fmla="*/ 36934 h 1630892"/>
              <a:gd name="T8" fmla="*/ 121841 w 2863850"/>
              <a:gd name="T9" fmla="*/ 24270 h 1630892"/>
              <a:gd name="T10" fmla="*/ 174400 w 2863850"/>
              <a:gd name="T11" fmla="*/ 11606 h 1630892"/>
              <a:gd name="T12" fmla="*/ 329688 w 2863850"/>
              <a:gd name="T13" fmla="*/ 5274 h 1630892"/>
              <a:gd name="T14" fmla="*/ 635486 w 2863850"/>
              <a:gd name="T15" fmla="*/ 5274 h 1630892"/>
              <a:gd name="T16" fmla="*/ 764494 w 2863850"/>
              <a:gd name="T17" fmla="*/ 5274 h 1630892"/>
              <a:gd name="T18" fmla="*/ 872001 w 2863850"/>
              <a:gd name="T19" fmla="*/ 5274 h 1630892"/>
              <a:gd name="T20" fmla="*/ 946062 w 2863850"/>
              <a:gd name="T21" fmla="*/ 36934 h 1630892"/>
              <a:gd name="T22" fmla="*/ 965174 w 2863850"/>
              <a:gd name="T23" fmla="*/ 125573 h 1630892"/>
              <a:gd name="T24" fmla="*/ 974730 w 2863850"/>
              <a:gd name="T25" fmla="*/ 277532 h 1630892"/>
              <a:gd name="T26" fmla="*/ 974730 w 2863850"/>
              <a:gd name="T27" fmla="*/ 486468 h 1630892"/>
              <a:gd name="T28" fmla="*/ 974730 w 2863850"/>
              <a:gd name="T29" fmla="*/ 809371 h 1630892"/>
              <a:gd name="T30" fmla="*/ 979508 w 2863850"/>
              <a:gd name="T31" fmla="*/ 1113281 h 1630892"/>
              <a:gd name="T32" fmla="*/ 991453 w 2863850"/>
              <a:gd name="T33" fmla="*/ 1315887 h 1630892"/>
              <a:gd name="T34" fmla="*/ 1015344 w 2863850"/>
              <a:gd name="T35" fmla="*/ 1467843 h 1630892"/>
              <a:gd name="T36" fmla="*/ 1077459 w 2863850"/>
              <a:gd name="T37" fmla="*/ 1626128 h 16308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63850"/>
              <a:gd name="T58" fmla="*/ 0 h 1630892"/>
              <a:gd name="T59" fmla="*/ 2863850 w 2863850"/>
              <a:gd name="T60" fmla="*/ 1630892 h 16308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63850" h="1630892">
                <a:moveTo>
                  <a:pt x="0" y="233892"/>
                </a:moveTo>
                <a:cubicBezTo>
                  <a:pt x="23812" y="219604"/>
                  <a:pt x="47625" y="205317"/>
                  <a:pt x="63500" y="189442"/>
                </a:cubicBezTo>
                <a:cubicBezTo>
                  <a:pt x="79375" y="173567"/>
                  <a:pt x="70908" y="164042"/>
                  <a:pt x="95250" y="138642"/>
                </a:cubicBezTo>
                <a:cubicBezTo>
                  <a:pt x="119592" y="113242"/>
                  <a:pt x="171450" y="56092"/>
                  <a:pt x="209550" y="37042"/>
                </a:cubicBezTo>
                <a:cubicBezTo>
                  <a:pt x="247650" y="17992"/>
                  <a:pt x="323850" y="24342"/>
                  <a:pt x="323850" y="24342"/>
                </a:cubicBezTo>
                <a:cubicBezTo>
                  <a:pt x="366183" y="20109"/>
                  <a:pt x="371475" y="14817"/>
                  <a:pt x="463550" y="11642"/>
                </a:cubicBezTo>
                <a:cubicBezTo>
                  <a:pt x="555625" y="8467"/>
                  <a:pt x="876300" y="5292"/>
                  <a:pt x="876300" y="5292"/>
                </a:cubicBezTo>
                <a:lnTo>
                  <a:pt x="1689100" y="5292"/>
                </a:lnTo>
                <a:lnTo>
                  <a:pt x="2032000" y="5292"/>
                </a:lnTo>
                <a:cubicBezTo>
                  <a:pt x="2136775" y="5292"/>
                  <a:pt x="2237317" y="0"/>
                  <a:pt x="2317750" y="5292"/>
                </a:cubicBezTo>
                <a:cubicBezTo>
                  <a:pt x="2398183" y="10584"/>
                  <a:pt x="2473325" y="16934"/>
                  <a:pt x="2514600" y="37042"/>
                </a:cubicBezTo>
                <a:cubicBezTo>
                  <a:pt x="2555875" y="57150"/>
                  <a:pt x="2552700" y="85725"/>
                  <a:pt x="2565400" y="125942"/>
                </a:cubicBezTo>
                <a:cubicBezTo>
                  <a:pt x="2578100" y="166159"/>
                  <a:pt x="2586567" y="218017"/>
                  <a:pt x="2590800" y="278342"/>
                </a:cubicBezTo>
                <a:cubicBezTo>
                  <a:pt x="2595033" y="338667"/>
                  <a:pt x="2590800" y="487892"/>
                  <a:pt x="2590800" y="487892"/>
                </a:cubicBezTo>
                <a:cubicBezTo>
                  <a:pt x="2590800" y="576792"/>
                  <a:pt x="2588683" y="706967"/>
                  <a:pt x="2590800" y="811742"/>
                </a:cubicBezTo>
                <a:cubicBezTo>
                  <a:pt x="2592917" y="916517"/>
                  <a:pt x="2596092" y="1031875"/>
                  <a:pt x="2603500" y="1116542"/>
                </a:cubicBezTo>
                <a:cubicBezTo>
                  <a:pt x="2610908" y="1201209"/>
                  <a:pt x="2619375" y="1260475"/>
                  <a:pt x="2635250" y="1319742"/>
                </a:cubicBezTo>
                <a:cubicBezTo>
                  <a:pt x="2651125" y="1379009"/>
                  <a:pt x="2660650" y="1420284"/>
                  <a:pt x="2698750" y="1472142"/>
                </a:cubicBezTo>
                <a:cubicBezTo>
                  <a:pt x="2736850" y="1524000"/>
                  <a:pt x="2800350" y="1577446"/>
                  <a:pt x="2863850" y="1630892"/>
                </a:cubicBezTo>
              </a:path>
            </a:pathLst>
          </a:custGeom>
          <a:noFill/>
          <a:ln w="28575">
            <a:solidFill>
              <a:srgbClr val="A0C02A"/>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637" name="Freeform 95"/>
          <p:cNvSpPr>
            <a:spLocks noChangeArrowheads="1"/>
          </p:cNvSpPr>
          <p:nvPr/>
        </p:nvSpPr>
        <p:spPr bwMode="auto">
          <a:xfrm>
            <a:off x="3962627" y="1699418"/>
            <a:ext cx="1106487" cy="1579563"/>
          </a:xfrm>
          <a:custGeom>
            <a:avLst/>
            <a:gdLst>
              <a:gd name="T0" fmla="*/ 21069 w 2938992"/>
              <a:gd name="T1" fmla="*/ 380026 h 1579033"/>
              <a:gd name="T2" fmla="*/ 4373 w 2938992"/>
              <a:gd name="T3" fmla="*/ 341809 h 1579033"/>
              <a:gd name="T4" fmla="*/ 6759 w 2938992"/>
              <a:gd name="T5" fmla="*/ 220799 h 1579033"/>
              <a:gd name="T6" fmla="*/ 44919 w 2938992"/>
              <a:gd name="T7" fmla="*/ 125261 h 1579033"/>
              <a:gd name="T8" fmla="*/ 83083 w 2938992"/>
              <a:gd name="T9" fmla="*/ 61572 h 1579033"/>
              <a:gd name="T10" fmla="*/ 171335 w 2938992"/>
              <a:gd name="T11" fmla="*/ 10619 h 1579033"/>
              <a:gd name="T12" fmla="*/ 271513 w 2938992"/>
              <a:gd name="T13" fmla="*/ 10619 h 1579033"/>
              <a:gd name="T14" fmla="*/ 436089 w 2938992"/>
              <a:gd name="T15" fmla="*/ 10619 h 1579033"/>
              <a:gd name="T16" fmla="*/ 662681 w 2938992"/>
              <a:gd name="T17" fmla="*/ 4242 h 1579033"/>
              <a:gd name="T18" fmla="*/ 846338 w 2938992"/>
              <a:gd name="T19" fmla="*/ 4242 h 1579033"/>
              <a:gd name="T20" fmla="*/ 927435 w 2938992"/>
              <a:gd name="T21" fmla="*/ 4242 h 1579033"/>
              <a:gd name="T22" fmla="*/ 982295 w 2938992"/>
              <a:gd name="T23" fmla="*/ 29723 h 1579033"/>
              <a:gd name="T24" fmla="*/ 1013301 w 2938992"/>
              <a:gd name="T25" fmla="*/ 80676 h 1579033"/>
              <a:gd name="T26" fmla="*/ 1022841 w 2938992"/>
              <a:gd name="T27" fmla="*/ 157109 h 1579033"/>
              <a:gd name="T28" fmla="*/ 1025226 w 2938992"/>
              <a:gd name="T29" fmla="*/ 322705 h 1579033"/>
              <a:gd name="T30" fmla="*/ 1025226 w 2938992"/>
              <a:gd name="T31" fmla="*/ 551996 h 1579033"/>
              <a:gd name="T32" fmla="*/ 1025226 w 2938992"/>
              <a:gd name="T33" fmla="*/ 864084 h 1579033"/>
              <a:gd name="T34" fmla="*/ 1027612 w 2938992"/>
              <a:gd name="T35" fmla="*/ 1137959 h 1579033"/>
              <a:gd name="T36" fmla="*/ 1039538 w 2938992"/>
              <a:gd name="T37" fmla="*/ 1309927 h 1579033"/>
              <a:gd name="T38" fmla="*/ 1058618 w 2938992"/>
              <a:gd name="T39" fmla="*/ 1424572 h 1579033"/>
              <a:gd name="T40" fmla="*/ 1103937 w 2938992"/>
              <a:gd name="T41" fmla="*/ 1583800 h 15790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38992"/>
              <a:gd name="T64" fmla="*/ 0 h 1579033"/>
              <a:gd name="T65" fmla="*/ 2938992 w 2938992"/>
              <a:gd name="T66" fmla="*/ 1579033 h 15790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38992" h="1579033">
                <a:moveTo>
                  <a:pt x="56092" y="378883"/>
                </a:moveTo>
                <a:cubicBezTo>
                  <a:pt x="37042" y="373062"/>
                  <a:pt x="17992" y="367241"/>
                  <a:pt x="11642" y="340783"/>
                </a:cubicBezTo>
                <a:cubicBezTo>
                  <a:pt x="5292" y="314325"/>
                  <a:pt x="0" y="256116"/>
                  <a:pt x="17992" y="220133"/>
                </a:cubicBezTo>
                <a:cubicBezTo>
                  <a:pt x="35984" y="184150"/>
                  <a:pt x="85725" y="151341"/>
                  <a:pt x="119592" y="124883"/>
                </a:cubicBezTo>
                <a:cubicBezTo>
                  <a:pt x="153459" y="98425"/>
                  <a:pt x="165100" y="80433"/>
                  <a:pt x="221192" y="61383"/>
                </a:cubicBezTo>
                <a:cubicBezTo>
                  <a:pt x="277284" y="42333"/>
                  <a:pt x="372534" y="19050"/>
                  <a:pt x="456142" y="10583"/>
                </a:cubicBezTo>
                <a:cubicBezTo>
                  <a:pt x="539750" y="2116"/>
                  <a:pt x="722842" y="10583"/>
                  <a:pt x="722842" y="10583"/>
                </a:cubicBezTo>
                <a:lnTo>
                  <a:pt x="1160992" y="10583"/>
                </a:lnTo>
                <a:lnTo>
                  <a:pt x="1764242" y="4233"/>
                </a:lnTo>
                <a:lnTo>
                  <a:pt x="2253192" y="4233"/>
                </a:lnTo>
                <a:cubicBezTo>
                  <a:pt x="2370667" y="4233"/>
                  <a:pt x="2408767" y="0"/>
                  <a:pt x="2469092" y="4233"/>
                </a:cubicBezTo>
                <a:cubicBezTo>
                  <a:pt x="2529417" y="8466"/>
                  <a:pt x="2577042" y="16933"/>
                  <a:pt x="2615142" y="29633"/>
                </a:cubicBezTo>
                <a:cubicBezTo>
                  <a:pt x="2653242" y="42333"/>
                  <a:pt x="2679700" y="59266"/>
                  <a:pt x="2697692" y="80433"/>
                </a:cubicBezTo>
                <a:cubicBezTo>
                  <a:pt x="2715684" y="101600"/>
                  <a:pt x="2717800" y="116416"/>
                  <a:pt x="2723092" y="156633"/>
                </a:cubicBezTo>
                <a:cubicBezTo>
                  <a:pt x="2728384" y="196850"/>
                  <a:pt x="2728384" y="256116"/>
                  <a:pt x="2729442" y="321733"/>
                </a:cubicBezTo>
                <a:cubicBezTo>
                  <a:pt x="2730500" y="387350"/>
                  <a:pt x="2729442" y="550333"/>
                  <a:pt x="2729442" y="550333"/>
                </a:cubicBezTo>
                <a:cubicBezTo>
                  <a:pt x="2729442" y="640291"/>
                  <a:pt x="2728384" y="764116"/>
                  <a:pt x="2729442" y="861483"/>
                </a:cubicBezTo>
                <a:cubicBezTo>
                  <a:pt x="2730500" y="958850"/>
                  <a:pt x="2729442" y="1060450"/>
                  <a:pt x="2735792" y="1134533"/>
                </a:cubicBezTo>
                <a:cubicBezTo>
                  <a:pt x="2742142" y="1208616"/>
                  <a:pt x="2753784" y="1258358"/>
                  <a:pt x="2767542" y="1305983"/>
                </a:cubicBezTo>
                <a:cubicBezTo>
                  <a:pt x="2781300" y="1353608"/>
                  <a:pt x="2789767" y="1374775"/>
                  <a:pt x="2818342" y="1420283"/>
                </a:cubicBezTo>
                <a:cubicBezTo>
                  <a:pt x="2846917" y="1465791"/>
                  <a:pt x="2892954" y="1522412"/>
                  <a:pt x="2938992" y="1579033"/>
                </a:cubicBezTo>
              </a:path>
            </a:pathLst>
          </a:custGeom>
          <a:noFill/>
          <a:ln w="28575">
            <a:solidFill>
              <a:srgbClr val="A0C02A"/>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638" name="Freeform 83"/>
          <p:cNvSpPr>
            <a:spLocks noChangeArrowheads="1"/>
          </p:cNvSpPr>
          <p:nvPr/>
        </p:nvSpPr>
        <p:spPr bwMode="auto">
          <a:xfrm flipH="1">
            <a:off x="3657827" y="2604293"/>
            <a:ext cx="304800" cy="779463"/>
          </a:xfrm>
          <a:custGeom>
            <a:avLst/>
            <a:gdLst>
              <a:gd name="T0" fmla="*/ 310388 w 232833"/>
              <a:gd name="T1" fmla="*/ 767732 h 836083"/>
              <a:gd name="T2" fmla="*/ 191878 w 232833"/>
              <a:gd name="T3" fmla="*/ 761781 h 836083"/>
              <a:gd name="T4" fmla="*/ 47969 w 232833"/>
              <a:gd name="T5" fmla="*/ 636801 h 836083"/>
              <a:gd name="T6" fmla="*/ 5646 w 232833"/>
              <a:gd name="T7" fmla="*/ 440404 h 836083"/>
              <a:gd name="T8" fmla="*/ 14105 w 232833"/>
              <a:gd name="T9" fmla="*/ 0 h 836083"/>
              <a:gd name="T10" fmla="*/ 0 60000 65536"/>
              <a:gd name="T11" fmla="*/ 0 60000 65536"/>
              <a:gd name="T12" fmla="*/ 0 60000 65536"/>
              <a:gd name="T13" fmla="*/ 0 60000 65536"/>
              <a:gd name="T14" fmla="*/ 0 60000 65536"/>
              <a:gd name="T15" fmla="*/ 0 w 232833"/>
              <a:gd name="T16" fmla="*/ 0 h 836083"/>
              <a:gd name="T17" fmla="*/ 232833 w 232833"/>
              <a:gd name="T18" fmla="*/ 836083 h 836083"/>
            </a:gdLst>
            <a:ahLst/>
            <a:cxnLst>
              <a:cxn ang="T10">
                <a:pos x="T0" y="T1"/>
              </a:cxn>
              <a:cxn ang="T11">
                <a:pos x="T2" y="T3"/>
              </a:cxn>
              <a:cxn ang="T12">
                <a:pos x="T4" y="T5"/>
              </a:cxn>
              <a:cxn ang="T13">
                <a:pos x="T6" y="T7"/>
              </a:cxn>
              <a:cxn ang="T14">
                <a:pos x="T8" y="T9"/>
              </a:cxn>
            </a:cxnLst>
            <a:rect l="T15" t="T16" r="T17" b="T18"/>
            <a:pathLst>
              <a:path w="232833" h="836083">
                <a:moveTo>
                  <a:pt x="232833" y="819150"/>
                </a:moveTo>
                <a:cubicBezTo>
                  <a:pt x="204787" y="827616"/>
                  <a:pt x="176741" y="836083"/>
                  <a:pt x="143933" y="812800"/>
                </a:cubicBezTo>
                <a:cubicBezTo>
                  <a:pt x="111125" y="789517"/>
                  <a:pt x="59266" y="736600"/>
                  <a:pt x="35983" y="679450"/>
                </a:cubicBezTo>
                <a:cubicBezTo>
                  <a:pt x="12700" y="622300"/>
                  <a:pt x="8466" y="583141"/>
                  <a:pt x="4233" y="469900"/>
                </a:cubicBezTo>
                <a:cubicBezTo>
                  <a:pt x="0" y="356659"/>
                  <a:pt x="5291" y="178329"/>
                  <a:pt x="10583" y="0"/>
                </a:cubicBezTo>
              </a:path>
            </a:pathLst>
          </a:custGeom>
          <a:noFill/>
          <a:ln w="28575">
            <a:solidFill>
              <a:srgbClr val="FC8932"/>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639" name="Freeform 84"/>
          <p:cNvSpPr>
            <a:spLocks noChangeArrowheads="1"/>
          </p:cNvSpPr>
          <p:nvPr/>
        </p:nvSpPr>
        <p:spPr bwMode="auto">
          <a:xfrm flipH="1">
            <a:off x="3614964" y="2593181"/>
            <a:ext cx="460375" cy="906462"/>
          </a:xfrm>
          <a:custGeom>
            <a:avLst/>
            <a:gdLst>
              <a:gd name="T0" fmla="*/ 460459 w 339725"/>
              <a:gd name="T1" fmla="*/ 893692 h 905933"/>
              <a:gd name="T2" fmla="*/ 305538 w 339725"/>
              <a:gd name="T3" fmla="*/ 887309 h 905933"/>
              <a:gd name="T4" fmla="*/ 73157 w 339725"/>
              <a:gd name="T5" fmla="*/ 753254 h 905933"/>
              <a:gd name="T6" fmla="*/ 4303 w 339725"/>
              <a:gd name="T7" fmla="*/ 491530 h 905933"/>
              <a:gd name="T8" fmla="*/ 47337 w 339725"/>
              <a:gd name="T9" fmla="*/ 0 h 905933"/>
              <a:gd name="T10" fmla="*/ 0 60000 65536"/>
              <a:gd name="T11" fmla="*/ 0 60000 65536"/>
              <a:gd name="T12" fmla="*/ 0 60000 65536"/>
              <a:gd name="T13" fmla="*/ 0 60000 65536"/>
              <a:gd name="T14" fmla="*/ 0 60000 65536"/>
              <a:gd name="T15" fmla="*/ 0 w 339725"/>
              <a:gd name="T16" fmla="*/ 0 h 905933"/>
              <a:gd name="T17" fmla="*/ 339725 w 339725"/>
              <a:gd name="T18" fmla="*/ 905933 h 905933"/>
            </a:gdLst>
            <a:ahLst/>
            <a:cxnLst>
              <a:cxn ang="T10">
                <a:pos x="T0" y="T1"/>
              </a:cxn>
              <a:cxn ang="T11">
                <a:pos x="T2" y="T3"/>
              </a:cxn>
              <a:cxn ang="T12">
                <a:pos x="T4" y="T5"/>
              </a:cxn>
              <a:cxn ang="T13">
                <a:pos x="T6" y="T7"/>
              </a:cxn>
              <a:cxn ang="T14">
                <a:pos x="T8" y="T9"/>
              </a:cxn>
            </a:cxnLst>
            <a:rect l="T15" t="T16" r="T17" b="T18"/>
            <a:pathLst>
              <a:path w="339725" h="905933">
                <a:moveTo>
                  <a:pt x="339725" y="889000"/>
                </a:moveTo>
                <a:cubicBezTo>
                  <a:pt x="306387" y="897466"/>
                  <a:pt x="273050" y="905933"/>
                  <a:pt x="225425" y="882650"/>
                </a:cubicBezTo>
                <a:cubicBezTo>
                  <a:pt x="177800" y="859367"/>
                  <a:pt x="91017" y="814917"/>
                  <a:pt x="53975" y="749300"/>
                </a:cubicBezTo>
                <a:cubicBezTo>
                  <a:pt x="16933" y="683683"/>
                  <a:pt x="6350" y="613833"/>
                  <a:pt x="3175" y="488950"/>
                </a:cubicBezTo>
                <a:cubicBezTo>
                  <a:pt x="0" y="364067"/>
                  <a:pt x="17462" y="182033"/>
                  <a:pt x="34925" y="0"/>
                </a:cubicBezTo>
              </a:path>
            </a:pathLst>
          </a:custGeom>
          <a:noFill/>
          <a:ln w="28575">
            <a:solidFill>
              <a:srgbClr val="FC8932"/>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640" name="Freeform 86"/>
          <p:cNvSpPr>
            <a:spLocks noChangeArrowheads="1"/>
          </p:cNvSpPr>
          <p:nvPr/>
        </p:nvSpPr>
        <p:spPr bwMode="auto">
          <a:xfrm>
            <a:off x="4219802" y="2469356"/>
            <a:ext cx="1709737" cy="839787"/>
          </a:xfrm>
          <a:custGeom>
            <a:avLst/>
            <a:gdLst>
              <a:gd name="T0" fmla="*/ 0 w 1609106"/>
              <a:gd name="T1" fmla="*/ 5956 h 835231"/>
              <a:gd name="T2" fmla="*/ 81630 w 1609106"/>
              <a:gd name="T3" fmla="*/ 11902 h 835231"/>
              <a:gd name="T4" fmla="*/ 131858 w 1609106"/>
              <a:gd name="T5" fmla="*/ 77370 h 835231"/>
              <a:gd name="T6" fmla="*/ 188369 w 1609106"/>
              <a:gd name="T7" fmla="*/ 178544 h 835231"/>
              <a:gd name="T8" fmla="*/ 282555 w 1609106"/>
              <a:gd name="T9" fmla="*/ 184500 h 835231"/>
              <a:gd name="T10" fmla="*/ 590224 w 1609106"/>
              <a:gd name="T11" fmla="*/ 184500 h 835231"/>
              <a:gd name="T12" fmla="*/ 1086261 w 1609106"/>
              <a:gd name="T13" fmla="*/ 190446 h 835231"/>
              <a:gd name="T14" fmla="*/ 1312306 w 1609106"/>
              <a:gd name="T15" fmla="*/ 190446 h 835231"/>
              <a:gd name="T16" fmla="*/ 1431607 w 1609106"/>
              <a:gd name="T17" fmla="*/ 196402 h 835231"/>
              <a:gd name="T18" fmla="*/ 1544627 w 1609106"/>
              <a:gd name="T19" fmla="*/ 249964 h 835231"/>
              <a:gd name="T20" fmla="*/ 1582303 w 1609106"/>
              <a:gd name="T21" fmla="*/ 363043 h 835231"/>
              <a:gd name="T22" fmla="*/ 1588580 w 1609106"/>
              <a:gd name="T23" fmla="*/ 761793 h 835231"/>
              <a:gd name="T24" fmla="*/ 1601138 w 1609106"/>
              <a:gd name="T25" fmla="*/ 815355 h 835231"/>
              <a:gd name="T26" fmla="*/ 1626254 w 1609106"/>
              <a:gd name="T27" fmla="*/ 821305 h 835231"/>
              <a:gd name="T28" fmla="*/ 1701601 w 1609106"/>
              <a:gd name="T29" fmla="*/ 821305 h 8352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09106"/>
              <a:gd name="T46" fmla="*/ 0 h 835231"/>
              <a:gd name="T47" fmla="*/ 1609106 w 1609106"/>
              <a:gd name="T48" fmla="*/ 835231 h 8352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09106" h="835231">
                <a:moveTo>
                  <a:pt x="0" y="5938"/>
                </a:moveTo>
                <a:cubicBezTo>
                  <a:pt x="28204" y="2969"/>
                  <a:pt x="56408" y="0"/>
                  <a:pt x="77190" y="11875"/>
                </a:cubicBezTo>
                <a:cubicBezTo>
                  <a:pt x="97972" y="23750"/>
                  <a:pt x="107868" y="49481"/>
                  <a:pt x="124691" y="77190"/>
                </a:cubicBezTo>
                <a:cubicBezTo>
                  <a:pt x="141514" y="104899"/>
                  <a:pt x="154380" y="160317"/>
                  <a:pt x="178130" y="178130"/>
                </a:cubicBezTo>
                <a:cubicBezTo>
                  <a:pt x="201880" y="195943"/>
                  <a:pt x="203860" y="183078"/>
                  <a:pt x="267195" y="184068"/>
                </a:cubicBezTo>
                <a:cubicBezTo>
                  <a:pt x="330530" y="185058"/>
                  <a:pt x="558140" y="184068"/>
                  <a:pt x="558140" y="184068"/>
                </a:cubicBezTo>
                <a:lnTo>
                  <a:pt x="1027215" y="190005"/>
                </a:lnTo>
                <a:lnTo>
                  <a:pt x="1240971" y="190005"/>
                </a:lnTo>
                <a:cubicBezTo>
                  <a:pt x="1295400" y="190995"/>
                  <a:pt x="1317171" y="186047"/>
                  <a:pt x="1353787" y="195943"/>
                </a:cubicBezTo>
                <a:cubicBezTo>
                  <a:pt x="1390403" y="205839"/>
                  <a:pt x="1436914" y="221673"/>
                  <a:pt x="1460665" y="249382"/>
                </a:cubicBezTo>
                <a:cubicBezTo>
                  <a:pt x="1484416" y="277091"/>
                  <a:pt x="1489364" y="277091"/>
                  <a:pt x="1496291" y="362197"/>
                </a:cubicBezTo>
                <a:cubicBezTo>
                  <a:pt x="1503218" y="447303"/>
                  <a:pt x="1499259" y="684811"/>
                  <a:pt x="1502228" y="760021"/>
                </a:cubicBezTo>
                <a:cubicBezTo>
                  <a:pt x="1505197" y="835231"/>
                  <a:pt x="1508166" y="803564"/>
                  <a:pt x="1514104" y="813460"/>
                </a:cubicBezTo>
                <a:cubicBezTo>
                  <a:pt x="1520042" y="823356"/>
                  <a:pt x="1522020" y="818408"/>
                  <a:pt x="1537854" y="819397"/>
                </a:cubicBezTo>
                <a:cubicBezTo>
                  <a:pt x="1553688" y="820386"/>
                  <a:pt x="1581397" y="819891"/>
                  <a:pt x="1609106" y="819397"/>
                </a:cubicBezTo>
              </a:path>
            </a:pathLst>
          </a:custGeom>
          <a:noFill/>
          <a:ln w="28575">
            <a:solidFill>
              <a:srgbClr val="FF9933"/>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641" name="Freeform 87"/>
          <p:cNvSpPr>
            <a:spLocks noChangeArrowheads="1"/>
          </p:cNvSpPr>
          <p:nvPr/>
        </p:nvSpPr>
        <p:spPr bwMode="auto">
          <a:xfrm>
            <a:off x="4224564" y="2559843"/>
            <a:ext cx="1687513" cy="823913"/>
          </a:xfrm>
          <a:custGeom>
            <a:avLst/>
            <a:gdLst>
              <a:gd name="T0" fmla="*/ 0 w 1585355"/>
              <a:gd name="T1" fmla="*/ 0 h 820387"/>
              <a:gd name="T2" fmla="*/ 69664 w 1585355"/>
              <a:gd name="T3" fmla="*/ 23950 h 820387"/>
              <a:gd name="T4" fmla="*/ 101325 w 1585355"/>
              <a:gd name="T5" fmla="*/ 107781 h 820387"/>
              <a:gd name="T6" fmla="*/ 183662 w 1585355"/>
              <a:gd name="T7" fmla="*/ 143705 h 820387"/>
              <a:gd name="T8" fmla="*/ 297653 w 1585355"/>
              <a:gd name="T9" fmla="*/ 143705 h 820387"/>
              <a:gd name="T10" fmla="*/ 1279281 w 1585355"/>
              <a:gd name="T11" fmla="*/ 143705 h 820387"/>
              <a:gd name="T12" fmla="*/ 1386946 w 1585355"/>
              <a:gd name="T13" fmla="*/ 143705 h 820387"/>
              <a:gd name="T14" fmla="*/ 1481941 w 1585355"/>
              <a:gd name="T15" fmla="*/ 155679 h 820387"/>
              <a:gd name="T16" fmla="*/ 1532607 w 1585355"/>
              <a:gd name="T17" fmla="*/ 233520 h 820387"/>
              <a:gd name="T18" fmla="*/ 1538940 w 1585355"/>
              <a:gd name="T19" fmla="*/ 485006 h 820387"/>
              <a:gd name="T20" fmla="*/ 1545272 w 1585355"/>
              <a:gd name="T21" fmla="*/ 700563 h 820387"/>
              <a:gd name="T22" fmla="*/ 1557937 w 1585355"/>
              <a:gd name="T23" fmla="*/ 808343 h 820387"/>
              <a:gd name="T24" fmla="*/ 1690932 w 1585355"/>
              <a:gd name="T25" fmla="*/ 814331 h 8203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85355"/>
              <a:gd name="T40" fmla="*/ 0 h 820387"/>
              <a:gd name="T41" fmla="*/ 1585355 w 1585355"/>
              <a:gd name="T42" fmla="*/ 820387 h 8203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85355" h="820387">
                <a:moveTo>
                  <a:pt x="0" y="0"/>
                </a:moveTo>
                <a:cubicBezTo>
                  <a:pt x="24740" y="2969"/>
                  <a:pt x="49480" y="5938"/>
                  <a:pt x="65314" y="23751"/>
                </a:cubicBezTo>
                <a:cubicBezTo>
                  <a:pt x="81148" y="41564"/>
                  <a:pt x="77189" y="87086"/>
                  <a:pt x="95002" y="106878"/>
                </a:cubicBezTo>
                <a:cubicBezTo>
                  <a:pt x="112815" y="126670"/>
                  <a:pt x="141514" y="136566"/>
                  <a:pt x="172192" y="142504"/>
                </a:cubicBezTo>
                <a:cubicBezTo>
                  <a:pt x="202870" y="148442"/>
                  <a:pt x="279070" y="142504"/>
                  <a:pt x="279070" y="142504"/>
                </a:cubicBezTo>
                <a:lnTo>
                  <a:pt x="1199407" y="142504"/>
                </a:lnTo>
                <a:cubicBezTo>
                  <a:pt x="1369620" y="142504"/>
                  <a:pt x="1268680" y="140525"/>
                  <a:pt x="1300348" y="142504"/>
                </a:cubicBezTo>
                <a:cubicBezTo>
                  <a:pt x="1332016" y="144483"/>
                  <a:pt x="1366652" y="139535"/>
                  <a:pt x="1389413" y="154379"/>
                </a:cubicBezTo>
                <a:cubicBezTo>
                  <a:pt x="1412174" y="169223"/>
                  <a:pt x="1428008" y="177140"/>
                  <a:pt x="1436914" y="231569"/>
                </a:cubicBezTo>
                <a:cubicBezTo>
                  <a:pt x="1445820" y="285998"/>
                  <a:pt x="1440873" y="403762"/>
                  <a:pt x="1442852" y="480951"/>
                </a:cubicBezTo>
                <a:cubicBezTo>
                  <a:pt x="1444831" y="558140"/>
                  <a:pt x="1445820" y="641267"/>
                  <a:pt x="1448789" y="694706"/>
                </a:cubicBezTo>
                <a:cubicBezTo>
                  <a:pt x="1451758" y="748145"/>
                  <a:pt x="1437904" y="782781"/>
                  <a:pt x="1460665" y="801584"/>
                </a:cubicBezTo>
                <a:cubicBezTo>
                  <a:pt x="1483426" y="820387"/>
                  <a:pt x="1534390" y="813954"/>
                  <a:pt x="1585355" y="807522"/>
                </a:cubicBezTo>
              </a:path>
            </a:pathLst>
          </a:custGeom>
          <a:noFill/>
          <a:ln w="28575">
            <a:solidFill>
              <a:srgbClr val="FF9933"/>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642" name="Freeform 88"/>
          <p:cNvSpPr>
            <a:spLocks noChangeArrowheads="1"/>
          </p:cNvSpPr>
          <p:nvPr/>
        </p:nvSpPr>
        <p:spPr bwMode="auto">
          <a:xfrm>
            <a:off x="4137252" y="2477293"/>
            <a:ext cx="1785937" cy="976313"/>
          </a:xfrm>
          <a:custGeom>
            <a:avLst/>
            <a:gdLst>
              <a:gd name="T0" fmla="*/ 0 w 1680359"/>
              <a:gd name="T1" fmla="*/ 0 h 973776"/>
              <a:gd name="T2" fmla="*/ 37716 w 1680359"/>
              <a:gd name="T3" fmla="*/ 41508 h 973776"/>
              <a:gd name="T4" fmla="*/ 50295 w 1680359"/>
              <a:gd name="T5" fmla="*/ 142313 h 973776"/>
              <a:gd name="T6" fmla="*/ 125736 w 1680359"/>
              <a:gd name="T7" fmla="*/ 231255 h 973776"/>
              <a:gd name="T8" fmla="*/ 270325 w 1680359"/>
              <a:gd name="T9" fmla="*/ 284622 h 973776"/>
              <a:gd name="T10" fmla="*/ 540650 w 1680359"/>
              <a:gd name="T11" fmla="*/ 284622 h 973776"/>
              <a:gd name="T12" fmla="*/ 1276187 w 1680359"/>
              <a:gd name="T13" fmla="*/ 266833 h 973776"/>
              <a:gd name="T14" fmla="*/ 1521366 w 1680359"/>
              <a:gd name="T15" fmla="*/ 278693 h 973776"/>
              <a:gd name="T16" fmla="*/ 1577944 w 1680359"/>
              <a:gd name="T17" fmla="*/ 391355 h 973776"/>
              <a:gd name="T18" fmla="*/ 1559084 w 1680359"/>
              <a:gd name="T19" fmla="*/ 634472 h 973776"/>
              <a:gd name="T20" fmla="*/ 1565371 w 1680359"/>
              <a:gd name="T21" fmla="*/ 818290 h 973776"/>
              <a:gd name="T22" fmla="*/ 1584230 w 1680359"/>
              <a:gd name="T23" fmla="*/ 930953 h 973776"/>
              <a:gd name="T24" fmla="*/ 1634523 w 1680359"/>
              <a:gd name="T25" fmla="*/ 954671 h 973776"/>
              <a:gd name="T26" fmla="*/ 1691102 w 1680359"/>
              <a:gd name="T27" fmla="*/ 954671 h 973776"/>
              <a:gd name="T28" fmla="*/ 1779115 w 1680359"/>
              <a:gd name="T29" fmla="*/ 972460 h 9737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80359"/>
              <a:gd name="T46" fmla="*/ 0 h 973776"/>
              <a:gd name="T47" fmla="*/ 1680359 w 1680359"/>
              <a:gd name="T48" fmla="*/ 973776 h 9737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80359" h="973776">
                <a:moveTo>
                  <a:pt x="0" y="0"/>
                </a:moveTo>
                <a:cubicBezTo>
                  <a:pt x="13854" y="8906"/>
                  <a:pt x="27709" y="17812"/>
                  <a:pt x="35626" y="41563"/>
                </a:cubicBezTo>
                <a:cubicBezTo>
                  <a:pt x="43543" y="65314"/>
                  <a:pt x="33647" y="110837"/>
                  <a:pt x="47502" y="142504"/>
                </a:cubicBezTo>
                <a:cubicBezTo>
                  <a:pt x="61357" y="174172"/>
                  <a:pt x="84118" y="207817"/>
                  <a:pt x="118754" y="231568"/>
                </a:cubicBezTo>
                <a:cubicBezTo>
                  <a:pt x="153390" y="255319"/>
                  <a:pt x="190006" y="276101"/>
                  <a:pt x="255320" y="285007"/>
                </a:cubicBezTo>
                <a:cubicBezTo>
                  <a:pt x="320634" y="293913"/>
                  <a:pt x="510639" y="285007"/>
                  <a:pt x="510639" y="285007"/>
                </a:cubicBezTo>
                <a:lnTo>
                  <a:pt x="1205346" y="267194"/>
                </a:lnTo>
                <a:cubicBezTo>
                  <a:pt x="1359725" y="266205"/>
                  <a:pt x="1389414" y="258288"/>
                  <a:pt x="1436915" y="279070"/>
                </a:cubicBezTo>
                <a:cubicBezTo>
                  <a:pt x="1484416" y="299852"/>
                  <a:pt x="1484416" y="332508"/>
                  <a:pt x="1490354" y="391885"/>
                </a:cubicBezTo>
                <a:cubicBezTo>
                  <a:pt x="1496292" y="451262"/>
                  <a:pt x="1474520" y="564078"/>
                  <a:pt x="1472541" y="635330"/>
                </a:cubicBezTo>
                <a:cubicBezTo>
                  <a:pt x="1470562" y="706582"/>
                  <a:pt x="1474520" y="769917"/>
                  <a:pt x="1478478" y="819397"/>
                </a:cubicBezTo>
                <a:cubicBezTo>
                  <a:pt x="1482436" y="868877"/>
                  <a:pt x="1485405" y="909452"/>
                  <a:pt x="1496291" y="932213"/>
                </a:cubicBezTo>
                <a:cubicBezTo>
                  <a:pt x="1507177" y="954974"/>
                  <a:pt x="1526970" y="952005"/>
                  <a:pt x="1543793" y="955963"/>
                </a:cubicBezTo>
                <a:cubicBezTo>
                  <a:pt x="1560616" y="959921"/>
                  <a:pt x="1574470" y="952994"/>
                  <a:pt x="1597231" y="955963"/>
                </a:cubicBezTo>
                <a:cubicBezTo>
                  <a:pt x="1619992" y="958932"/>
                  <a:pt x="1650175" y="966354"/>
                  <a:pt x="1680359" y="973776"/>
                </a:cubicBezTo>
              </a:path>
            </a:pathLst>
          </a:custGeom>
          <a:noFill/>
          <a:ln w="28575">
            <a:solidFill>
              <a:srgbClr val="FF9933"/>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643" name="Freeform 89"/>
          <p:cNvSpPr>
            <a:spLocks noChangeArrowheads="1"/>
          </p:cNvSpPr>
          <p:nvPr/>
        </p:nvSpPr>
        <p:spPr bwMode="auto">
          <a:xfrm>
            <a:off x="4124552" y="2572543"/>
            <a:ext cx="1803400" cy="984250"/>
          </a:xfrm>
          <a:custGeom>
            <a:avLst/>
            <a:gdLst>
              <a:gd name="T0" fmla="*/ 5260 w 1697182"/>
              <a:gd name="T1" fmla="*/ 0 h 979715"/>
              <a:gd name="T2" fmla="*/ 11565 w 1697182"/>
              <a:gd name="T3" fmla="*/ 83335 h 979715"/>
              <a:gd name="T4" fmla="*/ 74648 w 1697182"/>
              <a:gd name="T5" fmla="*/ 166667 h 979715"/>
              <a:gd name="T6" fmla="*/ 144037 w 1697182"/>
              <a:gd name="T7" fmla="*/ 208331 h 979715"/>
              <a:gd name="T8" fmla="*/ 282817 w 1697182"/>
              <a:gd name="T9" fmla="*/ 238092 h 979715"/>
              <a:gd name="T10" fmla="*/ 522533 w 1697182"/>
              <a:gd name="T11" fmla="*/ 238092 h 979715"/>
              <a:gd name="T12" fmla="*/ 888413 w 1697182"/>
              <a:gd name="T13" fmla="*/ 232136 h 979715"/>
              <a:gd name="T14" fmla="*/ 1247982 w 1697182"/>
              <a:gd name="T15" fmla="*/ 220234 h 979715"/>
              <a:gd name="T16" fmla="*/ 1462463 w 1697182"/>
              <a:gd name="T17" fmla="*/ 220234 h 979715"/>
              <a:gd name="T18" fmla="*/ 1544470 w 1697182"/>
              <a:gd name="T19" fmla="*/ 255950 h 979715"/>
              <a:gd name="T20" fmla="*/ 1544470 w 1697182"/>
              <a:gd name="T21" fmla="*/ 363089 h 979715"/>
              <a:gd name="T22" fmla="*/ 1538157 w 1697182"/>
              <a:gd name="T23" fmla="*/ 452376 h 979715"/>
              <a:gd name="T24" fmla="*/ 1538157 w 1697182"/>
              <a:gd name="T25" fmla="*/ 619038 h 979715"/>
              <a:gd name="T26" fmla="*/ 1538157 w 1697182"/>
              <a:gd name="T27" fmla="*/ 755940 h 979715"/>
              <a:gd name="T28" fmla="*/ 1550775 w 1697182"/>
              <a:gd name="T29" fmla="*/ 874988 h 979715"/>
              <a:gd name="T30" fmla="*/ 1594936 w 1697182"/>
              <a:gd name="T31" fmla="*/ 922606 h 979715"/>
              <a:gd name="T32" fmla="*/ 1695870 w 1697182"/>
              <a:gd name="T33" fmla="*/ 952366 h 979715"/>
              <a:gd name="T34" fmla="*/ 1803106 w 1697182"/>
              <a:gd name="T35" fmla="*/ 982127 h 9797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97182"/>
              <a:gd name="T55" fmla="*/ 0 h 979715"/>
              <a:gd name="T56" fmla="*/ 1697182 w 1697182"/>
              <a:gd name="T57" fmla="*/ 979715 h 9797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97182" h="979715">
                <a:moveTo>
                  <a:pt x="4948" y="0"/>
                </a:moveTo>
                <a:cubicBezTo>
                  <a:pt x="2474" y="27709"/>
                  <a:pt x="0" y="55419"/>
                  <a:pt x="10886" y="83128"/>
                </a:cubicBezTo>
                <a:cubicBezTo>
                  <a:pt x="21772" y="110837"/>
                  <a:pt x="49481" y="145473"/>
                  <a:pt x="70263" y="166255"/>
                </a:cubicBezTo>
                <a:cubicBezTo>
                  <a:pt x="91045" y="187037"/>
                  <a:pt x="102920" y="195943"/>
                  <a:pt x="135577" y="207818"/>
                </a:cubicBezTo>
                <a:cubicBezTo>
                  <a:pt x="168234" y="219693"/>
                  <a:pt x="206828" y="232559"/>
                  <a:pt x="266205" y="237507"/>
                </a:cubicBezTo>
                <a:cubicBezTo>
                  <a:pt x="325582" y="242455"/>
                  <a:pt x="491837" y="237507"/>
                  <a:pt x="491837" y="237507"/>
                </a:cubicBezTo>
                <a:lnTo>
                  <a:pt x="836221" y="231569"/>
                </a:lnTo>
                <a:lnTo>
                  <a:pt x="1174668" y="219694"/>
                </a:lnTo>
                <a:cubicBezTo>
                  <a:pt x="1264722" y="217715"/>
                  <a:pt x="1330036" y="213756"/>
                  <a:pt x="1376548" y="219694"/>
                </a:cubicBezTo>
                <a:cubicBezTo>
                  <a:pt x="1423060" y="225632"/>
                  <a:pt x="1440873" y="231569"/>
                  <a:pt x="1453738" y="255320"/>
                </a:cubicBezTo>
                <a:cubicBezTo>
                  <a:pt x="1466603" y="279071"/>
                  <a:pt x="1454728" y="329541"/>
                  <a:pt x="1453738" y="362198"/>
                </a:cubicBezTo>
                <a:cubicBezTo>
                  <a:pt x="1452748" y="394855"/>
                  <a:pt x="1448790" y="408710"/>
                  <a:pt x="1447800" y="451263"/>
                </a:cubicBezTo>
                <a:cubicBezTo>
                  <a:pt x="1446810" y="493816"/>
                  <a:pt x="1447800" y="617517"/>
                  <a:pt x="1447800" y="617517"/>
                </a:cubicBezTo>
                <a:cubicBezTo>
                  <a:pt x="1447800" y="667987"/>
                  <a:pt x="1445821" y="711530"/>
                  <a:pt x="1447800" y="754083"/>
                </a:cubicBezTo>
                <a:cubicBezTo>
                  <a:pt x="1449779" y="796636"/>
                  <a:pt x="1450770" y="845128"/>
                  <a:pt x="1459676" y="872837"/>
                </a:cubicBezTo>
                <a:cubicBezTo>
                  <a:pt x="1468583" y="900546"/>
                  <a:pt x="1478478" y="907473"/>
                  <a:pt x="1501239" y="920338"/>
                </a:cubicBezTo>
                <a:cubicBezTo>
                  <a:pt x="1524000" y="933203"/>
                  <a:pt x="1596242" y="950026"/>
                  <a:pt x="1596242" y="950026"/>
                </a:cubicBezTo>
                <a:lnTo>
                  <a:pt x="1697182" y="979715"/>
                </a:lnTo>
              </a:path>
            </a:pathLst>
          </a:custGeom>
          <a:noFill/>
          <a:ln w="28575">
            <a:solidFill>
              <a:srgbClr val="FF9933"/>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644" name="Freeform 98"/>
          <p:cNvSpPr>
            <a:spLocks noChangeArrowheads="1"/>
          </p:cNvSpPr>
          <p:nvPr/>
        </p:nvSpPr>
        <p:spPr bwMode="auto">
          <a:xfrm>
            <a:off x="1404487" y="2370931"/>
            <a:ext cx="1909075" cy="1122362"/>
          </a:xfrm>
          <a:custGeom>
            <a:avLst/>
            <a:gdLst>
              <a:gd name="T0" fmla="*/ 0 w 1911350"/>
              <a:gd name="T1" fmla="*/ 1121682 h 958850"/>
              <a:gd name="T2" fmla="*/ 6927 w 1911350"/>
              <a:gd name="T3" fmla="*/ 713122 h 958850"/>
              <a:gd name="T4" fmla="*/ 13854 w 1911350"/>
              <a:gd name="T5" fmla="*/ 378846 h 958850"/>
              <a:gd name="T6" fmla="*/ 55415 w 1911350"/>
              <a:gd name="T7" fmla="*/ 133710 h 958850"/>
              <a:gd name="T8" fmla="*/ 228586 w 1911350"/>
              <a:gd name="T9" fmla="*/ 59427 h 958850"/>
              <a:gd name="T10" fmla="*/ 588782 w 1911350"/>
              <a:gd name="T11" fmla="*/ 22285 h 958850"/>
              <a:gd name="T12" fmla="*/ 1004393 w 1911350"/>
              <a:gd name="T13" fmla="*/ 14857 h 958850"/>
              <a:gd name="T14" fmla="*/ 1357663 w 1911350"/>
              <a:gd name="T15" fmla="*/ 22285 h 958850"/>
              <a:gd name="T16" fmla="*/ 1738639 w 1911350"/>
              <a:gd name="T17" fmla="*/ 22285 h 958850"/>
              <a:gd name="T18" fmla="*/ 1974152 w 1911350"/>
              <a:gd name="T19" fmla="*/ 22285 h 958850"/>
              <a:gd name="T20" fmla="*/ 2084982 w 1911350"/>
              <a:gd name="T21" fmla="*/ 155996 h 9588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11350"/>
              <a:gd name="T34" fmla="*/ 0 h 958850"/>
              <a:gd name="T35" fmla="*/ 1911350 w 1911350"/>
              <a:gd name="T36" fmla="*/ 958850 h 9588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11350" h="958850">
                <a:moveTo>
                  <a:pt x="0" y="958850"/>
                </a:moveTo>
                <a:cubicBezTo>
                  <a:pt x="2116" y="837141"/>
                  <a:pt x="4233" y="715433"/>
                  <a:pt x="6350" y="609600"/>
                </a:cubicBezTo>
                <a:cubicBezTo>
                  <a:pt x="8467" y="503767"/>
                  <a:pt x="5292" y="406400"/>
                  <a:pt x="12700" y="323850"/>
                </a:cubicBezTo>
                <a:cubicBezTo>
                  <a:pt x="20108" y="241300"/>
                  <a:pt x="17992" y="159808"/>
                  <a:pt x="50800" y="114300"/>
                </a:cubicBezTo>
                <a:cubicBezTo>
                  <a:pt x="83608" y="68792"/>
                  <a:pt x="128058" y="66675"/>
                  <a:pt x="209550" y="50800"/>
                </a:cubicBezTo>
                <a:cubicBezTo>
                  <a:pt x="291042" y="34925"/>
                  <a:pt x="421217" y="25400"/>
                  <a:pt x="539750" y="19050"/>
                </a:cubicBezTo>
                <a:cubicBezTo>
                  <a:pt x="658283" y="12700"/>
                  <a:pt x="803275" y="12700"/>
                  <a:pt x="920750" y="12700"/>
                </a:cubicBezTo>
                <a:cubicBezTo>
                  <a:pt x="1038225" y="12700"/>
                  <a:pt x="1244600" y="19050"/>
                  <a:pt x="1244600" y="19050"/>
                </a:cubicBezTo>
                <a:lnTo>
                  <a:pt x="1593850" y="19050"/>
                </a:lnTo>
                <a:cubicBezTo>
                  <a:pt x="1688042" y="19050"/>
                  <a:pt x="1756833" y="0"/>
                  <a:pt x="1809750" y="19050"/>
                </a:cubicBezTo>
                <a:cubicBezTo>
                  <a:pt x="1862667" y="38100"/>
                  <a:pt x="1887008" y="85725"/>
                  <a:pt x="1911350" y="133350"/>
                </a:cubicBezTo>
              </a:path>
            </a:pathLst>
          </a:custGeom>
          <a:noFill/>
          <a:ln w="28575">
            <a:solidFill>
              <a:srgbClr val="FC8932"/>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US"/>
          </a:p>
        </p:txBody>
      </p:sp>
      <p:grpSp>
        <p:nvGrpSpPr>
          <p:cNvPr id="645" name="Group 68"/>
          <p:cNvGrpSpPr>
            <a:grpSpLocks/>
          </p:cNvGrpSpPr>
          <p:nvPr/>
        </p:nvGrpSpPr>
        <p:grpSpPr bwMode="auto">
          <a:xfrm>
            <a:off x="4564289" y="1859756"/>
            <a:ext cx="2579688" cy="1636712"/>
            <a:chOff x="4477179" y="3341658"/>
            <a:chExt cx="2579153" cy="1637057"/>
          </a:xfrm>
        </p:grpSpPr>
        <p:sp>
          <p:nvSpPr>
            <p:cNvPr id="646" name="Freeform 94"/>
            <p:cNvSpPr>
              <a:spLocks noChangeArrowheads="1"/>
            </p:cNvSpPr>
            <p:nvPr/>
          </p:nvSpPr>
          <p:spPr bwMode="auto">
            <a:xfrm>
              <a:off x="4498951" y="3341658"/>
              <a:ext cx="2557381" cy="1418462"/>
            </a:xfrm>
            <a:custGeom>
              <a:avLst/>
              <a:gdLst>
                <a:gd name="T0" fmla="*/ 0 w 2863850"/>
                <a:gd name="T1" fmla="*/ 202898 h 1630892"/>
                <a:gd name="T2" fmla="*/ 56705 w 2863850"/>
                <a:gd name="T3" fmla="*/ 164339 h 1630892"/>
                <a:gd name="T4" fmla="*/ 85057 w 2863850"/>
                <a:gd name="T5" fmla="*/ 120270 h 1630892"/>
                <a:gd name="T6" fmla="*/ 187125 w 2863850"/>
                <a:gd name="T7" fmla="*/ 32134 h 1630892"/>
                <a:gd name="T8" fmla="*/ 289194 w 2863850"/>
                <a:gd name="T9" fmla="*/ 21116 h 1630892"/>
                <a:gd name="T10" fmla="*/ 413944 w 2863850"/>
                <a:gd name="T11" fmla="*/ 10098 h 1630892"/>
                <a:gd name="T12" fmla="*/ 782525 w 2863850"/>
                <a:gd name="T13" fmla="*/ 4589 h 1630892"/>
                <a:gd name="T14" fmla="*/ 1508344 w 2863850"/>
                <a:gd name="T15" fmla="*/ 4589 h 1630892"/>
                <a:gd name="T16" fmla="*/ 1814550 w 2863850"/>
                <a:gd name="T17" fmla="*/ 4589 h 1630892"/>
                <a:gd name="T18" fmla="*/ 2069721 w 2863850"/>
                <a:gd name="T19" fmla="*/ 4589 h 1630892"/>
                <a:gd name="T20" fmla="*/ 2245505 w 2863850"/>
                <a:gd name="T21" fmla="*/ 32134 h 1630892"/>
                <a:gd name="T22" fmla="*/ 2290869 w 2863850"/>
                <a:gd name="T23" fmla="*/ 109252 h 1630892"/>
                <a:gd name="T24" fmla="*/ 2313551 w 2863850"/>
                <a:gd name="T25" fmla="*/ 241461 h 1630892"/>
                <a:gd name="T26" fmla="*/ 2313551 w 2863850"/>
                <a:gd name="T27" fmla="*/ 423241 h 1630892"/>
                <a:gd name="T28" fmla="*/ 2313551 w 2863850"/>
                <a:gd name="T29" fmla="*/ 704176 h 1630892"/>
                <a:gd name="T30" fmla="*/ 2324892 w 2863850"/>
                <a:gd name="T31" fmla="*/ 968587 h 1630892"/>
                <a:gd name="T32" fmla="*/ 2353244 w 2863850"/>
                <a:gd name="T33" fmla="*/ 1144860 h 1630892"/>
                <a:gd name="T34" fmla="*/ 2409949 w 2863850"/>
                <a:gd name="T35" fmla="*/ 1277066 h 1630892"/>
                <a:gd name="T36" fmla="*/ 2557381 w 2863850"/>
                <a:gd name="T37" fmla="*/ 1414779 h 16308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63850"/>
                <a:gd name="T58" fmla="*/ 0 h 1630892"/>
                <a:gd name="T59" fmla="*/ 2863850 w 2863850"/>
                <a:gd name="T60" fmla="*/ 1630892 h 16308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63850" h="1630892">
                  <a:moveTo>
                    <a:pt x="0" y="233892"/>
                  </a:moveTo>
                  <a:cubicBezTo>
                    <a:pt x="23812" y="219604"/>
                    <a:pt x="47625" y="205317"/>
                    <a:pt x="63500" y="189442"/>
                  </a:cubicBezTo>
                  <a:cubicBezTo>
                    <a:pt x="79375" y="173567"/>
                    <a:pt x="70908" y="164042"/>
                    <a:pt x="95250" y="138642"/>
                  </a:cubicBezTo>
                  <a:cubicBezTo>
                    <a:pt x="119592" y="113242"/>
                    <a:pt x="171450" y="56092"/>
                    <a:pt x="209550" y="37042"/>
                  </a:cubicBezTo>
                  <a:cubicBezTo>
                    <a:pt x="247650" y="17992"/>
                    <a:pt x="323850" y="24342"/>
                    <a:pt x="323850" y="24342"/>
                  </a:cubicBezTo>
                  <a:cubicBezTo>
                    <a:pt x="366183" y="20109"/>
                    <a:pt x="371475" y="14817"/>
                    <a:pt x="463550" y="11642"/>
                  </a:cubicBezTo>
                  <a:cubicBezTo>
                    <a:pt x="555625" y="8467"/>
                    <a:pt x="876300" y="5292"/>
                    <a:pt x="876300" y="5292"/>
                  </a:cubicBezTo>
                  <a:lnTo>
                    <a:pt x="1689100" y="5292"/>
                  </a:lnTo>
                  <a:lnTo>
                    <a:pt x="2032000" y="5292"/>
                  </a:lnTo>
                  <a:cubicBezTo>
                    <a:pt x="2136775" y="5292"/>
                    <a:pt x="2237317" y="0"/>
                    <a:pt x="2317750" y="5292"/>
                  </a:cubicBezTo>
                  <a:cubicBezTo>
                    <a:pt x="2398183" y="10584"/>
                    <a:pt x="2473325" y="16934"/>
                    <a:pt x="2514600" y="37042"/>
                  </a:cubicBezTo>
                  <a:cubicBezTo>
                    <a:pt x="2555875" y="57150"/>
                    <a:pt x="2552700" y="85725"/>
                    <a:pt x="2565400" y="125942"/>
                  </a:cubicBezTo>
                  <a:cubicBezTo>
                    <a:pt x="2578100" y="166159"/>
                    <a:pt x="2586567" y="218017"/>
                    <a:pt x="2590800" y="278342"/>
                  </a:cubicBezTo>
                  <a:cubicBezTo>
                    <a:pt x="2595033" y="338667"/>
                    <a:pt x="2590800" y="487892"/>
                    <a:pt x="2590800" y="487892"/>
                  </a:cubicBezTo>
                  <a:cubicBezTo>
                    <a:pt x="2590800" y="576792"/>
                    <a:pt x="2588683" y="706967"/>
                    <a:pt x="2590800" y="811742"/>
                  </a:cubicBezTo>
                  <a:cubicBezTo>
                    <a:pt x="2592917" y="916517"/>
                    <a:pt x="2596092" y="1031875"/>
                    <a:pt x="2603500" y="1116542"/>
                  </a:cubicBezTo>
                  <a:cubicBezTo>
                    <a:pt x="2610908" y="1201209"/>
                    <a:pt x="2619375" y="1260475"/>
                    <a:pt x="2635250" y="1319742"/>
                  </a:cubicBezTo>
                  <a:cubicBezTo>
                    <a:pt x="2651125" y="1379009"/>
                    <a:pt x="2660650" y="1420284"/>
                    <a:pt x="2698750" y="1472142"/>
                  </a:cubicBezTo>
                  <a:cubicBezTo>
                    <a:pt x="2736850" y="1524000"/>
                    <a:pt x="2800350" y="1577446"/>
                    <a:pt x="2863850" y="1630892"/>
                  </a:cubicBezTo>
                </a:path>
              </a:pathLst>
            </a:custGeom>
            <a:noFill/>
            <a:ln w="28575">
              <a:solidFill>
                <a:srgbClr val="A0C02A"/>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647" name="Freeform 94"/>
            <p:cNvSpPr>
              <a:spLocks noChangeArrowheads="1"/>
            </p:cNvSpPr>
            <p:nvPr/>
          </p:nvSpPr>
          <p:spPr bwMode="auto">
            <a:xfrm>
              <a:off x="4477179" y="3453131"/>
              <a:ext cx="2579153" cy="1461129"/>
            </a:xfrm>
            <a:custGeom>
              <a:avLst/>
              <a:gdLst>
                <a:gd name="T0" fmla="*/ 0 w 2863850"/>
                <a:gd name="T1" fmla="*/ 209001 h 1630892"/>
                <a:gd name="T2" fmla="*/ 57187 w 2863850"/>
                <a:gd name="T3" fmla="*/ 169283 h 1630892"/>
                <a:gd name="T4" fmla="*/ 85781 w 2863850"/>
                <a:gd name="T5" fmla="*/ 123888 h 1630892"/>
                <a:gd name="T6" fmla="*/ 188719 w 2863850"/>
                <a:gd name="T7" fmla="*/ 33100 h 1630892"/>
                <a:gd name="T8" fmla="*/ 291656 w 2863850"/>
                <a:gd name="T9" fmla="*/ 21751 h 1630892"/>
                <a:gd name="T10" fmla="*/ 417468 w 2863850"/>
                <a:gd name="T11" fmla="*/ 10401 h 1630892"/>
                <a:gd name="T12" fmla="*/ 789187 w 2863850"/>
                <a:gd name="T13" fmla="*/ 4727 h 1630892"/>
                <a:gd name="T14" fmla="*/ 1521186 w 2863850"/>
                <a:gd name="T15" fmla="*/ 4727 h 1630892"/>
                <a:gd name="T16" fmla="*/ 1829998 w 2863850"/>
                <a:gd name="T17" fmla="*/ 4727 h 1630892"/>
                <a:gd name="T18" fmla="*/ 2087341 w 2863850"/>
                <a:gd name="T19" fmla="*/ 4727 h 1630892"/>
                <a:gd name="T20" fmla="*/ 2264622 w 2863850"/>
                <a:gd name="T21" fmla="*/ 33100 h 1630892"/>
                <a:gd name="T22" fmla="*/ 2310372 w 2863850"/>
                <a:gd name="T23" fmla="*/ 112539 h 1630892"/>
                <a:gd name="T24" fmla="*/ 2333247 w 2863850"/>
                <a:gd name="T25" fmla="*/ 248724 h 1630892"/>
                <a:gd name="T26" fmla="*/ 2333247 w 2863850"/>
                <a:gd name="T27" fmla="*/ 435972 h 1630892"/>
                <a:gd name="T28" fmla="*/ 2333247 w 2863850"/>
                <a:gd name="T29" fmla="*/ 725357 h 1630892"/>
                <a:gd name="T30" fmla="*/ 2344685 w 2863850"/>
                <a:gd name="T31" fmla="*/ 997722 h 1630892"/>
                <a:gd name="T32" fmla="*/ 2373278 w 2863850"/>
                <a:gd name="T33" fmla="*/ 1179297 h 1630892"/>
                <a:gd name="T34" fmla="*/ 2430466 w 2863850"/>
                <a:gd name="T35" fmla="*/ 1315479 h 1630892"/>
                <a:gd name="T36" fmla="*/ 2579153 w 2863850"/>
                <a:gd name="T37" fmla="*/ 1457335 h 16308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63850"/>
                <a:gd name="T58" fmla="*/ 0 h 1630892"/>
                <a:gd name="T59" fmla="*/ 2863850 w 2863850"/>
                <a:gd name="T60" fmla="*/ 1630892 h 16308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63850" h="1630892">
                  <a:moveTo>
                    <a:pt x="0" y="233892"/>
                  </a:moveTo>
                  <a:cubicBezTo>
                    <a:pt x="23812" y="219604"/>
                    <a:pt x="47625" y="205317"/>
                    <a:pt x="63500" y="189442"/>
                  </a:cubicBezTo>
                  <a:cubicBezTo>
                    <a:pt x="79375" y="173567"/>
                    <a:pt x="70908" y="164042"/>
                    <a:pt x="95250" y="138642"/>
                  </a:cubicBezTo>
                  <a:cubicBezTo>
                    <a:pt x="119592" y="113242"/>
                    <a:pt x="171450" y="56092"/>
                    <a:pt x="209550" y="37042"/>
                  </a:cubicBezTo>
                  <a:cubicBezTo>
                    <a:pt x="247650" y="17992"/>
                    <a:pt x="323850" y="24342"/>
                    <a:pt x="323850" y="24342"/>
                  </a:cubicBezTo>
                  <a:cubicBezTo>
                    <a:pt x="366183" y="20109"/>
                    <a:pt x="371475" y="14817"/>
                    <a:pt x="463550" y="11642"/>
                  </a:cubicBezTo>
                  <a:cubicBezTo>
                    <a:pt x="555625" y="8467"/>
                    <a:pt x="876300" y="5292"/>
                    <a:pt x="876300" y="5292"/>
                  </a:cubicBezTo>
                  <a:lnTo>
                    <a:pt x="1689100" y="5292"/>
                  </a:lnTo>
                  <a:lnTo>
                    <a:pt x="2032000" y="5292"/>
                  </a:lnTo>
                  <a:cubicBezTo>
                    <a:pt x="2136775" y="5292"/>
                    <a:pt x="2237317" y="0"/>
                    <a:pt x="2317750" y="5292"/>
                  </a:cubicBezTo>
                  <a:cubicBezTo>
                    <a:pt x="2398183" y="10584"/>
                    <a:pt x="2473325" y="16934"/>
                    <a:pt x="2514600" y="37042"/>
                  </a:cubicBezTo>
                  <a:cubicBezTo>
                    <a:pt x="2555875" y="57150"/>
                    <a:pt x="2552700" y="85725"/>
                    <a:pt x="2565400" y="125942"/>
                  </a:cubicBezTo>
                  <a:cubicBezTo>
                    <a:pt x="2578100" y="166159"/>
                    <a:pt x="2586567" y="218017"/>
                    <a:pt x="2590800" y="278342"/>
                  </a:cubicBezTo>
                  <a:cubicBezTo>
                    <a:pt x="2595033" y="338667"/>
                    <a:pt x="2590800" y="487892"/>
                    <a:pt x="2590800" y="487892"/>
                  </a:cubicBezTo>
                  <a:cubicBezTo>
                    <a:pt x="2590800" y="576792"/>
                    <a:pt x="2588683" y="706967"/>
                    <a:pt x="2590800" y="811742"/>
                  </a:cubicBezTo>
                  <a:cubicBezTo>
                    <a:pt x="2592917" y="916517"/>
                    <a:pt x="2596092" y="1031875"/>
                    <a:pt x="2603500" y="1116542"/>
                  </a:cubicBezTo>
                  <a:cubicBezTo>
                    <a:pt x="2610908" y="1201209"/>
                    <a:pt x="2619375" y="1260475"/>
                    <a:pt x="2635250" y="1319742"/>
                  </a:cubicBezTo>
                  <a:cubicBezTo>
                    <a:pt x="2651125" y="1379009"/>
                    <a:pt x="2660650" y="1420284"/>
                    <a:pt x="2698750" y="1472142"/>
                  </a:cubicBezTo>
                  <a:cubicBezTo>
                    <a:pt x="2736850" y="1524000"/>
                    <a:pt x="2800350" y="1577446"/>
                    <a:pt x="2863850" y="1630892"/>
                  </a:cubicBezTo>
                </a:path>
              </a:pathLst>
            </a:custGeom>
            <a:noFill/>
            <a:ln w="28575">
              <a:solidFill>
                <a:srgbClr val="A0C02A"/>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648" name="Freeform 94"/>
            <p:cNvSpPr>
              <a:spLocks noChangeArrowheads="1"/>
            </p:cNvSpPr>
            <p:nvPr/>
          </p:nvSpPr>
          <p:spPr bwMode="auto">
            <a:xfrm>
              <a:off x="4488065" y="3378261"/>
              <a:ext cx="2557381" cy="1461129"/>
            </a:xfrm>
            <a:custGeom>
              <a:avLst/>
              <a:gdLst>
                <a:gd name="T0" fmla="*/ 0 w 2863850"/>
                <a:gd name="T1" fmla="*/ 209001 h 1630892"/>
                <a:gd name="T2" fmla="*/ 56705 w 2863850"/>
                <a:gd name="T3" fmla="*/ 169283 h 1630892"/>
                <a:gd name="T4" fmla="*/ 85057 w 2863850"/>
                <a:gd name="T5" fmla="*/ 123888 h 1630892"/>
                <a:gd name="T6" fmla="*/ 187125 w 2863850"/>
                <a:gd name="T7" fmla="*/ 33100 h 1630892"/>
                <a:gd name="T8" fmla="*/ 289194 w 2863850"/>
                <a:gd name="T9" fmla="*/ 21751 h 1630892"/>
                <a:gd name="T10" fmla="*/ 413944 w 2863850"/>
                <a:gd name="T11" fmla="*/ 10401 h 1630892"/>
                <a:gd name="T12" fmla="*/ 782525 w 2863850"/>
                <a:gd name="T13" fmla="*/ 4727 h 1630892"/>
                <a:gd name="T14" fmla="*/ 1508344 w 2863850"/>
                <a:gd name="T15" fmla="*/ 4727 h 1630892"/>
                <a:gd name="T16" fmla="*/ 1814550 w 2863850"/>
                <a:gd name="T17" fmla="*/ 4727 h 1630892"/>
                <a:gd name="T18" fmla="*/ 2069721 w 2863850"/>
                <a:gd name="T19" fmla="*/ 4727 h 1630892"/>
                <a:gd name="T20" fmla="*/ 2245505 w 2863850"/>
                <a:gd name="T21" fmla="*/ 33100 h 1630892"/>
                <a:gd name="T22" fmla="*/ 2290869 w 2863850"/>
                <a:gd name="T23" fmla="*/ 112539 h 1630892"/>
                <a:gd name="T24" fmla="*/ 2313551 w 2863850"/>
                <a:gd name="T25" fmla="*/ 248724 h 1630892"/>
                <a:gd name="T26" fmla="*/ 2313551 w 2863850"/>
                <a:gd name="T27" fmla="*/ 435972 h 1630892"/>
                <a:gd name="T28" fmla="*/ 2313551 w 2863850"/>
                <a:gd name="T29" fmla="*/ 725357 h 1630892"/>
                <a:gd name="T30" fmla="*/ 2324892 w 2863850"/>
                <a:gd name="T31" fmla="*/ 997722 h 1630892"/>
                <a:gd name="T32" fmla="*/ 2353244 w 2863850"/>
                <a:gd name="T33" fmla="*/ 1179297 h 1630892"/>
                <a:gd name="T34" fmla="*/ 2409949 w 2863850"/>
                <a:gd name="T35" fmla="*/ 1315479 h 1630892"/>
                <a:gd name="T36" fmla="*/ 2557381 w 2863850"/>
                <a:gd name="T37" fmla="*/ 1457335 h 16308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63850"/>
                <a:gd name="T58" fmla="*/ 0 h 1630892"/>
                <a:gd name="T59" fmla="*/ 2863850 w 2863850"/>
                <a:gd name="T60" fmla="*/ 1630892 h 16308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63850" h="1630892">
                  <a:moveTo>
                    <a:pt x="0" y="233892"/>
                  </a:moveTo>
                  <a:cubicBezTo>
                    <a:pt x="23812" y="219604"/>
                    <a:pt x="47625" y="205317"/>
                    <a:pt x="63500" y="189442"/>
                  </a:cubicBezTo>
                  <a:cubicBezTo>
                    <a:pt x="79375" y="173567"/>
                    <a:pt x="70908" y="164042"/>
                    <a:pt x="95250" y="138642"/>
                  </a:cubicBezTo>
                  <a:cubicBezTo>
                    <a:pt x="119592" y="113242"/>
                    <a:pt x="171450" y="56092"/>
                    <a:pt x="209550" y="37042"/>
                  </a:cubicBezTo>
                  <a:cubicBezTo>
                    <a:pt x="247650" y="17992"/>
                    <a:pt x="323850" y="24342"/>
                    <a:pt x="323850" y="24342"/>
                  </a:cubicBezTo>
                  <a:cubicBezTo>
                    <a:pt x="366183" y="20109"/>
                    <a:pt x="371475" y="14817"/>
                    <a:pt x="463550" y="11642"/>
                  </a:cubicBezTo>
                  <a:cubicBezTo>
                    <a:pt x="555625" y="8467"/>
                    <a:pt x="876300" y="5292"/>
                    <a:pt x="876300" y="5292"/>
                  </a:cubicBezTo>
                  <a:lnTo>
                    <a:pt x="1689100" y="5292"/>
                  </a:lnTo>
                  <a:lnTo>
                    <a:pt x="2032000" y="5292"/>
                  </a:lnTo>
                  <a:cubicBezTo>
                    <a:pt x="2136775" y="5292"/>
                    <a:pt x="2237317" y="0"/>
                    <a:pt x="2317750" y="5292"/>
                  </a:cubicBezTo>
                  <a:cubicBezTo>
                    <a:pt x="2398183" y="10584"/>
                    <a:pt x="2473325" y="16934"/>
                    <a:pt x="2514600" y="37042"/>
                  </a:cubicBezTo>
                  <a:cubicBezTo>
                    <a:pt x="2555875" y="57150"/>
                    <a:pt x="2552700" y="85725"/>
                    <a:pt x="2565400" y="125942"/>
                  </a:cubicBezTo>
                  <a:cubicBezTo>
                    <a:pt x="2578100" y="166159"/>
                    <a:pt x="2586567" y="218017"/>
                    <a:pt x="2590800" y="278342"/>
                  </a:cubicBezTo>
                  <a:cubicBezTo>
                    <a:pt x="2595033" y="338667"/>
                    <a:pt x="2590800" y="487892"/>
                    <a:pt x="2590800" y="487892"/>
                  </a:cubicBezTo>
                  <a:cubicBezTo>
                    <a:pt x="2590800" y="576792"/>
                    <a:pt x="2588683" y="706967"/>
                    <a:pt x="2590800" y="811742"/>
                  </a:cubicBezTo>
                  <a:cubicBezTo>
                    <a:pt x="2592917" y="916517"/>
                    <a:pt x="2596092" y="1031875"/>
                    <a:pt x="2603500" y="1116542"/>
                  </a:cubicBezTo>
                  <a:cubicBezTo>
                    <a:pt x="2610908" y="1201209"/>
                    <a:pt x="2619375" y="1260475"/>
                    <a:pt x="2635250" y="1319742"/>
                  </a:cubicBezTo>
                  <a:cubicBezTo>
                    <a:pt x="2651125" y="1379009"/>
                    <a:pt x="2660650" y="1420284"/>
                    <a:pt x="2698750" y="1472142"/>
                  </a:cubicBezTo>
                  <a:cubicBezTo>
                    <a:pt x="2736850" y="1524000"/>
                    <a:pt x="2800350" y="1577446"/>
                    <a:pt x="2863850" y="1630892"/>
                  </a:cubicBezTo>
                </a:path>
              </a:pathLst>
            </a:custGeom>
            <a:noFill/>
            <a:ln w="28575">
              <a:solidFill>
                <a:srgbClr val="A0C02A"/>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649" name="Freeform 94"/>
            <p:cNvSpPr>
              <a:spLocks noChangeArrowheads="1"/>
            </p:cNvSpPr>
            <p:nvPr/>
          </p:nvSpPr>
          <p:spPr bwMode="auto">
            <a:xfrm>
              <a:off x="4520723" y="3404357"/>
              <a:ext cx="2535609" cy="1574358"/>
            </a:xfrm>
            <a:custGeom>
              <a:avLst/>
              <a:gdLst>
                <a:gd name="T0" fmla="*/ 0 w 2863850"/>
                <a:gd name="T1" fmla="*/ 225197 h 1630892"/>
                <a:gd name="T2" fmla="*/ 56222 w 2863850"/>
                <a:gd name="T3" fmla="*/ 182401 h 1630892"/>
                <a:gd name="T4" fmla="*/ 84333 w 2863850"/>
                <a:gd name="T5" fmla="*/ 133489 h 1630892"/>
                <a:gd name="T6" fmla="*/ 185532 w 2863850"/>
                <a:gd name="T7" fmla="*/ 35665 h 1630892"/>
                <a:gd name="T8" fmla="*/ 286732 w 2863850"/>
                <a:gd name="T9" fmla="*/ 23436 h 1630892"/>
                <a:gd name="T10" fmla="*/ 410420 w 2863850"/>
                <a:gd name="T11" fmla="*/ 11208 h 1630892"/>
                <a:gd name="T12" fmla="*/ 775863 w 2863850"/>
                <a:gd name="T13" fmla="*/ 5093 h 1630892"/>
                <a:gd name="T14" fmla="*/ 1495503 w 2863850"/>
                <a:gd name="T15" fmla="*/ 5093 h 1630892"/>
                <a:gd name="T16" fmla="*/ 1799102 w 2863850"/>
                <a:gd name="T17" fmla="*/ 5093 h 1630892"/>
                <a:gd name="T18" fmla="*/ 2052100 w 2863850"/>
                <a:gd name="T19" fmla="*/ 5093 h 1630892"/>
                <a:gd name="T20" fmla="*/ 2226388 w 2863850"/>
                <a:gd name="T21" fmla="*/ 35665 h 1630892"/>
                <a:gd name="T22" fmla="*/ 2271366 w 2863850"/>
                <a:gd name="T23" fmla="*/ 121260 h 1630892"/>
                <a:gd name="T24" fmla="*/ 2293855 w 2863850"/>
                <a:gd name="T25" fmla="*/ 267998 h 1630892"/>
                <a:gd name="T26" fmla="*/ 2293855 w 2863850"/>
                <a:gd name="T27" fmla="*/ 469757 h 1630892"/>
                <a:gd name="T28" fmla="*/ 2293855 w 2863850"/>
                <a:gd name="T29" fmla="*/ 781568 h 1630892"/>
                <a:gd name="T30" fmla="*/ 2305099 w 2863850"/>
                <a:gd name="T31" fmla="*/ 1075039 h 1630892"/>
                <a:gd name="T32" fmla="*/ 2333210 w 2863850"/>
                <a:gd name="T33" fmla="*/ 1270686 h 1630892"/>
                <a:gd name="T34" fmla="*/ 2389432 w 2863850"/>
                <a:gd name="T35" fmla="*/ 1417421 h 1630892"/>
                <a:gd name="T36" fmla="*/ 2535609 w 2863850"/>
                <a:gd name="T37" fmla="*/ 1570270 h 16308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63850"/>
                <a:gd name="T58" fmla="*/ 0 h 1630892"/>
                <a:gd name="T59" fmla="*/ 2863850 w 2863850"/>
                <a:gd name="T60" fmla="*/ 1630892 h 16308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63850" h="1630892">
                  <a:moveTo>
                    <a:pt x="0" y="233892"/>
                  </a:moveTo>
                  <a:cubicBezTo>
                    <a:pt x="23812" y="219604"/>
                    <a:pt x="47625" y="205317"/>
                    <a:pt x="63500" y="189442"/>
                  </a:cubicBezTo>
                  <a:cubicBezTo>
                    <a:pt x="79375" y="173567"/>
                    <a:pt x="70908" y="164042"/>
                    <a:pt x="95250" y="138642"/>
                  </a:cubicBezTo>
                  <a:cubicBezTo>
                    <a:pt x="119592" y="113242"/>
                    <a:pt x="171450" y="56092"/>
                    <a:pt x="209550" y="37042"/>
                  </a:cubicBezTo>
                  <a:cubicBezTo>
                    <a:pt x="247650" y="17992"/>
                    <a:pt x="323850" y="24342"/>
                    <a:pt x="323850" y="24342"/>
                  </a:cubicBezTo>
                  <a:cubicBezTo>
                    <a:pt x="366183" y="20109"/>
                    <a:pt x="371475" y="14817"/>
                    <a:pt x="463550" y="11642"/>
                  </a:cubicBezTo>
                  <a:cubicBezTo>
                    <a:pt x="555625" y="8467"/>
                    <a:pt x="876300" y="5292"/>
                    <a:pt x="876300" y="5292"/>
                  </a:cubicBezTo>
                  <a:lnTo>
                    <a:pt x="1689100" y="5292"/>
                  </a:lnTo>
                  <a:lnTo>
                    <a:pt x="2032000" y="5292"/>
                  </a:lnTo>
                  <a:cubicBezTo>
                    <a:pt x="2136775" y="5292"/>
                    <a:pt x="2237317" y="0"/>
                    <a:pt x="2317750" y="5292"/>
                  </a:cubicBezTo>
                  <a:cubicBezTo>
                    <a:pt x="2398183" y="10584"/>
                    <a:pt x="2473325" y="16934"/>
                    <a:pt x="2514600" y="37042"/>
                  </a:cubicBezTo>
                  <a:cubicBezTo>
                    <a:pt x="2555875" y="57150"/>
                    <a:pt x="2552700" y="85725"/>
                    <a:pt x="2565400" y="125942"/>
                  </a:cubicBezTo>
                  <a:cubicBezTo>
                    <a:pt x="2578100" y="166159"/>
                    <a:pt x="2586567" y="218017"/>
                    <a:pt x="2590800" y="278342"/>
                  </a:cubicBezTo>
                  <a:cubicBezTo>
                    <a:pt x="2595033" y="338667"/>
                    <a:pt x="2590800" y="487892"/>
                    <a:pt x="2590800" y="487892"/>
                  </a:cubicBezTo>
                  <a:cubicBezTo>
                    <a:pt x="2590800" y="576792"/>
                    <a:pt x="2588683" y="706967"/>
                    <a:pt x="2590800" y="811742"/>
                  </a:cubicBezTo>
                  <a:cubicBezTo>
                    <a:pt x="2592917" y="916517"/>
                    <a:pt x="2596092" y="1031875"/>
                    <a:pt x="2603500" y="1116542"/>
                  </a:cubicBezTo>
                  <a:cubicBezTo>
                    <a:pt x="2610908" y="1201209"/>
                    <a:pt x="2619375" y="1260475"/>
                    <a:pt x="2635250" y="1319742"/>
                  </a:cubicBezTo>
                  <a:cubicBezTo>
                    <a:pt x="2651125" y="1379009"/>
                    <a:pt x="2660650" y="1420284"/>
                    <a:pt x="2698750" y="1472142"/>
                  </a:cubicBezTo>
                  <a:cubicBezTo>
                    <a:pt x="2736850" y="1524000"/>
                    <a:pt x="2800350" y="1577446"/>
                    <a:pt x="2863850" y="1630892"/>
                  </a:cubicBezTo>
                </a:path>
              </a:pathLst>
            </a:custGeom>
            <a:noFill/>
            <a:ln w="28575">
              <a:solidFill>
                <a:srgbClr val="A0C02A"/>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650" name="Freeform 94"/>
            <p:cNvSpPr>
              <a:spLocks noChangeArrowheads="1"/>
            </p:cNvSpPr>
            <p:nvPr/>
          </p:nvSpPr>
          <p:spPr bwMode="auto">
            <a:xfrm>
              <a:off x="4607807" y="3421549"/>
              <a:ext cx="2426753" cy="1557166"/>
            </a:xfrm>
            <a:custGeom>
              <a:avLst/>
              <a:gdLst>
                <a:gd name="T0" fmla="*/ 0 w 2863850"/>
                <a:gd name="T1" fmla="*/ 222738 h 1630892"/>
                <a:gd name="T2" fmla="*/ 53808 w 2863850"/>
                <a:gd name="T3" fmla="*/ 180409 h 1630892"/>
                <a:gd name="T4" fmla="*/ 80712 w 2863850"/>
                <a:gd name="T5" fmla="*/ 132031 h 1630892"/>
                <a:gd name="T6" fmla="*/ 177567 w 2863850"/>
                <a:gd name="T7" fmla="*/ 35276 h 1630892"/>
                <a:gd name="T8" fmla="*/ 274422 w 2863850"/>
                <a:gd name="T9" fmla="*/ 23180 h 1630892"/>
                <a:gd name="T10" fmla="*/ 392800 w 2863850"/>
                <a:gd name="T11" fmla="*/ 11085 h 1630892"/>
                <a:gd name="T12" fmla="*/ 742554 w 2863850"/>
                <a:gd name="T13" fmla="*/ 5037 h 1630892"/>
                <a:gd name="T14" fmla="*/ 1431300 w 2863850"/>
                <a:gd name="T15" fmla="*/ 5037 h 1630892"/>
                <a:gd name="T16" fmla="*/ 1721865 w 2863850"/>
                <a:gd name="T17" fmla="*/ 5037 h 1630892"/>
                <a:gd name="T18" fmla="*/ 1964002 w 2863850"/>
                <a:gd name="T19" fmla="*/ 5037 h 1630892"/>
                <a:gd name="T20" fmla="*/ 2130808 w 2863850"/>
                <a:gd name="T21" fmla="*/ 35276 h 1630892"/>
                <a:gd name="T22" fmla="*/ 2173854 w 2863850"/>
                <a:gd name="T23" fmla="*/ 119936 h 1630892"/>
                <a:gd name="T24" fmla="*/ 2195377 w 2863850"/>
                <a:gd name="T25" fmla="*/ 265072 h 1630892"/>
                <a:gd name="T26" fmla="*/ 2195377 w 2863850"/>
                <a:gd name="T27" fmla="*/ 464628 h 1630892"/>
                <a:gd name="T28" fmla="*/ 2195377 w 2863850"/>
                <a:gd name="T29" fmla="*/ 773034 h 1630892"/>
                <a:gd name="T30" fmla="*/ 2206139 w 2863850"/>
                <a:gd name="T31" fmla="*/ 1063300 h 1630892"/>
                <a:gd name="T32" fmla="*/ 2233043 w 2863850"/>
                <a:gd name="T33" fmla="*/ 1256810 h 1630892"/>
                <a:gd name="T34" fmla="*/ 2286851 w 2863850"/>
                <a:gd name="T35" fmla="*/ 1401943 h 1630892"/>
                <a:gd name="T36" fmla="*/ 2426753 w 2863850"/>
                <a:gd name="T37" fmla="*/ 1553122 h 16308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63850"/>
                <a:gd name="T58" fmla="*/ 0 h 1630892"/>
                <a:gd name="T59" fmla="*/ 2863850 w 2863850"/>
                <a:gd name="T60" fmla="*/ 1630892 h 16308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63850" h="1630892">
                  <a:moveTo>
                    <a:pt x="0" y="233892"/>
                  </a:moveTo>
                  <a:cubicBezTo>
                    <a:pt x="23812" y="219604"/>
                    <a:pt x="47625" y="205317"/>
                    <a:pt x="63500" y="189442"/>
                  </a:cubicBezTo>
                  <a:cubicBezTo>
                    <a:pt x="79375" y="173567"/>
                    <a:pt x="70908" y="164042"/>
                    <a:pt x="95250" y="138642"/>
                  </a:cubicBezTo>
                  <a:cubicBezTo>
                    <a:pt x="119592" y="113242"/>
                    <a:pt x="171450" y="56092"/>
                    <a:pt x="209550" y="37042"/>
                  </a:cubicBezTo>
                  <a:cubicBezTo>
                    <a:pt x="247650" y="17992"/>
                    <a:pt x="323850" y="24342"/>
                    <a:pt x="323850" y="24342"/>
                  </a:cubicBezTo>
                  <a:cubicBezTo>
                    <a:pt x="366183" y="20109"/>
                    <a:pt x="371475" y="14817"/>
                    <a:pt x="463550" y="11642"/>
                  </a:cubicBezTo>
                  <a:cubicBezTo>
                    <a:pt x="555625" y="8467"/>
                    <a:pt x="876300" y="5292"/>
                    <a:pt x="876300" y="5292"/>
                  </a:cubicBezTo>
                  <a:lnTo>
                    <a:pt x="1689100" y="5292"/>
                  </a:lnTo>
                  <a:lnTo>
                    <a:pt x="2032000" y="5292"/>
                  </a:lnTo>
                  <a:cubicBezTo>
                    <a:pt x="2136775" y="5292"/>
                    <a:pt x="2237317" y="0"/>
                    <a:pt x="2317750" y="5292"/>
                  </a:cubicBezTo>
                  <a:cubicBezTo>
                    <a:pt x="2398183" y="10584"/>
                    <a:pt x="2473325" y="16934"/>
                    <a:pt x="2514600" y="37042"/>
                  </a:cubicBezTo>
                  <a:cubicBezTo>
                    <a:pt x="2555875" y="57150"/>
                    <a:pt x="2552700" y="85725"/>
                    <a:pt x="2565400" y="125942"/>
                  </a:cubicBezTo>
                  <a:cubicBezTo>
                    <a:pt x="2578100" y="166159"/>
                    <a:pt x="2586567" y="218017"/>
                    <a:pt x="2590800" y="278342"/>
                  </a:cubicBezTo>
                  <a:cubicBezTo>
                    <a:pt x="2595033" y="338667"/>
                    <a:pt x="2590800" y="487892"/>
                    <a:pt x="2590800" y="487892"/>
                  </a:cubicBezTo>
                  <a:cubicBezTo>
                    <a:pt x="2590800" y="576792"/>
                    <a:pt x="2588683" y="706967"/>
                    <a:pt x="2590800" y="811742"/>
                  </a:cubicBezTo>
                  <a:cubicBezTo>
                    <a:pt x="2592917" y="916517"/>
                    <a:pt x="2596092" y="1031875"/>
                    <a:pt x="2603500" y="1116542"/>
                  </a:cubicBezTo>
                  <a:cubicBezTo>
                    <a:pt x="2610908" y="1201209"/>
                    <a:pt x="2619375" y="1260475"/>
                    <a:pt x="2635250" y="1319742"/>
                  </a:cubicBezTo>
                  <a:cubicBezTo>
                    <a:pt x="2651125" y="1379009"/>
                    <a:pt x="2660650" y="1420284"/>
                    <a:pt x="2698750" y="1472142"/>
                  </a:cubicBezTo>
                  <a:cubicBezTo>
                    <a:pt x="2736850" y="1524000"/>
                    <a:pt x="2800350" y="1577446"/>
                    <a:pt x="2863850" y="1630892"/>
                  </a:cubicBezTo>
                </a:path>
              </a:pathLst>
            </a:custGeom>
            <a:noFill/>
            <a:ln w="28575">
              <a:solidFill>
                <a:srgbClr val="A0C02A"/>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US"/>
            </a:p>
          </p:txBody>
        </p:sp>
      </p:grpSp>
      <p:grpSp>
        <p:nvGrpSpPr>
          <p:cNvPr id="651" name="Group 69"/>
          <p:cNvGrpSpPr>
            <a:grpSpLocks/>
          </p:cNvGrpSpPr>
          <p:nvPr/>
        </p:nvGrpSpPr>
        <p:grpSpPr bwMode="auto">
          <a:xfrm>
            <a:off x="4848452" y="1896268"/>
            <a:ext cx="2295525" cy="1863725"/>
            <a:chOff x="4477179" y="3341658"/>
            <a:chExt cx="2579154" cy="1637057"/>
          </a:xfrm>
        </p:grpSpPr>
        <p:sp>
          <p:nvSpPr>
            <p:cNvPr id="652" name="Freeform 94"/>
            <p:cNvSpPr>
              <a:spLocks noChangeArrowheads="1"/>
            </p:cNvSpPr>
            <p:nvPr/>
          </p:nvSpPr>
          <p:spPr bwMode="auto">
            <a:xfrm>
              <a:off x="4498951" y="3341658"/>
              <a:ext cx="2557381" cy="1418462"/>
            </a:xfrm>
            <a:custGeom>
              <a:avLst/>
              <a:gdLst>
                <a:gd name="T0" fmla="*/ 0 w 2863850"/>
                <a:gd name="T1" fmla="*/ 202898 h 1630892"/>
                <a:gd name="T2" fmla="*/ 56705 w 2863850"/>
                <a:gd name="T3" fmla="*/ 164339 h 1630892"/>
                <a:gd name="T4" fmla="*/ 85057 w 2863850"/>
                <a:gd name="T5" fmla="*/ 120270 h 1630892"/>
                <a:gd name="T6" fmla="*/ 187125 w 2863850"/>
                <a:gd name="T7" fmla="*/ 32134 h 1630892"/>
                <a:gd name="T8" fmla="*/ 289194 w 2863850"/>
                <a:gd name="T9" fmla="*/ 21116 h 1630892"/>
                <a:gd name="T10" fmla="*/ 413944 w 2863850"/>
                <a:gd name="T11" fmla="*/ 10098 h 1630892"/>
                <a:gd name="T12" fmla="*/ 782525 w 2863850"/>
                <a:gd name="T13" fmla="*/ 4589 h 1630892"/>
                <a:gd name="T14" fmla="*/ 1508344 w 2863850"/>
                <a:gd name="T15" fmla="*/ 4589 h 1630892"/>
                <a:gd name="T16" fmla="*/ 1814550 w 2863850"/>
                <a:gd name="T17" fmla="*/ 4589 h 1630892"/>
                <a:gd name="T18" fmla="*/ 2069721 w 2863850"/>
                <a:gd name="T19" fmla="*/ 4589 h 1630892"/>
                <a:gd name="T20" fmla="*/ 2245505 w 2863850"/>
                <a:gd name="T21" fmla="*/ 32134 h 1630892"/>
                <a:gd name="T22" fmla="*/ 2290869 w 2863850"/>
                <a:gd name="T23" fmla="*/ 109252 h 1630892"/>
                <a:gd name="T24" fmla="*/ 2313551 w 2863850"/>
                <a:gd name="T25" fmla="*/ 241461 h 1630892"/>
                <a:gd name="T26" fmla="*/ 2313551 w 2863850"/>
                <a:gd name="T27" fmla="*/ 423241 h 1630892"/>
                <a:gd name="T28" fmla="*/ 2313551 w 2863850"/>
                <a:gd name="T29" fmla="*/ 704176 h 1630892"/>
                <a:gd name="T30" fmla="*/ 2324892 w 2863850"/>
                <a:gd name="T31" fmla="*/ 968587 h 1630892"/>
                <a:gd name="T32" fmla="*/ 2353244 w 2863850"/>
                <a:gd name="T33" fmla="*/ 1144860 h 1630892"/>
                <a:gd name="T34" fmla="*/ 2409949 w 2863850"/>
                <a:gd name="T35" fmla="*/ 1277066 h 1630892"/>
                <a:gd name="T36" fmla="*/ 2557381 w 2863850"/>
                <a:gd name="T37" fmla="*/ 1414779 h 16308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63850"/>
                <a:gd name="T58" fmla="*/ 0 h 1630892"/>
                <a:gd name="T59" fmla="*/ 2863850 w 2863850"/>
                <a:gd name="T60" fmla="*/ 1630892 h 16308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63850" h="1630892">
                  <a:moveTo>
                    <a:pt x="0" y="233892"/>
                  </a:moveTo>
                  <a:cubicBezTo>
                    <a:pt x="23812" y="219604"/>
                    <a:pt x="47625" y="205317"/>
                    <a:pt x="63500" y="189442"/>
                  </a:cubicBezTo>
                  <a:cubicBezTo>
                    <a:pt x="79375" y="173567"/>
                    <a:pt x="70908" y="164042"/>
                    <a:pt x="95250" y="138642"/>
                  </a:cubicBezTo>
                  <a:cubicBezTo>
                    <a:pt x="119592" y="113242"/>
                    <a:pt x="171450" y="56092"/>
                    <a:pt x="209550" y="37042"/>
                  </a:cubicBezTo>
                  <a:cubicBezTo>
                    <a:pt x="247650" y="17992"/>
                    <a:pt x="323850" y="24342"/>
                    <a:pt x="323850" y="24342"/>
                  </a:cubicBezTo>
                  <a:cubicBezTo>
                    <a:pt x="366183" y="20109"/>
                    <a:pt x="371475" y="14817"/>
                    <a:pt x="463550" y="11642"/>
                  </a:cubicBezTo>
                  <a:cubicBezTo>
                    <a:pt x="555625" y="8467"/>
                    <a:pt x="876300" y="5292"/>
                    <a:pt x="876300" y="5292"/>
                  </a:cubicBezTo>
                  <a:lnTo>
                    <a:pt x="1689100" y="5292"/>
                  </a:lnTo>
                  <a:lnTo>
                    <a:pt x="2032000" y="5292"/>
                  </a:lnTo>
                  <a:cubicBezTo>
                    <a:pt x="2136775" y="5292"/>
                    <a:pt x="2237317" y="0"/>
                    <a:pt x="2317750" y="5292"/>
                  </a:cubicBezTo>
                  <a:cubicBezTo>
                    <a:pt x="2398183" y="10584"/>
                    <a:pt x="2473325" y="16934"/>
                    <a:pt x="2514600" y="37042"/>
                  </a:cubicBezTo>
                  <a:cubicBezTo>
                    <a:pt x="2555875" y="57150"/>
                    <a:pt x="2552700" y="85725"/>
                    <a:pt x="2565400" y="125942"/>
                  </a:cubicBezTo>
                  <a:cubicBezTo>
                    <a:pt x="2578100" y="166159"/>
                    <a:pt x="2586567" y="218017"/>
                    <a:pt x="2590800" y="278342"/>
                  </a:cubicBezTo>
                  <a:cubicBezTo>
                    <a:pt x="2595033" y="338667"/>
                    <a:pt x="2590800" y="487892"/>
                    <a:pt x="2590800" y="487892"/>
                  </a:cubicBezTo>
                  <a:cubicBezTo>
                    <a:pt x="2590800" y="576792"/>
                    <a:pt x="2588683" y="706967"/>
                    <a:pt x="2590800" y="811742"/>
                  </a:cubicBezTo>
                  <a:cubicBezTo>
                    <a:pt x="2592917" y="916517"/>
                    <a:pt x="2596092" y="1031875"/>
                    <a:pt x="2603500" y="1116542"/>
                  </a:cubicBezTo>
                  <a:cubicBezTo>
                    <a:pt x="2610908" y="1201209"/>
                    <a:pt x="2619375" y="1260475"/>
                    <a:pt x="2635250" y="1319742"/>
                  </a:cubicBezTo>
                  <a:cubicBezTo>
                    <a:pt x="2651125" y="1379009"/>
                    <a:pt x="2660650" y="1420284"/>
                    <a:pt x="2698750" y="1472142"/>
                  </a:cubicBezTo>
                  <a:cubicBezTo>
                    <a:pt x="2736850" y="1524000"/>
                    <a:pt x="2800350" y="1577446"/>
                    <a:pt x="2863850" y="1630892"/>
                  </a:cubicBezTo>
                </a:path>
              </a:pathLst>
            </a:custGeom>
            <a:noFill/>
            <a:ln w="28575">
              <a:solidFill>
                <a:srgbClr val="A0C02A"/>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653" name="Freeform 94"/>
            <p:cNvSpPr>
              <a:spLocks noChangeArrowheads="1"/>
            </p:cNvSpPr>
            <p:nvPr/>
          </p:nvSpPr>
          <p:spPr bwMode="auto">
            <a:xfrm>
              <a:off x="4477179" y="3453131"/>
              <a:ext cx="2579153" cy="1461129"/>
            </a:xfrm>
            <a:custGeom>
              <a:avLst/>
              <a:gdLst>
                <a:gd name="T0" fmla="*/ 0 w 2863850"/>
                <a:gd name="T1" fmla="*/ 209001 h 1630892"/>
                <a:gd name="T2" fmla="*/ 57187 w 2863850"/>
                <a:gd name="T3" fmla="*/ 169283 h 1630892"/>
                <a:gd name="T4" fmla="*/ 85781 w 2863850"/>
                <a:gd name="T5" fmla="*/ 123888 h 1630892"/>
                <a:gd name="T6" fmla="*/ 188719 w 2863850"/>
                <a:gd name="T7" fmla="*/ 33100 h 1630892"/>
                <a:gd name="T8" fmla="*/ 291656 w 2863850"/>
                <a:gd name="T9" fmla="*/ 21751 h 1630892"/>
                <a:gd name="T10" fmla="*/ 417468 w 2863850"/>
                <a:gd name="T11" fmla="*/ 10401 h 1630892"/>
                <a:gd name="T12" fmla="*/ 789187 w 2863850"/>
                <a:gd name="T13" fmla="*/ 4727 h 1630892"/>
                <a:gd name="T14" fmla="*/ 1521186 w 2863850"/>
                <a:gd name="T15" fmla="*/ 4727 h 1630892"/>
                <a:gd name="T16" fmla="*/ 1829998 w 2863850"/>
                <a:gd name="T17" fmla="*/ 4727 h 1630892"/>
                <a:gd name="T18" fmla="*/ 2087341 w 2863850"/>
                <a:gd name="T19" fmla="*/ 4727 h 1630892"/>
                <a:gd name="T20" fmla="*/ 2264622 w 2863850"/>
                <a:gd name="T21" fmla="*/ 33100 h 1630892"/>
                <a:gd name="T22" fmla="*/ 2310372 w 2863850"/>
                <a:gd name="T23" fmla="*/ 112539 h 1630892"/>
                <a:gd name="T24" fmla="*/ 2333247 w 2863850"/>
                <a:gd name="T25" fmla="*/ 248724 h 1630892"/>
                <a:gd name="T26" fmla="*/ 2333247 w 2863850"/>
                <a:gd name="T27" fmla="*/ 435972 h 1630892"/>
                <a:gd name="T28" fmla="*/ 2333247 w 2863850"/>
                <a:gd name="T29" fmla="*/ 725357 h 1630892"/>
                <a:gd name="T30" fmla="*/ 2344685 w 2863850"/>
                <a:gd name="T31" fmla="*/ 997722 h 1630892"/>
                <a:gd name="T32" fmla="*/ 2373278 w 2863850"/>
                <a:gd name="T33" fmla="*/ 1179297 h 1630892"/>
                <a:gd name="T34" fmla="*/ 2430466 w 2863850"/>
                <a:gd name="T35" fmla="*/ 1315479 h 1630892"/>
                <a:gd name="T36" fmla="*/ 2579153 w 2863850"/>
                <a:gd name="T37" fmla="*/ 1457335 h 16308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63850"/>
                <a:gd name="T58" fmla="*/ 0 h 1630892"/>
                <a:gd name="T59" fmla="*/ 2863850 w 2863850"/>
                <a:gd name="T60" fmla="*/ 1630892 h 16308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63850" h="1630892">
                  <a:moveTo>
                    <a:pt x="0" y="233892"/>
                  </a:moveTo>
                  <a:cubicBezTo>
                    <a:pt x="23812" y="219604"/>
                    <a:pt x="47625" y="205317"/>
                    <a:pt x="63500" y="189442"/>
                  </a:cubicBezTo>
                  <a:cubicBezTo>
                    <a:pt x="79375" y="173567"/>
                    <a:pt x="70908" y="164042"/>
                    <a:pt x="95250" y="138642"/>
                  </a:cubicBezTo>
                  <a:cubicBezTo>
                    <a:pt x="119592" y="113242"/>
                    <a:pt x="171450" y="56092"/>
                    <a:pt x="209550" y="37042"/>
                  </a:cubicBezTo>
                  <a:cubicBezTo>
                    <a:pt x="247650" y="17992"/>
                    <a:pt x="323850" y="24342"/>
                    <a:pt x="323850" y="24342"/>
                  </a:cubicBezTo>
                  <a:cubicBezTo>
                    <a:pt x="366183" y="20109"/>
                    <a:pt x="371475" y="14817"/>
                    <a:pt x="463550" y="11642"/>
                  </a:cubicBezTo>
                  <a:cubicBezTo>
                    <a:pt x="555625" y="8467"/>
                    <a:pt x="876300" y="5292"/>
                    <a:pt x="876300" y="5292"/>
                  </a:cubicBezTo>
                  <a:lnTo>
                    <a:pt x="1689100" y="5292"/>
                  </a:lnTo>
                  <a:lnTo>
                    <a:pt x="2032000" y="5292"/>
                  </a:lnTo>
                  <a:cubicBezTo>
                    <a:pt x="2136775" y="5292"/>
                    <a:pt x="2237317" y="0"/>
                    <a:pt x="2317750" y="5292"/>
                  </a:cubicBezTo>
                  <a:cubicBezTo>
                    <a:pt x="2398183" y="10584"/>
                    <a:pt x="2473325" y="16934"/>
                    <a:pt x="2514600" y="37042"/>
                  </a:cubicBezTo>
                  <a:cubicBezTo>
                    <a:pt x="2555875" y="57150"/>
                    <a:pt x="2552700" y="85725"/>
                    <a:pt x="2565400" y="125942"/>
                  </a:cubicBezTo>
                  <a:cubicBezTo>
                    <a:pt x="2578100" y="166159"/>
                    <a:pt x="2586567" y="218017"/>
                    <a:pt x="2590800" y="278342"/>
                  </a:cubicBezTo>
                  <a:cubicBezTo>
                    <a:pt x="2595033" y="338667"/>
                    <a:pt x="2590800" y="487892"/>
                    <a:pt x="2590800" y="487892"/>
                  </a:cubicBezTo>
                  <a:cubicBezTo>
                    <a:pt x="2590800" y="576792"/>
                    <a:pt x="2588683" y="706967"/>
                    <a:pt x="2590800" y="811742"/>
                  </a:cubicBezTo>
                  <a:cubicBezTo>
                    <a:pt x="2592917" y="916517"/>
                    <a:pt x="2596092" y="1031875"/>
                    <a:pt x="2603500" y="1116542"/>
                  </a:cubicBezTo>
                  <a:cubicBezTo>
                    <a:pt x="2610908" y="1201209"/>
                    <a:pt x="2619375" y="1260475"/>
                    <a:pt x="2635250" y="1319742"/>
                  </a:cubicBezTo>
                  <a:cubicBezTo>
                    <a:pt x="2651125" y="1379009"/>
                    <a:pt x="2660650" y="1420284"/>
                    <a:pt x="2698750" y="1472142"/>
                  </a:cubicBezTo>
                  <a:cubicBezTo>
                    <a:pt x="2736850" y="1524000"/>
                    <a:pt x="2800350" y="1577446"/>
                    <a:pt x="2863850" y="1630892"/>
                  </a:cubicBezTo>
                </a:path>
              </a:pathLst>
            </a:custGeom>
            <a:noFill/>
            <a:ln w="28575">
              <a:solidFill>
                <a:srgbClr val="A0C02A"/>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654" name="Freeform 94"/>
            <p:cNvSpPr>
              <a:spLocks noChangeArrowheads="1"/>
            </p:cNvSpPr>
            <p:nvPr/>
          </p:nvSpPr>
          <p:spPr bwMode="auto">
            <a:xfrm>
              <a:off x="4488065" y="3378261"/>
              <a:ext cx="2557381" cy="1461129"/>
            </a:xfrm>
            <a:custGeom>
              <a:avLst/>
              <a:gdLst>
                <a:gd name="T0" fmla="*/ 0 w 2863850"/>
                <a:gd name="T1" fmla="*/ 209001 h 1630892"/>
                <a:gd name="T2" fmla="*/ 56705 w 2863850"/>
                <a:gd name="T3" fmla="*/ 169283 h 1630892"/>
                <a:gd name="T4" fmla="*/ 85057 w 2863850"/>
                <a:gd name="T5" fmla="*/ 123888 h 1630892"/>
                <a:gd name="T6" fmla="*/ 187125 w 2863850"/>
                <a:gd name="T7" fmla="*/ 33100 h 1630892"/>
                <a:gd name="T8" fmla="*/ 289194 w 2863850"/>
                <a:gd name="T9" fmla="*/ 21751 h 1630892"/>
                <a:gd name="T10" fmla="*/ 413944 w 2863850"/>
                <a:gd name="T11" fmla="*/ 10401 h 1630892"/>
                <a:gd name="T12" fmla="*/ 782525 w 2863850"/>
                <a:gd name="T13" fmla="*/ 4727 h 1630892"/>
                <a:gd name="T14" fmla="*/ 1508344 w 2863850"/>
                <a:gd name="T15" fmla="*/ 4727 h 1630892"/>
                <a:gd name="T16" fmla="*/ 1814550 w 2863850"/>
                <a:gd name="T17" fmla="*/ 4727 h 1630892"/>
                <a:gd name="T18" fmla="*/ 2069721 w 2863850"/>
                <a:gd name="T19" fmla="*/ 4727 h 1630892"/>
                <a:gd name="T20" fmla="*/ 2245505 w 2863850"/>
                <a:gd name="T21" fmla="*/ 33100 h 1630892"/>
                <a:gd name="T22" fmla="*/ 2290869 w 2863850"/>
                <a:gd name="T23" fmla="*/ 112539 h 1630892"/>
                <a:gd name="T24" fmla="*/ 2313551 w 2863850"/>
                <a:gd name="T25" fmla="*/ 248724 h 1630892"/>
                <a:gd name="T26" fmla="*/ 2313551 w 2863850"/>
                <a:gd name="T27" fmla="*/ 435972 h 1630892"/>
                <a:gd name="T28" fmla="*/ 2313551 w 2863850"/>
                <a:gd name="T29" fmla="*/ 725357 h 1630892"/>
                <a:gd name="T30" fmla="*/ 2324892 w 2863850"/>
                <a:gd name="T31" fmla="*/ 997722 h 1630892"/>
                <a:gd name="T32" fmla="*/ 2353244 w 2863850"/>
                <a:gd name="T33" fmla="*/ 1179297 h 1630892"/>
                <a:gd name="T34" fmla="*/ 2409949 w 2863850"/>
                <a:gd name="T35" fmla="*/ 1315479 h 1630892"/>
                <a:gd name="T36" fmla="*/ 2557381 w 2863850"/>
                <a:gd name="T37" fmla="*/ 1457335 h 16308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63850"/>
                <a:gd name="T58" fmla="*/ 0 h 1630892"/>
                <a:gd name="T59" fmla="*/ 2863850 w 2863850"/>
                <a:gd name="T60" fmla="*/ 1630892 h 16308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63850" h="1630892">
                  <a:moveTo>
                    <a:pt x="0" y="233892"/>
                  </a:moveTo>
                  <a:cubicBezTo>
                    <a:pt x="23812" y="219604"/>
                    <a:pt x="47625" y="205317"/>
                    <a:pt x="63500" y="189442"/>
                  </a:cubicBezTo>
                  <a:cubicBezTo>
                    <a:pt x="79375" y="173567"/>
                    <a:pt x="70908" y="164042"/>
                    <a:pt x="95250" y="138642"/>
                  </a:cubicBezTo>
                  <a:cubicBezTo>
                    <a:pt x="119592" y="113242"/>
                    <a:pt x="171450" y="56092"/>
                    <a:pt x="209550" y="37042"/>
                  </a:cubicBezTo>
                  <a:cubicBezTo>
                    <a:pt x="247650" y="17992"/>
                    <a:pt x="323850" y="24342"/>
                    <a:pt x="323850" y="24342"/>
                  </a:cubicBezTo>
                  <a:cubicBezTo>
                    <a:pt x="366183" y="20109"/>
                    <a:pt x="371475" y="14817"/>
                    <a:pt x="463550" y="11642"/>
                  </a:cubicBezTo>
                  <a:cubicBezTo>
                    <a:pt x="555625" y="8467"/>
                    <a:pt x="876300" y="5292"/>
                    <a:pt x="876300" y="5292"/>
                  </a:cubicBezTo>
                  <a:lnTo>
                    <a:pt x="1689100" y="5292"/>
                  </a:lnTo>
                  <a:lnTo>
                    <a:pt x="2032000" y="5292"/>
                  </a:lnTo>
                  <a:cubicBezTo>
                    <a:pt x="2136775" y="5292"/>
                    <a:pt x="2237317" y="0"/>
                    <a:pt x="2317750" y="5292"/>
                  </a:cubicBezTo>
                  <a:cubicBezTo>
                    <a:pt x="2398183" y="10584"/>
                    <a:pt x="2473325" y="16934"/>
                    <a:pt x="2514600" y="37042"/>
                  </a:cubicBezTo>
                  <a:cubicBezTo>
                    <a:pt x="2555875" y="57150"/>
                    <a:pt x="2552700" y="85725"/>
                    <a:pt x="2565400" y="125942"/>
                  </a:cubicBezTo>
                  <a:cubicBezTo>
                    <a:pt x="2578100" y="166159"/>
                    <a:pt x="2586567" y="218017"/>
                    <a:pt x="2590800" y="278342"/>
                  </a:cubicBezTo>
                  <a:cubicBezTo>
                    <a:pt x="2595033" y="338667"/>
                    <a:pt x="2590800" y="487892"/>
                    <a:pt x="2590800" y="487892"/>
                  </a:cubicBezTo>
                  <a:cubicBezTo>
                    <a:pt x="2590800" y="576792"/>
                    <a:pt x="2588683" y="706967"/>
                    <a:pt x="2590800" y="811742"/>
                  </a:cubicBezTo>
                  <a:cubicBezTo>
                    <a:pt x="2592917" y="916517"/>
                    <a:pt x="2596092" y="1031875"/>
                    <a:pt x="2603500" y="1116542"/>
                  </a:cubicBezTo>
                  <a:cubicBezTo>
                    <a:pt x="2610908" y="1201209"/>
                    <a:pt x="2619375" y="1260475"/>
                    <a:pt x="2635250" y="1319742"/>
                  </a:cubicBezTo>
                  <a:cubicBezTo>
                    <a:pt x="2651125" y="1379009"/>
                    <a:pt x="2660650" y="1420284"/>
                    <a:pt x="2698750" y="1472142"/>
                  </a:cubicBezTo>
                  <a:cubicBezTo>
                    <a:pt x="2736850" y="1524000"/>
                    <a:pt x="2800350" y="1577446"/>
                    <a:pt x="2863850" y="1630892"/>
                  </a:cubicBezTo>
                </a:path>
              </a:pathLst>
            </a:custGeom>
            <a:noFill/>
            <a:ln w="28575">
              <a:solidFill>
                <a:srgbClr val="A0C02A"/>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655" name="Freeform 94"/>
            <p:cNvSpPr>
              <a:spLocks noChangeArrowheads="1"/>
            </p:cNvSpPr>
            <p:nvPr/>
          </p:nvSpPr>
          <p:spPr bwMode="auto">
            <a:xfrm>
              <a:off x="4488066" y="3404358"/>
              <a:ext cx="2568267" cy="1339608"/>
            </a:xfrm>
            <a:custGeom>
              <a:avLst/>
              <a:gdLst>
                <a:gd name="T0" fmla="*/ 0 w 2863850"/>
                <a:gd name="T1" fmla="*/ 191619 h 1630892"/>
                <a:gd name="T2" fmla="*/ 56946 w 2863850"/>
                <a:gd name="T3" fmla="*/ 155204 h 1630892"/>
                <a:gd name="T4" fmla="*/ 85419 w 2863850"/>
                <a:gd name="T5" fmla="*/ 113584 h 1630892"/>
                <a:gd name="T6" fmla="*/ 187922 w 2863850"/>
                <a:gd name="T7" fmla="*/ 30347 h 1630892"/>
                <a:gd name="T8" fmla="*/ 290425 w 2863850"/>
                <a:gd name="T9" fmla="*/ 19942 h 1630892"/>
                <a:gd name="T10" fmla="*/ 415706 w 2863850"/>
                <a:gd name="T11" fmla="*/ 9536 h 1630892"/>
                <a:gd name="T12" fmla="*/ 785856 w 2863850"/>
                <a:gd name="T13" fmla="*/ 4334 h 1630892"/>
                <a:gd name="T14" fmla="*/ 1514765 w 2863850"/>
                <a:gd name="T15" fmla="*/ 4334 h 1630892"/>
                <a:gd name="T16" fmla="*/ 1822274 w 2863850"/>
                <a:gd name="T17" fmla="*/ 4334 h 1630892"/>
                <a:gd name="T18" fmla="*/ 2078531 w 2863850"/>
                <a:gd name="T19" fmla="*/ 4334 h 1630892"/>
                <a:gd name="T20" fmla="*/ 2255064 w 2863850"/>
                <a:gd name="T21" fmla="*/ 30347 h 1630892"/>
                <a:gd name="T22" fmla="*/ 2300621 w 2863850"/>
                <a:gd name="T23" fmla="*/ 103179 h 1630892"/>
                <a:gd name="T24" fmla="*/ 2323399 w 2863850"/>
                <a:gd name="T25" fmla="*/ 228038 h 1630892"/>
                <a:gd name="T26" fmla="*/ 2323399 w 2863850"/>
                <a:gd name="T27" fmla="*/ 399713 h 1630892"/>
                <a:gd name="T28" fmla="*/ 2323399 w 2863850"/>
                <a:gd name="T29" fmla="*/ 665030 h 1630892"/>
                <a:gd name="T30" fmla="*/ 2334788 w 2863850"/>
                <a:gd name="T31" fmla="*/ 914742 h 1630892"/>
                <a:gd name="T32" fmla="*/ 2363261 w 2863850"/>
                <a:gd name="T33" fmla="*/ 1081216 h 1630892"/>
                <a:gd name="T34" fmla="*/ 2420207 w 2863850"/>
                <a:gd name="T35" fmla="*/ 1206072 h 1630892"/>
                <a:gd name="T36" fmla="*/ 2568267 w 2863850"/>
                <a:gd name="T37" fmla="*/ 1336129 h 16308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63850"/>
                <a:gd name="T58" fmla="*/ 0 h 1630892"/>
                <a:gd name="T59" fmla="*/ 2863850 w 2863850"/>
                <a:gd name="T60" fmla="*/ 1630892 h 16308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63850" h="1630892">
                  <a:moveTo>
                    <a:pt x="0" y="233892"/>
                  </a:moveTo>
                  <a:cubicBezTo>
                    <a:pt x="23812" y="219604"/>
                    <a:pt x="47625" y="205317"/>
                    <a:pt x="63500" y="189442"/>
                  </a:cubicBezTo>
                  <a:cubicBezTo>
                    <a:pt x="79375" y="173567"/>
                    <a:pt x="70908" y="164042"/>
                    <a:pt x="95250" y="138642"/>
                  </a:cubicBezTo>
                  <a:cubicBezTo>
                    <a:pt x="119592" y="113242"/>
                    <a:pt x="171450" y="56092"/>
                    <a:pt x="209550" y="37042"/>
                  </a:cubicBezTo>
                  <a:cubicBezTo>
                    <a:pt x="247650" y="17992"/>
                    <a:pt x="323850" y="24342"/>
                    <a:pt x="323850" y="24342"/>
                  </a:cubicBezTo>
                  <a:cubicBezTo>
                    <a:pt x="366183" y="20109"/>
                    <a:pt x="371475" y="14817"/>
                    <a:pt x="463550" y="11642"/>
                  </a:cubicBezTo>
                  <a:cubicBezTo>
                    <a:pt x="555625" y="8467"/>
                    <a:pt x="876300" y="5292"/>
                    <a:pt x="876300" y="5292"/>
                  </a:cubicBezTo>
                  <a:lnTo>
                    <a:pt x="1689100" y="5292"/>
                  </a:lnTo>
                  <a:lnTo>
                    <a:pt x="2032000" y="5292"/>
                  </a:lnTo>
                  <a:cubicBezTo>
                    <a:pt x="2136775" y="5292"/>
                    <a:pt x="2237317" y="0"/>
                    <a:pt x="2317750" y="5292"/>
                  </a:cubicBezTo>
                  <a:cubicBezTo>
                    <a:pt x="2398183" y="10584"/>
                    <a:pt x="2473325" y="16934"/>
                    <a:pt x="2514600" y="37042"/>
                  </a:cubicBezTo>
                  <a:cubicBezTo>
                    <a:pt x="2555875" y="57150"/>
                    <a:pt x="2552700" y="85725"/>
                    <a:pt x="2565400" y="125942"/>
                  </a:cubicBezTo>
                  <a:cubicBezTo>
                    <a:pt x="2578100" y="166159"/>
                    <a:pt x="2586567" y="218017"/>
                    <a:pt x="2590800" y="278342"/>
                  </a:cubicBezTo>
                  <a:cubicBezTo>
                    <a:pt x="2595033" y="338667"/>
                    <a:pt x="2590800" y="487892"/>
                    <a:pt x="2590800" y="487892"/>
                  </a:cubicBezTo>
                  <a:cubicBezTo>
                    <a:pt x="2590800" y="576792"/>
                    <a:pt x="2588683" y="706967"/>
                    <a:pt x="2590800" y="811742"/>
                  </a:cubicBezTo>
                  <a:cubicBezTo>
                    <a:pt x="2592917" y="916517"/>
                    <a:pt x="2596092" y="1031875"/>
                    <a:pt x="2603500" y="1116542"/>
                  </a:cubicBezTo>
                  <a:cubicBezTo>
                    <a:pt x="2610908" y="1201209"/>
                    <a:pt x="2619375" y="1260475"/>
                    <a:pt x="2635250" y="1319742"/>
                  </a:cubicBezTo>
                  <a:cubicBezTo>
                    <a:pt x="2651125" y="1379009"/>
                    <a:pt x="2660650" y="1420284"/>
                    <a:pt x="2698750" y="1472142"/>
                  </a:cubicBezTo>
                  <a:cubicBezTo>
                    <a:pt x="2736850" y="1524000"/>
                    <a:pt x="2800350" y="1577446"/>
                    <a:pt x="2863850" y="1630892"/>
                  </a:cubicBezTo>
                </a:path>
              </a:pathLst>
            </a:custGeom>
            <a:noFill/>
            <a:ln w="28575">
              <a:solidFill>
                <a:srgbClr val="A0C02A"/>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656" name="Freeform 94"/>
            <p:cNvSpPr>
              <a:spLocks noChangeArrowheads="1"/>
            </p:cNvSpPr>
            <p:nvPr/>
          </p:nvSpPr>
          <p:spPr bwMode="auto">
            <a:xfrm>
              <a:off x="4477180" y="3421549"/>
              <a:ext cx="2557381" cy="1557166"/>
            </a:xfrm>
            <a:custGeom>
              <a:avLst/>
              <a:gdLst>
                <a:gd name="T0" fmla="*/ 0 w 2863850"/>
                <a:gd name="T1" fmla="*/ 222738 h 1630892"/>
                <a:gd name="T2" fmla="*/ 56705 w 2863850"/>
                <a:gd name="T3" fmla="*/ 180409 h 1630892"/>
                <a:gd name="T4" fmla="*/ 85057 w 2863850"/>
                <a:gd name="T5" fmla="*/ 132031 h 1630892"/>
                <a:gd name="T6" fmla="*/ 187125 w 2863850"/>
                <a:gd name="T7" fmla="*/ 35276 h 1630892"/>
                <a:gd name="T8" fmla="*/ 289194 w 2863850"/>
                <a:gd name="T9" fmla="*/ 23180 h 1630892"/>
                <a:gd name="T10" fmla="*/ 413944 w 2863850"/>
                <a:gd name="T11" fmla="*/ 11085 h 1630892"/>
                <a:gd name="T12" fmla="*/ 782525 w 2863850"/>
                <a:gd name="T13" fmla="*/ 5037 h 1630892"/>
                <a:gd name="T14" fmla="*/ 1508344 w 2863850"/>
                <a:gd name="T15" fmla="*/ 5037 h 1630892"/>
                <a:gd name="T16" fmla="*/ 1814550 w 2863850"/>
                <a:gd name="T17" fmla="*/ 5037 h 1630892"/>
                <a:gd name="T18" fmla="*/ 2069721 w 2863850"/>
                <a:gd name="T19" fmla="*/ 5037 h 1630892"/>
                <a:gd name="T20" fmla="*/ 2245505 w 2863850"/>
                <a:gd name="T21" fmla="*/ 35276 h 1630892"/>
                <a:gd name="T22" fmla="*/ 2290869 w 2863850"/>
                <a:gd name="T23" fmla="*/ 119936 h 1630892"/>
                <a:gd name="T24" fmla="*/ 2313551 w 2863850"/>
                <a:gd name="T25" fmla="*/ 265072 h 1630892"/>
                <a:gd name="T26" fmla="*/ 2313551 w 2863850"/>
                <a:gd name="T27" fmla="*/ 464628 h 1630892"/>
                <a:gd name="T28" fmla="*/ 2313551 w 2863850"/>
                <a:gd name="T29" fmla="*/ 773034 h 1630892"/>
                <a:gd name="T30" fmla="*/ 2324892 w 2863850"/>
                <a:gd name="T31" fmla="*/ 1063300 h 1630892"/>
                <a:gd name="T32" fmla="*/ 2353244 w 2863850"/>
                <a:gd name="T33" fmla="*/ 1256810 h 1630892"/>
                <a:gd name="T34" fmla="*/ 2409949 w 2863850"/>
                <a:gd name="T35" fmla="*/ 1401943 h 1630892"/>
                <a:gd name="T36" fmla="*/ 2557381 w 2863850"/>
                <a:gd name="T37" fmla="*/ 1553122 h 16308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63850"/>
                <a:gd name="T58" fmla="*/ 0 h 1630892"/>
                <a:gd name="T59" fmla="*/ 2863850 w 2863850"/>
                <a:gd name="T60" fmla="*/ 1630892 h 16308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63850" h="1630892">
                  <a:moveTo>
                    <a:pt x="0" y="233892"/>
                  </a:moveTo>
                  <a:cubicBezTo>
                    <a:pt x="23812" y="219604"/>
                    <a:pt x="47625" y="205317"/>
                    <a:pt x="63500" y="189442"/>
                  </a:cubicBezTo>
                  <a:cubicBezTo>
                    <a:pt x="79375" y="173567"/>
                    <a:pt x="70908" y="164042"/>
                    <a:pt x="95250" y="138642"/>
                  </a:cubicBezTo>
                  <a:cubicBezTo>
                    <a:pt x="119592" y="113242"/>
                    <a:pt x="171450" y="56092"/>
                    <a:pt x="209550" y="37042"/>
                  </a:cubicBezTo>
                  <a:cubicBezTo>
                    <a:pt x="247650" y="17992"/>
                    <a:pt x="323850" y="24342"/>
                    <a:pt x="323850" y="24342"/>
                  </a:cubicBezTo>
                  <a:cubicBezTo>
                    <a:pt x="366183" y="20109"/>
                    <a:pt x="371475" y="14817"/>
                    <a:pt x="463550" y="11642"/>
                  </a:cubicBezTo>
                  <a:cubicBezTo>
                    <a:pt x="555625" y="8467"/>
                    <a:pt x="876300" y="5292"/>
                    <a:pt x="876300" y="5292"/>
                  </a:cubicBezTo>
                  <a:lnTo>
                    <a:pt x="1689100" y="5292"/>
                  </a:lnTo>
                  <a:lnTo>
                    <a:pt x="2032000" y="5292"/>
                  </a:lnTo>
                  <a:cubicBezTo>
                    <a:pt x="2136775" y="5292"/>
                    <a:pt x="2237317" y="0"/>
                    <a:pt x="2317750" y="5292"/>
                  </a:cubicBezTo>
                  <a:cubicBezTo>
                    <a:pt x="2398183" y="10584"/>
                    <a:pt x="2473325" y="16934"/>
                    <a:pt x="2514600" y="37042"/>
                  </a:cubicBezTo>
                  <a:cubicBezTo>
                    <a:pt x="2555875" y="57150"/>
                    <a:pt x="2552700" y="85725"/>
                    <a:pt x="2565400" y="125942"/>
                  </a:cubicBezTo>
                  <a:cubicBezTo>
                    <a:pt x="2578100" y="166159"/>
                    <a:pt x="2586567" y="218017"/>
                    <a:pt x="2590800" y="278342"/>
                  </a:cubicBezTo>
                  <a:cubicBezTo>
                    <a:pt x="2595033" y="338667"/>
                    <a:pt x="2590800" y="487892"/>
                    <a:pt x="2590800" y="487892"/>
                  </a:cubicBezTo>
                  <a:cubicBezTo>
                    <a:pt x="2590800" y="576792"/>
                    <a:pt x="2588683" y="706967"/>
                    <a:pt x="2590800" y="811742"/>
                  </a:cubicBezTo>
                  <a:cubicBezTo>
                    <a:pt x="2592917" y="916517"/>
                    <a:pt x="2596092" y="1031875"/>
                    <a:pt x="2603500" y="1116542"/>
                  </a:cubicBezTo>
                  <a:cubicBezTo>
                    <a:pt x="2610908" y="1201209"/>
                    <a:pt x="2619375" y="1260475"/>
                    <a:pt x="2635250" y="1319742"/>
                  </a:cubicBezTo>
                  <a:cubicBezTo>
                    <a:pt x="2651125" y="1379009"/>
                    <a:pt x="2660650" y="1420284"/>
                    <a:pt x="2698750" y="1472142"/>
                  </a:cubicBezTo>
                  <a:cubicBezTo>
                    <a:pt x="2736850" y="1524000"/>
                    <a:pt x="2800350" y="1577446"/>
                    <a:pt x="2863850" y="1630892"/>
                  </a:cubicBezTo>
                </a:path>
              </a:pathLst>
            </a:custGeom>
            <a:noFill/>
            <a:ln w="28575">
              <a:solidFill>
                <a:srgbClr val="A0C02A"/>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US"/>
            </a:p>
          </p:txBody>
        </p:sp>
      </p:grpSp>
      <p:grpSp>
        <p:nvGrpSpPr>
          <p:cNvPr id="657" name="Group 80"/>
          <p:cNvGrpSpPr>
            <a:grpSpLocks/>
          </p:cNvGrpSpPr>
          <p:nvPr/>
        </p:nvGrpSpPr>
        <p:grpSpPr bwMode="auto">
          <a:xfrm>
            <a:off x="4608739" y="2477293"/>
            <a:ext cx="3414713" cy="990600"/>
            <a:chOff x="4520723" y="3958460"/>
            <a:chExt cx="3415277" cy="990947"/>
          </a:xfrm>
        </p:grpSpPr>
        <p:sp>
          <p:nvSpPr>
            <p:cNvPr id="658" name="Freeform 87"/>
            <p:cNvSpPr>
              <a:spLocks noChangeArrowheads="1"/>
            </p:cNvSpPr>
            <p:nvPr/>
          </p:nvSpPr>
          <p:spPr bwMode="auto">
            <a:xfrm>
              <a:off x="4520723" y="3958460"/>
              <a:ext cx="3378701" cy="824478"/>
            </a:xfrm>
            <a:custGeom>
              <a:avLst/>
              <a:gdLst>
                <a:gd name="T0" fmla="*/ 0 w 1585355"/>
                <a:gd name="T1" fmla="*/ 0 h 820387"/>
                <a:gd name="T2" fmla="*/ 139589 w 1585355"/>
                <a:gd name="T3" fmla="*/ 23950 h 820387"/>
                <a:gd name="T4" fmla="*/ 203030 w 1585355"/>
                <a:gd name="T5" fmla="*/ 107781 h 820387"/>
                <a:gd name="T6" fmla="*/ 368015 w 1585355"/>
                <a:gd name="T7" fmla="*/ 143705 h 820387"/>
                <a:gd name="T8" fmla="*/ 596424 w 1585355"/>
                <a:gd name="T9" fmla="*/ 143705 h 820387"/>
                <a:gd name="T10" fmla="*/ 2563368 w 1585355"/>
                <a:gd name="T11" fmla="*/ 143705 h 820387"/>
                <a:gd name="T12" fmla="*/ 2779102 w 1585355"/>
                <a:gd name="T13" fmla="*/ 143705 h 820387"/>
                <a:gd name="T14" fmla="*/ 2969448 w 1585355"/>
                <a:gd name="T15" fmla="*/ 155679 h 820387"/>
                <a:gd name="T16" fmla="*/ 3070969 w 1585355"/>
                <a:gd name="T17" fmla="*/ 233520 h 820387"/>
                <a:gd name="T18" fmla="*/ 3083660 w 1585355"/>
                <a:gd name="T19" fmla="*/ 485006 h 820387"/>
                <a:gd name="T20" fmla="*/ 3096347 w 1585355"/>
                <a:gd name="T21" fmla="*/ 700563 h 820387"/>
                <a:gd name="T22" fmla="*/ 3121726 w 1585355"/>
                <a:gd name="T23" fmla="*/ 808343 h 820387"/>
                <a:gd name="T24" fmla="*/ 3388215 w 1585355"/>
                <a:gd name="T25" fmla="*/ 814331 h 8203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85355"/>
                <a:gd name="T40" fmla="*/ 0 h 820387"/>
                <a:gd name="T41" fmla="*/ 1585355 w 1585355"/>
                <a:gd name="T42" fmla="*/ 820387 h 8203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85355" h="820387">
                  <a:moveTo>
                    <a:pt x="0" y="0"/>
                  </a:moveTo>
                  <a:cubicBezTo>
                    <a:pt x="24740" y="2969"/>
                    <a:pt x="49480" y="5938"/>
                    <a:pt x="65314" y="23751"/>
                  </a:cubicBezTo>
                  <a:cubicBezTo>
                    <a:pt x="81148" y="41564"/>
                    <a:pt x="77189" y="87086"/>
                    <a:pt x="95002" y="106878"/>
                  </a:cubicBezTo>
                  <a:cubicBezTo>
                    <a:pt x="112815" y="126670"/>
                    <a:pt x="141514" y="136566"/>
                    <a:pt x="172192" y="142504"/>
                  </a:cubicBezTo>
                  <a:cubicBezTo>
                    <a:pt x="202870" y="148442"/>
                    <a:pt x="279070" y="142504"/>
                    <a:pt x="279070" y="142504"/>
                  </a:cubicBezTo>
                  <a:lnTo>
                    <a:pt x="1199407" y="142504"/>
                  </a:lnTo>
                  <a:cubicBezTo>
                    <a:pt x="1369620" y="142504"/>
                    <a:pt x="1268680" y="140525"/>
                    <a:pt x="1300348" y="142504"/>
                  </a:cubicBezTo>
                  <a:cubicBezTo>
                    <a:pt x="1332016" y="144483"/>
                    <a:pt x="1366652" y="139535"/>
                    <a:pt x="1389413" y="154379"/>
                  </a:cubicBezTo>
                  <a:cubicBezTo>
                    <a:pt x="1412174" y="169223"/>
                    <a:pt x="1428008" y="177140"/>
                    <a:pt x="1436914" y="231569"/>
                  </a:cubicBezTo>
                  <a:cubicBezTo>
                    <a:pt x="1445820" y="285998"/>
                    <a:pt x="1440873" y="403762"/>
                    <a:pt x="1442852" y="480951"/>
                  </a:cubicBezTo>
                  <a:cubicBezTo>
                    <a:pt x="1444831" y="558140"/>
                    <a:pt x="1445820" y="641267"/>
                    <a:pt x="1448789" y="694706"/>
                  </a:cubicBezTo>
                  <a:cubicBezTo>
                    <a:pt x="1451758" y="748145"/>
                    <a:pt x="1437904" y="782781"/>
                    <a:pt x="1460665" y="801584"/>
                  </a:cubicBezTo>
                  <a:cubicBezTo>
                    <a:pt x="1483426" y="820387"/>
                    <a:pt x="1534390" y="813954"/>
                    <a:pt x="1585355" y="807522"/>
                  </a:cubicBezTo>
                </a:path>
              </a:pathLst>
            </a:custGeom>
            <a:noFill/>
            <a:ln w="28575">
              <a:solidFill>
                <a:srgbClr val="FF9933"/>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659" name="Freeform 87"/>
            <p:cNvSpPr>
              <a:spLocks noChangeArrowheads="1"/>
            </p:cNvSpPr>
            <p:nvPr/>
          </p:nvSpPr>
          <p:spPr bwMode="auto">
            <a:xfrm>
              <a:off x="4520723" y="4015201"/>
              <a:ext cx="3378701" cy="824478"/>
            </a:xfrm>
            <a:custGeom>
              <a:avLst/>
              <a:gdLst>
                <a:gd name="T0" fmla="*/ 0 w 1585355"/>
                <a:gd name="T1" fmla="*/ 0 h 820387"/>
                <a:gd name="T2" fmla="*/ 139589 w 1585355"/>
                <a:gd name="T3" fmla="*/ 23950 h 820387"/>
                <a:gd name="T4" fmla="*/ 203030 w 1585355"/>
                <a:gd name="T5" fmla="*/ 107781 h 820387"/>
                <a:gd name="T6" fmla="*/ 368015 w 1585355"/>
                <a:gd name="T7" fmla="*/ 143705 h 820387"/>
                <a:gd name="T8" fmla="*/ 596424 w 1585355"/>
                <a:gd name="T9" fmla="*/ 143705 h 820387"/>
                <a:gd name="T10" fmla="*/ 2563368 w 1585355"/>
                <a:gd name="T11" fmla="*/ 143705 h 820387"/>
                <a:gd name="T12" fmla="*/ 2779102 w 1585355"/>
                <a:gd name="T13" fmla="*/ 143705 h 820387"/>
                <a:gd name="T14" fmla="*/ 2969448 w 1585355"/>
                <a:gd name="T15" fmla="*/ 155679 h 820387"/>
                <a:gd name="T16" fmla="*/ 3070969 w 1585355"/>
                <a:gd name="T17" fmla="*/ 233520 h 820387"/>
                <a:gd name="T18" fmla="*/ 3083660 w 1585355"/>
                <a:gd name="T19" fmla="*/ 485006 h 820387"/>
                <a:gd name="T20" fmla="*/ 3096347 w 1585355"/>
                <a:gd name="T21" fmla="*/ 700563 h 820387"/>
                <a:gd name="T22" fmla="*/ 3121726 w 1585355"/>
                <a:gd name="T23" fmla="*/ 808343 h 820387"/>
                <a:gd name="T24" fmla="*/ 3388215 w 1585355"/>
                <a:gd name="T25" fmla="*/ 814331 h 8203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85355"/>
                <a:gd name="T40" fmla="*/ 0 h 820387"/>
                <a:gd name="T41" fmla="*/ 1585355 w 1585355"/>
                <a:gd name="T42" fmla="*/ 820387 h 8203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85355" h="820387">
                  <a:moveTo>
                    <a:pt x="0" y="0"/>
                  </a:moveTo>
                  <a:cubicBezTo>
                    <a:pt x="24740" y="2969"/>
                    <a:pt x="49480" y="5938"/>
                    <a:pt x="65314" y="23751"/>
                  </a:cubicBezTo>
                  <a:cubicBezTo>
                    <a:pt x="81148" y="41564"/>
                    <a:pt x="77189" y="87086"/>
                    <a:pt x="95002" y="106878"/>
                  </a:cubicBezTo>
                  <a:cubicBezTo>
                    <a:pt x="112815" y="126670"/>
                    <a:pt x="141514" y="136566"/>
                    <a:pt x="172192" y="142504"/>
                  </a:cubicBezTo>
                  <a:cubicBezTo>
                    <a:pt x="202870" y="148442"/>
                    <a:pt x="279070" y="142504"/>
                    <a:pt x="279070" y="142504"/>
                  </a:cubicBezTo>
                  <a:lnTo>
                    <a:pt x="1199407" y="142504"/>
                  </a:lnTo>
                  <a:cubicBezTo>
                    <a:pt x="1369620" y="142504"/>
                    <a:pt x="1268680" y="140525"/>
                    <a:pt x="1300348" y="142504"/>
                  </a:cubicBezTo>
                  <a:cubicBezTo>
                    <a:pt x="1332016" y="144483"/>
                    <a:pt x="1366652" y="139535"/>
                    <a:pt x="1389413" y="154379"/>
                  </a:cubicBezTo>
                  <a:cubicBezTo>
                    <a:pt x="1412174" y="169223"/>
                    <a:pt x="1428008" y="177140"/>
                    <a:pt x="1436914" y="231569"/>
                  </a:cubicBezTo>
                  <a:cubicBezTo>
                    <a:pt x="1445820" y="285998"/>
                    <a:pt x="1440873" y="403762"/>
                    <a:pt x="1442852" y="480951"/>
                  </a:cubicBezTo>
                  <a:cubicBezTo>
                    <a:pt x="1444831" y="558140"/>
                    <a:pt x="1445820" y="641267"/>
                    <a:pt x="1448789" y="694706"/>
                  </a:cubicBezTo>
                  <a:cubicBezTo>
                    <a:pt x="1451758" y="748145"/>
                    <a:pt x="1437904" y="782781"/>
                    <a:pt x="1460665" y="801584"/>
                  </a:cubicBezTo>
                  <a:cubicBezTo>
                    <a:pt x="1483426" y="820387"/>
                    <a:pt x="1534390" y="813954"/>
                    <a:pt x="1585355" y="807522"/>
                  </a:cubicBezTo>
                </a:path>
              </a:pathLst>
            </a:custGeom>
            <a:noFill/>
            <a:ln w="28575">
              <a:solidFill>
                <a:srgbClr val="FF9933"/>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660" name="Freeform 87"/>
            <p:cNvSpPr>
              <a:spLocks noChangeArrowheads="1"/>
            </p:cNvSpPr>
            <p:nvPr/>
          </p:nvSpPr>
          <p:spPr bwMode="auto">
            <a:xfrm>
              <a:off x="4551203" y="4070065"/>
              <a:ext cx="3378701" cy="824478"/>
            </a:xfrm>
            <a:custGeom>
              <a:avLst/>
              <a:gdLst>
                <a:gd name="T0" fmla="*/ 0 w 1585355"/>
                <a:gd name="T1" fmla="*/ 0 h 820387"/>
                <a:gd name="T2" fmla="*/ 139589 w 1585355"/>
                <a:gd name="T3" fmla="*/ 23950 h 820387"/>
                <a:gd name="T4" fmla="*/ 203030 w 1585355"/>
                <a:gd name="T5" fmla="*/ 107781 h 820387"/>
                <a:gd name="T6" fmla="*/ 368015 w 1585355"/>
                <a:gd name="T7" fmla="*/ 143705 h 820387"/>
                <a:gd name="T8" fmla="*/ 596424 w 1585355"/>
                <a:gd name="T9" fmla="*/ 143705 h 820387"/>
                <a:gd name="T10" fmla="*/ 2563368 w 1585355"/>
                <a:gd name="T11" fmla="*/ 143705 h 820387"/>
                <a:gd name="T12" fmla="*/ 2779102 w 1585355"/>
                <a:gd name="T13" fmla="*/ 143705 h 820387"/>
                <a:gd name="T14" fmla="*/ 2969448 w 1585355"/>
                <a:gd name="T15" fmla="*/ 155679 h 820387"/>
                <a:gd name="T16" fmla="*/ 3070969 w 1585355"/>
                <a:gd name="T17" fmla="*/ 233520 h 820387"/>
                <a:gd name="T18" fmla="*/ 3083660 w 1585355"/>
                <a:gd name="T19" fmla="*/ 485006 h 820387"/>
                <a:gd name="T20" fmla="*/ 3096347 w 1585355"/>
                <a:gd name="T21" fmla="*/ 700563 h 820387"/>
                <a:gd name="T22" fmla="*/ 3121726 w 1585355"/>
                <a:gd name="T23" fmla="*/ 808343 h 820387"/>
                <a:gd name="T24" fmla="*/ 3388215 w 1585355"/>
                <a:gd name="T25" fmla="*/ 814331 h 8203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85355"/>
                <a:gd name="T40" fmla="*/ 0 h 820387"/>
                <a:gd name="T41" fmla="*/ 1585355 w 1585355"/>
                <a:gd name="T42" fmla="*/ 820387 h 8203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85355" h="820387">
                  <a:moveTo>
                    <a:pt x="0" y="0"/>
                  </a:moveTo>
                  <a:cubicBezTo>
                    <a:pt x="24740" y="2969"/>
                    <a:pt x="49480" y="5938"/>
                    <a:pt x="65314" y="23751"/>
                  </a:cubicBezTo>
                  <a:cubicBezTo>
                    <a:pt x="81148" y="41564"/>
                    <a:pt x="77189" y="87086"/>
                    <a:pt x="95002" y="106878"/>
                  </a:cubicBezTo>
                  <a:cubicBezTo>
                    <a:pt x="112815" y="126670"/>
                    <a:pt x="141514" y="136566"/>
                    <a:pt x="172192" y="142504"/>
                  </a:cubicBezTo>
                  <a:cubicBezTo>
                    <a:pt x="202870" y="148442"/>
                    <a:pt x="279070" y="142504"/>
                    <a:pt x="279070" y="142504"/>
                  </a:cubicBezTo>
                  <a:lnTo>
                    <a:pt x="1199407" y="142504"/>
                  </a:lnTo>
                  <a:cubicBezTo>
                    <a:pt x="1369620" y="142504"/>
                    <a:pt x="1268680" y="140525"/>
                    <a:pt x="1300348" y="142504"/>
                  </a:cubicBezTo>
                  <a:cubicBezTo>
                    <a:pt x="1332016" y="144483"/>
                    <a:pt x="1366652" y="139535"/>
                    <a:pt x="1389413" y="154379"/>
                  </a:cubicBezTo>
                  <a:cubicBezTo>
                    <a:pt x="1412174" y="169223"/>
                    <a:pt x="1428008" y="177140"/>
                    <a:pt x="1436914" y="231569"/>
                  </a:cubicBezTo>
                  <a:cubicBezTo>
                    <a:pt x="1445820" y="285998"/>
                    <a:pt x="1440873" y="403762"/>
                    <a:pt x="1442852" y="480951"/>
                  </a:cubicBezTo>
                  <a:cubicBezTo>
                    <a:pt x="1444831" y="558140"/>
                    <a:pt x="1445820" y="641267"/>
                    <a:pt x="1448789" y="694706"/>
                  </a:cubicBezTo>
                  <a:cubicBezTo>
                    <a:pt x="1451758" y="748145"/>
                    <a:pt x="1437904" y="782781"/>
                    <a:pt x="1460665" y="801584"/>
                  </a:cubicBezTo>
                  <a:cubicBezTo>
                    <a:pt x="1483426" y="820387"/>
                    <a:pt x="1534390" y="813954"/>
                    <a:pt x="1585355" y="807522"/>
                  </a:cubicBezTo>
                </a:path>
              </a:pathLst>
            </a:custGeom>
            <a:noFill/>
            <a:ln w="28575">
              <a:solidFill>
                <a:srgbClr val="FF9933"/>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661" name="Freeform 87"/>
            <p:cNvSpPr>
              <a:spLocks noChangeArrowheads="1"/>
            </p:cNvSpPr>
            <p:nvPr/>
          </p:nvSpPr>
          <p:spPr bwMode="auto">
            <a:xfrm>
              <a:off x="4557299" y="4124929"/>
              <a:ext cx="3378701" cy="824478"/>
            </a:xfrm>
            <a:custGeom>
              <a:avLst/>
              <a:gdLst>
                <a:gd name="T0" fmla="*/ 0 w 1585355"/>
                <a:gd name="T1" fmla="*/ 0 h 820387"/>
                <a:gd name="T2" fmla="*/ 139589 w 1585355"/>
                <a:gd name="T3" fmla="*/ 23950 h 820387"/>
                <a:gd name="T4" fmla="*/ 203030 w 1585355"/>
                <a:gd name="T5" fmla="*/ 107781 h 820387"/>
                <a:gd name="T6" fmla="*/ 368015 w 1585355"/>
                <a:gd name="T7" fmla="*/ 143705 h 820387"/>
                <a:gd name="T8" fmla="*/ 596424 w 1585355"/>
                <a:gd name="T9" fmla="*/ 143705 h 820387"/>
                <a:gd name="T10" fmla="*/ 2563368 w 1585355"/>
                <a:gd name="T11" fmla="*/ 143705 h 820387"/>
                <a:gd name="T12" fmla="*/ 2779102 w 1585355"/>
                <a:gd name="T13" fmla="*/ 143705 h 820387"/>
                <a:gd name="T14" fmla="*/ 2969448 w 1585355"/>
                <a:gd name="T15" fmla="*/ 155679 h 820387"/>
                <a:gd name="T16" fmla="*/ 3070969 w 1585355"/>
                <a:gd name="T17" fmla="*/ 233520 h 820387"/>
                <a:gd name="T18" fmla="*/ 3083660 w 1585355"/>
                <a:gd name="T19" fmla="*/ 485006 h 820387"/>
                <a:gd name="T20" fmla="*/ 3096347 w 1585355"/>
                <a:gd name="T21" fmla="*/ 700563 h 820387"/>
                <a:gd name="T22" fmla="*/ 3121726 w 1585355"/>
                <a:gd name="T23" fmla="*/ 808343 h 820387"/>
                <a:gd name="T24" fmla="*/ 3388215 w 1585355"/>
                <a:gd name="T25" fmla="*/ 814331 h 8203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85355"/>
                <a:gd name="T40" fmla="*/ 0 h 820387"/>
                <a:gd name="T41" fmla="*/ 1585355 w 1585355"/>
                <a:gd name="T42" fmla="*/ 820387 h 8203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85355" h="820387">
                  <a:moveTo>
                    <a:pt x="0" y="0"/>
                  </a:moveTo>
                  <a:cubicBezTo>
                    <a:pt x="24740" y="2969"/>
                    <a:pt x="49480" y="5938"/>
                    <a:pt x="65314" y="23751"/>
                  </a:cubicBezTo>
                  <a:cubicBezTo>
                    <a:pt x="81148" y="41564"/>
                    <a:pt x="77189" y="87086"/>
                    <a:pt x="95002" y="106878"/>
                  </a:cubicBezTo>
                  <a:cubicBezTo>
                    <a:pt x="112815" y="126670"/>
                    <a:pt x="141514" y="136566"/>
                    <a:pt x="172192" y="142504"/>
                  </a:cubicBezTo>
                  <a:cubicBezTo>
                    <a:pt x="202870" y="148442"/>
                    <a:pt x="279070" y="142504"/>
                    <a:pt x="279070" y="142504"/>
                  </a:cubicBezTo>
                  <a:lnTo>
                    <a:pt x="1199407" y="142504"/>
                  </a:lnTo>
                  <a:cubicBezTo>
                    <a:pt x="1369620" y="142504"/>
                    <a:pt x="1268680" y="140525"/>
                    <a:pt x="1300348" y="142504"/>
                  </a:cubicBezTo>
                  <a:cubicBezTo>
                    <a:pt x="1332016" y="144483"/>
                    <a:pt x="1366652" y="139535"/>
                    <a:pt x="1389413" y="154379"/>
                  </a:cubicBezTo>
                  <a:cubicBezTo>
                    <a:pt x="1412174" y="169223"/>
                    <a:pt x="1428008" y="177140"/>
                    <a:pt x="1436914" y="231569"/>
                  </a:cubicBezTo>
                  <a:cubicBezTo>
                    <a:pt x="1445820" y="285998"/>
                    <a:pt x="1440873" y="403762"/>
                    <a:pt x="1442852" y="480951"/>
                  </a:cubicBezTo>
                  <a:cubicBezTo>
                    <a:pt x="1444831" y="558140"/>
                    <a:pt x="1445820" y="641267"/>
                    <a:pt x="1448789" y="694706"/>
                  </a:cubicBezTo>
                  <a:cubicBezTo>
                    <a:pt x="1451758" y="748145"/>
                    <a:pt x="1437904" y="782781"/>
                    <a:pt x="1460665" y="801584"/>
                  </a:cubicBezTo>
                  <a:cubicBezTo>
                    <a:pt x="1483426" y="820387"/>
                    <a:pt x="1534390" y="813954"/>
                    <a:pt x="1585355" y="807522"/>
                  </a:cubicBezTo>
                </a:path>
              </a:pathLst>
            </a:custGeom>
            <a:noFill/>
            <a:ln w="28575">
              <a:solidFill>
                <a:srgbClr val="FF9933"/>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US"/>
            </a:p>
          </p:txBody>
        </p:sp>
      </p:grpSp>
      <p:grpSp>
        <p:nvGrpSpPr>
          <p:cNvPr id="662" name="Group 81"/>
          <p:cNvGrpSpPr>
            <a:grpSpLocks/>
          </p:cNvGrpSpPr>
          <p:nvPr/>
        </p:nvGrpSpPr>
        <p:grpSpPr bwMode="auto">
          <a:xfrm>
            <a:off x="4696052" y="2370931"/>
            <a:ext cx="3370262" cy="1333500"/>
            <a:chOff x="4520723" y="3958460"/>
            <a:chExt cx="3415277" cy="990947"/>
          </a:xfrm>
        </p:grpSpPr>
        <p:sp>
          <p:nvSpPr>
            <p:cNvPr id="663" name="Freeform 87"/>
            <p:cNvSpPr>
              <a:spLocks noChangeArrowheads="1"/>
            </p:cNvSpPr>
            <p:nvPr/>
          </p:nvSpPr>
          <p:spPr bwMode="auto">
            <a:xfrm>
              <a:off x="4520723" y="3958460"/>
              <a:ext cx="3378701" cy="824478"/>
            </a:xfrm>
            <a:custGeom>
              <a:avLst/>
              <a:gdLst>
                <a:gd name="T0" fmla="*/ 0 w 1585355"/>
                <a:gd name="T1" fmla="*/ 0 h 820387"/>
                <a:gd name="T2" fmla="*/ 139589 w 1585355"/>
                <a:gd name="T3" fmla="*/ 23950 h 820387"/>
                <a:gd name="T4" fmla="*/ 203030 w 1585355"/>
                <a:gd name="T5" fmla="*/ 107781 h 820387"/>
                <a:gd name="T6" fmla="*/ 368015 w 1585355"/>
                <a:gd name="T7" fmla="*/ 143705 h 820387"/>
                <a:gd name="T8" fmla="*/ 596424 w 1585355"/>
                <a:gd name="T9" fmla="*/ 143705 h 820387"/>
                <a:gd name="T10" fmla="*/ 2563368 w 1585355"/>
                <a:gd name="T11" fmla="*/ 143705 h 820387"/>
                <a:gd name="T12" fmla="*/ 2779102 w 1585355"/>
                <a:gd name="T13" fmla="*/ 143705 h 820387"/>
                <a:gd name="T14" fmla="*/ 2969448 w 1585355"/>
                <a:gd name="T15" fmla="*/ 155679 h 820387"/>
                <a:gd name="T16" fmla="*/ 3070969 w 1585355"/>
                <a:gd name="T17" fmla="*/ 233520 h 820387"/>
                <a:gd name="T18" fmla="*/ 3083660 w 1585355"/>
                <a:gd name="T19" fmla="*/ 485006 h 820387"/>
                <a:gd name="T20" fmla="*/ 3096347 w 1585355"/>
                <a:gd name="T21" fmla="*/ 700563 h 820387"/>
                <a:gd name="T22" fmla="*/ 3121726 w 1585355"/>
                <a:gd name="T23" fmla="*/ 808343 h 820387"/>
                <a:gd name="T24" fmla="*/ 3388215 w 1585355"/>
                <a:gd name="T25" fmla="*/ 814331 h 8203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85355"/>
                <a:gd name="T40" fmla="*/ 0 h 820387"/>
                <a:gd name="T41" fmla="*/ 1585355 w 1585355"/>
                <a:gd name="T42" fmla="*/ 820387 h 8203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85355" h="820387">
                  <a:moveTo>
                    <a:pt x="0" y="0"/>
                  </a:moveTo>
                  <a:cubicBezTo>
                    <a:pt x="24740" y="2969"/>
                    <a:pt x="49480" y="5938"/>
                    <a:pt x="65314" y="23751"/>
                  </a:cubicBezTo>
                  <a:cubicBezTo>
                    <a:pt x="81148" y="41564"/>
                    <a:pt x="77189" y="87086"/>
                    <a:pt x="95002" y="106878"/>
                  </a:cubicBezTo>
                  <a:cubicBezTo>
                    <a:pt x="112815" y="126670"/>
                    <a:pt x="141514" y="136566"/>
                    <a:pt x="172192" y="142504"/>
                  </a:cubicBezTo>
                  <a:cubicBezTo>
                    <a:pt x="202870" y="148442"/>
                    <a:pt x="279070" y="142504"/>
                    <a:pt x="279070" y="142504"/>
                  </a:cubicBezTo>
                  <a:lnTo>
                    <a:pt x="1199407" y="142504"/>
                  </a:lnTo>
                  <a:cubicBezTo>
                    <a:pt x="1369620" y="142504"/>
                    <a:pt x="1268680" y="140525"/>
                    <a:pt x="1300348" y="142504"/>
                  </a:cubicBezTo>
                  <a:cubicBezTo>
                    <a:pt x="1332016" y="144483"/>
                    <a:pt x="1366652" y="139535"/>
                    <a:pt x="1389413" y="154379"/>
                  </a:cubicBezTo>
                  <a:cubicBezTo>
                    <a:pt x="1412174" y="169223"/>
                    <a:pt x="1428008" y="177140"/>
                    <a:pt x="1436914" y="231569"/>
                  </a:cubicBezTo>
                  <a:cubicBezTo>
                    <a:pt x="1445820" y="285998"/>
                    <a:pt x="1440873" y="403762"/>
                    <a:pt x="1442852" y="480951"/>
                  </a:cubicBezTo>
                  <a:cubicBezTo>
                    <a:pt x="1444831" y="558140"/>
                    <a:pt x="1445820" y="641267"/>
                    <a:pt x="1448789" y="694706"/>
                  </a:cubicBezTo>
                  <a:cubicBezTo>
                    <a:pt x="1451758" y="748145"/>
                    <a:pt x="1437904" y="782781"/>
                    <a:pt x="1460665" y="801584"/>
                  </a:cubicBezTo>
                  <a:cubicBezTo>
                    <a:pt x="1483426" y="820387"/>
                    <a:pt x="1534390" y="813954"/>
                    <a:pt x="1585355" y="807522"/>
                  </a:cubicBezTo>
                </a:path>
              </a:pathLst>
            </a:custGeom>
            <a:noFill/>
            <a:ln w="28575">
              <a:solidFill>
                <a:srgbClr val="FF9933"/>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664" name="Freeform 87"/>
            <p:cNvSpPr>
              <a:spLocks noChangeArrowheads="1"/>
            </p:cNvSpPr>
            <p:nvPr/>
          </p:nvSpPr>
          <p:spPr bwMode="auto">
            <a:xfrm>
              <a:off x="4520723" y="4015201"/>
              <a:ext cx="3378701" cy="824478"/>
            </a:xfrm>
            <a:custGeom>
              <a:avLst/>
              <a:gdLst>
                <a:gd name="T0" fmla="*/ 0 w 1585355"/>
                <a:gd name="T1" fmla="*/ 0 h 820387"/>
                <a:gd name="T2" fmla="*/ 139589 w 1585355"/>
                <a:gd name="T3" fmla="*/ 23950 h 820387"/>
                <a:gd name="T4" fmla="*/ 203030 w 1585355"/>
                <a:gd name="T5" fmla="*/ 107781 h 820387"/>
                <a:gd name="T6" fmla="*/ 368015 w 1585355"/>
                <a:gd name="T7" fmla="*/ 143705 h 820387"/>
                <a:gd name="T8" fmla="*/ 596424 w 1585355"/>
                <a:gd name="T9" fmla="*/ 143705 h 820387"/>
                <a:gd name="T10" fmla="*/ 2563368 w 1585355"/>
                <a:gd name="T11" fmla="*/ 143705 h 820387"/>
                <a:gd name="T12" fmla="*/ 2779102 w 1585355"/>
                <a:gd name="T13" fmla="*/ 143705 h 820387"/>
                <a:gd name="T14" fmla="*/ 2969448 w 1585355"/>
                <a:gd name="T15" fmla="*/ 155679 h 820387"/>
                <a:gd name="T16" fmla="*/ 3070969 w 1585355"/>
                <a:gd name="T17" fmla="*/ 233520 h 820387"/>
                <a:gd name="T18" fmla="*/ 3083660 w 1585355"/>
                <a:gd name="T19" fmla="*/ 485006 h 820387"/>
                <a:gd name="T20" fmla="*/ 3096347 w 1585355"/>
                <a:gd name="T21" fmla="*/ 700563 h 820387"/>
                <a:gd name="T22" fmla="*/ 3121726 w 1585355"/>
                <a:gd name="T23" fmla="*/ 808343 h 820387"/>
                <a:gd name="T24" fmla="*/ 3388215 w 1585355"/>
                <a:gd name="T25" fmla="*/ 814331 h 8203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85355"/>
                <a:gd name="T40" fmla="*/ 0 h 820387"/>
                <a:gd name="T41" fmla="*/ 1585355 w 1585355"/>
                <a:gd name="T42" fmla="*/ 820387 h 8203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85355" h="820387">
                  <a:moveTo>
                    <a:pt x="0" y="0"/>
                  </a:moveTo>
                  <a:cubicBezTo>
                    <a:pt x="24740" y="2969"/>
                    <a:pt x="49480" y="5938"/>
                    <a:pt x="65314" y="23751"/>
                  </a:cubicBezTo>
                  <a:cubicBezTo>
                    <a:pt x="81148" y="41564"/>
                    <a:pt x="77189" y="87086"/>
                    <a:pt x="95002" y="106878"/>
                  </a:cubicBezTo>
                  <a:cubicBezTo>
                    <a:pt x="112815" y="126670"/>
                    <a:pt x="141514" y="136566"/>
                    <a:pt x="172192" y="142504"/>
                  </a:cubicBezTo>
                  <a:cubicBezTo>
                    <a:pt x="202870" y="148442"/>
                    <a:pt x="279070" y="142504"/>
                    <a:pt x="279070" y="142504"/>
                  </a:cubicBezTo>
                  <a:lnTo>
                    <a:pt x="1199407" y="142504"/>
                  </a:lnTo>
                  <a:cubicBezTo>
                    <a:pt x="1369620" y="142504"/>
                    <a:pt x="1268680" y="140525"/>
                    <a:pt x="1300348" y="142504"/>
                  </a:cubicBezTo>
                  <a:cubicBezTo>
                    <a:pt x="1332016" y="144483"/>
                    <a:pt x="1366652" y="139535"/>
                    <a:pt x="1389413" y="154379"/>
                  </a:cubicBezTo>
                  <a:cubicBezTo>
                    <a:pt x="1412174" y="169223"/>
                    <a:pt x="1428008" y="177140"/>
                    <a:pt x="1436914" y="231569"/>
                  </a:cubicBezTo>
                  <a:cubicBezTo>
                    <a:pt x="1445820" y="285998"/>
                    <a:pt x="1440873" y="403762"/>
                    <a:pt x="1442852" y="480951"/>
                  </a:cubicBezTo>
                  <a:cubicBezTo>
                    <a:pt x="1444831" y="558140"/>
                    <a:pt x="1445820" y="641267"/>
                    <a:pt x="1448789" y="694706"/>
                  </a:cubicBezTo>
                  <a:cubicBezTo>
                    <a:pt x="1451758" y="748145"/>
                    <a:pt x="1437904" y="782781"/>
                    <a:pt x="1460665" y="801584"/>
                  </a:cubicBezTo>
                  <a:cubicBezTo>
                    <a:pt x="1483426" y="820387"/>
                    <a:pt x="1534390" y="813954"/>
                    <a:pt x="1585355" y="807522"/>
                  </a:cubicBezTo>
                </a:path>
              </a:pathLst>
            </a:custGeom>
            <a:noFill/>
            <a:ln w="28575">
              <a:solidFill>
                <a:srgbClr val="FF9933"/>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665" name="Freeform 87"/>
            <p:cNvSpPr>
              <a:spLocks noChangeArrowheads="1"/>
            </p:cNvSpPr>
            <p:nvPr/>
          </p:nvSpPr>
          <p:spPr bwMode="auto">
            <a:xfrm>
              <a:off x="4551203" y="4070065"/>
              <a:ext cx="3378701" cy="824478"/>
            </a:xfrm>
            <a:custGeom>
              <a:avLst/>
              <a:gdLst>
                <a:gd name="T0" fmla="*/ 0 w 1585355"/>
                <a:gd name="T1" fmla="*/ 0 h 820387"/>
                <a:gd name="T2" fmla="*/ 139589 w 1585355"/>
                <a:gd name="T3" fmla="*/ 23950 h 820387"/>
                <a:gd name="T4" fmla="*/ 203030 w 1585355"/>
                <a:gd name="T5" fmla="*/ 107781 h 820387"/>
                <a:gd name="T6" fmla="*/ 368015 w 1585355"/>
                <a:gd name="T7" fmla="*/ 143705 h 820387"/>
                <a:gd name="T8" fmla="*/ 596424 w 1585355"/>
                <a:gd name="T9" fmla="*/ 143705 h 820387"/>
                <a:gd name="T10" fmla="*/ 2563368 w 1585355"/>
                <a:gd name="T11" fmla="*/ 143705 h 820387"/>
                <a:gd name="T12" fmla="*/ 2779102 w 1585355"/>
                <a:gd name="T13" fmla="*/ 143705 h 820387"/>
                <a:gd name="T14" fmla="*/ 2969448 w 1585355"/>
                <a:gd name="T15" fmla="*/ 155679 h 820387"/>
                <a:gd name="T16" fmla="*/ 3070969 w 1585355"/>
                <a:gd name="T17" fmla="*/ 233520 h 820387"/>
                <a:gd name="T18" fmla="*/ 3083660 w 1585355"/>
                <a:gd name="T19" fmla="*/ 485006 h 820387"/>
                <a:gd name="T20" fmla="*/ 3096347 w 1585355"/>
                <a:gd name="T21" fmla="*/ 700563 h 820387"/>
                <a:gd name="T22" fmla="*/ 3121726 w 1585355"/>
                <a:gd name="T23" fmla="*/ 808343 h 820387"/>
                <a:gd name="T24" fmla="*/ 3388215 w 1585355"/>
                <a:gd name="T25" fmla="*/ 814331 h 8203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85355"/>
                <a:gd name="T40" fmla="*/ 0 h 820387"/>
                <a:gd name="T41" fmla="*/ 1585355 w 1585355"/>
                <a:gd name="T42" fmla="*/ 820387 h 8203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85355" h="820387">
                  <a:moveTo>
                    <a:pt x="0" y="0"/>
                  </a:moveTo>
                  <a:cubicBezTo>
                    <a:pt x="24740" y="2969"/>
                    <a:pt x="49480" y="5938"/>
                    <a:pt x="65314" y="23751"/>
                  </a:cubicBezTo>
                  <a:cubicBezTo>
                    <a:pt x="81148" y="41564"/>
                    <a:pt x="77189" y="87086"/>
                    <a:pt x="95002" y="106878"/>
                  </a:cubicBezTo>
                  <a:cubicBezTo>
                    <a:pt x="112815" y="126670"/>
                    <a:pt x="141514" y="136566"/>
                    <a:pt x="172192" y="142504"/>
                  </a:cubicBezTo>
                  <a:cubicBezTo>
                    <a:pt x="202870" y="148442"/>
                    <a:pt x="279070" y="142504"/>
                    <a:pt x="279070" y="142504"/>
                  </a:cubicBezTo>
                  <a:lnTo>
                    <a:pt x="1199407" y="142504"/>
                  </a:lnTo>
                  <a:cubicBezTo>
                    <a:pt x="1369620" y="142504"/>
                    <a:pt x="1268680" y="140525"/>
                    <a:pt x="1300348" y="142504"/>
                  </a:cubicBezTo>
                  <a:cubicBezTo>
                    <a:pt x="1332016" y="144483"/>
                    <a:pt x="1366652" y="139535"/>
                    <a:pt x="1389413" y="154379"/>
                  </a:cubicBezTo>
                  <a:cubicBezTo>
                    <a:pt x="1412174" y="169223"/>
                    <a:pt x="1428008" y="177140"/>
                    <a:pt x="1436914" y="231569"/>
                  </a:cubicBezTo>
                  <a:cubicBezTo>
                    <a:pt x="1445820" y="285998"/>
                    <a:pt x="1440873" y="403762"/>
                    <a:pt x="1442852" y="480951"/>
                  </a:cubicBezTo>
                  <a:cubicBezTo>
                    <a:pt x="1444831" y="558140"/>
                    <a:pt x="1445820" y="641267"/>
                    <a:pt x="1448789" y="694706"/>
                  </a:cubicBezTo>
                  <a:cubicBezTo>
                    <a:pt x="1451758" y="748145"/>
                    <a:pt x="1437904" y="782781"/>
                    <a:pt x="1460665" y="801584"/>
                  </a:cubicBezTo>
                  <a:cubicBezTo>
                    <a:pt x="1483426" y="820387"/>
                    <a:pt x="1534390" y="813954"/>
                    <a:pt x="1585355" y="807522"/>
                  </a:cubicBezTo>
                </a:path>
              </a:pathLst>
            </a:custGeom>
            <a:noFill/>
            <a:ln w="28575">
              <a:solidFill>
                <a:srgbClr val="FF9933"/>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666" name="Freeform 87"/>
            <p:cNvSpPr>
              <a:spLocks noChangeArrowheads="1"/>
            </p:cNvSpPr>
            <p:nvPr/>
          </p:nvSpPr>
          <p:spPr bwMode="auto">
            <a:xfrm>
              <a:off x="4557299" y="4124929"/>
              <a:ext cx="3378701" cy="824478"/>
            </a:xfrm>
            <a:custGeom>
              <a:avLst/>
              <a:gdLst>
                <a:gd name="T0" fmla="*/ 0 w 1585355"/>
                <a:gd name="T1" fmla="*/ 0 h 820387"/>
                <a:gd name="T2" fmla="*/ 139589 w 1585355"/>
                <a:gd name="T3" fmla="*/ 23950 h 820387"/>
                <a:gd name="T4" fmla="*/ 203030 w 1585355"/>
                <a:gd name="T5" fmla="*/ 107781 h 820387"/>
                <a:gd name="T6" fmla="*/ 368015 w 1585355"/>
                <a:gd name="T7" fmla="*/ 143705 h 820387"/>
                <a:gd name="T8" fmla="*/ 596424 w 1585355"/>
                <a:gd name="T9" fmla="*/ 143705 h 820387"/>
                <a:gd name="T10" fmla="*/ 2563368 w 1585355"/>
                <a:gd name="T11" fmla="*/ 143705 h 820387"/>
                <a:gd name="T12" fmla="*/ 2779102 w 1585355"/>
                <a:gd name="T13" fmla="*/ 143705 h 820387"/>
                <a:gd name="T14" fmla="*/ 2969448 w 1585355"/>
                <a:gd name="T15" fmla="*/ 155679 h 820387"/>
                <a:gd name="T16" fmla="*/ 3070969 w 1585355"/>
                <a:gd name="T17" fmla="*/ 233520 h 820387"/>
                <a:gd name="T18" fmla="*/ 3083660 w 1585355"/>
                <a:gd name="T19" fmla="*/ 485006 h 820387"/>
                <a:gd name="T20" fmla="*/ 3096347 w 1585355"/>
                <a:gd name="T21" fmla="*/ 700563 h 820387"/>
                <a:gd name="T22" fmla="*/ 3121726 w 1585355"/>
                <a:gd name="T23" fmla="*/ 808343 h 820387"/>
                <a:gd name="T24" fmla="*/ 3388215 w 1585355"/>
                <a:gd name="T25" fmla="*/ 814331 h 8203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85355"/>
                <a:gd name="T40" fmla="*/ 0 h 820387"/>
                <a:gd name="T41" fmla="*/ 1585355 w 1585355"/>
                <a:gd name="T42" fmla="*/ 820387 h 8203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85355" h="820387">
                  <a:moveTo>
                    <a:pt x="0" y="0"/>
                  </a:moveTo>
                  <a:cubicBezTo>
                    <a:pt x="24740" y="2969"/>
                    <a:pt x="49480" y="5938"/>
                    <a:pt x="65314" y="23751"/>
                  </a:cubicBezTo>
                  <a:cubicBezTo>
                    <a:pt x="81148" y="41564"/>
                    <a:pt x="77189" y="87086"/>
                    <a:pt x="95002" y="106878"/>
                  </a:cubicBezTo>
                  <a:cubicBezTo>
                    <a:pt x="112815" y="126670"/>
                    <a:pt x="141514" y="136566"/>
                    <a:pt x="172192" y="142504"/>
                  </a:cubicBezTo>
                  <a:cubicBezTo>
                    <a:pt x="202870" y="148442"/>
                    <a:pt x="279070" y="142504"/>
                    <a:pt x="279070" y="142504"/>
                  </a:cubicBezTo>
                  <a:lnTo>
                    <a:pt x="1199407" y="142504"/>
                  </a:lnTo>
                  <a:cubicBezTo>
                    <a:pt x="1369620" y="142504"/>
                    <a:pt x="1268680" y="140525"/>
                    <a:pt x="1300348" y="142504"/>
                  </a:cubicBezTo>
                  <a:cubicBezTo>
                    <a:pt x="1332016" y="144483"/>
                    <a:pt x="1366652" y="139535"/>
                    <a:pt x="1389413" y="154379"/>
                  </a:cubicBezTo>
                  <a:cubicBezTo>
                    <a:pt x="1412174" y="169223"/>
                    <a:pt x="1428008" y="177140"/>
                    <a:pt x="1436914" y="231569"/>
                  </a:cubicBezTo>
                  <a:cubicBezTo>
                    <a:pt x="1445820" y="285998"/>
                    <a:pt x="1440873" y="403762"/>
                    <a:pt x="1442852" y="480951"/>
                  </a:cubicBezTo>
                  <a:cubicBezTo>
                    <a:pt x="1444831" y="558140"/>
                    <a:pt x="1445820" y="641267"/>
                    <a:pt x="1448789" y="694706"/>
                  </a:cubicBezTo>
                  <a:cubicBezTo>
                    <a:pt x="1451758" y="748145"/>
                    <a:pt x="1437904" y="782781"/>
                    <a:pt x="1460665" y="801584"/>
                  </a:cubicBezTo>
                  <a:cubicBezTo>
                    <a:pt x="1483426" y="820387"/>
                    <a:pt x="1534390" y="813954"/>
                    <a:pt x="1585355" y="807522"/>
                  </a:cubicBezTo>
                </a:path>
              </a:pathLst>
            </a:custGeom>
            <a:noFill/>
            <a:ln w="28575">
              <a:solidFill>
                <a:srgbClr val="FF9933"/>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lstStyle/>
            <a:p>
              <a:endParaRPr lang="en-US"/>
            </a:p>
          </p:txBody>
        </p:sp>
      </p:grpSp>
      <p:sp>
        <p:nvSpPr>
          <p:cNvPr id="667" name="TextBox 168"/>
          <p:cNvSpPr txBox="1">
            <a:spLocks noChangeArrowheads="1"/>
          </p:cNvSpPr>
          <p:nvPr/>
        </p:nvSpPr>
        <p:spPr bwMode="auto">
          <a:xfrm>
            <a:off x="4872264" y="4572002"/>
            <a:ext cx="19637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smtClean="0">
                <a:solidFill>
                  <a:srgbClr val="333333"/>
                </a:solidFill>
                <a:latin typeface="CiscoSansTT"/>
                <a:cs typeface="CiscoSansTT"/>
              </a:rPr>
              <a:t>2x 4 Link</a:t>
            </a:r>
          </a:p>
          <a:p>
            <a:pPr algn="ctr" eaLnBrk="1" hangingPunct="1"/>
            <a:r>
              <a:rPr lang="en-US" sz="1400" dirty="0">
                <a:solidFill>
                  <a:srgbClr val="333333"/>
                </a:solidFill>
                <a:latin typeface="CiscoSansTT"/>
                <a:cs typeface="CiscoSansTT"/>
              </a:rPr>
              <a:t>8</a:t>
            </a:r>
            <a:r>
              <a:rPr lang="en-US" sz="1400" dirty="0" smtClean="0">
                <a:solidFill>
                  <a:srgbClr val="333333"/>
                </a:solidFill>
                <a:latin typeface="CiscoSansTT"/>
                <a:cs typeface="CiscoSansTT"/>
              </a:rPr>
              <a:t>0 </a:t>
            </a:r>
            <a:r>
              <a:rPr lang="en-US" sz="1400" dirty="0" err="1" smtClean="0">
                <a:solidFill>
                  <a:srgbClr val="333333"/>
                </a:solidFill>
                <a:latin typeface="CiscoSansTT"/>
                <a:cs typeface="CiscoSansTT"/>
              </a:rPr>
              <a:t>Gbps</a:t>
            </a:r>
            <a:r>
              <a:rPr lang="en-US" sz="1400" dirty="0" smtClean="0">
                <a:solidFill>
                  <a:srgbClr val="333333"/>
                </a:solidFill>
                <a:latin typeface="CiscoSansTT"/>
                <a:cs typeface="CiscoSansTT"/>
              </a:rPr>
              <a:t> pro Chassis</a:t>
            </a:r>
            <a:endParaRPr lang="en-US" sz="1400" dirty="0">
              <a:solidFill>
                <a:srgbClr val="333333"/>
              </a:solidFill>
              <a:latin typeface="CiscoSansTT"/>
              <a:cs typeface="CiscoSansTT"/>
            </a:endParaRPr>
          </a:p>
        </p:txBody>
      </p:sp>
      <p:sp>
        <p:nvSpPr>
          <p:cNvPr id="668" name="TextBox 168"/>
          <p:cNvSpPr txBox="1">
            <a:spLocks noChangeArrowheads="1"/>
          </p:cNvSpPr>
          <p:nvPr/>
        </p:nvSpPr>
        <p:spPr bwMode="auto">
          <a:xfrm>
            <a:off x="6880225" y="4572001"/>
            <a:ext cx="2187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smtClean="0">
                <a:solidFill>
                  <a:srgbClr val="000000"/>
                </a:solidFill>
                <a:latin typeface="CiscoSansTT"/>
                <a:cs typeface="CiscoSansTT"/>
              </a:rPr>
              <a:t>2x 8 Links</a:t>
            </a:r>
          </a:p>
          <a:p>
            <a:pPr algn="ctr" eaLnBrk="1" hangingPunct="1"/>
            <a:r>
              <a:rPr lang="en-US" sz="1400" dirty="0" smtClean="0">
                <a:solidFill>
                  <a:srgbClr val="333333"/>
                </a:solidFill>
                <a:latin typeface="CiscoSansTT"/>
                <a:cs typeface="CiscoSansTT"/>
              </a:rPr>
              <a:t>160 </a:t>
            </a:r>
            <a:r>
              <a:rPr lang="en-US" sz="1400" dirty="0" err="1" smtClean="0">
                <a:solidFill>
                  <a:srgbClr val="333333"/>
                </a:solidFill>
                <a:latin typeface="CiscoSansTT"/>
                <a:cs typeface="CiscoSansTT"/>
              </a:rPr>
              <a:t>Gbps</a:t>
            </a:r>
            <a:r>
              <a:rPr lang="en-US" sz="1400" dirty="0" smtClean="0">
                <a:solidFill>
                  <a:srgbClr val="333333"/>
                </a:solidFill>
                <a:latin typeface="CiscoSansTT"/>
                <a:cs typeface="CiscoSansTT"/>
              </a:rPr>
              <a:t> pro Chassis</a:t>
            </a:r>
            <a:endParaRPr lang="en-US" sz="1400" dirty="0">
              <a:solidFill>
                <a:srgbClr val="333333"/>
              </a:solidFill>
              <a:latin typeface="CiscoSansTT"/>
              <a:cs typeface="CiscoSansTT"/>
            </a:endParaRPr>
          </a:p>
        </p:txBody>
      </p:sp>
      <p:sp>
        <p:nvSpPr>
          <p:cNvPr id="669" name="TextBox 168"/>
          <p:cNvSpPr txBox="1">
            <a:spLocks noChangeArrowheads="1"/>
          </p:cNvSpPr>
          <p:nvPr/>
        </p:nvSpPr>
        <p:spPr bwMode="auto">
          <a:xfrm>
            <a:off x="2563246" y="4572002"/>
            <a:ext cx="19637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smtClean="0">
                <a:solidFill>
                  <a:srgbClr val="333333"/>
                </a:solidFill>
                <a:latin typeface="CiscoSansTT"/>
                <a:cs typeface="CiscoSansTT"/>
              </a:rPr>
              <a:t>2x 2 Link</a:t>
            </a:r>
          </a:p>
          <a:p>
            <a:pPr algn="ctr" eaLnBrk="1" hangingPunct="1"/>
            <a:r>
              <a:rPr lang="en-US" sz="1400" dirty="0">
                <a:solidFill>
                  <a:srgbClr val="333333"/>
                </a:solidFill>
                <a:latin typeface="CiscoSansTT"/>
                <a:cs typeface="CiscoSansTT"/>
              </a:rPr>
              <a:t>4</a:t>
            </a:r>
            <a:r>
              <a:rPr lang="en-US" sz="1400" dirty="0" smtClean="0">
                <a:solidFill>
                  <a:srgbClr val="333333"/>
                </a:solidFill>
                <a:latin typeface="CiscoSansTT"/>
                <a:cs typeface="CiscoSansTT"/>
              </a:rPr>
              <a:t>0 </a:t>
            </a:r>
            <a:r>
              <a:rPr lang="en-US" sz="1400" dirty="0" err="1" smtClean="0">
                <a:solidFill>
                  <a:srgbClr val="333333"/>
                </a:solidFill>
                <a:latin typeface="CiscoSansTT"/>
                <a:cs typeface="CiscoSansTT"/>
              </a:rPr>
              <a:t>Gbps</a:t>
            </a:r>
            <a:r>
              <a:rPr lang="en-US" sz="1400" dirty="0" smtClean="0">
                <a:solidFill>
                  <a:srgbClr val="333333"/>
                </a:solidFill>
                <a:latin typeface="CiscoSansTT"/>
                <a:cs typeface="CiscoSansTT"/>
              </a:rPr>
              <a:t> pro Chassis</a:t>
            </a:r>
            <a:endParaRPr lang="en-US" sz="1400" dirty="0">
              <a:solidFill>
                <a:srgbClr val="333333"/>
              </a:solidFill>
              <a:latin typeface="CiscoSansTT"/>
              <a:cs typeface="CiscoSansTT"/>
            </a:endParaRPr>
          </a:p>
        </p:txBody>
      </p:sp>
      <p:sp>
        <p:nvSpPr>
          <p:cNvPr id="670" name="TextBox 168"/>
          <p:cNvSpPr txBox="1">
            <a:spLocks noChangeArrowheads="1"/>
          </p:cNvSpPr>
          <p:nvPr/>
        </p:nvSpPr>
        <p:spPr bwMode="auto">
          <a:xfrm>
            <a:off x="357303" y="4572000"/>
            <a:ext cx="1963737" cy="584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dirty="0" smtClean="0">
                <a:solidFill>
                  <a:srgbClr val="000000"/>
                </a:solidFill>
                <a:latin typeface="CiscoSansTT"/>
                <a:cs typeface="CiscoSansTT"/>
              </a:rPr>
              <a:t>2x 1 Link</a:t>
            </a:r>
          </a:p>
          <a:p>
            <a:pPr algn="ctr" eaLnBrk="1" hangingPunct="1"/>
            <a:r>
              <a:rPr lang="en-US" sz="1400" dirty="0" smtClean="0">
                <a:solidFill>
                  <a:srgbClr val="333333"/>
                </a:solidFill>
                <a:latin typeface="CiscoSansTT"/>
                <a:cs typeface="CiscoSansTT"/>
              </a:rPr>
              <a:t>20 </a:t>
            </a:r>
            <a:r>
              <a:rPr lang="en-US" sz="1400" dirty="0" err="1" smtClean="0">
                <a:solidFill>
                  <a:srgbClr val="333333"/>
                </a:solidFill>
                <a:latin typeface="CiscoSansTT"/>
                <a:cs typeface="CiscoSansTT"/>
              </a:rPr>
              <a:t>Gbps</a:t>
            </a:r>
            <a:r>
              <a:rPr lang="en-US" sz="1400" dirty="0" smtClean="0">
                <a:solidFill>
                  <a:srgbClr val="333333"/>
                </a:solidFill>
                <a:latin typeface="CiscoSansTT"/>
                <a:cs typeface="CiscoSansTT"/>
              </a:rPr>
              <a:t> pro Chassis</a:t>
            </a:r>
            <a:endParaRPr lang="en-US" sz="1400" dirty="0">
              <a:solidFill>
                <a:srgbClr val="333333"/>
              </a:solidFill>
              <a:latin typeface="CiscoSansTT"/>
              <a:cs typeface="CiscoSansTT"/>
            </a:endParaRPr>
          </a:p>
        </p:txBody>
      </p:sp>
    </p:spTree>
    <p:extLst>
      <p:ext uri="{BB962C8B-B14F-4D97-AF65-F5344CB8AC3E}">
        <p14:creationId xmlns:p14="http://schemas.microsoft.com/office/powerpoint/2010/main" val="38134800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4"/>
                                        </p:tgtEl>
                                        <p:attrNameLst>
                                          <p:attrName>style.visibility</p:attrName>
                                        </p:attrNameLst>
                                      </p:cBhvr>
                                      <p:to>
                                        <p:strVal val="visible"/>
                                      </p:to>
                                    </p:set>
                                    <p:animEffect transition="in" filter="fade">
                                      <p:cBhvr>
                                        <p:cTn id="7" dur="500"/>
                                        <p:tgtEl>
                                          <p:spTgt spid="6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1"/>
                                        </p:tgtEl>
                                        <p:attrNameLst>
                                          <p:attrName>style.visibility</p:attrName>
                                        </p:attrNameLst>
                                      </p:cBhvr>
                                      <p:to>
                                        <p:strVal val="visible"/>
                                      </p:to>
                                    </p:set>
                                    <p:animEffect transition="in" filter="fade">
                                      <p:cBhvr>
                                        <p:cTn id="10" dur="500"/>
                                        <p:tgtEl>
                                          <p:spTgt spid="631"/>
                                        </p:tgtEl>
                                      </p:cBhvr>
                                    </p:animEffect>
                                  </p:childTnLst>
                                </p:cTn>
                              </p:par>
                              <p:par>
                                <p:cTn id="11" presetID="10" presetClass="entr" presetSubtype="0" fill="hold" nodeType="withEffect">
                                  <p:stCondLst>
                                    <p:cond delay="0"/>
                                  </p:stCondLst>
                                  <p:childTnLst>
                                    <p:set>
                                      <p:cBhvr>
                                        <p:cTn id="12" dur="1" fill="hold">
                                          <p:stCondLst>
                                            <p:cond delay="0"/>
                                          </p:stCondLst>
                                        </p:cTn>
                                        <p:tgtEl>
                                          <p:spTgt spid="626"/>
                                        </p:tgtEl>
                                        <p:attrNameLst>
                                          <p:attrName>style.visibility</p:attrName>
                                        </p:attrNameLst>
                                      </p:cBhvr>
                                      <p:to>
                                        <p:strVal val="visible"/>
                                      </p:to>
                                    </p:set>
                                    <p:animEffect transition="in" filter="fade">
                                      <p:cBhvr>
                                        <p:cTn id="13" dur="500"/>
                                        <p:tgtEl>
                                          <p:spTgt spid="6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70"/>
                                        </p:tgtEl>
                                        <p:attrNameLst>
                                          <p:attrName>style.visibility</p:attrName>
                                        </p:attrNameLst>
                                      </p:cBhvr>
                                      <p:to>
                                        <p:strVal val="visible"/>
                                      </p:to>
                                    </p:set>
                                    <p:animEffect transition="in" filter="fade">
                                      <p:cBhvr>
                                        <p:cTn id="16" dur="500"/>
                                        <p:tgtEl>
                                          <p:spTgt spid="67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21"/>
                                        </p:tgtEl>
                                        <p:attrNameLst>
                                          <p:attrName>style.visibility</p:attrName>
                                        </p:attrNameLst>
                                      </p:cBhvr>
                                      <p:to>
                                        <p:strVal val="visible"/>
                                      </p:to>
                                    </p:set>
                                    <p:animEffect transition="in" filter="fade">
                                      <p:cBhvr>
                                        <p:cTn id="19" dur="500"/>
                                        <p:tgtEl>
                                          <p:spTgt spid="6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25"/>
                                        </p:tgtEl>
                                        <p:attrNameLst>
                                          <p:attrName>style.visibility</p:attrName>
                                        </p:attrNameLst>
                                      </p:cBhvr>
                                      <p:to>
                                        <p:strVal val="visible"/>
                                      </p:to>
                                    </p:set>
                                    <p:animEffect transition="in" filter="fade">
                                      <p:cBhvr>
                                        <p:cTn id="24" dur="500"/>
                                        <p:tgtEl>
                                          <p:spTgt spid="62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69"/>
                                        </p:tgtEl>
                                        <p:attrNameLst>
                                          <p:attrName>style.visibility</p:attrName>
                                        </p:attrNameLst>
                                      </p:cBhvr>
                                      <p:to>
                                        <p:strVal val="visible"/>
                                      </p:to>
                                    </p:set>
                                    <p:animEffect transition="in" filter="fade">
                                      <p:cBhvr>
                                        <p:cTn id="27" dur="500"/>
                                        <p:tgtEl>
                                          <p:spTgt spid="66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39"/>
                                        </p:tgtEl>
                                        <p:attrNameLst>
                                          <p:attrName>style.visibility</p:attrName>
                                        </p:attrNameLst>
                                      </p:cBhvr>
                                      <p:to>
                                        <p:strVal val="visible"/>
                                      </p:to>
                                    </p:set>
                                    <p:animEffect transition="in" filter="fade">
                                      <p:cBhvr>
                                        <p:cTn id="30" dur="500"/>
                                        <p:tgtEl>
                                          <p:spTgt spid="63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33"/>
                                        </p:tgtEl>
                                        <p:attrNameLst>
                                          <p:attrName>style.visibility</p:attrName>
                                        </p:attrNameLst>
                                      </p:cBhvr>
                                      <p:to>
                                        <p:strVal val="visible"/>
                                      </p:to>
                                    </p:set>
                                    <p:animEffect transition="in" filter="fade">
                                      <p:cBhvr>
                                        <p:cTn id="33" dur="500"/>
                                        <p:tgtEl>
                                          <p:spTgt spid="63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32"/>
                                        </p:tgtEl>
                                        <p:attrNameLst>
                                          <p:attrName>style.visibility</p:attrName>
                                        </p:attrNameLst>
                                      </p:cBhvr>
                                      <p:to>
                                        <p:strVal val="visible"/>
                                      </p:to>
                                    </p:set>
                                    <p:animEffect transition="in" filter="fade">
                                      <p:cBhvr>
                                        <p:cTn id="36" dur="500"/>
                                        <p:tgtEl>
                                          <p:spTgt spid="63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38"/>
                                        </p:tgtEl>
                                        <p:attrNameLst>
                                          <p:attrName>style.visibility</p:attrName>
                                        </p:attrNameLst>
                                      </p:cBhvr>
                                      <p:to>
                                        <p:strVal val="visible"/>
                                      </p:to>
                                    </p:set>
                                    <p:animEffect transition="in" filter="fade">
                                      <p:cBhvr>
                                        <p:cTn id="39" dur="500"/>
                                        <p:tgtEl>
                                          <p:spTgt spid="6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18"/>
                                        </p:tgtEl>
                                        <p:attrNameLst>
                                          <p:attrName>style.visibility</p:attrName>
                                        </p:attrNameLst>
                                      </p:cBhvr>
                                      <p:to>
                                        <p:strVal val="visible"/>
                                      </p:to>
                                    </p:set>
                                    <p:animEffect transition="in" filter="fade">
                                      <p:cBhvr>
                                        <p:cTn id="42" dur="500"/>
                                        <p:tgtEl>
                                          <p:spTgt spid="6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30"/>
                                        </p:tgtEl>
                                        <p:attrNameLst>
                                          <p:attrName>style.visibility</p:attrName>
                                        </p:attrNameLst>
                                      </p:cBhvr>
                                      <p:to>
                                        <p:strVal val="visible"/>
                                      </p:to>
                                    </p:set>
                                    <p:animEffect transition="in" filter="fade">
                                      <p:cBhvr>
                                        <p:cTn id="47" dur="500"/>
                                        <p:tgtEl>
                                          <p:spTgt spid="63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34"/>
                                        </p:tgtEl>
                                        <p:attrNameLst>
                                          <p:attrName>style.visibility</p:attrName>
                                        </p:attrNameLst>
                                      </p:cBhvr>
                                      <p:to>
                                        <p:strVal val="visible"/>
                                      </p:to>
                                    </p:set>
                                    <p:animEffect transition="in" filter="fade">
                                      <p:cBhvr>
                                        <p:cTn id="50" dur="500"/>
                                        <p:tgtEl>
                                          <p:spTgt spid="63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35"/>
                                        </p:tgtEl>
                                        <p:attrNameLst>
                                          <p:attrName>style.visibility</p:attrName>
                                        </p:attrNameLst>
                                      </p:cBhvr>
                                      <p:to>
                                        <p:strVal val="visible"/>
                                      </p:to>
                                    </p:set>
                                    <p:animEffect transition="in" filter="fade">
                                      <p:cBhvr>
                                        <p:cTn id="53" dur="500"/>
                                        <p:tgtEl>
                                          <p:spTgt spid="63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36"/>
                                        </p:tgtEl>
                                        <p:attrNameLst>
                                          <p:attrName>style.visibility</p:attrName>
                                        </p:attrNameLst>
                                      </p:cBhvr>
                                      <p:to>
                                        <p:strVal val="visible"/>
                                      </p:to>
                                    </p:set>
                                    <p:animEffect transition="in" filter="fade">
                                      <p:cBhvr>
                                        <p:cTn id="56" dur="500"/>
                                        <p:tgtEl>
                                          <p:spTgt spid="63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37"/>
                                        </p:tgtEl>
                                        <p:attrNameLst>
                                          <p:attrName>style.visibility</p:attrName>
                                        </p:attrNameLst>
                                      </p:cBhvr>
                                      <p:to>
                                        <p:strVal val="visible"/>
                                      </p:to>
                                    </p:set>
                                    <p:animEffect transition="in" filter="fade">
                                      <p:cBhvr>
                                        <p:cTn id="59" dur="500"/>
                                        <p:tgtEl>
                                          <p:spTgt spid="63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40"/>
                                        </p:tgtEl>
                                        <p:attrNameLst>
                                          <p:attrName>style.visibility</p:attrName>
                                        </p:attrNameLst>
                                      </p:cBhvr>
                                      <p:to>
                                        <p:strVal val="visible"/>
                                      </p:to>
                                    </p:set>
                                    <p:animEffect transition="in" filter="fade">
                                      <p:cBhvr>
                                        <p:cTn id="62" dur="500"/>
                                        <p:tgtEl>
                                          <p:spTgt spid="64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41"/>
                                        </p:tgtEl>
                                        <p:attrNameLst>
                                          <p:attrName>style.visibility</p:attrName>
                                        </p:attrNameLst>
                                      </p:cBhvr>
                                      <p:to>
                                        <p:strVal val="visible"/>
                                      </p:to>
                                    </p:set>
                                    <p:animEffect transition="in" filter="fade">
                                      <p:cBhvr>
                                        <p:cTn id="65" dur="500"/>
                                        <p:tgtEl>
                                          <p:spTgt spid="64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42"/>
                                        </p:tgtEl>
                                        <p:attrNameLst>
                                          <p:attrName>style.visibility</p:attrName>
                                        </p:attrNameLst>
                                      </p:cBhvr>
                                      <p:to>
                                        <p:strVal val="visible"/>
                                      </p:to>
                                    </p:set>
                                    <p:animEffect transition="in" filter="fade">
                                      <p:cBhvr>
                                        <p:cTn id="68" dur="500"/>
                                        <p:tgtEl>
                                          <p:spTgt spid="64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43"/>
                                        </p:tgtEl>
                                        <p:attrNameLst>
                                          <p:attrName>style.visibility</p:attrName>
                                        </p:attrNameLst>
                                      </p:cBhvr>
                                      <p:to>
                                        <p:strVal val="visible"/>
                                      </p:to>
                                    </p:set>
                                    <p:animEffect transition="in" filter="fade">
                                      <p:cBhvr>
                                        <p:cTn id="71" dur="500"/>
                                        <p:tgtEl>
                                          <p:spTgt spid="64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67"/>
                                        </p:tgtEl>
                                        <p:attrNameLst>
                                          <p:attrName>style.visibility</p:attrName>
                                        </p:attrNameLst>
                                      </p:cBhvr>
                                      <p:to>
                                        <p:strVal val="visible"/>
                                      </p:to>
                                    </p:set>
                                    <p:animEffect transition="in" filter="fade">
                                      <p:cBhvr>
                                        <p:cTn id="74" dur="500"/>
                                        <p:tgtEl>
                                          <p:spTgt spid="66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19"/>
                                        </p:tgtEl>
                                        <p:attrNameLst>
                                          <p:attrName>style.visibility</p:attrName>
                                        </p:attrNameLst>
                                      </p:cBhvr>
                                      <p:to>
                                        <p:strVal val="visible"/>
                                      </p:to>
                                    </p:set>
                                    <p:animEffect transition="in" filter="fade">
                                      <p:cBhvr>
                                        <p:cTn id="77" dur="500"/>
                                        <p:tgtEl>
                                          <p:spTgt spid="61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68"/>
                                        </p:tgtEl>
                                        <p:attrNameLst>
                                          <p:attrName>style.visibility</p:attrName>
                                        </p:attrNameLst>
                                      </p:cBhvr>
                                      <p:to>
                                        <p:strVal val="visible"/>
                                      </p:to>
                                    </p:set>
                                    <p:animEffect transition="in" filter="fade">
                                      <p:cBhvr>
                                        <p:cTn id="82" dur="500"/>
                                        <p:tgtEl>
                                          <p:spTgt spid="668"/>
                                        </p:tgtEl>
                                      </p:cBhvr>
                                    </p:animEffect>
                                  </p:childTnLst>
                                </p:cTn>
                              </p:par>
                              <p:par>
                                <p:cTn id="83" presetID="10" presetClass="entr" presetSubtype="0" fill="hold" nodeType="withEffect">
                                  <p:stCondLst>
                                    <p:cond delay="0"/>
                                  </p:stCondLst>
                                  <p:childTnLst>
                                    <p:set>
                                      <p:cBhvr>
                                        <p:cTn id="84" dur="1" fill="hold">
                                          <p:stCondLst>
                                            <p:cond delay="0"/>
                                          </p:stCondLst>
                                        </p:cTn>
                                        <p:tgtEl>
                                          <p:spTgt spid="622"/>
                                        </p:tgtEl>
                                        <p:attrNameLst>
                                          <p:attrName>style.visibility</p:attrName>
                                        </p:attrNameLst>
                                      </p:cBhvr>
                                      <p:to>
                                        <p:strVal val="visible"/>
                                      </p:to>
                                    </p:set>
                                    <p:animEffect transition="in" filter="fade">
                                      <p:cBhvr>
                                        <p:cTn id="85" dur="500"/>
                                        <p:tgtEl>
                                          <p:spTgt spid="622"/>
                                        </p:tgtEl>
                                      </p:cBhvr>
                                    </p:animEffect>
                                  </p:childTnLst>
                                </p:cTn>
                              </p:par>
                              <p:par>
                                <p:cTn id="86" presetID="10" presetClass="entr" presetSubtype="0" fill="hold" nodeType="withEffect">
                                  <p:stCondLst>
                                    <p:cond delay="0"/>
                                  </p:stCondLst>
                                  <p:childTnLst>
                                    <p:set>
                                      <p:cBhvr>
                                        <p:cTn id="87" dur="1" fill="hold">
                                          <p:stCondLst>
                                            <p:cond delay="0"/>
                                          </p:stCondLst>
                                        </p:cTn>
                                        <p:tgtEl>
                                          <p:spTgt spid="662"/>
                                        </p:tgtEl>
                                        <p:attrNameLst>
                                          <p:attrName>style.visibility</p:attrName>
                                        </p:attrNameLst>
                                      </p:cBhvr>
                                      <p:to>
                                        <p:strVal val="visible"/>
                                      </p:to>
                                    </p:set>
                                    <p:animEffect transition="in" filter="fade">
                                      <p:cBhvr>
                                        <p:cTn id="88" dur="500"/>
                                        <p:tgtEl>
                                          <p:spTgt spid="662"/>
                                        </p:tgtEl>
                                      </p:cBhvr>
                                    </p:animEffect>
                                  </p:childTnLst>
                                </p:cTn>
                              </p:par>
                              <p:par>
                                <p:cTn id="89" presetID="10" presetClass="entr" presetSubtype="0" fill="hold" nodeType="withEffect">
                                  <p:stCondLst>
                                    <p:cond delay="0"/>
                                  </p:stCondLst>
                                  <p:childTnLst>
                                    <p:set>
                                      <p:cBhvr>
                                        <p:cTn id="90" dur="1" fill="hold">
                                          <p:stCondLst>
                                            <p:cond delay="0"/>
                                          </p:stCondLst>
                                        </p:cTn>
                                        <p:tgtEl>
                                          <p:spTgt spid="651"/>
                                        </p:tgtEl>
                                        <p:attrNameLst>
                                          <p:attrName>style.visibility</p:attrName>
                                        </p:attrNameLst>
                                      </p:cBhvr>
                                      <p:to>
                                        <p:strVal val="visible"/>
                                      </p:to>
                                    </p:set>
                                    <p:animEffect transition="in" filter="fade">
                                      <p:cBhvr>
                                        <p:cTn id="91" dur="500"/>
                                        <p:tgtEl>
                                          <p:spTgt spid="651"/>
                                        </p:tgtEl>
                                      </p:cBhvr>
                                    </p:animEffect>
                                  </p:childTnLst>
                                </p:cTn>
                              </p:par>
                              <p:par>
                                <p:cTn id="92" presetID="10" presetClass="entr" presetSubtype="0" fill="hold" nodeType="withEffect">
                                  <p:stCondLst>
                                    <p:cond delay="0"/>
                                  </p:stCondLst>
                                  <p:childTnLst>
                                    <p:set>
                                      <p:cBhvr>
                                        <p:cTn id="93" dur="1" fill="hold">
                                          <p:stCondLst>
                                            <p:cond delay="0"/>
                                          </p:stCondLst>
                                        </p:cTn>
                                        <p:tgtEl>
                                          <p:spTgt spid="645"/>
                                        </p:tgtEl>
                                        <p:attrNameLst>
                                          <p:attrName>style.visibility</p:attrName>
                                        </p:attrNameLst>
                                      </p:cBhvr>
                                      <p:to>
                                        <p:strVal val="visible"/>
                                      </p:to>
                                    </p:set>
                                    <p:animEffect transition="in" filter="fade">
                                      <p:cBhvr>
                                        <p:cTn id="94" dur="500"/>
                                        <p:tgtEl>
                                          <p:spTgt spid="645"/>
                                        </p:tgtEl>
                                      </p:cBhvr>
                                    </p:animEffect>
                                  </p:childTnLst>
                                </p:cTn>
                              </p:par>
                              <p:par>
                                <p:cTn id="95" presetID="10" presetClass="entr" presetSubtype="0" fill="hold" nodeType="withEffect">
                                  <p:stCondLst>
                                    <p:cond delay="0"/>
                                  </p:stCondLst>
                                  <p:childTnLst>
                                    <p:set>
                                      <p:cBhvr>
                                        <p:cTn id="96" dur="1" fill="hold">
                                          <p:stCondLst>
                                            <p:cond delay="0"/>
                                          </p:stCondLst>
                                        </p:cTn>
                                        <p:tgtEl>
                                          <p:spTgt spid="657"/>
                                        </p:tgtEl>
                                        <p:attrNameLst>
                                          <p:attrName>style.visibility</p:attrName>
                                        </p:attrNameLst>
                                      </p:cBhvr>
                                      <p:to>
                                        <p:strVal val="visible"/>
                                      </p:to>
                                    </p:set>
                                    <p:animEffect transition="in" filter="fade">
                                      <p:cBhvr>
                                        <p:cTn id="97" dur="500"/>
                                        <p:tgtEl>
                                          <p:spTgt spid="65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620"/>
                                        </p:tgtEl>
                                        <p:attrNameLst>
                                          <p:attrName>style.visibility</p:attrName>
                                        </p:attrNameLst>
                                      </p:cBhvr>
                                      <p:to>
                                        <p:strVal val="visible"/>
                                      </p:to>
                                    </p:set>
                                    <p:animEffect transition="in" filter="fade">
                                      <p:cBhvr>
                                        <p:cTn id="100" dur="500"/>
                                        <p:tgtEl>
                                          <p:spTgt spid="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 grpId="0" animBg="1"/>
      <p:bldP spid="619" grpId="0" animBg="1"/>
      <p:bldP spid="620" grpId="0" animBg="1"/>
      <p:bldP spid="621" grpId="0" animBg="1"/>
      <p:bldP spid="631" grpId="0" animBg="1"/>
      <p:bldP spid="632" grpId="0" animBg="1"/>
      <p:bldP spid="633" grpId="0" animBg="1"/>
      <p:bldP spid="634" grpId="0" animBg="1"/>
      <p:bldP spid="635" grpId="0" animBg="1"/>
      <p:bldP spid="636" grpId="0" animBg="1"/>
      <p:bldP spid="637" grpId="0" animBg="1"/>
      <p:bldP spid="638" grpId="0" animBg="1"/>
      <p:bldP spid="639" grpId="0" animBg="1"/>
      <p:bldP spid="640" grpId="0" animBg="1"/>
      <p:bldP spid="641" grpId="0" animBg="1"/>
      <p:bldP spid="642" grpId="0" animBg="1"/>
      <p:bldP spid="643" grpId="0" animBg="1"/>
      <p:bldP spid="644" grpId="0" animBg="1"/>
      <p:bldP spid="667" grpId="0"/>
      <p:bldP spid="668" grpId="0"/>
      <p:bldP spid="669" grpId="0"/>
      <p:bldP spid="67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UCS Central</a:t>
            </a:r>
            <a:br>
              <a:rPr lang="en-US" dirty="0" smtClean="0"/>
            </a:br>
            <a:r>
              <a:rPr lang="en-US" dirty="0" smtClean="0"/>
              <a:t>Phase 1 Features</a:t>
            </a:r>
            <a:endParaRPr lang="en-US" dirty="0"/>
          </a:p>
        </p:txBody>
      </p:sp>
    </p:spTree>
    <p:extLst>
      <p:ext uri="{BB962C8B-B14F-4D97-AF65-F5344CB8AC3E}">
        <p14:creationId xmlns:p14="http://schemas.microsoft.com/office/powerpoint/2010/main" val="1451155516"/>
      </p:ext>
    </p:extLst>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Centralized Inventory</a:t>
            </a:r>
            <a:endParaRPr lang="en-US" dirty="0"/>
          </a:p>
        </p:txBody>
      </p:sp>
      <p:sp>
        <p:nvSpPr>
          <p:cNvPr id="3" name="Slide Number Placeholder 2"/>
          <p:cNvSpPr>
            <a:spLocks noGrp="1"/>
          </p:cNvSpPr>
          <p:nvPr>
            <p:ph type="sldNum" sz="quarter" idx="4"/>
          </p:nvPr>
        </p:nvSpPr>
        <p:spPr>
          <a:xfrm>
            <a:off x="8343626" y="6552605"/>
            <a:ext cx="286616" cy="364331"/>
          </a:xfrm>
        </p:spPr>
        <p:txBody>
          <a:bodyPr/>
          <a:lstStyle/>
          <a:p>
            <a:fld id="{2F5CCB13-0A32-4557-88E9-079F0C330695}" type="slidenum">
              <a:rPr lang="en-US" smtClean="0"/>
              <a:pPr/>
              <a:t>51</a:t>
            </a:fld>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72037" y="1828800"/>
            <a:ext cx="4299730" cy="3714750"/>
          </a:xfrm>
          <a:prstGeom prst="rect">
            <a:avLst/>
          </a:prstGeom>
          <a:noFill/>
          <a:ln>
            <a:noFill/>
          </a:ln>
          <a:effectLst>
            <a:glow rad="152400">
              <a:schemeClr val="bg2">
                <a:alpha val="60000"/>
              </a:schemeClr>
            </a:glow>
          </a:effectLst>
        </p:spPr>
      </p:pic>
      <p:grpSp>
        <p:nvGrpSpPr>
          <p:cNvPr id="6" name="Group 7"/>
          <p:cNvGrpSpPr>
            <a:grpSpLocks/>
          </p:cNvGrpSpPr>
          <p:nvPr/>
        </p:nvGrpSpPr>
        <p:grpSpPr bwMode="auto">
          <a:xfrm>
            <a:off x="200548" y="2390773"/>
            <a:ext cx="2357573" cy="152400"/>
            <a:chOff x="0" y="0"/>
            <a:chExt cx="3132" cy="112"/>
          </a:xfrm>
        </p:grpSpPr>
        <p:sp>
          <p:nvSpPr>
            <p:cNvPr id="7" name="Oval 8"/>
            <p:cNvSpPr>
              <a:spLocks/>
            </p:cNvSpPr>
            <p:nvPr/>
          </p:nvSpPr>
          <p:spPr bwMode="auto">
            <a:xfrm>
              <a:off x="2975" y="0"/>
              <a:ext cx="157" cy="112"/>
            </a:xfrm>
            <a:prstGeom prst="ellipse">
              <a:avLst/>
            </a:prstGeom>
            <a:solidFill>
              <a:srgbClr val="FFFFFF"/>
            </a:solidFill>
            <a:ln w="38100">
              <a:solidFill>
                <a:srgbClr val="1EB9E4"/>
              </a:solidFill>
              <a:round/>
              <a:headEnd/>
              <a:tailEnd/>
            </a:ln>
          </p:spPr>
          <p:txBody>
            <a:bodyPr lIns="0" tIns="0" rIns="0" bIns="0"/>
            <a:lstStyle/>
            <a:p>
              <a:pPr defTabSz="575981"/>
              <a:endParaRPr lang="en-US" sz="2000" dirty="0">
                <a:solidFill>
                  <a:srgbClr val="FFFFFF"/>
                </a:solidFill>
                <a:latin typeface="Arial" pitchFamily="34" charset="0"/>
                <a:sym typeface="Arial" pitchFamily="34" charset="0"/>
              </a:endParaRPr>
            </a:p>
          </p:txBody>
        </p:sp>
        <p:sp>
          <p:nvSpPr>
            <p:cNvPr id="8" name="Line 9"/>
            <p:cNvSpPr>
              <a:spLocks noChangeShapeType="1"/>
            </p:cNvSpPr>
            <p:nvPr/>
          </p:nvSpPr>
          <p:spPr bwMode="auto">
            <a:xfrm flipH="1">
              <a:off x="0" y="56"/>
              <a:ext cx="2961" cy="0"/>
            </a:xfrm>
            <a:prstGeom prst="line">
              <a:avLst/>
            </a:prstGeom>
            <a:noFill/>
            <a:ln w="25400">
              <a:solidFill>
                <a:srgbClr val="1EB9E4"/>
              </a:solidFill>
              <a:round/>
              <a:headEnd/>
              <a:tailEnd/>
            </a:ln>
            <a:extLst>
              <a:ext uri="{909E8E84-426E-40DD-AFC4-6F175D3DCCD1}">
                <a14:hiddenFill xmlns:a14="http://schemas.microsoft.com/office/drawing/2010/main">
                  <a:noFill/>
                </a14:hiddenFill>
              </a:ext>
            </a:extLst>
          </p:spPr>
          <p:txBody>
            <a:bodyPr lIns="0" tIns="0" rIns="0" bIns="0"/>
            <a:lstStyle/>
            <a:p>
              <a:pPr defTabSz="575981"/>
              <a:endParaRPr lang="en-US" sz="2000" dirty="0">
                <a:solidFill>
                  <a:srgbClr val="FFFFFF"/>
                </a:solidFill>
                <a:latin typeface="Arial" pitchFamily="34" charset="0"/>
                <a:sym typeface="Arial" pitchFamily="34" charset="0"/>
              </a:endParaRPr>
            </a:p>
          </p:txBody>
        </p:sp>
      </p:grpSp>
      <p:sp>
        <p:nvSpPr>
          <p:cNvPr id="9" name="Rectangle 10"/>
          <p:cNvSpPr>
            <a:spLocks/>
          </p:cNvSpPr>
          <p:nvPr/>
        </p:nvSpPr>
        <p:spPr bwMode="auto">
          <a:xfrm>
            <a:off x="200546" y="1771650"/>
            <a:ext cx="1921669" cy="600075"/>
          </a:xfrm>
          <a:prstGeom prst="rect">
            <a:avLst/>
          </a:prstGeom>
          <a:noFill/>
          <a:ln w="12700" cap="flat">
            <a:noFill/>
            <a:miter lim="800000"/>
            <a:headEnd type="none" w="med" len="med"/>
            <a:tailEnd type="none" w="med" len="med"/>
          </a:ln>
        </p:spPr>
        <p:txBody>
          <a:bodyPr lIns="0" tIns="0" rIns="0" bIns="0"/>
          <a:lstStyle/>
          <a:p>
            <a:pPr defTabSz="575981">
              <a:defRPr/>
            </a:pPr>
            <a:r>
              <a:rPr lang="en-US" sz="1500" dirty="0">
                <a:solidFill>
                  <a:schemeClr val="tx1">
                    <a:lumMod val="65000"/>
                    <a:lumOff val="35000"/>
                  </a:schemeClr>
                </a:solidFill>
                <a:latin typeface="Arial" pitchFamily="34" charset="0"/>
                <a:ea typeface="Arial" pitchFamily="-107" charset="0"/>
                <a:cs typeface="Arial" pitchFamily="-107" charset="0"/>
                <a:sym typeface="Arial" pitchFamily="-107" charset="0"/>
              </a:rPr>
              <a:t>Domains grouped in tree</a:t>
            </a:r>
          </a:p>
          <a:p>
            <a:pPr defTabSz="575981">
              <a:defRPr/>
            </a:pPr>
            <a:r>
              <a:rPr lang="en-US" sz="1500" dirty="0">
                <a:solidFill>
                  <a:schemeClr val="tx1">
                    <a:lumMod val="65000"/>
                    <a:lumOff val="35000"/>
                  </a:schemeClr>
                </a:solidFill>
                <a:latin typeface="Arial" pitchFamily="34" charset="0"/>
                <a:ea typeface="Arial" pitchFamily="-107" charset="0"/>
                <a:cs typeface="Arial" pitchFamily="-107" charset="0"/>
                <a:sym typeface="Arial" pitchFamily="-107" charset="0"/>
              </a:rPr>
              <a:t>under the domain groups</a:t>
            </a:r>
          </a:p>
        </p:txBody>
      </p:sp>
      <p:sp>
        <p:nvSpPr>
          <p:cNvPr id="11" name="Freeform 9"/>
          <p:cNvSpPr>
            <a:spLocks/>
          </p:cNvSpPr>
          <p:nvPr/>
        </p:nvSpPr>
        <p:spPr bwMode="auto">
          <a:xfrm>
            <a:off x="200453" y="4057650"/>
            <a:ext cx="2069834" cy="2171701"/>
          </a:xfrm>
          <a:prstGeom prst="rect">
            <a:avLst/>
          </a:prstGeom>
          <a:gradFill>
            <a:gsLst>
              <a:gs pos="0">
                <a:schemeClr val="bg1">
                  <a:lumMod val="85000"/>
                </a:schemeClr>
              </a:gs>
              <a:gs pos="50000">
                <a:schemeClr val="bg1">
                  <a:lumMod val="95000"/>
                </a:schemeClr>
              </a:gs>
              <a:gs pos="100000">
                <a:schemeClr val="bg1">
                  <a:alpha val="0"/>
                </a:schemeClr>
              </a:gs>
            </a:gsLst>
            <a:lin ang="5400000" scaled="0"/>
          </a:gradFill>
          <a:ln w="9525">
            <a:noFill/>
            <a:round/>
            <a:headEnd/>
            <a:tailEnd/>
          </a:ln>
          <a:effectLst/>
        </p:spPr>
        <p:txBody>
          <a:bodyPr lIns="57598" tIns="28799" rIns="57598" bIns="28799"/>
          <a:lstStyle/>
          <a:p>
            <a:pPr algn="ctr" eaLnBrk="0" hangingPunct="0">
              <a:lnSpc>
                <a:spcPct val="90000"/>
              </a:lnSpc>
            </a:pPr>
            <a:endParaRPr lang="en-US" dirty="0"/>
          </a:p>
        </p:txBody>
      </p:sp>
      <p:sp>
        <p:nvSpPr>
          <p:cNvPr id="12" name="Freeform 10"/>
          <p:cNvSpPr>
            <a:spLocks/>
          </p:cNvSpPr>
          <p:nvPr/>
        </p:nvSpPr>
        <p:spPr bwMode="auto">
          <a:xfrm>
            <a:off x="200453" y="3943350"/>
            <a:ext cx="2069834" cy="114300"/>
          </a:xfrm>
          <a:prstGeom prst="round2Same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75981"/>
            <a:endParaRPr lang="en-US" sz="2000" dirty="0">
              <a:solidFill>
                <a:srgbClr val="FFFFFF"/>
              </a:solidFill>
              <a:latin typeface="Arial" pitchFamily="34" charset="0"/>
            </a:endParaRPr>
          </a:p>
        </p:txBody>
      </p:sp>
      <p:cxnSp>
        <p:nvCxnSpPr>
          <p:cNvPr id="13" name="Straight Connector 12"/>
          <p:cNvCxnSpPr/>
          <p:nvPr/>
        </p:nvCxnSpPr>
        <p:spPr>
          <a:xfrm>
            <a:off x="200453" y="4057650"/>
            <a:ext cx="2069834" cy="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Freeform 10"/>
          <p:cNvSpPr>
            <a:spLocks/>
          </p:cNvSpPr>
          <p:nvPr/>
        </p:nvSpPr>
        <p:spPr bwMode="auto">
          <a:xfrm flipV="1">
            <a:off x="200453" y="6229350"/>
            <a:ext cx="2069834" cy="114300"/>
          </a:xfrm>
          <a:prstGeom prst="round2Same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75981"/>
            <a:endParaRPr lang="en-US" sz="2000" dirty="0">
              <a:solidFill>
                <a:srgbClr val="FFFFFF"/>
              </a:solidFill>
              <a:latin typeface="Arial" pitchFamily="34" charset="0"/>
            </a:endParaRPr>
          </a:p>
        </p:txBody>
      </p:sp>
      <p:cxnSp>
        <p:nvCxnSpPr>
          <p:cNvPr id="15" name="Straight Connector 14"/>
          <p:cNvCxnSpPr/>
          <p:nvPr/>
        </p:nvCxnSpPr>
        <p:spPr>
          <a:xfrm>
            <a:off x="200453" y="6221634"/>
            <a:ext cx="2069834" cy="4"/>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09609" y="4148301"/>
            <a:ext cx="2057199" cy="1904820"/>
          </a:xfrm>
          <a:prstGeom prst="rect">
            <a:avLst/>
          </a:prstGeom>
        </p:spPr>
        <p:txBody>
          <a:bodyPr wrap="square" lIns="57598" tIns="28799" rIns="57598" bIns="28799">
            <a:spAutoFit/>
          </a:bodyPr>
          <a:lstStyle/>
          <a:p>
            <a:pPr marL="215993" indent="-215993">
              <a:buClr>
                <a:schemeClr val="accent1"/>
              </a:buClr>
              <a:buFont typeface="Wingdings" charset="2"/>
              <a:buChar char="§"/>
            </a:pPr>
            <a:r>
              <a:rPr lang="en-US" sz="1500" dirty="0">
                <a:solidFill>
                  <a:srgbClr val="000000"/>
                </a:solidFill>
                <a:latin typeface="+mj-lt"/>
              </a:rPr>
              <a:t>Global inventory of all components of UCS organized by domain</a:t>
            </a:r>
          </a:p>
          <a:p>
            <a:pPr marL="215993" indent="-215993">
              <a:buClr>
                <a:schemeClr val="accent1"/>
              </a:buClr>
              <a:buFont typeface="Wingdings" charset="2"/>
              <a:buChar char="§"/>
            </a:pPr>
            <a:endParaRPr lang="en-US" sz="1500" dirty="0">
              <a:solidFill>
                <a:srgbClr val="000000"/>
              </a:solidFill>
              <a:latin typeface="+mj-lt"/>
            </a:endParaRPr>
          </a:p>
          <a:p>
            <a:pPr marL="215993" indent="-215993">
              <a:buClr>
                <a:schemeClr val="accent1"/>
              </a:buClr>
              <a:buFont typeface="Wingdings" charset="2"/>
              <a:buChar char="§"/>
            </a:pPr>
            <a:r>
              <a:rPr lang="en-US" sz="1500" dirty="0">
                <a:solidFill>
                  <a:srgbClr val="000000"/>
                </a:solidFill>
                <a:latin typeface="+mj-lt"/>
              </a:rPr>
              <a:t>Refreshes on customizable schedules</a:t>
            </a:r>
          </a:p>
        </p:txBody>
      </p:sp>
      <p:grpSp>
        <p:nvGrpSpPr>
          <p:cNvPr id="23" name="Group 7"/>
          <p:cNvGrpSpPr>
            <a:grpSpLocks/>
          </p:cNvGrpSpPr>
          <p:nvPr/>
        </p:nvGrpSpPr>
        <p:grpSpPr bwMode="auto">
          <a:xfrm>
            <a:off x="200453" y="3190873"/>
            <a:ext cx="2561565" cy="152400"/>
            <a:chOff x="-114" y="0"/>
            <a:chExt cx="3403" cy="112"/>
          </a:xfrm>
        </p:grpSpPr>
        <p:sp>
          <p:nvSpPr>
            <p:cNvPr id="25" name="Oval 8"/>
            <p:cNvSpPr>
              <a:spLocks/>
            </p:cNvSpPr>
            <p:nvPr/>
          </p:nvSpPr>
          <p:spPr bwMode="auto">
            <a:xfrm>
              <a:off x="3132" y="0"/>
              <a:ext cx="157" cy="112"/>
            </a:xfrm>
            <a:prstGeom prst="ellipse">
              <a:avLst/>
            </a:prstGeom>
            <a:solidFill>
              <a:srgbClr val="FFFFFF"/>
            </a:solidFill>
            <a:ln w="38100">
              <a:solidFill>
                <a:srgbClr val="1EB9E4"/>
              </a:solidFill>
              <a:round/>
              <a:headEnd/>
              <a:tailEnd/>
            </a:ln>
          </p:spPr>
          <p:txBody>
            <a:bodyPr lIns="0" tIns="0" rIns="0" bIns="0"/>
            <a:lstStyle/>
            <a:p>
              <a:pPr defTabSz="575981"/>
              <a:endParaRPr lang="en-US" sz="2000" dirty="0">
                <a:solidFill>
                  <a:srgbClr val="FFFFFF"/>
                </a:solidFill>
                <a:latin typeface="Arial" pitchFamily="34" charset="0"/>
                <a:sym typeface="Arial" pitchFamily="34" charset="0"/>
              </a:endParaRPr>
            </a:p>
          </p:txBody>
        </p:sp>
        <p:sp>
          <p:nvSpPr>
            <p:cNvPr id="26" name="Line 9"/>
            <p:cNvSpPr>
              <a:spLocks noChangeShapeType="1"/>
            </p:cNvSpPr>
            <p:nvPr/>
          </p:nvSpPr>
          <p:spPr bwMode="auto">
            <a:xfrm flipH="1">
              <a:off x="-114" y="56"/>
              <a:ext cx="3246" cy="0"/>
            </a:xfrm>
            <a:prstGeom prst="line">
              <a:avLst/>
            </a:prstGeom>
            <a:noFill/>
            <a:ln w="25400">
              <a:solidFill>
                <a:srgbClr val="1EB9E4"/>
              </a:solidFill>
              <a:round/>
              <a:headEnd/>
              <a:tailEnd/>
            </a:ln>
            <a:extLst>
              <a:ext uri="{909E8E84-426E-40DD-AFC4-6F175D3DCCD1}">
                <a14:hiddenFill xmlns:a14="http://schemas.microsoft.com/office/drawing/2010/main">
                  <a:noFill/>
                </a14:hiddenFill>
              </a:ext>
            </a:extLst>
          </p:spPr>
          <p:txBody>
            <a:bodyPr lIns="0" tIns="0" rIns="0" bIns="0"/>
            <a:lstStyle/>
            <a:p>
              <a:pPr defTabSz="575981"/>
              <a:endParaRPr lang="en-US" sz="2000" dirty="0">
                <a:solidFill>
                  <a:srgbClr val="FFFFFF"/>
                </a:solidFill>
                <a:latin typeface="Arial" pitchFamily="34" charset="0"/>
                <a:sym typeface="Arial" pitchFamily="34" charset="0"/>
              </a:endParaRPr>
            </a:p>
          </p:txBody>
        </p:sp>
      </p:grpSp>
      <p:sp>
        <p:nvSpPr>
          <p:cNvPr id="24" name="Rectangle 10"/>
          <p:cNvSpPr>
            <a:spLocks/>
          </p:cNvSpPr>
          <p:nvPr/>
        </p:nvSpPr>
        <p:spPr bwMode="auto">
          <a:xfrm>
            <a:off x="200546" y="2571750"/>
            <a:ext cx="1921669" cy="600075"/>
          </a:xfrm>
          <a:prstGeom prst="rect">
            <a:avLst/>
          </a:prstGeom>
          <a:noFill/>
          <a:ln w="12700" cap="flat">
            <a:noFill/>
            <a:miter lim="800000"/>
            <a:headEnd type="none" w="med" len="med"/>
            <a:tailEnd type="none" w="med" len="med"/>
          </a:ln>
        </p:spPr>
        <p:txBody>
          <a:bodyPr lIns="0" tIns="0" rIns="0" bIns="0"/>
          <a:lstStyle/>
          <a:p>
            <a:pPr defTabSz="575981">
              <a:defRPr/>
            </a:pPr>
            <a:r>
              <a:rPr lang="en-US" sz="1500" dirty="0">
                <a:solidFill>
                  <a:schemeClr val="tx1">
                    <a:lumMod val="65000"/>
                    <a:lumOff val="35000"/>
                  </a:schemeClr>
                </a:solidFill>
                <a:latin typeface="Arial" pitchFamily="34" charset="0"/>
                <a:ea typeface="Arial" pitchFamily="-107" charset="0"/>
                <a:cs typeface="Arial" pitchFamily="-107" charset="0"/>
                <a:sym typeface="Arial" pitchFamily="-107" charset="0"/>
              </a:rPr>
              <a:t>Tree view of devices</a:t>
            </a:r>
          </a:p>
          <a:p>
            <a:pPr defTabSz="575981">
              <a:defRPr/>
            </a:pPr>
            <a:r>
              <a:rPr lang="en-US" sz="1500" dirty="0">
                <a:solidFill>
                  <a:schemeClr val="tx1">
                    <a:lumMod val="65000"/>
                    <a:lumOff val="35000"/>
                  </a:schemeClr>
                </a:solidFill>
                <a:latin typeface="Arial" pitchFamily="34" charset="0"/>
                <a:ea typeface="Arial" pitchFamily="-107" charset="0"/>
                <a:cs typeface="Arial" pitchFamily="-107" charset="0"/>
                <a:sym typeface="Arial" pitchFamily="-107" charset="0"/>
              </a:rPr>
              <a:t>similar to UCS manager</a:t>
            </a:r>
          </a:p>
        </p:txBody>
      </p:sp>
      <p:grpSp>
        <p:nvGrpSpPr>
          <p:cNvPr id="31" name="Group 30"/>
          <p:cNvGrpSpPr/>
          <p:nvPr/>
        </p:nvGrpSpPr>
        <p:grpSpPr>
          <a:xfrm>
            <a:off x="4315158" y="1885950"/>
            <a:ext cx="4628581" cy="771523"/>
            <a:chOff x="6072591" y="1981200"/>
            <a:chExt cx="8229393" cy="1028697"/>
          </a:xfrm>
        </p:grpSpPr>
        <p:grpSp>
          <p:nvGrpSpPr>
            <p:cNvPr id="27" name="Group 7"/>
            <p:cNvGrpSpPr>
              <a:grpSpLocks/>
            </p:cNvGrpSpPr>
            <p:nvPr/>
          </p:nvGrpSpPr>
          <p:grpSpPr bwMode="auto">
            <a:xfrm rot="10800000">
              <a:off x="6072591" y="2806697"/>
              <a:ext cx="8229393" cy="203200"/>
              <a:chOff x="-228" y="0"/>
              <a:chExt cx="6149" cy="112"/>
            </a:xfrm>
          </p:grpSpPr>
          <p:sp>
            <p:nvSpPr>
              <p:cNvPr id="28" name="Oval 8"/>
              <p:cNvSpPr>
                <a:spLocks/>
              </p:cNvSpPr>
              <p:nvPr/>
            </p:nvSpPr>
            <p:spPr bwMode="auto">
              <a:xfrm>
                <a:off x="5764" y="0"/>
                <a:ext cx="157" cy="112"/>
              </a:xfrm>
              <a:prstGeom prst="ellipse">
                <a:avLst/>
              </a:prstGeom>
              <a:solidFill>
                <a:srgbClr val="FFFFFF"/>
              </a:solidFill>
              <a:ln w="38100">
                <a:solidFill>
                  <a:srgbClr val="1EB9E4"/>
                </a:solidFill>
                <a:round/>
                <a:headEnd/>
                <a:tailEnd/>
              </a:ln>
            </p:spPr>
            <p:txBody>
              <a:bodyPr lIns="0" tIns="0" rIns="0" bIns="0"/>
              <a:lstStyle/>
              <a:p>
                <a:pPr defTabSz="575981"/>
                <a:endParaRPr lang="en-US" sz="2000" dirty="0">
                  <a:solidFill>
                    <a:srgbClr val="FFFFFF"/>
                  </a:solidFill>
                  <a:latin typeface="Arial" pitchFamily="34" charset="0"/>
                  <a:sym typeface="Arial" pitchFamily="34" charset="0"/>
                </a:endParaRPr>
              </a:p>
            </p:txBody>
          </p:sp>
          <p:sp>
            <p:nvSpPr>
              <p:cNvPr id="29" name="Line 9"/>
              <p:cNvSpPr>
                <a:spLocks noChangeShapeType="1"/>
              </p:cNvSpPr>
              <p:nvPr/>
            </p:nvSpPr>
            <p:spPr bwMode="auto">
              <a:xfrm flipH="1">
                <a:off x="-228" y="56"/>
                <a:ext cx="5979" cy="0"/>
              </a:xfrm>
              <a:prstGeom prst="line">
                <a:avLst/>
              </a:prstGeom>
              <a:noFill/>
              <a:ln w="25400">
                <a:solidFill>
                  <a:srgbClr val="1EB9E4"/>
                </a:solidFill>
                <a:round/>
                <a:headEnd/>
                <a:tailEnd/>
              </a:ln>
              <a:extLst>
                <a:ext uri="{909E8E84-426E-40DD-AFC4-6F175D3DCCD1}">
                  <a14:hiddenFill xmlns:a14="http://schemas.microsoft.com/office/drawing/2010/main">
                    <a:noFill/>
                  </a14:hiddenFill>
                </a:ext>
              </a:extLst>
            </p:spPr>
            <p:txBody>
              <a:bodyPr lIns="0" tIns="0" rIns="0" bIns="0"/>
              <a:lstStyle/>
              <a:p>
                <a:pPr defTabSz="575981"/>
                <a:endParaRPr lang="en-US" sz="2000" dirty="0">
                  <a:solidFill>
                    <a:srgbClr val="FFFFFF"/>
                  </a:solidFill>
                  <a:latin typeface="Arial" pitchFamily="34" charset="0"/>
                  <a:sym typeface="Arial" pitchFamily="34" charset="0"/>
                </a:endParaRPr>
              </a:p>
            </p:txBody>
          </p:sp>
        </p:grpSp>
        <p:sp>
          <p:nvSpPr>
            <p:cNvPr id="30" name="Rectangle 10"/>
            <p:cNvSpPr>
              <a:spLocks/>
            </p:cNvSpPr>
            <p:nvPr/>
          </p:nvSpPr>
          <p:spPr bwMode="auto">
            <a:xfrm>
              <a:off x="10033794" y="1981200"/>
              <a:ext cx="4267851" cy="800100"/>
            </a:xfrm>
            <a:prstGeom prst="rect">
              <a:avLst/>
            </a:prstGeom>
            <a:noFill/>
            <a:ln w="12700" cap="flat">
              <a:noFill/>
              <a:miter lim="800000"/>
              <a:headEnd type="none" w="med" len="med"/>
              <a:tailEnd type="none" w="med" len="med"/>
            </a:ln>
          </p:spPr>
          <p:txBody>
            <a:bodyPr lIns="0" tIns="0" rIns="0" bIns="0"/>
            <a:lstStyle/>
            <a:p>
              <a:pPr algn="r" defTabSz="575981">
                <a:defRPr/>
              </a:pPr>
              <a:r>
                <a:rPr lang="en-US" sz="1500" dirty="0">
                  <a:solidFill>
                    <a:schemeClr val="tx1">
                      <a:lumMod val="65000"/>
                      <a:lumOff val="35000"/>
                    </a:schemeClr>
                  </a:solidFill>
                  <a:latin typeface="Arial" pitchFamily="34" charset="0"/>
                  <a:ea typeface="Arial" pitchFamily="-107" charset="0"/>
                  <a:cs typeface="Arial" pitchFamily="-107" charset="0"/>
                  <a:sym typeface="Arial" pitchFamily="-107" charset="0"/>
                </a:rPr>
                <a:t>Cross launch for UCS </a:t>
              </a:r>
              <a:br>
                <a:rPr lang="en-US" sz="1500" dirty="0">
                  <a:solidFill>
                    <a:schemeClr val="tx1">
                      <a:lumMod val="65000"/>
                      <a:lumOff val="35000"/>
                    </a:schemeClr>
                  </a:solidFill>
                  <a:latin typeface="Arial" pitchFamily="34" charset="0"/>
                  <a:ea typeface="Arial" pitchFamily="-107" charset="0"/>
                  <a:cs typeface="Arial" pitchFamily="-107" charset="0"/>
                  <a:sym typeface="Arial" pitchFamily="-107" charset="0"/>
                </a:rPr>
              </a:br>
              <a:r>
                <a:rPr lang="en-US" sz="1500" dirty="0">
                  <a:solidFill>
                    <a:schemeClr val="tx1">
                      <a:lumMod val="65000"/>
                      <a:lumOff val="35000"/>
                    </a:schemeClr>
                  </a:solidFill>
                  <a:latin typeface="Arial" pitchFamily="34" charset="0"/>
                  <a:ea typeface="Arial" pitchFamily="-107" charset="0"/>
                  <a:cs typeface="Arial" pitchFamily="-107" charset="0"/>
                  <a:sym typeface="Arial" pitchFamily="-107" charset="0"/>
                </a:rPr>
                <a:t>manager or KVM console</a:t>
              </a:r>
            </a:p>
          </p:txBody>
        </p:sp>
      </p:grpSp>
      <p:grpSp>
        <p:nvGrpSpPr>
          <p:cNvPr id="32" name="Group 31"/>
          <p:cNvGrpSpPr/>
          <p:nvPr/>
        </p:nvGrpSpPr>
        <p:grpSpPr>
          <a:xfrm>
            <a:off x="4400874" y="2371728"/>
            <a:ext cx="4542769" cy="771523"/>
            <a:chOff x="6072591" y="1981200"/>
            <a:chExt cx="8076823" cy="1028697"/>
          </a:xfrm>
        </p:grpSpPr>
        <p:grpSp>
          <p:nvGrpSpPr>
            <p:cNvPr id="33" name="Group 7"/>
            <p:cNvGrpSpPr>
              <a:grpSpLocks/>
            </p:cNvGrpSpPr>
            <p:nvPr/>
          </p:nvGrpSpPr>
          <p:grpSpPr bwMode="auto">
            <a:xfrm rot="10800000">
              <a:off x="6072591" y="2806697"/>
              <a:ext cx="8076823" cy="203200"/>
              <a:chOff x="-114" y="0"/>
              <a:chExt cx="6035" cy="112"/>
            </a:xfrm>
          </p:grpSpPr>
          <p:sp>
            <p:nvSpPr>
              <p:cNvPr id="35" name="Oval 8"/>
              <p:cNvSpPr>
                <a:spLocks/>
              </p:cNvSpPr>
              <p:nvPr/>
            </p:nvSpPr>
            <p:spPr bwMode="auto">
              <a:xfrm>
                <a:off x="5764" y="0"/>
                <a:ext cx="157" cy="112"/>
              </a:xfrm>
              <a:prstGeom prst="ellipse">
                <a:avLst/>
              </a:prstGeom>
              <a:solidFill>
                <a:srgbClr val="FFFFFF"/>
              </a:solidFill>
              <a:ln w="38100">
                <a:solidFill>
                  <a:srgbClr val="1EB9E4"/>
                </a:solidFill>
                <a:round/>
                <a:headEnd/>
                <a:tailEnd/>
              </a:ln>
            </p:spPr>
            <p:txBody>
              <a:bodyPr lIns="0" tIns="0" rIns="0" bIns="0"/>
              <a:lstStyle/>
              <a:p>
                <a:pPr defTabSz="575981"/>
                <a:endParaRPr lang="en-US" sz="2000" dirty="0">
                  <a:solidFill>
                    <a:srgbClr val="FFFFFF"/>
                  </a:solidFill>
                  <a:latin typeface="Arial" pitchFamily="34" charset="0"/>
                  <a:sym typeface="Arial" pitchFamily="34" charset="0"/>
                </a:endParaRPr>
              </a:p>
            </p:txBody>
          </p:sp>
          <p:sp>
            <p:nvSpPr>
              <p:cNvPr id="36" name="Line 9"/>
              <p:cNvSpPr>
                <a:spLocks noChangeShapeType="1"/>
              </p:cNvSpPr>
              <p:nvPr/>
            </p:nvSpPr>
            <p:spPr bwMode="auto">
              <a:xfrm flipH="1">
                <a:off x="-114" y="56"/>
                <a:ext cx="5865" cy="0"/>
              </a:xfrm>
              <a:prstGeom prst="line">
                <a:avLst/>
              </a:prstGeom>
              <a:noFill/>
              <a:ln w="25400">
                <a:solidFill>
                  <a:srgbClr val="1EB9E4"/>
                </a:solidFill>
                <a:round/>
                <a:headEnd/>
                <a:tailEnd/>
              </a:ln>
              <a:extLst>
                <a:ext uri="{909E8E84-426E-40DD-AFC4-6F175D3DCCD1}">
                  <a14:hiddenFill xmlns:a14="http://schemas.microsoft.com/office/drawing/2010/main">
                    <a:noFill/>
                  </a14:hiddenFill>
                </a:ext>
              </a:extLst>
            </p:spPr>
            <p:txBody>
              <a:bodyPr lIns="0" tIns="0" rIns="0" bIns="0"/>
              <a:lstStyle/>
              <a:p>
                <a:pPr defTabSz="575981"/>
                <a:endParaRPr lang="en-US" sz="2000" dirty="0">
                  <a:solidFill>
                    <a:srgbClr val="FFFFFF"/>
                  </a:solidFill>
                  <a:latin typeface="Arial" pitchFamily="34" charset="0"/>
                  <a:sym typeface="Arial" pitchFamily="34" charset="0"/>
                </a:endParaRPr>
              </a:p>
            </p:txBody>
          </p:sp>
        </p:grpSp>
        <p:sp>
          <p:nvSpPr>
            <p:cNvPr id="34" name="Rectangle 10"/>
            <p:cNvSpPr>
              <a:spLocks/>
            </p:cNvSpPr>
            <p:nvPr/>
          </p:nvSpPr>
          <p:spPr bwMode="auto">
            <a:xfrm>
              <a:off x="9881394" y="1981200"/>
              <a:ext cx="4267851" cy="800100"/>
            </a:xfrm>
            <a:prstGeom prst="rect">
              <a:avLst/>
            </a:prstGeom>
            <a:noFill/>
            <a:ln w="12700" cap="flat">
              <a:noFill/>
              <a:miter lim="800000"/>
              <a:headEnd type="none" w="med" len="med"/>
              <a:tailEnd type="none" w="med" len="med"/>
            </a:ln>
          </p:spPr>
          <p:txBody>
            <a:bodyPr lIns="0" tIns="0" rIns="0" bIns="0"/>
            <a:lstStyle/>
            <a:p>
              <a:pPr algn="r" defTabSz="575981">
                <a:defRPr/>
              </a:pPr>
              <a:endParaRPr lang="en-US" sz="1500" dirty="0">
                <a:solidFill>
                  <a:schemeClr val="tx1">
                    <a:lumMod val="65000"/>
                    <a:lumOff val="35000"/>
                  </a:schemeClr>
                </a:solidFill>
                <a:latin typeface="Arial" pitchFamily="34" charset="0"/>
                <a:ea typeface="Arial" pitchFamily="-107" charset="0"/>
                <a:cs typeface="Arial" pitchFamily="-107" charset="0"/>
                <a:sym typeface="Arial" pitchFamily="-107" charset="0"/>
              </a:endParaRPr>
            </a:p>
            <a:p>
              <a:pPr algn="r" defTabSz="575981">
                <a:defRPr/>
              </a:pPr>
              <a:r>
                <a:rPr lang="en-US" sz="1500" dirty="0">
                  <a:solidFill>
                    <a:schemeClr val="tx1">
                      <a:lumMod val="65000"/>
                      <a:lumOff val="35000"/>
                    </a:schemeClr>
                  </a:solidFill>
                  <a:latin typeface="Arial" pitchFamily="34" charset="0"/>
                  <a:ea typeface="Arial" pitchFamily="-107" charset="0"/>
                  <a:cs typeface="Arial" pitchFamily="-107" charset="0"/>
                  <a:sym typeface="Arial" pitchFamily="-107" charset="0"/>
                </a:rPr>
                <a:t>Faults on selected resource</a:t>
              </a:r>
            </a:p>
          </p:txBody>
        </p:sp>
      </p:grpSp>
      <p:grpSp>
        <p:nvGrpSpPr>
          <p:cNvPr id="37" name="Group 36"/>
          <p:cNvGrpSpPr/>
          <p:nvPr/>
        </p:nvGrpSpPr>
        <p:grpSpPr>
          <a:xfrm>
            <a:off x="4272250" y="3114675"/>
            <a:ext cx="4671489" cy="1028698"/>
            <a:chOff x="5996304" y="1638300"/>
            <a:chExt cx="8305680" cy="1371597"/>
          </a:xfrm>
        </p:grpSpPr>
        <p:grpSp>
          <p:nvGrpSpPr>
            <p:cNvPr id="38" name="Group 7"/>
            <p:cNvGrpSpPr>
              <a:grpSpLocks/>
            </p:cNvGrpSpPr>
            <p:nvPr/>
          </p:nvGrpSpPr>
          <p:grpSpPr bwMode="auto">
            <a:xfrm rot="10800000">
              <a:off x="5996304" y="2806697"/>
              <a:ext cx="8305680" cy="203200"/>
              <a:chOff x="-228" y="0"/>
              <a:chExt cx="6206" cy="112"/>
            </a:xfrm>
          </p:grpSpPr>
          <p:sp>
            <p:nvSpPr>
              <p:cNvPr id="40" name="Oval 8"/>
              <p:cNvSpPr>
                <a:spLocks/>
              </p:cNvSpPr>
              <p:nvPr/>
            </p:nvSpPr>
            <p:spPr bwMode="auto">
              <a:xfrm>
                <a:off x="5821" y="0"/>
                <a:ext cx="157" cy="112"/>
              </a:xfrm>
              <a:prstGeom prst="ellipse">
                <a:avLst/>
              </a:prstGeom>
              <a:solidFill>
                <a:srgbClr val="FFFFFF"/>
              </a:solidFill>
              <a:ln w="38100">
                <a:solidFill>
                  <a:srgbClr val="1EB9E4"/>
                </a:solidFill>
                <a:round/>
                <a:headEnd/>
                <a:tailEnd/>
              </a:ln>
            </p:spPr>
            <p:txBody>
              <a:bodyPr lIns="0" tIns="0" rIns="0" bIns="0"/>
              <a:lstStyle/>
              <a:p>
                <a:pPr defTabSz="575981"/>
                <a:endParaRPr lang="en-US" sz="2000" dirty="0">
                  <a:solidFill>
                    <a:srgbClr val="FFFFFF"/>
                  </a:solidFill>
                  <a:latin typeface="Arial" pitchFamily="34" charset="0"/>
                  <a:sym typeface="Arial" pitchFamily="34" charset="0"/>
                </a:endParaRPr>
              </a:p>
            </p:txBody>
          </p:sp>
          <p:sp>
            <p:nvSpPr>
              <p:cNvPr id="41" name="Line 9"/>
              <p:cNvSpPr>
                <a:spLocks noChangeShapeType="1"/>
              </p:cNvSpPr>
              <p:nvPr/>
            </p:nvSpPr>
            <p:spPr bwMode="auto">
              <a:xfrm flipH="1">
                <a:off x="-228" y="56"/>
                <a:ext cx="6036" cy="0"/>
              </a:xfrm>
              <a:prstGeom prst="line">
                <a:avLst/>
              </a:prstGeom>
              <a:noFill/>
              <a:ln w="25400">
                <a:solidFill>
                  <a:srgbClr val="1EB9E4"/>
                </a:solidFill>
                <a:round/>
                <a:headEnd/>
                <a:tailEnd/>
              </a:ln>
              <a:extLst>
                <a:ext uri="{909E8E84-426E-40DD-AFC4-6F175D3DCCD1}">
                  <a14:hiddenFill xmlns:a14="http://schemas.microsoft.com/office/drawing/2010/main">
                    <a:noFill/>
                  </a14:hiddenFill>
                </a:ext>
              </a:extLst>
            </p:spPr>
            <p:txBody>
              <a:bodyPr lIns="0" tIns="0" rIns="0" bIns="0"/>
              <a:lstStyle/>
              <a:p>
                <a:pPr defTabSz="575981"/>
                <a:endParaRPr lang="en-US" sz="2000" dirty="0">
                  <a:solidFill>
                    <a:srgbClr val="FFFFFF"/>
                  </a:solidFill>
                  <a:latin typeface="Arial" pitchFamily="34" charset="0"/>
                  <a:sym typeface="Arial" pitchFamily="34" charset="0"/>
                </a:endParaRPr>
              </a:p>
            </p:txBody>
          </p:sp>
        </p:grpSp>
        <p:sp>
          <p:nvSpPr>
            <p:cNvPr id="39" name="Rectangle 10"/>
            <p:cNvSpPr>
              <a:spLocks/>
            </p:cNvSpPr>
            <p:nvPr/>
          </p:nvSpPr>
          <p:spPr bwMode="auto">
            <a:xfrm>
              <a:off x="10033794" y="1638300"/>
              <a:ext cx="4267851" cy="800100"/>
            </a:xfrm>
            <a:prstGeom prst="rect">
              <a:avLst/>
            </a:prstGeom>
            <a:noFill/>
            <a:ln w="12700" cap="flat">
              <a:noFill/>
              <a:miter lim="800000"/>
              <a:headEnd type="none" w="med" len="med"/>
              <a:tailEnd type="none" w="med" len="med"/>
            </a:ln>
          </p:spPr>
          <p:txBody>
            <a:bodyPr lIns="0" tIns="0" rIns="0" bIns="0"/>
            <a:lstStyle/>
            <a:p>
              <a:pPr algn="r" defTabSz="575981">
                <a:defRPr/>
              </a:pPr>
              <a:endParaRPr lang="en-US" sz="1500" dirty="0">
                <a:solidFill>
                  <a:schemeClr val="tx1">
                    <a:lumMod val="65000"/>
                    <a:lumOff val="35000"/>
                  </a:schemeClr>
                </a:solidFill>
                <a:latin typeface="Arial" pitchFamily="34" charset="0"/>
                <a:ea typeface="Arial" pitchFamily="-107" charset="0"/>
                <a:cs typeface="Arial" pitchFamily="-107" charset="0"/>
                <a:sym typeface="Arial" pitchFamily="-107" charset="0"/>
              </a:endParaRPr>
            </a:p>
            <a:p>
              <a:pPr algn="r" defTabSz="575981">
                <a:defRPr/>
              </a:pPr>
              <a:r>
                <a:rPr lang="en-US" sz="1500" dirty="0">
                  <a:solidFill>
                    <a:schemeClr val="tx1">
                      <a:lumMod val="65000"/>
                      <a:lumOff val="35000"/>
                    </a:schemeClr>
                  </a:solidFill>
                  <a:latin typeface="Arial" pitchFamily="34" charset="0"/>
                  <a:ea typeface="Arial" pitchFamily="-107" charset="0"/>
                  <a:cs typeface="Arial" pitchFamily="-107" charset="0"/>
                  <a:sym typeface="Arial" pitchFamily="-107" charset="0"/>
                </a:rPr>
                <a:t>Equipment status </a:t>
              </a:r>
            </a:p>
            <a:p>
              <a:pPr algn="r" defTabSz="575981">
                <a:defRPr/>
              </a:pPr>
              <a:r>
                <a:rPr lang="en-US" sz="1500" dirty="0">
                  <a:solidFill>
                    <a:schemeClr val="tx1">
                      <a:lumMod val="65000"/>
                      <a:lumOff val="35000"/>
                    </a:schemeClr>
                  </a:solidFill>
                  <a:latin typeface="Arial" pitchFamily="34" charset="0"/>
                  <a:ea typeface="Arial" pitchFamily="-107" charset="0"/>
                  <a:cs typeface="Arial" pitchFamily="-107" charset="0"/>
                  <a:sym typeface="Arial" pitchFamily="-107" charset="0"/>
                </a:rPr>
                <a:t>and details</a:t>
              </a:r>
            </a:p>
          </p:txBody>
        </p:sp>
      </p:grpSp>
    </p:spTree>
    <p:extLst>
      <p:ext uri="{BB962C8B-B14F-4D97-AF65-F5344CB8AC3E}">
        <p14:creationId xmlns:p14="http://schemas.microsoft.com/office/powerpoint/2010/main" val="134359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01476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57598" tIns="28799" rIns="57598" bIns="28799" rtlCol="0" anchor="ctr"/>
          <a:lstStyle/>
          <a:p>
            <a:pPr algn="ctr"/>
            <a:endParaRPr lang="en-US" dirty="0"/>
          </a:p>
        </p:txBody>
      </p:sp>
      <p:sp>
        <p:nvSpPr>
          <p:cNvPr id="2" name="Title 1"/>
          <p:cNvSpPr>
            <a:spLocks noGrp="1"/>
          </p:cNvSpPr>
          <p:nvPr>
            <p:ph type="title"/>
          </p:nvPr>
        </p:nvSpPr>
        <p:spPr>
          <a:xfrm>
            <a:off x="445111" y="-152400"/>
            <a:ext cx="7800556" cy="1143000"/>
          </a:xfrm>
        </p:spPr>
        <p:txBody>
          <a:bodyPr/>
          <a:lstStyle/>
          <a:p>
            <a:r>
              <a:rPr lang="en-US" dirty="0" smtClean="0"/>
              <a:t>Central Fault Summary</a:t>
            </a:r>
            <a:endParaRPr lang="en-US" dirty="0"/>
          </a:p>
        </p:txBody>
      </p:sp>
      <p:sp>
        <p:nvSpPr>
          <p:cNvPr id="6" name="Text Placeholder 5"/>
          <p:cNvSpPr>
            <a:spLocks noGrp="1"/>
          </p:cNvSpPr>
          <p:nvPr>
            <p:ph type="body" sz="quarter" idx="13"/>
          </p:nvPr>
        </p:nvSpPr>
        <p:spPr>
          <a:xfrm>
            <a:off x="445111" y="857250"/>
            <a:ext cx="7800556" cy="514350"/>
          </a:xfrm>
        </p:spPr>
        <p:txBody>
          <a:bodyPr/>
          <a:lstStyle/>
          <a:p>
            <a:r>
              <a:rPr lang="en-US" dirty="0" smtClean="0"/>
              <a:t>…And </a:t>
            </a:r>
            <a:r>
              <a:rPr lang="en-US" dirty="0"/>
              <a:t>A</a:t>
            </a:r>
            <a:r>
              <a:rPr lang="en-US" dirty="0" smtClean="0"/>
              <a:t>udits, Logs </a:t>
            </a:r>
            <a:r>
              <a:rPr lang="en-US" dirty="0"/>
              <a:t>T</a:t>
            </a:r>
            <a:r>
              <a:rPr lang="en-US" dirty="0" smtClean="0"/>
              <a:t>oo</a:t>
            </a:r>
            <a:endParaRPr lang="en-US" dirty="0"/>
          </a:p>
        </p:txBody>
      </p:sp>
      <p:sp>
        <p:nvSpPr>
          <p:cNvPr id="3" name="Slide Number Placeholder 2"/>
          <p:cNvSpPr>
            <a:spLocks noGrp="1"/>
          </p:cNvSpPr>
          <p:nvPr>
            <p:ph type="sldNum" sz="quarter" idx="4"/>
          </p:nvPr>
        </p:nvSpPr>
        <p:spPr/>
        <p:txBody>
          <a:bodyPr/>
          <a:lstStyle/>
          <a:p>
            <a:fld id="{2F5CCB13-0A32-4557-88E9-079F0C330695}" type="slidenum">
              <a:rPr lang="en-US" smtClean="0"/>
              <a:pPr/>
              <a:t>52</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89622" y="2143359"/>
            <a:ext cx="5939626" cy="3743092"/>
          </a:xfrm>
          <a:prstGeom prst="rect">
            <a:avLst/>
          </a:prstGeom>
          <a:noFill/>
          <a:ln>
            <a:noFill/>
          </a:ln>
          <a:effectLst>
            <a:glow rad="152400">
              <a:schemeClr val="bg2">
                <a:alpha val="60000"/>
              </a:schemeClr>
            </a:glow>
          </a:effectLst>
        </p:spPr>
      </p:pic>
      <p:grpSp>
        <p:nvGrpSpPr>
          <p:cNvPr id="11" name="Group 7"/>
          <p:cNvGrpSpPr>
            <a:grpSpLocks/>
          </p:cNvGrpSpPr>
          <p:nvPr/>
        </p:nvGrpSpPr>
        <p:grpSpPr bwMode="auto">
          <a:xfrm>
            <a:off x="543415" y="2276708"/>
            <a:ext cx="4618043" cy="152400"/>
            <a:chOff x="0" y="0"/>
            <a:chExt cx="6135" cy="112"/>
          </a:xfrm>
        </p:grpSpPr>
        <p:sp>
          <p:nvSpPr>
            <p:cNvPr id="12" name="Oval 8"/>
            <p:cNvSpPr>
              <a:spLocks/>
            </p:cNvSpPr>
            <p:nvPr/>
          </p:nvSpPr>
          <p:spPr bwMode="auto">
            <a:xfrm>
              <a:off x="5978" y="0"/>
              <a:ext cx="157" cy="112"/>
            </a:xfrm>
            <a:prstGeom prst="ellipse">
              <a:avLst/>
            </a:prstGeom>
            <a:solidFill>
              <a:srgbClr val="FFFFFF"/>
            </a:solidFill>
            <a:ln w="38100">
              <a:solidFill>
                <a:srgbClr val="1EB9E4"/>
              </a:solidFill>
              <a:round/>
              <a:headEnd/>
              <a:tailEnd/>
            </a:ln>
          </p:spPr>
          <p:txBody>
            <a:bodyPr lIns="0" tIns="0" rIns="0" bIns="0"/>
            <a:lstStyle/>
            <a:p>
              <a:pPr defTabSz="575981"/>
              <a:endParaRPr lang="en-US" sz="2000" dirty="0">
                <a:solidFill>
                  <a:srgbClr val="FFFFFF"/>
                </a:solidFill>
                <a:latin typeface="Arial" pitchFamily="34" charset="0"/>
                <a:sym typeface="Arial" pitchFamily="34" charset="0"/>
              </a:endParaRPr>
            </a:p>
          </p:txBody>
        </p:sp>
        <p:sp>
          <p:nvSpPr>
            <p:cNvPr id="13" name="Line 9"/>
            <p:cNvSpPr>
              <a:spLocks noChangeShapeType="1"/>
            </p:cNvSpPr>
            <p:nvPr/>
          </p:nvSpPr>
          <p:spPr bwMode="auto">
            <a:xfrm flipH="1">
              <a:off x="0" y="56"/>
              <a:ext cx="5978" cy="0"/>
            </a:xfrm>
            <a:prstGeom prst="line">
              <a:avLst/>
            </a:prstGeom>
            <a:noFill/>
            <a:ln w="25400">
              <a:solidFill>
                <a:srgbClr val="1EB9E4"/>
              </a:solidFill>
              <a:round/>
              <a:headEnd/>
              <a:tailEnd/>
            </a:ln>
            <a:extLst>
              <a:ext uri="{909E8E84-426E-40DD-AFC4-6F175D3DCCD1}">
                <a14:hiddenFill xmlns:a14="http://schemas.microsoft.com/office/drawing/2010/main">
                  <a:noFill/>
                </a14:hiddenFill>
              </a:ext>
            </a:extLst>
          </p:spPr>
          <p:txBody>
            <a:bodyPr lIns="0" tIns="0" rIns="0" bIns="0"/>
            <a:lstStyle/>
            <a:p>
              <a:pPr defTabSz="575981"/>
              <a:endParaRPr lang="en-US" sz="2000" dirty="0">
                <a:solidFill>
                  <a:srgbClr val="FFFFFF"/>
                </a:solidFill>
                <a:latin typeface="Arial" pitchFamily="34" charset="0"/>
                <a:sym typeface="Arial" pitchFamily="34" charset="0"/>
              </a:endParaRPr>
            </a:p>
          </p:txBody>
        </p:sp>
      </p:grpSp>
      <p:sp>
        <p:nvSpPr>
          <p:cNvPr id="14" name="Rectangle 10"/>
          <p:cNvSpPr>
            <a:spLocks/>
          </p:cNvSpPr>
          <p:nvPr/>
        </p:nvSpPr>
        <p:spPr bwMode="auto">
          <a:xfrm>
            <a:off x="543413" y="1657586"/>
            <a:ext cx="1921669" cy="600075"/>
          </a:xfrm>
          <a:prstGeom prst="rect">
            <a:avLst/>
          </a:prstGeom>
          <a:noFill/>
          <a:ln w="12700" cap="flat">
            <a:noFill/>
            <a:miter lim="800000"/>
            <a:headEnd type="none" w="med" len="med"/>
            <a:tailEnd type="none" w="med" len="med"/>
          </a:ln>
        </p:spPr>
        <p:txBody>
          <a:bodyPr lIns="0" tIns="0" rIns="0" bIns="0"/>
          <a:lstStyle/>
          <a:p>
            <a:pPr defTabSz="575981">
              <a:defRPr/>
            </a:pPr>
            <a:r>
              <a:rPr lang="en-US" sz="1500" dirty="0">
                <a:solidFill>
                  <a:schemeClr val="tx1">
                    <a:lumMod val="65000"/>
                    <a:lumOff val="35000"/>
                  </a:schemeClr>
                </a:solidFill>
                <a:latin typeface="Arial" pitchFamily="34" charset="0"/>
                <a:ea typeface="Arial" pitchFamily="-107" charset="0"/>
                <a:cs typeface="Arial" pitchFamily="-107" charset="0"/>
                <a:sym typeface="Arial" pitchFamily="-107" charset="0"/>
              </a:rPr>
              <a:t>Global Fault</a:t>
            </a:r>
          </a:p>
          <a:p>
            <a:pPr defTabSz="575981">
              <a:defRPr/>
            </a:pPr>
            <a:r>
              <a:rPr lang="en-US" sz="1500" dirty="0">
                <a:solidFill>
                  <a:schemeClr val="tx1">
                    <a:lumMod val="65000"/>
                    <a:lumOff val="35000"/>
                  </a:schemeClr>
                </a:solidFill>
                <a:latin typeface="Arial" pitchFamily="34" charset="0"/>
                <a:ea typeface="Arial" pitchFamily="-107" charset="0"/>
                <a:cs typeface="Arial" pitchFamily="-107" charset="0"/>
                <a:sym typeface="Arial" pitchFamily="-107" charset="0"/>
              </a:rPr>
              <a:t>Summary Panel</a:t>
            </a:r>
          </a:p>
        </p:txBody>
      </p:sp>
      <p:grpSp>
        <p:nvGrpSpPr>
          <p:cNvPr id="15" name="Group 7"/>
          <p:cNvGrpSpPr>
            <a:grpSpLocks/>
          </p:cNvGrpSpPr>
          <p:nvPr/>
        </p:nvGrpSpPr>
        <p:grpSpPr bwMode="auto">
          <a:xfrm>
            <a:off x="543319" y="3362558"/>
            <a:ext cx="2561565" cy="152400"/>
            <a:chOff x="-114" y="0"/>
            <a:chExt cx="3403" cy="112"/>
          </a:xfrm>
        </p:grpSpPr>
        <p:sp>
          <p:nvSpPr>
            <p:cNvPr id="16" name="Oval 8"/>
            <p:cNvSpPr>
              <a:spLocks/>
            </p:cNvSpPr>
            <p:nvPr/>
          </p:nvSpPr>
          <p:spPr bwMode="auto">
            <a:xfrm>
              <a:off x="3132" y="0"/>
              <a:ext cx="157" cy="112"/>
            </a:xfrm>
            <a:prstGeom prst="ellipse">
              <a:avLst/>
            </a:prstGeom>
            <a:solidFill>
              <a:srgbClr val="FFFFFF"/>
            </a:solidFill>
            <a:ln w="38100">
              <a:solidFill>
                <a:srgbClr val="1EB9E4"/>
              </a:solidFill>
              <a:round/>
              <a:headEnd/>
              <a:tailEnd/>
            </a:ln>
          </p:spPr>
          <p:txBody>
            <a:bodyPr lIns="0" tIns="0" rIns="0" bIns="0"/>
            <a:lstStyle/>
            <a:p>
              <a:pPr defTabSz="575981"/>
              <a:endParaRPr lang="en-US" sz="2000" dirty="0">
                <a:solidFill>
                  <a:srgbClr val="FFFFFF"/>
                </a:solidFill>
                <a:latin typeface="Arial" pitchFamily="34" charset="0"/>
                <a:sym typeface="Arial" pitchFamily="34" charset="0"/>
              </a:endParaRPr>
            </a:p>
          </p:txBody>
        </p:sp>
        <p:sp>
          <p:nvSpPr>
            <p:cNvPr id="17" name="Line 9"/>
            <p:cNvSpPr>
              <a:spLocks noChangeShapeType="1"/>
            </p:cNvSpPr>
            <p:nvPr/>
          </p:nvSpPr>
          <p:spPr bwMode="auto">
            <a:xfrm flipH="1">
              <a:off x="-114" y="56"/>
              <a:ext cx="3246" cy="0"/>
            </a:xfrm>
            <a:prstGeom prst="line">
              <a:avLst/>
            </a:prstGeom>
            <a:noFill/>
            <a:ln w="25400">
              <a:solidFill>
                <a:srgbClr val="1EB9E4"/>
              </a:solidFill>
              <a:round/>
              <a:headEnd/>
              <a:tailEnd/>
            </a:ln>
            <a:extLst>
              <a:ext uri="{909E8E84-426E-40DD-AFC4-6F175D3DCCD1}">
                <a14:hiddenFill xmlns:a14="http://schemas.microsoft.com/office/drawing/2010/main">
                  <a:noFill/>
                </a14:hiddenFill>
              </a:ext>
            </a:extLst>
          </p:spPr>
          <p:txBody>
            <a:bodyPr lIns="0" tIns="0" rIns="0" bIns="0"/>
            <a:lstStyle/>
            <a:p>
              <a:pPr defTabSz="575981"/>
              <a:endParaRPr lang="en-US" sz="2000" dirty="0">
                <a:solidFill>
                  <a:srgbClr val="FFFFFF"/>
                </a:solidFill>
                <a:latin typeface="Arial" pitchFamily="34" charset="0"/>
                <a:sym typeface="Arial" pitchFamily="34" charset="0"/>
              </a:endParaRPr>
            </a:p>
          </p:txBody>
        </p:sp>
      </p:grpSp>
      <p:sp>
        <p:nvSpPr>
          <p:cNvPr id="18" name="Rectangle 10"/>
          <p:cNvSpPr>
            <a:spLocks/>
          </p:cNvSpPr>
          <p:nvPr/>
        </p:nvSpPr>
        <p:spPr bwMode="auto">
          <a:xfrm>
            <a:off x="543413" y="2486258"/>
            <a:ext cx="2228538" cy="600075"/>
          </a:xfrm>
          <a:prstGeom prst="rect">
            <a:avLst/>
          </a:prstGeom>
          <a:noFill/>
          <a:ln w="12700" cap="flat">
            <a:noFill/>
            <a:miter lim="800000"/>
            <a:headEnd type="none" w="med" len="med"/>
            <a:tailEnd type="none" w="med" len="med"/>
          </a:ln>
        </p:spPr>
        <p:txBody>
          <a:bodyPr lIns="0" tIns="0" rIns="0" bIns="0"/>
          <a:lstStyle/>
          <a:p>
            <a:pPr defTabSz="575981">
              <a:defRPr/>
            </a:pPr>
            <a:r>
              <a:rPr lang="en-US" sz="1500" dirty="0">
                <a:solidFill>
                  <a:schemeClr val="tx1">
                    <a:lumMod val="65000"/>
                    <a:lumOff val="35000"/>
                  </a:schemeClr>
                </a:solidFill>
                <a:latin typeface="Arial" pitchFamily="34" charset="0"/>
                <a:ea typeface="Arial" pitchFamily="-107" charset="0"/>
                <a:cs typeface="Arial" pitchFamily="-107" charset="0"/>
                <a:sym typeface="Arial" pitchFamily="-107" charset="0"/>
              </a:rPr>
              <a:t>Fault Summary by </a:t>
            </a:r>
          </a:p>
          <a:p>
            <a:pPr defTabSz="575981">
              <a:defRPr/>
            </a:pPr>
            <a:r>
              <a:rPr lang="en-US" sz="1500" dirty="0">
                <a:solidFill>
                  <a:schemeClr val="tx1">
                    <a:lumMod val="65000"/>
                    <a:lumOff val="35000"/>
                  </a:schemeClr>
                </a:solidFill>
                <a:latin typeface="Arial" pitchFamily="34" charset="0"/>
                <a:ea typeface="Arial" pitchFamily="-107" charset="0"/>
                <a:cs typeface="Arial" pitchFamily="-107" charset="0"/>
                <a:sym typeface="Arial" pitchFamily="-107" charset="0"/>
              </a:rPr>
              <a:t>domain and by type </a:t>
            </a:r>
          </a:p>
          <a:p>
            <a:pPr defTabSz="575981">
              <a:defRPr/>
            </a:pPr>
            <a:r>
              <a:rPr lang="en-US" sz="1500" dirty="0">
                <a:solidFill>
                  <a:schemeClr val="tx1">
                    <a:lumMod val="65000"/>
                    <a:lumOff val="35000"/>
                  </a:schemeClr>
                </a:solidFill>
                <a:latin typeface="Arial" pitchFamily="34" charset="0"/>
                <a:ea typeface="Arial" pitchFamily="-107" charset="0"/>
                <a:cs typeface="Arial" pitchFamily="-107" charset="0"/>
                <a:sym typeface="Arial" pitchFamily="-107" charset="0"/>
              </a:rPr>
              <a:t>of Fault</a:t>
            </a:r>
          </a:p>
        </p:txBody>
      </p:sp>
      <p:grpSp>
        <p:nvGrpSpPr>
          <p:cNvPr id="34" name="Group 7"/>
          <p:cNvGrpSpPr>
            <a:grpSpLocks/>
          </p:cNvGrpSpPr>
          <p:nvPr/>
        </p:nvGrpSpPr>
        <p:grpSpPr bwMode="auto">
          <a:xfrm>
            <a:off x="543319" y="4315058"/>
            <a:ext cx="4618043" cy="152400"/>
            <a:chOff x="0" y="0"/>
            <a:chExt cx="6135" cy="112"/>
          </a:xfrm>
        </p:grpSpPr>
        <p:sp>
          <p:nvSpPr>
            <p:cNvPr id="35" name="Oval 8"/>
            <p:cNvSpPr>
              <a:spLocks/>
            </p:cNvSpPr>
            <p:nvPr/>
          </p:nvSpPr>
          <p:spPr bwMode="auto">
            <a:xfrm>
              <a:off x="5978" y="0"/>
              <a:ext cx="157" cy="112"/>
            </a:xfrm>
            <a:prstGeom prst="ellipse">
              <a:avLst/>
            </a:prstGeom>
            <a:solidFill>
              <a:srgbClr val="FFFFFF"/>
            </a:solidFill>
            <a:ln w="38100">
              <a:solidFill>
                <a:srgbClr val="1EB9E4"/>
              </a:solidFill>
              <a:round/>
              <a:headEnd/>
              <a:tailEnd/>
            </a:ln>
          </p:spPr>
          <p:txBody>
            <a:bodyPr lIns="0" tIns="0" rIns="0" bIns="0"/>
            <a:lstStyle/>
            <a:p>
              <a:pPr defTabSz="575981"/>
              <a:endParaRPr lang="en-US" sz="2000" dirty="0">
                <a:solidFill>
                  <a:srgbClr val="FFFFFF"/>
                </a:solidFill>
                <a:latin typeface="Arial" pitchFamily="34" charset="0"/>
                <a:sym typeface="Arial" pitchFamily="34" charset="0"/>
              </a:endParaRPr>
            </a:p>
          </p:txBody>
        </p:sp>
        <p:sp>
          <p:nvSpPr>
            <p:cNvPr id="36" name="Line 9"/>
            <p:cNvSpPr>
              <a:spLocks noChangeShapeType="1"/>
            </p:cNvSpPr>
            <p:nvPr/>
          </p:nvSpPr>
          <p:spPr bwMode="auto">
            <a:xfrm flipH="1">
              <a:off x="0" y="56"/>
              <a:ext cx="5978" cy="0"/>
            </a:xfrm>
            <a:prstGeom prst="line">
              <a:avLst/>
            </a:prstGeom>
            <a:noFill/>
            <a:ln w="25400">
              <a:solidFill>
                <a:srgbClr val="1EB9E4"/>
              </a:solidFill>
              <a:round/>
              <a:headEnd/>
              <a:tailEnd/>
            </a:ln>
            <a:extLst>
              <a:ext uri="{909E8E84-426E-40DD-AFC4-6F175D3DCCD1}">
                <a14:hiddenFill xmlns:a14="http://schemas.microsoft.com/office/drawing/2010/main">
                  <a:noFill/>
                </a14:hiddenFill>
              </a:ext>
            </a:extLst>
          </p:spPr>
          <p:txBody>
            <a:bodyPr lIns="0" tIns="0" rIns="0" bIns="0"/>
            <a:lstStyle/>
            <a:p>
              <a:pPr defTabSz="575981"/>
              <a:endParaRPr lang="en-US" sz="2000" dirty="0">
                <a:solidFill>
                  <a:srgbClr val="FFFFFF"/>
                </a:solidFill>
                <a:latin typeface="Arial" pitchFamily="34" charset="0"/>
                <a:sym typeface="Arial" pitchFamily="34" charset="0"/>
              </a:endParaRPr>
            </a:p>
          </p:txBody>
        </p:sp>
      </p:grpSp>
      <p:sp>
        <p:nvSpPr>
          <p:cNvPr id="37" name="Rectangle 10"/>
          <p:cNvSpPr>
            <a:spLocks/>
          </p:cNvSpPr>
          <p:nvPr/>
        </p:nvSpPr>
        <p:spPr bwMode="auto">
          <a:xfrm>
            <a:off x="543317" y="3695936"/>
            <a:ext cx="1921669" cy="600075"/>
          </a:xfrm>
          <a:prstGeom prst="rect">
            <a:avLst/>
          </a:prstGeom>
          <a:noFill/>
          <a:ln w="12700" cap="flat">
            <a:noFill/>
            <a:miter lim="800000"/>
            <a:headEnd type="none" w="med" len="med"/>
            <a:tailEnd type="none" w="med" len="med"/>
          </a:ln>
        </p:spPr>
        <p:txBody>
          <a:bodyPr lIns="0" tIns="0" rIns="0" bIns="0"/>
          <a:lstStyle/>
          <a:p>
            <a:pPr defTabSz="575981">
              <a:defRPr/>
            </a:pPr>
            <a:r>
              <a:rPr lang="en-US" sz="1500" dirty="0">
                <a:solidFill>
                  <a:schemeClr val="tx1">
                    <a:lumMod val="65000"/>
                    <a:lumOff val="35000"/>
                  </a:schemeClr>
                </a:solidFill>
                <a:latin typeface="Arial" pitchFamily="34" charset="0"/>
                <a:ea typeface="Arial" pitchFamily="-107" charset="0"/>
                <a:cs typeface="Arial" pitchFamily="-107" charset="0"/>
                <a:sym typeface="Arial" pitchFamily="-107" charset="0"/>
              </a:rPr>
              <a:t>Fault detail with cross launch to UCS manager</a:t>
            </a:r>
          </a:p>
        </p:txBody>
      </p:sp>
    </p:spTree>
    <p:extLst>
      <p:ext uri="{BB962C8B-B14F-4D97-AF65-F5344CB8AC3E}">
        <p14:creationId xmlns:p14="http://schemas.microsoft.com/office/powerpoint/2010/main" val="243407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Global ID Pooling</a:t>
            </a:r>
            <a:endParaRPr lang="en-US" dirty="0"/>
          </a:p>
        </p:txBody>
      </p:sp>
      <p:sp>
        <p:nvSpPr>
          <p:cNvPr id="5" name="Slide Number Placeholder 4"/>
          <p:cNvSpPr>
            <a:spLocks noGrp="1"/>
          </p:cNvSpPr>
          <p:nvPr>
            <p:ph type="sldNum" sz="quarter" idx="4294967295"/>
          </p:nvPr>
        </p:nvSpPr>
        <p:spPr>
          <a:xfrm>
            <a:off x="8857832" y="6552605"/>
            <a:ext cx="286616" cy="364331"/>
          </a:xfrm>
          <a:prstGeom prst="rect">
            <a:avLst/>
          </a:prstGeom>
        </p:spPr>
        <p:txBody>
          <a:bodyPr/>
          <a:lstStyle/>
          <a:p>
            <a:fld id="{2F5CCB13-0A32-4557-88E9-079F0C330695}" type="slidenum">
              <a:rPr lang="en-US" smtClean="0"/>
              <a:pPr/>
              <a:t>53</a:t>
            </a:fld>
            <a:endParaRPr lang="en-US" dirty="0"/>
          </a:p>
        </p:txBody>
      </p:sp>
      <p:sp>
        <p:nvSpPr>
          <p:cNvPr id="8" name="Rectangle 7"/>
          <p:cNvSpPr/>
          <p:nvPr/>
        </p:nvSpPr>
        <p:spPr>
          <a:xfrm>
            <a:off x="1786209" y="2857500"/>
            <a:ext cx="2271491" cy="84929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91431" tIns="45716" rIns="91431" bIns="45716" anchor="ctr"/>
          <a:lstStyle/>
          <a:p>
            <a:pPr algn="ctr" fontAlgn="auto">
              <a:spcBef>
                <a:spcPts val="0"/>
              </a:spcBef>
              <a:spcAft>
                <a:spcPts val="0"/>
              </a:spcAft>
              <a:defRPr/>
            </a:pPr>
            <a:r>
              <a:rPr lang="en-US" sz="2000" dirty="0">
                <a:solidFill>
                  <a:schemeClr val="bg1"/>
                </a:solidFill>
              </a:rPr>
              <a:t>UCS Central</a:t>
            </a:r>
          </a:p>
        </p:txBody>
      </p:sp>
      <p:grpSp>
        <p:nvGrpSpPr>
          <p:cNvPr id="22" name="Group 21"/>
          <p:cNvGrpSpPr/>
          <p:nvPr/>
        </p:nvGrpSpPr>
        <p:grpSpPr>
          <a:xfrm>
            <a:off x="5043442" y="800100"/>
            <a:ext cx="1349638" cy="4986228"/>
            <a:chOff x="6034003" y="1047368"/>
            <a:chExt cx="1272805" cy="3526432"/>
          </a:xfrm>
        </p:grpSpPr>
        <p:pic>
          <p:nvPicPr>
            <p:cNvPr id="19" name="Picture 1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34003" y="1047368"/>
              <a:ext cx="1272805" cy="1057552"/>
            </a:xfrm>
            <a:prstGeom prst="rect">
              <a:avLst/>
            </a:prstGeom>
          </p:spPr>
        </p:pic>
        <p:pic>
          <p:nvPicPr>
            <p:cNvPr id="20" name="Picture 1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34003" y="2264940"/>
              <a:ext cx="1272805" cy="1057552"/>
            </a:xfrm>
            <a:prstGeom prst="rect">
              <a:avLst/>
            </a:prstGeom>
          </p:spPr>
        </p:pic>
        <p:pic>
          <p:nvPicPr>
            <p:cNvPr id="21" name="Picture 2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34003" y="3516248"/>
              <a:ext cx="1272805" cy="1057552"/>
            </a:xfrm>
            <a:prstGeom prst="rect">
              <a:avLst/>
            </a:prstGeom>
          </p:spPr>
        </p:pic>
      </p:grpSp>
      <p:sp>
        <p:nvSpPr>
          <p:cNvPr id="23" name="Rectangle 22"/>
          <p:cNvSpPr/>
          <p:nvPr/>
        </p:nvSpPr>
        <p:spPr>
          <a:xfrm>
            <a:off x="1980108" y="1465154"/>
            <a:ext cx="2063325" cy="227438"/>
          </a:xfrm>
          <a:prstGeom prst="rect">
            <a:avLst/>
          </a:prstGeom>
        </p:spPr>
        <p:txBody>
          <a:bodyPr wrap="none" lIns="57598" tIns="28799" rIns="57598" bIns="28799">
            <a:spAutoFit/>
          </a:bodyPr>
          <a:lstStyle/>
          <a:p>
            <a:r>
              <a:rPr lang="en-US" sz="1100" dirty="0">
                <a:latin typeface="Courier"/>
                <a:cs typeface="Courier"/>
              </a:rPr>
              <a:t>67:6c:6f:62:61:6c:69:64</a:t>
            </a:r>
          </a:p>
        </p:txBody>
      </p:sp>
      <p:sp>
        <p:nvSpPr>
          <p:cNvPr id="24" name="Rectangle 23"/>
          <p:cNvSpPr/>
          <p:nvPr/>
        </p:nvSpPr>
        <p:spPr>
          <a:xfrm>
            <a:off x="1980108" y="2157517"/>
            <a:ext cx="2063325" cy="227438"/>
          </a:xfrm>
          <a:prstGeom prst="rect">
            <a:avLst/>
          </a:prstGeom>
        </p:spPr>
        <p:txBody>
          <a:bodyPr wrap="none" lIns="57598" tIns="28799" rIns="57598" bIns="28799">
            <a:spAutoFit/>
          </a:bodyPr>
          <a:lstStyle/>
          <a:p>
            <a:r>
              <a:rPr lang="en-US" sz="1100" dirty="0">
                <a:latin typeface="Courier"/>
                <a:cs typeface="Courier"/>
              </a:rPr>
              <a:t>22:6d:61:63:69:64:21:22</a:t>
            </a:r>
          </a:p>
        </p:txBody>
      </p:sp>
      <p:sp>
        <p:nvSpPr>
          <p:cNvPr id="25" name="Rectangle 24"/>
          <p:cNvSpPr/>
          <p:nvPr/>
        </p:nvSpPr>
        <p:spPr>
          <a:xfrm>
            <a:off x="1980108" y="2388305"/>
            <a:ext cx="2063325" cy="227438"/>
          </a:xfrm>
          <a:prstGeom prst="rect">
            <a:avLst/>
          </a:prstGeom>
        </p:spPr>
        <p:txBody>
          <a:bodyPr wrap="none" lIns="57598" tIns="28799" rIns="57598" bIns="28799">
            <a:spAutoFit/>
          </a:bodyPr>
          <a:lstStyle/>
          <a:p>
            <a:r>
              <a:rPr lang="en-US" sz="1100" dirty="0">
                <a:latin typeface="Courier"/>
                <a:cs typeface="Courier"/>
              </a:rPr>
              <a:t>27:77:77:6e:66:75:6e:27</a:t>
            </a:r>
          </a:p>
        </p:txBody>
      </p:sp>
      <p:sp>
        <p:nvSpPr>
          <p:cNvPr id="26" name="Rectangle 25"/>
          <p:cNvSpPr/>
          <p:nvPr/>
        </p:nvSpPr>
        <p:spPr>
          <a:xfrm>
            <a:off x="1979853" y="1926729"/>
            <a:ext cx="2063325" cy="227438"/>
          </a:xfrm>
          <a:prstGeom prst="rect">
            <a:avLst/>
          </a:prstGeom>
        </p:spPr>
        <p:txBody>
          <a:bodyPr wrap="none" lIns="57598" tIns="28799" rIns="57598" bIns="28799">
            <a:spAutoFit/>
          </a:bodyPr>
          <a:lstStyle/>
          <a:p>
            <a:r>
              <a:rPr lang="en-US" sz="1100" dirty="0">
                <a:latin typeface="Courier"/>
                <a:cs typeface="Courier"/>
              </a:rPr>
              <a:t>75:75:69:64:72:6f:63:6b</a:t>
            </a:r>
          </a:p>
        </p:txBody>
      </p:sp>
      <p:sp>
        <p:nvSpPr>
          <p:cNvPr id="27" name="Rectangle 26"/>
          <p:cNvSpPr/>
          <p:nvPr/>
        </p:nvSpPr>
        <p:spPr>
          <a:xfrm>
            <a:off x="1980108" y="1695941"/>
            <a:ext cx="2063325" cy="227438"/>
          </a:xfrm>
          <a:prstGeom prst="rect">
            <a:avLst/>
          </a:prstGeom>
        </p:spPr>
        <p:txBody>
          <a:bodyPr wrap="none" lIns="57598" tIns="28799" rIns="57598" bIns="28799">
            <a:spAutoFit/>
          </a:bodyPr>
          <a:lstStyle/>
          <a:p>
            <a:r>
              <a:rPr lang="en-US" sz="1100" dirty="0">
                <a:latin typeface="Courier"/>
                <a:cs typeface="Courier"/>
              </a:rPr>
              <a:t>68:70:73:75:63:6b:73:21</a:t>
            </a:r>
          </a:p>
        </p:txBody>
      </p:sp>
      <p:sp>
        <p:nvSpPr>
          <p:cNvPr id="28" name="TextBox 27"/>
          <p:cNvSpPr txBox="1"/>
          <p:nvPr/>
        </p:nvSpPr>
        <p:spPr>
          <a:xfrm>
            <a:off x="1957643" y="1138353"/>
            <a:ext cx="1110809" cy="288993"/>
          </a:xfrm>
          <a:prstGeom prst="rect">
            <a:avLst/>
          </a:prstGeom>
          <a:noFill/>
        </p:spPr>
        <p:txBody>
          <a:bodyPr wrap="none" lIns="57598" tIns="28799" rIns="57598" bIns="28799" rtlCol="0">
            <a:spAutoFit/>
          </a:bodyPr>
          <a:lstStyle/>
          <a:p>
            <a:r>
              <a:rPr lang="en-US" sz="1500" dirty="0">
                <a:solidFill>
                  <a:schemeClr val="tx2"/>
                </a:solidFill>
                <a:latin typeface="+mj-lt"/>
              </a:rPr>
              <a:t>Global Pool</a:t>
            </a:r>
          </a:p>
        </p:txBody>
      </p:sp>
      <p:sp>
        <p:nvSpPr>
          <p:cNvPr id="29" name="TextBox 28"/>
          <p:cNvSpPr txBox="1"/>
          <p:nvPr/>
        </p:nvSpPr>
        <p:spPr>
          <a:xfrm>
            <a:off x="2000501" y="3834453"/>
            <a:ext cx="2094683" cy="519825"/>
          </a:xfrm>
          <a:prstGeom prst="rect">
            <a:avLst/>
          </a:prstGeom>
          <a:noFill/>
        </p:spPr>
        <p:txBody>
          <a:bodyPr wrap="none" lIns="57598" tIns="28799" rIns="57598" bIns="28799" rtlCol="0">
            <a:spAutoFit/>
          </a:bodyPr>
          <a:lstStyle/>
          <a:p>
            <a:r>
              <a:rPr lang="en-US" sz="1500" dirty="0">
                <a:solidFill>
                  <a:schemeClr val="tx2"/>
                </a:solidFill>
                <a:latin typeface="+mj-lt"/>
              </a:rPr>
              <a:t>ID Usage From Both </a:t>
            </a:r>
          </a:p>
          <a:p>
            <a:r>
              <a:rPr lang="en-US" sz="1500" dirty="0">
                <a:solidFill>
                  <a:schemeClr val="tx2"/>
                </a:solidFill>
                <a:latin typeface="+mj-lt"/>
              </a:rPr>
              <a:t>Local and Global Pools</a:t>
            </a:r>
          </a:p>
        </p:txBody>
      </p:sp>
      <p:sp>
        <p:nvSpPr>
          <p:cNvPr id="30" name="Rectangle 29"/>
          <p:cNvSpPr/>
          <p:nvPr/>
        </p:nvSpPr>
        <p:spPr>
          <a:xfrm>
            <a:off x="2000755" y="4426778"/>
            <a:ext cx="2063325" cy="227438"/>
          </a:xfrm>
          <a:prstGeom prst="rect">
            <a:avLst/>
          </a:prstGeom>
        </p:spPr>
        <p:txBody>
          <a:bodyPr wrap="none" lIns="57598" tIns="28799" rIns="57598" bIns="28799">
            <a:spAutoFit/>
          </a:bodyPr>
          <a:lstStyle/>
          <a:p>
            <a:r>
              <a:rPr lang="en-US" sz="1100" dirty="0">
                <a:solidFill>
                  <a:srgbClr val="000000"/>
                </a:solidFill>
                <a:latin typeface="Courier"/>
                <a:cs typeface="Courier"/>
              </a:rPr>
              <a:t>67:6c:6f:62:61:6c:69:64</a:t>
            </a:r>
          </a:p>
        </p:txBody>
      </p:sp>
      <p:sp>
        <p:nvSpPr>
          <p:cNvPr id="31" name="Rectangle 30"/>
          <p:cNvSpPr/>
          <p:nvPr/>
        </p:nvSpPr>
        <p:spPr>
          <a:xfrm>
            <a:off x="2000499" y="4866501"/>
            <a:ext cx="2063325" cy="227438"/>
          </a:xfrm>
          <a:prstGeom prst="rect">
            <a:avLst/>
          </a:prstGeom>
        </p:spPr>
        <p:txBody>
          <a:bodyPr wrap="none" lIns="57598" tIns="28799" rIns="57598" bIns="28799">
            <a:spAutoFit/>
          </a:bodyPr>
          <a:lstStyle/>
          <a:p>
            <a:r>
              <a:rPr lang="en-US" sz="1100" dirty="0">
                <a:solidFill>
                  <a:srgbClr val="000000"/>
                </a:solidFill>
                <a:latin typeface="Courier"/>
                <a:cs typeface="Courier"/>
              </a:rPr>
              <a:t>75:75:69:64:72:6f:63:6b</a:t>
            </a:r>
          </a:p>
        </p:txBody>
      </p:sp>
      <p:sp>
        <p:nvSpPr>
          <p:cNvPr id="32" name="Rectangle 31"/>
          <p:cNvSpPr/>
          <p:nvPr/>
        </p:nvSpPr>
        <p:spPr>
          <a:xfrm>
            <a:off x="2000755" y="4646639"/>
            <a:ext cx="2063325" cy="227438"/>
          </a:xfrm>
          <a:prstGeom prst="rect">
            <a:avLst/>
          </a:prstGeom>
        </p:spPr>
        <p:txBody>
          <a:bodyPr wrap="none" lIns="57598" tIns="28799" rIns="57598" bIns="28799">
            <a:spAutoFit/>
          </a:bodyPr>
          <a:lstStyle/>
          <a:p>
            <a:r>
              <a:rPr lang="en-US" sz="1100" dirty="0">
                <a:solidFill>
                  <a:srgbClr val="000000"/>
                </a:solidFill>
                <a:latin typeface="Courier"/>
                <a:cs typeface="Courier"/>
              </a:rPr>
              <a:t>68:70:73:75:63:6b:73:21</a:t>
            </a:r>
          </a:p>
        </p:txBody>
      </p:sp>
      <p:sp>
        <p:nvSpPr>
          <p:cNvPr id="34" name="TextBox 33"/>
          <p:cNvSpPr txBox="1"/>
          <p:nvPr/>
        </p:nvSpPr>
        <p:spPr>
          <a:xfrm>
            <a:off x="6457766" y="742950"/>
            <a:ext cx="593778" cy="288993"/>
          </a:xfrm>
          <a:prstGeom prst="rect">
            <a:avLst/>
          </a:prstGeom>
          <a:noFill/>
        </p:spPr>
        <p:txBody>
          <a:bodyPr wrap="none" lIns="57598" tIns="28799" rIns="57598" bIns="28799" rtlCol="0">
            <a:spAutoFit/>
          </a:bodyPr>
          <a:lstStyle/>
          <a:p>
            <a:r>
              <a:rPr lang="en-US" sz="1500" dirty="0">
                <a:solidFill>
                  <a:schemeClr val="tx2"/>
                </a:solidFill>
                <a:latin typeface="+mj-lt"/>
              </a:rPr>
              <a:t>UCS</a:t>
            </a:r>
            <a:r>
              <a:rPr lang="en-US" sz="1500" baseline="-25000" dirty="0">
                <a:solidFill>
                  <a:schemeClr val="tx2"/>
                </a:solidFill>
                <a:latin typeface="+mj-lt"/>
              </a:rPr>
              <a:t>1</a:t>
            </a:r>
          </a:p>
        </p:txBody>
      </p:sp>
      <p:sp>
        <p:nvSpPr>
          <p:cNvPr id="35" name="TextBox 34"/>
          <p:cNvSpPr txBox="1"/>
          <p:nvPr/>
        </p:nvSpPr>
        <p:spPr>
          <a:xfrm>
            <a:off x="6457766" y="2457450"/>
            <a:ext cx="593778" cy="288993"/>
          </a:xfrm>
          <a:prstGeom prst="rect">
            <a:avLst/>
          </a:prstGeom>
          <a:noFill/>
        </p:spPr>
        <p:txBody>
          <a:bodyPr wrap="none" lIns="57598" tIns="28799" rIns="57598" bIns="28799" rtlCol="0">
            <a:spAutoFit/>
          </a:bodyPr>
          <a:lstStyle/>
          <a:p>
            <a:r>
              <a:rPr lang="en-US" sz="1500" dirty="0">
                <a:solidFill>
                  <a:schemeClr val="tx2"/>
                </a:solidFill>
                <a:latin typeface="+mj-lt"/>
              </a:rPr>
              <a:t>UCS</a:t>
            </a:r>
            <a:r>
              <a:rPr lang="en-US" sz="1500" baseline="-25000" dirty="0">
                <a:solidFill>
                  <a:schemeClr val="tx2"/>
                </a:solidFill>
                <a:latin typeface="+mj-lt"/>
              </a:rPr>
              <a:t>2</a:t>
            </a:r>
          </a:p>
        </p:txBody>
      </p:sp>
      <p:sp>
        <p:nvSpPr>
          <p:cNvPr id="36" name="TextBox 35"/>
          <p:cNvSpPr txBox="1"/>
          <p:nvPr/>
        </p:nvSpPr>
        <p:spPr>
          <a:xfrm>
            <a:off x="6457766" y="4229100"/>
            <a:ext cx="593778" cy="288993"/>
          </a:xfrm>
          <a:prstGeom prst="rect">
            <a:avLst/>
          </a:prstGeom>
          <a:noFill/>
        </p:spPr>
        <p:txBody>
          <a:bodyPr wrap="none" lIns="57598" tIns="28799" rIns="57598" bIns="28799" rtlCol="0">
            <a:spAutoFit/>
          </a:bodyPr>
          <a:lstStyle/>
          <a:p>
            <a:r>
              <a:rPr lang="en-US" sz="1500" dirty="0">
                <a:solidFill>
                  <a:schemeClr val="tx2"/>
                </a:solidFill>
                <a:latin typeface="+mj-lt"/>
              </a:rPr>
              <a:t>UCS</a:t>
            </a:r>
            <a:r>
              <a:rPr lang="en-US" sz="1500" baseline="-25000" dirty="0">
                <a:solidFill>
                  <a:schemeClr val="tx2"/>
                </a:solidFill>
                <a:latin typeface="+mj-lt"/>
              </a:rPr>
              <a:t>3</a:t>
            </a:r>
          </a:p>
        </p:txBody>
      </p:sp>
      <p:grpSp>
        <p:nvGrpSpPr>
          <p:cNvPr id="9" name="Group 8"/>
          <p:cNvGrpSpPr/>
          <p:nvPr/>
        </p:nvGrpSpPr>
        <p:grpSpPr>
          <a:xfrm>
            <a:off x="6576290" y="3028951"/>
            <a:ext cx="2174528" cy="899011"/>
            <a:chOff x="11481594" y="4038600"/>
            <a:chExt cx="3866205" cy="1198681"/>
          </a:xfrm>
        </p:grpSpPr>
        <p:sp>
          <p:nvSpPr>
            <p:cNvPr id="38" name="TextBox 37"/>
            <p:cNvSpPr txBox="1"/>
            <p:nvPr/>
          </p:nvSpPr>
          <p:spPr>
            <a:xfrm>
              <a:off x="11481594" y="4038600"/>
              <a:ext cx="1139649" cy="430887"/>
            </a:xfrm>
            <a:prstGeom prst="rect">
              <a:avLst/>
            </a:prstGeom>
            <a:noFill/>
          </p:spPr>
          <p:txBody>
            <a:bodyPr wrap="none" rtlCol="0">
              <a:spAutoFit/>
            </a:bodyPr>
            <a:lstStyle/>
            <a:p>
              <a:r>
                <a:rPr lang="en-US" sz="1500" dirty="0">
                  <a:solidFill>
                    <a:schemeClr val="tx2"/>
                  </a:solidFill>
                  <a:latin typeface="+mj-lt"/>
                </a:rPr>
                <a:t>Pool</a:t>
              </a:r>
              <a:r>
                <a:rPr lang="en-US" sz="1500" baseline="-25000" dirty="0">
                  <a:solidFill>
                    <a:schemeClr val="tx2"/>
                  </a:solidFill>
                  <a:latin typeface="+mj-lt"/>
                </a:rPr>
                <a:t>2</a:t>
              </a:r>
            </a:p>
          </p:txBody>
        </p:sp>
        <p:sp>
          <p:nvSpPr>
            <p:cNvPr id="40" name="Rectangle 39"/>
            <p:cNvSpPr/>
            <p:nvPr/>
          </p:nvSpPr>
          <p:spPr>
            <a:xfrm>
              <a:off x="11557793" y="4888468"/>
              <a:ext cx="3790006" cy="348813"/>
            </a:xfrm>
            <a:prstGeom prst="rect">
              <a:avLst/>
            </a:prstGeom>
          </p:spPr>
          <p:txBody>
            <a:bodyPr wrap="none">
              <a:spAutoFit/>
            </a:bodyPr>
            <a:lstStyle/>
            <a:p>
              <a:r>
                <a:rPr lang="en-US" sz="1100" dirty="0">
                  <a:solidFill>
                    <a:srgbClr val="000000"/>
                  </a:solidFill>
                  <a:latin typeface="Courier"/>
                  <a:cs typeface="Courier"/>
                </a:rPr>
                <a:t>75:63:73:72:6f:63:6b:73</a:t>
              </a:r>
            </a:p>
          </p:txBody>
        </p:sp>
        <p:sp>
          <p:nvSpPr>
            <p:cNvPr id="42" name="Rectangle 41"/>
            <p:cNvSpPr/>
            <p:nvPr/>
          </p:nvSpPr>
          <p:spPr>
            <a:xfrm>
              <a:off x="11557793" y="4580751"/>
              <a:ext cx="3790006" cy="348813"/>
            </a:xfrm>
            <a:prstGeom prst="rect">
              <a:avLst/>
            </a:prstGeom>
          </p:spPr>
          <p:txBody>
            <a:bodyPr wrap="none">
              <a:spAutoFit/>
            </a:bodyPr>
            <a:lstStyle/>
            <a:p>
              <a:r>
                <a:rPr lang="en-US" sz="1100" dirty="0">
                  <a:solidFill>
                    <a:srgbClr val="000000"/>
                  </a:solidFill>
                  <a:latin typeface="Courier"/>
                  <a:cs typeface="Courier"/>
                </a:rPr>
                <a:t>66:63:6f:65:62:61:62:79</a:t>
              </a:r>
            </a:p>
          </p:txBody>
        </p:sp>
      </p:grpSp>
      <p:grpSp>
        <p:nvGrpSpPr>
          <p:cNvPr id="6" name="Group 5"/>
          <p:cNvGrpSpPr/>
          <p:nvPr/>
        </p:nvGrpSpPr>
        <p:grpSpPr>
          <a:xfrm>
            <a:off x="6576290" y="4743451"/>
            <a:ext cx="2174528" cy="1101383"/>
            <a:chOff x="11481594" y="6324600"/>
            <a:chExt cx="3866205" cy="1468510"/>
          </a:xfrm>
        </p:grpSpPr>
        <p:sp>
          <p:nvSpPr>
            <p:cNvPr id="39" name="TextBox 38"/>
            <p:cNvSpPr txBox="1"/>
            <p:nvPr/>
          </p:nvSpPr>
          <p:spPr>
            <a:xfrm>
              <a:off x="11481594" y="6324600"/>
              <a:ext cx="1139649" cy="430887"/>
            </a:xfrm>
            <a:prstGeom prst="rect">
              <a:avLst/>
            </a:prstGeom>
            <a:noFill/>
          </p:spPr>
          <p:txBody>
            <a:bodyPr wrap="none" rtlCol="0">
              <a:spAutoFit/>
            </a:bodyPr>
            <a:lstStyle/>
            <a:p>
              <a:r>
                <a:rPr lang="en-US" sz="1500" dirty="0">
                  <a:solidFill>
                    <a:schemeClr val="tx2"/>
                  </a:solidFill>
                  <a:latin typeface="+mj-lt"/>
                </a:rPr>
                <a:t>Pool</a:t>
              </a:r>
              <a:r>
                <a:rPr lang="en-US" sz="1500" baseline="-25000" dirty="0">
                  <a:solidFill>
                    <a:schemeClr val="tx2"/>
                  </a:solidFill>
                  <a:latin typeface="+mj-lt"/>
                </a:rPr>
                <a:t>3</a:t>
              </a:r>
            </a:p>
          </p:txBody>
        </p:sp>
        <p:sp>
          <p:nvSpPr>
            <p:cNvPr id="43" name="Rectangle 42"/>
            <p:cNvSpPr/>
            <p:nvPr/>
          </p:nvSpPr>
          <p:spPr>
            <a:xfrm>
              <a:off x="11557793" y="7444297"/>
              <a:ext cx="3790006" cy="348813"/>
            </a:xfrm>
            <a:prstGeom prst="rect">
              <a:avLst/>
            </a:prstGeom>
          </p:spPr>
          <p:txBody>
            <a:bodyPr wrap="none">
              <a:spAutoFit/>
            </a:bodyPr>
            <a:lstStyle/>
            <a:p>
              <a:r>
                <a:rPr lang="en-US" sz="1100" dirty="0">
                  <a:solidFill>
                    <a:srgbClr val="000000"/>
                  </a:solidFill>
                  <a:latin typeface="Courier"/>
                  <a:cs typeface="Courier"/>
                </a:rPr>
                <a:t>75:63:73:6d:63:6f:6f:6c</a:t>
              </a:r>
            </a:p>
          </p:txBody>
        </p:sp>
        <p:sp>
          <p:nvSpPr>
            <p:cNvPr id="44" name="Rectangle 43"/>
            <p:cNvSpPr/>
            <p:nvPr/>
          </p:nvSpPr>
          <p:spPr>
            <a:xfrm>
              <a:off x="11557793" y="6858000"/>
              <a:ext cx="3790006" cy="348813"/>
            </a:xfrm>
            <a:prstGeom prst="rect">
              <a:avLst/>
            </a:prstGeom>
          </p:spPr>
          <p:txBody>
            <a:bodyPr wrap="none">
              <a:spAutoFit/>
            </a:bodyPr>
            <a:lstStyle/>
            <a:p>
              <a:r>
                <a:rPr lang="en-US" sz="1100" dirty="0">
                  <a:solidFill>
                    <a:srgbClr val="000000"/>
                  </a:solidFill>
                  <a:latin typeface="Courier"/>
                  <a:cs typeface="Courier"/>
                </a:rPr>
                <a:t>76:69:63:70:6f:77:65:72</a:t>
              </a:r>
            </a:p>
          </p:txBody>
        </p:sp>
        <p:sp>
          <p:nvSpPr>
            <p:cNvPr id="45" name="Rectangle 44"/>
            <p:cNvSpPr/>
            <p:nvPr/>
          </p:nvSpPr>
          <p:spPr>
            <a:xfrm>
              <a:off x="11557793" y="7151148"/>
              <a:ext cx="3790006" cy="348813"/>
            </a:xfrm>
            <a:prstGeom prst="rect">
              <a:avLst/>
            </a:prstGeom>
          </p:spPr>
          <p:txBody>
            <a:bodyPr wrap="none">
              <a:spAutoFit/>
            </a:bodyPr>
            <a:lstStyle/>
            <a:p>
              <a:r>
                <a:rPr lang="en-US" sz="1100" dirty="0">
                  <a:solidFill>
                    <a:srgbClr val="000000"/>
                  </a:solidFill>
                  <a:latin typeface="Courier"/>
                  <a:cs typeface="Courier"/>
                </a:rPr>
                <a:t>73:76:63:70:72:6f:66:6c</a:t>
              </a:r>
            </a:p>
          </p:txBody>
        </p:sp>
      </p:grpSp>
      <p:grpSp>
        <p:nvGrpSpPr>
          <p:cNvPr id="10" name="Group 9"/>
          <p:cNvGrpSpPr/>
          <p:nvPr/>
        </p:nvGrpSpPr>
        <p:grpSpPr>
          <a:xfrm>
            <a:off x="6576290" y="1257300"/>
            <a:ext cx="2174528" cy="899011"/>
            <a:chOff x="11481594" y="1676400"/>
            <a:chExt cx="3866205" cy="1198681"/>
          </a:xfrm>
        </p:grpSpPr>
        <p:sp>
          <p:nvSpPr>
            <p:cNvPr id="37" name="TextBox 36"/>
            <p:cNvSpPr txBox="1"/>
            <p:nvPr/>
          </p:nvSpPr>
          <p:spPr>
            <a:xfrm>
              <a:off x="11481594" y="1676400"/>
              <a:ext cx="1139649" cy="430887"/>
            </a:xfrm>
            <a:prstGeom prst="rect">
              <a:avLst/>
            </a:prstGeom>
            <a:noFill/>
          </p:spPr>
          <p:txBody>
            <a:bodyPr wrap="none" rtlCol="0">
              <a:spAutoFit/>
            </a:bodyPr>
            <a:lstStyle/>
            <a:p>
              <a:r>
                <a:rPr lang="en-US" sz="1500" dirty="0">
                  <a:solidFill>
                    <a:schemeClr val="tx2"/>
                  </a:solidFill>
                  <a:latin typeface="+mj-lt"/>
                </a:rPr>
                <a:t>Pool</a:t>
              </a:r>
              <a:r>
                <a:rPr lang="en-US" sz="1500" baseline="-25000" dirty="0">
                  <a:solidFill>
                    <a:schemeClr val="tx2"/>
                  </a:solidFill>
                  <a:latin typeface="+mj-lt"/>
                </a:rPr>
                <a:t>1</a:t>
              </a:r>
            </a:p>
          </p:txBody>
        </p:sp>
        <p:sp>
          <p:nvSpPr>
            <p:cNvPr id="41" name="Rectangle 40"/>
            <p:cNvSpPr/>
            <p:nvPr/>
          </p:nvSpPr>
          <p:spPr>
            <a:xfrm>
              <a:off x="11557793" y="2526268"/>
              <a:ext cx="3790006" cy="348813"/>
            </a:xfrm>
            <a:prstGeom prst="rect">
              <a:avLst/>
            </a:prstGeom>
          </p:spPr>
          <p:txBody>
            <a:bodyPr wrap="none">
              <a:spAutoFit/>
            </a:bodyPr>
            <a:lstStyle/>
            <a:p>
              <a:r>
                <a:rPr lang="en-US" sz="1100" dirty="0">
                  <a:solidFill>
                    <a:srgbClr val="000000"/>
                  </a:solidFill>
                  <a:latin typeface="Courier"/>
                  <a:cs typeface="Courier"/>
                </a:rPr>
                <a:t>62:75:79:75:63:73:21:21</a:t>
              </a:r>
            </a:p>
          </p:txBody>
        </p:sp>
        <p:sp>
          <p:nvSpPr>
            <p:cNvPr id="46" name="Rectangle 45"/>
            <p:cNvSpPr/>
            <p:nvPr/>
          </p:nvSpPr>
          <p:spPr>
            <a:xfrm>
              <a:off x="11557793" y="2218551"/>
              <a:ext cx="3790006" cy="348813"/>
            </a:xfrm>
            <a:prstGeom prst="rect">
              <a:avLst/>
            </a:prstGeom>
          </p:spPr>
          <p:txBody>
            <a:bodyPr wrap="none">
              <a:spAutoFit/>
            </a:bodyPr>
            <a:lstStyle/>
            <a:p>
              <a:r>
                <a:rPr lang="en-US" sz="1100" dirty="0">
                  <a:solidFill>
                    <a:srgbClr val="000000"/>
                  </a:solidFill>
                  <a:latin typeface="Courier"/>
                  <a:cs typeface="Courier"/>
                </a:rPr>
                <a:t>67:72:6f:77:75:63:73:21</a:t>
              </a:r>
            </a:p>
          </p:txBody>
        </p:sp>
      </p:grpSp>
      <p:grpSp>
        <p:nvGrpSpPr>
          <p:cNvPr id="52" name="Group 51"/>
          <p:cNvGrpSpPr/>
          <p:nvPr/>
        </p:nvGrpSpPr>
        <p:grpSpPr>
          <a:xfrm>
            <a:off x="4290061" y="1976409"/>
            <a:ext cx="667664" cy="2691267"/>
            <a:chOff x="12309837" y="3295644"/>
            <a:chExt cx="1187075" cy="3588356"/>
          </a:xfrm>
        </p:grpSpPr>
        <p:sp>
          <p:nvSpPr>
            <p:cNvPr id="48" name="Left-Right Arrow 47"/>
            <p:cNvSpPr/>
            <p:nvPr/>
          </p:nvSpPr>
          <p:spPr>
            <a:xfrm rot="18745901">
              <a:off x="11786197" y="3959149"/>
              <a:ext cx="1939658" cy="612648"/>
            </a:xfrm>
            <a:prstGeom prst="leftRightArrow">
              <a:avLst/>
            </a:prstGeom>
            <a:gradFill flip="none" rotWithShape="1">
              <a:gsLst>
                <a:gs pos="49000">
                  <a:schemeClr val="bg2"/>
                </a:gs>
                <a:gs pos="0">
                  <a:schemeClr val="tx1">
                    <a:lumMod val="65000"/>
                    <a:lumOff val="35000"/>
                  </a:schemeClr>
                </a:gs>
                <a:gs pos="100000">
                  <a:schemeClr val="tx1">
                    <a:lumMod val="65000"/>
                    <a:lumOff val="35000"/>
                  </a:schemeClr>
                </a:gs>
              </a:gsLst>
              <a:lin ang="0" scaled="0"/>
              <a:tileRect/>
            </a:gradFill>
            <a:ln w="9525" cap="flat">
              <a:noFill/>
              <a:prstDash val="solid"/>
              <a:round/>
              <a:headEnd type="none" w="med" len="med"/>
              <a:tailEnd type="none" w="med" len="med"/>
            </a:ln>
          </p:spPr>
          <p:txBody>
            <a:bodyPr lIns="0" tIns="0" rIns="0" bIns="0"/>
            <a:lstStyle/>
            <a:p>
              <a:pPr defTabSz="575981"/>
              <a:endParaRPr lang="en-US" sz="2000" dirty="0">
                <a:solidFill>
                  <a:srgbClr val="FFFFFF"/>
                </a:solidFill>
                <a:latin typeface="Arial" pitchFamily="34" charset="0"/>
                <a:ea typeface="Apple LiGothic Medium" pitchFamily="-107" charset="-120"/>
              </a:endParaRPr>
            </a:p>
          </p:txBody>
        </p:sp>
        <p:sp>
          <p:nvSpPr>
            <p:cNvPr id="49" name="Left-Right Arrow 48"/>
            <p:cNvSpPr/>
            <p:nvPr/>
          </p:nvSpPr>
          <p:spPr>
            <a:xfrm rot="2700000">
              <a:off x="11816357" y="5667269"/>
              <a:ext cx="1820813" cy="612649"/>
            </a:xfrm>
            <a:prstGeom prst="leftRightArrow">
              <a:avLst/>
            </a:prstGeom>
            <a:gradFill flip="none" rotWithShape="1">
              <a:gsLst>
                <a:gs pos="49000">
                  <a:schemeClr val="bg2"/>
                </a:gs>
                <a:gs pos="0">
                  <a:schemeClr val="tx1">
                    <a:lumMod val="65000"/>
                    <a:lumOff val="35000"/>
                  </a:schemeClr>
                </a:gs>
                <a:gs pos="100000">
                  <a:schemeClr val="tx1">
                    <a:lumMod val="65000"/>
                    <a:lumOff val="35000"/>
                  </a:schemeClr>
                </a:gs>
              </a:gsLst>
              <a:lin ang="0" scaled="0"/>
              <a:tileRect/>
            </a:gradFill>
            <a:ln w="9525" cap="flat">
              <a:noFill/>
              <a:prstDash val="solid"/>
              <a:round/>
              <a:headEnd type="none" w="med" len="med"/>
              <a:tailEnd type="none" w="med" len="med"/>
            </a:ln>
          </p:spPr>
          <p:txBody>
            <a:bodyPr lIns="0" tIns="0" rIns="0" bIns="0"/>
            <a:lstStyle/>
            <a:p>
              <a:pPr defTabSz="575981"/>
              <a:endParaRPr lang="en-US" sz="2000" dirty="0">
                <a:solidFill>
                  <a:srgbClr val="FFFFFF"/>
                </a:solidFill>
                <a:latin typeface="Arial" pitchFamily="34" charset="0"/>
                <a:ea typeface="Apple LiGothic Medium" pitchFamily="-107" charset="-120"/>
              </a:endParaRPr>
            </a:p>
          </p:txBody>
        </p:sp>
        <p:sp>
          <p:nvSpPr>
            <p:cNvPr id="51" name="Left-Right Arrow 50"/>
            <p:cNvSpPr/>
            <p:nvPr/>
          </p:nvSpPr>
          <p:spPr>
            <a:xfrm flipH="1">
              <a:off x="12309837" y="4816461"/>
              <a:ext cx="1187075" cy="612648"/>
            </a:xfrm>
            <a:prstGeom prst="leftRightArrow">
              <a:avLst/>
            </a:prstGeom>
            <a:gradFill flip="none" rotWithShape="1">
              <a:gsLst>
                <a:gs pos="49000">
                  <a:schemeClr val="bg2"/>
                </a:gs>
                <a:gs pos="0">
                  <a:schemeClr val="tx1">
                    <a:lumMod val="65000"/>
                    <a:lumOff val="35000"/>
                  </a:schemeClr>
                </a:gs>
                <a:gs pos="100000">
                  <a:schemeClr val="tx1">
                    <a:lumMod val="65000"/>
                    <a:lumOff val="35000"/>
                  </a:schemeClr>
                </a:gs>
              </a:gsLst>
              <a:lin ang="0" scaled="0"/>
              <a:tileRect/>
            </a:gradFill>
            <a:ln w="9525" cap="flat">
              <a:noFill/>
              <a:prstDash val="solid"/>
              <a:round/>
              <a:headEnd type="none" w="med" len="med"/>
              <a:tailEnd type="none" w="med" len="med"/>
            </a:ln>
          </p:spPr>
          <p:txBody>
            <a:bodyPr lIns="0" tIns="0" rIns="0" bIns="0"/>
            <a:lstStyle/>
            <a:p>
              <a:pPr defTabSz="575981"/>
              <a:endParaRPr lang="en-US" sz="2000" dirty="0">
                <a:solidFill>
                  <a:srgbClr val="FFFFFF"/>
                </a:solidFill>
                <a:latin typeface="Arial" pitchFamily="34" charset="0"/>
                <a:ea typeface="Apple LiGothic Medium" pitchFamily="-107" charset="-120"/>
              </a:endParaRPr>
            </a:p>
          </p:txBody>
        </p:sp>
      </p:grpSp>
      <p:grpSp>
        <p:nvGrpSpPr>
          <p:cNvPr id="4" name="Group 3"/>
          <p:cNvGrpSpPr/>
          <p:nvPr/>
        </p:nvGrpSpPr>
        <p:grpSpPr>
          <a:xfrm>
            <a:off x="519493" y="5257800"/>
            <a:ext cx="4433507" cy="1391015"/>
            <a:chOff x="-1091407" y="4376551"/>
            <a:chExt cx="3680066" cy="2630231"/>
          </a:xfrm>
        </p:grpSpPr>
        <p:sp>
          <p:nvSpPr>
            <p:cNvPr id="50" name="Freeform 9"/>
            <p:cNvSpPr>
              <a:spLocks/>
            </p:cNvSpPr>
            <p:nvPr/>
          </p:nvSpPr>
          <p:spPr bwMode="auto">
            <a:xfrm>
              <a:off x="-1091406" y="4528952"/>
              <a:ext cx="3680065" cy="2087323"/>
            </a:xfrm>
            <a:prstGeom prst="rect">
              <a:avLst/>
            </a:prstGeom>
            <a:gradFill>
              <a:gsLst>
                <a:gs pos="0">
                  <a:schemeClr val="bg1">
                    <a:lumMod val="85000"/>
                  </a:schemeClr>
                </a:gs>
                <a:gs pos="50000">
                  <a:schemeClr val="bg1">
                    <a:lumMod val="95000"/>
                  </a:schemeClr>
                </a:gs>
                <a:gs pos="100000">
                  <a:schemeClr val="bg1">
                    <a:alpha val="0"/>
                  </a:schemeClr>
                </a:gs>
              </a:gsLst>
              <a:lin ang="5400000" scaled="0"/>
            </a:gradFill>
            <a:ln w="9525">
              <a:noFill/>
              <a:round/>
              <a:headEnd/>
              <a:tailEnd/>
            </a:ln>
            <a:effectLst/>
          </p:spPr>
          <p:txBody>
            <a:bodyPr/>
            <a:lstStyle/>
            <a:p>
              <a:pPr algn="ctr" eaLnBrk="0" hangingPunct="0">
                <a:lnSpc>
                  <a:spcPct val="90000"/>
                </a:lnSpc>
              </a:pPr>
              <a:endParaRPr lang="en-US" dirty="0"/>
            </a:p>
          </p:txBody>
        </p:sp>
        <p:sp>
          <p:nvSpPr>
            <p:cNvPr id="53" name="Freeform 10"/>
            <p:cNvSpPr>
              <a:spLocks/>
            </p:cNvSpPr>
            <p:nvPr/>
          </p:nvSpPr>
          <p:spPr bwMode="auto">
            <a:xfrm>
              <a:off x="-1091406" y="4376551"/>
              <a:ext cx="3680065" cy="152400"/>
            </a:xfrm>
            <a:prstGeom prst="round2Same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75981"/>
              <a:endParaRPr lang="en-US" sz="2000" dirty="0">
                <a:solidFill>
                  <a:srgbClr val="FFFFFF"/>
                </a:solidFill>
                <a:latin typeface="Arial" pitchFamily="34" charset="0"/>
              </a:endParaRPr>
            </a:p>
          </p:txBody>
        </p:sp>
        <p:cxnSp>
          <p:nvCxnSpPr>
            <p:cNvPr id="54" name="Straight Connector 53"/>
            <p:cNvCxnSpPr/>
            <p:nvPr/>
          </p:nvCxnSpPr>
          <p:spPr>
            <a:xfrm>
              <a:off x="-1091407" y="4528952"/>
              <a:ext cx="3680066" cy="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068942" y="4649820"/>
              <a:ext cx="3657601" cy="2356962"/>
            </a:xfrm>
            <a:prstGeom prst="rect">
              <a:avLst/>
            </a:prstGeom>
          </p:spPr>
          <p:txBody>
            <a:bodyPr wrap="square">
              <a:spAutoFit/>
            </a:bodyPr>
            <a:lstStyle/>
            <a:p>
              <a:pPr marL="215993" indent="-215993">
                <a:buClr>
                  <a:schemeClr val="accent1"/>
                </a:buClr>
                <a:buFont typeface="Wingdings" charset="2"/>
                <a:buChar char="§"/>
              </a:pPr>
              <a:r>
                <a:rPr lang="en-US" sz="1500" dirty="0">
                  <a:latin typeface="+mj-lt"/>
                </a:rPr>
                <a:t>Centralized sourcing of IDs from global pools</a:t>
              </a:r>
            </a:p>
            <a:p>
              <a:pPr marL="215993" indent="-215993">
                <a:buClr>
                  <a:schemeClr val="accent1"/>
                </a:buClr>
                <a:buFont typeface="Wingdings" charset="2"/>
                <a:buChar char="§"/>
              </a:pPr>
              <a:r>
                <a:rPr lang="en-US" sz="1500" dirty="0">
                  <a:latin typeface="+mj-lt"/>
                </a:rPr>
                <a:t>Real-time ID usage summaries</a:t>
              </a:r>
            </a:p>
            <a:p>
              <a:pPr marL="215993" indent="-215993">
                <a:buClr>
                  <a:schemeClr val="accent1"/>
                </a:buClr>
                <a:buFont typeface="Wingdings" charset="2"/>
                <a:buChar char="§"/>
              </a:pPr>
              <a:r>
                <a:rPr lang="en-US" sz="1500" dirty="0">
                  <a:latin typeface="+mj-lt"/>
                </a:rPr>
                <a:t>Avoidance of ID conflicts among UCS domains</a:t>
              </a:r>
            </a:p>
          </p:txBody>
        </p:sp>
      </p:grpSp>
    </p:spTree>
    <p:extLst>
      <p:ext uri="{BB962C8B-B14F-4D97-AF65-F5344CB8AC3E}">
        <p14:creationId xmlns:p14="http://schemas.microsoft.com/office/powerpoint/2010/main" val="142062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Centralized Firmware Upgrades</a:t>
            </a:r>
            <a:endParaRPr lang="en-US" dirty="0"/>
          </a:p>
        </p:txBody>
      </p:sp>
      <p:sp>
        <p:nvSpPr>
          <p:cNvPr id="3" name="Slide Number Placeholder 2"/>
          <p:cNvSpPr>
            <a:spLocks noGrp="1"/>
          </p:cNvSpPr>
          <p:nvPr>
            <p:ph type="sldNum" sz="quarter" idx="4294967295"/>
          </p:nvPr>
        </p:nvSpPr>
        <p:spPr>
          <a:xfrm>
            <a:off x="8857832" y="6552605"/>
            <a:ext cx="286616" cy="364331"/>
          </a:xfrm>
          <a:prstGeom prst="rect">
            <a:avLst/>
          </a:prstGeom>
        </p:spPr>
        <p:txBody>
          <a:bodyPr/>
          <a:lstStyle/>
          <a:p>
            <a:fld id="{2F5CCB13-0A32-4557-88E9-079F0C330695}" type="slidenum">
              <a:rPr lang="en-US" smtClean="0"/>
              <a:pPr/>
              <a:t>54</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4303" y="1245801"/>
            <a:ext cx="1975877" cy="1531010"/>
          </a:xfrm>
          <a:prstGeom prst="rect">
            <a:avLst/>
          </a:prstGeom>
          <a:noFill/>
          <a:ln>
            <a:noFill/>
          </a:ln>
          <a:effectLst>
            <a:glow rad="152400">
              <a:schemeClr val="bg2">
                <a:alpha val="60000"/>
              </a:schemeClr>
            </a:glow>
          </a:effectLst>
        </p:spPr>
      </p:pic>
      <p:sp>
        <p:nvSpPr>
          <p:cNvPr id="23" name="TextBox 22"/>
          <p:cNvSpPr txBox="1"/>
          <p:nvPr/>
        </p:nvSpPr>
        <p:spPr>
          <a:xfrm>
            <a:off x="2171934" y="2800350"/>
            <a:ext cx="1193727" cy="335159"/>
          </a:xfrm>
          <a:prstGeom prst="rect">
            <a:avLst/>
          </a:prstGeom>
          <a:noFill/>
        </p:spPr>
        <p:txBody>
          <a:bodyPr wrap="none" lIns="57598" tIns="28799" rIns="57598" bIns="28799" rtlCol="0">
            <a:spAutoFit/>
          </a:bodyPr>
          <a:lstStyle/>
          <a:p>
            <a:r>
              <a:rPr lang="en-US" dirty="0" smtClean="0">
                <a:latin typeface="+mj-lt"/>
              </a:rPr>
              <a:t>Cisco.com</a:t>
            </a:r>
            <a:endParaRPr lang="en-US" dirty="0">
              <a:latin typeface="+mj-lt"/>
            </a:endParaRPr>
          </a:p>
        </p:txBody>
      </p:sp>
      <p:grpSp>
        <p:nvGrpSpPr>
          <p:cNvPr id="11" name="Group 10"/>
          <p:cNvGrpSpPr/>
          <p:nvPr/>
        </p:nvGrpSpPr>
        <p:grpSpPr>
          <a:xfrm>
            <a:off x="4486283" y="4235102"/>
            <a:ext cx="3737112" cy="2077832"/>
            <a:chOff x="7976394" y="5646801"/>
            <a:chExt cx="6644404" cy="2770442"/>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47994" y="5646801"/>
              <a:ext cx="5272804" cy="2125599"/>
            </a:xfrm>
            <a:prstGeom prst="rect">
              <a:avLst/>
            </a:prstGeom>
            <a:noFill/>
            <a:ln>
              <a:noFill/>
            </a:ln>
            <a:effectLst>
              <a:glow rad="152400">
                <a:schemeClr val="bg2">
                  <a:alpha val="60000"/>
                </a:schemeClr>
              </a:glow>
            </a:effectLst>
          </p:spPr>
        </p:pic>
        <p:sp>
          <p:nvSpPr>
            <p:cNvPr id="25" name="TextBox 24"/>
            <p:cNvSpPr txBox="1"/>
            <p:nvPr/>
          </p:nvSpPr>
          <p:spPr>
            <a:xfrm>
              <a:off x="9672818" y="7924800"/>
              <a:ext cx="4866872" cy="492443"/>
            </a:xfrm>
            <a:prstGeom prst="rect">
              <a:avLst/>
            </a:prstGeom>
            <a:noFill/>
          </p:spPr>
          <p:txBody>
            <a:bodyPr wrap="none" rtlCol="0">
              <a:spAutoFit/>
            </a:bodyPr>
            <a:lstStyle/>
            <a:p>
              <a:pPr algn="ctr"/>
              <a:r>
                <a:rPr lang="en-US" dirty="0" smtClean="0">
                  <a:latin typeface="+mj-lt"/>
                </a:rPr>
                <a:t>Global Firmware Policies</a:t>
              </a:r>
              <a:endParaRPr lang="en-US" dirty="0">
                <a:latin typeface="+mj-lt"/>
              </a:endParaRPr>
            </a:p>
          </p:txBody>
        </p:sp>
        <p:sp>
          <p:nvSpPr>
            <p:cNvPr id="28" name="Right Arrow 27"/>
            <p:cNvSpPr/>
            <p:nvPr/>
          </p:nvSpPr>
          <p:spPr>
            <a:xfrm>
              <a:off x="7976394" y="6324600"/>
              <a:ext cx="923026" cy="609600"/>
            </a:xfrm>
            <a:prstGeom prst="rightArrow">
              <a:avLst/>
            </a:prstGeom>
            <a:gradFill flip="none" rotWithShape="1">
              <a:gsLst>
                <a:gs pos="49000">
                  <a:schemeClr val="bg2"/>
                </a:gs>
                <a:gs pos="0">
                  <a:schemeClr val="tx1">
                    <a:lumMod val="65000"/>
                    <a:lumOff val="35000"/>
                  </a:schemeClr>
                </a:gs>
                <a:gs pos="100000">
                  <a:schemeClr val="tx1">
                    <a:lumMod val="65000"/>
                    <a:lumOff val="35000"/>
                  </a:schemeClr>
                </a:gs>
              </a:gsLst>
              <a:lin ang="0" scaled="0"/>
              <a:tileRect/>
            </a:gradFill>
            <a:ln w="9525" cap="flat">
              <a:noFill/>
              <a:prstDash val="solid"/>
              <a:round/>
              <a:headEnd type="none" w="med" len="med"/>
              <a:tailEnd type="none" w="med" len="med"/>
            </a:ln>
          </p:spPr>
          <p:txBody>
            <a:bodyPr lIns="0" tIns="0" rIns="0" bIns="0"/>
            <a:lstStyle/>
            <a:p>
              <a:pPr defTabSz="575981"/>
              <a:endParaRPr lang="en-US" sz="2000" dirty="0">
                <a:solidFill>
                  <a:srgbClr val="FFFFFF"/>
                </a:solidFill>
                <a:latin typeface="Arial" pitchFamily="34" charset="0"/>
                <a:ea typeface="Apple LiGothic Medium" pitchFamily="-107" charset="-120"/>
              </a:endParaRPr>
            </a:p>
          </p:txBody>
        </p:sp>
      </p:grpSp>
      <p:grpSp>
        <p:nvGrpSpPr>
          <p:cNvPr id="10" name="Group 9"/>
          <p:cNvGrpSpPr/>
          <p:nvPr/>
        </p:nvGrpSpPr>
        <p:grpSpPr>
          <a:xfrm>
            <a:off x="1181549" y="3200399"/>
            <a:ext cx="3275882" cy="3112532"/>
            <a:chOff x="2100737" y="4267200"/>
            <a:chExt cx="5824359" cy="4150043"/>
          </a:xfrm>
        </p:grpSpPr>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26003" y="5648213"/>
              <a:ext cx="5269300" cy="2124187"/>
            </a:xfrm>
            <a:prstGeom prst="rect">
              <a:avLst/>
            </a:prstGeom>
            <a:noFill/>
            <a:ln>
              <a:noFill/>
            </a:ln>
            <a:effectLst>
              <a:glow rad="152400">
                <a:schemeClr val="bg2">
                  <a:alpha val="60000"/>
                </a:schemeClr>
              </a:glow>
            </a:effectLst>
          </p:spPr>
        </p:pic>
        <p:sp>
          <p:nvSpPr>
            <p:cNvPr id="24" name="TextBox 23"/>
            <p:cNvSpPr txBox="1"/>
            <p:nvPr/>
          </p:nvSpPr>
          <p:spPr>
            <a:xfrm>
              <a:off x="2100737" y="7924800"/>
              <a:ext cx="5824359" cy="492443"/>
            </a:xfrm>
            <a:prstGeom prst="rect">
              <a:avLst/>
            </a:prstGeom>
            <a:noFill/>
          </p:spPr>
          <p:txBody>
            <a:bodyPr wrap="none" rtlCol="0">
              <a:spAutoFit/>
            </a:bodyPr>
            <a:lstStyle/>
            <a:p>
              <a:pPr algn="ctr"/>
              <a:r>
                <a:rPr lang="en-US" dirty="0" smtClean="0">
                  <a:latin typeface="+mj-lt"/>
                </a:rPr>
                <a:t>UCS Central Firmware Library</a:t>
              </a:r>
              <a:endParaRPr lang="en-US" dirty="0">
                <a:latin typeface="+mj-lt"/>
              </a:endParaRPr>
            </a:p>
          </p:txBody>
        </p:sp>
        <p:pic>
          <p:nvPicPr>
            <p:cNvPr id="26" name="Picture 2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41355" y="4267200"/>
              <a:ext cx="1182439" cy="1066800"/>
            </a:xfrm>
            <a:prstGeom prst="rect">
              <a:avLst/>
            </a:prstGeom>
            <a:ln>
              <a:noFill/>
            </a:ln>
            <a:effectLst/>
          </p:spPr>
        </p:pic>
        <p:sp>
          <p:nvSpPr>
            <p:cNvPr id="27" name="TextBox 26"/>
            <p:cNvSpPr txBox="1"/>
            <p:nvPr/>
          </p:nvSpPr>
          <p:spPr>
            <a:xfrm>
              <a:off x="2750196" y="4267200"/>
              <a:ext cx="1720998" cy="1149032"/>
            </a:xfrm>
            <a:prstGeom prst="rect">
              <a:avLst/>
            </a:prstGeom>
            <a:noFill/>
          </p:spPr>
          <p:txBody>
            <a:bodyPr wrap="square" rtlCol="0">
              <a:spAutoFit/>
            </a:bodyPr>
            <a:lstStyle/>
            <a:p>
              <a:pPr algn="r"/>
              <a:r>
                <a:rPr lang="en-US" sz="1000" dirty="0">
                  <a:solidFill>
                    <a:srgbClr val="000000"/>
                  </a:solidFill>
                  <a:latin typeface="+mj-lt"/>
                </a:rPr>
                <a:t>Automated Scheduled</a:t>
              </a:r>
            </a:p>
            <a:p>
              <a:pPr algn="r"/>
              <a:r>
                <a:rPr lang="en-US" sz="1000" dirty="0">
                  <a:solidFill>
                    <a:srgbClr val="000000"/>
                  </a:solidFill>
                  <a:latin typeface="+mj-lt"/>
                </a:rPr>
                <a:t>Downloads from Cisco.com</a:t>
              </a:r>
            </a:p>
          </p:txBody>
        </p:sp>
        <p:sp>
          <p:nvSpPr>
            <p:cNvPr id="29" name="Right Arrow 28"/>
            <p:cNvSpPr/>
            <p:nvPr/>
          </p:nvSpPr>
          <p:spPr>
            <a:xfrm rot="5400000">
              <a:off x="4314481" y="4576313"/>
              <a:ext cx="923026" cy="609600"/>
            </a:xfrm>
            <a:prstGeom prst="rightArrow">
              <a:avLst/>
            </a:prstGeom>
            <a:gradFill flip="none" rotWithShape="1">
              <a:gsLst>
                <a:gs pos="49000">
                  <a:schemeClr val="bg2"/>
                </a:gs>
                <a:gs pos="0">
                  <a:schemeClr val="tx1">
                    <a:lumMod val="65000"/>
                    <a:lumOff val="35000"/>
                  </a:schemeClr>
                </a:gs>
                <a:gs pos="100000">
                  <a:schemeClr val="tx1">
                    <a:lumMod val="65000"/>
                    <a:lumOff val="35000"/>
                  </a:schemeClr>
                </a:gs>
              </a:gsLst>
              <a:lin ang="0" scaled="0"/>
              <a:tileRect/>
            </a:gradFill>
            <a:ln w="9525" cap="flat">
              <a:noFill/>
              <a:prstDash val="solid"/>
              <a:round/>
              <a:headEnd type="none" w="med" len="med"/>
              <a:tailEnd type="none" w="med" len="med"/>
            </a:ln>
          </p:spPr>
          <p:txBody>
            <a:bodyPr lIns="0" tIns="0" rIns="0" bIns="0"/>
            <a:lstStyle/>
            <a:p>
              <a:pPr defTabSz="575981"/>
              <a:endParaRPr lang="en-US" sz="2000" dirty="0">
                <a:solidFill>
                  <a:srgbClr val="FFFFFF"/>
                </a:solidFill>
                <a:latin typeface="Arial" pitchFamily="34" charset="0"/>
                <a:ea typeface="Apple LiGothic Medium" pitchFamily="-107" charset="-120"/>
              </a:endParaRPr>
            </a:p>
          </p:txBody>
        </p:sp>
      </p:grpSp>
      <p:grpSp>
        <p:nvGrpSpPr>
          <p:cNvPr id="12" name="Group 11"/>
          <p:cNvGrpSpPr/>
          <p:nvPr/>
        </p:nvGrpSpPr>
        <p:grpSpPr>
          <a:xfrm>
            <a:off x="4850499" y="1470037"/>
            <a:ext cx="3750183" cy="2614046"/>
            <a:chOff x="8623951" y="1960049"/>
            <a:chExt cx="6667643" cy="3485394"/>
          </a:xfrm>
        </p:grpSpPr>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23951" y="1960049"/>
              <a:ext cx="2097004" cy="1742365"/>
            </a:xfrm>
            <a:prstGeom prst="rect">
              <a:avLst/>
            </a:prstGeom>
            <a:noFill/>
            <a:ln>
              <a:noFill/>
            </a:ln>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932385" y="1960049"/>
              <a:ext cx="2097004" cy="1742365"/>
            </a:xfrm>
            <a:prstGeom prst="rect">
              <a:avLst/>
            </a:prstGeom>
            <a:noFill/>
            <a:ln>
              <a:noFill/>
            </a:ln>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194590" y="1960049"/>
              <a:ext cx="2097004" cy="1742365"/>
            </a:xfrm>
            <a:prstGeom prst="rect">
              <a:avLst/>
            </a:prstGeom>
            <a:noFill/>
            <a:ln>
              <a:noFill/>
            </a:ln>
          </p:spPr>
        </p:pic>
        <p:sp>
          <p:nvSpPr>
            <p:cNvPr id="19" name="TextBox 18"/>
            <p:cNvSpPr txBox="1"/>
            <p:nvPr/>
          </p:nvSpPr>
          <p:spPr>
            <a:xfrm>
              <a:off x="10262394" y="4953000"/>
              <a:ext cx="4160079" cy="492443"/>
            </a:xfrm>
            <a:prstGeom prst="rect">
              <a:avLst/>
            </a:prstGeom>
            <a:noFill/>
          </p:spPr>
          <p:txBody>
            <a:bodyPr wrap="none" rtlCol="0">
              <a:spAutoFit/>
            </a:bodyPr>
            <a:lstStyle/>
            <a:p>
              <a:r>
                <a:rPr lang="en-US" dirty="0" smtClean="0">
                  <a:latin typeface="+mj-lt"/>
                </a:rPr>
                <a:t>Firmware Auto Install</a:t>
              </a:r>
              <a:endParaRPr lang="en-US" dirty="0">
                <a:latin typeface="+mj-lt"/>
              </a:endParaRPr>
            </a:p>
          </p:txBody>
        </p:sp>
        <p:sp>
          <p:nvSpPr>
            <p:cNvPr id="30" name="Right Arrow 29"/>
            <p:cNvSpPr/>
            <p:nvPr/>
          </p:nvSpPr>
          <p:spPr>
            <a:xfrm rot="13500000">
              <a:off x="10249615" y="4123265"/>
              <a:ext cx="923026" cy="609600"/>
            </a:xfrm>
            <a:prstGeom prst="rightArrow">
              <a:avLst/>
            </a:prstGeom>
            <a:gradFill flip="none" rotWithShape="1">
              <a:gsLst>
                <a:gs pos="49000">
                  <a:schemeClr val="bg2"/>
                </a:gs>
                <a:gs pos="0">
                  <a:schemeClr val="tx1">
                    <a:lumMod val="65000"/>
                    <a:lumOff val="35000"/>
                  </a:schemeClr>
                </a:gs>
                <a:gs pos="100000">
                  <a:schemeClr val="tx1">
                    <a:lumMod val="65000"/>
                    <a:lumOff val="35000"/>
                  </a:schemeClr>
                </a:gs>
              </a:gsLst>
              <a:lin ang="0" scaled="0"/>
              <a:tileRect/>
            </a:gradFill>
            <a:ln w="9525" cap="flat">
              <a:noFill/>
              <a:prstDash val="solid"/>
              <a:round/>
              <a:headEnd type="none" w="med" len="med"/>
              <a:tailEnd type="none" w="med" len="med"/>
            </a:ln>
          </p:spPr>
          <p:txBody>
            <a:bodyPr lIns="0" tIns="0" rIns="0" bIns="0"/>
            <a:lstStyle/>
            <a:p>
              <a:pPr defTabSz="575981"/>
              <a:endParaRPr lang="en-US" sz="2000" dirty="0">
                <a:solidFill>
                  <a:srgbClr val="FFFFFF"/>
                </a:solidFill>
                <a:latin typeface="Arial" pitchFamily="34" charset="0"/>
                <a:ea typeface="Apple LiGothic Medium" pitchFamily="-107" charset="-120"/>
              </a:endParaRPr>
            </a:p>
          </p:txBody>
        </p:sp>
        <p:sp>
          <p:nvSpPr>
            <p:cNvPr id="31" name="Right Arrow 30"/>
            <p:cNvSpPr/>
            <p:nvPr/>
          </p:nvSpPr>
          <p:spPr>
            <a:xfrm rot="18900000">
              <a:off x="13009746" y="4123265"/>
              <a:ext cx="923026" cy="609600"/>
            </a:xfrm>
            <a:prstGeom prst="rightArrow">
              <a:avLst/>
            </a:prstGeom>
            <a:gradFill flip="none" rotWithShape="1">
              <a:gsLst>
                <a:gs pos="49000">
                  <a:schemeClr val="bg2"/>
                </a:gs>
                <a:gs pos="0">
                  <a:schemeClr val="tx1">
                    <a:lumMod val="65000"/>
                    <a:lumOff val="35000"/>
                  </a:schemeClr>
                </a:gs>
                <a:gs pos="100000">
                  <a:schemeClr val="tx1">
                    <a:lumMod val="65000"/>
                    <a:lumOff val="35000"/>
                  </a:schemeClr>
                </a:gs>
              </a:gsLst>
              <a:lin ang="0" scaled="0"/>
              <a:tileRect/>
            </a:gradFill>
            <a:ln w="9525" cap="flat">
              <a:noFill/>
              <a:prstDash val="solid"/>
              <a:round/>
              <a:headEnd type="none" w="med" len="med"/>
              <a:tailEnd type="none" w="med" len="med"/>
            </a:ln>
          </p:spPr>
          <p:txBody>
            <a:bodyPr lIns="0" tIns="0" rIns="0" bIns="0"/>
            <a:lstStyle/>
            <a:p>
              <a:pPr defTabSz="575981"/>
              <a:endParaRPr lang="en-US" sz="2000" dirty="0">
                <a:solidFill>
                  <a:srgbClr val="FFFFFF"/>
                </a:solidFill>
                <a:latin typeface="Arial" pitchFamily="34" charset="0"/>
                <a:ea typeface="Apple LiGothic Medium" pitchFamily="-107" charset="-120"/>
              </a:endParaRPr>
            </a:p>
          </p:txBody>
        </p:sp>
        <p:sp>
          <p:nvSpPr>
            <p:cNvPr id="32" name="Right Arrow 31"/>
            <p:cNvSpPr/>
            <p:nvPr/>
          </p:nvSpPr>
          <p:spPr>
            <a:xfrm rot="16200000">
              <a:off x="11629681" y="4110487"/>
              <a:ext cx="923026" cy="609600"/>
            </a:xfrm>
            <a:prstGeom prst="rightArrow">
              <a:avLst/>
            </a:prstGeom>
            <a:gradFill flip="none" rotWithShape="1">
              <a:gsLst>
                <a:gs pos="49000">
                  <a:schemeClr val="bg2"/>
                </a:gs>
                <a:gs pos="0">
                  <a:schemeClr val="tx1">
                    <a:lumMod val="65000"/>
                    <a:lumOff val="35000"/>
                  </a:schemeClr>
                </a:gs>
                <a:gs pos="100000">
                  <a:schemeClr val="tx1">
                    <a:lumMod val="65000"/>
                    <a:lumOff val="35000"/>
                  </a:schemeClr>
                </a:gs>
              </a:gsLst>
              <a:lin ang="0" scaled="0"/>
              <a:tileRect/>
            </a:gradFill>
            <a:ln w="9525" cap="flat">
              <a:noFill/>
              <a:prstDash val="solid"/>
              <a:round/>
              <a:headEnd type="none" w="med" len="med"/>
              <a:tailEnd type="none" w="med" len="med"/>
            </a:ln>
          </p:spPr>
          <p:txBody>
            <a:bodyPr lIns="0" tIns="0" rIns="0" bIns="0"/>
            <a:lstStyle/>
            <a:p>
              <a:pPr defTabSz="575981"/>
              <a:endParaRPr lang="en-US" sz="2000" dirty="0">
                <a:solidFill>
                  <a:srgbClr val="FFFFFF"/>
                </a:solidFill>
                <a:latin typeface="Arial" pitchFamily="34" charset="0"/>
                <a:ea typeface="Apple LiGothic Medium" pitchFamily="-107" charset="-120"/>
              </a:endParaRPr>
            </a:p>
          </p:txBody>
        </p:sp>
      </p:grpSp>
    </p:spTree>
    <p:extLst>
      <p:ext uri="{BB962C8B-B14F-4D97-AF65-F5344CB8AC3E}">
        <p14:creationId xmlns:p14="http://schemas.microsoft.com/office/powerpoint/2010/main" val="356859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01" y="76200"/>
            <a:ext cx="8580924" cy="838200"/>
          </a:xfrm>
        </p:spPr>
        <p:txBody>
          <a:bodyPr/>
          <a:lstStyle/>
          <a:p>
            <a:r>
              <a:rPr lang="en-US" dirty="0" smtClean="0"/>
              <a:t>UCS Central Domain Groups</a:t>
            </a:r>
            <a:endParaRPr lang="en-US" dirty="0"/>
          </a:p>
        </p:txBody>
      </p:sp>
      <p:sp>
        <p:nvSpPr>
          <p:cNvPr id="3" name="Slide Number Placeholder 2"/>
          <p:cNvSpPr>
            <a:spLocks noGrp="1"/>
          </p:cNvSpPr>
          <p:nvPr>
            <p:ph type="sldNum" sz="quarter" idx="4294967295"/>
          </p:nvPr>
        </p:nvSpPr>
        <p:spPr>
          <a:xfrm>
            <a:off x="8857832" y="6552605"/>
            <a:ext cx="286616" cy="364331"/>
          </a:xfrm>
          <a:prstGeom prst="rect">
            <a:avLst/>
          </a:prstGeom>
        </p:spPr>
        <p:txBody>
          <a:bodyPr/>
          <a:lstStyle/>
          <a:p>
            <a:fld id="{2F5CCB13-0A32-4557-88E9-079F0C330695}" type="slidenum">
              <a:rPr lang="en-US" smtClean="0"/>
              <a:pPr/>
              <a:t>55</a:t>
            </a:fld>
            <a:endParaRPr lang="en-US" dirty="0"/>
          </a:p>
        </p:txBody>
      </p:sp>
      <p:grpSp>
        <p:nvGrpSpPr>
          <p:cNvPr id="44" name="Group 43"/>
          <p:cNvGrpSpPr/>
          <p:nvPr/>
        </p:nvGrpSpPr>
        <p:grpSpPr>
          <a:xfrm>
            <a:off x="1571918" y="999624"/>
            <a:ext cx="4071540" cy="3314700"/>
            <a:chOff x="2337594" y="1981200"/>
            <a:chExt cx="7239000" cy="4419600"/>
          </a:xfrm>
        </p:grpSpPr>
        <p:grpSp>
          <p:nvGrpSpPr>
            <p:cNvPr id="6" name="Group 5"/>
            <p:cNvGrpSpPr/>
            <p:nvPr/>
          </p:nvGrpSpPr>
          <p:grpSpPr>
            <a:xfrm>
              <a:off x="2337594" y="2590800"/>
              <a:ext cx="7239000" cy="3810000"/>
              <a:chOff x="4740604" y="3352800"/>
              <a:chExt cx="7239000" cy="3810000"/>
            </a:xfrm>
          </p:grpSpPr>
          <p:sp>
            <p:nvSpPr>
              <p:cNvPr id="16" name="Rectangle 15"/>
              <p:cNvSpPr/>
              <p:nvPr/>
            </p:nvSpPr>
            <p:spPr>
              <a:xfrm>
                <a:off x="4740604" y="3352800"/>
                <a:ext cx="7239000" cy="3810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rtlCol="0" anchor="ctr"/>
              <a:lstStyle/>
              <a:p>
                <a:pPr algn="ctr"/>
                <a:endParaRPr lang="en-GB" dirty="0"/>
              </a:p>
            </p:txBody>
          </p:sp>
          <p:sp>
            <p:nvSpPr>
              <p:cNvPr id="17" name="Rectangle 16"/>
              <p:cNvSpPr/>
              <p:nvPr/>
            </p:nvSpPr>
            <p:spPr>
              <a:xfrm>
                <a:off x="4854905" y="3447303"/>
                <a:ext cx="7010399" cy="362099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anchor="ctr"/>
              <a:lstStyle/>
              <a:p>
                <a:pPr algn="ctr" fontAlgn="auto">
                  <a:spcBef>
                    <a:spcPts val="0"/>
                  </a:spcBef>
                  <a:spcAft>
                    <a:spcPts val="0"/>
                  </a:spcAft>
                  <a:defRPr/>
                </a:pPr>
                <a:endParaRPr lang="en-US" dirty="0"/>
              </a:p>
            </p:txBody>
          </p:sp>
        </p:grpSp>
        <p:sp>
          <p:nvSpPr>
            <p:cNvPr id="4" name="Rectangle 3"/>
            <p:cNvSpPr/>
            <p:nvPr/>
          </p:nvSpPr>
          <p:spPr>
            <a:xfrm>
              <a:off x="3782998" y="1981200"/>
              <a:ext cx="4348193" cy="121920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145152" tIns="72576" rIns="145152" bIns="72576" anchor="ctr"/>
            <a:lstStyle/>
            <a:p>
              <a:pPr algn="ctr" fontAlgn="auto">
                <a:spcBef>
                  <a:spcPts val="0"/>
                </a:spcBef>
                <a:spcAft>
                  <a:spcPts val="0"/>
                </a:spcAft>
                <a:defRPr/>
              </a:pPr>
              <a:r>
                <a:rPr lang="en-US" sz="2500" dirty="0">
                  <a:solidFill>
                    <a:schemeClr val="bg1"/>
                  </a:solidFill>
                </a:rPr>
                <a:t>UCS Central</a:t>
              </a:r>
            </a:p>
          </p:txBody>
        </p:sp>
        <p:grpSp>
          <p:nvGrpSpPr>
            <p:cNvPr id="21" name="Group 20"/>
            <p:cNvGrpSpPr/>
            <p:nvPr/>
          </p:nvGrpSpPr>
          <p:grpSpPr>
            <a:xfrm>
              <a:off x="2642394" y="3429000"/>
              <a:ext cx="6629400" cy="2667000"/>
              <a:chOff x="3328194" y="3352800"/>
              <a:chExt cx="6629400" cy="2667000"/>
            </a:xfrm>
          </p:grpSpPr>
          <p:sp>
            <p:nvSpPr>
              <p:cNvPr id="8" name="Rectangle 7"/>
              <p:cNvSpPr/>
              <p:nvPr/>
            </p:nvSpPr>
            <p:spPr>
              <a:xfrm>
                <a:off x="3328194" y="3352800"/>
                <a:ext cx="3200400" cy="1066800"/>
              </a:xfrm>
              <a:prstGeom prst="rect">
                <a:avLst/>
              </a:prstGeom>
              <a:gradFill rotWithShape="1">
                <a:gsLst>
                  <a:gs pos="0">
                    <a:schemeClr val="accent6">
                      <a:lumMod val="50000"/>
                      <a:alpha val="75000"/>
                    </a:schemeClr>
                  </a:gs>
                  <a:gs pos="100000">
                    <a:schemeClr val="accent6">
                      <a:alpha val="75000"/>
                    </a:schemeClr>
                  </a:gs>
                </a:gsLst>
                <a:lin ang="5400000" scaled="1"/>
              </a:gradFill>
              <a:ln w="25400">
                <a:noFill/>
                <a:round/>
                <a:headEnd/>
                <a:tailEnd/>
              </a:ln>
              <a:effectLst/>
            </p:spPr>
            <p:txBody>
              <a:bodyPr wrap="none" lIns="73025" tIns="36511" rIns="73025" bIns="36511" anchor="ctr"/>
              <a:lstStyle/>
              <a:p>
                <a:pPr algn="ctr" eaLnBrk="0" hangingPunct="0">
                  <a:lnSpc>
                    <a:spcPct val="90000"/>
                  </a:lnSpc>
                </a:pPr>
                <a:r>
                  <a:rPr lang="en-US" sz="2000" dirty="0">
                    <a:solidFill>
                      <a:schemeClr val="bg1"/>
                    </a:solidFill>
                    <a:latin typeface="+mj-lt"/>
                    <a:ea typeface="MS PGothic" pitchFamily="34" charset="-128"/>
                    <a:cs typeface="Arial" charset="0"/>
                  </a:rPr>
                  <a:t>Domain</a:t>
                </a:r>
              </a:p>
              <a:p>
                <a:pPr algn="ctr" eaLnBrk="0" hangingPunct="0">
                  <a:lnSpc>
                    <a:spcPct val="90000"/>
                  </a:lnSpc>
                </a:pPr>
                <a:r>
                  <a:rPr lang="en-US" sz="2000" dirty="0">
                    <a:solidFill>
                      <a:schemeClr val="bg1"/>
                    </a:solidFill>
                    <a:latin typeface="+mj-lt"/>
                    <a:ea typeface="MS PGothic" pitchFamily="34" charset="-128"/>
                    <a:cs typeface="Arial" charset="0"/>
                  </a:rPr>
                  <a:t>Group 1</a:t>
                </a:r>
              </a:p>
            </p:txBody>
          </p:sp>
          <p:sp>
            <p:nvSpPr>
              <p:cNvPr id="19" name="Rectangle 18"/>
              <p:cNvSpPr/>
              <p:nvPr/>
            </p:nvSpPr>
            <p:spPr>
              <a:xfrm>
                <a:off x="6757194" y="3352800"/>
                <a:ext cx="3200400" cy="2667000"/>
              </a:xfrm>
              <a:prstGeom prst="rect">
                <a:avLst/>
              </a:prstGeom>
              <a:gradFill rotWithShape="1">
                <a:gsLst>
                  <a:gs pos="0">
                    <a:schemeClr val="accent4">
                      <a:lumMod val="50000"/>
                      <a:alpha val="75000"/>
                    </a:schemeClr>
                  </a:gs>
                  <a:gs pos="100000">
                    <a:schemeClr val="accent4">
                      <a:alpha val="75000"/>
                    </a:schemeClr>
                  </a:gs>
                </a:gsLst>
                <a:lin ang="5400000" scaled="1"/>
              </a:gradFill>
              <a:ln w="25400">
                <a:noFill/>
                <a:round/>
                <a:headEnd/>
                <a:tailEnd/>
              </a:ln>
              <a:effectLst/>
            </p:spPr>
            <p:txBody>
              <a:bodyPr wrap="none" lIns="73025" tIns="36511" rIns="73025" bIns="36511" anchor="ctr"/>
              <a:lstStyle/>
              <a:p>
                <a:pPr algn="ctr" eaLnBrk="0" hangingPunct="0">
                  <a:lnSpc>
                    <a:spcPct val="90000"/>
                  </a:lnSpc>
                </a:pPr>
                <a:r>
                  <a:rPr lang="en-US" sz="2000" dirty="0">
                    <a:solidFill>
                      <a:schemeClr val="bg1"/>
                    </a:solidFill>
                    <a:latin typeface="+mj-lt"/>
                    <a:ea typeface="MS PGothic" pitchFamily="34" charset="-128"/>
                    <a:cs typeface="Arial" charset="0"/>
                  </a:rPr>
                  <a:t>Domain </a:t>
                </a:r>
              </a:p>
              <a:p>
                <a:pPr algn="ctr" eaLnBrk="0" hangingPunct="0">
                  <a:lnSpc>
                    <a:spcPct val="90000"/>
                  </a:lnSpc>
                </a:pPr>
                <a:r>
                  <a:rPr lang="en-US" sz="2000" dirty="0">
                    <a:solidFill>
                      <a:schemeClr val="bg1"/>
                    </a:solidFill>
                    <a:latin typeface="+mj-lt"/>
                    <a:ea typeface="MS PGothic" pitchFamily="34" charset="-128"/>
                    <a:cs typeface="Arial" charset="0"/>
                  </a:rPr>
                  <a:t>Group 2</a:t>
                </a:r>
              </a:p>
            </p:txBody>
          </p:sp>
          <p:sp>
            <p:nvSpPr>
              <p:cNvPr id="20" name="Rectangle 19"/>
              <p:cNvSpPr/>
              <p:nvPr/>
            </p:nvSpPr>
            <p:spPr>
              <a:xfrm>
                <a:off x="3328194" y="4572000"/>
                <a:ext cx="3200400" cy="1447800"/>
              </a:xfrm>
              <a:prstGeom prst="rect">
                <a:avLst/>
              </a:prstGeom>
              <a:gradFill rotWithShape="1">
                <a:gsLst>
                  <a:gs pos="0">
                    <a:schemeClr val="accent2">
                      <a:lumMod val="50000"/>
                      <a:alpha val="75000"/>
                    </a:schemeClr>
                  </a:gs>
                  <a:gs pos="100000">
                    <a:schemeClr val="accent2">
                      <a:alpha val="75000"/>
                    </a:schemeClr>
                  </a:gs>
                </a:gsLst>
                <a:lin ang="5400000" scaled="1"/>
              </a:gradFill>
              <a:ln w="25400">
                <a:noFill/>
                <a:round/>
                <a:headEnd/>
                <a:tailEnd/>
              </a:ln>
              <a:effectLst/>
            </p:spPr>
            <p:txBody>
              <a:bodyPr wrap="none" lIns="73025" tIns="36511" rIns="73025" bIns="36511" anchor="ctr"/>
              <a:lstStyle/>
              <a:p>
                <a:pPr algn="ctr" eaLnBrk="0" hangingPunct="0">
                  <a:lnSpc>
                    <a:spcPct val="90000"/>
                  </a:lnSpc>
                </a:pPr>
                <a:r>
                  <a:rPr lang="en-US" sz="2000" dirty="0">
                    <a:solidFill>
                      <a:schemeClr val="bg1"/>
                    </a:solidFill>
                    <a:latin typeface="+mj-lt"/>
                    <a:ea typeface="MS PGothic" pitchFamily="34" charset="-128"/>
                    <a:cs typeface="Arial" charset="0"/>
                  </a:rPr>
                  <a:t>Domain</a:t>
                </a:r>
              </a:p>
              <a:p>
                <a:pPr algn="ctr" eaLnBrk="0" hangingPunct="0">
                  <a:lnSpc>
                    <a:spcPct val="90000"/>
                  </a:lnSpc>
                </a:pPr>
                <a:r>
                  <a:rPr lang="en-US" sz="2000" dirty="0">
                    <a:solidFill>
                      <a:schemeClr val="bg1"/>
                    </a:solidFill>
                    <a:latin typeface="+mj-lt"/>
                    <a:ea typeface="MS PGothic" pitchFamily="34" charset="-128"/>
                    <a:cs typeface="Arial" charset="0"/>
                  </a:rPr>
                  <a:t>Group 3</a:t>
                </a:r>
              </a:p>
            </p:txBody>
          </p:sp>
        </p:grpSp>
      </p:grpSp>
      <p:grpSp>
        <p:nvGrpSpPr>
          <p:cNvPr id="43" name="Group 42"/>
          <p:cNvGrpSpPr/>
          <p:nvPr/>
        </p:nvGrpSpPr>
        <p:grpSpPr>
          <a:xfrm>
            <a:off x="7132453" y="1242440"/>
            <a:ext cx="1525981" cy="1485900"/>
            <a:chOff x="11206873" y="1143000"/>
            <a:chExt cx="2713121" cy="1981200"/>
          </a:xfrm>
        </p:grpSpPr>
        <p:sp>
          <p:nvSpPr>
            <p:cNvPr id="23" name="Rectangle 22"/>
            <p:cNvSpPr/>
            <p:nvPr/>
          </p:nvSpPr>
          <p:spPr>
            <a:xfrm>
              <a:off x="11206873" y="1143000"/>
              <a:ext cx="2713121" cy="1981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rtlCol="0" anchor="ctr"/>
            <a:lstStyle/>
            <a:p>
              <a:pPr algn="ctr"/>
              <a:endParaRPr lang="en-GB" dirty="0"/>
            </a:p>
          </p:txBody>
        </p:sp>
        <p:sp>
          <p:nvSpPr>
            <p:cNvPr id="24" name="Rectangle 23"/>
            <p:cNvSpPr/>
            <p:nvPr/>
          </p:nvSpPr>
          <p:spPr>
            <a:xfrm>
              <a:off x="11282555" y="1210038"/>
              <a:ext cx="2561757" cy="184712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anchor="ctr"/>
            <a:lstStyle/>
            <a:p>
              <a:pPr algn="ctr" fontAlgn="auto">
                <a:spcBef>
                  <a:spcPts val="0"/>
                </a:spcBef>
                <a:spcAft>
                  <a:spcPts val="0"/>
                </a:spcAft>
                <a:defRPr/>
              </a:pPr>
              <a:endParaRPr lang="en-US" dirty="0"/>
            </a:p>
          </p:txBody>
        </p:sp>
        <p:grpSp>
          <p:nvGrpSpPr>
            <p:cNvPr id="39" name="Group 38"/>
            <p:cNvGrpSpPr/>
            <p:nvPr/>
          </p:nvGrpSpPr>
          <p:grpSpPr>
            <a:xfrm>
              <a:off x="11369660" y="1319664"/>
              <a:ext cx="2390960" cy="1627873"/>
              <a:chOff x="11369660" y="1305787"/>
              <a:chExt cx="2390960" cy="1627873"/>
            </a:xfrm>
          </p:grpSpPr>
          <p:sp>
            <p:nvSpPr>
              <p:cNvPr id="25" name="Rectangle 24"/>
              <p:cNvSpPr/>
              <p:nvPr/>
            </p:nvSpPr>
            <p:spPr>
              <a:xfrm>
                <a:off x="11369660" y="1305787"/>
                <a:ext cx="2390960" cy="75967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145152" tIns="72576" rIns="145152" bIns="72576" anchor="ctr"/>
              <a:lstStyle/>
              <a:p>
                <a:pPr algn="ctr" fontAlgn="auto">
                  <a:spcBef>
                    <a:spcPts val="0"/>
                  </a:spcBef>
                  <a:spcAft>
                    <a:spcPts val="0"/>
                  </a:spcAft>
                  <a:defRPr/>
                </a:pPr>
                <a:r>
                  <a:rPr lang="en-US" sz="1500" dirty="0">
                    <a:solidFill>
                      <a:schemeClr val="bg1"/>
                    </a:solidFill>
                  </a:rPr>
                  <a:t>UCSM 1</a:t>
                </a:r>
              </a:p>
            </p:txBody>
          </p:sp>
          <p:sp>
            <p:nvSpPr>
              <p:cNvPr id="26" name="Rectangle 25"/>
              <p:cNvSpPr/>
              <p:nvPr/>
            </p:nvSpPr>
            <p:spPr>
              <a:xfrm>
                <a:off x="11369660" y="2173986"/>
                <a:ext cx="2390960" cy="75967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145152" tIns="72576" rIns="145152" bIns="72576" anchor="ctr"/>
              <a:lstStyle/>
              <a:p>
                <a:pPr algn="ctr" fontAlgn="auto">
                  <a:spcBef>
                    <a:spcPts val="0"/>
                  </a:spcBef>
                  <a:spcAft>
                    <a:spcPts val="0"/>
                  </a:spcAft>
                  <a:defRPr/>
                </a:pPr>
                <a:r>
                  <a:rPr lang="en-US" sz="1500" dirty="0">
                    <a:solidFill>
                      <a:schemeClr val="bg1"/>
                    </a:solidFill>
                  </a:rPr>
                  <a:t>UCSM 2</a:t>
                </a:r>
              </a:p>
            </p:txBody>
          </p:sp>
        </p:grpSp>
      </p:grpSp>
      <p:grpSp>
        <p:nvGrpSpPr>
          <p:cNvPr id="41" name="Group 40"/>
          <p:cNvGrpSpPr/>
          <p:nvPr/>
        </p:nvGrpSpPr>
        <p:grpSpPr>
          <a:xfrm>
            <a:off x="7132453" y="5070650"/>
            <a:ext cx="1525981" cy="829014"/>
            <a:chOff x="11206873" y="6247280"/>
            <a:chExt cx="2713121" cy="1105352"/>
          </a:xfrm>
        </p:grpSpPr>
        <p:sp>
          <p:nvSpPr>
            <p:cNvPr id="31" name="Rectangle 30"/>
            <p:cNvSpPr/>
            <p:nvPr/>
          </p:nvSpPr>
          <p:spPr>
            <a:xfrm>
              <a:off x="11206873" y="6247280"/>
              <a:ext cx="2713121" cy="11053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rtlCol="0" anchor="ctr"/>
            <a:lstStyle/>
            <a:p>
              <a:pPr algn="ctr"/>
              <a:endParaRPr lang="en-GB" dirty="0"/>
            </a:p>
          </p:txBody>
        </p:sp>
        <p:sp>
          <p:nvSpPr>
            <p:cNvPr id="32" name="Rectangle 31"/>
            <p:cNvSpPr/>
            <p:nvPr/>
          </p:nvSpPr>
          <p:spPr>
            <a:xfrm>
              <a:off x="11282555" y="6316323"/>
              <a:ext cx="2561757" cy="96726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anchor="ctr"/>
            <a:lstStyle/>
            <a:p>
              <a:pPr algn="ctr" fontAlgn="auto">
                <a:spcBef>
                  <a:spcPts val="0"/>
                </a:spcBef>
                <a:spcAft>
                  <a:spcPts val="0"/>
                </a:spcAft>
                <a:defRPr/>
              </a:pPr>
              <a:endParaRPr lang="en-US" dirty="0"/>
            </a:p>
          </p:txBody>
        </p:sp>
        <p:sp>
          <p:nvSpPr>
            <p:cNvPr id="33" name="Rectangle 32"/>
            <p:cNvSpPr/>
            <p:nvPr/>
          </p:nvSpPr>
          <p:spPr>
            <a:xfrm>
              <a:off x="11369660" y="6420119"/>
              <a:ext cx="2390960" cy="75967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145152" tIns="72576" rIns="145152" bIns="72576" anchor="ctr"/>
            <a:lstStyle/>
            <a:p>
              <a:pPr algn="ctr" fontAlgn="auto">
                <a:spcBef>
                  <a:spcPts val="0"/>
                </a:spcBef>
                <a:spcAft>
                  <a:spcPts val="0"/>
                </a:spcAft>
                <a:defRPr/>
              </a:pPr>
              <a:r>
                <a:rPr lang="en-US" sz="1500" dirty="0">
                  <a:solidFill>
                    <a:schemeClr val="bg1"/>
                  </a:solidFill>
                </a:rPr>
                <a:t>UCSM 7</a:t>
              </a:r>
            </a:p>
          </p:txBody>
        </p:sp>
      </p:grpSp>
      <p:grpSp>
        <p:nvGrpSpPr>
          <p:cNvPr id="42" name="Group 41"/>
          <p:cNvGrpSpPr/>
          <p:nvPr/>
        </p:nvGrpSpPr>
        <p:grpSpPr>
          <a:xfrm>
            <a:off x="7132453" y="2828795"/>
            <a:ext cx="1525981" cy="2141400"/>
            <a:chOff x="11206873" y="3229316"/>
            <a:chExt cx="2713121" cy="2855200"/>
          </a:xfrm>
        </p:grpSpPr>
        <p:sp>
          <p:nvSpPr>
            <p:cNvPr id="27" name="Rectangle 26"/>
            <p:cNvSpPr/>
            <p:nvPr/>
          </p:nvSpPr>
          <p:spPr>
            <a:xfrm>
              <a:off x="11206873" y="3229316"/>
              <a:ext cx="2713121" cy="2855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rtlCol="0" anchor="ctr"/>
            <a:lstStyle/>
            <a:p>
              <a:pPr algn="ctr"/>
              <a:endParaRPr lang="en-GB" dirty="0"/>
            </a:p>
          </p:txBody>
        </p:sp>
        <p:sp>
          <p:nvSpPr>
            <p:cNvPr id="28" name="Rectangle 27"/>
            <p:cNvSpPr/>
            <p:nvPr/>
          </p:nvSpPr>
          <p:spPr>
            <a:xfrm>
              <a:off x="11282555" y="3300136"/>
              <a:ext cx="2561757" cy="271356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anchor="ctr"/>
            <a:lstStyle/>
            <a:p>
              <a:pPr algn="ctr" fontAlgn="auto">
                <a:spcBef>
                  <a:spcPts val="0"/>
                </a:spcBef>
                <a:spcAft>
                  <a:spcPts val="0"/>
                </a:spcAft>
                <a:defRPr/>
              </a:pPr>
              <a:endParaRPr lang="en-US" dirty="0"/>
            </a:p>
          </p:txBody>
        </p:sp>
        <p:grpSp>
          <p:nvGrpSpPr>
            <p:cNvPr id="37" name="Group 36"/>
            <p:cNvGrpSpPr/>
            <p:nvPr/>
          </p:nvGrpSpPr>
          <p:grpSpPr>
            <a:xfrm>
              <a:off x="11369660" y="3410662"/>
              <a:ext cx="2390960" cy="2492509"/>
              <a:chOff x="11369660" y="3392103"/>
              <a:chExt cx="2390960" cy="2492509"/>
            </a:xfrm>
          </p:grpSpPr>
          <p:sp>
            <p:nvSpPr>
              <p:cNvPr id="29" name="Rectangle 28"/>
              <p:cNvSpPr/>
              <p:nvPr/>
            </p:nvSpPr>
            <p:spPr>
              <a:xfrm>
                <a:off x="11369660" y="3392103"/>
                <a:ext cx="2390960" cy="75967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145152" tIns="72576" rIns="145152" bIns="72576" anchor="ctr"/>
              <a:lstStyle/>
              <a:p>
                <a:pPr algn="ctr" fontAlgn="auto">
                  <a:spcBef>
                    <a:spcPts val="0"/>
                  </a:spcBef>
                  <a:spcAft>
                    <a:spcPts val="0"/>
                  </a:spcAft>
                  <a:defRPr/>
                </a:pPr>
                <a:r>
                  <a:rPr lang="en-US" sz="1500" dirty="0">
                    <a:solidFill>
                      <a:schemeClr val="bg1"/>
                    </a:solidFill>
                  </a:rPr>
                  <a:t>UCSM 3</a:t>
                </a:r>
              </a:p>
            </p:txBody>
          </p:sp>
          <p:sp>
            <p:nvSpPr>
              <p:cNvPr id="30" name="Rectangle 29"/>
              <p:cNvSpPr/>
              <p:nvPr/>
            </p:nvSpPr>
            <p:spPr>
              <a:xfrm>
                <a:off x="11369660" y="4258520"/>
                <a:ext cx="2390960" cy="75967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145152" tIns="72576" rIns="145152" bIns="72576" anchor="ctr"/>
              <a:lstStyle/>
              <a:p>
                <a:pPr algn="ctr" fontAlgn="auto">
                  <a:spcBef>
                    <a:spcPts val="0"/>
                  </a:spcBef>
                  <a:spcAft>
                    <a:spcPts val="0"/>
                  </a:spcAft>
                  <a:defRPr/>
                </a:pPr>
                <a:r>
                  <a:rPr lang="en-US" sz="1500" dirty="0">
                    <a:solidFill>
                      <a:schemeClr val="bg1"/>
                    </a:solidFill>
                  </a:rPr>
                  <a:t>UCSM 5</a:t>
                </a:r>
              </a:p>
            </p:txBody>
          </p:sp>
          <p:sp>
            <p:nvSpPr>
              <p:cNvPr id="36" name="Rectangle 35"/>
              <p:cNvSpPr/>
              <p:nvPr/>
            </p:nvSpPr>
            <p:spPr>
              <a:xfrm>
                <a:off x="11369660" y="5124938"/>
                <a:ext cx="2390960" cy="75967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145152" tIns="72576" rIns="145152" bIns="72576" anchor="ctr"/>
              <a:lstStyle/>
              <a:p>
                <a:pPr algn="ctr" fontAlgn="auto">
                  <a:spcBef>
                    <a:spcPts val="0"/>
                  </a:spcBef>
                  <a:spcAft>
                    <a:spcPts val="0"/>
                  </a:spcAft>
                  <a:defRPr/>
                </a:pPr>
                <a:r>
                  <a:rPr lang="en-US" sz="1500" dirty="0">
                    <a:solidFill>
                      <a:schemeClr val="bg1"/>
                    </a:solidFill>
                  </a:rPr>
                  <a:t>UCSM 6</a:t>
                </a:r>
              </a:p>
            </p:txBody>
          </p:sp>
        </p:grpSp>
      </p:grpSp>
      <p:grpSp>
        <p:nvGrpSpPr>
          <p:cNvPr id="40" name="Group 39"/>
          <p:cNvGrpSpPr/>
          <p:nvPr/>
        </p:nvGrpSpPr>
        <p:grpSpPr>
          <a:xfrm>
            <a:off x="657786" y="4343400"/>
            <a:ext cx="6200214" cy="2314346"/>
            <a:chOff x="-1091407" y="4376551"/>
            <a:chExt cx="3680066" cy="4376132"/>
          </a:xfrm>
        </p:grpSpPr>
        <p:sp>
          <p:nvSpPr>
            <p:cNvPr id="46" name="Freeform 9"/>
            <p:cNvSpPr>
              <a:spLocks/>
            </p:cNvSpPr>
            <p:nvPr/>
          </p:nvSpPr>
          <p:spPr bwMode="auto">
            <a:xfrm>
              <a:off x="-1091406" y="4528951"/>
              <a:ext cx="3680065" cy="3792857"/>
            </a:xfrm>
            <a:prstGeom prst="rect">
              <a:avLst/>
            </a:prstGeom>
            <a:gradFill>
              <a:gsLst>
                <a:gs pos="0">
                  <a:schemeClr val="bg1">
                    <a:lumMod val="85000"/>
                  </a:schemeClr>
                </a:gs>
                <a:gs pos="50000">
                  <a:schemeClr val="bg1">
                    <a:lumMod val="95000"/>
                  </a:schemeClr>
                </a:gs>
                <a:gs pos="100000">
                  <a:schemeClr val="bg1">
                    <a:alpha val="0"/>
                  </a:schemeClr>
                </a:gs>
              </a:gsLst>
              <a:lin ang="5400000" scaled="0"/>
            </a:gradFill>
            <a:ln w="9525">
              <a:noFill/>
              <a:round/>
              <a:headEnd/>
              <a:tailEnd/>
            </a:ln>
            <a:effectLst/>
          </p:spPr>
          <p:txBody>
            <a:bodyPr/>
            <a:lstStyle/>
            <a:p>
              <a:pPr algn="ctr" eaLnBrk="0" hangingPunct="0">
                <a:lnSpc>
                  <a:spcPct val="90000"/>
                </a:lnSpc>
              </a:pPr>
              <a:endParaRPr lang="en-US" dirty="0"/>
            </a:p>
          </p:txBody>
        </p:sp>
        <p:sp>
          <p:nvSpPr>
            <p:cNvPr id="55" name="Freeform 10"/>
            <p:cNvSpPr>
              <a:spLocks/>
            </p:cNvSpPr>
            <p:nvPr/>
          </p:nvSpPr>
          <p:spPr bwMode="auto">
            <a:xfrm>
              <a:off x="-1091406" y="4376551"/>
              <a:ext cx="3680065" cy="152400"/>
            </a:xfrm>
            <a:prstGeom prst="round2Same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75981"/>
              <a:endParaRPr lang="en-US" sz="2000" dirty="0">
                <a:solidFill>
                  <a:srgbClr val="FFFFFF"/>
                </a:solidFill>
                <a:latin typeface="Arial" pitchFamily="34" charset="0"/>
              </a:endParaRPr>
            </a:p>
          </p:txBody>
        </p:sp>
        <p:cxnSp>
          <p:nvCxnSpPr>
            <p:cNvPr id="56" name="Straight Connector 55"/>
            <p:cNvCxnSpPr/>
            <p:nvPr/>
          </p:nvCxnSpPr>
          <p:spPr>
            <a:xfrm>
              <a:off x="-1091407" y="4528951"/>
              <a:ext cx="3680066" cy="2"/>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068942" y="4649822"/>
              <a:ext cx="3657601" cy="4102861"/>
            </a:xfrm>
            <a:prstGeom prst="rect">
              <a:avLst/>
            </a:prstGeom>
          </p:spPr>
          <p:txBody>
            <a:bodyPr wrap="square">
              <a:spAutoFit/>
            </a:bodyPr>
            <a:lstStyle/>
            <a:p>
              <a:pPr marL="215993" indent="-215993">
                <a:buClr>
                  <a:schemeClr val="accent1"/>
                </a:buClr>
                <a:buFont typeface="Wingdings" charset="2"/>
                <a:buChar char="§"/>
              </a:pPr>
              <a:r>
                <a:rPr lang="en-US" sz="1500" dirty="0">
                  <a:solidFill>
                    <a:srgbClr val="000000"/>
                  </a:solidFill>
                  <a:latin typeface="+mj-lt"/>
                </a:rPr>
                <a:t>Domain Group (DG) is arbitrary grouping of UCS domains</a:t>
              </a:r>
            </a:p>
            <a:p>
              <a:pPr marL="215993" indent="-215993">
                <a:buClr>
                  <a:schemeClr val="accent1"/>
                </a:buClr>
                <a:buFont typeface="Wingdings" charset="2"/>
                <a:buChar char="§"/>
              </a:pPr>
              <a:r>
                <a:rPr lang="en-US" sz="1500" dirty="0">
                  <a:solidFill>
                    <a:srgbClr val="000000"/>
                  </a:solidFill>
                  <a:latin typeface="+mj-lt"/>
                </a:rPr>
                <a:t>Domains can be a part of only one DG at a time</a:t>
              </a:r>
            </a:p>
            <a:p>
              <a:pPr marL="215993" indent="-215993">
                <a:buClr>
                  <a:schemeClr val="accent1"/>
                </a:buClr>
                <a:buFont typeface="Wingdings" charset="2"/>
                <a:buChar char="§"/>
              </a:pPr>
              <a:r>
                <a:rPr lang="en-US" sz="1500" dirty="0">
                  <a:solidFill>
                    <a:srgbClr val="000000"/>
                  </a:solidFill>
                  <a:latin typeface="+mj-lt"/>
                </a:rPr>
                <a:t>Policies defined in the DG are in effect for all domains in the DG</a:t>
              </a:r>
            </a:p>
            <a:p>
              <a:pPr marL="215993" indent="-215993">
                <a:buClr>
                  <a:schemeClr val="accent1"/>
                </a:buClr>
                <a:buFont typeface="Wingdings" charset="2"/>
                <a:buChar char="§"/>
              </a:pPr>
              <a:r>
                <a:rPr lang="en-US" sz="1500" dirty="0">
                  <a:solidFill>
                    <a:srgbClr val="000000"/>
                  </a:solidFill>
                  <a:latin typeface="+mj-lt"/>
                </a:rPr>
                <a:t>Domains can move between DGs</a:t>
              </a:r>
            </a:p>
            <a:p>
              <a:pPr marL="215993" indent="-215993">
                <a:buClr>
                  <a:schemeClr val="accent1"/>
                </a:buClr>
                <a:buFont typeface="Wingdings" charset="2"/>
                <a:buChar char="§"/>
              </a:pPr>
              <a:r>
                <a:rPr lang="en-US" sz="1500" dirty="0">
                  <a:solidFill>
                    <a:srgbClr val="000000"/>
                  </a:solidFill>
                  <a:latin typeface="+mj-lt"/>
                </a:rPr>
                <a:t>DG to DG move for domain can be disruptive depending on new policies</a:t>
              </a:r>
            </a:p>
            <a:p>
              <a:pPr marL="215993" indent="-215993">
                <a:buClr>
                  <a:schemeClr val="accent1"/>
                </a:buClr>
                <a:buFont typeface="Wingdings" charset="2"/>
                <a:buChar char="§"/>
              </a:pPr>
              <a:r>
                <a:rPr lang="en-US" sz="1500" dirty="0">
                  <a:solidFill>
                    <a:srgbClr val="000000"/>
                  </a:solidFill>
                  <a:latin typeface="+mj-lt"/>
                </a:rPr>
                <a:t>Domain can auto-join DG based on qualification policies at registration</a:t>
              </a:r>
            </a:p>
          </p:txBody>
        </p:sp>
      </p:grpSp>
    </p:spTree>
    <p:extLst>
      <p:ext uri="{BB962C8B-B14F-4D97-AF65-F5344CB8AC3E}">
        <p14:creationId xmlns:p14="http://schemas.microsoft.com/office/powerpoint/2010/main" val="101158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01" y="152400"/>
            <a:ext cx="8580924" cy="838200"/>
          </a:xfrm>
        </p:spPr>
        <p:txBody>
          <a:bodyPr/>
          <a:lstStyle/>
          <a:p>
            <a:r>
              <a:rPr lang="en-US" dirty="0" smtClean="0"/>
              <a:t>UCS Central Domain Groups</a:t>
            </a:r>
            <a:endParaRPr lang="en-US" dirty="0"/>
          </a:p>
        </p:txBody>
      </p:sp>
      <p:sp>
        <p:nvSpPr>
          <p:cNvPr id="3" name="Slide Number Placeholder 2"/>
          <p:cNvSpPr>
            <a:spLocks noGrp="1"/>
          </p:cNvSpPr>
          <p:nvPr>
            <p:ph type="sldNum" sz="quarter" idx="4294967295"/>
          </p:nvPr>
        </p:nvSpPr>
        <p:spPr>
          <a:xfrm>
            <a:off x="8857832" y="6552605"/>
            <a:ext cx="286616" cy="364331"/>
          </a:xfrm>
          <a:prstGeom prst="rect">
            <a:avLst/>
          </a:prstGeom>
        </p:spPr>
        <p:txBody>
          <a:bodyPr/>
          <a:lstStyle/>
          <a:p>
            <a:fld id="{2F5CCB13-0A32-4557-88E9-079F0C330695}" type="slidenum">
              <a:rPr lang="en-US" smtClean="0"/>
              <a:pPr/>
              <a:t>56</a:t>
            </a:fld>
            <a:endParaRPr lang="en-US" dirty="0"/>
          </a:p>
        </p:txBody>
      </p:sp>
      <p:grpSp>
        <p:nvGrpSpPr>
          <p:cNvPr id="44" name="Group 43"/>
          <p:cNvGrpSpPr/>
          <p:nvPr/>
        </p:nvGrpSpPr>
        <p:grpSpPr>
          <a:xfrm>
            <a:off x="1571918" y="999624"/>
            <a:ext cx="4071540" cy="3314700"/>
            <a:chOff x="2337594" y="1981200"/>
            <a:chExt cx="7239000" cy="4419600"/>
          </a:xfrm>
        </p:grpSpPr>
        <p:grpSp>
          <p:nvGrpSpPr>
            <p:cNvPr id="6" name="Group 5"/>
            <p:cNvGrpSpPr/>
            <p:nvPr/>
          </p:nvGrpSpPr>
          <p:grpSpPr>
            <a:xfrm>
              <a:off x="2337594" y="2590800"/>
              <a:ext cx="7239000" cy="3810000"/>
              <a:chOff x="4740604" y="3352800"/>
              <a:chExt cx="7239000" cy="3810000"/>
            </a:xfrm>
          </p:grpSpPr>
          <p:sp>
            <p:nvSpPr>
              <p:cNvPr id="16" name="Rectangle 15"/>
              <p:cNvSpPr/>
              <p:nvPr/>
            </p:nvSpPr>
            <p:spPr>
              <a:xfrm>
                <a:off x="4740604" y="3352800"/>
                <a:ext cx="7239000" cy="3810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rtlCol="0" anchor="ctr"/>
              <a:lstStyle/>
              <a:p>
                <a:pPr algn="ctr"/>
                <a:endParaRPr lang="en-GB" dirty="0"/>
              </a:p>
            </p:txBody>
          </p:sp>
          <p:sp>
            <p:nvSpPr>
              <p:cNvPr id="17" name="Rectangle 16"/>
              <p:cNvSpPr/>
              <p:nvPr/>
            </p:nvSpPr>
            <p:spPr>
              <a:xfrm>
                <a:off x="4854905" y="3447303"/>
                <a:ext cx="7010399" cy="362099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anchor="ctr"/>
              <a:lstStyle/>
              <a:p>
                <a:pPr algn="ctr" fontAlgn="auto">
                  <a:spcBef>
                    <a:spcPts val="0"/>
                  </a:spcBef>
                  <a:spcAft>
                    <a:spcPts val="0"/>
                  </a:spcAft>
                  <a:defRPr/>
                </a:pPr>
                <a:endParaRPr lang="en-US" dirty="0"/>
              </a:p>
            </p:txBody>
          </p:sp>
        </p:grpSp>
        <p:sp>
          <p:nvSpPr>
            <p:cNvPr id="4" name="Rectangle 3"/>
            <p:cNvSpPr/>
            <p:nvPr/>
          </p:nvSpPr>
          <p:spPr>
            <a:xfrm>
              <a:off x="3782998" y="1981200"/>
              <a:ext cx="4348193" cy="121920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145152" tIns="72576" rIns="145152" bIns="72576" anchor="ctr"/>
            <a:lstStyle/>
            <a:p>
              <a:pPr algn="ctr" fontAlgn="auto">
                <a:spcBef>
                  <a:spcPts val="0"/>
                </a:spcBef>
                <a:spcAft>
                  <a:spcPts val="0"/>
                </a:spcAft>
                <a:defRPr/>
              </a:pPr>
              <a:r>
                <a:rPr lang="en-US" sz="2500" dirty="0">
                  <a:solidFill>
                    <a:schemeClr val="bg1"/>
                  </a:solidFill>
                </a:rPr>
                <a:t>UCS Central</a:t>
              </a:r>
            </a:p>
          </p:txBody>
        </p:sp>
        <p:grpSp>
          <p:nvGrpSpPr>
            <p:cNvPr id="21" name="Group 20"/>
            <p:cNvGrpSpPr/>
            <p:nvPr/>
          </p:nvGrpSpPr>
          <p:grpSpPr>
            <a:xfrm>
              <a:off x="2642394" y="3429000"/>
              <a:ext cx="6629400" cy="2667000"/>
              <a:chOff x="3328194" y="3352800"/>
              <a:chExt cx="6629400" cy="2667000"/>
            </a:xfrm>
          </p:grpSpPr>
          <p:sp>
            <p:nvSpPr>
              <p:cNvPr id="8" name="Rectangle 7"/>
              <p:cNvSpPr/>
              <p:nvPr/>
            </p:nvSpPr>
            <p:spPr>
              <a:xfrm>
                <a:off x="3328194" y="3352800"/>
                <a:ext cx="3200400" cy="1066800"/>
              </a:xfrm>
              <a:prstGeom prst="rect">
                <a:avLst/>
              </a:prstGeom>
              <a:gradFill rotWithShape="1">
                <a:gsLst>
                  <a:gs pos="0">
                    <a:schemeClr val="accent6">
                      <a:lumMod val="50000"/>
                      <a:alpha val="75000"/>
                    </a:schemeClr>
                  </a:gs>
                  <a:gs pos="100000">
                    <a:schemeClr val="accent6">
                      <a:alpha val="75000"/>
                    </a:schemeClr>
                  </a:gs>
                </a:gsLst>
                <a:lin ang="5400000" scaled="1"/>
              </a:gradFill>
              <a:ln w="25400">
                <a:noFill/>
                <a:round/>
                <a:headEnd/>
                <a:tailEnd/>
              </a:ln>
              <a:effectLst/>
            </p:spPr>
            <p:txBody>
              <a:bodyPr wrap="none" lIns="73025" tIns="36511" rIns="73025" bIns="36511" anchor="ctr"/>
              <a:lstStyle/>
              <a:p>
                <a:pPr algn="ctr" eaLnBrk="0" hangingPunct="0">
                  <a:lnSpc>
                    <a:spcPct val="90000"/>
                  </a:lnSpc>
                </a:pPr>
                <a:r>
                  <a:rPr lang="en-US" sz="2000" dirty="0">
                    <a:solidFill>
                      <a:schemeClr val="bg1"/>
                    </a:solidFill>
                    <a:latin typeface="+mj-lt"/>
                    <a:ea typeface="MS PGothic" pitchFamily="34" charset="-128"/>
                    <a:cs typeface="Arial" charset="0"/>
                  </a:rPr>
                  <a:t>Domain</a:t>
                </a:r>
              </a:p>
              <a:p>
                <a:pPr algn="ctr" eaLnBrk="0" hangingPunct="0">
                  <a:lnSpc>
                    <a:spcPct val="90000"/>
                  </a:lnSpc>
                </a:pPr>
                <a:r>
                  <a:rPr lang="en-US" sz="2000" dirty="0">
                    <a:solidFill>
                      <a:schemeClr val="bg1"/>
                    </a:solidFill>
                    <a:latin typeface="+mj-lt"/>
                    <a:ea typeface="MS PGothic" pitchFamily="34" charset="-128"/>
                    <a:cs typeface="Arial" charset="0"/>
                  </a:rPr>
                  <a:t>Group 1</a:t>
                </a:r>
              </a:p>
            </p:txBody>
          </p:sp>
          <p:sp>
            <p:nvSpPr>
              <p:cNvPr id="19" name="Rectangle 18"/>
              <p:cNvSpPr/>
              <p:nvPr/>
            </p:nvSpPr>
            <p:spPr>
              <a:xfrm>
                <a:off x="6757194" y="3352800"/>
                <a:ext cx="3200400" cy="2667000"/>
              </a:xfrm>
              <a:prstGeom prst="rect">
                <a:avLst/>
              </a:prstGeom>
              <a:gradFill rotWithShape="1">
                <a:gsLst>
                  <a:gs pos="0">
                    <a:schemeClr val="accent4">
                      <a:lumMod val="50000"/>
                      <a:alpha val="75000"/>
                    </a:schemeClr>
                  </a:gs>
                  <a:gs pos="100000">
                    <a:schemeClr val="accent4">
                      <a:lumMod val="75000"/>
                      <a:alpha val="75000"/>
                    </a:schemeClr>
                  </a:gs>
                </a:gsLst>
                <a:lin ang="5400000" scaled="1"/>
              </a:gradFill>
              <a:ln w="25400">
                <a:noFill/>
                <a:round/>
                <a:headEnd/>
                <a:tailEnd/>
              </a:ln>
              <a:effectLst/>
            </p:spPr>
            <p:txBody>
              <a:bodyPr wrap="none" lIns="73025" tIns="36511" rIns="73025" bIns="36511" anchor="ctr"/>
              <a:lstStyle/>
              <a:p>
                <a:pPr algn="ctr" eaLnBrk="0" hangingPunct="0">
                  <a:lnSpc>
                    <a:spcPct val="90000"/>
                  </a:lnSpc>
                </a:pPr>
                <a:r>
                  <a:rPr lang="en-US" sz="2000" dirty="0">
                    <a:solidFill>
                      <a:schemeClr val="bg1"/>
                    </a:solidFill>
                    <a:latin typeface="+mj-lt"/>
                    <a:ea typeface="MS PGothic" pitchFamily="34" charset="-128"/>
                    <a:cs typeface="Arial" charset="0"/>
                  </a:rPr>
                  <a:t>Domain </a:t>
                </a:r>
              </a:p>
              <a:p>
                <a:pPr algn="ctr" eaLnBrk="0" hangingPunct="0">
                  <a:lnSpc>
                    <a:spcPct val="90000"/>
                  </a:lnSpc>
                </a:pPr>
                <a:r>
                  <a:rPr lang="en-US" sz="2000" dirty="0">
                    <a:solidFill>
                      <a:schemeClr val="bg1"/>
                    </a:solidFill>
                    <a:latin typeface="+mj-lt"/>
                    <a:ea typeface="MS PGothic" pitchFamily="34" charset="-128"/>
                    <a:cs typeface="Arial" charset="0"/>
                  </a:rPr>
                  <a:t>Group 2</a:t>
                </a:r>
              </a:p>
            </p:txBody>
          </p:sp>
          <p:sp>
            <p:nvSpPr>
              <p:cNvPr id="20" name="Rectangle 19"/>
              <p:cNvSpPr/>
              <p:nvPr/>
            </p:nvSpPr>
            <p:spPr>
              <a:xfrm>
                <a:off x="3328194" y="4572000"/>
                <a:ext cx="3200400" cy="1447800"/>
              </a:xfrm>
              <a:prstGeom prst="rect">
                <a:avLst/>
              </a:prstGeom>
              <a:gradFill rotWithShape="1">
                <a:gsLst>
                  <a:gs pos="0">
                    <a:schemeClr val="accent2">
                      <a:lumMod val="50000"/>
                      <a:alpha val="75000"/>
                    </a:schemeClr>
                  </a:gs>
                  <a:gs pos="100000">
                    <a:schemeClr val="accent2">
                      <a:alpha val="75000"/>
                    </a:schemeClr>
                  </a:gs>
                </a:gsLst>
                <a:lin ang="5400000" scaled="1"/>
              </a:gradFill>
              <a:ln w="25400">
                <a:noFill/>
                <a:round/>
                <a:headEnd/>
                <a:tailEnd/>
              </a:ln>
              <a:effectLst/>
            </p:spPr>
            <p:txBody>
              <a:bodyPr wrap="none" lIns="73025" tIns="36511" rIns="73025" bIns="36511" anchor="ctr"/>
              <a:lstStyle/>
              <a:p>
                <a:pPr algn="ctr" eaLnBrk="0" hangingPunct="0">
                  <a:lnSpc>
                    <a:spcPct val="90000"/>
                  </a:lnSpc>
                </a:pPr>
                <a:r>
                  <a:rPr lang="en-US" sz="2000" dirty="0">
                    <a:solidFill>
                      <a:schemeClr val="bg1"/>
                    </a:solidFill>
                    <a:latin typeface="+mj-lt"/>
                    <a:ea typeface="MS PGothic" pitchFamily="34" charset="-128"/>
                    <a:cs typeface="Arial" charset="0"/>
                  </a:rPr>
                  <a:t>Domain</a:t>
                </a:r>
              </a:p>
              <a:p>
                <a:pPr algn="ctr" eaLnBrk="0" hangingPunct="0">
                  <a:lnSpc>
                    <a:spcPct val="90000"/>
                  </a:lnSpc>
                </a:pPr>
                <a:r>
                  <a:rPr lang="en-US" sz="2000" dirty="0">
                    <a:solidFill>
                      <a:schemeClr val="bg1"/>
                    </a:solidFill>
                    <a:latin typeface="+mj-lt"/>
                    <a:ea typeface="MS PGothic" pitchFamily="34" charset="-128"/>
                    <a:cs typeface="Arial" charset="0"/>
                  </a:rPr>
                  <a:t>Group 3</a:t>
                </a:r>
              </a:p>
            </p:txBody>
          </p:sp>
        </p:grpSp>
      </p:grpSp>
      <p:grpSp>
        <p:nvGrpSpPr>
          <p:cNvPr id="43" name="Group 42"/>
          <p:cNvGrpSpPr/>
          <p:nvPr/>
        </p:nvGrpSpPr>
        <p:grpSpPr>
          <a:xfrm>
            <a:off x="7132453" y="1242440"/>
            <a:ext cx="1525981" cy="1485900"/>
            <a:chOff x="11206873" y="1143000"/>
            <a:chExt cx="2713121" cy="1981200"/>
          </a:xfrm>
        </p:grpSpPr>
        <p:sp>
          <p:nvSpPr>
            <p:cNvPr id="23" name="Rectangle 22"/>
            <p:cNvSpPr/>
            <p:nvPr/>
          </p:nvSpPr>
          <p:spPr>
            <a:xfrm>
              <a:off x="11206873" y="1143000"/>
              <a:ext cx="2713121" cy="1981200"/>
            </a:xfrm>
            <a:prstGeom prst="rect">
              <a:avLst/>
            </a:prstGeom>
            <a:solidFill>
              <a:srgbClr val="B1009D"/>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rtlCol="0" anchor="ctr"/>
            <a:lstStyle/>
            <a:p>
              <a:pPr algn="ctr"/>
              <a:endParaRPr lang="en-GB" dirty="0"/>
            </a:p>
          </p:txBody>
        </p:sp>
        <p:sp>
          <p:nvSpPr>
            <p:cNvPr id="24" name="Rectangle 23"/>
            <p:cNvSpPr/>
            <p:nvPr/>
          </p:nvSpPr>
          <p:spPr>
            <a:xfrm>
              <a:off x="11282555" y="1210038"/>
              <a:ext cx="2561757" cy="184712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anchor="ctr"/>
            <a:lstStyle/>
            <a:p>
              <a:pPr algn="ctr" fontAlgn="auto">
                <a:spcBef>
                  <a:spcPts val="0"/>
                </a:spcBef>
                <a:spcAft>
                  <a:spcPts val="0"/>
                </a:spcAft>
                <a:defRPr/>
              </a:pPr>
              <a:endParaRPr lang="en-US" dirty="0"/>
            </a:p>
          </p:txBody>
        </p:sp>
        <p:grpSp>
          <p:nvGrpSpPr>
            <p:cNvPr id="39" name="Group 38"/>
            <p:cNvGrpSpPr/>
            <p:nvPr/>
          </p:nvGrpSpPr>
          <p:grpSpPr>
            <a:xfrm>
              <a:off x="11369660" y="1319664"/>
              <a:ext cx="2390960" cy="1627873"/>
              <a:chOff x="11369660" y="1305787"/>
              <a:chExt cx="2390960" cy="1627873"/>
            </a:xfrm>
          </p:grpSpPr>
          <p:sp>
            <p:nvSpPr>
              <p:cNvPr id="25" name="Rectangle 24"/>
              <p:cNvSpPr/>
              <p:nvPr/>
            </p:nvSpPr>
            <p:spPr>
              <a:xfrm>
                <a:off x="11369660" y="1305787"/>
                <a:ext cx="2390960" cy="75967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145152" tIns="72576" rIns="145152" bIns="72576" anchor="ctr"/>
              <a:lstStyle/>
              <a:p>
                <a:pPr algn="ctr" fontAlgn="auto">
                  <a:spcBef>
                    <a:spcPts val="0"/>
                  </a:spcBef>
                  <a:spcAft>
                    <a:spcPts val="0"/>
                  </a:spcAft>
                  <a:defRPr/>
                </a:pPr>
                <a:r>
                  <a:rPr lang="en-US" sz="1500" dirty="0">
                    <a:solidFill>
                      <a:schemeClr val="bg1"/>
                    </a:solidFill>
                  </a:rPr>
                  <a:t>UCSM 1</a:t>
                </a:r>
              </a:p>
            </p:txBody>
          </p:sp>
          <p:sp>
            <p:nvSpPr>
              <p:cNvPr id="26" name="Rectangle 25"/>
              <p:cNvSpPr/>
              <p:nvPr/>
            </p:nvSpPr>
            <p:spPr>
              <a:xfrm>
                <a:off x="11369660" y="2173986"/>
                <a:ext cx="2390960" cy="75967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145152" tIns="72576" rIns="145152" bIns="72576" anchor="ctr"/>
              <a:lstStyle/>
              <a:p>
                <a:pPr algn="ctr" fontAlgn="auto">
                  <a:spcBef>
                    <a:spcPts val="0"/>
                  </a:spcBef>
                  <a:spcAft>
                    <a:spcPts val="0"/>
                  </a:spcAft>
                  <a:defRPr/>
                </a:pPr>
                <a:r>
                  <a:rPr lang="en-US" sz="1500" dirty="0">
                    <a:solidFill>
                      <a:schemeClr val="bg1"/>
                    </a:solidFill>
                  </a:rPr>
                  <a:t>UCSM 2</a:t>
                </a:r>
              </a:p>
            </p:txBody>
          </p:sp>
        </p:grpSp>
      </p:grpSp>
      <p:grpSp>
        <p:nvGrpSpPr>
          <p:cNvPr id="41" name="Group 40"/>
          <p:cNvGrpSpPr/>
          <p:nvPr/>
        </p:nvGrpSpPr>
        <p:grpSpPr>
          <a:xfrm>
            <a:off x="7132453" y="5070650"/>
            <a:ext cx="1525981" cy="829014"/>
            <a:chOff x="11206873" y="6247280"/>
            <a:chExt cx="2713121" cy="1105352"/>
          </a:xfrm>
        </p:grpSpPr>
        <p:sp>
          <p:nvSpPr>
            <p:cNvPr id="31" name="Rectangle 30"/>
            <p:cNvSpPr/>
            <p:nvPr/>
          </p:nvSpPr>
          <p:spPr>
            <a:xfrm>
              <a:off x="11206873" y="6247280"/>
              <a:ext cx="2713121" cy="1105352"/>
            </a:xfrm>
            <a:prstGeom prst="rect">
              <a:avLst/>
            </a:prstGeom>
            <a:solidFill>
              <a:srgbClr val="F27021"/>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rtlCol="0" anchor="ctr"/>
            <a:lstStyle/>
            <a:p>
              <a:pPr algn="ctr"/>
              <a:endParaRPr lang="en-GB" dirty="0"/>
            </a:p>
          </p:txBody>
        </p:sp>
        <p:sp>
          <p:nvSpPr>
            <p:cNvPr id="32" name="Rectangle 31"/>
            <p:cNvSpPr/>
            <p:nvPr/>
          </p:nvSpPr>
          <p:spPr>
            <a:xfrm>
              <a:off x="11282555" y="6316323"/>
              <a:ext cx="2561757" cy="96726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anchor="ctr"/>
            <a:lstStyle/>
            <a:p>
              <a:pPr algn="ctr" fontAlgn="auto">
                <a:spcBef>
                  <a:spcPts val="0"/>
                </a:spcBef>
                <a:spcAft>
                  <a:spcPts val="0"/>
                </a:spcAft>
                <a:defRPr/>
              </a:pPr>
              <a:endParaRPr lang="en-US" dirty="0"/>
            </a:p>
          </p:txBody>
        </p:sp>
        <p:sp>
          <p:nvSpPr>
            <p:cNvPr id="33" name="Rectangle 32"/>
            <p:cNvSpPr/>
            <p:nvPr/>
          </p:nvSpPr>
          <p:spPr>
            <a:xfrm>
              <a:off x="11369660" y="6420119"/>
              <a:ext cx="2390960" cy="75967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145152" tIns="72576" rIns="145152" bIns="72576" anchor="ctr"/>
            <a:lstStyle/>
            <a:p>
              <a:pPr algn="ctr" fontAlgn="auto">
                <a:spcBef>
                  <a:spcPts val="0"/>
                </a:spcBef>
                <a:spcAft>
                  <a:spcPts val="0"/>
                </a:spcAft>
                <a:defRPr/>
              </a:pPr>
              <a:r>
                <a:rPr lang="en-US" sz="1500" dirty="0">
                  <a:solidFill>
                    <a:schemeClr val="bg1"/>
                  </a:solidFill>
                </a:rPr>
                <a:t>UCSM 7</a:t>
              </a:r>
            </a:p>
          </p:txBody>
        </p:sp>
      </p:grpSp>
      <p:grpSp>
        <p:nvGrpSpPr>
          <p:cNvPr id="42" name="Group 41"/>
          <p:cNvGrpSpPr/>
          <p:nvPr/>
        </p:nvGrpSpPr>
        <p:grpSpPr>
          <a:xfrm>
            <a:off x="7132453" y="2828795"/>
            <a:ext cx="1525981" cy="2141400"/>
            <a:chOff x="11206873" y="3229316"/>
            <a:chExt cx="2713121" cy="2855200"/>
          </a:xfrm>
        </p:grpSpPr>
        <p:sp>
          <p:nvSpPr>
            <p:cNvPr id="27" name="Rectangle 26"/>
            <p:cNvSpPr/>
            <p:nvPr/>
          </p:nvSpPr>
          <p:spPr>
            <a:xfrm>
              <a:off x="11206873" y="3229316"/>
              <a:ext cx="2713121" cy="2855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rtlCol="0" anchor="ctr"/>
            <a:lstStyle/>
            <a:p>
              <a:pPr algn="ctr"/>
              <a:endParaRPr lang="en-GB" dirty="0"/>
            </a:p>
          </p:txBody>
        </p:sp>
        <p:sp>
          <p:nvSpPr>
            <p:cNvPr id="28" name="Rectangle 27"/>
            <p:cNvSpPr/>
            <p:nvPr/>
          </p:nvSpPr>
          <p:spPr>
            <a:xfrm>
              <a:off x="11282555" y="3300136"/>
              <a:ext cx="2561757" cy="271356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anchor="ctr"/>
            <a:lstStyle/>
            <a:p>
              <a:pPr algn="ctr" fontAlgn="auto">
                <a:spcBef>
                  <a:spcPts val="0"/>
                </a:spcBef>
                <a:spcAft>
                  <a:spcPts val="0"/>
                </a:spcAft>
                <a:defRPr/>
              </a:pPr>
              <a:endParaRPr lang="en-US" dirty="0"/>
            </a:p>
          </p:txBody>
        </p:sp>
        <p:grpSp>
          <p:nvGrpSpPr>
            <p:cNvPr id="37" name="Group 36"/>
            <p:cNvGrpSpPr/>
            <p:nvPr/>
          </p:nvGrpSpPr>
          <p:grpSpPr>
            <a:xfrm>
              <a:off x="11369660" y="3410662"/>
              <a:ext cx="2390960" cy="2492509"/>
              <a:chOff x="11369660" y="3392103"/>
              <a:chExt cx="2390960" cy="2492509"/>
            </a:xfrm>
          </p:grpSpPr>
          <p:sp>
            <p:nvSpPr>
              <p:cNvPr id="29" name="Rectangle 28"/>
              <p:cNvSpPr/>
              <p:nvPr/>
            </p:nvSpPr>
            <p:spPr>
              <a:xfrm>
                <a:off x="11369660" y="3392103"/>
                <a:ext cx="2390960" cy="75967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145152" tIns="72576" rIns="145152" bIns="72576" anchor="ctr"/>
              <a:lstStyle/>
              <a:p>
                <a:pPr algn="ctr" fontAlgn="auto">
                  <a:spcBef>
                    <a:spcPts val="0"/>
                  </a:spcBef>
                  <a:spcAft>
                    <a:spcPts val="0"/>
                  </a:spcAft>
                  <a:defRPr/>
                </a:pPr>
                <a:r>
                  <a:rPr lang="en-US" sz="1500" dirty="0">
                    <a:solidFill>
                      <a:schemeClr val="bg1"/>
                    </a:solidFill>
                  </a:rPr>
                  <a:t>UCSM 3</a:t>
                </a:r>
              </a:p>
            </p:txBody>
          </p:sp>
          <p:sp>
            <p:nvSpPr>
              <p:cNvPr id="30" name="Rectangle 29"/>
              <p:cNvSpPr/>
              <p:nvPr/>
            </p:nvSpPr>
            <p:spPr>
              <a:xfrm>
                <a:off x="11369660" y="4258520"/>
                <a:ext cx="2390960" cy="75967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145152" tIns="72576" rIns="145152" bIns="72576" anchor="ctr"/>
              <a:lstStyle/>
              <a:p>
                <a:pPr algn="ctr" fontAlgn="auto">
                  <a:spcBef>
                    <a:spcPts val="0"/>
                  </a:spcBef>
                  <a:spcAft>
                    <a:spcPts val="0"/>
                  </a:spcAft>
                  <a:defRPr/>
                </a:pPr>
                <a:r>
                  <a:rPr lang="en-US" sz="1500" dirty="0">
                    <a:solidFill>
                      <a:schemeClr val="bg1"/>
                    </a:solidFill>
                  </a:rPr>
                  <a:t>UCSM 5</a:t>
                </a:r>
              </a:p>
            </p:txBody>
          </p:sp>
          <p:sp>
            <p:nvSpPr>
              <p:cNvPr id="36" name="Rectangle 35"/>
              <p:cNvSpPr/>
              <p:nvPr/>
            </p:nvSpPr>
            <p:spPr>
              <a:xfrm>
                <a:off x="11369660" y="5124938"/>
                <a:ext cx="2390960" cy="75967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145152" tIns="72576" rIns="145152" bIns="72576" anchor="ctr"/>
              <a:lstStyle/>
              <a:p>
                <a:pPr algn="ctr" fontAlgn="auto">
                  <a:spcBef>
                    <a:spcPts val="0"/>
                  </a:spcBef>
                  <a:spcAft>
                    <a:spcPts val="0"/>
                  </a:spcAft>
                  <a:defRPr/>
                </a:pPr>
                <a:r>
                  <a:rPr lang="en-US" sz="1500" dirty="0">
                    <a:solidFill>
                      <a:schemeClr val="bg1"/>
                    </a:solidFill>
                  </a:rPr>
                  <a:t>UCSM 6</a:t>
                </a:r>
              </a:p>
            </p:txBody>
          </p:sp>
        </p:grpSp>
      </p:grpSp>
      <p:sp>
        <p:nvSpPr>
          <p:cNvPr id="47" name="TextBox 46"/>
          <p:cNvSpPr txBox="1"/>
          <p:nvPr/>
        </p:nvSpPr>
        <p:spPr>
          <a:xfrm rot="16200000">
            <a:off x="6677450" y="1864086"/>
            <a:ext cx="672626" cy="258215"/>
          </a:xfrm>
          <a:prstGeom prst="rect">
            <a:avLst/>
          </a:prstGeom>
          <a:noFill/>
        </p:spPr>
        <p:txBody>
          <a:bodyPr wrap="none" lIns="57598" tIns="28799" rIns="57598" bIns="28799" rtlCol="0">
            <a:spAutoFit/>
          </a:bodyPr>
          <a:lstStyle/>
          <a:p>
            <a:pPr algn="ctr"/>
            <a:r>
              <a:rPr lang="en-US" sz="1300" dirty="0">
                <a:solidFill>
                  <a:schemeClr val="accent2"/>
                </a:solidFill>
                <a:latin typeface="+mj-lt"/>
              </a:rPr>
              <a:t>London</a:t>
            </a:r>
          </a:p>
        </p:txBody>
      </p:sp>
      <p:sp>
        <p:nvSpPr>
          <p:cNvPr id="48" name="TextBox 47"/>
          <p:cNvSpPr txBox="1"/>
          <p:nvPr/>
        </p:nvSpPr>
        <p:spPr>
          <a:xfrm rot="16200000">
            <a:off x="6603457" y="3790576"/>
            <a:ext cx="820615" cy="258215"/>
          </a:xfrm>
          <a:prstGeom prst="rect">
            <a:avLst/>
          </a:prstGeom>
          <a:noFill/>
        </p:spPr>
        <p:txBody>
          <a:bodyPr wrap="none" lIns="57598" tIns="28799" rIns="57598" bIns="28799" rtlCol="0">
            <a:spAutoFit/>
          </a:bodyPr>
          <a:lstStyle/>
          <a:p>
            <a:pPr algn="ctr"/>
            <a:r>
              <a:rPr lang="en-US" sz="1300" dirty="0">
                <a:solidFill>
                  <a:schemeClr val="accent2"/>
                </a:solidFill>
                <a:latin typeface="+mj-lt"/>
              </a:rPr>
              <a:t>New York</a:t>
            </a:r>
          </a:p>
        </p:txBody>
      </p:sp>
      <p:sp>
        <p:nvSpPr>
          <p:cNvPr id="49" name="TextBox 48"/>
          <p:cNvSpPr txBox="1"/>
          <p:nvPr/>
        </p:nvSpPr>
        <p:spPr>
          <a:xfrm rot="16200000">
            <a:off x="6575576" y="5363900"/>
            <a:ext cx="876376" cy="258215"/>
          </a:xfrm>
          <a:prstGeom prst="rect">
            <a:avLst/>
          </a:prstGeom>
          <a:noFill/>
        </p:spPr>
        <p:txBody>
          <a:bodyPr wrap="none" lIns="57598" tIns="28799" rIns="57598" bIns="28799" rtlCol="0">
            <a:spAutoFit/>
          </a:bodyPr>
          <a:lstStyle/>
          <a:p>
            <a:pPr algn="ctr"/>
            <a:r>
              <a:rPr lang="en-US" sz="1300" dirty="0">
                <a:solidFill>
                  <a:schemeClr val="accent2"/>
                </a:solidFill>
                <a:latin typeface="+mj-lt"/>
              </a:rPr>
              <a:t>Bangalore</a:t>
            </a:r>
          </a:p>
        </p:txBody>
      </p:sp>
      <p:sp>
        <p:nvSpPr>
          <p:cNvPr id="50" name="TextBox 49"/>
          <p:cNvSpPr txBox="1"/>
          <p:nvPr/>
        </p:nvSpPr>
        <p:spPr>
          <a:xfrm rot="5400000">
            <a:off x="8477988" y="5389771"/>
            <a:ext cx="585932" cy="258215"/>
          </a:xfrm>
          <a:prstGeom prst="rect">
            <a:avLst/>
          </a:prstGeom>
          <a:noFill/>
        </p:spPr>
        <p:txBody>
          <a:bodyPr wrap="none" lIns="57598" tIns="28799" rIns="57598" bIns="28799" rtlCol="0">
            <a:spAutoFit/>
          </a:bodyPr>
          <a:lstStyle/>
          <a:p>
            <a:pPr algn="ctr"/>
            <a:r>
              <a:rPr lang="en-US" sz="1300" dirty="0">
                <a:solidFill>
                  <a:schemeClr val="accent1"/>
                </a:solidFill>
                <a:latin typeface="+mj-lt"/>
              </a:rPr>
              <a:t>Lab IT</a:t>
            </a:r>
          </a:p>
        </p:txBody>
      </p:sp>
      <p:sp>
        <p:nvSpPr>
          <p:cNvPr id="51" name="TextBox 50"/>
          <p:cNvSpPr txBox="1"/>
          <p:nvPr/>
        </p:nvSpPr>
        <p:spPr>
          <a:xfrm rot="5400000">
            <a:off x="8189375" y="3776695"/>
            <a:ext cx="1197590" cy="258215"/>
          </a:xfrm>
          <a:prstGeom prst="rect">
            <a:avLst/>
          </a:prstGeom>
          <a:noFill/>
        </p:spPr>
        <p:txBody>
          <a:bodyPr wrap="none" lIns="57598" tIns="28799" rIns="57598" bIns="28799" rtlCol="0">
            <a:spAutoFit/>
          </a:bodyPr>
          <a:lstStyle/>
          <a:p>
            <a:pPr algn="ctr"/>
            <a:r>
              <a:rPr lang="en-US" sz="1300" dirty="0">
                <a:solidFill>
                  <a:schemeClr val="accent1"/>
                </a:solidFill>
                <a:latin typeface="+mj-lt"/>
              </a:rPr>
              <a:t>Engineering IT</a:t>
            </a:r>
          </a:p>
        </p:txBody>
      </p:sp>
      <p:sp>
        <p:nvSpPr>
          <p:cNvPr id="52" name="TextBox 51"/>
          <p:cNvSpPr txBox="1"/>
          <p:nvPr/>
        </p:nvSpPr>
        <p:spPr>
          <a:xfrm rot="5400000">
            <a:off x="8235773" y="1833595"/>
            <a:ext cx="1104791" cy="258215"/>
          </a:xfrm>
          <a:prstGeom prst="rect">
            <a:avLst/>
          </a:prstGeom>
          <a:noFill/>
        </p:spPr>
        <p:txBody>
          <a:bodyPr wrap="none" lIns="57598" tIns="28799" rIns="57598" bIns="28799" rtlCol="0">
            <a:spAutoFit/>
          </a:bodyPr>
          <a:lstStyle/>
          <a:p>
            <a:pPr algn="ctr"/>
            <a:r>
              <a:rPr lang="en-US" sz="1300" dirty="0">
                <a:solidFill>
                  <a:schemeClr val="accent1"/>
                </a:solidFill>
                <a:latin typeface="+mj-lt"/>
              </a:rPr>
              <a:t>Production IT</a:t>
            </a:r>
          </a:p>
        </p:txBody>
      </p:sp>
      <p:sp>
        <p:nvSpPr>
          <p:cNvPr id="53" name="TextBox 52"/>
          <p:cNvSpPr txBox="1"/>
          <p:nvPr/>
        </p:nvSpPr>
        <p:spPr>
          <a:xfrm>
            <a:off x="5686317" y="2085475"/>
            <a:ext cx="1283796" cy="658325"/>
          </a:xfrm>
          <a:prstGeom prst="rect">
            <a:avLst/>
          </a:prstGeom>
          <a:noFill/>
        </p:spPr>
        <p:txBody>
          <a:bodyPr wrap="none" lIns="57598" tIns="28799" rIns="57598" bIns="28799" rtlCol="0">
            <a:spAutoFit/>
          </a:bodyPr>
          <a:lstStyle/>
          <a:p>
            <a:r>
              <a:rPr lang="en-US" sz="1300" dirty="0">
                <a:solidFill>
                  <a:schemeClr val="accent2"/>
                </a:solidFill>
                <a:latin typeface="+mj-lt"/>
              </a:rPr>
              <a:t>e.g. </a:t>
            </a:r>
            <a:br>
              <a:rPr lang="en-US" sz="1300" dirty="0">
                <a:solidFill>
                  <a:schemeClr val="accent2"/>
                </a:solidFill>
                <a:latin typeface="+mj-lt"/>
              </a:rPr>
            </a:br>
            <a:r>
              <a:rPr lang="en-US" sz="1300" dirty="0">
                <a:solidFill>
                  <a:schemeClr val="accent2"/>
                </a:solidFill>
                <a:latin typeface="+mj-lt"/>
              </a:rPr>
              <a:t>Geographic</a:t>
            </a:r>
          </a:p>
          <a:p>
            <a:r>
              <a:rPr lang="en-US" sz="1300" dirty="0">
                <a:solidFill>
                  <a:schemeClr val="accent2"/>
                </a:solidFill>
                <a:latin typeface="+mj-lt"/>
              </a:rPr>
              <a:t>Domain Groups</a:t>
            </a:r>
          </a:p>
        </p:txBody>
      </p:sp>
      <p:sp>
        <p:nvSpPr>
          <p:cNvPr id="54" name="TextBox 53"/>
          <p:cNvSpPr txBox="1"/>
          <p:nvPr/>
        </p:nvSpPr>
        <p:spPr>
          <a:xfrm>
            <a:off x="5686317" y="2942725"/>
            <a:ext cx="1283796" cy="658325"/>
          </a:xfrm>
          <a:prstGeom prst="rect">
            <a:avLst/>
          </a:prstGeom>
          <a:noFill/>
        </p:spPr>
        <p:txBody>
          <a:bodyPr wrap="none" lIns="57598" tIns="28799" rIns="57598" bIns="28799" rtlCol="0">
            <a:spAutoFit/>
          </a:bodyPr>
          <a:lstStyle/>
          <a:p>
            <a:r>
              <a:rPr lang="en-US" sz="1300" dirty="0">
                <a:solidFill>
                  <a:schemeClr val="accent1"/>
                </a:solidFill>
                <a:latin typeface="+mj-lt"/>
              </a:rPr>
              <a:t>e.g. </a:t>
            </a:r>
            <a:br>
              <a:rPr lang="en-US" sz="1300" dirty="0">
                <a:solidFill>
                  <a:schemeClr val="accent1"/>
                </a:solidFill>
                <a:latin typeface="+mj-lt"/>
              </a:rPr>
            </a:br>
            <a:r>
              <a:rPr lang="en-US" sz="1300" dirty="0">
                <a:solidFill>
                  <a:schemeClr val="accent1"/>
                </a:solidFill>
                <a:latin typeface="+mj-lt"/>
              </a:rPr>
              <a:t>Organizational </a:t>
            </a:r>
          </a:p>
          <a:p>
            <a:r>
              <a:rPr lang="en-US" sz="1300" dirty="0">
                <a:solidFill>
                  <a:schemeClr val="accent1"/>
                </a:solidFill>
                <a:latin typeface="+mj-lt"/>
              </a:rPr>
              <a:t>Domain Groups</a:t>
            </a:r>
          </a:p>
        </p:txBody>
      </p:sp>
      <p:grpSp>
        <p:nvGrpSpPr>
          <p:cNvPr id="40" name="Group 39"/>
          <p:cNvGrpSpPr/>
          <p:nvPr/>
        </p:nvGrpSpPr>
        <p:grpSpPr>
          <a:xfrm>
            <a:off x="1100477" y="4485774"/>
            <a:ext cx="5743014" cy="1000626"/>
            <a:chOff x="-1091407" y="4376551"/>
            <a:chExt cx="3680066" cy="1892055"/>
          </a:xfrm>
        </p:grpSpPr>
        <p:sp>
          <p:nvSpPr>
            <p:cNvPr id="46" name="Freeform 9"/>
            <p:cNvSpPr>
              <a:spLocks/>
            </p:cNvSpPr>
            <p:nvPr/>
          </p:nvSpPr>
          <p:spPr bwMode="auto">
            <a:xfrm>
              <a:off x="-1091406" y="4528951"/>
              <a:ext cx="3680065" cy="1739655"/>
            </a:xfrm>
            <a:prstGeom prst="rect">
              <a:avLst/>
            </a:prstGeom>
            <a:gradFill>
              <a:gsLst>
                <a:gs pos="0">
                  <a:schemeClr val="bg1">
                    <a:lumMod val="85000"/>
                  </a:schemeClr>
                </a:gs>
                <a:gs pos="50000">
                  <a:schemeClr val="bg1">
                    <a:lumMod val="95000"/>
                  </a:schemeClr>
                </a:gs>
                <a:gs pos="100000">
                  <a:schemeClr val="bg1">
                    <a:alpha val="0"/>
                  </a:schemeClr>
                </a:gs>
              </a:gsLst>
              <a:lin ang="5400000" scaled="0"/>
            </a:gradFill>
            <a:ln w="9525">
              <a:noFill/>
              <a:round/>
              <a:headEnd/>
              <a:tailEnd/>
            </a:ln>
            <a:effectLst/>
          </p:spPr>
          <p:txBody>
            <a:bodyPr/>
            <a:lstStyle/>
            <a:p>
              <a:pPr algn="ctr" eaLnBrk="0" hangingPunct="0">
                <a:lnSpc>
                  <a:spcPct val="90000"/>
                </a:lnSpc>
              </a:pPr>
              <a:endParaRPr lang="en-US" dirty="0"/>
            </a:p>
          </p:txBody>
        </p:sp>
        <p:sp>
          <p:nvSpPr>
            <p:cNvPr id="55" name="Freeform 10"/>
            <p:cNvSpPr>
              <a:spLocks/>
            </p:cNvSpPr>
            <p:nvPr/>
          </p:nvSpPr>
          <p:spPr bwMode="auto">
            <a:xfrm>
              <a:off x="-1091406" y="4376551"/>
              <a:ext cx="3680065" cy="152400"/>
            </a:xfrm>
            <a:prstGeom prst="round2Same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75981"/>
              <a:endParaRPr lang="en-US" sz="2000" dirty="0">
                <a:solidFill>
                  <a:srgbClr val="FFFFFF"/>
                </a:solidFill>
                <a:latin typeface="Arial" pitchFamily="34" charset="0"/>
              </a:endParaRPr>
            </a:p>
          </p:txBody>
        </p:sp>
        <p:cxnSp>
          <p:nvCxnSpPr>
            <p:cNvPr id="56" name="Straight Connector 55"/>
            <p:cNvCxnSpPr/>
            <p:nvPr/>
          </p:nvCxnSpPr>
          <p:spPr>
            <a:xfrm>
              <a:off x="-1091407" y="4528952"/>
              <a:ext cx="3680066" cy="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068942" y="4649820"/>
              <a:ext cx="3657601" cy="611063"/>
            </a:xfrm>
            <a:prstGeom prst="rect">
              <a:avLst/>
            </a:prstGeom>
          </p:spPr>
          <p:txBody>
            <a:bodyPr wrap="square">
              <a:spAutoFit/>
            </a:bodyPr>
            <a:lstStyle/>
            <a:p>
              <a:pPr marL="215993" indent="-215993">
                <a:buClr>
                  <a:schemeClr val="accent1"/>
                </a:buClr>
                <a:buFont typeface="Wingdings" charset="2"/>
                <a:buChar char="§"/>
              </a:pPr>
              <a:r>
                <a:rPr lang="en-US" sz="1500" dirty="0">
                  <a:solidFill>
                    <a:srgbClr val="000000"/>
                  </a:solidFill>
                  <a:latin typeface="+mj-lt"/>
                </a:rPr>
                <a:t>Domain Groups can be created based on operational needs</a:t>
              </a:r>
            </a:p>
          </p:txBody>
        </p:sp>
      </p:grpSp>
    </p:spTree>
    <p:extLst>
      <p:ext uri="{BB962C8B-B14F-4D97-AF65-F5344CB8AC3E}">
        <p14:creationId xmlns:p14="http://schemas.microsoft.com/office/powerpoint/2010/main" val="306618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3"/>
                                        </p:tgtEl>
                                      </p:cBhvr>
                                    </p:animEffect>
                                    <p:set>
                                      <p:cBhvr>
                                        <p:cTn id="21" dur="1" fill="hold">
                                          <p:stCondLst>
                                            <p:cond delay="499"/>
                                          </p:stCondLst>
                                        </p:cTn>
                                        <p:tgtEl>
                                          <p:spTgt spid="53"/>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47"/>
                                        </p:tgtEl>
                                      </p:cBhvr>
                                    </p:animEffect>
                                    <p:set>
                                      <p:cBhvr>
                                        <p:cTn id="24" dur="1" fill="hold">
                                          <p:stCondLst>
                                            <p:cond delay="499"/>
                                          </p:stCondLst>
                                        </p:cTn>
                                        <p:tgtEl>
                                          <p:spTgt spid="47"/>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48"/>
                                        </p:tgtEl>
                                      </p:cBhvr>
                                    </p:animEffect>
                                    <p:set>
                                      <p:cBhvr>
                                        <p:cTn id="27" dur="1" fill="hold">
                                          <p:stCondLst>
                                            <p:cond delay="499"/>
                                          </p:stCondLst>
                                        </p:cTn>
                                        <p:tgtEl>
                                          <p:spTgt spid="48"/>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49"/>
                                        </p:tgtEl>
                                      </p:cBhvr>
                                    </p:animEffect>
                                    <p:set>
                                      <p:cBhvr>
                                        <p:cTn id="30" dur="1" fill="hold">
                                          <p:stCondLst>
                                            <p:cond delay="499"/>
                                          </p:stCondLst>
                                        </p:cTn>
                                        <p:tgtEl>
                                          <p:spTgt spid="4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500"/>
                                        <p:tgtEl>
                                          <p:spTgt spid="5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7" grpId="1"/>
      <p:bldP spid="48" grpId="0"/>
      <p:bldP spid="48" grpId="1"/>
      <p:bldP spid="49" grpId="0"/>
      <p:bldP spid="49" grpId="1"/>
      <p:bldP spid="50" grpId="0"/>
      <p:bldP spid="51" grpId="0"/>
      <p:bldP spid="52" grpId="0"/>
      <p:bldP spid="53" grpId="0"/>
      <p:bldP spid="53" grpId="1"/>
      <p:bldP spid="5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9"/>
          <p:cNvSpPr>
            <a:spLocks/>
          </p:cNvSpPr>
          <p:nvPr/>
        </p:nvSpPr>
        <p:spPr bwMode="auto">
          <a:xfrm>
            <a:off x="516947" y="2133599"/>
            <a:ext cx="3265226" cy="3378339"/>
          </a:xfrm>
          <a:prstGeom prst="rect">
            <a:avLst/>
          </a:prstGeom>
          <a:gradFill>
            <a:gsLst>
              <a:gs pos="0">
                <a:schemeClr val="bg1">
                  <a:lumMod val="85000"/>
                </a:schemeClr>
              </a:gs>
              <a:gs pos="50000">
                <a:schemeClr val="bg1">
                  <a:lumMod val="95000"/>
                </a:schemeClr>
              </a:gs>
              <a:gs pos="100000">
                <a:schemeClr val="bg1">
                  <a:alpha val="0"/>
                </a:schemeClr>
              </a:gs>
            </a:gsLst>
            <a:lin ang="5400000" scaled="0"/>
          </a:gradFill>
          <a:ln w="9525">
            <a:noFill/>
            <a:round/>
            <a:headEnd/>
            <a:tailEnd/>
          </a:ln>
          <a:effectLst/>
        </p:spPr>
        <p:txBody>
          <a:bodyPr lIns="57598" tIns="28799" rIns="57598" bIns="28799"/>
          <a:lstStyle/>
          <a:p>
            <a:pPr algn="ctr" eaLnBrk="0" hangingPunct="0">
              <a:lnSpc>
                <a:spcPct val="90000"/>
              </a:lnSpc>
            </a:pPr>
            <a:endParaRPr lang="en-US" dirty="0"/>
          </a:p>
        </p:txBody>
      </p:sp>
      <p:sp>
        <p:nvSpPr>
          <p:cNvPr id="64" name="Rectangle 63"/>
          <p:cNvSpPr/>
          <p:nvPr/>
        </p:nvSpPr>
        <p:spPr>
          <a:xfrm>
            <a:off x="533400" y="2224252"/>
            <a:ext cx="3245295" cy="2135652"/>
          </a:xfrm>
          <a:prstGeom prst="rect">
            <a:avLst/>
          </a:prstGeom>
        </p:spPr>
        <p:txBody>
          <a:bodyPr wrap="square" lIns="57598" tIns="28799" rIns="57598" bIns="28799">
            <a:spAutoFit/>
          </a:bodyPr>
          <a:lstStyle/>
          <a:p>
            <a:pPr marL="215993" indent="-215993">
              <a:buClr>
                <a:schemeClr val="accent1"/>
              </a:buClr>
              <a:buFont typeface="Wingdings" charset="2"/>
              <a:buChar char="§"/>
            </a:pPr>
            <a:r>
              <a:rPr lang="en-US" sz="1500" dirty="0">
                <a:solidFill>
                  <a:srgbClr val="000000"/>
                </a:solidFill>
                <a:latin typeface="+mj-lt"/>
              </a:rPr>
              <a:t>Domain Groups can have up to 5 levels of sub domains</a:t>
            </a:r>
          </a:p>
          <a:p>
            <a:pPr marL="215993" indent="-215993">
              <a:buClr>
                <a:schemeClr val="accent1"/>
              </a:buClr>
              <a:buFont typeface="Wingdings" charset="2"/>
              <a:buChar char="§"/>
            </a:pPr>
            <a:endParaRPr lang="en-US" sz="1500" dirty="0">
              <a:solidFill>
                <a:srgbClr val="000000"/>
              </a:solidFill>
              <a:latin typeface="+mj-lt"/>
            </a:endParaRPr>
          </a:p>
          <a:p>
            <a:pPr marL="215993" indent="-215993">
              <a:buClr>
                <a:schemeClr val="accent1"/>
              </a:buClr>
              <a:buFont typeface="Wingdings" charset="2"/>
              <a:buChar char="§"/>
            </a:pPr>
            <a:r>
              <a:rPr lang="en-US" sz="1500" dirty="0">
                <a:solidFill>
                  <a:srgbClr val="000000"/>
                </a:solidFill>
                <a:latin typeface="+mj-lt"/>
              </a:rPr>
              <a:t>Sub domains have hierarchical relationship with their parent</a:t>
            </a:r>
          </a:p>
          <a:p>
            <a:pPr marL="215993" indent="-215993">
              <a:buClr>
                <a:schemeClr val="accent1"/>
              </a:buClr>
              <a:buFont typeface="Wingdings" charset="2"/>
              <a:buChar char="§"/>
            </a:pPr>
            <a:endParaRPr lang="en-US" sz="1500" dirty="0">
              <a:solidFill>
                <a:srgbClr val="000000"/>
              </a:solidFill>
              <a:latin typeface="+mj-lt"/>
            </a:endParaRPr>
          </a:p>
          <a:p>
            <a:pPr marL="215993" indent="-215993">
              <a:buClr>
                <a:schemeClr val="accent1"/>
              </a:buClr>
              <a:buFont typeface="Wingdings" charset="2"/>
              <a:buChar char="§"/>
            </a:pPr>
            <a:r>
              <a:rPr lang="en-US" sz="1500" dirty="0">
                <a:solidFill>
                  <a:srgbClr val="000000"/>
                </a:solidFill>
                <a:latin typeface="+mj-lt"/>
              </a:rPr>
              <a:t>Easy to manage policy exceptions while administering large number of UCS domains</a:t>
            </a:r>
          </a:p>
        </p:txBody>
      </p:sp>
      <p:sp>
        <p:nvSpPr>
          <p:cNvPr id="2" name="Title 1"/>
          <p:cNvSpPr>
            <a:spLocks noGrp="1"/>
          </p:cNvSpPr>
          <p:nvPr>
            <p:ph type="title"/>
          </p:nvPr>
        </p:nvSpPr>
        <p:spPr/>
        <p:txBody>
          <a:bodyPr/>
          <a:lstStyle/>
          <a:p>
            <a:r>
              <a:rPr lang="en-US" dirty="0"/>
              <a:t>UCS Central Domain and Sub Domain Groups</a:t>
            </a:r>
          </a:p>
        </p:txBody>
      </p:sp>
      <p:sp>
        <p:nvSpPr>
          <p:cNvPr id="3" name="Slide Number Placeholder 2"/>
          <p:cNvSpPr>
            <a:spLocks noGrp="1"/>
          </p:cNvSpPr>
          <p:nvPr>
            <p:ph type="sldNum" sz="quarter" idx="4294967295"/>
          </p:nvPr>
        </p:nvSpPr>
        <p:spPr>
          <a:xfrm>
            <a:off x="8857832" y="6552605"/>
            <a:ext cx="286616" cy="364331"/>
          </a:xfrm>
          <a:prstGeom prst="rect">
            <a:avLst/>
          </a:prstGeom>
        </p:spPr>
        <p:txBody>
          <a:bodyPr/>
          <a:lstStyle/>
          <a:p>
            <a:fld id="{2F5CCB13-0A32-4557-88E9-079F0C330695}" type="slidenum">
              <a:rPr lang="en-US" smtClean="0"/>
              <a:pPr/>
              <a:t>57</a:t>
            </a:fld>
            <a:endParaRPr lang="en-US" dirty="0"/>
          </a:p>
        </p:txBody>
      </p:sp>
      <p:grpSp>
        <p:nvGrpSpPr>
          <p:cNvPr id="6" name="Group 5"/>
          <p:cNvGrpSpPr/>
          <p:nvPr/>
        </p:nvGrpSpPr>
        <p:grpSpPr>
          <a:xfrm>
            <a:off x="4057700" y="1943100"/>
            <a:ext cx="4542981" cy="3714750"/>
            <a:chOff x="4740604" y="3352800"/>
            <a:chExt cx="7239000" cy="3810000"/>
          </a:xfrm>
        </p:grpSpPr>
        <p:sp>
          <p:nvSpPr>
            <p:cNvPr id="16" name="Rectangle 15"/>
            <p:cNvSpPr/>
            <p:nvPr/>
          </p:nvSpPr>
          <p:spPr>
            <a:xfrm>
              <a:off x="4740604" y="3352800"/>
              <a:ext cx="7239000" cy="3810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rtlCol="0" anchor="ctr"/>
            <a:lstStyle/>
            <a:p>
              <a:pPr algn="ctr"/>
              <a:endParaRPr lang="en-GB" dirty="0"/>
            </a:p>
          </p:txBody>
        </p:sp>
        <p:sp>
          <p:nvSpPr>
            <p:cNvPr id="17" name="Rectangle 16"/>
            <p:cNvSpPr/>
            <p:nvPr/>
          </p:nvSpPr>
          <p:spPr>
            <a:xfrm>
              <a:off x="4854905" y="3447303"/>
              <a:ext cx="7010399" cy="362099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anchor="ctr"/>
            <a:lstStyle/>
            <a:p>
              <a:pPr algn="ctr" fontAlgn="auto">
                <a:spcBef>
                  <a:spcPts val="0"/>
                </a:spcBef>
                <a:spcAft>
                  <a:spcPts val="0"/>
                </a:spcAft>
                <a:defRPr/>
              </a:pPr>
              <a:endParaRPr lang="en-US" dirty="0"/>
            </a:p>
          </p:txBody>
        </p:sp>
      </p:grpSp>
      <p:sp>
        <p:nvSpPr>
          <p:cNvPr id="4" name="Rectangle 3"/>
          <p:cNvSpPr/>
          <p:nvPr/>
        </p:nvSpPr>
        <p:spPr>
          <a:xfrm>
            <a:off x="5342102" y="1485900"/>
            <a:ext cx="2445620" cy="91440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91431" tIns="45716" rIns="91431" bIns="45716" anchor="ctr"/>
          <a:lstStyle/>
          <a:p>
            <a:pPr algn="ctr" fontAlgn="auto">
              <a:spcBef>
                <a:spcPts val="0"/>
              </a:spcBef>
              <a:spcAft>
                <a:spcPts val="0"/>
              </a:spcAft>
              <a:defRPr/>
            </a:pPr>
            <a:r>
              <a:rPr lang="en-US" sz="2500" dirty="0">
                <a:solidFill>
                  <a:schemeClr val="bg1"/>
                </a:solidFill>
              </a:rPr>
              <a:t>UCS Central</a:t>
            </a:r>
          </a:p>
        </p:txBody>
      </p:sp>
      <p:grpSp>
        <p:nvGrpSpPr>
          <p:cNvPr id="21" name="Group 20"/>
          <p:cNvGrpSpPr/>
          <p:nvPr/>
        </p:nvGrpSpPr>
        <p:grpSpPr>
          <a:xfrm>
            <a:off x="4229133" y="2571750"/>
            <a:ext cx="4200115" cy="2857500"/>
            <a:chOff x="3328194" y="3352800"/>
            <a:chExt cx="6629400" cy="2667000"/>
          </a:xfrm>
        </p:grpSpPr>
        <p:sp>
          <p:nvSpPr>
            <p:cNvPr id="8" name="Rectangle 7"/>
            <p:cNvSpPr/>
            <p:nvPr/>
          </p:nvSpPr>
          <p:spPr>
            <a:xfrm>
              <a:off x="3328194" y="3352800"/>
              <a:ext cx="2638231" cy="1066800"/>
            </a:xfrm>
            <a:prstGeom prst="rect">
              <a:avLst/>
            </a:prstGeom>
            <a:gradFill rotWithShape="1">
              <a:gsLst>
                <a:gs pos="0">
                  <a:schemeClr val="accent6">
                    <a:lumMod val="50000"/>
                    <a:alpha val="75000"/>
                  </a:schemeClr>
                </a:gs>
                <a:gs pos="100000">
                  <a:schemeClr val="accent6">
                    <a:alpha val="75000"/>
                  </a:schemeClr>
                </a:gs>
              </a:gsLst>
              <a:lin ang="5400000" scaled="1"/>
            </a:gradFill>
            <a:ln w="25400">
              <a:noFill/>
              <a:round/>
              <a:headEnd/>
              <a:tailEnd/>
            </a:ln>
            <a:effectLst/>
          </p:spPr>
          <p:txBody>
            <a:bodyPr wrap="none" lIns="73025" tIns="36511" rIns="73025" bIns="36511" anchor="ctr"/>
            <a:lstStyle/>
            <a:p>
              <a:pPr algn="ctr" eaLnBrk="0" hangingPunct="0">
                <a:lnSpc>
                  <a:spcPct val="90000"/>
                </a:lnSpc>
              </a:pPr>
              <a:r>
                <a:rPr lang="en-US" dirty="0">
                  <a:solidFill>
                    <a:schemeClr val="bg1"/>
                  </a:solidFill>
                  <a:latin typeface="+mj-lt"/>
                  <a:ea typeface="MS PGothic" pitchFamily="34" charset="-128"/>
                  <a:cs typeface="Arial" charset="0"/>
                </a:rPr>
                <a:t>Domain Group </a:t>
              </a:r>
            </a:p>
            <a:p>
              <a:pPr algn="ctr" eaLnBrk="0" hangingPunct="0">
                <a:lnSpc>
                  <a:spcPct val="90000"/>
                </a:lnSpc>
              </a:pPr>
              <a:r>
                <a:rPr lang="en-US" b="1" dirty="0">
                  <a:solidFill>
                    <a:schemeClr val="bg1"/>
                  </a:solidFill>
                  <a:latin typeface="+mj-lt"/>
                  <a:ea typeface="MS PGothic" pitchFamily="34" charset="-128"/>
                  <a:cs typeface="Arial" charset="0"/>
                </a:rPr>
                <a:t>Europe</a:t>
              </a:r>
            </a:p>
          </p:txBody>
        </p:sp>
        <p:sp>
          <p:nvSpPr>
            <p:cNvPr id="19" name="Rectangle 18"/>
            <p:cNvSpPr/>
            <p:nvPr/>
          </p:nvSpPr>
          <p:spPr>
            <a:xfrm>
              <a:off x="6169365" y="3352800"/>
              <a:ext cx="3788229" cy="2667000"/>
            </a:xfrm>
            <a:prstGeom prst="rect">
              <a:avLst/>
            </a:prstGeom>
            <a:gradFill rotWithShape="1">
              <a:gsLst>
                <a:gs pos="0">
                  <a:schemeClr val="accent4">
                    <a:lumMod val="50000"/>
                    <a:alpha val="75000"/>
                  </a:schemeClr>
                </a:gs>
                <a:gs pos="100000">
                  <a:schemeClr val="accent4">
                    <a:lumMod val="75000"/>
                    <a:alpha val="75000"/>
                  </a:schemeClr>
                </a:gs>
              </a:gsLst>
              <a:lin ang="5400000" scaled="1"/>
            </a:gradFill>
            <a:ln w="25400">
              <a:noFill/>
              <a:round/>
              <a:headEnd/>
              <a:tailEnd/>
            </a:ln>
            <a:effectLst/>
          </p:spPr>
          <p:txBody>
            <a:bodyPr wrap="none" lIns="73025" tIns="36511" rIns="73025" bIns="36511" anchor="ctr"/>
            <a:lstStyle/>
            <a:p>
              <a:pPr algn="ctr" eaLnBrk="0" hangingPunct="0">
                <a:lnSpc>
                  <a:spcPct val="90000"/>
                </a:lnSpc>
              </a:pPr>
              <a:r>
                <a:rPr lang="en-US" dirty="0">
                  <a:solidFill>
                    <a:schemeClr val="bg1"/>
                  </a:solidFill>
                  <a:latin typeface="+mj-lt"/>
                  <a:ea typeface="MS PGothic" pitchFamily="34" charset="-128"/>
                  <a:cs typeface="Arial" charset="0"/>
                </a:rPr>
                <a:t>Domain Group </a:t>
              </a:r>
            </a:p>
            <a:p>
              <a:pPr algn="ctr" eaLnBrk="0" hangingPunct="0">
                <a:lnSpc>
                  <a:spcPct val="90000"/>
                </a:lnSpc>
              </a:pPr>
              <a:r>
                <a:rPr lang="en-US" b="1" dirty="0">
                  <a:solidFill>
                    <a:schemeClr val="bg1"/>
                  </a:solidFill>
                  <a:latin typeface="+mj-lt"/>
                  <a:ea typeface="MS PGothic" pitchFamily="34" charset="-128"/>
                  <a:cs typeface="Arial" charset="0"/>
                </a:rPr>
                <a:t>US</a:t>
              </a:r>
            </a:p>
          </p:txBody>
        </p:sp>
        <p:sp>
          <p:nvSpPr>
            <p:cNvPr id="20" name="Rectangle 19"/>
            <p:cNvSpPr/>
            <p:nvPr/>
          </p:nvSpPr>
          <p:spPr>
            <a:xfrm>
              <a:off x="3328194" y="4572000"/>
              <a:ext cx="2638231" cy="1447800"/>
            </a:xfrm>
            <a:prstGeom prst="rect">
              <a:avLst/>
            </a:prstGeom>
            <a:gradFill rotWithShape="1">
              <a:gsLst>
                <a:gs pos="0">
                  <a:schemeClr val="accent2">
                    <a:lumMod val="50000"/>
                    <a:alpha val="75000"/>
                  </a:schemeClr>
                </a:gs>
                <a:gs pos="100000">
                  <a:schemeClr val="accent2">
                    <a:alpha val="75000"/>
                  </a:schemeClr>
                </a:gs>
              </a:gsLst>
              <a:lin ang="5400000" scaled="1"/>
            </a:gradFill>
            <a:ln w="25400">
              <a:noFill/>
              <a:round/>
              <a:headEnd/>
              <a:tailEnd/>
            </a:ln>
            <a:effectLst/>
          </p:spPr>
          <p:txBody>
            <a:bodyPr wrap="none" lIns="73025" tIns="36511" rIns="73025" bIns="36511" anchor="ctr"/>
            <a:lstStyle/>
            <a:p>
              <a:pPr algn="ctr" eaLnBrk="0" hangingPunct="0">
                <a:lnSpc>
                  <a:spcPct val="90000"/>
                </a:lnSpc>
              </a:pPr>
              <a:r>
                <a:rPr lang="en-US" dirty="0">
                  <a:solidFill>
                    <a:schemeClr val="bg1"/>
                  </a:solidFill>
                  <a:latin typeface="+mj-lt"/>
                  <a:ea typeface="MS PGothic" pitchFamily="34" charset="-128"/>
                  <a:cs typeface="Arial" charset="0"/>
                </a:rPr>
                <a:t>Domain Group</a:t>
              </a:r>
            </a:p>
            <a:p>
              <a:pPr algn="ctr" eaLnBrk="0" hangingPunct="0">
                <a:lnSpc>
                  <a:spcPct val="90000"/>
                </a:lnSpc>
              </a:pPr>
              <a:r>
                <a:rPr lang="en-US" b="1" dirty="0">
                  <a:solidFill>
                    <a:schemeClr val="bg1"/>
                  </a:solidFill>
                  <a:latin typeface="+mj-lt"/>
                  <a:ea typeface="MS PGothic" pitchFamily="34" charset="-128"/>
                  <a:cs typeface="Arial" charset="0"/>
                </a:rPr>
                <a:t>Asia-Pacific</a:t>
              </a:r>
            </a:p>
          </p:txBody>
        </p:sp>
      </p:grpSp>
      <p:sp>
        <p:nvSpPr>
          <p:cNvPr id="40" name="Rectangle 39"/>
          <p:cNvSpPr/>
          <p:nvPr/>
        </p:nvSpPr>
        <p:spPr>
          <a:xfrm>
            <a:off x="6154490" y="2686050"/>
            <a:ext cx="1020028" cy="971550"/>
          </a:xfrm>
          <a:prstGeom prst="rect">
            <a:avLst/>
          </a:prstGeom>
          <a:gradFill rotWithShape="1">
            <a:gsLst>
              <a:gs pos="0">
                <a:schemeClr val="accent5">
                  <a:lumMod val="50000"/>
                  <a:alpha val="75000"/>
                </a:schemeClr>
              </a:gs>
              <a:gs pos="100000">
                <a:schemeClr val="accent5">
                  <a:alpha val="75000"/>
                </a:schemeClr>
              </a:gs>
            </a:gsLst>
            <a:lin ang="5400000" scaled="1"/>
          </a:gradFill>
          <a:ln w="25400">
            <a:noFill/>
            <a:round/>
            <a:headEnd/>
            <a:tailEnd/>
          </a:ln>
          <a:effectLst/>
        </p:spPr>
        <p:txBody>
          <a:bodyPr wrap="none" lIns="45998" tIns="22998" rIns="45998" bIns="22998" anchor="ctr"/>
          <a:lstStyle/>
          <a:p>
            <a:pPr algn="ctr" eaLnBrk="0" hangingPunct="0">
              <a:lnSpc>
                <a:spcPct val="90000"/>
              </a:lnSpc>
            </a:pPr>
            <a:r>
              <a:rPr lang="en-US" sz="1300" dirty="0">
                <a:solidFill>
                  <a:schemeClr val="bg1"/>
                </a:solidFill>
                <a:latin typeface="+mj-lt"/>
                <a:ea typeface="MS PGothic" pitchFamily="34" charset="-128"/>
                <a:cs typeface="Arial" charset="0"/>
              </a:rPr>
              <a:t>Sub Domain </a:t>
            </a:r>
          </a:p>
          <a:p>
            <a:pPr algn="ctr" eaLnBrk="0" hangingPunct="0">
              <a:lnSpc>
                <a:spcPct val="90000"/>
              </a:lnSpc>
            </a:pPr>
            <a:r>
              <a:rPr lang="en-US" sz="1300" dirty="0">
                <a:solidFill>
                  <a:schemeClr val="bg1"/>
                </a:solidFill>
                <a:latin typeface="+mj-lt"/>
                <a:ea typeface="MS PGothic" pitchFamily="34" charset="-128"/>
                <a:cs typeface="Arial" charset="0"/>
              </a:rPr>
              <a:t>Group </a:t>
            </a:r>
          </a:p>
          <a:p>
            <a:pPr algn="ctr" eaLnBrk="0" hangingPunct="0">
              <a:lnSpc>
                <a:spcPct val="90000"/>
              </a:lnSpc>
            </a:pPr>
            <a:r>
              <a:rPr lang="en-US" sz="1300" b="1" dirty="0">
                <a:solidFill>
                  <a:schemeClr val="bg1"/>
                </a:solidFill>
                <a:latin typeface="+mj-lt"/>
                <a:ea typeface="MS PGothic" pitchFamily="34" charset="-128"/>
                <a:cs typeface="Arial" charset="0"/>
              </a:rPr>
              <a:t>New York</a:t>
            </a:r>
          </a:p>
        </p:txBody>
      </p:sp>
      <p:sp>
        <p:nvSpPr>
          <p:cNvPr id="46" name="Rectangle 45"/>
          <p:cNvSpPr/>
          <p:nvPr/>
        </p:nvSpPr>
        <p:spPr>
          <a:xfrm>
            <a:off x="7303093" y="2686050"/>
            <a:ext cx="1020028" cy="971550"/>
          </a:xfrm>
          <a:prstGeom prst="rect">
            <a:avLst/>
          </a:prstGeom>
          <a:gradFill rotWithShape="1">
            <a:gsLst>
              <a:gs pos="0">
                <a:schemeClr val="accent3">
                  <a:lumMod val="50000"/>
                  <a:alpha val="75000"/>
                </a:schemeClr>
              </a:gs>
              <a:gs pos="100000">
                <a:schemeClr val="accent3">
                  <a:alpha val="75000"/>
                </a:schemeClr>
              </a:gs>
            </a:gsLst>
            <a:lin ang="5400000" scaled="1"/>
          </a:gradFill>
          <a:ln w="25400">
            <a:noFill/>
            <a:round/>
            <a:headEnd/>
            <a:tailEnd/>
          </a:ln>
          <a:effectLst/>
        </p:spPr>
        <p:txBody>
          <a:bodyPr wrap="none" lIns="45998" tIns="22998" rIns="45998" bIns="22998" anchor="ctr"/>
          <a:lstStyle/>
          <a:p>
            <a:pPr algn="ctr" eaLnBrk="0" hangingPunct="0">
              <a:lnSpc>
                <a:spcPct val="90000"/>
              </a:lnSpc>
            </a:pPr>
            <a:r>
              <a:rPr lang="en-US" sz="1300" dirty="0">
                <a:solidFill>
                  <a:schemeClr val="bg1"/>
                </a:solidFill>
                <a:latin typeface="+mj-lt"/>
                <a:ea typeface="MS PGothic" pitchFamily="34" charset="-128"/>
                <a:cs typeface="Arial" charset="0"/>
              </a:rPr>
              <a:t>Sub Domain </a:t>
            </a:r>
          </a:p>
          <a:p>
            <a:pPr algn="ctr" eaLnBrk="0" hangingPunct="0">
              <a:lnSpc>
                <a:spcPct val="90000"/>
              </a:lnSpc>
            </a:pPr>
            <a:r>
              <a:rPr lang="en-US" sz="1300" dirty="0">
                <a:solidFill>
                  <a:schemeClr val="bg1"/>
                </a:solidFill>
                <a:latin typeface="+mj-lt"/>
                <a:ea typeface="MS PGothic" pitchFamily="34" charset="-128"/>
                <a:cs typeface="Arial" charset="0"/>
              </a:rPr>
              <a:t>Group </a:t>
            </a:r>
          </a:p>
          <a:p>
            <a:pPr algn="ctr" eaLnBrk="0" hangingPunct="0">
              <a:lnSpc>
                <a:spcPct val="90000"/>
              </a:lnSpc>
            </a:pPr>
            <a:r>
              <a:rPr lang="en-US" sz="1300" b="1" dirty="0">
                <a:solidFill>
                  <a:schemeClr val="bg1"/>
                </a:solidFill>
                <a:latin typeface="+mj-lt"/>
                <a:ea typeface="MS PGothic" pitchFamily="34" charset="-128"/>
                <a:cs typeface="Arial" charset="0"/>
              </a:rPr>
              <a:t>Dallas</a:t>
            </a:r>
          </a:p>
        </p:txBody>
      </p:sp>
      <p:sp>
        <p:nvSpPr>
          <p:cNvPr id="55" name="Rectangle 54"/>
          <p:cNvSpPr/>
          <p:nvPr/>
        </p:nvSpPr>
        <p:spPr>
          <a:xfrm>
            <a:off x="7303093" y="4343400"/>
            <a:ext cx="1020028" cy="971550"/>
          </a:xfrm>
          <a:prstGeom prst="rect">
            <a:avLst/>
          </a:prstGeom>
          <a:gradFill rotWithShape="1">
            <a:gsLst>
              <a:gs pos="0">
                <a:schemeClr val="bg2">
                  <a:lumMod val="50000"/>
                  <a:alpha val="75000"/>
                </a:schemeClr>
              </a:gs>
              <a:gs pos="100000">
                <a:schemeClr val="bg2">
                  <a:alpha val="75000"/>
                </a:schemeClr>
              </a:gs>
            </a:gsLst>
            <a:lin ang="5400000" scaled="1"/>
          </a:gradFill>
          <a:ln w="25400">
            <a:noFill/>
            <a:round/>
            <a:headEnd/>
            <a:tailEnd/>
          </a:ln>
          <a:effectLst/>
        </p:spPr>
        <p:txBody>
          <a:bodyPr wrap="none" lIns="45998" tIns="22998" rIns="45998" bIns="22998" anchor="ctr"/>
          <a:lstStyle/>
          <a:p>
            <a:pPr algn="ctr" eaLnBrk="0" hangingPunct="0">
              <a:lnSpc>
                <a:spcPct val="90000"/>
              </a:lnSpc>
            </a:pPr>
            <a:r>
              <a:rPr lang="en-US" sz="1300" dirty="0">
                <a:solidFill>
                  <a:schemeClr val="bg1"/>
                </a:solidFill>
                <a:latin typeface="+mj-lt"/>
                <a:ea typeface="MS PGothic" pitchFamily="34" charset="-128"/>
                <a:cs typeface="Arial" charset="0"/>
              </a:rPr>
              <a:t>Sub Domain </a:t>
            </a:r>
          </a:p>
          <a:p>
            <a:pPr algn="ctr" eaLnBrk="0" hangingPunct="0">
              <a:lnSpc>
                <a:spcPct val="90000"/>
              </a:lnSpc>
            </a:pPr>
            <a:r>
              <a:rPr lang="en-US" sz="1300" dirty="0">
                <a:solidFill>
                  <a:schemeClr val="bg1"/>
                </a:solidFill>
                <a:latin typeface="+mj-lt"/>
                <a:ea typeface="MS PGothic" pitchFamily="34" charset="-128"/>
                <a:cs typeface="Arial" charset="0"/>
              </a:rPr>
              <a:t>Group </a:t>
            </a:r>
          </a:p>
          <a:p>
            <a:pPr algn="ctr" eaLnBrk="0" hangingPunct="0">
              <a:lnSpc>
                <a:spcPct val="90000"/>
              </a:lnSpc>
            </a:pPr>
            <a:r>
              <a:rPr lang="en-US" sz="1300" b="1" dirty="0">
                <a:solidFill>
                  <a:schemeClr val="bg1"/>
                </a:solidFill>
                <a:latin typeface="+mj-lt"/>
                <a:ea typeface="MS PGothic" pitchFamily="34" charset="-128"/>
                <a:cs typeface="Arial" charset="0"/>
              </a:rPr>
              <a:t>Los Angeles</a:t>
            </a:r>
          </a:p>
        </p:txBody>
      </p:sp>
      <p:sp>
        <p:nvSpPr>
          <p:cNvPr id="60" name="Freeform 10"/>
          <p:cNvSpPr>
            <a:spLocks/>
          </p:cNvSpPr>
          <p:nvPr/>
        </p:nvSpPr>
        <p:spPr bwMode="auto">
          <a:xfrm>
            <a:off x="516947" y="2019300"/>
            <a:ext cx="3265226" cy="114300"/>
          </a:xfrm>
          <a:prstGeom prst="round2Same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75981"/>
            <a:endParaRPr lang="en-US" sz="2000" dirty="0">
              <a:solidFill>
                <a:srgbClr val="FFFFFF"/>
              </a:solidFill>
              <a:latin typeface="Arial" pitchFamily="34" charset="0"/>
            </a:endParaRPr>
          </a:p>
        </p:txBody>
      </p:sp>
      <p:cxnSp>
        <p:nvCxnSpPr>
          <p:cNvPr id="61" name="Straight Connector 60"/>
          <p:cNvCxnSpPr/>
          <p:nvPr/>
        </p:nvCxnSpPr>
        <p:spPr>
          <a:xfrm flipV="1">
            <a:off x="516945" y="2133604"/>
            <a:ext cx="3265228" cy="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2" name="Freeform 10"/>
          <p:cNvSpPr>
            <a:spLocks/>
          </p:cNvSpPr>
          <p:nvPr/>
        </p:nvSpPr>
        <p:spPr bwMode="auto">
          <a:xfrm flipV="1">
            <a:off x="516947" y="5511938"/>
            <a:ext cx="3265226" cy="114300"/>
          </a:xfrm>
          <a:prstGeom prst="round2Same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75981"/>
            <a:endParaRPr lang="en-US" sz="2000" dirty="0">
              <a:solidFill>
                <a:srgbClr val="FFFFFF"/>
              </a:solidFill>
              <a:latin typeface="Arial" pitchFamily="34" charset="0"/>
            </a:endParaRPr>
          </a:p>
        </p:txBody>
      </p:sp>
      <p:cxnSp>
        <p:nvCxnSpPr>
          <p:cNvPr id="63" name="Straight Connector 62"/>
          <p:cNvCxnSpPr/>
          <p:nvPr/>
        </p:nvCxnSpPr>
        <p:spPr>
          <a:xfrm flipV="1">
            <a:off x="516945" y="5504226"/>
            <a:ext cx="3265228" cy="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76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1529060" y="2057400"/>
            <a:ext cx="2872166" cy="2914650"/>
            <a:chOff x="4740604" y="3352800"/>
            <a:chExt cx="7239000" cy="3810000"/>
          </a:xfrm>
        </p:grpSpPr>
        <p:sp>
          <p:nvSpPr>
            <p:cNvPr id="47" name="Rectangle 46"/>
            <p:cNvSpPr/>
            <p:nvPr/>
          </p:nvSpPr>
          <p:spPr>
            <a:xfrm>
              <a:off x="4740604" y="3352800"/>
              <a:ext cx="7239000" cy="3810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rtlCol="0" anchor="ctr"/>
            <a:lstStyle/>
            <a:p>
              <a:pPr algn="ctr"/>
              <a:endParaRPr lang="en-GB" dirty="0"/>
            </a:p>
          </p:txBody>
        </p:sp>
        <p:sp>
          <p:nvSpPr>
            <p:cNvPr id="48" name="Rectangle 47"/>
            <p:cNvSpPr/>
            <p:nvPr/>
          </p:nvSpPr>
          <p:spPr>
            <a:xfrm>
              <a:off x="4905774" y="3474758"/>
              <a:ext cx="6908660" cy="356608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anchor="ctr"/>
            <a:lstStyle/>
            <a:p>
              <a:pPr algn="ctr" fontAlgn="auto">
                <a:spcBef>
                  <a:spcPts val="0"/>
                </a:spcBef>
                <a:spcAft>
                  <a:spcPts val="0"/>
                </a:spcAft>
                <a:defRPr/>
              </a:pPr>
              <a:endParaRPr lang="en-US" dirty="0"/>
            </a:p>
          </p:txBody>
        </p:sp>
      </p:grpSp>
      <p:sp>
        <p:nvSpPr>
          <p:cNvPr id="49" name="Rectangle 188"/>
          <p:cNvSpPr txBox="1">
            <a:spLocks noChangeArrowheads="1"/>
          </p:cNvSpPr>
          <p:nvPr/>
        </p:nvSpPr>
        <p:spPr>
          <a:xfrm>
            <a:off x="1529060" y="1574799"/>
            <a:ext cx="2866743" cy="539752"/>
          </a:xfrm>
          <a:prstGeom prst="rect">
            <a:avLst/>
          </a:prstGeom>
        </p:spPr>
        <p:txBody>
          <a:bodyPr vert="horz" lIns="57598" tIns="28799" rIns="57598" bIns="28799" rtlCol="0" anchor="ctr">
            <a:noAutofit/>
          </a:bodyPr>
          <a:lstStyle>
            <a:lvl1pPr marL="342900" indent="-342900" algn="l" defTabSz="1450975" rtl="0" fontAlgn="base">
              <a:spcBef>
                <a:spcPts val="1200"/>
              </a:spcBef>
              <a:spcAft>
                <a:spcPct val="0"/>
              </a:spcAft>
              <a:buClr>
                <a:schemeClr val="accent5"/>
              </a:buClr>
              <a:buFont typeface="Wingdings" pitchFamily="2" charset="2"/>
              <a:buChar char="§"/>
              <a:defRPr lang="en-US" sz="3200" kern="1200" dirty="0" smtClean="0">
                <a:solidFill>
                  <a:srgbClr val="000000"/>
                </a:solidFill>
                <a:latin typeface="+mn-lt"/>
                <a:ea typeface="+mn-ea"/>
                <a:cs typeface="+mn-cs"/>
                <a:sym typeface="Arial" pitchFamily="34" charset="0"/>
              </a:defRPr>
            </a:lvl1pPr>
            <a:lvl2pPr marL="749300" indent="-288925" algn="l" defTabSz="1450975" rtl="0" fontAlgn="base">
              <a:spcBef>
                <a:spcPts val="1200"/>
              </a:spcBef>
              <a:spcAft>
                <a:spcPct val="0"/>
              </a:spcAft>
              <a:buClr>
                <a:schemeClr val="tx1"/>
              </a:buClr>
              <a:buFont typeface="Arial" pitchFamily="34" charset="0"/>
              <a:buChar char="‒"/>
              <a:defRPr lang="en-US" sz="2800" kern="1200" dirty="0" smtClean="0">
                <a:solidFill>
                  <a:srgbClr val="000000"/>
                </a:solidFill>
                <a:latin typeface="+mn-lt"/>
                <a:ea typeface="+mn-ea"/>
                <a:cs typeface="+mn-cs"/>
                <a:sym typeface="Arial" pitchFamily="34" charset="0"/>
              </a:defRPr>
            </a:lvl2pPr>
            <a:lvl3pPr marL="1143000" indent="-225425" algn="l" defTabSz="1450975" rtl="0" fontAlgn="base">
              <a:spcBef>
                <a:spcPts val="1200"/>
              </a:spcBef>
              <a:spcAft>
                <a:spcPct val="0"/>
              </a:spcAft>
              <a:buFont typeface="Arial" pitchFamily="34" charset="0"/>
              <a:buNone/>
              <a:defRPr lang="en-US" sz="2400" kern="1200" dirty="0" smtClean="0">
                <a:solidFill>
                  <a:srgbClr val="000000"/>
                </a:solidFill>
                <a:latin typeface="+mn-lt"/>
                <a:ea typeface="+mn-ea"/>
                <a:cs typeface="+mn-cs"/>
                <a:sym typeface="Arial" pitchFamily="34" charset="0"/>
              </a:defRPr>
            </a:lvl3pPr>
            <a:lvl4pPr marL="1374775" indent="0" algn="l" defTabSz="1450975" rtl="0" fontAlgn="base">
              <a:spcBef>
                <a:spcPts val="1200"/>
              </a:spcBef>
              <a:spcAft>
                <a:spcPct val="0"/>
              </a:spcAft>
              <a:buFont typeface="Arial" pitchFamily="34" charset="0"/>
              <a:buNone/>
              <a:defRPr lang="en-US" sz="2000" kern="1200" dirty="0" smtClean="0">
                <a:solidFill>
                  <a:srgbClr val="000000"/>
                </a:solidFill>
                <a:latin typeface="+mn-lt"/>
                <a:ea typeface="+mn-ea"/>
                <a:cs typeface="+mn-cs"/>
                <a:sym typeface="Arial" pitchFamily="34" charset="0"/>
              </a:defRPr>
            </a:lvl4pPr>
            <a:lvl5pPr marL="1831975" indent="0" algn="l" defTabSz="1450975" rtl="0" fontAlgn="base">
              <a:spcBef>
                <a:spcPts val="1200"/>
              </a:spcBef>
              <a:spcAft>
                <a:spcPct val="0"/>
              </a:spcAft>
              <a:buFont typeface="Arial" pitchFamily="34" charset="0"/>
              <a:buNone/>
              <a:defRPr lang="en-US" sz="1800" kern="1200" dirty="0" smtClean="0">
                <a:solidFill>
                  <a:srgbClr val="000000"/>
                </a:solidFill>
                <a:latin typeface="+mn-lt"/>
                <a:ea typeface="+mn-ea"/>
                <a:cs typeface="+mn-cs"/>
                <a:sym typeface="Arial" pitchFamily="34" charset="0"/>
              </a:defRPr>
            </a:lvl5pPr>
            <a:lvl6pPr marL="3991676"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743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319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954"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9pPr>
          </a:lstStyle>
          <a:p>
            <a:pPr marL="0" indent="0" algn="ctr">
              <a:buNone/>
            </a:pPr>
            <a:r>
              <a:rPr lang="en-US" sz="1300" dirty="0"/>
              <a:t>Global Admin Policies in a Domain Group</a:t>
            </a:r>
          </a:p>
        </p:txBody>
      </p:sp>
      <p:sp>
        <p:nvSpPr>
          <p:cNvPr id="2" name="Title 1"/>
          <p:cNvSpPr>
            <a:spLocks noGrp="1"/>
          </p:cNvSpPr>
          <p:nvPr>
            <p:ph type="title"/>
          </p:nvPr>
        </p:nvSpPr>
        <p:spPr/>
        <p:txBody>
          <a:bodyPr/>
          <a:lstStyle/>
          <a:p>
            <a:r>
              <a:rPr lang="en-US" dirty="0" smtClean="0"/>
              <a:t>Global Admin Policies</a:t>
            </a:r>
            <a:endParaRPr lang="en-US" dirty="0"/>
          </a:p>
        </p:txBody>
      </p:sp>
      <p:sp>
        <p:nvSpPr>
          <p:cNvPr id="3" name="Slide Number Placeholder 2"/>
          <p:cNvSpPr>
            <a:spLocks noGrp="1"/>
          </p:cNvSpPr>
          <p:nvPr>
            <p:ph type="sldNum" sz="quarter" idx="4294967295"/>
          </p:nvPr>
        </p:nvSpPr>
        <p:spPr>
          <a:xfrm>
            <a:off x="8857832" y="6552605"/>
            <a:ext cx="286616" cy="364331"/>
          </a:xfrm>
          <a:prstGeom prst="rect">
            <a:avLst/>
          </a:prstGeom>
        </p:spPr>
        <p:txBody>
          <a:bodyPr/>
          <a:lstStyle/>
          <a:p>
            <a:fld id="{2F5CCB13-0A32-4557-88E9-079F0C330695}" type="slidenum">
              <a:rPr lang="en-US" smtClean="0"/>
              <a:pPr/>
              <a:t>58</a:t>
            </a:fld>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57758" y="1257301"/>
            <a:ext cx="1349638" cy="1495334"/>
          </a:xfrm>
          <a:prstGeom prst="rect">
            <a:avLst/>
          </a:prstGeom>
        </p:spPr>
      </p:pic>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57758" y="2978896"/>
            <a:ext cx="1349638" cy="1495334"/>
          </a:xfrm>
          <a:prstGeom prst="rect">
            <a:avLst/>
          </a:prstGeom>
        </p:spPr>
      </p:pic>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57758" y="4748194"/>
            <a:ext cx="1349638" cy="1495334"/>
          </a:xfrm>
          <a:prstGeom prst="rect">
            <a:avLst/>
          </a:prstGeom>
        </p:spPr>
      </p:pic>
      <p:sp>
        <p:nvSpPr>
          <p:cNvPr id="9" name="TextBox 8"/>
          <p:cNvSpPr txBox="1"/>
          <p:nvPr/>
        </p:nvSpPr>
        <p:spPr>
          <a:xfrm>
            <a:off x="7572082" y="1200150"/>
            <a:ext cx="1399162" cy="288993"/>
          </a:xfrm>
          <a:prstGeom prst="rect">
            <a:avLst/>
          </a:prstGeom>
          <a:noFill/>
        </p:spPr>
        <p:txBody>
          <a:bodyPr wrap="none" lIns="57598" tIns="28799" rIns="57598" bIns="28799" rtlCol="0">
            <a:spAutoFit/>
          </a:bodyPr>
          <a:lstStyle/>
          <a:p>
            <a:r>
              <a:rPr lang="en-US" sz="1500" dirty="0">
                <a:solidFill>
                  <a:schemeClr val="tx2"/>
                </a:solidFill>
                <a:latin typeface="+mj-lt"/>
              </a:rPr>
              <a:t>UCS Domain 1</a:t>
            </a:r>
            <a:endParaRPr lang="en-US" sz="1500" baseline="-25000" dirty="0">
              <a:solidFill>
                <a:schemeClr val="tx2"/>
              </a:solidFill>
              <a:latin typeface="+mj-lt"/>
            </a:endParaRPr>
          </a:p>
        </p:txBody>
      </p:sp>
      <p:sp>
        <p:nvSpPr>
          <p:cNvPr id="10" name="TextBox 9"/>
          <p:cNvSpPr txBox="1"/>
          <p:nvPr/>
        </p:nvSpPr>
        <p:spPr>
          <a:xfrm>
            <a:off x="7572082" y="2914650"/>
            <a:ext cx="1399162" cy="288993"/>
          </a:xfrm>
          <a:prstGeom prst="rect">
            <a:avLst/>
          </a:prstGeom>
          <a:noFill/>
        </p:spPr>
        <p:txBody>
          <a:bodyPr wrap="none" lIns="57598" tIns="28799" rIns="57598" bIns="28799" rtlCol="0">
            <a:spAutoFit/>
          </a:bodyPr>
          <a:lstStyle/>
          <a:p>
            <a:r>
              <a:rPr lang="en-US" sz="1500" dirty="0">
                <a:solidFill>
                  <a:schemeClr val="tx2"/>
                </a:solidFill>
                <a:latin typeface="+mj-lt"/>
              </a:rPr>
              <a:t>UCS Domain 2</a:t>
            </a:r>
            <a:endParaRPr lang="en-US" sz="1500" baseline="-25000" dirty="0">
              <a:solidFill>
                <a:schemeClr val="tx2"/>
              </a:solidFill>
              <a:latin typeface="+mj-lt"/>
            </a:endParaRPr>
          </a:p>
        </p:txBody>
      </p:sp>
      <p:sp>
        <p:nvSpPr>
          <p:cNvPr id="11" name="TextBox 10"/>
          <p:cNvSpPr txBox="1"/>
          <p:nvPr/>
        </p:nvSpPr>
        <p:spPr>
          <a:xfrm>
            <a:off x="7572082" y="4686300"/>
            <a:ext cx="1399162" cy="288993"/>
          </a:xfrm>
          <a:prstGeom prst="rect">
            <a:avLst/>
          </a:prstGeom>
          <a:noFill/>
        </p:spPr>
        <p:txBody>
          <a:bodyPr wrap="none" lIns="57598" tIns="28799" rIns="57598" bIns="28799" rtlCol="0">
            <a:spAutoFit/>
          </a:bodyPr>
          <a:lstStyle/>
          <a:p>
            <a:r>
              <a:rPr lang="en-US" sz="1500" dirty="0">
                <a:solidFill>
                  <a:schemeClr val="tx2"/>
                </a:solidFill>
                <a:latin typeface="+mj-lt"/>
              </a:rPr>
              <a:t>UCS Domain 3</a:t>
            </a:r>
            <a:endParaRPr lang="en-US" sz="1500" baseline="-25000" dirty="0">
              <a:solidFill>
                <a:schemeClr val="tx2"/>
              </a:solidFill>
              <a:latin typeface="+mj-lt"/>
            </a:endParaRPr>
          </a:p>
        </p:txBody>
      </p:sp>
      <p:cxnSp>
        <p:nvCxnSpPr>
          <p:cNvPr id="33" name="Straight Connector 32"/>
          <p:cNvCxnSpPr>
            <a:stCxn id="7" idx="1"/>
          </p:cNvCxnSpPr>
          <p:nvPr/>
        </p:nvCxnSpPr>
        <p:spPr>
          <a:xfrm flipH="1">
            <a:off x="4344410" y="3726564"/>
            <a:ext cx="1813348" cy="259649"/>
          </a:xfrm>
          <a:prstGeom prst="line">
            <a:avLst/>
          </a:prstGeom>
          <a:ln w="38100" cmpd="sng">
            <a:solidFill>
              <a:srgbClr val="1F497D"/>
            </a:solidFill>
            <a:prstDash val="dash"/>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rot="2012161">
            <a:off x="4731214" y="4836003"/>
            <a:ext cx="1142744" cy="288993"/>
          </a:xfrm>
          <a:prstGeom prst="rect">
            <a:avLst/>
          </a:prstGeom>
          <a:noFill/>
        </p:spPr>
        <p:txBody>
          <a:bodyPr wrap="none" lIns="57598" tIns="28799" rIns="57598" bIns="28799" rtlCol="0">
            <a:spAutoFit/>
          </a:bodyPr>
          <a:lstStyle/>
          <a:p>
            <a:r>
              <a:rPr lang="en-US" sz="1500" dirty="0">
                <a:latin typeface="+mj-lt"/>
              </a:rPr>
              <a:t>Registration</a:t>
            </a:r>
          </a:p>
        </p:txBody>
      </p:sp>
      <p:cxnSp>
        <p:nvCxnSpPr>
          <p:cNvPr id="42" name="Straight Arrow Connector 41"/>
          <p:cNvCxnSpPr>
            <a:stCxn id="8" idx="1"/>
          </p:cNvCxnSpPr>
          <p:nvPr/>
        </p:nvCxnSpPr>
        <p:spPr>
          <a:xfrm flipH="1" flipV="1">
            <a:off x="4400567" y="4000501"/>
            <a:ext cx="1757191" cy="1495361"/>
          </a:xfrm>
          <a:prstGeom prst="straightConnector1">
            <a:avLst/>
          </a:prstGeom>
          <a:ln w="38100" cmpd="sng">
            <a:solidFill>
              <a:schemeClr val="tx2"/>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67" name="Rectangle 188"/>
          <p:cNvSpPr txBox="1">
            <a:spLocks noChangeArrowheads="1"/>
          </p:cNvSpPr>
          <p:nvPr/>
        </p:nvSpPr>
        <p:spPr bwMode="auto">
          <a:xfrm>
            <a:off x="1614777" y="2200275"/>
            <a:ext cx="2781025" cy="3571875"/>
          </a:xfrm>
          <a:prstGeom prst="rect">
            <a:avLst/>
          </a:prstGeom>
          <a:noFill/>
          <a:ln w="9525">
            <a:noFill/>
            <a:miter lim="800000"/>
            <a:headEnd/>
            <a:tailEnd/>
          </a:ln>
        </p:spPr>
        <p:txBody>
          <a:bodyPr lIns="91431" tIns="45716" rIns="91431" bIns="45716"/>
          <a:lstStyle/>
          <a:p>
            <a:pPr eaLnBrk="0" hangingPunct="0">
              <a:lnSpc>
                <a:spcPct val="90000"/>
              </a:lnSpc>
              <a:spcBef>
                <a:spcPts val="756"/>
              </a:spcBef>
              <a:buClr>
                <a:schemeClr val="accent5"/>
              </a:buClr>
            </a:pPr>
            <a:r>
              <a:rPr lang="en-US" sz="1300" dirty="0">
                <a:solidFill>
                  <a:srgbClr val="000000"/>
                </a:solidFill>
                <a:latin typeface="+mn-lt"/>
                <a:cs typeface="+mn-cs"/>
                <a:sym typeface="Arial" pitchFamily="34" charset="0"/>
              </a:rPr>
              <a:t>Date and Time: NTP, Time Zone</a:t>
            </a:r>
          </a:p>
          <a:p>
            <a:pPr eaLnBrk="0" hangingPunct="0">
              <a:lnSpc>
                <a:spcPct val="90000"/>
              </a:lnSpc>
              <a:spcBef>
                <a:spcPts val="756"/>
              </a:spcBef>
              <a:buClr>
                <a:schemeClr val="accent5"/>
              </a:buClr>
            </a:pPr>
            <a:r>
              <a:rPr lang="en-US" sz="1300" dirty="0">
                <a:solidFill>
                  <a:srgbClr val="000000"/>
                </a:solidFill>
                <a:latin typeface="+mn-lt"/>
                <a:cs typeface="+mn-cs"/>
                <a:sym typeface="Arial" pitchFamily="34" charset="0"/>
              </a:rPr>
              <a:t>DNS</a:t>
            </a:r>
          </a:p>
          <a:p>
            <a:pPr eaLnBrk="0" hangingPunct="0">
              <a:lnSpc>
                <a:spcPct val="90000"/>
              </a:lnSpc>
              <a:spcBef>
                <a:spcPts val="756"/>
              </a:spcBef>
              <a:buClr>
                <a:schemeClr val="accent5"/>
              </a:buClr>
            </a:pPr>
            <a:r>
              <a:rPr lang="en-US" sz="1300" dirty="0">
                <a:solidFill>
                  <a:srgbClr val="000000"/>
                </a:solidFill>
                <a:latin typeface="+mn-lt"/>
                <a:cs typeface="+mn-cs"/>
                <a:sym typeface="Arial" pitchFamily="34" charset="0"/>
              </a:rPr>
              <a:t>Remote Access</a:t>
            </a:r>
          </a:p>
          <a:p>
            <a:pPr eaLnBrk="0" hangingPunct="0">
              <a:lnSpc>
                <a:spcPct val="90000"/>
              </a:lnSpc>
              <a:spcBef>
                <a:spcPts val="756"/>
              </a:spcBef>
              <a:buClr>
                <a:schemeClr val="accent5"/>
              </a:buClr>
            </a:pPr>
            <a:r>
              <a:rPr lang="en-US" sz="1300" dirty="0">
                <a:solidFill>
                  <a:srgbClr val="000000"/>
                </a:solidFill>
                <a:latin typeface="+mn-lt"/>
                <a:cs typeface="+mn-cs"/>
                <a:sym typeface="Arial" pitchFamily="34" charset="0"/>
              </a:rPr>
              <a:t>SNMP</a:t>
            </a:r>
          </a:p>
          <a:p>
            <a:pPr eaLnBrk="0" hangingPunct="0">
              <a:lnSpc>
                <a:spcPct val="90000"/>
              </a:lnSpc>
              <a:spcBef>
                <a:spcPts val="756"/>
              </a:spcBef>
              <a:buClr>
                <a:schemeClr val="accent5"/>
              </a:buClr>
            </a:pPr>
            <a:r>
              <a:rPr lang="en-US" sz="1300" dirty="0">
                <a:solidFill>
                  <a:srgbClr val="000000"/>
                </a:solidFill>
                <a:latin typeface="+mn-lt"/>
                <a:cs typeface="+mn-cs"/>
                <a:sym typeface="Arial" pitchFamily="34" charset="0"/>
              </a:rPr>
              <a:t>Debug Settings</a:t>
            </a:r>
          </a:p>
          <a:p>
            <a:pPr eaLnBrk="0" hangingPunct="0">
              <a:lnSpc>
                <a:spcPct val="90000"/>
              </a:lnSpc>
              <a:spcBef>
                <a:spcPts val="756"/>
              </a:spcBef>
              <a:buClr>
                <a:schemeClr val="accent5"/>
              </a:buClr>
            </a:pPr>
            <a:r>
              <a:rPr lang="en-US" sz="1300" dirty="0">
                <a:solidFill>
                  <a:srgbClr val="000000"/>
                </a:solidFill>
                <a:latin typeface="+mn-lt"/>
                <a:cs typeface="+mn-cs"/>
                <a:sym typeface="Arial" pitchFamily="34" charset="0"/>
              </a:rPr>
              <a:t>Call Home</a:t>
            </a:r>
          </a:p>
          <a:p>
            <a:pPr eaLnBrk="0" hangingPunct="0">
              <a:lnSpc>
                <a:spcPct val="90000"/>
              </a:lnSpc>
              <a:spcBef>
                <a:spcPts val="756"/>
              </a:spcBef>
              <a:buClr>
                <a:schemeClr val="accent5"/>
              </a:buClr>
            </a:pPr>
            <a:r>
              <a:rPr lang="en-US" sz="1300" dirty="0">
                <a:solidFill>
                  <a:srgbClr val="000000"/>
                </a:solidFill>
                <a:latin typeface="+mn-lt"/>
                <a:cs typeface="+mn-cs"/>
                <a:sym typeface="Arial" pitchFamily="34" charset="0"/>
              </a:rPr>
              <a:t>Authentication (LDAP, Radius, TACACS)</a:t>
            </a:r>
          </a:p>
          <a:p>
            <a:pPr eaLnBrk="0" hangingPunct="0">
              <a:lnSpc>
                <a:spcPct val="90000"/>
              </a:lnSpc>
              <a:spcBef>
                <a:spcPts val="756"/>
              </a:spcBef>
              <a:buClr>
                <a:schemeClr val="accent5"/>
              </a:buClr>
            </a:pPr>
            <a:r>
              <a:rPr lang="en-US" sz="1300" dirty="0">
                <a:solidFill>
                  <a:srgbClr val="000000"/>
                </a:solidFill>
                <a:latin typeface="+mn-lt"/>
                <a:cs typeface="+mn-cs"/>
                <a:sym typeface="Arial" pitchFamily="34" charset="0"/>
              </a:rPr>
              <a:t>Equipment Power and SEL Policies</a:t>
            </a:r>
          </a:p>
        </p:txBody>
      </p:sp>
      <p:cxnSp>
        <p:nvCxnSpPr>
          <p:cNvPr id="68" name="Straight Connector 67"/>
          <p:cNvCxnSpPr/>
          <p:nvPr/>
        </p:nvCxnSpPr>
        <p:spPr>
          <a:xfrm flipH="1">
            <a:off x="4395802" y="2004968"/>
            <a:ext cx="1761956" cy="1981245"/>
          </a:xfrm>
          <a:prstGeom prst="line">
            <a:avLst/>
          </a:prstGeom>
          <a:ln w="38100" cmpd="sng">
            <a:solidFill>
              <a:srgbClr val="1F497D"/>
            </a:solidFill>
            <a:prstDash val="dash"/>
          </a:ln>
          <a:effectLst/>
        </p:spPr>
        <p:style>
          <a:lnRef idx="2">
            <a:schemeClr val="accent1"/>
          </a:lnRef>
          <a:fillRef idx="0">
            <a:schemeClr val="accent1"/>
          </a:fillRef>
          <a:effectRef idx="1">
            <a:schemeClr val="accent1"/>
          </a:effectRef>
          <a:fontRef idx="minor">
            <a:schemeClr val="tx1"/>
          </a:fontRef>
        </p:style>
      </p:cxnSp>
      <p:grpSp>
        <p:nvGrpSpPr>
          <p:cNvPr id="70" name="Group 69"/>
          <p:cNvGrpSpPr/>
          <p:nvPr/>
        </p:nvGrpSpPr>
        <p:grpSpPr>
          <a:xfrm>
            <a:off x="457200" y="5181600"/>
            <a:ext cx="4857365" cy="1028701"/>
            <a:chOff x="-1091407" y="4376551"/>
            <a:chExt cx="3680066" cy="1945141"/>
          </a:xfrm>
        </p:grpSpPr>
        <p:sp>
          <p:nvSpPr>
            <p:cNvPr id="71" name="Freeform 9"/>
            <p:cNvSpPr>
              <a:spLocks/>
            </p:cNvSpPr>
            <p:nvPr/>
          </p:nvSpPr>
          <p:spPr bwMode="auto">
            <a:xfrm>
              <a:off x="-1091406" y="4528951"/>
              <a:ext cx="3680065" cy="1792741"/>
            </a:xfrm>
            <a:prstGeom prst="rect">
              <a:avLst/>
            </a:prstGeom>
            <a:gradFill>
              <a:gsLst>
                <a:gs pos="0">
                  <a:schemeClr val="bg1">
                    <a:lumMod val="85000"/>
                  </a:schemeClr>
                </a:gs>
                <a:gs pos="50000">
                  <a:schemeClr val="bg1">
                    <a:lumMod val="95000"/>
                  </a:schemeClr>
                </a:gs>
                <a:gs pos="100000">
                  <a:schemeClr val="bg1">
                    <a:alpha val="0"/>
                  </a:schemeClr>
                </a:gs>
              </a:gsLst>
              <a:lin ang="5400000" scaled="0"/>
            </a:gradFill>
            <a:ln w="9525">
              <a:noFill/>
              <a:round/>
              <a:headEnd/>
              <a:tailEnd/>
            </a:ln>
            <a:effectLst/>
          </p:spPr>
          <p:txBody>
            <a:bodyPr/>
            <a:lstStyle/>
            <a:p>
              <a:pPr algn="ctr" eaLnBrk="0" hangingPunct="0">
                <a:lnSpc>
                  <a:spcPct val="90000"/>
                </a:lnSpc>
              </a:pPr>
              <a:endParaRPr lang="en-US" dirty="0"/>
            </a:p>
          </p:txBody>
        </p:sp>
        <p:sp>
          <p:nvSpPr>
            <p:cNvPr id="72" name="Freeform 10"/>
            <p:cNvSpPr>
              <a:spLocks/>
            </p:cNvSpPr>
            <p:nvPr/>
          </p:nvSpPr>
          <p:spPr bwMode="auto">
            <a:xfrm>
              <a:off x="-1091406" y="4376551"/>
              <a:ext cx="3680065" cy="152400"/>
            </a:xfrm>
            <a:prstGeom prst="round2Same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75981"/>
              <a:endParaRPr lang="en-US" sz="2000" dirty="0">
                <a:solidFill>
                  <a:srgbClr val="FFFFFF"/>
                </a:solidFill>
                <a:latin typeface="Arial" pitchFamily="34" charset="0"/>
              </a:endParaRPr>
            </a:p>
          </p:txBody>
        </p:sp>
        <p:cxnSp>
          <p:nvCxnSpPr>
            <p:cNvPr id="73" name="Straight Connector 72"/>
            <p:cNvCxnSpPr/>
            <p:nvPr/>
          </p:nvCxnSpPr>
          <p:spPr>
            <a:xfrm>
              <a:off x="-1091407" y="4528952"/>
              <a:ext cx="3680066" cy="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1068942" y="4649822"/>
              <a:ext cx="3657601" cy="1484012"/>
            </a:xfrm>
            <a:prstGeom prst="rect">
              <a:avLst/>
            </a:prstGeom>
          </p:spPr>
          <p:txBody>
            <a:bodyPr wrap="square">
              <a:spAutoFit/>
            </a:bodyPr>
            <a:lstStyle/>
            <a:p>
              <a:pPr marL="215993" indent="-215993">
                <a:buClr>
                  <a:schemeClr val="accent1"/>
                </a:buClr>
                <a:buFont typeface="Wingdings" charset="2"/>
                <a:buChar char="§"/>
              </a:pPr>
              <a:r>
                <a:rPr lang="en-US" sz="1500" dirty="0">
                  <a:solidFill>
                    <a:srgbClr val="000000"/>
                  </a:solidFill>
                  <a:latin typeface="+mj-lt"/>
                </a:rPr>
                <a:t>Admin Policies are defined at the domain group</a:t>
              </a:r>
            </a:p>
            <a:p>
              <a:pPr marL="215993" indent="-215993">
                <a:buClr>
                  <a:schemeClr val="accent1"/>
                </a:buClr>
                <a:buFont typeface="Wingdings" charset="2"/>
                <a:buChar char="§"/>
              </a:pPr>
              <a:r>
                <a:rPr lang="en-US" sz="1500" dirty="0">
                  <a:solidFill>
                    <a:srgbClr val="000000"/>
                  </a:solidFill>
                  <a:latin typeface="+mj-lt"/>
                </a:rPr>
                <a:t>Any domain that is a member of the DG inherits policies</a:t>
              </a:r>
            </a:p>
          </p:txBody>
        </p:sp>
      </p:grpSp>
    </p:spTree>
    <p:extLst>
      <p:ext uri="{BB962C8B-B14F-4D97-AF65-F5344CB8AC3E}">
        <p14:creationId xmlns:p14="http://schemas.microsoft.com/office/powerpoint/2010/main" val="57609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down)">
                                      <p:cBhvr>
                                        <p:cTn id="15" dur="500"/>
                                        <p:tgtEl>
                                          <p:spTgt spid="42"/>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42"/>
                                        </p:tgtEl>
                                      </p:cBhvr>
                                    </p:animEffect>
                                    <p:set>
                                      <p:cBhvr>
                                        <p:cTn id="24" dur="1" fill="hold">
                                          <p:stCondLst>
                                            <p:cond delay="499"/>
                                          </p:stCondLst>
                                        </p:cTn>
                                        <p:tgtEl>
                                          <p:spTgt spid="42"/>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39"/>
                                        </p:tgtEl>
                                      </p:cBhvr>
                                    </p:animEffect>
                                    <p:set>
                                      <p:cBhvr>
                                        <p:cTn id="27"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9" grpId="0"/>
      <p:bldP spid="39"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529060" y="2057400"/>
            <a:ext cx="2872166" cy="2914650"/>
            <a:chOff x="4740604" y="3352800"/>
            <a:chExt cx="7239000" cy="3810000"/>
          </a:xfrm>
        </p:grpSpPr>
        <p:sp>
          <p:nvSpPr>
            <p:cNvPr id="24" name="Rectangle 23"/>
            <p:cNvSpPr/>
            <p:nvPr/>
          </p:nvSpPr>
          <p:spPr>
            <a:xfrm>
              <a:off x="4740604" y="3352800"/>
              <a:ext cx="7239000" cy="3810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rtlCol="0" anchor="ctr"/>
            <a:lstStyle/>
            <a:p>
              <a:pPr algn="ctr"/>
              <a:endParaRPr lang="en-GB" dirty="0"/>
            </a:p>
          </p:txBody>
        </p:sp>
        <p:sp>
          <p:nvSpPr>
            <p:cNvPr id="25" name="Rectangle 24"/>
            <p:cNvSpPr/>
            <p:nvPr/>
          </p:nvSpPr>
          <p:spPr>
            <a:xfrm>
              <a:off x="4905774" y="3474758"/>
              <a:ext cx="6908660" cy="356608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anchor="ctr"/>
            <a:lstStyle/>
            <a:p>
              <a:pPr algn="ctr" fontAlgn="auto">
                <a:spcBef>
                  <a:spcPts val="0"/>
                </a:spcBef>
                <a:spcAft>
                  <a:spcPts val="0"/>
                </a:spcAft>
                <a:defRPr/>
              </a:pPr>
              <a:endParaRPr lang="en-US" dirty="0"/>
            </a:p>
          </p:txBody>
        </p:sp>
      </p:grpSp>
      <p:sp>
        <p:nvSpPr>
          <p:cNvPr id="18" name="Rectangle 188"/>
          <p:cNvSpPr txBox="1">
            <a:spLocks noChangeArrowheads="1"/>
          </p:cNvSpPr>
          <p:nvPr/>
        </p:nvSpPr>
        <p:spPr>
          <a:xfrm>
            <a:off x="1529060" y="1574799"/>
            <a:ext cx="2866743" cy="539752"/>
          </a:xfrm>
          <a:prstGeom prst="rect">
            <a:avLst/>
          </a:prstGeom>
        </p:spPr>
        <p:txBody>
          <a:bodyPr vert="horz" lIns="57598" tIns="28799" rIns="57598" bIns="28799" rtlCol="0" anchor="ctr">
            <a:noAutofit/>
          </a:bodyPr>
          <a:lstStyle>
            <a:lvl1pPr marL="342900" indent="-342900" algn="l" defTabSz="1450975" rtl="0" fontAlgn="base">
              <a:spcBef>
                <a:spcPts val="1200"/>
              </a:spcBef>
              <a:spcAft>
                <a:spcPct val="0"/>
              </a:spcAft>
              <a:buClr>
                <a:schemeClr val="accent5"/>
              </a:buClr>
              <a:buFont typeface="Wingdings" pitchFamily="2" charset="2"/>
              <a:buChar char="§"/>
              <a:defRPr lang="en-US" sz="3200" kern="1200" dirty="0" smtClean="0">
                <a:solidFill>
                  <a:srgbClr val="000000"/>
                </a:solidFill>
                <a:latin typeface="+mn-lt"/>
                <a:ea typeface="+mn-ea"/>
                <a:cs typeface="+mn-cs"/>
                <a:sym typeface="Arial" pitchFamily="34" charset="0"/>
              </a:defRPr>
            </a:lvl1pPr>
            <a:lvl2pPr marL="749300" indent="-288925" algn="l" defTabSz="1450975" rtl="0" fontAlgn="base">
              <a:spcBef>
                <a:spcPts val="1200"/>
              </a:spcBef>
              <a:spcAft>
                <a:spcPct val="0"/>
              </a:spcAft>
              <a:buClr>
                <a:schemeClr val="tx1"/>
              </a:buClr>
              <a:buFont typeface="Arial" pitchFamily="34" charset="0"/>
              <a:buChar char="‒"/>
              <a:defRPr lang="en-US" sz="2800" kern="1200" dirty="0" smtClean="0">
                <a:solidFill>
                  <a:srgbClr val="000000"/>
                </a:solidFill>
                <a:latin typeface="+mn-lt"/>
                <a:ea typeface="+mn-ea"/>
                <a:cs typeface="+mn-cs"/>
                <a:sym typeface="Arial" pitchFamily="34" charset="0"/>
              </a:defRPr>
            </a:lvl2pPr>
            <a:lvl3pPr marL="1143000" indent="-225425" algn="l" defTabSz="1450975" rtl="0" fontAlgn="base">
              <a:spcBef>
                <a:spcPts val="1200"/>
              </a:spcBef>
              <a:spcAft>
                <a:spcPct val="0"/>
              </a:spcAft>
              <a:buFont typeface="Arial" pitchFamily="34" charset="0"/>
              <a:buNone/>
              <a:defRPr lang="en-US" sz="2400" kern="1200" dirty="0" smtClean="0">
                <a:solidFill>
                  <a:srgbClr val="000000"/>
                </a:solidFill>
                <a:latin typeface="+mn-lt"/>
                <a:ea typeface="+mn-ea"/>
                <a:cs typeface="+mn-cs"/>
                <a:sym typeface="Arial" pitchFamily="34" charset="0"/>
              </a:defRPr>
            </a:lvl3pPr>
            <a:lvl4pPr marL="1374775" indent="0" algn="l" defTabSz="1450975" rtl="0" fontAlgn="base">
              <a:spcBef>
                <a:spcPts val="1200"/>
              </a:spcBef>
              <a:spcAft>
                <a:spcPct val="0"/>
              </a:spcAft>
              <a:buFont typeface="Arial" pitchFamily="34" charset="0"/>
              <a:buNone/>
              <a:defRPr lang="en-US" sz="2000" kern="1200" dirty="0" smtClean="0">
                <a:solidFill>
                  <a:srgbClr val="000000"/>
                </a:solidFill>
                <a:latin typeface="+mn-lt"/>
                <a:ea typeface="+mn-ea"/>
                <a:cs typeface="+mn-cs"/>
                <a:sym typeface="Arial" pitchFamily="34" charset="0"/>
              </a:defRPr>
            </a:lvl4pPr>
            <a:lvl5pPr marL="1831975" indent="0" algn="l" defTabSz="1450975" rtl="0" fontAlgn="base">
              <a:spcBef>
                <a:spcPts val="1200"/>
              </a:spcBef>
              <a:spcAft>
                <a:spcPct val="0"/>
              </a:spcAft>
              <a:buFont typeface="Arial" pitchFamily="34" charset="0"/>
              <a:buNone/>
              <a:defRPr lang="en-US" sz="1800" kern="1200" dirty="0" smtClean="0">
                <a:solidFill>
                  <a:srgbClr val="000000"/>
                </a:solidFill>
                <a:latin typeface="+mn-lt"/>
                <a:ea typeface="+mn-ea"/>
                <a:cs typeface="+mn-cs"/>
                <a:sym typeface="Arial" pitchFamily="34" charset="0"/>
              </a:defRPr>
            </a:lvl5pPr>
            <a:lvl6pPr marL="3991676"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743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319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954"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9pPr>
          </a:lstStyle>
          <a:p>
            <a:pPr marL="0" indent="0" algn="ctr">
              <a:buNone/>
            </a:pPr>
            <a:r>
              <a:rPr lang="en-US" sz="1300" dirty="0"/>
              <a:t>Global Admin Policies in a Domain Group</a:t>
            </a:r>
          </a:p>
        </p:txBody>
      </p:sp>
      <p:sp>
        <p:nvSpPr>
          <p:cNvPr id="19" name="Rectangle 188"/>
          <p:cNvSpPr txBox="1">
            <a:spLocks noChangeArrowheads="1"/>
          </p:cNvSpPr>
          <p:nvPr/>
        </p:nvSpPr>
        <p:spPr bwMode="auto">
          <a:xfrm>
            <a:off x="1614777" y="2200275"/>
            <a:ext cx="2781025" cy="3571875"/>
          </a:xfrm>
          <a:prstGeom prst="rect">
            <a:avLst/>
          </a:prstGeom>
          <a:noFill/>
          <a:ln w="9525">
            <a:noFill/>
            <a:miter lim="800000"/>
            <a:headEnd/>
            <a:tailEnd/>
          </a:ln>
        </p:spPr>
        <p:txBody>
          <a:bodyPr lIns="91431" tIns="45716" rIns="91431" bIns="45716"/>
          <a:lstStyle/>
          <a:p>
            <a:pPr eaLnBrk="0" hangingPunct="0">
              <a:lnSpc>
                <a:spcPct val="90000"/>
              </a:lnSpc>
              <a:spcBef>
                <a:spcPts val="756"/>
              </a:spcBef>
              <a:buClr>
                <a:schemeClr val="accent5"/>
              </a:buClr>
            </a:pPr>
            <a:r>
              <a:rPr lang="en-US" sz="1300" dirty="0">
                <a:solidFill>
                  <a:srgbClr val="000000"/>
                </a:solidFill>
                <a:latin typeface="+mn-lt"/>
                <a:cs typeface="+mn-cs"/>
                <a:sym typeface="Arial" pitchFamily="34" charset="0"/>
              </a:rPr>
              <a:t>Date and Time: NTP, Time Zone</a:t>
            </a:r>
          </a:p>
          <a:p>
            <a:pPr eaLnBrk="0" hangingPunct="0">
              <a:lnSpc>
                <a:spcPct val="90000"/>
              </a:lnSpc>
              <a:spcBef>
                <a:spcPts val="756"/>
              </a:spcBef>
              <a:buClr>
                <a:schemeClr val="accent5"/>
              </a:buClr>
            </a:pPr>
            <a:r>
              <a:rPr lang="en-US" sz="1300" dirty="0">
                <a:solidFill>
                  <a:srgbClr val="000000"/>
                </a:solidFill>
                <a:latin typeface="+mn-lt"/>
                <a:cs typeface="+mn-cs"/>
                <a:sym typeface="Arial" pitchFamily="34" charset="0"/>
              </a:rPr>
              <a:t>DNS</a:t>
            </a:r>
          </a:p>
          <a:p>
            <a:pPr eaLnBrk="0" hangingPunct="0">
              <a:lnSpc>
                <a:spcPct val="90000"/>
              </a:lnSpc>
              <a:spcBef>
                <a:spcPts val="756"/>
              </a:spcBef>
              <a:buClr>
                <a:schemeClr val="accent5"/>
              </a:buClr>
            </a:pPr>
            <a:r>
              <a:rPr lang="en-US" sz="1300" dirty="0">
                <a:solidFill>
                  <a:srgbClr val="000000"/>
                </a:solidFill>
                <a:latin typeface="+mn-lt"/>
                <a:cs typeface="+mn-cs"/>
                <a:sym typeface="Arial" pitchFamily="34" charset="0"/>
              </a:rPr>
              <a:t>Remote Access</a:t>
            </a:r>
          </a:p>
          <a:p>
            <a:pPr eaLnBrk="0" hangingPunct="0">
              <a:lnSpc>
                <a:spcPct val="90000"/>
              </a:lnSpc>
              <a:spcBef>
                <a:spcPts val="756"/>
              </a:spcBef>
              <a:buClr>
                <a:schemeClr val="accent5"/>
              </a:buClr>
            </a:pPr>
            <a:r>
              <a:rPr lang="en-US" sz="1300" dirty="0">
                <a:solidFill>
                  <a:srgbClr val="000000"/>
                </a:solidFill>
                <a:latin typeface="+mn-lt"/>
                <a:cs typeface="+mn-cs"/>
                <a:sym typeface="Arial" pitchFamily="34" charset="0"/>
              </a:rPr>
              <a:t>SNMP</a:t>
            </a:r>
          </a:p>
          <a:p>
            <a:pPr eaLnBrk="0" hangingPunct="0">
              <a:lnSpc>
                <a:spcPct val="90000"/>
              </a:lnSpc>
              <a:spcBef>
                <a:spcPts val="756"/>
              </a:spcBef>
              <a:buClr>
                <a:schemeClr val="accent5"/>
              </a:buClr>
            </a:pPr>
            <a:r>
              <a:rPr lang="en-US" sz="1300" dirty="0">
                <a:solidFill>
                  <a:srgbClr val="000000"/>
                </a:solidFill>
                <a:latin typeface="+mn-lt"/>
                <a:cs typeface="+mn-cs"/>
                <a:sym typeface="Arial" pitchFamily="34" charset="0"/>
              </a:rPr>
              <a:t>Debug Settings</a:t>
            </a:r>
          </a:p>
          <a:p>
            <a:pPr eaLnBrk="0" hangingPunct="0">
              <a:lnSpc>
                <a:spcPct val="90000"/>
              </a:lnSpc>
              <a:spcBef>
                <a:spcPts val="756"/>
              </a:spcBef>
              <a:buClr>
                <a:schemeClr val="accent5"/>
              </a:buClr>
            </a:pPr>
            <a:r>
              <a:rPr lang="en-US" sz="1300" dirty="0">
                <a:solidFill>
                  <a:srgbClr val="000000"/>
                </a:solidFill>
                <a:latin typeface="+mn-lt"/>
                <a:cs typeface="+mn-cs"/>
                <a:sym typeface="Arial" pitchFamily="34" charset="0"/>
              </a:rPr>
              <a:t>Call Home</a:t>
            </a:r>
          </a:p>
          <a:p>
            <a:pPr eaLnBrk="0" hangingPunct="0">
              <a:lnSpc>
                <a:spcPct val="90000"/>
              </a:lnSpc>
              <a:spcBef>
                <a:spcPts val="756"/>
              </a:spcBef>
              <a:buClr>
                <a:schemeClr val="accent5"/>
              </a:buClr>
            </a:pPr>
            <a:r>
              <a:rPr lang="en-US" sz="1300" dirty="0">
                <a:solidFill>
                  <a:srgbClr val="000000"/>
                </a:solidFill>
                <a:latin typeface="+mn-lt"/>
                <a:cs typeface="+mn-cs"/>
                <a:sym typeface="Arial" pitchFamily="34" charset="0"/>
              </a:rPr>
              <a:t>Authentication (LDAP, Radius, TACACS)</a:t>
            </a:r>
          </a:p>
          <a:p>
            <a:pPr eaLnBrk="0" hangingPunct="0">
              <a:lnSpc>
                <a:spcPct val="90000"/>
              </a:lnSpc>
              <a:spcBef>
                <a:spcPts val="756"/>
              </a:spcBef>
              <a:buClr>
                <a:schemeClr val="accent5"/>
              </a:buClr>
            </a:pPr>
            <a:r>
              <a:rPr lang="en-US" sz="1300" dirty="0">
                <a:solidFill>
                  <a:srgbClr val="000000"/>
                </a:solidFill>
                <a:latin typeface="+mn-lt"/>
                <a:cs typeface="+mn-cs"/>
                <a:sym typeface="Arial" pitchFamily="34" charset="0"/>
              </a:rPr>
              <a:t>Equipment Power and SEL Policies</a:t>
            </a:r>
          </a:p>
        </p:txBody>
      </p:sp>
      <p:sp>
        <p:nvSpPr>
          <p:cNvPr id="2" name="Title 1"/>
          <p:cNvSpPr>
            <a:spLocks noGrp="1"/>
          </p:cNvSpPr>
          <p:nvPr>
            <p:ph type="title"/>
          </p:nvPr>
        </p:nvSpPr>
        <p:spPr/>
        <p:txBody>
          <a:bodyPr/>
          <a:lstStyle/>
          <a:p>
            <a:r>
              <a:rPr lang="en-US" dirty="0" smtClean="0"/>
              <a:t>Global Admin Policies</a:t>
            </a:r>
            <a:endParaRPr lang="en-US" dirty="0"/>
          </a:p>
        </p:txBody>
      </p:sp>
      <p:sp>
        <p:nvSpPr>
          <p:cNvPr id="3" name="Slide Number Placeholder 2"/>
          <p:cNvSpPr>
            <a:spLocks noGrp="1"/>
          </p:cNvSpPr>
          <p:nvPr>
            <p:ph type="sldNum" sz="quarter" idx="4294967295"/>
          </p:nvPr>
        </p:nvSpPr>
        <p:spPr>
          <a:xfrm>
            <a:off x="8857832" y="6552605"/>
            <a:ext cx="286616" cy="364331"/>
          </a:xfrm>
          <a:prstGeom prst="rect">
            <a:avLst/>
          </a:prstGeom>
        </p:spPr>
        <p:txBody>
          <a:bodyPr/>
          <a:lstStyle/>
          <a:p>
            <a:fld id="{2F5CCB13-0A32-4557-88E9-079F0C330695}" type="slidenum">
              <a:rPr lang="en-US" smtClean="0"/>
              <a:pPr/>
              <a:t>59</a:t>
            </a:fld>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57758" y="1257301"/>
            <a:ext cx="1349638" cy="1495334"/>
          </a:xfrm>
          <a:prstGeom prst="rect">
            <a:avLst/>
          </a:prstGeom>
        </p:spPr>
      </p:pic>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57758" y="2978896"/>
            <a:ext cx="1349638" cy="1495334"/>
          </a:xfrm>
          <a:prstGeom prst="rect">
            <a:avLst/>
          </a:prstGeom>
        </p:spPr>
      </p:pic>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57758" y="4748194"/>
            <a:ext cx="1349638" cy="1495334"/>
          </a:xfrm>
          <a:prstGeom prst="rect">
            <a:avLst/>
          </a:prstGeom>
        </p:spPr>
      </p:pic>
      <p:sp>
        <p:nvSpPr>
          <p:cNvPr id="9" name="TextBox 8"/>
          <p:cNvSpPr txBox="1"/>
          <p:nvPr/>
        </p:nvSpPr>
        <p:spPr>
          <a:xfrm>
            <a:off x="7572082" y="1200150"/>
            <a:ext cx="1399162" cy="288993"/>
          </a:xfrm>
          <a:prstGeom prst="rect">
            <a:avLst/>
          </a:prstGeom>
          <a:noFill/>
        </p:spPr>
        <p:txBody>
          <a:bodyPr wrap="none" lIns="57598" tIns="28799" rIns="57598" bIns="28799" rtlCol="0">
            <a:spAutoFit/>
          </a:bodyPr>
          <a:lstStyle/>
          <a:p>
            <a:r>
              <a:rPr lang="en-US" sz="1500" dirty="0">
                <a:solidFill>
                  <a:schemeClr val="tx2"/>
                </a:solidFill>
                <a:latin typeface="+mj-lt"/>
              </a:rPr>
              <a:t>UCS Domain 1</a:t>
            </a:r>
            <a:endParaRPr lang="en-US" sz="1500" baseline="-25000" dirty="0">
              <a:solidFill>
                <a:schemeClr val="tx2"/>
              </a:solidFill>
              <a:latin typeface="+mj-lt"/>
            </a:endParaRPr>
          </a:p>
        </p:txBody>
      </p:sp>
      <p:sp>
        <p:nvSpPr>
          <p:cNvPr id="10" name="TextBox 9"/>
          <p:cNvSpPr txBox="1"/>
          <p:nvPr/>
        </p:nvSpPr>
        <p:spPr>
          <a:xfrm>
            <a:off x="7572082" y="2914650"/>
            <a:ext cx="1399162" cy="288993"/>
          </a:xfrm>
          <a:prstGeom prst="rect">
            <a:avLst/>
          </a:prstGeom>
          <a:noFill/>
        </p:spPr>
        <p:txBody>
          <a:bodyPr wrap="none" lIns="57598" tIns="28799" rIns="57598" bIns="28799" rtlCol="0">
            <a:spAutoFit/>
          </a:bodyPr>
          <a:lstStyle/>
          <a:p>
            <a:r>
              <a:rPr lang="en-US" sz="1500" dirty="0">
                <a:solidFill>
                  <a:schemeClr val="tx2"/>
                </a:solidFill>
                <a:latin typeface="+mj-lt"/>
              </a:rPr>
              <a:t>UCS Domain 2</a:t>
            </a:r>
            <a:endParaRPr lang="en-US" sz="1500" baseline="-25000" dirty="0">
              <a:solidFill>
                <a:schemeClr val="tx2"/>
              </a:solidFill>
              <a:latin typeface="+mj-lt"/>
            </a:endParaRPr>
          </a:p>
        </p:txBody>
      </p:sp>
      <p:sp>
        <p:nvSpPr>
          <p:cNvPr id="11" name="TextBox 10"/>
          <p:cNvSpPr txBox="1"/>
          <p:nvPr/>
        </p:nvSpPr>
        <p:spPr>
          <a:xfrm>
            <a:off x="7572082" y="4686300"/>
            <a:ext cx="1399162" cy="288993"/>
          </a:xfrm>
          <a:prstGeom prst="rect">
            <a:avLst/>
          </a:prstGeom>
          <a:noFill/>
        </p:spPr>
        <p:txBody>
          <a:bodyPr wrap="none" lIns="57598" tIns="28799" rIns="57598" bIns="28799" rtlCol="0">
            <a:spAutoFit/>
          </a:bodyPr>
          <a:lstStyle/>
          <a:p>
            <a:r>
              <a:rPr lang="en-US" sz="1500" dirty="0">
                <a:solidFill>
                  <a:schemeClr val="tx2"/>
                </a:solidFill>
                <a:latin typeface="+mj-lt"/>
              </a:rPr>
              <a:t>UCS Domain 3</a:t>
            </a:r>
            <a:endParaRPr lang="en-US" sz="1500" baseline="-25000" dirty="0">
              <a:solidFill>
                <a:schemeClr val="tx2"/>
              </a:solidFill>
              <a:latin typeface="+mj-lt"/>
            </a:endParaRPr>
          </a:p>
        </p:txBody>
      </p:sp>
      <p:cxnSp>
        <p:nvCxnSpPr>
          <p:cNvPr id="31" name="Straight Connector 30"/>
          <p:cNvCxnSpPr>
            <a:stCxn id="6" idx="1"/>
            <a:endCxn id="19" idx="3"/>
          </p:cNvCxnSpPr>
          <p:nvPr/>
        </p:nvCxnSpPr>
        <p:spPr>
          <a:xfrm flipH="1">
            <a:off x="4395802" y="2004968"/>
            <a:ext cx="1761956" cy="1981245"/>
          </a:xfrm>
          <a:prstGeom prst="line">
            <a:avLst/>
          </a:prstGeom>
          <a:ln w="38100" cmpd="sng">
            <a:solidFill>
              <a:srgbClr val="1F497D"/>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7" idx="1"/>
            <a:endCxn id="19" idx="3"/>
          </p:cNvCxnSpPr>
          <p:nvPr/>
        </p:nvCxnSpPr>
        <p:spPr>
          <a:xfrm flipH="1">
            <a:off x="4395802" y="3726564"/>
            <a:ext cx="1761956" cy="259649"/>
          </a:xfrm>
          <a:prstGeom prst="line">
            <a:avLst/>
          </a:prstGeom>
          <a:ln w="38100" cmpd="sng">
            <a:solidFill>
              <a:srgbClr val="1F497D"/>
            </a:solidFill>
            <a:prstDash val="dash"/>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rot="2018999">
            <a:off x="4884875" y="4543010"/>
            <a:ext cx="1324584" cy="288993"/>
          </a:xfrm>
          <a:prstGeom prst="rect">
            <a:avLst/>
          </a:prstGeom>
          <a:noFill/>
        </p:spPr>
        <p:txBody>
          <a:bodyPr wrap="none" lIns="57598" tIns="28799" rIns="57598" bIns="28799" rtlCol="0">
            <a:spAutoFit/>
          </a:bodyPr>
          <a:lstStyle/>
          <a:p>
            <a:r>
              <a:rPr lang="en-US" sz="1500" dirty="0">
                <a:latin typeface="+mj-lt"/>
              </a:rPr>
              <a:t>Policy Binding</a:t>
            </a:r>
          </a:p>
        </p:txBody>
      </p:sp>
      <p:cxnSp>
        <p:nvCxnSpPr>
          <p:cNvPr id="42" name="Straight Arrow Connector 41"/>
          <p:cNvCxnSpPr>
            <a:stCxn id="8" idx="1"/>
          </p:cNvCxnSpPr>
          <p:nvPr/>
        </p:nvCxnSpPr>
        <p:spPr>
          <a:xfrm flipH="1" flipV="1">
            <a:off x="4400567" y="4000501"/>
            <a:ext cx="1757191" cy="1495361"/>
          </a:xfrm>
          <a:prstGeom prst="straightConnector1">
            <a:avLst/>
          </a:prstGeom>
          <a:ln w="38100" cmpd="sng">
            <a:solidFill>
              <a:srgbClr val="1F497D"/>
            </a:solidFill>
            <a:prstDash val="dash"/>
          </a:ln>
          <a:effectLst/>
        </p:spPr>
        <p:style>
          <a:lnRef idx="2">
            <a:schemeClr val="accent1"/>
          </a:lnRef>
          <a:fillRef idx="0">
            <a:schemeClr val="accent1"/>
          </a:fillRef>
          <a:effectRef idx="1">
            <a:schemeClr val="accent1"/>
          </a:effectRef>
          <a:fontRef idx="minor">
            <a:schemeClr val="tx1"/>
          </a:fontRef>
        </p:style>
      </p:cxnSp>
      <p:grpSp>
        <p:nvGrpSpPr>
          <p:cNvPr id="26" name="Group 25"/>
          <p:cNvGrpSpPr/>
          <p:nvPr/>
        </p:nvGrpSpPr>
        <p:grpSpPr>
          <a:xfrm>
            <a:off x="457200" y="5181600"/>
            <a:ext cx="4857365" cy="1028701"/>
            <a:chOff x="-1091407" y="4376551"/>
            <a:chExt cx="3680066" cy="1945141"/>
          </a:xfrm>
        </p:grpSpPr>
        <p:sp>
          <p:nvSpPr>
            <p:cNvPr id="27" name="Freeform 9"/>
            <p:cNvSpPr>
              <a:spLocks/>
            </p:cNvSpPr>
            <p:nvPr/>
          </p:nvSpPr>
          <p:spPr bwMode="auto">
            <a:xfrm>
              <a:off x="-1091406" y="4528951"/>
              <a:ext cx="3680065" cy="1792741"/>
            </a:xfrm>
            <a:prstGeom prst="rect">
              <a:avLst/>
            </a:prstGeom>
            <a:gradFill>
              <a:gsLst>
                <a:gs pos="0">
                  <a:schemeClr val="bg1">
                    <a:lumMod val="85000"/>
                  </a:schemeClr>
                </a:gs>
                <a:gs pos="50000">
                  <a:schemeClr val="bg1">
                    <a:lumMod val="95000"/>
                  </a:schemeClr>
                </a:gs>
                <a:gs pos="100000">
                  <a:schemeClr val="bg1">
                    <a:alpha val="0"/>
                  </a:schemeClr>
                </a:gs>
              </a:gsLst>
              <a:lin ang="5400000" scaled="0"/>
            </a:gradFill>
            <a:ln w="9525">
              <a:noFill/>
              <a:round/>
              <a:headEnd/>
              <a:tailEnd/>
            </a:ln>
            <a:effectLst/>
          </p:spPr>
          <p:txBody>
            <a:bodyPr/>
            <a:lstStyle/>
            <a:p>
              <a:pPr algn="ctr" eaLnBrk="0" hangingPunct="0">
                <a:lnSpc>
                  <a:spcPct val="90000"/>
                </a:lnSpc>
              </a:pPr>
              <a:endParaRPr lang="en-US" dirty="0"/>
            </a:p>
          </p:txBody>
        </p:sp>
        <p:sp>
          <p:nvSpPr>
            <p:cNvPr id="28" name="Freeform 10"/>
            <p:cNvSpPr>
              <a:spLocks/>
            </p:cNvSpPr>
            <p:nvPr/>
          </p:nvSpPr>
          <p:spPr bwMode="auto">
            <a:xfrm>
              <a:off x="-1091406" y="4376551"/>
              <a:ext cx="3680065" cy="152400"/>
            </a:xfrm>
            <a:prstGeom prst="round2Same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75981"/>
              <a:endParaRPr lang="en-US" sz="2000" dirty="0">
                <a:solidFill>
                  <a:srgbClr val="FFFFFF"/>
                </a:solidFill>
                <a:latin typeface="Arial" pitchFamily="34" charset="0"/>
              </a:endParaRPr>
            </a:p>
          </p:txBody>
        </p:sp>
        <p:cxnSp>
          <p:nvCxnSpPr>
            <p:cNvPr id="29" name="Straight Connector 28"/>
            <p:cNvCxnSpPr/>
            <p:nvPr/>
          </p:nvCxnSpPr>
          <p:spPr>
            <a:xfrm>
              <a:off x="-1091407" y="4528952"/>
              <a:ext cx="3680066" cy="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068942" y="4649822"/>
              <a:ext cx="3657601" cy="1484012"/>
            </a:xfrm>
            <a:prstGeom prst="rect">
              <a:avLst/>
            </a:prstGeom>
          </p:spPr>
          <p:txBody>
            <a:bodyPr wrap="square">
              <a:spAutoFit/>
            </a:bodyPr>
            <a:lstStyle/>
            <a:p>
              <a:pPr marL="215993" indent="-215993">
                <a:buClr>
                  <a:schemeClr val="accent1"/>
                </a:buClr>
                <a:buFont typeface="Wingdings" charset="2"/>
                <a:buChar char="§"/>
              </a:pPr>
              <a:r>
                <a:rPr lang="en-US" sz="1500" dirty="0">
                  <a:solidFill>
                    <a:srgbClr val="000000"/>
                  </a:solidFill>
                  <a:latin typeface="+mj-lt"/>
                </a:rPr>
                <a:t>Admin Policies are defined at the domain group</a:t>
              </a:r>
            </a:p>
            <a:p>
              <a:pPr marL="215993" indent="-215993">
                <a:buClr>
                  <a:schemeClr val="accent1"/>
                </a:buClr>
                <a:buFont typeface="Wingdings" charset="2"/>
                <a:buChar char="§"/>
              </a:pPr>
              <a:r>
                <a:rPr lang="en-US" sz="1500" dirty="0">
                  <a:solidFill>
                    <a:srgbClr val="000000"/>
                  </a:solidFill>
                  <a:latin typeface="+mj-lt"/>
                </a:rPr>
                <a:t>Any domain that is a member of the DG inherits policies</a:t>
              </a:r>
            </a:p>
          </p:txBody>
        </p:sp>
      </p:grpSp>
    </p:spTree>
    <p:extLst>
      <p:ext uri="{BB962C8B-B14F-4D97-AF65-F5344CB8AC3E}">
        <p14:creationId xmlns:p14="http://schemas.microsoft.com/office/powerpoint/2010/main" val="223111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Verkabelung</a:t>
            </a:r>
            <a:endParaRPr lang="en-US" dirty="0"/>
          </a:p>
        </p:txBody>
      </p:sp>
      <p:pic>
        <p:nvPicPr>
          <p:cNvPr id="5" name="Picture 4" descr="pa3_structured_classc_bladeserver.jpg"/>
          <p:cNvPicPr>
            <a:picLocks noChangeAspect="1"/>
          </p:cNvPicPr>
          <p:nvPr/>
        </p:nvPicPr>
        <p:blipFill>
          <a:blip r:embed="rId2" cstate="print"/>
          <a:stretch>
            <a:fillRect/>
          </a:stretch>
        </p:blipFill>
        <p:spPr bwMode="auto">
          <a:xfrm>
            <a:off x="1798664" y="1481170"/>
            <a:ext cx="1974919" cy="4545204"/>
          </a:xfrm>
          <a:prstGeom prst="rect">
            <a:avLst/>
          </a:prstGeom>
          <a:effectLst>
            <a:glow rad="101600">
              <a:schemeClr val="tx1">
                <a:alpha val="75000"/>
              </a:schemeClr>
            </a:glow>
            <a:softEdge rad="38100"/>
          </a:effectLst>
        </p:spPr>
      </p:pic>
      <p:pic>
        <p:nvPicPr>
          <p:cNvPr id="6" name="Picture 5" descr="UCS-back.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7204" y="1481170"/>
            <a:ext cx="1854753" cy="4545204"/>
          </a:xfrm>
          <a:prstGeom prst="rect">
            <a:avLst/>
          </a:prstGeom>
        </p:spPr>
      </p:pic>
    </p:spTree>
    <p:extLst>
      <p:ext uri="{BB962C8B-B14F-4D97-AF65-F5344CB8AC3E}">
        <p14:creationId xmlns:p14="http://schemas.microsoft.com/office/powerpoint/2010/main" val="2406076228"/>
      </p:ext>
    </p:extLst>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2465468" y="3976436"/>
            <a:ext cx="6297" cy="2024313"/>
          </a:xfrm>
          <a:prstGeom prst="line">
            <a:avLst/>
          </a:prstGeom>
          <a:ln w="38100" cmpd="sng">
            <a:solidFill>
              <a:srgbClr val="1F497D"/>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29701" y="152400"/>
            <a:ext cx="8580924" cy="838200"/>
          </a:xfrm>
        </p:spPr>
        <p:txBody>
          <a:bodyPr/>
          <a:lstStyle/>
          <a:p>
            <a:r>
              <a:rPr lang="en-US" dirty="0"/>
              <a:t>Global Admin </a:t>
            </a:r>
            <a:r>
              <a:rPr lang="en-US" dirty="0" smtClean="0"/>
              <a:t>Policies in Sub Domains</a:t>
            </a:r>
            <a:endParaRPr lang="en-US" dirty="0"/>
          </a:p>
        </p:txBody>
      </p:sp>
      <p:sp>
        <p:nvSpPr>
          <p:cNvPr id="3" name="Slide Number Placeholder 2"/>
          <p:cNvSpPr>
            <a:spLocks noGrp="1"/>
          </p:cNvSpPr>
          <p:nvPr>
            <p:ph type="sldNum" sz="quarter" idx="4294967295"/>
          </p:nvPr>
        </p:nvSpPr>
        <p:spPr>
          <a:xfrm>
            <a:off x="8857832" y="6552605"/>
            <a:ext cx="286616" cy="364331"/>
          </a:xfrm>
          <a:prstGeom prst="rect">
            <a:avLst/>
          </a:prstGeom>
        </p:spPr>
        <p:txBody>
          <a:bodyPr/>
          <a:lstStyle/>
          <a:p>
            <a:fld id="{2F5CCB13-0A32-4557-88E9-079F0C330695}" type="slidenum">
              <a:rPr lang="en-US" smtClean="0"/>
              <a:pPr/>
              <a:t>60</a:t>
            </a:fld>
            <a:endParaRPr lang="en-US" dirty="0"/>
          </a:p>
        </p:txBody>
      </p:sp>
      <p:grpSp>
        <p:nvGrpSpPr>
          <p:cNvPr id="9" name="Group 8"/>
          <p:cNvGrpSpPr/>
          <p:nvPr/>
        </p:nvGrpSpPr>
        <p:grpSpPr>
          <a:xfrm>
            <a:off x="762000" y="914400"/>
            <a:ext cx="3038550" cy="3945858"/>
            <a:chOff x="2718594" y="2099731"/>
            <a:chExt cx="5106572" cy="5596469"/>
          </a:xfrm>
        </p:grpSpPr>
        <p:grpSp>
          <p:nvGrpSpPr>
            <p:cNvPr id="4" name="Group 3"/>
            <p:cNvGrpSpPr/>
            <p:nvPr/>
          </p:nvGrpSpPr>
          <p:grpSpPr>
            <a:xfrm>
              <a:off x="2718594" y="2797238"/>
              <a:ext cx="5106572" cy="3652534"/>
              <a:chOff x="4740604" y="3405779"/>
              <a:chExt cx="7239000" cy="3580916"/>
            </a:xfrm>
          </p:grpSpPr>
          <p:sp>
            <p:nvSpPr>
              <p:cNvPr id="5" name="Rectangle 4"/>
              <p:cNvSpPr/>
              <p:nvPr/>
            </p:nvSpPr>
            <p:spPr>
              <a:xfrm>
                <a:off x="4740604" y="3405779"/>
                <a:ext cx="7239000" cy="358091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rtlCol="0" anchor="ctr"/>
              <a:lstStyle/>
              <a:p>
                <a:pPr algn="ctr"/>
                <a:endParaRPr lang="en-GB" dirty="0"/>
              </a:p>
            </p:txBody>
          </p:sp>
          <p:sp>
            <p:nvSpPr>
              <p:cNvPr id="6" name="Rectangle 5"/>
              <p:cNvSpPr/>
              <p:nvPr/>
            </p:nvSpPr>
            <p:spPr>
              <a:xfrm>
                <a:off x="4905774" y="3527736"/>
                <a:ext cx="6908659" cy="335166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anchor="ctr"/>
              <a:lstStyle/>
              <a:p>
                <a:pPr algn="ctr" fontAlgn="auto">
                  <a:spcBef>
                    <a:spcPts val="0"/>
                  </a:spcBef>
                  <a:spcAft>
                    <a:spcPts val="0"/>
                  </a:spcAft>
                  <a:defRPr/>
                </a:pPr>
                <a:endParaRPr lang="en-US" dirty="0"/>
              </a:p>
            </p:txBody>
          </p:sp>
        </p:grpSp>
        <p:sp>
          <p:nvSpPr>
            <p:cNvPr id="7" name="Rectangle 188"/>
            <p:cNvSpPr txBox="1">
              <a:spLocks noChangeArrowheads="1"/>
            </p:cNvSpPr>
            <p:nvPr/>
          </p:nvSpPr>
          <p:spPr>
            <a:xfrm>
              <a:off x="2718594" y="2099731"/>
              <a:ext cx="5096929" cy="719669"/>
            </a:xfrm>
            <a:prstGeom prst="rect">
              <a:avLst/>
            </a:prstGeom>
          </p:spPr>
          <p:txBody>
            <a:bodyPr vert="horz" lIns="91440" tIns="45720" rIns="91440" bIns="45720" rtlCol="0" anchor="ctr">
              <a:noAutofit/>
            </a:bodyPr>
            <a:lstStyle>
              <a:lvl1pPr marL="342900" indent="-342900" algn="l" defTabSz="1450975" rtl="0" fontAlgn="base">
                <a:spcBef>
                  <a:spcPts val="1200"/>
                </a:spcBef>
                <a:spcAft>
                  <a:spcPct val="0"/>
                </a:spcAft>
                <a:buClr>
                  <a:schemeClr val="accent5"/>
                </a:buClr>
                <a:buFont typeface="Wingdings" pitchFamily="2" charset="2"/>
                <a:buChar char="§"/>
                <a:defRPr lang="en-US" sz="3200" kern="1200" dirty="0" smtClean="0">
                  <a:solidFill>
                    <a:srgbClr val="000000"/>
                  </a:solidFill>
                  <a:latin typeface="+mn-lt"/>
                  <a:ea typeface="+mn-ea"/>
                  <a:cs typeface="+mn-cs"/>
                  <a:sym typeface="Arial" pitchFamily="34" charset="0"/>
                </a:defRPr>
              </a:lvl1pPr>
              <a:lvl2pPr marL="749300" indent="-288925" algn="l" defTabSz="1450975" rtl="0" fontAlgn="base">
                <a:spcBef>
                  <a:spcPts val="1200"/>
                </a:spcBef>
                <a:spcAft>
                  <a:spcPct val="0"/>
                </a:spcAft>
                <a:buClr>
                  <a:schemeClr val="tx1"/>
                </a:buClr>
                <a:buFont typeface="Arial" pitchFamily="34" charset="0"/>
                <a:buChar char="‒"/>
                <a:defRPr lang="en-US" sz="2800" kern="1200" dirty="0" smtClean="0">
                  <a:solidFill>
                    <a:srgbClr val="000000"/>
                  </a:solidFill>
                  <a:latin typeface="+mn-lt"/>
                  <a:ea typeface="+mn-ea"/>
                  <a:cs typeface="+mn-cs"/>
                  <a:sym typeface="Arial" pitchFamily="34" charset="0"/>
                </a:defRPr>
              </a:lvl2pPr>
              <a:lvl3pPr marL="1143000" indent="-225425" algn="l" defTabSz="1450975" rtl="0" fontAlgn="base">
                <a:spcBef>
                  <a:spcPts val="1200"/>
                </a:spcBef>
                <a:spcAft>
                  <a:spcPct val="0"/>
                </a:spcAft>
                <a:buFont typeface="Arial" pitchFamily="34" charset="0"/>
                <a:buNone/>
                <a:defRPr lang="en-US" sz="2400" kern="1200" dirty="0" smtClean="0">
                  <a:solidFill>
                    <a:srgbClr val="000000"/>
                  </a:solidFill>
                  <a:latin typeface="+mn-lt"/>
                  <a:ea typeface="+mn-ea"/>
                  <a:cs typeface="+mn-cs"/>
                  <a:sym typeface="Arial" pitchFamily="34" charset="0"/>
                </a:defRPr>
              </a:lvl3pPr>
              <a:lvl4pPr marL="1374775" indent="0" algn="l" defTabSz="1450975" rtl="0" fontAlgn="base">
                <a:spcBef>
                  <a:spcPts val="1200"/>
                </a:spcBef>
                <a:spcAft>
                  <a:spcPct val="0"/>
                </a:spcAft>
                <a:buFont typeface="Arial" pitchFamily="34" charset="0"/>
                <a:buNone/>
                <a:defRPr lang="en-US" sz="2000" kern="1200" dirty="0" smtClean="0">
                  <a:solidFill>
                    <a:srgbClr val="000000"/>
                  </a:solidFill>
                  <a:latin typeface="+mn-lt"/>
                  <a:ea typeface="+mn-ea"/>
                  <a:cs typeface="+mn-cs"/>
                  <a:sym typeface="Arial" pitchFamily="34" charset="0"/>
                </a:defRPr>
              </a:lvl4pPr>
              <a:lvl5pPr marL="1831975" indent="0" algn="l" defTabSz="1450975" rtl="0" fontAlgn="base">
                <a:spcBef>
                  <a:spcPts val="1200"/>
                </a:spcBef>
                <a:spcAft>
                  <a:spcPct val="0"/>
                </a:spcAft>
                <a:buFont typeface="Arial" pitchFamily="34" charset="0"/>
                <a:buNone/>
                <a:defRPr lang="en-US" sz="1800" kern="1200" dirty="0" smtClean="0">
                  <a:solidFill>
                    <a:srgbClr val="000000"/>
                  </a:solidFill>
                  <a:latin typeface="+mn-lt"/>
                  <a:ea typeface="+mn-ea"/>
                  <a:cs typeface="+mn-cs"/>
                  <a:sym typeface="Arial" pitchFamily="34" charset="0"/>
                </a:defRPr>
              </a:lvl5pPr>
              <a:lvl6pPr marL="3991676"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743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319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954"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9pPr>
            </a:lstStyle>
            <a:p>
              <a:pPr marL="0" indent="0" algn="ctr">
                <a:buNone/>
              </a:pPr>
              <a:r>
                <a:rPr lang="en-US" sz="1100" dirty="0"/>
                <a:t>Domain Group: US Data Centers</a:t>
              </a:r>
            </a:p>
          </p:txBody>
        </p:sp>
        <p:sp>
          <p:nvSpPr>
            <p:cNvPr id="8" name="Rectangle 188"/>
            <p:cNvSpPr txBox="1">
              <a:spLocks noChangeArrowheads="1"/>
            </p:cNvSpPr>
            <p:nvPr/>
          </p:nvSpPr>
          <p:spPr bwMode="auto">
            <a:xfrm>
              <a:off x="2870994" y="2933700"/>
              <a:ext cx="4944528" cy="4762500"/>
            </a:xfrm>
            <a:prstGeom prst="rect">
              <a:avLst/>
            </a:prstGeom>
            <a:noFill/>
            <a:ln w="9525">
              <a:noFill/>
              <a:miter lim="800000"/>
              <a:headEnd/>
              <a:tailEnd/>
            </a:ln>
          </p:spPr>
          <p:txBody>
            <a:bodyPr lIns="145152" tIns="72576" rIns="145152" bIns="72576"/>
            <a:lstStyle/>
            <a:p>
              <a:pPr eaLnBrk="0" hangingPunct="0">
                <a:lnSpc>
                  <a:spcPct val="90000"/>
                </a:lnSpc>
                <a:spcBef>
                  <a:spcPts val="756"/>
                </a:spcBef>
                <a:buClr>
                  <a:schemeClr val="accent5"/>
                </a:buClr>
              </a:pPr>
              <a:r>
                <a:rPr lang="en-US" sz="1100" dirty="0">
                  <a:solidFill>
                    <a:srgbClr val="000000"/>
                  </a:solidFill>
                  <a:latin typeface="+mn-lt"/>
                  <a:cs typeface="+mn-cs"/>
                  <a:sym typeface="Arial" pitchFamily="34" charset="0"/>
                </a:rPr>
                <a:t>Date and Time: NTP, Time Zone</a:t>
              </a:r>
            </a:p>
            <a:p>
              <a:pPr eaLnBrk="0" hangingPunct="0">
                <a:lnSpc>
                  <a:spcPct val="90000"/>
                </a:lnSpc>
                <a:spcBef>
                  <a:spcPts val="756"/>
                </a:spcBef>
                <a:buClr>
                  <a:schemeClr val="accent5"/>
                </a:buClr>
              </a:pPr>
              <a:r>
                <a:rPr lang="en-US" sz="1100" dirty="0">
                  <a:solidFill>
                    <a:srgbClr val="000000"/>
                  </a:solidFill>
                  <a:latin typeface="+mn-lt"/>
                  <a:cs typeface="+mn-cs"/>
                  <a:sym typeface="Arial" pitchFamily="34" charset="0"/>
                </a:rPr>
                <a:t>DNS</a:t>
              </a:r>
            </a:p>
            <a:p>
              <a:pPr eaLnBrk="0" hangingPunct="0">
                <a:lnSpc>
                  <a:spcPct val="90000"/>
                </a:lnSpc>
                <a:spcBef>
                  <a:spcPts val="756"/>
                </a:spcBef>
                <a:buClr>
                  <a:schemeClr val="accent5"/>
                </a:buClr>
              </a:pPr>
              <a:r>
                <a:rPr lang="en-US" sz="1100" dirty="0">
                  <a:solidFill>
                    <a:srgbClr val="000000"/>
                  </a:solidFill>
                  <a:latin typeface="+mn-lt"/>
                  <a:cs typeface="+mn-cs"/>
                  <a:sym typeface="Arial" pitchFamily="34" charset="0"/>
                </a:rPr>
                <a:t>Remote Access</a:t>
              </a:r>
            </a:p>
            <a:p>
              <a:pPr eaLnBrk="0" hangingPunct="0">
                <a:lnSpc>
                  <a:spcPct val="90000"/>
                </a:lnSpc>
                <a:spcBef>
                  <a:spcPts val="756"/>
                </a:spcBef>
                <a:buClr>
                  <a:schemeClr val="accent5"/>
                </a:buClr>
              </a:pPr>
              <a:r>
                <a:rPr lang="en-US" sz="1100" dirty="0">
                  <a:solidFill>
                    <a:srgbClr val="000000"/>
                  </a:solidFill>
                  <a:latin typeface="+mn-lt"/>
                  <a:cs typeface="+mn-cs"/>
                  <a:sym typeface="Arial" pitchFamily="34" charset="0"/>
                </a:rPr>
                <a:t>SNMP</a:t>
              </a:r>
            </a:p>
            <a:p>
              <a:pPr eaLnBrk="0" hangingPunct="0">
                <a:lnSpc>
                  <a:spcPct val="90000"/>
                </a:lnSpc>
                <a:spcBef>
                  <a:spcPts val="756"/>
                </a:spcBef>
                <a:buClr>
                  <a:schemeClr val="accent5"/>
                </a:buClr>
              </a:pPr>
              <a:r>
                <a:rPr lang="en-US" sz="1100" dirty="0">
                  <a:solidFill>
                    <a:srgbClr val="000000"/>
                  </a:solidFill>
                  <a:latin typeface="+mn-lt"/>
                  <a:cs typeface="+mn-cs"/>
                  <a:sym typeface="Arial" pitchFamily="34" charset="0"/>
                </a:rPr>
                <a:t>Debug Settings</a:t>
              </a:r>
            </a:p>
            <a:p>
              <a:pPr eaLnBrk="0" hangingPunct="0">
                <a:lnSpc>
                  <a:spcPct val="90000"/>
                </a:lnSpc>
                <a:spcBef>
                  <a:spcPts val="756"/>
                </a:spcBef>
                <a:buClr>
                  <a:schemeClr val="accent5"/>
                </a:buClr>
              </a:pPr>
              <a:r>
                <a:rPr lang="en-US" sz="1100" dirty="0">
                  <a:solidFill>
                    <a:srgbClr val="000000"/>
                  </a:solidFill>
                  <a:latin typeface="+mn-lt"/>
                  <a:cs typeface="+mn-cs"/>
                  <a:sym typeface="Arial" pitchFamily="34" charset="0"/>
                </a:rPr>
                <a:t>Call Home</a:t>
              </a:r>
            </a:p>
            <a:p>
              <a:pPr eaLnBrk="0" hangingPunct="0">
                <a:lnSpc>
                  <a:spcPct val="90000"/>
                </a:lnSpc>
                <a:spcBef>
                  <a:spcPts val="756"/>
                </a:spcBef>
                <a:buClr>
                  <a:schemeClr val="accent5"/>
                </a:buClr>
              </a:pPr>
              <a:r>
                <a:rPr lang="en-US" sz="1100" dirty="0">
                  <a:solidFill>
                    <a:srgbClr val="000000"/>
                  </a:solidFill>
                  <a:latin typeface="+mn-lt"/>
                  <a:cs typeface="+mn-cs"/>
                  <a:sym typeface="Arial" pitchFamily="34" charset="0"/>
                </a:rPr>
                <a:t>Authentication (LDAP, Radius, TACACS)</a:t>
              </a:r>
            </a:p>
            <a:p>
              <a:pPr eaLnBrk="0" hangingPunct="0">
                <a:lnSpc>
                  <a:spcPct val="90000"/>
                </a:lnSpc>
                <a:spcBef>
                  <a:spcPts val="756"/>
                </a:spcBef>
                <a:buClr>
                  <a:schemeClr val="accent5"/>
                </a:buClr>
              </a:pPr>
              <a:r>
                <a:rPr lang="en-US" sz="1100" dirty="0">
                  <a:solidFill>
                    <a:srgbClr val="000000"/>
                  </a:solidFill>
                  <a:latin typeface="+mn-lt"/>
                  <a:cs typeface="+mn-cs"/>
                  <a:sym typeface="Arial" pitchFamily="34" charset="0"/>
                </a:rPr>
                <a:t>Equipment Power and SEL Policies</a:t>
              </a:r>
            </a:p>
          </p:txBody>
        </p:sp>
      </p:grpSp>
      <p:sp>
        <p:nvSpPr>
          <p:cNvPr id="12" name="Rectangle 11"/>
          <p:cNvSpPr/>
          <p:nvPr/>
        </p:nvSpPr>
        <p:spPr>
          <a:xfrm>
            <a:off x="4271992" y="3886199"/>
            <a:ext cx="1542899" cy="571500"/>
          </a:xfrm>
          <a:prstGeom prst="rect">
            <a:avLst/>
          </a:prstGeom>
          <a:gradFill rotWithShape="1">
            <a:gsLst>
              <a:gs pos="0">
                <a:schemeClr val="accent5">
                  <a:lumMod val="50000"/>
                  <a:alpha val="75000"/>
                </a:schemeClr>
              </a:gs>
              <a:gs pos="100000">
                <a:schemeClr val="accent5">
                  <a:alpha val="75000"/>
                </a:schemeClr>
              </a:gs>
            </a:gsLst>
            <a:lin ang="5400000" scaled="1"/>
          </a:gradFill>
          <a:ln w="25400">
            <a:noFill/>
            <a:round/>
            <a:headEnd/>
            <a:tailEnd/>
          </a:ln>
          <a:effectLst/>
        </p:spPr>
        <p:txBody>
          <a:bodyPr wrap="none" lIns="45998" tIns="22998" rIns="45998" bIns="22998" anchor="ctr"/>
          <a:lstStyle/>
          <a:p>
            <a:pPr algn="ctr" eaLnBrk="0" hangingPunct="0">
              <a:lnSpc>
                <a:spcPct val="90000"/>
              </a:lnSpc>
            </a:pPr>
            <a:r>
              <a:rPr lang="en-US" sz="1300" dirty="0">
                <a:solidFill>
                  <a:srgbClr val="061C23"/>
                </a:solidFill>
                <a:latin typeface="+mj-lt"/>
                <a:ea typeface="MS PGothic" pitchFamily="34" charset="-128"/>
                <a:cs typeface="Arial" charset="0"/>
              </a:rPr>
              <a:t>Date and Time:</a:t>
            </a:r>
            <a:br>
              <a:rPr lang="en-US" sz="1300" dirty="0">
                <a:solidFill>
                  <a:srgbClr val="061C23"/>
                </a:solidFill>
                <a:latin typeface="+mj-lt"/>
                <a:ea typeface="MS PGothic" pitchFamily="34" charset="-128"/>
                <a:cs typeface="Arial" charset="0"/>
              </a:rPr>
            </a:br>
            <a:r>
              <a:rPr lang="en-US" sz="1300" dirty="0">
                <a:solidFill>
                  <a:srgbClr val="061C23"/>
                </a:solidFill>
                <a:latin typeface="+mj-lt"/>
                <a:ea typeface="MS PGothic" pitchFamily="34" charset="-128"/>
                <a:cs typeface="Arial" charset="0"/>
              </a:rPr>
              <a:t>Time Zone </a:t>
            </a:r>
            <a:r>
              <a:rPr lang="en-US" sz="1300" b="1" dirty="0">
                <a:solidFill>
                  <a:srgbClr val="061C23"/>
                </a:solidFill>
                <a:latin typeface="+mj-lt"/>
                <a:ea typeface="MS PGothic" pitchFamily="34" charset="-128"/>
                <a:cs typeface="Arial" charset="0"/>
              </a:rPr>
              <a:t>Eastern</a:t>
            </a:r>
          </a:p>
        </p:txBody>
      </p:sp>
      <p:sp>
        <p:nvSpPr>
          <p:cNvPr id="13" name="Rectangle 12"/>
          <p:cNvSpPr/>
          <p:nvPr/>
        </p:nvSpPr>
        <p:spPr>
          <a:xfrm>
            <a:off x="4271992" y="4800599"/>
            <a:ext cx="1542899" cy="571500"/>
          </a:xfrm>
          <a:prstGeom prst="rect">
            <a:avLst/>
          </a:prstGeom>
          <a:gradFill flip="none" rotWithShape="1">
            <a:gsLst>
              <a:gs pos="0">
                <a:schemeClr val="accent3">
                  <a:lumMod val="50000"/>
                  <a:alpha val="95000"/>
                </a:schemeClr>
              </a:gs>
              <a:gs pos="100000">
                <a:schemeClr val="accent3">
                  <a:alpha val="95000"/>
                </a:schemeClr>
              </a:gs>
            </a:gsLst>
            <a:lin ang="5400000" scaled="1"/>
            <a:tileRect/>
          </a:gradFill>
          <a:ln w="25400">
            <a:noFill/>
            <a:round/>
            <a:headEnd/>
            <a:tailEnd/>
          </a:ln>
          <a:effectLst/>
        </p:spPr>
        <p:txBody>
          <a:bodyPr wrap="none" lIns="45998" tIns="22998" rIns="45998" bIns="22998" anchor="ctr"/>
          <a:lstStyle/>
          <a:p>
            <a:pPr algn="ctr" eaLnBrk="0" hangingPunct="0">
              <a:lnSpc>
                <a:spcPct val="90000"/>
              </a:lnSpc>
            </a:pPr>
            <a:r>
              <a:rPr lang="en-US" sz="1300" dirty="0">
                <a:solidFill>
                  <a:srgbClr val="061C23"/>
                </a:solidFill>
                <a:latin typeface="+mj-lt"/>
                <a:ea typeface="MS PGothic" pitchFamily="34" charset="-128"/>
                <a:cs typeface="Arial" charset="0"/>
              </a:rPr>
              <a:t>Date and Time:</a:t>
            </a:r>
            <a:br>
              <a:rPr lang="en-US" sz="1300" dirty="0">
                <a:solidFill>
                  <a:srgbClr val="061C23"/>
                </a:solidFill>
                <a:latin typeface="+mj-lt"/>
                <a:ea typeface="MS PGothic" pitchFamily="34" charset="-128"/>
                <a:cs typeface="Arial" charset="0"/>
              </a:rPr>
            </a:br>
            <a:r>
              <a:rPr lang="en-US" sz="1300" dirty="0">
                <a:solidFill>
                  <a:srgbClr val="061C23"/>
                </a:solidFill>
                <a:latin typeface="+mj-lt"/>
                <a:ea typeface="MS PGothic" pitchFamily="34" charset="-128"/>
                <a:cs typeface="Arial" charset="0"/>
              </a:rPr>
              <a:t>Time Zone </a:t>
            </a:r>
            <a:r>
              <a:rPr lang="en-US" sz="1300" b="1" dirty="0">
                <a:solidFill>
                  <a:srgbClr val="061C23"/>
                </a:solidFill>
                <a:latin typeface="+mj-lt"/>
                <a:ea typeface="MS PGothic" pitchFamily="34" charset="-128"/>
                <a:cs typeface="Arial" charset="0"/>
              </a:rPr>
              <a:t>Centra</a:t>
            </a:r>
            <a:r>
              <a:rPr lang="en-US" sz="1300" dirty="0">
                <a:solidFill>
                  <a:srgbClr val="061C23"/>
                </a:solidFill>
                <a:latin typeface="+mj-lt"/>
                <a:ea typeface="MS PGothic" pitchFamily="34" charset="-128"/>
                <a:cs typeface="Arial" charset="0"/>
              </a:rPr>
              <a:t>l</a:t>
            </a:r>
          </a:p>
        </p:txBody>
      </p:sp>
      <p:sp>
        <p:nvSpPr>
          <p:cNvPr id="14" name="Rectangle 13"/>
          <p:cNvSpPr/>
          <p:nvPr/>
        </p:nvSpPr>
        <p:spPr>
          <a:xfrm>
            <a:off x="4271992" y="5714999"/>
            <a:ext cx="1542899" cy="571500"/>
          </a:xfrm>
          <a:prstGeom prst="rect">
            <a:avLst/>
          </a:prstGeom>
          <a:gradFill flip="none" rotWithShape="1">
            <a:gsLst>
              <a:gs pos="0">
                <a:schemeClr val="bg2">
                  <a:lumMod val="50000"/>
                </a:schemeClr>
              </a:gs>
              <a:gs pos="100000">
                <a:schemeClr val="bg2"/>
              </a:gs>
            </a:gsLst>
            <a:lin ang="5400000" scaled="1"/>
            <a:tileRect/>
          </a:gradFill>
          <a:ln w="25400">
            <a:noFill/>
            <a:round/>
            <a:headEnd/>
            <a:tailEnd/>
          </a:ln>
          <a:effectLst/>
        </p:spPr>
        <p:txBody>
          <a:bodyPr wrap="none" lIns="45998" tIns="22998" rIns="45998" bIns="22998" anchor="ctr"/>
          <a:lstStyle/>
          <a:p>
            <a:pPr algn="ctr" eaLnBrk="0" hangingPunct="0">
              <a:lnSpc>
                <a:spcPct val="90000"/>
              </a:lnSpc>
            </a:pPr>
            <a:r>
              <a:rPr lang="en-US" sz="1300" dirty="0">
                <a:solidFill>
                  <a:srgbClr val="061C23"/>
                </a:solidFill>
                <a:latin typeface="+mj-lt"/>
                <a:ea typeface="MS PGothic" pitchFamily="34" charset="-128"/>
                <a:cs typeface="Arial" charset="0"/>
              </a:rPr>
              <a:t>Date and Time:</a:t>
            </a:r>
            <a:br>
              <a:rPr lang="en-US" sz="1300" dirty="0">
                <a:solidFill>
                  <a:srgbClr val="061C23"/>
                </a:solidFill>
                <a:latin typeface="+mj-lt"/>
                <a:ea typeface="MS PGothic" pitchFamily="34" charset="-128"/>
                <a:cs typeface="Arial" charset="0"/>
              </a:rPr>
            </a:br>
            <a:r>
              <a:rPr lang="en-US" sz="1300" dirty="0">
                <a:solidFill>
                  <a:srgbClr val="061C23"/>
                </a:solidFill>
                <a:latin typeface="+mj-lt"/>
                <a:ea typeface="MS PGothic" pitchFamily="34" charset="-128"/>
                <a:cs typeface="Arial" charset="0"/>
              </a:rPr>
              <a:t>Time Zone </a:t>
            </a:r>
            <a:r>
              <a:rPr lang="en-US" sz="1300" b="1" dirty="0">
                <a:solidFill>
                  <a:srgbClr val="061C23"/>
                </a:solidFill>
                <a:latin typeface="+mj-lt"/>
                <a:ea typeface="MS PGothic" pitchFamily="34" charset="-128"/>
                <a:cs typeface="Arial" charset="0"/>
              </a:rPr>
              <a:t>Pacific</a:t>
            </a:r>
          </a:p>
        </p:txBody>
      </p:sp>
      <p:grpSp>
        <p:nvGrpSpPr>
          <p:cNvPr id="53" name="Group 52"/>
          <p:cNvGrpSpPr/>
          <p:nvPr/>
        </p:nvGrpSpPr>
        <p:grpSpPr>
          <a:xfrm>
            <a:off x="2471942" y="4171950"/>
            <a:ext cx="1800050" cy="1828800"/>
            <a:chOff x="5129778" y="5562599"/>
            <a:chExt cx="2514602" cy="2438400"/>
          </a:xfrm>
        </p:grpSpPr>
        <p:cxnSp>
          <p:nvCxnSpPr>
            <p:cNvPr id="19" name="Straight Connector 18"/>
            <p:cNvCxnSpPr>
              <a:stCxn id="14" idx="1"/>
            </p:cNvCxnSpPr>
            <p:nvPr/>
          </p:nvCxnSpPr>
          <p:spPr>
            <a:xfrm flipH="1">
              <a:off x="5129780" y="8000999"/>
              <a:ext cx="2514600" cy="0"/>
            </a:xfrm>
            <a:prstGeom prst="line">
              <a:avLst/>
            </a:prstGeom>
            <a:ln w="38100" cmpd="sng">
              <a:solidFill>
                <a:srgbClr val="1F497D"/>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a:stCxn id="13" idx="1"/>
            </p:cNvCxnSpPr>
            <p:nvPr/>
          </p:nvCxnSpPr>
          <p:spPr>
            <a:xfrm flipH="1">
              <a:off x="5129778" y="6781799"/>
              <a:ext cx="2514600" cy="0"/>
            </a:xfrm>
            <a:prstGeom prst="line">
              <a:avLst/>
            </a:prstGeom>
            <a:ln w="38100" cmpd="sng">
              <a:solidFill>
                <a:srgbClr val="1F497D"/>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12" idx="1"/>
            </p:cNvCxnSpPr>
            <p:nvPr/>
          </p:nvCxnSpPr>
          <p:spPr>
            <a:xfrm flipH="1">
              <a:off x="5129779" y="5562599"/>
              <a:ext cx="2514600" cy="0"/>
            </a:xfrm>
            <a:prstGeom prst="line">
              <a:avLst/>
            </a:prstGeom>
            <a:ln w="38100" cmpd="sng">
              <a:solidFill>
                <a:srgbClr val="1F497D"/>
              </a:solidFill>
            </a:ln>
            <a:effectLst/>
          </p:spPr>
          <p:style>
            <a:lnRef idx="2">
              <a:schemeClr val="accent1"/>
            </a:lnRef>
            <a:fillRef idx="0">
              <a:schemeClr val="accent1"/>
            </a:fillRef>
            <a:effectRef idx="1">
              <a:schemeClr val="accent1"/>
            </a:effectRef>
            <a:fontRef idx="minor">
              <a:schemeClr val="tx1"/>
            </a:fontRef>
          </p:style>
        </p:cxnSp>
      </p:grpSp>
      <p:cxnSp>
        <p:nvCxnSpPr>
          <p:cNvPr id="37" name="Straight Connector 36"/>
          <p:cNvCxnSpPr/>
          <p:nvPr/>
        </p:nvCxnSpPr>
        <p:spPr>
          <a:xfrm>
            <a:off x="5814891" y="4171949"/>
            <a:ext cx="857166" cy="0"/>
          </a:xfrm>
          <a:prstGeom prst="line">
            <a:avLst/>
          </a:prstGeom>
          <a:ln w="38100" cmpd="sng">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814891" y="5086349"/>
            <a:ext cx="857166" cy="0"/>
          </a:xfrm>
          <a:prstGeom prst="line">
            <a:avLst/>
          </a:prstGeom>
          <a:ln w="38100" cmpd="sng">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5814891" y="6000749"/>
            <a:ext cx="857166" cy="0"/>
          </a:xfrm>
          <a:prstGeom prst="line">
            <a:avLst/>
          </a:prstGeom>
          <a:ln w="38100" cmpd="sng">
            <a:solidFill>
              <a:schemeClr val="accent4">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24" name="Group 23"/>
          <p:cNvGrpSpPr/>
          <p:nvPr/>
        </p:nvGrpSpPr>
        <p:grpSpPr>
          <a:xfrm>
            <a:off x="6672058" y="3864428"/>
            <a:ext cx="862141" cy="710735"/>
            <a:chOff x="5870293" y="3495966"/>
            <a:chExt cx="890061" cy="829770"/>
          </a:xfrm>
        </p:grpSpPr>
        <p:pic>
          <p:nvPicPr>
            <p:cNvPr id="25" name="Picture 2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70293" y="3495966"/>
              <a:ext cx="611431" cy="677370"/>
            </a:xfrm>
            <a:prstGeom prst="rect">
              <a:avLst/>
            </a:prstGeom>
            <a:noFill/>
            <a:ln>
              <a:noFill/>
            </a:ln>
          </p:spPr>
        </p:pic>
        <p:pic>
          <p:nvPicPr>
            <p:cNvPr id="26" name="Picture 2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48923" y="3648366"/>
              <a:ext cx="611431" cy="677370"/>
            </a:xfrm>
            <a:prstGeom prst="rect">
              <a:avLst/>
            </a:prstGeom>
            <a:noFill/>
            <a:ln>
              <a:noFill/>
            </a:ln>
          </p:spPr>
        </p:pic>
      </p:grpSp>
      <p:grpSp>
        <p:nvGrpSpPr>
          <p:cNvPr id="27" name="Group 26"/>
          <p:cNvGrpSpPr/>
          <p:nvPr/>
        </p:nvGrpSpPr>
        <p:grpSpPr>
          <a:xfrm>
            <a:off x="6672058" y="5715000"/>
            <a:ext cx="862141" cy="710735"/>
            <a:chOff x="5870293" y="3495966"/>
            <a:chExt cx="890061" cy="829770"/>
          </a:xfrm>
        </p:grpSpPr>
        <p:pic>
          <p:nvPicPr>
            <p:cNvPr id="28" name="Picture 2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70293" y="3495966"/>
              <a:ext cx="611431" cy="677370"/>
            </a:xfrm>
            <a:prstGeom prst="rect">
              <a:avLst/>
            </a:prstGeom>
            <a:noFill/>
            <a:ln>
              <a:noFill/>
            </a:ln>
          </p:spPr>
        </p:pic>
        <p:pic>
          <p:nvPicPr>
            <p:cNvPr id="29" name="Picture 2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48923" y="3648366"/>
              <a:ext cx="611431" cy="677370"/>
            </a:xfrm>
            <a:prstGeom prst="rect">
              <a:avLst/>
            </a:prstGeom>
            <a:noFill/>
            <a:ln>
              <a:noFill/>
            </a:ln>
          </p:spPr>
        </p:pic>
      </p:grpSp>
      <p:grpSp>
        <p:nvGrpSpPr>
          <p:cNvPr id="30" name="Group 29"/>
          <p:cNvGrpSpPr/>
          <p:nvPr/>
        </p:nvGrpSpPr>
        <p:grpSpPr>
          <a:xfrm>
            <a:off x="6672058" y="4800600"/>
            <a:ext cx="862141" cy="710735"/>
            <a:chOff x="5870293" y="3495966"/>
            <a:chExt cx="890061" cy="829770"/>
          </a:xfrm>
        </p:grpSpPr>
        <p:pic>
          <p:nvPicPr>
            <p:cNvPr id="31" name="Picture 3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70293" y="3495966"/>
              <a:ext cx="611431" cy="677370"/>
            </a:xfrm>
            <a:prstGeom prst="rect">
              <a:avLst/>
            </a:prstGeom>
            <a:noFill/>
            <a:ln>
              <a:noFill/>
            </a:ln>
          </p:spPr>
        </p:pic>
        <p:pic>
          <p:nvPicPr>
            <p:cNvPr id="32" name="Picture 3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48923" y="3648366"/>
              <a:ext cx="611431" cy="677370"/>
            </a:xfrm>
            <a:prstGeom prst="rect">
              <a:avLst/>
            </a:prstGeom>
            <a:noFill/>
            <a:ln>
              <a:noFill/>
            </a:ln>
          </p:spPr>
        </p:pic>
      </p:grpSp>
      <p:sp>
        <p:nvSpPr>
          <p:cNvPr id="45" name="Rectangle 44"/>
          <p:cNvSpPr/>
          <p:nvPr/>
        </p:nvSpPr>
        <p:spPr>
          <a:xfrm>
            <a:off x="4014842" y="3657599"/>
            <a:ext cx="2014341" cy="199225"/>
          </a:xfrm>
          <a:prstGeom prst="rect">
            <a:avLst/>
          </a:prstGeom>
        </p:spPr>
        <p:txBody>
          <a:bodyPr wrap="square" lIns="57598" tIns="28799" rIns="57598" bIns="28799">
            <a:spAutoFit/>
          </a:bodyPr>
          <a:lstStyle/>
          <a:p>
            <a:pPr lvl="0" algn="ctr" eaLnBrk="0" hangingPunct="0">
              <a:lnSpc>
                <a:spcPct val="90000"/>
              </a:lnSpc>
            </a:pPr>
            <a:r>
              <a:rPr lang="en-US" sz="1000" dirty="0">
                <a:solidFill>
                  <a:srgbClr val="000000"/>
                </a:solidFill>
                <a:latin typeface="Arial"/>
                <a:ea typeface="MS PGothic" pitchFamily="34" charset="-128"/>
                <a:cs typeface="Arial" charset="0"/>
              </a:rPr>
              <a:t>Sub Domain Group: </a:t>
            </a:r>
            <a:r>
              <a:rPr lang="en-US" sz="1000" b="1" dirty="0">
                <a:solidFill>
                  <a:srgbClr val="000000"/>
                </a:solidFill>
                <a:latin typeface="Arial"/>
                <a:ea typeface="MS PGothic" pitchFamily="34" charset="-128"/>
                <a:cs typeface="Arial" charset="0"/>
              </a:rPr>
              <a:t>New York</a:t>
            </a:r>
          </a:p>
        </p:txBody>
      </p:sp>
      <p:sp>
        <p:nvSpPr>
          <p:cNvPr id="46" name="Rectangle 45"/>
          <p:cNvSpPr/>
          <p:nvPr/>
        </p:nvSpPr>
        <p:spPr>
          <a:xfrm>
            <a:off x="4100558" y="4571999"/>
            <a:ext cx="2014341" cy="199225"/>
          </a:xfrm>
          <a:prstGeom prst="rect">
            <a:avLst/>
          </a:prstGeom>
        </p:spPr>
        <p:txBody>
          <a:bodyPr wrap="square" lIns="57598" tIns="28799" rIns="57598" bIns="28799">
            <a:spAutoFit/>
          </a:bodyPr>
          <a:lstStyle/>
          <a:p>
            <a:pPr lvl="0" algn="ctr" eaLnBrk="0" hangingPunct="0">
              <a:lnSpc>
                <a:spcPct val="90000"/>
              </a:lnSpc>
            </a:pPr>
            <a:r>
              <a:rPr lang="en-US" sz="1000" dirty="0">
                <a:solidFill>
                  <a:srgbClr val="000000"/>
                </a:solidFill>
                <a:latin typeface="Arial"/>
                <a:ea typeface="MS PGothic" pitchFamily="34" charset="-128"/>
                <a:cs typeface="Arial" charset="0"/>
              </a:rPr>
              <a:t>Sub Domain Group: </a:t>
            </a:r>
            <a:r>
              <a:rPr lang="en-US" sz="1000" b="1" dirty="0">
                <a:solidFill>
                  <a:srgbClr val="000000"/>
                </a:solidFill>
                <a:latin typeface="Arial"/>
                <a:ea typeface="MS PGothic" pitchFamily="34" charset="-128"/>
                <a:cs typeface="Arial" charset="0"/>
              </a:rPr>
              <a:t>Dallas</a:t>
            </a:r>
          </a:p>
        </p:txBody>
      </p:sp>
      <p:sp>
        <p:nvSpPr>
          <p:cNvPr id="47" name="Rectangle 46"/>
          <p:cNvSpPr/>
          <p:nvPr/>
        </p:nvSpPr>
        <p:spPr>
          <a:xfrm>
            <a:off x="4191000" y="5486399"/>
            <a:ext cx="2142983" cy="199225"/>
          </a:xfrm>
          <a:prstGeom prst="rect">
            <a:avLst/>
          </a:prstGeom>
        </p:spPr>
        <p:txBody>
          <a:bodyPr wrap="square" lIns="57598" tIns="28799" rIns="57598" bIns="28799">
            <a:spAutoFit/>
          </a:bodyPr>
          <a:lstStyle/>
          <a:p>
            <a:pPr lvl="0" algn="ctr" eaLnBrk="0" hangingPunct="0">
              <a:lnSpc>
                <a:spcPct val="90000"/>
              </a:lnSpc>
            </a:pPr>
            <a:r>
              <a:rPr lang="en-US" sz="1000" dirty="0">
                <a:solidFill>
                  <a:srgbClr val="000000"/>
                </a:solidFill>
                <a:latin typeface="Arial"/>
                <a:ea typeface="MS PGothic" pitchFamily="34" charset="-128"/>
                <a:cs typeface="Arial" charset="0"/>
              </a:rPr>
              <a:t>Sub Domain Group: </a:t>
            </a:r>
            <a:r>
              <a:rPr lang="en-US" sz="1000" b="1" dirty="0">
                <a:solidFill>
                  <a:srgbClr val="000000"/>
                </a:solidFill>
                <a:latin typeface="Arial"/>
                <a:ea typeface="MS PGothic" pitchFamily="34" charset="-128"/>
                <a:cs typeface="Arial" charset="0"/>
              </a:rPr>
              <a:t>Los Angeles</a:t>
            </a:r>
          </a:p>
        </p:txBody>
      </p:sp>
      <p:sp>
        <p:nvSpPr>
          <p:cNvPr id="55" name="Rectangle 188"/>
          <p:cNvSpPr txBox="1">
            <a:spLocks noChangeArrowheads="1"/>
          </p:cNvSpPr>
          <p:nvPr/>
        </p:nvSpPr>
        <p:spPr>
          <a:xfrm>
            <a:off x="7572082" y="4000499"/>
            <a:ext cx="894926" cy="507411"/>
          </a:xfrm>
          <a:prstGeom prst="rect">
            <a:avLst/>
          </a:prstGeom>
        </p:spPr>
        <p:txBody>
          <a:bodyPr vert="horz" lIns="57598" tIns="28799" rIns="57598" bIns="28799" rtlCol="0" anchor="ctr">
            <a:noAutofit/>
          </a:bodyPr>
          <a:lstStyle>
            <a:lvl1pPr marL="342900" indent="-342900" algn="l" defTabSz="1450975" rtl="0" fontAlgn="base">
              <a:spcBef>
                <a:spcPts val="1200"/>
              </a:spcBef>
              <a:spcAft>
                <a:spcPct val="0"/>
              </a:spcAft>
              <a:buClr>
                <a:schemeClr val="accent5"/>
              </a:buClr>
              <a:buFont typeface="Wingdings" pitchFamily="2" charset="2"/>
              <a:buChar char="§"/>
              <a:defRPr lang="en-US" sz="3200" kern="1200" dirty="0" smtClean="0">
                <a:solidFill>
                  <a:srgbClr val="000000"/>
                </a:solidFill>
                <a:latin typeface="+mn-lt"/>
                <a:ea typeface="+mn-ea"/>
                <a:cs typeface="+mn-cs"/>
                <a:sym typeface="Arial" pitchFamily="34" charset="0"/>
              </a:defRPr>
            </a:lvl1pPr>
            <a:lvl2pPr marL="749300" indent="-288925" algn="l" defTabSz="1450975" rtl="0" fontAlgn="base">
              <a:spcBef>
                <a:spcPts val="1200"/>
              </a:spcBef>
              <a:spcAft>
                <a:spcPct val="0"/>
              </a:spcAft>
              <a:buClr>
                <a:schemeClr val="tx1"/>
              </a:buClr>
              <a:buFont typeface="Arial" pitchFamily="34" charset="0"/>
              <a:buChar char="‒"/>
              <a:defRPr lang="en-US" sz="2800" kern="1200" dirty="0" smtClean="0">
                <a:solidFill>
                  <a:srgbClr val="000000"/>
                </a:solidFill>
                <a:latin typeface="+mn-lt"/>
                <a:ea typeface="+mn-ea"/>
                <a:cs typeface="+mn-cs"/>
                <a:sym typeface="Arial" pitchFamily="34" charset="0"/>
              </a:defRPr>
            </a:lvl2pPr>
            <a:lvl3pPr marL="1143000" indent="-225425" algn="l" defTabSz="1450975" rtl="0" fontAlgn="base">
              <a:spcBef>
                <a:spcPts val="1200"/>
              </a:spcBef>
              <a:spcAft>
                <a:spcPct val="0"/>
              </a:spcAft>
              <a:buFont typeface="Arial" pitchFamily="34" charset="0"/>
              <a:buNone/>
              <a:defRPr lang="en-US" sz="2400" kern="1200" dirty="0" smtClean="0">
                <a:solidFill>
                  <a:srgbClr val="000000"/>
                </a:solidFill>
                <a:latin typeface="+mn-lt"/>
                <a:ea typeface="+mn-ea"/>
                <a:cs typeface="+mn-cs"/>
                <a:sym typeface="Arial" pitchFamily="34" charset="0"/>
              </a:defRPr>
            </a:lvl3pPr>
            <a:lvl4pPr marL="1374775" indent="0" algn="l" defTabSz="1450975" rtl="0" fontAlgn="base">
              <a:spcBef>
                <a:spcPts val="1200"/>
              </a:spcBef>
              <a:spcAft>
                <a:spcPct val="0"/>
              </a:spcAft>
              <a:buFont typeface="Arial" pitchFamily="34" charset="0"/>
              <a:buNone/>
              <a:defRPr lang="en-US" sz="2000" kern="1200" dirty="0" smtClean="0">
                <a:solidFill>
                  <a:srgbClr val="000000"/>
                </a:solidFill>
                <a:latin typeface="+mn-lt"/>
                <a:ea typeface="+mn-ea"/>
                <a:cs typeface="+mn-cs"/>
                <a:sym typeface="Arial" pitchFamily="34" charset="0"/>
              </a:defRPr>
            </a:lvl4pPr>
            <a:lvl5pPr marL="1831975" indent="0" algn="l" defTabSz="1450975" rtl="0" fontAlgn="base">
              <a:spcBef>
                <a:spcPts val="1200"/>
              </a:spcBef>
              <a:spcAft>
                <a:spcPct val="0"/>
              </a:spcAft>
              <a:buFont typeface="Arial" pitchFamily="34" charset="0"/>
              <a:buNone/>
              <a:defRPr lang="en-US" sz="1800" kern="1200" dirty="0" smtClean="0">
                <a:solidFill>
                  <a:srgbClr val="000000"/>
                </a:solidFill>
                <a:latin typeface="+mn-lt"/>
                <a:ea typeface="+mn-ea"/>
                <a:cs typeface="+mn-cs"/>
                <a:sym typeface="Arial" pitchFamily="34" charset="0"/>
              </a:defRPr>
            </a:lvl5pPr>
            <a:lvl6pPr marL="3991676"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743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319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954"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9pPr>
          </a:lstStyle>
          <a:p>
            <a:pPr marL="0" indent="0">
              <a:buNone/>
            </a:pPr>
            <a:r>
              <a:rPr lang="en-US" sz="1100" dirty="0"/>
              <a:t>New York</a:t>
            </a:r>
          </a:p>
        </p:txBody>
      </p:sp>
      <p:sp>
        <p:nvSpPr>
          <p:cNvPr id="57" name="Rectangle 188"/>
          <p:cNvSpPr txBox="1">
            <a:spLocks noChangeArrowheads="1"/>
          </p:cNvSpPr>
          <p:nvPr/>
        </p:nvSpPr>
        <p:spPr>
          <a:xfrm>
            <a:off x="7572082" y="4972049"/>
            <a:ext cx="894926" cy="507411"/>
          </a:xfrm>
          <a:prstGeom prst="rect">
            <a:avLst/>
          </a:prstGeom>
        </p:spPr>
        <p:txBody>
          <a:bodyPr vert="horz" lIns="57598" tIns="28799" rIns="57598" bIns="28799" rtlCol="0" anchor="ctr">
            <a:noAutofit/>
          </a:bodyPr>
          <a:lstStyle>
            <a:lvl1pPr marL="342900" indent="-342900" algn="l" defTabSz="1450975" rtl="0" fontAlgn="base">
              <a:spcBef>
                <a:spcPts val="1200"/>
              </a:spcBef>
              <a:spcAft>
                <a:spcPct val="0"/>
              </a:spcAft>
              <a:buClr>
                <a:schemeClr val="accent5"/>
              </a:buClr>
              <a:buFont typeface="Wingdings" pitchFamily="2" charset="2"/>
              <a:buChar char="§"/>
              <a:defRPr lang="en-US" sz="3200" kern="1200" dirty="0" smtClean="0">
                <a:solidFill>
                  <a:srgbClr val="000000"/>
                </a:solidFill>
                <a:latin typeface="+mn-lt"/>
                <a:ea typeface="+mn-ea"/>
                <a:cs typeface="+mn-cs"/>
                <a:sym typeface="Arial" pitchFamily="34" charset="0"/>
              </a:defRPr>
            </a:lvl1pPr>
            <a:lvl2pPr marL="749300" indent="-288925" algn="l" defTabSz="1450975" rtl="0" fontAlgn="base">
              <a:spcBef>
                <a:spcPts val="1200"/>
              </a:spcBef>
              <a:spcAft>
                <a:spcPct val="0"/>
              </a:spcAft>
              <a:buClr>
                <a:schemeClr val="tx1"/>
              </a:buClr>
              <a:buFont typeface="Arial" pitchFamily="34" charset="0"/>
              <a:buChar char="‒"/>
              <a:defRPr lang="en-US" sz="2800" kern="1200" dirty="0" smtClean="0">
                <a:solidFill>
                  <a:srgbClr val="000000"/>
                </a:solidFill>
                <a:latin typeface="+mn-lt"/>
                <a:ea typeface="+mn-ea"/>
                <a:cs typeface="+mn-cs"/>
                <a:sym typeface="Arial" pitchFamily="34" charset="0"/>
              </a:defRPr>
            </a:lvl2pPr>
            <a:lvl3pPr marL="1143000" indent="-225425" algn="l" defTabSz="1450975" rtl="0" fontAlgn="base">
              <a:spcBef>
                <a:spcPts val="1200"/>
              </a:spcBef>
              <a:spcAft>
                <a:spcPct val="0"/>
              </a:spcAft>
              <a:buFont typeface="Arial" pitchFamily="34" charset="0"/>
              <a:buNone/>
              <a:defRPr lang="en-US" sz="2400" kern="1200" dirty="0" smtClean="0">
                <a:solidFill>
                  <a:srgbClr val="000000"/>
                </a:solidFill>
                <a:latin typeface="+mn-lt"/>
                <a:ea typeface="+mn-ea"/>
                <a:cs typeface="+mn-cs"/>
                <a:sym typeface="Arial" pitchFamily="34" charset="0"/>
              </a:defRPr>
            </a:lvl3pPr>
            <a:lvl4pPr marL="1374775" indent="0" algn="l" defTabSz="1450975" rtl="0" fontAlgn="base">
              <a:spcBef>
                <a:spcPts val="1200"/>
              </a:spcBef>
              <a:spcAft>
                <a:spcPct val="0"/>
              </a:spcAft>
              <a:buFont typeface="Arial" pitchFamily="34" charset="0"/>
              <a:buNone/>
              <a:defRPr lang="en-US" sz="2000" kern="1200" dirty="0" smtClean="0">
                <a:solidFill>
                  <a:srgbClr val="000000"/>
                </a:solidFill>
                <a:latin typeface="+mn-lt"/>
                <a:ea typeface="+mn-ea"/>
                <a:cs typeface="+mn-cs"/>
                <a:sym typeface="Arial" pitchFamily="34" charset="0"/>
              </a:defRPr>
            </a:lvl4pPr>
            <a:lvl5pPr marL="1831975" indent="0" algn="l" defTabSz="1450975" rtl="0" fontAlgn="base">
              <a:spcBef>
                <a:spcPts val="1200"/>
              </a:spcBef>
              <a:spcAft>
                <a:spcPct val="0"/>
              </a:spcAft>
              <a:buFont typeface="Arial" pitchFamily="34" charset="0"/>
              <a:buNone/>
              <a:defRPr lang="en-US" sz="1800" kern="1200" dirty="0" smtClean="0">
                <a:solidFill>
                  <a:srgbClr val="000000"/>
                </a:solidFill>
                <a:latin typeface="+mn-lt"/>
                <a:ea typeface="+mn-ea"/>
                <a:cs typeface="+mn-cs"/>
                <a:sym typeface="Arial" pitchFamily="34" charset="0"/>
              </a:defRPr>
            </a:lvl5pPr>
            <a:lvl6pPr marL="3991676"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743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319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954"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9pPr>
          </a:lstStyle>
          <a:p>
            <a:pPr marL="0" indent="0">
              <a:buNone/>
            </a:pPr>
            <a:r>
              <a:rPr lang="en-US" sz="1100" dirty="0"/>
              <a:t>Dallas</a:t>
            </a:r>
          </a:p>
        </p:txBody>
      </p:sp>
      <p:sp>
        <p:nvSpPr>
          <p:cNvPr id="58" name="Rectangle 188"/>
          <p:cNvSpPr txBox="1">
            <a:spLocks noChangeArrowheads="1"/>
          </p:cNvSpPr>
          <p:nvPr/>
        </p:nvSpPr>
        <p:spPr>
          <a:xfrm>
            <a:off x="7572082" y="5829299"/>
            <a:ext cx="894926" cy="507411"/>
          </a:xfrm>
          <a:prstGeom prst="rect">
            <a:avLst/>
          </a:prstGeom>
        </p:spPr>
        <p:txBody>
          <a:bodyPr vert="horz" lIns="57598" tIns="28799" rIns="57598" bIns="28799" rtlCol="0" anchor="ctr">
            <a:noAutofit/>
          </a:bodyPr>
          <a:lstStyle>
            <a:lvl1pPr marL="342900" indent="-342900" algn="l" defTabSz="1450975" rtl="0" fontAlgn="base">
              <a:spcBef>
                <a:spcPts val="1200"/>
              </a:spcBef>
              <a:spcAft>
                <a:spcPct val="0"/>
              </a:spcAft>
              <a:buClr>
                <a:schemeClr val="accent5"/>
              </a:buClr>
              <a:buFont typeface="Wingdings" pitchFamily="2" charset="2"/>
              <a:buChar char="§"/>
              <a:defRPr lang="en-US" sz="3200" kern="1200" dirty="0" smtClean="0">
                <a:solidFill>
                  <a:srgbClr val="000000"/>
                </a:solidFill>
                <a:latin typeface="+mn-lt"/>
                <a:ea typeface="+mn-ea"/>
                <a:cs typeface="+mn-cs"/>
                <a:sym typeface="Arial" pitchFamily="34" charset="0"/>
              </a:defRPr>
            </a:lvl1pPr>
            <a:lvl2pPr marL="749300" indent="-288925" algn="l" defTabSz="1450975" rtl="0" fontAlgn="base">
              <a:spcBef>
                <a:spcPts val="1200"/>
              </a:spcBef>
              <a:spcAft>
                <a:spcPct val="0"/>
              </a:spcAft>
              <a:buClr>
                <a:schemeClr val="tx1"/>
              </a:buClr>
              <a:buFont typeface="Arial" pitchFamily="34" charset="0"/>
              <a:buChar char="‒"/>
              <a:defRPr lang="en-US" sz="2800" kern="1200" dirty="0" smtClean="0">
                <a:solidFill>
                  <a:srgbClr val="000000"/>
                </a:solidFill>
                <a:latin typeface="+mn-lt"/>
                <a:ea typeface="+mn-ea"/>
                <a:cs typeface="+mn-cs"/>
                <a:sym typeface="Arial" pitchFamily="34" charset="0"/>
              </a:defRPr>
            </a:lvl2pPr>
            <a:lvl3pPr marL="1143000" indent="-225425" algn="l" defTabSz="1450975" rtl="0" fontAlgn="base">
              <a:spcBef>
                <a:spcPts val="1200"/>
              </a:spcBef>
              <a:spcAft>
                <a:spcPct val="0"/>
              </a:spcAft>
              <a:buFont typeface="Arial" pitchFamily="34" charset="0"/>
              <a:buNone/>
              <a:defRPr lang="en-US" sz="2400" kern="1200" dirty="0" smtClean="0">
                <a:solidFill>
                  <a:srgbClr val="000000"/>
                </a:solidFill>
                <a:latin typeface="+mn-lt"/>
                <a:ea typeface="+mn-ea"/>
                <a:cs typeface="+mn-cs"/>
                <a:sym typeface="Arial" pitchFamily="34" charset="0"/>
              </a:defRPr>
            </a:lvl3pPr>
            <a:lvl4pPr marL="1374775" indent="0" algn="l" defTabSz="1450975" rtl="0" fontAlgn="base">
              <a:spcBef>
                <a:spcPts val="1200"/>
              </a:spcBef>
              <a:spcAft>
                <a:spcPct val="0"/>
              </a:spcAft>
              <a:buFont typeface="Arial" pitchFamily="34" charset="0"/>
              <a:buNone/>
              <a:defRPr lang="en-US" sz="2000" kern="1200" dirty="0" smtClean="0">
                <a:solidFill>
                  <a:srgbClr val="000000"/>
                </a:solidFill>
                <a:latin typeface="+mn-lt"/>
                <a:ea typeface="+mn-ea"/>
                <a:cs typeface="+mn-cs"/>
                <a:sym typeface="Arial" pitchFamily="34" charset="0"/>
              </a:defRPr>
            </a:lvl4pPr>
            <a:lvl5pPr marL="1831975" indent="0" algn="l" defTabSz="1450975" rtl="0" fontAlgn="base">
              <a:spcBef>
                <a:spcPts val="1200"/>
              </a:spcBef>
              <a:spcAft>
                <a:spcPct val="0"/>
              </a:spcAft>
              <a:buFont typeface="Arial" pitchFamily="34" charset="0"/>
              <a:buNone/>
              <a:defRPr lang="en-US" sz="1800" kern="1200" dirty="0" smtClean="0">
                <a:solidFill>
                  <a:srgbClr val="000000"/>
                </a:solidFill>
                <a:latin typeface="+mn-lt"/>
                <a:ea typeface="+mn-ea"/>
                <a:cs typeface="+mn-cs"/>
                <a:sym typeface="Arial" pitchFamily="34" charset="0"/>
              </a:defRPr>
            </a:lvl5pPr>
            <a:lvl6pPr marL="3991676"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743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319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954"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9pPr>
          </a:lstStyle>
          <a:p>
            <a:pPr marL="0" indent="0">
              <a:buNone/>
            </a:pPr>
            <a:r>
              <a:rPr lang="en-US" sz="1100" dirty="0"/>
              <a:t>Los Angeles</a:t>
            </a:r>
          </a:p>
        </p:txBody>
      </p:sp>
      <p:grpSp>
        <p:nvGrpSpPr>
          <p:cNvPr id="60" name="Group 59"/>
          <p:cNvGrpSpPr/>
          <p:nvPr/>
        </p:nvGrpSpPr>
        <p:grpSpPr>
          <a:xfrm>
            <a:off x="3929125" y="1428748"/>
            <a:ext cx="5000583" cy="1852681"/>
            <a:chOff x="-1091407" y="4376551"/>
            <a:chExt cx="3680066" cy="3503183"/>
          </a:xfrm>
        </p:grpSpPr>
        <p:sp>
          <p:nvSpPr>
            <p:cNvPr id="61" name="Freeform 9"/>
            <p:cNvSpPr>
              <a:spLocks/>
            </p:cNvSpPr>
            <p:nvPr/>
          </p:nvSpPr>
          <p:spPr bwMode="auto">
            <a:xfrm>
              <a:off x="-1091406" y="4528951"/>
              <a:ext cx="3680065" cy="1792741"/>
            </a:xfrm>
            <a:prstGeom prst="rect">
              <a:avLst/>
            </a:prstGeom>
            <a:gradFill>
              <a:gsLst>
                <a:gs pos="0">
                  <a:schemeClr val="bg1">
                    <a:lumMod val="85000"/>
                  </a:schemeClr>
                </a:gs>
                <a:gs pos="50000">
                  <a:schemeClr val="bg1">
                    <a:lumMod val="95000"/>
                  </a:schemeClr>
                </a:gs>
                <a:gs pos="100000">
                  <a:schemeClr val="bg1">
                    <a:alpha val="0"/>
                  </a:schemeClr>
                </a:gs>
              </a:gsLst>
              <a:lin ang="5400000" scaled="0"/>
            </a:gradFill>
            <a:ln w="9525">
              <a:noFill/>
              <a:round/>
              <a:headEnd/>
              <a:tailEnd/>
            </a:ln>
            <a:effectLst/>
          </p:spPr>
          <p:txBody>
            <a:bodyPr/>
            <a:lstStyle/>
            <a:p>
              <a:pPr algn="ctr" eaLnBrk="0" hangingPunct="0">
                <a:lnSpc>
                  <a:spcPct val="90000"/>
                </a:lnSpc>
              </a:pPr>
              <a:endParaRPr lang="en-US" dirty="0"/>
            </a:p>
          </p:txBody>
        </p:sp>
        <p:sp>
          <p:nvSpPr>
            <p:cNvPr id="62" name="Freeform 10"/>
            <p:cNvSpPr>
              <a:spLocks/>
            </p:cNvSpPr>
            <p:nvPr/>
          </p:nvSpPr>
          <p:spPr bwMode="auto">
            <a:xfrm>
              <a:off x="-1091406" y="4376551"/>
              <a:ext cx="3680065" cy="152400"/>
            </a:xfrm>
            <a:prstGeom prst="round2Same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75981"/>
              <a:endParaRPr lang="en-US" sz="2000" dirty="0">
                <a:solidFill>
                  <a:srgbClr val="FFFFFF"/>
                </a:solidFill>
                <a:latin typeface="Arial" pitchFamily="34" charset="0"/>
              </a:endParaRPr>
            </a:p>
          </p:txBody>
        </p:sp>
        <p:cxnSp>
          <p:nvCxnSpPr>
            <p:cNvPr id="63" name="Straight Connector 62"/>
            <p:cNvCxnSpPr/>
            <p:nvPr/>
          </p:nvCxnSpPr>
          <p:spPr>
            <a:xfrm>
              <a:off x="-1091407" y="4528952"/>
              <a:ext cx="3680066" cy="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1068942" y="4649822"/>
              <a:ext cx="3657601" cy="3229912"/>
            </a:xfrm>
            <a:prstGeom prst="rect">
              <a:avLst/>
            </a:prstGeom>
          </p:spPr>
          <p:txBody>
            <a:bodyPr wrap="square">
              <a:spAutoFit/>
            </a:bodyPr>
            <a:lstStyle/>
            <a:p>
              <a:pPr marL="215993" indent="-215993">
                <a:buClr>
                  <a:schemeClr val="accent1"/>
                </a:buClr>
                <a:buFont typeface="Wingdings" charset="2"/>
                <a:buChar char="§"/>
              </a:pPr>
              <a:r>
                <a:rPr lang="en-US" sz="1500" dirty="0">
                  <a:solidFill>
                    <a:srgbClr val="000000"/>
                  </a:solidFill>
                  <a:latin typeface="+mj-lt"/>
                </a:rPr>
                <a:t>Sub domain groups inherit properties from parent domain(s)</a:t>
              </a:r>
            </a:p>
            <a:p>
              <a:pPr marL="215993" indent="-215993">
                <a:buClr>
                  <a:schemeClr val="accent1"/>
                </a:buClr>
                <a:buFont typeface="Wingdings" charset="2"/>
                <a:buChar char="§"/>
              </a:pPr>
              <a:r>
                <a:rPr lang="en-US" sz="1500" dirty="0">
                  <a:solidFill>
                    <a:srgbClr val="000000"/>
                  </a:solidFill>
                  <a:latin typeface="+mj-lt"/>
                </a:rPr>
                <a:t>Easy way to manage exceptions to “master” policies</a:t>
              </a:r>
            </a:p>
            <a:p>
              <a:pPr marL="215993" indent="-215993">
                <a:buClr>
                  <a:schemeClr val="accent1"/>
                </a:buClr>
                <a:buFont typeface="Wingdings" charset="2"/>
                <a:buChar char="§"/>
              </a:pPr>
              <a:r>
                <a:rPr lang="en-US" sz="1500" dirty="0">
                  <a:solidFill>
                    <a:srgbClr val="000000"/>
                  </a:solidFill>
                  <a:latin typeface="+mj-lt"/>
                </a:rPr>
                <a:t>Exceptions get defined at the sub-domain level</a:t>
              </a:r>
            </a:p>
            <a:p>
              <a:pPr marL="215993" indent="-215993">
                <a:buClr>
                  <a:schemeClr val="accent1"/>
                </a:buClr>
                <a:buFont typeface="Wingdings" charset="2"/>
                <a:buChar char="§"/>
              </a:pPr>
              <a:r>
                <a:rPr lang="en-US" sz="1500" dirty="0">
                  <a:solidFill>
                    <a:srgbClr val="000000"/>
                  </a:solidFill>
                  <a:latin typeface="+mj-lt"/>
                </a:rPr>
                <a:t>Any domain in the sub-domain has all parent properties + </a:t>
              </a:r>
            </a:p>
            <a:p>
              <a:pPr marL="215993" indent="-215993">
                <a:buClr>
                  <a:schemeClr val="accent1"/>
                </a:buClr>
                <a:buFont typeface="Wingdings" charset="2"/>
                <a:buChar char="§"/>
              </a:pPr>
              <a:r>
                <a:rPr lang="en-US" sz="1500" dirty="0">
                  <a:solidFill>
                    <a:srgbClr val="000000"/>
                  </a:solidFill>
                  <a:latin typeface="+mj-lt"/>
                </a:rPr>
                <a:t>The local policies defined at the sub-domain level </a:t>
              </a:r>
            </a:p>
          </p:txBody>
        </p:sp>
      </p:grpSp>
    </p:spTree>
    <p:extLst>
      <p:ext uri="{BB962C8B-B14F-4D97-AF65-F5344CB8AC3E}">
        <p14:creationId xmlns:p14="http://schemas.microsoft.com/office/powerpoint/2010/main" val="35033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UCS Manager Registration</a:t>
            </a:r>
            <a:endParaRPr lang="en-US" dirty="0"/>
          </a:p>
        </p:txBody>
      </p:sp>
      <p:sp>
        <p:nvSpPr>
          <p:cNvPr id="3" name="Slide Number Placeholder 2"/>
          <p:cNvSpPr>
            <a:spLocks noGrp="1"/>
          </p:cNvSpPr>
          <p:nvPr>
            <p:ph type="sldNum" sz="quarter" idx="4294967295"/>
          </p:nvPr>
        </p:nvSpPr>
        <p:spPr>
          <a:xfrm>
            <a:off x="8857832" y="6552605"/>
            <a:ext cx="286616" cy="364331"/>
          </a:xfrm>
          <a:prstGeom prst="rect">
            <a:avLst/>
          </a:prstGeom>
        </p:spPr>
        <p:txBody>
          <a:bodyPr/>
          <a:lstStyle/>
          <a:p>
            <a:fld id="{2F5CCB13-0A32-4557-88E9-079F0C330695}" type="slidenum">
              <a:rPr lang="en-US" smtClean="0"/>
              <a:pPr/>
              <a:t>61</a:t>
            </a:fld>
            <a:endParaRPr lang="en-US" dirty="0"/>
          </a:p>
        </p:txBody>
      </p:sp>
      <p:grpSp>
        <p:nvGrpSpPr>
          <p:cNvPr id="40" name="Group 39"/>
          <p:cNvGrpSpPr/>
          <p:nvPr/>
        </p:nvGrpSpPr>
        <p:grpSpPr>
          <a:xfrm>
            <a:off x="2051819" y="1314450"/>
            <a:ext cx="5597521" cy="1286214"/>
            <a:chOff x="2870994" y="1752600"/>
            <a:chExt cx="9952121" cy="1714952"/>
          </a:xfrm>
        </p:grpSpPr>
        <p:sp>
          <p:nvSpPr>
            <p:cNvPr id="4" name="Rectangle 3"/>
            <p:cNvSpPr/>
            <p:nvPr/>
          </p:nvSpPr>
          <p:spPr>
            <a:xfrm>
              <a:off x="2870994" y="1752600"/>
              <a:ext cx="4348193" cy="121920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145152" tIns="72576" rIns="145152" bIns="72576" anchor="ctr"/>
            <a:lstStyle/>
            <a:p>
              <a:pPr algn="ctr" fontAlgn="auto">
                <a:spcBef>
                  <a:spcPts val="0"/>
                </a:spcBef>
                <a:spcAft>
                  <a:spcPts val="0"/>
                </a:spcAft>
                <a:defRPr/>
              </a:pPr>
              <a:r>
                <a:rPr lang="en-US" sz="2500" dirty="0">
                  <a:solidFill>
                    <a:schemeClr val="bg1"/>
                  </a:solidFill>
                </a:rPr>
                <a:t>UCS Central</a:t>
              </a:r>
            </a:p>
          </p:txBody>
        </p:sp>
        <p:grpSp>
          <p:nvGrpSpPr>
            <p:cNvPr id="5" name="Group 4"/>
            <p:cNvGrpSpPr/>
            <p:nvPr/>
          </p:nvGrpSpPr>
          <p:grpSpPr>
            <a:xfrm>
              <a:off x="9652794" y="1905000"/>
              <a:ext cx="2713121" cy="1105352"/>
              <a:chOff x="11206873" y="6247280"/>
              <a:chExt cx="2713121" cy="1105352"/>
            </a:xfrm>
          </p:grpSpPr>
          <p:sp>
            <p:nvSpPr>
              <p:cNvPr id="6" name="Rectangle 5"/>
              <p:cNvSpPr/>
              <p:nvPr/>
            </p:nvSpPr>
            <p:spPr>
              <a:xfrm>
                <a:off x="11206873" y="6247280"/>
                <a:ext cx="2713121" cy="110535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rtlCol="0" anchor="ctr"/>
              <a:lstStyle/>
              <a:p>
                <a:pPr algn="ctr"/>
                <a:endParaRPr lang="en-GB" dirty="0"/>
              </a:p>
            </p:txBody>
          </p:sp>
          <p:sp>
            <p:nvSpPr>
              <p:cNvPr id="7" name="Rectangle 6"/>
              <p:cNvSpPr/>
              <p:nvPr/>
            </p:nvSpPr>
            <p:spPr>
              <a:xfrm>
                <a:off x="11282555" y="6316323"/>
                <a:ext cx="2561757" cy="96726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anchor="ctr"/>
              <a:lstStyle/>
              <a:p>
                <a:pPr algn="ctr" fontAlgn="auto">
                  <a:spcBef>
                    <a:spcPts val="0"/>
                  </a:spcBef>
                  <a:spcAft>
                    <a:spcPts val="0"/>
                  </a:spcAft>
                  <a:defRPr/>
                </a:pPr>
                <a:endParaRPr lang="en-US" dirty="0"/>
              </a:p>
            </p:txBody>
          </p:sp>
          <p:sp>
            <p:nvSpPr>
              <p:cNvPr id="8" name="Rectangle 7"/>
              <p:cNvSpPr/>
              <p:nvPr/>
            </p:nvSpPr>
            <p:spPr>
              <a:xfrm>
                <a:off x="11369660" y="6420119"/>
                <a:ext cx="2390960" cy="75967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145152" tIns="72576" rIns="145152" bIns="72576" anchor="ctr"/>
              <a:lstStyle/>
              <a:p>
                <a:pPr algn="ctr" fontAlgn="auto">
                  <a:spcBef>
                    <a:spcPts val="0"/>
                  </a:spcBef>
                  <a:spcAft>
                    <a:spcPts val="0"/>
                  </a:spcAft>
                  <a:defRPr/>
                </a:pPr>
                <a:r>
                  <a:rPr lang="en-US" sz="1500" dirty="0">
                    <a:solidFill>
                      <a:schemeClr val="bg1"/>
                    </a:solidFill>
                  </a:rPr>
                  <a:t>UCSM</a:t>
                </a:r>
              </a:p>
            </p:txBody>
          </p:sp>
        </p:grpSp>
        <p:grpSp>
          <p:nvGrpSpPr>
            <p:cNvPr id="9" name="Group 8"/>
            <p:cNvGrpSpPr/>
            <p:nvPr/>
          </p:nvGrpSpPr>
          <p:grpSpPr>
            <a:xfrm>
              <a:off x="9805194" y="2057400"/>
              <a:ext cx="2713121" cy="1105352"/>
              <a:chOff x="11206873" y="6247280"/>
              <a:chExt cx="2713121" cy="1105352"/>
            </a:xfrm>
          </p:grpSpPr>
          <p:sp>
            <p:nvSpPr>
              <p:cNvPr id="10" name="Rectangle 9"/>
              <p:cNvSpPr/>
              <p:nvPr/>
            </p:nvSpPr>
            <p:spPr>
              <a:xfrm>
                <a:off x="11206873" y="6247280"/>
                <a:ext cx="2713121" cy="110535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rtlCol="0" anchor="ctr"/>
              <a:lstStyle/>
              <a:p>
                <a:pPr algn="ctr"/>
                <a:endParaRPr lang="en-GB" dirty="0"/>
              </a:p>
            </p:txBody>
          </p:sp>
          <p:sp>
            <p:nvSpPr>
              <p:cNvPr id="11" name="Rectangle 10"/>
              <p:cNvSpPr/>
              <p:nvPr/>
            </p:nvSpPr>
            <p:spPr>
              <a:xfrm>
                <a:off x="11282555" y="6316323"/>
                <a:ext cx="2561757" cy="96726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anchor="ctr"/>
              <a:lstStyle/>
              <a:p>
                <a:pPr algn="ctr" fontAlgn="auto">
                  <a:spcBef>
                    <a:spcPts val="0"/>
                  </a:spcBef>
                  <a:spcAft>
                    <a:spcPts val="0"/>
                  </a:spcAft>
                  <a:defRPr/>
                </a:pPr>
                <a:endParaRPr lang="en-US" dirty="0"/>
              </a:p>
            </p:txBody>
          </p:sp>
          <p:sp>
            <p:nvSpPr>
              <p:cNvPr id="12" name="Rectangle 11"/>
              <p:cNvSpPr/>
              <p:nvPr/>
            </p:nvSpPr>
            <p:spPr>
              <a:xfrm>
                <a:off x="11369660" y="6420119"/>
                <a:ext cx="2390960" cy="75967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145152" tIns="72576" rIns="145152" bIns="72576" anchor="ctr"/>
              <a:lstStyle/>
              <a:p>
                <a:pPr algn="ctr" fontAlgn="auto">
                  <a:spcBef>
                    <a:spcPts val="0"/>
                  </a:spcBef>
                  <a:spcAft>
                    <a:spcPts val="0"/>
                  </a:spcAft>
                  <a:defRPr/>
                </a:pPr>
                <a:r>
                  <a:rPr lang="en-US" sz="1500" dirty="0">
                    <a:solidFill>
                      <a:schemeClr val="bg1"/>
                    </a:solidFill>
                  </a:rPr>
                  <a:t>UCSM</a:t>
                </a:r>
              </a:p>
            </p:txBody>
          </p:sp>
        </p:grpSp>
        <p:grpSp>
          <p:nvGrpSpPr>
            <p:cNvPr id="13" name="Group 12"/>
            <p:cNvGrpSpPr/>
            <p:nvPr/>
          </p:nvGrpSpPr>
          <p:grpSpPr>
            <a:xfrm>
              <a:off x="9957594" y="2209800"/>
              <a:ext cx="2713121" cy="1105352"/>
              <a:chOff x="11206873" y="6247280"/>
              <a:chExt cx="2713121" cy="1105352"/>
            </a:xfrm>
          </p:grpSpPr>
          <p:sp>
            <p:nvSpPr>
              <p:cNvPr id="14" name="Rectangle 13"/>
              <p:cNvSpPr/>
              <p:nvPr/>
            </p:nvSpPr>
            <p:spPr>
              <a:xfrm>
                <a:off x="11206873" y="6247280"/>
                <a:ext cx="2713121" cy="110535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rtlCol="0" anchor="ctr"/>
              <a:lstStyle/>
              <a:p>
                <a:pPr algn="ctr"/>
                <a:endParaRPr lang="en-GB" dirty="0"/>
              </a:p>
            </p:txBody>
          </p:sp>
          <p:sp>
            <p:nvSpPr>
              <p:cNvPr id="15" name="Rectangle 14"/>
              <p:cNvSpPr/>
              <p:nvPr/>
            </p:nvSpPr>
            <p:spPr>
              <a:xfrm>
                <a:off x="11282555" y="6316323"/>
                <a:ext cx="2561757" cy="96726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anchor="ctr"/>
              <a:lstStyle/>
              <a:p>
                <a:pPr algn="ctr" fontAlgn="auto">
                  <a:spcBef>
                    <a:spcPts val="0"/>
                  </a:spcBef>
                  <a:spcAft>
                    <a:spcPts val="0"/>
                  </a:spcAft>
                  <a:defRPr/>
                </a:pPr>
                <a:endParaRPr lang="en-US" dirty="0"/>
              </a:p>
            </p:txBody>
          </p:sp>
          <p:sp>
            <p:nvSpPr>
              <p:cNvPr id="16" name="Rectangle 15"/>
              <p:cNvSpPr/>
              <p:nvPr/>
            </p:nvSpPr>
            <p:spPr>
              <a:xfrm>
                <a:off x="11369660" y="6420119"/>
                <a:ext cx="2390960" cy="75967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145152" tIns="72576" rIns="145152" bIns="72576" anchor="ctr"/>
              <a:lstStyle/>
              <a:p>
                <a:pPr algn="ctr" fontAlgn="auto">
                  <a:spcBef>
                    <a:spcPts val="0"/>
                  </a:spcBef>
                  <a:spcAft>
                    <a:spcPts val="0"/>
                  </a:spcAft>
                  <a:defRPr/>
                </a:pPr>
                <a:r>
                  <a:rPr lang="en-US" sz="1500" dirty="0">
                    <a:solidFill>
                      <a:schemeClr val="bg1"/>
                    </a:solidFill>
                  </a:rPr>
                  <a:t>UCSM</a:t>
                </a:r>
              </a:p>
            </p:txBody>
          </p:sp>
        </p:grpSp>
        <p:grpSp>
          <p:nvGrpSpPr>
            <p:cNvPr id="17" name="Group 16"/>
            <p:cNvGrpSpPr/>
            <p:nvPr/>
          </p:nvGrpSpPr>
          <p:grpSpPr>
            <a:xfrm>
              <a:off x="10109994" y="2362200"/>
              <a:ext cx="2713121" cy="1105352"/>
              <a:chOff x="11206873" y="6247280"/>
              <a:chExt cx="2713121" cy="1105352"/>
            </a:xfrm>
          </p:grpSpPr>
          <p:sp>
            <p:nvSpPr>
              <p:cNvPr id="18" name="Rectangle 17"/>
              <p:cNvSpPr/>
              <p:nvPr/>
            </p:nvSpPr>
            <p:spPr>
              <a:xfrm>
                <a:off x="11206873" y="6247280"/>
                <a:ext cx="2713121" cy="110535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rtlCol="0" anchor="ctr"/>
              <a:lstStyle/>
              <a:p>
                <a:pPr algn="ctr"/>
                <a:endParaRPr lang="en-GB" dirty="0"/>
              </a:p>
            </p:txBody>
          </p:sp>
          <p:sp>
            <p:nvSpPr>
              <p:cNvPr id="19" name="Rectangle 18"/>
              <p:cNvSpPr/>
              <p:nvPr/>
            </p:nvSpPr>
            <p:spPr>
              <a:xfrm>
                <a:off x="11282555" y="6316323"/>
                <a:ext cx="2561757" cy="96726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anchor="ctr"/>
              <a:lstStyle/>
              <a:p>
                <a:pPr algn="ctr" fontAlgn="auto">
                  <a:spcBef>
                    <a:spcPts val="0"/>
                  </a:spcBef>
                  <a:spcAft>
                    <a:spcPts val="0"/>
                  </a:spcAft>
                  <a:defRPr/>
                </a:pPr>
                <a:endParaRPr lang="en-US" dirty="0"/>
              </a:p>
            </p:txBody>
          </p:sp>
          <p:sp>
            <p:nvSpPr>
              <p:cNvPr id="20" name="Rectangle 19"/>
              <p:cNvSpPr/>
              <p:nvPr/>
            </p:nvSpPr>
            <p:spPr>
              <a:xfrm>
                <a:off x="11369660" y="6420119"/>
                <a:ext cx="2390960" cy="75967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145152" tIns="72576" rIns="145152" bIns="72576" anchor="ctr"/>
              <a:lstStyle/>
              <a:p>
                <a:pPr algn="ctr" fontAlgn="auto">
                  <a:spcBef>
                    <a:spcPts val="0"/>
                  </a:spcBef>
                  <a:spcAft>
                    <a:spcPts val="0"/>
                  </a:spcAft>
                  <a:defRPr/>
                </a:pPr>
                <a:r>
                  <a:rPr lang="en-US" sz="1500" dirty="0">
                    <a:solidFill>
                      <a:schemeClr val="bg1"/>
                    </a:solidFill>
                  </a:rPr>
                  <a:t>UCSM</a:t>
                </a:r>
              </a:p>
            </p:txBody>
          </p:sp>
        </p:grpSp>
        <p:cxnSp>
          <p:nvCxnSpPr>
            <p:cNvPr id="22" name="Straight Arrow Connector 21"/>
            <p:cNvCxnSpPr>
              <a:stCxn id="6" idx="1"/>
              <a:endCxn id="4" idx="3"/>
            </p:cNvCxnSpPr>
            <p:nvPr/>
          </p:nvCxnSpPr>
          <p:spPr>
            <a:xfrm flipH="1" flipV="1">
              <a:off x="7219187" y="2362200"/>
              <a:ext cx="2433607" cy="95476"/>
            </a:xfrm>
            <a:prstGeom prst="straightConnector1">
              <a:avLst/>
            </a:prstGeom>
            <a:ln w="38100" cmpd="sng">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10" idx="1"/>
              <a:endCxn id="4" idx="3"/>
            </p:cNvCxnSpPr>
            <p:nvPr/>
          </p:nvCxnSpPr>
          <p:spPr>
            <a:xfrm flipH="1" flipV="1">
              <a:off x="7219187" y="2362200"/>
              <a:ext cx="2586007" cy="247876"/>
            </a:xfrm>
            <a:prstGeom prst="straightConnector1">
              <a:avLst/>
            </a:prstGeom>
            <a:ln w="38100" cmpd="sng">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4" idx="1"/>
              <a:endCxn id="4" idx="3"/>
            </p:cNvCxnSpPr>
            <p:nvPr/>
          </p:nvCxnSpPr>
          <p:spPr>
            <a:xfrm flipH="1" flipV="1">
              <a:off x="7219187" y="2362200"/>
              <a:ext cx="2738407" cy="400276"/>
            </a:xfrm>
            <a:prstGeom prst="straightConnector1">
              <a:avLst/>
            </a:prstGeom>
            <a:ln w="38100" cmpd="sng">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18" idx="1"/>
              <a:endCxn id="4" idx="3"/>
            </p:cNvCxnSpPr>
            <p:nvPr/>
          </p:nvCxnSpPr>
          <p:spPr>
            <a:xfrm flipH="1" flipV="1">
              <a:off x="7219187" y="2362200"/>
              <a:ext cx="2890807" cy="552676"/>
            </a:xfrm>
            <a:prstGeom prst="straightConnector1">
              <a:avLst/>
            </a:prstGeom>
            <a:ln w="38100" cmpd="sng">
              <a:solidFill>
                <a:schemeClr val="accent6"/>
              </a:solidFill>
              <a:tailEnd type="arrow"/>
            </a:ln>
            <a:effectLst/>
          </p:spPr>
          <p:style>
            <a:lnRef idx="2">
              <a:schemeClr val="accent1"/>
            </a:lnRef>
            <a:fillRef idx="0">
              <a:schemeClr val="accent1"/>
            </a:fillRef>
            <a:effectRef idx="1">
              <a:schemeClr val="accent1"/>
            </a:effectRef>
            <a:fontRef idx="minor">
              <a:schemeClr val="tx1"/>
            </a:fontRef>
          </p:style>
        </p:cxnSp>
        <p:pic>
          <p:nvPicPr>
            <p:cNvPr id="29" name="Picture 28"/>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14000" b="91000" l="12389" r="72566">
                          <a14:foregroundMark x1="53982" y1="26000" x2="53982" y2="26000"/>
                          <a14:foregroundMark x1="29204" y1="38000" x2="29204" y2="38000"/>
                        </a14:backgroundRemoval>
                      </a14:imgEffect>
                    </a14:imgLayer>
                  </a14:imgProps>
                </a:ext>
                <a:ext uri="{28A0092B-C50C-407E-A947-70E740481C1C}">
                  <a14:useLocalDpi xmlns:a14="http://schemas.microsoft.com/office/drawing/2010/main"/>
                </a:ext>
              </a:extLst>
            </a:blip>
            <a:srcRect l="12347" t="10117" r="24971"/>
            <a:stretch/>
          </p:blipFill>
          <p:spPr>
            <a:xfrm>
              <a:off x="8204994" y="1981200"/>
              <a:ext cx="868885" cy="990600"/>
            </a:xfrm>
            <a:prstGeom prst="rect">
              <a:avLst/>
            </a:prstGeom>
          </p:spPr>
        </p:pic>
      </p:grpSp>
      <p:grpSp>
        <p:nvGrpSpPr>
          <p:cNvPr id="41" name="Group 40"/>
          <p:cNvGrpSpPr/>
          <p:nvPr/>
        </p:nvGrpSpPr>
        <p:grpSpPr>
          <a:xfrm>
            <a:off x="990600" y="2971800"/>
            <a:ext cx="7405373" cy="3280115"/>
            <a:chOff x="2185194" y="3962400"/>
            <a:chExt cx="12774587" cy="4373486"/>
          </a:xfrm>
        </p:grpSpPr>
        <p:grpSp>
          <p:nvGrpSpPr>
            <p:cNvPr id="35" name="Group 34"/>
            <p:cNvGrpSpPr/>
            <p:nvPr/>
          </p:nvGrpSpPr>
          <p:grpSpPr>
            <a:xfrm>
              <a:off x="2185194" y="3962400"/>
              <a:ext cx="12420600" cy="4373486"/>
              <a:chOff x="4740604" y="3405779"/>
              <a:chExt cx="7239000" cy="3580916"/>
            </a:xfrm>
          </p:grpSpPr>
          <p:sp>
            <p:nvSpPr>
              <p:cNvPr id="38" name="Rectangle 37"/>
              <p:cNvSpPr/>
              <p:nvPr/>
            </p:nvSpPr>
            <p:spPr>
              <a:xfrm>
                <a:off x="4740604" y="3405779"/>
                <a:ext cx="7239000" cy="358091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rtlCol="0" anchor="ctr"/>
              <a:lstStyle/>
              <a:p>
                <a:pPr algn="ctr"/>
                <a:endParaRPr lang="en-GB" dirty="0"/>
              </a:p>
            </p:txBody>
          </p:sp>
          <p:sp>
            <p:nvSpPr>
              <p:cNvPr id="39" name="Rectangle 38"/>
              <p:cNvSpPr/>
              <p:nvPr/>
            </p:nvSpPr>
            <p:spPr>
              <a:xfrm>
                <a:off x="4829426" y="3520403"/>
                <a:ext cx="7061356" cy="335166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anchor="ctr"/>
              <a:lstStyle/>
              <a:p>
                <a:pPr algn="ctr" fontAlgn="auto">
                  <a:spcBef>
                    <a:spcPts val="0"/>
                  </a:spcBef>
                  <a:spcAft>
                    <a:spcPts val="0"/>
                  </a:spcAft>
                  <a:defRPr/>
                </a:pPr>
                <a:endParaRPr lang="en-US" dirty="0"/>
              </a:p>
            </p:txBody>
          </p:sp>
        </p:grpSp>
        <p:sp>
          <p:nvSpPr>
            <p:cNvPr id="30" name="TextBox 29"/>
            <p:cNvSpPr txBox="1"/>
            <p:nvPr/>
          </p:nvSpPr>
          <p:spPr>
            <a:xfrm>
              <a:off x="2695975" y="4114800"/>
              <a:ext cx="11295363" cy="1354217"/>
            </a:xfrm>
            <a:prstGeom prst="rect">
              <a:avLst/>
            </a:prstGeom>
            <a:noFill/>
          </p:spPr>
          <p:txBody>
            <a:bodyPr wrap="none" rtlCol="0">
              <a:spAutoFit/>
            </a:bodyPr>
            <a:lstStyle/>
            <a:p>
              <a:r>
                <a:rPr lang="en-US" sz="1500" b="1" dirty="0">
                  <a:solidFill>
                    <a:schemeClr val="tx2"/>
                  </a:solidFill>
                  <a:latin typeface="+mj-lt"/>
                </a:rPr>
                <a:t>At Registration:</a:t>
              </a:r>
            </a:p>
            <a:p>
              <a:pPr marL="215993" indent="-215993">
                <a:buFont typeface="+mj-lt"/>
                <a:buAutoNum type="arabicPeriod"/>
              </a:pPr>
              <a:r>
                <a:rPr lang="en-US" sz="1500" dirty="0">
                  <a:solidFill>
                    <a:srgbClr val="000000"/>
                  </a:solidFill>
                  <a:latin typeface="+mj-lt"/>
                </a:rPr>
                <a:t>Registration initiated by “admin” on UCS Manager</a:t>
              </a:r>
            </a:p>
            <a:p>
              <a:pPr marL="215993" indent="-215993">
                <a:buFont typeface="+mj-lt"/>
                <a:buAutoNum type="arabicPeriod"/>
              </a:pPr>
              <a:r>
                <a:rPr lang="en-US" sz="1500" dirty="0">
                  <a:solidFill>
                    <a:srgbClr val="000000"/>
                  </a:solidFill>
                  <a:latin typeface="+mj-lt"/>
                </a:rPr>
                <a:t>Requires UCS Central IP or DNS name and (optionally) domain group</a:t>
              </a:r>
            </a:p>
            <a:p>
              <a:pPr marL="215993" indent="-215993">
                <a:buFont typeface="+mj-lt"/>
                <a:buAutoNum type="arabicPeriod"/>
              </a:pPr>
              <a:r>
                <a:rPr lang="en-US" sz="1500" dirty="0">
                  <a:solidFill>
                    <a:srgbClr val="000000"/>
                  </a:solidFill>
                  <a:latin typeface="+mj-lt"/>
                </a:rPr>
                <a:t>Secure process through the use of Shared Secret</a:t>
              </a:r>
            </a:p>
          </p:txBody>
        </p:sp>
        <p:sp>
          <p:nvSpPr>
            <p:cNvPr id="31" name="TextBox 30"/>
            <p:cNvSpPr txBox="1"/>
            <p:nvPr/>
          </p:nvSpPr>
          <p:spPr>
            <a:xfrm>
              <a:off x="2738507" y="5703332"/>
              <a:ext cx="11477767" cy="1046440"/>
            </a:xfrm>
            <a:prstGeom prst="rect">
              <a:avLst/>
            </a:prstGeom>
            <a:noFill/>
          </p:spPr>
          <p:txBody>
            <a:bodyPr wrap="none" rtlCol="0">
              <a:spAutoFit/>
            </a:bodyPr>
            <a:lstStyle/>
            <a:p>
              <a:r>
                <a:rPr lang="en-US" sz="1500" b="1" dirty="0">
                  <a:solidFill>
                    <a:srgbClr val="1F497D"/>
                  </a:solidFill>
                  <a:latin typeface="+mj-lt"/>
                </a:rPr>
                <a:t>After Registration:</a:t>
              </a:r>
            </a:p>
            <a:p>
              <a:pPr marL="215993" indent="-215993">
                <a:buFont typeface="+mj-lt"/>
                <a:buAutoNum type="arabicPeriod"/>
              </a:pPr>
              <a:r>
                <a:rPr lang="en-US" sz="1500" dirty="0">
                  <a:solidFill>
                    <a:srgbClr val="000000"/>
                  </a:solidFill>
                  <a:latin typeface="+mj-lt"/>
                </a:rPr>
                <a:t>All policies for the domain group take effect at registration</a:t>
              </a:r>
            </a:p>
            <a:p>
              <a:pPr marL="215993" indent="-215993">
                <a:buFont typeface="+mj-lt"/>
                <a:buAutoNum type="arabicPeriod"/>
              </a:pPr>
              <a:r>
                <a:rPr lang="en-US" sz="1500" dirty="0">
                  <a:solidFill>
                    <a:srgbClr val="000000"/>
                  </a:solidFill>
                  <a:latin typeface="+mj-lt"/>
                </a:rPr>
                <a:t>All resources from the local pools become available in the Global Pools</a:t>
              </a:r>
            </a:p>
          </p:txBody>
        </p:sp>
        <p:sp>
          <p:nvSpPr>
            <p:cNvPr id="32" name="TextBox 31"/>
            <p:cNvSpPr txBox="1"/>
            <p:nvPr/>
          </p:nvSpPr>
          <p:spPr>
            <a:xfrm>
              <a:off x="2683997" y="6922532"/>
              <a:ext cx="12275784" cy="1046440"/>
            </a:xfrm>
            <a:prstGeom prst="rect">
              <a:avLst/>
            </a:prstGeom>
            <a:noFill/>
          </p:spPr>
          <p:txBody>
            <a:bodyPr wrap="none" rtlCol="0">
              <a:spAutoFit/>
            </a:bodyPr>
            <a:lstStyle/>
            <a:p>
              <a:r>
                <a:rPr lang="en-US" sz="1500" b="1" dirty="0">
                  <a:solidFill>
                    <a:srgbClr val="1F497D"/>
                  </a:solidFill>
                  <a:latin typeface="+mj-lt"/>
                </a:rPr>
                <a:t>Bulk Registration:</a:t>
              </a:r>
            </a:p>
            <a:p>
              <a:pPr marL="215993" indent="-215993">
                <a:buFont typeface="+mj-lt"/>
                <a:buAutoNum type="arabicPeriod"/>
              </a:pPr>
              <a:r>
                <a:rPr lang="en-US" sz="1500" dirty="0">
                  <a:solidFill>
                    <a:srgbClr val="000000"/>
                  </a:solidFill>
                  <a:latin typeface="+mj-lt"/>
                </a:rPr>
                <a:t>Registrations can be done through the XML API</a:t>
              </a:r>
            </a:p>
            <a:p>
              <a:pPr marL="215993" indent="-215993">
                <a:buFont typeface="+mj-lt"/>
                <a:buAutoNum type="arabicPeriod"/>
              </a:pPr>
              <a:r>
                <a:rPr lang="en-US" sz="1500" dirty="0">
                  <a:solidFill>
                    <a:srgbClr val="000000"/>
                  </a:solidFill>
                  <a:latin typeface="+mj-lt"/>
                </a:rPr>
                <a:t>Scripts can be written with lists of UCS Domain IP addresses to bulk register</a:t>
              </a:r>
            </a:p>
          </p:txBody>
        </p:sp>
      </p:grpSp>
    </p:spTree>
    <p:extLst>
      <p:ext uri="{BB962C8B-B14F-4D97-AF65-F5344CB8AC3E}">
        <p14:creationId xmlns:p14="http://schemas.microsoft.com/office/powerpoint/2010/main" val="11128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Launch of UCS Manager and KVM</a:t>
            </a:r>
            <a:endParaRPr lang="en-US" dirty="0"/>
          </a:p>
        </p:txBody>
      </p:sp>
      <p:sp>
        <p:nvSpPr>
          <p:cNvPr id="3" name="Slide Number Placeholder 2"/>
          <p:cNvSpPr>
            <a:spLocks noGrp="1"/>
          </p:cNvSpPr>
          <p:nvPr>
            <p:ph type="sldNum" sz="quarter" idx="4294967295"/>
          </p:nvPr>
        </p:nvSpPr>
        <p:spPr>
          <a:xfrm>
            <a:off x="8857832" y="6552605"/>
            <a:ext cx="286616" cy="364331"/>
          </a:xfrm>
          <a:prstGeom prst="rect">
            <a:avLst/>
          </a:prstGeom>
        </p:spPr>
        <p:txBody>
          <a:bodyPr/>
          <a:lstStyle/>
          <a:p>
            <a:fld id="{2F5CCB13-0A32-4557-88E9-079F0C330695}" type="slidenum">
              <a:rPr lang="en-US" smtClean="0"/>
              <a:pPr/>
              <a:t>62</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1910" y="1714500"/>
            <a:ext cx="2551696" cy="1438417"/>
          </a:xfrm>
          <a:prstGeom prst="rect">
            <a:avLst/>
          </a:prstGeom>
          <a:noFill/>
          <a:ln>
            <a:noFill/>
          </a:ln>
          <a:effectLst>
            <a:glow rad="152400">
              <a:schemeClr val="bg2">
                <a:alpha val="60000"/>
              </a:schemeClr>
            </a:glow>
          </a:effec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1910" y="3786674"/>
            <a:ext cx="2551697" cy="1530222"/>
          </a:xfrm>
          <a:prstGeom prst="rect">
            <a:avLst/>
          </a:prstGeom>
          <a:noFill/>
          <a:ln>
            <a:noFill/>
          </a:ln>
          <a:effectLst>
            <a:glow rad="152400">
              <a:schemeClr val="bg2">
                <a:alpha val="60000"/>
              </a:schemeClr>
            </a:glow>
          </a:effectLst>
        </p:spPr>
      </p:pic>
      <p:sp>
        <p:nvSpPr>
          <p:cNvPr id="9" name="Rectangle 188"/>
          <p:cNvSpPr txBox="1">
            <a:spLocks noChangeArrowheads="1"/>
          </p:cNvSpPr>
          <p:nvPr/>
        </p:nvSpPr>
        <p:spPr>
          <a:xfrm>
            <a:off x="8129240" y="2171700"/>
            <a:ext cx="894926" cy="507411"/>
          </a:xfrm>
          <a:prstGeom prst="rect">
            <a:avLst/>
          </a:prstGeom>
        </p:spPr>
        <p:txBody>
          <a:bodyPr vert="horz" lIns="57598" tIns="28799" rIns="57598" bIns="28799" rtlCol="0" anchor="ctr">
            <a:noAutofit/>
          </a:bodyPr>
          <a:lstStyle>
            <a:lvl1pPr marL="342900" indent="-342900" algn="l" defTabSz="1450975" rtl="0" fontAlgn="base">
              <a:spcBef>
                <a:spcPts val="1200"/>
              </a:spcBef>
              <a:spcAft>
                <a:spcPct val="0"/>
              </a:spcAft>
              <a:buClr>
                <a:schemeClr val="accent5"/>
              </a:buClr>
              <a:buFont typeface="Wingdings" pitchFamily="2" charset="2"/>
              <a:buChar char="§"/>
              <a:defRPr lang="en-US" sz="3200" kern="1200" dirty="0" smtClean="0">
                <a:solidFill>
                  <a:srgbClr val="000000"/>
                </a:solidFill>
                <a:latin typeface="+mn-lt"/>
                <a:ea typeface="+mn-ea"/>
                <a:cs typeface="+mn-cs"/>
                <a:sym typeface="Arial" pitchFamily="34" charset="0"/>
              </a:defRPr>
            </a:lvl1pPr>
            <a:lvl2pPr marL="749300" indent="-288925" algn="l" defTabSz="1450975" rtl="0" fontAlgn="base">
              <a:spcBef>
                <a:spcPts val="1200"/>
              </a:spcBef>
              <a:spcAft>
                <a:spcPct val="0"/>
              </a:spcAft>
              <a:buClr>
                <a:schemeClr val="tx1"/>
              </a:buClr>
              <a:buFont typeface="Arial" pitchFamily="34" charset="0"/>
              <a:buChar char="‒"/>
              <a:defRPr lang="en-US" sz="2800" kern="1200" dirty="0" smtClean="0">
                <a:solidFill>
                  <a:srgbClr val="000000"/>
                </a:solidFill>
                <a:latin typeface="+mn-lt"/>
                <a:ea typeface="+mn-ea"/>
                <a:cs typeface="+mn-cs"/>
                <a:sym typeface="Arial" pitchFamily="34" charset="0"/>
              </a:defRPr>
            </a:lvl2pPr>
            <a:lvl3pPr marL="1143000" indent="-225425" algn="l" defTabSz="1450975" rtl="0" fontAlgn="base">
              <a:spcBef>
                <a:spcPts val="1200"/>
              </a:spcBef>
              <a:spcAft>
                <a:spcPct val="0"/>
              </a:spcAft>
              <a:buFont typeface="Arial" pitchFamily="34" charset="0"/>
              <a:buNone/>
              <a:defRPr lang="en-US" sz="2400" kern="1200" dirty="0" smtClean="0">
                <a:solidFill>
                  <a:srgbClr val="000000"/>
                </a:solidFill>
                <a:latin typeface="+mn-lt"/>
                <a:ea typeface="+mn-ea"/>
                <a:cs typeface="+mn-cs"/>
                <a:sym typeface="Arial" pitchFamily="34" charset="0"/>
              </a:defRPr>
            </a:lvl3pPr>
            <a:lvl4pPr marL="1374775" indent="0" algn="l" defTabSz="1450975" rtl="0" fontAlgn="base">
              <a:spcBef>
                <a:spcPts val="1200"/>
              </a:spcBef>
              <a:spcAft>
                <a:spcPct val="0"/>
              </a:spcAft>
              <a:buFont typeface="Arial" pitchFamily="34" charset="0"/>
              <a:buNone/>
              <a:defRPr lang="en-US" sz="2000" kern="1200" dirty="0" smtClean="0">
                <a:solidFill>
                  <a:srgbClr val="000000"/>
                </a:solidFill>
                <a:latin typeface="+mn-lt"/>
                <a:ea typeface="+mn-ea"/>
                <a:cs typeface="+mn-cs"/>
                <a:sym typeface="Arial" pitchFamily="34" charset="0"/>
              </a:defRPr>
            </a:lvl4pPr>
            <a:lvl5pPr marL="1831975" indent="0" algn="l" defTabSz="1450975" rtl="0" fontAlgn="base">
              <a:spcBef>
                <a:spcPts val="1200"/>
              </a:spcBef>
              <a:spcAft>
                <a:spcPct val="0"/>
              </a:spcAft>
              <a:buFont typeface="Arial" pitchFamily="34" charset="0"/>
              <a:buNone/>
              <a:defRPr lang="en-US" sz="1800" kern="1200" dirty="0" smtClean="0">
                <a:solidFill>
                  <a:srgbClr val="000000"/>
                </a:solidFill>
                <a:latin typeface="+mn-lt"/>
                <a:ea typeface="+mn-ea"/>
                <a:cs typeface="+mn-cs"/>
                <a:sym typeface="Arial" pitchFamily="34" charset="0"/>
              </a:defRPr>
            </a:lvl5pPr>
            <a:lvl6pPr marL="3991676"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743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319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954"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9pPr>
          </a:lstStyle>
          <a:p>
            <a:pPr marL="0" indent="0">
              <a:buNone/>
            </a:pPr>
            <a:r>
              <a:rPr lang="en-US" sz="1100" dirty="0"/>
              <a:t>UCS Manager</a:t>
            </a:r>
          </a:p>
        </p:txBody>
      </p:sp>
      <p:sp>
        <p:nvSpPr>
          <p:cNvPr id="10" name="Rectangle 188"/>
          <p:cNvSpPr txBox="1">
            <a:spLocks noChangeArrowheads="1"/>
          </p:cNvSpPr>
          <p:nvPr/>
        </p:nvSpPr>
        <p:spPr>
          <a:xfrm>
            <a:off x="8129240" y="4572000"/>
            <a:ext cx="894926" cy="507411"/>
          </a:xfrm>
          <a:prstGeom prst="rect">
            <a:avLst/>
          </a:prstGeom>
        </p:spPr>
        <p:txBody>
          <a:bodyPr vert="horz" lIns="57598" tIns="28799" rIns="57598" bIns="28799" rtlCol="0" anchor="ctr">
            <a:noAutofit/>
          </a:bodyPr>
          <a:lstStyle>
            <a:lvl1pPr marL="342900" indent="-342900" algn="l" defTabSz="1450975" rtl="0" fontAlgn="base">
              <a:spcBef>
                <a:spcPts val="1200"/>
              </a:spcBef>
              <a:spcAft>
                <a:spcPct val="0"/>
              </a:spcAft>
              <a:buClr>
                <a:schemeClr val="accent5"/>
              </a:buClr>
              <a:buFont typeface="Wingdings" pitchFamily="2" charset="2"/>
              <a:buChar char="§"/>
              <a:defRPr lang="en-US" sz="3200" kern="1200" dirty="0" smtClean="0">
                <a:solidFill>
                  <a:srgbClr val="000000"/>
                </a:solidFill>
                <a:latin typeface="+mn-lt"/>
                <a:ea typeface="+mn-ea"/>
                <a:cs typeface="+mn-cs"/>
                <a:sym typeface="Arial" pitchFamily="34" charset="0"/>
              </a:defRPr>
            </a:lvl1pPr>
            <a:lvl2pPr marL="749300" indent="-288925" algn="l" defTabSz="1450975" rtl="0" fontAlgn="base">
              <a:spcBef>
                <a:spcPts val="1200"/>
              </a:spcBef>
              <a:spcAft>
                <a:spcPct val="0"/>
              </a:spcAft>
              <a:buClr>
                <a:schemeClr val="tx1"/>
              </a:buClr>
              <a:buFont typeface="Arial" pitchFamily="34" charset="0"/>
              <a:buChar char="‒"/>
              <a:defRPr lang="en-US" sz="2800" kern="1200" dirty="0" smtClean="0">
                <a:solidFill>
                  <a:srgbClr val="000000"/>
                </a:solidFill>
                <a:latin typeface="+mn-lt"/>
                <a:ea typeface="+mn-ea"/>
                <a:cs typeface="+mn-cs"/>
                <a:sym typeface="Arial" pitchFamily="34" charset="0"/>
              </a:defRPr>
            </a:lvl2pPr>
            <a:lvl3pPr marL="1143000" indent="-225425" algn="l" defTabSz="1450975" rtl="0" fontAlgn="base">
              <a:spcBef>
                <a:spcPts val="1200"/>
              </a:spcBef>
              <a:spcAft>
                <a:spcPct val="0"/>
              </a:spcAft>
              <a:buFont typeface="Arial" pitchFamily="34" charset="0"/>
              <a:buNone/>
              <a:defRPr lang="en-US" sz="2400" kern="1200" dirty="0" smtClean="0">
                <a:solidFill>
                  <a:srgbClr val="000000"/>
                </a:solidFill>
                <a:latin typeface="+mn-lt"/>
                <a:ea typeface="+mn-ea"/>
                <a:cs typeface="+mn-cs"/>
                <a:sym typeface="Arial" pitchFamily="34" charset="0"/>
              </a:defRPr>
            </a:lvl3pPr>
            <a:lvl4pPr marL="1374775" indent="0" algn="l" defTabSz="1450975" rtl="0" fontAlgn="base">
              <a:spcBef>
                <a:spcPts val="1200"/>
              </a:spcBef>
              <a:spcAft>
                <a:spcPct val="0"/>
              </a:spcAft>
              <a:buFont typeface="Arial" pitchFamily="34" charset="0"/>
              <a:buNone/>
              <a:defRPr lang="en-US" sz="2000" kern="1200" dirty="0" smtClean="0">
                <a:solidFill>
                  <a:srgbClr val="000000"/>
                </a:solidFill>
                <a:latin typeface="+mn-lt"/>
                <a:ea typeface="+mn-ea"/>
                <a:cs typeface="+mn-cs"/>
                <a:sym typeface="Arial" pitchFamily="34" charset="0"/>
              </a:defRPr>
            </a:lvl4pPr>
            <a:lvl5pPr marL="1831975" indent="0" algn="l" defTabSz="1450975" rtl="0" fontAlgn="base">
              <a:spcBef>
                <a:spcPts val="1200"/>
              </a:spcBef>
              <a:spcAft>
                <a:spcPct val="0"/>
              </a:spcAft>
              <a:buFont typeface="Arial" pitchFamily="34" charset="0"/>
              <a:buNone/>
              <a:defRPr lang="en-US" sz="1800" kern="1200" dirty="0" smtClean="0">
                <a:solidFill>
                  <a:srgbClr val="000000"/>
                </a:solidFill>
                <a:latin typeface="+mn-lt"/>
                <a:ea typeface="+mn-ea"/>
                <a:cs typeface="+mn-cs"/>
                <a:sym typeface="Arial" pitchFamily="34" charset="0"/>
              </a:defRPr>
            </a:lvl5pPr>
            <a:lvl6pPr marL="3991676"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1743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3195"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68954" indent="-362880" algn="l" defTabSz="1451519" rtl="0" eaLnBrk="1" latinLnBrk="0" hangingPunct="1">
              <a:spcBef>
                <a:spcPct val="20000"/>
              </a:spcBef>
              <a:buFont typeface="Arial" pitchFamily="34" charset="0"/>
              <a:buChar char="•"/>
              <a:defRPr sz="3200" kern="1200">
                <a:solidFill>
                  <a:schemeClr val="tx1"/>
                </a:solidFill>
                <a:latin typeface="+mn-lt"/>
                <a:ea typeface="+mn-ea"/>
                <a:cs typeface="+mn-cs"/>
              </a:defRPr>
            </a:lvl9pPr>
          </a:lstStyle>
          <a:p>
            <a:pPr marL="0" indent="0">
              <a:buNone/>
            </a:pPr>
            <a:r>
              <a:rPr lang="en-US" sz="1100" dirty="0"/>
              <a:t>Server KVM Console</a:t>
            </a:r>
          </a:p>
        </p:txBody>
      </p:sp>
      <p:sp>
        <p:nvSpPr>
          <p:cNvPr id="15" name="Isosceles Triangle 14"/>
          <p:cNvSpPr/>
          <p:nvPr/>
        </p:nvSpPr>
        <p:spPr>
          <a:xfrm rot="16200000">
            <a:off x="2650413" y="993113"/>
            <a:ext cx="2171702" cy="2700073"/>
          </a:xfrm>
          <a:prstGeom prst="triangle">
            <a:avLst>
              <a:gd name="adj" fmla="val 26576"/>
            </a:avLst>
          </a:prstGeom>
          <a:gradFill>
            <a:gsLst>
              <a:gs pos="0">
                <a:schemeClr val="accent1">
                  <a:shade val="51000"/>
                  <a:satMod val="130000"/>
                  <a:alpha val="0"/>
                </a:schemeClr>
              </a:gs>
              <a:gs pos="100000">
                <a:schemeClr val="accent1">
                  <a:shade val="94000"/>
                  <a:satMod val="1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lIns="57598" tIns="28799" rIns="57598" bIns="28799" rtlCol="0" anchor="ctr"/>
          <a:lstStyle/>
          <a:p>
            <a:pPr algn="ctr"/>
            <a:endParaRPr lang="en-US" dirty="0"/>
          </a:p>
        </p:txBody>
      </p:sp>
      <p:pic>
        <p:nvPicPr>
          <p:cNvPr id="6" name="Picture 5" descr="UCS Manager Screen.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6796" y="1257300"/>
            <a:ext cx="2896895" cy="2177436"/>
          </a:xfrm>
          <a:prstGeom prst="rect">
            <a:avLst/>
          </a:prstGeom>
          <a:noFill/>
          <a:ln>
            <a:noFill/>
          </a:ln>
          <a:effectLst>
            <a:glow rad="152400">
              <a:schemeClr val="bg2">
                <a:alpha val="60000"/>
              </a:schemeClr>
            </a:glow>
          </a:effectLst>
        </p:spPr>
      </p:pic>
      <p:sp>
        <p:nvSpPr>
          <p:cNvPr id="16" name="Isosceles Triangle 15"/>
          <p:cNvSpPr/>
          <p:nvPr/>
        </p:nvSpPr>
        <p:spPr>
          <a:xfrm rot="16200000">
            <a:off x="2593264" y="3450564"/>
            <a:ext cx="2286000" cy="2700073"/>
          </a:xfrm>
          <a:prstGeom prst="triangle">
            <a:avLst>
              <a:gd name="adj" fmla="val 49164"/>
            </a:avLst>
          </a:prstGeom>
          <a:gradFill>
            <a:gsLst>
              <a:gs pos="0">
                <a:schemeClr val="accent1">
                  <a:shade val="51000"/>
                  <a:satMod val="130000"/>
                  <a:alpha val="0"/>
                </a:schemeClr>
              </a:gs>
              <a:gs pos="100000">
                <a:schemeClr val="accent1">
                  <a:shade val="94000"/>
                  <a:satMod val="13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lIns="57598" tIns="28799" rIns="57598" bIns="28799" rtlCol="0" anchor="ctr"/>
          <a:lstStyle/>
          <a:p>
            <a:pPr algn="ctr"/>
            <a:endParaRPr lang="en-US" dirty="0"/>
          </a:p>
        </p:txBody>
      </p:sp>
      <p:pic>
        <p:nvPicPr>
          <p:cNvPr id="7" name="Picture 6" descr="UCS KVM Window.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43442" y="3657600"/>
            <a:ext cx="2959312" cy="2286000"/>
          </a:xfrm>
          <a:prstGeom prst="rect">
            <a:avLst/>
          </a:prstGeom>
          <a:noFill/>
          <a:ln>
            <a:noFill/>
          </a:ln>
          <a:effectLst>
            <a:glow rad="152400">
              <a:schemeClr val="bg2">
                <a:alpha val="60000"/>
              </a:schemeClr>
            </a:glow>
          </a:effectLst>
        </p:spPr>
      </p:pic>
      <p:sp>
        <p:nvSpPr>
          <p:cNvPr id="17" name="Freeform 9"/>
          <p:cNvSpPr>
            <a:spLocks/>
          </p:cNvSpPr>
          <p:nvPr/>
        </p:nvSpPr>
        <p:spPr bwMode="auto">
          <a:xfrm>
            <a:off x="339116" y="5510048"/>
            <a:ext cx="3394683" cy="1119352"/>
          </a:xfrm>
          <a:prstGeom prst="rect">
            <a:avLst/>
          </a:prstGeom>
          <a:gradFill>
            <a:gsLst>
              <a:gs pos="0">
                <a:schemeClr val="bg1">
                  <a:lumMod val="85000"/>
                </a:schemeClr>
              </a:gs>
              <a:gs pos="50000">
                <a:schemeClr val="bg1">
                  <a:lumMod val="95000"/>
                </a:schemeClr>
              </a:gs>
              <a:gs pos="100000">
                <a:schemeClr val="bg1">
                  <a:alpha val="0"/>
                </a:schemeClr>
              </a:gs>
            </a:gsLst>
            <a:lin ang="5400000" scaled="0"/>
          </a:gradFill>
          <a:ln w="9525">
            <a:noFill/>
            <a:round/>
            <a:headEnd/>
            <a:tailEnd/>
          </a:ln>
          <a:effectLst/>
        </p:spPr>
        <p:txBody>
          <a:bodyPr lIns="57598" tIns="28799" rIns="57598" bIns="28799"/>
          <a:lstStyle/>
          <a:p>
            <a:pPr algn="ctr" eaLnBrk="0" hangingPunct="0">
              <a:lnSpc>
                <a:spcPct val="90000"/>
              </a:lnSpc>
            </a:pPr>
            <a:endParaRPr lang="en-US" dirty="0"/>
          </a:p>
        </p:txBody>
      </p:sp>
      <p:sp>
        <p:nvSpPr>
          <p:cNvPr id="18" name="Rectangle 17"/>
          <p:cNvSpPr/>
          <p:nvPr/>
        </p:nvSpPr>
        <p:spPr>
          <a:xfrm>
            <a:off x="350962" y="5600700"/>
            <a:ext cx="3373961" cy="750658"/>
          </a:xfrm>
          <a:prstGeom prst="rect">
            <a:avLst/>
          </a:prstGeom>
        </p:spPr>
        <p:txBody>
          <a:bodyPr wrap="square" lIns="57598" tIns="28799" rIns="57598" bIns="28799">
            <a:spAutoFit/>
          </a:bodyPr>
          <a:lstStyle/>
          <a:p>
            <a:pPr marL="215993" indent="-215993">
              <a:buClr>
                <a:schemeClr val="accent1"/>
              </a:buClr>
              <a:buFont typeface="Wingdings" charset="2"/>
              <a:buChar char="§"/>
            </a:pPr>
            <a:r>
              <a:rPr lang="en-US" sz="1500" dirty="0">
                <a:solidFill>
                  <a:srgbClr val="000000"/>
                </a:solidFill>
                <a:latin typeface="+mj-lt"/>
              </a:rPr>
              <a:t>Access to all registered UCS Managers and server consoles from one location</a:t>
            </a:r>
          </a:p>
        </p:txBody>
      </p:sp>
      <p:sp>
        <p:nvSpPr>
          <p:cNvPr id="19" name="Freeform 10"/>
          <p:cNvSpPr>
            <a:spLocks/>
          </p:cNvSpPr>
          <p:nvPr/>
        </p:nvSpPr>
        <p:spPr bwMode="auto">
          <a:xfrm>
            <a:off x="339116" y="5395749"/>
            <a:ext cx="3394683" cy="114300"/>
          </a:xfrm>
          <a:prstGeom prst="round2Same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75981"/>
            <a:endParaRPr lang="en-US" sz="2000" dirty="0">
              <a:solidFill>
                <a:srgbClr val="FFFFFF"/>
              </a:solidFill>
              <a:latin typeface="Arial" pitchFamily="34" charset="0"/>
            </a:endParaRPr>
          </a:p>
        </p:txBody>
      </p:sp>
      <p:cxnSp>
        <p:nvCxnSpPr>
          <p:cNvPr id="20" name="Straight Connector 19"/>
          <p:cNvCxnSpPr/>
          <p:nvPr/>
        </p:nvCxnSpPr>
        <p:spPr>
          <a:xfrm flipV="1">
            <a:off x="339116" y="5510045"/>
            <a:ext cx="3394684" cy="1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22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UCS Central</a:t>
            </a:r>
            <a:br>
              <a:rPr lang="en-US" dirty="0" smtClean="0"/>
            </a:br>
            <a:r>
              <a:rPr lang="en-US" dirty="0" smtClean="0"/>
              <a:t>Phase 2 Features</a:t>
            </a:r>
            <a:endParaRPr lang="en-US" dirty="0"/>
          </a:p>
        </p:txBody>
      </p:sp>
    </p:spTree>
    <p:extLst>
      <p:ext uri="{BB962C8B-B14F-4D97-AF65-F5344CB8AC3E}">
        <p14:creationId xmlns:p14="http://schemas.microsoft.com/office/powerpoint/2010/main" val="1826204264"/>
      </p:ext>
    </p:extLst>
  </p:cSld>
  <p:clrMapOvr>
    <a:masterClrMapping/>
  </p:clrMapOvr>
  <p:transition>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736744" y="2609801"/>
            <a:ext cx="698779" cy="3200399"/>
            <a:chOff x="10048363" y="3567602"/>
            <a:chExt cx="923026" cy="4267199"/>
          </a:xfrm>
        </p:grpSpPr>
        <p:sp>
          <p:nvSpPr>
            <p:cNvPr id="35" name="Right Arrow 34"/>
            <p:cNvSpPr/>
            <p:nvPr/>
          </p:nvSpPr>
          <p:spPr>
            <a:xfrm rot="19408779">
              <a:off x="10048363" y="5396402"/>
              <a:ext cx="923026" cy="609600"/>
            </a:xfrm>
            <a:prstGeom prst="rightArrow">
              <a:avLst/>
            </a:prstGeom>
            <a:gradFill flip="none" rotWithShape="1">
              <a:gsLst>
                <a:gs pos="49000">
                  <a:schemeClr val="bg2"/>
                </a:gs>
                <a:gs pos="0">
                  <a:schemeClr val="tx1">
                    <a:lumMod val="65000"/>
                    <a:lumOff val="35000"/>
                  </a:schemeClr>
                </a:gs>
                <a:gs pos="100000">
                  <a:schemeClr val="tx1">
                    <a:lumMod val="65000"/>
                    <a:lumOff val="35000"/>
                  </a:schemeClr>
                </a:gs>
              </a:gsLst>
              <a:lin ang="0" scaled="0"/>
              <a:tileRect/>
            </a:gradFill>
            <a:ln w="9525" cap="flat">
              <a:noFill/>
              <a:prstDash val="solid"/>
              <a:round/>
              <a:headEnd type="none" w="med" len="med"/>
              <a:tailEnd type="none" w="med" len="med"/>
            </a:ln>
          </p:spPr>
          <p:txBody>
            <a:bodyPr lIns="0" tIns="0" rIns="0" bIns="0"/>
            <a:lstStyle/>
            <a:p>
              <a:pPr defTabSz="575981"/>
              <a:endParaRPr lang="en-US" sz="2000" dirty="0">
                <a:solidFill>
                  <a:srgbClr val="FFFFFF"/>
                </a:solidFill>
                <a:latin typeface="Arial" pitchFamily="34" charset="0"/>
                <a:ea typeface="Apple LiGothic Medium" pitchFamily="-107" charset="-120"/>
              </a:endParaRPr>
            </a:p>
          </p:txBody>
        </p:sp>
        <p:sp>
          <p:nvSpPr>
            <p:cNvPr id="37" name="Right Arrow 36"/>
            <p:cNvSpPr/>
            <p:nvPr/>
          </p:nvSpPr>
          <p:spPr>
            <a:xfrm rot="19408779">
              <a:off x="10048363" y="7225201"/>
              <a:ext cx="923026" cy="609600"/>
            </a:xfrm>
            <a:prstGeom prst="rightArrow">
              <a:avLst/>
            </a:prstGeom>
            <a:gradFill flip="none" rotWithShape="1">
              <a:gsLst>
                <a:gs pos="49000">
                  <a:schemeClr val="bg2"/>
                </a:gs>
                <a:gs pos="0">
                  <a:schemeClr val="tx1">
                    <a:lumMod val="65000"/>
                    <a:lumOff val="35000"/>
                  </a:schemeClr>
                </a:gs>
                <a:gs pos="100000">
                  <a:schemeClr val="tx1">
                    <a:lumMod val="65000"/>
                    <a:lumOff val="35000"/>
                  </a:schemeClr>
                </a:gs>
              </a:gsLst>
              <a:lin ang="0" scaled="0"/>
              <a:tileRect/>
            </a:gradFill>
            <a:ln w="9525" cap="flat">
              <a:noFill/>
              <a:prstDash val="solid"/>
              <a:round/>
              <a:headEnd type="none" w="med" len="med"/>
              <a:tailEnd type="none" w="med" len="med"/>
            </a:ln>
          </p:spPr>
          <p:txBody>
            <a:bodyPr lIns="0" tIns="0" rIns="0" bIns="0"/>
            <a:lstStyle/>
            <a:p>
              <a:pPr defTabSz="575981"/>
              <a:endParaRPr lang="en-US" sz="2000" dirty="0">
                <a:solidFill>
                  <a:srgbClr val="FFFFFF"/>
                </a:solidFill>
                <a:latin typeface="Arial" pitchFamily="34" charset="0"/>
                <a:ea typeface="Apple LiGothic Medium" pitchFamily="-107" charset="-120"/>
              </a:endParaRPr>
            </a:p>
          </p:txBody>
        </p:sp>
        <p:sp>
          <p:nvSpPr>
            <p:cNvPr id="39" name="Right Arrow 38"/>
            <p:cNvSpPr/>
            <p:nvPr/>
          </p:nvSpPr>
          <p:spPr>
            <a:xfrm rot="19408779">
              <a:off x="10048363" y="3567602"/>
              <a:ext cx="923026" cy="609600"/>
            </a:xfrm>
            <a:prstGeom prst="rightArrow">
              <a:avLst/>
            </a:prstGeom>
            <a:gradFill flip="none" rotWithShape="1">
              <a:gsLst>
                <a:gs pos="49000">
                  <a:schemeClr val="bg2"/>
                </a:gs>
                <a:gs pos="0">
                  <a:schemeClr val="tx1">
                    <a:lumMod val="65000"/>
                    <a:lumOff val="35000"/>
                  </a:schemeClr>
                </a:gs>
                <a:gs pos="100000">
                  <a:schemeClr val="tx1">
                    <a:lumMod val="65000"/>
                    <a:lumOff val="35000"/>
                  </a:schemeClr>
                </a:gs>
              </a:gsLst>
              <a:lin ang="0" scaled="0"/>
              <a:tileRect/>
            </a:gradFill>
            <a:ln w="9525" cap="flat">
              <a:noFill/>
              <a:prstDash val="solid"/>
              <a:round/>
              <a:headEnd type="none" w="med" len="med"/>
              <a:tailEnd type="none" w="med" len="med"/>
            </a:ln>
          </p:spPr>
          <p:txBody>
            <a:bodyPr lIns="0" tIns="0" rIns="0" bIns="0"/>
            <a:lstStyle/>
            <a:p>
              <a:pPr defTabSz="575981"/>
              <a:endParaRPr lang="en-US" sz="2000" dirty="0">
                <a:solidFill>
                  <a:srgbClr val="FFFFFF"/>
                </a:solidFill>
                <a:latin typeface="Arial" pitchFamily="34" charset="0"/>
                <a:ea typeface="Apple LiGothic Medium" pitchFamily="-107" charset="-120"/>
              </a:endParaRPr>
            </a:p>
          </p:txBody>
        </p:sp>
      </p:grpSp>
      <p:sp>
        <p:nvSpPr>
          <p:cNvPr id="6" name="Title 5"/>
          <p:cNvSpPr>
            <a:spLocks noGrp="1"/>
          </p:cNvSpPr>
          <p:nvPr>
            <p:ph type="title"/>
          </p:nvPr>
        </p:nvSpPr>
        <p:spPr>
          <a:xfrm>
            <a:off x="445111" y="-76200"/>
            <a:ext cx="8327414" cy="1226161"/>
          </a:xfrm>
        </p:spPr>
        <p:txBody>
          <a:bodyPr/>
          <a:lstStyle/>
          <a:p>
            <a:r>
              <a:rPr lang="en-US" dirty="0" smtClean="0"/>
              <a:t>Global Service Profiles and Templates</a:t>
            </a:r>
            <a:endParaRPr lang="en-US" dirty="0"/>
          </a:p>
        </p:txBody>
      </p:sp>
      <p:grpSp>
        <p:nvGrpSpPr>
          <p:cNvPr id="13" name="Group 12"/>
          <p:cNvGrpSpPr/>
          <p:nvPr/>
        </p:nvGrpSpPr>
        <p:grpSpPr>
          <a:xfrm>
            <a:off x="7422477" y="971550"/>
            <a:ext cx="1349638" cy="5206077"/>
            <a:chOff x="10948194" y="1383268"/>
            <a:chExt cx="2399591" cy="6941436"/>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48194" y="1676400"/>
              <a:ext cx="2399591" cy="1993779"/>
            </a:xfrm>
            <a:prstGeom prst="rect">
              <a:avLst/>
            </a:prstGeom>
          </p:spPr>
        </p:pic>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48194" y="3971861"/>
              <a:ext cx="2399591" cy="1993779"/>
            </a:xfrm>
            <a:prstGeom prst="rect">
              <a:avLst/>
            </a:prstGeom>
          </p:spPr>
        </p:pic>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48194" y="6330925"/>
              <a:ext cx="2399591" cy="1993779"/>
            </a:xfrm>
            <a:prstGeom prst="rect">
              <a:avLst/>
            </a:prstGeom>
          </p:spPr>
        </p:pic>
        <p:sp>
          <p:nvSpPr>
            <p:cNvPr id="10" name="TextBox 9"/>
            <p:cNvSpPr txBox="1"/>
            <p:nvPr/>
          </p:nvSpPr>
          <p:spPr>
            <a:xfrm>
              <a:off x="11281519" y="1383268"/>
              <a:ext cx="2000935" cy="348813"/>
            </a:xfrm>
            <a:prstGeom prst="rect">
              <a:avLst/>
            </a:prstGeom>
            <a:noFill/>
          </p:spPr>
          <p:txBody>
            <a:bodyPr wrap="none" rtlCol="0">
              <a:spAutoFit/>
            </a:bodyPr>
            <a:lstStyle/>
            <a:p>
              <a:r>
                <a:rPr lang="en-US" sz="1100" dirty="0">
                  <a:solidFill>
                    <a:schemeClr val="tx2"/>
                  </a:solidFill>
                  <a:latin typeface="+mj-lt"/>
                </a:rPr>
                <a:t>UCS Domain 1</a:t>
              </a:r>
              <a:endParaRPr lang="en-US" sz="1100" baseline="-25000" dirty="0">
                <a:solidFill>
                  <a:schemeClr val="tx2"/>
                </a:solidFill>
                <a:latin typeface="+mj-lt"/>
              </a:endParaRPr>
            </a:p>
          </p:txBody>
        </p:sp>
        <p:sp>
          <p:nvSpPr>
            <p:cNvPr id="11" name="TextBox 10"/>
            <p:cNvSpPr txBox="1"/>
            <p:nvPr/>
          </p:nvSpPr>
          <p:spPr>
            <a:xfrm>
              <a:off x="11281519" y="3669268"/>
              <a:ext cx="2000935" cy="348813"/>
            </a:xfrm>
            <a:prstGeom prst="rect">
              <a:avLst/>
            </a:prstGeom>
            <a:noFill/>
          </p:spPr>
          <p:txBody>
            <a:bodyPr wrap="none" rtlCol="0">
              <a:spAutoFit/>
            </a:bodyPr>
            <a:lstStyle/>
            <a:p>
              <a:r>
                <a:rPr lang="en-US" sz="1100" dirty="0">
                  <a:solidFill>
                    <a:schemeClr val="tx2"/>
                  </a:solidFill>
                  <a:latin typeface="+mj-lt"/>
                </a:rPr>
                <a:t>UCS Domain 2</a:t>
              </a:r>
              <a:endParaRPr lang="en-US" sz="1100" baseline="-25000" dirty="0">
                <a:solidFill>
                  <a:schemeClr val="tx2"/>
                </a:solidFill>
                <a:latin typeface="+mj-lt"/>
              </a:endParaRPr>
            </a:p>
          </p:txBody>
        </p:sp>
        <p:sp>
          <p:nvSpPr>
            <p:cNvPr id="12" name="TextBox 11"/>
            <p:cNvSpPr txBox="1"/>
            <p:nvPr/>
          </p:nvSpPr>
          <p:spPr>
            <a:xfrm>
              <a:off x="11281519" y="6031468"/>
              <a:ext cx="2000935" cy="348813"/>
            </a:xfrm>
            <a:prstGeom prst="rect">
              <a:avLst/>
            </a:prstGeom>
            <a:noFill/>
          </p:spPr>
          <p:txBody>
            <a:bodyPr wrap="none" rtlCol="0">
              <a:spAutoFit/>
            </a:bodyPr>
            <a:lstStyle/>
            <a:p>
              <a:r>
                <a:rPr lang="en-US" sz="1100" dirty="0">
                  <a:solidFill>
                    <a:schemeClr val="tx2"/>
                  </a:solidFill>
                  <a:latin typeface="+mj-lt"/>
                </a:rPr>
                <a:t>UCS Domain 3</a:t>
              </a:r>
              <a:endParaRPr lang="en-US" sz="1100" baseline="-25000" dirty="0">
                <a:solidFill>
                  <a:schemeClr val="tx2"/>
                </a:solidFill>
                <a:latin typeface="+mj-lt"/>
              </a:endParaRPr>
            </a:p>
          </p:txBody>
        </p:sp>
      </p:grpSp>
      <p:grpSp>
        <p:nvGrpSpPr>
          <p:cNvPr id="20" name="Group 19"/>
          <p:cNvGrpSpPr/>
          <p:nvPr/>
        </p:nvGrpSpPr>
        <p:grpSpPr>
          <a:xfrm>
            <a:off x="4122387" y="1191399"/>
            <a:ext cx="2914365" cy="5200650"/>
            <a:chOff x="4740604" y="3352800"/>
            <a:chExt cx="7239000" cy="3810000"/>
          </a:xfrm>
        </p:grpSpPr>
        <p:sp>
          <p:nvSpPr>
            <p:cNvPr id="21" name="Rectangle 20"/>
            <p:cNvSpPr/>
            <p:nvPr/>
          </p:nvSpPr>
          <p:spPr>
            <a:xfrm>
              <a:off x="4740604" y="3352800"/>
              <a:ext cx="7239000" cy="3810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rtlCol="0" anchor="ctr"/>
            <a:lstStyle/>
            <a:p>
              <a:pPr algn="ctr"/>
              <a:endParaRPr lang="en-GB" dirty="0"/>
            </a:p>
          </p:txBody>
        </p:sp>
        <p:sp>
          <p:nvSpPr>
            <p:cNvPr id="22" name="Rectangle 21"/>
            <p:cNvSpPr/>
            <p:nvPr/>
          </p:nvSpPr>
          <p:spPr>
            <a:xfrm>
              <a:off x="4957439" y="3447303"/>
              <a:ext cx="6805332" cy="362099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anchor="ctr"/>
            <a:lstStyle/>
            <a:p>
              <a:pPr algn="ctr" fontAlgn="auto">
                <a:spcBef>
                  <a:spcPts val="0"/>
                </a:spcBef>
                <a:spcAft>
                  <a:spcPts val="0"/>
                </a:spcAft>
                <a:defRPr/>
              </a:pPr>
              <a:endParaRPr lang="en-US" dirty="0"/>
            </a:p>
          </p:txBody>
        </p:sp>
      </p:grpSp>
      <p:sp>
        <p:nvSpPr>
          <p:cNvPr id="31" name="Rectangle 30"/>
          <p:cNvSpPr/>
          <p:nvPr/>
        </p:nvSpPr>
        <p:spPr>
          <a:xfrm>
            <a:off x="4293820" y="1419999"/>
            <a:ext cx="2571499" cy="1200150"/>
          </a:xfrm>
          <a:prstGeom prst="rect">
            <a:avLst/>
          </a:prstGeom>
          <a:gradFill rotWithShape="1">
            <a:gsLst>
              <a:gs pos="0">
                <a:schemeClr val="accent4">
                  <a:lumMod val="50000"/>
                  <a:alpha val="75000"/>
                </a:schemeClr>
              </a:gs>
              <a:gs pos="100000">
                <a:schemeClr val="accent4">
                  <a:lumMod val="75000"/>
                  <a:alpha val="75000"/>
                </a:schemeClr>
              </a:gs>
            </a:gsLst>
            <a:lin ang="5400000" scaled="1"/>
          </a:gradFill>
          <a:ln w="25400">
            <a:noFill/>
            <a:round/>
            <a:headEnd/>
            <a:tailEnd/>
          </a:ln>
          <a:effectLst/>
        </p:spPr>
        <p:txBody>
          <a:bodyPr wrap="none" lIns="45998" tIns="22998" rIns="45998" bIns="22998" anchor="ctr"/>
          <a:lstStyle/>
          <a:p>
            <a:pPr eaLnBrk="0" hangingPunct="0">
              <a:lnSpc>
                <a:spcPct val="90000"/>
              </a:lnSpc>
            </a:pPr>
            <a:r>
              <a:rPr lang="en-US" sz="1300" b="1" dirty="0">
                <a:solidFill>
                  <a:schemeClr val="accent4">
                    <a:lumMod val="20000"/>
                    <a:lumOff val="80000"/>
                  </a:schemeClr>
                </a:solidFill>
                <a:latin typeface="+mj-lt"/>
                <a:ea typeface="MS PGothic" pitchFamily="34" charset="-128"/>
                <a:cs typeface="Arial" charset="0"/>
              </a:rPr>
              <a:t>Global Service Profile Template </a:t>
            </a:r>
            <a:br>
              <a:rPr lang="en-US" sz="1300" b="1" dirty="0">
                <a:solidFill>
                  <a:schemeClr val="accent4">
                    <a:lumMod val="20000"/>
                    <a:lumOff val="80000"/>
                  </a:schemeClr>
                </a:solidFill>
                <a:latin typeface="+mj-lt"/>
                <a:ea typeface="MS PGothic" pitchFamily="34" charset="-128"/>
                <a:cs typeface="Arial" charset="0"/>
              </a:rPr>
            </a:br>
            <a:r>
              <a:rPr lang="en-US" sz="1300" b="1" dirty="0">
                <a:solidFill>
                  <a:schemeClr val="accent4">
                    <a:lumMod val="20000"/>
                    <a:lumOff val="80000"/>
                  </a:schemeClr>
                </a:solidFill>
                <a:latin typeface="+mj-lt"/>
                <a:ea typeface="MS PGothic" pitchFamily="34" charset="-128"/>
                <a:cs typeface="Arial" charset="0"/>
              </a:rPr>
              <a:t>HR-Apps</a:t>
            </a:r>
          </a:p>
          <a:p>
            <a:pPr eaLnBrk="0" hangingPunct="0">
              <a:lnSpc>
                <a:spcPct val="90000"/>
              </a:lnSpc>
            </a:pPr>
            <a:r>
              <a:rPr lang="en-US" sz="1000" dirty="0">
                <a:solidFill>
                  <a:schemeClr val="bg1"/>
                </a:solidFill>
                <a:latin typeface="+mj-lt"/>
                <a:ea typeface="MS PGothic" pitchFamily="34" charset="-128"/>
                <a:cs typeface="Arial" charset="0"/>
              </a:rPr>
              <a:t>Network: HR-VLAN</a:t>
            </a:r>
          </a:p>
          <a:p>
            <a:pPr eaLnBrk="0" hangingPunct="0">
              <a:lnSpc>
                <a:spcPct val="90000"/>
              </a:lnSpc>
            </a:pPr>
            <a:r>
              <a:rPr lang="en-US" sz="1000" dirty="0">
                <a:solidFill>
                  <a:schemeClr val="bg1"/>
                </a:solidFill>
                <a:latin typeface="+mj-lt"/>
                <a:ea typeface="MS PGothic" pitchFamily="34" charset="-128"/>
                <a:cs typeface="Arial" charset="0"/>
              </a:rPr>
              <a:t>Network QoS: High</a:t>
            </a:r>
          </a:p>
          <a:p>
            <a:pPr eaLnBrk="0" hangingPunct="0">
              <a:lnSpc>
                <a:spcPct val="90000"/>
              </a:lnSpc>
            </a:pPr>
            <a:r>
              <a:rPr lang="en-US" sz="1000" dirty="0">
                <a:solidFill>
                  <a:schemeClr val="bg1"/>
                </a:solidFill>
                <a:latin typeface="+mj-lt"/>
                <a:ea typeface="MS PGothic" pitchFamily="34" charset="-128"/>
                <a:cs typeface="Arial" charset="0"/>
              </a:rPr>
              <a:t>BIOS: Version 1.03</a:t>
            </a:r>
          </a:p>
          <a:p>
            <a:pPr eaLnBrk="0" hangingPunct="0">
              <a:lnSpc>
                <a:spcPct val="90000"/>
              </a:lnSpc>
            </a:pPr>
            <a:r>
              <a:rPr lang="en-US" sz="1000" dirty="0">
                <a:solidFill>
                  <a:schemeClr val="bg1"/>
                </a:solidFill>
                <a:latin typeface="+mj-lt"/>
                <a:ea typeface="MS PGothic" pitchFamily="34" charset="-128"/>
                <a:cs typeface="Arial" charset="0"/>
              </a:rPr>
              <a:t>Boot Order: SAN, LAN</a:t>
            </a:r>
          </a:p>
        </p:txBody>
      </p:sp>
      <p:cxnSp>
        <p:nvCxnSpPr>
          <p:cNvPr id="38" name="Straight Connector 37"/>
          <p:cNvCxnSpPr/>
          <p:nvPr/>
        </p:nvCxnSpPr>
        <p:spPr>
          <a:xfrm>
            <a:off x="4550970" y="2620149"/>
            <a:ext cx="0" cy="3028950"/>
          </a:xfrm>
          <a:prstGeom prst="line">
            <a:avLst/>
          </a:prstGeom>
          <a:ln w="381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4550969" y="3248799"/>
            <a:ext cx="342867" cy="0"/>
          </a:xfrm>
          <a:prstGeom prst="line">
            <a:avLst/>
          </a:prstGeom>
          <a:ln w="381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550969" y="4448949"/>
            <a:ext cx="342867" cy="0"/>
          </a:xfrm>
          <a:prstGeom prst="line">
            <a:avLst/>
          </a:prstGeom>
          <a:ln w="381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550969" y="5649099"/>
            <a:ext cx="342867" cy="0"/>
          </a:xfrm>
          <a:prstGeom prst="line">
            <a:avLst/>
          </a:prstGeom>
          <a:ln w="3810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36" name="Group 35"/>
          <p:cNvGrpSpPr/>
          <p:nvPr/>
        </p:nvGrpSpPr>
        <p:grpSpPr>
          <a:xfrm>
            <a:off x="4893836" y="2734449"/>
            <a:ext cx="1971482" cy="3429000"/>
            <a:chOff x="5863266" y="3733800"/>
            <a:chExt cx="4094328" cy="4572000"/>
          </a:xfrm>
        </p:grpSpPr>
        <p:sp>
          <p:nvSpPr>
            <p:cNvPr id="32" name="Rectangle 31"/>
            <p:cNvSpPr/>
            <p:nvPr/>
          </p:nvSpPr>
          <p:spPr>
            <a:xfrm>
              <a:off x="5863266" y="3733800"/>
              <a:ext cx="4094328" cy="1433015"/>
            </a:xfrm>
            <a:prstGeom prst="rect">
              <a:avLst/>
            </a:prstGeom>
            <a:gradFill rotWithShape="1">
              <a:gsLst>
                <a:gs pos="0">
                  <a:schemeClr val="accent6">
                    <a:lumMod val="50000"/>
                    <a:alpha val="75000"/>
                  </a:schemeClr>
                </a:gs>
                <a:gs pos="100000">
                  <a:schemeClr val="accent6">
                    <a:alpha val="75000"/>
                  </a:schemeClr>
                </a:gs>
              </a:gsLst>
              <a:lin ang="5400000" scaled="1"/>
            </a:gradFill>
            <a:ln w="25400">
              <a:noFill/>
              <a:round/>
              <a:headEnd/>
              <a:tailEnd/>
            </a:ln>
            <a:effectLst/>
          </p:spPr>
          <p:txBody>
            <a:bodyPr wrap="none" lIns="73025" tIns="36511" rIns="73025" bIns="36511" anchor="ctr"/>
            <a:lstStyle/>
            <a:p>
              <a:pPr eaLnBrk="0" hangingPunct="0">
                <a:lnSpc>
                  <a:spcPct val="90000"/>
                </a:lnSpc>
              </a:pPr>
              <a:r>
                <a:rPr lang="en-US" sz="900" b="1" dirty="0">
                  <a:solidFill>
                    <a:schemeClr val="accent6">
                      <a:lumMod val="20000"/>
                      <a:lumOff val="80000"/>
                    </a:schemeClr>
                  </a:solidFill>
                  <a:latin typeface="+mj-lt"/>
                  <a:ea typeface="MS PGothic" pitchFamily="34" charset="-128"/>
                  <a:cs typeface="Arial" charset="0"/>
                </a:rPr>
                <a:t>Global Service Profile </a:t>
              </a:r>
              <a:br>
                <a:rPr lang="en-US" sz="900" b="1" dirty="0">
                  <a:solidFill>
                    <a:schemeClr val="accent6">
                      <a:lumMod val="20000"/>
                      <a:lumOff val="80000"/>
                    </a:schemeClr>
                  </a:solidFill>
                  <a:latin typeface="+mj-lt"/>
                  <a:ea typeface="MS PGothic" pitchFamily="34" charset="-128"/>
                  <a:cs typeface="Arial" charset="0"/>
                </a:rPr>
              </a:br>
              <a:r>
                <a:rPr lang="en-US" sz="900" b="1" dirty="0">
                  <a:solidFill>
                    <a:schemeClr val="accent6">
                      <a:lumMod val="20000"/>
                      <a:lumOff val="80000"/>
                    </a:schemeClr>
                  </a:solidFill>
                  <a:latin typeface="+mj-lt"/>
                  <a:ea typeface="MS PGothic" pitchFamily="34" charset="-128"/>
                  <a:cs typeface="Arial" charset="0"/>
                </a:rPr>
                <a:t>HR-App1</a:t>
              </a:r>
            </a:p>
            <a:p>
              <a:pPr eaLnBrk="0" hangingPunct="0">
                <a:lnSpc>
                  <a:spcPct val="90000"/>
                </a:lnSpc>
              </a:pPr>
              <a:r>
                <a:rPr lang="en-US" sz="700" dirty="0">
                  <a:solidFill>
                    <a:schemeClr val="bg1"/>
                  </a:solidFill>
                  <a:latin typeface="+mj-lt"/>
                  <a:ea typeface="MS PGothic" pitchFamily="34" charset="-128"/>
                  <a:cs typeface="Arial" charset="0"/>
                </a:rPr>
                <a:t>Network: HR-VLAN</a:t>
              </a:r>
              <a:br>
                <a:rPr lang="en-US" sz="700" dirty="0">
                  <a:solidFill>
                    <a:schemeClr val="bg1"/>
                  </a:solidFill>
                  <a:latin typeface="+mj-lt"/>
                  <a:ea typeface="MS PGothic" pitchFamily="34" charset="-128"/>
                  <a:cs typeface="Arial" charset="0"/>
                </a:rPr>
              </a:br>
              <a:r>
                <a:rPr lang="en-US" sz="700" dirty="0">
                  <a:solidFill>
                    <a:schemeClr val="bg1"/>
                  </a:solidFill>
                  <a:latin typeface="+mj-lt"/>
                  <a:ea typeface="MS PGothic" pitchFamily="34" charset="-128"/>
                  <a:cs typeface="Arial" charset="0"/>
                </a:rPr>
                <a:t>Network QoS: High</a:t>
              </a:r>
              <a:br>
                <a:rPr lang="en-US" sz="700" dirty="0">
                  <a:solidFill>
                    <a:schemeClr val="bg1"/>
                  </a:solidFill>
                  <a:latin typeface="+mj-lt"/>
                  <a:ea typeface="MS PGothic" pitchFamily="34" charset="-128"/>
                  <a:cs typeface="Arial" charset="0"/>
                </a:rPr>
              </a:br>
              <a:r>
                <a:rPr lang="en-US" sz="700" dirty="0">
                  <a:solidFill>
                    <a:schemeClr val="bg1"/>
                  </a:solidFill>
                  <a:latin typeface="+mj-lt"/>
                  <a:ea typeface="MS PGothic" pitchFamily="34" charset="-128"/>
                  <a:cs typeface="Arial" charset="0"/>
                </a:rPr>
                <a:t>MAC: 67:6f:74:75:63:73:21:20</a:t>
              </a:r>
              <a:br>
                <a:rPr lang="en-US" sz="700" dirty="0">
                  <a:solidFill>
                    <a:schemeClr val="bg1"/>
                  </a:solidFill>
                  <a:latin typeface="+mj-lt"/>
                  <a:ea typeface="MS PGothic" pitchFamily="34" charset="-128"/>
                  <a:cs typeface="Arial" charset="0"/>
                </a:rPr>
              </a:br>
              <a:r>
                <a:rPr lang="en-US" sz="700" dirty="0">
                  <a:solidFill>
                    <a:schemeClr val="bg1"/>
                  </a:solidFill>
                  <a:latin typeface="+mj-lt"/>
                  <a:ea typeface="MS PGothic" pitchFamily="34" charset="-128"/>
                  <a:cs typeface="Arial" charset="0"/>
                </a:rPr>
                <a:t>WWN: 00:05:9b:67:6f:75:63:70</a:t>
              </a:r>
              <a:br>
                <a:rPr lang="en-US" sz="700" dirty="0">
                  <a:solidFill>
                    <a:schemeClr val="bg1"/>
                  </a:solidFill>
                  <a:latin typeface="+mj-lt"/>
                  <a:ea typeface="MS PGothic" pitchFamily="34" charset="-128"/>
                  <a:cs typeface="Arial" charset="0"/>
                </a:rPr>
              </a:br>
              <a:r>
                <a:rPr lang="en-US" sz="700" dirty="0">
                  <a:solidFill>
                    <a:schemeClr val="bg1"/>
                  </a:solidFill>
                  <a:latin typeface="+mj-lt"/>
                  <a:ea typeface="MS PGothic" pitchFamily="34" charset="-128"/>
                  <a:cs typeface="Arial" charset="0"/>
                </a:rPr>
                <a:t>BIOS: Version 1.03</a:t>
              </a:r>
              <a:br>
                <a:rPr lang="en-US" sz="700" dirty="0">
                  <a:solidFill>
                    <a:schemeClr val="bg1"/>
                  </a:solidFill>
                  <a:latin typeface="+mj-lt"/>
                  <a:ea typeface="MS PGothic" pitchFamily="34" charset="-128"/>
                  <a:cs typeface="Arial" charset="0"/>
                </a:rPr>
              </a:br>
              <a:r>
                <a:rPr lang="en-US" sz="700" dirty="0">
                  <a:solidFill>
                    <a:schemeClr val="bg1"/>
                  </a:solidFill>
                  <a:latin typeface="+mj-lt"/>
                  <a:ea typeface="MS PGothic" pitchFamily="34" charset="-128"/>
                  <a:cs typeface="Arial" charset="0"/>
                </a:rPr>
                <a:t>Boot Order: SAN, LAN</a:t>
              </a:r>
            </a:p>
          </p:txBody>
        </p:sp>
        <p:sp>
          <p:nvSpPr>
            <p:cNvPr id="33" name="Rectangle 32"/>
            <p:cNvSpPr/>
            <p:nvPr/>
          </p:nvSpPr>
          <p:spPr>
            <a:xfrm>
              <a:off x="5863266" y="5303293"/>
              <a:ext cx="4094328" cy="1433015"/>
            </a:xfrm>
            <a:prstGeom prst="rect">
              <a:avLst/>
            </a:prstGeom>
            <a:gradFill rotWithShape="1">
              <a:gsLst>
                <a:gs pos="0">
                  <a:schemeClr val="accent6">
                    <a:lumMod val="50000"/>
                    <a:alpha val="75000"/>
                  </a:schemeClr>
                </a:gs>
                <a:gs pos="100000">
                  <a:schemeClr val="accent6">
                    <a:alpha val="75000"/>
                  </a:schemeClr>
                </a:gs>
              </a:gsLst>
              <a:lin ang="5400000" scaled="1"/>
            </a:gradFill>
            <a:ln w="25400">
              <a:noFill/>
              <a:round/>
              <a:headEnd/>
              <a:tailEnd/>
            </a:ln>
            <a:effectLst/>
          </p:spPr>
          <p:txBody>
            <a:bodyPr wrap="none" lIns="73025" tIns="36511" rIns="73025" bIns="36511" anchor="ctr"/>
            <a:lstStyle/>
            <a:p>
              <a:pPr eaLnBrk="0" hangingPunct="0">
                <a:lnSpc>
                  <a:spcPct val="90000"/>
                </a:lnSpc>
              </a:pPr>
              <a:r>
                <a:rPr lang="en-US" sz="900" b="1" dirty="0">
                  <a:solidFill>
                    <a:srgbClr val="FFBCF7"/>
                  </a:solidFill>
                  <a:latin typeface="+mj-lt"/>
                  <a:ea typeface="MS PGothic" pitchFamily="34" charset="-128"/>
                  <a:cs typeface="Arial" charset="0"/>
                </a:rPr>
                <a:t>Global Service Profile </a:t>
              </a:r>
              <a:br>
                <a:rPr lang="en-US" sz="900" b="1" dirty="0">
                  <a:solidFill>
                    <a:srgbClr val="FFBCF7"/>
                  </a:solidFill>
                  <a:latin typeface="+mj-lt"/>
                  <a:ea typeface="MS PGothic" pitchFamily="34" charset="-128"/>
                  <a:cs typeface="Arial" charset="0"/>
                </a:rPr>
              </a:br>
              <a:r>
                <a:rPr lang="en-US" sz="900" b="1" dirty="0">
                  <a:solidFill>
                    <a:srgbClr val="FFBCF7"/>
                  </a:solidFill>
                  <a:latin typeface="+mj-lt"/>
                  <a:ea typeface="MS PGothic" pitchFamily="34" charset="-128"/>
                  <a:cs typeface="Arial" charset="0"/>
                </a:rPr>
                <a:t>HR-App2</a:t>
              </a:r>
            </a:p>
            <a:p>
              <a:pPr eaLnBrk="0" hangingPunct="0">
                <a:lnSpc>
                  <a:spcPct val="90000"/>
                </a:lnSpc>
              </a:pPr>
              <a:r>
                <a:rPr lang="en-US" sz="700" dirty="0">
                  <a:solidFill>
                    <a:schemeClr val="bg1"/>
                  </a:solidFill>
                  <a:latin typeface="+mj-lt"/>
                  <a:ea typeface="MS PGothic" pitchFamily="34" charset="-128"/>
                  <a:cs typeface="Arial" charset="0"/>
                </a:rPr>
                <a:t>Network: HR-VLAN</a:t>
              </a:r>
              <a:br>
                <a:rPr lang="en-US" sz="700" dirty="0">
                  <a:solidFill>
                    <a:schemeClr val="bg1"/>
                  </a:solidFill>
                  <a:latin typeface="+mj-lt"/>
                  <a:ea typeface="MS PGothic" pitchFamily="34" charset="-128"/>
                  <a:cs typeface="Arial" charset="0"/>
                </a:rPr>
              </a:br>
              <a:r>
                <a:rPr lang="en-US" sz="700" dirty="0">
                  <a:solidFill>
                    <a:schemeClr val="bg1"/>
                  </a:solidFill>
                  <a:latin typeface="+mj-lt"/>
                  <a:ea typeface="MS PGothic" pitchFamily="34" charset="-128"/>
                  <a:cs typeface="Arial" charset="0"/>
                </a:rPr>
                <a:t>Network QoS: High</a:t>
              </a:r>
              <a:br>
                <a:rPr lang="en-US" sz="700" dirty="0">
                  <a:solidFill>
                    <a:schemeClr val="bg1"/>
                  </a:solidFill>
                  <a:latin typeface="+mj-lt"/>
                  <a:ea typeface="MS PGothic" pitchFamily="34" charset="-128"/>
                  <a:cs typeface="Arial" charset="0"/>
                </a:rPr>
              </a:br>
              <a:r>
                <a:rPr lang="en-US" sz="700" dirty="0">
                  <a:solidFill>
                    <a:schemeClr val="bg1"/>
                  </a:solidFill>
                  <a:latin typeface="+mj-lt"/>
                  <a:ea typeface="MS PGothic" pitchFamily="34" charset="-128"/>
                  <a:cs typeface="Arial" charset="0"/>
                </a:rPr>
                <a:t>MAC: 67:6f:74:75:63:73:21:21</a:t>
              </a:r>
              <a:br>
                <a:rPr lang="en-US" sz="700" dirty="0">
                  <a:solidFill>
                    <a:schemeClr val="bg1"/>
                  </a:solidFill>
                  <a:latin typeface="+mj-lt"/>
                  <a:ea typeface="MS PGothic" pitchFamily="34" charset="-128"/>
                  <a:cs typeface="Arial" charset="0"/>
                </a:rPr>
              </a:br>
              <a:r>
                <a:rPr lang="en-US" sz="700" dirty="0">
                  <a:solidFill>
                    <a:schemeClr val="bg1"/>
                  </a:solidFill>
                  <a:latin typeface="+mj-lt"/>
                  <a:ea typeface="MS PGothic" pitchFamily="34" charset="-128"/>
                  <a:cs typeface="Arial" charset="0"/>
                </a:rPr>
                <a:t>WWN: 00:05:9b:67:6f:75:63:72</a:t>
              </a:r>
              <a:br>
                <a:rPr lang="en-US" sz="700" dirty="0">
                  <a:solidFill>
                    <a:schemeClr val="bg1"/>
                  </a:solidFill>
                  <a:latin typeface="+mj-lt"/>
                  <a:ea typeface="MS PGothic" pitchFamily="34" charset="-128"/>
                  <a:cs typeface="Arial" charset="0"/>
                </a:rPr>
              </a:br>
              <a:r>
                <a:rPr lang="en-US" sz="700" dirty="0">
                  <a:solidFill>
                    <a:schemeClr val="bg1"/>
                  </a:solidFill>
                  <a:latin typeface="+mj-lt"/>
                  <a:ea typeface="MS PGothic" pitchFamily="34" charset="-128"/>
                  <a:cs typeface="Arial" charset="0"/>
                </a:rPr>
                <a:t>BIOS: Version 1.03</a:t>
              </a:r>
              <a:br>
                <a:rPr lang="en-US" sz="700" dirty="0">
                  <a:solidFill>
                    <a:schemeClr val="bg1"/>
                  </a:solidFill>
                  <a:latin typeface="+mj-lt"/>
                  <a:ea typeface="MS PGothic" pitchFamily="34" charset="-128"/>
                  <a:cs typeface="Arial" charset="0"/>
                </a:rPr>
              </a:br>
              <a:r>
                <a:rPr lang="en-US" sz="700" dirty="0">
                  <a:solidFill>
                    <a:schemeClr val="bg1"/>
                  </a:solidFill>
                  <a:latin typeface="+mj-lt"/>
                  <a:ea typeface="MS PGothic" pitchFamily="34" charset="-128"/>
                  <a:cs typeface="Arial" charset="0"/>
                </a:rPr>
                <a:t>Boot Order: SAN, LAN</a:t>
              </a:r>
            </a:p>
          </p:txBody>
        </p:sp>
        <p:sp>
          <p:nvSpPr>
            <p:cNvPr id="34" name="Rectangle 33"/>
            <p:cNvSpPr/>
            <p:nvPr/>
          </p:nvSpPr>
          <p:spPr>
            <a:xfrm>
              <a:off x="5863266" y="6872785"/>
              <a:ext cx="4094328" cy="1433015"/>
            </a:xfrm>
            <a:prstGeom prst="rect">
              <a:avLst/>
            </a:prstGeom>
            <a:gradFill rotWithShape="1">
              <a:gsLst>
                <a:gs pos="0">
                  <a:schemeClr val="accent6">
                    <a:lumMod val="50000"/>
                    <a:alpha val="75000"/>
                  </a:schemeClr>
                </a:gs>
                <a:gs pos="100000">
                  <a:schemeClr val="accent6">
                    <a:alpha val="75000"/>
                  </a:schemeClr>
                </a:gs>
              </a:gsLst>
              <a:lin ang="5400000" scaled="1"/>
            </a:gradFill>
            <a:ln w="25400">
              <a:noFill/>
              <a:round/>
              <a:headEnd/>
              <a:tailEnd/>
            </a:ln>
            <a:effectLst/>
          </p:spPr>
          <p:txBody>
            <a:bodyPr wrap="none" lIns="73025" tIns="36511" rIns="73025" bIns="36511" anchor="ctr"/>
            <a:lstStyle/>
            <a:p>
              <a:pPr eaLnBrk="0" hangingPunct="0">
                <a:lnSpc>
                  <a:spcPct val="90000"/>
                </a:lnSpc>
              </a:pPr>
              <a:r>
                <a:rPr lang="en-US" sz="900" b="1" dirty="0">
                  <a:solidFill>
                    <a:srgbClr val="FFBCF7"/>
                  </a:solidFill>
                  <a:latin typeface="+mj-lt"/>
                  <a:ea typeface="MS PGothic" pitchFamily="34" charset="-128"/>
                  <a:cs typeface="Arial" charset="0"/>
                </a:rPr>
                <a:t>Global Service Profile </a:t>
              </a:r>
              <a:br>
                <a:rPr lang="en-US" sz="900" b="1" dirty="0">
                  <a:solidFill>
                    <a:srgbClr val="FFBCF7"/>
                  </a:solidFill>
                  <a:latin typeface="+mj-lt"/>
                  <a:ea typeface="MS PGothic" pitchFamily="34" charset="-128"/>
                  <a:cs typeface="Arial" charset="0"/>
                </a:rPr>
              </a:br>
              <a:r>
                <a:rPr lang="en-US" sz="900" b="1" dirty="0">
                  <a:solidFill>
                    <a:srgbClr val="FFBCF7"/>
                  </a:solidFill>
                  <a:latin typeface="+mj-lt"/>
                  <a:ea typeface="MS PGothic" pitchFamily="34" charset="-128"/>
                  <a:cs typeface="Arial" charset="0"/>
                </a:rPr>
                <a:t>HR-App3</a:t>
              </a:r>
            </a:p>
            <a:p>
              <a:pPr eaLnBrk="0" hangingPunct="0">
                <a:lnSpc>
                  <a:spcPct val="90000"/>
                </a:lnSpc>
              </a:pPr>
              <a:r>
                <a:rPr lang="en-US" sz="700" dirty="0">
                  <a:solidFill>
                    <a:schemeClr val="bg1"/>
                  </a:solidFill>
                  <a:latin typeface="+mj-lt"/>
                  <a:ea typeface="MS PGothic" pitchFamily="34" charset="-128"/>
                  <a:cs typeface="Arial" charset="0"/>
                </a:rPr>
                <a:t>Network: HR-VLAN</a:t>
              </a:r>
              <a:br>
                <a:rPr lang="en-US" sz="700" dirty="0">
                  <a:solidFill>
                    <a:schemeClr val="bg1"/>
                  </a:solidFill>
                  <a:latin typeface="+mj-lt"/>
                  <a:ea typeface="MS PGothic" pitchFamily="34" charset="-128"/>
                  <a:cs typeface="Arial" charset="0"/>
                </a:rPr>
              </a:br>
              <a:r>
                <a:rPr lang="en-US" sz="700" dirty="0">
                  <a:solidFill>
                    <a:schemeClr val="bg1"/>
                  </a:solidFill>
                  <a:latin typeface="+mj-lt"/>
                  <a:ea typeface="MS PGothic" pitchFamily="34" charset="-128"/>
                  <a:cs typeface="Arial" charset="0"/>
                </a:rPr>
                <a:t>Network QoS: High</a:t>
              </a:r>
              <a:br>
                <a:rPr lang="en-US" sz="700" dirty="0">
                  <a:solidFill>
                    <a:schemeClr val="bg1"/>
                  </a:solidFill>
                  <a:latin typeface="+mj-lt"/>
                  <a:ea typeface="MS PGothic" pitchFamily="34" charset="-128"/>
                  <a:cs typeface="Arial" charset="0"/>
                </a:rPr>
              </a:br>
              <a:r>
                <a:rPr lang="en-US" sz="700" dirty="0">
                  <a:solidFill>
                    <a:schemeClr val="bg1"/>
                  </a:solidFill>
                  <a:latin typeface="+mj-lt"/>
                  <a:ea typeface="MS PGothic" pitchFamily="34" charset="-128"/>
                  <a:cs typeface="Arial" charset="0"/>
                </a:rPr>
                <a:t>MAC: 67:6f:74:75:63:73:21:23</a:t>
              </a:r>
              <a:br>
                <a:rPr lang="en-US" sz="700" dirty="0">
                  <a:solidFill>
                    <a:schemeClr val="bg1"/>
                  </a:solidFill>
                  <a:latin typeface="+mj-lt"/>
                  <a:ea typeface="MS PGothic" pitchFamily="34" charset="-128"/>
                  <a:cs typeface="Arial" charset="0"/>
                </a:rPr>
              </a:br>
              <a:r>
                <a:rPr lang="en-US" sz="700" dirty="0">
                  <a:solidFill>
                    <a:schemeClr val="bg1"/>
                  </a:solidFill>
                  <a:latin typeface="+mj-lt"/>
                  <a:ea typeface="MS PGothic" pitchFamily="34" charset="-128"/>
                  <a:cs typeface="Arial" charset="0"/>
                </a:rPr>
                <a:t>WWN: 00:05:9b:67:6f:75:63:73</a:t>
              </a:r>
              <a:br>
                <a:rPr lang="en-US" sz="700" dirty="0">
                  <a:solidFill>
                    <a:schemeClr val="bg1"/>
                  </a:solidFill>
                  <a:latin typeface="+mj-lt"/>
                  <a:ea typeface="MS PGothic" pitchFamily="34" charset="-128"/>
                  <a:cs typeface="Arial" charset="0"/>
                </a:rPr>
              </a:br>
              <a:r>
                <a:rPr lang="en-US" sz="700" dirty="0">
                  <a:solidFill>
                    <a:schemeClr val="bg1"/>
                  </a:solidFill>
                  <a:latin typeface="+mj-lt"/>
                  <a:ea typeface="MS PGothic" pitchFamily="34" charset="-128"/>
                  <a:cs typeface="Arial" charset="0"/>
                </a:rPr>
                <a:t>BIOS: Version 1.03</a:t>
              </a:r>
              <a:br>
                <a:rPr lang="en-US" sz="700" dirty="0">
                  <a:solidFill>
                    <a:schemeClr val="bg1"/>
                  </a:solidFill>
                  <a:latin typeface="+mj-lt"/>
                  <a:ea typeface="MS PGothic" pitchFamily="34" charset="-128"/>
                  <a:cs typeface="Arial" charset="0"/>
                </a:rPr>
              </a:br>
              <a:r>
                <a:rPr lang="en-US" sz="700" dirty="0">
                  <a:solidFill>
                    <a:schemeClr val="bg1"/>
                  </a:solidFill>
                  <a:latin typeface="+mj-lt"/>
                  <a:ea typeface="MS PGothic" pitchFamily="34" charset="-128"/>
                  <a:cs typeface="Arial" charset="0"/>
                </a:rPr>
                <a:t>Boot Order: SAN, LAN</a:t>
              </a:r>
            </a:p>
          </p:txBody>
        </p:sp>
      </p:grpSp>
      <p:sp>
        <p:nvSpPr>
          <p:cNvPr id="40" name="Freeform 9"/>
          <p:cNvSpPr>
            <a:spLocks/>
          </p:cNvSpPr>
          <p:nvPr/>
        </p:nvSpPr>
        <p:spPr bwMode="auto">
          <a:xfrm>
            <a:off x="277291" y="1447799"/>
            <a:ext cx="3705466" cy="4724401"/>
          </a:xfrm>
          <a:prstGeom prst="rect">
            <a:avLst/>
          </a:prstGeom>
          <a:gradFill>
            <a:gsLst>
              <a:gs pos="0">
                <a:schemeClr val="bg1">
                  <a:lumMod val="85000"/>
                </a:schemeClr>
              </a:gs>
              <a:gs pos="50000">
                <a:schemeClr val="bg1">
                  <a:lumMod val="95000"/>
                </a:schemeClr>
              </a:gs>
              <a:gs pos="100000">
                <a:schemeClr val="bg1">
                  <a:alpha val="0"/>
                </a:schemeClr>
              </a:gs>
            </a:gsLst>
            <a:lin ang="5400000" scaled="0"/>
          </a:gradFill>
          <a:ln w="9525">
            <a:noFill/>
            <a:round/>
            <a:headEnd/>
            <a:tailEnd/>
          </a:ln>
          <a:effectLst/>
        </p:spPr>
        <p:txBody>
          <a:bodyPr lIns="57598" tIns="28799" rIns="57598" bIns="28799"/>
          <a:lstStyle/>
          <a:p>
            <a:pPr algn="ctr" eaLnBrk="0" hangingPunct="0">
              <a:lnSpc>
                <a:spcPct val="90000"/>
              </a:lnSpc>
            </a:pPr>
            <a:endParaRPr lang="en-US" dirty="0"/>
          </a:p>
        </p:txBody>
      </p:sp>
      <p:sp>
        <p:nvSpPr>
          <p:cNvPr id="41" name="Rectangle 40"/>
          <p:cNvSpPr/>
          <p:nvPr/>
        </p:nvSpPr>
        <p:spPr>
          <a:xfrm>
            <a:off x="289137" y="1538451"/>
            <a:ext cx="3682847" cy="4501232"/>
          </a:xfrm>
          <a:prstGeom prst="rect">
            <a:avLst/>
          </a:prstGeom>
        </p:spPr>
        <p:txBody>
          <a:bodyPr wrap="square" lIns="57598" tIns="28799" rIns="57598" bIns="28799">
            <a:spAutoFit/>
          </a:bodyPr>
          <a:lstStyle/>
          <a:p>
            <a:pPr marL="215993" indent="-215993">
              <a:buClr>
                <a:schemeClr val="accent1"/>
              </a:buClr>
              <a:buFont typeface="Wingdings" charset="2"/>
              <a:buChar char="§"/>
            </a:pPr>
            <a:r>
              <a:rPr lang="en-US" sz="1500" dirty="0">
                <a:solidFill>
                  <a:srgbClr val="000000"/>
                </a:solidFill>
                <a:latin typeface="+mj-lt"/>
              </a:rPr>
              <a:t>Global Templates defined in UCS Central</a:t>
            </a:r>
          </a:p>
          <a:p>
            <a:pPr marL="215993" indent="-215993">
              <a:buClr>
                <a:schemeClr val="accent1"/>
              </a:buClr>
              <a:buFont typeface="Wingdings" charset="2"/>
              <a:buChar char="§"/>
            </a:pPr>
            <a:endParaRPr lang="en-US" sz="1500" dirty="0">
              <a:solidFill>
                <a:srgbClr val="000000"/>
              </a:solidFill>
              <a:latin typeface="+mj-lt"/>
            </a:endParaRPr>
          </a:p>
          <a:p>
            <a:pPr marL="215993" indent="-215993">
              <a:buClr>
                <a:schemeClr val="accent1"/>
              </a:buClr>
              <a:buFont typeface="Wingdings" charset="2"/>
              <a:buChar char="§"/>
            </a:pPr>
            <a:r>
              <a:rPr lang="en-US" sz="1500" dirty="0">
                <a:solidFill>
                  <a:srgbClr val="000000"/>
                </a:solidFill>
                <a:latin typeface="+mj-lt"/>
              </a:rPr>
              <a:t>Global templates use global policies</a:t>
            </a:r>
          </a:p>
          <a:p>
            <a:pPr marL="215993" indent="-215993">
              <a:buClr>
                <a:schemeClr val="accent1"/>
              </a:buClr>
              <a:buFont typeface="Wingdings" charset="2"/>
              <a:buChar char="§"/>
            </a:pPr>
            <a:endParaRPr lang="en-US" sz="1500" dirty="0">
              <a:solidFill>
                <a:srgbClr val="000000"/>
              </a:solidFill>
              <a:latin typeface="+mj-lt"/>
            </a:endParaRPr>
          </a:p>
          <a:p>
            <a:pPr marL="215993" indent="-215993">
              <a:buClr>
                <a:schemeClr val="accent1"/>
              </a:buClr>
              <a:buFont typeface="Wingdings" charset="2"/>
              <a:buChar char="§"/>
            </a:pPr>
            <a:r>
              <a:rPr lang="en-US" sz="1500" dirty="0">
                <a:solidFill>
                  <a:srgbClr val="000000"/>
                </a:solidFill>
                <a:latin typeface="+mj-lt"/>
              </a:rPr>
              <a:t>Global Service Profiles derived from Global SP templates</a:t>
            </a:r>
          </a:p>
          <a:p>
            <a:pPr marL="215993" indent="-215993">
              <a:buClr>
                <a:schemeClr val="accent1"/>
              </a:buClr>
              <a:buFont typeface="Wingdings" charset="2"/>
              <a:buChar char="§"/>
            </a:pPr>
            <a:endParaRPr lang="en-US" sz="1500" dirty="0">
              <a:solidFill>
                <a:srgbClr val="000000"/>
              </a:solidFill>
              <a:latin typeface="+mj-lt"/>
            </a:endParaRPr>
          </a:p>
          <a:p>
            <a:pPr marL="215993" indent="-215993">
              <a:buClr>
                <a:schemeClr val="accent1"/>
              </a:buClr>
              <a:buFont typeface="Wingdings" charset="2"/>
              <a:buChar char="§"/>
            </a:pPr>
            <a:r>
              <a:rPr lang="en-US" sz="1500" dirty="0">
                <a:solidFill>
                  <a:srgbClr val="000000"/>
                </a:solidFill>
                <a:latin typeface="+mj-lt"/>
              </a:rPr>
              <a:t>Global Service Profiles can be attached to Global Server Pools and Identifier Pools</a:t>
            </a:r>
          </a:p>
          <a:p>
            <a:pPr marL="215993" indent="-215993">
              <a:buClr>
                <a:schemeClr val="accent1"/>
              </a:buClr>
              <a:buFont typeface="Wingdings" charset="2"/>
              <a:buChar char="§"/>
            </a:pPr>
            <a:endParaRPr lang="en-US" sz="1500" dirty="0">
              <a:solidFill>
                <a:srgbClr val="000000"/>
              </a:solidFill>
              <a:latin typeface="+mj-lt"/>
            </a:endParaRPr>
          </a:p>
          <a:p>
            <a:pPr marL="215993" indent="-215993">
              <a:buClr>
                <a:schemeClr val="accent1"/>
              </a:buClr>
              <a:buFont typeface="Wingdings" charset="2"/>
              <a:buChar char="§"/>
            </a:pPr>
            <a:r>
              <a:rPr lang="en-US" sz="1500" dirty="0">
                <a:solidFill>
                  <a:srgbClr val="000000"/>
                </a:solidFill>
                <a:latin typeface="+mj-lt"/>
              </a:rPr>
              <a:t>Global Server Pools can have members from multiple domains</a:t>
            </a:r>
          </a:p>
          <a:p>
            <a:pPr marL="215993" indent="-215993">
              <a:buClr>
                <a:schemeClr val="accent1"/>
              </a:buClr>
              <a:buFont typeface="Wingdings" charset="2"/>
              <a:buChar char="§"/>
            </a:pPr>
            <a:endParaRPr lang="en-US" sz="1500" dirty="0">
              <a:solidFill>
                <a:srgbClr val="000000"/>
              </a:solidFill>
              <a:latin typeface="+mj-lt"/>
            </a:endParaRPr>
          </a:p>
          <a:p>
            <a:pPr marL="215993" indent="-215993">
              <a:buClr>
                <a:schemeClr val="accent1"/>
              </a:buClr>
              <a:buFont typeface="Wingdings" charset="2"/>
              <a:buChar char="§"/>
            </a:pPr>
            <a:r>
              <a:rPr lang="en-US" sz="1500" dirty="0">
                <a:solidFill>
                  <a:srgbClr val="000000"/>
                </a:solidFill>
                <a:latin typeface="+mj-lt"/>
              </a:rPr>
              <a:t>Global SPs can be deployed to domain of choice manually or through automatic association to a server in a pool</a:t>
            </a:r>
          </a:p>
        </p:txBody>
      </p:sp>
      <p:sp>
        <p:nvSpPr>
          <p:cNvPr id="42" name="Freeform 10"/>
          <p:cNvSpPr>
            <a:spLocks/>
          </p:cNvSpPr>
          <p:nvPr/>
        </p:nvSpPr>
        <p:spPr bwMode="auto">
          <a:xfrm>
            <a:off x="277291" y="1333500"/>
            <a:ext cx="3705466" cy="114300"/>
          </a:xfrm>
          <a:prstGeom prst="round2Same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75981"/>
            <a:endParaRPr lang="en-US" sz="2000" dirty="0">
              <a:solidFill>
                <a:srgbClr val="FFFFFF"/>
              </a:solidFill>
              <a:latin typeface="Arial" pitchFamily="34" charset="0"/>
            </a:endParaRPr>
          </a:p>
        </p:txBody>
      </p:sp>
      <p:cxnSp>
        <p:nvCxnSpPr>
          <p:cNvPr id="43" name="Straight Connector 42"/>
          <p:cNvCxnSpPr/>
          <p:nvPr/>
        </p:nvCxnSpPr>
        <p:spPr>
          <a:xfrm flipV="1">
            <a:off x="277291" y="1447796"/>
            <a:ext cx="3705467" cy="1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5" name="Freeform 10"/>
          <p:cNvSpPr>
            <a:spLocks/>
          </p:cNvSpPr>
          <p:nvPr/>
        </p:nvSpPr>
        <p:spPr bwMode="auto">
          <a:xfrm flipV="1">
            <a:off x="277291" y="6229350"/>
            <a:ext cx="3705466" cy="114300"/>
          </a:xfrm>
          <a:prstGeom prst="round2Same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75981"/>
            <a:endParaRPr lang="en-US" sz="2000" dirty="0">
              <a:solidFill>
                <a:srgbClr val="FFFFFF"/>
              </a:solidFill>
              <a:latin typeface="Arial" pitchFamily="34" charset="0"/>
            </a:endParaRPr>
          </a:p>
        </p:txBody>
      </p:sp>
      <p:cxnSp>
        <p:nvCxnSpPr>
          <p:cNvPr id="48" name="Straight Connector 47"/>
          <p:cNvCxnSpPr/>
          <p:nvPr/>
        </p:nvCxnSpPr>
        <p:spPr>
          <a:xfrm flipV="1">
            <a:off x="277291" y="6221630"/>
            <a:ext cx="3705467" cy="1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84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57275" y="-228600"/>
            <a:ext cx="7800556" cy="1143000"/>
          </a:xfrm>
        </p:spPr>
        <p:txBody>
          <a:bodyPr/>
          <a:lstStyle/>
          <a:p>
            <a:r>
              <a:rPr lang="en-US" dirty="0" smtClean="0"/>
              <a:t>Global Service Profiles</a:t>
            </a:r>
            <a:endParaRPr lang="en-US" dirty="0"/>
          </a:p>
        </p:txBody>
      </p:sp>
      <p:sp>
        <p:nvSpPr>
          <p:cNvPr id="6" name="Text Placeholder 5"/>
          <p:cNvSpPr>
            <a:spLocks noGrp="1"/>
          </p:cNvSpPr>
          <p:nvPr>
            <p:ph type="body" sz="quarter" idx="13"/>
          </p:nvPr>
        </p:nvSpPr>
        <p:spPr/>
        <p:txBody>
          <a:bodyPr/>
          <a:lstStyle/>
          <a:p>
            <a:r>
              <a:rPr lang="en-US" dirty="0" smtClean="0"/>
              <a:t>Working With UCS Manager</a:t>
            </a:r>
            <a:endParaRPr lang="en-US" dirty="0"/>
          </a:p>
        </p:txBody>
      </p:sp>
      <p:sp>
        <p:nvSpPr>
          <p:cNvPr id="3" name="Slide Number Placeholder 2"/>
          <p:cNvSpPr>
            <a:spLocks noGrp="1"/>
          </p:cNvSpPr>
          <p:nvPr>
            <p:ph type="sldNum" sz="quarter" idx="4"/>
          </p:nvPr>
        </p:nvSpPr>
        <p:spPr/>
        <p:txBody>
          <a:bodyPr/>
          <a:lstStyle/>
          <a:p>
            <a:fld id="{2F5CCB13-0A32-4557-88E9-079F0C330695}" type="slidenum">
              <a:rPr lang="en-US" smtClean="0"/>
              <a:pPr/>
              <a:t>65</a:t>
            </a:fld>
            <a:endParaRPr lang="en-US" dirty="0"/>
          </a:p>
        </p:txBody>
      </p:sp>
      <p:sp>
        <p:nvSpPr>
          <p:cNvPr id="23" name="Rectangle 22"/>
          <p:cNvSpPr/>
          <p:nvPr/>
        </p:nvSpPr>
        <p:spPr>
          <a:xfrm>
            <a:off x="5514883" y="1864273"/>
            <a:ext cx="3369550" cy="419362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GB" dirty="0"/>
          </a:p>
        </p:txBody>
      </p:sp>
      <p:sp>
        <p:nvSpPr>
          <p:cNvPr id="24" name="Rectangle 23"/>
          <p:cNvSpPr/>
          <p:nvPr/>
        </p:nvSpPr>
        <p:spPr>
          <a:xfrm>
            <a:off x="5577645" y="1968291"/>
            <a:ext cx="3244026" cy="398559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fontAlgn="auto">
              <a:spcBef>
                <a:spcPts val="0"/>
              </a:spcBef>
              <a:spcAft>
                <a:spcPts val="0"/>
              </a:spcAft>
              <a:defRPr/>
            </a:pPr>
            <a:endParaRPr lang="en-US" dirty="0"/>
          </a:p>
        </p:txBody>
      </p:sp>
      <p:sp>
        <p:nvSpPr>
          <p:cNvPr id="18" name="Rectangle 17"/>
          <p:cNvSpPr/>
          <p:nvPr/>
        </p:nvSpPr>
        <p:spPr>
          <a:xfrm>
            <a:off x="6187678" y="1485900"/>
            <a:ext cx="2023961" cy="756745"/>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91431" tIns="45716" rIns="91431" bIns="45716" anchor="ctr"/>
          <a:lstStyle/>
          <a:p>
            <a:pPr algn="ctr" fontAlgn="auto">
              <a:spcBef>
                <a:spcPts val="0"/>
              </a:spcBef>
              <a:spcAft>
                <a:spcPts val="0"/>
              </a:spcAft>
              <a:defRPr/>
            </a:pPr>
            <a:r>
              <a:rPr lang="en-US" sz="2300" dirty="0">
                <a:solidFill>
                  <a:schemeClr val="bg1"/>
                </a:solidFill>
              </a:rPr>
              <a:t>UCS Manager</a:t>
            </a:r>
          </a:p>
        </p:txBody>
      </p:sp>
      <p:sp>
        <p:nvSpPr>
          <p:cNvPr id="22" name="Rectangle 21"/>
          <p:cNvSpPr/>
          <p:nvPr/>
        </p:nvSpPr>
        <p:spPr>
          <a:xfrm>
            <a:off x="5656759" y="3498635"/>
            <a:ext cx="1832562" cy="559670"/>
          </a:xfrm>
          <a:prstGeom prst="rect">
            <a:avLst/>
          </a:prstGeom>
          <a:gradFill rotWithShape="1">
            <a:gsLst>
              <a:gs pos="0">
                <a:schemeClr val="accent6">
                  <a:lumMod val="50000"/>
                  <a:alpha val="75000"/>
                </a:schemeClr>
              </a:gs>
              <a:gs pos="100000">
                <a:schemeClr val="accent6">
                  <a:alpha val="75000"/>
                </a:schemeClr>
              </a:gs>
            </a:gsLst>
            <a:lin ang="5400000" scaled="1"/>
          </a:gradFill>
          <a:ln w="25400">
            <a:noFill/>
            <a:round/>
            <a:headEnd/>
            <a:tailEnd/>
          </a:ln>
          <a:effectLst/>
        </p:spPr>
        <p:txBody>
          <a:bodyPr wrap="none" lIns="45998" tIns="22998" rIns="45998" bIns="22998" anchor="ctr"/>
          <a:lstStyle/>
          <a:p>
            <a:pPr algn="ctr" eaLnBrk="0" hangingPunct="0">
              <a:lnSpc>
                <a:spcPct val="90000"/>
              </a:lnSpc>
            </a:pPr>
            <a:r>
              <a:rPr lang="en-US" sz="1500" dirty="0">
                <a:solidFill>
                  <a:schemeClr val="bg1"/>
                </a:solidFill>
                <a:latin typeface="+mj-lt"/>
                <a:ea typeface="MS PGothic" pitchFamily="34" charset="-128"/>
                <a:cs typeface="Arial" charset="0"/>
              </a:rPr>
              <a:t>Local Service </a:t>
            </a:r>
          </a:p>
          <a:p>
            <a:pPr algn="ctr" eaLnBrk="0" hangingPunct="0">
              <a:lnSpc>
                <a:spcPct val="90000"/>
              </a:lnSpc>
            </a:pPr>
            <a:r>
              <a:rPr lang="en-US" sz="1500" dirty="0">
                <a:solidFill>
                  <a:schemeClr val="bg1"/>
                </a:solidFill>
                <a:latin typeface="+mj-lt"/>
                <a:ea typeface="MS PGothic" pitchFamily="34" charset="-128"/>
                <a:cs typeface="Arial" charset="0"/>
              </a:rPr>
              <a:t>Profile Template</a:t>
            </a:r>
          </a:p>
        </p:txBody>
      </p:sp>
      <p:sp>
        <p:nvSpPr>
          <p:cNvPr id="28" name="Rectangle 27"/>
          <p:cNvSpPr/>
          <p:nvPr/>
        </p:nvSpPr>
        <p:spPr>
          <a:xfrm>
            <a:off x="5656758" y="4357855"/>
            <a:ext cx="2663127" cy="559670"/>
          </a:xfrm>
          <a:prstGeom prst="rect">
            <a:avLst/>
          </a:prstGeom>
          <a:gradFill rotWithShape="1">
            <a:gsLst>
              <a:gs pos="0">
                <a:schemeClr val="accent6">
                  <a:lumMod val="50000"/>
                  <a:alpha val="75000"/>
                </a:schemeClr>
              </a:gs>
              <a:gs pos="100000">
                <a:schemeClr val="accent6">
                  <a:alpha val="75000"/>
                </a:schemeClr>
              </a:gs>
            </a:gsLst>
            <a:lin ang="5400000" scaled="1"/>
          </a:gradFill>
          <a:ln w="25400">
            <a:noFill/>
            <a:round/>
            <a:headEnd/>
            <a:tailEnd/>
          </a:ln>
          <a:effectLst/>
        </p:spPr>
        <p:txBody>
          <a:bodyPr wrap="none" lIns="45998" tIns="22998" rIns="45998" bIns="22998" anchor="ctr"/>
          <a:lstStyle/>
          <a:p>
            <a:pPr algn="ctr" eaLnBrk="0" hangingPunct="0">
              <a:lnSpc>
                <a:spcPct val="90000"/>
              </a:lnSpc>
            </a:pPr>
            <a:r>
              <a:rPr lang="en-US" sz="1500" dirty="0">
                <a:solidFill>
                  <a:schemeClr val="bg1"/>
                </a:solidFill>
                <a:latin typeface="+mj-lt"/>
                <a:ea typeface="MS PGothic" pitchFamily="34" charset="-128"/>
                <a:cs typeface="Arial" charset="0"/>
              </a:rPr>
              <a:t>Local Service Profile</a:t>
            </a:r>
          </a:p>
        </p:txBody>
      </p:sp>
      <p:sp>
        <p:nvSpPr>
          <p:cNvPr id="29" name="Rectangle 28"/>
          <p:cNvSpPr/>
          <p:nvPr/>
        </p:nvSpPr>
        <p:spPr>
          <a:xfrm>
            <a:off x="5656758" y="5215105"/>
            <a:ext cx="2663127" cy="559670"/>
          </a:xfrm>
          <a:prstGeom prst="rect">
            <a:avLst/>
          </a:prstGeom>
          <a:gradFill rotWithShape="1">
            <a:gsLst>
              <a:gs pos="0">
                <a:schemeClr val="accent6">
                  <a:lumMod val="50000"/>
                  <a:alpha val="75000"/>
                </a:schemeClr>
              </a:gs>
              <a:gs pos="100000">
                <a:schemeClr val="accent6">
                  <a:alpha val="75000"/>
                </a:schemeClr>
              </a:gs>
            </a:gsLst>
            <a:lin ang="5400000" scaled="1"/>
          </a:gradFill>
          <a:ln w="25400">
            <a:noFill/>
            <a:round/>
            <a:headEnd/>
            <a:tailEnd/>
          </a:ln>
          <a:effectLst/>
        </p:spPr>
        <p:txBody>
          <a:bodyPr wrap="none" lIns="45998" tIns="22998" rIns="45998" bIns="22998" anchor="ctr"/>
          <a:lstStyle/>
          <a:p>
            <a:pPr algn="ctr" eaLnBrk="0" hangingPunct="0">
              <a:lnSpc>
                <a:spcPct val="90000"/>
              </a:lnSpc>
            </a:pPr>
            <a:r>
              <a:rPr lang="en-US" sz="1500" dirty="0">
                <a:solidFill>
                  <a:schemeClr val="bg1"/>
                </a:solidFill>
                <a:latin typeface="+mj-lt"/>
                <a:ea typeface="MS PGothic" pitchFamily="34" charset="-128"/>
                <a:cs typeface="Arial" charset="0"/>
              </a:rPr>
              <a:t>Local Resource Pools</a:t>
            </a:r>
          </a:p>
        </p:txBody>
      </p:sp>
      <p:grpSp>
        <p:nvGrpSpPr>
          <p:cNvPr id="33" name="Group 32"/>
          <p:cNvGrpSpPr/>
          <p:nvPr/>
        </p:nvGrpSpPr>
        <p:grpSpPr>
          <a:xfrm flipH="1">
            <a:off x="5658730" y="2379331"/>
            <a:ext cx="3099100" cy="786203"/>
            <a:chOff x="2185194" y="3179379"/>
            <a:chExt cx="5814849" cy="1187669"/>
          </a:xfrm>
        </p:grpSpPr>
        <p:sp>
          <p:nvSpPr>
            <p:cNvPr id="34" name="Rectangle 33"/>
            <p:cNvSpPr/>
            <p:nvPr/>
          </p:nvSpPr>
          <p:spPr>
            <a:xfrm>
              <a:off x="2185194" y="3179379"/>
              <a:ext cx="5510049" cy="882869"/>
            </a:xfrm>
            <a:prstGeom prst="rect">
              <a:avLst/>
            </a:prstGeom>
            <a:gradFill rotWithShape="1">
              <a:gsLst>
                <a:gs pos="0">
                  <a:schemeClr val="accent6">
                    <a:lumMod val="50000"/>
                    <a:alpha val="75000"/>
                  </a:schemeClr>
                </a:gs>
                <a:gs pos="100000">
                  <a:schemeClr val="accent6">
                    <a:alpha val="75000"/>
                  </a:schemeClr>
                </a:gs>
              </a:gsLst>
              <a:lin ang="5400000" scaled="1"/>
            </a:gradFill>
            <a:ln w="25400">
              <a:noFill/>
              <a:round/>
              <a:headEnd/>
              <a:tailEnd/>
            </a:ln>
            <a:effectLst/>
          </p:spPr>
          <p:txBody>
            <a:bodyPr wrap="none" lIns="73025" tIns="36511" rIns="73025" bIns="36511" anchor="ctr"/>
            <a:lstStyle/>
            <a:p>
              <a:pPr algn="ctr" eaLnBrk="0" hangingPunct="0">
                <a:lnSpc>
                  <a:spcPct val="90000"/>
                </a:lnSpc>
              </a:pPr>
              <a:endParaRPr lang="en-US" sz="1300" dirty="0">
                <a:solidFill>
                  <a:schemeClr val="bg1"/>
                </a:solidFill>
                <a:latin typeface="+mj-lt"/>
                <a:ea typeface="MS PGothic" pitchFamily="34" charset="-128"/>
                <a:cs typeface="Arial" charset="0"/>
              </a:endParaRPr>
            </a:p>
          </p:txBody>
        </p:sp>
        <p:sp>
          <p:nvSpPr>
            <p:cNvPr id="35" name="Rectangle 34"/>
            <p:cNvSpPr/>
            <p:nvPr/>
          </p:nvSpPr>
          <p:spPr>
            <a:xfrm>
              <a:off x="2337594" y="3331779"/>
              <a:ext cx="5510049" cy="882869"/>
            </a:xfrm>
            <a:prstGeom prst="rect">
              <a:avLst/>
            </a:prstGeom>
            <a:gradFill rotWithShape="1">
              <a:gsLst>
                <a:gs pos="0">
                  <a:schemeClr val="accent6">
                    <a:lumMod val="50000"/>
                    <a:alpha val="75000"/>
                  </a:schemeClr>
                </a:gs>
                <a:gs pos="100000">
                  <a:schemeClr val="accent6">
                    <a:alpha val="75000"/>
                  </a:schemeClr>
                </a:gs>
              </a:gsLst>
              <a:lin ang="5400000" scaled="1"/>
            </a:gradFill>
            <a:ln w="25400">
              <a:noFill/>
              <a:round/>
              <a:headEnd/>
              <a:tailEnd/>
            </a:ln>
            <a:effectLst/>
          </p:spPr>
          <p:txBody>
            <a:bodyPr wrap="none" lIns="73025" tIns="36511" rIns="73025" bIns="36511" anchor="ctr"/>
            <a:lstStyle/>
            <a:p>
              <a:pPr algn="ctr" eaLnBrk="0" hangingPunct="0">
                <a:lnSpc>
                  <a:spcPct val="90000"/>
                </a:lnSpc>
              </a:pPr>
              <a:endParaRPr lang="en-US" sz="1300" dirty="0">
                <a:solidFill>
                  <a:schemeClr val="bg1"/>
                </a:solidFill>
                <a:latin typeface="+mj-lt"/>
                <a:ea typeface="MS PGothic" pitchFamily="34" charset="-128"/>
                <a:cs typeface="Arial" charset="0"/>
              </a:endParaRPr>
            </a:p>
          </p:txBody>
        </p:sp>
        <p:sp>
          <p:nvSpPr>
            <p:cNvPr id="36" name="Rectangle 35"/>
            <p:cNvSpPr/>
            <p:nvPr/>
          </p:nvSpPr>
          <p:spPr>
            <a:xfrm>
              <a:off x="2489994" y="3484179"/>
              <a:ext cx="5510049" cy="882869"/>
            </a:xfrm>
            <a:prstGeom prst="rect">
              <a:avLst/>
            </a:prstGeom>
            <a:gradFill rotWithShape="1">
              <a:gsLst>
                <a:gs pos="0">
                  <a:schemeClr val="accent6">
                    <a:lumMod val="50000"/>
                    <a:alpha val="75000"/>
                  </a:schemeClr>
                </a:gs>
                <a:gs pos="100000">
                  <a:schemeClr val="accent6">
                    <a:alpha val="75000"/>
                  </a:schemeClr>
                </a:gs>
              </a:gsLst>
              <a:lin ang="5400000" scaled="1"/>
            </a:gradFill>
            <a:ln w="25400">
              <a:noFill/>
              <a:round/>
              <a:headEnd/>
              <a:tailEnd/>
            </a:ln>
            <a:effectLst/>
          </p:spPr>
          <p:txBody>
            <a:bodyPr wrap="none" lIns="73025" tIns="36511" rIns="73025" bIns="36511" anchor="ctr"/>
            <a:lstStyle/>
            <a:p>
              <a:pPr algn="ctr" eaLnBrk="0" hangingPunct="0">
                <a:lnSpc>
                  <a:spcPct val="90000"/>
                </a:lnSpc>
              </a:pPr>
              <a:r>
                <a:rPr lang="en-US" dirty="0">
                  <a:solidFill>
                    <a:schemeClr val="bg1"/>
                  </a:solidFill>
                  <a:latin typeface="+mj-lt"/>
                  <a:ea typeface="MS PGothic" pitchFamily="34" charset="-128"/>
                  <a:cs typeface="Arial" charset="0"/>
                </a:rPr>
                <a:t>Local Policies</a:t>
              </a:r>
            </a:p>
          </p:txBody>
        </p:sp>
      </p:grpSp>
      <p:sp>
        <p:nvSpPr>
          <p:cNvPr id="39" name="Right Arrow 38"/>
          <p:cNvSpPr/>
          <p:nvPr/>
        </p:nvSpPr>
        <p:spPr>
          <a:xfrm rot="2700000">
            <a:off x="3784471" y="3612006"/>
            <a:ext cx="2714481" cy="353266"/>
          </a:xfrm>
          <a:prstGeom prst="rightArrow">
            <a:avLst/>
          </a:prstGeom>
          <a:gradFill flip="none" rotWithShape="1">
            <a:gsLst>
              <a:gs pos="49000">
                <a:schemeClr val="bg2"/>
              </a:gs>
              <a:gs pos="0">
                <a:schemeClr val="tx1">
                  <a:lumMod val="65000"/>
                  <a:lumOff val="35000"/>
                </a:schemeClr>
              </a:gs>
              <a:gs pos="100000">
                <a:schemeClr val="tx1">
                  <a:lumMod val="65000"/>
                  <a:lumOff val="35000"/>
                </a:schemeClr>
              </a:gs>
            </a:gsLst>
            <a:lin ang="0" scaled="0"/>
            <a:tileRect/>
          </a:gradFill>
          <a:ln w="9525" cap="flat">
            <a:noFill/>
            <a:prstDash val="solid"/>
            <a:round/>
            <a:headEnd type="none" w="med" len="med"/>
            <a:tailEnd type="none" w="med" len="med"/>
          </a:ln>
        </p:spPr>
        <p:txBody>
          <a:bodyPr lIns="0" tIns="0" rIns="0" bIns="0"/>
          <a:lstStyle/>
          <a:p>
            <a:pPr defTabSz="575981"/>
            <a:endParaRPr lang="en-US" sz="2000" dirty="0">
              <a:solidFill>
                <a:srgbClr val="FFFFFF"/>
              </a:solidFill>
              <a:latin typeface="Arial" pitchFamily="34" charset="0"/>
              <a:ea typeface="Apple LiGothic Medium" pitchFamily="-107" charset="-120"/>
            </a:endParaRPr>
          </a:p>
        </p:txBody>
      </p:sp>
      <p:sp>
        <p:nvSpPr>
          <p:cNvPr id="14" name="Rectangle 13"/>
          <p:cNvSpPr/>
          <p:nvPr/>
        </p:nvSpPr>
        <p:spPr>
          <a:xfrm>
            <a:off x="1245308" y="1864273"/>
            <a:ext cx="3369550" cy="419362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GB" dirty="0"/>
          </a:p>
        </p:txBody>
      </p:sp>
      <p:sp>
        <p:nvSpPr>
          <p:cNvPr id="15" name="Rectangle 14"/>
          <p:cNvSpPr/>
          <p:nvPr/>
        </p:nvSpPr>
        <p:spPr>
          <a:xfrm>
            <a:off x="1308070" y="1968291"/>
            <a:ext cx="3244026" cy="398559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fontAlgn="auto">
              <a:spcBef>
                <a:spcPts val="0"/>
              </a:spcBef>
              <a:spcAft>
                <a:spcPts val="0"/>
              </a:spcAft>
              <a:defRPr/>
            </a:pPr>
            <a:endParaRPr lang="en-US" dirty="0"/>
          </a:p>
        </p:txBody>
      </p:sp>
      <p:sp>
        <p:nvSpPr>
          <p:cNvPr id="9" name="Rectangle 8"/>
          <p:cNvSpPr/>
          <p:nvPr/>
        </p:nvSpPr>
        <p:spPr>
          <a:xfrm>
            <a:off x="1918103" y="1485900"/>
            <a:ext cx="2023961" cy="756745"/>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91431" tIns="45716" rIns="91431" bIns="45716" anchor="ctr"/>
          <a:lstStyle/>
          <a:p>
            <a:pPr algn="ctr" fontAlgn="auto">
              <a:spcBef>
                <a:spcPts val="0"/>
              </a:spcBef>
              <a:spcAft>
                <a:spcPts val="0"/>
              </a:spcAft>
              <a:defRPr/>
            </a:pPr>
            <a:r>
              <a:rPr lang="en-US" sz="2300" dirty="0">
                <a:solidFill>
                  <a:schemeClr val="bg1"/>
                </a:solidFill>
              </a:rPr>
              <a:t>UCS Central</a:t>
            </a:r>
          </a:p>
        </p:txBody>
      </p:sp>
      <p:sp>
        <p:nvSpPr>
          <p:cNvPr id="13" name="Rectangle 12"/>
          <p:cNvSpPr/>
          <p:nvPr/>
        </p:nvSpPr>
        <p:spPr>
          <a:xfrm>
            <a:off x="2659633" y="3498635"/>
            <a:ext cx="1832562" cy="559670"/>
          </a:xfrm>
          <a:prstGeom prst="rect">
            <a:avLst/>
          </a:prstGeom>
          <a:gradFill rotWithShape="1">
            <a:gsLst>
              <a:gs pos="0">
                <a:schemeClr val="accent4">
                  <a:lumMod val="50000"/>
                  <a:alpha val="75000"/>
                </a:schemeClr>
              </a:gs>
              <a:gs pos="100000">
                <a:schemeClr val="accent4">
                  <a:lumMod val="75000"/>
                  <a:alpha val="75000"/>
                </a:schemeClr>
              </a:gs>
            </a:gsLst>
            <a:lin ang="5400000" scaled="1"/>
          </a:gradFill>
          <a:ln w="25400">
            <a:noFill/>
            <a:round/>
            <a:headEnd/>
            <a:tailEnd/>
          </a:ln>
          <a:effectLst/>
        </p:spPr>
        <p:txBody>
          <a:bodyPr wrap="none" lIns="45998" tIns="22998" rIns="45998" bIns="22998" anchor="ctr"/>
          <a:lstStyle/>
          <a:p>
            <a:pPr algn="ctr" eaLnBrk="0" hangingPunct="0">
              <a:lnSpc>
                <a:spcPct val="90000"/>
              </a:lnSpc>
            </a:pPr>
            <a:r>
              <a:rPr lang="en-US" sz="1500" dirty="0">
                <a:solidFill>
                  <a:schemeClr val="bg1"/>
                </a:solidFill>
                <a:latin typeface="+mj-lt"/>
                <a:ea typeface="MS PGothic" pitchFamily="34" charset="-128"/>
                <a:cs typeface="Arial" charset="0"/>
              </a:rPr>
              <a:t>Global Service </a:t>
            </a:r>
          </a:p>
          <a:p>
            <a:pPr algn="ctr" eaLnBrk="0" hangingPunct="0">
              <a:lnSpc>
                <a:spcPct val="90000"/>
              </a:lnSpc>
            </a:pPr>
            <a:r>
              <a:rPr lang="en-US" sz="1500" dirty="0">
                <a:solidFill>
                  <a:schemeClr val="bg1"/>
                </a:solidFill>
                <a:latin typeface="+mj-lt"/>
                <a:ea typeface="MS PGothic" pitchFamily="34" charset="-128"/>
                <a:cs typeface="Arial" charset="0"/>
              </a:rPr>
              <a:t>Profile Template</a:t>
            </a:r>
          </a:p>
        </p:txBody>
      </p:sp>
      <p:sp>
        <p:nvSpPr>
          <p:cNvPr id="25" name="Rectangle 24"/>
          <p:cNvSpPr/>
          <p:nvPr/>
        </p:nvSpPr>
        <p:spPr>
          <a:xfrm>
            <a:off x="1829068" y="4357855"/>
            <a:ext cx="2663127" cy="559670"/>
          </a:xfrm>
          <a:prstGeom prst="rect">
            <a:avLst/>
          </a:prstGeom>
          <a:gradFill rotWithShape="1">
            <a:gsLst>
              <a:gs pos="0">
                <a:schemeClr val="accent4">
                  <a:lumMod val="50000"/>
                  <a:alpha val="75000"/>
                </a:schemeClr>
              </a:gs>
              <a:gs pos="100000">
                <a:schemeClr val="accent4">
                  <a:lumMod val="75000"/>
                  <a:alpha val="75000"/>
                </a:schemeClr>
              </a:gs>
            </a:gsLst>
            <a:lin ang="5400000" scaled="1"/>
          </a:gradFill>
          <a:ln w="25400">
            <a:noFill/>
            <a:round/>
            <a:headEnd/>
            <a:tailEnd/>
          </a:ln>
          <a:effectLst/>
        </p:spPr>
        <p:txBody>
          <a:bodyPr wrap="none" lIns="45998" tIns="22998" rIns="45998" bIns="22998" anchor="ctr"/>
          <a:lstStyle/>
          <a:p>
            <a:pPr algn="ctr" eaLnBrk="0" hangingPunct="0">
              <a:lnSpc>
                <a:spcPct val="90000"/>
              </a:lnSpc>
            </a:pPr>
            <a:r>
              <a:rPr lang="en-US" sz="1500" dirty="0">
                <a:solidFill>
                  <a:schemeClr val="bg1"/>
                </a:solidFill>
                <a:latin typeface="+mj-lt"/>
                <a:ea typeface="MS PGothic" pitchFamily="34" charset="-128"/>
                <a:cs typeface="Arial" charset="0"/>
              </a:rPr>
              <a:t>Global Service Profile</a:t>
            </a:r>
          </a:p>
        </p:txBody>
      </p:sp>
      <p:sp>
        <p:nvSpPr>
          <p:cNvPr id="27" name="Rectangle 26"/>
          <p:cNvSpPr/>
          <p:nvPr/>
        </p:nvSpPr>
        <p:spPr>
          <a:xfrm>
            <a:off x="1829068" y="5215105"/>
            <a:ext cx="2663127" cy="559670"/>
          </a:xfrm>
          <a:prstGeom prst="rect">
            <a:avLst/>
          </a:prstGeom>
          <a:gradFill rotWithShape="1">
            <a:gsLst>
              <a:gs pos="0">
                <a:schemeClr val="accent4">
                  <a:lumMod val="50000"/>
                  <a:alpha val="75000"/>
                </a:schemeClr>
              </a:gs>
              <a:gs pos="100000">
                <a:schemeClr val="accent4">
                  <a:lumMod val="75000"/>
                  <a:alpha val="75000"/>
                </a:schemeClr>
              </a:gs>
            </a:gsLst>
            <a:lin ang="5400000" scaled="1"/>
          </a:gradFill>
          <a:ln w="25400">
            <a:noFill/>
            <a:round/>
            <a:headEnd/>
            <a:tailEnd/>
          </a:ln>
          <a:effectLst/>
        </p:spPr>
        <p:txBody>
          <a:bodyPr wrap="none" lIns="45998" tIns="22998" rIns="45998" bIns="22998" anchor="ctr"/>
          <a:lstStyle/>
          <a:p>
            <a:pPr algn="ctr" eaLnBrk="0" hangingPunct="0">
              <a:lnSpc>
                <a:spcPct val="90000"/>
              </a:lnSpc>
            </a:pPr>
            <a:r>
              <a:rPr lang="en-US" sz="1500" dirty="0">
                <a:solidFill>
                  <a:schemeClr val="bg1"/>
                </a:solidFill>
                <a:latin typeface="+mj-lt"/>
                <a:ea typeface="MS PGothic" pitchFamily="34" charset="-128"/>
                <a:cs typeface="Arial" charset="0"/>
              </a:rPr>
              <a:t>Global Resource Pools</a:t>
            </a:r>
          </a:p>
        </p:txBody>
      </p:sp>
      <p:grpSp>
        <p:nvGrpSpPr>
          <p:cNvPr id="32" name="Group 31"/>
          <p:cNvGrpSpPr/>
          <p:nvPr/>
        </p:nvGrpSpPr>
        <p:grpSpPr>
          <a:xfrm>
            <a:off x="1387184" y="2379331"/>
            <a:ext cx="3099100" cy="786203"/>
            <a:chOff x="2185194" y="3179379"/>
            <a:chExt cx="5814849" cy="1187669"/>
          </a:xfrm>
        </p:grpSpPr>
        <p:sp>
          <p:nvSpPr>
            <p:cNvPr id="11" name="Rectangle 10"/>
            <p:cNvSpPr/>
            <p:nvPr/>
          </p:nvSpPr>
          <p:spPr>
            <a:xfrm>
              <a:off x="2185194" y="3179379"/>
              <a:ext cx="5510049" cy="882869"/>
            </a:xfrm>
            <a:prstGeom prst="rect">
              <a:avLst/>
            </a:prstGeom>
            <a:gradFill rotWithShape="1">
              <a:gsLst>
                <a:gs pos="0">
                  <a:schemeClr val="accent4">
                    <a:lumMod val="50000"/>
                    <a:alpha val="75000"/>
                  </a:schemeClr>
                </a:gs>
                <a:gs pos="100000">
                  <a:schemeClr val="accent4">
                    <a:lumMod val="75000"/>
                    <a:alpha val="75000"/>
                  </a:schemeClr>
                </a:gs>
              </a:gsLst>
              <a:lin ang="5400000" scaled="1"/>
            </a:gradFill>
            <a:ln w="25400">
              <a:noFill/>
              <a:round/>
              <a:headEnd/>
              <a:tailEnd/>
            </a:ln>
            <a:effectLst/>
          </p:spPr>
          <p:txBody>
            <a:bodyPr wrap="none" lIns="73025" tIns="36511" rIns="73025" bIns="36511" anchor="ctr"/>
            <a:lstStyle/>
            <a:p>
              <a:pPr algn="ctr" eaLnBrk="0" hangingPunct="0">
                <a:lnSpc>
                  <a:spcPct val="90000"/>
                </a:lnSpc>
              </a:pPr>
              <a:endParaRPr lang="en-US" dirty="0">
                <a:solidFill>
                  <a:schemeClr val="bg1"/>
                </a:solidFill>
                <a:latin typeface="+mj-lt"/>
                <a:ea typeface="MS PGothic" pitchFamily="34" charset="-128"/>
                <a:cs typeface="Arial" charset="0"/>
              </a:endParaRPr>
            </a:p>
          </p:txBody>
        </p:sp>
        <p:sp>
          <p:nvSpPr>
            <p:cNvPr id="30" name="Rectangle 29"/>
            <p:cNvSpPr/>
            <p:nvPr/>
          </p:nvSpPr>
          <p:spPr>
            <a:xfrm>
              <a:off x="2337594" y="3331779"/>
              <a:ext cx="5510049" cy="882869"/>
            </a:xfrm>
            <a:prstGeom prst="rect">
              <a:avLst/>
            </a:prstGeom>
            <a:gradFill rotWithShape="1">
              <a:gsLst>
                <a:gs pos="0">
                  <a:schemeClr val="accent4">
                    <a:lumMod val="50000"/>
                    <a:alpha val="75000"/>
                  </a:schemeClr>
                </a:gs>
                <a:gs pos="100000">
                  <a:schemeClr val="accent4">
                    <a:lumMod val="75000"/>
                    <a:alpha val="75000"/>
                  </a:schemeClr>
                </a:gs>
              </a:gsLst>
              <a:lin ang="5400000" scaled="1"/>
            </a:gradFill>
            <a:ln w="25400">
              <a:noFill/>
              <a:round/>
              <a:headEnd/>
              <a:tailEnd/>
            </a:ln>
            <a:effectLst/>
          </p:spPr>
          <p:txBody>
            <a:bodyPr wrap="none" lIns="73025" tIns="36511" rIns="73025" bIns="36511" anchor="ctr"/>
            <a:lstStyle/>
            <a:p>
              <a:pPr algn="ctr" eaLnBrk="0" hangingPunct="0">
                <a:lnSpc>
                  <a:spcPct val="90000"/>
                </a:lnSpc>
              </a:pPr>
              <a:endParaRPr lang="en-US" dirty="0">
                <a:solidFill>
                  <a:schemeClr val="bg1"/>
                </a:solidFill>
                <a:latin typeface="+mj-lt"/>
                <a:ea typeface="MS PGothic" pitchFamily="34" charset="-128"/>
                <a:cs typeface="Arial" charset="0"/>
              </a:endParaRPr>
            </a:p>
          </p:txBody>
        </p:sp>
        <p:sp>
          <p:nvSpPr>
            <p:cNvPr id="31" name="Rectangle 30"/>
            <p:cNvSpPr/>
            <p:nvPr/>
          </p:nvSpPr>
          <p:spPr>
            <a:xfrm>
              <a:off x="2489994" y="3484179"/>
              <a:ext cx="5510049" cy="882869"/>
            </a:xfrm>
            <a:prstGeom prst="rect">
              <a:avLst/>
            </a:prstGeom>
            <a:gradFill rotWithShape="1">
              <a:gsLst>
                <a:gs pos="0">
                  <a:schemeClr val="accent4">
                    <a:lumMod val="50000"/>
                    <a:alpha val="75000"/>
                  </a:schemeClr>
                </a:gs>
                <a:gs pos="100000">
                  <a:schemeClr val="accent4">
                    <a:lumMod val="75000"/>
                    <a:alpha val="75000"/>
                  </a:schemeClr>
                </a:gs>
              </a:gsLst>
              <a:lin ang="5400000" scaled="1"/>
            </a:gradFill>
            <a:ln w="25400">
              <a:noFill/>
              <a:round/>
              <a:headEnd/>
              <a:tailEnd/>
            </a:ln>
            <a:effectLst/>
          </p:spPr>
          <p:txBody>
            <a:bodyPr wrap="none" lIns="73025" tIns="36511" rIns="73025" bIns="36511" anchor="ctr"/>
            <a:lstStyle/>
            <a:p>
              <a:pPr algn="ctr" eaLnBrk="0" hangingPunct="0">
                <a:lnSpc>
                  <a:spcPct val="90000"/>
                </a:lnSpc>
              </a:pPr>
              <a:r>
                <a:rPr lang="en-US" dirty="0">
                  <a:solidFill>
                    <a:schemeClr val="bg1"/>
                  </a:solidFill>
                  <a:latin typeface="+mj-lt"/>
                  <a:ea typeface="MS PGothic" pitchFamily="34" charset="-128"/>
                  <a:cs typeface="Arial" charset="0"/>
                </a:rPr>
                <a:t>Global Policies</a:t>
              </a:r>
            </a:p>
          </p:txBody>
        </p:sp>
      </p:grpSp>
      <p:cxnSp>
        <p:nvCxnSpPr>
          <p:cNvPr id="42" name="Straight Arrow Connector 41"/>
          <p:cNvCxnSpPr/>
          <p:nvPr/>
        </p:nvCxnSpPr>
        <p:spPr>
          <a:xfrm flipH="1">
            <a:off x="4543427" y="2686050"/>
            <a:ext cx="1114316" cy="0"/>
          </a:xfrm>
          <a:prstGeom prst="straightConnector1">
            <a:avLst/>
          </a:prstGeom>
          <a:ln w="38100" cmpd="sng">
            <a:solidFill>
              <a:schemeClr val="accent6"/>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4486283" y="3028950"/>
            <a:ext cx="1114316" cy="0"/>
          </a:xfrm>
          <a:prstGeom prst="straightConnector1">
            <a:avLst/>
          </a:prstGeom>
          <a:ln w="38100" cmpd="sng">
            <a:solidFill>
              <a:schemeClr val="accent4">
                <a:lumMod val="75000"/>
              </a:schemeClr>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4690396" y="2343150"/>
            <a:ext cx="811335" cy="258215"/>
          </a:xfrm>
          <a:prstGeom prst="rect">
            <a:avLst/>
          </a:prstGeom>
          <a:noFill/>
        </p:spPr>
        <p:txBody>
          <a:bodyPr wrap="none" lIns="57598" tIns="28799" rIns="57598" bIns="28799" rtlCol="0">
            <a:spAutoFit/>
          </a:bodyPr>
          <a:lstStyle/>
          <a:p>
            <a:pPr algn="ctr"/>
            <a:r>
              <a:rPr lang="en-US" sz="1300" dirty="0">
                <a:latin typeface="+mj-lt"/>
              </a:rPr>
              <a:t>Globalize</a:t>
            </a:r>
          </a:p>
        </p:txBody>
      </p:sp>
      <p:sp>
        <p:nvSpPr>
          <p:cNvPr id="46" name="TextBox 45"/>
          <p:cNvSpPr txBox="1"/>
          <p:nvPr/>
        </p:nvSpPr>
        <p:spPr>
          <a:xfrm>
            <a:off x="4732074" y="2671717"/>
            <a:ext cx="727979" cy="258215"/>
          </a:xfrm>
          <a:prstGeom prst="rect">
            <a:avLst/>
          </a:prstGeom>
          <a:noFill/>
        </p:spPr>
        <p:txBody>
          <a:bodyPr wrap="none" lIns="57598" tIns="28799" rIns="57598" bIns="28799" rtlCol="0">
            <a:spAutoFit/>
          </a:bodyPr>
          <a:lstStyle/>
          <a:p>
            <a:pPr algn="ctr"/>
            <a:r>
              <a:rPr lang="en-US" sz="1300" dirty="0">
                <a:latin typeface="+mj-lt"/>
              </a:rPr>
              <a:t>Localize</a:t>
            </a:r>
          </a:p>
        </p:txBody>
      </p:sp>
      <p:grpSp>
        <p:nvGrpSpPr>
          <p:cNvPr id="51" name="Group 50"/>
          <p:cNvGrpSpPr/>
          <p:nvPr/>
        </p:nvGrpSpPr>
        <p:grpSpPr>
          <a:xfrm>
            <a:off x="2214793" y="3143250"/>
            <a:ext cx="5700156" cy="1200150"/>
            <a:chOff x="3937794" y="4419600"/>
            <a:chExt cx="10134600" cy="1295400"/>
          </a:xfrm>
        </p:grpSpPr>
        <p:cxnSp>
          <p:nvCxnSpPr>
            <p:cNvPr id="48" name="Straight Arrow Connector 47"/>
            <p:cNvCxnSpPr/>
            <p:nvPr/>
          </p:nvCxnSpPr>
          <p:spPr>
            <a:xfrm>
              <a:off x="14072394" y="4419600"/>
              <a:ext cx="0" cy="1295400"/>
            </a:xfrm>
            <a:prstGeom prst="straightConnector1">
              <a:avLst/>
            </a:prstGeom>
            <a:ln w="38100" cmpd="sng">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3937794" y="4419600"/>
              <a:ext cx="0" cy="1295400"/>
            </a:xfrm>
            <a:prstGeom prst="straightConnector1">
              <a:avLst/>
            </a:prstGeom>
            <a:ln w="38100" cmpd="sng">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57" name="Group 56"/>
          <p:cNvGrpSpPr/>
          <p:nvPr/>
        </p:nvGrpSpPr>
        <p:grpSpPr>
          <a:xfrm>
            <a:off x="3029101" y="3143250"/>
            <a:ext cx="0" cy="2076450"/>
            <a:chOff x="5385594" y="4191000"/>
            <a:chExt cx="0" cy="2768600"/>
          </a:xfrm>
          <a:effectLst/>
        </p:grpSpPr>
        <p:cxnSp>
          <p:nvCxnSpPr>
            <p:cNvPr id="52" name="Straight Arrow Connector 51"/>
            <p:cNvCxnSpPr/>
            <p:nvPr/>
          </p:nvCxnSpPr>
          <p:spPr>
            <a:xfrm>
              <a:off x="5385594" y="4191000"/>
              <a:ext cx="0" cy="457200"/>
            </a:xfrm>
            <a:prstGeom prst="straightConnector1">
              <a:avLst/>
            </a:prstGeom>
            <a:ln w="38100" cmpd="sng">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5385594" y="5384800"/>
              <a:ext cx="0" cy="457200"/>
            </a:xfrm>
            <a:prstGeom prst="straightConnector1">
              <a:avLst/>
            </a:prstGeom>
            <a:ln w="38100" cmpd="sng">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5385594" y="6502400"/>
              <a:ext cx="0" cy="457200"/>
            </a:xfrm>
            <a:prstGeom prst="straightConnector1">
              <a:avLst/>
            </a:prstGeom>
            <a:ln w="38100" cmpd="sng">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58" name="Group 57"/>
          <p:cNvGrpSpPr/>
          <p:nvPr/>
        </p:nvGrpSpPr>
        <p:grpSpPr>
          <a:xfrm>
            <a:off x="7186357" y="3143250"/>
            <a:ext cx="0" cy="2076450"/>
            <a:chOff x="5385594" y="4191000"/>
            <a:chExt cx="0" cy="2768600"/>
          </a:xfrm>
          <a:effectLst/>
        </p:grpSpPr>
        <p:cxnSp>
          <p:nvCxnSpPr>
            <p:cNvPr id="59" name="Straight Arrow Connector 58"/>
            <p:cNvCxnSpPr/>
            <p:nvPr/>
          </p:nvCxnSpPr>
          <p:spPr>
            <a:xfrm>
              <a:off x="5385594" y="4191000"/>
              <a:ext cx="0" cy="457200"/>
            </a:xfrm>
            <a:prstGeom prst="straightConnector1">
              <a:avLst/>
            </a:prstGeom>
            <a:ln w="38100" cmpd="sng">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5385594" y="5384800"/>
              <a:ext cx="0" cy="457200"/>
            </a:xfrm>
            <a:prstGeom prst="straightConnector1">
              <a:avLst/>
            </a:prstGeom>
            <a:ln w="38100" cmpd="sng">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a:off x="5385594" y="6502400"/>
              <a:ext cx="0" cy="457200"/>
            </a:xfrm>
            <a:prstGeom prst="straightConnector1">
              <a:avLst/>
            </a:prstGeom>
            <a:ln w="38100" cmpd="sng">
              <a:solidFill>
                <a:schemeClr val="accent6"/>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3884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9701" y="76200"/>
            <a:ext cx="8580924" cy="838200"/>
          </a:xfrm>
        </p:spPr>
        <p:txBody>
          <a:bodyPr/>
          <a:lstStyle/>
          <a:p>
            <a:r>
              <a:rPr lang="en-US" dirty="0" smtClean="0"/>
              <a:t>Statistics Aggregation</a:t>
            </a:r>
            <a:endParaRPr lang="en-US" dirty="0"/>
          </a:p>
        </p:txBody>
      </p:sp>
      <p:sp>
        <p:nvSpPr>
          <p:cNvPr id="5" name="Slide Number Placeholder 4"/>
          <p:cNvSpPr>
            <a:spLocks noGrp="1"/>
          </p:cNvSpPr>
          <p:nvPr>
            <p:ph type="sldNum" sz="quarter" idx="4294967295"/>
          </p:nvPr>
        </p:nvSpPr>
        <p:spPr>
          <a:xfrm>
            <a:off x="8857832" y="6552605"/>
            <a:ext cx="286616" cy="364331"/>
          </a:xfrm>
          <a:prstGeom prst="rect">
            <a:avLst/>
          </a:prstGeom>
        </p:spPr>
        <p:txBody>
          <a:bodyPr/>
          <a:lstStyle/>
          <a:p>
            <a:fld id="{2F5CCB13-0A32-4557-88E9-079F0C330695}" type="slidenum">
              <a:rPr lang="en-US" smtClean="0"/>
              <a:pPr/>
              <a:t>66</a:t>
            </a:fld>
            <a:endParaRPr lang="en-US" dirty="0"/>
          </a:p>
        </p:txBody>
      </p:sp>
      <p:sp>
        <p:nvSpPr>
          <p:cNvPr id="7" name="Can 6"/>
          <p:cNvSpPr/>
          <p:nvPr/>
        </p:nvSpPr>
        <p:spPr>
          <a:xfrm>
            <a:off x="4080867" y="5398190"/>
            <a:ext cx="710645" cy="774010"/>
          </a:xfrm>
          <a:prstGeom prst="can">
            <a:avLst/>
          </a:prstGeom>
          <a:solidFill>
            <a:schemeClr val="tx2"/>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57598" tIns="28799" rIns="57598" bIns="28799" rtlCol="0" anchor="ctr"/>
          <a:lstStyle/>
          <a:p>
            <a:pPr algn="ctr"/>
            <a:endParaRPr lang="en-US" dirty="0" smtClean="0">
              <a:solidFill>
                <a:schemeClr val="bg1"/>
              </a:solidFill>
            </a:endParaRPr>
          </a:p>
        </p:txBody>
      </p:sp>
      <p:sp>
        <p:nvSpPr>
          <p:cNvPr id="8" name="TextBox 7"/>
          <p:cNvSpPr txBox="1"/>
          <p:nvPr/>
        </p:nvSpPr>
        <p:spPr>
          <a:xfrm>
            <a:off x="4829150" y="5334000"/>
            <a:ext cx="1038250" cy="565992"/>
          </a:xfrm>
          <a:prstGeom prst="rect">
            <a:avLst/>
          </a:prstGeom>
          <a:noFill/>
        </p:spPr>
        <p:txBody>
          <a:bodyPr wrap="square" lIns="57598" tIns="28799" rIns="57598" bIns="28799" rtlCol="0">
            <a:spAutoFit/>
          </a:bodyPr>
          <a:lstStyle/>
          <a:p>
            <a:r>
              <a:rPr lang="en-US" sz="1300" dirty="0">
                <a:latin typeface="+mj-lt"/>
              </a:rPr>
              <a:t>External DB</a:t>
            </a:r>
          </a:p>
          <a:p>
            <a:r>
              <a:rPr lang="en-US" sz="1000" dirty="0">
                <a:latin typeface="+mj-lt"/>
              </a:rPr>
              <a:t>Oracle, MS SQL Server</a:t>
            </a:r>
          </a:p>
        </p:txBody>
      </p:sp>
      <p:grpSp>
        <p:nvGrpSpPr>
          <p:cNvPr id="12" name="Group 11"/>
          <p:cNvGrpSpPr/>
          <p:nvPr/>
        </p:nvGrpSpPr>
        <p:grpSpPr>
          <a:xfrm>
            <a:off x="6321311" y="1543051"/>
            <a:ext cx="1341838" cy="4705349"/>
            <a:chOff x="6428871" y="952812"/>
            <a:chExt cx="1272805" cy="3629302"/>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28871" y="952812"/>
              <a:ext cx="1272805" cy="1057552"/>
            </a:xfrm>
            <a:prstGeom prst="rect">
              <a:avLst/>
            </a:prstGeom>
            <a:noFill/>
            <a:ln>
              <a:noFill/>
            </a:ln>
          </p:spPr>
        </p:pic>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28871" y="2238687"/>
              <a:ext cx="1272805" cy="1057552"/>
            </a:xfrm>
            <a:prstGeom prst="rect">
              <a:avLst/>
            </a:prstGeom>
            <a:noFill/>
            <a:ln>
              <a:noFill/>
            </a:ln>
          </p:spPr>
        </p:pic>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28871" y="3524562"/>
              <a:ext cx="1272805" cy="1057552"/>
            </a:xfrm>
            <a:prstGeom prst="rect">
              <a:avLst/>
            </a:prstGeom>
            <a:noFill/>
            <a:ln>
              <a:noFill/>
            </a:ln>
          </p:spPr>
        </p:pic>
      </p:grpSp>
      <p:grpSp>
        <p:nvGrpSpPr>
          <p:cNvPr id="13" name="Group 12"/>
          <p:cNvGrpSpPr/>
          <p:nvPr/>
        </p:nvGrpSpPr>
        <p:grpSpPr>
          <a:xfrm>
            <a:off x="1143335" y="3251200"/>
            <a:ext cx="1865599" cy="1778000"/>
            <a:chOff x="4740604" y="3352800"/>
            <a:chExt cx="7239000" cy="3810000"/>
          </a:xfrm>
        </p:grpSpPr>
        <p:sp>
          <p:nvSpPr>
            <p:cNvPr id="14" name="Rectangle 13"/>
            <p:cNvSpPr/>
            <p:nvPr/>
          </p:nvSpPr>
          <p:spPr>
            <a:xfrm>
              <a:off x="4740604" y="3352800"/>
              <a:ext cx="7239000" cy="3810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rtlCol="0" anchor="ctr"/>
            <a:lstStyle/>
            <a:p>
              <a:pPr algn="ctr"/>
              <a:endParaRPr lang="en-GB" dirty="0"/>
            </a:p>
          </p:txBody>
        </p:sp>
        <p:sp>
          <p:nvSpPr>
            <p:cNvPr id="15" name="Rectangle 14"/>
            <p:cNvSpPr/>
            <p:nvPr/>
          </p:nvSpPr>
          <p:spPr>
            <a:xfrm>
              <a:off x="4905774" y="3474758"/>
              <a:ext cx="6908660" cy="356608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anchor="ctr"/>
            <a:lstStyle/>
            <a:p>
              <a:pPr algn="ctr" fontAlgn="auto">
                <a:spcBef>
                  <a:spcPts val="0"/>
                </a:spcBef>
                <a:spcAft>
                  <a:spcPts val="0"/>
                </a:spcAft>
                <a:defRPr/>
              </a:pPr>
              <a:endParaRPr lang="en-US" dirty="0"/>
            </a:p>
          </p:txBody>
        </p:sp>
      </p:grpSp>
      <p:grpSp>
        <p:nvGrpSpPr>
          <p:cNvPr id="16" name="Group 15"/>
          <p:cNvGrpSpPr/>
          <p:nvPr/>
        </p:nvGrpSpPr>
        <p:grpSpPr>
          <a:xfrm>
            <a:off x="3243392" y="3251200"/>
            <a:ext cx="2100057" cy="1778000"/>
            <a:chOff x="4740604" y="3352800"/>
            <a:chExt cx="7239000" cy="3810000"/>
          </a:xfrm>
        </p:grpSpPr>
        <p:sp>
          <p:nvSpPr>
            <p:cNvPr id="17" name="Rectangle 16"/>
            <p:cNvSpPr/>
            <p:nvPr/>
          </p:nvSpPr>
          <p:spPr>
            <a:xfrm>
              <a:off x="4740604" y="3352800"/>
              <a:ext cx="7239000" cy="3810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rtlCol="0" anchor="ctr"/>
            <a:lstStyle/>
            <a:p>
              <a:pPr algn="ctr"/>
              <a:endParaRPr lang="en-GB" dirty="0"/>
            </a:p>
          </p:txBody>
        </p:sp>
        <p:sp>
          <p:nvSpPr>
            <p:cNvPr id="18" name="Rectangle 17"/>
            <p:cNvSpPr/>
            <p:nvPr/>
          </p:nvSpPr>
          <p:spPr>
            <a:xfrm>
              <a:off x="4905774" y="3474758"/>
              <a:ext cx="6908660" cy="356608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5152" tIns="72576" rIns="145152" bIns="72576" anchor="ctr"/>
            <a:lstStyle/>
            <a:p>
              <a:pPr algn="ctr" fontAlgn="auto">
                <a:spcBef>
                  <a:spcPts val="0"/>
                </a:spcBef>
                <a:spcAft>
                  <a:spcPts val="0"/>
                </a:spcAft>
                <a:defRPr/>
              </a:pPr>
              <a:endParaRPr lang="en-US" dirty="0"/>
            </a:p>
          </p:txBody>
        </p:sp>
      </p:grpSp>
      <p:sp>
        <p:nvSpPr>
          <p:cNvPr id="19" name="Rectangle 18"/>
          <p:cNvSpPr/>
          <p:nvPr/>
        </p:nvSpPr>
        <p:spPr>
          <a:xfrm>
            <a:off x="3586259" y="3028950"/>
            <a:ext cx="1476844" cy="518583"/>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91431" tIns="45716" rIns="91431" bIns="45716" anchor="ctr"/>
          <a:lstStyle/>
          <a:p>
            <a:pPr algn="ctr" fontAlgn="auto">
              <a:spcBef>
                <a:spcPts val="0"/>
              </a:spcBef>
              <a:spcAft>
                <a:spcPts val="0"/>
              </a:spcAft>
              <a:defRPr/>
            </a:pPr>
            <a:r>
              <a:rPr lang="en-US" sz="1300" dirty="0">
                <a:solidFill>
                  <a:schemeClr val="bg1"/>
                </a:solidFill>
              </a:rPr>
              <a:t>UCS Central</a:t>
            </a:r>
          </a:p>
        </p:txBody>
      </p:sp>
      <p:sp>
        <p:nvSpPr>
          <p:cNvPr id="23" name="Rectangle 22"/>
          <p:cNvSpPr/>
          <p:nvPr/>
        </p:nvSpPr>
        <p:spPr>
          <a:xfrm>
            <a:off x="1320805" y="3028950"/>
            <a:ext cx="1476844" cy="66675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2700000" scaled="1"/>
            <a:tileRect/>
          </a:gradFill>
          <a:ln>
            <a:noFill/>
          </a:ln>
          <a:effectLst/>
        </p:spPr>
        <p:style>
          <a:lnRef idx="1">
            <a:schemeClr val="accent2"/>
          </a:lnRef>
          <a:fillRef idx="2">
            <a:schemeClr val="accent2"/>
          </a:fillRef>
          <a:effectRef idx="1">
            <a:schemeClr val="accent2"/>
          </a:effectRef>
          <a:fontRef idx="minor">
            <a:schemeClr val="dk1"/>
          </a:fontRef>
        </p:style>
        <p:txBody>
          <a:bodyPr lIns="91431" tIns="45716" rIns="91431" bIns="45716" anchor="ctr"/>
          <a:lstStyle/>
          <a:p>
            <a:pPr algn="ctr" fontAlgn="auto">
              <a:spcBef>
                <a:spcPts val="0"/>
              </a:spcBef>
              <a:spcAft>
                <a:spcPts val="0"/>
              </a:spcAft>
              <a:defRPr/>
            </a:pPr>
            <a:r>
              <a:rPr lang="en-US" sz="1300" dirty="0">
                <a:solidFill>
                  <a:schemeClr val="bg1"/>
                </a:solidFill>
              </a:rPr>
              <a:t>External Reporting</a:t>
            </a:r>
          </a:p>
        </p:txBody>
      </p:sp>
      <p:sp>
        <p:nvSpPr>
          <p:cNvPr id="24" name="TextBox 23"/>
          <p:cNvSpPr txBox="1"/>
          <p:nvPr/>
        </p:nvSpPr>
        <p:spPr>
          <a:xfrm>
            <a:off x="3329109" y="3600450"/>
            <a:ext cx="1628616" cy="914400"/>
          </a:xfrm>
          <a:prstGeom prst="rect">
            <a:avLst/>
          </a:prstGeom>
          <a:noFill/>
        </p:spPr>
        <p:txBody>
          <a:bodyPr wrap="none" lIns="57598" tIns="28799" rIns="57598" bIns="28799" rtlCol="0">
            <a:noAutofit/>
          </a:bodyPr>
          <a:lstStyle/>
          <a:p>
            <a:r>
              <a:rPr lang="en-US" sz="1100" dirty="0">
                <a:solidFill>
                  <a:srgbClr val="4C4C4C"/>
                </a:solidFill>
                <a:latin typeface="+mj-lt"/>
              </a:rPr>
              <a:t>Limited Internal Reports</a:t>
            </a:r>
          </a:p>
          <a:p>
            <a:pPr marL="107996" indent="-107996">
              <a:buFont typeface="Arial"/>
              <a:buChar char="•"/>
            </a:pPr>
            <a:r>
              <a:rPr lang="en-US" sz="1100" dirty="0">
                <a:solidFill>
                  <a:srgbClr val="4C4C4C"/>
                </a:solidFill>
                <a:latin typeface="+mj-lt"/>
              </a:rPr>
              <a:t>Bandwidth</a:t>
            </a:r>
          </a:p>
          <a:p>
            <a:pPr marL="107996" indent="-107996">
              <a:buFont typeface="Arial"/>
              <a:buChar char="•"/>
            </a:pPr>
            <a:r>
              <a:rPr lang="en-US" sz="1100" dirty="0">
                <a:solidFill>
                  <a:srgbClr val="4C4C4C"/>
                </a:solidFill>
                <a:latin typeface="+mj-lt"/>
              </a:rPr>
              <a:t>Power</a:t>
            </a:r>
          </a:p>
          <a:p>
            <a:pPr marL="107996" indent="-107996">
              <a:buFont typeface="Arial"/>
              <a:buChar char="•"/>
            </a:pPr>
            <a:r>
              <a:rPr lang="en-US" sz="1100" dirty="0">
                <a:solidFill>
                  <a:srgbClr val="4C4C4C"/>
                </a:solidFill>
                <a:latin typeface="+mj-lt"/>
              </a:rPr>
              <a:t>Thermal</a:t>
            </a:r>
          </a:p>
        </p:txBody>
      </p:sp>
      <p:sp>
        <p:nvSpPr>
          <p:cNvPr id="25" name="TextBox 24"/>
          <p:cNvSpPr txBox="1"/>
          <p:nvPr/>
        </p:nvSpPr>
        <p:spPr>
          <a:xfrm>
            <a:off x="5986324" y="571501"/>
            <a:ext cx="2167075" cy="858380"/>
          </a:xfrm>
          <a:prstGeom prst="rect">
            <a:avLst/>
          </a:prstGeom>
          <a:noFill/>
        </p:spPr>
        <p:txBody>
          <a:bodyPr wrap="square" lIns="57598" tIns="28799" rIns="57598" bIns="28799" rtlCol="0">
            <a:spAutoFit/>
          </a:bodyPr>
          <a:lstStyle/>
          <a:p>
            <a:pPr algn="ctr"/>
            <a:r>
              <a:rPr lang="en-US" sz="1300" dirty="0">
                <a:solidFill>
                  <a:srgbClr val="000000"/>
                </a:solidFill>
                <a:latin typeface="+mj-lt"/>
              </a:rPr>
              <a:t>Limited Storage </a:t>
            </a:r>
            <a:br>
              <a:rPr lang="en-US" sz="1300" dirty="0">
                <a:solidFill>
                  <a:srgbClr val="000000"/>
                </a:solidFill>
                <a:latin typeface="+mj-lt"/>
              </a:rPr>
            </a:br>
            <a:r>
              <a:rPr lang="en-US" sz="1300" dirty="0">
                <a:solidFill>
                  <a:srgbClr val="000000"/>
                </a:solidFill>
                <a:latin typeface="+mj-lt"/>
              </a:rPr>
              <a:t>and Processing</a:t>
            </a:r>
          </a:p>
          <a:p>
            <a:pPr algn="ctr"/>
            <a:r>
              <a:rPr lang="en-US" sz="1300" dirty="0">
                <a:solidFill>
                  <a:srgbClr val="000000"/>
                </a:solidFill>
                <a:latin typeface="+mj-lt"/>
              </a:rPr>
              <a:t>Capacity on the </a:t>
            </a:r>
            <a:br>
              <a:rPr lang="en-US" sz="1300" dirty="0">
                <a:solidFill>
                  <a:srgbClr val="000000"/>
                </a:solidFill>
                <a:latin typeface="+mj-lt"/>
              </a:rPr>
            </a:br>
            <a:r>
              <a:rPr lang="en-US" sz="1300" dirty="0">
                <a:solidFill>
                  <a:srgbClr val="000000"/>
                </a:solidFill>
                <a:latin typeface="+mj-lt"/>
              </a:rPr>
              <a:t>Fabric Interconnect</a:t>
            </a:r>
          </a:p>
        </p:txBody>
      </p:sp>
      <p:graphicFrame>
        <p:nvGraphicFramePr>
          <p:cNvPr id="20" name="Chart 19"/>
          <p:cNvGraphicFramePr/>
          <p:nvPr>
            <p:extLst>
              <p:ext uri="{D42A27DB-BD31-4B8C-83A1-F6EECF244321}">
                <p14:modId xmlns:p14="http://schemas.microsoft.com/office/powerpoint/2010/main" val="2799128834"/>
              </p:ext>
            </p:extLst>
          </p:nvPr>
        </p:nvGraphicFramePr>
        <p:xfrm>
          <a:off x="3929125" y="4114800"/>
          <a:ext cx="1334747" cy="815976"/>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Straight Connector 27"/>
          <p:cNvCxnSpPr>
            <a:stCxn id="7" idx="2"/>
          </p:cNvCxnSpPr>
          <p:nvPr/>
        </p:nvCxnSpPr>
        <p:spPr>
          <a:xfrm flipH="1">
            <a:off x="2057400" y="5785195"/>
            <a:ext cx="2023467" cy="6005"/>
          </a:xfrm>
          <a:prstGeom prst="line">
            <a:avLst/>
          </a:prstGeom>
          <a:ln w="381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2043360" y="5029200"/>
            <a:ext cx="14040" cy="762000"/>
          </a:xfrm>
          <a:prstGeom prst="line">
            <a:avLst/>
          </a:prstGeom>
          <a:ln w="381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414852" y="5029200"/>
            <a:ext cx="0" cy="400050"/>
          </a:xfrm>
          <a:prstGeom prst="line">
            <a:avLst/>
          </a:prstGeom>
          <a:ln w="38100" cmpd="sng">
            <a:solidFill>
              <a:schemeClr val="tx2"/>
            </a:solidFill>
          </a:ln>
          <a:effectLst/>
        </p:spPr>
        <p:style>
          <a:lnRef idx="2">
            <a:schemeClr val="accent1"/>
          </a:lnRef>
          <a:fillRef idx="0">
            <a:schemeClr val="accent1"/>
          </a:fillRef>
          <a:effectRef idx="1">
            <a:schemeClr val="accent1"/>
          </a:effectRef>
          <a:fontRef idx="minor">
            <a:schemeClr val="tx1"/>
          </a:fontRef>
        </p:style>
      </p:cxnSp>
      <p:graphicFrame>
        <p:nvGraphicFramePr>
          <p:cNvPr id="21" name="Chart 20"/>
          <p:cNvGraphicFramePr/>
          <p:nvPr>
            <p:extLst>
              <p:ext uri="{D42A27DB-BD31-4B8C-83A1-F6EECF244321}">
                <p14:modId xmlns:p14="http://schemas.microsoft.com/office/powerpoint/2010/main" val="2481152898"/>
              </p:ext>
            </p:extLst>
          </p:nvPr>
        </p:nvGraphicFramePr>
        <p:xfrm>
          <a:off x="1192338" y="3927474"/>
          <a:ext cx="932779" cy="8159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p:cNvGraphicFramePr/>
          <p:nvPr>
            <p:extLst>
              <p:ext uri="{D42A27DB-BD31-4B8C-83A1-F6EECF244321}">
                <p14:modId xmlns:p14="http://schemas.microsoft.com/office/powerpoint/2010/main" val="1250263492"/>
              </p:ext>
            </p:extLst>
          </p:nvPr>
        </p:nvGraphicFramePr>
        <p:xfrm>
          <a:off x="2092363" y="3927474"/>
          <a:ext cx="822452" cy="815976"/>
        </p:xfrm>
        <a:graphic>
          <a:graphicData uri="http://schemas.openxmlformats.org/drawingml/2006/chart">
            <c:chart xmlns:c="http://schemas.openxmlformats.org/drawingml/2006/chart" xmlns:r="http://schemas.openxmlformats.org/officeDocument/2006/relationships" r:id="rId5"/>
          </a:graphicData>
        </a:graphic>
      </p:graphicFrame>
      <p:cxnSp>
        <p:nvCxnSpPr>
          <p:cNvPr id="40" name="Straight Connector 39"/>
          <p:cNvCxnSpPr>
            <a:stCxn id="17" idx="3"/>
            <a:endCxn id="9" idx="1"/>
          </p:cNvCxnSpPr>
          <p:nvPr/>
        </p:nvCxnSpPr>
        <p:spPr>
          <a:xfrm flipV="1">
            <a:off x="5343449" y="2228603"/>
            <a:ext cx="977862" cy="1911597"/>
          </a:xfrm>
          <a:prstGeom prst="line">
            <a:avLst/>
          </a:prstGeom>
          <a:ln w="381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17" idx="3"/>
            <a:endCxn id="11" idx="1"/>
          </p:cNvCxnSpPr>
          <p:nvPr/>
        </p:nvCxnSpPr>
        <p:spPr>
          <a:xfrm>
            <a:off x="5343449" y="4140200"/>
            <a:ext cx="977862" cy="1422648"/>
          </a:xfrm>
          <a:prstGeom prst="line">
            <a:avLst/>
          </a:prstGeom>
          <a:ln w="381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a:off x="5343450" y="4137212"/>
            <a:ext cx="985741" cy="0"/>
          </a:xfrm>
          <a:prstGeom prst="line">
            <a:avLst/>
          </a:prstGeom>
          <a:ln w="381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2743200" y="5410200"/>
            <a:ext cx="900025" cy="258215"/>
          </a:xfrm>
          <a:prstGeom prst="rect">
            <a:avLst/>
          </a:prstGeom>
          <a:noFill/>
        </p:spPr>
        <p:txBody>
          <a:bodyPr wrap="square" lIns="57598" tIns="28799" rIns="57598" bIns="28799" rtlCol="0">
            <a:spAutoFit/>
          </a:bodyPr>
          <a:lstStyle/>
          <a:p>
            <a:pPr algn="ctr"/>
            <a:r>
              <a:rPr lang="en-US" sz="1300" dirty="0">
                <a:latin typeface="+mj-lt"/>
              </a:rPr>
              <a:t>SQL</a:t>
            </a:r>
          </a:p>
        </p:txBody>
      </p:sp>
      <p:grpSp>
        <p:nvGrpSpPr>
          <p:cNvPr id="59" name="Group 58"/>
          <p:cNvGrpSpPr/>
          <p:nvPr/>
        </p:nvGrpSpPr>
        <p:grpSpPr>
          <a:xfrm>
            <a:off x="304800" y="1112221"/>
            <a:ext cx="5791200" cy="1707179"/>
            <a:chOff x="-1548607" y="8991601"/>
            <a:chExt cx="9408975" cy="2276239"/>
          </a:xfrm>
        </p:grpSpPr>
        <p:sp>
          <p:nvSpPr>
            <p:cNvPr id="51" name="Freeform 9"/>
            <p:cNvSpPr>
              <a:spLocks/>
            </p:cNvSpPr>
            <p:nvPr/>
          </p:nvSpPr>
          <p:spPr bwMode="auto">
            <a:xfrm>
              <a:off x="-1548606" y="9144000"/>
              <a:ext cx="9408974" cy="2123840"/>
            </a:xfrm>
            <a:prstGeom prst="rect">
              <a:avLst/>
            </a:prstGeom>
            <a:gradFill>
              <a:gsLst>
                <a:gs pos="0">
                  <a:schemeClr val="bg1">
                    <a:lumMod val="85000"/>
                  </a:schemeClr>
                </a:gs>
                <a:gs pos="50000">
                  <a:schemeClr val="bg1">
                    <a:lumMod val="95000"/>
                  </a:schemeClr>
                </a:gs>
                <a:gs pos="100000">
                  <a:schemeClr val="bg1">
                    <a:alpha val="0"/>
                  </a:schemeClr>
                </a:gs>
              </a:gsLst>
              <a:lin ang="5400000" scaled="0"/>
            </a:gradFill>
            <a:ln w="9525">
              <a:noFill/>
              <a:round/>
              <a:headEnd/>
              <a:tailEnd/>
            </a:ln>
            <a:effectLst/>
          </p:spPr>
          <p:txBody>
            <a:bodyPr/>
            <a:lstStyle/>
            <a:p>
              <a:pPr algn="ctr" eaLnBrk="0" hangingPunct="0">
                <a:lnSpc>
                  <a:spcPct val="90000"/>
                </a:lnSpc>
              </a:pPr>
              <a:endParaRPr lang="en-US" dirty="0"/>
            </a:p>
          </p:txBody>
        </p:sp>
        <p:sp>
          <p:nvSpPr>
            <p:cNvPr id="52" name="Rectangle 51"/>
            <p:cNvSpPr/>
            <p:nvPr/>
          </p:nvSpPr>
          <p:spPr>
            <a:xfrm>
              <a:off x="-1527546" y="9264869"/>
              <a:ext cx="9351539" cy="1354218"/>
            </a:xfrm>
            <a:prstGeom prst="rect">
              <a:avLst/>
            </a:prstGeom>
          </p:spPr>
          <p:txBody>
            <a:bodyPr wrap="square">
              <a:spAutoFit/>
            </a:bodyPr>
            <a:lstStyle/>
            <a:p>
              <a:pPr marL="215993" indent="-215993">
                <a:buClr>
                  <a:schemeClr val="accent1"/>
                </a:buClr>
                <a:buFont typeface="Wingdings" charset="2"/>
                <a:buChar char="§"/>
              </a:pPr>
              <a:r>
                <a:rPr lang="en-US" sz="1500" dirty="0">
                  <a:solidFill>
                    <a:srgbClr val="000000"/>
                  </a:solidFill>
                  <a:latin typeface="+mj-lt"/>
                </a:rPr>
                <a:t>UCS Manager collects large number of statistics</a:t>
              </a:r>
            </a:p>
            <a:p>
              <a:pPr marL="215993" indent="-215993">
                <a:buClr>
                  <a:schemeClr val="accent1"/>
                </a:buClr>
                <a:buFont typeface="Wingdings" charset="2"/>
                <a:buChar char="§"/>
              </a:pPr>
              <a:r>
                <a:rPr lang="en-US" sz="1500" dirty="0">
                  <a:solidFill>
                    <a:srgbClr val="000000"/>
                  </a:solidFill>
                  <a:latin typeface="+mj-lt"/>
                </a:rPr>
                <a:t>UCS Central provides long term retention of the data</a:t>
              </a:r>
            </a:p>
            <a:p>
              <a:pPr marL="215993" indent="-215993">
                <a:buClr>
                  <a:schemeClr val="accent1"/>
                </a:buClr>
                <a:buFont typeface="Wingdings" charset="2"/>
                <a:buChar char="§"/>
              </a:pPr>
              <a:r>
                <a:rPr lang="en-US" sz="1500" dirty="0">
                  <a:solidFill>
                    <a:srgbClr val="000000"/>
                  </a:solidFill>
                  <a:latin typeface="+mj-lt"/>
                </a:rPr>
                <a:t>Use of retained statistical data for analysis</a:t>
              </a:r>
            </a:p>
            <a:p>
              <a:pPr marL="215993" indent="-215993">
                <a:buClr>
                  <a:schemeClr val="accent1"/>
                </a:buClr>
                <a:buFont typeface="Wingdings" charset="2"/>
                <a:buChar char="§"/>
              </a:pPr>
              <a:r>
                <a:rPr lang="en-US" sz="1500" dirty="0">
                  <a:solidFill>
                    <a:srgbClr val="000000"/>
                  </a:solidFill>
                  <a:latin typeface="+mj-lt"/>
                </a:rPr>
                <a:t>Stored in external database—available for </a:t>
              </a:r>
              <a:r>
                <a:rPr lang="en-US" sz="1500" dirty="0" smtClean="0">
                  <a:solidFill>
                    <a:srgbClr val="000000"/>
                  </a:solidFill>
                  <a:latin typeface="+mj-lt"/>
                </a:rPr>
                <a:t>external direct </a:t>
              </a:r>
              <a:r>
                <a:rPr lang="en-US" sz="1500" dirty="0">
                  <a:solidFill>
                    <a:srgbClr val="000000"/>
                  </a:solidFill>
                  <a:latin typeface="+mj-lt"/>
                </a:rPr>
                <a:t>access</a:t>
              </a:r>
            </a:p>
          </p:txBody>
        </p:sp>
        <p:sp>
          <p:nvSpPr>
            <p:cNvPr id="53" name="Freeform 10"/>
            <p:cNvSpPr>
              <a:spLocks/>
            </p:cNvSpPr>
            <p:nvPr/>
          </p:nvSpPr>
          <p:spPr bwMode="auto">
            <a:xfrm>
              <a:off x="-1548606" y="8991601"/>
              <a:ext cx="9408974" cy="152400"/>
            </a:xfrm>
            <a:prstGeom prst="round2Same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575981"/>
              <a:endParaRPr lang="en-US" sz="2000" dirty="0">
                <a:solidFill>
                  <a:srgbClr val="FFFFFF"/>
                </a:solidFill>
                <a:latin typeface="Arial" pitchFamily="34" charset="0"/>
              </a:endParaRPr>
            </a:p>
          </p:txBody>
        </p:sp>
        <p:cxnSp>
          <p:nvCxnSpPr>
            <p:cNvPr id="54" name="Straight Connector 53"/>
            <p:cNvCxnSpPr/>
            <p:nvPr/>
          </p:nvCxnSpPr>
          <p:spPr>
            <a:xfrm flipV="1">
              <a:off x="-1548607" y="9143975"/>
              <a:ext cx="9408975" cy="36"/>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4026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err="1" smtClean="0"/>
              <a:t>Cloupia</a:t>
            </a:r>
            <a:endParaRPr lang="en-US" dirty="0"/>
          </a:p>
        </p:txBody>
      </p:sp>
      <p:sp>
        <p:nvSpPr>
          <p:cNvPr id="4" name="Subtitle 3"/>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endParaRPr lang="en-US"/>
          </a:p>
        </p:txBody>
      </p:sp>
      <p:sp>
        <p:nvSpPr>
          <p:cNvPr id="6" name="Text Placeholder 5"/>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931401137"/>
      </p:ext>
    </p:extLst>
  </p:cSld>
  <p:clrMapOvr>
    <a:masterClrMapping/>
  </p:clrMapOvr>
  <p:transition>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7"/>
          <p:cNvSpPr>
            <a:spLocks noChangeArrowheads="1"/>
          </p:cNvSpPr>
          <p:nvPr>
            <p:custDataLst>
              <p:tags r:id="rId1"/>
            </p:custDataLst>
          </p:nvPr>
        </p:nvSpPr>
        <p:spPr bwMode="auto">
          <a:xfrm>
            <a:off x="399142" y="1179286"/>
            <a:ext cx="3900261" cy="320263"/>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1600" b="1" dirty="0">
                <a:latin typeface="+mj-lt"/>
              </a:rPr>
              <a:t>Company Overview</a:t>
            </a:r>
          </a:p>
        </p:txBody>
      </p:sp>
      <p:sp>
        <p:nvSpPr>
          <p:cNvPr id="11" name="Rectangle 57"/>
          <p:cNvSpPr>
            <a:spLocks noChangeArrowheads="1"/>
          </p:cNvSpPr>
          <p:nvPr>
            <p:custDataLst>
              <p:tags r:id="rId2"/>
            </p:custDataLst>
          </p:nvPr>
        </p:nvSpPr>
        <p:spPr bwMode="auto">
          <a:xfrm>
            <a:off x="4826000" y="1143000"/>
            <a:ext cx="3683000" cy="335312"/>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1600" b="1" dirty="0" smtClean="0">
                <a:latin typeface="+mj-lt"/>
              </a:rPr>
              <a:t>Solution Overview</a:t>
            </a:r>
            <a:endParaRPr lang="en-US" sz="1600" b="1" dirty="0">
              <a:latin typeface="+mj-lt"/>
            </a:endParaRPr>
          </a:p>
        </p:txBody>
      </p:sp>
      <p:sp>
        <p:nvSpPr>
          <p:cNvPr id="3" name="TextBox 2"/>
          <p:cNvSpPr txBox="1"/>
          <p:nvPr/>
        </p:nvSpPr>
        <p:spPr>
          <a:xfrm>
            <a:off x="241300" y="1593211"/>
            <a:ext cx="3962400" cy="4031873"/>
          </a:xfrm>
          <a:prstGeom prst="rect">
            <a:avLst/>
          </a:prstGeom>
          <a:noFill/>
        </p:spPr>
        <p:txBody>
          <a:bodyPr wrap="square" rtlCol="0">
            <a:spAutoFit/>
          </a:bodyPr>
          <a:lstStyle/>
          <a:p>
            <a:pPr marL="285750" indent="-285750">
              <a:spcAft>
                <a:spcPts val="600"/>
              </a:spcAft>
              <a:buFont typeface="Arial"/>
              <a:buChar char="•"/>
            </a:pPr>
            <a:r>
              <a:rPr lang="en-US" sz="1600" dirty="0">
                <a:solidFill>
                  <a:srgbClr val="435153"/>
                </a:solidFill>
                <a:latin typeface="+mj-lt"/>
              </a:rPr>
              <a:t>Provides Management &amp; Automation Solutions for Converged Infrastructure</a:t>
            </a:r>
          </a:p>
          <a:p>
            <a:pPr marL="285750" indent="-285750">
              <a:spcAft>
                <a:spcPts val="600"/>
              </a:spcAft>
              <a:buFont typeface="Arial"/>
              <a:buChar char="•"/>
            </a:pPr>
            <a:r>
              <a:rPr lang="en-US" sz="1600" dirty="0">
                <a:solidFill>
                  <a:srgbClr val="435153"/>
                </a:solidFill>
                <a:latin typeface="+mj-lt"/>
              </a:rPr>
              <a:t>Market Leader of FlexPod™ Management &amp; Orchestration </a:t>
            </a:r>
          </a:p>
          <a:p>
            <a:pPr marL="285750" indent="-285750">
              <a:spcAft>
                <a:spcPts val="600"/>
              </a:spcAft>
              <a:buFont typeface="Arial"/>
              <a:buChar char="•"/>
            </a:pPr>
            <a:r>
              <a:rPr lang="en-US" sz="1600" dirty="0">
                <a:solidFill>
                  <a:srgbClr val="435153"/>
                </a:solidFill>
                <a:latin typeface="+mj-lt"/>
              </a:rPr>
              <a:t>Supports market leading converged infrastructures – FlexPod, VSPEX &amp; Vblock</a:t>
            </a:r>
          </a:p>
          <a:p>
            <a:pPr marL="285750" indent="-285750">
              <a:spcAft>
                <a:spcPts val="600"/>
              </a:spcAft>
              <a:buFont typeface="Arial"/>
              <a:buChar char="•"/>
            </a:pPr>
            <a:r>
              <a:rPr lang="en-US" sz="1600" dirty="0">
                <a:solidFill>
                  <a:srgbClr val="000000"/>
                </a:solidFill>
                <a:latin typeface="+mj-lt"/>
              </a:rPr>
              <a:t>Founded in May 2009</a:t>
            </a:r>
          </a:p>
          <a:p>
            <a:pPr marL="285750" indent="-285750">
              <a:spcAft>
                <a:spcPts val="600"/>
              </a:spcAft>
              <a:buFont typeface="Arial"/>
              <a:buChar char="•"/>
            </a:pPr>
            <a:r>
              <a:rPr lang="en-US" sz="1600" dirty="0">
                <a:solidFill>
                  <a:srgbClr val="000000"/>
                </a:solidFill>
                <a:latin typeface="+mj-lt"/>
              </a:rPr>
              <a:t>Shipping Since July 2010</a:t>
            </a:r>
          </a:p>
          <a:p>
            <a:pPr marL="285750" indent="-285750">
              <a:spcAft>
                <a:spcPts val="600"/>
              </a:spcAft>
              <a:buFont typeface="Arial"/>
              <a:buChar char="•"/>
            </a:pPr>
            <a:r>
              <a:rPr lang="en-US" sz="1600" dirty="0">
                <a:solidFill>
                  <a:srgbClr val="000000"/>
                </a:solidFill>
                <a:latin typeface="+mj-lt"/>
              </a:rPr>
              <a:t>GTM: Channels</a:t>
            </a:r>
          </a:p>
          <a:p>
            <a:pPr marL="285750" indent="-285750">
              <a:spcAft>
                <a:spcPts val="600"/>
              </a:spcAft>
              <a:buFont typeface="Arial"/>
              <a:buChar char="•"/>
            </a:pPr>
            <a:r>
              <a:rPr lang="en-US" sz="1600" dirty="0">
                <a:solidFill>
                  <a:srgbClr val="000000"/>
                </a:solidFill>
                <a:latin typeface="+mj-lt"/>
              </a:rPr>
              <a:t>3 Locations (US, </a:t>
            </a:r>
            <a:r>
              <a:rPr lang="en-US" sz="1600" dirty="0" err="1">
                <a:solidFill>
                  <a:srgbClr val="000000"/>
                </a:solidFill>
                <a:latin typeface="+mj-lt"/>
              </a:rPr>
              <a:t>Hyd</a:t>
            </a:r>
            <a:r>
              <a:rPr lang="en-US" sz="1600" dirty="0">
                <a:solidFill>
                  <a:srgbClr val="000000"/>
                </a:solidFill>
                <a:latin typeface="+mj-lt"/>
              </a:rPr>
              <a:t>- India, UK)</a:t>
            </a:r>
          </a:p>
          <a:p>
            <a:pPr marL="285750" indent="-285750">
              <a:spcAft>
                <a:spcPts val="600"/>
              </a:spcAft>
              <a:buFont typeface="Arial"/>
              <a:buChar char="•"/>
            </a:pPr>
            <a:r>
              <a:rPr lang="en-US" sz="1600" dirty="0">
                <a:solidFill>
                  <a:srgbClr val="000000"/>
                </a:solidFill>
                <a:latin typeface="+mj-lt"/>
              </a:rPr>
              <a:t>Team: 50+</a:t>
            </a:r>
          </a:p>
          <a:p>
            <a:pPr>
              <a:spcAft>
                <a:spcPts val="600"/>
              </a:spcAft>
            </a:pPr>
            <a:endParaRPr lang="en-US" sz="1600" dirty="0" smtClean="0">
              <a:solidFill>
                <a:srgbClr val="000000"/>
              </a:solidFill>
            </a:endParaRPr>
          </a:p>
        </p:txBody>
      </p:sp>
      <p:sp>
        <p:nvSpPr>
          <p:cNvPr id="13" name="TextBox 12"/>
          <p:cNvSpPr txBox="1"/>
          <p:nvPr/>
        </p:nvSpPr>
        <p:spPr>
          <a:xfrm>
            <a:off x="4737100" y="1605770"/>
            <a:ext cx="4114800" cy="3588674"/>
          </a:xfrm>
          <a:prstGeom prst="rect">
            <a:avLst/>
          </a:prstGeom>
          <a:noFill/>
        </p:spPr>
        <p:txBody>
          <a:bodyPr wrap="square" rtlCol="0">
            <a:spAutoFit/>
          </a:bodyPr>
          <a:lstStyle/>
          <a:p>
            <a:pPr marL="171450" indent="-171450">
              <a:spcBef>
                <a:spcPct val="30000"/>
              </a:spcBef>
              <a:buClr>
                <a:schemeClr val="tx2"/>
              </a:buClr>
              <a:buFont typeface="Arial" pitchFamily="34" charset="0"/>
              <a:buChar char="•"/>
            </a:pPr>
            <a:r>
              <a:rPr lang="en-US" sz="1600" dirty="0">
                <a:solidFill>
                  <a:srgbClr val="435153"/>
                </a:solidFill>
                <a:latin typeface="+mj-lt"/>
              </a:rPr>
              <a:t>Single integrated solution across physical, virtual and cloud environments</a:t>
            </a:r>
          </a:p>
          <a:p>
            <a:pPr marL="171450" indent="-171450">
              <a:spcBef>
                <a:spcPct val="40000"/>
              </a:spcBef>
              <a:buClr>
                <a:schemeClr val="tx2"/>
              </a:buClr>
              <a:buFont typeface="Arial" pitchFamily="34" charset="0"/>
              <a:buChar char="•"/>
            </a:pPr>
            <a:r>
              <a:rPr lang="en-US" sz="1600" dirty="0">
                <a:solidFill>
                  <a:srgbClr val="435153"/>
                </a:solidFill>
                <a:latin typeface="+mj-lt"/>
              </a:rPr>
              <a:t>Cloupia solutions are agent-less, easy to deploy and manage, cost-efficient, and provide a complete on-ramp to next generation cloud and converged infrastructure.</a:t>
            </a:r>
          </a:p>
          <a:p>
            <a:pPr marL="171450" indent="-171450">
              <a:spcBef>
                <a:spcPct val="40000"/>
              </a:spcBef>
              <a:buClr>
                <a:schemeClr val="tx2"/>
              </a:buClr>
              <a:buFont typeface="Arial" pitchFamily="34" charset="0"/>
              <a:buChar char="•"/>
            </a:pPr>
            <a:r>
              <a:rPr lang="en-US" sz="1600" dirty="0">
                <a:solidFill>
                  <a:srgbClr val="435153"/>
                </a:solidFill>
                <a:latin typeface="+mj-lt"/>
              </a:rPr>
              <a:t>Leading industry analysts refer to Cloupia as the industry’s first “complete solution for converged infrastructure”</a:t>
            </a:r>
          </a:p>
          <a:p>
            <a:pPr marL="171450" indent="-171450">
              <a:spcBef>
                <a:spcPct val="40000"/>
              </a:spcBef>
              <a:buClr>
                <a:schemeClr val="tx2"/>
              </a:buClr>
              <a:buFont typeface="Arial" pitchFamily="34" charset="0"/>
              <a:buChar char="•"/>
            </a:pPr>
            <a:r>
              <a:rPr lang="en-US" sz="1600" dirty="0">
                <a:solidFill>
                  <a:srgbClr val="435153"/>
                </a:solidFill>
                <a:latin typeface="+mj-lt"/>
              </a:rPr>
              <a:t>Ubiquitous adoption by leading channel partners/VARs, in addition to direct sales to leading enterprises.</a:t>
            </a:r>
          </a:p>
        </p:txBody>
      </p:sp>
      <p:sp>
        <p:nvSpPr>
          <p:cNvPr id="19" name="Text Box 53"/>
          <p:cNvSpPr txBox="1">
            <a:spLocks noChangeArrowheads="1"/>
          </p:cNvSpPr>
          <p:nvPr/>
        </p:nvSpPr>
        <p:spPr bwMode="auto">
          <a:xfrm>
            <a:off x="65087" y="279401"/>
            <a:ext cx="8393113" cy="646331"/>
          </a:xfrm>
          <a:prstGeom prst="rect">
            <a:avLst/>
          </a:prstGeom>
          <a:noFill/>
          <a:ln w="9525">
            <a:noFill/>
            <a:miter lim="800000"/>
            <a:headEnd/>
            <a:tailEnd/>
          </a:ln>
        </p:spPr>
        <p:txBody>
          <a:bodyPr wrap="square">
            <a:spAutoFit/>
          </a:bodyPr>
          <a:lstStyle/>
          <a:p>
            <a:pPr defTabSz="914400"/>
            <a:r>
              <a:rPr lang="en-US" sz="3600" dirty="0">
                <a:gradFill>
                  <a:gsLst>
                    <a:gs pos="0">
                      <a:schemeClr val="tx1"/>
                    </a:gs>
                    <a:gs pos="44000">
                      <a:srgbClr val="01BBBB"/>
                    </a:gs>
                    <a:gs pos="100000">
                      <a:schemeClr val="accent4"/>
                    </a:gs>
                  </a:gsLst>
                  <a:lin ang="4800000" scaled="0"/>
                </a:gradFill>
                <a:latin typeface="+mj-lt"/>
                <a:ea typeface="+mj-ea"/>
                <a:cs typeface="+mj-cs"/>
              </a:rPr>
              <a:t>Cloupia</a:t>
            </a:r>
            <a:r>
              <a:rPr lang="en-US" sz="3600" dirty="0" smtClean="0">
                <a:solidFill>
                  <a:schemeClr val="tx2"/>
                </a:solidFill>
              </a:rPr>
              <a:t> </a:t>
            </a:r>
            <a:r>
              <a:rPr lang="en-US" sz="3600" dirty="0">
                <a:gradFill>
                  <a:gsLst>
                    <a:gs pos="0">
                      <a:schemeClr val="tx1"/>
                    </a:gs>
                    <a:gs pos="44000">
                      <a:srgbClr val="01BBBB"/>
                    </a:gs>
                    <a:gs pos="100000">
                      <a:schemeClr val="accent4"/>
                    </a:gs>
                  </a:gsLst>
                  <a:lin ang="4800000" scaled="0"/>
                </a:gradFill>
                <a:latin typeface="+mj-lt"/>
                <a:ea typeface="+mj-ea"/>
                <a:cs typeface="+mj-cs"/>
              </a:rPr>
              <a:t>Snapshot</a:t>
            </a:r>
          </a:p>
        </p:txBody>
      </p:sp>
      <p:pic>
        <p:nvPicPr>
          <p:cNvPr id="10" name="Picture 9" descr="corp_418_coolVendor2012_refresh_outlines_WEB_screenuse.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0600" y="5399313"/>
            <a:ext cx="762000" cy="392317"/>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78100" y="5246913"/>
            <a:ext cx="787400" cy="616226"/>
          </a:xfrm>
          <a:prstGeom prst="rect">
            <a:avLst/>
          </a:prstGeom>
        </p:spPr>
      </p:pic>
      <p:sp>
        <p:nvSpPr>
          <p:cNvPr id="5" name="TextBox 4"/>
          <p:cNvSpPr txBox="1"/>
          <p:nvPr/>
        </p:nvSpPr>
        <p:spPr>
          <a:xfrm>
            <a:off x="2286000" y="5704113"/>
            <a:ext cx="1447800" cy="430887"/>
          </a:xfrm>
          <a:prstGeom prst="rect">
            <a:avLst/>
          </a:prstGeom>
          <a:noFill/>
        </p:spPr>
        <p:txBody>
          <a:bodyPr wrap="square" rtlCol="0">
            <a:spAutoFit/>
          </a:bodyPr>
          <a:lstStyle/>
          <a:p>
            <a:pPr algn="ctr"/>
            <a:r>
              <a:rPr lang="en-US" sz="1100" b="1" dirty="0" smtClean="0"/>
              <a:t>Top 30 Product Launch June 2012</a:t>
            </a:r>
            <a:endParaRPr lang="en-US" sz="1100" b="1" dirty="0"/>
          </a:p>
        </p:txBody>
      </p:sp>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91000" y="5399313"/>
            <a:ext cx="1152700" cy="304800"/>
          </a:xfrm>
          <a:prstGeom prst="rect">
            <a:avLst/>
          </a:prstGeom>
        </p:spPr>
      </p:pic>
      <p:sp>
        <p:nvSpPr>
          <p:cNvPr id="14" name="TextBox 13"/>
          <p:cNvSpPr txBox="1"/>
          <p:nvPr/>
        </p:nvSpPr>
        <p:spPr>
          <a:xfrm>
            <a:off x="3962400" y="5704113"/>
            <a:ext cx="1676400" cy="430887"/>
          </a:xfrm>
          <a:prstGeom prst="rect">
            <a:avLst/>
          </a:prstGeom>
          <a:noFill/>
        </p:spPr>
        <p:txBody>
          <a:bodyPr wrap="square" rtlCol="0">
            <a:spAutoFit/>
          </a:bodyPr>
          <a:lstStyle/>
          <a:p>
            <a:pPr algn="ctr"/>
            <a:r>
              <a:rPr lang="en-US" sz="1100" b="1" dirty="0" smtClean="0"/>
              <a:t>Top 10 Promising Technology Companies</a:t>
            </a:r>
            <a:endParaRPr lang="en-US" sz="1100" b="1" dirty="0"/>
          </a:p>
        </p:txBody>
      </p:sp>
      <p:pic>
        <p:nvPicPr>
          <p:cNvPr id="7" name="Picture 6"/>
          <p:cNvPicPr>
            <a:picLocks noChangeAspect="1"/>
          </p:cNvPicPr>
          <p:nvPr/>
        </p:nvPicPr>
        <p:blipFill>
          <a:blip r:embed="rId8"/>
          <a:stretch>
            <a:fillRect/>
          </a:stretch>
        </p:blipFill>
        <p:spPr>
          <a:xfrm>
            <a:off x="6096000" y="5170713"/>
            <a:ext cx="1676400" cy="838200"/>
          </a:xfrm>
          <a:prstGeom prst="rect">
            <a:avLst/>
          </a:prstGeom>
        </p:spPr>
      </p:pic>
      <p:sp>
        <p:nvSpPr>
          <p:cNvPr id="16" name="TextBox 15"/>
          <p:cNvSpPr txBox="1"/>
          <p:nvPr/>
        </p:nvSpPr>
        <p:spPr>
          <a:xfrm>
            <a:off x="6096000" y="5704113"/>
            <a:ext cx="1676400" cy="261610"/>
          </a:xfrm>
          <a:prstGeom prst="rect">
            <a:avLst/>
          </a:prstGeom>
          <a:noFill/>
        </p:spPr>
        <p:txBody>
          <a:bodyPr wrap="square" rtlCol="0">
            <a:spAutoFit/>
          </a:bodyPr>
          <a:lstStyle/>
          <a:p>
            <a:pPr algn="ctr"/>
            <a:r>
              <a:rPr lang="en-US" sz="1100" b="1" dirty="0" smtClean="0"/>
              <a:t>Best of </a:t>
            </a:r>
            <a:r>
              <a:rPr lang="en-US" sz="1100" b="1" dirty="0" err="1" smtClean="0"/>
              <a:t>vmworld</a:t>
            </a:r>
            <a:r>
              <a:rPr lang="en-US" sz="1100" b="1" dirty="0" smtClean="0"/>
              <a:t> 2011</a:t>
            </a:r>
            <a:endParaRPr lang="en-US" sz="1100" b="1" dirty="0"/>
          </a:p>
        </p:txBody>
      </p:sp>
      <p:cxnSp>
        <p:nvCxnSpPr>
          <p:cNvPr id="12" name="Straight Connector 11"/>
          <p:cNvCxnSpPr/>
          <p:nvPr/>
        </p:nvCxnSpPr>
        <p:spPr>
          <a:xfrm>
            <a:off x="457200" y="5246913"/>
            <a:ext cx="78486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200" y="6306457"/>
            <a:ext cx="7848600" cy="0"/>
          </a:xfrm>
          <a:prstGeom prst="line">
            <a:avLst/>
          </a:prstGeom>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09600" y="5767613"/>
            <a:ext cx="1447800" cy="261610"/>
          </a:xfrm>
          <a:prstGeom prst="rect">
            <a:avLst/>
          </a:prstGeom>
          <a:noFill/>
        </p:spPr>
        <p:txBody>
          <a:bodyPr wrap="square" rtlCol="0">
            <a:spAutoFit/>
          </a:bodyPr>
          <a:lstStyle/>
          <a:p>
            <a:pPr algn="ctr"/>
            <a:r>
              <a:rPr lang="en-US" sz="1100" b="1" dirty="0" smtClean="0"/>
              <a:t>Cloud Management</a:t>
            </a:r>
            <a:endParaRPr lang="en-US" sz="1100" b="1" dirty="0"/>
          </a:p>
        </p:txBody>
      </p:sp>
    </p:spTree>
    <p:extLst>
      <p:ext uri="{BB962C8B-B14F-4D97-AF65-F5344CB8AC3E}">
        <p14:creationId xmlns:p14="http://schemas.microsoft.com/office/powerpoint/2010/main" val="3205961868"/>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645647" y="228600"/>
            <a:ext cx="7888753" cy="9144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3000" b="1">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Arial" charset="0"/>
              </a:defRPr>
            </a:lvl2pPr>
            <a:lvl3pPr algn="l" rtl="0" eaLnBrk="0" fontAlgn="base" hangingPunct="0">
              <a:spcBef>
                <a:spcPct val="0"/>
              </a:spcBef>
              <a:spcAft>
                <a:spcPct val="0"/>
              </a:spcAft>
              <a:defRPr sz="3000" b="1">
                <a:solidFill>
                  <a:schemeClr val="tx1"/>
                </a:solidFill>
                <a:latin typeface="Arial" charset="0"/>
              </a:defRPr>
            </a:lvl3pPr>
            <a:lvl4pPr algn="l" rtl="0" eaLnBrk="0" fontAlgn="base" hangingPunct="0">
              <a:spcBef>
                <a:spcPct val="0"/>
              </a:spcBef>
              <a:spcAft>
                <a:spcPct val="0"/>
              </a:spcAft>
              <a:defRPr sz="3000" b="1">
                <a:solidFill>
                  <a:schemeClr val="tx1"/>
                </a:solidFill>
                <a:latin typeface="Arial" charset="0"/>
              </a:defRPr>
            </a:lvl4pPr>
            <a:lvl5pPr algn="l" rtl="0" eaLnBrk="0" fontAlgn="base" hangingPunct="0">
              <a:spcBef>
                <a:spcPct val="0"/>
              </a:spcBef>
              <a:spcAft>
                <a:spcPct val="0"/>
              </a:spcAft>
              <a:defRPr sz="3000" b="1">
                <a:solidFill>
                  <a:schemeClr val="tx1"/>
                </a:solidFill>
                <a:latin typeface="Arial" charset="0"/>
              </a:defRPr>
            </a:lvl5pPr>
            <a:lvl6pPr marL="457200" algn="l" rtl="0" fontAlgn="base">
              <a:spcBef>
                <a:spcPct val="0"/>
              </a:spcBef>
              <a:spcAft>
                <a:spcPct val="0"/>
              </a:spcAft>
              <a:defRPr sz="3000" b="1">
                <a:solidFill>
                  <a:schemeClr val="tx1"/>
                </a:solidFill>
                <a:latin typeface="Arial" charset="0"/>
              </a:defRPr>
            </a:lvl6pPr>
            <a:lvl7pPr marL="914400" algn="l" rtl="0" fontAlgn="base">
              <a:spcBef>
                <a:spcPct val="0"/>
              </a:spcBef>
              <a:spcAft>
                <a:spcPct val="0"/>
              </a:spcAft>
              <a:defRPr sz="3000" b="1">
                <a:solidFill>
                  <a:schemeClr val="tx1"/>
                </a:solidFill>
                <a:latin typeface="Arial" charset="0"/>
              </a:defRPr>
            </a:lvl7pPr>
            <a:lvl8pPr marL="1371600" algn="l" rtl="0" fontAlgn="base">
              <a:spcBef>
                <a:spcPct val="0"/>
              </a:spcBef>
              <a:spcAft>
                <a:spcPct val="0"/>
              </a:spcAft>
              <a:defRPr sz="3000" b="1">
                <a:solidFill>
                  <a:schemeClr val="tx1"/>
                </a:solidFill>
                <a:latin typeface="Arial" charset="0"/>
              </a:defRPr>
            </a:lvl8pPr>
            <a:lvl9pPr marL="1828800" algn="l" rtl="0" fontAlgn="base">
              <a:spcBef>
                <a:spcPct val="0"/>
              </a:spcBef>
              <a:spcAft>
                <a:spcPct val="0"/>
              </a:spcAft>
              <a:defRPr sz="3000" b="1">
                <a:solidFill>
                  <a:schemeClr val="tx1"/>
                </a:solidFill>
                <a:latin typeface="Arial" charset="0"/>
              </a:defRPr>
            </a:lvl9pPr>
          </a:lstStyle>
          <a:p>
            <a:pPr eaLnBrk="1" hangingPunct="1"/>
            <a:r>
              <a:rPr lang="en-US" sz="3600" b="0" dirty="0">
                <a:gradFill>
                  <a:gsLst>
                    <a:gs pos="0">
                      <a:schemeClr val="tx1"/>
                    </a:gs>
                    <a:gs pos="44000">
                      <a:srgbClr val="01BBBB"/>
                    </a:gs>
                    <a:gs pos="100000">
                      <a:schemeClr val="accent4"/>
                    </a:gs>
                  </a:gsLst>
                  <a:lin ang="4800000" scaled="0"/>
                </a:gradFill>
              </a:rPr>
              <a:t>Business</a:t>
            </a:r>
            <a:r>
              <a:rPr lang="en-US" sz="3600" b="0" dirty="0" smtClean="0"/>
              <a:t> </a:t>
            </a:r>
            <a:r>
              <a:rPr lang="en-US" sz="3600" b="0" dirty="0">
                <a:gradFill>
                  <a:gsLst>
                    <a:gs pos="0">
                      <a:schemeClr val="tx1"/>
                    </a:gs>
                    <a:gs pos="44000">
                      <a:srgbClr val="01BBBB"/>
                    </a:gs>
                    <a:gs pos="100000">
                      <a:schemeClr val="accent4"/>
                    </a:gs>
                  </a:gsLst>
                  <a:lin ang="4800000" scaled="0"/>
                </a:gradFill>
              </a:rPr>
              <a:t>Challenges</a:t>
            </a:r>
            <a:r>
              <a:rPr lang="en-US" sz="3600" b="0" dirty="0" smtClean="0"/>
              <a:t>  </a:t>
            </a:r>
            <a:endParaRPr lang="en-US" sz="3600" b="0" dirty="0" smtClean="0">
              <a:solidFill>
                <a:srgbClr val="000000"/>
              </a:solidFill>
            </a:endParaRPr>
          </a:p>
          <a:p>
            <a:pPr eaLnBrk="1" hangingPunct="1"/>
            <a:r>
              <a:rPr lang="en-US" sz="1400" dirty="0" smtClean="0">
                <a:solidFill>
                  <a:srgbClr val="000000"/>
                </a:solidFill>
              </a:rPr>
              <a:t>of Data Center Operations and Management</a:t>
            </a:r>
          </a:p>
        </p:txBody>
      </p:sp>
      <p:sp>
        <p:nvSpPr>
          <p:cNvPr id="4" name="Rounded Rectangle 3"/>
          <p:cNvSpPr/>
          <p:nvPr/>
        </p:nvSpPr>
        <p:spPr>
          <a:xfrm>
            <a:off x="6468138" y="2110251"/>
            <a:ext cx="2371062" cy="1031031"/>
          </a:xfrm>
          <a:prstGeom prst="roundRect">
            <a:avLst/>
          </a:prstGeom>
          <a:solidFill>
            <a:schemeClr val="bg1"/>
          </a:solidFill>
          <a:ln>
            <a:solidFill>
              <a:schemeClr val="bg2"/>
            </a:solidFill>
          </a:ln>
          <a:effectLst>
            <a:outerShdw blurRad="44450" dist="27940" dir="5400000" algn="ctr">
              <a:schemeClr val="tx1"/>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nvGrpSpPr>
          <p:cNvPr id="8" name="Group 7"/>
          <p:cNvGrpSpPr/>
          <p:nvPr/>
        </p:nvGrpSpPr>
        <p:grpSpPr>
          <a:xfrm>
            <a:off x="6813513" y="2540000"/>
            <a:ext cx="2021638" cy="624040"/>
            <a:chOff x="6178189" y="2406609"/>
            <a:chExt cx="2107680" cy="624040"/>
          </a:xfrm>
        </p:grpSpPr>
        <p:sp>
          <p:nvSpPr>
            <p:cNvPr id="9" name="Trapezoid 8"/>
            <p:cNvSpPr/>
            <p:nvPr/>
          </p:nvSpPr>
          <p:spPr bwMode="auto">
            <a:xfrm rot="10800000">
              <a:off x="6178189" y="2406609"/>
              <a:ext cx="2107680" cy="533400"/>
            </a:xfrm>
            <a:prstGeom prst="trapezoid">
              <a:avLst>
                <a:gd name="adj" fmla="val 47688"/>
              </a:avLst>
            </a:prstGeom>
            <a:gradFill flip="none" rotWithShape="1">
              <a:gsLst>
                <a:gs pos="19000">
                  <a:schemeClr val="bg1">
                    <a:lumMod val="75000"/>
                    <a:alpha val="54000"/>
                  </a:schemeClr>
                </a:gs>
                <a:gs pos="93000">
                  <a:srgbClr val="FFFFFF">
                    <a:alpha val="62000"/>
                  </a:srgbClr>
                </a:gs>
              </a:gsLst>
              <a:lin ang="5400000" scaled="0"/>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rtl="0" fontAlgn="base">
                <a:spcBef>
                  <a:spcPct val="0"/>
                </a:spcBef>
                <a:spcAft>
                  <a:spcPct val="0"/>
                </a:spcAft>
                <a:buClr>
                  <a:srgbClr val="84BD00"/>
                </a:buClr>
                <a:buFont typeface="Wingdings 2" pitchFamily="18" charset="2"/>
                <a:buNone/>
              </a:pPr>
              <a:endParaRPr lang="en-US" sz="2000" kern="1200" dirty="0">
                <a:solidFill>
                  <a:srgbClr val="000000"/>
                </a:solidFill>
                <a:latin typeface="Arial" charset="0"/>
                <a:ea typeface="Arial"/>
                <a:cs typeface="Arial"/>
              </a:endParaRPr>
            </a:p>
          </p:txBody>
        </p:sp>
        <p:grpSp>
          <p:nvGrpSpPr>
            <p:cNvPr id="10" name="Group 9"/>
            <p:cNvGrpSpPr/>
            <p:nvPr/>
          </p:nvGrpSpPr>
          <p:grpSpPr>
            <a:xfrm>
              <a:off x="6197456" y="2406609"/>
              <a:ext cx="2030835" cy="624040"/>
              <a:chOff x="6197456" y="2406609"/>
              <a:chExt cx="2030835" cy="624040"/>
            </a:xfrm>
          </p:grpSpPr>
          <p:grpSp>
            <p:nvGrpSpPr>
              <p:cNvPr id="11" name="Group 10"/>
              <p:cNvGrpSpPr/>
              <p:nvPr/>
            </p:nvGrpSpPr>
            <p:grpSpPr>
              <a:xfrm>
                <a:off x="6197456" y="2406609"/>
                <a:ext cx="2030835" cy="367818"/>
                <a:chOff x="6197456" y="2406609"/>
                <a:chExt cx="2030835" cy="367818"/>
              </a:xfrm>
            </p:grpSpPr>
            <p:sp>
              <p:nvSpPr>
                <p:cNvPr id="13" name="AutoShape 65"/>
                <p:cNvSpPr>
                  <a:spLocks noChangeArrowheads="1"/>
                </p:cNvSpPr>
                <p:nvPr/>
              </p:nvSpPr>
              <p:spPr bwMode="auto">
                <a:xfrm flipV="1">
                  <a:off x="6197456" y="2417506"/>
                  <a:ext cx="642719" cy="356921"/>
                </a:xfrm>
                <a:prstGeom prst="triangle">
                  <a:avLst>
                    <a:gd name="adj" fmla="val 53484"/>
                  </a:avLst>
                </a:prstGeom>
                <a:solidFill>
                  <a:srgbClr val="67A6B0">
                    <a:alpha val="50000"/>
                  </a:srgbClr>
                </a:solidFill>
                <a:ln>
                  <a:headEnd/>
                  <a:tailEnd/>
                </a:ln>
                <a:scene3d>
                  <a:camera prst="orthographicFront"/>
                  <a:lightRig rig="threePt" dir="t"/>
                </a:scene3d>
                <a:sp3d/>
              </p:spPr>
              <p:style>
                <a:lnRef idx="1">
                  <a:schemeClr val="accent2"/>
                </a:lnRef>
                <a:fillRef idx="3">
                  <a:schemeClr val="accent2"/>
                </a:fillRef>
                <a:effectRef idx="2">
                  <a:schemeClr val="accent2"/>
                </a:effectRef>
                <a:fontRef idx="minor">
                  <a:schemeClr val="lt1"/>
                </a:fontRef>
              </p:style>
              <p:txBody>
                <a:bodyPr rot="10800000" wrap="none" anchor="ctr"/>
                <a:lstStyle/>
                <a:p>
                  <a:pPr algn="l" rtl="0" eaLnBrk="0" fontAlgn="base" hangingPunct="0">
                    <a:lnSpc>
                      <a:spcPct val="90000"/>
                    </a:lnSpc>
                    <a:spcBef>
                      <a:spcPct val="20000"/>
                    </a:spcBef>
                    <a:spcAft>
                      <a:spcPct val="0"/>
                    </a:spcAft>
                  </a:pPr>
                  <a:endParaRPr lang="en-US" sz="1600" b="1" kern="1200" dirty="0">
                    <a:solidFill>
                      <a:srgbClr val="005EB8"/>
                    </a:solidFill>
                    <a:latin typeface="Arial" charset="0"/>
                    <a:ea typeface="Arial"/>
                    <a:cs typeface="Arial"/>
                  </a:endParaRPr>
                </a:p>
              </p:txBody>
            </p:sp>
            <p:sp>
              <p:nvSpPr>
                <p:cNvPr id="14" name="AutoShape 65"/>
                <p:cNvSpPr>
                  <a:spLocks noChangeArrowheads="1"/>
                </p:cNvSpPr>
                <p:nvPr/>
              </p:nvSpPr>
              <p:spPr bwMode="auto">
                <a:xfrm flipV="1">
                  <a:off x="6905537" y="2415249"/>
                  <a:ext cx="609599" cy="356921"/>
                </a:xfrm>
                <a:prstGeom prst="triangle">
                  <a:avLst>
                    <a:gd name="adj" fmla="val 55128"/>
                  </a:avLst>
                </a:prstGeom>
                <a:gradFill flip="none" rotWithShape="1">
                  <a:gsLst>
                    <a:gs pos="0">
                      <a:schemeClr val="accent5">
                        <a:shade val="51000"/>
                        <a:satMod val="130000"/>
                        <a:alpha val="52000"/>
                      </a:schemeClr>
                    </a:gs>
                    <a:gs pos="80000">
                      <a:schemeClr val="accent5">
                        <a:shade val="93000"/>
                        <a:satMod val="130000"/>
                        <a:alpha val="52000"/>
                      </a:schemeClr>
                    </a:gs>
                    <a:gs pos="100000">
                      <a:schemeClr val="accent5">
                        <a:shade val="94000"/>
                        <a:satMod val="135000"/>
                        <a:alpha val="52000"/>
                      </a:schemeClr>
                    </a:gs>
                  </a:gsLst>
                  <a:lin ang="16200000" scaled="0"/>
                  <a:tileRect/>
                </a:gradFill>
                <a:ln>
                  <a:headEnd/>
                  <a:tailEnd/>
                </a:ln>
                <a:scene3d>
                  <a:camera prst="orthographicFront"/>
                  <a:lightRig rig="threePt" dir="t"/>
                </a:scene3d>
                <a:sp3d/>
              </p:spPr>
              <p:style>
                <a:lnRef idx="1">
                  <a:schemeClr val="accent5"/>
                </a:lnRef>
                <a:fillRef idx="3">
                  <a:schemeClr val="accent5"/>
                </a:fillRef>
                <a:effectRef idx="2">
                  <a:schemeClr val="accent5"/>
                </a:effectRef>
                <a:fontRef idx="minor">
                  <a:schemeClr val="lt1"/>
                </a:fontRef>
              </p:style>
              <p:txBody>
                <a:bodyPr rot="10800000" wrap="none" anchor="ctr"/>
                <a:lstStyle/>
                <a:p>
                  <a:pPr algn="l" rtl="0" eaLnBrk="0" fontAlgn="base" hangingPunct="0">
                    <a:lnSpc>
                      <a:spcPct val="90000"/>
                    </a:lnSpc>
                    <a:spcBef>
                      <a:spcPct val="20000"/>
                    </a:spcBef>
                    <a:spcAft>
                      <a:spcPct val="0"/>
                    </a:spcAft>
                  </a:pPr>
                  <a:endParaRPr lang="en-US" sz="1600" b="1" kern="1200" dirty="0">
                    <a:solidFill>
                      <a:srgbClr val="005EB8"/>
                    </a:solidFill>
                    <a:latin typeface="Arial" charset="0"/>
                    <a:ea typeface="Arial"/>
                    <a:cs typeface="Arial"/>
                  </a:endParaRPr>
                </a:p>
              </p:txBody>
            </p:sp>
            <p:sp>
              <p:nvSpPr>
                <p:cNvPr id="15" name="AutoShape 65"/>
                <p:cNvSpPr>
                  <a:spLocks noChangeArrowheads="1"/>
                </p:cNvSpPr>
                <p:nvPr/>
              </p:nvSpPr>
              <p:spPr bwMode="auto">
                <a:xfrm flipV="1">
                  <a:off x="7591337" y="2406609"/>
                  <a:ext cx="636954" cy="356921"/>
                </a:xfrm>
                <a:prstGeom prst="triangle">
                  <a:avLst>
                    <a:gd name="adj" fmla="val 53846"/>
                  </a:avLst>
                </a:prstGeom>
                <a:gradFill flip="none" rotWithShape="1">
                  <a:gsLst>
                    <a:gs pos="0">
                      <a:schemeClr val="accent4">
                        <a:shade val="51000"/>
                        <a:satMod val="130000"/>
                        <a:alpha val="53000"/>
                      </a:schemeClr>
                    </a:gs>
                    <a:gs pos="80000">
                      <a:schemeClr val="accent4">
                        <a:shade val="93000"/>
                        <a:satMod val="130000"/>
                        <a:alpha val="53000"/>
                      </a:schemeClr>
                    </a:gs>
                    <a:gs pos="100000">
                      <a:schemeClr val="accent4">
                        <a:shade val="94000"/>
                        <a:satMod val="135000"/>
                        <a:alpha val="53000"/>
                      </a:schemeClr>
                    </a:gs>
                  </a:gsLst>
                  <a:lin ang="16200000" scaled="0"/>
                  <a:tileRect/>
                </a:gradFill>
                <a:ln>
                  <a:headEnd/>
                  <a:tailEnd/>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rot="10800000" wrap="none" anchor="ctr"/>
                <a:lstStyle/>
                <a:p>
                  <a:pPr algn="l" rtl="0" eaLnBrk="0" fontAlgn="base" hangingPunct="0">
                    <a:lnSpc>
                      <a:spcPct val="90000"/>
                    </a:lnSpc>
                    <a:spcBef>
                      <a:spcPct val="20000"/>
                    </a:spcBef>
                    <a:spcAft>
                      <a:spcPct val="0"/>
                    </a:spcAft>
                  </a:pPr>
                  <a:endParaRPr lang="en-US" sz="1600" b="1" kern="1200" dirty="0">
                    <a:solidFill>
                      <a:srgbClr val="005EB8"/>
                    </a:solidFill>
                    <a:latin typeface="Arial" charset="0"/>
                    <a:ea typeface="Arial"/>
                    <a:cs typeface="Arial"/>
                  </a:endParaRPr>
                </a:p>
              </p:txBody>
            </p:sp>
          </p:grpSp>
          <p:sp>
            <p:nvSpPr>
              <p:cNvPr id="12" name="TextBox 11"/>
              <p:cNvSpPr txBox="1"/>
              <p:nvPr/>
            </p:nvSpPr>
            <p:spPr>
              <a:xfrm>
                <a:off x="6388564" y="2769039"/>
                <a:ext cx="1544391" cy="261610"/>
              </a:xfrm>
              <a:prstGeom prst="rect">
                <a:avLst/>
              </a:prstGeom>
              <a:noFill/>
            </p:spPr>
            <p:txBody>
              <a:bodyPr wrap="square" rtlCol="0">
                <a:spAutoFit/>
              </a:bodyPr>
              <a:lstStyle/>
              <a:p>
                <a:pPr marL="0" indent="0" algn="ctr">
                  <a:buClr>
                    <a:schemeClr val="accent2"/>
                  </a:buClr>
                  <a:buFont typeface="Wingdings" pitchFamily="2" charset="2"/>
                  <a:buNone/>
                </a:pPr>
                <a:r>
                  <a:rPr lang="en-US" sz="1100" b="1" dirty="0" smtClean="0"/>
                  <a:t>Virtualization</a:t>
                </a:r>
                <a:endParaRPr lang="en-US" sz="1200" b="1" dirty="0" smtClean="0"/>
              </a:p>
            </p:txBody>
          </p:sp>
        </p:grpSp>
      </p:grpSp>
      <p:pic>
        <p:nvPicPr>
          <p:cNvPr id="24" name="Picture 44" descr="Technical1"/>
          <p:cNvPicPr>
            <a:picLocks noChangeAspect="1" noChangeArrowheads="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970779" y="1532776"/>
            <a:ext cx="199334" cy="501275"/>
          </a:xfrm>
          <a:prstGeom prst="rect">
            <a:avLst/>
          </a:prstGeom>
          <a:noFill/>
          <a:ln w="9525">
            <a:noFill/>
            <a:miter lim="800000"/>
            <a:headEnd/>
            <a:tailEnd/>
          </a:ln>
        </p:spPr>
      </p:pic>
      <p:pic>
        <p:nvPicPr>
          <p:cNvPr id="25" name="Picture 44" descr="Technical1"/>
          <p:cNvPicPr>
            <a:picLocks noChangeAspect="1" noChangeArrowheads="1"/>
          </p:cNvPicPr>
          <p:nvPr/>
        </p:nvPicPr>
        <p:blipFill>
          <a:blip r:embed="rId4"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580379" y="1600200"/>
            <a:ext cx="199334" cy="501275"/>
          </a:xfrm>
          <a:prstGeom prst="rect">
            <a:avLst/>
          </a:prstGeom>
          <a:noFill/>
          <a:ln w="9525">
            <a:noFill/>
            <a:miter lim="800000"/>
            <a:headEnd/>
            <a:tailEnd/>
          </a:ln>
        </p:spPr>
      </p:pic>
      <p:pic>
        <p:nvPicPr>
          <p:cNvPr id="26" name="Picture 44" descr="Technical1"/>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281857" y="1514124"/>
            <a:ext cx="199334" cy="501275"/>
          </a:xfrm>
          <a:prstGeom prst="rect">
            <a:avLst/>
          </a:prstGeom>
          <a:noFill/>
          <a:ln w="9525">
            <a:noFill/>
            <a:miter lim="800000"/>
            <a:headEnd/>
            <a:tailEnd/>
          </a:ln>
        </p:spPr>
      </p:pic>
      <p:grpSp>
        <p:nvGrpSpPr>
          <p:cNvPr id="31" name="Group 30"/>
          <p:cNvGrpSpPr/>
          <p:nvPr/>
        </p:nvGrpSpPr>
        <p:grpSpPr>
          <a:xfrm>
            <a:off x="6809598" y="2124960"/>
            <a:ext cx="1958270" cy="389640"/>
            <a:chOff x="6170891" y="2016969"/>
            <a:chExt cx="2041614" cy="389640"/>
          </a:xfrm>
        </p:grpSpPr>
        <p:pic>
          <p:nvPicPr>
            <p:cNvPr id="32" name="Picture 26" descr="linux_OS"/>
            <p:cNvPicPr>
              <a:picLocks noChangeAspect="1" noChangeArrowheads="1"/>
            </p:cNvPicPr>
            <p:nvPr/>
          </p:nvPicPr>
          <p:blipFill>
            <a:blip r:embed="rId5" cstate="email">
              <a:duotone>
                <a:schemeClr val="accent5">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7211411" y="2016969"/>
              <a:ext cx="299574" cy="380262"/>
            </a:xfrm>
            <a:prstGeom prst="rect">
              <a:avLst/>
            </a:prstGeom>
            <a:noFill/>
            <a:ln w="9525">
              <a:noFill/>
              <a:miter lim="800000"/>
              <a:headEnd/>
              <a:tailEnd/>
            </a:ln>
          </p:spPr>
        </p:pic>
        <p:pic>
          <p:nvPicPr>
            <p:cNvPr id="33" name="Picture 31" descr="virtualization_apps_OS"/>
            <p:cNvPicPr>
              <a:picLocks noChangeAspect="1" noChangeArrowheads="1"/>
            </p:cNvPicPr>
            <p:nvPr/>
          </p:nvPicPr>
          <p:blipFill>
            <a:blip r:embed="rId7"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585625" y="2016969"/>
              <a:ext cx="308358" cy="381000"/>
            </a:xfrm>
            <a:prstGeom prst="rect">
              <a:avLst/>
            </a:prstGeom>
            <a:noFill/>
            <a:ln w="9525">
              <a:noFill/>
              <a:miter lim="800000"/>
              <a:headEnd/>
              <a:tailEnd/>
            </a:ln>
          </p:spPr>
        </p:pic>
        <p:pic>
          <p:nvPicPr>
            <p:cNvPr id="34" name="Picture 31" descr="virtualization_apps_OS"/>
            <p:cNvPicPr>
              <a:picLocks noChangeAspect="1" noChangeArrowheads="1"/>
            </p:cNvPicPr>
            <p:nvPr/>
          </p:nvPicPr>
          <p:blipFill>
            <a:blip r:embed="rId7"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904147" y="2016969"/>
              <a:ext cx="308358" cy="381000"/>
            </a:xfrm>
            <a:prstGeom prst="rect">
              <a:avLst/>
            </a:prstGeom>
            <a:noFill/>
            <a:ln w="9525">
              <a:noFill/>
              <a:miter lim="800000"/>
              <a:headEnd/>
              <a:tailEnd/>
            </a:ln>
          </p:spPr>
        </p:pic>
        <p:pic>
          <p:nvPicPr>
            <p:cNvPr id="35" name="Picture 31" descr="virtualization_apps_OS"/>
            <p:cNvPicPr>
              <a:picLocks noChangeAspect="1" noChangeArrowheads="1"/>
            </p:cNvPicPr>
            <p:nvPr/>
          </p:nvPicPr>
          <p:blipFill>
            <a:blip r:embed="rId7"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16576" y="2025609"/>
              <a:ext cx="308358" cy="381000"/>
            </a:xfrm>
            <a:prstGeom prst="rect">
              <a:avLst/>
            </a:prstGeom>
            <a:noFill/>
            <a:ln w="9525">
              <a:noFill/>
              <a:miter lim="800000"/>
              <a:headEnd/>
              <a:tailEnd/>
            </a:ln>
          </p:spPr>
        </p:pic>
        <p:pic>
          <p:nvPicPr>
            <p:cNvPr id="36" name="Picture 26" descr="linux_OS"/>
            <p:cNvPicPr>
              <a:picLocks noChangeAspect="1" noChangeArrowheads="1"/>
            </p:cNvPicPr>
            <p:nvPr/>
          </p:nvPicPr>
          <p:blipFill>
            <a:blip r:embed="rId5" cstate="email">
              <a:duotone>
                <a:schemeClr val="accent2">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6170891" y="2026347"/>
              <a:ext cx="299574" cy="380262"/>
            </a:xfrm>
            <a:prstGeom prst="rect">
              <a:avLst/>
            </a:prstGeom>
            <a:noFill/>
            <a:ln w="9525">
              <a:noFill/>
              <a:miter lim="800000"/>
              <a:headEnd/>
              <a:tailEnd/>
            </a:ln>
          </p:spPr>
        </p:pic>
        <p:pic>
          <p:nvPicPr>
            <p:cNvPr id="37" name="Picture 26" descr="linux_OS"/>
            <p:cNvPicPr>
              <a:picLocks noChangeAspect="1" noChangeArrowheads="1"/>
            </p:cNvPicPr>
            <p:nvPr/>
          </p:nvPicPr>
          <p:blipFill>
            <a:blip r:embed="rId5" cstate="email">
              <a:duotone>
                <a:schemeClr val="accent5">
                  <a:shade val="45000"/>
                  <a:satMod val="135000"/>
                </a:schemeClr>
                <a:prstClr val="white"/>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6900483" y="2025609"/>
              <a:ext cx="299574" cy="380262"/>
            </a:xfrm>
            <a:prstGeom prst="rect">
              <a:avLst/>
            </a:prstGeom>
            <a:noFill/>
            <a:ln w="9525">
              <a:noFill/>
              <a:miter lim="800000"/>
              <a:headEnd/>
              <a:tailEnd/>
            </a:ln>
          </p:spPr>
        </p:pic>
      </p:grpSp>
      <p:pic>
        <p:nvPicPr>
          <p:cNvPr id="41" name="Picture 44" descr="Technical1"/>
          <p:cNvPicPr>
            <a:picLocks noChangeAspect="1" noChangeArrowheads="1"/>
          </p:cNvPicPr>
          <p:nvPr/>
        </p:nvPicPr>
        <p:blipFill>
          <a:blip r:embed="rId4"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798588" y="1447800"/>
            <a:ext cx="199334" cy="501275"/>
          </a:xfrm>
          <a:prstGeom prst="rect">
            <a:avLst/>
          </a:prstGeom>
          <a:noFill/>
          <a:ln w="9525">
            <a:noFill/>
            <a:miter lim="800000"/>
            <a:headEnd/>
            <a:tailEnd/>
          </a:ln>
        </p:spPr>
      </p:pic>
      <p:pic>
        <p:nvPicPr>
          <p:cNvPr id="42" name="Picture 44" descr="Technical1"/>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494779" y="1608976"/>
            <a:ext cx="199334" cy="501275"/>
          </a:xfrm>
          <a:prstGeom prst="rect">
            <a:avLst/>
          </a:prstGeom>
          <a:noFill/>
          <a:ln w="9525">
            <a:noFill/>
            <a:miter lim="800000"/>
            <a:headEnd/>
            <a:tailEnd/>
          </a:ln>
        </p:spPr>
      </p:pic>
      <p:sp>
        <p:nvSpPr>
          <p:cNvPr id="91" name="Content Placeholder 2"/>
          <p:cNvSpPr txBox="1">
            <a:spLocks/>
          </p:cNvSpPr>
          <p:nvPr/>
        </p:nvSpPr>
        <p:spPr>
          <a:xfrm>
            <a:off x="457200" y="1295400"/>
            <a:ext cx="4495800" cy="2438400"/>
          </a:xfrm>
          <a:prstGeom prst="rect">
            <a:avLst/>
          </a:prstGeom>
        </p:spPr>
        <p:txBody>
          <a:bodyPr>
            <a:normAutofit fontScale="47500" lnSpcReduction="20000"/>
          </a:bodyPr>
          <a:lstStyle>
            <a:lvl1pPr marL="342900" indent="-342900" algn="l" defTabSz="914400" rtl="0" eaLnBrk="1" latinLnBrk="0" hangingPunct="1">
              <a:spcBef>
                <a:spcPct val="20000"/>
              </a:spcBef>
              <a:buFont typeface="Wingdings" charset="2"/>
              <a:buChar char="§"/>
              <a:defRPr sz="2800"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Font typeface="Courier New"/>
              <a:buChar char="o"/>
              <a:defRPr sz="24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900" dirty="0">
                <a:solidFill>
                  <a:srgbClr val="435153"/>
                </a:solidFill>
                <a:latin typeface="+mj-lt"/>
              </a:rPr>
              <a:t>Disconnected Processes</a:t>
            </a:r>
          </a:p>
          <a:p>
            <a:pPr lvl="1"/>
            <a:r>
              <a:rPr lang="en-US" sz="2900" dirty="0">
                <a:solidFill>
                  <a:srgbClr val="435153"/>
                </a:solidFill>
                <a:latin typeface="+mj-lt"/>
              </a:rPr>
              <a:t>Data center infrastructure </a:t>
            </a:r>
            <a:r>
              <a:rPr lang="en-US" dirty="0" smtClean="0"/>
              <a:t>managed in silos</a:t>
            </a:r>
          </a:p>
          <a:p>
            <a:pPr lvl="1"/>
            <a:r>
              <a:rPr lang="en-US" sz="2900" dirty="0">
                <a:solidFill>
                  <a:srgbClr val="435153"/>
                </a:solidFill>
                <a:latin typeface="+mj-lt"/>
              </a:rPr>
              <a:t>Need for strong vendor specific skill-sets</a:t>
            </a:r>
          </a:p>
          <a:p>
            <a:pPr lvl="1"/>
            <a:r>
              <a:rPr lang="en-US" sz="2900" dirty="0">
                <a:solidFill>
                  <a:srgbClr val="435153"/>
                </a:solidFill>
                <a:latin typeface="+mj-lt"/>
              </a:rPr>
              <a:t>Manual administration</a:t>
            </a:r>
          </a:p>
          <a:p>
            <a:pPr lvl="1"/>
            <a:r>
              <a:rPr lang="en-US" sz="2900" dirty="0">
                <a:solidFill>
                  <a:srgbClr val="435153"/>
                </a:solidFill>
                <a:latin typeface="+mj-lt"/>
              </a:rPr>
              <a:t>High touch operations</a:t>
            </a:r>
          </a:p>
          <a:p>
            <a:r>
              <a:rPr lang="en-US" sz="2900" dirty="0">
                <a:solidFill>
                  <a:srgbClr val="435153"/>
                </a:solidFill>
                <a:latin typeface="+mj-lt"/>
              </a:rPr>
              <a:t>Results in </a:t>
            </a:r>
            <a:r>
              <a:rPr lang="en-US" sz="2900" dirty="0">
                <a:solidFill>
                  <a:srgbClr val="435153"/>
                </a:solidFill>
                <a:latin typeface="+mj-lt"/>
                <a:sym typeface="Wingdings" pitchFamily="2" charset="2"/>
              </a:rPr>
              <a:t></a:t>
            </a:r>
            <a:endParaRPr lang="en-US" sz="2900" dirty="0">
              <a:solidFill>
                <a:srgbClr val="435153"/>
              </a:solidFill>
              <a:latin typeface="+mj-lt"/>
            </a:endParaRPr>
          </a:p>
          <a:p>
            <a:pPr lvl="1"/>
            <a:r>
              <a:rPr lang="en-US" sz="2900" dirty="0">
                <a:solidFill>
                  <a:srgbClr val="435153"/>
                </a:solidFill>
                <a:latin typeface="+mj-lt"/>
              </a:rPr>
              <a:t>Direct increases in </a:t>
            </a:r>
            <a:r>
              <a:rPr lang="en-US" sz="2900" dirty="0" err="1">
                <a:solidFill>
                  <a:srgbClr val="435153"/>
                </a:solidFill>
                <a:latin typeface="+mj-lt"/>
              </a:rPr>
              <a:t>OpEx</a:t>
            </a:r>
            <a:endParaRPr lang="en-US" sz="2900" dirty="0">
              <a:solidFill>
                <a:srgbClr val="435153"/>
              </a:solidFill>
              <a:latin typeface="+mj-lt"/>
            </a:endParaRPr>
          </a:p>
          <a:p>
            <a:pPr lvl="1"/>
            <a:r>
              <a:rPr lang="en-US" sz="2900" dirty="0">
                <a:solidFill>
                  <a:srgbClr val="435153"/>
                </a:solidFill>
                <a:latin typeface="+mj-lt"/>
              </a:rPr>
              <a:t>Indirect increases in </a:t>
            </a:r>
            <a:r>
              <a:rPr lang="en-US" sz="2900" dirty="0" err="1">
                <a:solidFill>
                  <a:srgbClr val="435153"/>
                </a:solidFill>
                <a:latin typeface="+mj-lt"/>
              </a:rPr>
              <a:t>CapEx</a:t>
            </a:r>
            <a:endParaRPr lang="en-US" sz="2900" dirty="0">
              <a:solidFill>
                <a:srgbClr val="435153"/>
              </a:solidFill>
              <a:latin typeface="+mj-lt"/>
            </a:endParaRPr>
          </a:p>
          <a:p>
            <a:pPr lvl="1"/>
            <a:r>
              <a:rPr lang="en-US" sz="2900" dirty="0">
                <a:solidFill>
                  <a:srgbClr val="435153"/>
                </a:solidFill>
                <a:latin typeface="+mj-lt"/>
              </a:rPr>
              <a:t>Delays in time to market</a:t>
            </a:r>
          </a:p>
          <a:p>
            <a:pPr lvl="1"/>
            <a:r>
              <a:rPr lang="en-US" sz="2900" dirty="0">
                <a:solidFill>
                  <a:srgbClr val="435153"/>
                </a:solidFill>
                <a:latin typeface="+mj-lt"/>
              </a:rPr>
              <a:t>Poor IT responsiveness to service requests</a:t>
            </a:r>
          </a:p>
        </p:txBody>
      </p:sp>
      <p:grpSp>
        <p:nvGrpSpPr>
          <p:cNvPr id="44" name="Group 15"/>
          <p:cNvGrpSpPr/>
          <p:nvPr/>
        </p:nvGrpSpPr>
        <p:grpSpPr>
          <a:xfrm>
            <a:off x="181429" y="3830098"/>
            <a:ext cx="4463596" cy="2755759"/>
            <a:chOff x="10872217" y="2465911"/>
            <a:chExt cx="11793313" cy="8354863"/>
          </a:xfrm>
        </p:grpSpPr>
        <p:sp>
          <p:nvSpPr>
            <p:cNvPr id="93" name="Oval 2"/>
            <p:cNvSpPr>
              <a:spLocks noChangeArrowheads="1"/>
            </p:cNvSpPr>
            <p:nvPr/>
          </p:nvSpPr>
          <p:spPr bwMode="auto">
            <a:xfrm>
              <a:off x="14610489" y="9813519"/>
              <a:ext cx="4510431" cy="1007255"/>
            </a:xfrm>
            <a:prstGeom prst="ellipse">
              <a:avLst/>
            </a:prstGeom>
            <a:gradFill rotWithShape="1">
              <a:gsLst>
                <a:gs pos="0">
                  <a:schemeClr val="bg2"/>
                </a:gs>
                <a:gs pos="100000">
                  <a:schemeClr val="bg1">
                    <a:alpha val="0"/>
                  </a:schemeClr>
                </a:gs>
              </a:gsLst>
              <a:path path="shape">
                <a:fillToRect l="50000" t="50000" r="50000" b="50000"/>
              </a:path>
            </a:gradFill>
            <a:ln w="9525" algn="ctr">
              <a:noFill/>
              <a:round/>
              <a:headEnd/>
              <a:tailEnd/>
            </a:ln>
          </p:spPr>
          <p:txBody>
            <a:bodyPr wrap="none" lIns="0" tIns="0" rIns="0" bIns="0" anchor="ctr"/>
            <a:lstStyle/>
            <a:p>
              <a:endParaRPr lang="en-US" sz="7000" dirty="0">
                <a:latin typeface="MetaNormal-Roman" pitchFamily="34" charset="0"/>
              </a:endParaRPr>
            </a:p>
          </p:txBody>
        </p:sp>
        <p:graphicFrame>
          <p:nvGraphicFramePr>
            <p:cNvPr id="95" name="Chart 8"/>
            <p:cNvGraphicFramePr>
              <a:graphicFrameLocks/>
            </p:cNvGraphicFramePr>
            <p:nvPr>
              <p:extLst>
                <p:ext uri="{D42A27DB-BD31-4B8C-83A1-F6EECF244321}">
                  <p14:modId xmlns:p14="http://schemas.microsoft.com/office/powerpoint/2010/main" val="1230842861"/>
                </p:ext>
              </p:extLst>
            </p:nvPr>
          </p:nvGraphicFramePr>
          <p:xfrm>
            <a:off x="11160125" y="2465911"/>
            <a:ext cx="11505405" cy="7679318"/>
          </p:xfrm>
          <a:graphic>
            <a:graphicData uri="http://schemas.openxmlformats.org/presentationml/2006/ole">
              <mc:AlternateContent xmlns:mc="http://schemas.openxmlformats.org/markup-compatibility/2006">
                <mc:Choice xmlns:v="urn:schemas-microsoft-com:vml" Requires="v">
                  <p:oleObj spid="_x0000_s1029" name="Worksheet" r:id="rId11" imgW="6427080" imgH="4278600" progId="Excel.Sheet.8">
                    <p:embed/>
                  </p:oleObj>
                </mc:Choice>
                <mc:Fallback>
                  <p:oleObj name="Worksheet" r:id="rId11" imgW="6427080" imgH="4278600" progId="Excel.Sheet.8">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160125" y="2465911"/>
                          <a:ext cx="11505405" cy="76793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 name="Rectangle 45"/>
            <p:cNvSpPr>
              <a:spLocks noChangeArrowheads="1"/>
            </p:cNvSpPr>
            <p:nvPr/>
          </p:nvSpPr>
          <p:spPr bwMode="auto">
            <a:xfrm>
              <a:off x="15614572" y="4914227"/>
              <a:ext cx="3029263" cy="1829455"/>
            </a:xfrm>
            <a:prstGeom prst="rect">
              <a:avLst/>
            </a:prstGeom>
            <a:noFill/>
            <a:ln w="38100" algn="ctr">
              <a:noFill/>
              <a:miter lim="800000"/>
              <a:headEnd/>
              <a:tailEnd/>
            </a:ln>
          </p:spPr>
          <p:txBody>
            <a:bodyPr wrap="square">
              <a:spAutoFit/>
            </a:bodyPr>
            <a:lstStyle/>
            <a:p>
              <a:pPr algn="ctr"/>
              <a:r>
                <a:rPr lang="en-US" sz="1200" b="1" dirty="0">
                  <a:solidFill>
                    <a:srgbClr val="FFFFFF"/>
                  </a:solidFill>
                </a:rPr>
                <a:t>42%</a:t>
              </a:r>
              <a:br>
                <a:rPr lang="en-US" sz="1200" b="1" dirty="0">
                  <a:solidFill>
                    <a:srgbClr val="FFFFFF"/>
                  </a:solidFill>
                </a:rPr>
              </a:br>
              <a:r>
                <a:rPr lang="en-US" sz="1100" b="1" dirty="0">
                  <a:solidFill>
                    <a:srgbClr val="FFFFFF"/>
                  </a:solidFill>
                </a:rPr>
                <a:t>Infrastructure Maintenance</a:t>
              </a:r>
            </a:p>
          </p:txBody>
        </p:sp>
        <p:sp>
          <p:nvSpPr>
            <p:cNvPr id="98" name="Rectangle 46"/>
            <p:cNvSpPr>
              <a:spLocks noChangeArrowheads="1"/>
            </p:cNvSpPr>
            <p:nvPr/>
          </p:nvSpPr>
          <p:spPr bwMode="auto">
            <a:xfrm>
              <a:off x="13425991" y="7165603"/>
              <a:ext cx="3371676" cy="1829455"/>
            </a:xfrm>
            <a:prstGeom prst="rect">
              <a:avLst/>
            </a:prstGeom>
            <a:noFill/>
            <a:ln w="38100" algn="ctr">
              <a:noFill/>
              <a:miter lim="800000"/>
              <a:headEnd/>
              <a:tailEnd/>
            </a:ln>
          </p:spPr>
          <p:txBody>
            <a:bodyPr>
              <a:spAutoFit/>
            </a:bodyPr>
            <a:lstStyle/>
            <a:p>
              <a:pPr algn="ctr"/>
              <a:r>
                <a:rPr lang="en-US" sz="1200" b="1" dirty="0">
                  <a:solidFill>
                    <a:srgbClr val="FFFFFF"/>
                  </a:solidFill>
                </a:rPr>
                <a:t>30%</a:t>
              </a:r>
              <a:br>
                <a:rPr lang="en-US" sz="1200" b="1" dirty="0">
                  <a:solidFill>
                    <a:srgbClr val="FFFFFF"/>
                  </a:solidFill>
                </a:rPr>
              </a:br>
              <a:r>
                <a:rPr lang="en-US" sz="1100" b="1" dirty="0">
                  <a:solidFill>
                    <a:srgbClr val="FFFFFF"/>
                  </a:solidFill>
                </a:rPr>
                <a:t>Application</a:t>
              </a:r>
            </a:p>
            <a:p>
              <a:pPr algn="ctr"/>
              <a:r>
                <a:rPr lang="en-US" sz="1100" b="1" dirty="0">
                  <a:solidFill>
                    <a:srgbClr val="FFFFFF"/>
                  </a:solidFill>
                </a:rPr>
                <a:t>Maintenance</a:t>
              </a:r>
            </a:p>
          </p:txBody>
        </p:sp>
        <p:sp>
          <p:nvSpPr>
            <p:cNvPr id="100" name="Rectangle 47"/>
            <p:cNvSpPr>
              <a:spLocks noChangeArrowheads="1"/>
            </p:cNvSpPr>
            <p:nvPr/>
          </p:nvSpPr>
          <p:spPr bwMode="auto">
            <a:xfrm>
              <a:off x="12792305" y="4405176"/>
              <a:ext cx="2853424" cy="1967360"/>
            </a:xfrm>
            <a:prstGeom prst="rect">
              <a:avLst/>
            </a:prstGeom>
            <a:noFill/>
            <a:ln w="38100" algn="ctr">
              <a:noFill/>
              <a:miter lim="800000"/>
              <a:headEnd/>
              <a:tailEnd/>
            </a:ln>
          </p:spPr>
          <p:txBody>
            <a:bodyPr wrap="square">
              <a:spAutoFit/>
            </a:bodyPr>
            <a:lstStyle/>
            <a:p>
              <a:pPr algn="ctr"/>
              <a:r>
                <a:rPr lang="en-US" sz="1400" b="1" dirty="0">
                  <a:solidFill>
                    <a:srgbClr val="FFFFFF"/>
                  </a:solidFill>
                </a:rPr>
                <a:t>23%</a:t>
              </a:r>
              <a:br>
                <a:rPr lang="en-US" sz="1400" b="1" dirty="0">
                  <a:solidFill>
                    <a:srgbClr val="FFFFFF"/>
                  </a:solidFill>
                </a:rPr>
              </a:br>
              <a:r>
                <a:rPr lang="en-US" sz="1200" b="1" dirty="0">
                  <a:solidFill>
                    <a:srgbClr val="FFFFFF"/>
                  </a:solidFill>
                </a:rPr>
                <a:t>Application</a:t>
              </a:r>
              <a:br>
                <a:rPr lang="en-US" sz="1200" b="1" dirty="0">
                  <a:solidFill>
                    <a:srgbClr val="FFFFFF"/>
                  </a:solidFill>
                </a:rPr>
              </a:br>
              <a:r>
                <a:rPr lang="en-US" sz="1200" b="1" dirty="0">
                  <a:solidFill>
                    <a:srgbClr val="FFFFFF"/>
                  </a:solidFill>
                </a:rPr>
                <a:t>Investment</a:t>
              </a:r>
            </a:p>
          </p:txBody>
        </p:sp>
        <p:sp>
          <p:nvSpPr>
            <p:cNvPr id="101" name="Rectangle 48"/>
            <p:cNvSpPr>
              <a:spLocks noChangeArrowheads="1"/>
            </p:cNvSpPr>
            <p:nvPr/>
          </p:nvSpPr>
          <p:spPr bwMode="auto">
            <a:xfrm>
              <a:off x="10872217" y="2645650"/>
              <a:ext cx="3461682" cy="1797453"/>
            </a:xfrm>
            <a:prstGeom prst="rect">
              <a:avLst/>
            </a:prstGeom>
            <a:noFill/>
            <a:ln w="38100" algn="ctr">
              <a:noFill/>
              <a:miter lim="800000"/>
              <a:headEnd/>
              <a:tailEnd/>
            </a:ln>
            <a:effectLst/>
          </p:spPr>
          <p:txBody>
            <a:bodyPr wrap="square">
              <a:spAutoFit/>
            </a:bodyPr>
            <a:lstStyle/>
            <a:p>
              <a:pPr algn="ctr" defTabSz="192014">
                <a:lnSpc>
                  <a:spcPct val="90000"/>
                </a:lnSpc>
                <a:defRPr/>
              </a:pPr>
              <a:r>
                <a:rPr lang="en-US" sz="1400" dirty="0">
                  <a:solidFill>
                    <a:schemeClr val="accent4">
                      <a:lumMod val="60000"/>
                      <a:lumOff val="40000"/>
                    </a:schemeClr>
                  </a:solidFill>
                </a:rPr>
                <a:t>5%</a:t>
              </a:r>
              <a:br>
                <a:rPr lang="en-US" sz="1400" dirty="0">
                  <a:solidFill>
                    <a:schemeClr val="accent4">
                      <a:lumMod val="60000"/>
                      <a:lumOff val="40000"/>
                    </a:schemeClr>
                  </a:solidFill>
                </a:rPr>
              </a:br>
              <a:r>
                <a:rPr lang="en-US" sz="1200" b="1" dirty="0">
                  <a:solidFill>
                    <a:schemeClr val="accent4">
                      <a:lumMod val="60000"/>
                      <a:lumOff val="40000"/>
                    </a:schemeClr>
                  </a:solidFill>
                </a:rPr>
                <a:t>Infrastructure Investment</a:t>
              </a:r>
              <a:endParaRPr lang="en-US" sz="1400" b="1" dirty="0">
                <a:solidFill>
                  <a:schemeClr val="accent4">
                    <a:lumMod val="60000"/>
                    <a:lumOff val="40000"/>
                  </a:schemeClr>
                </a:solidFill>
              </a:endParaRPr>
            </a:p>
          </p:txBody>
        </p:sp>
        <p:sp>
          <p:nvSpPr>
            <p:cNvPr id="102" name="Line 49"/>
            <p:cNvSpPr>
              <a:spLocks noChangeShapeType="1"/>
            </p:cNvSpPr>
            <p:nvPr/>
          </p:nvSpPr>
          <p:spPr bwMode="auto">
            <a:xfrm flipH="1" flipV="1">
              <a:off x="13654695" y="3292707"/>
              <a:ext cx="1781822" cy="1391740"/>
            </a:xfrm>
            <a:prstGeom prst="line">
              <a:avLst/>
            </a:prstGeom>
            <a:noFill/>
            <a:ln w="19050">
              <a:solidFill>
                <a:schemeClr val="accent4">
                  <a:lumMod val="75000"/>
                </a:schemeClr>
              </a:solidFill>
              <a:round/>
              <a:headEnd type="oval" w="med" len="med"/>
              <a:tailEnd/>
            </a:ln>
          </p:spPr>
          <p:txBody>
            <a:bodyPr wrap="none" anchor="ctr"/>
            <a:lstStyle/>
            <a:p>
              <a:pPr defTabSz="192014">
                <a:defRPr/>
              </a:pPr>
              <a:endParaRPr lang="en-US" sz="7000" dirty="0">
                <a:latin typeface="MetaNormal-Roman" pitchFamily="34" charset="0"/>
              </a:endParaRPr>
            </a:p>
          </p:txBody>
        </p:sp>
      </p:grpSp>
      <p:grpSp>
        <p:nvGrpSpPr>
          <p:cNvPr id="45" name="Group 71"/>
          <p:cNvGrpSpPr/>
          <p:nvPr/>
        </p:nvGrpSpPr>
        <p:grpSpPr>
          <a:xfrm>
            <a:off x="5181600" y="1739900"/>
            <a:ext cx="1143000" cy="4203700"/>
            <a:chOff x="5181600" y="1739900"/>
            <a:chExt cx="1143000" cy="4203700"/>
          </a:xfrm>
        </p:grpSpPr>
        <p:grpSp>
          <p:nvGrpSpPr>
            <p:cNvPr id="46" name="Group 55"/>
            <p:cNvGrpSpPr/>
            <p:nvPr/>
          </p:nvGrpSpPr>
          <p:grpSpPr>
            <a:xfrm>
              <a:off x="5181600" y="2133376"/>
              <a:ext cx="1143000" cy="3810224"/>
              <a:chOff x="5181600" y="2133376"/>
              <a:chExt cx="1143000" cy="3810224"/>
            </a:xfrm>
          </p:grpSpPr>
          <p:grpSp>
            <p:nvGrpSpPr>
              <p:cNvPr id="52" name="Group 51"/>
              <p:cNvGrpSpPr>
                <a:grpSpLocks/>
              </p:cNvGrpSpPr>
              <p:nvPr/>
            </p:nvGrpSpPr>
            <p:grpSpPr bwMode="auto">
              <a:xfrm>
                <a:off x="5181600" y="2133376"/>
                <a:ext cx="1130300" cy="1335940"/>
                <a:chOff x="55" y="761"/>
                <a:chExt cx="712" cy="909"/>
              </a:xfrm>
            </p:grpSpPr>
            <p:sp>
              <p:nvSpPr>
                <p:cNvPr id="104" name="Line 50"/>
                <p:cNvSpPr>
                  <a:spLocks noChangeShapeType="1"/>
                </p:cNvSpPr>
                <p:nvPr/>
              </p:nvSpPr>
              <p:spPr bwMode="auto">
                <a:xfrm>
                  <a:off x="578" y="1427"/>
                  <a:ext cx="0" cy="243"/>
                </a:xfrm>
                <a:prstGeom prst="line">
                  <a:avLst/>
                </a:prstGeom>
                <a:noFill/>
                <a:ln w="38100">
                  <a:solidFill>
                    <a:schemeClr val="accent2"/>
                  </a:solidFill>
                  <a:round/>
                  <a:headEnd/>
                  <a:tailEnd/>
                </a:ln>
                <a:effectLst>
                  <a:prstShdw prst="shdw17" dist="17961" dir="2700000">
                    <a:schemeClr val="accent2">
                      <a:gamma/>
                      <a:shade val="60000"/>
                      <a:invGamma/>
                      <a:alpha val="74998"/>
                    </a:schemeClr>
                  </a:prstShdw>
                </a:effectLst>
              </p:spPr>
              <p:txBody>
                <a:bodyPr rot="10800000" wrap="none" anchor="ctr"/>
                <a:lstStyle/>
                <a:p>
                  <a:pPr>
                    <a:defRPr/>
                  </a:pPr>
                  <a:endParaRPr lang="en-US" sz="1400" b="1" dirty="0">
                    <a:latin typeface="Arial" pitchFamily="-111" charset="0"/>
                    <a:ea typeface="ＭＳ Ｐゴシック" pitchFamily="-111" charset="-128"/>
                    <a:cs typeface="ＭＳ Ｐゴシック" pitchFamily="-111" charset="-128"/>
                  </a:endParaRPr>
                </a:p>
              </p:txBody>
            </p:sp>
            <p:sp>
              <p:nvSpPr>
                <p:cNvPr id="105" name="Line 46"/>
                <p:cNvSpPr>
                  <a:spLocks noChangeShapeType="1"/>
                </p:cNvSpPr>
                <p:nvPr/>
              </p:nvSpPr>
              <p:spPr bwMode="auto">
                <a:xfrm>
                  <a:off x="202" y="1418"/>
                  <a:ext cx="0" cy="243"/>
                </a:xfrm>
                <a:prstGeom prst="line">
                  <a:avLst/>
                </a:prstGeom>
                <a:noFill/>
                <a:ln w="38100">
                  <a:solidFill>
                    <a:schemeClr val="accent2"/>
                  </a:solidFill>
                  <a:round/>
                  <a:headEnd/>
                  <a:tailEnd/>
                </a:ln>
                <a:effectLst>
                  <a:prstShdw prst="shdw17" dist="17961" dir="2700000">
                    <a:schemeClr val="accent2">
                      <a:gamma/>
                      <a:shade val="60000"/>
                      <a:invGamma/>
                      <a:alpha val="74998"/>
                    </a:schemeClr>
                  </a:prstShdw>
                </a:effectLst>
              </p:spPr>
              <p:txBody>
                <a:bodyPr rot="10800000" wrap="none" anchor="ctr"/>
                <a:lstStyle/>
                <a:p>
                  <a:pPr>
                    <a:defRPr/>
                  </a:pPr>
                  <a:endParaRPr lang="en-US" sz="1400" b="1" dirty="0">
                    <a:latin typeface="Arial" pitchFamily="-111" charset="0"/>
                    <a:ea typeface="ＭＳ Ｐゴシック" pitchFamily="-111" charset="-128"/>
                    <a:cs typeface="ＭＳ Ｐゴシック" pitchFamily="-111" charset="-128"/>
                  </a:endParaRPr>
                </a:p>
              </p:txBody>
            </p:sp>
            <p:sp>
              <p:nvSpPr>
                <p:cNvPr id="110" name="AutoShape 37"/>
                <p:cNvSpPr>
                  <a:spLocks noChangeArrowheads="1"/>
                </p:cNvSpPr>
                <p:nvPr/>
              </p:nvSpPr>
              <p:spPr bwMode="auto">
                <a:xfrm>
                  <a:off x="55" y="761"/>
                  <a:ext cx="712" cy="726"/>
                </a:xfrm>
                <a:prstGeom prst="rect">
                  <a:avLst/>
                </a:prstGeom>
                <a:solidFill>
                  <a:schemeClr val="accent2">
                    <a:lumMod val="75000"/>
                  </a:schemeClr>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lstStyle/>
                <a:p>
                  <a:pPr algn="ctr">
                    <a:lnSpc>
                      <a:spcPct val="90000"/>
                    </a:lnSpc>
                    <a:spcBef>
                      <a:spcPct val="20000"/>
                    </a:spcBef>
                    <a:defRPr/>
                  </a:pPr>
                  <a:endParaRPr lang="en-US" sz="1100" b="1" dirty="0" smtClean="0">
                    <a:solidFill>
                      <a:schemeClr val="bg1"/>
                    </a:solidFill>
                    <a:ea typeface="+mn-ea"/>
                    <a:cs typeface="+mn-cs"/>
                  </a:endParaRPr>
                </a:p>
                <a:p>
                  <a:pPr algn="ctr">
                    <a:lnSpc>
                      <a:spcPct val="90000"/>
                    </a:lnSpc>
                    <a:spcBef>
                      <a:spcPct val="20000"/>
                    </a:spcBef>
                    <a:defRPr/>
                  </a:pPr>
                  <a:r>
                    <a:rPr lang="en-US" sz="1100" b="1" dirty="0" smtClean="0">
                      <a:solidFill>
                        <a:schemeClr val="bg1"/>
                      </a:solidFill>
                      <a:ea typeface="+mn-ea"/>
                      <a:cs typeface="+mn-cs"/>
                    </a:rPr>
                    <a:t>Virtualization</a:t>
                  </a:r>
                </a:p>
                <a:p>
                  <a:pPr algn="ctr">
                    <a:lnSpc>
                      <a:spcPct val="90000"/>
                    </a:lnSpc>
                    <a:spcBef>
                      <a:spcPct val="20000"/>
                    </a:spcBef>
                    <a:defRPr/>
                  </a:pPr>
                  <a:r>
                    <a:rPr lang="en-US" sz="1100" b="1" dirty="0" smtClean="0">
                      <a:solidFill>
                        <a:schemeClr val="bg1"/>
                      </a:solidFill>
                      <a:ea typeface="+mn-ea"/>
                      <a:cs typeface="+mn-cs"/>
                    </a:rPr>
                    <a:t>Manager</a:t>
                  </a:r>
                  <a:endParaRPr lang="en-US" sz="1100" b="1" dirty="0">
                    <a:solidFill>
                      <a:schemeClr val="bg1"/>
                    </a:solidFill>
                    <a:ea typeface="+mn-ea"/>
                    <a:cs typeface="+mn-cs"/>
                  </a:endParaRPr>
                </a:p>
              </p:txBody>
            </p:sp>
            <p:sp>
              <p:nvSpPr>
                <p:cNvPr id="111" name="AutoShape 37"/>
                <p:cNvSpPr>
                  <a:spLocks noChangeArrowheads="1"/>
                </p:cNvSpPr>
                <p:nvPr/>
              </p:nvSpPr>
              <p:spPr bwMode="auto">
                <a:xfrm>
                  <a:off x="118" y="1176"/>
                  <a:ext cx="594" cy="292"/>
                </a:xfrm>
                <a:prstGeom prst="rect">
                  <a:avLst/>
                </a:prstGeom>
                <a:solidFill>
                  <a:schemeClr val="accent3"/>
                </a:soli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lnSpc>
                      <a:spcPct val="90000"/>
                    </a:lnSpc>
                    <a:spcBef>
                      <a:spcPct val="20000"/>
                    </a:spcBef>
                    <a:defRPr/>
                  </a:pPr>
                  <a:r>
                    <a:rPr lang="en-US" sz="1400" b="1" dirty="0" smtClean="0">
                      <a:solidFill>
                        <a:schemeClr val="bg1"/>
                      </a:solidFill>
                      <a:ea typeface="+mn-ea"/>
                      <a:cs typeface="+mn-cs"/>
                    </a:rPr>
                    <a:t>Plug-ins</a:t>
                  </a:r>
                  <a:endParaRPr lang="en-US" sz="1400" b="1" dirty="0">
                    <a:solidFill>
                      <a:schemeClr val="bg1"/>
                    </a:solidFill>
                    <a:ea typeface="+mn-ea"/>
                    <a:cs typeface="+mn-cs"/>
                  </a:endParaRPr>
                </a:p>
              </p:txBody>
            </p:sp>
          </p:grpSp>
          <p:sp>
            <p:nvSpPr>
              <p:cNvPr id="114" name="AutoShape 37"/>
              <p:cNvSpPr>
                <a:spLocks noChangeArrowheads="1"/>
              </p:cNvSpPr>
              <p:nvPr/>
            </p:nvSpPr>
            <p:spPr bwMode="auto">
              <a:xfrm>
                <a:off x="5199062" y="5029200"/>
                <a:ext cx="1125538" cy="914400"/>
              </a:xfrm>
              <a:prstGeom prst="rect">
                <a:avLst/>
              </a:prstGeom>
              <a:solidFill>
                <a:schemeClr val="accent2">
                  <a:lumMod val="75000"/>
                </a:schemeClr>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lstStyle/>
              <a:p>
                <a:pPr algn="ctr">
                  <a:lnSpc>
                    <a:spcPct val="80000"/>
                  </a:lnSpc>
                  <a:spcBef>
                    <a:spcPct val="20000"/>
                  </a:spcBef>
                  <a:defRPr/>
                </a:pPr>
                <a:endParaRPr lang="en-US" sz="1400" b="1" dirty="0" smtClean="0">
                  <a:solidFill>
                    <a:schemeClr val="bg1"/>
                  </a:solidFill>
                  <a:ea typeface="+mn-ea"/>
                  <a:cs typeface="+mn-cs"/>
                </a:endParaRPr>
              </a:p>
              <a:p>
                <a:pPr algn="ctr">
                  <a:lnSpc>
                    <a:spcPct val="80000"/>
                  </a:lnSpc>
                  <a:spcBef>
                    <a:spcPct val="20000"/>
                  </a:spcBef>
                  <a:defRPr/>
                </a:pPr>
                <a:r>
                  <a:rPr lang="en-US" sz="1100" b="1" dirty="0" smtClean="0">
                    <a:solidFill>
                      <a:schemeClr val="bg1"/>
                    </a:solidFill>
                  </a:rPr>
                  <a:t>Storage</a:t>
                </a:r>
              </a:p>
              <a:p>
                <a:pPr algn="ctr">
                  <a:lnSpc>
                    <a:spcPct val="80000"/>
                  </a:lnSpc>
                  <a:spcBef>
                    <a:spcPct val="20000"/>
                  </a:spcBef>
                  <a:defRPr/>
                </a:pPr>
                <a:r>
                  <a:rPr lang="en-US" sz="1100" b="1" dirty="0" smtClean="0">
                    <a:solidFill>
                      <a:schemeClr val="bg1"/>
                    </a:solidFill>
                  </a:rPr>
                  <a:t>Manager</a:t>
                </a:r>
                <a:endParaRPr lang="en-US" sz="1100" b="1" dirty="0">
                  <a:solidFill>
                    <a:schemeClr val="bg1"/>
                  </a:solidFill>
                </a:endParaRPr>
              </a:p>
            </p:txBody>
          </p:sp>
          <p:sp>
            <p:nvSpPr>
              <p:cNvPr id="116" name="Line 50"/>
              <p:cNvSpPr>
                <a:spLocks noChangeShapeType="1"/>
              </p:cNvSpPr>
              <p:nvPr/>
            </p:nvSpPr>
            <p:spPr bwMode="auto">
              <a:xfrm>
                <a:off x="6019800" y="3848701"/>
                <a:ext cx="0" cy="432130"/>
              </a:xfrm>
              <a:prstGeom prst="line">
                <a:avLst/>
              </a:prstGeom>
              <a:noFill/>
              <a:ln w="38100">
                <a:solidFill>
                  <a:schemeClr val="accent2"/>
                </a:solidFill>
                <a:round/>
                <a:headEnd/>
                <a:tailEnd/>
              </a:ln>
              <a:effectLst>
                <a:prstShdw prst="shdw17" dist="17961" dir="2700000">
                  <a:schemeClr val="accent2">
                    <a:gamma/>
                    <a:shade val="60000"/>
                    <a:invGamma/>
                    <a:alpha val="74998"/>
                  </a:schemeClr>
                </a:prstShdw>
              </a:effectLst>
            </p:spPr>
            <p:txBody>
              <a:bodyPr rot="10800000" wrap="none" anchor="ctr"/>
              <a:lstStyle/>
              <a:p>
                <a:pPr>
                  <a:defRPr/>
                </a:pPr>
                <a:endParaRPr lang="en-US" sz="1400" b="1" dirty="0">
                  <a:latin typeface="Arial" pitchFamily="-111" charset="0"/>
                  <a:ea typeface="ＭＳ Ｐゴシック" pitchFamily="-111" charset="-128"/>
                  <a:cs typeface="ＭＳ Ｐゴシック" pitchFamily="-111" charset="-128"/>
                </a:endParaRPr>
              </a:p>
            </p:txBody>
          </p:sp>
          <p:sp>
            <p:nvSpPr>
              <p:cNvPr id="117" name="Line 46"/>
              <p:cNvSpPr>
                <a:spLocks noChangeShapeType="1"/>
              </p:cNvSpPr>
              <p:nvPr/>
            </p:nvSpPr>
            <p:spPr bwMode="auto">
              <a:xfrm>
                <a:off x="5422900" y="3835474"/>
                <a:ext cx="0" cy="432130"/>
              </a:xfrm>
              <a:prstGeom prst="line">
                <a:avLst/>
              </a:prstGeom>
              <a:noFill/>
              <a:ln w="38100">
                <a:solidFill>
                  <a:schemeClr val="accent2"/>
                </a:solidFill>
                <a:round/>
                <a:headEnd/>
                <a:tailEnd/>
              </a:ln>
              <a:effectLst>
                <a:prstShdw prst="shdw17" dist="17961" dir="2700000">
                  <a:schemeClr val="accent2">
                    <a:gamma/>
                    <a:shade val="60000"/>
                    <a:invGamma/>
                    <a:alpha val="74998"/>
                  </a:schemeClr>
                </a:prstShdw>
              </a:effectLst>
            </p:spPr>
            <p:txBody>
              <a:bodyPr rot="10800000" wrap="none" anchor="ctr"/>
              <a:lstStyle/>
              <a:p>
                <a:pPr>
                  <a:defRPr/>
                </a:pPr>
                <a:endParaRPr lang="en-US" sz="1400" b="1" dirty="0">
                  <a:latin typeface="Arial" pitchFamily="-111" charset="0"/>
                  <a:ea typeface="ＭＳ Ｐゴシック" pitchFamily="-111" charset="-128"/>
                  <a:cs typeface="ＭＳ Ｐゴシック" pitchFamily="-111" charset="-128"/>
                </a:endParaRPr>
              </a:p>
            </p:txBody>
          </p:sp>
          <p:sp>
            <p:nvSpPr>
              <p:cNvPr id="118" name="Line 50"/>
              <p:cNvSpPr>
                <a:spLocks noChangeShapeType="1"/>
              </p:cNvSpPr>
              <p:nvPr/>
            </p:nvSpPr>
            <p:spPr bwMode="auto">
              <a:xfrm>
                <a:off x="6032500" y="4636628"/>
                <a:ext cx="0" cy="432130"/>
              </a:xfrm>
              <a:prstGeom prst="line">
                <a:avLst/>
              </a:prstGeom>
              <a:noFill/>
              <a:ln w="38100">
                <a:solidFill>
                  <a:schemeClr val="accent2"/>
                </a:solidFill>
                <a:round/>
                <a:headEnd/>
                <a:tailEnd/>
              </a:ln>
              <a:effectLst>
                <a:prstShdw prst="shdw17" dist="17961" dir="2700000">
                  <a:schemeClr val="accent2">
                    <a:gamma/>
                    <a:shade val="60000"/>
                    <a:invGamma/>
                    <a:alpha val="74998"/>
                  </a:schemeClr>
                </a:prstShdw>
              </a:effectLst>
            </p:spPr>
            <p:txBody>
              <a:bodyPr rot="10800000" wrap="none" anchor="ctr"/>
              <a:lstStyle/>
              <a:p>
                <a:pPr>
                  <a:defRPr/>
                </a:pPr>
                <a:endParaRPr lang="en-US" sz="1400" b="1" dirty="0">
                  <a:latin typeface="Arial" pitchFamily="-111" charset="0"/>
                  <a:ea typeface="ＭＳ Ｐゴシック" pitchFamily="-111" charset="-128"/>
                  <a:cs typeface="ＭＳ Ｐゴシック" pitchFamily="-111" charset="-128"/>
                </a:endParaRPr>
              </a:p>
            </p:txBody>
          </p:sp>
          <p:sp>
            <p:nvSpPr>
              <p:cNvPr id="119" name="Line 46"/>
              <p:cNvSpPr>
                <a:spLocks noChangeShapeType="1"/>
              </p:cNvSpPr>
              <p:nvPr/>
            </p:nvSpPr>
            <p:spPr bwMode="auto">
              <a:xfrm>
                <a:off x="5435600" y="4623401"/>
                <a:ext cx="0" cy="432130"/>
              </a:xfrm>
              <a:prstGeom prst="line">
                <a:avLst/>
              </a:prstGeom>
              <a:noFill/>
              <a:ln w="38100">
                <a:solidFill>
                  <a:schemeClr val="accent2"/>
                </a:solidFill>
                <a:round/>
                <a:headEnd/>
                <a:tailEnd/>
              </a:ln>
              <a:effectLst>
                <a:prstShdw prst="shdw17" dist="17961" dir="2700000">
                  <a:schemeClr val="accent2">
                    <a:gamma/>
                    <a:shade val="60000"/>
                    <a:invGamma/>
                    <a:alpha val="74998"/>
                  </a:schemeClr>
                </a:prstShdw>
              </a:effectLst>
            </p:spPr>
            <p:txBody>
              <a:bodyPr rot="10800000" wrap="none" anchor="ctr"/>
              <a:lstStyle/>
              <a:p>
                <a:pPr>
                  <a:defRPr/>
                </a:pPr>
                <a:endParaRPr lang="en-US" sz="1400" b="1" dirty="0">
                  <a:latin typeface="Arial" pitchFamily="-111" charset="0"/>
                  <a:ea typeface="ＭＳ Ｐゴシック" pitchFamily="-111" charset="-128"/>
                  <a:cs typeface="ＭＳ Ｐゴシック" pitchFamily="-111" charset="-128"/>
                </a:endParaRPr>
              </a:p>
            </p:txBody>
          </p:sp>
          <p:sp>
            <p:nvSpPr>
              <p:cNvPr id="115" name="AutoShape 37"/>
              <p:cNvSpPr>
                <a:spLocks noChangeArrowheads="1"/>
              </p:cNvSpPr>
              <p:nvPr/>
            </p:nvSpPr>
            <p:spPr bwMode="auto">
              <a:xfrm>
                <a:off x="5186362" y="4191000"/>
                <a:ext cx="1112838" cy="490873"/>
              </a:xfrm>
              <a:prstGeom prst="rect">
                <a:avLst/>
              </a:prstGeom>
              <a:solidFill>
                <a:schemeClr val="accent2">
                  <a:lumMod val="75000"/>
                </a:schemeClr>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lstStyle/>
              <a:p>
                <a:pPr algn="ctr">
                  <a:lnSpc>
                    <a:spcPct val="80000"/>
                  </a:lnSpc>
                  <a:spcBef>
                    <a:spcPct val="20000"/>
                  </a:spcBef>
                  <a:defRPr/>
                </a:pPr>
                <a:r>
                  <a:rPr lang="en-US" sz="1100" b="1" dirty="0" smtClean="0">
                    <a:solidFill>
                      <a:schemeClr val="bg1"/>
                    </a:solidFill>
                  </a:rPr>
                  <a:t>Network</a:t>
                </a:r>
              </a:p>
              <a:p>
                <a:pPr algn="ctr">
                  <a:lnSpc>
                    <a:spcPct val="80000"/>
                  </a:lnSpc>
                  <a:spcBef>
                    <a:spcPct val="20000"/>
                  </a:spcBef>
                  <a:defRPr/>
                </a:pPr>
                <a:r>
                  <a:rPr lang="en-US" sz="1100" b="1" dirty="0" smtClean="0">
                    <a:solidFill>
                      <a:schemeClr val="bg1"/>
                    </a:solidFill>
                  </a:rPr>
                  <a:t>Manager</a:t>
                </a:r>
              </a:p>
            </p:txBody>
          </p:sp>
          <p:sp>
            <p:nvSpPr>
              <p:cNvPr id="120" name="AutoShape 37"/>
              <p:cNvSpPr>
                <a:spLocks noChangeArrowheads="1"/>
              </p:cNvSpPr>
              <p:nvPr/>
            </p:nvSpPr>
            <p:spPr bwMode="auto">
              <a:xfrm>
                <a:off x="5186363" y="3395832"/>
                <a:ext cx="1112838" cy="490873"/>
              </a:xfrm>
              <a:prstGeom prst="rect">
                <a:avLst/>
              </a:prstGeom>
              <a:solidFill>
                <a:schemeClr val="accent2">
                  <a:lumMod val="75000"/>
                </a:schemeClr>
              </a:solid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lstStyle/>
              <a:p>
                <a:pPr algn="ctr">
                  <a:lnSpc>
                    <a:spcPct val="80000"/>
                  </a:lnSpc>
                  <a:spcBef>
                    <a:spcPct val="20000"/>
                  </a:spcBef>
                  <a:defRPr/>
                </a:pPr>
                <a:r>
                  <a:rPr lang="en-US" sz="1100" b="1" dirty="0" smtClean="0">
                    <a:solidFill>
                      <a:schemeClr val="bg1"/>
                    </a:solidFill>
                  </a:rPr>
                  <a:t>Blade </a:t>
                </a:r>
              </a:p>
              <a:p>
                <a:pPr algn="ctr">
                  <a:lnSpc>
                    <a:spcPct val="80000"/>
                  </a:lnSpc>
                  <a:spcBef>
                    <a:spcPct val="20000"/>
                  </a:spcBef>
                  <a:defRPr/>
                </a:pPr>
                <a:r>
                  <a:rPr lang="en-US" sz="1100" b="1" dirty="0" smtClean="0">
                    <a:solidFill>
                      <a:schemeClr val="bg1"/>
                    </a:solidFill>
                  </a:rPr>
                  <a:t>Manager</a:t>
                </a:r>
                <a:endParaRPr lang="en-US" sz="1100" b="1" dirty="0">
                  <a:solidFill>
                    <a:schemeClr val="bg1"/>
                  </a:solidFill>
                </a:endParaRPr>
              </a:p>
            </p:txBody>
          </p:sp>
        </p:grpSp>
        <p:sp>
          <p:nvSpPr>
            <p:cNvPr id="124" name="TextBox 70"/>
            <p:cNvSpPr txBox="1">
              <a:spLocks noChangeArrowheads="1"/>
            </p:cNvSpPr>
            <p:nvPr/>
          </p:nvSpPr>
          <p:spPr bwMode="auto">
            <a:xfrm>
              <a:off x="5618174" y="1739900"/>
              <a:ext cx="1846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endParaRPr lang="en-US" sz="1600" b="1" dirty="0">
                <a:solidFill>
                  <a:schemeClr val="accent3">
                    <a:lumMod val="50000"/>
                  </a:schemeClr>
                </a:solidFill>
              </a:endParaRPr>
            </a:p>
          </p:txBody>
        </p:sp>
      </p:grpSp>
      <p:sp>
        <p:nvSpPr>
          <p:cNvPr id="73" name="TextBox 72"/>
          <p:cNvSpPr txBox="1"/>
          <p:nvPr/>
        </p:nvSpPr>
        <p:spPr>
          <a:xfrm>
            <a:off x="838200" y="6019800"/>
            <a:ext cx="914033" cy="261610"/>
          </a:xfrm>
          <a:prstGeom prst="rect">
            <a:avLst/>
          </a:prstGeom>
          <a:noFill/>
        </p:spPr>
        <p:txBody>
          <a:bodyPr wrap="none" rtlCol="0">
            <a:spAutoFit/>
          </a:bodyPr>
          <a:lstStyle/>
          <a:p>
            <a:r>
              <a:rPr lang="en-US" sz="1050" dirty="0" smtClean="0"/>
              <a:t>*Source: IDC</a:t>
            </a:r>
            <a:endParaRPr lang="en-US" sz="1050" dirty="0"/>
          </a:p>
        </p:txBody>
      </p:sp>
      <p:sp>
        <p:nvSpPr>
          <p:cNvPr id="74" name="Rounded Rectangle 73"/>
          <p:cNvSpPr/>
          <p:nvPr/>
        </p:nvSpPr>
        <p:spPr>
          <a:xfrm>
            <a:off x="6629400" y="3327169"/>
            <a:ext cx="2133600" cy="635231"/>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itchFamily="34" charset="0"/>
              <a:cs typeface="Arial" pitchFamily="34" charset="0"/>
            </a:endParaRPr>
          </a:p>
        </p:txBody>
      </p:sp>
      <p:sp>
        <p:nvSpPr>
          <p:cNvPr id="76" name="Rounded Rectangle 75"/>
          <p:cNvSpPr/>
          <p:nvPr/>
        </p:nvSpPr>
        <p:spPr>
          <a:xfrm>
            <a:off x="6477000" y="3289167"/>
            <a:ext cx="2362200" cy="635231"/>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itchFamily="34" charset="0"/>
              <a:cs typeface="Arial" pitchFamily="34" charset="0"/>
            </a:endParaRPr>
          </a:p>
        </p:txBody>
      </p:sp>
      <p:pic>
        <p:nvPicPr>
          <p:cNvPr id="77" name="Picture 44" descr="Workgroup-Server-single.gif"/>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883164" y="3688752"/>
            <a:ext cx="1725221" cy="148513"/>
          </a:xfrm>
          <a:prstGeom prst="rect">
            <a:avLst/>
          </a:prstGeom>
          <a:noFill/>
          <a:ln w="9525">
            <a:noFill/>
            <a:miter lim="800000"/>
            <a:headEnd/>
            <a:tailEnd/>
          </a:ln>
        </p:spPr>
      </p:pic>
      <p:pic>
        <p:nvPicPr>
          <p:cNvPr id="78" name="Picture 44" descr="Workgroup-Server-single.gif"/>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6883164" y="3486222"/>
            <a:ext cx="1725221" cy="148513"/>
          </a:xfrm>
          <a:prstGeom prst="rect">
            <a:avLst/>
          </a:prstGeom>
          <a:noFill/>
          <a:ln w="9525">
            <a:noFill/>
            <a:miter lim="800000"/>
            <a:headEnd/>
            <a:tailEnd/>
          </a:ln>
        </p:spPr>
      </p:pic>
      <p:sp>
        <p:nvSpPr>
          <p:cNvPr id="79" name="TextBox 78"/>
          <p:cNvSpPr txBox="1"/>
          <p:nvPr/>
        </p:nvSpPr>
        <p:spPr>
          <a:xfrm>
            <a:off x="7161701" y="3276600"/>
            <a:ext cx="1307117" cy="246221"/>
          </a:xfrm>
          <a:prstGeom prst="rect">
            <a:avLst/>
          </a:prstGeom>
          <a:noFill/>
        </p:spPr>
        <p:txBody>
          <a:bodyPr wrap="square" rtlCol="0">
            <a:spAutoFit/>
          </a:bodyPr>
          <a:lstStyle/>
          <a:p>
            <a:r>
              <a:rPr lang="en-US" sz="1000" b="1" dirty="0" smtClean="0">
                <a:latin typeface="Arial" pitchFamily="34" charset="0"/>
                <a:cs typeface="Arial" pitchFamily="34" charset="0"/>
              </a:rPr>
              <a:t>Compute</a:t>
            </a:r>
            <a:endParaRPr lang="en-US" sz="1000" b="1" dirty="0">
              <a:latin typeface="Arial" pitchFamily="34" charset="0"/>
              <a:cs typeface="Arial" pitchFamily="34" charset="0"/>
            </a:endParaRPr>
          </a:p>
        </p:txBody>
      </p:sp>
      <p:grpSp>
        <p:nvGrpSpPr>
          <p:cNvPr id="53" name="Group 52"/>
          <p:cNvGrpSpPr/>
          <p:nvPr/>
        </p:nvGrpSpPr>
        <p:grpSpPr>
          <a:xfrm>
            <a:off x="6477000" y="4038600"/>
            <a:ext cx="2438400" cy="685800"/>
            <a:chOff x="325724" y="4703177"/>
            <a:chExt cx="927128" cy="644491"/>
          </a:xfrm>
        </p:grpSpPr>
        <p:sp>
          <p:nvSpPr>
            <p:cNvPr id="80" name="Rounded Rectangle 79"/>
            <p:cNvSpPr/>
            <p:nvPr/>
          </p:nvSpPr>
          <p:spPr>
            <a:xfrm>
              <a:off x="325724" y="4703177"/>
              <a:ext cx="927128" cy="644491"/>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itchFamily="34" charset="0"/>
                <a:cs typeface="Arial" pitchFamily="34" charset="0"/>
              </a:endParaRPr>
            </a:p>
          </p:txBody>
        </p:sp>
        <p:pic>
          <p:nvPicPr>
            <p:cNvPr id="81" name="Picture 8" descr="ethernet_switch"/>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13743" y="5005002"/>
              <a:ext cx="342142" cy="270894"/>
            </a:xfrm>
            <a:prstGeom prst="rect">
              <a:avLst/>
            </a:prstGeom>
            <a:noFill/>
            <a:ln w="9525">
              <a:noFill/>
              <a:miter lim="800000"/>
              <a:headEnd/>
              <a:tailEnd/>
            </a:ln>
          </p:spPr>
        </p:pic>
        <p:pic>
          <p:nvPicPr>
            <p:cNvPr id="82" name="Picture 50" descr="route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849351" y="5014550"/>
              <a:ext cx="341278" cy="231677"/>
            </a:xfrm>
            <a:prstGeom prst="rect">
              <a:avLst/>
            </a:prstGeom>
            <a:noFill/>
            <a:ln w="9525">
              <a:noFill/>
              <a:miter lim="800000"/>
              <a:headEnd/>
              <a:tailEnd/>
            </a:ln>
          </p:spPr>
        </p:pic>
        <p:sp>
          <p:nvSpPr>
            <p:cNvPr id="83" name="TextBox 82"/>
            <p:cNvSpPr txBox="1"/>
            <p:nvPr/>
          </p:nvSpPr>
          <p:spPr>
            <a:xfrm>
              <a:off x="484157" y="4733650"/>
              <a:ext cx="689612" cy="246221"/>
            </a:xfrm>
            <a:prstGeom prst="rect">
              <a:avLst/>
            </a:prstGeom>
            <a:noFill/>
          </p:spPr>
          <p:txBody>
            <a:bodyPr wrap="none" rtlCol="0">
              <a:spAutoFit/>
            </a:bodyPr>
            <a:lstStyle/>
            <a:p>
              <a:r>
                <a:rPr lang="en-US" sz="1000" b="1" dirty="0" smtClean="0">
                  <a:latin typeface="Arial" pitchFamily="34" charset="0"/>
                  <a:cs typeface="Arial" pitchFamily="34" charset="0"/>
                </a:rPr>
                <a:t>Network</a:t>
              </a:r>
              <a:endParaRPr lang="en-US" sz="1000" b="1" dirty="0">
                <a:latin typeface="Arial" pitchFamily="34" charset="0"/>
                <a:cs typeface="Arial" pitchFamily="34" charset="0"/>
              </a:endParaRPr>
            </a:p>
          </p:txBody>
        </p:sp>
      </p:grpSp>
      <p:sp>
        <p:nvSpPr>
          <p:cNvPr id="85" name="Rounded Rectangle 84"/>
          <p:cNvSpPr/>
          <p:nvPr/>
        </p:nvSpPr>
        <p:spPr>
          <a:xfrm>
            <a:off x="6415501" y="4829015"/>
            <a:ext cx="2499899" cy="1017319"/>
          </a:xfrm>
          <a:prstGeom prst="roundRect">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pitchFamily="34" charset="0"/>
              <a:cs typeface="Arial" pitchFamily="34" charset="0"/>
            </a:endParaRPr>
          </a:p>
        </p:txBody>
      </p:sp>
      <p:sp>
        <p:nvSpPr>
          <p:cNvPr id="87" name="TextBox 86"/>
          <p:cNvSpPr txBox="1"/>
          <p:nvPr/>
        </p:nvSpPr>
        <p:spPr>
          <a:xfrm>
            <a:off x="6801974" y="4787574"/>
            <a:ext cx="1432334" cy="246221"/>
          </a:xfrm>
          <a:prstGeom prst="rect">
            <a:avLst/>
          </a:prstGeom>
          <a:noFill/>
        </p:spPr>
        <p:txBody>
          <a:bodyPr wrap="square" rtlCol="0">
            <a:spAutoFit/>
          </a:bodyPr>
          <a:lstStyle/>
          <a:p>
            <a:r>
              <a:rPr lang="en-US" sz="1000" b="1" dirty="0" smtClean="0">
                <a:latin typeface="Arial" pitchFamily="34" charset="0"/>
                <a:cs typeface="Arial" pitchFamily="34" charset="0"/>
              </a:rPr>
              <a:t>Storage</a:t>
            </a:r>
            <a:endParaRPr lang="en-US" sz="1000" b="1" dirty="0">
              <a:latin typeface="Arial" pitchFamily="34" charset="0"/>
              <a:cs typeface="Arial" pitchFamily="34" charset="0"/>
            </a:endParaRPr>
          </a:p>
        </p:txBody>
      </p:sp>
      <p:sp>
        <p:nvSpPr>
          <p:cNvPr id="5" name="TextBox 4"/>
          <p:cNvSpPr txBox="1"/>
          <p:nvPr/>
        </p:nvSpPr>
        <p:spPr>
          <a:xfrm>
            <a:off x="4953000" y="914400"/>
            <a:ext cx="1600200" cy="1200329"/>
          </a:xfrm>
          <a:prstGeom prst="rect">
            <a:avLst/>
          </a:prstGeom>
          <a:noFill/>
        </p:spPr>
        <p:txBody>
          <a:bodyPr wrap="square" rtlCol="0">
            <a:spAutoFit/>
          </a:bodyPr>
          <a:lstStyle/>
          <a:p>
            <a:pPr algn="ctr"/>
            <a:r>
              <a:rPr lang="en-US" b="1" dirty="0" smtClean="0">
                <a:solidFill>
                  <a:schemeClr val="accent3">
                    <a:lumMod val="50000"/>
                  </a:schemeClr>
                </a:solidFill>
              </a:rPr>
              <a:t>Multiple Element</a:t>
            </a:r>
            <a:endParaRPr lang="en-US" b="1" dirty="0">
              <a:solidFill>
                <a:schemeClr val="accent3">
                  <a:lumMod val="50000"/>
                </a:schemeClr>
              </a:solidFill>
            </a:endParaRPr>
          </a:p>
          <a:p>
            <a:pPr algn="ctr"/>
            <a:r>
              <a:rPr lang="en-US" b="1" dirty="0" smtClean="0">
                <a:solidFill>
                  <a:schemeClr val="accent3">
                    <a:lumMod val="50000"/>
                  </a:schemeClr>
                </a:solidFill>
              </a:rPr>
              <a:t>Managers / Consoles</a:t>
            </a:r>
            <a:endParaRPr lang="en-US" b="1" dirty="0">
              <a:solidFill>
                <a:schemeClr val="accent3">
                  <a:lumMod val="50000"/>
                </a:schemeClr>
              </a:solidFill>
            </a:endParaRPr>
          </a:p>
        </p:txBody>
      </p:sp>
      <p:sp>
        <p:nvSpPr>
          <p:cNvPr id="6" name="Line Callout 1 5"/>
          <p:cNvSpPr/>
          <p:nvPr/>
        </p:nvSpPr>
        <p:spPr>
          <a:xfrm>
            <a:off x="3276600" y="4038600"/>
            <a:ext cx="1295400" cy="1066800"/>
          </a:xfrm>
          <a:prstGeom prst="borderCallout1">
            <a:avLst>
              <a:gd name="adj1" fmla="val 18750"/>
              <a:gd name="adj2" fmla="val -8333"/>
              <a:gd name="adj3" fmla="val 41987"/>
              <a:gd name="adj4" fmla="val -25028"/>
            </a:avLst>
          </a:prstGeom>
          <a:ln>
            <a:solidFill>
              <a:srgbClr val="3166CA"/>
            </a:solidFill>
            <a:tailEnd type="stealth"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Cloupia reduces these costs</a:t>
            </a:r>
            <a:endParaRPr lang="en-US" sz="1600" dirty="0"/>
          </a:p>
        </p:txBody>
      </p:sp>
      <p:pic>
        <p:nvPicPr>
          <p:cNvPr id="68" name="Picture 67"/>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934200" y="5029200"/>
            <a:ext cx="1447800" cy="744958"/>
          </a:xfrm>
          <a:prstGeom prst="rect">
            <a:avLst/>
          </a:prstGeom>
        </p:spPr>
      </p:pic>
    </p:spTree>
    <p:extLst>
      <p:ext uri="{BB962C8B-B14F-4D97-AF65-F5344CB8AC3E}">
        <p14:creationId xmlns:p14="http://schemas.microsoft.com/office/powerpoint/2010/main" val="167102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childTnLst>
                                </p:cTn>
                              </p:par>
                              <p:par>
                                <p:cTn id="9" presetID="2" presetClass="entr" presetSubtype="4" fill="hold" grpId="0" nodeType="with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 name="Picture 597" descr="nuova_cloud squa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5213" y="2349637"/>
            <a:ext cx="1824038" cy="1100139"/>
          </a:xfrm>
          <a:prstGeom prst="rect">
            <a:avLst/>
          </a:prstGeom>
          <a:noFill/>
          <a:ln w="9525">
            <a:noFill/>
            <a:miter lim="800000"/>
            <a:headEnd/>
            <a:tailEnd/>
          </a:ln>
        </p:spPr>
      </p:pic>
      <p:sp>
        <p:nvSpPr>
          <p:cNvPr id="52235" name="Rectangle 10"/>
          <p:cNvSpPr>
            <a:spLocks noGrp="1" noChangeArrowheads="1"/>
          </p:cNvSpPr>
          <p:nvPr>
            <p:ph idx="1"/>
          </p:nvPr>
        </p:nvSpPr>
        <p:spPr>
          <a:xfrm>
            <a:off x="457200" y="903426"/>
            <a:ext cx="8229600" cy="5376863"/>
          </a:xfrm>
        </p:spPr>
        <p:txBody>
          <a:bodyPr>
            <a:normAutofit/>
          </a:bodyPr>
          <a:lstStyle/>
          <a:p>
            <a:pPr marL="0" indent="0" eaLnBrk="1" hangingPunct="1">
              <a:lnSpc>
                <a:spcPct val="90000"/>
              </a:lnSpc>
              <a:spcBef>
                <a:spcPts val="840"/>
              </a:spcBef>
              <a:buNone/>
            </a:pPr>
            <a:r>
              <a:rPr lang="en-US" sz="1600" dirty="0" err="1" smtClean="0">
                <a:solidFill>
                  <a:srgbClr val="000000"/>
                </a:solidFill>
                <a:latin typeface="CiscoSansTT"/>
                <a:cs typeface="CiscoSansTT"/>
              </a:rPr>
              <a:t>Skalierbares</a:t>
            </a:r>
            <a:r>
              <a:rPr lang="en-US" sz="1600" dirty="0" smtClean="0">
                <a:solidFill>
                  <a:srgbClr val="000000"/>
                </a:solidFill>
                <a:latin typeface="CiscoSansTT"/>
                <a:cs typeface="CiscoSansTT"/>
              </a:rPr>
              <a:t> </a:t>
            </a:r>
            <a:r>
              <a:rPr lang="en-US" sz="1600" dirty="0" err="1" smtClean="0">
                <a:solidFill>
                  <a:srgbClr val="000000"/>
                </a:solidFill>
                <a:latin typeface="CiscoSansTT"/>
                <a:cs typeface="CiscoSansTT"/>
              </a:rPr>
              <a:t>Gesamtsystem</a:t>
            </a:r>
            <a:endParaRPr lang="en-US" sz="1600" dirty="0" smtClean="0">
              <a:solidFill>
                <a:srgbClr val="000000"/>
              </a:solidFill>
              <a:latin typeface="CiscoSansTT"/>
              <a:cs typeface="CiscoSansTT"/>
            </a:endParaRPr>
          </a:p>
          <a:p>
            <a:pPr marL="0" indent="0" eaLnBrk="1" hangingPunct="1">
              <a:lnSpc>
                <a:spcPct val="90000"/>
              </a:lnSpc>
              <a:spcBef>
                <a:spcPts val="840"/>
              </a:spcBef>
              <a:buNone/>
            </a:pPr>
            <a:r>
              <a:rPr lang="en-US" sz="1600" dirty="0" err="1" smtClean="0">
                <a:solidFill>
                  <a:srgbClr val="000000"/>
                </a:solidFill>
                <a:latin typeface="CiscoSansTT"/>
                <a:cs typeface="CiscoSansTT"/>
              </a:rPr>
              <a:t>Netzwerk</a:t>
            </a:r>
            <a:r>
              <a:rPr lang="en-US" sz="1600" dirty="0" smtClean="0">
                <a:solidFill>
                  <a:srgbClr val="000000"/>
                </a:solidFill>
                <a:latin typeface="CiscoSansTT"/>
                <a:cs typeface="CiscoSansTT"/>
              </a:rPr>
              <a:t> + Compute-</a:t>
            </a:r>
            <a:r>
              <a:rPr lang="en-US" sz="1600" dirty="0" err="1" smtClean="0">
                <a:solidFill>
                  <a:srgbClr val="000000"/>
                </a:solidFill>
                <a:latin typeface="CiscoSansTT"/>
                <a:cs typeface="CiscoSansTT"/>
              </a:rPr>
              <a:t>Virtualisierung</a:t>
            </a:r>
            <a:r>
              <a:rPr lang="en-US" sz="1600" dirty="0" smtClean="0">
                <a:solidFill>
                  <a:srgbClr val="000000"/>
                </a:solidFill>
                <a:latin typeface="CiscoSansTT"/>
                <a:cs typeface="CiscoSansTT"/>
              </a:rPr>
              <a:t> </a:t>
            </a:r>
          </a:p>
          <a:p>
            <a:pPr marL="0" indent="0" eaLnBrk="1" hangingPunct="1">
              <a:lnSpc>
                <a:spcPct val="90000"/>
              </a:lnSpc>
              <a:spcBef>
                <a:spcPts val="840"/>
              </a:spcBef>
              <a:buNone/>
            </a:pPr>
            <a:r>
              <a:rPr lang="en-US" sz="1600" dirty="0" err="1" smtClean="0">
                <a:solidFill>
                  <a:srgbClr val="000000"/>
                </a:solidFill>
                <a:latin typeface="CiscoSansTT"/>
                <a:cs typeface="CiscoSansTT"/>
              </a:rPr>
              <a:t>Dynamische</a:t>
            </a:r>
            <a:r>
              <a:rPr lang="en-US" sz="1600" dirty="0" smtClean="0">
                <a:solidFill>
                  <a:srgbClr val="000000"/>
                </a:solidFill>
                <a:latin typeface="CiscoSansTT"/>
                <a:cs typeface="CiscoSansTT"/>
              </a:rPr>
              <a:t> </a:t>
            </a:r>
            <a:r>
              <a:rPr lang="en-US" sz="1600" dirty="0" err="1" smtClean="0">
                <a:solidFill>
                  <a:srgbClr val="000000"/>
                </a:solidFill>
                <a:latin typeface="CiscoSansTT"/>
                <a:cs typeface="CiscoSansTT"/>
              </a:rPr>
              <a:t>Provisionierung</a:t>
            </a:r>
            <a:r>
              <a:rPr lang="en-US" sz="1600" dirty="0" smtClean="0">
                <a:solidFill>
                  <a:srgbClr val="000000"/>
                </a:solidFill>
                <a:latin typeface="CiscoSansTT"/>
                <a:cs typeface="CiscoSansTT"/>
              </a:rPr>
              <a:t> von </a:t>
            </a:r>
            <a:r>
              <a:rPr lang="en-US" sz="1600" dirty="0" err="1" smtClean="0">
                <a:solidFill>
                  <a:srgbClr val="000000"/>
                </a:solidFill>
                <a:latin typeface="CiscoSansTT"/>
                <a:cs typeface="CiscoSansTT"/>
              </a:rPr>
              <a:t>Ressourcen</a:t>
            </a:r>
            <a:endParaRPr lang="en-US" sz="1600" dirty="0" smtClean="0">
              <a:solidFill>
                <a:srgbClr val="000000"/>
              </a:solidFill>
              <a:latin typeface="CiscoSansTT"/>
              <a:cs typeface="CiscoSansTT"/>
            </a:endParaRPr>
          </a:p>
        </p:txBody>
      </p:sp>
      <p:sp>
        <p:nvSpPr>
          <p:cNvPr id="3374082" name="Line 2"/>
          <p:cNvSpPr>
            <a:spLocks noChangeShapeType="1"/>
          </p:cNvSpPr>
          <p:nvPr/>
        </p:nvSpPr>
        <p:spPr bwMode="auto">
          <a:xfrm flipV="1">
            <a:off x="4803777" y="3152912"/>
            <a:ext cx="2409825" cy="668339"/>
          </a:xfrm>
          <a:prstGeom prst="line">
            <a:avLst/>
          </a:prstGeom>
          <a:noFill/>
          <a:ln w="28575">
            <a:solidFill>
              <a:srgbClr val="FF6600"/>
            </a:solidFill>
            <a:round/>
            <a:headEnd/>
            <a:tailEnd/>
          </a:ln>
        </p:spPr>
        <p:txBody>
          <a:bodyPr wrap="none" anchor="ctr"/>
          <a:lstStyle/>
          <a:p>
            <a:endParaRPr lang="en-US">
              <a:latin typeface="CiscoSansTT"/>
              <a:cs typeface="CiscoSansTT"/>
            </a:endParaRPr>
          </a:p>
        </p:txBody>
      </p:sp>
      <p:sp>
        <p:nvSpPr>
          <p:cNvPr id="3374083" name="Line 3"/>
          <p:cNvSpPr>
            <a:spLocks noChangeShapeType="1"/>
          </p:cNvSpPr>
          <p:nvPr/>
        </p:nvSpPr>
        <p:spPr bwMode="auto">
          <a:xfrm flipV="1">
            <a:off x="4216402" y="3130687"/>
            <a:ext cx="2409825" cy="668339"/>
          </a:xfrm>
          <a:prstGeom prst="line">
            <a:avLst/>
          </a:prstGeom>
          <a:noFill/>
          <a:ln w="28575">
            <a:solidFill>
              <a:srgbClr val="FF6600"/>
            </a:solidFill>
            <a:round/>
            <a:headEnd/>
            <a:tailEnd/>
          </a:ln>
        </p:spPr>
        <p:txBody>
          <a:bodyPr wrap="none" anchor="ctr"/>
          <a:lstStyle/>
          <a:p>
            <a:endParaRPr lang="en-US">
              <a:latin typeface="CiscoSansTT"/>
              <a:cs typeface="CiscoSansTT"/>
            </a:endParaRPr>
          </a:p>
        </p:txBody>
      </p:sp>
      <p:sp>
        <p:nvSpPr>
          <p:cNvPr id="3374084" name="Line 4"/>
          <p:cNvSpPr>
            <a:spLocks noChangeShapeType="1"/>
          </p:cNvSpPr>
          <p:nvPr/>
        </p:nvSpPr>
        <p:spPr bwMode="auto">
          <a:xfrm flipH="1" flipV="1">
            <a:off x="2582863" y="2964000"/>
            <a:ext cx="1655762" cy="857251"/>
          </a:xfrm>
          <a:prstGeom prst="line">
            <a:avLst/>
          </a:prstGeom>
          <a:noFill/>
          <a:ln w="28575">
            <a:solidFill>
              <a:schemeClr val="hlink"/>
            </a:solidFill>
            <a:round/>
            <a:headEnd/>
            <a:tailEnd/>
          </a:ln>
        </p:spPr>
        <p:txBody>
          <a:bodyPr wrap="none" anchor="ctr"/>
          <a:lstStyle/>
          <a:p>
            <a:endParaRPr lang="en-US">
              <a:latin typeface="CiscoSansTT"/>
              <a:cs typeface="CiscoSansTT"/>
            </a:endParaRPr>
          </a:p>
        </p:txBody>
      </p:sp>
      <p:sp>
        <p:nvSpPr>
          <p:cNvPr id="3374085" name="Line 5"/>
          <p:cNvSpPr>
            <a:spLocks noChangeShapeType="1"/>
          </p:cNvSpPr>
          <p:nvPr/>
        </p:nvSpPr>
        <p:spPr bwMode="auto">
          <a:xfrm flipH="1" flipV="1">
            <a:off x="2992438" y="2930663"/>
            <a:ext cx="1655762" cy="857251"/>
          </a:xfrm>
          <a:prstGeom prst="line">
            <a:avLst/>
          </a:prstGeom>
          <a:noFill/>
          <a:ln w="28575">
            <a:solidFill>
              <a:schemeClr val="hlink"/>
            </a:solidFill>
            <a:round/>
            <a:headEnd/>
            <a:tailEnd/>
          </a:ln>
        </p:spPr>
        <p:txBody>
          <a:bodyPr wrap="none" anchor="ctr"/>
          <a:lstStyle/>
          <a:p>
            <a:endParaRPr lang="en-US">
              <a:latin typeface="CiscoSansTT"/>
              <a:cs typeface="CiscoSansTT"/>
            </a:endParaRPr>
          </a:p>
        </p:txBody>
      </p:sp>
      <p:pic>
        <p:nvPicPr>
          <p:cNvPr id="52837" name="Picture 7" descr="nuova_cloud squa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88050" y="2473463"/>
            <a:ext cx="1824038" cy="1100139"/>
          </a:xfrm>
          <a:prstGeom prst="rect">
            <a:avLst/>
          </a:prstGeom>
          <a:noFill/>
          <a:ln w="9525">
            <a:noFill/>
            <a:miter lim="800000"/>
            <a:headEnd/>
            <a:tailEnd/>
          </a:ln>
        </p:spPr>
      </p:pic>
      <p:grpSp>
        <p:nvGrpSpPr>
          <p:cNvPr id="52237" name="Group 12"/>
          <p:cNvGrpSpPr>
            <a:grpSpLocks noChangeAspect="1"/>
          </p:cNvGrpSpPr>
          <p:nvPr/>
        </p:nvGrpSpPr>
        <p:grpSpPr bwMode="auto">
          <a:xfrm>
            <a:off x="3986215" y="3992700"/>
            <a:ext cx="1169987" cy="2449512"/>
            <a:chOff x="4134" y="1918"/>
            <a:chExt cx="1055" cy="2209"/>
          </a:xfrm>
        </p:grpSpPr>
        <p:grpSp>
          <p:nvGrpSpPr>
            <p:cNvPr id="52818" name="Group 13"/>
            <p:cNvGrpSpPr>
              <a:grpSpLocks noChangeAspect="1"/>
            </p:cNvGrpSpPr>
            <p:nvPr/>
          </p:nvGrpSpPr>
          <p:grpSpPr bwMode="auto">
            <a:xfrm>
              <a:off x="4134" y="1918"/>
              <a:ext cx="1055" cy="2040"/>
              <a:chOff x="4134" y="1918"/>
              <a:chExt cx="1055" cy="2040"/>
            </a:xfrm>
          </p:grpSpPr>
          <p:sp>
            <p:nvSpPr>
              <p:cNvPr id="52829" name="Line 14"/>
              <p:cNvSpPr>
                <a:spLocks noChangeAspect="1" noChangeShapeType="1"/>
              </p:cNvSpPr>
              <p:nvPr/>
            </p:nvSpPr>
            <p:spPr bwMode="auto">
              <a:xfrm flipH="1">
                <a:off x="4134" y="3952"/>
                <a:ext cx="1055" cy="0"/>
              </a:xfrm>
              <a:prstGeom prst="line">
                <a:avLst/>
              </a:prstGeom>
              <a:noFill/>
              <a:ln w="38100">
                <a:solidFill>
                  <a:srgbClr val="0D86FF"/>
                </a:solidFill>
                <a:round/>
                <a:headEnd/>
                <a:tailEnd/>
              </a:ln>
            </p:spPr>
            <p:txBody>
              <a:bodyPr wrap="none" anchor="ctr"/>
              <a:lstStyle/>
              <a:p>
                <a:endParaRPr lang="en-US">
                  <a:latin typeface="CiscoSansTT"/>
                  <a:cs typeface="CiscoSansTT"/>
                </a:endParaRPr>
              </a:p>
            </p:txBody>
          </p:sp>
          <p:sp>
            <p:nvSpPr>
              <p:cNvPr id="52830" name="Line 15"/>
              <p:cNvSpPr>
                <a:spLocks noChangeAspect="1" noChangeShapeType="1"/>
              </p:cNvSpPr>
              <p:nvPr/>
            </p:nvSpPr>
            <p:spPr bwMode="auto">
              <a:xfrm flipH="1">
                <a:off x="4134" y="2348"/>
                <a:ext cx="1055" cy="0"/>
              </a:xfrm>
              <a:prstGeom prst="line">
                <a:avLst/>
              </a:prstGeom>
              <a:noFill/>
              <a:ln w="38100">
                <a:solidFill>
                  <a:srgbClr val="0D86FF"/>
                </a:solidFill>
                <a:round/>
                <a:headEnd/>
                <a:tailEnd/>
              </a:ln>
            </p:spPr>
            <p:txBody>
              <a:bodyPr wrap="none" anchor="ctr"/>
              <a:lstStyle/>
              <a:p>
                <a:endParaRPr lang="en-US">
                  <a:latin typeface="CiscoSansTT"/>
                  <a:cs typeface="CiscoSansTT"/>
                </a:endParaRPr>
              </a:p>
            </p:txBody>
          </p:sp>
          <p:sp>
            <p:nvSpPr>
              <p:cNvPr id="52831" name="Line 16"/>
              <p:cNvSpPr>
                <a:spLocks noChangeAspect="1" noChangeShapeType="1"/>
              </p:cNvSpPr>
              <p:nvPr/>
            </p:nvSpPr>
            <p:spPr bwMode="auto">
              <a:xfrm flipH="1">
                <a:off x="4134" y="3150"/>
                <a:ext cx="1055" cy="0"/>
              </a:xfrm>
              <a:prstGeom prst="line">
                <a:avLst/>
              </a:prstGeom>
              <a:noFill/>
              <a:ln w="38100">
                <a:solidFill>
                  <a:srgbClr val="0D86FF"/>
                </a:solidFill>
                <a:round/>
                <a:headEnd/>
                <a:tailEnd/>
              </a:ln>
            </p:spPr>
            <p:txBody>
              <a:bodyPr wrap="none" anchor="ctr"/>
              <a:lstStyle/>
              <a:p>
                <a:endParaRPr lang="en-US">
                  <a:latin typeface="CiscoSansTT"/>
                  <a:cs typeface="CiscoSansTT"/>
                </a:endParaRPr>
              </a:p>
            </p:txBody>
          </p:sp>
          <p:sp>
            <p:nvSpPr>
              <p:cNvPr id="52832" name="Line 17"/>
              <p:cNvSpPr>
                <a:spLocks noChangeAspect="1" noChangeShapeType="1"/>
              </p:cNvSpPr>
              <p:nvPr/>
            </p:nvSpPr>
            <p:spPr bwMode="auto">
              <a:xfrm flipH="1">
                <a:off x="4134" y="3551"/>
                <a:ext cx="1055" cy="0"/>
              </a:xfrm>
              <a:prstGeom prst="line">
                <a:avLst/>
              </a:prstGeom>
              <a:noFill/>
              <a:ln w="38100">
                <a:solidFill>
                  <a:srgbClr val="0D86FF"/>
                </a:solidFill>
                <a:round/>
                <a:headEnd/>
                <a:tailEnd/>
              </a:ln>
            </p:spPr>
            <p:txBody>
              <a:bodyPr wrap="none" anchor="ctr"/>
              <a:lstStyle/>
              <a:p>
                <a:endParaRPr lang="en-US">
                  <a:latin typeface="CiscoSansTT"/>
                  <a:cs typeface="CiscoSansTT"/>
                </a:endParaRPr>
              </a:p>
            </p:txBody>
          </p:sp>
          <p:sp>
            <p:nvSpPr>
              <p:cNvPr id="52833" name="Line 18"/>
              <p:cNvSpPr>
                <a:spLocks noChangeAspect="1" noChangeShapeType="1"/>
              </p:cNvSpPr>
              <p:nvPr/>
            </p:nvSpPr>
            <p:spPr bwMode="auto">
              <a:xfrm flipH="1">
                <a:off x="4134" y="2749"/>
                <a:ext cx="1055" cy="0"/>
              </a:xfrm>
              <a:prstGeom prst="line">
                <a:avLst/>
              </a:prstGeom>
              <a:noFill/>
              <a:ln w="38100">
                <a:solidFill>
                  <a:srgbClr val="0D86FF"/>
                </a:solidFill>
                <a:round/>
                <a:headEnd/>
                <a:tailEnd/>
              </a:ln>
            </p:spPr>
            <p:txBody>
              <a:bodyPr wrap="none" anchor="ctr"/>
              <a:lstStyle/>
              <a:p>
                <a:endParaRPr lang="en-US">
                  <a:latin typeface="CiscoSansTT"/>
                  <a:cs typeface="CiscoSansTT"/>
                </a:endParaRPr>
              </a:p>
            </p:txBody>
          </p:sp>
          <p:sp>
            <p:nvSpPr>
              <p:cNvPr id="52834" name="Line 19"/>
              <p:cNvSpPr>
                <a:spLocks noChangeAspect="1" noChangeShapeType="1"/>
              </p:cNvSpPr>
              <p:nvPr/>
            </p:nvSpPr>
            <p:spPr bwMode="auto">
              <a:xfrm flipH="1">
                <a:off x="4134" y="1929"/>
                <a:ext cx="1055" cy="0"/>
              </a:xfrm>
              <a:prstGeom prst="line">
                <a:avLst/>
              </a:prstGeom>
              <a:noFill/>
              <a:ln w="38100">
                <a:solidFill>
                  <a:srgbClr val="0D86FF"/>
                </a:solidFill>
                <a:round/>
                <a:headEnd/>
                <a:tailEnd/>
              </a:ln>
            </p:spPr>
            <p:txBody>
              <a:bodyPr wrap="none" anchor="ctr"/>
              <a:lstStyle/>
              <a:p>
                <a:endParaRPr lang="en-US">
                  <a:latin typeface="CiscoSansTT"/>
                  <a:cs typeface="CiscoSansTT"/>
                </a:endParaRPr>
              </a:p>
            </p:txBody>
          </p:sp>
          <p:sp>
            <p:nvSpPr>
              <p:cNvPr id="52835" name="Line 20"/>
              <p:cNvSpPr>
                <a:spLocks noChangeAspect="1" noChangeShapeType="1"/>
              </p:cNvSpPr>
              <p:nvPr/>
            </p:nvSpPr>
            <p:spPr bwMode="auto">
              <a:xfrm flipV="1">
                <a:off x="4140" y="1918"/>
                <a:ext cx="0" cy="2040"/>
              </a:xfrm>
              <a:prstGeom prst="line">
                <a:avLst/>
              </a:prstGeom>
              <a:noFill/>
              <a:ln w="38100">
                <a:solidFill>
                  <a:srgbClr val="0D86FF"/>
                </a:solidFill>
                <a:round/>
                <a:headEnd/>
                <a:tailEnd/>
              </a:ln>
            </p:spPr>
            <p:txBody>
              <a:bodyPr wrap="none" anchor="ctr"/>
              <a:lstStyle/>
              <a:p>
                <a:endParaRPr lang="en-US">
                  <a:latin typeface="CiscoSansTT"/>
                  <a:cs typeface="CiscoSansTT"/>
                </a:endParaRPr>
              </a:p>
            </p:txBody>
          </p:sp>
          <p:sp>
            <p:nvSpPr>
              <p:cNvPr id="52836" name="Line 21"/>
              <p:cNvSpPr>
                <a:spLocks noChangeAspect="1" noChangeShapeType="1"/>
              </p:cNvSpPr>
              <p:nvPr/>
            </p:nvSpPr>
            <p:spPr bwMode="auto">
              <a:xfrm flipV="1">
                <a:off x="5183" y="1925"/>
                <a:ext cx="0" cy="2029"/>
              </a:xfrm>
              <a:prstGeom prst="line">
                <a:avLst/>
              </a:prstGeom>
              <a:noFill/>
              <a:ln w="38100">
                <a:solidFill>
                  <a:srgbClr val="0D86FF"/>
                </a:solidFill>
                <a:round/>
                <a:headEnd/>
                <a:tailEnd/>
              </a:ln>
            </p:spPr>
            <p:txBody>
              <a:bodyPr wrap="none" anchor="ctr"/>
              <a:lstStyle/>
              <a:p>
                <a:endParaRPr lang="en-US">
                  <a:latin typeface="CiscoSansTT"/>
                  <a:cs typeface="CiscoSansTT"/>
                </a:endParaRPr>
              </a:p>
            </p:txBody>
          </p:sp>
        </p:grpSp>
        <p:sp>
          <p:nvSpPr>
            <p:cNvPr id="52819" name="AutoShape 22"/>
            <p:cNvSpPr>
              <a:spLocks noChangeAspect="1" noChangeArrowheads="1"/>
            </p:cNvSpPr>
            <p:nvPr/>
          </p:nvSpPr>
          <p:spPr bwMode="auto">
            <a:xfrm rot="-5400000">
              <a:off x="4071" y="3507"/>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sp>
          <p:nvSpPr>
            <p:cNvPr id="52820" name="AutoShape 23"/>
            <p:cNvSpPr>
              <a:spLocks noChangeAspect="1" noChangeArrowheads="1"/>
            </p:cNvSpPr>
            <p:nvPr/>
          </p:nvSpPr>
          <p:spPr bwMode="auto">
            <a:xfrm rot="-5400000">
              <a:off x="4899" y="3507"/>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sp>
          <p:nvSpPr>
            <p:cNvPr id="52821" name="AutoShape 24"/>
            <p:cNvSpPr>
              <a:spLocks noChangeAspect="1" noChangeArrowheads="1"/>
            </p:cNvSpPr>
            <p:nvPr/>
          </p:nvSpPr>
          <p:spPr bwMode="auto">
            <a:xfrm rot="-5400000">
              <a:off x="4071" y="3905"/>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sp>
          <p:nvSpPr>
            <p:cNvPr id="52822" name="AutoShape 25"/>
            <p:cNvSpPr>
              <a:spLocks noChangeAspect="1" noChangeArrowheads="1"/>
            </p:cNvSpPr>
            <p:nvPr/>
          </p:nvSpPr>
          <p:spPr bwMode="auto">
            <a:xfrm rot="-5400000">
              <a:off x="4899" y="3905"/>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sp>
          <p:nvSpPr>
            <p:cNvPr id="52823" name="AutoShape 26"/>
            <p:cNvSpPr>
              <a:spLocks noChangeAspect="1" noChangeArrowheads="1"/>
            </p:cNvSpPr>
            <p:nvPr/>
          </p:nvSpPr>
          <p:spPr bwMode="auto">
            <a:xfrm rot="-5400000">
              <a:off x="4071" y="2712"/>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sp>
          <p:nvSpPr>
            <p:cNvPr id="52824" name="AutoShape 27"/>
            <p:cNvSpPr>
              <a:spLocks noChangeAspect="1" noChangeArrowheads="1"/>
            </p:cNvSpPr>
            <p:nvPr/>
          </p:nvSpPr>
          <p:spPr bwMode="auto">
            <a:xfrm rot="-5400000">
              <a:off x="4899" y="2712"/>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sp>
          <p:nvSpPr>
            <p:cNvPr id="52825" name="AutoShape 28"/>
            <p:cNvSpPr>
              <a:spLocks noChangeAspect="1" noChangeArrowheads="1"/>
            </p:cNvSpPr>
            <p:nvPr/>
          </p:nvSpPr>
          <p:spPr bwMode="auto">
            <a:xfrm rot="-5400000">
              <a:off x="4071" y="2315"/>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sp>
          <p:nvSpPr>
            <p:cNvPr id="52826" name="AutoShape 29"/>
            <p:cNvSpPr>
              <a:spLocks noChangeAspect="1" noChangeArrowheads="1"/>
            </p:cNvSpPr>
            <p:nvPr/>
          </p:nvSpPr>
          <p:spPr bwMode="auto">
            <a:xfrm rot="-5400000">
              <a:off x="4899" y="2315"/>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sp>
          <p:nvSpPr>
            <p:cNvPr id="52827" name="AutoShape 30"/>
            <p:cNvSpPr>
              <a:spLocks noChangeAspect="1" noChangeArrowheads="1"/>
            </p:cNvSpPr>
            <p:nvPr/>
          </p:nvSpPr>
          <p:spPr bwMode="auto">
            <a:xfrm rot="-5400000">
              <a:off x="4071" y="3110"/>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sp>
          <p:nvSpPr>
            <p:cNvPr id="52828" name="AutoShape 31"/>
            <p:cNvSpPr>
              <a:spLocks noChangeAspect="1" noChangeArrowheads="1"/>
            </p:cNvSpPr>
            <p:nvPr/>
          </p:nvSpPr>
          <p:spPr bwMode="auto">
            <a:xfrm rot="-5400000">
              <a:off x="4899" y="3110"/>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grpSp>
      <p:grpSp>
        <p:nvGrpSpPr>
          <p:cNvPr id="52239" name="Group 52"/>
          <p:cNvGrpSpPr>
            <a:grpSpLocks noChangeAspect="1"/>
          </p:cNvGrpSpPr>
          <p:nvPr/>
        </p:nvGrpSpPr>
        <p:grpSpPr bwMode="auto">
          <a:xfrm>
            <a:off x="1530350" y="3992700"/>
            <a:ext cx="1169988" cy="2449512"/>
            <a:chOff x="4134" y="1918"/>
            <a:chExt cx="1055" cy="2209"/>
          </a:xfrm>
        </p:grpSpPr>
        <p:grpSp>
          <p:nvGrpSpPr>
            <p:cNvPr id="52780" name="Group 53"/>
            <p:cNvGrpSpPr>
              <a:grpSpLocks noChangeAspect="1"/>
            </p:cNvGrpSpPr>
            <p:nvPr/>
          </p:nvGrpSpPr>
          <p:grpSpPr bwMode="auto">
            <a:xfrm>
              <a:off x="4134" y="1918"/>
              <a:ext cx="1055" cy="2040"/>
              <a:chOff x="4134" y="1918"/>
              <a:chExt cx="1055" cy="2040"/>
            </a:xfrm>
          </p:grpSpPr>
          <p:sp>
            <p:nvSpPr>
              <p:cNvPr id="52791" name="Line 54"/>
              <p:cNvSpPr>
                <a:spLocks noChangeAspect="1" noChangeShapeType="1"/>
              </p:cNvSpPr>
              <p:nvPr/>
            </p:nvSpPr>
            <p:spPr bwMode="auto">
              <a:xfrm flipH="1">
                <a:off x="4134" y="3952"/>
                <a:ext cx="1055" cy="0"/>
              </a:xfrm>
              <a:prstGeom prst="line">
                <a:avLst/>
              </a:prstGeom>
              <a:noFill/>
              <a:ln w="38100">
                <a:solidFill>
                  <a:srgbClr val="0D86FF"/>
                </a:solidFill>
                <a:round/>
                <a:headEnd/>
                <a:tailEnd/>
              </a:ln>
            </p:spPr>
            <p:txBody>
              <a:bodyPr wrap="none" anchor="ctr"/>
              <a:lstStyle/>
              <a:p>
                <a:endParaRPr lang="en-US">
                  <a:latin typeface="CiscoSansTT"/>
                  <a:cs typeface="CiscoSansTT"/>
                </a:endParaRPr>
              </a:p>
            </p:txBody>
          </p:sp>
          <p:sp>
            <p:nvSpPr>
              <p:cNvPr id="52792" name="Line 55"/>
              <p:cNvSpPr>
                <a:spLocks noChangeAspect="1" noChangeShapeType="1"/>
              </p:cNvSpPr>
              <p:nvPr/>
            </p:nvSpPr>
            <p:spPr bwMode="auto">
              <a:xfrm flipH="1">
                <a:off x="4134" y="2348"/>
                <a:ext cx="1055" cy="0"/>
              </a:xfrm>
              <a:prstGeom prst="line">
                <a:avLst/>
              </a:prstGeom>
              <a:noFill/>
              <a:ln w="38100">
                <a:solidFill>
                  <a:srgbClr val="0D86FF"/>
                </a:solidFill>
                <a:round/>
                <a:headEnd/>
                <a:tailEnd/>
              </a:ln>
            </p:spPr>
            <p:txBody>
              <a:bodyPr wrap="none" anchor="ctr"/>
              <a:lstStyle/>
              <a:p>
                <a:endParaRPr lang="en-US">
                  <a:latin typeface="CiscoSansTT"/>
                  <a:cs typeface="CiscoSansTT"/>
                </a:endParaRPr>
              </a:p>
            </p:txBody>
          </p:sp>
          <p:sp>
            <p:nvSpPr>
              <p:cNvPr id="52793" name="Line 56"/>
              <p:cNvSpPr>
                <a:spLocks noChangeAspect="1" noChangeShapeType="1"/>
              </p:cNvSpPr>
              <p:nvPr/>
            </p:nvSpPr>
            <p:spPr bwMode="auto">
              <a:xfrm flipH="1">
                <a:off x="4134" y="3150"/>
                <a:ext cx="1055" cy="0"/>
              </a:xfrm>
              <a:prstGeom prst="line">
                <a:avLst/>
              </a:prstGeom>
              <a:noFill/>
              <a:ln w="38100">
                <a:solidFill>
                  <a:srgbClr val="0D86FF"/>
                </a:solidFill>
                <a:round/>
                <a:headEnd/>
                <a:tailEnd/>
              </a:ln>
            </p:spPr>
            <p:txBody>
              <a:bodyPr wrap="none" anchor="ctr"/>
              <a:lstStyle/>
              <a:p>
                <a:endParaRPr lang="en-US">
                  <a:latin typeface="CiscoSansTT"/>
                  <a:cs typeface="CiscoSansTT"/>
                </a:endParaRPr>
              </a:p>
            </p:txBody>
          </p:sp>
          <p:sp>
            <p:nvSpPr>
              <p:cNvPr id="52794" name="Line 57"/>
              <p:cNvSpPr>
                <a:spLocks noChangeAspect="1" noChangeShapeType="1"/>
              </p:cNvSpPr>
              <p:nvPr/>
            </p:nvSpPr>
            <p:spPr bwMode="auto">
              <a:xfrm flipH="1">
                <a:off x="4134" y="3551"/>
                <a:ext cx="1055" cy="0"/>
              </a:xfrm>
              <a:prstGeom prst="line">
                <a:avLst/>
              </a:prstGeom>
              <a:noFill/>
              <a:ln w="38100">
                <a:solidFill>
                  <a:srgbClr val="0D86FF"/>
                </a:solidFill>
                <a:round/>
                <a:headEnd/>
                <a:tailEnd/>
              </a:ln>
            </p:spPr>
            <p:txBody>
              <a:bodyPr wrap="none" anchor="ctr"/>
              <a:lstStyle/>
              <a:p>
                <a:endParaRPr lang="en-US">
                  <a:latin typeface="CiscoSansTT"/>
                  <a:cs typeface="CiscoSansTT"/>
                </a:endParaRPr>
              </a:p>
            </p:txBody>
          </p:sp>
          <p:sp>
            <p:nvSpPr>
              <p:cNvPr id="52795" name="Line 58"/>
              <p:cNvSpPr>
                <a:spLocks noChangeAspect="1" noChangeShapeType="1"/>
              </p:cNvSpPr>
              <p:nvPr/>
            </p:nvSpPr>
            <p:spPr bwMode="auto">
              <a:xfrm flipH="1">
                <a:off x="4134" y="2749"/>
                <a:ext cx="1055" cy="0"/>
              </a:xfrm>
              <a:prstGeom prst="line">
                <a:avLst/>
              </a:prstGeom>
              <a:noFill/>
              <a:ln w="38100">
                <a:solidFill>
                  <a:srgbClr val="0D86FF"/>
                </a:solidFill>
                <a:round/>
                <a:headEnd/>
                <a:tailEnd/>
              </a:ln>
            </p:spPr>
            <p:txBody>
              <a:bodyPr wrap="none" anchor="ctr"/>
              <a:lstStyle/>
              <a:p>
                <a:endParaRPr lang="en-US">
                  <a:latin typeface="CiscoSansTT"/>
                  <a:cs typeface="CiscoSansTT"/>
                </a:endParaRPr>
              </a:p>
            </p:txBody>
          </p:sp>
          <p:sp>
            <p:nvSpPr>
              <p:cNvPr id="52796" name="Line 59"/>
              <p:cNvSpPr>
                <a:spLocks noChangeAspect="1" noChangeShapeType="1"/>
              </p:cNvSpPr>
              <p:nvPr/>
            </p:nvSpPr>
            <p:spPr bwMode="auto">
              <a:xfrm flipH="1">
                <a:off x="4134" y="1929"/>
                <a:ext cx="1055" cy="0"/>
              </a:xfrm>
              <a:prstGeom prst="line">
                <a:avLst/>
              </a:prstGeom>
              <a:noFill/>
              <a:ln w="38100">
                <a:solidFill>
                  <a:srgbClr val="0D86FF"/>
                </a:solidFill>
                <a:round/>
                <a:headEnd/>
                <a:tailEnd/>
              </a:ln>
            </p:spPr>
            <p:txBody>
              <a:bodyPr wrap="none" anchor="ctr"/>
              <a:lstStyle/>
              <a:p>
                <a:endParaRPr lang="en-US">
                  <a:latin typeface="CiscoSansTT"/>
                  <a:cs typeface="CiscoSansTT"/>
                </a:endParaRPr>
              </a:p>
            </p:txBody>
          </p:sp>
          <p:sp>
            <p:nvSpPr>
              <p:cNvPr id="52797" name="Line 60"/>
              <p:cNvSpPr>
                <a:spLocks noChangeAspect="1" noChangeShapeType="1"/>
              </p:cNvSpPr>
              <p:nvPr/>
            </p:nvSpPr>
            <p:spPr bwMode="auto">
              <a:xfrm flipV="1">
                <a:off x="4140" y="1918"/>
                <a:ext cx="0" cy="2040"/>
              </a:xfrm>
              <a:prstGeom prst="line">
                <a:avLst/>
              </a:prstGeom>
              <a:noFill/>
              <a:ln w="38100">
                <a:solidFill>
                  <a:srgbClr val="0D86FF"/>
                </a:solidFill>
                <a:round/>
                <a:headEnd/>
                <a:tailEnd/>
              </a:ln>
            </p:spPr>
            <p:txBody>
              <a:bodyPr wrap="none" anchor="ctr"/>
              <a:lstStyle/>
              <a:p>
                <a:endParaRPr lang="en-US">
                  <a:latin typeface="CiscoSansTT"/>
                  <a:cs typeface="CiscoSansTT"/>
                </a:endParaRPr>
              </a:p>
            </p:txBody>
          </p:sp>
          <p:sp>
            <p:nvSpPr>
              <p:cNvPr id="52798" name="Line 61"/>
              <p:cNvSpPr>
                <a:spLocks noChangeAspect="1" noChangeShapeType="1"/>
              </p:cNvSpPr>
              <p:nvPr/>
            </p:nvSpPr>
            <p:spPr bwMode="auto">
              <a:xfrm flipV="1">
                <a:off x="5183" y="1925"/>
                <a:ext cx="0" cy="2029"/>
              </a:xfrm>
              <a:prstGeom prst="line">
                <a:avLst/>
              </a:prstGeom>
              <a:noFill/>
              <a:ln w="38100">
                <a:solidFill>
                  <a:srgbClr val="0D86FF"/>
                </a:solidFill>
                <a:round/>
                <a:headEnd/>
                <a:tailEnd/>
              </a:ln>
            </p:spPr>
            <p:txBody>
              <a:bodyPr wrap="none" anchor="ctr"/>
              <a:lstStyle/>
              <a:p>
                <a:endParaRPr lang="en-US">
                  <a:latin typeface="CiscoSansTT"/>
                  <a:cs typeface="CiscoSansTT"/>
                </a:endParaRPr>
              </a:p>
            </p:txBody>
          </p:sp>
        </p:grpSp>
        <p:sp>
          <p:nvSpPr>
            <p:cNvPr id="52781" name="AutoShape 62"/>
            <p:cNvSpPr>
              <a:spLocks noChangeAspect="1" noChangeArrowheads="1"/>
            </p:cNvSpPr>
            <p:nvPr/>
          </p:nvSpPr>
          <p:spPr bwMode="auto">
            <a:xfrm rot="-5400000">
              <a:off x="4071" y="3507"/>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sp>
          <p:nvSpPr>
            <p:cNvPr id="52782" name="AutoShape 63"/>
            <p:cNvSpPr>
              <a:spLocks noChangeAspect="1" noChangeArrowheads="1"/>
            </p:cNvSpPr>
            <p:nvPr/>
          </p:nvSpPr>
          <p:spPr bwMode="auto">
            <a:xfrm rot="-5400000">
              <a:off x="4899" y="3507"/>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sp>
          <p:nvSpPr>
            <p:cNvPr id="52783" name="AutoShape 64"/>
            <p:cNvSpPr>
              <a:spLocks noChangeAspect="1" noChangeArrowheads="1"/>
            </p:cNvSpPr>
            <p:nvPr/>
          </p:nvSpPr>
          <p:spPr bwMode="auto">
            <a:xfrm rot="-5400000">
              <a:off x="4071" y="3905"/>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sp>
          <p:nvSpPr>
            <p:cNvPr id="52784" name="AutoShape 65"/>
            <p:cNvSpPr>
              <a:spLocks noChangeAspect="1" noChangeArrowheads="1"/>
            </p:cNvSpPr>
            <p:nvPr/>
          </p:nvSpPr>
          <p:spPr bwMode="auto">
            <a:xfrm rot="-5400000">
              <a:off x="4899" y="3905"/>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sp>
          <p:nvSpPr>
            <p:cNvPr id="52785" name="AutoShape 66"/>
            <p:cNvSpPr>
              <a:spLocks noChangeAspect="1" noChangeArrowheads="1"/>
            </p:cNvSpPr>
            <p:nvPr/>
          </p:nvSpPr>
          <p:spPr bwMode="auto">
            <a:xfrm rot="-5400000">
              <a:off x="4071" y="2712"/>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sp>
          <p:nvSpPr>
            <p:cNvPr id="52786" name="AutoShape 67"/>
            <p:cNvSpPr>
              <a:spLocks noChangeAspect="1" noChangeArrowheads="1"/>
            </p:cNvSpPr>
            <p:nvPr/>
          </p:nvSpPr>
          <p:spPr bwMode="auto">
            <a:xfrm rot="-5400000">
              <a:off x="4899" y="2712"/>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sp>
          <p:nvSpPr>
            <p:cNvPr id="52787" name="AutoShape 68"/>
            <p:cNvSpPr>
              <a:spLocks noChangeAspect="1" noChangeArrowheads="1"/>
            </p:cNvSpPr>
            <p:nvPr/>
          </p:nvSpPr>
          <p:spPr bwMode="auto">
            <a:xfrm rot="-5400000">
              <a:off x="4071" y="2315"/>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sp>
          <p:nvSpPr>
            <p:cNvPr id="52788" name="AutoShape 69"/>
            <p:cNvSpPr>
              <a:spLocks noChangeAspect="1" noChangeArrowheads="1"/>
            </p:cNvSpPr>
            <p:nvPr/>
          </p:nvSpPr>
          <p:spPr bwMode="auto">
            <a:xfrm rot="-5400000">
              <a:off x="4899" y="2315"/>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sp>
          <p:nvSpPr>
            <p:cNvPr id="52789" name="AutoShape 70"/>
            <p:cNvSpPr>
              <a:spLocks noChangeAspect="1" noChangeArrowheads="1"/>
            </p:cNvSpPr>
            <p:nvPr/>
          </p:nvSpPr>
          <p:spPr bwMode="auto">
            <a:xfrm rot="-5400000">
              <a:off x="4071" y="3110"/>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sp>
          <p:nvSpPr>
            <p:cNvPr id="52790" name="AutoShape 71"/>
            <p:cNvSpPr>
              <a:spLocks noChangeAspect="1" noChangeArrowheads="1"/>
            </p:cNvSpPr>
            <p:nvPr/>
          </p:nvSpPr>
          <p:spPr bwMode="auto">
            <a:xfrm rot="-5400000">
              <a:off x="4899" y="3110"/>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grpSp>
      <p:grpSp>
        <p:nvGrpSpPr>
          <p:cNvPr id="52240" name="Group 72"/>
          <p:cNvGrpSpPr>
            <a:grpSpLocks noChangeAspect="1"/>
          </p:cNvGrpSpPr>
          <p:nvPr/>
        </p:nvGrpSpPr>
        <p:grpSpPr bwMode="auto">
          <a:xfrm>
            <a:off x="2759075" y="3992700"/>
            <a:ext cx="1169988" cy="2449512"/>
            <a:chOff x="4134" y="1918"/>
            <a:chExt cx="1055" cy="2209"/>
          </a:xfrm>
        </p:grpSpPr>
        <p:grpSp>
          <p:nvGrpSpPr>
            <p:cNvPr id="52761" name="Group 73"/>
            <p:cNvGrpSpPr>
              <a:grpSpLocks noChangeAspect="1"/>
            </p:cNvGrpSpPr>
            <p:nvPr/>
          </p:nvGrpSpPr>
          <p:grpSpPr bwMode="auto">
            <a:xfrm>
              <a:off x="4134" y="1918"/>
              <a:ext cx="1055" cy="2040"/>
              <a:chOff x="4134" y="1918"/>
              <a:chExt cx="1055" cy="2040"/>
            </a:xfrm>
          </p:grpSpPr>
          <p:sp>
            <p:nvSpPr>
              <p:cNvPr id="52772" name="Line 74"/>
              <p:cNvSpPr>
                <a:spLocks noChangeAspect="1" noChangeShapeType="1"/>
              </p:cNvSpPr>
              <p:nvPr/>
            </p:nvSpPr>
            <p:spPr bwMode="auto">
              <a:xfrm flipH="1">
                <a:off x="4134" y="3952"/>
                <a:ext cx="1055" cy="0"/>
              </a:xfrm>
              <a:prstGeom prst="line">
                <a:avLst/>
              </a:prstGeom>
              <a:noFill/>
              <a:ln w="38100">
                <a:solidFill>
                  <a:srgbClr val="0D86FF"/>
                </a:solidFill>
                <a:round/>
                <a:headEnd/>
                <a:tailEnd/>
              </a:ln>
            </p:spPr>
            <p:txBody>
              <a:bodyPr wrap="none" anchor="ctr"/>
              <a:lstStyle/>
              <a:p>
                <a:endParaRPr lang="en-US">
                  <a:latin typeface="CiscoSansTT"/>
                  <a:cs typeface="CiscoSansTT"/>
                </a:endParaRPr>
              </a:p>
            </p:txBody>
          </p:sp>
          <p:sp>
            <p:nvSpPr>
              <p:cNvPr id="52773" name="Line 75"/>
              <p:cNvSpPr>
                <a:spLocks noChangeAspect="1" noChangeShapeType="1"/>
              </p:cNvSpPr>
              <p:nvPr/>
            </p:nvSpPr>
            <p:spPr bwMode="auto">
              <a:xfrm flipH="1">
                <a:off x="4134" y="2348"/>
                <a:ext cx="1055" cy="0"/>
              </a:xfrm>
              <a:prstGeom prst="line">
                <a:avLst/>
              </a:prstGeom>
              <a:noFill/>
              <a:ln w="38100">
                <a:solidFill>
                  <a:srgbClr val="0D86FF"/>
                </a:solidFill>
                <a:round/>
                <a:headEnd/>
                <a:tailEnd/>
              </a:ln>
            </p:spPr>
            <p:txBody>
              <a:bodyPr wrap="none" anchor="ctr"/>
              <a:lstStyle/>
              <a:p>
                <a:endParaRPr lang="en-US">
                  <a:latin typeface="CiscoSansTT"/>
                  <a:cs typeface="CiscoSansTT"/>
                </a:endParaRPr>
              </a:p>
            </p:txBody>
          </p:sp>
          <p:sp>
            <p:nvSpPr>
              <p:cNvPr id="52774" name="Line 76"/>
              <p:cNvSpPr>
                <a:spLocks noChangeAspect="1" noChangeShapeType="1"/>
              </p:cNvSpPr>
              <p:nvPr/>
            </p:nvSpPr>
            <p:spPr bwMode="auto">
              <a:xfrm flipH="1">
                <a:off x="4134" y="3150"/>
                <a:ext cx="1055" cy="0"/>
              </a:xfrm>
              <a:prstGeom prst="line">
                <a:avLst/>
              </a:prstGeom>
              <a:noFill/>
              <a:ln w="38100">
                <a:solidFill>
                  <a:srgbClr val="0D86FF"/>
                </a:solidFill>
                <a:round/>
                <a:headEnd/>
                <a:tailEnd/>
              </a:ln>
            </p:spPr>
            <p:txBody>
              <a:bodyPr wrap="none" anchor="ctr"/>
              <a:lstStyle/>
              <a:p>
                <a:endParaRPr lang="en-US">
                  <a:latin typeface="CiscoSansTT"/>
                  <a:cs typeface="CiscoSansTT"/>
                </a:endParaRPr>
              </a:p>
            </p:txBody>
          </p:sp>
          <p:sp>
            <p:nvSpPr>
              <p:cNvPr id="52775" name="Line 77"/>
              <p:cNvSpPr>
                <a:spLocks noChangeAspect="1" noChangeShapeType="1"/>
              </p:cNvSpPr>
              <p:nvPr/>
            </p:nvSpPr>
            <p:spPr bwMode="auto">
              <a:xfrm flipH="1">
                <a:off x="4134" y="3551"/>
                <a:ext cx="1055" cy="0"/>
              </a:xfrm>
              <a:prstGeom prst="line">
                <a:avLst/>
              </a:prstGeom>
              <a:noFill/>
              <a:ln w="38100">
                <a:solidFill>
                  <a:srgbClr val="0D86FF"/>
                </a:solidFill>
                <a:round/>
                <a:headEnd/>
                <a:tailEnd/>
              </a:ln>
            </p:spPr>
            <p:txBody>
              <a:bodyPr wrap="none" anchor="ctr"/>
              <a:lstStyle/>
              <a:p>
                <a:endParaRPr lang="en-US">
                  <a:latin typeface="CiscoSansTT"/>
                  <a:cs typeface="CiscoSansTT"/>
                </a:endParaRPr>
              </a:p>
            </p:txBody>
          </p:sp>
          <p:sp>
            <p:nvSpPr>
              <p:cNvPr id="52776" name="Line 78"/>
              <p:cNvSpPr>
                <a:spLocks noChangeAspect="1" noChangeShapeType="1"/>
              </p:cNvSpPr>
              <p:nvPr/>
            </p:nvSpPr>
            <p:spPr bwMode="auto">
              <a:xfrm flipH="1">
                <a:off x="4134" y="2749"/>
                <a:ext cx="1055" cy="0"/>
              </a:xfrm>
              <a:prstGeom prst="line">
                <a:avLst/>
              </a:prstGeom>
              <a:noFill/>
              <a:ln w="38100">
                <a:solidFill>
                  <a:srgbClr val="0D86FF"/>
                </a:solidFill>
                <a:round/>
                <a:headEnd/>
                <a:tailEnd/>
              </a:ln>
            </p:spPr>
            <p:txBody>
              <a:bodyPr wrap="none" anchor="ctr"/>
              <a:lstStyle/>
              <a:p>
                <a:endParaRPr lang="en-US">
                  <a:latin typeface="CiscoSansTT"/>
                  <a:cs typeface="CiscoSansTT"/>
                </a:endParaRPr>
              </a:p>
            </p:txBody>
          </p:sp>
          <p:sp>
            <p:nvSpPr>
              <p:cNvPr id="52777" name="Line 79"/>
              <p:cNvSpPr>
                <a:spLocks noChangeAspect="1" noChangeShapeType="1"/>
              </p:cNvSpPr>
              <p:nvPr/>
            </p:nvSpPr>
            <p:spPr bwMode="auto">
              <a:xfrm flipH="1">
                <a:off x="4134" y="1929"/>
                <a:ext cx="1055" cy="0"/>
              </a:xfrm>
              <a:prstGeom prst="line">
                <a:avLst/>
              </a:prstGeom>
              <a:noFill/>
              <a:ln w="38100">
                <a:solidFill>
                  <a:srgbClr val="0D86FF"/>
                </a:solidFill>
                <a:round/>
                <a:headEnd/>
                <a:tailEnd/>
              </a:ln>
            </p:spPr>
            <p:txBody>
              <a:bodyPr wrap="none" anchor="ctr"/>
              <a:lstStyle/>
              <a:p>
                <a:endParaRPr lang="en-US">
                  <a:latin typeface="CiscoSansTT"/>
                  <a:cs typeface="CiscoSansTT"/>
                </a:endParaRPr>
              </a:p>
            </p:txBody>
          </p:sp>
          <p:sp>
            <p:nvSpPr>
              <p:cNvPr id="52778" name="Line 80"/>
              <p:cNvSpPr>
                <a:spLocks noChangeAspect="1" noChangeShapeType="1"/>
              </p:cNvSpPr>
              <p:nvPr/>
            </p:nvSpPr>
            <p:spPr bwMode="auto">
              <a:xfrm flipV="1">
                <a:off x="4140" y="1918"/>
                <a:ext cx="0" cy="2040"/>
              </a:xfrm>
              <a:prstGeom prst="line">
                <a:avLst/>
              </a:prstGeom>
              <a:noFill/>
              <a:ln w="38100">
                <a:solidFill>
                  <a:srgbClr val="0D86FF"/>
                </a:solidFill>
                <a:round/>
                <a:headEnd/>
                <a:tailEnd/>
              </a:ln>
            </p:spPr>
            <p:txBody>
              <a:bodyPr wrap="none" anchor="ctr"/>
              <a:lstStyle/>
              <a:p>
                <a:endParaRPr lang="en-US">
                  <a:latin typeface="CiscoSansTT"/>
                  <a:cs typeface="CiscoSansTT"/>
                </a:endParaRPr>
              </a:p>
            </p:txBody>
          </p:sp>
          <p:sp>
            <p:nvSpPr>
              <p:cNvPr id="52779" name="Line 81"/>
              <p:cNvSpPr>
                <a:spLocks noChangeAspect="1" noChangeShapeType="1"/>
              </p:cNvSpPr>
              <p:nvPr/>
            </p:nvSpPr>
            <p:spPr bwMode="auto">
              <a:xfrm flipV="1">
                <a:off x="5183" y="1925"/>
                <a:ext cx="0" cy="2029"/>
              </a:xfrm>
              <a:prstGeom prst="line">
                <a:avLst/>
              </a:prstGeom>
              <a:noFill/>
              <a:ln w="38100">
                <a:solidFill>
                  <a:srgbClr val="0D86FF"/>
                </a:solidFill>
                <a:round/>
                <a:headEnd/>
                <a:tailEnd/>
              </a:ln>
            </p:spPr>
            <p:txBody>
              <a:bodyPr wrap="none" anchor="ctr"/>
              <a:lstStyle/>
              <a:p>
                <a:endParaRPr lang="en-US">
                  <a:latin typeface="CiscoSansTT"/>
                  <a:cs typeface="CiscoSansTT"/>
                </a:endParaRPr>
              </a:p>
            </p:txBody>
          </p:sp>
        </p:grpSp>
        <p:sp>
          <p:nvSpPr>
            <p:cNvPr id="52762" name="AutoShape 82"/>
            <p:cNvSpPr>
              <a:spLocks noChangeAspect="1" noChangeArrowheads="1"/>
            </p:cNvSpPr>
            <p:nvPr/>
          </p:nvSpPr>
          <p:spPr bwMode="auto">
            <a:xfrm rot="-5400000">
              <a:off x="4071" y="3507"/>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sp>
          <p:nvSpPr>
            <p:cNvPr id="52763" name="AutoShape 83"/>
            <p:cNvSpPr>
              <a:spLocks noChangeAspect="1" noChangeArrowheads="1"/>
            </p:cNvSpPr>
            <p:nvPr/>
          </p:nvSpPr>
          <p:spPr bwMode="auto">
            <a:xfrm rot="-5400000">
              <a:off x="4899" y="3507"/>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sp>
          <p:nvSpPr>
            <p:cNvPr id="52764" name="AutoShape 84"/>
            <p:cNvSpPr>
              <a:spLocks noChangeAspect="1" noChangeArrowheads="1"/>
            </p:cNvSpPr>
            <p:nvPr/>
          </p:nvSpPr>
          <p:spPr bwMode="auto">
            <a:xfrm rot="-5400000">
              <a:off x="4071" y="3905"/>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sp>
          <p:nvSpPr>
            <p:cNvPr id="52765" name="AutoShape 85"/>
            <p:cNvSpPr>
              <a:spLocks noChangeAspect="1" noChangeArrowheads="1"/>
            </p:cNvSpPr>
            <p:nvPr/>
          </p:nvSpPr>
          <p:spPr bwMode="auto">
            <a:xfrm rot="-5400000">
              <a:off x="4899" y="3905"/>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sp>
          <p:nvSpPr>
            <p:cNvPr id="52766" name="AutoShape 86"/>
            <p:cNvSpPr>
              <a:spLocks noChangeAspect="1" noChangeArrowheads="1"/>
            </p:cNvSpPr>
            <p:nvPr/>
          </p:nvSpPr>
          <p:spPr bwMode="auto">
            <a:xfrm rot="-5400000">
              <a:off x="4071" y="2712"/>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sp>
          <p:nvSpPr>
            <p:cNvPr id="52767" name="AutoShape 87"/>
            <p:cNvSpPr>
              <a:spLocks noChangeAspect="1" noChangeArrowheads="1"/>
            </p:cNvSpPr>
            <p:nvPr/>
          </p:nvSpPr>
          <p:spPr bwMode="auto">
            <a:xfrm rot="-5400000">
              <a:off x="4899" y="2712"/>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sp>
          <p:nvSpPr>
            <p:cNvPr id="52768" name="AutoShape 88"/>
            <p:cNvSpPr>
              <a:spLocks noChangeAspect="1" noChangeArrowheads="1"/>
            </p:cNvSpPr>
            <p:nvPr/>
          </p:nvSpPr>
          <p:spPr bwMode="auto">
            <a:xfrm rot="-5400000">
              <a:off x="4071" y="2315"/>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sp>
          <p:nvSpPr>
            <p:cNvPr id="52769" name="AutoShape 89"/>
            <p:cNvSpPr>
              <a:spLocks noChangeAspect="1" noChangeArrowheads="1"/>
            </p:cNvSpPr>
            <p:nvPr/>
          </p:nvSpPr>
          <p:spPr bwMode="auto">
            <a:xfrm rot="-5400000">
              <a:off x="4899" y="2315"/>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sp>
          <p:nvSpPr>
            <p:cNvPr id="52770" name="AutoShape 90"/>
            <p:cNvSpPr>
              <a:spLocks noChangeAspect="1" noChangeArrowheads="1"/>
            </p:cNvSpPr>
            <p:nvPr/>
          </p:nvSpPr>
          <p:spPr bwMode="auto">
            <a:xfrm rot="-5400000">
              <a:off x="4071" y="3110"/>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sp>
          <p:nvSpPr>
            <p:cNvPr id="52771" name="AutoShape 91"/>
            <p:cNvSpPr>
              <a:spLocks noChangeAspect="1" noChangeArrowheads="1"/>
            </p:cNvSpPr>
            <p:nvPr/>
          </p:nvSpPr>
          <p:spPr bwMode="auto">
            <a:xfrm rot="-5400000">
              <a:off x="4899" y="3110"/>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grpSp>
      <p:grpSp>
        <p:nvGrpSpPr>
          <p:cNvPr id="52241" name="Group 92"/>
          <p:cNvGrpSpPr>
            <a:grpSpLocks noChangeAspect="1"/>
          </p:cNvGrpSpPr>
          <p:nvPr/>
        </p:nvGrpSpPr>
        <p:grpSpPr bwMode="auto">
          <a:xfrm>
            <a:off x="5210175" y="3992700"/>
            <a:ext cx="1169988" cy="2449512"/>
            <a:chOff x="4134" y="1918"/>
            <a:chExt cx="1055" cy="2209"/>
          </a:xfrm>
        </p:grpSpPr>
        <p:grpSp>
          <p:nvGrpSpPr>
            <p:cNvPr id="52742" name="Group 93"/>
            <p:cNvGrpSpPr>
              <a:grpSpLocks noChangeAspect="1"/>
            </p:cNvGrpSpPr>
            <p:nvPr/>
          </p:nvGrpSpPr>
          <p:grpSpPr bwMode="auto">
            <a:xfrm>
              <a:off x="4134" y="1918"/>
              <a:ext cx="1055" cy="2040"/>
              <a:chOff x="4134" y="1918"/>
              <a:chExt cx="1055" cy="2040"/>
            </a:xfrm>
          </p:grpSpPr>
          <p:sp>
            <p:nvSpPr>
              <p:cNvPr id="52753" name="Line 94"/>
              <p:cNvSpPr>
                <a:spLocks noChangeAspect="1" noChangeShapeType="1"/>
              </p:cNvSpPr>
              <p:nvPr/>
            </p:nvSpPr>
            <p:spPr bwMode="auto">
              <a:xfrm flipH="1">
                <a:off x="4134" y="3952"/>
                <a:ext cx="1055" cy="0"/>
              </a:xfrm>
              <a:prstGeom prst="line">
                <a:avLst/>
              </a:prstGeom>
              <a:noFill/>
              <a:ln w="38100">
                <a:solidFill>
                  <a:srgbClr val="0D86FF"/>
                </a:solidFill>
                <a:round/>
                <a:headEnd/>
                <a:tailEnd/>
              </a:ln>
            </p:spPr>
            <p:txBody>
              <a:bodyPr wrap="none" anchor="ctr"/>
              <a:lstStyle/>
              <a:p>
                <a:endParaRPr lang="en-US">
                  <a:latin typeface="CiscoSansTT"/>
                  <a:cs typeface="CiscoSansTT"/>
                </a:endParaRPr>
              </a:p>
            </p:txBody>
          </p:sp>
          <p:sp>
            <p:nvSpPr>
              <p:cNvPr id="52754" name="Line 95"/>
              <p:cNvSpPr>
                <a:spLocks noChangeAspect="1" noChangeShapeType="1"/>
              </p:cNvSpPr>
              <p:nvPr/>
            </p:nvSpPr>
            <p:spPr bwMode="auto">
              <a:xfrm flipH="1">
                <a:off x="4134" y="2348"/>
                <a:ext cx="1055" cy="0"/>
              </a:xfrm>
              <a:prstGeom prst="line">
                <a:avLst/>
              </a:prstGeom>
              <a:noFill/>
              <a:ln w="38100">
                <a:solidFill>
                  <a:srgbClr val="0D86FF"/>
                </a:solidFill>
                <a:round/>
                <a:headEnd/>
                <a:tailEnd/>
              </a:ln>
            </p:spPr>
            <p:txBody>
              <a:bodyPr wrap="none" anchor="ctr"/>
              <a:lstStyle/>
              <a:p>
                <a:endParaRPr lang="en-US">
                  <a:latin typeface="CiscoSansTT"/>
                  <a:cs typeface="CiscoSansTT"/>
                </a:endParaRPr>
              </a:p>
            </p:txBody>
          </p:sp>
          <p:sp>
            <p:nvSpPr>
              <p:cNvPr id="52755" name="Line 96"/>
              <p:cNvSpPr>
                <a:spLocks noChangeAspect="1" noChangeShapeType="1"/>
              </p:cNvSpPr>
              <p:nvPr/>
            </p:nvSpPr>
            <p:spPr bwMode="auto">
              <a:xfrm flipH="1">
                <a:off x="4134" y="3150"/>
                <a:ext cx="1055" cy="0"/>
              </a:xfrm>
              <a:prstGeom prst="line">
                <a:avLst/>
              </a:prstGeom>
              <a:noFill/>
              <a:ln w="38100">
                <a:solidFill>
                  <a:srgbClr val="0D86FF"/>
                </a:solidFill>
                <a:round/>
                <a:headEnd/>
                <a:tailEnd/>
              </a:ln>
            </p:spPr>
            <p:txBody>
              <a:bodyPr wrap="none" anchor="ctr"/>
              <a:lstStyle/>
              <a:p>
                <a:endParaRPr lang="en-US">
                  <a:latin typeface="CiscoSansTT"/>
                  <a:cs typeface="CiscoSansTT"/>
                </a:endParaRPr>
              </a:p>
            </p:txBody>
          </p:sp>
          <p:sp>
            <p:nvSpPr>
              <p:cNvPr id="52756" name="Line 97"/>
              <p:cNvSpPr>
                <a:spLocks noChangeAspect="1" noChangeShapeType="1"/>
              </p:cNvSpPr>
              <p:nvPr/>
            </p:nvSpPr>
            <p:spPr bwMode="auto">
              <a:xfrm flipH="1">
                <a:off x="4134" y="3551"/>
                <a:ext cx="1055" cy="0"/>
              </a:xfrm>
              <a:prstGeom prst="line">
                <a:avLst/>
              </a:prstGeom>
              <a:noFill/>
              <a:ln w="38100">
                <a:solidFill>
                  <a:srgbClr val="0D86FF"/>
                </a:solidFill>
                <a:round/>
                <a:headEnd/>
                <a:tailEnd/>
              </a:ln>
            </p:spPr>
            <p:txBody>
              <a:bodyPr wrap="none" anchor="ctr"/>
              <a:lstStyle/>
              <a:p>
                <a:endParaRPr lang="en-US">
                  <a:latin typeface="CiscoSansTT"/>
                  <a:cs typeface="CiscoSansTT"/>
                </a:endParaRPr>
              </a:p>
            </p:txBody>
          </p:sp>
          <p:sp>
            <p:nvSpPr>
              <p:cNvPr id="52757" name="Line 98"/>
              <p:cNvSpPr>
                <a:spLocks noChangeAspect="1" noChangeShapeType="1"/>
              </p:cNvSpPr>
              <p:nvPr/>
            </p:nvSpPr>
            <p:spPr bwMode="auto">
              <a:xfrm flipH="1">
                <a:off x="4134" y="2749"/>
                <a:ext cx="1055" cy="0"/>
              </a:xfrm>
              <a:prstGeom prst="line">
                <a:avLst/>
              </a:prstGeom>
              <a:noFill/>
              <a:ln w="38100">
                <a:solidFill>
                  <a:srgbClr val="0D86FF"/>
                </a:solidFill>
                <a:round/>
                <a:headEnd/>
                <a:tailEnd/>
              </a:ln>
            </p:spPr>
            <p:txBody>
              <a:bodyPr wrap="none" anchor="ctr"/>
              <a:lstStyle/>
              <a:p>
                <a:endParaRPr lang="en-US">
                  <a:latin typeface="CiscoSansTT"/>
                  <a:cs typeface="CiscoSansTT"/>
                </a:endParaRPr>
              </a:p>
            </p:txBody>
          </p:sp>
          <p:sp>
            <p:nvSpPr>
              <p:cNvPr id="52758" name="Line 99"/>
              <p:cNvSpPr>
                <a:spLocks noChangeAspect="1" noChangeShapeType="1"/>
              </p:cNvSpPr>
              <p:nvPr/>
            </p:nvSpPr>
            <p:spPr bwMode="auto">
              <a:xfrm flipH="1">
                <a:off x="4134" y="1929"/>
                <a:ext cx="1055" cy="0"/>
              </a:xfrm>
              <a:prstGeom prst="line">
                <a:avLst/>
              </a:prstGeom>
              <a:noFill/>
              <a:ln w="38100">
                <a:solidFill>
                  <a:srgbClr val="0D86FF"/>
                </a:solidFill>
                <a:round/>
                <a:headEnd/>
                <a:tailEnd/>
              </a:ln>
            </p:spPr>
            <p:txBody>
              <a:bodyPr wrap="none" anchor="ctr"/>
              <a:lstStyle/>
              <a:p>
                <a:endParaRPr lang="en-US">
                  <a:latin typeface="CiscoSansTT"/>
                  <a:cs typeface="CiscoSansTT"/>
                </a:endParaRPr>
              </a:p>
            </p:txBody>
          </p:sp>
          <p:sp>
            <p:nvSpPr>
              <p:cNvPr id="52759" name="Line 100"/>
              <p:cNvSpPr>
                <a:spLocks noChangeAspect="1" noChangeShapeType="1"/>
              </p:cNvSpPr>
              <p:nvPr/>
            </p:nvSpPr>
            <p:spPr bwMode="auto">
              <a:xfrm flipV="1">
                <a:off x="4140" y="1918"/>
                <a:ext cx="0" cy="2040"/>
              </a:xfrm>
              <a:prstGeom prst="line">
                <a:avLst/>
              </a:prstGeom>
              <a:noFill/>
              <a:ln w="38100">
                <a:solidFill>
                  <a:srgbClr val="0D86FF"/>
                </a:solidFill>
                <a:round/>
                <a:headEnd/>
                <a:tailEnd/>
              </a:ln>
            </p:spPr>
            <p:txBody>
              <a:bodyPr wrap="none" anchor="ctr"/>
              <a:lstStyle/>
              <a:p>
                <a:endParaRPr lang="en-US">
                  <a:latin typeface="CiscoSansTT"/>
                  <a:cs typeface="CiscoSansTT"/>
                </a:endParaRPr>
              </a:p>
            </p:txBody>
          </p:sp>
          <p:sp>
            <p:nvSpPr>
              <p:cNvPr id="52760" name="Line 101"/>
              <p:cNvSpPr>
                <a:spLocks noChangeAspect="1" noChangeShapeType="1"/>
              </p:cNvSpPr>
              <p:nvPr/>
            </p:nvSpPr>
            <p:spPr bwMode="auto">
              <a:xfrm flipV="1">
                <a:off x="5183" y="1925"/>
                <a:ext cx="0" cy="2029"/>
              </a:xfrm>
              <a:prstGeom prst="line">
                <a:avLst/>
              </a:prstGeom>
              <a:noFill/>
              <a:ln w="38100">
                <a:solidFill>
                  <a:srgbClr val="0D86FF"/>
                </a:solidFill>
                <a:round/>
                <a:headEnd/>
                <a:tailEnd/>
              </a:ln>
            </p:spPr>
            <p:txBody>
              <a:bodyPr wrap="none" anchor="ctr"/>
              <a:lstStyle/>
              <a:p>
                <a:endParaRPr lang="en-US">
                  <a:latin typeface="CiscoSansTT"/>
                  <a:cs typeface="CiscoSansTT"/>
                </a:endParaRPr>
              </a:p>
            </p:txBody>
          </p:sp>
        </p:grpSp>
        <p:sp>
          <p:nvSpPr>
            <p:cNvPr id="52743" name="AutoShape 102"/>
            <p:cNvSpPr>
              <a:spLocks noChangeAspect="1" noChangeArrowheads="1"/>
            </p:cNvSpPr>
            <p:nvPr/>
          </p:nvSpPr>
          <p:spPr bwMode="auto">
            <a:xfrm rot="-5400000">
              <a:off x="4071" y="3507"/>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sp>
          <p:nvSpPr>
            <p:cNvPr id="52744" name="AutoShape 103"/>
            <p:cNvSpPr>
              <a:spLocks noChangeAspect="1" noChangeArrowheads="1"/>
            </p:cNvSpPr>
            <p:nvPr/>
          </p:nvSpPr>
          <p:spPr bwMode="auto">
            <a:xfrm rot="-5400000">
              <a:off x="4899" y="3507"/>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sp>
          <p:nvSpPr>
            <p:cNvPr id="52745" name="AutoShape 104"/>
            <p:cNvSpPr>
              <a:spLocks noChangeAspect="1" noChangeArrowheads="1"/>
            </p:cNvSpPr>
            <p:nvPr/>
          </p:nvSpPr>
          <p:spPr bwMode="auto">
            <a:xfrm rot="-5400000">
              <a:off x="4071" y="3905"/>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sp>
          <p:nvSpPr>
            <p:cNvPr id="52746" name="AutoShape 105"/>
            <p:cNvSpPr>
              <a:spLocks noChangeAspect="1" noChangeArrowheads="1"/>
            </p:cNvSpPr>
            <p:nvPr/>
          </p:nvSpPr>
          <p:spPr bwMode="auto">
            <a:xfrm rot="-5400000">
              <a:off x="4899" y="3905"/>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sp>
          <p:nvSpPr>
            <p:cNvPr id="52747" name="AutoShape 106"/>
            <p:cNvSpPr>
              <a:spLocks noChangeAspect="1" noChangeArrowheads="1"/>
            </p:cNvSpPr>
            <p:nvPr/>
          </p:nvSpPr>
          <p:spPr bwMode="auto">
            <a:xfrm rot="-5400000">
              <a:off x="4071" y="2712"/>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sp>
          <p:nvSpPr>
            <p:cNvPr id="52748" name="AutoShape 107"/>
            <p:cNvSpPr>
              <a:spLocks noChangeAspect="1" noChangeArrowheads="1"/>
            </p:cNvSpPr>
            <p:nvPr/>
          </p:nvSpPr>
          <p:spPr bwMode="auto">
            <a:xfrm rot="-5400000">
              <a:off x="4899" y="2712"/>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sp>
          <p:nvSpPr>
            <p:cNvPr id="52749" name="AutoShape 108"/>
            <p:cNvSpPr>
              <a:spLocks noChangeAspect="1" noChangeArrowheads="1"/>
            </p:cNvSpPr>
            <p:nvPr/>
          </p:nvSpPr>
          <p:spPr bwMode="auto">
            <a:xfrm rot="-5400000">
              <a:off x="4071" y="2315"/>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sp>
          <p:nvSpPr>
            <p:cNvPr id="52750" name="AutoShape 109"/>
            <p:cNvSpPr>
              <a:spLocks noChangeAspect="1" noChangeArrowheads="1"/>
            </p:cNvSpPr>
            <p:nvPr/>
          </p:nvSpPr>
          <p:spPr bwMode="auto">
            <a:xfrm rot="-5400000">
              <a:off x="4899" y="2315"/>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sp>
          <p:nvSpPr>
            <p:cNvPr id="52751" name="AutoShape 110"/>
            <p:cNvSpPr>
              <a:spLocks noChangeAspect="1" noChangeArrowheads="1"/>
            </p:cNvSpPr>
            <p:nvPr/>
          </p:nvSpPr>
          <p:spPr bwMode="auto">
            <a:xfrm rot="-5400000">
              <a:off x="4071" y="3110"/>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sp>
          <p:nvSpPr>
            <p:cNvPr id="52752" name="AutoShape 111"/>
            <p:cNvSpPr>
              <a:spLocks noChangeAspect="1" noChangeArrowheads="1"/>
            </p:cNvSpPr>
            <p:nvPr/>
          </p:nvSpPr>
          <p:spPr bwMode="auto">
            <a:xfrm rot="-5400000">
              <a:off x="4899" y="3110"/>
              <a:ext cx="351" cy="93"/>
            </a:xfrm>
            <a:prstGeom prst="roundRect">
              <a:avLst>
                <a:gd name="adj" fmla="val 5620"/>
              </a:avLst>
            </a:prstGeom>
            <a:gradFill rotWithShape="1">
              <a:gsLst>
                <a:gs pos="0">
                  <a:srgbClr val="4FA7FF"/>
                </a:gs>
                <a:gs pos="100000">
                  <a:srgbClr val="0D86FF"/>
                </a:gs>
              </a:gsLst>
              <a:lin ang="5400000" scaled="1"/>
            </a:gradFill>
            <a:ln w="12700" algn="ctr">
              <a:solidFill>
                <a:schemeClr val="bg2"/>
              </a:solidFill>
              <a:round/>
              <a:headEnd/>
              <a:tailEnd/>
            </a:ln>
          </p:spPr>
          <p:txBody>
            <a:bodyPr vert="eaVert" wrap="none" anchor="ctr"/>
            <a:lstStyle/>
            <a:p>
              <a:endParaRPr lang="en-US">
                <a:latin typeface="CiscoSansTT"/>
                <a:cs typeface="CiscoSansTT"/>
              </a:endParaRPr>
            </a:p>
          </p:txBody>
        </p:sp>
      </p:grpSp>
      <p:grpSp>
        <p:nvGrpSpPr>
          <p:cNvPr id="3374087" name="Group 596"/>
          <p:cNvGrpSpPr>
            <a:grpSpLocks/>
          </p:cNvGrpSpPr>
          <p:nvPr/>
        </p:nvGrpSpPr>
        <p:grpSpPr bwMode="auto">
          <a:xfrm>
            <a:off x="1357313" y="2222637"/>
            <a:ext cx="1824038" cy="1100139"/>
            <a:chOff x="696" y="1686"/>
            <a:chExt cx="1149" cy="693"/>
          </a:xfrm>
        </p:grpSpPr>
        <p:pic>
          <p:nvPicPr>
            <p:cNvPr id="52261" name="Picture 597" descr="nuova_cloud squa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6" y="1686"/>
              <a:ext cx="1149" cy="693"/>
            </a:xfrm>
            <a:prstGeom prst="rect">
              <a:avLst/>
            </a:prstGeom>
            <a:noFill/>
            <a:ln w="9525">
              <a:noFill/>
              <a:miter lim="800000"/>
              <a:headEnd/>
              <a:tailEnd/>
            </a:ln>
          </p:spPr>
        </p:pic>
        <p:sp>
          <p:nvSpPr>
            <p:cNvPr id="52262" name="Text Box 598"/>
            <p:cNvSpPr txBox="1">
              <a:spLocks noChangeArrowheads="1"/>
            </p:cNvSpPr>
            <p:nvPr/>
          </p:nvSpPr>
          <p:spPr bwMode="auto">
            <a:xfrm>
              <a:off x="779" y="1851"/>
              <a:ext cx="965" cy="233"/>
            </a:xfrm>
            <a:prstGeom prst="rect">
              <a:avLst/>
            </a:prstGeom>
            <a:noFill/>
            <a:ln w="12700" algn="ctr">
              <a:noFill/>
              <a:miter lim="800000"/>
              <a:headEnd/>
              <a:tailEnd/>
            </a:ln>
          </p:spPr>
          <p:txBody>
            <a:bodyPr wrap="none">
              <a:spAutoFit/>
            </a:bodyPr>
            <a:lstStyle/>
            <a:p>
              <a:r>
                <a:rPr lang="en-US" dirty="0" smtClean="0">
                  <a:latin typeface="CiscoSansTT"/>
                  <a:cs typeface="CiscoSansTT"/>
                </a:rPr>
                <a:t>Management</a:t>
              </a:r>
              <a:endParaRPr lang="en-US" dirty="0">
                <a:latin typeface="CiscoSansTT"/>
                <a:cs typeface="CiscoSansTT"/>
              </a:endParaRPr>
            </a:p>
          </p:txBody>
        </p:sp>
      </p:grpSp>
      <p:grpSp>
        <p:nvGrpSpPr>
          <p:cNvPr id="3374088" name="Group 599"/>
          <p:cNvGrpSpPr>
            <a:grpSpLocks/>
          </p:cNvGrpSpPr>
          <p:nvPr/>
        </p:nvGrpSpPr>
        <p:grpSpPr bwMode="auto">
          <a:xfrm>
            <a:off x="5727700" y="2190887"/>
            <a:ext cx="1824038" cy="1100139"/>
            <a:chOff x="3590" y="1388"/>
            <a:chExt cx="1149" cy="693"/>
          </a:xfrm>
        </p:grpSpPr>
        <p:pic>
          <p:nvPicPr>
            <p:cNvPr id="52259" name="Picture 600" descr="nuova_cloud squa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90" y="1388"/>
              <a:ext cx="1149" cy="693"/>
            </a:xfrm>
            <a:prstGeom prst="rect">
              <a:avLst/>
            </a:prstGeom>
            <a:noFill/>
            <a:ln w="9525">
              <a:noFill/>
              <a:miter lim="800000"/>
              <a:headEnd/>
              <a:tailEnd/>
            </a:ln>
          </p:spPr>
        </p:pic>
        <p:sp>
          <p:nvSpPr>
            <p:cNvPr id="52260" name="Text Box 601"/>
            <p:cNvSpPr txBox="1">
              <a:spLocks noChangeArrowheads="1"/>
            </p:cNvSpPr>
            <p:nvPr/>
          </p:nvSpPr>
          <p:spPr bwMode="auto">
            <a:xfrm>
              <a:off x="3945" y="1586"/>
              <a:ext cx="415" cy="233"/>
            </a:xfrm>
            <a:prstGeom prst="rect">
              <a:avLst/>
            </a:prstGeom>
            <a:noFill/>
            <a:ln w="12700" algn="ctr">
              <a:noFill/>
              <a:miter lim="800000"/>
              <a:headEnd/>
              <a:tailEnd/>
            </a:ln>
          </p:spPr>
          <p:txBody>
            <a:bodyPr wrap="none">
              <a:spAutoFit/>
            </a:bodyPr>
            <a:lstStyle/>
            <a:p>
              <a:r>
                <a:rPr lang="en-US" dirty="0" smtClean="0">
                  <a:latin typeface="CiscoSansTT"/>
                  <a:cs typeface="CiscoSansTT"/>
                </a:rPr>
                <a:t>SAN</a:t>
              </a:r>
              <a:endParaRPr lang="en-US" dirty="0">
                <a:latin typeface="CiscoSansTT"/>
                <a:cs typeface="CiscoSansTT"/>
              </a:endParaRPr>
            </a:p>
          </p:txBody>
        </p:sp>
      </p:grpSp>
      <p:sp>
        <p:nvSpPr>
          <p:cNvPr id="3374682" name="Line 602"/>
          <p:cNvSpPr>
            <a:spLocks noChangeShapeType="1"/>
          </p:cNvSpPr>
          <p:nvPr/>
        </p:nvSpPr>
        <p:spPr bwMode="auto">
          <a:xfrm flipV="1">
            <a:off x="4310065" y="3110051"/>
            <a:ext cx="1587" cy="711200"/>
          </a:xfrm>
          <a:prstGeom prst="line">
            <a:avLst/>
          </a:prstGeom>
          <a:noFill/>
          <a:ln w="28575">
            <a:solidFill>
              <a:schemeClr val="hlink"/>
            </a:solidFill>
            <a:round/>
            <a:headEnd/>
            <a:tailEnd/>
          </a:ln>
        </p:spPr>
        <p:txBody>
          <a:bodyPr wrap="none" anchor="ctr"/>
          <a:lstStyle/>
          <a:p>
            <a:endParaRPr lang="en-US">
              <a:latin typeface="CiscoSansTT"/>
              <a:cs typeface="CiscoSansTT"/>
            </a:endParaRPr>
          </a:p>
        </p:txBody>
      </p:sp>
      <p:sp>
        <p:nvSpPr>
          <p:cNvPr id="3374683" name="Line 603"/>
          <p:cNvSpPr>
            <a:spLocks noChangeShapeType="1"/>
          </p:cNvSpPr>
          <p:nvPr/>
        </p:nvSpPr>
        <p:spPr bwMode="auto">
          <a:xfrm flipV="1">
            <a:off x="4818064" y="2964000"/>
            <a:ext cx="1587" cy="944563"/>
          </a:xfrm>
          <a:prstGeom prst="line">
            <a:avLst/>
          </a:prstGeom>
          <a:noFill/>
          <a:ln w="28575">
            <a:solidFill>
              <a:schemeClr val="hlink"/>
            </a:solidFill>
            <a:round/>
            <a:headEnd/>
            <a:tailEnd/>
          </a:ln>
        </p:spPr>
        <p:txBody>
          <a:bodyPr wrap="none" anchor="ctr"/>
          <a:lstStyle/>
          <a:p>
            <a:endParaRPr lang="en-US">
              <a:latin typeface="CiscoSansTT"/>
              <a:cs typeface="CiscoSansTT"/>
            </a:endParaRPr>
          </a:p>
        </p:txBody>
      </p:sp>
      <p:sp>
        <p:nvSpPr>
          <p:cNvPr id="3374684" name="Line 604"/>
          <p:cNvSpPr>
            <a:spLocks noChangeShapeType="1"/>
          </p:cNvSpPr>
          <p:nvPr/>
        </p:nvSpPr>
        <p:spPr bwMode="auto">
          <a:xfrm flipV="1">
            <a:off x="4295777" y="3079888"/>
            <a:ext cx="479425" cy="828675"/>
          </a:xfrm>
          <a:prstGeom prst="line">
            <a:avLst/>
          </a:prstGeom>
          <a:noFill/>
          <a:ln w="28575">
            <a:solidFill>
              <a:schemeClr val="hlink"/>
            </a:solidFill>
            <a:round/>
            <a:headEnd/>
            <a:tailEnd/>
          </a:ln>
        </p:spPr>
        <p:txBody>
          <a:bodyPr wrap="none" anchor="ctr"/>
          <a:lstStyle/>
          <a:p>
            <a:endParaRPr lang="en-US">
              <a:latin typeface="CiscoSansTT"/>
              <a:cs typeface="CiscoSansTT"/>
            </a:endParaRPr>
          </a:p>
        </p:txBody>
      </p:sp>
      <p:sp>
        <p:nvSpPr>
          <p:cNvPr id="3374685" name="Line 605"/>
          <p:cNvSpPr>
            <a:spLocks noChangeShapeType="1"/>
          </p:cNvSpPr>
          <p:nvPr/>
        </p:nvSpPr>
        <p:spPr bwMode="auto">
          <a:xfrm flipH="1" flipV="1">
            <a:off x="4340225" y="3095763"/>
            <a:ext cx="477838" cy="827088"/>
          </a:xfrm>
          <a:prstGeom prst="line">
            <a:avLst/>
          </a:prstGeom>
          <a:noFill/>
          <a:ln w="28575">
            <a:solidFill>
              <a:schemeClr val="hlink"/>
            </a:solidFill>
            <a:round/>
            <a:headEnd/>
            <a:tailEnd/>
          </a:ln>
        </p:spPr>
        <p:txBody>
          <a:bodyPr wrap="none" anchor="ctr"/>
          <a:lstStyle/>
          <a:p>
            <a:endParaRPr lang="en-US">
              <a:latin typeface="CiscoSansTT"/>
              <a:cs typeface="CiscoSansTT"/>
            </a:endParaRPr>
          </a:p>
        </p:txBody>
      </p:sp>
      <p:grpSp>
        <p:nvGrpSpPr>
          <p:cNvPr id="52253" name="Group 606"/>
          <p:cNvGrpSpPr>
            <a:grpSpLocks noChangeAspect="1"/>
          </p:cNvGrpSpPr>
          <p:nvPr/>
        </p:nvGrpSpPr>
        <p:grpSpPr bwMode="auto">
          <a:xfrm>
            <a:off x="4044952" y="3765687"/>
            <a:ext cx="1057275" cy="514351"/>
            <a:chOff x="3382" y="1317"/>
            <a:chExt cx="954" cy="464"/>
          </a:xfrm>
        </p:grpSpPr>
        <p:pic>
          <p:nvPicPr>
            <p:cNvPr id="52257" name="Picture 607" descr="NuovaSwitch cop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82" y="1317"/>
              <a:ext cx="474" cy="464"/>
            </a:xfrm>
            <a:prstGeom prst="rect">
              <a:avLst/>
            </a:prstGeom>
            <a:noFill/>
            <a:ln w="9525">
              <a:noFill/>
              <a:miter lim="800000"/>
              <a:headEnd/>
              <a:tailEnd/>
            </a:ln>
          </p:spPr>
        </p:pic>
        <p:pic>
          <p:nvPicPr>
            <p:cNvPr id="52258" name="Picture 608" descr="NuovaSwitch cop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62" y="1317"/>
              <a:ext cx="474" cy="464"/>
            </a:xfrm>
            <a:prstGeom prst="rect">
              <a:avLst/>
            </a:prstGeom>
            <a:noFill/>
            <a:ln w="9525">
              <a:noFill/>
              <a:miter lim="800000"/>
              <a:headEnd/>
              <a:tailEnd/>
            </a:ln>
          </p:spPr>
        </p:pic>
      </p:grpSp>
      <p:grpSp>
        <p:nvGrpSpPr>
          <p:cNvPr id="3374090" name="Group 609"/>
          <p:cNvGrpSpPr>
            <a:grpSpLocks/>
          </p:cNvGrpSpPr>
          <p:nvPr/>
        </p:nvGrpSpPr>
        <p:grpSpPr bwMode="auto">
          <a:xfrm>
            <a:off x="3346450" y="2197237"/>
            <a:ext cx="1824038" cy="1100139"/>
            <a:chOff x="2117" y="1543"/>
            <a:chExt cx="1149" cy="693"/>
          </a:xfrm>
        </p:grpSpPr>
        <p:pic>
          <p:nvPicPr>
            <p:cNvPr id="52255" name="Picture 610" descr="nuova_cloud squa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17" y="1543"/>
              <a:ext cx="1149" cy="693"/>
            </a:xfrm>
            <a:prstGeom prst="rect">
              <a:avLst/>
            </a:prstGeom>
            <a:noFill/>
            <a:ln w="9525">
              <a:noFill/>
              <a:miter lim="800000"/>
              <a:headEnd/>
              <a:tailEnd/>
            </a:ln>
          </p:spPr>
        </p:pic>
        <p:sp>
          <p:nvSpPr>
            <p:cNvPr id="52256" name="Text Box 611"/>
            <p:cNvSpPr txBox="1">
              <a:spLocks noChangeArrowheads="1"/>
            </p:cNvSpPr>
            <p:nvPr/>
          </p:nvSpPr>
          <p:spPr bwMode="auto">
            <a:xfrm>
              <a:off x="2400" y="1697"/>
              <a:ext cx="399" cy="233"/>
            </a:xfrm>
            <a:prstGeom prst="rect">
              <a:avLst/>
            </a:prstGeom>
            <a:noFill/>
            <a:ln w="12700" algn="ctr">
              <a:noFill/>
              <a:miter lim="800000"/>
              <a:headEnd/>
              <a:tailEnd/>
            </a:ln>
          </p:spPr>
          <p:txBody>
            <a:bodyPr wrap="none">
              <a:spAutoFit/>
            </a:bodyPr>
            <a:lstStyle/>
            <a:p>
              <a:r>
                <a:rPr lang="en-US" dirty="0">
                  <a:latin typeface="CiscoSansTT"/>
                  <a:cs typeface="CiscoSansTT"/>
                </a:rPr>
                <a:t>LAN</a:t>
              </a:r>
            </a:p>
          </p:txBody>
        </p:sp>
      </p:grpSp>
      <p:sp>
        <p:nvSpPr>
          <p:cNvPr id="612" name="Title 1"/>
          <p:cNvSpPr txBox="1">
            <a:spLocks/>
          </p:cNvSpPr>
          <p:nvPr/>
        </p:nvSpPr>
        <p:spPr bwMode="auto">
          <a:xfrm>
            <a:off x="620577" y="397292"/>
            <a:ext cx="7703697" cy="838200"/>
          </a:xfrm>
          <a:prstGeom prst="rect">
            <a:avLst/>
          </a:prstGeom>
          <a:noFill/>
          <a:ln w="9525">
            <a:noFill/>
            <a:miter lim="800000"/>
            <a:headEnd/>
            <a:tailEnd/>
          </a:ln>
        </p:spPr>
        <p:txBody>
          <a:bodyPr vert="horz" wrap="square" lIns="82296" tIns="45720" rIns="82296" bIns="45720" numCol="1" anchor="b" anchorCtr="0" compatLnSpc="1">
            <a:prstTxWarp prst="textNoShape">
              <a:avLst/>
            </a:prstTxWarp>
          </a:bodyPr>
          <a:lstStyle>
            <a:lvl1pPr algn="l" rtl="0" eaLnBrk="0" fontAlgn="base" hangingPunct="0">
              <a:lnSpc>
                <a:spcPct val="90000"/>
              </a:lnSpc>
              <a:spcBef>
                <a:spcPct val="0"/>
              </a:spcBef>
              <a:spcAft>
                <a:spcPct val="0"/>
              </a:spcAft>
              <a:defRPr sz="3000" b="1" kern="1200">
                <a:solidFill>
                  <a:srgbClr val="404040"/>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000" b="1">
                <a:solidFill>
                  <a:srgbClr val="404040"/>
                </a:solidFill>
                <a:latin typeface="Arial" charset="0"/>
                <a:ea typeface="ＭＳ Ｐゴシック" charset="-128"/>
                <a:cs typeface="ＭＳ Ｐゴシック" charset="-128"/>
              </a:defRPr>
            </a:lvl5pPr>
            <a:lvl6pPr marL="457200" algn="l" rtl="0" fontAlgn="base">
              <a:lnSpc>
                <a:spcPct val="90000"/>
              </a:lnSpc>
              <a:spcBef>
                <a:spcPct val="0"/>
              </a:spcBef>
              <a:spcAft>
                <a:spcPct val="0"/>
              </a:spcAft>
              <a:defRPr sz="3000" b="1">
                <a:solidFill>
                  <a:schemeClr val="accent1"/>
                </a:solidFill>
                <a:latin typeface="Arial" charset="0"/>
              </a:defRPr>
            </a:lvl6pPr>
            <a:lvl7pPr marL="914400" algn="l" rtl="0" fontAlgn="base">
              <a:lnSpc>
                <a:spcPct val="90000"/>
              </a:lnSpc>
              <a:spcBef>
                <a:spcPct val="0"/>
              </a:spcBef>
              <a:spcAft>
                <a:spcPct val="0"/>
              </a:spcAft>
              <a:defRPr sz="3000" b="1">
                <a:solidFill>
                  <a:schemeClr val="accent1"/>
                </a:solidFill>
                <a:latin typeface="Arial" charset="0"/>
              </a:defRPr>
            </a:lvl7pPr>
            <a:lvl8pPr marL="1371600" algn="l" rtl="0" fontAlgn="base">
              <a:lnSpc>
                <a:spcPct val="90000"/>
              </a:lnSpc>
              <a:spcBef>
                <a:spcPct val="0"/>
              </a:spcBef>
              <a:spcAft>
                <a:spcPct val="0"/>
              </a:spcAft>
              <a:defRPr sz="3000" b="1">
                <a:solidFill>
                  <a:schemeClr val="accent1"/>
                </a:solidFill>
                <a:latin typeface="Arial" charset="0"/>
              </a:defRPr>
            </a:lvl8pPr>
            <a:lvl9pPr marL="1828800" algn="l" rtl="0" fontAlgn="base">
              <a:lnSpc>
                <a:spcPct val="90000"/>
              </a:lnSpc>
              <a:spcBef>
                <a:spcPct val="0"/>
              </a:spcBef>
              <a:spcAft>
                <a:spcPct val="0"/>
              </a:spcAft>
              <a:defRPr sz="3000" b="1">
                <a:solidFill>
                  <a:schemeClr val="accent1"/>
                </a:solidFill>
                <a:latin typeface="Arial" charset="0"/>
              </a:defRPr>
            </a:lvl9pPr>
          </a:lstStyle>
          <a:p>
            <a:r>
              <a:rPr lang="en-US" sz="4000" b="0" dirty="0" smtClean="0">
                <a:solidFill>
                  <a:srgbClr val="4DCAFF"/>
                </a:solidFill>
                <a:latin typeface="CiscoSansTT"/>
                <a:cs typeface="CiscoSansTT"/>
              </a:rPr>
              <a:t>UCS: </a:t>
            </a:r>
            <a:r>
              <a:rPr lang="en-US" sz="4000" b="0" dirty="0" err="1" smtClean="0">
                <a:solidFill>
                  <a:srgbClr val="4DCAFF"/>
                </a:solidFill>
                <a:latin typeface="CiscoSansTT"/>
                <a:cs typeface="CiscoSansTT"/>
              </a:rPr>
              <a:t>schematische</a:t>
            </a:r>
            <a:r>
              <a:rPr lang="en-US" sz="4000" b="0" dirty="0" smtClean="0">
                <a:solidFill>
                  <a:srgbClr val="4DCAFF"/>
                </a:solidFill>
                <a:latin typeface="CiscoSansTT"/>
                <a:cs typeface="CiscoSansTT"/>
              </a:rPr>
              <a:t> </a:t>
            </a:r>
            <a:r>
              <a:rPr lang="en-US" sz="4000" b="0" dirty="0" err="1" smtClean="0">
                <a:solidFill>
                  <a:srgbClr val="4DCAFF"/>
                </a:solidFill>
                <a:latin typeface="CiscoSansTT"/>
                <a:cs typeface="CiscoSansTT"/>
              </a:rPr>
              <a:t>Darstellung</a:t>
            </a:r>
            <a:endParaRPr lang="en-US" sz="4000" b="0" dirty="0" smtClean="0">
              <a:solidFill>
                <a:srgbClr val="4DCAFF"/>
              </a:solidFill>
              <a:latin typeface="CiscoSansTT"/>
              <a:cs typeface="CiscoSansTT"/>
            </a:endParaRPr>
          </a:p>
          <a:p>
            <a:r>
              <a:rPr lang="en-US" sz="2400" b="0" dirty="0" smtClean="0">
                <a:solidFill>
                  <a:srgbClr val="4DCAFF"/>
                </a:solidFill>
                <a:latin typeface="CiscoSansTT"/>
                <a:cs typeface="CiscoSansTT"/>
              </a:rPr>
              <a:t>  </a:t>
            </a:r>
            <a:endParaRPr lang="en-US" sz="2400" b="0" dirty="0">
              <a:solidFill>
                <a:srgbClr val="4DCAFF"/>
              </a:solidFill>
              <a:latin typeface="CiscoSansTT"/>
              <a:cs typeface="CiscoSansTT"/>
            </a:endParaRPr>
          </a:p>
        </p:txBody>
      </p:sp>
      <p:grpSp>
        <p:nvGrpSpPr>
          <p:cNvPr id="613" name="Group 609"/>
          <p:cNvGrpSpPr>
            <a:grpSpLocks/>
          </p:cNvGrpSpPr>
          <p:nvPr/>
        </p:nvGrpSpPr>
        <p:grpSpPr bwMode="auto">
          <a:xfrm>
            <a:off x="3752850" y="2171837"/>
            <a:ext cx="1824038" cy="1100139"/>
            <a:chOff x="2045" y="1535"/>
            <a:chExt cx="1149" cy="693"/>
          </a:xfrm>
        </p:grpSpPr>
        <p:pic>
          <p:nvPicPr>
            <p:cNvPr id="614" name="Picture 610" descr="nuova_cloud squa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45" y="1535"/>
              <a:ext cx="1149" cy="693"/>
            </a:xfrm>
            <a:prstGeom prst="rect">
              <a:avLst/>
            </a:prstGeom>
            <a:noFill/>
            <a:ln w="9525">
              <a:noFill/>
              <a:miter lim="800000"/>
              <a:headEnd/>
              <a:tailEnd/>
            </a:ln>
          </p:spPr>
        </p:pic>
        <p:sp>
          <p:nvSpPr>
            <p:cNvPr id="615" name="Text Box 611"/>
            <p:cNvSpPr txBox="1">
              <a:spLocks noChangeArrowheads="1"/>
            </p:cNvSpPr>
            <p:nvPr/>
          </p:nvSpPr>
          <p:spPr bwMode="auto">
            <a:xfrm>
              <a:off x="2400" y="1697"/>
              <a:ext cx="399" cy="233"/>
            </a:xfrm>
            <a:prstGeom prst="rect">
              <a:avLst/>
            </a:prstGeom>
            <a:noFill/>
            <a:ln w="12700" algn="ctr">
              <a:noFill/>
              <a:miter lim="800000"/>
              <a:headEnd/>
              <a:tailEnd/>
            </a:ln>
          </p:spPr>
          <p:txBody>
            <a:bodyPr wrap="none">
              <a:spAutoFit/>
            </a:bodyPr>
            <a:lstStyle/>
            <a:p>
              <a:r>
                <a:rPr lang="en-US" dirty="0">
                  <a:latin typeface="CiscoSansTT"/>
                  <a:cs typeface="CiscoSansTT"/>
                </a:rPr>
                <a:t>LAN</a:t>
              </a:r>
            </a:p>
          </p:txBody>
        </p:sp>
      </p:grpSp>
      <p:grpSp>
        <p:nvGrpSpPr>
          <p:cNvPr id="52246" name="Group 203"/>
          <p:cNvGrpSpPr>
            <a:grpSpLocks/>
          </p:cNvGrpSpPr>
          <p:nvPr/>
        </p:nvGrpSpPr>
        <p:grpSpPr bwMode="auto">
          <a:xfrm>
            <a:off x="1712913" y="4283214"/>
            <a:ext cx="4478338" cy="2160588"/>
            <a:chOff x="1079" y="2780"/>
            <a:chExt cx="2821" cy="1361"/>
          </a:xfrm>
        </p:grpSpPr>
        <p:grpSp>
          <p:nvGrpSpPr>
            <p:cNvPr id="52264" name="Group 260"/>
            <p:cNvGrpSpPr>
              <a:grpSpLocks/>
            </p:cNvGrpSpPr>
            <p:nvPr/>
          </p:nvGrpSpPr>
          <p:grpSpPr bwMode="auto">
            <a:xfrm>
              <a:off x="1079" y="2782"/>
              <a:ext cx="498" cy="1358"/>
              <a:chOff x="4950" y="2781"/>
              <a:chExt cx="498" cy="1358"/>
            </a:xfrm>
          </p:grpSpPr>
          <p:grpSp>
            <p:nvGrpSpPr>
              <p:cNvPr id="52545" name="Group 261"/>
              <p:cNvGrpSpPr>
                <a:grpSpLocks/>
              </p:cNvGrpSpPr>
              <p:nvPr/>
            </p:nvGrpSpPr>
            <p:grpSpPr bwMode="auto">
              <a:xfrm>
                <a:off x="4950" y="3894"/>
                <a:ext cx="498" cy="245"/>
                <a:chOff x="4950" y="3894"/>
                <a:chExt cx="498" cy="245"/>
              </a:xfrm>
            </p:grpSpPr>
            <p:grpSp>
              <p:nvGrpSpPr>
                <p:cNvPr id="52590" name="Group 262"/>
                <p:cNvGrpSpPr>
                  <a:grpSpLocks noChangeAspect="1"/>
                </p:cNvGrpSpPr>
                <p:nvPr/>
              </p:nvGrpSpPr>
              <p:grpSpPr bwMode="auto">
                <a:xfrm>
                  <a:off x="4950" y="3894"/>
                  <a:ext cx="246" cy="245"/>
                  <a:chOff x="3694" y="3181"/>
                  <a:chExt cx="326" cy="402"/>
                </a:xfrm>
              </p:grpSpPr>
              <p:sp>
                <p:nvSpPr>
                  <p:cNvPr id="52596" name="AutoShape 263"/>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97" name="AutoShape 264"/>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98" name="AutoShape 265"/>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99" name="AutoShape 266"/>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nvGrpSpPr>
                <p:cNvPr id="52591" name="Group 267"/>
                <p:cNvGrpSpPr>
                  <a:grpSpLocks noChangeAspect="1"/>
                </p:cNvGrpSpPr>
                <p:nvPr/>
              </p:nvGrpSpPr>
              <p:grpSpPr bwMode="auto">
                <a:xfrm>
                  <a:off x="5202" y="3894"/>
                  <a:ext cx="246" cy="245"/>
                  <a:chOff x="3694" y="3181"/>
                  <a:chExt cx="326" cy="402"/>
                </a:xfrm>
              </p:grpSpPr>
              <p:sp>
                <p:nvSpPr>
                  <p:cNvPr id="52592" name="AutoShape 268"/>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93" name="AutoShape 269"/>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94" name="AutoShape 270"/>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95" name="AutoShape 271"/>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grpSp>
            <p:nvGrpSpPr>
              <p:cNvPr id="52546" name="Group 272"/>
              <p:cNvGrpSpPr>
                <a:grpSpLocks/>
              </p:cNvGrpSpPr>
              <p:nvPr/>
            </p:nvGrpSpPr>
            <p:grpSpPr bwMode="auto">
              <a:xfrm>
                <a:off x="4950" y="2781"/>
                <a:ext cx="498" cy="245"/>
                <a:chOff x="4950" y="3894"/>
                <a:chExt cx="498" cy="245"/>
              </a:xfrm>
            </p:grpSpPr>
            <p:grpSp>
              <p:nvGrpSpPr>
                <p:cNvPr id="52580" name="Group 273"/>
                <p:cNvGrpSpPr>
                  <a:grpSpLocks noChangeAspect="1"/>
                </p:cNvGrpSpPr>
                <p:nvPr/>
              </p:nvGrpSpPr>
              <p:grpSpPr bwMode="auto">
                <a:xfrm>
                  <a:off x="4950" y="3894"/>
                  <a:ext cx="246" cy="245"/>
                  <a:chOff x="3694" y="3181"/>
                  <a:chExt cx="326" cy="402"/>
                </a:xfrm>
              </p:grpSpPr>
              <p:sp>
                <p:nvSpPr>
                  <p:cNvPr id="52586" name="AutoShape 274"/>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87" name="AutoShape 275"/>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88" name="AutoShape 276"/>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89" name="AutoShape 277"/>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nvGrpSpPr>
                <p:cNvPr id="52581" name="Group 278"/>
                <p:cNvGrpSpPr>
                  <a:grpSpLocks noChangeAspect="1"/>
                </p:cNvGrpSpPr>
                <p:nvPr/>
              </p:nvGrpSpPr>
              <p:grpSpPr bwMode="auto">
                <a:xfrm>
                  <a:off x="5202" y="3894"/>
                  <a:ext cx="246" cy="245"/>
                  <a:chOff x="3694" y="3181"/>
                  <a:chExt cx="326" cy="402"/>
                </a:xfrm>
              </p:grpSpPr>
              <p:sp>
                <p:nvSpPr>
                  <p:cNvPr id="52582" name="AutoShape 279"/>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83" name="AutoShape 280"/>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84" name="AutoShape 281"/>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85" name="AutoShape 282"/>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grpSp>
            <p:nvGrpSpPr>
              <p:cNvPr id="52547" name="Group 283"/>
              <p:cNvGrpSpPr>
                <a:grpSpLocks/>
              </p:cNvGrpSpPr>
              <p:nvPr/>
            </p:nvGrpSpPr>
            <p:grpSpPr bwMode="auto">
              <a:xfrm>
                <a:off x="4950" y="3061"/>
                <a:ext cx="498" cy="245"/>
                <a:chOff x="4950" y="3894"/>
                <a:chExt cx="498" cy="245"/>
              </a:xfrm>
            </p:grpSpPr>
            <p:grpSp>
              <p:nvGrpSpPr>
                <p:cNvPr id="52570" name="Group 284"/>
                <p:cNvGrpSpPr>
                  <a:grpSpLocks noChangeAspect="1"/>
                </p:cNvGrpSpPr>
                <p:nvPr/>
              </p:nvGrpSpPr>
              <p:grpSpPr bwMode="auto">
                <a:xfrm>
                  <a:off x="4950" y="3894"/>
                  <a:ext cx="246" cy="245"/>
                  <a:chOff x="3694" y="3181"/>
                  <a:chExt cx="326" cy="402"/>
                </a:xfrm>
              </p:grpSpPr>
              <p:sp>
                <p:nvSpPr>
                  <p:cNvPr id="52576" name="AutoShape 285"/>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77" name="AutoShape 286"/>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78" name="AutoShape 287"/>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79" name="AutoShape 288"/>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nvGrpSpPr>
                <p:cNvPr id="52571" name="Group 289"/>
                <p:cNvGrpSpPr>
                  <a:grpSpLocks noChangeAspect="1"/>
                </p:cNvGrpSpPr>
                <p:nvPr/>
              </p:nvGrpSpPr>
              <p:grpSpPr bwMode="auto">
                <a:xfrm>
                  <a:off x="5202" y="3894"/>
                  <a:ext cx="246" cy="245"/>
                  <a:chOff x="3694" y="3181"/>
                  <a:chExt cx="326" cy="402"/>
                </a:xfrm>
              </p:grpSpPr>
              <p:sp>
                <p:nvSpPr>
                  <p:cNvPr id="52572" name="AutoShape 290"/>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73" name="AutoShape 291"/>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74" name="AutoShape 292"/>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75" name="AutoShape 293"/>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grpSp>
            <p:nvGrpSpPr>
              <p:cNvPr id="52548" name="Group 294"/>
              <p:cNvGrpSpPr>
                <a:grpSpLocks/>
              </p:cNvGrpSpPr>
              <p:nvPr/>
            </p:nvGrpSpPr>
            <p:grpSpPr bwMode="auto">
              <a:xfrm>
                <a:off x="4950" y="3337"/>
                <a:ext cx="498" cy="245"/>
                <a:chOff x="4950" y="3894"/>
                <a:chExt cx="498" cy="245"/>
              </a:xfrm>
            </p:grpSpPr>
            <p:grpSp>
              <p:nvGrpSpPr>
                <p:cNvPr id="52560" name="Group 295"/>
                <p:cNvGrpSpPr>
                  <a:grpSpLocks noChangeAspect="1"/>
                </p:cNvGrpSpPr>
                <p:nvPr/>
              </p:nvGrpSpPr>
              <p:grpSpPr bwMode="auto">
                <a:xfrm>
                  <a:off x="4950" y="3894"/>
                  <a:ext cx="246" cy="245"/>
                  <a:chOff x="3694" y="3181"/>
                  <a:chExt cx="326" cy="402"/>
                </a:xfrm>
              </p:grpSpPr>
              <p:sp>
                <p:nvSpPr>
                  <p:cNvPr id="52566" name="AutoShape 296"/>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67" name="AutoShape 297"/>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68" name="AutoShape 298"/>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69" name="AutoShape 299"/>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nvGrpSpPr>
                <p:cNvPr id="52561" name="Group 300"/>
                <p:cNvGrpSpPr>
                  <a:grpSpLocks noChangeAspect="1"/>
                </p:cNvGrpSpPr>
                <p:nvPr/>
              </p:nvGrpSpPr>
              <p:grpSpPr bwMode="auto">
                <a:xfrm>
                  <a:off x="5202" y="3894"/>
                  <a:ext cx="246" cy="245"/>
                  <a:chOff x="3694" y="3181"/>
                  <a:chExt cx="326" cy="402"/>
                </a:xfrm>
              </p:grpSpPr>
              <p:sp>
                <p:nvSpPr>
                  <p:cNvPr id="52562" name="AutoShape 301"/>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63" name="AutoShape 302"/>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64" name="AutoShape 303"/>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65" name="AutoShape 304"/>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grpSp>
            <p:nvGrpSpPr>
              <p:cNvPr id="52549" name="Group 305"/>
              <p:cNvGrpSpPr>
                <a:grpSpLocks/>
              </p:cNvGrpSpPr>
              <p:nvPr/>
            </p:nvGrpSpPr>
            <p:grpSpPr bwMode="auto">
              <a:xfrm>
                <a:off x="4950" y="3613"/>
                <a:ext cx="498" cy="245"/>
                <a:chOff x="4950" y="3894"/>
                <a:chExt cx="498" cy="245"/>
              </a:xfrm>
            </p:grpSpPr>
            <p:grpSp>
              <p:nvGrpSpPr>
                <p:cNvPr id="52550" name="Group 306"/>
                <p:cNvGrpSpPr>
                  <a:grpSpLocks noChangeAspect="1"/>
                </p:cNvGrpSpPr>
                <p:nvPr/>
              </p:nvGrpSpPr>
              <p:grpSpPr bwMode="auto">
                <a:xfrm>
                  <a:off x="4950" y="3894"/>
                  <a:ext cx="246" cy="245"/>
                  <a:chOff x="3694" y="3181"/>
                  <a:chExt cx="326" cy="402"/>
                </a:xfrm>
              </p:grpSpPr>
              <p:sp>
                <p:nvSpPr>
                  <p:cNvPr id="52556" name="AutoShape 307"/>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57" name="AutoShape 308"/>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58" name="AutoShape 309"/>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59" name="AutoShape 310"/>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nvGrpSpPr>
                <p:cNvPr id="52551" name="Group 311"/>
                <p:cNvGrpSpPr>
                  <a:grpSpLocks noChangeAspect="1"/>
                </p:cNvGrpSpPr>
                <p:nvPr/>
              </p:nvGrpSpPr>
              <p:grpSpPr bwMode="auto">
                <a:xfrm>
                  <a:off x="5202" y="3894"/>
                  <a:ext cx="246" cy="245"/>
                  <a:chOff x="3694" y="3181"/>
                  <a:chExt cx="326" cy="402"/>
                </a:xfrm>
              </p:grpSpPr>
              <p:sp>
                <p:nvSpPr>
                  <p:cNvPr id="52552" name="AutoShape 312"/>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53" name="AutoShape 313"/>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54" name="AutoShape 314"/>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55" name="AutoShape 315"/>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grpSp>
        <p:grpSp>
          <p:nvGrpSpPr>
            <p:cNvPr id="52265" name="Group 316"/>
            <p:cNvGrpSpPr>
              <a:grpSpLocks/>
            </p:cNvGrpSpPr>
            <p:nvPr/>
          </p:nvGrpSpPr>
          <p:grpSpPr bwMode="auto">
            <a:xfrm>
              <a:off x="1856" y="2781"/>
              <a:ext cx="498" cy="1358"/>
              <a:chOff x="4950" y="2781"/>
              <a:chExt cx="498" cy="1358"/>
            </a:xfrm>
          </p:grpSpPr>
          <p:grpSp>
            <p:nvGrpSpPr>
              <p:cNvPr id="52490" name="Group 317"/>
              <p:cNvGrpSpPr>
                <a:grpSpLocks/>
              </p:cNvGrpSpPr>
              <p:nvPr/>
            </p:nvGrpSpPr>
            <p:grpSpPr bwMode="auto">
              <a:xfrm>
                <a:off x="4950" y="3894"/>
                <a:ext cx="498" cy="245"/>
                <a:chOff x="4950" y="3894"/>
                <a:chExt cx="498" cy="245"/>
              </a:xfrm>
            </p:grpSpPr>
            <p:grpSp>
              <p:nvGrpSpPr>
                <p:cNvPr id="52535" name="Group 318"/>
                <p:cNvGrpSpPr>
                  <a:grpSpLocks noChangeAspect="1"/>
                </p:cNvGrpSpPr>
                <p:nvPr/>
              </p:nvGrpSpPr>
              <p:grpSpPr bwMode="auto">
                <a:xfrm>
                  <a:off x="4950" y="3894"/>
                  <a:ext cx="246" cy="245"/>
                  <a:chOff x="3694" y="3181"/>
                  <a:chExt cx="326" cy="402"/>
                </a:xfrm>
              </p:grpSpPr>
              <p:sp>
                <p:nvSpPr>
                  <p:cNvPr id="52541" name="AutoShape 319"/>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42" name="AutoShape 320"/>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43" name="AutoShape 321"/>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44" name="AutoShape 322"/>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nvGrpSpPr>
                <p:cNvPr id="52536" name="Group 323"/>
                <p:cNvGrpSpPr>
                  <a:grpSpLocks noChangeAspect="1"/>
                </p:cNvGrpSpPr>
                <p:nvPr/>
              </p:nvGrpSpPr>
              <p:grpSpPr bwMode="auto">
                <a:xfrm>
                  <a:off x="5202" y="3894"/>
                  <a:ext cx="246" cy="245"/>
                  <a:chOff x="3694" y="3181"/>
                  <a:chExt cx="326" cy="402"/>
                </a:xfrm>
              </p:grpSpPr>
              <p:sp>
                <p:nvSpPr>
                  <p:cNvPr id="52537" name="AutoShape 324"/>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38" name="AutoShape 325"/>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39" name="AutoShape 326"/>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40" name="AutoShape 327"/>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grpSp>
            <p:nvGrpSpPr>
              <p:cNvPr id="52491" name="Group 328"/>
              <p:cNvGrpSpPr>
                <a:grpSpLocks/>
              </p:cNvGrpSpPr>
              <p:nvPr/>
            </p:nvGrpSpPr>
            <p:grpSpPr bwMode="auto">
              <a:xfrm>
                <a:off x="4950" y="2781"/>
                <a:ext cx="498" cy="245"/>
                <a:chOff x="4950" y="3894"/>
                <a:chExt cx="498" cy="245"/>
              </a:xfrm>
            </p:grpSpPr>
            <p:grpSp>
              <p:nvGrpSpPr>
                <p:cNvPr id="52525" name="Group 329"/>
                <p:cNvGrpSpPr>
                  <a:grpSpLocks noChangeAspect="1"/>
                </p:cNvGrpSpPr>
                <p:nvPr/>
              </p:nvGrpSpPr>
              <p:grpSpPr bwMode="auto">
                <a:xfrm>
                  <a:off x="4950" y="3894"/>
                  <a:ext cx="246" cy="245"/>
                  <a:chOff x="3694" y="3181"/>
                  <a:chExt cx="326" cy="402"/>
                </a:xfrm>
              </p:grpSpPr>
              <p:sp>
                <p:nvSpPr>
                  <p:cNvPr id="52531" name="AutoShape 330"/>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32" name="AutoShape 331"/>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33" name="AutoShape 332"/>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34" name="AutoShape 333"/>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nvGrpSpPr>
                <p:cNvPr id="52526" name="Group 334"/>
                <p:cNvGrpSpPr>
                  <a:grpSpLocks noChangeAspect="1"/>
                </p:cNvGrpSpPr>
                <p:nvPr/>
              </p:nvGrpSpPr>
              <p:grpSpPr bwMode="auto">
                <a:xfrm>
                  <a:off x="5202" y="3894"/>
                  <a:ext cx="246" cy="245"/>
                  <a:chOff x="3694" y="3181"/>
                  <a:chExt cx="326" cy="402"/>
                </a:xfrm>
              </p:grpSpPr>
              <p:sp>
                <p:nvSpPr>
                  <p:cNvPr id="52527" name="AutoShape 335"/>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28" name="AutoShape 336"/>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29" name="AutoShape 337"/>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30" name="AutoShape 338"/>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grpSp>
            <p:nvGrpSpPr>
              <p:cNvPr id="52492" name="Group 339"/>
              <p:cNvGrpSpPr>
                <a:grpSpLocks/>
              </p:cNvGrpSpPr>
              <p:nvPr/>
            </p:nvGrpSpPr>
            <p:grpSpPr bwMode="auto">
              <a:xfrm>
                <a:off x="4950" y="3061"/>
                <a:ext cx="498" cy="245"/>
                <a:chOff x="4950" y="3894"/>
                <a:chExt cx="498" cy="245"/>
              </a:xfrm>
            </p:grpSpPr>
            <p:grpSp>
              <p:nvGrpSpPr>
                <p:cNvPr id="52515" name="Group 340"/>
                <p:cNvGrpSpPr>
                  <a:grpSpLocks noChangeAspect="1"/>
                </p:cNvGrpSpPr>
                <p:nvPr/>
              </p:nvGrpSpPr>
              <p:grpSpPr bwMode="auto">
                <a:xfrm>
                  <a:off x="4950" y="3894"/>
                  <a:ext cx="246" cy="245"/>
                  <a:chOff x="3694" y="3181"/>
                  <a:chExt cx="326" cy="402"/>
                </a:xfrm>
              </p:grpSpPr>
              <p:sp>
                <p:nvSpPr>
                  <p:cNvPr id="52521" name="AutoShape 341"/>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22" name="AutoShape 342"/>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23" name="AutoShape 343"/>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24" name="AutoShape 344"/>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nvGrpSpPr>
                <p:cNvPr id="52516" name="Group 345"/>
                <p:cNvGrpSpPr>
                  <a:grpSpLocks noChangeAspect="1"/>
                </p:cNvGrpSpPr>
                <p:nvPr/>
              </p:nvGrpSpPr>
              <p:grpSpPr bwMode="auto">
                <a:xfrm>
                  <a:off x="5202" y="3894"/>
                  <a:ext cx="246" cy="245"/>
                  <a:chOff x="3694" y="3181"/>
                  <a:chExt cx="326" cy="402"/>
                </a:xfrm>
              </p:grpSpPr>
              <p:sp>
                <p:nvSpPr>
                  <p:cNvPr id="52517" name="AutoShape 346"/>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18" name="AutoShape 347"/>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19" name="AutoShape 348"/>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20" name="AutoShape 349"/>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grpSp>
            <p:nvGrpSpPr>
              <p:cNvPr id="52493" name="Group 350"/>
              <p:cNvGrpSpPr>
                <a:grpSpLocks/>
              </p:cNvGrpSpPr>
              <p:nvPr/>
            </p:nvGrpSpPr>
            <p:grpSpPr bwMode="auto">
              <a:xfrm>
                <a:off x="4950" y="3337"/>
                <a:ext cx="498" cy="245"/>
                <a:chOff x="4950" y="3894"/>
                <a:chExt cx="498" cy="245"/>
              </a:xfrm>
            </p:grpSpPr>
            <p:grpSp>
              <p:nvGrpSpPr>
                <p:cNvPr id="52505" name="Group 351"/>
                <p:cNvGrpSpPr>
                  <a:grpSpLocks noChangeAspect="1"/>
                </p:cNvGrpSpPr>
                <p:nvPr/>
              </p:nvGrpSpPr>
              <p:grpSpPr bwMode="auto">
                <a:xfrm>
                  <a:off x="4950" y="3894"/>
                  <a:ext cx="246" cy="245"/>
                  <a:chOff x="3694" y="3181"/>
                  <a:chExt cx="326" cy="402"/>
                </a:xfrm>
              </p:grpSpPr>
              <p:sp>
                <p:nvSpPr>
                  <p:cNvPr id="52511" name="AutoShape 352"/>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12" name="AutoShape 353"/>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13" name="AutoShape 354"/>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14" name="AutoShape 355"/>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nvGrpSpPr>
                <p:cNvPr id="52506" name="Group 356"/>
                <p:cNvGrpSpPr>
                  <a:grpSpLocks noChangeAspect="1"/>
                </p:cNvGrpSpPr>
                <p:nvPr/>
              </p:nvGrpSpPr>
              <p:grpSpPr bwMode="auto">
                <a:xfrm>
                  <a:off x="5202" y="3894"/>
                  <a:ext cx="246" cy="245"/>
                  <a:chOff x="3694" y="3181"/>
                  <a:chExt cx="326" cy="402"/>
                </a:xfrm>
              </p:grpSpPr>
              <p:sp>
                <p:nvSpPr>
                  <p:cNvPr id="52507" name="AutoShape 357"/>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08" name="AutoShape 358"/>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09" name="AutoShape 359"/>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10" name="AutoShape 360"/>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grpSp>
            <p:nvGrpSpPr>
              <p:cNvPr id="52494" name="Group 361"/>
              <p:cNvGrpSpPr>
                <a:grpSpLocks/>
              </p:cNvGrpSpPr>
              <p:nvPr/>
            </p:nvGrpSpPr>
            <p:grpSpPr bwMode="auto">
              <a:xfrm>
                <a:off x="4950" y="3613"/>
                <a:ext cx="498" cy="245"/>
                <a:chOff x="4950" y="3894"/>
                <a:chExt cx="498" cy="245"/>
              </a:xfrm>
            </p:grpSpPr>
            <p:grpSp>
              <p:nvGrpSpPr>
                <p:cNvPr id="52495" name="Group 362"/>
                <p:cNvGrpSpPr>
                  <a:grpSpLocks noChangeAspect="1"/>
                </p:cNvGrpSpPr>
                <p:nvPr/>
              </p:nvGrpSpPr>
              <p:grpSpPr bwMode="auto">
                <a:xfrm>
                  <a:off x="4950" y="3894"/>
                  <a:ext cx="246" cy="245"/>
                  <a:chOff x="3694" y="3181"/>
                  <a:chExt cx="326" cy="402"/>
                </a:xfrm>
              </p:grpSpPr>
              <p:sp>
                <p:nvSpPr>
                  <p:cNvPr id="52501" name="AutoShape 363"/>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02" name="AutoShape 364"/>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03" name="AutoShape 365"/>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04" name="AutoShape 366"/>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nvGrpSpPr>
                <p:cNvPr id="52496" name="Group 367"/>
                <p:cNvGrpSpPr>
                  <a:grpSpLocks noChangeAspect="1"/>
                </p:cNvGrpSpPr>
                <p:nvPr/>
              </p:nvGrpSpPr>
              <p:grpSpPr bwMode="auto">
                <a:xfrm>
                  <a:off x="5202" y="3894"/>
                  <a:ext cx="246" cy="245"/>
                  <a:chOff x="3694" y="3181"/>
                  <a:chExt cx="326" cy="402"/>
                </a:xfrm>
              </p:grpSpPr>
              <p:sp>
                <p:nvSpPr>
                  <p:cNvPr id="52497" name="AutoShape 368"/>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98" name="AutoShape 369"/>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99" name="AutoShape 370"/>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500" name="AutoShape 371"/>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grpSp>
        <p:grpSp>
          <p:nvGrpSpPr>
            <p:cNvPr id="52266" name="Group 372"/>
            <p:cNvGrpSpPr>
              <a:grpSpLocks/>
            </p:cNvGrpSpPr>
            <p:nvPr/>
          </p:nvGrpSpPr>
          <p:grpSpPr bwMode="auto">
            <a:xfrm>
              <a:off x="2630" y="2780"/>
              <a:ext cx="498" cy="1358"/>
              <a:chOff x="4950" y="2781"/>
              <a:chExt cx="498" cy="1358"/>
            </a:xfrm>
          </p:grpSpPr>
          <p:grpSp>
            <p:nvGrpSpPr>
              <p:cNvPr id="52435" name="Group 373"/>
              <p:cNvGrpSpPr>
                <a:grpSpLocks/>
              </p:cNvGrpSpPr>
              <p:nvPr/>
            </p:nvGrpSpPr>
            <p:grpSpPr bwMode="auto">
              <a:xfrm>
                <a:off x="4950" y="3894"/>
                <a:ext cx="498" cy="245"/>
                <a:chOff x="4950" y="3894"/>
                <a:chExt cx="498" cy="245"/>
              </a:xfrm>
            </p:grpSpPr>
            <p:grpSp>
              <p:nvGrpSpPr>
                <p:cNvPr id="52480" name="Group 374"/>
                <p:cNvGrpSpPr>
                  <a:grpSpLocks noChangeAspect="1"/>
                </p:cNvGrpSpPr>
                <p:nvPr/>
              </p:nvGrpSpPr>
              <p:grpSpPr bwMode="auto">
                <a:xfrm>
                  <a:off x="4950" y="3894"/>
                  <a:ext cx="246" cy="245"/>
                  <a:chOff x="3694" y="3181"/>
                  <a:chExt cx="326" cy="402"/>
                </a:xfrm>
              </p:grpSpPr>
              <p:sp>
                <p:nvSpPr>
                  <p:cNvPr id="52486" name="AutoShape 375"/>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87" name="AutoShape 376"/>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88" name="AutoShape 377"/>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89" name="AutoShape 378"/>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nvGrpSpPr>
                <p:cNvPr id="52481" name="Group 379"/>
                <p:cNvGrpSpPr>
                  <a:grpSpLocks noChangeAspect="1"/>
                </p:cNvGrpSpPr>
                <p:nvPr/>
              </p:nvGrpSpPr>
              <p:grpSpPr bwMode="auto">
                <a:xfrm>
                  <a:off x="5202" y="3894"/>
                  <a:ext cx="246" cy="245"/>
                  <a:chOff x="3694" y="3181"/>
                  <a:chExt cx="326" cy="402"/>
                </a:xfrm>
              </p:grpSpPr>
              <p:sp>
                <p:nvSpPr>
                  <p:cNvPr id="52482" name="AutoShape 380"/>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83" name="AutoShape 381"/>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84" name="AutoShape 382"/>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85" name="AutoShape 383"/>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grpSp>
            <p:nvGrpSpPr>
              <p:cNvPr id="52436" name="Group 384"/>
              <p:cNvGrpSpPr>
                <a:grpSpLocks/>
              </p:cNvGrpSpPr>
              <p:nvPr/>
            </p:nvGrpSpPr>
            <p:grpSpPr bwMode="auto">
              <a:xfrm>
                <a:off x="4950" y="2781"/>
                <a:ext cx="498" cy="245"/>
                <a:chOff x="4950" y="3894"/>
                <a:chExt cx="498" cy="245"/>
              </a:xfrm>
            </p:grpSpPr>
            <p:grpSp>
              <p:nvGrpSpPr>
                <p:cNvPr id="52470" name="Group 385"/>
                <p:cNvGrpSpPr>
                  <a:grpSpLocks noChangeAspect="1"/>
                </p:cNvGrpSpPr>
                <p:nvPr/>
              </p:nvGrpSpPr>
              <p:grpSpPr bwMode="auto">
                <a:xfrm>
                  <a:off x="4950" y="3894"/>
                  <a:ext cx="246" cy="245"/>
                  <a:chOff x="3694" y="3181"/>
                  <a:chExt cx="326" cy="402"/>
                </a:xfrm>
              </p:grpSpPr>
              <p:sp>
                <p:nvSpPr>
                  <p:cNvPr id="52476" name="AutoShape 386"/>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77" name="AutoShape 387"/>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78" name="AutoShape 388"/>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79" name="AutoShape 389"/>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nvGrpSpPr>
                <p:cNvPr id="52471" name="Group 390"/>
                <p:cNvGrpSpPr>
                  <a:grpSpLocks noChangeAspect="1"/>
                </p:cNvGrpSpPr>
                <p:nvPr/>
              </p:nvGrpSpPr>
              <p:grpSpPr bwMode="auto">
                <a:xfrm>
                  <a:off x="5202" y="3894"/>
                  <a:ext cx="246" cy="245"/>
                  <a:chOff x="3694" y="3181"/>
                  <a:chExt cx="326" cy="402"/>
                </a:xfrm>
              </p:grpSpPr>
              <p:sp>
                <p:nvSpPr>
                  <p:cNvPr id="52472" name="AutoShape 391"/>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73" name="AutoShape 392"/>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74" name="AutoShape 393"/>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75" name="AutoShape 394"/>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grpSp>
            <p:nvGrpSpPr>
              <p:cNvPr id="52437" name="Group 395"/>
              <p:cNvGrpSpPr>
                <a:grpSpLocks/>
              </p:cNvGrpSpPr>
              <p:nvPr/>
            </p:nvGrpSpPr>
            <p:grpSpPr bwMode="auto">
              <a:xfrm>
                <a:off x="4950" y="3061"/>
                <a:ext cx="498" cy="245"/>
                <a:chOff x="4950" y="3894"/>
                <a:chExt cx="498" cy="245"/>
              </a:xfrm>
            </p:grpSpPr>
            <p:grpSp>
              <p:nvGrpSpPr>
                <p:cNvPr id="52460" name="Group 396"/>
                <p:cNvGrpSpPr>
                  <a:grpSpLocks noChangeAspect="1"/>
                </p:cNvGrpSpPr>
                <p:nvPr/>
              </p:nvGrpSpPr>
              <p:grpSpPr bwMode="auto">
                <a:xfrm>
                  <a:off x="4950" y="3894"/>
                  <a:ext cx="246" cy="245"/>
                  <a:chOff x="3694" y="3181"/>
                  <a:chExt cx="326" cy="402"/>
                </a:xfrm>
              </p:grpSpPr>
              <p:sp>
                <p:nvSpPr>
                  <p:cNvPr id="52466" name="AutoShape 397"/>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67" name="AutoShape 398"/>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68" name="AutoShape 399"/>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69" name="AutoShape 400"/>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nvGrpSpPr>
                <p:cNvPr id="52461" name="Group 401"/>
                <p:cNvGrpSpPr>
                  <a:grpSpLocks noChangeAspect="1"/>
                </p:cNvGrpSpPr>
                <p:nvPr/>
              </p:nvGrpSpPr>
              <p:grpSpPr bwMode="auto">
                <a:xfrm>
                  <a:off x="5202" y="3894"/>
                  <a:ext cx="246" cy="245"/>
                  <a:chOff x="3694" y="3181"/>
                  <a:chExt cx="326" cy="402"/>
                </a:xfrm>
              </p:grpSpPr>
              <p:sp>
                <p:nvSpPr>
                  <p:cNvPr id="52462" name="AutoShape 402"/>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63" name="AutoShape 403"/>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64" name="AutoShape 404"/>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65" name="AutoShape 405"/>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grpSp>
            <p:nvGrpSpPr>
              <p:cNvPr id="52438" name="Group 406"/>
              <p:cNvGrpSpPr>
                <a:grpSpLocks/>
              </p:cNvGrpSpPr>
              <p:nvPr/>
            </p:nvGrpSpPr>
            <p:grpSpPr bwMode="auto">
              <a:xfrm>
                <a:off x="4950" y="3337"/>
                <a:ext cx="498" cy="245"/>
                <a:chOff x="4950" y="3894"/>
                <a:chExt cx="498" cy="245"/>
              </a:xfrm>
            </p:grpSpPr>
            <p:grpSp>
              <p:nvGrpSpPr>
                <p:cNvPr id="52450" name="Group 407"/>
                <p:cNvGrpSpPr>
                  <a:grpSpLocks noChangeAspect="1"/>
                </p:cNvGrpSpPr>
                <p:nvPr/>
              </p:nvGrpSpPr>
              <p:grpSpPr bwMode="auto">
                <a:xfrm>
                  <a:off x="4950" y="3894"/>
                  <a:ext cx="246" cy="245"/>
                  <a:chOff x="3694" y="3181"/>
                  <a:chExt cx="326" cy="402"/>
                </a:xfrm>
              </p:grpSpPr>
              <p:sp>
                <p:nvSpPr>
                  <p:cNvPr id="52456" name="AutoShape 408"/>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57" name="AutoShape 409"/>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58" name="AutoShape 410"/>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59" name="AutoShape 411"/>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nvGrpSpPr>
                <p:cNvPr id="52451" name="Group 412"/>
                <p:cNvGrpSpPr>
                  <a:grpSpLocks noChangeAspect="1"/>
                </p:cNvGrpSpPr>
                <p:nvPr/>
              </p:nvGrpSpPr>
              <p:grpSpPr bwMode="auto">
                <a:xfrm>
                  <a:off x="5202" y="3894"/>
                  <a:ext cx="246" cy="245"/>
                  <a:chOff x="3694" y="3181"/>
                  <a:chExt cx="326" cy="402"/>
                </a:xfrm>
              </p:grpSpPr>
              <p:sp>
                <p:nvSpPr>
                  <p:cNvPr id="52452" name="AutoShape 413"/>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53" name="AutoShape 414"/>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54" name="AutoShape 415"/>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55" name="AutoShape 416"/>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grpSp>
            <p:nvGrpSpPr>
              <p:cNvPr id="52439" name="Group 417"/>
              <p:cNvGrpSpPr>
                <a:grpSpLocks/>
              </p:cNvGrpSpPr>
              <p:nvPr/>
            </p:nvGrpSpPr>
            <p:grpSpPr bwMode="auto">
              <a:xfrm>
                <a:off x="4950" y="3613"/>
                <a:ext cx="498" cy="245"/>
                <a:chOff x="4950" y="3894"/>
                <a:chExt cx="498" cy="245"/>
              </a:xfrm>
            </p:grpSpPr>
            <p:grpSp>
              <p:nvGrpSpPr>
                <p:cNvPr id="52440" name="Group 418"/>
                <p:cNvGrpSpPr>
                  <a:grpSpLocks noChangeAspect="1"/>
                </p:cNvGrpSpPr>
                <p:nvPr/>
              </p:nvGrpSpPr>
              <p:grpSpPr bwMode="auto">
                <a:xfrm>
                  <a:off x="4950" y="3894"/>
                  <a:ext cx="246" cy="245"/>
                  <a:chOff x="3694" y="3181"/>
                  <a:chExt cx="326" cy="402"/>
                </a:xfrm>
              </p:grpSpPr>
              <p:sp>
                <p:nvSpPr>
                  <p:cNvPr id="52446" name="AutoShape 419"/>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47" name="AutoShape 420"/>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48" name="AutoShape 421"/>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49" name="AutoShape 422"/>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nvGrpSpPr>
                <p:cNvPr id="52441" name="Group 423"/>
                <p:cNvGrpSpPr>
                  <a:grpSpLocks noChangeAspect="1"/>
                </p:cNvGrpSpPr>
                <p:nvPr/>
              </p:nvGrpSpPr>
              <p:grpSpPr bwMode="auto">
                <a:xfrm>
                  <a:off x="5202" y="3894"/>
                  <a:ext cx="246" cy="245"/>
                  <a:chOff x="3694" y="3181"/>
                  <a:chExt cx="326" cy="402"/>
                </a:xfrm>
              </p:grpSpPr>
              <p:sp>
                <p:nvSpPr>
                  <p:cNvPr id="52442" name="AutoShape 424"/>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43" name="AutoShape 425"/>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44" name="AutoShape 426"/>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45" name="AutoShape 427"/>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grpSp>
        <p:grpSp>
          <p:nvGrpSpPr>
            <p:cNvPr id="52267" name="Group 428"/>
            <p:cNvGrpSpPr>
              <a:grpSpLocks/>
            </p:cNvGrpSpPr>
            <p:nvPr/>
          </p:nvGrpSpPr>
          <p:grpSpPr bwMode="auto">
            <a:xfrm>
              <a:off x="3402" y="2783"/>
              <a:ext cx="498" cy="1358"/>
              <a:chOff x="4950" y="2781"/>
              <a:chExt cx="498" cy="1358"/>
            </a:xfrm>
          </p:grpSpPr>
          <p:grpSp>
            <p:nvGrpSpPr>
              <p:cNvPr id="52380" name="Group 429"/>
              <p:cNvGrpSpPr>
                <a:grpSpLocks/>
              </p:cNvGrpSpPr>
              <p:nvPr/>
            </p:nvGrpSpPr>
            <p:grpSpPr bwMode="auto">
              <a:xfrm>
                <a:off x="4950" y="3894"/>
                <a:ext cx="498" cy="245"/>
                <a:chOff x="4950" y="3894"/>
                <a:chExt cx="498" cy="245"/>
              </a:xfrm>
            </p:grpSpPr>
            <p:grpSp>
              <p:nvGrpSpPr>
                <p:cNvPr id="52425" name="Group 430"/>
                <p:cNvGrpSpPr>
                  <a:grpSpLocks noChangeAspect="1"/>
                </p:cNvGrpSpPr>
                <p:nvPr/>
              </p:nvGrpSpPr>
              <p:grpSpPr bwMode="auto">
                <a:xfrm>
                  <a:off x="4950" y="3894"/>
                  <a:ext cx="246" cy="245"/>
                  <a:chOff x="3694" y="3181"/>
                  <a:chExt cx="326" cy="402"/>
                </a:xfrm>
              </p:grpSpPr>
              <p:sp>
                <p:nvSpPr>
                  <p:cNvPr id="52431" name="AutoShape 431"/>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32" name="AutoShape 432"/>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33" name="AutoShape 433"/>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34" name="AutoShape 434"/>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nvGrpSpPr>
                <p:cNvPr id="52426" name="Group 435"/>
                <p:cNvGrpSpPr>
                  <a:grpSpLocks noChangeAspect="1"/>
                </p:cNvGrpSpPr>
                <p:nvPr/>
              </p:nvGrpSpPr>
              <p:grpSpPr bwMode="auto">
                <a:xfrm>
                  <a:off x="5202" y="3894"/>
                  <a:ext cx="246" cy="245"/>
                  <a:chOff x="3694" y="3181"/>
                  <a:chExt cx="326" cy="402"/>
                </a:xfrm>
              </p:grpSpPr>
              <p:sp>
                <p:nvSpPr>
                  <p:cNvPr id="52427" name="AutoShape 436"/>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28" name="AutoShape 437"/>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29" name="AutoShape 438"/>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30" name="AutoShape 439"/>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grpSp>
            <p:nvGrpSpPr>
              <p:cNvPr id="52381" name="Group 440"/>
              <p:cNvGrpSpPr>
                <a:grpSpLocks/>
              </p:cNvGrpSpPr>
              <p:nvPr/>
            </p:nvGrpSpPr>
            <p:grpSpPr bwMode="auto">
              <a:xfrm>
                <a:off x="4950" y="2781"/>
                <a:ext cx="498" cy="245"/>
                <a:chOff x="4950" y="3894"/>
                <a:chExt cx="498" cy="245"/>
              </a:xfrm>
            </p:grpSpPr>
            <p:grpSp>
              <p:nvGrpSpPr>
                <p:cNvPr id="52415" name="Group 441"/>
                <p:cNvGrpSpPr>
                  <a:grpSpLocks noChangeAspect="1"/>
                </p:cNvGrpSpPr>
                <p:nvPr/>
              </p:nvGrpSpPr>
              <p:grpSpPr bwMode="auto">
                <a:xfrm>
                  <a:off x="4950" y="3894"/>
                  <a:ext cx="246" cy="245"/>
                  <a:chOff x="3694" y="3181"/>
                  <a:chExt cx="326" cy="402"/>
                </a:xfrm>
              </p:grpSpPr>
              <p:sp>
                <p:nvSpPr>
                  <p:cNvPr id="52421" name="AutoShape 442"/>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22" name="AutoShape 443"/>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23" name="AutoShape 444"/>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24" name="AutoShape 445"/>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nvGrpSpPr>
                <p:cNvPr id="52416" name="Group 446"/>
                <p:cNvGrpSpPr>
                  <a:grpSpLocks noChangeAspect="1"/>
                </p:cNvGrpSpPr>
                <p:nvPr/>
              </p:nvGrpSpPr>
              <p:grpSpPr bwMode="auto">
                <a:xfrm>
                  <a:off x="5202" y="3894"/>
                  <a:ext cx="246" cy="245"/>
                  <a:chOff x="3694" y="3181"/>
                  <a:chExt cx="326" cy="402"/>
                </a:xfrm>
              </p:grpSpPr>
              <p:sp>
                <p:nvSpPr>
                  <p:cNvPr id="52417" name="AutoShape 447"/>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18" name="AutoShape 448"/>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19" name="AutoShape 449"/>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20" name="AutoShape 450"/>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grpSp>
            <p:nvGrpSpPr>
              <p:cNvPr id="52382" name="Group 451"/>
              <p:cNvGrpSpPr>
                <a:grpSpLocks/>
              </p:cNvGrpSpPr>
              <p:nvPr/>
            </p:nvGrpSpPr>
            <p:grpSpPr bwMode="auto">
              <a:xfrm>
                <a:off x="4950" y="3061"/>
                <a:ext cx="498" cy="245"/>
                <a:chOff x="4950" y="3894"/>
                <a:chExt cx="498" cy="245"/>
              </a:xfrm>
            </p:grpSpPr>
            <p:grpSp>
              <p:nvGrpSpPr>
                <p:cNvPr id="52405" name="Group 452"/>
                <p:cNvGrpSpPr>
                  <a:grpSpLocks noChangeAspect="1"/>
                </p:cNvGrpSpPr>
                <p:nvPr/>
              </p:nvGrpSpPr>
              <p:grpSpPr bwMode="auto">
                <a:xfrm>
                  <a:off x="4950" y="3894"/>
                  <a:ext cx="246" cy="245"/>
                  <a:chOff x="3694" y="3181"/>
                  <a:chExt cx="326" cy="402"/>
                </a:xfrm>
              </p:grpSpPr>
              <p:sp>
                <p:nvSpPr>
                  <p:cNvPr id="52411" name="AutoShape 453"/>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12" name="AutoShape 454"/>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13" name="AutoShape 455"/>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14" name="AutoShape 456"/>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nvGrpSpPr>
                <p:cNvPr id="52406" name="Group 457"/>
                <p:cNvGrpSpPr>
                  <a:grpSpLocks noChangeAspect="1"/>
                </p:cNvGrpSpPr>
                <p:nvPr/>
              </p:nvGrpSpPr>
              <p:grpSpPr bwMode="auto">
                <a:xfrm>
                  <a:off x="5202" y="3894"/>
                  <a:ext cx="246" cy="245"/>
                  <a:chOff x="3694" y="3181"/>
                  <a:chExt cx="326" cy="402"/>
                </a:xfrm>
              </p:grpSpPr>
              <p:sp>
                <p:nvSpPr>
                  <p:cNvPr id="52407" name="AutoShape 458"/>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08" name="AutoShape 459"/>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09" name="AutoShape 460"/>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10" name="AutoShape 461"/>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grpSp>
            <p:nvGrpSpPr>
              <p:cNvPr id="52383" name="Group 462"/>
              <p:cNvGrpSpPr>
                <a:grpSpLocks/>
              </p:cNvGrpSpPr>
              <p:nvPr/>
            </p:nvGrpSpPr>
            <p:grpSpPr bwMode="auto">
              <a:xfrm>
                <a:off x="4950" y="3337"/>
                <a:ext cx="498" cy="245"/>
                <a:chOff x="4950" y="3894"/>
                <a:chExt cx="498" cy="245"/>
              </a:xfrm>
            </p:grpSpPr>
            <p:grpSp>
              <p:nvGrpSpPr>
                <p:cNvPr id="52395" name="Group 463"/>
                <p:cNvGrpSpPr>
                  <a:grpSpLocks noChangeAspect="1"/>
                </p:cNvGrpSpPr>
                <p:nvPr/>
              </p:nvGrpSpPr>
              <p:grpSpPr bwMode="auto">
                <a:xfrm>
                  <a:off x="4950" y="3894"/>
                  <a:ext cx="246" cy="245"/>
                  <a:chOff x="3694" y="3181"/>
                  <a:chExt cx="326" cy="402"/>
                </a:xfrm>
              </p:grpSpPr>
              <p:sp>
                <p:nvSpPr>
                  <p:cNvPr id="52401" name="AutoShape 464"/>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02" name="AutoShape 465"/>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03" name="AutoShape 466"/>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04" name="AutoShape 467"/>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nvGrpSpPr>
                <p:cNvPr id="52396" name="Group 468"/>
                <p:cNvGrpSpPr>
                  <a:grpSpLocks noChangeAspect="1"/>
                </p:cNvGrpSpPr>
                <p:nvPr/>
              </p:nvGrpSpPr>
              <p:grpSpPr bwMode="auto">
                <a:xfrm>
                  <a:off x="5202" y="3894"/>
                  <a:ext cx="246" cy="245"/>
                  <a:chOff x="3694" y="3181"/>
                  <a:chExt cx="326" cy="402"/>
                </a:xfrm>
              </p:grpSpPr>
              <p:sp>
                <p:nvSpPr>
                  <p:cNvPr id="52397" name="AutoShape 469"/>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398" name="AutoShape 470"/>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399" name="AutoShape 471"/>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400" name="AutoShape 472"/>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grpSp>
            <p:nvGrpSpPr>
              <p:cNvPr id="52384" name="Group 473"/>
              <p:cNvGrpSpPr>
                <a:grpSpLocks/>
              </p:cNvGrpSpPr>
              <p:nvPr/>
            </p:nvGrpSpPr>
            <p:grpSpPr bwMode="auto">
              <a:xfrm>
                <a:off x="4950" y="3613"/>
                <a:ext cx="498" cy="245"/>
                <a:chOff x="4950" y="3894"/>
                <a:chExt cx="498" cy="245"/>
              </a:xfrm>
            </p:grpSpPr>
            <p:grpSp>
              <p:nvGrpSpPr>
                <p:cNvPr id="52385" name="Group 474"/>
                <p:cNvGrpSpPr>
                  <a:grpSpLocks noChangeAspect="1"/>
                </p:cNvGrpSpPr>
                <p:nvPr/>
              </p:nvGrpSpPr>
              <p:grpSpPr bwMode="auto">
                <a:xfrm>
                  <a:off x="4950" y="3894"/>
                  <a:ext cx="246" cy="245"/>
                  <a:chOff x="3694" y="3181"/>
                  <a:chExt cx="326" cy="402"/>
                </a:xfrm>
              </p:grpSpPr>
              <p:sp>
                <p:nvSpPr>
                  <p:cNvPr id="52391" name="AutoShape 475"/>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392" name="AutoShape 476"/>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393" name="AutoShape 477"/>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394" name="AutoShape 478"/>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nvGrpSpPr>
                <p:cNvPr id="52386" name="Group 479"/>
                <p:cNvGrpSpPr>
                  <a:grpSpLocks noChangeAspect="1"/>
                </p:cNvGrpSpPr>
                <p:nvPr/>
              </p:nvGrpSpPr>
              <p:grpSpPr bwMode="auto">
                <a:xfrm>
                  <a:off x="5202" y="3894"/>
                  <a:ext cx="246" cy="245"/>
                  <a:chOff x="3694" y="3181"/>
                  <a:chExt cx="326" cy="402"/>
                </a:xfrm>
              </p:grpSpPr>
              <p:sp>
                <p:nvSpPr>
                  <p:cNvPr id="52387" name="AutoShape 480"/>
                  <p:cNvSpPr>
                    <a:spLocks noChangeAspect="1" noChangeArrowheads="1"/>
                  </p:cNvSpPr>
                  <p:nvPr/>
                </p:nvSpPr>
                <p:spPr bwMode="auto">
                  <a:xfrm>
                    <a:off x="3694" y="3490"/>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388" name="AutoShape 481"/>
                  <p:cNvSpPr>
                    <a:spLocks noChangeAspect="1" noChangeArrowheads="1"/>
                  </p:cNvSpPr>
                  <p:nvPr/>
                </p:nvSpPr>
                <p:spPr bwMode="auto">
                  <a:xfrm>
                    <a:off x="3694" y="3387"/>
                    <a:ext cx="325"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389" name="AutoShape 482"/>
                  <p:cNvSpPr>
                    <a:spLocks noChangeAspect="1" noChangeArrowheads="1"/>
                  </p:cNvSpPr>
                  <p:nvPr/>
                </p:nvSpPr>
                <p:spPr bwMode="auto">
                  <a:xfrm>
                    <a:off x="3694" y="3181"/>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sp>
                <p:nvSpPr>
                  <p:cNvPr id="52390" name="AutoShape 483"/>
                  <p:cNvSpPr>
                    <a:spLocks noChangeAspect="1" noChangeArrowheads="1"/>
                  </p:cNvSpPr>
                  <p:nvPr/>
                </p:nvSpPr>
                <p:spPr bwMode="auto">
                  <a:xfrm>
                    <a:off x="3694" y="3284"/>
                    <a:ext cx="326" cy="93"/>
                  </a:xfrm>
                  <a:prstGeom prst="roundRect">
                    <a:avLst>
                      <a:gd name="adj" fmla="val 5620"/>
                    </a:avLst>
                  </a:prstGeom>
                  <a:gradFill rotWithShape="1">
                    <a:gsLst>
                      <a:gs pos="0">
                        <a:srgbClr val="DDDDDD"/>
                      </a:gs>
                      <a:gs pos="100000">
                        <a:srgbClr val="C0C0C0"/>
                      </a:gs>
                    </a:gsLst>
                    <a:lin ang="5400000" scaled="1"/>
                  </a:gradFill>
                  <a:ln w="12700" algn="ctr">
                    <a:solidFill>
                      <a:schemeClr val="bg2"/>
                    </a:solidFill>
                    <a:round/>
                    <a:headEnd/>
                    <a:tailEnd/>
                  </a:ln>
                </p:spPr>
                <p:txBody>
                  <a:bodyPr wrap="none" anchor="ctr"/>
                  <a:lstStyle/>
                  <a:p>
                    <a:endParaRPr lang="en-US">
                      <a:latin typeface="CiscoSansTT"/>
                      <a:cs typeface="CiscoSansTT"/>
                    </a:endParaRPr>
                  </a:p>
                </p:txBody>
              </p:sp>
            </p:grpSp>
          </p:grpSp>
        </p:grpSp>
      </p:grpSp>
    </p:spTree>
    <p:extLst>
      <p:ext uri="{BB962C8B-B14F-4D97-AF65-F5344CB8AC3E}">
        <p14:creationId xmlns:p14="http://schemas.microsoft.com/office/powerpoint/2010/main" val="32242248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374082"/>
                                        </p:tgtEl>
                                        <p:attrNameLst>
                                          <p:attrName>style.visibility</p:attrName>
                                        </p:attrNameLst>
                                      </p:cBhvr>
                                      <p:to>
                                        <p:strVal val="visible"/>
                                      </p:to>
                                    </p:set>
                                    <p:animEffect transition="in" filter="wipe(down)">
                                      <p:cBhvr>
                                        <p:cTn id="7" dur="500"/>
                                        <p:tgtEl>
                                          <p:spTgt spid="337408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74083"/>
                                        </p:tgtEl>
                                        <p:attrNameLst>
                                          <p:attrName>style.visibility</p:attrName>
                                        </p:attrNameLst>
                                      </p:cBhvr>
                                      <p:to>
                                        <p:strVal val="visible"/>
                                      </p:to>
                                    </p:set>
                                    <p:animEffect transition="in" filter="wipe(down)">
                                      <p:cBhvr>
                                        <p:cTn id="10" dur="500"/>
                                        <p:tgtEl>
                                          <p:spTgt spid="337408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374084"/>
                                        </p:tgtEl>
                                        <p:attrNameLst>
                                          <p:attrName>style.visibility</p:attrName>
                                        </p:attrNameLst>
                                      </p:cBhvr>
                                      <p:to>
                                        <p:strVal val="visible"/>
                                      </p:to>
                                    </p:set>
                                    <p:animEffect transition="in" filter="wipe(down)">
                                      <p:cBhvr>
                                        <p:cTn id="13" dur="500"/>
                                        <p:tgtEl>
                                          <p:spTgt spid="337408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374085"/>
                                        </p:tgtEl>
                                        <p:attrNameLst>
                                          <p:attrName>style.visibility</p:attrName>
                                        </p:attrNameLst>
                                      </p:cBhvr>
                                      <p:to>
                                        <p:strVal val="visible"/>
                                      </p:to>
                                    </p:set>
                                    <p:animEffect transition="in" filter="wipe(down)">
                                      <p:cBhvr>
                                        <p:cTn id="16" dur="500"/>
                                        <p:tgtEl>
                                          <p:spTgt spid="337408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374682"/>
                                        </p:tgtEl>
                                        <p:attrNameLst>
                                          <p:attrName>style.visibility</p:attrName>
                                        </p:attrNameLst>
                                      </p:cBhvr>
                                      <p:to>
                                        <p:strVal val="visible"/>
                                      </p:to>
                                    </p:set>
                                    <p:animEffect transition="in" filter="wipe(down)">
                                      <p:cBhvr>
                                        <p:cTn id="19" dur="500"/>
                                        <p:tgtEl>
                                          <p:spTgt spid="337468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374683"/>
                                        </p:tgtEl>
                                        <p:attrNameLst>
                                          <p:attrName>style.visibility</p:attrName>
                                        </p:attrNameLst>
                                      </p:cBhvr>
                                      <p:to>
                                        <p:strVal val="visible"/>
                                      </p:to>
                                    </p:set>
                                    <p:animEffect transition="in" filter="wipe(down)">
                                      <p:cBhvr>
                                        <p:cTn id="22" dur="500"/>
                                        <p:tgtEl>
                                          <p:spTgt spid="337468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374684"/>
                                        </p:tgtEl>
                                        <p:attrNameLst>
                                          <p:attrName>style.visibility</p:attrName>
                                        </p:attrNameLst>
                                      </p:cBhvr>
                                      <p:to>
                                        <p:strVal val="visible"/>
                                      </p:to>
                                    </p:set>
                                    <p:animEffect transition="in" filter="wipe(down)">
                                      <p:cBhvr>
                                        <p:cTn id="25" dur="500"/>
                                        <p:tgtEl>
                                          <p:spTgt spid="337468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374685"/>
                                        </p:tgtEl>
                                        <p:attrNameLst>
                                          <p:attrName>style.visibility</p:attrName>
                                        </p:attrNameLst>
                                      </p:cBhvr>
                                      <p:to>
                                        <p:strVal val="visible"/>
                                      </p:to>
                                    </p:set>
                                    <p:animEffect transition="in" filter="wipe(down)">
                                      <p:cBhvr>
                                        <p:cTn id="28" dur="500"/>
                                        <p:tgtEl>
                                          <p:spTgt spid="3374685"/>
                                        </p:tgtEl>
                                      </p:cBhvr>
                                    </p:animEffect>
                                  </p:childTnLst>
                                </p:cTn>
                              </p:par>
                            </p:childTnLst>
                          </p:cTn>
                        </p:par>
                        <p:par>
                          <p:cTn id="29" fill="hold">
                            <p:stCondLst>
                              <p:cond delay="500"/>
                            </p:stCondLst>
                            <p:childTnLst>
                              <p:par>
                                <p:cTn id="30" presetID="17" presetClass="entr" presetSubtype="10" fill="hold" nodeType="afterEffect">
                                  <p:stCondLst>
                                    <p:cond delay="0"/>
                                  </p:stCondLst>
                                  <p:childTnLst>
                                    <p:set>
                                      <p:cBhvr>
                                        <p:cTn id="31" dur="1" fill="hold">
                                          <p:stCondLst>
                                            <p:cond delay="0"/>
                                          </p:stCondLst>
                                        </p:cTn>
                                        <p:tgtEl>
                                          <p:spTgt spid="3374087"/>
                                        </p:tgtEl>
                                        <p:attrNameLst>
                                          <p:attrName>style.visibility</p:attrName>
                                        </p:attrNameLst>
                                      </p:cBhvr>
                                      <p:to>
                                        <p:strVal val="visible"/>
                                      </p:to>
                                    </p:set>
                                    <p:anim calcmode="lin" valueType="num">
                                      <p:cBhvr>
                                        <p:cTn id="32" dur="500" fill="hold"/>
                                        <p:tgtEl>
                                          <p:spTgt spid="3374087"/>
                                        </p:tgtEl>
                                        <p:attrNameLst>
                                          <p:attrName>ppt_w</p:attrName>
                                        </p:attrNameLst>
                                      </p:cBhvr>
                                      <p:tavLst>
                                        <p:tav tm="0">
                                          <p:val>
                                            <p:fltVal val="0"/>
                                          </p:val>
                                        </p:tav>
                                        <p:tav tm="100000">
                                          <p:val>
                                            <p:strVal val="#ppt_w"/>
                                          </p:val>
                                        </p:tav>
                                      </p:tavLst>
                                    </p:anim>
                                    <p:anim calcmode="lin" valueType="num">
                                      <p:cBhvr>
                                        <p:cTn id="33" dur="500" fill="hold"/>
                                        <p:tgtEl>
                                          <p:spTgt spid="3374087"/>
                                        </p:tgtEl>
                                        <p:attrNameLst>
                                          <p:attrName>ppt_h</p:attrName>
                                        </p:attrNameLst>
                                      </p:cBhvr>
                                      <p:tavLst>
                                        <p:tav tm="0">
                                          <p:val>
                                            <p:strVal val="#ppt_h"/>
                                          </p:val>
                                        </p:tav>
                                        <p:tav tm="100000">
                                          <p:val>
                                            <p:strVal val="#ppt_h"/>
                                          </p:val>
                                        </p:tav>
                                      </p:tavLst>
                                    </p:anim>
                                  </p:childTnLst>
                                </p:cTn>
                              </p:par>
                              <p:par>
                                <p:cTn id="34" presetID="17" presetClass="entr" presetSubtype="10" fill="hold" nodeType="withEffect">
                                  <p:stCondLst>
                                    <p:cond delay="0"/>
                                  </p:stCondLst>
                                  <p:childTnLst>
                                    <p:set>
                                      <p:cBhvr>
                                        <p:cTn id="35" dur="1" fill="hold">
                                          <p:stCondLst>
                                            <p:cond delay="0"/>
                                          </p:stCondLst>
                                        </p:cTn>
                                        <p:tgtEl>
                                          <p:spTgt spid="3374090"/>
                                        </p:tgtEl>
                                        <p:attrNameLst>
                                          <p:attrName>style.visibility</p:attrName>
                                        </p:attrNameLst>
                                      </p:cBhvr>
                                      <p:to>
                                        <p:strVal val="visible"/>
                                      </p:to>
                                    </p:set>
                                    <p:anim calcmode="lin" valueType="num">
                                      <p:cBhvr>
                                        <p:cTn id="36" dur="500" fill="hold"/>
                                        <p:tgtEl>
                                          <p:spTgt spid="3374090"/>
                                        </p:tgtEl>
                                        <p:attrNameLst>
                                          <p:attrName>ppt_w</p:attrName>
                                        </p:attrNameLst>
                                      </p:cBhvr>
                                      <p:tavLst>
                                        <p:tav tm="0">
                                          <p:val>
                                            <p:fltVal val="0"/>
                                          </p:val>
                                        </p:tav>
                                        <p:tav tm="100000">
                                          <p:val>
                                            <p:strVal val="#ppt_w"/>
                                          </p:val>
                                        </p:tav>
                                      </p:tavLst>
                                    </p:anim>
                                    <p:anim calcmode="lin" valueType="num">
                                      <p:cBhvr>
                                        <p:cTn id="37" dur="500" fill="hold"/>
                                        <p:tgtEl>
                                          <p:spTgt spid="3374090"/>
                                        </p:tgtEl>
                                        <p:attrNameLst>
                                          <p:attrName>ppt_h</p:attrName>
                                        </p:attrNameLst>
                                      </p:cBhvr>
                                      <p:tavLst>
                                        <p:tav tm="0">
                                          <p:val>
                                            <p:strVal val="#ppt_h"/>
                                          </p:val>
                                        </p:tav>
                                        <p:tav tm="100000">
                                          <p:val>
                                            <p:strVal val="#ppt_h"/>
                                          </p:val>
                                        </p:tav>
                                      </p:tavLst>
                                    </p:anim>
                                  </p:childTnLst>
                                </p:cTn>
                              </p:par>
                              <p:par>
                                <p:cTn id="38" presetID="17" presetClass="entr" presetSubtype="10" fill="hold" nodeType="withEffect">
                                  <p:stCondLst>
                                    <p:cond delay="0"/>
                                  </p:stCondLst>
                                  <p:childTnLst>
                                    <p:set>
                                      <p:cBhvr>
                                        <p:cTn id="39" dur="1" fill="hold">
                                          <p:stCondLst>
                                            <p:cond delay="0"/>
                                          </p:stCondLst>
                                        </p:cTn>
                                        <p:tgtEl>
                                          <p:spTgt spid="3374088"/>
                                        </p:tgtEl>
                                        <p:attrNameLst>
                                          <p:attrName>style.visibility</p:attrName>
                                        </p:attrNameLst>
                                      </p:cBhvr>
                                      <p:to>
                                        <p:strVal val="visible"/>
                                      </p:to>
                                    </p:set>
                                    <p:anim calcmode="lin" valueType="num">
                                      <p:cBhvr>
                                        <p:cTn id="40" dur="500" fill="hold"/>
                                        <p:tgtEl>
                                          <p:spTgt spid="3374088"/>
                                        </p:tgtEl>
                                        <p:attrNameLst>
                                          <p:attrName>ppt_w</p:attrName>
                                        </p:attrNameLst>
                                      </p:cBhvr>
                                      <p:tavLst>
                                        <p:tav tm="0">
                                          <p:val>
                                            <p:fltVal val="0"/>
                                          </p:val>
                                        </p:tav>
                                        <p:tav tm="100000">
                                          <p:val>
                                            <p:strVal val="#ppt_w"/>
                                          </p:val>
                                        </p:tav>
                                      </p:tavLst>
                                    </p:anim>
                                    <p:anim calcmode="lin" valueType="num">
                                      <p:cBhvr>
                                        <p:cTn id="41" dur="500" fill="hold"/>
                                        <p:tgtEl>
                                          <p:spTgt spid="3374088"/>
                                        </p:tgtEl>
                                        <p:attrNameLst>
                                          <p:attrName>ppt_h</p:attrName>
                                        </p:attrNameLst>
                                      </p:cBhvr>
                                      <p:tavLst>
                                        <p:tav tm="0">
                                          <p:val>
                                            <p:strVal val="#ppt_h"/>
                                          </p:val>
                                        </p:tav>
                                        <p:tav tm="100000">
                                          <p:val>
                                            <p:strVal val="#ppt_h"/>
                                          </p:val>
                                        </p:tav>
                                      </p:tavLst>
                                    </p:anim>
                                  </p:childTnLst>
                                </p:cTn>
                              </p:par>
                              <p:par>
                                <p:cTn id="42" presetID="17" presetClass="entr" presetSubtype="10" fill="hold" nodeType="withEffect">
                                  <p:stCondLst>
                                    <p:cond delay="0"/>
                                  </p:stCondLst>
                                  <p:childTnLst>
                                    <p:set>
                                      <p:cBhvr>
                                        <p:cTn id="43" dur="1" fill="hold">
                                          <p:stCondLst>
                                            <p:cond delay="0"/>
                                          </p:stCondLst>
                                        </p:cTn>
                                        <p:tgtEl>
                                          <p:spTgt spid="613"/>
                                        </p:tgtEl>
                                        <p:attrNameLst>
                                          <p:attrName>style.visibility</p:attrName>
                                        </p:attrNameLst>
                                      </p:cBhvr>
                                      <p:to>
                                        <p:strVal val="visible"/>
                                      </p:to>
                                    </p:set>
                                    <p:anim calcmode="lin" valueType="num">
                                      <p:cBhvr>
                                        <p:cTn id="44" dur="500" fill="hold"/>
                                        <p:tgtEl>
                                          <p:spTgt spid="613"/>
                                        </p:tgtEl>
                                        <p:attrNameLst>
                                          <p:attrName>ppt_w</p:attrName>
                                        </p:attrNameLst>
                                      </p:cBhvr>
                                      <p:tavLst>
                                        <p:tav tm="0">
                                          <p:val>
                                            <p:fltVal val="0"/>
                                          </p:val>
                                        </p:tav>
                                        <p:tav tm="100000">
                                          <p:val>
                                            <p:strVal val="#ppt_w"/>
                                          </p:val>
                                        </p:tav>
                                      </p:tavLst>
                                    </p:anim>
                                    <p:anim calcmode="lin" valueType="num">
                                      <p:cBhvr>
                                        <p:cTn id="45" dur="500" fill="hold"/>
                                        <p:tgtEl>
                                          <p:spTgt spid="6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4082" grpId="0" animBg="1"/>
      <p:bldP spid="3374083" grpId="0" animBg="1"/>
      <p:bldP spid="3374084" grpId="0" animBg="1"/>
      <p:bldP spid="3374085" grpId="0" animBg="1"/>
      <p:bldP spid="3374682" grpId="0" animBg="1"/>
      <p:bldP spid="3374683" grpId="0" animBg="1"/>
      <p:bldP spid="3374684" grpId="0" animBg="1"/>
      <p:bldP spid="337468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Content Placeholder 3"/>
          <p:cNvSpPr>
            <a:spLocks noGrp="1"/>
          </p:cNvSpPr>
          <p:nvPr>
            <p:ph idx="1"/>
          </p:nvPr>
        </p:nvSpPr>
        <p:spPr>
          <a:xfrm>
            <a:off x="457200" y="1066800"/>
            <a:ext cx="7162800" cy="5181600"/>
          </a:xfrm>
        </p:spPr>
        <p:txBody>
          <a:bodyPr>
            <a:normAutofit fontScale="92500" lnSpcReduction="10000"/>
          </a:bodyPr>
          <a:lstStyle/>
          <a:p>
            <a:r>
              <a:rPr lang="en-US" sz="2400" dirty="0" smtClean="0"/>
              <a:t>Cloupia Unified Infrastructure Controller</a:t>
            </a:r>
          </a:p>
          <a:p>
            <a:pPr lvl="1"/>
            <a:r>
              <a:rPr lang="en-US" sz="1800" dirty="0"/>
              <a:t>Unified Resource Management – </a:t>
            </a:r>
            <a:r>
              <a:rPr lang="en-US" sz="1800" dirty="0" smtClean="0"/>
              <a:t>Physical</a:t>
            </a:r>
            <a:r>
              <a:rPr lang="en-US" sz="1800" dirty="0"/>
              <a:t>, </a:t>
            </a:r>
            <a:r>
              <a:rPr lang="en-US" sz="1800" dirty="0" smtClean="0"/>
              <a:t>Virtual </a:t>
            </a:r>
            <a:r>
              <a:rPr lang="en-US" sz="1800" dirty="0"/>
              <a:t>&amp; </a:t>
            </a:r>
            <a:r>
              <a:rPr lang="en-US" sz="1800" dirty="0" smtClean="0"/>
              <a:t>Public </a:t>
            </a:r>
            <a:r>
              <a:rPr lang="en-US" sz="1800" dirty="0"/>
              <a:t>cloud</a:t>
            </a:r>
          </a:p>
          <a:p>
            <a:pPr lvl="1"/>
            <a:r>
              <a:rPr lang="en-US" sz="1800" dirty="0"/>
              <a:t>Self-service Management : Self-service Portal/Catalog</a:t>
            </a:r>
          </a:p>
          <a:p>
            <a:pPr lvl="1"/>
            <a:r>
              <a:rPr lang="en-US" sz="1800" dirty="0"/>
              <a:t>Operations Management : </a:t>
            </a:r>
            <a:r>
              <a:rPr lang="en-US" sz="1800" dirty="0" smtClean="0"/>
              <a:t>Physical</a:t>
            </a:r>
            <a:r>
              <a:rPr lang="en-US" sz="1800" dirty="0"/>
              <a:t> </a:t>
            </a:r>
            <a:r>
              <a:rPr lang="en-US" sz="1800" dirty="0" smtClean="0"/>
              <a:t>&amp; Virtual</a:t>
            </a:r>
          </a:p>
          <a:p>
            <a:pPr lvl="1"/>
            <a:r>
              <a:rPr lang="en-US" sz="1800" dirty="0" smtClean="0"/>
              <a:t>Unified Converged Infrastructure Management</a:t>
            </a:r>
            <a:endParaRPr lang="en-US" sz="1800" dirty="0"/>
          </a:p>
          <a:p>
            <a:pPr lvl="1"/>
            <a:r>
              <a:rPr lang="en-US" sz="1800" dirty="0" smtClean="0"/>
              <a:t>Model based Orchestration</a:t>
            </a:r>
          </a:p>
          <a:p>
            <a:r>
              <a:rPr lang="en-US" sz="2400" dirty="0" smtClean="0"/>
              <a:t>CloudIgnite</a:t>
            </a:r>
          </a:p>
          <a:p>
            <a:pPr lvl="1"/>
            <a:r>
              <a:rPr lang="en-US" sz="1800" dirty="0" smtClean="0"/>
              <a:t>Day zero automation of Converged Infrastructure</a:t>
            </a:r>
          </a:p>
          <a:p>
            <a:pPr lvl="1"/>
            <a:r>
              <a:rPr lang="en-US" sz="1800" dirty="0"/>
              <a:t>Single-Click Support Data </a:t>
            </a:r>
            <a:r>
              <a:rPr lang="en-US" sz="1800" dirty="0" smtClean="0"/>
              <a:t>Collection</a:t>
            </a:r>
          </a:p>
          <a:p>
            <a:pPr lvl="1"/>
            <a:r>
              <a:rPr lang="en-US" sz="1800" dirty="0" smtClean="0"/>
              <a:t>Validated assessments and compliance</a:t>
            </a:r>
            <a:endParaRPr lang="en-US" sz="2000" dirty="0" smtClean="0"/>
          </a:p>
          <a:p>
            <a:r>
              <a:rPr lang="en-US" sz="2400" dirty="0" smtClean="0"/>
              <a:t>CloudGenie</a:t>
            </a:r>
            <a:endParaRPr lang="en-US" sz="2400" dirty="0"/>
          </a:p>
          <a:p>
            <a:pPr lvl="1"/>
            <a:r>
              <a:rPr lang="en-US" sz="1800" dirty="0"/>
              <a:t>D</a:t>
            </a:r>
            <a:r>
              <a:rPr lang="en-US" sz="1800" dirty="0" smtClean="0"/>
              <a:t>ata center management </a:t>
            </a:r>
            <a:r>
              <a:rPr lang="en-US" sz="1800" dirty="0" err="1" smtClean="0"/>
              <a:t>iPad</a:t>
            </a:r>
            <a:r>
              <a:rPr lang="en-US" sz="1800" dirty="0" smtClean="0"/>
              <a:t> or Android client app</a:t>
            </a:r>
            <a:endParaRPr lang="en-US" sz="1800" dirty="0"/>
          </a:p>
          <a:p>
            <a:pPr lvl="1"/>
            <a:r>
              <a:rPr lang="en-US" sz="1800" dirty="0" smtClean="0"/>
              <a:t>Self-service VM provisioning/ VM Management</a:t>
            </a:r>
          </a:p>
          <a:p>
            <a:pPr lvl="1"/>
            <a:r>
              <a:rPr lang="en-US" sz="1800" dirty="0" smtClean="0"/>
              <a:t>Admin Dashboards</a:t>
            </a:r>
          </a:p>
          <a:p>
            <a:pPr lvl="1"/>
            <a:endParaRPr lang="en-US" sz="2000" dirty="0" smtClean="0"/>
          </a:p>
          <a:p>
            <a:pPr lvl="1"/>
            <a:endParaRPr lang="en-US" sz="2000" dirty="0"/>
          </a:p>
          <a:p>
            <a:pPr lvl="1"/>
            <a:endParaRPr lang="en-US" sz="2000" dirty="0"/>
          </a:p>
        </p:txBody>
      </p:sp>
      <p:sp>
        <p:nvSpPr>
          <p:cNvPr id="19" name="Text Box 53"/>
          <p:cNvSpPr txBox="1">
            <a:spLocks noChangeArrowheads="1"/>
          </p:cNvSpPr>
          <p:nvPr/>
        </p:nvSpPr>
        <p:spPr bwMode="auto">
          <a:xfrm>
            <a:off x="228600" y="182562"/>
            <a:ext cx="8697913" cy="646331"/>
          </a:xfrm>
          <a:prstGeom prst="rect">
            <a:avLst/>
          </a:prstGeom>
          <a:noFill/>
          <a:ln w="9525">
            <a:noFill/>
            <a:miter lim="800000"/>
            <a:headEnd/>
            <a:tailEnd/>
          </a:ln>
        </p:spPr>
        <p:txBody>
          <a:bodyPr wrap="square">
            <a:spAutoFit/>
          </a:bodyPr>
          <a:lstStyle/>
          <a:p>
            <a:pPr defTabSz="914400"/>
            <a:r>
              <a:rPr lang="en-US" sz="3600" dirty="0">
                <a:gradFill>
                  <a:gsLst>
                    <a:gs pos="0">
                      <a:schemeClr val="tx1"/>
                    </a:gs>
                    <a:gs pos="44000">
                      <a:srgbClr val="01BBBB"/>
                    </a:gs>
                    <a:gs pos="100000">
                      <a:schemeClr val="accent4"/>
                    </a:gs>
                  </a:gsLst>
                  <a:lin ang="4800000" scaled="0"/>
                </a:gradFill>
                <a:latin typeface="+mj-lt"/>
                <a:ea typeface="+mj-ea"/>
                <a:cs typeface="+mj-cs"/>
              </a:rPr>
              <a:t>Cloupia</a:t>
            </a:r>
            <a:r>
              <a:rPr lang="en-US" sz="3200" b="1" dirty="0" smtClean="0">
                <a:solidFill>
                  <a:schemeClr val="tx2"/>
                </a:solidFill>
              </a:rPr>
              <a:t> </a:t>
            </a:r>
            <a:r>
              <a:rPr lang="en-US" sz="3600" dirty="0">
                <a:gradFill>
                  <a:gsLst>
                    <a:gs pos="0">
                      <a:schemeClr val="tx1"/>
                    </a:gs>
                    <a:gs pos="44000">
                      <a:srgbClr val="01BBBB"/>
                    </a:gs>
                    <a:gs pos="100000">
                      <a:schemeClr val="accent4"/>
                    </a:gs>
                  </a:gsLst>
                  <a:lin ang="4800000" scaled="0"/>
                </a:gradFill>
                <a:latin typeface="+mj-lt"/>
                <a:ea typeface="+mj-ea"/>
                <a:cs typeface="+mj-cs"/>
              </a:rPr>
              <a:t>Product Offerings</a:t>
            </a:r>
          </a:p>
        </p:txBody>
      </p:sp>
    </p:spTree>
    <p:extLst>
      <p:ext uri="{BB962C8B-B14F-4D97-AF65-F5344CB8AC3E}">
        <p14:creationId xmlns:p14="http://schemas.microsoft.com/office/powerpoint/2010/main" val="17760493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Converged Infrastructure Management </a:t>
            </a:r>
            <a:br>
              <a:rPr lang="en-US" sz="3200" dirty="0"/>
            </a:br>
            <a:r>
              <a:rPr lang="en-US" sz="3200" dirty="0"/>
              <a:t>from Day Zero</a:t>
            </a:r>
          </a:p>
        </p:txBody>
      </p:sp>
      <p:sp>
        <p:nvSpPr>
          <p:cNvPr id="7" name="TextBox 6"/>
          <p:cNvSpPr txBox="1"/>
          <p:nvPr/>
        </p:nvSpPr>
        <p:spPr>
          <a:xfrm>
            <a:off x="609600" y="2215277"/>
            <a:ext cx="2057400" cy="2308324"/>
          </a:xfrm>
          <a:prstGeom prst="rect">
            <a:avLst/>
          </a:prstGeom>
          <a:noFill/>
        </p:spPr>
        <p:txBody>
          <a:bodyPr wrap="square" rtlCol="0">
            <a:spAutoFit/>
          </a:bodyPr>
          <a:lstStyle/>
          <a:p>
            <a:pPr marL="285750" indent="-285750">
              <a:buFont typeface="Arial"/>
              <a:buChar char="•"/>
            </a:pPr>
            <a:r>
              <a:rPr lang="en-US" dirty="0" smtClean="0">
                <a:solidFill>
                  <a:schemeClr val="bg1">
                    <a:lumMod val="50000"/>
                  </a:schemeClr>
                </a:solidFill>
              </a:rPr>
              <a:t>Gather Requirements</a:t>
            </a:r>
          </a:p>
          <a:p>
            <a:pPr marL="285750" indent="-285750">
              <a:buFont typeface="Arial"/>
              <a:buChar char="•"/>
            </a:pPr>
            <a:r>
              <a:rPr lang="en-US" dirty="0" smtClean="0">
                <a:solidFill>
                  <a:schemeClr val="bg1">
                    <a:lumMod val="50000"/>
                  </a:schemeClr>
                </a:solidFill>
              </a:rPr>
              <a:t>Rack-n-Stack</a:t>
            </a:r>
          </a:p>
          <a:p>
            <a:pPr marL="285750" indent="-285750">
              <a:buFont typeface="Arial"/>
              <a:buChar char="•"/>
            </a:pPr>
            <a:r>
              <a:rPr lang="en-US" dirty="0" smtClean="0"/>
              <a:t>Configure HW</a:t>
            </a:r>
          </a:p>
          <a:p>
            <a:pPr marL="285750" indent="-285750">
              <a:buFont typeface="Arial"/>
              <a:buChar char="•"/>
            </a:pPr>
            <a:r>
              <a:rPr lang="en-US" dirty="0" smtClean="0"/>
              <a:t>Deploy Virtualization</a:t>
            </a:r>
          </a:p>
          <a:p>
            <a:pPr marL="285750" indent="-285750">
              <a:buFont typeface="Arial"/>
              <a:buChar char="•"/>
            </a:pPr>
            <a:r>
              <a:rPr lang="en-US" dirty="0" smtClean="0"/>
              <a:t>Partner Best Practices</a:t>
            </a:r>
            <a:endParaRPr lang="en-US" dirty="0"/>
          </a:p>
        </p:txBody>
      </p:sp>
      <p:sp>
        <p:nvSpPr>
          <p:cNvPr id="10" name="TextBox 9"/>
          <p:cNvSpPr txBox="1"/>
          <p:nvPr/>
        </p:nvSpPr>
        <p:spPr>
          <a:xfrm>
            <a:off x="2717800" y="2215277"/>
            <a:ext cx="2057400" cy="2031325"/>
          </a:xfrm>
          <a:prstGeom prst="rect">
            <a:avLst/>
          </a:prstGeom>
          <a:noFill/>
        </p:spPr>
        <p:txBody>
          <a:bodyPr wrap="square" rtlCol="0">
            <a:spAutoFit/>
          </a:bodyPr>
          <a:lstStyle/>
          <a:p>
            <a:pPr marL="285750" indent="-285750">
              <a:buFont typeface="Arial"/>
              <a:buChar char="•"/>
            </a:pPr>
            <a:r>
              <a:rPr lang="en-US" dirty="0" smtClean="0"/>
              <a:t>Add tenants</a:t>
            </a:r>
          </a:p>
          <a:p>
            <a:pPr marL="285750" indent="-285750">
              <a:buFont typeface="Arial"/>
              <a:buChar char="•"/>
            </a:pPr>
            <a:r>
              <a:rPr lang="en-US" dirty="0" smtClean="0"/>
              <a:t>Migrate or add </a:t>
            </a:r>
            <a:r>
              <a:rPr lang="en-US" dirty="0"/>
              <a:t>a</a:t>
            </a:r>
            <a:r>
              <a:rPr lang="en-US" dirty="0" smtClean="0"/>
              <a:t>pplications</a:t>
            </a:r>
          </a:p>
          <a:p>
            <a:pPr marL="285750" indent="-285750">
              <a:buFont typeface="Arial"/>
              <a:buChar char="•"/>
            </a:pPr>
            <a:r>
              <a:rPr lang="en-US" dirty="0" smtClean="0"/>
              <a:t>Deploy Resources via Self-service UI</a:t>
            </a:r>
          </a:p>
          <a:p>
            <a:endParaRPr lang="en-US" dirty="0"/>
          </a:p>
        </p:txBody>
      </p:sp>
      <p:sp>
        <p:nvSpPr>
          <p:cNvPr id="11" name="TextBox 10"/>
          <p:cNvSpPr txBox="1"/>
          <p:nvPr/>
        </p:nvSpPr>
        <p:spPr>
          <a:xfrm>
            <a:off x="4826000" y="2215277"/>
            <a:ext cx="2057400" cy="1754326"/>
          </a:xfrm>
          <a:prstGeom prst="rect">
            <a:avLst/>
          </a:prstGeom>
          <a:noFill/>
        </p:spPr>
        <p:txBody>
          <a:bodyPr wrap="square" rtlCol="0">
            <a:spAutoFit/>
          </a:bodyPr>
          <a:lstStyle/>
          <a:p>
            <a:pPr marL="285750" indent="-285750">
              <a:buFont typeface="Arial"/>
              <a:buChar char="•"/>
            </a:pPr>
            <a:r>
              <a:rPr lang="en-US" dirty="0" smtClean="0"/>
              <a:t>Monitor performance Trends</a:t>
            </a:r>
          </a:p>
          <a:p>
            <a:pPr marL="285750" indent="-285750">
              <a:buFont typeface="Arial"/>
              <a:buChar char="•"/>
            </a:pPr>
            <a:r>
              <a:rPr lang="en-US" dirty="0" smtClean="0"/>
              <a:t>Refine policies </a:t>
            </a:r>
          </a:p>
          <a:p>
            <a:pPr marL="285750" indent="-285750">
              <a:buFont typeface="Arial"/>
              <a:buChar char="•"/>
            </a:pPr>
            <a:r>
              <a:rPr lang="en-US" dirty="0" smtClean="0"/>
              <a:t>Set granular access rules</a:t>
            </a:r>
          </a:p>
        </p:txBody>
      </p:sp>
      <p:sp>
        <p:nvSpPr>
          <p:cNvPr id="12" name="TextBox 11"/>
          <p:cNvSpPr txBox="1"/>
          <p:nvPr/>
        </p:nvSpPr>
        <p:spPr>
          <a:xfrm>
            <a:off x="6934200" y="2215277"/>
            <a:ext cx="2057400" cy="1754326"/>
          </a:xfrm>
          <a:prstGeom prst="rect">
            <a:avLst/>
          </a:prstGeom>
          <a:noFill/>
        </p:spPr>
        <p:txBody>
          <a:bodyPr wrap="square" rtlCol="0">
            <a:spAutoFit/>
          </a:bodyPr>
          <a:lstStyle/>
          <a:p>
            <a:pPr marL="285750" indent="-285750">
              <a:buFont typeface="Arial"/>
              <a:buChar char="•"/>
            </a:pPr>
            <a:r>
              <a:rPr lang="en-US" dirty="0"/>
              <a:t>Release resources</a:t>
            </a:r>
          </a:p>
          <a:p>
            <a:pPr marL="285750" indent="-285750">
              <a:buFont typeface="Arial"/>
              <a:buChar char="•"/>
            </a:pPr>
            <a:r>
              <a:rPr lang="en-US" dirty="0"/>
              <a:t>Add capacity</a:t>
            </a:r>
          </a:p>
          <a:p>
            <a:pPr marL="285750" indent="-285750">
              <a:buFont typeface="Arial"/>
              <a:buChar char="•"/>
            </a:pPr>
            <a:r>
              <a:rPr lang="en-US" dirty="0" smtClean="0"/>
              <a:t>Lifecycle management</a:t>
            </a:r>
          </a:p>
          <a:p>
            <a:endParaRPr lang="en-US" dirty="0" smtClean="0"/>
          </a:p>
        </p:txBody>
      </p:sp>
      <p:cxnSp>
        <p:nvCxnSpPr>
          <p:cNvPr id="14" name="Straight Connector 13"/>
          <p:cNvCxnSpPr/>
          <p:nvPr/>
        </p:nvCxnSpPr>
        <p:spPr>
          <a:xfrm>
            <a:off x="2514600" y="1752600"/>
            <a:ext cx="0" cy="4267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724400" y="1752600"/>
            <a:ext cx="0" cy="4267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858000" y="1752600"/>
            <a:ext cx="0" cy="4267200"/>
          </a:xfrm>
          <a:prstGeom prst="line">
            <a:avLst/>
          </a:prstGeom>
        </p:spPr>
        <p:style>
          <a:lnRef idx="2">
            <a:schemeClr val="accent1"/>
          </a:lnRef>
          <a:fillRef idx="0">
            <a:schemeClr val="accent1"/>
          </a:fillRef>
          <a:effectRef idx="1">
            <a:schemeClr val="accent1"/>
          </a:effectRef>
          <a:fontRef idx="minor">
            <a:schemeClr val="tx1"/>
          </a:fontRef>
        </p:style>
      </p:cxnSp>
      <p:sp>
        <p:nvSpPr>
          <p:cNvPr id="17" name="Rounded Rectangle 16"/>
          <p:cNvSpPr/>
          <p:nvPr/>
        </p:nvSpPr>
        <p:spPr>
          <a:xfrm>
            <a:off x="685800" y="1758077"/>
            <a:ext cx="1600200" cy="381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Day-0</a:t>
            </a:r>
            <a:endParaRPr lang="en-US" dirty="0"/>
          </a:p>
        </p:txBody>
      </p:sp>
      <p:sp>
        <p:nvSpPr>
          <p:cNvPr id="18" name="Rounded Rectangle 17"/>
          <p:cNvSpPr/>
          <p:nvPr/>
        </p:nvSpPr>
        <p:spPr>
          <a:xfrm>
            <a:off x="2743200" y="1758077"/>
            <a:ext cx="1600200" cy="381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Day-1</a:t>
            </a:r>
            <a:endParaRPr lang="en-US" dirty="0"/>
          </a:p>
        </p:txBody>
      </p:sp>
      <p:sp>
        <p:nvSpPr>
          <p:cNvPr id="19" name="Rounded Rectangle 18"/>
          <p:cNvSpPr/>
          <p:nvPr/>
        </p:nvSpPr>
        <p:spPr>
          <a:xfrm>
            <a:off x="5029200" y="1758077"/>
            <a:ext cx="1600200" cy="381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Day-2</a:t>
            </a:r>
            <a:endParaRPr lang="en-US" dirty="0"/>
          </a:p>
        </p:txBody>
      </p:sp>
      <p:sp>
        <p:nvSpPr>
          <p:cNvPr id="20" name="Rounded Rectangle 19"/>
          <p:cNvSpPr/>
          <p:nvPr/>
        </p:nvSpPr>
        <p:spPr>
          <a:xfrm>
            <a:off x="7086600" y="1758077"/>
            <a:ext cx="1600200" cy="381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Day-3</a:t>
            </a:r>
            <a:endParaRPr lang="en-US" dirty="0"/>
          </a:p>
        </p:txBody>
      </p:sp>
      <p:sp>
        <p:nvSpPr>
          <p:cNvPr id="22" name="Rounded Rectangle 21"/>
          <p:cNvSpPr/>
          <p:nvPr/>
        </p:nvSpPr>
        <p:spPr>
          <a:xfrm>
            <a:off x="2594610" y="4648200"/>
            <a:ext cx="6244590" cy="1219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Cisco Unified Infrastructure Controller (CUIC)</a:t>
            </a:r>
          </a:p>
          <a:p>
            <a:pPr algn="ctr"/>
            <a:r>
              <a:rPr lang="en-US" dirty="0" err="1" smtClean="0"/>
              <a:t>CloudGenie</a:t>
            </a:r>
            <a:r>
              <a:rPr lang="en-US" dirty="0" smtClean="0"/>
              <a:t>™</a:t>
            </a:r>
            <a:endParaRPr lang="en-US" dirty="0"/>
          </a:p>
        </p:txBody>
      </p:sp>
      <p:sp>
        <p:nvSpPr>
          <p:cNvPr id="23" name="Rounded Rectangle 22"/>
          <p:cNvSpPr/>
          <p:nvPr/>
        </p:nvSpPr>
        <p:spPr>
          <a:xfrm>
            <a:off x="571500" y="4648200"/>
            <a:ext cx="1828800" cy="1219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err="1" smtClean="0"/>
              <a:t>CloudIgnite</a:t>
            </a:r>
            <a:r>
              <a:rPr lang="en-US" dirty="0" smtClean="0"/>
              <a:t>™</a:t>
            </a:r>
          </a:p>
          <a:p>
            <a:pPr algn="ctr"/>
            <a:endParaRPr lang="en-US" sz="1100" dirty="0"/>
          </a:p>
          <a:p>
            <a:pPr algn="ctr"/>
            <a:r>
              <a:rPr lang="en-US" sz="1100" dirty="0" smtClean="0"/>
              <a:t>(For Partners)</a:t>
            </a:r>
            <a:endParaRPr lang="en-US" sz="1100" dirty="0"/>
          </a:p>
        </p:txBody>
      </p:sp>
    </p:spTree>
    <p:extLst>
      <p:ext uri="{BB962C8B-B14F-4D97-AF65-F5344CB8AC3E}">
        <p14:creationId xmlns:p14="http://schemas.microsoft.com/office/powerpoint/2010/main" val="2612118919"/>
      </p:ext>
    </p:extLst>
  </p:cSld>
  <p:clrMapOvr>
    <a:masterClrMapping/>
  </p:clrMapOvr>
  <p:transition>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Rounded Rectangle 146"/>
          <p:cNvSpPr/>
          <p:nvPr/>
        </p:nvSpPr>
        <p:spPr>
          <a:xfrm>
            <a:off x="336896" y="2210343"/>
            <a:ext cx="1676400" cy="1838404"/>
          </a:xfrm>
          <a:prstGeom prst="round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wrap="none" lIns="73025" tIns="36511" rIns="73025" bIns="36511" anchor="t"/>
          <a:lstStyle/>
          <a:p>
            <a:pPr algn="ctr" eaLnBrk="0" hangingPunct="0">
              <a:lnSpc>
                <a:spcPct val="90000"/>
              </a:lnSpc>
              <a:defRPr/>
            </a:pPr>
            <a:r>
              <a:rPr lang="en-US" sz="1400" b="1" dirty="0" smtClean="0">
                <a:solidFill>
                  <a:srgbClr val="000000"/>
                </a:solidFill>
                <a:ea typeface="ＭＳ Ｐゴシック" pitchFamily="34" charset="-128"/>
              </a:rPr>
              <a:t>Mobile Devices</a:t>
            </a:r>
          </a:p>
          <a:p>
            <a:pPr algn="ctr" eaLnBrk="0" hangingPunct="0">
              <a:lnSpc>
                <a:spcPct val="90000"/>
              </a:lnSpc>
              <a:defRPr/>
            </a:pPr>
            <a:endParaRPr lang="en-US" sz="1400" b="1" dirty="0">
              <a:solidFill>
                <a:srgbClr val="000000"/>
              </a:solidFill>
              <a:ea typeface="ＭＳ Ｐゴシック" pitchFamily="34" charset="-128"/>
            </a:endParaRPr>
          </a:p>
          <a:p>
            <a:pPr algn="ctr" eaLnBrk="0" hangingPunct="0">
              <a:lnSpc>
                <a:spcPct val="90000"/>
              </a:lnSpc>
              <a:defRPr/>
            </a:pPr>
            <a:endParaRPr lang="en-US" sz="1400" b="1" dirty="0" smtClean="0">
              <a:solidFill>
                <a:srgbClr val="000000"/>
              </a:solidFill>
              <a:ea typeface="ＭＳ Ｐゴシック" pitchFamily="34" charset="-128"/>
            </a:endParaRPr>
          </a:p>
          <a:p>
            <a:pPr algn="ctr" eaLnBrk="0" hangingPunct="0">
              <a:lnSpc>
                <a:spcPct val="90000"/>
              </a:lnSpc>
              <a:defRPr/>
            </a:pPr>
            <a:endParaRPr lang="en-US" sz="1400" b="1" dirty="0">
              <a:solidFill>
                <a:srgbClr val="000000"/>
              </a:solidFill>
              <a:ea typeface="ＭＳ Ｐゴシック" pitchFamily="34" charset="-128"/>
            </a:endParaRPr>
          </a:p>
          <a:p>
            <a:pPr algn="ctr" eaLnBrk="0" hangingPunct="0">
              <a:lnSpc>
                <a:spcPct val="90000"/>
              </a:lnSpc>
              <a:defRPr/>
            </a:pPr>
            <a:endParaRPr lang="en-US" sz="1400" b="1" dirty="0" smtClean="0">
              <a:solidFill>
                <a:srgbClr val="000000"/>
              </a:solidFill>
              <a:ea typeface="ＭＳ Ｐゴシック" pitchFamily="34" charset="-128"/>
            </a:endParaRPr>
          </a:p>
          <a:p>
            <a:pPr algn="ctr" eaLnBrk="0" hangingPunct="0">
              <a:lnSpc>
                <a:spcPct val="90000"/>
              </a:lnSpc>
              <a:defRPr/>
            </a:pPr>
            <a:endParaRPr lang="en-US" sz="1400" b="1" dirty="0">
              <a:solidFill>
                <a:srgbClr val="000000"/>
              </a:solidFill>
              <a:ea typeface="ＭＳ Ｐゴシック" pitchFamily="34" charset="-128"/>
            </a:endParaRPr>
          </a:p>
          <a:p>
            <a:pPr algn="ctr" eaLnBrk="0" hangingPunct="0">
              <a:lnSpc>
                <a:spcPct val="90000"/>
              </a:lnSpc>
              <a:defRPr/>
            </a:pPr>
            <a:r>
              <a:rPr lang="en-US" sz="1400" b="1" dirty="0" smtClean="0">
                <a:solidFill>
                  <a:srgbClr val="000000"/>
                </a:solidFill>
                <a:ea typeface="ＭＳ Ｐゴシック" pitchFamily="34" charset="-128"/>
              </a:rPr>
              <a:t/>
            </a:r>
            <a:br>
              <a:rPr lang="en-US" sz="1400" b="1" dirty="0" smtClean="0">
                <a:solidFill>
                  <a:srgbClr val="000000"/>
                </a:solidFill>
                <a:ea typeface="ＭＳ Ｐゴシック" pitchFamily="34" charset="-128"/>
              </a:rPr>
            </a:br>
            <a:r>
              <a:rPr lang="en-US" sz="1400" b="1" dirty="0" err="1" smtClean="0">
                <a:solidFill>
                  <a:srgbClr val="000000"/>
                </a:solidFill>
                <a:ea typeface="ＭＳ Ｐゴシック" pitchFamily="34" charset="-128"/>
              </a:rPr>
              <a:t>CloudGenie</a:t>
            </a:r>
            <a:endParaRPr lang="en-US" sz="1400" b="1" dirty="0">
              <a:solidFill>
                <a:srgbClr val="000000"/>
              </a:solidFill>
              <a:ea typeface="ＭＳ Ｐゴシック" pitchFamily="34" charset="-128"/>
            </a:endParaRPr>
          </a:p>
        </p:txBody>
      </p:sp>
      <p:pic>
        <p:nvPicPr>
          <p:cNvPr id="40" name="Picture 3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1017" y="2779471"/>
            <a:ext cx="629752" cy="479974"/>
          </a:xfrm>
          <a:prstGeom prst="rect">
            <a:avLst/>
          </a:prstGeom>
        </p:spPr>
      </p:pic>
      <p:sp>
        <p:nvSpPr>
          <p:cNvPr id="30" name="Rounded Rectangle 29"/>
          <p:cNvSpPr/>
          <p:nvPr/>
        </p:nvSpPr>
        <p:spPr>
          <a:xfrm>
            <a:off x="326260" y="4301542"/>
            <a:ext cx="6087415" cy="1499315"/>
          </a:xfrm>
          <a:prstGeom prst="roundRect">
            <a:avLst/>
          </a:prstGeom>
        </p:spPr>
        <p:style>
          <a:lnRef idx="2">
            <a:schemeClr val="accent1"/>
          </a:lnRef>
          <a:fillRef idx="1">
            <a:schemeClr val="lt1"/>
          </a:fillRef>
          <a:effectRef idx="0">
            <a:schemeClr val="accent1"/>
          </a:effectRef>
          <a:fontRef idx="minor">
            <a:schemeClr val="dk1"/>
          </a:fontRef>
        </p:style>
        <p:txBody>
          <a:bodyPr rtlCol="0" anchor="b"/>
          <a:lstStyle/>
          <a:p>
            <a:pPr algn="ctr"/>
            <a:r>
              <a:rPr lang="en-US" sz="1400" b="1" dirty="0" smtClean="0">
                <a:solidFill>
                  <a:srgbClr val="000000"/>
                </a:solidFill>
              </a:rPr>
              <a:t>Physical Infrastructure</a:t>
            </a:r>
            <a:endParaRPr lang="en-US" b="1" dirty="0">
              <a:solidFill>
                <a:srgbClr val="000000"/>
              </a:solidFill>
            </a:endParaRPr>
          </a:p>
        </p:txBody>
      </p:sp>
      <p:sp>
        <p:nvSpPr>
          <p:cNvPr id="95" name="Oval 94"/>
          <p:cNvSpPr/>
          <p:nvPr/>
        </p:nvSpPr>
        <p:spPr>
          <a:xfrm>
            <a:off x="2976987" y="1514942"/>
            <a:ext cx="632043" cy="5765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09" descr="ICON_People_Q30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13429" y="1565046"/>
            <a:ext cx="380406" cy="469396"/>
          </a:xfrm>
          <a:prstGeom prst="rect">
            <a:avLst/>
          </a:prstGeom>
          <a:noFill/>
          <a:ln w="9525">
            <a:noFill/>
            <a:miter lim="800000"/>
            <a:headEnd/>
            <a:tailEnd/>
          </a:ln>
        </p:spPr>
      </p:pic>
      <p:pic>
        <p:nvPicPr>
          <p:cNvPr id="48" name="Picture 47" descr="ciscoUCS.jpg"/>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2092" y="4785627"/>
            <a:ext cx="797235" cy="637787"/>
          </a:xfrm>
          <a:prstGeom prst="rect">
            <a:avLst/>
          </a:prstGeom>
        </p:spPr>
      </p:pic>
      <p:pic>
        <p:nvPicPr>
          <p:cNvPr id="61" name="Picture 60" descr="netapp_logo.jpg"/>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675680" y="4714974"/>
            <a:ext cx="537916" cy="683153"/>
          </a:xfrm>
          <a:prstGeom prst="rect">
            <a:avLst/>
          </a:prstGeom>
        </p:spPr>
      </p:pic>
      <p:pic>
        <p:nvPicPr>
          <p:cNvPr id="68" name="Picture 67" descr="cisco-logo.gif"/>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11840" y="5260392"/>
            <a:ext cx="723178" cy="525619"/>
          </a:xfrm>
          <a:prstGeom prst="rect">
            <a:avLst/>
          </a:prstGeom>
        </p:spPr>
      </p:pic>
      <p:grpSp>
        <p:nvGrpSpPr>
          <p:cNvPr id="3" name="Group 93"/>
          <p:cNvGrpSpPr/>
          <p:nvPr/>
        </p:nvGrpSpPr>
        <p:grpSpPr>
          <a:xfrm>
            <a:off x="4611179" y="1516772"/>
            <a:ext cx="632043" cy="586252"/>
            <a:chOff x="1981200" y="304800"/>
            <a:chExt cx="685800" cy="697292"/>
          </a:xfrm>
        </p:grpSpPr>
        <p:sp>
          <p:nvSpPr>
            <p:cNvPr id="93" name="Oval 92"/>
            <p:cNvSpPr/>
            <p:nvPr/>
          </p:nvSpPr>
          <p:spPr>
            <a:xfrm>
              <a:off x="1981200" y="3048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22" descr="EndUse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33600" y="457200"/>
              <a:ext cx="380999" cy="544892"/>
            </a:xfrm>
            <a:prstGeom prst="rect">
              <a:avLst/>
            </a:prstGeom>
            <a:noFill/>
            <a:ln w="9525">
              <a:noFill/>
              <a:miter lim="800000"/>
              <a:headEnd/>
              <a:tailEnd/>
            </a:ln>
            <a:scene3d>
              <a:camera prst="orthographicFront">
                <a:rot lat="0" lon="11" rev="0"/>
              </a:camera>
              <a:lightRig rig="threePt" dir="t"/>
            </a:scene3d>
          </p:spPr>
        </p:pic>
      </p:grpSp>
      <p:sp>
        <p:nvSpPr>
          <p:cNvPr id="105" name="TextBox 104"/>
          <p:cNvSpPr txBox="1"/>
          <p:nvPr/>
        </p:nvSpPr>
        <p:spPr>
          <a:xfrm>
            <a:off x="4180642" y="1223065"/>
            <a:ext cx="1513811" cy="307777"/>
          </a:xfrm>
          <a:prstGeom prst="rect">
            <a:avLst/>
          </a:prstGeom>
          <a:noFill/>
        </p:spPr>
        <p:txBody>
          <a:bodyPr wrap="square" rtlCol="0">
            <a:spAutoFit/>
          </a:bodyPr>
          <a:lstStyle/>
          <a:p>
            <a:pPr algn="ctr"/>
            <a:r>
              <a:rPr lang="en-US" sz="1400" b="1" dirty="0" smtClean="0">
                <a:solidFill>
                  <a:srgbClr val="000000"/>
                </a:solidFill>
              </a:rPr>
              <a:t>IT Admins</a:t>
            </a:r>
            <a:endParaRPr lang="en-US" sz="1400" b="1" dirty="0">
              <a:solidFill>
                <a:srgbClr val="000000"/>
              </a:solidFill>
            </a:endParaRPr>
          </a:p>
        </p:txBody>
      </p:sp>
      <p:sp>
        <p:nvSpPr>
          <p:cNvPr id="108" name="TextBox 107"/>
          <p:cNvSpPr txBox="1"/>
          <p:nvPr/>
        </p:nvSpPr>
        <p:spPr>
          <a:xfrm>
            <a:off x="2618278" y="1223065"/>
            <a:ext cx="1320674" cy="307777"/>
          </a:xfrm>
          <a:prstGeom prst="rect">
            <a:avLst/>
          </a:prstGeom>
          <a:noFill/>
        </p:spPr>
        <p:txBody>
          <a:bodyPr wrap="square" rtlCol="0">
            <a:spAutoFit/>
          </a:bodyPr>
          <a:lstStyle/>
          <a:p>
            <a:pPr algn="ctr"/>
            <a:r>
              <a:rPr lang="en-US" sz="1400" b="1" dirty="0" smtClean="0">
                <a:solidFill>
                  <a:srgbClr val="000000"/>
                </a:solidFill>
              </a:rPr>
              <a:t>End Users</a:t>
            </a:r>
          </a:p>
        </p:txBody>
      </p:sp>
      <p:grpSp>
        <p:nvGrpSpPr>
          <p:cNvPr id="5" name="Group 108"/>
          <p:cNvGrpSpPr/>
          <p:nvPr/>
        </p:nvGrpSpPr>
        <p:grpSpPr>
          <a:xfrm>
            <a:off x="6202252" y="1516772"/>
            <a:ext cx="632043" cy="586252"/>
            <a:chOff x="1981200" y="304800"/>
            <a:chExt cx="685800" cy="697292"/>
          </a:xfrm>
        </p:grpSpPr>
        <p:sp>
          <p:nvSpPr>
            <p:cNvPr id="110" name="Oval 109"/>
            <p:cNvSpPr/>
            <p:nvPr/>
          </p:nvSpPr>
          <p:spPr>
            <a:xfrm>
              <a:off x="1981200" y="3048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Picture 22" descr="EndUse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33600" y="457200"/>
              <a:ext cx="380999" cy="544892"/>
            </a:xfrm>
            <a:prstGeom prst="rect">
              <a:avLst/>
            </a:prstGeom>
            <a:noFill/>
            <a:ln w="9525">
              <a:noFill/>
              <a:miter lim="800000"/>
              <a:headEnd/>
              <a:tailEnd/>
            </a:ln>
            <a:scene3d>
              <a:camera prst="orthographicFront">
                <a:rot lat="0" lon="11" rev="0"/>
              </a:camera>
              <a:lightRig rig="threePt" dir="t"/>
            </a:scene3d>
          </p:spPr>
        </p:pic>
      </p:grpSp>
      <p:sp>
        <p:nvSpPr>
          <p:cNvPr id="112" name="TextBox 111"/>
          <p:cNvSpPr txBox="1"/>
          <p:nvPr/>
        </p:nvSpPr>
        <p:spPr>
          <a:xfrm>
            <a:off x="5770393" y="1223065"/>
            <a:ext cx="1522337" cy="307777"/>
          </a:xfrm>
          <a:prstGeom prst="rect">
            <a:avLst/>
          </a:prstGeom>
          <a:noFill/>
        </p:spPr>
        <p:txBody>
          <a:bodyPr wrap="square" rtlCol="0">
            <a:spAutoFit/>
          </a:bodyPr>
          <a:lstStyle/>
          <a:p>
            <a:pPr algn="ctr"/>
            <a:r>
              <a:rPr lang="en-US" sz="1400" b="1" dirty="0" smtClean="0">
                <a:solidFill>
                  <a:srgbClr val="000000"/>
                </a:solidFill>
              </a:rPr>
              <a:t>IT Operations</a:t>
            </a:r>
            <a:endParaRPr lang="en-US" sz="1400" b="1" dirty="0">
              <a:solidFill>
                <a:srgbClr val="000000"/>
              </a:solidFill>
            </a:endParaRPr>
          </a:p>
        </p:txBody>
      </p:sp>
      <p:sp>
        <p:nvSpPr>
          <p:cNvPr id="104" name="Rounded Rectangle 103"/>
          <p:cNvSpPr/>
          <p:nvPr/>
        </p:nvSpPr>
        <p:spPr>
          <a:xfrm>
            <a:off x="2343316" y="2210344"/>
            <a:ext cx="6489785" cy="1846496"/>
          </a:xfrm>
          <a:prstGeom prst="round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wrap="none" lIns="73025" tIns="36511" rIns="73025" bIns="36511" anchor="ctr"/>
          <a:lstStyle/>
          <a:p>
            <a:pPr algn="ctr" eaLnBrk="0" hangingPunct="0">
              <a:lnSpc>
                <a:spcPct val="90000"/>
              </a:lnSpc>
              <a:defRPr/>
            </a:pPr>
            <a:endParaRPr lang="en-US" sz="2400" dirty="0">
              <a:solidFill>
                <a:srgbClr val="000000"/>
              </a:solidFill>
              <a:ea typeface="ＭＳ Ｐゴシック" pitchFamily="34" charset="-128"/>
            </a:endParaRPr>
          </a:p>
        </p:txBody>
      </p:sp>
      <p:cxnSp>
        <p:nvCxnSpPr>
          <p:cNvPr id="132" name="Shape 131"/>
          <p:cNvCxnSpPr>
            <a:stCxn id="95" idx="2"/>
            <a:endCxn id="147" idx="0"/>
          </p:cNvCxnSpPr>
          <p:nvPr/>
        </p:nvCxnSpPr>
        <p:spPr>
          <a:xfrm rot="10800000" flipV="1">
            <a:off x="1175097" y="1803237"/>
            <a:ext cx="1801891" cy="407106"/>
          </a:xfrm>
          <a:prstGeom prst="bentConnector2">
            <a:avLst/>
          </a:prstGeom>
          <a:ln w="25400">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155760" y="2771406"/>
            <a:ext cx="730357" cy="495300"/>
          </a:xfrm>
          <a:prstGeom prst="rect">
            <a:avLst/>
          </a:prstGeom>
        </p:spPr>
      </p:pic>
      <p:pic>
        <p:nvPicPr>
          <p:cNvPr id="16" name="Picture 15" descr="android_robot_white.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267406" y="2830674"/>
            <a:ext cx="508001" cy="381000"/>
          </a:xfrm>
          <a:prstGeom prst="rect">
            <a:avLst/>
          </a:prstGeom>
        </p:spPr>
      </p:pic>
      <p:pic>
        <p:nvPicPr>
          <p:cNvPr id="17" name="Picture 16" descr="apple_logo_silver.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41326" y="2862938"/>
            <a:ext cx="250151" cy="311970"/>
          </a:xfrm>
          <a:prstGeom prst="rect">
            <a:avLst/>
          </a:prstGeom>
        </p:spPr>
      </p:pic>
      <p:pic>
        <p:nvPicPr>
          <p:cNvPr id="100" name="Picture 99" descr="http://t0.gstatic.com/images?q=tbn:ANd9GcRwnjuRKdx2CZRSrcgoZwlog0Zc57dutybVoU6e68V4AYYTStuUcQ"/>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021262" y="4853474"/>
            <a:ext cx="669606" cy="271256"/>
          </a:xfrm>
          <a:prstGeom prst="rect">
            <a:avLst/>
          </a:prstGeom>
          <a:noFill/>
        </p:spPr>
      </p:pic>
      <p:pic>
        <p:nvPicPr>
          <p:cNvPr id="99" name="Picture 9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406635" y="3146471"/>
            <a:ext cx="1213776" cy="505237"/>
          </a:xfrm>
          <a:prstGeom prst="rect">
            <a:avLst/>
          </a:prstGeom>
        </p:spPr>
      </p:pic>
      <p:sp>
        <p:nvSpPr>
          <p:cNvPr id="26" name="Rounded Rectangle 25"/>
          <p:cNvSpPr/>
          <p:nvPr/>
        </p:nvSpPr>
        <p:spPr>
          <a:xfrm>
            <a:off x="6547101" y="4301541"/>
            <a:ext cx="2286000" cy="1499315"/>
          </a:xfrm>
          <a:prstGeom prst="roundRect">
            <a:avLst/>
          </a:prstGeom>
        </p:spPr>
        <p:style>
          <a:lnRef idx="2">
            <a:schemeClr val="accent1"/>
          </a:lnRef>
          <a:fillRef idx="1">
            <a:schemeClr val="lt1"/>
          </a:fillRef>
          <a:effectRef idx="0">
            <a:schemeClr val="accent1"/>
          </a:effectRef>
          <a:fontRef idx="minor">
            <a:schemeClr val="dk1"/>
          </a:fontRef>
        </p:style>
        <p:txBody>
          <a:bodyPr rtlCol="0" anchor="b"/>
          <a:lstStyle/>
          <a:p>
            <a:pPr algn="ctr"/>
            <a:r>
              <a:rPr lang="en-US" sz="1400" b="1" dirty="0" smtClean="0">
                <a:solidFill>
                  <a:srgbClr val="000000"/>
                </a:solidFill>
              </a:rPr>
              <a:t>Virtual Infrastructure</a:t>
            </a:r>
            <a:endParaRPr lang="en-US" sz="1400" b="1" dirty="0">
              <a:solidFill>
                <a:srgbClr val="000000"/>
              </a:solidFill>
            </a:endParaRPr>
          </a:p>
        </p:txBody>
      </p:sp>
      <p:grpSp>
        <p:nvGrpSpPr>
          <p:cNvPr id="152" name="Group 151"/>
          <p:cNvGrpSpPr/>
          <p:nvPr/>
        </p:nvGrpSpPr>
        <p:grpSpPr>
          <a:xfrm>
            <a:off x="6691147" y="4414626"/>
            <a:ext cx="2018208" cy="806890"/>
            <a:chOff x="2742321" y="1068994"/>
            <a:chExt cx="2139203" cy="855265"/>
          </a:xfrm>
        </p:grpSpPr>
        <p:pic>
          <p:nvPicPr>
            <p:cNvPr id="153" name="Picture 22" descr="See full size image">
              <a:hlinkClick r:id="rId14"/>
            </p:cNvPr>
            <p:cNvPicPr>
              <a:picLocks noChangeAspect="1" noChangeArrowheads="1"/>
            </p:cNvPicPr>
            <p:nvPr/>
          </p:nvPicPr>
          <p:blipFill>
            <a:blip r:embed="rId1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690295" y="1068994"/>
              <a:ext cx="984991" cy="470225"/>
            </a:xfrm>
            <a:prstGeom prst="rect">
              <a:avLst/>
            </a:prstGeom>
            <a:noFill/>
          </p:spPr>
        </p:pic>
        <p:pic>
          <p:nvPicPr>
            <p:cNvPr id="154" name="Picture 28" descr="See full size image">
              <a:hlinkClick r:id="rId16"/>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3780160" y="1454812"/>
              <a:ext cx="1101364" cy="469447"/>
            </a:xfrm>
            <a:prstGeom prst="rect">
              <a:avLst/>
            </a:prstGeom>
            <a:noFill/>
          </p:spPr>
        </p:pic>
        <p:pic>
          <p:nvPicPr>
            <p:cNvPr id="155" name="Picture 2" descr="http://www.dailypolitical.com/logos/citrix_logo.gif"/>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2873388" y="1123880"/>
              <a:ext cx="670395" cy="360455"/>
            </a:xfrm>
            <a:prstGeom prst="rect">
              <a:avLst/>
            </a:prstGeom>
            <a:noFill/>
          </p:spPr>
        </p:pic>
        <p:pic>
          <p:nvPicPr>
            <p:cNvPr id="156" name="Picture 6" descr="http://t1.gstatic.com/images?q=tbn:ANd9GcQCf-fnPH_TcXHUw2F_pph_cLzJWKP-_EWuruXDm4nb2j_b9IOtJg"/>
            <p:cNvPicPr>
              <a:picLocks noChangeAspect="1" noChangeArrowheads="1"/>
            </p:cNvPicPr>
            <p:nvPr/>
          </p:nvPicPr>
          <p:blipFill>
            <a:blip r:embed="rId1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742321" y="1558499"/>
              <a:ext cx="958009" cy="365760"/>
            </a:xfrm>
            <a:prstGeom prst="rect">
              <a:avLst/>
            </a:prstGeom>
            <a:noFill/>
          </p:spPr>
        </p:pic>
      </p:grpSp>
      <p:sp>
        <p:nvSpPr>
          <p:cNvPr id="7" name="Title 6"/>
          <p:cNvSpPr>
            <a:spLocks noGrp="1"/>
          </p:cNvSpPr>
          <p:nvPr>
            <p:ph type="title"/>
          </p:nvPr>
        </p:nvSpPr>
        <p:spPr>
          <a:xfrm>
            <a:off x="229702" y="330615"/>
            <a:ext cx="8588861" cy="838200"/>
          </a:xfrm>
        </p:spPr>
        <p:txBody>
          <a:bodyPr/>
          <a:lstStyle/>
          <a:p>
            <a:r>
              <a:rPr lang="en-US" dirty="0" smtClean="0"/>
              <a:t>Cisco Unified Infrastructure Controller</a:t>
            </a:r>
            <a:endParaRPr lang="en-US" dirty="0"/>
          </a:p>
        </p:txBody>
      </p:sp>
      <p:sp>
        <p:nvSpPr>
          <p:cNvPr id="19" name="TextBox 18"/>
          <p:cNvSpPr txBox="1"/>
          <p:nvPr/>
        </p:nvSpPr>
        <p:spPr>
          <a:xfrm>
            <a:off x="469256" y="4341980"/>
            <a:ext cx="988580" cy="276999"/>
          </a:xfrm>
          <a:prstGeom prst="rect">
            <a:avLst/>
          </a:prstGeom>
          <a:noFill/>
        </p:spPr>
        <p:txBody>
          <a:bodyPr wrap="square" rtlCol="0">
            <a:spAutoFit/>
          </a:bodyPr>
          <a:lstStyle/>
          <a:p>
            <a:pPr algn="ctr"/>
            <a:r>
              <a:rPr lang="en-US" sz="1200" b="1" dirty="0" smtClean="0">
                <a:solidFill>
                  <a:srgbClr val="000000"/>
                </a:solidFill>
              </a:rPr>
              <a:t>Compute</a:t>
            </a:r>
            <a:endParaRPr lang="en-US" sz="1200" b="1" dirty="0">
              <a:solidFill>
                <a:srgbClr val="000000"/>
              </a:solidFill>
            </a:endParaRPr>
          </a:p>
        </p:txBody>
      </p:sp>
      <p:sp>
        <p:nvSpPr>
          <p:cNvPr id="157" name="TextBox 156"/>
          <p:cNvSpPr txBox="1"/>
          <p:nvPr/>
        </p:nvSpPr>
        <p:spPr>
          <a:xfrm>
            <a:off x="1956880" y="4341980"/>
            <a:ext cx="988580" cy="276999"/>
          </a:xfrm>
          <a:prstGeom prst="rect">
            <a:avLst/>
          </a:prstGeom>
          <a:noFill/>
        </p:spPr>
        <p:txBody>
          <a:bodyPr wrap="square" rtlCol="0">
            <a:spAutoFit/>
          </a:bodyPr>
          <a:lstStyle/>
          <a:p>
            <a:pPr algn="ctr"/>
            <a:r>
              <a:rPr lang="en-US" sz="1200" b="1" dirty="0" smtClean="0">
                <a:solidFill>
                  <a:srgbClr val="000000"/>
                </a:solidFill>
              </a:rPr>
              <a:t>Network</a:t>
            </a:r>
            <a:endParaRPr lang="en-US" sz="1200" b="1" dirty="0">
              <a:solidFill>
                <a:srgbClr val="000000"/>
              </a:solidFill>
            </a:endParaRPr>
          </a:p>
        </p:txBody>
      </p:sp>
      <p:sp>
        <p:nvSpPr>
          <p:cNvPr id="158" name="TextBox 157"/>
          <p:cNvSpPr txBox="1"/>
          <p:nvPr/>
        </p:nvSpPr>
        <p:spPr>
          <a:xfrm>
            <a:off x="3444504" y="4341980"/>
            <a:ext cx="988580" cy="276999"/>
          </a:xfrm>
          <a:prstGeom prst="rect">
            <a:avLst/>
          </a:prstGeom>
          <a:noFill/>
        </p:spPr>
        <p:txBody>
          <a:bodyPr wrap="square" rtlCol="0">
            <a:spAutoFit/>
          </a:bodyPr>
          <a:lstStyle/>
          <a:p>
            <a:pPr algn="ctr"/>
            <a:r>
              <a:rPr lang="en-US" sz="1200" b="1" dirty="0" smtClean="0">
                <a:solidFill>
                  <a:srgbClr val="000000"/>
                </a:solidFill>
              </a:rPr>
              <a:t>Storage</a:t>
            </a:r>
            <a:endParaRPr lang="en-US" sz="1200" b="1" dirty="0">
              <a:solidFill>
                <a:srgbClr val="000000"/>
              </a:solidFill>
            </a:endParaRPr>
          </a:p>
        </p:txBody>
      </p:sp>
      <p:sp>
        <p:nvSpPr>
          <p:cNvPr id="159" name="TextBox 158"/>
          <p:cNvSpPr txBox="1"/>
          <p:nvPr/>
        </p:nvSpPr>
        <p:spPr>
          <a:xfrm>
            <a:off x="4932129" y="4341980"/>
            <a:ext cx="1475740" cy="276999"/>
          </a:xfrm>
          <a:prstGeom prst="rect">
            <a:avLst/>
          </a:prstGeom>
          <a:noFill/>
        </p:spPr>
        <p:txBody>
          <a:bodyPr wrap="square" rtlCol="0">
            <a:spAutoFit/>
          </a:bodyPr>
          <a:lstStyle/>
          <a:p>
            <a:pPr algn="ctr"/>
            <a:r>
              <a:rPr lang="en-US" sz="1200" b="1" dirty="0" smtClean="0">
                <a:solidFill>
                  <a:srgbClr val="000000"/>
                </a:solidFill>
              </a:rPr>
              <a:t>Customer Choice</a:t>
            </a:r>
            <a:endParaRPr lang="en-US" sz="1200" b="1" dirty="0">
              <a:solidFill>
                <a:srgbClr val="000000"/>
              </a:solidFill>
            </a:endParaRPr>
          </a:p>
        </p:txBody>
      </p:sp>
      <p:pic>
        <p:nvPicPr>
          <p:cNvPr id="160" name="Picture 159" descr="vblock_solo.png"/>
          <p:cNvPicPr>
            <a:picLocks noChangeAspect="1"/>
          </p:cNvPicPr>
          <p:nvPr/>
        </p:nvPicPr>
        <p:blipFill rotWithShape="1">
          <a:blip r:embed="rId20" cstate="email">
            <a:extLst>
              <a:ext uri="{BEBA8EAE-BF5A-486C-A8C5-ECC9F3942E4B}">
                <a14:imgProps xmlns:a14="http://schemas.microsoft.com/office/drawing/2010/main">
                  <a14:imgLayer r:embed="rId21">
                    <a14:imgEffect>
                      <a14:backgroundRemoval t="0" b="99360" l="0" r="98232">
                        <a14:foregroundMark x1="2020" y1="87633" x2="2020" y2="89979"/>
                        <a14:foregroundMark x1="2273" y1="90192" x2="35606" y2="94456"/>
                        <a14:backgroundMark x1="39646" y1="95949" x2="253" y2="90405"/>
                      </a14:backgroundRemoval>
                    </a14:imgEffect>
                  </a14:imgLayer>
                </a14:imgProps>
              </a:ext>
              <a:ext uri="{28A0092B-C50C-407E-A947-70E740481C1C}">
                <a14:useLocalDpi xmlns:a14="http://schemas.microsoft.com/office/drawing/2010/main"/>
              </a:ext>
            </a:extLst>
          </a:blip>
          <a:srcRect/>
          <a:stretch/>
        </p:blipFill>
        <p:spPr>
          <a:xfrm>
            <a:off x="4253725" y="4601851"/>
            <a:ext cx="591200" cy="700655"/>
          </a:xfrm>
          <a:prstGeom prst="rect">
            <a:avLst/>
          </a:prstGeom>
          <a:effectLst>
            <a:outerShdw blurRad="50800" dist="38100" dir="5400000" algn="t" rotWithShape="0">
              <a:prstClr val="black">
                <a:alpha val="20000"/>
              </a:prstClr>
            </a:outerShdw>
          </a:effectLst>
        </p:spPr>
      </p:pic>
      <p:grpSp>
        <p:nvGrpSpPr>
          <p:cNvPr id="163" name="Group 162"/>
          <p:cNvGrpSpPr/>
          <p:nvPr/>
        </p:nvGrpSpPr>
        <p:grpSpPr>
          <a:xfrm>
            <a:off x="1117722" y="4676601"/>
            <a:ext cx="1849905" cy="774195"/>
            <a:chOff x="1166555" y="1680611"/>
            <a:chExt cx="2212284" cy="448834"/>
          </a:xfrm>
        </p:grpSpPr>
        <p:pic>
          <p:nvPicPr>
            <p:cNvPr id="167" name="Picture 166"/>
            <p:cNvPicPr>
              <a:picLocks noChangeAspect="1"/>
            </p:cNvPicPr>
            <p:nvPr/>
          </p:nvPicPr>
          <p:blipFill>
            <a:blip r:embed="rId22" cstate="email">
              <a:extLst>
                <a:ext uri="{BEBA8EAE-BF5A-486C-A8C5-ECC9F3942E4B}">
                  <a14:imgProps xmlns:a14="http://schemas.microsoft.com/office/drawing/2010/main">
                    <a14:imgLayer r:embed="rId23">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2241092" y="1718014"/>
              <a:ext cx="379248" cy="272350"/>
            </a:xfrm>
            <a:prstGeom prst="rect">
              <a:avLst/>
            </a:prstGeom>
            <a:effectLst>
              <a:outerShdw blurRad="50800" dist="38100" dir="5400000" algn="t" rotWithShape="0">
                <a:prstClr val="black">
                  <a:alpha val="20000"/>
                </a:prstClr>
              </a:outerShdw>
            </a:effectLst>
          </p:spPr>
        </p:pic>
        <p:pic>
          <p:nvPicPr>
            <p:cNvPr id="168" name="Picture 167"/>
            <p:cNvPicPr>
              <a:picLocks noChangeAspect="1"/>
            </p:cNvPicPr>
            <p:nvPr/>
          </p:nvPicPr>
          <p:blipFill>
            <a:blip r:embed="rId24" cstate="email">
              <a:extLst>
                <a:ext uri="{BEBA8EAE-BF5A-486C-A8C5-ECC9F3942E4B}">
                  <a14:imgProps xmlns:a14="http://schemas.microsoft.com/office/drawing/2010/main">
                    <a14:imgLayer r:embed="rId25">
                      <a14:imgEffect>
                        <a14:backgroundRemoval t="9091" b="84545" l="0" r="100000"/>
                      </a14:imgEffect>
                    </a14:imgLayer>
                  </a14:imgProps>
                </a:ext>
                <a:ext uri="{28A0092B-C50C-407E-A947-70E740481C1C}">
                  <a14:useLocalDpi xmlns:a14="http://schemas.microsoft.com/office/drawing/2010/main"/>
                </a:ext>
              </a:extLst>
            </a:blip>
            <a:stretch>
              <a:fillRect/>
            </a:stretch>
          </p:blipFill>
          <p:spPr>
            <a:xfrm>
              <a:off x="2683550" y="1680611"/>
              <a:ext cx="379248" cy="224417"/>
            </a:xfrm>
            <a:prstGeom prst="rect">
              <a:avLst/>
            </a:prstGeom>
            <a:effectLst>
              <a:outerShdw blurRad="50800" dist="38100" dir="5400000" algn="t" rotWithShape="0">
                <a:prstClr val="black">
                  <a:alpha val="20000"/>
                </a:prstClr>
              </a:outerShdw>
            </a:effectLst>
          </p:spPr>
        </p:pic>
        <p:pic>
          <p:nvPicPr>
            <p:cNvPr id="169" name="Picture 168"/>
            <p:cNvPicPr>
              <a:picLocks noChangeAspect="1"/>
            </p:cNvPicPr>
            <p:nvPr/>
          </p:nvPicPr>
          <p:blipFill>
            <a:blip r:embed="rId26" cstate="email">
              <a:extLst>
                <a:ext uri="{BEBA8EAE-BF5A-486C-A8C5-ECC9F3942E4B}">
                  <a14:imgProps xmlns:a14="http://schemas.microsoft.com/office/drawing/2010/main">
                    <a14:imgLayer r:embed="rId27">
                      <a14:imgEffect>
                        <a14:backgroundRemoval t="6436" b="95050" l="627" r="97179"/>
                      </a14:imgEffect>
                    </a14:imgLayer>
                  </a14:imgProps>
                </a:ext>
                <a:ext uri="{28A0092B-C50C-407E-A947-70E740481C1C}">
                  <a14:useLocalDpi xmlns:a14="http://schemas.microsoft.com/office/drawing/2010/main"/>
                </a:ext>
              </a:extLst>
            </a:blip>
            <a:stretch>
              <a:fillRect/>
            </a:stretch>
          </p:blipFill>
          <p:spPr>
            <a:xfrm>
              <a:off x="1166555" y="1680611"/>
              <a:ext cx="1100874" cy="411431"/>
            </a:xfrm>
            <a:prstGeom prst="rect">
              <a:avLst/>
            </a:prstGeom>
            <a:effectLst>
              <a:outerShdw blurRad="50800" dist="38100" dir="5400000" algn="t" rotWithShape="0">
                <a:prstClr val="black">
                  <a:alpha val="20000"/>
                </a:prstClr>
              </a:outerShdw>
            </a:effectLst>
          </p:spPr>
        </p:pic>
        <p:pic>
          <p:nvPicPr>
            <p:cNvPr id="170" name="Picture 169"/>
            <p:cNvPicPr>
              <a:picLocks noChangeAspect="1"/>
            </p:cNvPicPr>
            <p:nvPr/>
          </p:nvPicPr>
          <p:blipFill rotWithShape="1">
            <a:blip r:embed="rId28" cstate="email">
              <a:extLst>
                <a:ext uri="{BEBA8EAE-BF5A-486C-A8C5-ECC9F3942E4B}">
                  <a14:imgProps xmlns:a14="http://schemas.microsoft.com/office/drawing/2010/main">
                    <a14:imgLayer r:embed="rId29">
                      <a14:imgEffect>
                        <a14:backgroundRemoval t="8537" b="87805" l="3182" r="99091">
                          <a14:foregroundMark x1="92727" y1="26829" x2="92727" y2="48780"/>
                        </a14:backgroundRemoval>
                      </a14:imgEffect>
                    </a14:imgLayer>
                  </a14:imgProps>
                </a:ext>
                <a:ext uri="{28A0092B-C50C-407E-A947-70E740481C1C}">
                  <a14:useLocalDpi xmlns:a14="http://schemas.microsoft.com/office/drawing/2010/main"/>
                </a:ext>
              </a:extLst>
            </a:blip>
            <a:srcRect/>
            <a:stretch/>
          </p:blipFill>
          <p:spPr>
            <a:xfrm>
              <a:off x="2620342" y="1867626"/>
              <a:ext cx="758497" cy="166228"/>
            </a:xfrm>
            <a:prstGeom prst="rect">
              <a:avLst/>
            </a:prstGeom>
            <a:effectLst>
              <a:outerShdw blurRad="50800" dist="38100" dir="5400000" algn="t" rotWithShape="0">
                <a:prstClr val="black">
                  <a:alpha val="20000"/>
                </a:prstClr>
              </a:outerShdw>
            </a:effectLst>
          </p:spPr>
        </p:pic>
        <p:pic>
          <p:nvPicPr>
            <p:cNvPr id="171" name="Picture 170"/>
            <p:cNvPicPr>
              <a:picLocks noChangeAspect="1"/>
            </p:cNvPicPr>
            <p:nvPr/>
          </p:nvPicPr>
          <p:blipFill rotWithShape="1">
            <a:blip r:embed="rId30" cstate="email">
              <a:extLst>
                <a:ext uri="{BEBA8EAE-BF5A-486C-A8C5-ECC9F3942E4B}">
                  <a14:imgProps xmlns:a14="http://schemas.microsoft.com/office/drawing/2010/main">
                    <a14:imgLayer r:embed="rId31">
                      <a14:imgEffect>
                        <a14:backgroundRemoval t="6897" b="94828" l="0" r="100000"/>
                      </a14:imgEffect>
                    </a14:imgLayer>
                  </a14:imgProps>
                </a:ext>
                <a:ext uri="{28A0092B-C50C-407E-A947-70E740481C1C}">
                  <a14:useLocalDpi xmlns:a14="http://schemas.microsoft.com/office/drawing/2010/main"/>
                </a:ext>
              </a:extLst>
            </a:blip>
            <a:srcRect/>
            <a:stretch/>
          </p:blipFill>
          <p:spPr>
            <a:xfrm>
              <a:off x="2114676" y="2017237"/>
              <a:ext cx="777932" cy="112208"/>
            </a:xfrm>
            <a:prstGeom prst="rect">
              <a:avLst/>
            </a:prstGeom>
            <a:effectLst>
              <a:outerShdw blurRad="50800" dist="38100" dir="5400000" algn="t" rotWithShape="0">
                <a:prstClr val="black">
                  <a:alpha val="20000"/>
                </a:prstClr>
              </a:outerShdw>
            </a:effectLst>
          </p:spPr>
        </p:pic>
      </p:grpSp>
      <p:grpSp>
        <p:nvGrpSpPr>
          <p:cNvPr id="25" name="Group 24"/>
          <p:cNvGrpSpPr/>
          <p:nvPr/>
        </p:nvGrpSpPr>
        <p:grpSpPr>
          <a:xfrm>
            <a:off x="5338067" y="4778622"/>
            <a:ext cx="663864" cy="475890"/>
            <a:chOff x="7447552" y="3974445"/>
            <a:chExt cx="663864" cy="475890"/>
          </a:xfrm>
        </p:grpSpPr>
        <p:pic>
          <p:nvPicPr>
            <p:cNvPr id="194" name="Picture 20" descr="See full size image">
              <a:hlinkClick r:id="rId32"/>
            </p:cNvPr>
            <p:cNvPicPr>
              <a:picLocks noChangeAspect="1" noChangeArrowheads="1"/>
            </p:cNvPicPr>
            <p:nvPr/>
          </p:nvPicPr>
          <p:blipFill>
            <a:blip r:embed="rId3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788706" y="4065189"/>
              <a:ext cx="322710" cy="385146"/>
            </a:xfrm>
            <a:prstGeom prst="rect">
              <a:avLst/>
            </a:prstGeom>
            <a:noFill/>
          </p:spPr>
        </p:pic>
        <p:pic>
          <p:nvPicPr>
            <p:cNvPr id="195" name="Picture 18" descr="See full size image">
              <a:hlinkClick r:id="rId34"/>
            </p:cNvPr>
            <p:cNvPicPr>
              <a:picLocks noChangeAspect="1" noChangeArrowheads="1"/>
            </p:cNvPicPr>
            <p:nvPr/>
          </p:nvPicPr>
          <p:blipFill>
            <a:blip r:embed="rId35" cstate="email">
              <a:extLst>
                <a:ext uri="{28A0092B-C50C-407E-A947-70E740481C1C}">
                  <a14:useLocalDpi xmlns:a14="http://schemas.microsoft.com/office/drawing/2010/main"/>
                </a:ext>
              </a:extLst>
            </a:blip>
            <a:srcRect/>
            <a:stretch>
              <a:fillRect/>
            </a:stretch>
          </p:blipFill>
          <p:spPr bwMode="auto">
            <a:xfrm>
              <a:off x="7447552" y="4160276"/>
              <a:ext cx="273062" cy="208963"/>
            </a:xfrm>
            <a:prstGeom prst="rect">
              <a:avLst/>
            </a:prstGeom>
            <a:noFill/>
          </p:spPr>
        </p:pic>
        <p:pic>
          <p:nvPicPr>
            <p:cNvPr id="2054" name="Picture 6" descr="http://www.clustervision.com/sites/default/files/images/Dell-logo.jpg"/>
            <p:cNvPicPr>
              <a:picLocks noChangeAspect="1" noChangeArrowheads="1"/>
            </p:cNvPicPr>
            <p:nvPr/>
          </p:nvPicPr>
          <p:blipFill rotWithShape="1">
            <a:blip r:embed="rId3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533485" y="3974445"/>
              <a:ext cx="455214" cy="149827"/>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TextBox 34"/>
          <p:cNvSpPr txBox="1"/>
          <p:nvPr/>
        </p:nvSpPr>
        <p:spPr>
          <a:xfrm>
            <a:off x="193183" y="5924281"/>
            <a:ext cx="8718997" cy="369332"/>
          </a:xfrm>
          <a:prstGeom prst="rect">
            <a:avLst/>
          </a:prstGeom>
          <a:noFill/>
        </p:spPr>
        <p:txBody>
          <a:bodyPr wrap="square" rtlCol="0">
            <a:spAutoFit/>
          </a:bodyPr>
          <a:lstStyle/>
          <a:p>
            <a:pPr algn="ctr"/>
            <a:r>
              <a:rPr lang="en-US" b="1" dirty="0" smtClean="0">
                <a:solidFill>
                  <a:srgbClr val="000000"/>
                </a:solidFill>
              </a:rPr>
              <a:t>Self-Service Infrastructure </a:t>
            </a:r>
            <a:r>
              <a:rPr lang="en-US" b="1" dirty="0">
                <a:solidFill>
                  <a:srgbClr val="000000"/>
                </a:solidFill>
              </a:rPr>
              <a:t> Policy-Driven </a:t>
            </a:r>
            <a:r>
              <a:rPr lang="en-US" b="1" dirty="0" smtClean="0">
                <a:solidFill>
                  <a:srgbClr val="000000"/>
                </a:solidFill>
              </a:rPr>
              <a:t> Lifecycle </a:t>
            </a:r>
            <a:r>
              <a:rPr lang="en-US" b="1" dirty="0">
                <a:solidFill>
                  <a:srgbClr val="000000"/>
                </a:solidFill>
              </a:rPr>
              <a:t>Management </a:t>
            </a:r>
          </a:p>
        </p:txBody>
      </p:sp>
      <p:pic>
        <p:nvPicPr>
          <p:cNvPr id="197" name="Picture 196" descr="cisco-logo.gif"/>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573744" y="2426093"/>
            <a:ext cx="859039" cy="624365"/>
          </a:xfrm>
          <a:prstGeom prst="rect">
            <a:avLst/>
          </a:prstGeom>
        </p:spPr>
      </p:pic>
      <p:sp>
        <p:nvSpPr>
          <p:cNvPr id="9" name="Rounded Rectangle 8"/>
          <p:cNvSpPr/>
          <p:nvPr/>
        </p:nvSpPr>
        <p:spPr>
          <a:xfrm>
            <a:off x="2563332" y="2339133"/>
            <a:ext cx="1463040" cy="457200"/>
          </a:xfrm>
          <a:prstGeom prst="roundRect">
            <a:avLst/>
          </a:prstGeom>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a:r>
              <a:rPr lang="en-US" sz="1400" b="1" dirty="0" smtClean="0">
                <a:solidFill>
                  <a:schemeClr val="tx1"/>
                </a:solidFill>
              </a:rPr>
              <a:t>Self Service</a:t>
            </a:r>
          </a:p>
          <a:p>
            <a:pPr algn="ctr"/>
            <a:r>
              <a:rPr lang="en-US" sz="1400" b="1" dirty="0" smtClean="0">
                <a:solidFill>
                  <a:schemeClr val="tx1"/>
                </a:solidFill>
              </a:rPr>
              <a:t>Console</a:t>
            </a:r>
            <a:endParaRPr lang="en-US" sz="1400" b="1" dirty="0">
              <a:solidFill>
                <a:schemeClr val="tx1"/>
              </a:solidFill>
            </a:endParaRPr>
          </a:p>
        </p:txBody>
      </p:sp>
      <p:sp>
        <p:nvSpPr>
          <p:cNvPr id="12" name="Rounded Rectangle 11"/>
          <p:cNvSpPr/>
          <p:nvPr/>
        </p:nvSpPr>
        <p:spPr>
          <a:xfrm>
            <a:off x="4185011" y="2339133"/>
            <a:ext cx="1463040" cy="457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solidFill>
                  <a:schemeClr val="tx1"/>
                </a:solidFill>
              </a:rPr>
              <a:t>Admin</a:t>
            </a:r>
          </a:p>
          <a:p>
            <a:pPr algn="ctr"/>
            <a:r>
              <a:rPr lang="en-US" sz="1400" b="1" dirty="0" smtClean="0">
                <a:solidFill>
                  <a:schemeClr val="tx1"/>
                </a:solidFill>
              </a:rPr>
              <a:t>Console</a:t>
            </a:r>
            <a:endParaRPr lang="en-US" sz="1400" b="1" dirty="0">
              <a:solidFill>
                <a:schemeClr val="tx1"/>
              </a:solidFill>
            </a:endParaRPr>
          </a:p>
        </p:txBody>
      </p:sp>
      <p:sp>
        <p:nvSpPr>
          <p:cNvPr id="14" name="Rounded Rectangle 13"/>
          <p:cNvSpPr/>
          <p:nvPr/>
        </p:nvSpPr>
        <p:spPr>
          <a:xfrm>
            <a:off x="5792722" y="2339133"/>
            <a:ext cx="1463040" cy="457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solidFill>
                  <a:schemeClr val="tx1"/>
                </a:solidFill>
              </a:rPr>
              <a:t>Dashboard</a:t>
            </a:r>
            <a:endParaRPr lang="en-US" sz="1400" b="1" dirty="0">
              <a:solidFill>
                <a:schemeClr val="tx1"/>
              </a:solidFill>
            </a:endParaRPr>
          </a:p>
        </p:txBody>
      </p:sp>
      <p:cxnSp>
        <p:nvCxnSpPr>
          <p:cNvPr id="196" name="Shape 131"/>
          <p:cNvCxnSpPr/>
          <p:nvPr/>
        </p:nvCxnSpPr>
        <p:spPr>
          <a:xfrm>
            <a:off x="2000417" y="2997838"/>
            <a:ext cx="342900" cy="3482"/>
          </a:xfrm>
          <a:prstGeom prst="bentConnector3">
            <a:avLst>
              <a:gd name="adj1" fmla="val 50000"/>
            </a:avLst>
          </a:prstGeom>
          <a:ln w="254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Rounded Rectangle 56"/>
          <p:cNvSpPr/>
          <p:nvPr/>
        </p:nvSpPr>
        <p:spPr>
          <a:xfrm>
            <a:off x="5792722" y="2874949"/>
            <a:ext cx="1463040" cy="457200"/>
          </a:xfrm>
          <a:prstGeom prst="roundRect">
            <a:avLst/>
          </a:prstGeom>
          <a:solidFill>
            <a:schemeClr val="accent2"/>
          </a:solidFill>
          <a:ln>
            <a:solidFill>
              <a:schemeClr val="tx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solidFill>
                  <a:schemeClr val="bg1"/>
                </a:solidFill>
              </a:rPr>
              <a:t>Resource Pools</a:t>
            </a:r>
            <a:endParaRPr lang="en-US" sz="1400" b="1" dirty="0">
              <a:solidFill>
                <a:schemeClr val="bg1"/>
              </a:solidFill>
            </a:endParaRPr>
          </a:p>
        </p:txBody>
      </p:sp>
      <p:sp>
        <p:nvSpPr>
          <p:cNvPr id="58" name="Rounded Rectangle 57"/>
          <p:cNvSpPr/>
          <p:nvPr/>
        </p:nvSpPr>
        <p:spPr>
          <a:xfrm>
            <a:off x="4185011" y="2874949"/>
            <a:ext cx="1463040" cy="457200"/>
          </a:xfrm>
          <a:prstGeom prst="roundRect">
            <a:avLst/>
          </a:prstGeom>
          <a:solidFill>
            <a:schemeClr val="accent2"/>
          </a:solidFill>
          <a:ln>
            <a:solidFill>
              <a:schemeClr val="tx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solidFill>
                  <a:schemeClr val="bg1"/>
                </a:solidFill>
              </a:rPr>
              <a:t>Policy Manager</a:t>
            </a:r>
            <a:endParaRPr lang="en-US" sz="1400" b="1" dirty="0">
              <a:solidFill>
                <a:schemeClr val="bg1"/>
              </a:solidFill>
            </a:endParaRPr>
          </a:p>
        </p:txBody>
      </p:sp>
      <p:sp>
        <p:nvSpPr>
          <p:cNvPr id="59" name="Rounded Rectangle 58"/>
          <p:cNvSpPr/>
          <p:nvPr/>
        </p:nvSpPr>
        <p:spPr>
          <a:xfrm>
            <a:off x="2563332" y="2874949"/>
            <a:ext cx="1463040" cy="457200"/>
          </a:xfrm>
          <a:prstGeom prst="roundRect">
            <a:avLst/>
          </a:prstGeom>
          <a:solidFill>
            <a:schemeClr val="accent2"/>
          </a:solidFill>
          <a:ln>
            <a:solidFill>
              <a:schemeClr val="tx2">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solidFill>
                  <a:schemeClr val="bg1"/>
                </a:solidFill>
              </a:rPr>
              <a:t>ID &amp; Access Manager</a:t>
            </a:r>
            <a:endParaRPr lang="en-US" sz="1400" b="1" dirty="0">
              <a:solidFill>
                <a:schemeClr val="bg1"/>
              </a:solidFill>
            </a:endParaRPr>
          </a:p>
        </p:txBody>
      </p:sp>
      <p:sp>
        <p:nvSpPr>
          <p:cNvPr id="60" name="Rounded Rectangle 59"/>
          <p:cNvSpPr/>
          <p:nvPr/>
        </p:nvSpPr>
        <p:spPr>
          <a:xfrm>
            <a:off x="5792722" y="3410229"/>
            <a:ext cx="1463040" cy="457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solidFill>
                  <a:schemeClr val="tx1"/>
                </a:solidFill>
              </a:rPr>
              <a:t>Event Manager</a:t>
            </a:r>
            <a:endParaRPr lang="en-US" sz="1400" b="1" dirty="0">
              <a:solidFill>
                <a:schemeClr val="tx1"/>
              </a:solidFill>
            </a:endParaRPr>
          </a:p>
        </p:txBody>
      </p:sp>
      <p:sp>
        <p:nvSpPr>
          <p:cNvPr id="62" name="Rounded Rectangle 61"/>
          <p:cNvSpPr/>
          <p:nvPr/>
        </p:nvSpPr>
        <p:spPr>
          <a:xfrm>
            <a:off x="4185011" y="3410229"/>
            <a:ext cx="1463040" cy="457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solidFill>
                  <a:schemeClr val="tx1"/>
                </a:solidFill>
              </a:rPr>
              <a:t>Database</a:t>
            </a:r>
            <a:endParaRPr lang="en-US" sz="1400" b="1" dirty="0">
              <a:solidFill>
                <a:schemeClr val="tx1"/>
              </a:solidFill>
            </a:endParaRPr>
          </a:p>
        </p:txBody>
      </p:sp>
      <p:sp>
        <p:nvSpPr>
          <p:cNvPr id="63" name="Rounded Rectangle 62"/>
          <p:cNvSpPr/>
          <p:nvPr/>
        </p:nvSpPr>
        <p:spPr>
          <a:xfrm>
            <a:off x="2563332" y="3410229"/>
            <a:ext cx="1463040" cy="457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b="1" dirty="0" smtClean="0">
                <a:solidFill>
                  <a:schemeClr val="tx1"/>
                </a:solidFill>
              </a:rPr>
              <a:t>OS Provisioning</a:t>
            </a:r>
            <a:endParaRPr lang="en-US" sz="1400" b="1" dirty="0">
              <a:solidFill>
                <a:schemeClr val="tx1"/>
              </a:solidFill>
            </a:endParaRPr>
          </a:p>
        </p:txBody>
      </p:sp>
    </p:spTree>
    <p:extLst>
      <p:ext uri="{BB962C8B-B14F-4D97-AF65-F5344CB8AC3E}">
        <p14:creationId xmlns:p14="http://schemas.microsoft.com/office/powerpoint/2010/main" val="2972468352"/>
      </p:ext>
    </p:extLst>
  </p:cSld>
  <p:clrMapOvr>
    <a:masterClrMapping/>
  </p:clrMapOvr>
  <p:transition>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351"/>
            <a:ext cx="8229600" cy="944562"/>
          </a:xfrm>
        </p:spPr>
        <p:txBody>
          <a:bodyPr/>
          <a:lstStyle/>
          <a:p>
            <a:pPr algn="l"/>
            <a:r>
              <a:rPr lang="en-US" smtClean="0"/>
              <a:t>CloudIgnite™</a:t>
            </a:r>
            <a:endParaRPr lang="en-US" dirty="0"/>
          </a:p>
        </p:txBody>
      </p:sp>
      <p:sp>
        <p:nvSpPr>
          <p:cNvPr id="3" name="Content Placeholder 2"/>
          <p:cNvSpPr>
            <a:spLocks noGrp="1"/>
          </p:cNvSpPr>
          <p:nvPr>
            <p:ph idx="1"/>
          </p:nvPr>
        </p:nvSpPr>
        <p:spPr>
          <a:xfrm>
            <a:off x="457200" y="1143000"/>
            <a:ext cx="7924800" cy="4983163"/>
          </a:xfrm>
        </p:spPr>
        <p:txBody>
          <a:bodyPr>
            <a:noAutofit/>
          </a:bodyPr>
          <a:lstStyle/>
          <a:p>
            <a:pPr>
              <a:spcBef>
                <a:spcPts val="600"/>
              </a:spcBef>
            </a:pPr>
            <a:r>
              <a:rPr lang="en-US" sz="1600" dirty="0"/>
              <a:t>Day-0 Configuration</a:t>
            </a:r>
          </a:p>
          <a:p>
            <a:pPr>
              <a:spcBef>
                <a:spcPts val="600"/>
              </a:spcBef>
            </a:pPr>
            <a:r>
              <a:rPr lang="en-US" sz="1600" dirty="0"/>
              <a:t>Enabler for Partners</a:t>
            </a:r>
          </a:p>
          <a:p>
            <a:pPr lvl="1">
              <a:spcBef>
                <a:spcPts val="600"/>
              </a:spcBef>
            </a:pPr>
            <a:r>
              <a:rPr lang="en-US" sz="1600" dirty="0"/>
              <a:t>To Deliver Day-0 Configuration</a:t>
            </a:r>
          </a:p>
          <a:p>
            <a:pPr lvl="1">
              <a:spcBef>
                <a:spcPts val="600"/>
              </a:spcBef>
            </a:pPr>
            <a:r>
              <a:rPr lang="en-US" sz="1600" dirty="0"/>
              <a:t>With Consistency</a:t>
            </a:r>
          </a:p>
          <a:p>
            <a:pPr lvl="1">
              <a:spcBef>
                <a:spcPts val="600"/>
              </a:spcBef>
            </a:pPr>
            <a:r>
              <a:rPr lang="en-US" sz="1600" dirty="0"/>
              <a:t>Accuracy</a:t>
            </a:r>
          </a:p>
          <a:p>
            <a:pPr lvl="1">
              <a:spcBef>
                <a:spcPts val="600"/>
              </a:spcBef>
            </a:pPr>
            <a:r>
              <a:rPr lang="en-US" sz="1600" dirty="0"/>
              <a:t>Speed</a:t>
            </a:r>
          </a:p>
          <a:p>
            <a:pPr lvl="1">
              <a:spcBef>
                <a:spcPts val="600"/>
              </a:spcBef>
            </a:pPr>
            <a:r>
              <a:rPr lang="en-US" sz="1600" dirty="0"/>
              <a:t>With Less number of Resources</a:t>
            </a:r>
          </a:p>
          <a:p>
            <a:pPr>
              <a:spcBef>
                <a:spcPts val="600"/>
              </a:spcBef>
            </a:pPr>
            <a:r>
              <a:rPr lang="en-US" sz="1600" dirty="0"/>
              <a:t>Based on Best Practices</a:t>
            </a:r>
          </a:p>
          <a:p>
            <a:pPr lvl="1">
              <a:spcBef>
                <a:spcPts val="600"/>
              </a:spcBef>
            </a:pPr>
            <a:r>
              <a:rPr lang="en-US" sz="1600" dirty="0"/>
              <a:t>Initially derived from CVDs</a:t>
            </a:r>
          </a:p>
          <a:p>
            <a:pPr lvl="1">
              <a:spcBef>
                <a:spcPts val="600"/>
              </a:spcBef>
            </a:pPr>
            <a:r>
              <a:rPr lang="en-US" sz="1600" dirty="0"/>
              <a:t>Customizable to Partner </a:t>
            </a:r>
            <a:r>
              <a:rPr lang="en-US" sz="1600" dirty="0" smtClean="0"/>
              <a:t>specific</a:t>
            </a:r>
            <a:endParaRPr lang="en-US" sz="1600" dirty="0"/>
          </a:p>
          <a:p>
            <a:pPr>
              <a:spcBef>
                <a:spcPts val="600"/>
              </a:spcBef>
            </a:pPr>
            <a:r>
              <a:rPr lang="en-US" sz="1600" dirty="0"/>
              <a:t>Single-Click Support Data Collection</a:t>
            </a:r>
          </a:p>
          <a:p>
            <a:pPr lvl="1">
              <a:spcBef>
                <a:spcPts val="600"/>
              </a:spcBef>
            </a:pPr>
            <a:r>
              <a:rPr lang="en-US" sz="1600" dirty="0"/>
              <a:t>Consistent Reporting back to Vendors</a:t>
            </a:r>
          </a:p>
          <a:p>
            <a:pPr lvl="1">
              <a:spcBef>
                <a:spcPts val="600"/>
              </a:spcBef>
            </a:pPr>
            <a:r>
              <a:rPr lang="en-US" sz="1600" dirty="0"/>
              <a:t>Reproducibility at a Support Center </a:t>
            </a:r>
          </a:p>
          <a:p>
            <a:pPr>
              <a:spcBef>
                <a:spcPts val="600"/>
              </a:spcBef>
            </a:pPr>
            <a:r>
              <a:rPr lang="en-US" sz="1600" dirty="0"/>
              <a:t>Assistance with Run-book generation</a:t>
            </a:r>
          </a:p>
          <a:p>
            <a:pPr>
              <a:spcBef>
                <a:spcPts val="600"/>
              </a:spcBef>
            </a:pPr>
            <a:r>
              <a:rPr lang="en-US" sz="1600" dirty="0" smtClean="0"/>
              <a:t>Stand</a:t>
            </a:r>
            <a:r>
              <a:rPr lang="en-US" sz="1600" dirty="0"/>
              <a:t>-alone App for Windows/Mac </a:t>
            </a:r>
            <a:r>
              <a:rPr lang="en-US" sz="1600" dirty="0" smtClean="0"/>
              <a:t>Laptops</a:t>
            </a:r>
          </a:p>
          <a:p>
            <a:pPr marL="0" indent="0">
              <a:spcBef>
                <a:spcPts val="600"/>
              </a:spcBef>
              <a:buNone/>
            </a:pPr>
            <a:endParaRPr lang="en-US" sz="1600" dirty="0" smtClean="0"/>
          </a:p>
          <a:p>
            <a:pPr marL="0" indent="0">
              <a:spcBef>
                <a:spcPts val="600"/>
              </a:spcBef>
              <a:buNone/>
            </a:pPr>
            <a:r>
              <a:rPr lang="en-US" sz="1600" dirty="0" smtClean="0">
                <a:hlinkClick r:id="rId3"/>
              </a:rPr>
              <a:t>CloudIgnite Demo Video</a:t>
            </a:r>
            <a:endParaRPr lang="en-US" sz="1600" dirty="0"/>
          </a:p>
        </p:txBody>
      </p:sp>
      <p:sp>
        <p:nvSpPr>
          <p:cNvPr id="6" name="TextBox 5"/>
          <p:cNvSpPr txBox="1"/>
          <p:nvPr/>
        </p:nvSpPr>
        <p:spPr>
          <a:xfrm>
            <a:off x="8172942" y="4889505"/>
            <a:ext cx="184666" cy="369332"/>
          </a:xfrm>
          <a:prstGeom prst="rect">
            <a:avLst/>
          </a:prstGeom>
          <a:noFill/>
        </p:spPr>
        <p:txBody>
          <a:bodyPr wrap="none" rtlCol="0">
            <a:spAutoFit/>
          </a:bodyPr>
          <a:lstStyle/>
          <a:p>
            <a:endParaRPr lang="en-US"/>
          </a:p>
        </p:txBody>
      </p:sp>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7728442" y="1397005"/>
            <a:ext cx="1186958" cy="2862942"/>
          </a:xfrm>
          <a:prstGeom prst="rect">
            <a:avLst/>
          </a:prstGeom>
          <a:noFill/>
          <a:ln w="9525">
            <a:noFill/>
            <a:miter lim="800000"/>
            <a:headEnd/>
            <a:tailEnd/>
          </a:ln>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80642" y="2768605"/>
            <a:ext cx="990600" cy="866775"/>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71042" y="2997205"/>
            <a:ext cx="533400" cy="533400"/>
          </a:xfrm>
          <a:prstGeom prst="rect">
            <a:avLst/>
          </a:prstGeom>
        </p:spPr>
      </p:pic>
      <p:cxnSp>
        <p:nvCxnSpPr>
          <p:cNvPr id="11" name="Curved Connector 10"/>
          <p:cNvCxnSpPr/>
          <p:nvPr/>
        </p:nvCxnSpPr>
        <p:spPr>
          <a:xfrm flipV="1">
            <a:off x="7118842" y="2616205"/>
            <a:ext cx="685800" cy="609600"/>
          </a:xfrm>
          <a:prstGeom prst="curvedConnector3">
            <a:avLst/>
          </a:prstGeom>
          <a:ln>
            <a:solidFill>
              <a:srgbClr val="660066"/>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518642" y="3530605"/>
            <a:ext cx="990600" cy="246221"/>
          </a:xfrm>
          <a:prstGeom prst="rect">
            <a:avLst/>
          </a:prstGeom>
          <a:noFill/>
        </p:spPr>
        <p:txBody>
          <a:bodyPr wrap="square" rtlCol="0">
            <a:spAutoFit/>
          </a:bodyPr>
          <a:lstStyle/>
          <a:p>
            <a:r>
              <a:rPr lang="en-US" sz="1000" dirty="0" smtClean="0"/>
              <a:t>Partner Staff</a:t>
            </a:r>
            <a:endParaRPr lang="en-US" sz="1000" dirty="0"/>
          </a:p>
        </p:txBody>
      </p:sp>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671042" y="1778005"/>
            <a:ext cx="457200" cy="457200"/>
          </a:xfrm>
          <a:prstGeom prst="rect">
            <a:avLst/>
          </a:prstGeom>
        </p:spPr>
      </p:pic>
      <p:cxnSp>
        <p:nvCxnSpPr>
          <p:cNvPr id="17" name="Straight Arrow Connector 16"/>
          <p:cNvCxnSpPr/>
          <p:nvPr/>
        </p:nvCxnSpPr>
        <p:spPr>
          <a:xfrm>
            <a:off x="5899642" y="2311405"/>
            <a:ext cx="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518642" y="1549405"/>
            <a:ext cx="990600" cy="246221"/>
          </a:xfrm>
          <a:prstGeom prst="rect">
            <a:avLst/>
          </a:prstGeom>
          <a:noFill/>
        </p:spPr>
        <p:txBody>
          <a:bodyPr wrap="square" rtlCol="0">
            <a:spAutoFit/>
          </a:bodyPr>
          <a:lstStyle/>
          <a:p>
            <a:r>
              <a:rPr lang="en-US" sz="1000" dirty="0" smtClean="0"/>
              <a:t>Customer</a:t>
            </a:r>
            <a:endParaRPr lang="en-US" sz="1000" dirty="0"/>
          </a:p>
        </p:txBody>
      </p:sp>
      <p:sp>
        <p:nvSpPr>
          <p:cNvPr id="19" name="TextBox 18"/>
          <p:cNvSpPr txBox="1"/>
          <p:nvPr/>
        </p:nvSpPr>
        <p:spPr>
          <a:xfrm>
            <a:off x="6433042" y="3225805"/>
            <a:ext cx="990600" cy="246221"/>
          </a:xfrm>
          <a:prstGeom prst="rect">
            <a:avLst/>
          </a:prstGeom>
          <a:noFill/>
        </p:spPr>
        <p:txBody>
          <a:bodyPr wrap="square" rtlCol="0">
            <a:spAutoFit/>
          </a:bodyPr>
          <a:lstStyle/>
          <a:p>
            <a:r>
              <a:rPr lang="en-US" sz="1000" dirty="0" smtClean="0"/>
              <a:t>CloudIgnite</a:t>
            </a:r>
            <a:endParaRPr lang="en-US" sz="1000" dirty="0"/>
          </a:p>
        </p:txBody>
      </p:sp>
      <p:sp>
        <p:nvSpPr>
          <p:cNvPr id="20" name="TextBox 19"/>
          <p:cNvSpPr txBox="1"/>
          <p:nvPr/>
        </p:nvSpPr>
        <p:spPr>
          <a:xfrm>
            <a:off x="5899642" y="2311405"/>
            <a:ext cx="990600" cy="400110"/>
          </a:xfrm>
          <a:prstGeom prst="rect">
            <a:avLst/>
          </a:prstGeom>
          <a:noFill/>
        </p:spPr>
        <p:txBody>
          <a:bodyPr wrap="square" rtlCol="0">
            <a:spAutoFit/>
          </a:bodyPr>
          <a:lstStyle/>
          <a:p>
            <a:r>
              <a:rPr lang="en-US" sz="1000" dirty="0" smtClean="0"/>
              <a:t>Requirements/</a:t>
            </a:r>
          </a:p>
          <a:p>
            <a:r>
              <a:rPr lang="en-US" sz="1000" dirty="0" smtClean="0"/>
              <a:t>Inputs</a:t>
            </a:r>
            <a:endParaRPr lang="en-US" sz="1000" dirty="0"/>
          </a:p>
        </p:txBody>
      </p:sp>
      <p:cxnSp>
        <p:nvCxnSpPr>
          <p:cNvPr id="21" name="Straight Arrow Connector 20"/>
          <p:cNvCxnSpPr/>
          <p:nvPr/>
        </p:nvCxnSpPr>
        <p:spPr>
          <a:xfrm>
            <a:off x="6128242" y="3225805"/>
            <a:ext cx="5334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Curved Connector 22"/>
          <p:cNvCxnSpPr/>
          <p:nvPr/>
        </p:nvCxnSpPr>
        <p:spPr>
          <a:xfrm rot="5400000" flipH="1" flipV="1">
            <a:off x="5937742" y="3873505"/>
            <a:ext cx="1143000" cy="457200"/>
          </a:xfrm>
          <a:prstGeom prst="curvedConnector3">
            <a:avLst/>
          </a:prstGeom>
          <a:ln>
            <a:solidFill>
              <a:schemeClr val="bg1">
                <a:lumMod val="50000"/>
              </a:schemeClr>
            </a:solidFill>
            <a:prstDash val="sysDash"/>
            <a:headEnd type="arrow"/>
            <a:tailEnd type="none"/>
          </a:ln>
        </p:spPr>
        <p:style>
          <a:lnRef idx="2">
            <a:schemeClr val="accent1"/>
          </a:lnRef>
          <a:fillRef idx="0">
            <a:schemeClr val="accent1"/>
          </a:fillRef>
          <a:effectRef idx="1">
            <a:schemeClr val="accent1"/>
          </a:effectRef>
          <a:fontRef idx="minor">
            <a:schemeClr val="tx1"/>
          </a:fontRef>
        </p:style>
      </p:cxnSp>
      <p:sp>
        <p:nvSpPr>
          <p:cNvPr id="26" name="Rounded Rectangle 25"/>
          <p:cNvSpPr/>
          <p:nvPr/>
        </p:nvSpPr>
        <p:spPr>
          <a:xfrm>
            <a:off x="5671042" y="4673605"/>
            <a:ext cx="1447800" cy="685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smtClean="0"/>
              <a:t>Vendor/Partner</a:t>
            </a:r>
          </a:p>
          <a:p>
            <a:pPr algn="ctr"/>
            <a:r>
              <a:rPr lang="en-US" sz="1100" dirty="0" smtClean="0"/>
              <a:t>Support Center</a:t>
            </a:r>
            <a:endParaRPr lang="en-US" sz="1100" dirty="0"/>
          </a:p>
        </p:txBody>
      </p:sp>
    </p:spTree>
    <p:extLst>
      <p:ext uri="{BB962C8B-B14F-4D97-AF65-F5344CB8AC3E}">
        <p14:creationId xmlns:p14="http://schemas.microsoft.com/office/powerpoint/2010/main" val="2828314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pPr algn="l"/>
            <a:r>
              <a:rPr lang="en-US" dirty="0" smtClean="0"/>
              <a:t>CloudGenie</a:t>
            </a:r>
            <a:endParaRPr lang="en-US" dirty="0"/>
          </a:p>
        </p:txBody>
      </p:sp>
      <p:sp>
        <p:nvSpPr>
          <p:cNvPr id="3" name="Content Placeholder 2"/>
          <p:cNvSpPr>
            <a:spLocks noGrp="1"/>
          </p:cNvSpPr>
          <p:nvPr>
            <p:ph idx="1"/>
          </p:nvPr>
        </p:nvSpPr>
        <p:spPr>
          <a:xfrm>
            <a:off x="457200" y="1600200"/>
            <a:ext cx="5334000" cy="4525963"/>
          </a:xfrm>
        </p:spPr>
        <p:txBody>
          <a:bodyPr>
            <a:normAutofit fontScale="92500" lnSpcReduction="20000"/>
          </a:bodyPr>
          <a:lstStyle/>
          <a:p>
            <a:r>
              <a:rPr lang="en-US" sz="2000" dirty="0" smtClean="0"/>
              <a:t>A mobile based data center client application</a:t>
            </a:r>
          </a:p>
          <a:p>
            <a:r>
              <a:rPr lang="en-US" sz="2000" dirty="0" smtClean="0"/>
              <a:t>Good marketing/pre-sales tool – demonstrates platform extensibility and ease of use</a:t>
            </a:r>
            <a:endParaRPr lang="en-US" sz="1600" dirty="0" smtClean="0"/>
          </a:p>
          <a:p>
            <a:r>
              <a:rPr lang="en-US" sz="2000" dirty="0" smtClean="0"/>
              <a:t>Supported Platforms</a:t>
            </a:r>
          </a:p>
          <a:p>
            <a:pPr lvl="1"/>
            <a:r>
              <a:rPr lang="en-US" sz="2000" dirty="0" err="1" smtClean="0"/>
              <a:t>iPad</a:t>
            </a:r>
            <a:r>
              <a:rPr lang="en-US" sz="2000" dirty="0" smtClean="0"/>
              <a:t> (Apple IOS)</a:t>
            </a:r>
          </a:p>
          <a:p>
            <a:pPr lvl="1"/>
            <a:r>
              <a:rPr lang="en-US" sz="2000" dirty="0" smtClean="0"/>
              <a:t>Android </a:t>
            </a:r>
          </a:p>
          <a:p>
            <a:pPr lvl="1"/>
            <a:r>
              <a:rPr lang="en-US" sz="2000" dirty="0" smtClean="0"/>
              <a:t>iPhone</a:t>
            </a:r>
          </a:p>
          <a:p>
            <a:r>
              <a:rPr lang="en-US" sz="2000" dirty="0" smtClean="0"/>
              <a:t>Key Capabilities:</a:t>
            </a:r>
          </a:p>
          <a:p>
            <a:pPr lvl="1"/>
            <a:r>
              <a:rPr lang="en-US" sz="1800" dirty="0" smtClean="0"/>
              <a:t>VM provisioning</a:t>
            </a:r>
          </a:p>
          <a:p>
            <a:pPr lvl="1"/>
            <a:r>
              <a:rPr lang="en-US" sz="1800" dirty="0" smtClean="0"/>
              <a:t>VM resize</a:t>
            </a:r>
          </a:p>
          <a:p>
            <a:pPr lvl="1"/>
            <a:r>
              <a:rPr lang="en-US" sz="1800" dirty="0" err="1" smtClean="0"/>
              <a:t>Datastore</a:t>
            </a:r>
            <a:r>
              <a:rPr lang="en-US" sz="1800" dirty="0" smtClean="0"/>
              <a:t> resize</a:t>
            </a:r>
          </a:p>
          <a:p>
            <a:pPr lvl="1"/>
            <a:r>
              <a:rPr lang="en-US" sz="1800" dirty="0" smtClean="0"/>
              <a:t>Admin dashboards</a:t>
            </a:r>
          </a:p>
          <a:p>
            <a:pPr lvl="1"/>
            <a:r>
              <a:rPr lang="en-US" sz="1800" dirty="0" smtClean="0"/>
              <a:t>Self-service catalog</a:t>
            </a:r>
          </a:p>
          <a:p>
            <a:pPr lvl="1"/>
            <a:endParaRPr lang="en-US" sz="2000" dirty="0"/>
          </a:p>
        </p:txBody>
      </p:sp>
      <p:pic>
        <p:nvPicPr>
          <p:cNvPr id="6" name="Picture 5" descr="photo 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7401" y="1828800"/>
            <a:ext cx="3047999" cy="2286000"/>
          </a:xfrm>
          <a:prstGeom prst="rect">
            <a:avLst/>
          </a:prstGeom>
        </p:spPr>
      </p:pic>
      <p:pic>
        <p:nvPicPr>
          <p:cNvPr id="9" name="Picture 8" descr="CloudGenieStats.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5600" y="4267200"/>
            <a:ext cx="1143000" cy="2028826"/>
          </a:xfrm>
          <a:prstGeom prst="rect">
            <a:avLst/>
          </a:prstGeom>
        </p:spPr>
      </p:pic>
      <p:sp>
        <p:nvSpPr>
          <p:cNvPr id="4" name="Rectangle 3"/>
          <p:cNvSpPr/>
          <p:nvPr/>
        </p:nvSpPr>
        <p:spPr>
          <a:xfrm>
            <a:off x="550334" y="6126163"/>
            <a:ext cx="5317067" cy="369332"/>
          </a:xfrm>
          <a:prstGeom prst="rect">
            <a:avLst/>
          </a:prstGeom>
        </p:spPr>
        <p:txBody>
          <a:bodyPr wrap="square">
            <a:spAutoFit/>
          </a:bodyPr>
          <a:lstStyle/>
          <a:p>
            <a:r>
              <a:rPr lang="en-US" dirty="0" smtClean="0">
                <a:hlinkClick r:id="rId5"/>
              </a:rPr>
              <a:t>CloudGenie Demo Video</a:t>
            </a:r>
            <a:endParaRPr lang="en-US" dirty="0"/>
          </a:p>
        </p:txBody>
      </p:sp>
    </p:spTree>
    <p:extLst>
      <p:ext uri="{BB962C8B-B14F-4D97-AF65-F5344CB8AC3E}">
        <p14:creationId xmlns:p14="http://schemas.microsoft.com/office/powerpoint/2010/main" val="7406929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9"/>
          <p:cNvGrpSpPr/>
          <p:nvPr/>
        </p:nvGrpSpPr>
        <p:grpSpPr>
          <a:xfrm>
            <a:off x="685800" y="2412648"/>
            <a:ext cx="1676400" cy="2743200"/>
            <a:chOff x="6465087" y="2110251"/>
            <a:chExt cx="2374113" cy="3909549"/>
          </a:xfrm>
        </p:grpSpPr>
        <p:sp>
          <p:nvSpPr>
            <p:cNvPr id="11" name="Rounded Rectangle 10"/>
            <p:cNvSpPr/>
            <p:nvPr/>
          </p:nvSpPr>
          <p:spPr>
            <a:xfrm>
              <a:off x="6468138" y="2110251"/>
              <a:ext cx="2371062" cy="1031031"/>
            </a:xfrm>
            <a:prstGeom prst="roundRect">
              <a:avLst/>
            </a:prstGeom>
            <a:solidFill>
              <a:schemeClr val="bg1"/>
            </a:solidFill>
            <a:ln>
              <a:solidFill>
                <a:schemeClr val="bg2"/>
              </a:solidFill>
            </a:ln>
            <a:effectLst>
              <a:outerShdw blurRad="44450" dist="27940" dir="5400000" algn="ctr">
                <a:schemeClr val="tx1"/>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grpSp>
          <p:nvGrpSpPr>
            <p:cNvPr id="7" name="Group 11"/>
            <p:cNvGrpSpPr/>
            <p:nvPr/>
          </p:nvGrpSpPr>
          <p:grpSpPr>
            <a:xfrm>
              <a:off x="6474835" y="4826169"/>
              <a:ext cx="2364363" cy="1193631"/>
              <a:chOff x="6036733" y="4749969"/>
              <a:chExt cx="2374158" cy="1193631"/>
            </a:xfrm>
            <a:effectLst>
              <a:outerShdw blurRad="50800" dist="50800" dir="5400000" algn="ctr" rotWithShape="0">
                <a:schemeClr val="tx1"/>
              </a:outerShdw>
            </a:effectLst>
          </p:grpSpPr>
          <p:sp>
            <p:nvSpPr>
              <p:cNvPr id="48" name="Rounded Rectangle 5"/>
              <p:cNvSpPr/>
              <p:nvPr/>
            </p:nvSpPr>
            <p:spPr>
              <a:xfrm>
                <a:off x="6036733" y="4749969"/>
                <a:ext cx="2362200" cy="1193631"/>
              </a:xfrm>
              <a:prstGeom prst="roundRect">
                <a:avLst/>
              </a:prstGeom>
              <a:solidFill>
                <a:schemeClr val="bg1"/>
              </a:solidFill>
              <a:ln>
                <a:solidFill>
                  <a:schemeClr val="bg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49" name="TextBox 6"/>
              <p:cNvSpPr txBox="1"/>
              <p:nvPr/>
            </p:nvSpPr>
            <p:spPr>
              <a:xfrm>
                <a:off x="6126273" y="5562599"/>
                <a:ext cx="2284618" cy="328977"/>
              </a:xfrm>
              <a:prstGeom prst="rect">
                <a:avLst/>
              </a:prstGeom>
              <a:noFill/>
              <a:ln>
                <a:noFill/>
              </a:ln>
            </p:spPr>
            <p:txBody>
              <a:bodyPr wrap="square" rtlCol="0">
                <a:spAutoFit/>
              </a:bodyPr>
              <a:lstStyle/>
              <a:p>
                <a:pPr algn="ctr"/>
                <a:r>
                  <a:rPr lang="en-US" sz="900" b="1" dirty="0" err="1" smtClean="0">
                    <a:latin typeface="Arial" pitchFamily="34" charset="0"/>
                    <a:cs typeface="Arial" pitchFamily="34" charset="0"/>
                  </a:rPr>
                  <a:t>NetApp</a:t>
                </a:r>
                <a:r>
                  <a:rPr lang="en-US" sz="900" b="1" dirty="0" smtClean="0">
                    <a:latin typeface="Arial" pitchFamily="34" charset="0"/>
                    <a:cs typeface="Arial" pitchFamily="34" charset="0"/>
                  </a:rPr>
                  <a:t> Storage</a:t>
                </a:r>
                <a:endParaRPr lang="en-US" sz="900" b="1" dirty="0">
                  <a:latin typeface="Arial" pitchFamily="34" charset="0"/>
                  <a:cs typeface="Arial" pitchFamily="34" charset="0"/>
                </a:endParaRPr>
              </a:p>
            </p:txBody>
          </p:sp>
        </p:grpSp>
        <p:grpSp>
          <p:nvGrpSpPr>
            <p:cNvPr id="8" name="Group 7"/>
            <p:cNvGrpSpPr/>
            <p:nvPr/>
          </p:nvGrpSpPr>
          <p:grpSpPr>
            <a:xfrm>
              <a:off x="6777196" y="2540000"/>
              <a:ext cx="2057953" cy="683471"/>
              <a:chOff x="6140328" y="2406609"/>
              <a:chExt cx="2145541" cy="683471"/>
            </a:xfrm>
          </p:grpSpPr>
          <p:sp>
            <p:nvSpPr>
              <p:cNvPr id="41" name="Trapezoid 8"/>
              <p:cNvSpPr/>
              <p:nvPr/>
            </p:nvSpPr>
            <p:spPr bwMode="auto">
              <a:xfrm rot="10800000">
                <a:off x="6178189" y="2406609"/>
                <a:ext cx="2107680" cy="533400"/>
              </a:xfrm>
              <a:prstGeom prst="trapezoid">
                <a:avLst>
                  <a:gd name="adj" fmla="val 47688"/>
                </a:avLst>
              </a:prstGeom>
              <a:gradFill flip="none" rotWithShape="1">
                <a:gsLst>
                  <a:gs pos="19000">
                    <a:schemeClr val="bg1">
                      <a:lumMod val="75000"/>
                      <a:alpha val="54000"/>
                    </a:schemeClr>
                  </a:gs>
                  <a:gs pos="93000">
                    <a:srgbClr val="FFFFFF">
                      <a:alpha val="62000"/>
                    </a:srgbClr>
                  </a:gs>
                </a:gsLst>
                <a:lin ang="5400000" scaled="0"/>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rtl="0" fontAlgn="base">
                  <a:spcBef>
                    <a:spcPct val="0"/>
                  </a:spcBef>
                  <a:spcAft>
                    <a:spcPct val="0"/>
                  </a:spcAft>
                  <a:buClr>
                    <a:srgbClr val="84BD00"/>
                  </a:buClr>
                  <a:buFont typeface="Wingdings 2" pitchFamily="18" charset="2"/>
                  <a:buNone/>
                </a:pPr>
                <a:endParaRPr lang="en-US" sz="2000" kern="1200" dirty="0">
                  <a:solidFill>
                    <a:srgbClr val="000000"/>
                  </a:solidFill>
                  <a:latin typeface="Arial" charset="0"/>
                  <a:ea typeface="Arial"/>
                  <a:cs typeface="Arial"/>
                </a:endParaRPr>
              </a:p>
            </p:txBody>
          </p:sp>
          <p:grpSp>
            <p:nvGrpSpPr>
              <p:cNvPr id="9" name="Group 9"/>
              <p:cNvGrpSpPr/>
              <p:nvPr/>
            </p:nvGrpSpPr>
            <p:grpSpPr>
              <a:xfrm>
                <a:off x="6140328" y="2406609"/>
                <a:ext cx="2087963" cy="683471"/>
                <a:chOff x="6140328" y="2406609"/>
                <a:chExt cx="2087963" cy="683471"/>
              </a:xfrm>
            </p:grpSpPr>
            <p:grpSp>
              <p:nvGrpSpPr>
                <p:cNvPr id="10" name="Group 10"/>
                <p:cNvGrpSpPr/>
                <p:nvPr/>
              </p:nvGrpSpPr>
              <p:grpSpPr>
                <a:xfrm>
                  <a:off x="6197456" y="2406609"/>
                  <a:ext cx="2030835" cy="367818"/>
                  <a:chOff x="6197456" y="2406609"/>
                  <a:chExt cx="2030835" cy="367818"/>
                </a:xfrm>
              </p:grpSpPr>
              <p:sp>
                <p:nvSpPr>
                  <p:cNvPr id="45" name="AutoShape 65"/>
                  <p:cNvSpPr>
                    <a:spLocks noChangeArrowheads="1"/>
                  </p:cNvSpPr>
                  <p:nvPr/>
                </p:nvSpPr>
                <p:spPr bwMode="auto">
                  <a:xfrm flipV="1">
                    <a:off x="6197456" y="2417506"/>
                    <a:ext cx="642719" cy="356921"/>
                  </a:xfrm>
                  <a:prstGeom prst="triangle">
                    <a:avLst>
                      <a:gd name="adj" fmla="val 53484"/>
                    </a:avLst>
                  </a:prstGeom>
                  <a:solidFill>
                    <a:srgbClr val="67A6B0">
                      <a:alpha val="50000"/>
                    </a:srgbClr>
                  </a:solidFill>
                  <a:ln>
                    <a:headEnd/>
                    <a:tailEnd/>
                  </a:ln>
                  <a:scene3d>
                    <a:camera prst="orthographicFront"/>
                    <a:lightRig rig="threePt" dir="t"/>
                  </a:scene3d>
                  <a:sp3d/>
                </p:spPr>
                <p:style>
                  <a:lnRef idx="1">
                    <a:schemeClr val="accent2"/>
                  </a:lnRef>
                  <a:fillRef idx="3">
                    <a:schemeClr val="accent2"/>
                  </a:fillRef>
                  <a:effectRef idx="2">
                    <a:schemeClr val="accent2"/>
                  </a:effectRef>
                  <a:fontRef idx="minor">
                    <a:schemeClr val="lt1"/>
                  </a:fontRef>
                </p:style>
                <p:txBody>
                  <a:bodyPr rot="10800000" wrap="none" anchor="ctr"/>
                  <a:lstStyle/>
                  <a:p>
                    <a:pPr algn="l" rtl="0" eaLnBrk="0" fontAlgn="base" hangingPunct="0">
                      <a:lnSpc>
                        <a:spcPct val="90000"/>
                      </a:lnSpc>
                      <a:spcBef>
                        <a:spcPct val="20000"/>
                      </a:spcBef>
                      <a:spcAft>
                        <a:spcPct val="0"/>
                      </a:spcAft>
                    </a:pPr>
                    <a:endParaRPr lang="en-US" sz="1600" b="1" kern="1200" dirty="0">
                      <a:solidFill>
                        <a:srgbClr val="005EB8"/>
                      </a:solidFill>
                      <a:latin typeface="Arial" charset="0"/>
                      <a:ea typeface="Arial"/>
                      <a:cs typeface="Arial"/>
                    </a:endParaRPr>
                  </a:p>
                </p:txBody>
              </p:sp>
              <p:sp>
                <p:nvSpPr>
                  <p:cNvPr id="46" name="AutoShape 65"/>
                  <p:cNvSpPr>
                    <a:spLocks noChangeArrowheads="1"/>
                  </p:cNvSpPr>
                  <p:nvPr/>
                </p:nvSpPr>
                <p:spPr bwMode="auto">
                  <a:xfrm flipV="1">
                    <a:off x="6905537" y="2415249"/>
                    <a:ext cx="609599" cy="356921"/>
                  </a:xfrm>
                  <a:prstGeom prst="triangle">
                    <a:avLst>
                      <a:gd name="adj" fmla="val 55128"/>
                    </a:avLst>
                  </a:prstGeom>
                  <a:gradFill flip="none" rotWithShape="1">
                    <a:gsLst>
                      <a:gs pos="0">
                        <a:schemeClr val="accent5">
                          <a:shade val="51000"/>
                          <a:satMod val="130000"/>
                          <a:alpha val="52000"/>
                        </a:schemeClr>
                      </a:gs>
                      <a:gs pos="80000">
                        <a:schemeClr val="accent5">
                          <a:shade val="93000"/>
                          <a:satMod val="130000"/>
                          <a:alpha val="52000"/>
                        </a:schemeClr>
                      </a:gs>
                      <a:gs pos="100000">
                        <a:schemeClr val="accent5">
                          <a:shade val="94000"/>
                          <a:satMod val="135000"/>
                          <a:alpha val="52000"/>
                        </a:schemeClr>
                      </a:gs>
                    </a:gsLst>
                    <a:lin ang="16200000" scaled="0"/>
                    <a:tileRect/>
                  </a:gradFill>
                  <a:ln>
                    <a:headEnd/>
                    <a:tailEnd/>
                  </a:ln>
                  <a:scene3d>
                    <a:camera prst="orthographicFront"/>
                    <a:lightRig rig="threePt" dir="t"/>
                  </a:scene3d>
                  <a:sp3d/>
                </p:spPr>
                <p:style>
                  <a:lnRef idx="1">
                    <a:schemeClr val="accent5"/>
                  </a:lnRef>
                  <a:fillRef idx="3">
                    <a:schemeClr val="accent5"/>
                  </a:fillRef>
                  <a:effectRef idx="2">
                    <a:schemeClr val="accent5"/>
                  </a:effectRef>
                  <a:fontRef idx="minor">
                    <a:schemeClr val="lt1"/>
                  </a:fontRef>
                </p:style>
                <p:txBody>
                  <a:bodyPr rot="10800000" wrap="none" anchor="ctr"/>
                  <a:lstStyle/>
                  <a:p>
                    <a:pPr algn="l" rtl="0" eaLnBrk="0" fontAlgn="base" hangingPunct="0">
                      <a:lnSpc>
                        <a:spcPct val="90000"/>
                      </a:lnSpc>
                      <a:spcBef>
                        <a:spcPct val="20000"/>
                      </a:spcBef>
                      <a:spcAft>
                        <a:spcPct val="0"/>
                      </a:spcAft>
                    </a:pPr>
                    <a:endParaRPr lang="en-US" sz="1600" b="1" kern="1200" dirty="0">
                      <a:solidFill>
                        <a:srgbClr val="005EB8"/>
                      </a:solidFill>
                      <a:latin typeface="Arial" charset="0"/>
                      <a:ea typeface="Arial"/>
                      <a:cs typeface="Arial"/>
                    </a:endParaRPr>
                  </a:p>
                </p:txBody>
              </p:sp>
              <p:sp>
                <p:nvSpPr>
                  <p:cNvPr id="47" name="AutoShape 65"/>
                  <p:cNvSpPr>
                    <a:spLocks noChangeArrowheads="1"/>
                  </p:cNvSpPr>
                  <p:nvPr/>
                </p:nvSpPr>
                <p:spPr bwMode="auto">
                  <a:xfrm flipV="1">
                    <a:off x="7591337" y="2406609"/>
                    <a:ext cx="636954" cy="356921"/>
                  </a:xfrm>
                  <a:prstGeom prst="triangle">
                    <a:avLst>
                      <a:gd name="adj" fmla="val 53846"/>
                    </a:avLst>
                  </a:prstGeom>
                  <a:gradFill flip="none" rotWithShape="1">
                    <a:gsLst>
                      <a:gs pos="0">
                        <a:schemeClr val="accent4">
                          <a:shade val="51000"/>
                          <a:satMod val="130000"/>
                          <a:alpha val="53000"/>
                        </a:schemeClr>
                      </a:gs>
                      <a:gs pos="80000">
                        <a:schemeClr val="accent4">
                          <a:shade val="93000"/>
                          <a:satMod val="130000"/>
                          <a:alpha val="53000"/>
                        </a:schemeClr>
                      </a:gs>
                      <a:gs pos="100000">
                        <a:schemeClr val="accent4">
                          <a:shade val="94000"/>
                          <a:satMod val="135000"/>
                          <a:alpha val="53000"/>
                        </a:schemeClr>
                      </a:gs>
                    </a:gsLst>
                    <a:lin ang="16200000" scaled="0"/>
                    <a:tileRect/>
                  </a:gradFill>
                  <a:ln>
                    <a:headEnd/>
                    <a:tailEnd/>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rot="10800000" wrap="none" anchor="ctr"/>
                  <a:lstStyle/>
                  <a:p>
                    <a:pPr algn="l" rtl="0" eaLnBrk="0" fontAlgn="base" hangingPunct="0">
                      <a:lnSpc>
                        <a:spcPct val="90000"/>
                      </a:lnSpc>
                      <a:spcBef>
                        <a:spcPct val="20000"/>
                      </a:spcBef>
                      <a:spcAft>
                        <a:spcPct val="0"/>
                      </a:spcAft>
                    </a:pPr>
                    <a:endParaRPr lang="en-US" sz="1600" b="1" kern="1200" dirty="0">
                      <a:solidFill>
                        <a:srgbClr val="005EB8"/>
                      </a:solidFill>
                      <a:latin typeface="Arial" charset="0"/>
                      <a:ea typeface="Arial"/>
                      <a:cs typeface="Arial"/>
                    </a:endParaRPr>
                  </a:p>
                </p:txBody>
              </p:sp>
            </p:grpSp>
            <p:sp>
              <p:nvSpPr>
                <p:cNvPr id="44" name="TextBox 43"/>
                <p:cNvSpPr txBox="1"/>
                <p:nvPr/>
              </p:nvSpPr>
              <p:spPr>
                <a:xfrm>
                  <a:off x="6140328" y="2519852"/>
                  <a:ext cx="1916903" cy="570228"/>
                </a:xfrm>
                <a:prstGeom prst="rect">
                  <a:avLst/>
                </a:prstGeom>
                <a:noFill/>
              </p:spPr>
              <p:txBody>
                <a:bodyPr wrap="square" rtlCol="0">
                  <a:spAutoFit/>
                </a:bodyPr>
                <a:lstStyle/>
                <a:p>
                  <a:pPr marL="0" indent="0" algn="ctr">
                    <a:buClr>
                      <a:schemeClr val="accent2"/>
                    </a:buClr>
                    <a:buFont typeface="Wingdings" pitchFamily="2" charset="2"/>
                    <a:buNone/>
                  </a:pPr>
                  <a:r>
                    <a:rPr lang="en-US" sz="1000" b="1" dirty="0" smtClean="0"/>
                    <a:t>Virtualization (VMware/Hyper-V)</a:t>
                  </a:r>
                  <a:endParaRPr lang="en-US" sz="1050" b="1" dirty="0" smtClean="0"/>
                </a:p>
              </p:txBody>
            </p:sp>
          </p:grpSp>
        </p:grpSp>
        <p:grpSp>
          <p:nvGrpSpPr>
            <p:cNvPr id="12" name="Group 15"/>
            <p:cNvGrpSpPr/>
            <p:nvPr/>
          </p:nvGrpSpPr>
          <p:grpSpPr>
            <a:xfrm>
              <a:off x="6922288" y="4953000"/>
              <a:ext cx="1723628" cy="726824"/>
              <a:chOff x="6493932" y="5240677"/>
              <a:chExt cx="1485113" cy="660749"/>
            </a:xfrm>
          </p:grpSpPr>
          <p:pic>
            <p:nvPicPr>
              <p:cNvPr id="37" name="Picture 3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93932" y="5240677"/>
                <a:ext cx="1485113" cy="660749"/>
              </a:xfrm>
              <a:prstGeom prst="rect">
                <a:avLst/>
              </a:prstGeom>
            </p:spPr>
          </p:pic>
          <p:sp>
            <p:nvSpPr>
              <p:cNvPr id="38" name="AutoShape 37"/>
              <p:cNvSpPr>
                <a:spLocks noChangeArrowheads="1"/>
              </p:cNvSpPr>
              <p:nvPr/>
            </p:nvSpPr>
            <p:spPr bwMode="auto">
              <a:xfrm>
                <a:off x="7014375" y="5292254"/>
                <a:ext cx="476738" cy="554182"/>
              </a:xfrm>
              <a:prstGeom prst="rect">
                <a:avLst/>
              </a:prstGeom>
              <a:gradFill flip="none" rotWithShape="1">
                <a:gsLst>
                  <a:gs pos="0">
                    <a:schemeClr val="accent5">
                      <a:shade val="51000"/>
                      <a:satMod val="130000"/>
                      <a:alpha val="45000"/>
                    </a:schemeClr>
                  </a:gs>
                  <a:gs pos="80000">
                    <a:schemeClr val="accent5">
                      <a:shade val="93000"/>
                      <a:satMod val="130000"/>
                      <a:alpha val="45000"/>
                    </a:schemeClr>
                  </a:gs>
                  <a:gs pos="100000">
                    <a:schemeClr val="accent5">
                      <a:shade val="94000"/>
                      <a:satMod val="135000"/>
                      <a:alpha val="45000"/>
                    </a:schemeClr>
                  </a:gs>
                </a:gsLst>
                <a:lin ang="16200000" scaled="0"/>
                <a:tileRect/>
              </a:gradFill>
              <a:ln>
                <a:noFill/>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lnSpc>
                    <a:spcPct val="110000"/>
                  </a:lnSpc>
                </a:pPr>
                <a:endParaRPr lang="en-US" sz="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a typeface="Arial"/>
                  <a:cs typeface="Arial"/>
                </a:endParaRPr>
              </a:p>
            </p:txBody>
          </p:sp>
          <p:sp>
            <p:nvSpPr>
              <p:cNvPr id="39" name="AutoShape 37"/>
              <p:cNvSpPr>
                <a:spLocks noChangeArrowheads="1"/>
              </p:cNvSpPr>
              <p:nvPr/>
            </p:nvSpPr>
            <p:spPr bwMode="auto">
              <a:xfrm>
                <a:off x="7493035" y="5292064"/>
                <a:ext cx="433398" cy="554182"/>
              </a:xfrm>
              <a:prstGeom prst="rect">
                <a:avLst/>
              </a:prstGeom>
              <a:gradFill flip="none" rotWithShape="1">
                <a:gsLst>
                  <a:gs pos="0">
                    <a:schemeClr val="accent4">
                      <a:shade val="51000"/>
                      <a:satMod val="130000"/>
                      <a:alpha val="48000"/>
                    </a:schemeClr>
                  </a:gs>
                  <a:gs pos="80000">
                    <a:schemeClr val="accent4">
                      <a:shade val="93000"/>
                      <a:satMod val="130000"/>
                      <a:alpha val="48000"/>
                    </a:schemeClr>
                  </a:gs>
                  <a:gs pos="100000">
                    <a:schemeClr val="accent4">
                      <a:shade val="94000"/>
                      <a:satMod val="135000"/>
                      <a:alpha val="48000"/>
                    </a:schemeClr>
                  </a:gs>
                </a:gsLst>
                <a:lin ang="16200000" scaled="0"/>
                <a:tileRect/>
              </a:gradFill>
              <a:ln>
                <a:noFill/>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eaLnBrk="0" hangingPunct="0">
                  <a:lnSpc>
                    <a:spcPct val="90000"/>
                  </a:lnSpc>
                </a:pPr>
                <a:endParaRPr lang="en-US" sz="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ea typeface="Arial"/>
                  <a:cs typeface="Arial"/>
                </a:endParaRPr>
              </a:p>
            </p:txBody>
          </p:sp>
          <p:sp>
            <p:nvSpPr>
              <p:cNvPr id="40" name="AutoShape 37"/>
              <p:cNvSpPr>
                <a:spLocks noChangeArrowheads="1"/>
              </p:cNvSpPr>
              <p:nvPr/>
            </p:nvSpPr>
            <p:spPr bwMode="auto">
              <a:xfrm>
                <a:off x="6545479" y="5292878"/>
                <a:ext cx="476738" cy="554182"/>
              </a:xfrm>
              <a:prstGeom prst="rect">
                <a:avLst/>
              </a:prstGeom>
              <a:solidFill>
                <a:srgbClr val="67A6B0">
                  <a:alpha val="50000"/>
                </a:srgbClr>
              </a:solidFill>
              <a:ln>
                <a:noFill/>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0" hangingPunct="0">
                  <a:lnSpc>
                    <a:spcPct val="90000"/>
                  </a:lnSpc>
                </a:pPr>
                <a:endParaRPr lang="en-US" sz="800" b="1" dirty="0">
                  <a:ln w="10541" cmpd="sng">
                    <a:solidFill>
                      <a:schemeClr val="accent1">
                        <a:shade val="88000"/>
                        <a:satMod val="110000"/>
                      </a:schemeClr>
                    </a:solidFill>
                    <a:prstDash val="solid"/>
                  </a:ln>
                  <a:solidFill>
                    <a:srgbClr val="800000"/>
                  </a:solidFill>
                  <a:latin typeface="Arial" charset="0"/>
                  <a:ea typeface="Arial"/>
                  <a:cs typeface="Arial"/>
                </a:endParaRPr>
              </a:p>
            </p:txBody>
          </p:sp>
        </p:grpSp>
        <p:grpSp>
          <p:nvGrpSpPr>
            <p:cNvPr id="13" name="Group 20"/>
            <p:cNvGrpSpPr/>
            <p:nvPr/>
          </p:nvGrpSpPr>
          <p:grpSpPr>
            <a:xfrm>
              <a:off x="6465088" y="4114800"/>
              <a:ext cx="2352454" cy="709978"/>
              <a:chOff x="6036733" y="3903396"/>
              <a:chExt cx="2362200" cy="692073"/>
            </a:xfrm>
            <a:effectLst>
              <a:outerShdw blurRad="50800" dist="50800" dir="5400000" algn="ctr" rotWithShape="0">
                <a:schemeClr val="tx1"/>
              </a:outerShdw>
            </a:effectLst>
          </p:grpSpPr>
          <p:sp>
            <p:nvSpPr>
              <p:cNvPr id="35" name="Rounded Rectangle 34"/>
              <p:cNvSpPr/>
              <p:nvPr/>
            </p:nvSpPr>
            <p:spPr>
              <a:xfrm>
                <a:off x="6036733" y="3903396"/>
                <a:ext cx="2362200" cy="619922"/>
              </a:xfrm>
              <a:prstGeom prst="roundRect">
                <a:avLst/>
              </a:prstGeom>
              <a:solidFill>
                <a:schemeClr val="bg1"/>
              </a:solidFill>
              <a:ln>
                <a:solidFill>
                  <a:schemeClr val="bg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6" name="TextBox 35"/>
              <p:cNvSpPr txBox="1"/>
              <p:nvPr/>
            </p:nvSpPr>
            <p:spPr>
              <a:xfrm>
                <a:off x="6650496" y="4274789"/>
                <a:ext cx="1247783" cy="320680"/>
              </a:xfrm>
              <a:prstGeom prst="rect">
                <a:avLst/>
              </a:prstGeom>
              <a:noFill/>
              <a:ln>
                <a:noFill/>
              </a:ln>
            </p:spPr>
            <p:txBody>
              <a:bodyPr wrap="none" rtlCol="0">
                <a:spAutoFit/>
              </a:bodyPr>
              <a:lstStyle/>
              <a:p>
                <a:pPr algn="ctr"/>
                <a:r>
                  <a:rPr lang="en-US" sz="900" b="1" dirty="0" smtClean="0">
                    <a:latin typeface="Arial" pitchFamily="34" charset="0"/>
                    <a:cs typeface="Arial" pitchFamily="34" charset="0"/>
                  </a:rPr>
                  <a:t>Cisco Nexus</a:t>
                </a:r>
                <a:endParaRPr lang="en-US" sz="900" b="1" dirty="0">
                  <a:latin typeface="Arial" pitchFamily="34" charset="0"/>
                  <a:cs typeface="Arial" pitchFamily="34" charset="0"/>
                </a:endParaRPr>
              </a:p>
            </p:txBody>
          </p:sp>
        </p:grpSp>
        <p:grpSp>
          <p:nvGrpSpPr>
            <p:cNvPr id="14" name="Group 26"/>
            <p:cNvGrpSpPr/>
            <p:nvPr/>
          </p:nvGrpSpPr>
          <p:grpSpPr>
            <a:xfrm>
              <a:off x="6465087" y="3200400"/>
              <a:ext cx="2352455" cy="911671"/>
              <a:chOff x="6021545" y="2931369"/>
              <a:chExt cx="2362200" cy="911671"/>
            </a:xfrm>
            <a:effectLst>
              <a:outerShdw blurRad="50800" dist="50800" dir="5400000" algn="ctr" rotWithShape="0">
                <a:schemeClr val="tx1"/>
              </a:outerShdw>
            </a:effectLst>
          </p:grpSpPr>
          <p:sp>
            <p:nvSpPr>
              <p:cNvPr id="32" name="Rounded Rectangle 31"/>
              <p:cNvSpPr/>
              <p:nvPr/>
            </p:nvSpPr>
            <p:spPr>
              <a:xfrm>
                <a:off x="6021545" y="2971800"/>
                <a:ext cx="2362200" cy="798510"/>
              </a:xfrm>
              <a:prstGeom prst="roundRect">
                <a:avLst/>
              </a:prstGeom>
              <a:solidFill>
                <a:schemeClr val="bg1"/>
              </a:solidFill>
              <a:ln>
                <a:solidFill>
                  <a:schemeClr val="tx1">
                    <a:lumMod val="50000"/>
                    <a:lumOff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33" name="Picture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1579" y="2931369"/>
                <a:ext cx="1602554" cy="666750"/>
              </a:xfrm>
              <a:prstGeom prst="rect">
                <a:avLst/>
              </a:prstGeom>
              <a:ln>
                <a:solidFill>
                  <a:schemeClr val="tx1">
                    <a:lumMod val="50000"/>
                    <a:lumOff val="50000"/>
                  </a:schemeClr>
                </a:solidFill>
              </a:ln>
            </p:spPr>
          </p:pic>
          <p:sp>
            <p:nvSpPr>
              <p:cNvPr id="34" name="TextBox 33"/>
              <p:cNvSpPr txBox="1"/>
              <p:nvPr/>
            </p:nvSpPr>
            <p:spPr>
              <a:xfrm>
                <a:off x="6535826" y="3470199"/>
                <a:ext cx="1356801" cy="372841"/>
              </a:xfrm>
              <a:prstGeom prst="rect">
                <a:avLst/>
              </a:prstGeom>
              <a:noFill/>
              <a:ln>
                <a:noFill/>
              </a:ln>
            </p:spPr>
            <p:txBody>
              <a:bodyPr wrap="none" rtlCol="0">
                <a:spAutoFit/>
              </a:bodyPr>
              <a:lstStyle/>
              <a:p>
                <a:pPr algn="ctr"/>
                <a:r>
                  <a:rPr lang="en-US" sz="800" b="1" dirty="0" smtClean="0">
                    <a:latin typeface="Arial" pitchFamily="34" charset="0"/>
                    <a:cs typeface="Arial" pitchFamily="34" charset="0"/>
                  </a:rPr>
                  <a:t>Compute (UCS</a:t>
                </a:r>
                <a:r>
                  <a:rPr lang="en-US" sz="1100" b="1" dirty="0" smtClean="0">
                    <a:latin typeface="Arial" pitchFamily="34" charset="0"/>
                    <a:cs typeface="Arial" pitchFamily="34" charset="0"/>
                  </a:rPr>
                  <a:t>)</a:t>
                </a:r>
                <a:endParaRPr lang="en-US" sz="1100" b="1" dirty="0">
                  <a:latin typeface="Arial" pitchFamily="34" charset="0"/>
                  <a:cs typeface="Arial" pitchFamily="34" charset="0"/>
                </a:endParaRPr>
              </a:p>
            </p:txBody>
          </p:sp>
        </p:grpSp>
        <p:grpSp>
          <p:nvGrpSpPr>
            <p:cNvPr id="15" name="Group 30"/>
            <p:cNvGrpSpPr/>
            <p:nvPr/>
          </p:nvGrpSpPr>
          <p:grpSpPr>
            <a:xfrm>
              <a:off x="6809615" y="2124960"/>
              <a:ext cx="1958275" cy="389640"/>
              <a:chOff x="6170891" y="2016969"/>
              <a:chExt cx="2041614" cy="389640"/>
            </a:xfrm>
          </p:grpSpPr>
          <p:pic>
            <p:nvPicPr>
              <p:cNvPr id="26" name="Picture 26" descr="linux_OS"/>
              <p:cNvPicPr>
                <a:picLocks noChangeAspect="1" noChangeArrowheads="1"/>
              </p:cNvPicPr>
              <p:nvPr/>
            </p:nvPicPr>
            <p:blipFill>
              <a:blip r:embed="rId4" cstate="email">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7211411" y="2016969"/>
                <a:ext cx="299574" cy="380262"/>
              </a:xfrm>
              <a:prstGeom prst="rect">
                <a:avLst/>
              </a:prstGeom>
              <a:noFill/>
              <a:ln w="9525">
                <a:noFill/>
                <a:miter lim="800000"/>
                <a:headEnd/>
                <a:tailEnd/>
              </a:ln>
            </p:spPr>
          </p:pic>
          <p:pic>
            <p:nvPicPr>
              <p:cNvPr id="27" name="Picture 31" descr="virtualization_apps_OS"/>
              <p:cNvPicPr>
                <a:picLocks noChangeAspect="1" noChangeArrowheads="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585625" y="2016969"/>
                <a:ext cx="308358" cy="381000"/>
              </a:xfrm>
              <a:prstGeom prst="rect">
                <a:avLst/>
              </a:prstGeom>
              <a:noFill/>
              <a:ln w="9525">
                <a:noFill/>
                <a:miter lim="800000"/>
                <a:headEnd/>
                <a:tailEnd/>
              </a:ln>
            </p:spPr>
          </p:pic>
          <p:pic>
            <p:nvPicPr>
              <p:cNvPr id="28" name="Picture 31" descr="virtualization_apps_OS"/>
              <p:cNvPicPr>
                <a:picLocks noChangeAspect="1" noChangeArrowheads="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904147" y="2016969"/>
                <a:ext cx="308358" cy="381000"/>
              </a:xfrm>
              <a:prstGeom prst="rect">
                <a:avLst/>
              </a:prstGeom>
              <a:noFill/>
              <a:ln w="9525">
                <a:noFill/>
                <a:miter lim="800000"/>
                <a:headEnd/>
                <a:tailEnd/>
              </a:ln>
            </p:spPr>
          </p:pic>
          <p:pic>
            <p:nvPicPr>
              <p:cNvPr id="29" name="Picture 31" descr="virtualization_apps_OS"/>
              <p:cNvPicPr>
                <a:picLocks noChangeAspect="1" noChangeArrowheads="1"/>
              </p:cNvPicPr>
              <p:nvPr/>
            </p:nvPicPr>
            <p:blipFill>
              <a:blip r:embed="rId6"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16576" y="2025609"/>
                <a:ext cx="308358" cy="381000"/>
              </a:xfrm>
              <a:prstGeom prst="rect">
                <a:avLst/>
              </a:prstGeom>
              <a:noFill/>
              <a:ln w="9525">
                <a:noFill/>
                <a:miter lim="800000"/>
                <a:headEnd/>
                <a:tailEnd/>
              </a:ln>
            </p:spPr>
          </p:pic>
          <p:pic>
            <p:nvPicPr>
              <p:cNvPr id="30" name="Picture 26" descr="linux_OS"/>
              <p:cNvPicPr>
                <a:picLocks noChangeAspect="1" noChangeArrowheads="1"/>
              </p:cNvPicPr>
              <p:nvPr/>
            </p:nvPicPr>
            <p:blipFill>
              <a:blip r:embed="rId4" cstate="email">
                <a:duotone>
                  <a:schemeClr val="accent2">
                    <a:shade val="45000"/>
                    <a:satMod val="135000"/>
                  </a:schemeClr>
                  <a:prstClr val="white"/>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6170891" y="2026347"/>
                <a:ext cx="299574" cy="380262"/>
              </a:xfrm>
              <a:prstGeom prst="rect">
                <a:avLst/>
              </a:prstGeom>
              <a:noFill/>
              <a:ln w="9525">
                <a:noFill/>
                <a:miter lim="800000"/>
                <a:headEnd/>
                <a:tailEnd/>
              </a:ln>
            </p:spPr>
          </p:pic>
          <p:pic>
            <p:nvPicPr>
              <p:cNvPr id="31" name="Picture 26" descr="linux_OS"/>
              <p:cNvPicPr>
                <a:picLocks noChangeAspect="1" noChangeArrowheads="1"/>
              </p:cNvPicPr>
              <p:nvPr/>
            </p:nvPicPr>
            <p:blipFill>
              <a:blip r:embed="rId4" cstate="email">
                <a:duotone>
                  <a:schemeClr val="accent5">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6900483" y="2025609"/>
                <a:ext cx="299574" cy="380262"/>
              </a:xfrm>
              <a:prstGeom prst="rect">
                <a:avLst/>
              </a:prstGeom>
              <a:noFill/>
              <a:ln w="9525">
                <a:noFill/>
                <a:miter lim="800000"/>
                <a:headEnd/>
                <a:tailEnd/>
              </a:ln>
            </p:spPr>
          </p:pic>
        </p:grpSp>
        <p:pic>
          <p:nvPicPr>
            <p:cNvPr id="21" name="Picture 20"/>
            <p:cNvPicPr>
              <a:picLocks noChangeAspect="1"/>
            </p:cNvPicPr>
            <p:nvPr/>
          </p:nvPicPr>
          <p:blipFill>
            <a:blip r:embed="rId9" cstate="print"/>
            <a:stretch>
              <a:fillRect/>
            </a:stretch>
          </p:blipFill>
          <p:spPr>
            <a:xfrm>
              <a:off x="6870012" y="4154431"/>
              <a:ext cx="1900322" cy="215900"/>
            </a:xfrm>
            <a:prstGeom prst="rect">
              <a:avLst/>
            </a:prstGeom>
          </p:spPr>
        </p:pic>
        <p:pic>
          <p:nvPicPr>
            <p:cNvPr id="22" name="Picture 21"/>
            <p:cNvPicPr>
              <a:picLocks noChangeAspect="1"/>
            </p:cNvPicPr>
            <p:nvPr/>
          </p:nvPicPr>
          <p:blipFill>
            <a:blip r:embed="rId9" cstate="print"/>
            <a:stretch>
              <a:fillRect/>
            </a:stretch>
          </p:blipFill>
          <p:spPr>
            <a:xfrm>
              <a:off x="6870012" y="4332751"/>
              <a:ext cx="1900322" cy="215900"/>
            </a:xfrm>
            <a:prstGeom prst="rect">
              <a:avLst/>
            </a:prstGeom>
          </p:spPr>
        </p:pic>
        <p:sp>
          <p:nvSpPr>
            <p:cNvPr id="23" name="AutoShape 37"/>
            <p:cNvSpPr>
              <a:spLocks noChangeArrowheads="1"/>
            </p:cNvSpPr>
            <p:nvPr/>
          </p:nvSpPr>
          <p:spPr bwMode="auto">
            <a:xfrm>
              <a:off x="7555301" y="4219373"/>
              <a:ext cx="553304" cy="240433"/>
            </a:xfrm>
            <a:prstGeom prst="rect">
              <a:avLst/>
            </a:prstGeom>
            <a:gradFill flip="none" rotWithShape="1">
              <a:gsLst>
                <a:gs pos="0">
                  <a:schemeClr val="accent5">
                    <a:shade val="51000"/>
                    <a:satMod val="130000"/>
                    <a:alpha val="40000"/>
                  </a:schemeClr>
                </a:gs>
                <a:gs pos="80000">
                  <a:schemeClr val="accent5">
                    <a:shade val="93000"/>
                    <a:satMod val="130000"/>
                    <a:alpha val="40000"/>
                  </a:schemeClr>
                </a:gs>
                <a:gs pos="100000">
                  <a:schemeClr val="accent5">
                    <a:shade val="94000"/>
                    <a:satMod val="135000"/>
                    <a:alpha val="40000"/>
                  </a:schemeClr>
                </a:gs>
              </a:gsLst>
              <a:lin ang="16200000" scaled="0"/>
              <a:tileRect/>
            </a:gradFill>
            <a:ln>
              <a:noFill/>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lnSpc>
                  <a:spcPct val="90000"/>
                </a:lnSpc>
              </a:pPr>
              <a:endParaRPr lang="en-US" sz="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ea typeface="Arial"/>
                <a:cs typeface="Arial"/>
              </a:endParaRPr>
            </a:p>
          </p:txBody>
        </p:sp>
        <p:sp>
          <p:nvSpPr>
            <p:cNvPr id="24" name="AutoShape 37"/>
            <p:cNvSpPr>
              <a:spLocks noChangeArrowheads="1"/>
            </p:cNvSpPr>
            <p:nvPr/>
          </p:nvSpPr>
          <p:spPr bwMode="auto">
            <a:xfrm>
              <a:off x="8157120" y="4219183"/>
              <a:ext cx="503004" cy="240433"/>
            </a:xfrm>
            <a:prstGeom prst="rect">
              <a:avLst/>
            </a:prstGeom>
            <a:gradFill flip="none" rotWithShape="1">
              <a:gsLst>
                <a:gs pos="0">
                  <a:schemeClr val="accent4">
                    <a:shade val="51000"/>
                    <a:satMod val="130000"/>
                    <a:alpha val="48000"/>
                  </a:schemeClr>
                </a:gs>
                <a:gs pos="80000">
                  <a:schemeClr val="accent4">
                    <a:shade val="93000"/>
                    <a:satMod val="130000"/>
                    <a:alpha val="48000"/>
                  </a:schemeClr>
                </a:gs>
                <a:gs pos="100000">
                  <a:schemeClr val="accent4">
                    <a:shade val="94000"/>
                    <a:satMod val="135000"/>
                    <a:alpha val="48000"/>
                  </a:schemeClr>
                </a:gs>
              </a:gsLst>
              <a:lin ang="16200000" scaled="0"/>
              <a:tileRect/>
            </a:gradFill>
            <a:ln>
              <a:noFill/>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eaLnBrk="0" hangingPunct="0">
                <a:lnSpc>
                  <a:spcPct val="90000"/>
                </a:lnSpc>
              </a:pPr>
              <a:endParaRPr lang="en-US" sz="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ea typeface="Arial"/>
                <a:cs typeface="Arial"/>
              </a:endParaRPr>
            </a:p>
          </p:txBody>
        </p:sp>
        <p:sp>
          <p:nvSpPr>
            <p:cNvPr id="25" name="AutoShape 37"/>
            <p:cNvSpPr>
              <a:spLocks noChangeArrowheads="1"/>
            </p:cNvSpPr>
            <p:nvPr/>
          </p:nvSpPr>
          <p:spPr bwMode="auto">
            <a:xfrm>
              <a:off x="6972302" y="4219997"/>
              <a:ext cx="553304" cy="240433"/>
            </a:xfrm>
            <a:prstGeom prst="rect">
              <a:avLst/>
            </a:prstGeom>
            <a:solidFill>
              <a:srgbClr val="CCFFCC">
                <a:alpha val="50000"/>
              </a:srgbClr>
            </a:solidFill>
            <a:ln>
              <a:noFill/>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0" hangingPunct="0">
                <a:lnSpc>
                  <a:spcPct val="90000"/>
                </a:lnSpc>
              </a:pPr>
              <a:endParaRPr lang="en-US" sz="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ea typeface="Arial"/>
                <a:cs typeface="Arial"/>
              </a:endParaRPr>
            </a:p>
          </p:txBody>
        </p:sp>
      </p:grpSp>
      <p:sp>
        <p:nvSpPr>
          <p:cNvPr id="50" name="TextBox 49"/>
          <p:cNvSpPr txBox="1"/>
          <p:nvPr/>
        </p:nvSpPr>
        <p:spPr>
          <a:xfrm>
            <a:off x="990600" y="1967116"/>
            <a:ext cx="1143000" cy="369332"/>
          </a:xfrm>
          <a:prstGeom prst="rect">
            <a:avLst/>
          </a:prstGeom>
          <a:noFill/>
        </p:spPr>
        <p:txBody>
          <a:bodyPr wrap="square" rtlCol="0">
            <a:spAutoFit/>
          </a:bodyPr>
          <a:lstStyle/>
          <a:p>
            <a:pPr algn="ctr"/>
            <a:r>
              <a:rPr lang="en-US" b="1" dirty="0" smtClean="0">
                <a:solidFill>
                  <a:srgbClr val="0000FF"/>
                </a:solidFill>
                <a:latin typeface="Baskerville Old Face" pitchFamily="18" charset="0"/>
                <a:cs typeface="Aparajita" pitchFamily="34" charset="0"/>
              </a:rPr>
              <a:t>FlexPod</a:t>
            </a:r>
            <a:endParaRPr lang="en-US" b="1" dirty="0">
              <a:solidFill>
                <a:srgbClr val="0000FF"/>
              </a:solidFill>
              <a:latin typeface="Baskerville Old Face" pitchFamily="18" charset="0"/>
              <a:cs typeface="Aparajita" pitchFamily="34" charset="0"/>
            </a:endParaRPr>
          </a:p>
        </p:txBody>
      </p:sp>
      <p:sp>
        <p:nvSpPr>
          <p:cNvPr id="52" name="Rounded Rectangle 51"/>
          <p:cNvSpPr/>
          <p:nvPr/>
        </p:nvSpPr>
        <p:spPr>
          <a:xfrm>
            <a:off x="2592954" y="2412648"/>
            <a:ext cx="1674246" cy="723440"/>
          </a:xfrm>
          <a:prstGeom prst="roundRect">
            <a:avLst/>
          </a:prstGeom>
          <a:solidFill>
            <a:schemeClr val="bg1"/>
          </a:solidFill>
          <a:ln>
            <a:solidFill>
              <a:schemeClr val="bg2"/>
            </a:solidFill>
          </a:ln>
          <a:effectLst>
            <a:outerShdw blurRad="44450" dist="27940" dir="5400000" algn="ctr">
              <a:schemeClr val="tx1"/>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grpSp>
        <p:nvGrpSpPr>
          <p:cNvPr id="16" name="Group 11"/>
          <p:cNvGrpSpPr/>
          <p:nvPr/>
        </p:nvGrpSpPr>
        <p:grpSpPr>
          <a:xfrm>
            <a:off x="2597683" y="4318317"/>
            <a:ext cx="1669515" cy="837531"/>
            <a:chOff x="6036733" y="4749969"/>
            <a:chExt cx="2374158" cy="1193631"/>
          </a:xfrm>
          <a:effectLst>
            <a:outerShdw blurRad="50800" dist="50800" dir="5400000" algn="ctr" rotWithShape="0">
              <a:schemeClr val="tx1"/>
            </a:outerShdw>
          </a:effectLst>
        </p:grpSpPr>
        <p:sp>
          <p:nvSpPr>
            <p:cNvPr id="86" name="Rounded Rectangle 5"/>
            <p:cNvSpPr/>
            <p:nvPr/>
          </p:nvSpPr>
          <p:spPr>
            <a:xfrm>
              <a:off x="6036733" y="4749969"/>
              <a:ext cx="2362200" cy="1193631"/>
            </a:xfrm>
            <a:prstGeom prst="roundRect">
              <a:avLst/>
            </a:prstGeom>
            <a:solidFill>
              <a:schemeClr val="bg1"/>
            </a:solidFill>
            <a:ln>
              <a:solidFill>
                <a:schemeClr val="bg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87" name="TextBox 6"/>
            <p:cNvSpPr txBox="1"/>
            <p:nvPr/>
          </p:nvSpPr>
          <p:spPr>
            <a:xfrm>
              <a:off x="6126273" y="5562599"/>
              <a:ext cx="2284618" cy="328977"/>
            </a:xfrm>
            <a:prstGeom prst="rect">
              <a:avLst/>
            </a:prstGeom>
            <a:noFill/>
            <a:ln>
              <a:noFill/>
            </a:ln>
          </p:spPr>
          <p:txBody>
            <a:bodyPr wrap="square" rtlCol="0">
              <a:spAutoFit/>
            </a:bodyPr>
            <a:lstStyle/>
            <a:p>
              <a:pPr algn="ctr"/>
              <a:r>
                <a:rPr lang="en-US" sz="900" b="1" dirty="0" smtClean="0">
                  <a:latin typeface="Arial" pitchFamily="34" charset="0"/>
                  <a:cs typeface="Arial" pitchFamily="34" charset="0"/>
                </a:rPr>
                <a:t>EMC Storage</a:t>
              </a:r>
              <a:endParaRPr lang="en-US" sz="900" b="1" dirty="0">
                <a:latin typeface="Arial" pitchFamily="34" charset="0"/>
                <a:cs typeface="Arial" pitchFamily="34" charset="0"/>
              </a:endParaRPr>
            </a:p>
          </p:txBody>
        </p:sp>
      </p:grpSp>
      <p:grpSp>
        <p:nvGrpSpPr>
          <p:cNvPr id="17" name="Group 7"/>
          <p:cNvGrpSpPr/>
          <p:nvPr/>
        </p:nvGrpSpPr>
        <p:grpSpPr>
          <a:xfrm>
            <a:off x="2819398" y="2714190"/>
            <a:ext cx="1444942" cy="479569"/>
            <a:chOff x="6152454" y="2406609"/>
            <a:chExt cx="2133415" cy="683471"/>
          </a:xfrm>
        </p:grpSpPr>
        <p:sp>
          <p:nvSpPr>
            <p:cNvPr id="79" name="Trapezoid 8"/>
            <p:cNvSpPr/>
            <p:nvPr/>
          </p:nvSpPr>
          <p:spPr bwMode="auto">
            <a:xfrm rot="10800000">
              <a:off x="6178189" y="2406609"/>
              <a:ext cx="2107680" cy="533400"/>
            </a:xfrm>
            <a:prstGeom prst="trapezoid">
              <a:avLst>
                <a:gd name="adj" fmla="val 47688"/>
              </a:avLst>
            </a:prstGeom>
            <a:gradFill flip="none" rotWithShape="1">
              <a:gsLst>
                <a:gs pos="19000">
                  <a:schemeClr val="bg1">
                    <a:lumMod val="75000"/>
                    <a:alpha val="54000"/>
                  </a:schemeClr>
                </a:gs>
                <a:gs pos="93000">
                  <a:srgbClr val="FFFFFF">
                    <a:alpha val="62000"/>
                  </a:srgbClr>
                </a:gs>
              </a:gsLst>
              <a:lin ang="5400000" scaled="0"/>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rtl="0" fontAlgn="base">
                <a:spcBef>
                  <a:spcPct val="0"/>
                </a:spcBef>
                <a:spcAft>
                  <a:spcPct val="0"/>
                </a:spcAft>
                <a:buClr>
                  <a:srgbClr val="84BD00"/>
                </a:buClr>
                <a:buFont typeface="Wingdings 2" pitchFamily="18" charset="2"/>
                <a:buNone/>
              </a:pPr>
              <a:endParaRPr lang="en-US" sz="2000" kern="1200" dirty="0">
                <a:solidFill>
                  <a:srgbClr val="000000"/>
                </a:solidFill>
                <a:latin typeface="Arial" charset="0"/>
                <a:ea typeface="Arial"/>
                <a:cs typeface="Arial"/>
              </a:endParaRPr>
            </a:p>
          </p:txBody>
        </p:sp>
        <p:grpSp>
          <p:nvGrpSpPr>
            <p:cNvPr id="18" name="Group 9"/>
            <p:cNvGrpSpPr/>
            <p:nvPr/>
          </p:nvGrpSpPr>
          <p:grpSpPr>
            <a:xfrm>
              <a:off x="6152454" y="2406609"/>
              <a:ext cx="2075837" cy="683471"/>
              <a:chOff x="6152454" y="2406609"/>
              <a:chExt cx="2075837" cy="683471"/>
            </a:xfrm>
          </p:grpSpPr>
          <p:grpSp>
            <p:nvGrpSpPr>
              <p:cNvPr id="19" name="Group 10"/>
              <p:cNvGrpSpPr/>
              <p:nvPr/>
            </p:nvGrpSpPr>
            <p:grpSpPr>
              <a:xfrm>
                <a:off x="6197456" y="2406609"/>
                <a:ext cx="2030835" cy="367818"/>
                <a:chOff x="6197456" y="2406609"/>
                <a:chExt cx="2030835" cy="367818"/>
              </a:xfrm>
            </p:grpSpPr>
            <p:sp>
              <p:nvSpPr>
                <p:cNvPr id="83" name="AutoShape 65"/>
                <p:cNvSpPr>
                  <a:spLocks noChangeArrowheads="1"/>
                </p:cNvSpPr>
                <p:nvPr/>
              </p:nvSpPr>
              <p:spPr bwMode="auto">
                <a:xfrm flipV="1">
                  <a:off x="6197456" y="2417506"/>
                  <a:ext cx="642719" cy="356921"/>
                </a:xfrm>
                <a:prstGeom prst="triangle">
                  <a:avLst>
                    <a:gd name="adj" fmla="val 53484"/>
                  </a:avLst>
                </a:prstGeom>
                <a:solidFill>
                  <a:srgbClr val="67A6B0">
                    <a:alpha val="50000"/>
                  </a:srgbClr>
                </a:solidFill>
                <a:ln>
                  <a:headEnd/>
                  <a:tailEnd/>
                </a:ln>
                <a:scene3d>
                  <a:camera prst="orthographicFront"/>
                  <a:lightRig rig="threePt" dir="t"/>
                </a:scene3d>
                <a:sp3d/>
              </p:spPr>
              <p:style>
                <a:lnRef idx="1">
                  <a:schemeClr val="accent2"/>
                </a:lnRef>
                <a:fillRef idx="3">
                  <a:schemeClr val="accent2"/>
                </a:fillRef>
                <a:effectRef idx="2">
                  <a:schemeClr val="accent2"/>
                </a:effectRef>
                <a:fontRef idx="minor">
                  <a:schemeClr val="lt1"/>
                </a:fontRef>
              </p:style>
              <p:txBody>
                <a:bodyPr rot="10800000" wrap="none" anchor="ctr"/>
                <a:lstStyle/>
                <a:p>
                  <a:pPr algn="l" rtl="0" eaLnBrk="0" fontAlgn="base" hangingPunct="0">
                    <a:lnSpc>
                      <a:spcPct val="90000"/>
                    </a:lnSpc>
                    <a:spcBef>
                      <a:spcPct val="20000"/>
                    </a:spcBef>
                    <a:spcAft>
                      <a:spcPct val="0"/>
                    </a:spcAft>
                  </a:pPr>
                  <a:endParaRPr lang="en-US" sz="1600" b="1" kern="1200" dirty="0">
                    <a:solidFill>
                      <a:srgbClr val="005EB8"/>
                    </a:solidFill>
                    <a:latin typeface="Arial" charset="0"/>
                    <a:ea typeface="Arial"/>
                    <a:cs typeface="Arial"/>
                  </a:endParaRPr>
                </a:p>
              </p:txBody>
            </p:sp>
            <p:sp>
              <p:nvSpPr>
                <p:cNvPr id="84" name="AutoShape 65"/>
                <p:cNvSpPr>
                  <a:spLocks noChangeArrowheads="1"/>
                </p:cNvSpPr>
                <p:nvPr/>
              </p:nvSpPr>
              <p:spPr bwMode="auto">
                <a:xfrm flipV="1">
                  <a:off x="6905537" y="2415249"/>
                  <a:ext cx="609599" cy="356921"/>
                </a:xfrm>
                <a:prstGeom prst="triangle">
                  <a:avLst>
                    <a:gd name="adj" fmla="val 55128"/>
                  </a:avLst>
                </a:prstGeom>
                <a:gradFill flip="none" rotWithShape="1">
                  <a:gsLst>
                    <a:gs pos="0">
                      <a:schemeClr val="accent5">
                        <a:shade val="51000"/>
                        <a:satMod val="130000"/>
                        <a:alpha val="52000"/>
                      </a:schemeClr>
                    </a:gs>
                    <a:gs pos="80000">
                      <a:schemeClr val="accent5">
                        <a:shade val="93000"/>
                        <a:satMod val="130000"/>
                        <a:alpha val="52000"/>
                      </a:schemeClr>
                    </a:gs>
                    <a:gs pos="100000">
                      <a:schemeClr val="accent5">
                        <a:shade val="94000"/>
                        <a:satMod val="135000"/>
                        <a:alpha val="52000"/>
                      </a:schemeClr>
                    </a:gs>
                  </a:gsLst>
                  <a:lin ang="16200000" scaled="0"/>
                  <a:tileRect/>
                </a:gradFill>
                <a:ln>
                  <a:headEnd/>
                  <a:tailEnd/>
                </a:ln>
                <a:scene3d>
                  <a:camera prst="orthographicFront"/>
                  <a:lightRig rig="threePt" dir="t"/>
                </a:scene3d>
                <a:sp3d/>
              </p:spPr>
              <p:style>
                <a:lnRef idx="1">
                  <a:schemeClr val="accent5"/>
                </a:lnRef>
                <a:fillRef idx="3">
                  <a:schemeClr val="accent5"/>
                </a:fillRef>
                <a:effectRef idx="2">
                  <a:schemeClr val="accent5"/>
                </a:effectRef>
                <a:fontRef idx="minor">
                  <a:schemeClr val="lt1"/>
                </a:fontRef>
              </p:style>
              <p:txBody>
                <a:bodyPr rot="10800000" wrap="none" anchor="ctr"/>
                <a:lstStyle/>
                <a:p>
                  <a:pPr algn="l" rtl="0" eaLnBrk="0" fontAlgn="base" hangingPunct="0">
                    <a:lnSpc>
                      <a:spcPct val="90000"/>
                    </a:lnSpc>
                    <a:spcBef>
                      <a:spcPct val="20000"/>
                    </a:spcBef>
                    <a:spcAft>
                      <a:spcPct val="0"/>
                    </a:spcAft>
                  </a:pPr>
                  <a:endParaRPr lang="en-US" sz="1600" b="1" kern="1200" dirty="0">
                    <a:solidFill>
                      <a:srgbClr val="005EB8"/>
                    </a:solidFill>
                    <a:latin typeface="Arial" charset="0"/>
                    <a:ea typeface="Arial"/>
                    <a:cs typeface="Arial"/>
                  </a:endParaRPr>
                </a:p>
              </p:txBody>
            </p:sp>
            <p:sp>
              <p:nvSpPr>
                <p:cNvPr id="85" name="AutoShape 65"/>
                <p:cNvSpPr>
                  <a:spLocks noChangeArrowheads="1"/>
                </p:cNvSpPr>
                <p:nvPr/>
              </p:nvSpPr>
              <p:spPr bwMode="auto">
                <a:xfrm flipV="1">
                  <a:off x="7591337" y="2406609"/>
                  <a:ext cx="636954" cy="356921"/>
                </a:xfrm>
                <a:prstGeom prst="triangle">
                  <a:avLst>
                    <a:gd name="adj" fmla="val 53846"/>
                  </a:avLst>
                </a:prstGeom>
                <a:gradFill flip="none" rotWithShape="1">
                  <a:gsLst>
                    <a:gs pos="0">
                      <a:schemeClr val="accent4">
                        <a:shade val="51000"/>
                        <a:satMod val="130000"/>
                        <a:alpha val="53000"/>
                      </a:schemeClr>
                    </a:gs>
                    <a:gs pos="80000">
                      <a:schemeClr val="accent4">
                        <a:shade val="93000"/>
                        <a:satMod val="130000"/>
                        <a:alpha val="53000"/>
                      </a:schemeClr>
                    </a:gs>
                    <a:gs pos="100000">
                      <a:schemeClr val="accent4">
                        <a:shade val="94000"/>
                        <a:satMod val="135000"/>
                        <a:alpha val="53000"/>
                      </a:schemeClr>
                    </a:gs>
                  </a:gsLst>
                  <a:lin ang="16200000" scaled="0"/>
                  <a:tileRect/>
                </a:gradFill>
                <a:ln>
                  <a:headEnd/>
                  <a:tailEnd/>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rot="10800000" wrap="none" anchor="ctr"/>
                <a:lstStyle/>
                <a:p>
                  <a:pPr algn="l" rtl="0" eaLnBrk="0" fontAlgn="base" hangingPunct="0">
                    <a:lnSpc>
                      <a:spcPct val="90000"/>
                    </a:lnSpc>
                    <a:spcBef>
                      <a:spcPct val="20000"/>
                    </a:spcBef>
                    <a:spcAft>
                      <a:spcPct val="0"/>
                    </a:spcAft>
                  </a:pPr>
                  <a:endParaRPr lang="en-US" sz="1600" b="1" kern="1200" dirty="0">
                    <a:solidFill>
                      <a:srgbClr val="005EB8"/>
                    </a:solidFill>
                    <a:latin typeface="Arial" charset="0"/>
                    <a:ea typeface="Arial"/>
                    <a:cs typeface="Arial"/>
                  </a:endParaRPr>
                </a:p>
              </p:txBody>
            </p:sp>
          </p:grpSp>
          <p:sp>
            <p:nvSpPr>
              <p:cNvPr id="82" name="TextBox 81"/>
              <p:cNvSpPr txBox="1"/>
              <p:nvPr/>
            </p:nvSpPr>
            <p:spPr>
              <a:xfrm>
                <a:off x="6152454" y="2519852"/>
                <a:ext cx="2043880" cy="570228"/>
              </a:xfrm>
              <a:prstGeom prst="rect">
                <a:avLst/>
              </a:prstGeom>
              <a:noFill/>
            </p:spPr>
            <p:txBody>
              <a:bodyPr wrap="square" rtlCol="0">
                <a:spAutoFit/>
              </a:bodyPr>
              <a:lstStyle/>
              <a:p>
                <a:pPr marL="0" indent="0" algn="ctr">
                  <a:buClr>
                    <a:schemeClr val="accent2"/>
                  </a:buClr>
                  <a:buFont typeface="Wingdings" pitchFamily="2" charset="2"/>
                  <a:buNone/>
                </a:pPr>
                <a:r>
                  <a:rPr lang="en-US" sz="1000" b="1" dirty="0" smtClean="0"/>
                  <a:t>Virtualization (VMware/Hyper-V)</a:t>
                </a:r>
                <a:endParaRPr lang="en-US" sz="1050" b="1" dirty="0" smtClean="0"/>
              </a:p>
            </p:txBody>
          </p:sp>
        </p:grpSp>
      </p:grpSp>
      <p:grpSp>
        <p:nvGrpSpPr>
          <p:cNvPr id="20" name="Group 20"/>
          <p:cNvGrpSpPr/>
          <p:nvPr/>
        </p:nvGrpSpPr>
        <p:grpSpPr>
          <a:xfrm>
            <a:off x="2590801" y="3819173"/>
            <a:ext cx="1661106" cy="498168"/>
            <a:chOff x="6036733" y="3903396"/>
            <a:chExt cx="2362200" cy="692073"/>
          </a:xfrm>
          <a:effectLst>
            <a:outerShdw blurRad="50800" dist="50800" dir="5400000" algn="ctr" rotWithShape="0">
              <a:schemeClr val="tx1"/>
            </a:outerShdw>
          </a:effectLst>
        </p:grpSpPr>
        <p:sp>
          <p:nvSpPr>
            <p:cNvPr id="73" name="Rounded Rectangle 72"/>
            <p:cNvSpPr/>
            <p:nvPr/>
          </p:nvSpPr>
          <p:spPr>
            <a:xfrm>
              <a:off x="6036733" y="3903396"/>
              <a:ext cx="2362200" cy="619922"/>
            </a:xfrm>
            <a:prstGeom prst="roundRect">
              <a:avLst/>
            </a:prstGeom>
            <a:solidFill>
              <a:schemeClr val="bg1"/>
            </a:solidFill>
            <a:ln>
              <a:solidFill>
                <a:schemeClr val="bg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74" name="TextBox 73"/>
            <p:cNvSpPr txBox="1"/>
            <p:nvPr/>
          </p:nvSpPr>
          <p:spPr>
            <a:xfrm>
              <a:off x="6650497" y="4274789"/>
              <a:ext cx="1247783" cy="320680"/>
            </a:xfrm>
            <a:prstGeom prst="rect">
              <a:avLst/>
            </a:prstGeom>
            <a:noFill/>
            <a:ln>
              <a:noFill/>
            </a:ln>
          </p:spPr>
          <p:txBody>
            <a:bodyPr wrap="none" rtlCol="0">
              <a:spAutoFit/>
            </a:bodyPr>
            <a:lstStyle/>
            <a:p>
              <a:pPr algn="ctr"/>
              <a:r>
                <a:rPr lang="en-US" sz="900" b="1" dirty="0" smtClean="0">
                  <a:latin typeface="Arial" pitchFamily="34" charset="0"/>
                  <a:cs typeface="Arial" pitchFamily="34" charset="0"/>
                </a:rPr>
                <a:t>Cisco Nexus</a:t>
              </a:r>
              <a:endParaRPr lang="en-US" sz="900" b="1" dirty="0">
                <a:latin typeface="Arial" pitchFamily="34" charset="0"/>
                <a:cs typeface="Arial" pitchFamily="34" charset="0"/>
              </a:endParaRPr>
            </a:p>
          </p:txBody>
        </p:sp>
      </p:grpSp>
      <p:grpSp>
        <p:nvGrpSpPr>
          <p:cNvPr id="42" name="Group 26"/>
          <p:cNvGrpSpPr/>
          <p:nvPr/>
        </p:nvGrpSpPr>
        <p:grpSpPr>
          <a:xfrm>
            <a:off x="2590800" y="3177569"/>
            <a:ext cx="1661107" cy="639689"/>
            <a:chOff x="6021545" y="2931369"/>
            <a:chExt cx="2362200" cy="911671"/>
          </a:xfrm>
          <a:effectLst>
            <a:outerShdw blurRad="50800" dist="50800" dir="5400000" algn="ctr" rotWithShape="0">
              <a:schemeClr val="tx1"/>
            </a:outerShdw>
          </a:effectLst>
        </p:grpSpPr>
        <p:sp>
          <p:nvSpPr>
            <p:cNvPr id="70" name="Rounded Rectangle 69"/>
            <p:cNvSpPr/>
            <p:nvPr/>
          </p:nvSpPr>
          <p:spPr>
            <a:xfrm>
              <a:off x="6021545" y="2971800"/>
              <a:ext cx="2362200" cy="798510"/>
            </a:xfrm>
            <a:prstGeom prst="roundRect">
              <a:avLst/>
            </a:prstGeom>
            <a:solidFill>
              <a:schemeClr val="bg1"/>
            </a:solidFill>
            <a:ln>
              <a:solidFill>
                <a:schemeClr val="tx1">
                  <a:lumMod val="50000"/>
                  <a:lumOff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71" name="Picture 7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1579" y="2931369"/>
              <a:ext cx="1602554" cy="666750"/>
            </a:xfrm>
            <a:prstGeom prst="rect">
              <a:avLst/>
            </a:prstGeom>
            <a:ln>
              <a:solidFill>
                <a:schemeClr val="tx1">
                  <a:lumMod val="50000"/>
                  <a:lumOff val="50000"/>
                </a:schemeClr>
              </a:solidFill>
            </a:ln>
          </p:spPr>
        </p:pic>
        <p:sp>
          <p:nvSpPr>
            <p:cNvPr id="72" name="TextBox 71"/>
            <p:cNvSpPr txBox="1"/>
            <p:nvPr/>
          </p:nvSpPr>
          <p:spPr>
            <a:xfrm>
              <a:off x="6258860" y="3470199"/>
              <a:ext cx="1910739" cy="372841"/>
            </a:xfrm>
            <a:prstGeom prst="rect">
              <a:avLst/>
            </a:prstGeom>
            <a:noFill/>
            <a:ln>
              <a:noFill/>
            </a:ln>
          </p:spPr>
          <p:txBody>
            <a:bodyPr wrap="none" rtlCol="0">
              <a:spAutoFit/>
            </a:bodyPr>
            <a:lstStyle/>
            <a:p>
              <a:pPr algn="ctr"/>
              <a:r>
                <a:rPr lang="en-US" sz="800" b="1" dirty="0" smtClean="0">
                  <a:latin typeface="Arial" pitchFamily="34" charset="0"/>
                  <a:cs typeface="Arial" pitchFamily="34" charset="0"/>
                </a:rPr>
                <a:t>Compute (UCS/HP/Dell</a:t>
              </a:r>
              <a:r>
                <a:rPr lang="en-US" sz="1100" b="1" dirty="0" smtClean="0">
                  <a:latin typeface="Arial" pitchFamily="34" charset="0"/>
                  <a:cs typeface="Arial" pitchFamily="34" charset="0"/>
                </a:rPr>
                <a:t>)</a:t>
              </a:r>
              <a:endParaRPr lang="en-US" sz="1100" b="1" dirty="0">
                <a:latin typeface="Arial" pitchFamily="34" charset="0"/>
                <a:cs typeface="Arial" pitchFamily="34" charset="0"/>
              </a:endParaRPr>
            </a:p>
          </p:txBody>
        </p:sp>
      </p:grpSp>
      <p:grpSp>
        <p:nvGrpSpPr>
          <p:cNvPr id="43" name="Group 30"/>
          <p:cNvGrpSpPr/>
          <p:nvPr/>
        </p:nvGrpSpPr>
        <p:grpSpPr>
          <a:xfrm>
            <a:off x="2834078" y="2422969"/>
            <a:ext cx="1382770" cy="273397"/>
            <a:chOff x="6170891" y="2016969"/>
            <a:chExt cx="2041614" cy="389640"/>
          </a:xfrm>
        </p:grpSpPr>
        <p:pic>
          <p:nvPicPr>
            <p:cNvPr id="64" name="Picture 26" descr="linux_OS"/>
            <p:cNvPicPr>
              <a:picLocks noChangeAspect="1" noChangeArrowheads="1"/>
            </p:cNvPicPr>
            <p:nvPr/>
          </p:nvPicPr>
          <p:blipFill>
            <a:blip r:embed="rId4" cstate="email">
              <a:duotone>
                <a:schemeClr val="accent5">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7211411" y="2016969"/>
              <a:ext cx="299574" cy="380262"/>
            </a:xfrm>
            <a:prstGeom prst="rect">
              <a:avLst/>
            </a:prstGeom>
            <a:noFill/>
            <a:ln w="9525">
              <a:noFill/>
              <a:miter lim="800000"/>
              <a:headEnd/>
              <a:tailEnd/>
            </a:ln>
          </p:spPr>
        </p:pic>
        <p:pic>
          <p:nvPicPr>
            <p:cNvPr id="65" name="Picture 31" descr="virtualization_apps_OS"/>
            <p:cNvPicPr>
              <a:picLocks noChangeAspect="1" noChangeArrowheads="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585625" y="2016969"/>
              <a:ext cx="308358" cy="381000"/>
            </a:xfrm>
            <a:prstGeom prst="rect">
              <a:avLst/>
            </a:prstGeom>
            <a:noFill/>
            <a:ln w="9525">
              <a:noFill/>
              <a:miter lim="800000"/>
              <a:headEnd/>
              <a:tailEnd/>
            </a:ln>
          </p:spPr>
        </p:pic>
        <p:pic>
          <p:nvPicPr>
            <p:cNvPr id="66" name="Picture 31" descr="virtualization_apps_OS"/>
            <p:cNvPicPr>
              <a:picLocks noChangeAspect="1" noChangeArrowheads="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904147" y="2016969"/>
              <a:ext cx="308358" cy="381000"/>
            </a:xfrm>
            <a:prstGeom prst="rect">
              <a:avLst/>
            </a:prstGeom>
            <a:noFill/>
            <a:ln w="9525">
              <a:noFill/>
              <a:miter lim="800000"/>
              <a:headEnd/>
              <a:tailEnd/>
            </a:ln>
          </p:spPr>
        </p:pic>
        <p:pic>
          <p:nvPicPr>
            <p:cNvPr id="67" name="Picture 31" descr="virtualization_apps_OS"/>
            <p:cNvPicPr>
              <a:picLocks noChangeAspect="1" noChangeArrowheads="1"/>
            </p:cNvPicPr>
            <p:nvPr/>
          </p:nvPicPr>
          <p:blipFill>
            <a:blip r:embed="rId6"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16576" y="2025609"/>
              <a:ext cx="308358" cy="381000"/>
            </a:xfrm>
            <a:prstGeom prst="rect">
              <a:avLst/>
            </a:prstGeom>
            <a:noFill/>
            <a:ln w="9525">
              <a:noFill/>
              <a:miter lim="800000"/>
              <a:headEnd/>
              <a:tailEnd/>
            </a:ln>
          </p:spPr>
        </p:pic>
        <p:pic>
          <p:nvPicPr>
            <p:cNvPr id="68" name="Picture 26" descr="linux_OS"/>
            <p:cNvPicPr>
              <a:picLocks noChangeAspect="1" noChangeArrowheads="1"/>
            </p:cNvPicPr>
            <p:nvPr/>
          </p:nvPicPr>
          <p:blipFill>
            <a:blip r:embed="rId4" cstate="email">
              <a:duotone>
                <a:schemeClr val="accent2">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6170891" y="2026347"/>
              <a:ext cx="299574" cy="380262"/>
            </a:xfrm>
            <a:prstGeom prst="rect">
              <a:avLst/>
            </a:prstGeom>
            <a:noFill/>
            <a:ln w="9525">
              <a:noFill/>
              <a:miter lim="800000"/>
              <a:headEnd/>
              <a:tailEnd/>
            </a:ln>
          </p:spPr>
        </p:pic>
        <p:pic>
          <p:nvPicPr>
            <p:cNvPr id="69" name="Picture 26" descr="linux_OS"/>
            <p:cNvPicPr>
              <a:picLocks noChangeAspect="1" noChangeArrowheads="1"/>
            </p:cNvPicPr>
            <p:nvPr/>
          </p:nvPicPr>
          <p:blipFill>
            <a:blip r:embed="rId4" cstate="email">
              <a:duotone>
                <a:schemeClr val="accent5">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6900483" y="2025609"/>
              <a:ext cx="299574" cy="380262"/>
            </a:xfrm>
            <a:prstGeom prst="rect">
              <a:avLst/>
            </a:prstGeom>
            <a:noFill/>
            <a:ln w="9525">
              <a:noFill/>
              <a:miter lim="800000"/>
              <a:headEnd/>
              <a:tailEnd/>
            </a:ln>
          </p:spPr>
        </p:pic>
      </p:grpSp>
      <p:pic>
        <p:nvPicPr>
          <p:cNvPr id="59" name="Picture 58"/>
          <p:cNvPicPr>
            <a:picLocks noChangeAspect="1"/>
          </p:cNvPicPr>
          <p:nvPr/>
        </p:nvPicPr>
        <p:blipFill>
          <a:blip r:embed="rId9" cstate="print"/>
          <a:stretch>
            <a:fillRect/>
          </a:stretch>
        </p:blipFill>
        <p:spPr>
          <a:xfrm>
            <a:off x="2876724" y="3846981"/>
            <a:ext cx="1341848" cy="151490"/>
          </a:xfrm>
          <a:prstGeom prst="rect">
            <a:avLst/>
          </a:prstGeom>
        </p:spPr>
      </p:pic>
      <p:pic>
        <p:nvPicPr>
          <p:cNvPr id="60" name="Picture 59"/>
          <p:cNvPicPr>
            <a:picLocks noChangeAspect="1"/>
          </p:cNvPicPr>
          <p:nvPr/>
        </p:nvPicPr>
        <p:blipFill>
          <a:blip r:embed="rId9" cstate="print"/>
          <a:stretch>
            <a:fillRect/>
          </a:stretch>
        </p:blipFill>
        <p:spPr>
          <a:xfrm>
            <a:off x="2876724" y="3972102"/>
            <a:ext cx="1341848" cy="151490"/>
          </a:xfrm>
          <a:prstGeom prst="rect">
            <a:avLst/>
          </a:prstGeom>
        </p:spPr>
      </p:pic>
      <p:sp>
        <p:nvSpPr>
          <p:cNvPr id="61" name="AutoShape 37"/>
          <p:cNvSpPr>
            <a:spLocks noChangeArrowheads="1"/>
          </p:cNvSpPr>
          <p:nvPr/>
        </p:nvSpPr>
        <p:spPr bwMode="auto">
          <a:xfrm>
            <a:off x="3360618" y="3892548"/>
            <a:ext cx="390697" cy="168704"/>
          </a:xfrm>
          <a:prstGeom prst="rect">
            <a:avLst/>
          </a:prstGeom>
          <a:gradFill flip="none" rotWithShape="1">
            <a:gsLst>
              <a:gs pos="0">
                <a:schemeClr val="accent5">
                  <a:shade val="51000"/>
                  <a:satMod val="130000"/>
                  <a:alpha val="40000"/>
                </a:schemeClr>
              </a:gs>
              <a:gs pos="80000">
                <a:schemeClr val="accent5">
                  <a:shade val="93000"/>
                  <a:satMod val="130000"/>
                  <a:alpha val="40000"/>
                </a:schemeClr>
              </a:gs>
              <a:gs pos="100000">
                <a:schemeClr val="accent5">
                  <a:shade val="94000"/>
                  <a:satMod val="135000"/>
                  <a:alpha val="40000"/>
                </a:schemeClr>
              </a:gs>
            </a:gsLst>
            <a:lin ang="16200000" scaled="0"/>
            <a:tileRect/>
          </a:gradFill>
          <a:ln>
            <a:noFill/>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lnSpc>
                <a:spcPct val="90000"/>
              </a:lnSpc>
            </a:pPr>
            <a:endParaRPr lang="en-US" sz="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ea typeface="Arial"/>
              <a:cs typeface="Arial"/>
            </a:endParaRPr>
          </a:p>
        </p:txBody>
      </p:sp>
      <p:sp>
        <p:nvSpPr>
          <p:cNvPr id="62" name="AutoShape 37"/>
          <p:cNvSpPr>
            <a:spLocks noChangeArrowheads="1"/>
          </p:cNvSpPr>
          <p:nvPr/>
        </p:nvSpPr>
        <p:spPr bwMode="auto">
          <a:xfrm>
            <a:off x="3785572" y="3892415"/>
            <a:ext cx="355179" cy="168704"/>
          </a:xfrm>
          <a:prstGeom prst="rect">
            <a:avLst/>
          </a:prstGeom>
          <a:gradFill flip="none" rotWithShape="1">
            <a:gsLst>
              <a:gs pos="0">
                <a:schemeClr val="accent4">
                  <a:shade val="51000"/>
                  <a:satMod val="130000"/>
                  <a:alpha val="48000"/>
                </a:schemeClr>
              </a:gs>
              <a:gs pos="80000">
                <a:schemeClr val="accent4">
                  <a:shade val="93000"/>
                  <a:satMod val="130000"/>
                  <a:alpha val="48000"/>
                </a:schemeClr>
              </a:gs>
              <a:gs pos="100000">
                <a:schemeClr val="accent4">
                  <a:shade val="94000"/>
                  <a:satMod val="135000"/>
                  <a:alpha val="48000"/>
                </a:schemeClr>
              </a:gs>
            </a:gsLst>
            <a:lin ang="16200000" scaled="0"/>
            <a:tileRect/>
          </a:gradFill>
          <a:ln>
            <a:noFill/>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eaLnBrk="0" hangingPunct="0">
              <a:lnSpc>
                <a:spcPct val="90000"/>
              </a:lnSpc>
            </a:pPr>
            <a:endParaRPr lang="en-US" sz="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ea typeface="Arial"/>
              <a:cs typeface="Arial"/>
            </a:endParaRPr>
          </a:p>
        </p:txBody>
      </p:sp>
      <p:sp>
        <p:nvSpPr>
          <p:cNvPr id="63" name="AutoShape 37"/>
          <p:cNvSpPr>
            <a:spLocks noChangeArrowheads="1"/>
          </p:cNvSpPr>
          <p:nvPr/>
        </p:nvSpPr>
        <p:spPr bwMode="auto">
          <a:xfrm>
            <a:off x="2948953" y="3892986"/>
            <a:ext cx="390697" cy="168704"/>
          </a:xfrm>
          <a:prstGeom prst="rect">
            <a:avLst/>
          </a:prstGeom>
          <a:solidFill>
            <a:srgbClr val="CCFFCC">
              <a:alpha val="50000"/>
            </a:srgbClr>
          </a:solidFill>
          <a:ln>
            <a:noFill/>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0" hangingPunct="0">
              <a:lnSpc>
                <a:spcPct val="90000"/>
              </a:lnSpc>
            </a:pPr>
            <a:endParaRPr lang="en-US" sz="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ea typeface="Arial"/>
              <a:cs typeface="Arial"/>
            </a:endParaRPr>
          </a:p>
        </p:txBody>
      </p:sp>
      <p:sp>
        <p:nvSpPr>
          <p:cNvPr id="88" name="TextBox 87"/>
          <p:cNvSpPr txBox="1"/>
          <p:nvPr/>
        </p:nvSpPr>
        <p:spPr>
          <a:xfrm>
            <a:off x="2895600" y="1967116"/>
            <a:ext cx="1143000" cy="369332"/>
          </a:xfrm>
          <a:prstGeom prst="rect">
            <a:avLst/>
          </a:prstGeom>
          <a:noFill/>
        </p:spPr>
        <p:txBody>
          <a:bodyPr wrap="square" rtlCol="0">
            <a:spAutoFit/>
          </a:bodyPr>
          <a:lstStyle/>
          <a:p>
            <a:pPr algn="ctr"/>
            <a:r>
              <a:rPr lang="en-US" b="1" dirty="0" smtClean="0">
                <a:solidFill>
                  <a:schemeClr val="accent2"/>
                </a:solidFill>
                <a:latin typeface="Baskerville Old Face" pitchFamily="18" charset="0"/>
                <a:cs typeface="Aparajita" pitchFamily="34" charset="0"/>
              </a:rPr>
              <a:t>VSPEX</a:t>
            </a:r>
          </a:p>
        </p:txBody>
      </p:sp>
      <p:pic>
        <p:nvPicPr>
          <p:cNvPr id="89" name="Picture 88" descr="EMC.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71800" y="4470048"/>
            <a:ext cx="1066800" cy="431515"/>
          </a:xfrm>
          <a:prstGeom prst="rect">
            <a:avLst/>
          </a:prstGeom>
        </p:spPr>
      </p:pic>
      <p:sp>
        <p:nvSpPr>
          <p:cNvPr id="91" name="Rounded Rectangle 90"/>
          <p:cNvSpPr/>
          <p:nvPr/>
        </p:nvSpPr>
        <p:spPr>
          <a:xfrm>
            <a:off x="6572751" y="2562999"/>
            <a:ext cx="2055246" cy="723440"/>
          </a:xfrm>
          <a:prstGeom prst="roundRect">
            <a:avLst/>
          </a:prstGeom>
          <a:solidFill>
            <a:schemeClr val="bg1"/>
          </a:solidFill>
          <a:ln>
            <a:solidFill>
              <a:schemeClr val="bg2"/>
            </a:solidFill>
          </a:ln>
          <a:effectLst>
            <a:outerShdw blurRad="44450" dist="27940" dir="5400000" algn="ctr">
              <a:schemeClr val="tx1"/>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nvGrpSpPr>
          <p:cNvPr id="51" name="Group 11"/>
          <p:cNvGrpSpPr/>
          <p:nvPr/>
        </p:nvGrpSpPr>
        <p:grpSpPr>
          <a:xfrm>
            <a:off x="6583298" y="4468668"/>
            <a:ext cx="2047071" cy="837531"/>
            <a:chOff x="6028765" y="4749969"/>
            <a:chExt cx="2370168" cy="1193631"/>
          </a:xfrm>
          <a:effectLst>
            <a:outerShdw blurRad="50800" dist="50800" dir="5400000" algn="ctr" rotWithShape="0">
              <a:schemeClr val="tx1"/>
            </a:outerShdw>
          </a:effectLst>
        </p:grpSpPr>
        <p:sp>
          <p:nvSpPr>
            <p:cNvPr id="125" name="Rounded Rectangle 5"/>
            <p:cNvSpPr/>
            <p:nvPr/>
          </p:nvSpPr>
          <p:spPr>
            <a:xfrm>
              <a:off x="6036733" y="4749969"/>
              <a:ext cx="2362200" cy="1193631"/>
            </a:xfrm>
            <a:prstGeom prst="roundRect">
              <a:avLst/>
            </a:prstGeom>
            <a:solidFill>
              <a:schemeClr val="bg1"/>
            </a:solidFill>
            <a:ln>
              <a:solidFill>
                <a:schemeClr val="bg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26" name="TextBox 6"/>
            <p:cNvSpPr txBox="1"/>
            <p:nvPr/>
          </p:nvSpPr>
          <p:spPr>
            <a:xfrm>
              <a:off x="6028765" y="5617804"/>
              <a:ext cx="1940992" cy="325796"/>
            </a:xfrm>
            <a:prstGeom prst="rect">
              <a:avLst/>
            </a:prstGeom>
            <a:noFill/>
            <a:ln>
              <a:noFill/>
            </a:ln>
          </p:spPr>
          <p:txBody>
            <a:bodyPr wrap="square" rtlCol="0">
              <a:spAutoFit/>
            </a:bodyPr>
            <a:lstStyle/>
            <a:p>
              <a:r>
                <a:rPr lang="en-US" sz="900" b="1" dirty="0" smtClean="0">
                  <a:solidFill>
                    <a:srgbClr val="3366FF"/>
                  </a:solidFill>
                  <a:latin typeface="Arial" pitchFamily="34" charset="0"/>
                  <a:cs typeface="Arial" pitchFamily="34" charset="0"/>
                </a:rPr>
                <a:t>Storage</a:t>
              </a:r>
              <a:endParaRPr lang="en-US" sz="900" b="1" dirty="0">
                <a:solidFill>
                  <a:srgbClr val="3366FF"/>
                </a:solidFill>
                <a:latin typeface="Arial" pitchFamily="34" charset="0"/>
                <a:cs typeface="Arial" pitchFamily="34" charset="0"/>
              </a:endParaRPr>
            </a:p>
          </p:txBody>
        </p:sp>
      </p:grpSp>
      <p:grpSp>
        <p:nvGrpSpPr>
          <p:cNvPr id="53" name="Group 20"/>
          <p:cNvGrpSpPr/>
          <p:nvPr/>
        </p:nvGrpSpPr>
        <p:grpSpPr>
          <a:xfrm>
            <a:off x="6570597" y="3969524"/>
            <a:ext cx="2057400" cy="498168"/>
            <a:chOff x="6036733" y="3903396"/>
            <a:chExt cx="2362200" cy="692073"/>
          </a:xfrm>
          <a:effectLst>
            <a:outerShdw blurRad="50800" dist="50800" dir="5400000" algn="ctr" rotWithShape="0">
              <a:schemeClr val="tx1"/>
            </a:outerShdw>
          </a:effectLst>
        </p:grpSpPr>
        <p:sp>
          <p:nvSpPr>
            <p:cNvPr id="112" name="Rounded Rectangle 111"/>
            <p:cNvSpPr/>
            <p:nvPr/>
          </p:nvSpPr>
          <p:spPr>
            <a:xfrm>
              <a:off x="6036733" y="3903396"/>
              <a:ext cx="2362200" cy="619922"/>
            </a:xfrm>
            <a:prstGeom prst="roundRect">
              <a:avLst/>
            </a:prstGeom>
            <a:solidFill>
              <a:schemeClr val="bg1"/>
            </a:solidFill>
            <a:ln>
              <a:solidFill>
                <a:schemeClr val="bg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13" name="TextBox 112"/>
            <p:cNvSpPr txBox="1"/>
            <p:nvPr/>
          </p:nvSpPr>
          <p:spPr>
            <a:xfrm>
              <a:off x="6036733" y="4274789"/>
              <a:ext cx="771653" cy="320680"/>
            </a:xfrm>
            <a:prstGeom prst="rect">
              <a:avLst/>
            </a:prstGeom>
            <a:noFill/>
            <a:ln>
              <a:noFill/>
            </a:ln>
          </p:spPr>
          <p:txBody>
            <a:bodyPr wrap="none" rtlCol="0">
              <a:spAutoFit/>
            </a:bodyPr>
            <a:lstStyle/>
            <a:p>
              <a:r>
                <a:rPr lang="en-US" sz="900" b="1" dirty="0" smtClean="0">
                  <a:solidFill>
                    <a:srgbClr val="3366FF"/>
                  </a:solidFill>
                  <a:latin typeface="Arial" pitchFamily="34" charset="0"/>
                  <a:cs typeface="Arial" pitchFamily="34" charset="0"/>
                </a:rPr>
                <a:t> Network</a:t>
              </a:r>
              <a:endParaRPr lang="en-US" sz="900" b="1" dirty="0">
                <a:solidFill>
                  <a:srgbClr val="3366FF"/>
                </a:solidFill>
                <a:latin typeface="Arial" pitchFamily="34" charset="0"/>
                <a:cs typeface="Arial" pitchFamily="34" charset="0"/>
              </a:endParaRPr>
            </a:p>
          </p:txBody>
        </p:sp>
      </p:grpSp>
      <p:sp>
        <p:nvSpPr>
          <p:cNvPr id="109" name="Rounded Rectangle 108"/>
          <p:cNvSpPr/>
          <p:nvPr/>
        </p:nvSpPr>
        <p:spPr>
          <a:xfrm>
            <a:off x="6570597" y="3356289"/>
            <a:ext cx="2057400" cy="560288"/>
          </a:xfrm>
          <a:prstGeom prst="roundRect">
            <a:avLst/>
          </a:prstGeom>
          <a:solidFill>
            <a:schemeClr val="bg1"/>
          </a:solidFill>
          <a:ln>
            <a:solidFill>
              <a:schemeClr val="tx1">
                <a:lumMod val="50000"/>
                <a:lumOff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27" name="TextBox 126"/>
          <p:cNvSpPr txBox="1"/>
          <p:nvPr/>
        </p:nvSpPr>
        <p:spPr>
          <a:xfrm>
            <a:off x="6545643" y="1916668"/>
            <a:ext cx="2141157" cy="646331"/>
          </a:xfrm>
          <a:prstGeom prst="rect">
            <a:avLst/>
          </a:prstGeom>
          <a:noFill/>
        </p:spPr>
        <p:txBody>
          <a:bodyPr wrap="square" rtlCol="0">
            <a:spAutoFit/>
          </a:bodyPr>
          <a:lstStyle/>
          <a:p>
            <a:pPr algn="ctr"/>
            <a:r>
              <a:rPr lang="en-US" b="1" dirty="0" smtClean="0">
                <a:solidFill>
                  <a:schemeClr val="accent2"/>
                </a:solidFill>
                <a:latin typeface="Baskerville Old Face" pitchFamily="18" charset="0"/>
                <a:cs typeface="Aparajita" pitchFamily="34" charset="0"/>
              </a:rPr>
              <a:t>Other Infrastructure Combinations</a:t>
            </a:r>
            <a:endParaRPr lang="en-US" b="1" dirty="0">
              <a:solidFill>
                <a:srgbClr val="0000FF"/>
              </a:solidFill>
              <a:latin typeface="Baskerville Old Face" pitchFamily="18" charset="0"/>
              <a:cs typeface="Aparajita" pitchFamily="34" charset="0"/>
            </a:endParaRPr>
          </a:p>
        </p:txBody>
      </p:sp>
      <p:pic>
        <p:nvPicPr>
          <p:cNvPr id="129" name="Picture 40" descr="http://www.castle-cs.com/assets/images/logo-vmware1.gi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567573" y="2534535"/>
            <a:ext cx="1146024" cy="561864"/>
          </a:xfrm>
          <a:prstGeom prst="rect">
            <a:avLst/>
          </a:prstGeom>
          <a:noFill/>
        </p:spPr>
      </p:pic>
      <p:pic>
        <p:nvPicPr>
          <p:cNvPr id="130" name="Picture 2" descr="Red Hat Home"/>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089249" y="2943999"/>
            <a:ext cx="471948" cy="152400"/>
          </a:xfrm>
          <a:prstGeom prst="rect">
            <a:avLst/>
          </a:prstGeom>
          <a:noFill/>
        </p:spPr>
      </p:pic>
      <p:pic>
        <p:nvPicPr>
          <p:cNvPr id="131" name="Picture 16" descr="http://vibriefing.com/wp-content/uploads/2010/05/citrix_logo.gif"/>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713597" y="2943999"/>
            <a:ext cx="533400" cy="240303"/>
          </a:xfrm>
          <a:prstGeom prst="rect">
            <a:avLst/>
          </a:prstGeom>
          <a:noFill/>
        </p:spPr>
      </p:pic>
      <p:pic>
        <p:nvPicPr>
          <p:cNvPr id="132" name="Picture 131" descr="microsoft.pn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637397" y="2674528"/>
            <a:ext cx="566513" cy="131328"/>
          </a:xfrm>
          <a:prstGeom prst="rect">
            <a:avLst/>
          </a:prstGeom>
        </p:spPr>
      </p:pic>
      <p:pic>
        <p:nvPicPr>
          <p:cNvPr id="133" name="Picture 132" descr="cisco-logo.gif"/>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010400" y="3332365"/>
            <a:ext cx="762000" cy="553835"/>
          </a:xfrm>
          <a:prstGeom prst="rect">
            <a:avLst/>
          </a:prstGeom>
        </p:spPr>
      </p:pic>
      <p:pic>
        <p:nvPicPr>
          <p:cNvPr id="134" name="Picture 133"/>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835900" y="3426599"/>
            <a:ext cx="317500" cy="198073"/>
          </a:xfrm>
          <a:prstGeom prst="rect">
            <a:avLst/>
          </a:prstGeom>
        </p:spPr>
      </p:pic>
      <p:pic>
        <p:nvPicPr>
          <p:cNvPr id="136" name="Picture 34" descr="NetApp Logo"/>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6875397" y="4696599"/>
            <a:ext cx="304800" cy="344859"/>
          </a:xfrm>
          <a:prstGeom prst="rect">
            <a:avLst/>
          </a:prstGeom>
          <a:noFill/>
        </p:spPr>
      </p:pic>
      <p:pic>
        <p:nvPicPr>
          <p:cNvPr id="138" name="Picture 137" descr="http://t0.gstatic.com/images?q=tbn:ANd9GcRwnjuRKdx2CZRSrcgoZwlog0Zc57dutybVoU6e68V4AYYTStuUcQ"/>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256397" y="4720066"/>
            <a:ext cx="455210" cy="184404"/>
          </a:xfrm>
          <a:prstGeom prst="rect">
            <a:avLst/>
          </a:prstGeom>
          <a:noFill/>
        </p:spPr>
      </p:pic>
      <p:pic>
        <p:nvPicPr>
          <p:cNvPr id="139" name="Picture 4" descr="http://www.logostage.com/logos/hp.gif"/>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8018397" y="4642530"/>
            <a:ext cx="381000" cy="245938"/>
          </a:xfrm>
          <a:prstGeom prst="rect">
            <a:avLst/>
          </a:prstGeom>
          <a:noFill/>
        </p:spPr>
      </p:pic>
      <p:pic>
        <p:nvPicPr>
          <p:cNvPr id="140" name="Picture 8" descr="http://java.sun.com/j2ee/images/hitachi_logo.gif"/>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8030589" y="4888468"/>
            <a:ext cx="445008" cy="228600"/>
          </a:xfrm>
          <a:prstGeom prst="rect">
            <a:avLst/>
          </a:prstGeom>
          <a:noFill/>
        </p:spPr>
      </p:pic>
      <p:pic>
        <p:nvPicPr>
          <p:cNvPr id="141" name="Picture 140" descr="cisco-logo.gif"/>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543800" y="4038600"/>
            <a:ext cx="457200" cy="332301"/>
          </a:xfrm>
          <a:prstGeom prst="rect">
            <a:avLst/>
          </a:prstGeom>
        </p:spPr>
      </p:pic>
      <p:pic>
        <p:nvPicPr>
          <p:cNvPr id="146" name="Picture 145" descr="download.gif"/>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8211905" y="3440668"/>
            <a:ext cx="289616" cy="216932"/>
          </a:xfrm>
          <a:prstGeom prst="rect">
            <a:avLst/>
          </a:prstGeom>
        </p:spPr>
      </p:pic>
      <p:pic>
        <p:nvPicPr>
          <p:cNvPr id="143" name="Picture 142" descr="ibm.jpg"/>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7848600" y="3657601"/>
            <a:ext cx="319549" cy="152400"/>
          </a:xfrm>
          <a:prstGeom prst="rect">
            <a:avLst/>
          </a:prstGeom>
        </p:spPr>
      </p:pic>
      <p:sp>
        <p:nvSpPr>
          <p:cNvPr id="147" name="TextBox 146"/>
          <p:cNvSpPr txBox="1"/>
          <p:nvPr/>
        </p:nvSpPr>
        <p:spPr>
          <a:xfrm>
            <a:off x="6585388" y="3096399"/>
            <a:ext cx="941284" cy="230832"/>
          </a:xfrm>
          <a:prstGeom prst="rect">
            <a:avLst/>
          </a:prstGeom>
          <a:noFill/>
          <a:ln>
            <a:noFill/>
          </a:ln>
        </p:spPr>
        <p:txBody>
          <a:bodyPr wrap="none" rtlCol="0">
            <a:spAutoFit/>
          </a:bodyPr>
          <a:lstStyle/>
          <a:p>
            <a:r>
              <a:rPr lang="en-US" sz="900" b="1" dirty="0" smtClean="0">
                <a:solidFill>
                  <a:srgbClr val="3366FF"/>
                </a:solidFill>
                <a:latin typeface="Arial" pitchFamily="34" charset="0"/>
                <a:cs typeface="Arial" pitchFamily="34" charset="0"/>
              </a:rPr>
              <a:t>Virtualization </a:t>
            </a:r>
            <a:endParaRPr lang="en-US" sz="1100" b="1" dirty="0">
              <a:solidFill>
                <a:srgbClr val="3366FF"/>
              </a:solidFill>
              <a:latin typeface="Arial" pitchFamily="34" charset="0"/>
              <a:cs typeface="Arial" pitchFamily="34" charset="0"/>
            </a:endParaRPr>
          </a:p>
        </p:txBody>
      </p:sp>
      <p:sp>
        <p:nvSpPr>
          <p:cNvPr id="105" name="Title 99"/>
          <p:cNvSpPr txBox="1">
            <a:spLocks/>
          </p:cNvSpPr>
          <p:nvPr/>
        </p:nvSpPr>
        <p:spPr>
          <a:xfrm>
            <a:off x="228600" y="226615"/>
            <a:ext cx="8534400" cy="864394"/>
          </a:xfrm>
          <a:prstGeom prst="rect">
            <a:avLst/>
          </a:prstGeom>
        </p:spPr>
        <p:txBody>
          <a:bodyPr>
            <a:noAutofit/>
          </a:bodyPr>
          <a:lstStyle>
            <a:lvl1pPr algn="ctr" defTabSz="914400" rtl="0" eaLnBrk="1" latinLnBrk="0" hangingPunct="1">
              <a:spcBef>
                <a:spcPct val="0"/>
              </a:spcBef>
              <a:buNone/>
              <a:defRPr sz="3200" b="1" kern="1200">
                <a:solidFill>
                  <a:schemeClr val="accent1">
                    <a:lumMod val="75000"/>
                  </a:schemeClr>
                </a:solidFill>
                <a:latin typeface="+mj-lt"/>
                <a:ea typeface="+mj-ea"/>
                <a:cs typeface="+mj-cs"/>
              </a:defRPr>
            </a:lvl1pPr>
          </a:lstStyle>
          <a:p>
            <a:pPr algn="l"/>
            <a:r>
              <a:rPr lang="en-US" sz="3600" b="0" dirty="0">
                <a:gradFill>
                  <a:gsLst>
                    <a:gs pos="0">
                      <a:schemeClr val="tx1"/>
                    </a:gs>
                    <a:gs pos="44000">
                      <a:srgbClr val="01BBBB"/>
                    </a:gs>
                    <a:gs pos="100000">
                      <a:schemeClr val="accent4"/>
                    </a:gs>
                  </a:gsLst>
                  <a:lin ang="4800000" scaled="0"/>
                </a:gradFill>
              </a:rPr>
              <a:t>Converged Infrastructure Support </a:t>
            </a:r>
            <a:endParaRPr lang="en-US" sz="3600" b="0" dirty="0" smtClean="0">
              <a:gradFill>
                <a:gsLst>
                  <a:gs pos="0">
                    <a:schemeClr val="tx1"/>
                  </a:gs>
                  <a:gs pos="44000">
                    <a:srgbClr val="01BBBB"/>
                  </a:gs>
                  <a:gs pos="100000">
                    <a:schemeClr val="accent4"/>
                  </a:gs>
                </a:gsLst>
                <a:lin ang="4800000" scaled="0"/>
              </a:gradFill>
            </a:endParaRPr>
          </a:p>
          <a:p>
            <a:pPr algn="l"/>
            <a:r>
              <a:rPr lang="en-US" sz="3600" b="0" dirty="0" smtClean="0">
                <a:gradFill>
                  <a:gsLst>
                    <a:gs pos="0">
                      <a:schemeClr val="tx1"/>
                    </a:gs>
                    <a:gs pos="44000">
                      <a:srgbClr val="01BBBB"/>
                    </a:gs>
                    <a:gs pos="100000">
                      <a:schemeClr val="accent4"/>
                    </a:gs>
                  </a:gsLst>
                  <a:lin ang="4800000" scaled="0"/>
                </a:gradFill>
              </a:rPr>
              <a:t>and </a:t>
            </a:r>
            <a:r>
              <a:rPr lang="en-US" sz="3600" b="0" dirty="0">
                <a:gradFill>
                  <a:gsLst>
                    <a:gs pos="0">
                      <a:schemeClr val="tx1"/>
                    </a:gs>
                    <a:gs pos="44000">
                      <a:srgbClr val="01BBBB"/>
                    </a:gs>
                    <a:gs pos="100000">
                      <a:schemeClr val="accent4"/>
                    </a:gs>
                  </a:gsLst>
                  <a:lin ang="4800000" scaled="0"/>
                </a:gradFill>
              </a:rPr>
              <a:t>Vision</a:t>
            </a:r>
          </a:p>
        </p:txBody>
      </p:sp>
      <p:pic>
        <p:nvPicPr>
          <p:cNvPr id="110" name="Picture 109" descr="download.gif"/>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7561197" y="4888468"/>
            <a:ext cx="406924" cy="304800"/>
          </a:xfrm>
          <a:prstGeom prst="rect">
            <a:avLst/>
          </a:prstGeom>
        </p:spPr>
      </p:pic>
      <p:sp>
        <p:nvSpPr>
          <p:cNvPr id="56" name="Rounded Rectangle 55"/>
          <p:cNvSpPr/>
          <p:nvPr/>
        </p:nvSpPr>
        <p:spPr>
          <a:xfrm>
            <a:off x="533400" y="1798553"/>
            <a:ext cx="5791200" cy="3740727"/>
          </a:xfrm>
          <a:prstGeom prst="roundRect">
            <a:avLst/>
          </a:prstGeom>
          <a:noFill/>
          <a:ln w="28575" cmpd="sng">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1981200" y="5574268"/>
            <a:ext cx="3505200" cy="369332"/>
          </a:xfrm>
          <a:prstGeom prst="rect">
            <a:avLst/>
          </a:prstGeom>
          <a:noFill/>
        </p:spPr>
        <p:txBody>
          <a:bodyPr wrap="square" rtlCol="0">
            <a:spAutoFit/>
          </a:bodyPr>
          <a:lstStyle/>
          <a:p>
            <a:pPr algn="ctr"/>
            <a:r>
              <a:rPr lang="en-US" dirty="0" smtClean="0">
                <a:solidFill>
                  <a:srgbClr val="0000FF"/>
                </a:solidFill>
              </a:rPr>
              <a:t>Current Support</a:t>
            </a:r>
            <a:endParaRPr lang="en-US" dirty="0">
              <a:solidFill>
                <a:srgbClr val="0000FF"/>
              </a:solidFill>
            </a:endParaRPr>
          </a:p>
        </p:txBody>
      </p:sp>
      <p:sp>
        <p:nvSpPr>
          <p:cNvPr id="106" name="Rounded Rectangle 105"/>
          <p:cNvSpPr/>
          <p:nvPr/>
        </p:nvSpPr>
        <p:spPr>
          <a:xfrm>
            <a:off x="4497954" y="2425348"/>
            <a:ext cx="1674246" cy="723440"/>
          </a:xfrm>
          <a:prstGeom prst="roundRect">
            <a:avLst/>
          </a:prstGeom>
          <a:solidFill>
            <a:schemeClr val="bg1"/>
          </a:solidFill>
          <a:ln>
            <a:solidFill>
              <a:schemeClr val="bg2"/>
            </a:solidFill>
          </a:ln>
          <a:effectLst>
            <a:outerShdw blurRad="44450" dist="27940" dir="5400000" algn="ctr">
              <a:schemeClr val="tx1"/>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grpSp>
        <p:nvGrpSpPr>
          <p:cNvPr id="107" name="Group 11"/>
          <p:cNvGrpSpPr/>
          <p:nvPr/>
        </p:nvGrpSpPr>
        <p:grpSpPr>
          <a:xfrm>
            <a:off x="4502683" y="4331017"/>
            <a:ext cx="1669515" cy="837531"/>
            <a:chOff x="6036733" y="4749969"/>
            <a:chExt cx="2374158" cy="1193631"/>
          </a:xfrm>
          <a:effectLst>
            <a:outerShdw blurRad="50800" dist="50800" dir="5400000" algn="ctr" rotWithShape="0">
              <a:schemeClr val="tx1"/>
            </a:outerShdw>
          </a:effectLst>
        </p:grpSpPr>
        <p:sp>
          <p:nvSpPr>
            <p:cNvPr id="108" name="Rounded Rectangle 5"/>
            <p:cNvSpPr/>
            <p:nvPr/>
          </p:nvSpPr>
          <p:spPr>
            <a:xfrm>
              <a:off x="6036733" y="4749969"/>
              <a:ext cx="2362200" cy="1193631"/>
            </a:xfrm>
            <a:prstGeom prst="roundRect">
              <a:avLst/>
            </a:prstGeom>
            <a:solidFill>
              <a:schemeClr val="bg1"/>
            </a:solidFill>
            <a:ln>
              <a:solidFill>
                <a:schemeClr val="bg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14" name="TextBox 6"/>
            <p:cNvSpPr txBox="1"/>
            <p:nvPr/>
          </p:nvSpPr>
          <p:spPr>
            <a:xfrm>
              <a:off x="6126273" y="5562599"/>
              <a:ext cx="2284618" cy="328977"/>
            </a:xfrm>
            <a:prstGeom prst="rect">
              <a:avLst/>
            </a:prstGeom>
            <a:noFill/>
            <a:ln>
              <a:noFill/>
            </a:ln>
          </p:spPr>
          <p:txBody>
            <a:bodyPr wrap="square" rtlCol="0">
              <a:spAutoFit/>
            </a:bodyPr>
            <a:lstStyle/>
            <a:p>
              <a:pPr algn="ctr"/>
              <a:r>
                <a:rPr lang="en-US" sz="900" b="1" dirty="0" smtClean="0">
                  <a:latin typeface="Arial" pitchFamily="34" charset="0"/>
                  <a:cs typeface="Arial" pitchFamily="34" charset="0"/>
                </a:rPr>
                <a:t>EMC Storage</a:t>
              </a:r>
              <a:endParaRPr lang="en-US" sz="900" b="1" dirty="0">
                <a:latin typeface="Arial" pitchFamily="34" charset="0"/>
                <a:cs typeface="Arial" pitchFamily="34" charset="0"/>
              </a:endParaRPr>
            </a:p>
          </p:txBody>
        </p:sp>
      </p:grpSp>
      <p:grpSp>
        <p:nvGrpSpPr>
          <p:cNvPr id="115" name="Group 7"/>
          <p:cNvGrpSpPr/>
          <p:nvPr/>
        </p:nvGrpSpPr>
        <p:grpSpPr>
          <a:xfrm>
            <a:off x="4741829" y="2726890"/>
            <a:ext cx="1427512" cy="479569"/>
            <a:chOff x="6178189" y="2406609"/>
            <a:chExt cx="2107680" cy="683471"/>
          </a:xfrm>
        </p:grpSpPr>
        <p:sp>
          <p:nvSpPr>
            <p:cNvPr id="116" name="Trapezoid 8"/>
            <p:cNvSpPr/>
            <p:nvPr/>
          </p:nvSpPr>
          <p:spPr bwMode="auto">
            <a:xfrm rot="10800000">
              <a:off x="6178189" y="2406609"/>
              <a:ext cx="2107680" cy="533400"/>
            </a:xfrm>
            <a:prstGeom prst="trapezoid">
              <a:avLst>
                <a:gd name="adj" fmla="val 47688"/>
              </a:avLst>
            </a:prstGeom>
            <a:gradFill flip="none" rotWithShape="1">
              <a:gsLst>
                <a:gs pos="19000">
                  <a:schemeClr val="bg1">
                    <a:lumMod val="75000"/>
                    <a:alpha val="54000"/>
                  </a:schemeClr>
                </a:gs>
                <a:gs pos="93000">
                  <a:srgbClr val="FFFFFF">
                    <a:alpha val="62000"/>
                  </a:srgbClr>
                </a:gs>
              </a:gsLst>
              <a:lin ang="5400000" scaled="0"/>
              <a:tileRect/>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rtl="0" fontAlgn="base">
                <a:spcBef>
                  <a:spcPct val="0"/>
                </a:spcBef>
                <a:spcAft>
                  <a:spcPct val="0"/>
                </a:spcAft>
                <a:buClr>
                  <a:srgbClr val="84BD00"/>
                </a:buClr>
                <a:buFont typeface="Wingdings 2" pitchFamily="18" charset="2"/>
                <a:buNone/>
              </a:pPr>
              <a:endParaRPr lang="en-US" sz="2000" kern="1200" dirty="0">
                <a:solidFill>
                  <a:srgbClr val="000000"/>
                </a:solidFill>
                <a:latin typeface="Arial" charset="0"/>
                <a:ea typeface="Arial"/>
                <a:cs typeface="Arial"/>
              </a:endParaRPr>
            </a:p>
          </p:txBody>
        </p:sp>
        <p:grpSp>
          <p:nvGrpSpPr>
            <p:cNvPr id="117" name="Group 9"/>
            <p:cNvGrpSpPr/>
            <p:nvPr/>
          </p:nvGrpSpPr>
          <p:grpSpPr>
            <a:xfrm>
              <a:off x="6197456" y="2406609"/>
              <a:ext cx="2030835" cy="683471"/>
              <a:chOff x="6197456" y="2406609"/>
              <a:chExt cx="2030835" cy="683471"/>
            </a:xfrm>
          </p:grpSpPr>
          <p:grpSp>
            <p:nvGrpSpPr>
              <p:cNvPr id="118" name="Group 10"/>
              <p:cNvGrpSpPr/>
              <p:nvPr/>
            </p:nvGrpSpPr>
            <p:grpSpPr>
              <a:xfrm>
                <a:off x="6197456" y="2406609"/>
                <a:ext cx="2030835" cy="367818"/>
                <a:chOff x="6197456" y="2406609"/>
                <a:chExt cx="2030835" cy="367818"/>
              </a:xfrm>
            </p:grpSpPr>
            <p:sp>
              <p:nvSpPr>
                <p:cNvPr id="120" name="AutoShape 65"/>
                <p:cNvSpPr>
                  <a:spLocks noChangeArrowheads="1"/>
                </p:cNvSpPr>
                <p:nvPr/>
              </p:nvSpPr>
              <p:spPr bwMode="auto">
                <a:xfrm flipV="1">
                  <a:off x="6197456" y="2417506"/>
                  <a:ext cx="642719" cy="356921"/>
                </a:xfrm>
                <a:prstGeom prst="triangle">
                  <a:avLst>
                    <a:gd name="adj" fmla="val 53484"/>
                  </a:avLst>
                </a:prstGeom>
                <a:solidFill>
                  <a:srgbClr val="67A6B0">
                    <a:alpha val="50000"/>
                  </a:srgbClr>
                </a:solidFill>
                <a:ln>
                  <a:headEnd/>
                  <a:tailEnd/>
                </a:ln>
                <a:scene3d>
                  <a:camera prst="orthographicFront"/>
                  <a:lightRig rig="threePt" dir="t"/>
                </a:scene3d>
                <a:sp3d/>
              </p:spPr>
              <p:style>
                <a:lnRef idx="1">
                  <a:schemeClr val="accent2"/>
                </a:lnRef>
                <a:fillRef idx="3">
                  <a:schemeClr val="accent2"/>
                </a:fillRef>
                <a:effectRef idx="2">
                  <a:schemeClr val="accent2"/>
                </a:effectRef>
                <a:fontRef idx="minor">
                  <a:schemeClr val="lt1"/>
                </a:fontRef>
              </p:style>
              <p:txBody>
                <a:bodyPr rot="10800000" wrap="none" anchor="ctr"/>
                <a:lstStyle/>
                <a:p>
                  <a:pPr algn="l" rtl="0" eaLnBrk="0" fontAlgn="base" hangingPunct="0">
                    <a:lnSpc>
                      <a:spcPct val="90000"/>
                    </a:lnSpc>
                    <a:spcBef>
                      <a:spcPct val="20000"/>
                    </a:spcBef>
                    <a:spcAft>
                      <a:spcPct val="0"/>
                    </a:spcAft>
                  </a:pPr>
                  <a:endParaRPr lang="en-US" sz="1600" b="1" kern="1200" dirty="0">
                    <a:solidFill>
                      <a:srgbClr val="005EB8"/>
                    </a:solidFill>
                    <a:latin typeface="Arial" charset="0"/>
                    <a:ea typeface="Arial"/>
                    <a:cs typeface="Arial"/>
                  </a:endParaRPr>
                </a:p>
              </p:txBody>
            </p:sp>
            <p:sp>
              <p:nvSpPr>
                <p:cNvPr id="121" name="AutoShape 65"/>
                <p:cNvSpPr>
                  <a:spLocks noChangeArrowheads="1"/>
                </p:cNvSpPr>
                <p:nvPr/>
              </p:nvSpPr>
              <p:spPr bwMode="auto">
                <a:xfrm flipV="1">
                  <a:off x="6905537" y="2415249"/>
                  <a:ext cx="609599" cy="356921"/>
                </a:xfrm>
                <a:prstGeom prst="triangle">
                  <a:avLst>
                    <a:gd name="adj" fmla="val 55128"/>
                  </a:avLst>
                </a:prstGeom>
                <a:gradFill flip="none" rotWithShape="1">
                  <a:gsLst>
                    <a:gs pos="0">
                      <a:schemeClr val="accent5">
                        <a:shade val="51000"/>
                        <a:satMod val="130000"/>
                        <a:alpha val="52000"/>
                      </a:schemeClr>
                    </a:gs>
                    <a:gs pos="80000">
                      <a:schemeClr val="accent5">
                        <a:shade val="93000"/>
                        <a:satMod val="130000"/>
                        <a:alpha val="52000"/>
                      </a:schemeClr>
                    </a:gs>
                    <a:gs pos="100000">
                      <a:schemeClr val="accent5">
                        <a:shade val="94000"/>
                        <a:satMod val="135000"/>
                        <a:alpha val="52000"/>
                      </a:schemeClr>
                    </a:gs>
                  </a:gsLst>
                  <a:lin ang="16200000" scaled="0"/>
                  <a:tileRect/>
                </a:gradFill>
                <a:ln>
                  <a:headEnd/>
                  <a:tailEnd/>
                </a:ln>
                <a:scene3d>
                  <a:camera prst="orthographicFront"/>
                  <a:lightRig rig="threePt" dir="t"/>
                </a:scene3d>
                <a:sp3d/>
              </p:spPr>
              <p:style>
                <a:lnRef idx="1">
                  <a:schemeClr val="accent5"/>
                </a:lnRef>
                <a:fillRef idx="3">
                  <a:schemeClr val="accent5"/>
                </a:fillRef>
                <a:effectRef idx="2">
                  <a:schemeClr val="accent5"/>
                </a:effectRef>
                <a:fontRef idx="minor">
                  <a:schemeClr val="lt1"/>
                </a:fontRef>
              </p:style>
              <p:txBody>
                <a:bodyPr rot="10800000" wrap="none" anchor="ctr"/>
                <a:lstStyle/>
                <a:p>
                  <a:pPr algn="l" rtl="0" eaLnBrk="0" fontAlgn="base" hangingPunct="0">
                    <a:lnSpc>
                      <a:spcPct val="90000"/>
                    </a:lnSpc>
                    <a:spcBef>
                      <a:spcPct val="20000"/>
                    </a:spcBef>
                    <a:spcAft>
                      <a:spcPct val="0"/>
                    </a:spcAft>
                  </a:pPr>
                  <a:endParaRPr lang="en-US" sz="1600" b="1" kern="1200" dirty="0">
                    <a:solidFill>
                      <a:srgbClr val="005EB8"/>
                    </a:solidFill>
                    <a:latin typeface="Arial" charset="0"/>
                    <a:ea typeface="Arial"/>
                    <a:cs typeface="Arial"/>
                  </a:endParaRPr>
                </a:p>
              </p:txBody>
            </p:sp>
            <p:sp>
              <p:nvSpPr>
                <p:cNvPr id="122" name="AutoShape 65"/>
                <p:cNvSpPr>
                  <a:spLocks noChangeArrowheads="1"/>
                </p:cNvSpPr>
                <p:nvPr/>
              </p:nvSpPr>
              <p:spPr bwMode="auto">
                <a:xfrm flipV="1">
                  <a:off x="7591337" y="2406609"/>
                  <a:ext cx="636954" cy="356921"/>
                </a:xfrm>
                <a:prstGeom prst="triangle">
                  <a:avLst>
                    <a:gd name="adj" fmla="val 53846"/>
                  </a:avLst>
                </a:prstGeom>
                <a:gradFill flip="none" rotWithShape="1">
                  <a:gsLst>
                    <a:gs pos="0">
                      <a:schemeClr val="accent4">
                        <a:shade val="51000"/>
                        <a:satMod val="130000"/>
                        <a:alpha val="53000"/>
                      </a:schemeClr>
                    </a:gs>
                    <a:gs pos="80000">
                      <a:schemeClr val="accent4">
                        <a:shade val="93000"/>
                        <a:satMod val="130000"/>
                        <a:alpha val="53000"/>
                      </a:schemeClr>
                    </a:gs>
                    <a:gs pos="100000">
                      <a:schemeClr val="accent4">
                        <a:shade val="94000"/>
                        <a:satMod val="135000"/>
                        <a:alpha val="53000"/>
                      </a:schemeClr>
                    </a:gs>
                  </a:gsLst>
                  <a:lin ang="16200000" scaled="0"/>
                  <a:tileRect/>
                </a:gradFill>
                <a:ln>
                  <a:headEnd/>
                  <a:tailEnd/>
                </a:ln>
                <a:scene3d>
                  <a:camera prst="orthographicFront">
                    <a:rot lat="0" lon="0" rev="0"/>
                  </a:camera>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rot="10800000" wrap="none" anchor="ctr"/>
                <a:lstStyle/>
                <a:p>
                  <a:pPr algn="l" rtl="0" eaLnBrk="0" fontAlgn="base" hangingPunct="0">
                    <a:lnSpc>
                      <a:spcPct val="90000"/>
                    </a:lnSpc>
                    <a:spcBef>
                      <a:spcPct val="20000"/>
                    </a:spcBef>
                    <a:spcAft>
                      <a:spcPct val="0"/>
                    </a:spcAft>
                  </a:pPr>
                  <a:endParaRPr lang="en-US" sz="1600" b="1" kern="1200" dirty="0">
                    <a:solidFill>
                      <a:srgbClr val="005EB8"/>
                    </a:solidFill>
                    <a:latin typeface="Arial" charset="0"/>
                    <a:ea typeface="Arial"/>
                    <a:cs typeface="Arial"/>
                  </a:endParaRPr>
                </a:p>
              </p:txBody>
            </p:sp>
          </p:grpSp>
          <p:sp>
            <p:nvSpPr>
              <p:cNvPr id="119" name="TextBox 118"/>
              <p:cNvSpPr txBox="1"/>
              <p:nvPr/>
            </p:nvSpPr>
            <p:spPr>
              <a:xfrm>
                <a:off x="6227458" y="2519852"/>
                <a:ext cx="1837617" cy="570228"/>
              </a:xfrm>
              <a:prstGeom prst="rect">
                <a:avLst/>
              </a:prstGeom>
              <a:noFill/>
            </p:spPr>
            <p:txBody>
              <a:bodyPr wrap="square" rtlCol="0">
                <a:spAutoFit/>
              </a:bodyPr>
              <a:lstStyle/>
              <a:p>
                <a:pPr marL="0" indent="0" algn="ctr">
                  <a:buClr>
                    <a:schemeClr val="accent2"/>
                  </a:buClr>
                  <a:buFont typeface="Wingdings" pitchFamily="2" charset="2"/>
                  <a:buNone/>
                </a:pPr>
                <a:r>
                  <a:rPr lang="en-US" sz="1000" b="1" dirty="0" smtClean="0"/>
                  <a:t>Virtualization (VMware)</a:t>
                </a:r>
                <a:endParaRPr lang="en-US" sz="1050" b="1" dirty="0" smtClean="0"/>
              </a:p>
            </p:txBody>
          </p:sp>
        </p:grpSp>
      </p:grpSp>
      <p:grpSp>
        <p:nvGrpSpPr>
          <p:cNvPr id="123" name="Group 20"/>
          <p:cNvGrpSpPr/>
          <p:nvPr/>
        </p:nvGrpSpPr>
        <p:grpSpPr>
          <a:xfrm>
            <a:off x="4495801" y="3831873"/>
            <a:ext cx="1661106" cy="498168"/>
            <a:chOff x="6036733" y="3903396"/>
            <a:chExt cx="2362200" cy="692073"/>
          </a:xfrm>
          <a:effectLst>
            <a:outerShdw blurRad="50800" dist="50800" dir="5400000" algn="ctr" rotWithShape="0">
              <a:schemeClr val="tx1"/>
            </a:outerShdw>
          </a:effectLst>
        </p:grpSpPr>
        <p:sp>
          <p:nvSpPr>
            <p:cNvPr id="124" name="Rounded Rectangle 123"/>
            <p:cNvSpPr/>
            <p:nvPr/>
          </p:nvSpPr>
          <p:spPr>
            <a:xfrm>
              <a:off x="6036733" y="3903396"/>
              <a:ext cx="2362200" cy="619922"/>
            </a:xfrm>
            <a:prstGeom prst="roundRect">
              <a:avLst/>
            </a:prstGeom>
            <a:solidFill>
              <a:schemeClr val="bg1"/>
            </a:solidFill>
            <a:ln>
              <a:solidFill>
                <a:schemeClr val="bg2"/>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28" name="TextBox 127"/>
            <p:cNvSpPr txBox="1"/>
            <p:nvPr/>
          </p:nvSpPr>
          <p:spPr>
            <a:xfrm>
              <a:off x="6650497" y="4274789"/>
              <a:ext cx="1247783" cy="320680"/>
            </a:xfrm>
            <a:prstGeom prst="rect">
              <a:avLst/>
            </a:prstGeom>
            <a:noFill/>
            <a:ln>
              <a:noFill/>
            </a:ln>
          </p:spPr>
          <p:txBody>
            <a:bodyPr wrap="none" rtlCol="0">
              <a:spAutoFit/>
            </a:bodyPr>
            <a:lstStyle/>
            <a:p>
              <a:pPr algn="ctr"/>
              <a:r>
                <a:rPr lang="en-US" sz="900" b="1" dirty="0" smtClean="0">
                  <a:latin typeface="Arial" pitchFamily="34" charset="0"/>
                  <a:cs typeface="Arial" pitchFamily="34" charset="0"/>
                </a:rPr>
                <a:t>Cisco Nexus</a:t>
              </a:r>
              <a:endParaRPr lang="en-US" sz="900" b="1" dirty="0">
                <a:latin typeface="Arial" pitchFamily="34" charset="0"/>
                <a:cs typeface="Arial" pitchFamily="34" charset="0"/>
              </a:endParaRPr>
            </a:p>
          </p:txBody>
        </p:sp>
      </p:grpSp>
      <p:grpSp>
        <p:nvGrpSpPr>
          <p:cNvPr id="135" name="Group 26"/>
          <p:cNvGrpSpPr/>
          <p:nvPr/>
        </p:nvGrpSpPr>
        <p:grpSpPr>
          <a:xfrm>
            <a:off x="4495800" y="3190269"/>
            <a:ext cx="1661107" cy="639689"/>
            <a:chOff x="6021545" y="2931369"/>
            <a:chExt cx="2362200" cy="911671"/>
          </a:xfrm>
          <a:effectLst>
            <a:outerShdw blurRad="50800" dist="50800" dir="5400000" algn="ctr" rotWithShape="0">
              <a:schemeClr val="tx1"/>
            </a:outerShdw>
          </a:effectLst>
        </p:grpSpPr>
        <p:sp>
          <p:nvSpPr>
            <p:cNvPr id="137" name="Rounded Rectangle 136"/>
            <p:cNvSpPr/>
            <p:nvPr/>
          </p:nvSpPr>
          <p:spPr>
            <a:xfrm>
              <a:off x="6021545" y="2971800"/>
              <a:ext cx="2362200" cy="798510"/>
            </a:xfrm>
            <a:prstGeom prst="roundRect">
              <a:avLst/>
            </a:prstGeom>
            <a:solidFill>
              <a:schemeClr val="bg1"/>
            </a:solidFill>
            <a:ln>
              <a:solidFill>
                <a:schemeClr val="tx1">
                  <a:lumMod val="50000"/>
                  <a:lumOff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148" name="Picture 14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1579" y="2931369"/>
              <a:ext cx="1602554" cy="666750"/>
            </a:xfrm>
            <a:prstGeom prst="rect">
              <a:avLst/>
            </a:prstGeom>
            <a:ln>
              <a:solidFill>
                <a:schemeClr val="tx1">
                  <a:lumMod val="50000"/>
                  <a:lumOff val="50000"/>
                </a:schemeClr>
              </a:solidFill>
            </a:ln>
          </p:spPr>
        </p:pic>
        <p:sp>
          <p:nvSpPr>
            <p:cNvPr id="149" name="TextBox 148"/>
            <p:cNvSpPr txBox="1"/>
            <p:nvPr/>
          </p:nvSpPr>
          <p:spPr>
            <a:xfrm>
              <a:off x="6534876" y="3470199"/>
              <a:ext cx="1358707" cy="372841"/>
            </a:xfrm>
            <a:prstGeom prst="rect">
              <a:avLst/>
            </a:prstGeom>
            <a:noFill/>
            <a:ln>
              <a:noFill/>
            </a:ln>
          </p:spPr>
          <p:txBody>
            <a:bodyPr wrap="none" rtlCol="0">
              <a:spAutoFit/>
            </a:bodyPr>
            <a:lstStyle/>
            <a:p>
              <a:pPr algn="ctr"/>
              <a:r>
                <a:rPr lang="en-US" sz="800" b="1" dirty="0" smtClean="0">
                  <a:latin typeface="Arial" pitchFamily="34" charset="0"/>
                  <a:cs typeface="Arial" pitchFamily="34" charset="0"/>
                </a:rPr>
                <a:t>Compute (UCS</a:t>
              </a:r>
              <a:r>
                <a:rPr lang="en-US" sz="1100" b="1" dirty="0" smtClean="0">
                  <a:latin typeface="Arial" pitchFamily="34" charset="0"/>
                  <a:cs typeface="Arial" pitchFamily="34" charset="0"/>
                </a:rPr>
                <a:t>)</a:t>
              </a:r>
              <a:endParaRPr lang="en-US" sz="1100" b="1" dirty="0">
                <a:latin typeface="Arial" pitchFamily="34" charset="0"/>
                <a:cs typeface="Arial" pitchFamily="34" charset="0"/>
              </a:endParaRPr>
            </a:p>
          </p:txBody>
        </p:sp>
      </p:grpSp>
      <p:grpSp>
        <p:nvGrpSpPr>
          <p:cNvPr id="150" name="Group 30"/>
          <p:cNvGrpSpPr/>
          <p:nvPr/>
        </p:nvGrpSpPr>
        <p:grpSpPr>
          <a:xfrm>
            <a:off x="4739078" y="2435669"/>
            <a:ext cx="1382770" cy="273397"/>
            <a:chOff x="6170891" y="2016969"/>
            <a:chExt cx="2041614" cy="389640"/>
          </a:xfrm>
        </p:grpSpPr>
        <p:pic>
          <p:nvPicPr>
            <p:cNvPr id="151" name="Picture 26" descr="linux_OS"/>
            <p:cNvPicPr>
              <a:picLocks noChangeAspect="1" noChangeArrowheads="1"/>
            </p:cNvPicPr>
            <p:nvPr/>
          </p:nvPicPr>
          <p:blipFill>
            <a:blip r:embed="rId4" cstate="email">
              <a:duotone>
                <a:schemeClr val="accent5">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7211411" y="2016969"/>
              <a:ext cx="299574" cy="380262"/>
            </a:xfrm>
            <a:prstGeom prst="rect">
              <a:avLst/>
            </a:prstGeom>
            <a:noFill/>
            <a:ln w="9525">
              <a:noFill/>
              <a:miter lim="800000"/>
              <a:headEnd/>
              <a:tailEnd/>
            </a:ln>
          </p:spPr>
        </p:pic>
        <p:pic>
          <p:nvPicPr>
            <p:cNvPr id="152" name="Picture 31" descr="virtualization_apps_OS"/>
            <p:cNvPicPr>
              <a:picLocks noChangeAspect="1" noChangeArrowheads="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585625" y="2016969"/>
              <a:ext cx="308358" cy="381000"/>
            </a:xfrm>
            <a:prstGeom prst="rect">
              <a:avLst/>
            </a:prstGeom>
            <a:noFill/>
            <a:ln w="9525">
              <a:noFill/>
              <a:miter lim="800000"/>
              <a:headEnd/>
              <a:tailEnd/>
            </a:ln>
          </p:spPr>
        </p:pic>
        <p:pic>
          <p:nvPicPr>
            <p:cNvPr id="153" name="Picture 31" descr="virtualization_apps_OS"/>
            <p:cNvPicPr>
              <a:picLocks noChangeAspect="1" noChangeArrowheads="1"/>
            </p:cNvPicPr>
            <p:nvPr/>
          </p:nvPicPr>
          <p:blipFill>
            <a:blip r:embed="rId6"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904147" y="2016969"/>
              <a:ext cx="308358" cy="381000"/>
            </a:xfrm>
            <a:prstGeom prst="rect">
              <a:avLst/>
            </a:prstGeom>
            <a:noFill/>
            <a:ln w="9525">
              <a:noFill/>
              <a:miter lim="800000"/>
              <a:headEnd/>
              <a:tailEnd/>
            </a:ln>
          </p:spPr>
        </p:pic>
        <p:pic>
          <p:nvPicPr>
            <p:cNvPr id="154" name="Picture 31" descr="virtualization_apps_OS"/>
            <p:cNvPicPr>
              <a:picLocks noChangeAspect="1" noChangeArrowheads="1"/>
            </p:cNvPicPr>
            <p:nvPr/>
          </p:nvPicPr>
          <p:blipFill>
            <a:blip r:embed="rId6"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516576" y="2025609"/>
              <a:ext cx="308358" cy="381000"/>
            </a:xfrm>
            <a:prstGeom prst="rect">
              <a:avLst/>
            </a:prstGeom>
            <a:noFill/>
            <a:ln w="9525">
              <a:noFill/>
              <a:miter lim="800000"/>
              <a:headEnd/>
              <a:tailEnd/>
            </a:ln>
          </p:spPr>
        </p:pic>
        <p:pic>
          <p:nvPicPr>
            <p:cNvPr id="155" name="Picture 26" descr="linux_OS"/>
            <p:cNvPicPr>
              <a:picLocks noChangeAspect="1" noChangeArrowheads="1"/>
            </p:cNvPicPr>
            <p:nvPr/>
          </p:nvPicPr>
          <p:blipFill>
            <a:blip r:embed="rId4" cstate="email">
              <a:duotone>
                <a:schemeClr val="accent2">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6170891" y="2026347"/>
              <a:ext cx="299574" cy="380262"/>
            </a:xfrm>
            <a:prstGeom prst="rect">
              <a:avLst/>
            </a:prstGeom>
            <a:noFill/>
            <a:ln w="9525">
              <a:noFill/>
              <a:miter lim="800000"/>
              <a:headEnd/>
              <a:tailEnd/>
            </a:ln>
          </p:spPr>
        </p:pic>
        <p:pic>
          <p:nvPicPr>
            <p:cNvPr id="156" name="Picture 26" descr="linux_OS"/>
            <p:cNvPicPr>
              <a:picLocks noChangeAspect="1" noChangeArrowheads="1"/>
            </p:cNvPicPr>
            <p:nvPr/>
          </p:nvPicPr>
          <p:blipFill>
            <a:blip r:embed="rId4" cstate="email">
              <a:duotone>
                <a:schemeClr val="accent5">
                  <a:shade val="45000"/>
                  <a:satMod val="135000"/>
                </a:schemeClr>
                <a:prstClr val="white"/>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6900483" y="2025609"/>
              <a:ext cx="299574" cy="380262"/>
            </a:xfrm>
            <a:prstGeom prst="rect">
              <a:avLst/>
            </a:prstGeom>
            <a:noFill/>
            <a:ln w="9525">
              <a:noFill/>
              <a:miter lim="800000"/>
              <a:headEnd/>
              <a:tailEnd/>
            </a:ln>
          </p:spPr>
        </p:pic>
      </p:grpSp>
      <p:pic>
        <p:nvPicPr>
          <p:cNvPr id="157" name="Picture 156"/>
          <p:cNvPicPr>
            <a:picLocks noChangeAspect="1"/>
          </p:cNvPicPr>
          <p:nvPr/>
        </p:nvPicPr>
        <p:blipFill>
          <a:blip r:embed="rId9" cstate="print"/>
          <a:stretch>
            <a:fillRect/>
          </a:stretch>
        </p:blipFill>
        <p:spPr>
          <a:xfrm>
            <a:off x="4781724" y="3859681"/>
            <a:ext cx="1341848" cy="151490"/>
          </a:xfrm>
          <a:prstGeom prst="rect">
            <a:avLst/>
          </a:prstGeom>
        </p:spPr>
      </p:pic>
      <p:pic>
        <p:nvPicPr>
          <p:cNvPr id="158" name="Picture 157"/>
          <p:cNvPicPr>
            <a:picLocks noChangeAspect="1"/>
          </p:cNvPicPr>
          <p:nvPr/>
        </p:nvPicPr>
        <p:blipFill>
          <a:blip r:embed="rId9" cstate="print"/>
          <a:stretch>
            <a:fillRect/>
          </a:stretch>
        </p:blipFill>
        <p:spPr>
          <a:xfrm>
            <a:off x="4781724" y="3984802"/>
            <a:ext cx="1341848" cy="151490"/>
          </a:xfrm>
          <a:prstGeom prst="rect">
            <a:avLst/>
          </a:prstGeom>
        </p:spPr>
      </p:pic>
      <p:sp>
        <p:nvSpPr>
          <p:cNvPr id="159" name="AutoShape 37"/>
          <p:cNvSpPr>
            <a:spLocks noChangeArrowheads="1"/>
          </p:cNvSpPr>
          <p:nvPr/>
        </p:nvSpPr>
        <p:spPr bwMode="auto">
          <a:xfrm>
            <a:off x="5265618" y="3905248"/>
            <a:ext cx="390697" cy="168704"/>
          </a:xfrm>
          <a:prstGeom prst="rect">
            <a:avLst/>
          </a:prstGeom>
          <a:gradFill flip="none" rotWithShape="1">
            <a:gsLst>
              <a:gs pos="0">
                <a:schemeClr val="accent5">
                  <a:shade val="51000"/>
                  <a:satMod val="130000"/>
                  <a:alpha val="40000"/>
                </a:schemeClr>
              </a:gs>
              <a:gs pos="80000">
                <a:schemeClr val="accent5">
                  <a:shade val="93000"/>
                  <a:satMod val="130000"/>
                  <a:alpha val="40000"/>
                </a:schemeClr>
              </a:gs>
              <a:gs pos="100000">
                <a:schemeClr val="accent5">
                  <a:shade val="94000"/>
                  <a:satMod val="135000"/>
                  <a:alpha val="40000"/>
                </a:schemeClr>
              </a:gs>
            </a:gsLst>
            <a:lin ang="16200000" scaled="0"/>
            <a:tileRect/>
          </a:gradFill>
          <a:ln>
            <a:noFill/>
            <a:headEnd/>
            <a:tailEnd/>
          </a:ln>
        </p:spPr>
        <p:style>
          <a:lnRef idx="1">
            <a:schemeClr val="accent5"/>
          </a:lnRef>
          <a:fillRef idx="3">
            <a:schemeClr val="accent5"/>
          </a:fillRef>
          <a:effectRef idx="2">
            <a:schemeClr val="accent5"/>
          </a:effectRef>
          <a:fontRef idx="minor">
            <a:schemeClr val="lt1"/>
          </a:fontRef>
        </p:style>
        <p:txBody>
          <a:bodyPr wrap="none" anchor="ctr"/>
          <a:lstStyle/>
          <a:p>
            <a:pPr algn="ctr" eaLnBrk="0" hangingPunct="0">
              <a:lnSpc>
                <a:spcPct val="90000"/>
              </a:lnSpc>
            </a:pPr>
            <a:endParaRPr lang="en-US" sz="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ea typeface="Arial"/>
              <a:cs typeface="Arial"/>
            </a:endParaRPr>
          </a:p>
        </p:txBody>
      </p:sp>
      <p:sp>
        <p:nvSpPr>
          <p:cNvPr id="160" name="AutoShape 37"/>
          <p:cNvSpPr>
            <a:spLocks noChangeArrowheads="1"/>
          </p:cNvSpPr>
          <p:nvPr/>
        </p:nvSpPr>
        <p:spPr bwMode="auto">
          <a:xfrm>
            <a:off x="5690572" y="3905115"/>
            <a:ext cx="355179" cy="168704"/>
          </a:xfrm>
          <a:prstGeom prst="rect">
            <a:avLst/>
          </a:prstGeom>
          <a:gradFill flip="none" rotWithShape="1">
            <a:gsLst>
              <a:gs pos="0">
                <a:schemeClr val="accent4">
                  <a:shade val="51000"/>
                  <a:satMod val="130000"/>
                  <a:alpha val="48000"/>
                </a:schemeClr>
              </a:gs>
              <a:gs pos="80000">
                <a:schemeClr val="accent4">
                  <a:shade val="93000"/>
                  <a:satMod val="130000"/>
                  <a:alpha val="48000"/>
                </a:schemeClr>
              </a:gs>
              <a:gs pos="100000">
                <a:schemeClr val="accent4">
                  <a:shade val="94000"/>
                  <a:satMod val="135000"/>
                  <a:alpha val="48000"/>
                </a:schemeClr>
              </a:gs>
            </a:gsLst>
            <a:lin ang="16200000" scaled="0"/>
            <a:tileRect/>
          </a:gradFill>
          <a:ln>
            <a:noFill/>
            <a:headEnd/>
            <a:tailEnd/>
          </a:ln>
        </p:spPr>
        <p:style>
          <a:lnRef idx="1">
            <a:schemeClr val="accent4"/>
          </a:lnRef>
          <a:fillRef idx="3">
            <a:schemeClr val="accent4"/>
          </a:fillRef>
          <a:effectRef idx="2">
            <a:schemeClr val="accent4"/>
          </a:effectRef>
          <a:fontRef idx="minor">
            <a:schemeClr val="lt1"/>
          </a:fontRef>
        </p:style>
        <p:txBody>
          <a:bodyPr wrap="none" anchor="ctr"/>
          <a:lstStyle/>
          <a:p>
            <a:pPr algn="ctr" eaLnBrk="0" hangingPunct="0">
              <a:lnSpc>
                <a:spcPct val="90000"/>
              </a:lnSpc>
            </a:pPr>
            <a:endParaRPr lang="en-US" sz="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ea typeface="Arial"/>
              <a:cs typeface="Arial"/>
            </a:endParaRPr>
          </a:p>
        </p:txBody>
      </p:sp>
      <p:sp>
        <p:nvSpPr>
          <p:cNvPr id="161" name="AutoShape 37"/>
          <p:cNvSpPr>
            <a:spLocks noChangeArrowheads="1"/>
          </p:cNvSpPr>
          <p:nvPr/>
        </p:nvSpPr>
        <p:spPr bwMode="auto">
          <a:xfrm>
            <a:off x="4853953" y="3905686"/>
            <a:ext cx="390697" cy="168704"/>
          </a:xfrm>
          <a:prstGeom prst="rect">
            <a:avLst/>
          </a:prstGeom>
          <a:solidFill>
            <a:srgbClr val="CCFFCC">
              <a:alpha val="50000"/>
            </a:srgbClr>
          </a:solidFill>
          <a:ln>
            <a:noFill/>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0" hangingPunct="0">
              <a:lnSpc>
                <a:spcPct val="90000"/>
              </a:lnSpc>
            </a:pPr>
            <a:endParaRPr lang="en-US" sz="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charset="0"/>
              <a:ea typeface="Arial"/>
              <a:cs typeface="Arial"/>
            </a:endParaRPr>
          </a:p>
        </p:txBody>
      </p:sp>
      <p:sp>
        <p:nvSpPr>
          <p:cNvPr id="162" name="TextBox 161"/>
          <p:cNvSpPr txBox="1"/>
          <p:nvPr/>
        </p:nvSpPr>
        <p:spPr>
          <a:xfrm>
            <a:off x="4800600" y="1979816"/>
            <a:ext cx="1143000" cy="369332"/>
          </a:xfrm>
          <a:prstGeom prst="rect">
            <a:avLst/>
          </a:prstGeom>
          <a:noFill/>
        </p:spPr>
        <p:txBody>
          <a:bodyPr wrap="square" rtlCol="0">
            <a:spAutoFit/>
          </a:bodyPr>
          <a:lstStyle/>
          <a:p>
            <a:pPr algn="ctr"/>
            <a:r>
              <a:rPr lang="en-US" b="1" dirty="0" smtClean="0">
                <a:solidFill>
                  <a:schemeClr val="accent2"/>
                </a:solidFill>
                <a:latin typeface="Baskerville Old Face" pitchFamily="18" charset="0"/>
                <a:cs typeface="Aparajita" pitchFamily="34" charset="0"/>
              </a:rPr>
              <a:t>Vblock</a:t>
            </a:r>
          </a:p>
        </p:txBody>
      </p:sp>
      <p:pic>
        <p:nvPicPr>
          <p:cNvPr id="163" name="Picture 162" descr="EMC.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876800" y="4482748"/>
            <a:ext cx="1066800" cy="431515"/>
          </a:xfrm>
          <a:prstGeom prst="rect">
            <a:avLst/>
          </a:prstGeom>
        </p:spPr>
      </p:pic>
      <p:sp>
        <p:nvSpPr>
          <p:cNvPr id="111" name="TextBox 110"/>
          <p:cNvSpPr txBox="1"/>
          <p:nvPr/>
        </p:nvSpPr>
        <p:spPr>
          <a:xfrm>
            <a:off x="6561246" y="3705999"/>
            <a:ext cx="684765" cy="230832"/>
          </a:xfrm>
          <a:prstGeom prst="rect">
            <a:avLst/>
          </a:prstGeom>
          <a:noFill/>
          <a:ln>
            <a:noFill/>
          </a:ln>
        </p:spPr>
        <p:txBody>
          <a:bodyPr wrap="none" rtlCol="0">
            <a:spAutoFit/>
          </a:bodyPr>
          <a:lstStyle/>
          <a:p>
            <a:pPr algn="ctr"/>
            <a:r>
              <a:rPr lang="en-US" sz="900" b="1" dirty="0" smtClean="0">
                <a:solidFill>
                  <a:srgbClr val="3366FF"/>
                </a:solidFill>
                <a:latin typeface="Arial" pitchFamily="34" charset="0"/>
                <a:cs typeface="Arial" pitchFamily="34" charset="0"/>
              </a:rPr>
              <a:t>Compute </a:t>
            </a:r>
            <a:endParaRPr lang="en-US" sz="1100" b="1" dirty="0">
              <a:solidFill>
                <a:srgbClr val="3366FF"/>
              </a:solidFill>
              <a:latin typeface="Arial" pitchFamily="34" charset="0"/>
              <a:cs typeface="Arial" pitchFamily="34" charset="0"/>
            </a:endParaRPr>
          </a:p>
        </p:txBody>
      </p:sp>
    </p:spTree>
    <p:extLst>
      <p:ext uri="{BB962C8B-B14F-4D97-AF65-F5344CB8AC3E}">
        <p14:creationId xmlns:p14="http://schemas.microsoft.com/office/powerpoint/2010/main" val="431225047"/>
      </p:ext>
    </p:extLst>
  </p:cSld>
  <p:clrMapOvr>
    <a:masterClrMapping/>
  </p:clrMapOvr>
  <p:transition>
    <p:wipe dir="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513227"/>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0" indent="0">
              <a:buNone/>
            </a:pPr>
            <a:r>
              <a:rPr lang="en-US" dirty="0" smtClean="0"/>
              <a:t>UCS Release 2.1</a:t>
            </a:r>
            <a:endParaRPr lang="en-US" dirty="0"/>
          </a:p>
        </p:txBody>
      </p:sp>
      <p:sp>
        <p:nvSpPr>
          <p:cNvPr id="5" name="Text Placeholder 4"/>
          <p:cNvSpPr>
            <a:spLocks noGrp="1"/>
          </p:cNvSpPr>
          <p:nvPr>
            <p:ph type="body" sz="quarter" idx="11"/>
          </p:nvPr>
        </p:nvSpPr>
        <p:spPr/>
        <p:txBody>
          <a:bodyPr/>
          <a:lstStyle/>
          <a:p>
            <a:r>
              <a:rPr lang="en-US" dirty="0" err="1" smtClean="0"/>
              <a:t>Neue</a:t>
            </a:r>
            <a:r>
              <a:rPr lang="en-US" dirty="0" smtClean="0"/>
              <a:t> Features</a:t>
            </a:r>
            <a:endParaRPr lang="en-US" dirty="0"/>
          </a:p>
        </p:txBody>
      </p:sp>
    </p:spTree>
    <p:extLst>
      <p:ext uri="{BB962C8B-B14F-4D97-AF65-F5344CB8AC3E}">
        <p14:creationId xmlns:p14="http://schemas.microsoft.com/office/powerpoint/2010/main" val="3007766825"/>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loud Callout 45"/>
          <p:cNvSpPr/>
          <p:nvPr/>
        </p:nvSpPr>
        <p:spPr>
          <a:xfrm>
            <a:off x="3561908" y="1265275"/>
            <a:ext cx="5380074" cy="2041452"/>
          </a:xfrm>
          <a:prstGeom prst="cloudCallout">
            <a:avLst>
              <a:gd name="adj1" fmla="val 6934"/>
              <a:gd name="adj2" fmla="val 55643"/>
            </a:avLst>
          </a:prstGeom>
          <a:noFill/>
          <a:ln>
            <a:solidFill>
              <a:schemeClr val="accent1"/>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 name="Title 1"/>
          <p:cNvSpPr>
            <a:spLocks noGrp="1"/>
          </p:cNvSpPr>
          <p:nvPr>
            <p:ph type="title"/>
          </p:nvPr>
        </p:nvSpPr>
        <p:spPr>
          <a:xfrm>
            <a:off x="229702" y="432215"/>
            <a:ext cx="7882940" cy="838200"/>
          </a:xfrm>
        </p:spPr>
        <p:txBody>
          <a:bodyPr/>
          <a:lstStyle/>
          <a:p>
            <a:r>
              <a:rPr lang="en-US" dirty="0" smtClean="0"/>
              <a:t>UCS Manager 2.1 </a:t>
            </a:r>
            <a:r>
              <a:rPr lang="en-US" dirty="0"/>
              <a:t>R</a:t>
            </a:r>
            <a:r>
              <a:rPr lang="en-US" dirty="0" smtClean="0"/>
              <a:t>elease</a:t>
            </a:r>
            <a:br>
              <a:rPr lang="en-US" dirty="0" smtClean="0"/>
            </a:br>
            <a:endParaRPr lang="en-US" dirty="0"/>
          </a:p>
        </p:txBody>
      </p:sp>
      <p:grpSp>
        <p:nvGrpSpPr>
          <p:cNvPr id="8" name="Group 24"/>
          <p:cNvGrpSpPr/>
          <p:nvPr/>
        </p:nvGrpSpPr>
        <p:grpSpPr>
          <a:xfrm>
            <a:off x="-987479" y="2652869"/>
            <a:ext cx="4583133" cy="942700"/>
            <a:chOff x="-241300" y="1320803"/>
            <a:chExt cx="4905862" cy="991493"/>
          </a:xfrm>
        </p:grpSpPr>
        <p:sp>
          <p:nvSpPr>
            <p:cNvPr id="9" name="Round Same Side Corner Rectangle 8"/>
            <p:cNvSpPr/>
            <p:nvPr/>
          </p:nvSpPr>
          <p:spPr>
            <a:xfrm rot="5400000">
              <a:off x="1715884" y="-636381"/>
              <a:ext cx="991493" cy="4905862"/>
            </a:xfrm>
            <a:prstGeom prst="round2SameRect">
              <a:avLst>
                <a:gd name="adj1" fmla="val 50000"/>
                <a:gd name="adj2" fmla="val 0"/>
              </a:avLst>
            </a:prstGeom>
            <a:gradFill>
              <a:gsLst>
                <a:gs pos="0">
                  <a:srgbClr val="061C23"/>
                </a:gs>
                <a:gs pos="100000">
                  <a:schemeClr val="accent3">
                    <a:lumMod val="10000"/>
                    <a:alpha val="75000"/>
                  </a:schemeClr>
                </a:gs>
              </a:gsLst>
              <a:lin ang="5400000" scaled="0"/>
            </a:gradFill>
            <a:ln w="12700">
              <a:gradFill>
                <a:gsLst>
                  <a:gs pos="0">
                    <a:srgbClr val="01BBBB"/>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3152" rIns="274320" bIns="45720" numCol="1" spcCol="0" rtlCol="0" fromWordArt="0" anchor="t" anchorCtr="0" forceAA="0" compatLnSpc="1">
              <a:prstTxWarp prst="textNoShape">
                <a:avLst/>
              </a:prstTxWarp>
              <a:noAutofit/>
            </a:bodyPr>
            <a:lstStyle/>
            <a:p>
              <a:pPr algn="r"/>
              <a:endParaRPr lang="en-US" sz="2000" dirty="0">
                <a:latin typeface="+mj-lt"/>
              </a:endParaRPr>
            </a:p>
          </p:txBody>
        </p:sp>
        <p:sp>
          <p:nvSpPr>
            <p:cNvPr id="10" name="Rectangle 9"/>
            <p:cNvSpPr/>
            <p:nvPr/>
          </p:nvSpPr>
          <p:spPr>
            <a:xfrm>
              <a:off x="886229" y="1687069"/>
              <a:ext cx="2732270" cy="2589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r" defTabSz="914367"/>
              <a:r>
                <a:rPr lang="en-US" sz="1600" dirty="0" smtClean="0">
                  <a:solidFill>
                    <a:schemeClr val="tx1">
                      <a:lumMod val="40000"/>
                      <a:lumOff val="60000"/>
                    </a:schemeClr>
                  </a:solidFill>
                  <a:cs typeface="Arial" charset="0"/>
                </a:rPr>
                <a:t>Storage</a:t>
              </a:r>
              <a:endParaRPr lang="en-US" sz="1600" dirty="0">
                <a:solidFill>
                  <a:schemeClr val="tx1">
                    <a:lumMod val="40000"/>
                    <a:lumOff val="60000"/>
                  </a:schemeClr>
                </a:solidFill>
                <a:cs typeface="Arial" charset="0"/>
              </a:endParaRPr>
            </a:p>
          </p:txBody>
        </p:sp>
        <p:grpSp>
          <p:nvGrpSpPr>
            <p:cNvPr id="11" name="Group 18"/>
            <p:cNvGrpSpPr/>
            <p:nvPr/>
          </p:nvGrpSpPr>
          <p:grpSpPr>
            <a:xfrm>
              <a:off x="3723564" y="1393132"/>
              <a:ext cx="846832" cy="846832"/>
              <a:chOff x="3723564" y="1393132"/>
              <a:chExt cx="846832" cy="846832"/>
            </a:xfrm>
          </p:grpSpPr>
          <p:sp>
            <p:nvSpPr>
              <p:cNvPr id="12" name="Oval 11"/>
              <p:cNvSpPr/>
              <p:nvPr/>
            </p:nvSpPr>
            <p:spPr>
              <a:xfrm>
                <a:off x="3723564" y="1393132"/>
                <a:ext cx="846832" cy="846832"/>
              </a:xfrm>
              <a:prstGeom prst="ellipse">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13" name="Group 17"/>
              <p:cNvGrpSpPr/>
              <p:nvPr/>
            </p:nvGrpSpPr>
            <p:grpSpPr>
              <a:xfrm>
                <a:off x="3831071" y="1500638"/>
                <a:ext cx="631818" cy="631820"/>
                <a:chOff x="3835688" y="1444631"/>
                <a:chExt cx="631818" cy="631820"/>
              </a:xfrm>
            </p:grpSpPr>
            <p:sp>
              <p:nvSpPr>
                <p:cNvPr id="14" name="Oval 13"/>
                <p:cNvSpPr/>
                <p:nvPr/>
              </p:nvSpPr>
              <p:spPr>
                <a:xfrm>
                  <a:off x="3835688" y="1444631"/>
                  <a:ext cx="631818" cy="631820"/>
                </a:xfrm>
                <a:prstGeom prst="ellipse">
                  <a:avLst/>
                </a:prstGeom>
                <a:gradFill flip="none" rotWithShape="1">
                  <a:gsLst>
                    <a:gs pos="0">
                      <a:schemeClr val="tx2">
                        <a:lumMod val="75000"/>
                      </a:schemeClr>
                    </a:gs>
                    <a:gs pos="90000">
                      <a:schemeClr val="accent5">
                        <a:shade val="100000"/>
                        <a:satMod val="115000"/>
                      </a:schemeClr>
                    </a:gs>
                  </a:gsLst>
                  <a:lin ang="16200000" scaled="1"/>
                  <a:tileRect/>
                </a:gradFill>
                <a:ln w="3175" cap="flat" cmpd="sng" algn="ctr">
                  <a:solidFill>
                    <a:schemeClr val="bg1"/>
                  </a:solidFill>
                  <a:prstDash val="solid"/>
                </a:ln>
                <a:effectLst/>
              </p:spPr>
              <p:txBody>
                <a:bodyPr anchor="ctr"/>
                <a:lstStyle/>
                <a:p>
                  <a:pPr algn="ctr"/>
                  <a:endParaRPr lang="en-US" baseline="-25000" dirty="0">
                    <a:solidFill>
                      <a:schemeClr val="tx1"/>
                    </a:solidFill>
                  </a:endParaRPr>
                </a:p>
              </p:txBody>
            </p:sp>
            <p:grpSp>
              <p:nvGrpSpPr>
                <p:cNvPr id="15" name="Group 162"/>
                <p:cNvGrpSpPr/>
                <p:nvPr/>
              </p:nvGrpSpPr>
              <p:grpSpPr>
                <a:xfrm>
                  <a:off x="3964999" y="1572572"/>
                  <a:ext cx="372929" cy="379123"/>
                  <a:chOff x="1316729" y="5438559"/>
                  <a:chExt cx="357691" cy="363629"/>
                </a:xfrm>
                <a:effectLst>
                  <a:outerShdw blurRad="63500" sx="102000" sy="102000" algn="ctr" rotWithShape="0">
                    <a:prstClr val="black">
                      <a:alpha val="40000"/>
                    </a:prstClr>
                  </a:outerShdw>
                </a:effectLst>
              </p:grpSpPr>
              <p:sp>
                <p:nvSpPr>
                  <p:cNvPr id="16" name="Oval 15"/>
                  <p:cNvSpPr/>
                  <p:nvPr/>
                </p:nvSpPr>
                <p:spPr>
                  <a:xfrm>
                    <a:off x="1441427" y="5569195"/>
                    <a:ext cx="232993" cy="232993"/>
                  </a:xfrm>
                  <a:prstGeom prst="ellipse">
                    <a:avLst/>
                  </a:prstGeom>
                  <a:no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7" name="Oval 16"/>
                  <p:cNvSpPr/>
                  <p:nvPr/>
                </p:nvSpPr>
                <p:spPr>
                  <a:xfrm>
                    <a:off x="1441427" y="5438564"/>
                    <a:ext cx="232993" cy="232993"/>
                  </a:xfrm>
                  <a:prstGeom prst="ellipse">
                    <a:avLst/>
                  </a:prstGeom>
                  <a:no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8" name="Oval 17"/>
                  <p:cNvSpPr/>
                  <p:nvPr/>
                </p:nvSpPr>
                <p:spPr>
                  <a:xfrm>
                    <a:off x="1316729" y="5569195"/>
                    <a:ext cx="232993" cy="232993"/>
                  </a:xfrm>
                  <a:prstGeom prst="ellipse">
                    <a:avLst/>
                  </a:prstGeom>
                  <a:no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9" name="Oval 18"/>
                  <p:cNvSpPr/>
                  <p:nvPr/>
                </p:nvSpPr>
                <p:spPr>
                  <a:xfrm>
                    <a:off x="1316729" y="5438559"/>
                    <a:ext cx="232993" cy="232993"/>
                  </a:xfrm>
                  <a:prstGeom prst="ellipse">
                    <a:avLst/>
                  </a:prstGeom>
                  <a:no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grpSp>
        </p:grpSp>
      </p:grpSp>
      <p:grpSp>
        <p:nvGrpSpPr>
          <p:cNvPr id="20" name="Group 24"/>
          <p:cNvGrpSpPr/>
          <p:nvPr/>
        </p:nvGrpSpPr>
        <p:grpSpPr>
          <a:xfrm>
            <a:off x="-987479" y="3967399"/>
            <a:ext cx="4583133" cy="942700"/>
            <a:chOff x="-241300" y="1320803"/>
            <a:chExt cx="4905862" cy="991493"/>
          </a:xfrm>
        </p:grpSpPr>
        <p:sp>
          <p:nvSpPr>
            <p:cNvPr id="21" name="Round Same Side Corner Rectangle 20"/>
            <p:cNvSpPr/>
            <p:nvPr/>
          </p:nvSpPr>
          <p:spPr>
            <a:xfrm rot="5400000">
              <a:off x="1715884" y="-636381"/>
              <a:ext cx="991493" cy="4905862"/>
            </a:xfrm>
            <a:prstGeom prst="round2SameRect">
              <a:avLst>
                <a:gd name="adj1" fmla="val 50000"/>
                <a:gd name="adj2" fmla="val 0"/>
              </a:avLst>
            </a:prstGeom>
            <a:gradFill>
              <a:gsLst>
                <a:gs pos="0">
                  <a:srgbClr val="061C23"/>
                </a:gs>
                <a:gs pos="100000">
                  <a:schemeClr val="accent3">
                    <a:lumMod val="10000"/>
                    <a:alpha val="75000"/>
                  </a:schemeClr>
                </a:gs>
              </a:gsLst>
              <a:lin ang="5400000" scaled="0"/>
            </a:gradFill>
            <a:ln w="12700">
              <a:gradFill>
                <a:gsLst>
                  <a:gs pos="0">
                    <a:srgbClr val="01BBBB"/>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3152" rIns="274320" bIns="45720" numCol="1" spcCol="0" rtlCol="0" fromWordArt="0" anchor="t" anchorCtr="0" forceAA="0" compatLnSpc="1">
              <a:prstTxWarp prst="textNoShape">
                <a:avLst/>
              </a:prstTxWarp>
              <a:noAutofit/>
            </a:bodyPr>
            <a:lstStyle/>
            <a:p>
              <a:pPr algn="r"/>
              <a:endParaRPr lang="en-US" sz="2000" dirty="0">
                <a:latin typeface="+mj-lt"/>
              </a:endParaRPr>
            </a:p>
          </p:txBody>
        </p:sp>
        <p:sp>
          <p:nvSpPr>
            <p:cNvPr id="22" name="Rectangle 21"/>
            <p:cNvSpPr/>
            <p:nvPr/>
          </p:nvSpPr>
          <p:spPr>
            <a:xfrm>
              <a:off x="886229" y="1687069"/>
              <a:ext cx="2732270" cy="2589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r" defTabSz="914367"/>
              <a:r>
                <a:rPr lang="en-US" sz="1600" dirty="0" smtClean="0">
                  <a:solidFill>
                    <a:schemeClr val="tx1">
                      <a:lumMod val="40000"/>
                      <a:lumOff val="60000"/>
                    </a:schemeClr>
                  </a:solidFill>
                  <a:cs typeface="Arial" charset="0"/>
                </a:rPr>
                <a:t>C-series Integration</a:t>
              </a:r>
              <a:endParaRPr lang="en-US" sz="1600" dirty="0">
                <a:solidFill>
                  <a:schemeClr val="tx1">
                    <a:lumMod val="40000"/>
                    <a:lumOff val="60000"/>
                  </a:schemeClr>
                </a:solidFill>
                <a:cs typeface="Arial" charset="0"/>
              </a:endParaRPr>
            </a:p>
          </p:txBody>
        </p:sp>
        <p:grpSp>
          <p:nvGrpSpPr>
            <p:cNvPr id="23" name="Group 18"/>
            <p:cNvGrpSpPr/>
            <p:nvPr/>
          </p:nvGrpSpPr>
          <p:grpSpPr>
            <a:xfrm>
              <a:off x="3723564" y="1393132"/>
              <a:ext cx="846832" cy="846832"/>
              <a:chOff x="3723564" y="1393132"/>
              <a:chExt cx="846832" cy="846832"/>
            </a:xfrm>
          </p:grpSpPr>
          <p:sp>
            <p:nvSpPr>
              <p:cNvPr id="24" name="Oval 23"/>
              <p:cNvSpPr/>
              <p:nvPr/>
            </p:nvSpPr>
            <p:spPr>
              <a:xfrm>
                <a:off x="3723564" y="1393132"/>
                <a:ext cx="846832" cy="846832"/>
              </a:xfrm>
              <a:prstGeom prst="ellipse">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25" name="Group 17"/>
              <p:cNvGrpSpPr/>
              <p:nvPr/>
            </p:nvGrpSpPr>
            <p:grpSpPr>
              <a:xfrm>
                <a:off x="3831071" y="1500638"/>
                <a:ext cx="631818" cy="631820"/>
                <a:chOff x="3835688" y="1444631"/>
                <a:chExt cx="631818" cy="631820"/>
              </a:xfrm>
            </p:grpSpPr>
            <p:sp>
              <p:nvSpPr>
                <p:cNvPr id="26" name="Oval 25"/>
                <p:cNvSpPr/>
                <p:nvPr/>
              </p:nvSpPr>
              <p:spPr>
                <a:xfrm>
                  <a:off x="3835688" y="1444631"/>
                  <a:ext cx="631818" cy="631820"/>
                </a:xfrm>
                <a:prstGeom prst="ellipse">
                  <a:avLst/>
                </a:prstGeom>
                <a:gradFill flip="none" rotWithShape="1">
                  <a:gsLst>
                    <a:gs pos="0">
                      <a:schemeClr val="tx2">
                        <a:lumMod val="75000"/>
                      </a:schemeClr>
                    </a:gs>
                    <a:gs pos="90000">
                      <a:schemeClr val="accent5">
                        <a:shade val="100000"/>
                        <a:satMod val="115000"/>
                      </a:schemeClr>
                    </a:gs>
                  </a:gsLst>
                  <a:lin ang="16200000" scaled="1"/>
                  <a:tileRect/>
                </a:gradFill>
                <a:ln w="3175" cap="flat" cmpd="sng" algn="ctr">
                  <a:solidFill>
                    <a:schemeClr val="bg1"/>
                  </a:solidFill>
                  <a:prstDash val="solid"/>
                </a:ln>
                <a:effectLst/>
              </p:spPr>
              <p:txBody>
                <a:bodyPr anchor="ctr"/>
                <a:lstStyle/>
                <a:p>
                  <a:pPr algn="ctr"/>
                  <a:endParaRPr lang="en-US" baseline="-25000" dirty="0">
                    <a:solidFill>
                      <a:schemeClr val="tx1"/>
                    </a:solidFill>
                  </a:endParaRPr>
                </a:p>
              </p:txBody>
            </p:sp>
            <p:grpSp>
              <p:nvGrpSpPr>
                <p:cNvPr id="27" name="Group 162"/>
                <p:cNvGrpSpPr/>
                <p:nvPr/>
              </p:nvGrpSpPr>
              <p:grpSpPr>
                <a:xfrm>
                  <a:off x="3964999" y="1572572"/>
                  <a:ext cx="372929" cy="379123"/>
                  <a:chOff x="1316729" y="5438559"/>
                  <a:chExt cx="357691" cy="363629"/>
                </a:xfrm>
                <a:effectLst>
                  <a:outerShdw blurRad="63500" sx="102000" sy="102000" algn="ctr" rotWithShape="0">
                    <a:prstClr val="black">
                      <a:alpha val="40000"/>
                    </a:prstClr>
                  </a:outerShdw>
                </a:effectLst>
              </p:grpSpPr>
              <p:sp>
                <p:nvSpPr>
                  <p:cNvPr id="28" name="Oval 27"/>
                  <p:cNvSpPr/>
                  <p:nvPr/>
                </p:nvSpPr>
                <p:spPr>
                  <a:xfrm>
                    <a:off x="1441427" y="5569195"/>
                    <a:ext cx="232993" cy="232993"/>
                  </a:xfrm>
                  <a:prstGeom prst="ellipse">
                    <a:avLst/>
                  </a:prstGeom>
                  <a:no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29" name="Oval 28"/>
                  <p:cNvSpPr/>
                  <p:nvPr/>
                </p:nvSpPr>
                <p:spPr>
                  <a:xfrm>
                    <a:off x="1441427" y="5438564"/>
                    <a:ext cx="232993" cy="232993"/>
                  </a:xfrm>
                  <a:prstGeom prst="ellipse">
                    <a:avLst/>
                  </a:prstGeom>
                  <a:no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0" name="Oval 29"/>
                  <p:cNvSpPr/>
                  <p:nvPr/>
                </p:nvSpPr>
                <p:spPr>
                  <a:xfrm>
                    <a:off x="1316729" y="5569195"/>
                    <a:ext cx="232993" cy="232993"/>
                  </a:xfrm>
                  <a:prstGeom prst="ellipse">
                    <a:avLst/>
                  </a:prstGeom>
                  <a:no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31" name="Oval 30"/>
                  <p:cNvSpPr/>
                  <p:nvPr/>
                </p:nvSpPr>
                <p:spPr>
                  <a:xfrm>
                    <a:off x="1316729" y="5438559"/>
                    <a:ext cx="232993" cy="232993"/>
                  </a:xfrm>
                  <a:prstGeom prst="ellipse">
                    <a:avLst/>
                  </a:prstGeom>
                  <a:no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grpSp>
        </p:grpSp>
      </p:grpSp>
      <p:grpSp>
        <p:nvGrpSpPr>
          <p:cNvPr id="32" name="Group 24"/>
          <p:cNvGrpSpPr/>
          <p:nvPr/>
        </p:nvGrpSpPr>
        <p:grpSpPr>
          <a:xfrm>
            <a:off x="-987479" y="5281928"/>
            <a:ext cx="4583133" cy="942700"/>
            <a:chOff x="-241300" y="1320803"/>
            <a:chExt cx="4905862" cy="991493"/>
          </a:xfrm>
        </p:grpSpPr>
        <p:sp>
          <p:nvSpPr>
            <p:cNvPr id="33" name="Round Same Side Corner Rectangle 32"/>
            <p:cNvSpPr/>
            <p:nvPr/>
          </p:nvSpPr>
          <p:spPr>
            <a:xfrm rot="5400000">
              <a:off x="1715884" y="-636381"/>
              <a:ext cx="991493" cy="4905862"/>
            </a:xfrm>
            <a:prstGeom prst="round2SameRect">
              <a:avLst>
                <a:gd name="adj1" fmla="val 50000"/>
                <a:gd name="adj2" fmla="val 0"/>
              </a:avLst>
            </a:prstGeom>
            <a:gradFill>
              <a:gsLst>
                <a:gs pos="0">
                  <a:srgbClr val="061C23"/>
                </a:gs>
                <a:gs pos="100000">
                  <a:schemeClr val="accent3">
                    <a:lumMod val="10000"/>
                    <a:alpha val="75000"/>
                  </a:schemeClr>
                </a:gs>
              </a:gsLst>
              <a:lin ang="5400000" scaled="0"/>
            </a:gradFill>
            <a:ln w="12700">
              <a:gradFill>
                <a:gsLst>
                  <a:gs pos="0">
                    <a:srgbClr val="01BBBB"/>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3152" rIns="274320" bIns="45720" numCol="1" spcCol="0" rtlCol="0" fromWordArt="0" anchor="t" anchorCtr="0" forceAA="0" compatLnSpc="1">
              <a:prstTxWarp prst="textNoShape">
                <a:avLst/>
              </a:prstTxWarp>
              <a:noAutofit/>
            </a:bodyPr>
            <a:lstStyle/>
            <a:p>
              <a:pPr algn="r"/>
              <a:endParaRPr lang="en-US" sz="2000" dirty="0">
                <a:latin typeface="+mj-lt"/>
              </a:endParaRPr>
            </a:p>
          </p:txBody>
        </p:sp>
        <p:sp>
          <p:nvSpPr>
            <p:cNvPr id="34" name="Rectangle 33"/>
            <p:cNvSpPr/>
            <p:nvPr/>
          </p:nvSpPr>
          <p:spPr>
            <a:xfrm>
              <a:off x="886229" y="1687069"/>
              <a:ext cx="2732270" cy="2589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r" defTabSz="914367"/>
              <a:r>
                <a:rPr lang="en-US" sz="1600" dirty="0" smtClean="0">
                  <a:solidFill>
                    <a:schemeClr val="tx1">
                      <a:lumMod val="40000"/>
                      <a:lumOff val="60000"/>
                    </a:schemeClr>
                  </a:solidFill>
                  <a:cs typeface="Arial" charset="0"/>
                </a:rPr>
                <a:t>Operational Enhancements</a:t>
              </a:r>
              <a:endParaRPr lang="en-US" sz="1600" dirty="0">
                <a:solidFill>
                  <a:schemeClr val="tx1">
                    <a:lumMod val="40000"/>
                    <a:lumOff val="60000"/>
                  </a:schemeClr>
                </a:solidFill>
                <a:cs typeface="Arial" charset="0"/>
              </a:endParaRPr>
            </a:p>
          </p:txBody>
        </p:sp>
        <p:grpSp>
          <p:nvGrpSpPr>
            <p:cNvPr id="35" name="Group 18"/>
            <p:cNvGrpSpPr/>
            <p:nvPr/>
          </p:nvGrpSpPr>
          <p:grpSpPr>
            <a:xfrm>
              <a:off x="3723564" y="1393132"/>
              <a:ext cx="846832" cy="846832"/>
              <a:chOff x="3723564" y="1393132"/>
              <a:chExt cx="846832" cy="846832"/>
            </a:xfrm>
          </p:grpSpPr>
          <p:sp>
            <p:nvSpPr>
              <p:cNvPr id="36" name="Oval 35"/>
              <p:cNvSpPr/>
              <p:nvPr/>
            </p:nvSpPr>
            <p:spPr>
              <a:xfrm>
                <a:off x="3723564" y="1393132"/>
                <a:ext cx="846832" cy="846832"/>
              </a:xfrm>
              <a:prstGeom prst="ellipse">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37" name="Group 17"/>
              <p:cNvGrpSpPr/>
              <p:nvPr/>
            </p:nvGrpSpPr>
            <p:grpSpPr>
              <a:xfrm>
                <a:off x="3831071" y="1500638"/>
                <a:ext cx="631818" cy="631820"/>
                <a:chOff x="3835688" y="1444631"/>
                <a:chExt cx="631818" cy="631820"/>
              </a:xfrm>
            </p:grpSpPr>
            <p:sp>
              <p:nvSpPr>
                <p:cNvPr id="38" name="Oval 37"/>
                <p:cNvSpPr/>
                <p:nvPr/>
              </p:nvSpPr>
              <p:spPr>
                <a:xfrm>
                  <a:off x="3835688" y="1444631"/>
                  <a:ext cx="631818" cy="631820"/>
                </a:xfrm>
                <a:prstGeom prst="ellipse">
                  <a:avLst/>
                </a:prstGeom>
                <a:gradFill flip="none" rotWithShape="1">
                  <a:gsLst>
                    <a:gs pos="0">
                      <a:schemeClr val="tx2">
                        <a:lumMod val="75000"/>
                      </a:schemeClr>
                    </a:gs>
                    <a:gs pos="90000">
                      <a:schemeClr val="accent5">
                        <a:shade val="100000"/>
                        <a:satMod val="115000"/>
                      </a:schemeClr>
                    </a:gs>
                  </a:gsLst>
                  <a:lin ang="16200000" scaled="1"/>
                  <a:tileRect/>
                </a:gradFill>
                <a:ln w="3175" cap="flat" cmpd="sng" algn="ctr">
                  <a:solidFill>
                    <a:schemeClr val="bg1"/>
                  </a:solidFill>
                  <a:prstDash val="solid"/>
                </a:ln>
                <a:effectLst/>
              </p:spPr>
              <p:txBody>
                <a:bodyPr anchor="ctr"/>
                <a:lstStyle/>
                <a:p>
                  <a:pPr algn="ctr"/>
                  <a:endParaRPr lang="en-US" baseline="-25000" dirty="0">
                    <a:solidFill>
                      <a:schemeClr val="tx1"/>
                    </a:solidFill>
                  </a:endParaRPr>
                </a:p>
              </p:txBody>
            </p:sp>
            <p:grpSp>
              <p:nvGrpSpPr>
                <p:cNvPr id="39" name="Group 162"/>
                <p:cNvGrpSpPr/>
                <p:nvPr/>
              </p:nvGrpSpPr>
              <p:grpSpPr>
                <a:xfrm>
                  <a:off x="3964999" y="1572572"/>
                  <a:ext cx="372929" cy="379123"/>
                  <a:chOff x="1316729" y="5438559"/>
                  <a:chExt cx="357691" cy="363629"/>
                </a:xfrm>
                <a:effectLst>
                  <a:outerShdw blurRad="63500" sx="102000" sy="102000" algn="ctr" rotWithShape="0">
                    <a:prstClr val="black">
                      <a:alpha val="40000"/>
                    </a:prstClr>
                  </a:outerShdw>
                </a:effectLst>
              </p:grpSpPr>
              <p:sp>
                <p:nvSpPr>
                  <p:cNvPr id="40" name="Oval 39"/>
                  <p:cNvSpPr/>
                  <p:nvPr/>
                </p:nvSpPr>
                <p:spPr>
                  <a:xfrm>
                    <a:off x="1441427" y="5569195"/>
                    <a:ext cx="232993" cy="232993"/>
                  </a:xfrm>
                  <a:prstGeom prst="ellipse">
                    <a:avLst/>
                  </a:prstGeom>
                  <a:no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1" name="Oval 40"/>
                  <p:cNvSpPr/>
                  <p:nvPr/>
                </p:nvSpPr>
                <p:spPr>
                  <a:xfrm>
                    <a:off x="1441427" y="5438564"/>
                    <a:ext cx="232993" cy="232993"/>
                  </a:xfrm>
                  <a:prstGeom prst="ellipse">
                    <a:avLst/>
                  </a:prstGeom>
                  <a:no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2" name="Oval 41"/>
                  <p:cNvSpPr/>
                  <p:nvPr/>
                </p:nvSpPr>
                <p:spPr>
                  <a:xfrm>
                    <a:off x="1316729" y="5569195"/>
                    <a:ext cx="232993" cy="232993"/>
                  </a:xfrm>
                  <a:prstGeom prst="ellipse">
                    <a:avLst/>
                  </a:prstGeom>
                  <a:no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3" name="Oval 42"/>
                  <p:cNvSpPr/>
                  <p:nvPr/>
                </p:nvSpPr>
                <p:spPr>
                  <a:xfrm>
                    <a:off x="1316729" y="5438559"/>
                    <a:ext cx="232993" cy="232993"/>
                  </a:xfrm>
                  <a:prstGeom prst="ellipse">
                    <a:avLst/>
                  </a:prstGeom>
                  <a:no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grpSp>
        </p:grpSp>
      </p:grpSp>
      <p:pic>
        <p:nvPicPr>
          <p:cNvPr id="1031" name="Picture 7" descr="C:\Users\tinolte\AppData\Local\Microsoft\Windows\Temporary Internet Files\Content.IE5\6WRGW3X9\MC900297159[1].wm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572000" y="3235031"/>
            <a:ext cx="3487968" cy="2728562"/>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4572000" y="4813440"/>
            <a:ext cx="1448554" cy="369332"/>
          </a:xfrm>
          <a:prstGeom prst="rect">
            <a:avLst/>
          </a:prstGeom>
          <a:noFill/>
        </p:spPr>
        <p:txBody>
          <a:bodyPr wrap="square" rtlCol="0">
            <a:spAutoFit/>
          </a:bodyPr>
          <a:lstStyle/>
          <a:p>
            <a:r>
              <a:rPr lang="en-US" b="1" dirty="0" smtClean="0">
                <a:solidFill>
                  <a:schemeClr val="tx1">
                    <a:lumMod val="50000"/>
                  </a:schemeClr>
                </a:solidFill>
              </a:rPr>
              <a:t>Innovation</a:t>
            </a:r>
            <a:endParaRPr lang="en-US" b="1" dirty="0">
              <a:solidFill>
                <a:schemeClr val="tx1">
                  <a:lumMod val="50000"/>
                </a:schemeClr>
              </a:solidFill>
            </a:endParaRPr>
          </a:p>
        </p:txBody>
      </p:sp>
      <p:sp>
        <p:nvSpPr>
          <p:cNvPr id="51" name="TextBox 50"/>
          <p:cNvSpPr txBox="1"/>
          <p:nvPr/>
        </p:nvSpPr>
        <p:spPr>
          <a:xfrm>
            <a:off x="6603038" y="4614274"/>
            <a:ext cx="1931230" cy="646331"/>
          </a:xfrm>
          <a:prstGeom prst="rect">
            <a:avLst/>
          </a:prstGeom>
          <a:noFill/>
        </p:spPr>
        <p:txBody>
          <a:bodyPr wrap="square" rtlCol="0">
            <a:spAutoFit/>
          </a:bodyPr>
          <a:lstStyle/>
          <a:p>
            <a:r>
              <a:rPr lang="en-US" b="1" dirty="0" smtClean="0">
                <a:solidFill>
                  <a:schemeClr val="tx1">
                    <a:lumMod val="50000"/>
                  </a:schemeClr>
                </a:solidFill>
              </a:rPr>
              <a:t>Operational enhancements</a:t>
            </a:r>
            <a:endParaRPr lang="en-US" b="1" dirty="0">
              <a:solidFill>
                <a:schemeClr val="tx1">
                  <a:lumMod val="50000"/>
                </a:schemeClr>
              </a:solidFill>
            </a:endParaRPr>
          </a:p>
        </p:txBody>
      </p:sp>
      <p:sp>
        <p:nvSpPr>
          <p:cNvPr id="45" name="TextBox 44"/>
          <p:cNvSpPr txBox="1"/>
          <p:nvPr/>
        </p:nvSpPr>
        <p:spPr>
          <a:xfrm>
            <a:off x="4206616" y="1708647"/>
            <a:ext cx="4310064" cy="646331"/>
          </a:xfrm>
          <a:prstGeom prst="rect">
            <a:avLst/>
          </a:prstGeom>
          <a:noFill/>
        </p:spPr>
        <p:txBody>
          <a:bodyPr wrap="square" rtlCol="0">
            <a:spAutoFit/>
          </a:bodyPr>
          <a:lstStyle/>
          <a:p>
            <a:r>
              <a:rPr lang="en-US" dirty="0" smtClean="0"/>
              <a:t>Release 2.1 </a:t>
            </a:r>
            <a:r>
              <a:rPr lang="en-US" dirty="0" err="1" smtClean="0"/>
              <a:t>bringt</a:t>
            </a:r>
            <a:r>
              <a:rPr lang="en-US" dirty="0" smtClean="0"/>
              <a:t> </a:t>
            </a:r>
            <a:r>
              <a:rPr lang="en-US" dirty="0" err="1" smtClean="0"/>
              <a:t>neben</a:t>
            </a:r>
            <a:r>
              <a:rPr lang="en-US" dirty="0" smtClean="0"/>
              <a:t> Innovation </a:t>
            </a:r>
            <a:r>
              <a:rPr lang="en-US" dirty="0" err="1" smtClean="0"/>
              <a:t>auch</a:t>
            </a:r>
            <a:r>
              <a:rPr lang="en-US" dirty="0" smtClean="0"/>
              <a:t> </a:t>
            </a:r>
            <a:r>
              <a:rPr lang="en-US" dirty="0" err="1" smtClean="0"/>
              <a:t>Verbesserungen</a:t>
            </a:r>
            <a:r>
              <a:rPr lang="en-US" dirty="0" smtClean="0"/>
              <a:t> </a:t>
            </a:r>
            <a:r>
              <a:rPr lang="en-US" dirty="0" err="1" smtClean="0"/>
              <a:t>im</a:t>
            </a:r>
            <a:r>
              <a:rPr lang="en-US" dirty="0" smtClean="0"/>
              <a:t> UCS </a:t>
            </a:r>
            <a:r>
              <a:rPr lang="en-US" dirty="0" err="1" smtClean="0"/>
              <a:t>Betrieb</a:t>
            </a:r>
            <a:endParaRPr lang="en-US" dirty="0"/>
          </a:p>
        </p:txBody>
      </p:sp>
      <p:grpSp>
        <p:nvGrpSpPr>
          <p:cNvPr id="49" name="Group 24"/>
          <p:cNvGrpSpPr/>
          <p:nvPr/>
        </p:nvGrpSpPr>
        <p:grpSpPr>
          <a:xfrm>
            <a:off x="-987479" y="1338339"/>
            <a:ext cx="4583133" cy="942700"/>
            <a:chOff x="-241300" y="1320803"/>
            <a:chExt cx="4905862" cy="991493"/>
          </a:xfrm>
        </p:grpSpPr>
        <p:sp>
          <p:nvSpPr>
            <p:cNvPr id="50" name="Round Same Side Corner Rectangle 49"/>
            <p:cNvSpPr/>
            <p:nvPr/>
          </p:nvSpPr>
          <p:spPr>
            <a:xfrm rot="5400000">
              <a:off x="1715884" y="-636381"/>
              <a:ext cx="991493" cy="4905862"/>
            </a:xfrm>
            <a:prstGeom prst="round2SameRect">
              <a:avLst>
                <a:gd name="adj1" fmla="val 50000"/>
                <a:gd name="adj2" fmla="val 0"/>
              </a:avLst>
            </a:prstGeom>
            <a:gradFill>
              <a:gsLst>
                <a:gs pos="0">
                  <a:srgbClr val="061C23"/>
                </a:gs>
                <a:gs pos="100000">
                  <a:schemeClr val="accent3">
                    <a:lumMod val="10000"/>
                    <a:alpha val="75000"/>
                  </a:schemeClr>
                </a:gs>
              </a:gsLst>
              <a:lin ang="5400000" scaled="0"/>
            </a:gradFill>
            <a:ln w="12700">
              <a:gradFill>
                <a:gsLst>
                  <a:gs pos="0">
                    <a:srgbClr val="01BBBB"/>
                  </a:gs>
                  <a:gs pos="99000">
                    <a:schemeClr val="accent1">
                      <a:tint val="23500"/>
                      <a:satMod val="160000"/>
                      <a:alpha val="0"/>
                    </a:schemeClr>
                  </a:gs>
                </a:gsLst>
                <a:lin ang="5400000" scaled="0"/>
              </a:gra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3152" rIns="274320" bIns="45720" numCol="1" spcCol="0" rtlCol="0" fromWordArt="0" anchor="t" anchorCtr="0" forceAA="0" compatLnSpc="1">
              <a:prstTxWarp prst="textNoShape">
                <a:avLst/>
              </a:prstTxWarp>
              <a:noAutofit/>
            </a:bodyPr>
            <a:lstStyle/>
            <a:p>
              <a:pPr algn="r"/>
              <a:endParaRPr lang="en-US" sz="2000" dirty="0">
                <a:latin typeface="+mj-lt"/>
              </a:endParaRPr>
            </a:p>
          </p:txBody>
        </p:sp>
        <p:sp>
          <p:nvSpPr>
            <p:cNvPr id="52" name="Rectangle 51"/>
            <p:cNvSpPr/>
            <p:nvPr/>
          </p:nvSpPr>
          <p:spPr>
            <a:xfrm>
              <a:off x="886229" y="1687069"/>
              <a:ext cx="2732270" cy="2589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r" defTabSz="914367"/>
              <a:r>
                <a:rPr lang="en-US" sz="1600" dirty="0" smtClean="0">
                  <a:solidFill>
                    <a:schemeClr val="tx1">
                      <a:lumMod val="40000"/>
                      <a:lumOff val="60000"/>
                    </a:schemeClr>
                  </a:solidFill>
                  <a:cs typeface="Arial" charset="0"/>
                </a:rPr>
                <a:t>Multi-UCS Management</a:t>
              </a:r>
              <a:endParaRPr lang="en-US" sz="1600" dirty="0">
                <a:solidFill>
                  <a:schemeClr val="tx1">
                    <a:lumMod val="40000"/>
                    <a:lumOff val="60000"/>
                  </a:schemeClr>
                </a:solidFill>
                <a:cs typeface="Arial" charset="0"/>
              </a:endParaRPr>
            </a:p>
          </p:txBody>
        </p:sp>
        <p:grpSp>
          <p:nvGrpSpPr>
            <p:cNvPr id="53" name="Group 18"/>
            <p:cNvGrpSpPr/>
            <p:nvPr/>
          </p:nvGrpSpPr>
          <p:grpSpPr>
            <a:xfrm>
              <a:off x="3723564" y="1393132"/>
              <a:ext cx="846832" cy="846832"/>
              <a:chOff x="3723564" y="1393132"/>
              <a:chExt cx="846832" cy="846832"/>
            </a:xfrm>
          </p:grpSpPr>
          <p:sp>
            <p:nvSpPr>
              <p:cNvPr id="54" name="Oval 53"/>
              <p:cNvSpPr/>
              <p:nvPr/>
            </p:nvSpPr>
            <p:spPr>
              <a:xfrm>
                <a:off x="3723564" y="1393132"/>
                <a:ext cx="846832" cy="846832"/>
              </a:xfrm>
              <a:prstGeom prst="ellipse">
                <a:avLst/>
              </a:pr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tileRect/>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nvGrpSpPr>
              <p:cNvPr id="55" name="Group 17"/>
              <p:cNvGrpSpPr/>
              <p:nvPr/>
            </p:nvGrpSpPr>
            <p:grpSpPr>
              <a:xfrm>
                <a:off x="3831071" y="1500638"/>
                <a:ext cx="631818" cy="631820"/>
                <a:chOff x="3835688" y="1444631"/>
                <a:chExt cx="631818" cy="631820"/>
              </a:xfrm>
            </p:grpSpPr>
            <p:sp>
              <p:nvSpPr>
                <p:cNvPr id="56" name="Oval 55"/>
                <p:cNvSpPr/>
                <p:nvPr/>
              </p:nvSpPr>
              <p:spPr>
                <a:xfrm>
                  <a:off x="3835688" y="1444631"/>
                  <a:ext cx="631818" cy="631820"/>
                </a:xfrm>
                <a:prstGeom prst="ellipse">
                  <a:avLst/>
                </a:prstGeom>
                <a:gradFill flip="none" rotWithShape="1">
                  <a:gsLst>
                    <a:gs pos="0">
                      <a:schemeClr val="tx2">
                        <a:lumMod val="75000"/>
                      </a:schemeClr>
                    </a:gs>
                    <a:gs pos="90000">
                      <a:schemeClr val="accent5">
                        <a:shade val="100000"/>
                        <a:satMod val="115000"/>
                      </a:schemeClr>
                    </a:gs>
                  </a:gsLst>
                  <a:lin ang="16200000" scaled="1"/>
                  <a:tileRect/>
                </a:gradFill>
                <a:ln w="3175" cap="flat" cmpd="sng" algn="ctr">
                  <a:solidFill>
                    <a:schemeClr val="bg1"/>
                  </a:solidFill>
                  <a:prstDash val="solid"/>
                </a:ln>
                <a:effectLst/>
              </p:spPr>
              <p:txBody>
                <a:bodyPr anchor="ctr"/>
                <a:lstStyle/>
                <a:p>
                  <a:pPr algn="ctr"/>
                  <a:endParaRPr lang="en-US" baseline="-25000" dirty="0">
                    <a:solidFill>
                      <a:schemeClr val="tx1"/>
                    </a:solidFill>
                  </a:endParaRPr>
                </a:p>
              </p:txBody>
            </p:sp>
            <p:grpSp>
              <p:nvGrpSpPr>
                <p:cNvPr id="57" name="Group 162"/>
                <p:cNvGrpSpPr/>
                <p:nvPr/>
              </p:nvGrpSpPr>
              <p:grpSpPr>
                <a:xfrm>
                  <a:off x="3964999" y="1572574"/>
                  <a:ext cx="372929" cy="379123"/>
                  <a:chOff x="1316729" y="5438559"/>
                  <a:chExt cx="357691" cy="363629"/>
                </a:xfrm>
                <a:effectLst>
                  <a:outerShdw blurRad="63500" sx="102000" sy="102000" algn="ctr" rotWithShape="0">
                    <a:prstClr val="black">
                      <a:alpha val="40000"/>
                    </a:prstClr>
                  </a:outerShdw>
                </a:effectLst>
              </p:grpSpPr>
              <p:sp>
                <p:nvSpPr>
                  <p:cNvPr id="58" name="Oval 57"/>
                  <p:cNvSpPr/>
                  <p:nvPr/>
                </p:nvSpPr>
                <p:spPr>
                  <a:xfrm>
                    <a:off x="1441427" y="5569195"/>
                    <a:ext cx="232993" cy="232993"/>
                  </a:xfrm>
                  <a:prstGeom prst="ellipse">
                    <a:avLst/>
                  </a:prstGeom>
                  <a:no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59" name="Oval 58"/>
                  <p:cNvSpPr/>
                  <p:nvPr/>
                </p:nvSpPr>
                <p:spPr>
                  <a:xfrm>
                    <a:off x="1441427" y="5438564"/>
                    <a:ext cx="232993" cy="232993"/>
                  </a:xfrm>
                  <a:prstGeom prst="ellipse">
                    <a:avLst/>
                  </a:prstGeom>
                  <a:no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0" name="Oval 59"/>
                  <p:cNvSpPr/>
                  <p:nvPr/>
                </p:nvSpPr>
                <p:spPr>
                  <a:xfrm>
                    <a:off x="1316729" y="5569195"/>
                    <a:ext cx="232993" cy="232993"/>
                  </a:xfrm>
                  <a:prstGeom prst="ellipse">
                    <a:avLst/>
                  </a:prstGeom>
                  <a:no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61" name="Oval 60"/>
                  <p:cNvSpPr/>
                  <p:nvPr/>
                </p:nvSpPr>
                <p:spPr>
                  <a:xfrm>
                    <a:off x="1316729" y="5438559"/>
                    <a:ext cx="232993" cy="232993"/>
                  </a:xfrm>
                  <a:prstGeom prst="ellipse">
                    <a:avLst/>
                  </a:prstGeom>
                  <a:no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grpSp>
          </p:grpSp>
        </p:grpSp>
      </p:grpSp>
    </p:spTree>
    <p:extLst>
      <p:ext uri="{BB962C8B-B14F-4D97-AF65-F5344CB8AC3E}">
        <p14:creationId xmlns:p14="http://schemas.microsoft.com/office/powerpoint/2010/main" val="2113957342"/>
      </p:ext>
    </p:extLst>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BGORIGWIDTH" val="326.5"/>
  <p:tag name="TBGORIGHEIGHT" val="22.625"/>
  <p:tag name="TBGORIGTOP" val="152.125"/>
  <p:tag name="TBGORIGLEFT" val="24.375"/>
</p:tagLst>
</file>

<file path=ppt/tags/tag2.xml><?xml version="1.0" encoding="utf-8"?>
<p:tagLst xmlns:a="http://schemas.openxmlformats.org/drawingml/2006/main" xmlns:r="http://schemas.openxmlformats.org/officeDocument/2006/relationships" xmlns:p="http://schemas.openxmlformats.org/presentationml/2006/main">
  <p:tag name="TBGORIGWIDTH" val="326.5"/>
  <p:tag name="TBGORIGHEIGHT" val="22.625"/>
  <p:tag name="TBGORIGTOP" val="311.125"/>
  <p:tag name="TBGORIGLEFT" val="24.375"/>
</p:tagLst>
</file>

<file path=ppt/theme/theme1.xml><?xml version="1.0" encoding="utf-8"?>
<a:theme xmlns:a="http://schemas.openxmlformats.org/drawingml/2006/main" name="Cisco Arial 4x3 template">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Cisco Arial 4x3 template</Template>
  <TotalTime>13303</TotalTime>
  <Words>4826</Words>
  <Application>Microsoft Office PowerPoint</Application>
  <PresentationFormat>On-screen Show (4:3)</PresentationFormat>
  <Paragraphs>1145</Paragraphs>
  <Slides>76</Slides>
  <Notes>29</Notes>
  <HiddenSlides>1</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90" baseType="lpstr">
      <vt:lpstr>Arial</vt:lpstr>
      <vt:lpstr>ＭＳ Ｐゴシック</vt:lpstr>
      <vt:lpstr>Baskerville Old Face</vt:lpstr>
      <vt:lpstr>Calibri</vt:lpstr>
      <vt:lpstr>Wingdings 2</vt:lpstr>
      <vt:lpstr>Courier</vt:lpstr>
      <vt:lpstr>Wingdings</vt:lpstr>
      <vt:lpstr>Apple LiGothic Medium</vt:lpstr>
      <vt:lpstr>MetaNormal-Roman</vt:lpstr>
      <vt:lpstr>CiscoSansTT</vt:lpstr>
      <vt:lpstr>Ciscolight</vt:lpstr>
      <vt:lpstr>Aparajita</vt:lpstr>
      <vt:lpstr>Cisco Arial 4x3 template</vt:lpstr>
      <vt:lpstr>Worksheet</vt:lpstr>
      <vt:lpstr>UCS Insider </vt:lpstr>
      <vt:lpstr>Agenda</vt:lpstr>
      <vt:lpstr>PowerPoint Presentation</vt:lpstr>
      <vt:lpstr>PowerPoint Presentation</vt:lpstr>
      <vt:lpstr>PowerPoint Presentation</vt:lpstr>
      <vt:lpstr>Verkabelung</vt:lpstr>
      <vt:lpstr>PowerPoint Presentation</vt:lpstr>
      <vt:lpstr>UCS Release 2.1</vt:lpstr>
      <vt:lpstr>UCS Manager 2.1 Release </vt:lpstr>
      <vt:lpstr>Storage features are focused on innovating on the platform</vt:lpstr>
      <vt:lpstr>Innovation bei der Integration von C-series Rackmount Servern reduziert Kosten</vt:lpstr>
      <vt:lpstr>… und Betriebsverbesserungen</vt:lpstr>
      <vt:lpstr>UCSM 2.1 “Del Mar” Release Overview Targeted 4Q CY12</vt:lpstr>
      <vt:lpstr>PowerPoint Presentation</vt:lpstr>
      <vt:lpstr>Multi-hop FCoE </vt:lpstr>
      <vt:lpstr> Zoning Konfiguration in UCSM</vt:lpstr>
      <vt:lpstr> PCIe Flash – Discovery und Support</vt:lpstr>
      <vt:lpstr>UCS B200 M3</vt:lpstr>
      <vt:lpstr>PowerPoint Presentation</vt:lpstr>
      <vt:lpstr>Ucs B-series mezzanine card</vt:lpstr>
      <vt:lpstr> Unified Appliance Port</vt:lpstr>
      <vt:lpstr>PowerPoint Presentation</vt:lpstr>
      <vt:lpstr> Single wire management</vt:lpstr>
      <vt:lpstr>PowerPoint Presentation</vt:lpstr>
      <vt:lpstr> Firmware upgrade usability    (“Firmware Auto Install”)</vt:lpstr>
      <vt:lpstr> Service Profile “renaming”</vt:lpstr>
      <vt:lpstr> Fault suppression</vt:lpstr>
      <vt:lpstr> Networking Enhancements</vt:lpstr>
      <vt:lpstr> Additional operational enhancements</vt:lpstr>
      <vt:lpstr>PowerPoint Presentation</vt:lpstr>
      <vt:lpstr> VM-FEX for Windows Server 2012 HyperV</vt:lpstr>
      <vt:lpstr>UCS Vcenter Plugin</vt:lpstr>
      <vt:lpstr>Overview </vt:lpstr>
      <vt:lpstr>Getting Started </vt:lpstr>
      <vt:lpstr>Navigating the UCS infrastructure</vt:lpstr>
      <vt:lpstr>UCS Domain </vt:lpstr>
      <vt:lpstr>Chassis </vt:lpstr>
      <vt:lpstr>ESX Server Extensions </vt:lpstr>
      <vt:lpstr>ESX Server Extension – Summary View </vt:lpstr>
      <vt:lpstr>ESX Server Extension – Manage View </vt:lpstr>
      <vt:lpstr>ESX Server Extension- Monitor View </vt:lpstr>
      <vt:lpstr>UCS Central </vt:lpstr>
      <vt:lpstr>Compute Capacity: Units of Scale</vt:lpstr>
      <vt:lpstr>Growth of UCS</vt:lpstr>
      <vt:lpstr>UCS Central Summary</vt:lpstr>
      <vt:lpstr>UCS Central Architecture</vt:lpstr>
      <vt:lpstr>UCS Manager</vt:lpstr>
      <vt:lpstr>UCS Manager</vt:lpstr>
      <vt:lpstr>UCS Central Using UCS Manager</vt:lpstr>
      <vt:lpstr>UCS Central Phase 1 Features</vt:lpstr>
      <vt:lpstr>Centralized Inventory</vt:lpstr>
      <vt:lpstr>Central Fault Summary</vt:lpstr>
      <vt:lpstr>Global ID Pooling</vt:lpstr>
      <vt:lpstr>Centralized Firmware Upgrades</vt:lpstr>
      <vt:lpstr>UCS Central Domain Groups</vt:lpstr>
      <vt:lpstr>UCS Central Domain Groups</vt:lpstr>
      <vt:lpstr>UCS Central Domain and Sub Domain Groups</vt:lpstr>
      <vt:lpstr>Global Admin Policies</vt:lpstr>
      <vt:lpstr>Global Admin Policies</vt:lpstr>
      <vt:lpstr>Global Admin Policies in Sub Domains</vt:lpstr>
      <vt:lpstr>UCS Manager Registration</vt:lpstr>
      <vt:lpstr>Cross Launch of UCS Manager and KVM</vt:lpstr>
      <vt:lpstr>UCS Central Phase 2 Features</vt:lpstr>
      <vt:lpstr>Global Service Profiles and Templates</vt:lpstr>
      <vt:lpstr>Global Service Profiles</vt:lpstr>
      <vt:lpstr>Statistics Aggregation</vt:lpstr>
      <vt:lpstr>Cloupia</vt:lpstr>
      <vt:lpstr>PowerPoint Presentation</vt:lpstr>
      <vt:lpstr>PowerPoint Presentation</vt:lpstr>
      <vt:lpstr> </vt:lpstr>
      <vt:lpstr>Converged Infrastructure Management  from Day Zero</vt:lpstr>
      <vt:lpstr>Cisco Unified Infrastructure Controller</vt:lpstr>
      <vt:lpstr>CloudIgnite™</vt:lpstr>
      <vt:lpstr>CloudGenie</vt:lpstr>
      <vt:lpstr>PowerPoint Presentation</vt:lpstr>
      <vt:lpstr>PowerPoint Presentation</vt:lpstr>
    </vt:vector>
  </TitlesOfParts>
  <Company>Cisco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Template Theme Files</dc:title>
  <dc:creator>Tina Nolte</dc:creator>
  <cp:lastModifiedBy>mliwoch</cp:lastModifiedBy>
  <cp:revision>543</cp:revision>
  <dcterms:created xsi:type="dcterms:W3CDTF">2011-02-10T05:59:39Z</dcterms:created>
  <dcterms:modified xsi:type="dcterms:W3CDTF">2013-01-28T19:21:29Z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