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Lst>
  <p:notesMasterIdLst>
    <p:notesMasterId r:id="rId23"/>
  </p:notesMasterIdLst>
  <p:sldIdLst>
    <p:sldId id="308" r:id="rId2"/>
    <p:sldId id="410" r:id="rId3"/>
    <p:sldId id="383" r:id="rId4"/>
    <p:sldId id="403" r:id="rId5"/>
    <p:sldId id="415" r:id="rId6"/>
    <p:sldId id="411" r:id="rId7"/>
    <p:sldId id="414" r:id="rId8"/>
    <p:sldId id="408" r:id="rId9"/>
    <p:sldId id="404" r:id="rId10"/>
    <p:sldId id="405" r:id="rId11"/>
    <p:sldId id="406" r:id="rId12"/>
    <p:sldId id="407" r:id="rId13"/>
    <p:sldId id="321" r:id="rId14"/>
    <p:sldId id="384" r:id="rId15"/>
    <p:sldId id="377" r:id="rId16"/>
    <p:sldId id="409" r:id="rId17"/>
    <p:sldId id="393" r:id="rId18"/>
    <p:sldId id="394" r:id="rId19"/>
    <p:sldId id="399" r:id="rId20"/>
    <p:sldId id="400" r:id="rId21"/>
    <p:sldId id="337" r:id="rId22"/>
  </p:sldIdLst>
  <p:sldSz cx="9144000" cy="6858000" type="screen4x3"/>
  <p:notesSz cx="6858000" cy="9296400"/>
  <p:embeddedFontLst>
    <p:embeddedFont>
      <p:font typeface="ＭＳ Ｐゴシック" pitchFamily="34" charset="-128"/>
      <p:regular r:id="rId24"/>
    </p:embeddedFont>
    <p:embeddedFont>
      <p:font typeface="华文楷体" pitchFamily="2" charset="-122"/>
      <p:regular r:id="rId25"/>
    </p:embeddedFont>
    <p:embeddedFont>
      <p:font typeface="Calibri" pitchFamily="34" charset="0"/>
      <p:regular r:id="rId26"/>
      <p:bold r:id="rId27"/>
      <p:italic r:id="rId28"/>
      <p:boldItalic r:id="rId29"/>
    </p:embeddedFont>
    <p:embeddedFont>
      <p:font typeface="新宋体" pitchFamily="49" charset="-122"/>
      <p:regular r:id="rId30"/>
    </p:embeddedFont>
    <p:embeddedFont>
      <p:font typeface="Arial Narrow" pitchFamily="34" charset="0"/>
      <p:regular r:id="rId31"/>
      <p:bold r:id="rId32"/>
      <p:italic r:id="rId33"/>
      <p:boldItalic r:id="rId34"/>
    </p:embeddedFont>
    <p:embeddedFont>
      <p:font typeface="Ciscolight" charset="-122"/>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C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6091" autoAdjust="0"/>
  </p:normalViewPr>
  <p:slideViewPr>
    <p:cSldViewPr>
      <p:cViewPr>
        <p:scale>
          <a:sx n="70" d="100"/>
          <a:sy n="70" d="100"/>
        </p:scale>
        <p:origin x="-1170"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89307079-7FEE-4028-BA3A-7888811B4A1B}" type="datetimeFigureOut">
              <a:rPr lang="en-US" smtClean="0"/>
              <a:pPr/>
              <a:t>12/12/2012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2EAA69A4-54C5-4C7F-A2B4-16EBA570C49F}" type="slidenum">
              <a:rPr lang="en-US" smtClean="0"/>
              <a:pPr/>
              <a:t>‹#›</a:t>
            </a:fld>
            <a:endParaRPr lang="en-US"/>
          </a:p>
        </p:txBody>
      </p:sp>
    </p:spTree>
    <p:extLst>
      <p:ext uri="{BB962C8B-B14F-4D97-AF65-F5344CB8AC3E}">
        <p14:creationId xmlns:p14="http://schemas.microsoft.com/office/powerpoint/2010/main" val="4555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22E560-CDF6-45C7-BFD2-6508047A400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57DDF4-AA6F-4702-8A1B-F943C88AD438}"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50670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200" kern="1200" dirty="0" smtClean="0">
                <a:solidFill>
                  <a:schemeClr val="tx1"/>
                </a:solidFill>
                <a:effectLst/>
                <a:latin typeface="Arial" pitchFamily="34" charset="0"/>
                <a:ea typeface="+mn-ea"/>
                <a:cs typeface="Arial" pitchFamily="34" charset="0"/>
              </a:rPr>
              <a:t>Cisco </a:t>
            </a:r>
            <a:r>
              <a:rPr lang="zh-CN" altLang="en-US" sz="1200" kern="1200" dirty="0" smtClean="0">
                <a:solidFill>
                  <a:schemeClr val="tx1"/>
                </a:solidFill>
                <a:effectLst/>
                <a:latin typeface="Arial" pitchFamily="34" charset="0"/>
                <a:ea typeface="+mn-ea"/>
                <a:cs typeface="Arial" pitchFamily="34" charset="0"/>
              </a:rPr>
              <a:t>智能关怀服务</a:t>
            </a:r>
            <a:r>
              <a:rPr lang="en-AU" sz="1200" kern="1200" dirty="0" smtClean="0">
                <a:solidFill>
                  <a:schemeClr val="tx1"/>
                </a:solidFill>
                <a:effectLst/>
                <a:latin typeface="Arial" pitchFamily="34" charset="0"/>
                <a:ea typeface="+mn-ea"/>
                <a:cs typeface="Arial" pitchFamily="34" charset="0"/>
              </a:rPr>
              <a:t> Service is a collaborative services platform that lets Cisco Certified Partners offer unique and profitable services that are tailored to their customers using Cisco tools, resources, and service infrastructure. Partners provide comprehensive technical support for the entire network, ongoing network monitoring, and proactive maintenance, all under a single customer contract, and are backed by Cisco.</a:t>
            </a:r>
            <a:endParaRPr lang="en-SG" sz="1200" kern="1200" dirty="0" smtClean="0">
              <a:solidFill>
                <a:schemeClr val="tx1"/>
              </a:solidFill>
              <a:effectLst/>
              <a:latin typeface="Arial" pitchFamily="34" charset="0"/>
              <a:ea typeface="+mn-ea"/>
              <a:cs typeface="Arial" pitchFamily="34" charset="0"/>
            </a:endParaRPr>
          </a:p>
          <a:p>
            <a:r>
              <a:rPr lang="en-AU" sz="1200" kern="1200" dirty="0" smtClean="0">
                <a:solidFill>
                  <a:schemeClr val="tx1"/>
                </a:solidFill>
                <a:effectLst/>
                <a:latin typeface="Arial" pitchFamily="34" charset="0"/>
                <a:ea typeface="+mn-ea"/>
                <a:cs typeface="Arial" pitchFamily="34" charset="0"/>
              </a:rPr>
              <a:t> </a:t>
            </a:r>
            <a:endParaRPr lang="en-SG" sz="1200" kern="1200" dirty="0" smtClean="0">
              <a:solidFill>
                <a:schemeClr val="tx1"/>
              </a:solidFill>
              <a:effectLst/>
              <a:latin typeface="Arial" pitchFamily="34" charset="0"/>
              <a:ea typeface="+mn-ea"/>
              <a:cs typeface="Arial" pitchFamily="34" charset="0"/>
            </a:endParaRPr>
          </a:p>
          <a:p>
            <a:r>
              <a:rPr lang="en-AU" sz="1200" kern="1200" dirty="0" smtClean="0">
                <a:solidFill>
                  <a:schemeClr val="tx1"/>
                </a:solidFill>
                <a:effectLst/>
                <a:latin typeface="Arial" pitchFamily="34" charset="0"/>
                <a:ea typeface="+mn-ea"/>
                <a:cs typeface="Arial" pitchFamily="34" charset="0"/>
              </a:rPr>
              <a:t> </a:t>
            </a:r>
            <a:endParaRPr lang="en-SG" sz="1200" kern="1200" dirty="0" smtClean="0">
              <a:solidFill>
                <a:schemeClr val="tx1"/>
              </a:solidFill>
              <a:effectLst/>
              <a:latin typeface="Arial" pitchFamily="34" charset="0"/>
              <a:ea typeface="+mn-ea"/>
              <a:cs typeface="Arial" pitchFamily="34" charset="0"/>
            </a:endParaRPr>
          </a:p>
          <a:p>
            <a:r>
              <a:rPr lang="zh-CN" altLang="en-US" sz="1200" u="sng" kern="1200" dirty="0" smtClean="0">
                <a:solidFill>
                  <a:schemeClr val="tx1"/>
                </a:solidFill>
                <a:effectLst/>
                <a:latin typeface="Arial" pitchFamily="34" charset="0"/>
                <a:ea typeface="+mn-ea"/>
                <a:cs typeface="Arial" pitchFamily="34" charset="0"/>
              </a:rPr>
              <a:t>智能关怀服务</a:t>
            </a:r>
            <a:r>
              <a:rPr lang="en-AU" sz="1200" u="sng" kern="1200" dirty="0" smtClean="0">
                <a:solidFill>
                  <a:schemeClr val="tx1"/>
                </a:solidFill>
                <a:effectLst/>
                <a:latin typeface="Arial" pitchFamily="34" charset="0"/>
                <a:ea typeface="+mn-ea"/>
                <a:cs typeface="Arial" pitchFamily="34" charset="0"/>
              </a:rPr>
              <a:t> provides these benefits for customers:</a:t>
            </a:r>
            <a:endParaRPr lang="en-SG" sz="1200" kern="1200" dirty="0" smtClean="0">
              <a:solidFill>
                <a:schemeClr val="tx1"/>
              </a:solidFill>
              <a:effectLst/>
              <a:latin typeface="Arial" pitchFamily="34" charset="0"/>
              <a:ea typeface="+mn-ea"/>
              <a:cs typeface="Arial" pitchFamily="34" charset="0"/>
            </a:endParaRPr>
          </a:p>
          <a:p>
            <a:pPr lvl="0"/>
            <a:r>
              <a:rPr lang="en-AU" sz="1200" kern="1200" dirty="0" smtClean="0">
                <a:solidFill>
                  <a:schemeClr val="tx1"/>
                </a:solidFill>
                <a:effectLst/>
                <a:latin typeface="Arial" pitchFamily="34" charset="0"/>
                <a:ea typeface="+mn-ea"/>
                <a:cs typeface="Arial" pitchFamily="34" charset="0"/>
              </a:rPr>
              <a:t>Increased network visibility by providing information to efficiently manage and continually improve the network</a:t>
            </a:r>
            <a:endParaRPr lang="en-SG" sz="1200" kern="1200" dirty="0" smtClean="0">
              <a:solidFill>
                <a:schemeClr val="tx1"/>
              </a:solidFill>
              <a:effectLst/>
              <a:latin typeface="Arial" pitchFamily="34" charset="0"/>
              <a:ea typeface="+mn-ea"/>
              <a:cs typeface="Arial" pitchFamily="34" charset="0"/>
            </a:endParaRPr>
          </a:p>
          <a:p>
            <a:pPr lvl="0"/>
            <a:r>
              <a:rPr lang="en-AU" sz="1200" kern="1200" dirty="0" smtClean="0">
                <a:solidFill>
                  <a:schemeClr val="tx1"/>
                </a:solidFill>
                <a:effectLst/>
                <a:latin typeface="Arial" pitchFamily="34" charset="0"/>
                <a:ea typeface="+mn-ea"/>
                <a:cs typeface="Arial" pitchFamily="34" charset="0"/>
              </a:rPr>
              <a:t>Improved network uptime, security, and performance through ongoing monitoring and periodic assessments</a:t>
            </a:r>
            <a:endParaRPr lang="en-SG" sz="1200" kern="1200" dirty="0" smtClean="0">
              <a:solidFill>
                <a:schemeClr val="tx1"/>
              </a:solidFill>
              <a:effectLst/>
              <a:latin typeface="Arial" pitchFamily="34" charset="0"/>
              <a:ea typeface="+mn-ea"/>
              <a:cs typeface="Arial" pitchFamily="34" charset="0"/>
            </a:endParaRPr>
          </a:p>
          <a:p>
            <a:pPr lvl="0"/>
            <a:r>
              <a:rPr lang="en-AU" sz="1200" kern="1200" dirty="0" smtClean="0">
                <a:solidFill>
                  <a:schemeClr val="tx1"/>
                </a:solidFill>
                <a:effectLst/>
                <a:latin typeface="Arial" pitchFamily="34" charset="0"/>
                <a:ea typeface="+mn-ea"/>
                <a:cs typeface="Arial" pitchFamily="34" charset="0"/>
              </a:rPr>
              <a:t>Improved IT staff efficiency by reducing the time and effort that is required to keep the network running optimally</a:t>
            </a:r>
            <a:endParaRPr lang="en-SG" sz="1200" kern="1200" dirty="0" smtClean="0">
              <a:solidFill>
                <a:schemeClr val="tx1"/>
              </a:solidFill>
              <a:effectLst/>
              <a:latin typeface="Arial" pitchFamily="34" charset="0"/>
              <a:ea typeface="+mn-ea"/>
              <a:cs typeface="Arial" pitchFamily="34" charset="0"/>
            </a:endParaRPr>
          </a:p>
          <a:p>
            <a:pPr lvl="0"/>
            <a:r>
              <a:rPr lang="en-AU" sz="1200" kern="1200" dirty="0" smtClean="0">
                <a:solidFill>
                  <a:schemeClr val="tx1"/>
                </a:solidFill>
                <a:effectLst/>
                <a:latin typeface="Arial" pitchFamily="34" charset="0"/>
                <a:ea typeface="+mn-ea"/>
                <a:cs typeface="Arial" pitchFamily="34" charset="0"/>
              </a:rPr>
              <a:t>Enhanced employee productivity and responsiveness to customers through improved availability of business applications</a:t>
            </a:r>
            <a:endParaRPr lang="en-SG" sz="1200" kern="1200" dirty="0" smtClean="0">
              <a:solidFill>
                <a:schemeClr val="tx1"/>
              </a:solidFill>
              <a:effectLst/>
              <a:latin typeface="Arial" pitchFamily="34" charset="0"/>
              <a:ea typeface="+mn-ea"/>
              <a:cs typeface="Arial" pitchFamily="34" charset="0"/>
            </a:endParaRPr>
          </a:p>
          <a:p>
            <a:pPr lvl="0"/>
            <a:r>
              <a:rPr lang="en-AU" sz="1200" kern="1200" dirty="0" smtClean="0">
                <a:solidFill>
                  <a:schemeClr val="tx1"/>
                </a:solidFill>
                <a:effectLst/>
                <a:latin typeface="Arial" pitchFamily="34" charset="0"/>
                <a:ea typeface="+mn-ea"/>
                <a:cs typeface="Arial" pitchFamily="34" charset="0"/>
              </a:rPr>
              <a:t>Optimized business profitability by helping customers get the most from technology investments</a:t>
            </a:r>
            <a:endParaRPr lang="en-SG" sz="1200" kern="1200" dirty="0" smtClean="0">
              <a:solidFill>
                <a:schemeClr val="tx1"/>
              </a:solidFill>
              <a:effectLst/>
              <a:latin typeface="Arial" pitchFamily="34" charset="0"/>
              <a:ea typeface="+mn-ea"/>
              <a:cs typeface="Arial" pitchFamily="34" charset="0"/>
            </a:endParaRPr>
          </a:p>
          <a:p>
            <a:pPr lvl="0"/>
            <a:r>
              <a:rPr lang="en-AU" sz="1200" kern="1200" dirty="0" smtClean="0">
                <a:solidFill>
                  <a:schemeClr val="tx1"/>
                </a:solidFill>
                <a:effectLst/>
                <a:latin typeface="Arial" pitchFamily="34" charset="0"/>
                <a:ea typeface="+mn-ea"/>
                <a:cs typeface="Arial" pitchFamily="34" charset="0"/>
              </a:rPr>
              <a:t>Simplified contract management and maintenance requirements through a single service that covers all Cisco devices</a:t>
            </a:r>
            <a:endParaRPr lang="en-SG" sz="1200" kern="1200" dirty="0" smtClean="0">
              <a:solidFill>
                <a:schemeClr val="tx1"/>
              </a:solidFill>
              <a:effectLst/>
              <a:latin typeface="Arial" pitchFamily="34" charset="0"/>
              <a:ea typeface="+mn-ea"/>
              <a:cs typeface="Arial" pitchFamily="34" charset="0"/>
            </a:endParaRPr>
          </a:p>
          <a:p>
            <a:pPr lvl="0"/>
            <a:r>
              <a:rPr lang="en-AU" sz="1200" kern="1200" dirty="0" smtClean="0">
                <a:solidFill>
                  <a:schemeClr val="tx1"/>
                </a:solidFill>
                <a:effectLst/>
                <a:latin typeface="Arial" pitchFamily="34" charset="0"/>
                <a:ea typeface="+mn-ea"/>
                <a:cs typeface="Arial" pitchFamily="34" charset="0"/>
              </a:rPr>
              <a:t>The combined expertise of both Cisco and partners in a single offering</a:t>
            </a:r>
            <a:endParaRPr lang="en-SG" sz="1200" kern="1200" dirty="0" smtClean="0">
              <a:solidFill>
                <a:schemeClr val="tx1"/>
              </a:solidFill>
              <a:effectLst/>
              <a:latin typeface="Arial" pitchFamily="34" charset="0"/>
              <a:ea typeface="+mn-ea"/>
              <a:cs typeface="Arial" pitchFamily="34" charset="0"/>
            </a:endParaRPr>
          </a:p>
          <a:p>
            <a:r>
              <a:rPr lang="en-AU"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9B12559E-B5F6-4FCC-AE82-E0BEF2951E5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7348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buSzPct val="100000"/>
              <a:defRPr/>
            </a:pPr>
            <a:fld id="{0C88E91F-76A5-40FA-BBA2-CF006DC1CDFC}" type="slidenum">
              <a:rPr lang="en-US" altLang="ja-JP" smtClean="0">
                <a:solidFill>
                  <a:srgbClr val="000000"/>
                </a:solidFill>
                <a:sym typeface="Arial" pitchFamily="34" charset="0"/>
              </a:rPr>
              <a:pPr fontAlgn="base">
                <a:spcBef>
                  <a:spcPct val="0"/>
                </a:spcBef>
                <a:spcAft>
                  <a:spcPct val="0"/>
                </a:spcAft>
                <a:buSzPct val="100000"/>
                <a:defRPr/>
              </a:pPr>
              <a:t>13</a:t>
            </a:fld>
            <a:endParaRPr lang="en-US" altLang="ja-JP" smtClean="0">
              <a:solidFill>
                <a:srgbClr val="000000"/>
              </a:solidFill>
              <a:sym typeface="Arial"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xfrm>
            <a:off x="914400" y="4416425"/>
            <a:ext cx="5029200" cy="4183063"/>
          </a:xfrm>
          <a:noFill/>
        </p:spPr>
        <p:txBody>
          <a:bodyPr wrap="square" numCol="1" anchor="t" anchorCtr="0" compatLnSpc="1">
            <a:prstTxWarp prst="textNoShape">
              <a:avLst/>
            </a:prstTxWarp>
          </a:bodyPr>
          <a:lstStyle/>
          <a:p>
            <a:pPr eaLnBrk="1" hangingPunct="1">
              <a:spcBef>
                <a:spcPct val="0"/>
              </a:spcBef>
            </a:pPr>
            <a:r>
              <a:rPr lang="ja-JP" altLang="en-US" b="1" dirty="0" smtClean="0">
                <a:solidFill>
                  <a:srgbClr val="000000"/>
                </a:solidFill>
                <a:latin typeface="Arial" pitchFamily="34" charset="0"/>
                <a:sym typeface="Arial" pitchFamily="34" charset="0"/>
              </a:rPr>
              <a:t>制作幻灯片：</a:t>
            </a:r>
          </a:p>
          <a:p>
            <a:pPr eaLnBrk="1" hangingPunct="1">
              <a:spcBef>
                <a:spcPct val="0"/>
              </a:spcBef>
            </a:pPr>
            <a:r>
              <a:rPr lang="ja-JP" altLang="en-US" dirty="0" smtClean="0">
                <a:solidFill>
                  <a:srgbClr val="000000"/>
                </a:solidFill>
                <a:latin typeface="Arial" pitchFamily="34" charset="0"/>
                <a:sym typeface="Arial" pitchFamily="34" charset="0"/>
              </a:rPr>
              <a:t>以下是 </a:t>
            </a:r>
            <a:r>
              <a:rPr lang="en-US" altLang="ja-JP" dirty="0" smtClean="0">
                <a:solidFill>
                  <a:srgbClr val="000000"/>
                </a:solidFill>
                <a:latin typeface="Arial" pitchFamily="34" charset="0"/>
                <a:sym typeface="Arial" pitchFamily="34" charset="0"/>
              </a:rPr>
              <a:t>Smart Care </a:t>
            </a:r>
            <a:r>
              <a:rPr lang="ja-JP" altLang="en-US" dirty="0" smtClean="0">
                <a:solidFill>
                  <a:srgbClr val="000000"/>
                </a:solidFill>
                <a:latin typeface="Arial" pitchFamily="34" charset="0"/>
                <a:sym typeface="Arial" pitchFamily="34" charset="0"/>
              </a:rPr>
              <a:t>服务的工作原理。</a:t>
            </a:r>
          </a:p>
          <a:p>
            <a:pPr eaLnBrk="1" hangingPunct="1">
              <a:spcBef>
                <a:spcPct val="0"/>
              </a:spcBef>
            </a:pPr>
            <a:r>
              <a:rPr lang="ja-JP" altLang="en-US" dirty="0" smtClean="0">
                <a:solidFill>
                  <a:srgbClr val="000000"/>
                </a:solidFill>
                <a:latin typeface="Arial" pitchFamily="34" charset="0"/>
                <a:sym typeface="Arial" pitchFamily="34" charset="0"/>
              </a:rPr>
              <a:t>此服务的关键是 </a:t>
            </a:r>
            <a:r>
              <a:rPr lang="en-US" altLang="ja-JP" dirty="0" smtClean="0">
                <a:solidFill>
                  <a:srgbClr val="000000"/>
                </a:solidFill>
                <a:latin typeface="Arial" pitchFamily="34" charset="0"/>
                <a:sym typeface="Arial" pitchFamily="34" charset="0"/>
              </a:rPr>
              <a:t>Smart Care </a:t>
            </a:r>
            <a:r>
              <a:rPr lang="ja-JP" altLang="en-US" dirty="0" smtClean="0">
                <a:solidFill>
                  <a:srgbClr val="000000"/>
                </a:solidFill>
                <a:latin typeface="Arial" pitchFamily="34" charset="0"/>
                <a:sym typeface="Arial" pitchFamily="34" charset="0"/>
              </a:rPr>
              <a:t>网络设备。该设备是指安装在客户网络内部的设备。（单击）</a:t>
            </a:r>
          </a:p>
          <a:p>
            <a:pPr eaLnBrk="1" hangingPunct="1">
              <a:spcBef>
                <a:spcPct val="0"/>
              </a:spcBef>
            </a:pPr>
            <a:r>
              <a:rPr lang="ja-JP" altLang="en-US" dirty="0" smtClean="0">
                <a:solidFill>
                  <a:srgbClr val="000000"/>
                </a:solidFill>
                <a:latin typeface="Arial" pitchFamily="34" charset="0"/>
                <a:sym typeface="Arial" pitchFamily="34" charset="0"/>
              </a:rPr>
              <a:t>使用此设备，合作伙伴可以持续监控网络的运行状况。监控数据将通过思科托管的门户从客户网络安全地传输给客户及合作伙伴。（单击）</a:t>
            </a:r>
          </a:p>
          <a:p>
            <a:pPr eaLnBrk="1" hangingPunct="1">
              <a:spcBef>
                <a:spcPct val="0"/>
              </a:spcBef>
            </a:pPr>
            <a:r>
              <a:rPr lang="ja-JP" altLang="en-US" dirty="0" smtClean="0">
                <a:solidFill>
                  <a:srgbClr val="000000"/>
                </a:solidFill>
                <a:latin typeface="Arial" pitchFamily="34" charset="0"/>
                <a:sym typeface="Arial" pitchFamily="34" charset="0"/>
              </a:rPr>
              <a:t>利用这些数据信息，合作伙伴能够专业且快速地处理大部分网络问题，从而增强了他们与客户建立的增值合作关系。（单击）</a:t>
            </a:r>
          </a:p>
          <a:p>
            <a:pPr eaLnBrk="1" hangingPunct="1">
              <a:spcBef>
                <a:spcPct val="0"/>
              </a:spcBef>
            </a:pPr>
            <a:r>
              <a:rPr lang="en-US" altLang="ja-JP" dirty="0" smtClean="0">
                <a:solidFill>
                  <a:srgbClr val="000000"/>
                </a:solidFill>
                <a:latin typeface="Arial" pitchFamily="34" charset="0"/>
                <a:sym typeface="Arial" pitchFamily="34" charset="0"/>
              </a:rPr>
              <a:t>Smart Care </a:t>
            </a:r>
            <a:r>
              <a:rPr lang="ja-JP" altLang="en-US" dirty="0" smtClean="0">
                <a:solidFill>
                  <a:srgbClr val="000000"/>
                </a:solidFill>
                <a:latin typeface="Arial" pitchFamily="34" charset="0"/>
                <a:sym typeface="Arial" pitchFamily="34" charset="0"/>
              </a:rPr>
              <a:t>服务还附带提供类似于 </a:t>
            </a:r>
            <a:r>
              <a:rPr lang="en-US" altLang="ja-JP" dirty="0" err="1" smtClean="0">
                <a:solidFill>
                  <a:srgbClr val="000000"/>
                </a:solidFill>
                <a:latin typeface="Arial" pitchFamily="34" charset="0"/>
                <a:sym typeface="Arial" pitchFamily="34" charset="0"/>
              </a:rPr>
              <a:t>SMARTnet</a:t>
            </a:r>
            <a:r>
              <a:rPr lang="en-US" altLang="ja-JP" dirty="0" smtClean="0">
                <a:solidFill>
                  <a:srgbClr val="000000"/>
                </a:solidFill>
                <a:latin typeface="Arial" pitchFamily="34" charset="0"/>
                <a:sym typeface="Arial" pitchFamily="34" charset="0"/>
              </a:rPr>
              <a:t> </a:t>
            </a:r>
            <a:r>
              <a:rPr lang="ja-JP" altLang="en-US" dirty="0" smtClean="0">
                <a:solidFill>
                  <a:srgbClr val="000000"/>
                </a:solidFill>
                <a:latin typeface="Arial" pitchFamily="34" charset="0"/>
                <a:sym typeface="Arial" pitchFamily="34" charset="0"/>
              </a:rPr>
              <a:t>的支持，其中包括部件更换和以合作伙伴为主导的技术支持。当然，所有这些服务均由思科 </a:t>
            </a:r>
            <a:r>
              <a:rPr lang="en-US" altLang="ja-JP" dirty="0" err="1" smtClean="0">
                <a:solidFill>
                  <a:srgbClr val="000000"/>
                </a:solidFill>
                <a:latin typeface="Arial" pitchFamily="34" charset="0"/>
                <a:sym typeface="Arial" pitchFamily="34" charset="0"/>
              </a:rPr>
              <a:t>TAC</a:t>
            </a:r>
            <a:r>
              <a:rPr lang="en-US" altLang="ja-JP" dirty="0" smtClean="0">
                <a:solidFill>
                  <a:srgbClr val="000000"/>
                </a:solidFill>
                <a:latin typeface="Arial" pitchFamily="34" charset="0"/>
                <a:sym typeface="Arial" pitchFamily="34" charset="0"/>
              </a:rPr>
              <a:t> </a:t>
            </a:r>
            <a:r>
              <a:rPr lang="ja-JP" altLang="en-US" dirty="0" smtClean="0">
                <a:solidFill>
                  <a:srgbClr val="000000"/>
                </a:solidFill>
                <a:latin typeface="Arial" pitchFamily="34" charset="0"/>
                <a:sym typeface="Arial" pitchFamily="34" charset="0"/>
              </a:rPr>
              <a:t>专家提供强有力的保障。</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r>
              <a:rPr lang="en-US" dirty="0" smtClean="0"/>
              <a:t>First, here’s the list of 1.9 detail topics we’ll cover.</a:t>
            </a:r>
            <a:endParaRPr lang="en-US" baseline="0" dirty="0" smtClean="0"/>
          </a:p>
          <a:p>
            <a:endParaRPr lang="en-US" dirty="0" smtClean="0"/>
          </a:p>
          <a:p>
            <a:r>
              <a:rPr lang="en-US" baseline="0" dirty="0" smtClean="0"/>
              <a:t>As we go through these topics, I think you will see that 1.9 is as much about what processes or policies have been removed as it is about any new ones that have been added – </a:t>
            </a:r>
          </a:p>
          <a:p>
            <a:endParaRPr lang="en-US" baseline="0" dirty="0" smtClean="0"/>
          </a:p>
          <a:p>
            <a:r>
              <a:rPr lang="en-US" baseline="0" dirty="0" smtClean="0"/>
              <a:t>For example, the complex weight-based price banding goes away – and it’s replaced by simplified and predictable SKU-based pricing.</a:t>
            </a:r>
          </a:p>
          <a:p>
            <a:endParaRPr lang="en-US" baseline="0" dirty="0" smtClean="0"/>
          </a:p>
          <a:p>
            <a:r>
              <a:rPr lang="en-US" baseline="0" dirty="0" smtClean="0"/>
              <a:t>As another example, quotes are no longer generated through the Smart Care Portal – instead, you will enjoy simplified quoting and ordering using mainstream Cisco commerce tools.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together, the takeaways and additions continue the Cisco strategy of improving ease of doing business for our partners and enhancing the Smart Care offer.</a:t>
            </a:r>
          </a:p>
          <a:p>
            <a:endParaRPr lang="en-US" baseline="0" dirty="0" smtClean="0"/>
          </a:p>
          <a:p>
            <a:r>
              <a:rPr lang="en-US" baseline="0" dirty="0" smtClean="0"/>
              <a:t>Now let’s get started.</a:t>
            </a:r>
          </a:p>
        </p:txBody>
      </p:sp>
      <p:sp>
        <p:nvSpPr>
          <p:cNvPr id="4" name="Slide Number Placeholder 3"/>
          <p:cNvSpPr>
            <a:spLocks noGrp="1"/>
          </p:cNvSpPr>
          <p:nvPr>
            <p:ph type="sldNum" sz="quarter" idx="10"/>
          </p:nvPr>
        </p:nvSpPr>
        <p:spPr/>
        <p:txBody>
          <a:bodyPr/>
          <a:lstStyle/>
          <a:p>
            <a:fld id="{05CFF58E-0D00-4B16-ABE6-D32E8072B971}"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400" dirty="0" smtClean="0"/>
              <a:t>So here are the Smart</a:t>
            </a:r>
            <a:r>
              <a:rPr lang="en-US" sz="1400" baseline="0" dirty="0" smtClean="0"/>
              <a:t> Care </a:t>
            </a:r>
            <a:r>
              <a:rPr lang="en-US" sz="1400" dirty="0" smtClean="0"/>
              <a:t>service level options for SKU-based contracts going forward</a:t>
            </a:r>
            <a:r>
              <a:rPr lang="en-US" sz="1400" baseline="0" dirty="0" smtClean="0"/>
              <a:t>.</a:t>
            </a:r>
          </a:p>
          <a:p>
            <a:endParaRPr lang="en-US" sz="1400" baseline="0" dirty="0" smtClean="0"/>
          </a:p>
          <a:p>
            <a:r>
              <a:rPr lang="en-US" sz="1400" baseline="0" dirty="0" smtClean="0"/>
              <a:t>(CLICK) Next Business Day,</a:t>
            </a:r>
          </a:p>
          <a:p>
            <a:r>
              <a:rPr lang="en-US" sz="1400" baseline="0" dirty="0" smtClean="0"/>
              <a:t>(CLICK) Premium,</a:t>
            </a:r>
          </a:p>
          <a:p>
            <a:r>
              <a:rPr lang="en-US" sz="1400" baseline="0" dirty="0" smtClean="0"/>
              <a:t>(CLICK) and Premium Onsite</a:t>
            </a:r>
          </a:p>
          <a:p>
            <a:endParaRPr lang="en-US" sz="1400" baseline="0" dirty="0" smtClean="0"/>
          </a:p>
          <a:p>
            <a:r>
              <a:rPr lang="en-US" sz="1400" baseline="0" dirty="0" smtClean="0"/>
              <a:t>(CLICK) Notice the abbreviation above each service level:  N – P – and O </a:t>
            </a:r>
          </a:p>
          <a:p>
            <a:r>
              <a:rPr lang="en-US" sz="1400" baseline="0" dirty="0" smtClean="0"/>
              <a:t>Keep these abbreviations in mind because they are key to SKU-based ordering and getting the Smart Care service level you need for each device.</a:t>
            </a:r>
          </a:p>
        </p:txBody>
      </p:sp>
      <p:sp>
        <p:nvSpPr>
          <p:cNvPr id="4" name="Slide Number Placeholder 3"/>
          <p:cNvSpPr>
            <a:spLocks noGrp="1"/>
          </p:cNvSpPr>
          <p:nvPr>
            <p:ph type="sldNum" sz="quarter" idx="10"/>
          </p:nvPr>
        </p:nvSpPr>
        <p:spPr/>
        <p:txBody>
          <a:bodyPr/>
          <a:lstStyle/>
          <a:p>
            <a:fld id="{05CFF58E-0D00-4B16-ABE6-D32E8072B971}" type="slidenum">
              <a:rPr lang="en-US" smtClean="0"/>
              <a:pPr/>
              <a:t>18</a:t>
            </a:fld>
            <a:endParaRPr lang="en-US"/>
          </a:p>
        </p:txBody>
      </p:sp>
    </p:spTree>
    <p:extLst>
      <p:ext uri="{BB962C8B-B14F-4D97-AF65-F5344CB8AC3E}">
        <p14:creationId xmlns:p14="http://schemas.microsoft.com/office/powerpoint/2010/main" val="283603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Grp="1" noChangeArrowheads="1"/>
          </p:cNvSpPr>
          <p:nvPr>
            <p:ph type="sldNum" sz="quarter" idx="5"/>
          </p:nvPr>
        </p:nvSpPr>
        <p:spPr>
          <a:noFill/>
        </p:spPr>
        <p:txBody>
          <a:bodyPr/>
          <a:lstStyle/>
          <a:p>
            <a:fld id="{1F28D8FE-C77A-4706-8E3D-FE0484019B98}" type="slidenum">
              <a:rPr lang="en-US" smtClean="0"/>
              <a:pPr/>
              <a:t>2</a:t>
            </a:fld>
            <a:endParaRPr lang="en-US" dirty="0" smtClean="0"/>
          </a:p>
        </p:txBody>
      </p:sp>
      <p:sp>
        <p:nvSpPr>
          <p:cNvPr id="12291" name="Rectangle 2"/>
          <p:cNvSpPr>
            <a:spLocks noGrp="1" noRot="1" noChangeAspect="1" noChangeArrowheads="1" noTextEdit="1"/>
          </p:cNvSpPr>
          <p:nvPr>
            <p:ph type="sldImg"/>
          </p:nvPr>
        </p:nvSpPr>
        <p:spPr>
          <a:xfrm>
            <a:off x="1104900" y="696913"/>
            <a:ext cx="4648200" cy="3486150"/>
          </a:xfrm>
          <a:ln/>
        </p:spPr>
      </p:sp>
      <p:sp>
        <p:nvSpPr>
          <p:cNvPr id="12292" name="Rectangle 3"/>
          <p:cNvSpPr>
            <a:spLocks noGrp="1" noChangeArrowheads="1"/>
          </p:cNvSpPr>
          <p:nvPr>
            <p:ph type="body" idx="1"/>
          </p:nvPr>
        </p:nvSpPr>
        <p:spPr>
          <a:noFill/>
          <a:ln/>
        </p:spPr>
        <p:txBody>
          <a:bodyPr/>
          <a:lstStyle/>
          <a:p>
            <a:pPr>
              <a:buFontTx/>
              <a:buNone/>
            </a:pPr>
            <a:r>
              <a:rPr lang="en-US" b="1" dirty="0" smtClean="0"/>
              <a:t>Tip:</a:t>
            </a:r>
            <a:r>
              <a:rPr lang="zh-CN" altLang="en-US" dirty="0" smtClean="0"/>
              <a:t>鼓励客户谈论面临的挑战是最关键的</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A73D1AAA-B821-419F-A81F-D7699351F9A2}" type="slidenum">
              <a:rPr lang="en-US">
                <a:solidFill>
                  <a:prstClr val="black"/>
                </a:solidFill>
              </a:rPr>
              <a:pPr/>
              <a:t>4</a:t>
            </a:fld>
            <a:endParaRPr lang="en-US">
              <a:solidFill>
                <a:prstClr val="black"/>
              </a:solidFill>
            </a:endParaRPr>
          </a:p>
        </p:txBody>
      </p:sp>
      <p:sp>
        <p:nvSpPr>
          <p:cNvPr id="1113090" name="Rectangle 2"/>
          <p:cNvSpPr>
            <a:spLocks noGrp="1" noRot="1" noChangeAspect="1" noChangeArrowheads="1" noTextEdit="1"/>
          </p:cNvSpPr>
          <p:nvPr>
            <p:ph type="sldImg"/>
          </p:nvPr>
        </p:nvSpPr>
        <p:spPr>
          <a:ln/>
        </p:spPr>
      </p:sp>
      <p:sp>
        <p:nvSpPr>
          <p:cNvPr id="1113091" name="Rectangle 3"/>
          <p:cNvSpPr>
            <a:spLocks noGrp="1" noChangeArrowheads="1"/>
          </p:cNvSpPr>
          <p:nvPr>
            <p:ph type="body" idx="1"/>
          </p:nvPr>
        </p:nvSpPr>
        <p:spPr/>
        <p:txBody>
          <a:bodyPr/>
          <a:lstStyle/>
          <a:p>
            <a:r>
              <a:rPr lang="en-US" dirty="0"/>
              <a:t>Let’s take a look at where the Cisco Smart </a:t>
            </a:r>
            <a:r>
              <a:rPr lang="en-US" dirty="0" err="1"/>
              <a:t>SMB</a:t>
            </a:r>
            <a:r>
              <a:rPr lang="en-US" dirty="0"/>
              <a:t> Services fit in terms of Service Needs and Network Importance.  </a:t>
            </a:r>
          </a:p>
          <a:p>
            <a:pPr>
              <a:buFontTx/>
              <a:buNone/>
            </a:pPr>
            <a:r>
              <a:rPr lang="en-US" dirty="0"/>
              <a:t>  </a:t>
            </a:r>
          </a:p>
          <a:p>
            <a:r>
              <a:rPr lang="en-US" dirty="0"/>
              <a:t>Service Needs</a:t>
            </a:r>
          </a:p>
          <a:p>
            <a:pPr lvl="2"/>
            <a:r>
              <a:rPr lang="en-US" dirty="0"/>
              <a:t>Both Cisco Smart Foundation Service and Cisco </a:t>
            </a:r>
            <a:r>
              <a:rPr lang="en-US" dirty="0" err="1"/>
              <a:t>SMARTnet</a:t>
            </a:r>
            <a:r>
              <a:rPr lang="en-US" dirty="0"/>
              <a:t> Service are </a:t>
            </a:r>
            <a:r>
              <a:rPr lang="en-US" b="1" dirty="0"/>
              <a:t>responsive</a:t>
            </a:r>
            <a:r>
              <a:rPr lang="en-US" dirty="0"/>
              <a:t> services that provide expert help when a customer’s IT staff encounters a technical issue with a covered Cisco device that they cannot resolve.  (</a:t>
            </a:r>
            <a:r>
              <a:rPr lang="en-US" dirty="0" err="1"/>
              <a:t>SMARTnet</a:t>
            </a:r>
            <a:r>
              <a:rPr lang="en-US" dirty="0"/>
              <a:t> Service will add a proactive service feature to its award-winning service with the introduction of Smart Call Home in mid 2007.  Smart Call Home will provide proactive diagnostics and real-time alerts on Call-Home-capable devices such as the Catalyst 6500 and </a:t>
            </a:r>
            <a:r>
              <a:rPr lang="en-US" dirty="0" err="1"/>
              <a:t>MDS9000</a:t>
            </a:r>
            <a:r>
              <a:rPr lang="en-US" dirty="0"/>
              <a:t>).  Responsive services are well suited to businesses that </a:t>
            </a:r>
            <a:r>
              <a:rPr lang="en-US" altLang="ja-JP" dirty="0"/>
              <a:t>want to manage their own networks but need responsive support when they have technical issues they can’t readily resolve themselves.</a:t>
            </a:r>
            <a:endParaRPr lang="en-US" dirty="0"/>
          </a:p>
          <a:p>
            <a:pPr lvl="2"/>
            <a:r>
              <a:rPr lang="en-US" dirty="0"/>
              <a:t>Smart Care Service is a </a:t>
            </a:r>
            <a:r>
              <a:rPr lang="en-US" b="1" dirty="0"/>
              <a:t>proactive</a:t>
            </a:r>
            <a:r>
              <a:rPr lang="en-US" dirty="0"/>
              <a:t>, network-wide service that offers proactive network monitoring, health checkups, diagnostics, and software repairs in addition to technical support for customers’ entire Cisco network in a single contract.  Proactive services are ideal for businesses with limited IT staffs or those who a service that to allows their IT staff to operate more efficiently by reducing the time and effort required to keep their network running optimally</a:t>
            </a:r>
          </a:p>
          <a:p>
            <a:pPr lvl="2"/>
            <a:endParaRPr lang="en-US" dirty="0"/>
          </a:p>
          <a:p>
            <a:pPr lvl="2"/>
            <a:r>
              <a:rPr lang="en-US" b="1" dirty="0"/>
              <a:t>Fully Managed Services </a:t>
            </a:r>
            <a:r>
              <a:rPr lang="en-US" dirty="0"/>
              <a:t>for </a:t>
            </a:r>
            <a:r>
              <a:rPr lang="en-US" dirty="0" err="1"/>
              <a:t>SMB</a:t>
            </a:r>
            <a:r>
              <a:rPr lang="en-US" dirty="0"/>
              <a:t> customers are available from Cisco for Unified Communications solutions and from Cisco Partners for broad-based networking services.</a:t>
            </a:r>
            <a:r>
              <a:rPr lang="en-US" b="1" dirty="0"/>
              <a:t>   </a:t>
            </a:r>
            <a:r>
              <a:rPr lang="en-US" dirty="0"/>
              <a:t>Fully Managed Services are ideal for businesses who want someone else to manage their mission critical networks for them.</a:t>
            </a:r>
          </a:p>
          <a:p>
            <a:endParaRPr lang="en-US" dirty="0"/>
          </a:p>
          <a:p>
            <a:r>
              <a:rPr lang="en-US" dirty="0"/>
              <a:t>Network Importance</a:t>
            </a:r>
          </a:p>
          <a:p>
            <a:pPr lvl="2"/>
            <a:r>
              <a:rPr lang="en-US" b="1" dirty="0"/>
              <a:t>Cisco Smart Foundation Service</a:t>
            </a:r>
            <a:r>
              <a:rPr lang="en-US" dirty="0"/>
              <a:t> provides cost-effective coverage for </a:t>
            </a:r>
            <a:r>
              <a:rPr lang="en-US" b="1" dirty="0"/>
              <a:t>important </a:t>
            </a:r>
            <a:r>
              <a:rPr lang="en-US" dirty="0"/>
              <a:t>networks by providing live access to troubleshooting support during business hours and anytime access to the Cisco </a:t>
            </a:r>
            <a:r>
              <a:rPr lang="en-US" dirty="0" err="1"/>
              <a:t>SMB</a:t>
            </a:r>
            <a:r>
              <a:rPr lang="en-US" dirty="0"/>
              <a:t> knowledgebase. </a:t>
            </a:r>
          </a:p>
          <a:p>
            <a:pPr lvl="2"/>
            <a:r>
              <a:rPr lang="en-US" b="1" dirty="0"/>
              <a:t>Cisco </a:t>
            </a:r>
            <a:r>
              <a:rPr lang="en-US" b="1" dirty="0" err="1"/>
              <a:t>SMARTnet</a:t>
            </a:r>
            <a:r>
              <a:rPr lang="en-US" b="1" dirty="0"/>
              <a:t> Service</a:t>
            </a:r>
            <a:r>
              <a:rPr lang="en-US" dirty="0"/>
              <a:t> provides fast issue resolution of </a:t>
            </a:r>
            <a:r>
              <a:rPr lang="en-US" b="1" dirty="0"/>
              <a:t>critical to mission critical network</a:t>
            </a:r>
            <a:r>
              <a:rPr lang="en-US" dirty="0"/>
              <a:t> issues by providing direct access, anytime (</a:t>
            </a:r>
            <a:r>
              <a:rPr lang="en-US" dirty="0" err="1"/>
              <a:t>24x7</a:t>
            </a:r>
            <a:r>
              <a:rPr lang="en-US" dirty="0"/>
              <a:t>) to Cisco Engineers and premium service options such as 2-hour advance parts replacement </a:t>
            </a:r>
          </a:p>
          <a:p>
            <a:pPr lvl="2"/>
            <a:r>
              <a:rPr lang="en-US" b="1" dirty="0"/>
              <a:t>Cisco Smart Care Service</a:t>
            </a:r>
            <a:r>
              <a:rPr lang="en-US" dirty="0"/>
              <a:t> provides comprehensive coverage for </a:t>
            </a:r>
            <a:r>
              <a:rPr lang="en-US" b="1" dirty="0"/>
              <a:t>critical networks</a:t>
            </a:r>
            <a:r>
              <a:rPr lang="en-US" dirty="0"/>
              <a:t>, by providing dashboard visibility of network performance and technical support for all of the Cisco devices on the network. Live technical support varies from business-hours to </a:t>
            </a:r>
            <a:r>
              <a:rPr lang="en-US" dirty="0" err="1"/>
              <a:t>24x7</a:t>
            </a:r>
            <a:r>
              <a:rPr lang="en-US" dirty="0"/>
              <a:t>, and  includes NBD advance hardware replacement. (Partners have </a:t>
            </a:r>
            <a:r>
              <a:rPr lang="en-US" dirty="0" err="1"/>
              <a:t>24x7</a:t>
            </a:r>
            <a:r>
              <a:rPr lang="en-US" dirty="0"/>
              <a:t> access to Cisco </a:t>
            </a:r>
            <a:r>
              <a:rPr lang="en-US" dirty="0" err="1"/>
              <a:t>TAC</a:t>
            </a:r>
            <a:r>
              <a:rPr lang="en-US" dirty="0"/>
              <a:t> for help resolving technical issues.)</a:t>
            </a:r>
          </a:p>
          <a:p>
            <a:pPr lvl="2"/>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For Cisco Branded Services, with a few minor exceptions, there is no requirement for partners to be able to position those services in the marketplace.  Anybody can position our Cisco Branded Services because Cisco is delivering the services, and the partner sells that service to the end user customer.  </a:t>
            </a:r>
          </a:p>
          <a:p>
            <a:endParaRPr lang="en-US" dirty="0" smtClean="0"/>
          </a:p>
          <a:p>
            <a:r>
              <a:rPr lang="en-US" dirty="0" smtClean="0"/>
              <a:t>Collaborative Services are a much higher level of services that embody Cisco deliverables.  There are specific requirements that we are leveraging around a framework that dictate which partners have access to which services.  </a:t>
            </a:r>
          </a:p>
          <a:p>
            <a:pPr marL="228600" indent="-109538">
              <a:buFont typeface="Wingdings" pitchFamily="2" charset="2"/>
              <a:buChar char="Ø"/>
            </a:pPr>
            <a:endParaRPr lang="en-US" dirty="0" smtClean="0"/>
          </a:p>
          <a:p>
            <a:r>
              <a:rPr lang="en-US" dirty="0" smtClean="0"/>
              <a:t>Essentially, the partner purchases the collaborative service, leveraging the Cisco intellectual capital that’s embodied in that service, and then the partner creates their own services and bring them to the marketplace.  </a:t>
            </a:r>
          </a:p>
          <a:p>
            <a:endParaRPr lang="en-US" dirty="0" smtClean="0"/>
          </a:p>
          <a:p>
            <a:r>
              <a:rPr lang="en-US" dirty="0" smtClean="0"/>
              <a:t>Ultimately, the partner drives the actual service experience of the end user by combining what they think is important for that end user with what Cisco can deliver.</a:t>
            </a:r>
          </a:p>
          <a:p>
            <a:endParaRPr lang="en-US" dirty="0" smtClean="0"/>
          </a:p>
        </p:txBody>
      </p:sp>
      <p:sp>
        <p:nvSpPr>
          <p:cNvPr id="4" name="Slide Number Placeholder 3"/>
          <p:cNvSpPr>
            <a:spLocks noGrp="1"/>
          </p:cNvSpPr>
          <p:nvPr>
            <p:ph type="sldNum" sz="quarter" idx="10"/>
          </p:nvPr>
        </p:nvSpPr>
        <p:spPr>
          <a:xfrm>
            <a:off x="248817" y="6520393"/>
            <a:ext cx="6758322" cy="992612"/>
          </a:xfrm>
          <a:prstGeom prst="rect">
            <a:avLst/>
          </a:prstGeom>
        </p:spPr>
        <p:txBody>
          <a:bodyPr/>
          <a:lstStyle/>
          <a:p>
            <a:fld id="{C12E30A5-A68E-4D32-8490-BC78454B6E4B}"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3F399D-D669-4000-811A-F8D5ABCA5BE1}"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r>
              <a:rPr lang="en-US" altLang="zh-CN" dirty="0" smtClean="0"/>
              <a:t>2005</a:t>
            </a:r>
            <a:r>
              <a:rPr lang="zh-CN" altLang="en-US" dirty="0" smtClean="0"/>
              <a:t>年，“哈佛商业评论”看智能服务，在他们的开创性论文提到了四项战略时代的智能服务。哈佛定义的智能服务，为那些“使用自动和技术支持的连接和情报，以更有效地提供更高的价值。” </a:t>
            </a:r>
            <a:br>
              <a:rPr lang="zh-CN" altLang="en-US" dirty="0" smtClean="0"/>
            </a:br>
            <a:endParaRPr lang="en-US" b="1" dirty="0" smtClean="0">
              <a:latin typeface="Cisco-light"/>
            </a:endParaRPr>
          </a:p>
          <a:p>
            <a:r>
              <a:rPr lang="en-US" dirty="0" smtClean="0"/>
              <a:t>Cisco smart services go beyond the industry definition in three key ways in ways that no one else can:</a:t>
            </a:r>
          </a:p>
          <a:p>
            <a:pPr lvl="0"/>
            <a:endParaRPr lang="en-US" b="1" dirty="0" smtClean="0"/>
          </a:p>
          <a:p>
            <a:pPr defTabSz="464790">
              <a:defRPr/>
            </a:pPr>
            <a:r>
              <a:rPr lang="en-US" dirty="0" smtClean="0"/>
              <a:t>Cisco’s </a:t>
            </a:r>
            <a:r>
              <a:rPr lang="en-US" b="1" dirty="0" smtClean="0"/>
              <a:t>INTELLECTUAL</a:t>
            </a:r>
            <a:r>
              <a:rPr lang="en-US" b="1" baseline="0" dirty="0" smtClean="0"/>
              <a:t> CAPITAL </a:t>
            </a:r>
            <a:r>
              <a:rPr lang="en-US" baseline="0" dirty="0" smtClean="0"/>
              <a:t>and </a:t>
            </a:r>
            <a:r>
              <a:rPr lang="en-US" b="0" dirty="0" smtClean="0"/>
              <a:t>unmatched expertise</a:t>
            </a:r>
            <a:r>
              <a:rPr lang="en-US" dirty="0" smtClean="0"/>
              <a:t>– with 25 years of industry experience with more than 50 million installed devices and 6 million annual customer interactions, Cisco’s network and technology expertise helps customers get the most from their business technology investments</a:t>
            </a:r>
          </a:p>
          <a:p>
            <a:pPr defTabSz="464790">
              <a:defRPr/>
            </a:pPr>
            <a:endParaRPr lang="en-US" dirty="0" smtClean="0"/>
          </a:p>
          <a:p>
            <a:pPr lvl="0"/>
            <a:r>
              <a:rPr lang="en-US" b="1" dirty="0" smtClean="0"/>
              <a:t>ANALYSIS</a:t>
            </a:r>
            <a:r>
              <a:rPr lang="en-US" dirty="0" smtClean="0"/>
              <a:t> and </a:t>
            </a:r>
            <a:r>
              <a:rPr lang="en-US" b="1" dirty="0" smtClean="0"/>
              <a:t>CORRELATION</a:t>
            </a:r>
            <a:r>
              <a:rPr lang="en-US" dirty="0" smtClean="0"/>
              <a:t> of real-time customer data-- personalized, proactive capabilities deliver actionable insight into customers’ networks through automated comparison of customer network data with Cisco intellectual capital to add value to service offerings across our entire portfolio Smart Services from Cisco and partners deliver predictive insight into customers’ networks.</a:t>
            </a:r>
          </a:p>
          <a:p>
            <a:endParaRPr lang="en-US" dirty="0" smtClean="0"/>
          </a:p>
          <a:p>
            <a:r>
              <a:rPr lang="en-US" dirty="0" smtClean="0"/>
              <a:t>Delivery via a </a:t>
            </a:r>
            <a:r>
              <a:rPr lang="en-US" b="1" dirty="0" smtClean="0"/>
              <a:t>COLLABORATIVE PARTNER APPROACH—</a:t>
            </a:r>
            <a:r>
              <a:rPr lang="en-US" dirty="0" smtClean="0"/>
              <a:t>by sharing intellectual capital with partners, rather than competing with them, Cisco helps partners expand their businesses, increase revenue, and strengthen customer relationships.  Partners integrate Cisco  capabilities into their service practices, delivering more value to their customers Together, through smart services, Cisco and our partners help customers predictably manage the health and stability of their networks, to reduce costs, mitigate risk and drive innovation. </a:t>
            </a:r>
            <a:endParaRPr lang="en-US" dirty="0"/>
          </a:p>
        </p:txBody>
      </p:sp>
      <p:sp>
        <p:nvSpPr>
          <p:cNvPr id="4" name="Slide Number Placeholder 3"/>
          <p:cNvSpPr>
            <a:spLocks noGrp="1"/>
          </p:cNvSpPr>
          <p:nvPr>
            <p:ph type="sldNum" sz="quarter" idx="10"/>
          </p:nvPr>
        </p:nvSpPr>
        <p:spPr/>
        <p:txBody>
          <a:bodyPr/>
          <a:lstStyle/>
          <a:p>
            <a:pPr algn="r" defTabSz="457200" rtl="0"/>
            <a:fld id="{E9584324-311B-45DB-9F80-1347AF257FA3}" type="slidenum">
              <a:rPr lang="en-US" sz="1200" kern="1200">
                <a:solidFill>
                  <a:prstClr val="black"/>
                </a:solidFill>
                <a:latin typeface="Calibri"/>
                <a:ea typeface="+mn-ea"/>
                <a:cs typeface="+mn-cs"/>
              </a:rPr>
              <a:pPr algn="r" defTabSz="457200" rtl="0"/>
              <a:t>7</a:t>
            </a:fld>
            <a:endParaRPr lang="en-US" sz="1200" kern="1200" dirty="0">
              <a:solidFill>
                <a:prstClr val="black"/>
              </a:solidFill>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1"/>
          <p:cNvSpPr txBox="1">
            <a:spLocks noGrp="1" noChangeArrowheads="1"/>
          </p:cNvSpPr>
          <p:nvPr/>
        </p:nvSpPr>
        <p:spPr bwMode="auto">
          <a:xfrm>
            <a:off x="6367467" y="8916321"/>
            <a:ext cx="388937" cy="223709"/>
          </a:xfrm>
          <a:prstGeom prst="rect">
            <a:avLst/>
          </a:prstGeom>
          <a:noFill/>
          <a:ln w="9525">
            <a:noFill/>
            <a:miter lim="800000"/>
            <a:headEnd/>
            <a:tailEnd/>
          </a:ln>
        </p:spPr>
        <p:txBody>
          <a:bodyPr lIns="95993" tIns="47997" rIns="95993" bIns="47997" anchor="ctr">
            <a:spAutoFit/>
          </a:bodyPr>
          <a:lstStyle/>
          <a:p>
            <a:pPr algn="r"/>
            <a:fld id="{7D0D185E-6802-4D33-ACC1-3FEF9C37BD52}" type="slidenum">
              <a:rPr lang="en-US" sz="800">
                <a:solidFill>
                  <a:srgbClr val="8E8E95"/>
                </a:solidFill>
              </a:rPr>
              <a:pPr algn="r"/>
              <a:t>8</a:t>
            </a:fld>
            <a:endParaRPr lang="en-US" sz="800" dirty="0">
              <a:solidFill>
                <a:srgbClr val="8E8E95"/>
              </a:solidFill>
            </a:endParaRPr>
          </a:p>
        </p:txBody>
      </p:sp>
      <p:sp>
        <p:nvSpPr>
          <p:cNvPr id="73730" name="Slide Image Placeholder 1"/>
          <p:cNvSpPr>
            <a:spLocks noGrp="1" noRot="1" noChangeAspect="1" noTextEdit="1"/>
          </p:cNvSpPr>
          <p:nvPr>
            <p:ph type="sldImg"/>
          </p:nvPr>
        </p:nvSpPr>
        <p:spPr bwMode="auto">
          <a:xfrm>
            <a:off x="800100" y="244475"/>
            <a:ext cx="5316538" cy="3989388"/>
          </a:xfrm>
          <a:noFill/>
          <a:ln>
            <a:miter lim="800000"/>
            <a:headEnd/>
            <a:tailEnd/>
          </a:ln>
        </p:spPr>
      </p:sp>
      <p:sp>
        <p:nvSpPr>
          <p:cNvPr id="73731" name="Notes Placeholder 2"/>
          <p:cNvSpPr>
            <a:spLocks noGrp="1"/>
          </p:cNvSpPr>
          <p:nvPr>
            <p:ph type="body" idx="1"/>
          </p:nvPr>
        </p:nvSpPr>
        <p:spPr bwMode="auto">
          <a:xfrm>
            <a:off x="396875" y="4375446"/>
            <a:ext cx="5988050" cy="4256007"/>
          </a:xfrm>
          <a:noFill/>
        </p:spPr>
        <p:txBody>
          <a:bodyPr wrap="square" lIns="95988" tIns="47994" rIns="95988" bIns="47994" numCol="1" anchor="t" anchorCtr="0" compatLnSpc="1">
            <a:prstTxWarp prst="textNoShape">
              <a:avLst/>
            </a:prstTxWarp>
          </a:bodyPr>
          <a:lstStyle/>
          <a:p>
            <a:r>
              <a:rPr lang="en-US" dirty="0" smtClean="0"/>
              <a:t>Smart Care is a partner-led service offering, which means partners provide technical support directly to customers. But in the event partners need backup, they can contact Cisco’s </a:t>
            </a:r>
            <a:r>
              <a:rPr lang="en-US" dirty="0" err="1" smtClean="0"/>
              <a:t>TAC</a:t>
            </a:r>
            <a:r>
              <a:rPr lang="en-US" dirty="0" smtClean="0"/>
              <a:t> 24 x 7.</a:t>
            </a:r>
          </a:p>
          <a:p>
            <a:endParaRPr lang="en-US" dirty="0" smtClean="0"/>
          </a:p>
          <a:p>
            <a:r>
              <a:rPr lang="en-US" dirty="0" smtClean="0"/>
              <a:t>Smart Care contracts will offer Next Business Day parts replacement with the option to upgrade to 4 Hr</a:t>
            </a:r>
          </a:p>
          <a:p>
            <a:endParaRPr lang="en-US" dirty="0" smtClean="0"/>
          </a:p>
          <a:p>
            <a:r>
              <a:rPr lang="en-US" dirty="0" smtClean="0"/>
              <a:t>Smart Care partners have access to Cisco.com and a unique collection of network management tools on the Smart Care Partner Control panel. </a:t>
            </a:r>
          </a:p>
          <a:p>
            <a:endParaRPr lang="en-US" dirty="0" smtClean="0"/>
          </a:p>
          <a:p>
            <a:r>
              <a:rPr lang="en-US" dirty="0" smtClean="0"/>
              <a:t>Last but not least, Cisco </a:t>
            </a:r>
            <a:r>
              <a:rPr lang="en-US" dirty="0" err="1" smtClean="0"/>
              <a:t>IOS</a:t>
            </a:r>
            <a:r>
              <a:rPr lang="en-US" dirty="0" smtClean="0"/>
              <a:t> updates and upgrades are also included, along with Software Application Support Updates –SAS but not </a:t>
            </a:r>
            <a:r>
              <a:rPr lang="en-US" dirty="0" err="1" smtClean="0"/>
              <a:t>SASU</a:t>
            </a:r>
            <a:r>
              <a:rPr lang="en-US" dirty="0" smtClean="0"/>
              <a:t>.</a:t>
            </a:r>
          </a:p>
          <a:p>
            <a:pPr marL="242243" indent="-242243" defTabSz="939905" eaLnBrk="1" hangingPunct="1">
              <a:lnSpc>
                <a:spcPct val="75000"/>
              </a:lnSpc>
            </a:pPr>
            <a:endParaRPr dirty="0" smtClean="0">
              <a:ea typeface="ＭＳ Ｐゴシック"/>
              <a:cs typeface="ＭＳ Ｐゴシック"/>
            </a:endParaRPr>
          </a:p>
        </p:txBody>
      </p:sp>
      <p:sp>
        <p:nvSpPr>
          <p:cNvPr id="73732" name="Slide Number Placeholder 3"/>
          <p:cNvSpPr txBox="1">
            <a:spLocks noGrp="1"/>
          </p:cNvSpPr>
          <p:nvPr/>
        </p:nvSpPr>
        <p:spPr bwMode="auto">
          <a:xfrm>
            <a:off x="6367467" y="8918743"/>
            <a:ext cx="388937" cy="223703"/>
          </a:xfrm>
          <a:prstGeom prst="rect">
            <a:avLst/>
          </a:prstGeom>
          <a:noFill/>
          <a:ln w="9525">
            <a:noFill/>
            <a:miter lim="800000"/>
            <a:headEnd/>
            <a:tailEnd/>
          </a:ln>
        </p:spPr>
        <p:txBody>
          <a:bodyPr lIns="95988" tIns="47994" rIns="95988" bIns="47994" anchor="ctr">
            <a:spAutoFit/>
          </a:bodyPr>
          <a:lstStyle/>
          <a:p>
            <a:pPr algn="r"/>
            <a:fld id="{69B4C189-05AF-4829-B11E-A3A43D2B211B}" type="slidenum">
              <a:rPr lang="en-US" sz="800">
                <a:solidFill>
                  <a:srgbClr val="8E8E95"/>
                </a:solidFill>
              </a:rPr>
              <a:pPr algn="r"/>
              <a:t>8</a:t>
            </a:fld>
            <a:endParaRPr lang="en-US" sz="800" dirty="0">
              <a:solidFill>
                <a:srgbClr val="8E8E95"/>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Besides the health check assessment, you are also enabled with our suite of smart capabilities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rPr>
              <a:t>Remote monitoring, diagnostics, alerts: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charset="0"/>
                <a:ea typeface="+mn-ea"/>
                <a:cs typeface="Arial" charset="0"/>
              </a:rPr>
              <a:t>Proactively manage network performance using a secure connection between Cisco and your network to detect issues before they affect business.</a:t>
            </a:r>
            <a:endPar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rPr>
              <a:t>Security threat intelligence: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charset="0"/>
                <a:ea typeface="+mn-ea"/>
                <a:cs typeface="Arial" charset="0"/>
              </a:rPr>
              <a:t>Proactively maintain the integrity of sensitive information and increase network uptime with security intelligence</a:t>
            </a:r>
            <a:endPar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rPr>
              <a:t>Engineering and operations specialists: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charset="0"/>
                <a:ea typeface="+mn-ea"/>
                <a:cs typeface="Arial" charset="0"/>
              </a:rPr>
              <a:t>Receive personalized attention from experts to solve issues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rPr>
              <a:t>Technical assistance from </a:t>
            </a:r>
            <a:r>
              <a:rPr kumimoji="0" lang="en-US" sz="1000" b="1" i="0" u="none" strike="noStrike" kern="1200" cap="none" spc="0" normalizeH="0" baseline="0" noProof="0" dirty="0" err="1" smtClean="0">
                <a:ln>
                  <a:noFill/>
                </a:ln>
                <a:solidFill>
                  <a:prstClr val="black"/>
                </a:solidFill>
                <a:effectLst/>
                <a:uLnTx/>
                <a:uFillTx/>
                <a:latin typeface="Arial" charset="0"/>
                <a:ea typeface="+mn-ea"/>
                <a:cs typeface="Arial" charset="0"/>
              </a:rPr>
              <a:t>TAC</a:t>
            </a:r>
            <a:r>
              <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rPr>
              <a:t>: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smtClean="0">
                <a:ln>
                  <a:noFill/>
                </a:ln>
                <a:solidFill>
                  <a:prstClr val="black"/>
                </a:solidFill>
                <a:effectLst/>
                <a:uLnTx/>
                <a:uFillTx/>
                <a:latin typeface="Arial" charset="0"/>
                <a:ea typeface="+mn-ea"/>
                <a:cs typeface="Arial" charset="0"/>
              </a:rPr>
              <a:t>Direct access to Cisco Technical Experts to resolve issues quickly</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smtClean="0">
                <a:ln>
                  <a:noFill/>
                </a:ln>
                <a:solidFill>
                  <a:prstClr val="black"/>
                </a:solidFill>
                <a:effectLst/>
                <a:uLnTx/>
                <a:uFillTx/>
                <a:latin typeface="Arial" charset="0"/>
                <a:ea typeface="+mn-ea"/>
                <a:cs typeface="Arial" charset="0"/>
              </a:rPr>
              <a:t>Globally consistent superior service in more than 120 countries</a:t>
            </a:r>
            <a:endPar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rPr>
              <a:t>Online resources and global support community:</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smtClean="0">
                <a:ln>
                  <a:noFill/>
                </a:ln>
                <a:solidFill>
                  <a:prstClr val="black"/>
                </a:solidFill>
                <a:effectLst/>
                <a:uLnTx/>
                <a:uFillTx/>
                <a:latin typeface="Arial" charset="0"/>
                <a:ea typeface="+mn-ea"/>
                <a:cs typeface="Arial" charset="0"/>
              </a:rPr>
              <a:t>Solve issues faster with anytime access to online resources and smart interactions to increase productivity</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smtClean="0">
                <a:ln>
                  <a:noFill/>
                </a:ln>
                <a:solidFill>
                  <a:prstClr val="black"/>
                </a:solidFill>
                <a:effectLst/>
                <a:uLnTx/>
                <a:uFillTx/>
                <a:latin typeface="Arial" charset="0"/>
                <a:ea typeface="+mn-ea"/>
                <a:cs typeface="Arial" charset="0"/>
              </a:rPr>
              <a:t>Automated troubleshooting tools , personalized content and solutions, collaborative Support Wiki, global support community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rPr>
              <a:t>Hardware replacement: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charset="0"/>
                <a:ea typeface="+mn-ea"/>
                <a:cs typeface="Arial" charset="0"/>
              </a:rPr>
              <a:t>Maintain network operations with time sensitive delivery of replacement hardware, flexible options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rPr>
              <a:t>Operating system software updates: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charset="0"/>
                <a:ea typeface="+mn-ea"/>
                <a:cs typeface="Arial" charset="0"/>
              </a:rPr>
              <a:t>Maintenance, minor and major updates for licensed feature set to enhancing network availability, reliability, and stability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rPr>
              <a:t> Application software updates and upgrades: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charset="0"/>
                <a:ea typeface="+mn-ea"/>
                <a:cs typeface="Arial" charset="0"/>
              </a:rPr>
              <a:t>Strengthen availability, functionality, and reliability of applications and increase application functionality with major upgrade releases</a:t>
            </a:r>
            <a:endPar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endParaRPr>
          </a:p>
          <a:p>
            <a:endParaRPr lang="en-SG" dirty="0"/>
          </a:p>
        </p:txBody>
      </p:sp>
      <p:sp>
        <p:nvSpPr>
          <p:cNvPr id="4" name="Slide Number Placeholder 3"/>
          <p:cNvSpPr>
            <a:spLocks noGrp="1"/>
          </p:cNvSpPr>
          <p:nvPr>
            <p:ph type="sldNum" sz="quarter" idx="10"/>
          </p:nvPr>
        </p:nvSpPr>
        <p:spPr/>
        <p:txBody>
          <a:bodyPr/>
          <a:lstStyle/>
          <a:p>
            <a:fld id="{9B12559E-B5F6-4FCC-AE82-E0BEF2951E5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6742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zh-CN" altLang="en-US" sz="1200" u="sng" kern="1200" dirty="0" smtClean="0">
                <a:solidFill>
                  <a:schemeClr val="tx1"/>
                </a:solidFill>
                <a:effectLst/>
                <a:latin typeface="Arial" pitchFamily="34" charset="0"/>
                <a:ea typeface="+mn-ea"/>
                <a:cs typeface="Arial" pitchFamily="34" charset="0"/>
              </a:rPr>
              <a:t>智能关怀服务</a:t>
            </a:r>
            <a:r>
              <a:rPr lang="en-AU" sz="1200" u="sng" kern="1200" dirty="0" smtClean="0">
                <a:solidFill>
                  <a:schemeClr val="tx1"/>
                </a:solidFill>
                <a:effectLst/>
                <a:latin typeface="Arial" pitchFamily="34" charset="0"/>
                <a:ea typeface="+mn-ea"/>
                <a:cs typeface="Arial" pitchFamily="34" charset="0"/>
              </a:rPr>
              <a:t> provides these benefits for the Channel:</a:t>
            </a:r>
            <a:endParaRPr lang="en-SG"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AU" sz="1200" kern="1200" dirty="0" smtClean="0">
                <a:solidFill>
                  <a:schemeClr val="tx1"/>
                </a:solidFill>
                <a:effectLst/>
                <a:latin typeface="Arial" pitchFamily="34" charset="0"/>
                <a:ea typeface="+mn-ea"/>
                <a:cs typeface="Arial" pitchFamily="34" charset="0"/>
              </a:rPr>
              <a:t>Improved profitability by transitioning to a service-led model with predictable, recurring revenue streams</a:t>
            </a:r>
            <a:endParaRPr lang="en-SG"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AU" sz="1200" kern="1200" dirty="0" smtClean="0">
                <a:solidFill>
                  <a:schemeClr val="tx1"/>
                </a:solidFill>
                <a:effectLst/>
                <a:latin typeface="Arial" pitchFamily="34" charset="0"/>
                <a:ea typeface="+mn-ea"/>
                <a:cs typeface="Arial" pitchFamily="34" charset="0"/>
              </a:rPr>
              <a:t>Increased margins by promoting greater adoption of advanced technologies</a:t>
            </a:r>
            <a:endParaRPr lang="en-SG"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AU" sz="1200" kern="1200" dirty="0" smtClean="0">
                <a:solidFill>
                  <a:schemeClr val="tx1"/>
                </a:solidFill>
                <a:effectLst/>
                <a:latin typeface="Arial" pitchFamily="34" charset="0"/>
                <a:ea typeface="+mn-ea"/>
                <a:cs typeface="Arial" pitchFamily="34" charset="0"/>
              </a:rPr>
              <a:t>Differentiation by complementing traditional support with proactive maintenance services in collaboration with Cisco</a:t>
            </a:r>
            <a:endParaRPr lang="en-SG"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AU" sz="1200" kern="1200" dirty="0" smtClean="0">
                <a:solidFill>
                  <a:schemeClr val="tx1"/>
                </a:solidFill>
                <a:effectLst/>
                <a:latin typeface="Arial" pitchFamily="34" charset="0"/>
                <a:ea typeface="+mn-ea"/>
                <a:cs typeface="Arial" pitchFamily="34" charset="0"/>
              </a:rPr>
              <a:t>Increased customer loyalty through remote monitoring, diagnostics, and repair services that make the reseller an indispensable business partner</a:t>
            </a:r>
            <a:endParaRPr lang="en-SG"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AU" sz="1200" kern="1200" dirty="0" smtClean="0">
                <a:solidFill>
                  <a:schemeClr val="tx1"/>
                </a:solidFill>
                <a:effectLst/>
                <a:latin typeface="Arial" pitchFamily="34" charset="0"/>
                <a:ea typeface="+mn-ea"/>
                <a:cs typeface="Arial" pitchFamily="34" charset="0"/>
              </a:rPr>
              <a:t>A flexible services platform that supports customized add-on services and reseller-branded customer tools</a:t>
            </a:r>
            <a:endParaRPr lang="en-SG"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AU" sz="1200" kern="1200" dirty="0" smtClean="0">
                <a:solidFill>
                  <a:schemeClr val="tx1"/>
                </a:solidFill>
                <a:effectLst/>
                <a:latin typeface="Arial" pitchFamily="34" charset="0"/>
                <a:ea typeface="+mn-ea"/>
                <a:cs typeface="Arial" pitchFamily="34" charset="0"/>
              </a:rPr>
              <a:t>Improved efficiency through web-based remote monitoring and management</a:t>
            </a:r>
            <a:endParaRPr lang="en-SG"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AU" sz="1200" kern="1200" dirty="0" smtClean="0">
                <a:solidFill>
                  <a:schemeClr val="tx1"/>
                </a:solidFill>
                <a:effectLst/>
                <a:latin typeface="Arial" pitchFamily="34" charset="0"/>
                <a:ea typeface="+mn-ea"/>
                <a:cs typeface="Arial" pitchFamily="34" charset="0"/>
              </a:rPr>
              <a:t>Reduced contract administration costs through network-wide coverage contracts</a:t>
            </a:r>
            <a:endParaRPr lang="en-SG" sz="12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857DDF4-AA6F-4702-8A1B-F943C88AD438}"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667789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5"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47" name="Rectangle 46"/>
          <p:cNvSpPr/>
          <p:nvPr/>
        </p:nvSpPr>
        <p:spPr>
          <a:xfrm>
            <a:off x="3405352" y="5948636"/>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ectangle 45"/>
          <p:cNvSpPr/>
          <p:nvPr/>
        </p:nvSpPr>
        <p:spPr>
          <a:xfrm>
            <a:off x="1460939" y="5948636"/>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ectangle 44"/>
          <p:cNvSpPr/>
          <p:nvPr/>
        </p:nvSpPr>
        <p:spPr>
          <a:xfrm>
            <a:off x="4771697" y="5948636"/>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rot="10800000" flipH="1">
            <a:off x="5869870" y="6614159"/>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flipH="1">
            <a:off x="6933206"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34" name="Rounded Rectangle 33"/>
          <p:cNvSpPr/>
          <p:nvPr/>
        </p:nvSpPr>
        <p:spPr>
          <a:xfrm rot="10800000" flipH="1">
            <a:off x="2191486"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flipH="1">
            <a:off x="8038251" y="8318268"/>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5" name="Rectangle 84"/>
          <p:cNvSpPr/>
          <p:nvPr/>
        </p:nvSpPr>
        <p:spPr>
          <a:xfrm>
            <a:off x="0"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2"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0"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57" name="Rectangle 56"/>
          <p:cNvSpPr/>
          <p:nvPr userDrawn="1"/>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60"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7" name="Text Placeholder 6"/>
          <p:cNvSpPr>
            <a:spLocks noGrp="1"/>
          </p:cNvSpPr>
          <p:nvPr>
            <p:ph type="body" sz="quarter" idx="10" hasCustomPrompt="1"/>
          </p:nvPr>
        </p:nvSpPr>
        <p:spPr>
          <a:xfrm>
            <a:off x="4818888" y="310896"/>
            <a:ext cx="3895344" cy="841248"/>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100000">
                      <a:srgbClr val="01BBBB"/>
                    </a:gs>
                  </a:gsLst>
                  <a:lin ang="24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23"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5" name="Picture 14" descr="verticalbar.png"/>
          <p:cNvPicPr>
            <a:picLocks noChangeAspect="1"/>
          </p:cNvPicPr>
          <p:nvPr userDrawn="1"/>
        </p:nvPicPr>
        <p:blipFill>
          <a:blip r:embed="rId2" cstate="print"/>
          <a:stretch>
            <a:fillRect/>
          </a:stretch>
        </p:blipFill>
        <p:spPr>
          <a:xfrm>
            <a:off x="4447858" y="777667"/>
            <a:ext cx="89319" cy="5287676"/>
          </a:xfrm>
          <a:prstGeom prst="rect">
            <a:avLst/>
          </a:prstGeom>
          <a:noFill/>
          <a:ln>
            <a:noFill/>
          </a:ln>
        </p:spPr>
      </p:pic>
      <p:sp>
        <p:nvSpPr>
          <p:cNvPr id="10"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Tree>
  </p:cSld>
  <p:clrMapOvr>
    <a:masterClrMapping/>
  </p:clrMapOvr>
  <p:transition>
    <p:wipe dir="r"/>
  </p:transition>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6315076" y="98375"/>
            <a:ext cx="2633472"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Text Placeholder 10"/>
          <p:cNvSpPr>
            <a:spLocks noGrp="1"/>
          </p:cNvSpPr>
          <p:nvPr>
            <p:ph type="body" sz="quarter" idx="12"/>
          </p:nvPr>
        </p:nvSpPr>
        <p:spPr>
          <a:xfrm>
            <a:off x="215900" y="98375"/>
            <a:ext cx="2670175" cy="1150939"/>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0" name="Text Placeholder 10"/>
          <p:cNvSpPr>
            <a:spLocks noGrp="1"/>
          </p:cNvSpPr>
          <p:nvPr>
            <p:ph type="body" sz="quarter" idx="13"/>
          </p:nvPr>
        </p:nvSpPr>
        <p:spPr>
          <a:xfrm>
            <a:off x="3295651" y="98375"/>
            <a:ext cx="2596896"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3" name="Text Placeholder 12"/>
          <p:cNvSpPr>
            <a:spLocks noGrp="1"/>
          </p:cNvSpPr>
          <p:nvPr>
            <p:ph type="body" sz="quarter" idx="14"/>
          </p:nvPr>
        </p:nvSpPr>
        <p:spPr>
          <a:xfrm>
            <a:off x="244475" y="1600200"/>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verticalbar.png"/>
          <p:cNvPicPr>
            <a:picLocks noChangeAspect="1"/>
          </p:cNvPicPr>
          <p:nvPr userDrawn="1"/>
        </p:nvPicPr>
        <p:blipFill>
          <a:blip r:embed="rId2" cstate="print"/>
          <a:stretch>
            <a:fillRect/>
          </a:stretch>
        </p:blipFill>
        <p:spPr>
          <a:xfrm>
            <a:off x="3038158" y="777667"/>
            <a:ext cx="89319" cy="5287676"/>
          </a:xfrm>
          <a:prstGeom prst="rect">
            <a:avLst/>
          </a:prstGeom>
          <a:noFill/>
          <a:ln>
            <a:noFill/>
          </a:ln>
        </p:spPr>
      </p:pic>
      <p:pic>
        <p:nvPicPr>
          <p:cNvPr id="18" name="Picture 17" descr="verticalbar.png"/>
          <p:cNvPicPr>
            <a:picLocks noChangeAspect="1"/>
          </p:cNvPicPr>
          <p:nvPr userDrawn="1"/>
        </p:nvPicPr>
        <p:blipFill>
          <a:blip r:embed="rId2" cstate="print"/>
          <a:stretch>
            <a:fillRect/>
          </a:stretch>
        </p:blipFill>
        <p:spPr>
          <a:xfrm>
            <a:off x="6029008" y="777667"/>
            <a:ext cx="89319" cy="5287676"/>
          </a:xfrm>
          <a:prstGeom prst="rect">
            <a:avLst/>
          </a:prstGeom>
          <a:noFill/>
          <a:ln>
            <a:noFill/>
          </a:ln>
        </p:spPr>
      </p:pic>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userDrawn="1"/>
        </p:nvSpPr>
        <p:spPr>
          <a:xfrm>
            <a:off x="0" y="6339113"/>
            <a:ext cx="9144000" cy="2718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6" y="6062114"/>
            <a:ext cx="7461250" cy="276999"/>
          </a:xfrm>
        </p:spPr>
        <p:txBody>
          <a:bodyPr wrap="square" anchor="b" anchorCtr="0">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7"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0"/>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237744" y="484632"/>
            <a:ext cx="8755128" cy="4372131"/>
          </a:xfrm>
        </p:spPr>
        <p:txBody>
          <a:bodyPr anchor="b" anchorCtr="0"/>
          <a:lstStyle>
            <a:lvl1pPr marL="174625" indent="-174625">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29" name="Rectangle 7"/>
          <p:cNvSpPr>
            <a:spLocks noChangeArrowheads="1"/>
          </p:cNvSpPr>
          <p:nvPr/>
        </p:nvSpPr>
        <p:spPr bwMode="ltGray">
          <a:xfrm>
            <a:off x="8649163" y="6580409"/>
            <a:ext cx="260791" cy="175257"/>
          </a:xfrm>
          <a:prstGeom prst="rect">
            <a:avLst/>
          </a:prstGeom>
          <a:noFill/>
          <a:ln w="9525" algn="ctr">
            <a:noFill/>
            <a:miter lim="800000"/>
            <a:headEnd/>
            <a:tailEnd/>
          </a:ln>
          <a:effectLst/>
        </p:spPr>
        <p:txBody>
          <a:bodyPr wrap="squar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19"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20" name="Rectangle 7"/>
          <p:cNvSpPr>
            <a:spLocks noChangeArrowheads="1"/>
          </p:cNvSpPr>
          <p:nvPr userDrawn="1"/>
        </p:nvSpPr>
        <p:spPr bwMode="ltGray">
          <a:xfrm>
            <a:off x="8649163" y="6580409"/>
            <a:ext cx="260791" cy="175257"/>
          </a:xfrm>
          <a:prstGeom prst="rect">
            <a:avLst/>
          </a:prstGeom>
          <a:noFill/>
          <a:ln w="9525" algn="ctr">
            <a:noFill/>
            <a:miter lim="800000"/>
            <a:headEnd/>
            <a:tailEnd/>
          </a:ln>
          <a:effectLst/>
        </p:spPr>
        <p:txBody>
          <a:bodyPr wrap="squar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7" name="Text Placeholder 4"/>
          <p:cNvSpPr>
            <a:spLocks noGrp="1"/>
          </p:cNvSpPr>
          <p:nvPr>
            <p:ph type="body" sz="quarter" idx="11" hasCustomPrompt="1"/>
          </p:nvPr>
        </p:nvSpPr>
        <p:spPr>
          <a:xfrm>
            <a:off x="42976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5"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47" name="Rectangle 46"/>
          <p:cNvSpPr/>
          <p:nvPr/>
        </p:nvSpPr>
        <p:spPr>
          <a:xfrm>
            <a:off x="3405352" y="5562600"/>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ectangle 45"/>
          <p:cNvSpPr/>
          <p:nvPr/>
        </p:nvSpPr>
        <p:spPr>
          <a:xfrm>
            <a:off x="1460939" y="5638800"/>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ectangle 44"/>
          <p:cNvSpPr/>
          <p:nvPr/>
        </p:nvSpPr>
        <p:spPr>
          <a:xfrm>
            <a:off x="4771697" y="5562600"/>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5" name="Rectangle 84"/>
          <p:cNvSpPr/>
          <p:nvPr/>
        </p:nvSpPr>
        <p:spPr>
          <a:xfrm>
            <a:off x="14992"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2"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0" name="Rectangle 4"/>
          <p:cNvSpPr>
            <a:spLocks noChangeArrowheads="1"/>
          </p:cNvSpPr>
          <p:nvPr/>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57" name="Rectangle 56"/>
          <p:cNvSpPr/>
          <p:nvPr userDrawn="1"/>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60"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978729"/>
          </a:xfrm>
        </p:spPr>
        <p:txBody>
          <a:bodyPr anchor="t">
            <a:spAutoFit/>
          </a:bodyPr>
          <a:lstStyle>
            <a:lvl1pPr>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Picture Placeholder 4"/>
          <p:cNvSpPr>
            <a:spLocks noGrp="1"/>
          </p:cNvSpPr>
          <p:nvPr>
            <p:ph type="pic" sz="quarter" idx="10" hasCustomPrompt="1"/>
          </p:nvPr>
        </p:nvSpPr>
        <p:spPr>
          <a:xfrm>
            <a:off x="333375" y="310896"/>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5" y="6374862"/>
            <a:ext cx="8477250" cy="171450"/>
          </a:xfrm>
          <a:prstGeom prst="rect">
            <a:avLst/>
          </a:prstGeom>
        </p:spPr>
      </p:pic>
      <p:sp>
        <p:nvSpPr>
          <p:cNvPr id="11"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12"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n-lt"/>
              </a:rPr>
              <a:pPr algn="r" defTabSz="814388">
                <a:lnSpc>
                  <a:spcPct val="100000"/>
                </a:lnSpc>
              </a:pPr>
              <a:t>‹#›</a:t>
            </a:fld>
            <a:endParaRPr lang="en-US" sz="600" dirty="0">
              <a:solidFill>
                <a:srgbClr val="C0C0C0"/>
              </a:solidFill>
              <a:latin typeface="+mn-lt"/>
            </a:endParaRP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 name="Group 3"/>
          <p:cNvGrpSpPr/>
          <p:nvPr userDrawn="1"/>
        </p:nvGrpSpPr>
        <p:grpSpPr>
          <a:xfrm>
            <a:off x="341314"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21" name="Media Placeholder 20"/>
          <p:cNvSpPr>
            <a:spLocks noGrp="1"/>
          </p:cNvSpPr>
          <p:nvPr>
            <p:ph type="media" sz="quarter" idx="10" hasCustomPrompt="1"/>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4"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3"/>
            <a:ext cx="116616" cy="441827"/>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32" name="Rounded Rectangle 31"/>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userDrawn="1"/>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5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mj-lt"/>
              </a:rPr>
              <a:pPr algn="r" defTabSz="814388">
                <a:lnSpc>
                  <a:spcPct val="100000"/>
                </a:lnSpc>
              </a:pPr>
              <a:t>‹#›</a:t>
            </a:fld>
            <a:endParaRPr lang="en-US" sz="600" dirty="0">
              <a:solidFill>
                <a:schemeClr val="bg2"/>
              </a:solidFill>
              <a:latin typeface="+mj-lt"/>
            </a:endParaRPr>
          </a:p>
        </p:txBody>
      </p:sp>
      <p:sp>
        <p:nvSpPr>
          <p:cNvPr id="3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9" name="Rectangle 18"/>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35" name="Freeform 34"/>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6" name="Freeform 35"/>
          <p:cNvSpPr>
            <a:spLocks/>
          </p:cNvSpPr>
          <p:nvPr userDrawn="1"/>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7" name="Freeform 36"/>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38" name="Freeform 37"/>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9" name="Freeform 38"/>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0" name="Freeform 39"/>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1" name="Freeform 40"/>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2" name="Freeform 41"/>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3" name="Freeform 42"/>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7" name="Freeform 46"/>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Content Blue Gradi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lvl1pPr>
              <a:defRPr>
                <a:solidFill>
                  <a:schemeClr val="accent1"/>
                </a:solidFill>
              </a:defRPr>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a:t>
            </a:r>
            <a:endParaRPr lang="en-US" dirty="0"/>
          </a:p>
        </p:txBody>
      </p:sp>
      <p:sp>
        <p:nvSpPr>
          <p:cNvPr id="12"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srcRect/>
          <a:stretch>
            <a:fillRect/>
          </a:stretch>
        </p:blipFill>
        <p:spPr bwMode="auto">
          <a:xfrm>
            <a:off x="-12700" y="0"/>
            <a:ext cx="9156700" cy="6858000"/>
          </a:xfrm>
          <a:prstGeom prst="rect">
            <a:avLst/>
          </a:prstGeom>
          <a:noFill/>
          <a:ln w="9525">
            <a:noFill/>
            <a:miter lim="800000"/>
            <a:headEnd/>
            <a:tailEnd/>
          </a:ln>
        </p:spPr>
      </p:pic>
      <p:grpSp>
        <p:nvGrpSpPr>
          <p:cNvPr id="3" name="组合 22"/>
          <p:cNvGrpSpPr>
            <a:grpSpLocks/>
          </p:cNvGrpSpPr>
          <p:nvPr userDrawn="1"/>
        </p:nvGrpSpPr>
        <p:grpSpPr bwMode="auto">
          <a:xfrm>
            <a:off x="5292725" y="2720975"/>
            <a:ext cx="2555875" cy="1443038"/>
            <a:chOff x="5592955" y="2720822"/>
            <a:chExt cx="2556050" cy="1443080"/>
          </a:xfrm>
        </p:grpSpPr>
        <p:sp>
          <p:nvSpPr>
            <p:cNvPr id="4" name="Rectangle 19"/>
            <p:cNvSpPr>
              <a:spLocks noChangeArrowheads="1"/>
            </p:cNvSpPr>
            <p:nvPr userDrawn="1"/>
          </p:nvSpPr>
          <p:spPr bwMode="black">
            <a:xfrm>
              <a:off x="6313729" y="3708276"/>
              <a:ext cx="115896" cy="442926"/>
            </a:xfrm>
            <a:prstGeom prst="rect">
              <a:avLst/>
            </a:prstGeom>
            <a:solidFill>
              <a:schemeClr val="bg1"/>
            </a:solidFill>
            <a:ln w="9525">
              <a:noFill/>
              <a:miter lim="800000"/>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5" name="Freeform 20"/>
            <p:cNvSpPr>
              <a:spLocks/>
            </p:cNvSpPr>
            <p:nvPr userDrawn="1"/>
          </p:nvSpPr>
          <p:spPr bwMode="black">
            <a:xfrm>
              <a:off x="6991639" y="3697163"/>
              <a:ext cx="338160" cy="46673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6" name="Freeform 21"/>
            <p:cNvSpPr>
              <a:spLocks/>
            </p:cNvSpPr>
            <p:nvPr userDrawn="1"/>
          </p:nvSpPr>
          <p:spPr bwMode="black">
            <a:xfrm>
              <a:off x="5824746" y="3697163"/>
              <a:ext cx="338161" cy="46673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7" name="Freeform 22"/>
            <p:cNvSpPr>
              <a:spLocks noEditPoints="1"/>
            </p:cNvSpPr>
            <p:nvPr userDrawn="1"/>
          </p:nvSpPr>
          <p:spPr bwMode="black">
            <a:xfrm>
              <a:off x="7452045" y="3697163"/>
              <a:ext cx="463582" cy="46673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8" name="Freeform 23"/>
            <p:cNvSpPr>
              <a:spLocks/>
            </p:cNvSpPr>
            <p:nvPr userDrawn="1"/>
          </p:nvSpPr>
          <p:spPr bwMode="black">
            <a:xfrm>
              <a:off x="6580448" y="3697163"/>
              <a:ext cx="301646" cy="46673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9" name="Freeform 24"/>
            <p:cNvSpPr>
              <a:spLocks/>
            </p:cNvSpPr>
            <p:nvPr userDrawn="1"/>
          </p:nvSpPr>
          <p:spPr bwMode="black">
            <a:xfrm>
              <a:off x="5592955" y="3082783"/>
              <a:ext cx="109546" cy="227020"/>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10" name="Freeform 25"/>
            <p:cNvSpPr>
              <a:spLocks/>
            </p:cNvSpPr>
            <p:nvPr userDrawn="1"/>
          </p:nvSpPr>
          <p:spPr bwMode="black">
            <a:xfrm>
              <a:off x="5900951" y="2930378"/>
              <a:ext cx="109546" cy="37942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11" name="Freeform 26"/>
            <p:cNvSpPr>
              <a:spLocks/>
            </p:cNvSpPr>
            <p:nvPr userDrawn="1"/>
          </p:nvSpPr>
          <p:spPr bwMode="black">
            <a:xfrm>
              <a:off x="6202597" y="2720822"/>
              <a:ext cx="111133" cy="69852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12" name="Freeform 27"/>
            <p:cNvSpPr>
              <a:spLocks/>
            </p:cNvSpPr>
            <p:nvPr userDrawn="1"/>
          </p:nvSpPr>
          <p:spPr bwMode="black">
            <a:xfrm>
              <a:off x="6510593" y="2930378"/>
              <a:ext cx="109546" cy="37942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13" name="Freeform 28"/>
            <p:cNvSpPr>
              <a:spLocks/>
            </p:cNvSpPr>
            <p:nvPr userDrawn="1"/>
          </p:nvSpPr>
          <p:spPr bwMode="black">
            <a:xfrm>
              <a:off x="6812238" y="3082783"/>
              <a:ext cx="115896" cy="227020"/>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14" name="Freeform 29"/>
            <p:cNvSpPr>
              <a:spLocks/>
            </p:cNvSpPr>
            <p:nvPr userDrawn="1"/>
          </p:nvSpPr>
          <p:spPr bwMode="black">
            <a:xfrm>
              <a:off x="7120235" y="2930378"/>
              <a:ext cx="111133" cy="37942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15" name="Freeform 30"/>
            <p:cNvSpPr>
              <a:spLocks/>
            </p:cNvSpPr>
            <p:nvPr userDrawn="1"/>
          </p:nvSpPr>
          <p:spPr bwMode="black">
            <a:xfrm>
              <a:off x="7428231" y="2720822"/>
              <a:ext cx="111133" cy="69852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16" name="Freeform 31"/>
            <p:cNvSpPr>
              <a:spLocks/>
            </p:cNvSpPr>
            <p:nvPr userDrawn="1"/>
          </p:nvSpPr>
          <p:spPr bwMode="black">
            <a:xfrm>
              <a:off x="7729876" y="2930378"/>
              <a:ext cx="111133" cy="37942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sp>
          <p:nvSpPr>
            <p:cNvPr id="17" name="Freeform 32"/>
            <p:cNvSpPr>
              <a:spLocks/>
            </p:cNvSpPr>
            <p:nvPr userDrawn="1"/>
          </p:nvSpPr>
          <p:spPr bwMode="black">
            <a:xfrm>
              <a:off x="8037872" y="3082783"/>
              <a:ext cx="111133" cy="227020"/>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fontAlgn="auto">
                <a:spcBef>
                  <a:spcPts val="0"/>
                </a:spcBef>
                <a:spcAft>
                  <a:spcPts val="0"/>
                </a:spcAft>
                <a:defRPr/>
              </a:pPr>
              <a:endParaRPr lang="en-US">
                <a:solidFill>
                  <a:srgbClr val="0096D6"/>
                </a:solidFill>
                <a:latin typeface="+mj-lt"/>
                <a:cs typeface="+mn-cs"/>
              </a:endParaRPr>
            </a:p>
          </p:txBody>
        </p:sp>
      </p:grpSp>
      <p:sp>
        <p:nvSpPr>
          <p:cNvPr id="18" name="TextBox 17"/>
          <p:cNvSpPr txBox="1"/>
          <p:nvPr userDrawn="1"/>
        </p:nvSpPr>
        <p:spPr>
          <a:xfrm>
            <a:off x="1392238" y="2997200"/>
            <a:ext cx="2436812" cy="646113"/>
          </a:xfrm>
          <a:prstGeom prst="rect">
            <a:avLst/>
          </a:prstGeom>
          <a:noFill/>
        </p:spPr>
        <p:txBody>
          <a:bodyPr wrap="none">
            <a:spAutoFit/>
          </a:bodyPr>
          <a:lstStyle/>
          <a:p>
            <a:pPr fontAlgn="auto">
              <a:spcBef>
                <a:spcPts val="0"/>
              </a:spcBef>
              <a:spcAft>
                <a:spcPts val="0"/>
              </a:spcAft>
              <a:defRPr/>
            </a:pPr>
            <a:r>
              <a:rPr lang="en-US" sz="3600" dirty="0">
                <a:solidFill>
                  <a:srgbClr val="FFFFFF"/>
                </a:solidFill>
                <a:latin typeface="+mj-lt"/>
                <a:cs typeface="+mn-cs"/>
              </a:rPr>
              <a:t>Thank you.</a:t>
            </a:r>
          </a:p>
        </p:txBody>
      </p:sp>
      <p:pic>
        <p:nvPicPr>
          <p:cNvPr id="19" name="Picture 2"/>
          <p:cNvPicPr>
            <a:picLocks noChangeAspect="1" noChangeArrowheads="1"/>
          </p:cNvPicPr>
          <p:nvPr userDrawn="1"/>
        </p:nvPicPr>
        <p:blipFill>
          <a:blip r:embed="rId3"/>
          <a:srcRect/>
          <a:stretch>
            <a:fillRect/>
          </a:stretch>
        </p:blipFill>
        <p:spPr bwMode="auto">
          <a:xfrm>
            <a:off x="1020763" y="3644900"/>
            <a:ext cx="2974975" cy="436563"/>
          </a:xfrm>
          <a:prstGeom prst="rect">
            <a:avLst/>
          </a:prstGeom>
          <a:noFill/>
          <a:ln w="9525">
            <a:noFill/>
            <a:miter lim="800000"/>
            <a:headEnd/>
            <a:tailEnd/>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opOnly_Blank">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0"/>
            <a:ext cx="9144000" cy="714375"/>
          </a:xfrm>
          <a:prstGeom prst="rect">
            <a:avLst/>
          </a:prstGeom>
          <a:noFill/>
          <a:ln w="9525">
            <a:noFill/>
            <a:miter lim="800000"/>
            <a:headEnd/>
            <a:tailEnd/>
          </a:ln>
        </p:spPr>
      </p:pic>
      <p:grpSp>
        <p:nvGrpSpPr>
          <p:cNvPr id="3" name="Group 38"/>
          <p:cNvGrpSpPr/>
          <p:nvPr/>
        </p:nvGrpSpPr>
        <p:grpSpPr>
          <a:xfrm>
            <a:off x="341316" y="126666"/>
            <a:ext cx="829176" cy="438356"/>
            <a:chOff x="609600" y="528537"/>
            <a:chExt cx="1444734" cy="763789"/>
          </a:xfrm>
          <a:solidFill>
            <a:schemeClr val="bg1"/>
          </a:solidFill>
        </p:grpSpPr>
        <p:sp>
          <p:nvSpPr>
            <p:cNvPr id="4" name="Rectangle 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dirty="0">
                <a:latin typeface="+mj-lt"/>
                <a:cs typeface="Arial" pitchFamily="34" charset="0"/>
              </a:endParaRPr>
            </a:p>
          </p:txBody>
        </p:sp>
        <p:sp>
          <p:nvSpPr>
            <p:cNvPr id="5" name="Freeform 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dirty="0">
                <a:latin typeface="+mj-lt"/>
                <a:cs typeface="Arial" pitchFamily="34" charset="0"/>
              </a:endParaRPr>
            </a:p>
          </p:txBody>
        </p:sp>
        <p:sp>
          <p:nvSpPr>
            <p:cNvPr id="6" name="Freeform 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dirty="0">
                <a:latin typeface="+mj-lt"/>
                <a:cs typeface="Arial" pitchFamily="34" charset="0"/>
              </a:endParaRPr>
            </a:p>
          </p:txBody>
        </p:sp>
        <p:sp>
          <p:nvSpPr>
            <p:cNvPr id="7" name="Freeform 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dirty="0">
                <a:latin typeface="+mj-lt"/>
                <a:cs typeface="Arial" pitchFamily="34" charset="0"/>
              </a:endParaRPr>
            </a:p>
          </p:txBody>
        </p:sp>
        <p:sp>
          <p:nvSpPr>
            <p:cNvPr id="8" name="Freeform 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dirty="0">
                <a:latin typeface="+mj-lt"/>
                <a:cs typeface="Arial" pitchFamily="34" charset="0"/>
              </a:endParaRPr>
            </a:p>
          </p:txBody>
        </p:sp>
        <p:sp>
          <p:nvSpPr>
            <p:cNvPr id="9" name="Freeform 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cs typeface="Arial" pitchFamily="34" charset="0"/>
              </a:endParaRPr>
            </a:p>
          </p:txBody>
        </p:sp>
        <p:sp>
          <p:nvSpPr>
            <p:cNvPr id="10" name="Freeform 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dirty="0">
                <a:latin typeface="+mj-lt"/>
                <a:cs typeface="Arial" pitchFamily="34" charset="0"/>
              </a:endParaRPr>
            </a:p>
          </p:txBody>
        </p:sp>
        <p:sp>
          <p:nvSpPr>
            <p:cNvPr id="11" name="Freeform 1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cs typeface="Arial" pitchFamily="34" charset="0"/>
              </a:endParaRPr>
            </a:p>
          </p:txBody>
        </p:sp>
        <p:sp>
          <p:nvSpPr>
            <p:cNvPr id="12" name="Freeform 1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cs typeface="Arial" pitchFamily="34" charset="0"/>
              </a:endParaRPr>
            </a:p>
          </p:txBody>
        </p:sp>
        <p:sp>
          <p:nvSpPr>
            <p:cNvPr id="13" name="Freeform 1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dirty="0">
                <a:latin typeface="+mj-lt"/>
                <a:cs typeface="Arial" pitchFamily="34" charset="0"/>
              </a:endParaRPr>
            </a:p>
          </p:txBody>
        </p:sp>
        <p:sp>
          <p:nvSpPr>
            <p:cNvPr id="14" name="Freeform 1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cs typeface="Arial" pitchFamily="34" charset="0"/>
              </a:endParaRPr>
            </a:p>
          </p:txBody>
        </p:sp>
        <p:sp>
          <p:nvSpPr>
            <p:cNvPr id="15" name="Freeform 1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dirty="0">
                <a:latin typeface="+mj-lt"/>
                <a:cs typeface="Arial" pitchFamily="34" charset="0"/>
              </a:endParaRPr>
            </a:p>
          </p:txBody>
        </p:sp>
        <p:sp>
          <p:nvSpPr>
            <p:cNvPr id="16" name="Freeform 1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dirty="0">
                <a:latin typeface="+mj-lt"/>
                <a:cs typeface="Arial" pitchFamily="34" charset="0"/>
              </a:endParaRPr>
            </a:p>
          </p:txBody>
        </p:sp>
        <p:sp>
          <p:nvSpPr>
            <p:cNvPr id="17" name="Freeform 1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dirty="0">
                <a:latin typeface="+mj-lt"/>
                <a:cs typeface="Arial" pitchFamily="34" charset="0"/>
              </a:endParaRPr>
            </a:p>
          </p:txBody>
        </p:sp>
      </p:grpSp>
      <p:sp>
        <p:nvSpPr>
          <p:cNvPr id="18" name="Rectangle 17"/>
          <p:cNvSpPr/>
          <p:nvPr userDrawn="1"/>
        </p:nvSpPr>
        <p:spPr>
          <a:xfrm>
            <a:off x="239713" y="6175375"/>
            <a:ext cx="8609012" cy="3937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7229475" y="6532563"/>
            <a:ext cx="1914525" cy="325437"/>
          </a:xfrm>
          <a:prstGeom prst="rect">
            <a:avLst/>
          </a:prstGeom>
          <a:noFill/>
          <a:ln w="9525">
            <a:noFill/>
            <a:miter lim="800000"/>
            <a:headEnd/>
            <a:tailEnd/>
          </a:ln>
        </p:spPr>
        <p:txBody>
          <a:bodyPr wrap="none" lIns="64282" tIns="32141" rIns="64282" bIns="32141">
            <a:spAutoFit/>
          </a:bodyPr>
          <a:lstStyle/>
          <a:p>
            <a:r>
              <a:rPr lang="en-US" altLang="zh-TW" sz="1000">
                <a:solidFill>
                  <a:srgbClr val="FFFFFF"/>
                </a:solidFill>
              </a:rPr>
              <a:t>Cisco Plus Greater</a:t>
            </a:r>
            <a:r>
              <a:rPr lang="en-US" altLang="zh-TW" sz="1700">
                <a:solidFill>
                  <a:srgbClr val="FFFFFF"/>
                </a:solidFill>
              </a:rPr>
              <a:t> </a:t>
            </a:r>
            <a:r>
              <a:rPr lang="en-US" altLang="zh-TW" sz="1000">
                <a:solidFill>
                  <a:srgbClr val="FFFFFF"/>
                </a:solidFill>
              </a:rPr>
              <a:t>China 2012</a:t>
            </a:r>
          </a:p>
        </p:txBody>
      </p:sp>
      <p:sp>
        <p:nvSpPr>
          <p:cNvPr id="5" name="Rectangle 7"/>
          <p:cNvSpPr>
            <a:spLocks noChangeArrowheads="1"/>
          </p:cNvSpPr>
          <p:nvPr userDrawn="1"/>
        </p:nvSpPr>
        <p:spPr bwMode="ltGray">
          <a:xfrm>
            <a:off x="60325" y="6626225"/>
            <a:ext cx="320675" cy="234950"/>
          </a:xfrm>
          <a:prstGeom prst="rect">
            <a:avLst/>
          </a:prstGeom>
          <a:noFill/>
          <a:ln w="9525">
            <a:noFill/>
            <a:miter lim="800000"/>
            <a:headEnd/>
            <a:tailEnd/>
          </a:ln>
        </p:spPr>
        <p:txBody>
          <a:bodyPr wrap="none" lIns="82124" tIns="41061" rIns="82124" bIns="41061" anchor="b">
            <a:spAutoFit/>
          </a:bodyPr>
          <a:lstStyle/>
          <a:p>
            <a:pPr algn="r" defTabSz="814388"/>
            <a:fld id="{224898EB-37E2-4D83-9AD1-9460DB56E5D6}" type="slidenum">
              <a:rPr lang="en-US" altLang="zh-CN" sz="1000">
                <a:solidFill>
                  <a:srgbClr val="8E8E95"/>
                </a:solidFill>
              </a:rPr>
              <a:pPr algn="r" defTabSz="814388"/>
              <a:t>‹#›</a:t>
            </a:fld>
            <a:endParaRPr lang="en-US" altLang="zh-CN" sz="1000">
              <a:solidFill>
                <a:srgbClr val="8E8E95"/>
              </a:solidFill>
            </a:endParaRPr>
          </a:p>
        </p:txBody>
      </p:sp>
      <p:sp>
        <p:nvSpPr>
          <p:cNvPr id="6" name="Rectangle 4"/>
          <p:cNvSpPr>
            <a:spLocks noChangeArrowheads="1"/>
          </p:cNvSpPr>
          <p:nvPr userDrawn="1"/>
        </p:nvSpPr>
        <p:spPr bwMode="ltGray">
          <a:xfrm>
            <a:off x="2206625" y="6634163"/>
            <a:ext cx="2249488" cy="190500"/>
          </a:xfrm>
          <a:prstGeom prst="rect">
            <a:avLst/>
          </a:prstGeom>
          <a:noFill/>
          <a:ln w="9525">
            <a:noFill/>
            <a:miter lim="800000"/>
            <a:headEnd/>
            <a:tailEnd/>
          </a:ln>
        </p:spPr>
        <p:txBody>
          <a:bodyPr wrap="none" lIns="82124" tIns="41061" rIns="82124" bIns="41061" anchor="b" anchorCtr="1">
            <a:spAutoFit/>
          </a:bodyPr>
          <a:lstStyle/>
          <a:p>
            <a:pPr defTabSz="814388"/>
            <a:r>
              <a:rPr lang="en-US" altLang="zh-CN" sz="700">
                <a:solidFill>
                  <a:srgbClr val="8E8E95"/>
                </a:solidFill>
              </a:rPr>
              <a:t>© 2012 Cisco and/or its affiliates. All rights reserved.</a:t>
            </a:r>
          </a:p>
        </p:txBody>
      </p:sp>
      <p:sp>
        <p:nvSpPr>
          <p:cNvPr id="7" name="Rectangle 5"/>
          <p:cNvSpPr>
            <a:spLocks noChangeArrowheads="1"/>
          </p:cNvSpPr>
          <p:nvPr userDrawn="1"/>
        </p:nvSpPr>
        <p:spPr bwMode="ltGray">
          <a:xfrm>
            <a:off x="4748213" y="6632575"/>
            <a:ext cx="676275" cy="190500"/>
          </a:xfrm>
          <a:prstGeom prst="rect">
            <a:avLst/>
          </a:prstGeom>
          <a:noFill/>
          <a:ln w="9525">
            <a:noFill/>
            <a:miter lim="800000"/>
            <a:headEnd/>
            <a:tailEnd/>
          </a:ln>
        </p:spPr>
        <p:txBody>
          <a:bodyPr wrap="none" lIns="82124" tIns="41061" rIns="82124" bIns="41061" anchor="b">
            <a:spAutoFit/>
          </a:bodyPr>
          <a:lstStyle/>
          <a:p>
            <a:pPr algn="r" defTabSz="814388"/>
            <a:r>
              <a:rPr lang="en-US" altLang="zh-CN" sz="700">
                <a:solidFill>
                  <a:srgbClr val="8E8E95"/>
                </a:solidFill>
              </a:rPr>
              <a:t>Cisco Public</a:t>
            </a:r>
          </a:p>
        </p:txBody>
      </p:sp>
      <p:sp>
        <p:nvSpPr>
          <p:cNvPr id="8" name="Rectangle 6"/>
          <p:cNvSpPr>
            <a:spLocks noChangeArrowheads="1"/>
          </p:cNvSpPr>
          <p:nvPr userDrawn="1"/>
        </p:nvSpPr>
        <p:spPr bwMode="ltGray">
          <a:xfrm>
            <a:off x="812800" y="6632575"/>
            <a:ext cx="704850" cy="190500"/>
          </a:xfrm>
          <a:prstGeom prst="rect">
            <a:avLst/>
          </a:prstGeom>
          <a:noFill/>
          <a:ln w="9525">
            <a:noFill/>
            <a:miter lim="800000"/>
            <a:headEnd/>
            <a:tailEnd/>
          </a:ln>
        </p:spPr>
        <p:txBody>
          <a:bodyPr wrap="none" lIns="82124" tIns="41061" rIns="82124" bIns="41061" anchor="b" anchorCtr="1">
            <a:spAutoFit/>
          </a:bodyPr>
          <a:lstStyle/>
          <a:p>
            <a:pPr defTabSz="814388"/>
            <a:r>
              <a:rPr lang="en-US" altLang="zh-CN" sz="700">
                <a:solidFill>
                  <a:srgbClr val="8E8E95"/>
                </a:solidFill>
              </a:rPr>
              <a:t>BRKxxx-xxxx</a:t>
            </a:r>
          </a:p>
        </p:txBody>
      </p:sp>
      <p:sp>
        <p:nvSpPr>
          <p:cNvPr id="4" name="Title 1"/>
          <p:cNvSpPr>
            <a:spLocks noGrp="1"/>
          </p:cNvSpPr>
          <p:nvPr>
            <p:ph type="title"/>
          </p:nvPr>
        </p:nvSpPr>
        <p:spPr>
          <a:xfrm>
            <a:off x="228600" y="0"/>
            <a:ext cx="8610600" cy="990600"/>
          </a:xfrm>
          <a:prstGeom prst="rect">
            <a:avLst/>
          </a:prstGeom>
        </p:spPr>
        <p:txBody>
          <a:bodyPr anchor="b" anchorCtr="0"/>
          <a:lstStyle>
            <a:lvl1pPr algn="l">
              <a:defRPr sz="3200" b="1">
                <a:solidFill>
                  <a:srgbClr val="B61E8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6693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04893" y="464478"/>
            <a:ext cx="7924721" cy="653139"/>
          </a:xfrm>
          <a:prstGeom prst="rect">
            <a:avLst/>
          </a:prstGeom>
        </p:spPr>
        <p:txBody>
          <a:bodyPr rtlCol="0">
            <a:noAutofit/>
          </a:bodyPr>
          <a:lstStyle>
            <a:lvl1pPr>
              <a:defRPr sz="3200"/>
            </a:lvl1pPr>
          </a:lstStyle>
          <a:p>
            <a:r>
              <a:rPr lang="en-US" dirty="0" smtClean="0"/>
              <a:t>Slide Title Goes Here</a:t>
            </a:r>
            <a:endParaRPr lang="en-US" dirty="0"/>
          </a:p>
        </p:txBody>
      </p:sp>
    </p:spTree>
    <p:extLst>
      <p:ext uri="{BB962C8B-B14F-4D97-AF65-F5344CB8AC3E}">
        <p14:creationId xmlns:p14="http://schemas.microsoft.com/office/powerpoint/2010/main" val="149940455"/>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Bullet">
    <p:spTree>
      <p:nvGrpSpPr>
        <p:cNvPr id="1" name=""/>
        <p:cNvGrpSpPr/>
        <p:nvPr/>
      </p:nvGrpSpPr>
      <p:grpSpPr>
        <a:xfrm>
          <a:off x="0" y="0"/>
          <a:ext cx="0" cy="0"/>
          <a:chOff x="0" y="0"/>
          <a:chExt cx="0" cy="0"/>
        </a:xfrm>
      </p:grpSpPr>
      <p:sp>
        <p:nvSpPr>
          <p:cNvPr id="2" name="Title 1"/>
          <p:cNvSpPr>
            <a:spLocks noGrp="1"/>
          </p:cNvSpPr>
          <p:nvPr>
            <p:ph type="title"/>
          </p:nvPr>
        </p:nvSpPr>
        <p:spPr>
          <a:xfrm>
            <a:off x="267313" y="873370"/>
            <a:ext cx="8588861" cy="498227"/>
          </a:xfrm>
        </p:spPr>
        <p:txBody>
          <a:bodyPr anchor="t" anchorCtr="0"/>
          <a:lstStyle>
            <a:lvl1pPr algn="l" defTabSz="914400" rtl="0" eaLnBrk="1" latinLnBrk="0" hangingPunct="1">
              <a:lnSpc>
                <a:spcPct val="80000"/>
              </a:lnSpc>
              <a:spcBef>
                <a:spcPct val="0"/>
              </a:spcBef>
              <a:buNone/>
              <a:defRPr lang="en-US" sz="32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64408" y="1441345"/>
            <a:ext cx="8578850" cy="4527655"/>
          </a:xfrm>
        </p:spPr>
        <p:txBody>
          <a:bodyPr/>
          <a:lstStyle>
            <a:lvl1pPr>
              <a:lnSpc>
                <a:spcPct val="95000"/>
              </a:lnSpc>
              <a:spcBef>
                <a:spcPts val="1480"/>
              </a:spcBef>
              <a:defRPr sz="2800">
                <a:solidFill>
                  <a:srgbClr val="435153"/>
                </a:solidFill>
                <a:latin typeface="+mj-lt"/>
              </a:defRPr>
            </a:lvl1pPr>
            <a:lvl2pPr>
              <a:lnSpc>
                <a:spcPct val="95000"/>
              </a:lnSpc>
              <a:spcBef>
                <a:spcPts val="600"/>
              </a:spcBef>
              <a:defRPr sz="2400">
                <a:solidFill>
                  <a:srgbClr val="435153"/>
                </a:solidFill>
                <a:latin typeface="+mj-lt"/>
              </a:defRPr>
            </a:lvl2pPr>
            <a:lvl3pPr>
              <a:defRPr sz="2000">
                <a:solidFill>
                  <a:srgbClr val="435153"/>
                </a:solidFill>
                <a:latin typeface="+mj-lt"/>
              </a:defRPr>
            </a:lvl3pPr>
            <a:lvl4pPr>
              <a:defRPr sz="1600">
                <a:solidFill>
                  <a:srgbClr val="435153"/>
                </a:solidFill>
                <a:latin typeface="+mj-lt"/>
              </a:defRPr>
            </a:lvl4pPr>
            <a:lvl5pPr>
              <a:defRPr>
                <a:solidFill>
                  <a:srgbClr val="435153"/>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 name="Group 38"/>
          <p:cNvGrpSpPr/>
          <p:nvPr/>
        </p:nvGrpSpPr>
        <p:grpSpPr>
          <a:xfrm>
            <a:off x="341316" y="126666"/>
            <a:ext cx="829176" cy="438356"/>
            <a:chOff x="609600" y="528537"/>
            <a:chExt cx="1444734" cy="763789"/>
          </a:xfrm>
          <a:solidFill>
            <a:schemeClr val="bg1"/>
          </a:solidFill>
        </p:grpSpPr>
        <p:sp>
          <p:nvSpPr>
            <p:cNvPr id="9" name="Rectangle 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10" name="Freeform 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1" name="Freeform 1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2" name="Freeform 1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13" name="Freeform 1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14" name="Freeform 1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15" name="Freeform 1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6" name="Freeform 1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7" name="Freeform 1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8" name="Freeform 1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19" name="Freeform 1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0" name="Freeform 1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21" name="Freeform 2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2" name="Freeform 2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3" name="Rectangle 22"/>
          <p:cNvSpPr/>
          <p:nvPr userDrawn="1"/>
        </p:nvSpPr>
        <p:spPr>
          <a:xfrm>
            <a:off x="216569" y="6280484"/>
            <a:ext cx="8718884" cy="2967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991253248"/>
      </p:ext>
    </p:extLst>
  </p:cSld>
  <p:clrMapOvr>
    <a:masterClrMapping/>
  </p:clrMapOvr>
  <p:transition>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Bullet_Title no bar">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
        <p:nvSpPr>
          <p:cNvPr id="3" name="Rectangle 2"/>
          <p:cNvSpPr/>
          <p:nvPr userDrawn="1"/>
        </p:nvSpPr>
        <p:spPr>
          <a:xfrm>
            <a:off x="187378" y="6265889"/>
            <a:ext cx="8709285" cy="30729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947433667"/>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40" name="Rounded Rectangle 39"/>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5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mj-lt"/>
              </a:rPr>
              <a:pPr algn="r" defTabSz="814388">
                <a:lnSpc>
                  <a:spcPct val="100000"/>
                </a:lnSpc>
              </a:pPr>
              <a:t>‹#›</a:t>
            </a:fld>
            <a:endParaRPr lang="en-US" sz="600" dirty="0">
              <a:solidFill>
                <a:schemeClr val="bg2"/>
              </a:solidFill>
              <a:latin typeface="+mj-lt"/>
            </a:endParaRPr>
          </a:p>
        </p:txBody>
      </p:sp>
      <p:sp>
        <p:nvSpPr>
          <p:cNvPr id="3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2012 Cisco and/or its affiliates. All rights reserved.</a:t>
            </a:r>
            <a:endParaRPr lang="en-US" sz="600" dirty="0">
              <a:solidFill>
                <a:srgbClr val="FFFFFF"/>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6738"/>
            <a:ext cx="8477250" cy="3438525"/>
          </a:xfrm>
          <a:prstGeom prst="rect">
            <a:avLst/>
          </a:prstGeom>
          <a:noFill/>
        </p:spPr>
      </p:pic>
      <p:sp>
        <p:nvSpPr>
          <p:cNvPr id="26" name="Rectangle 25"/>
          <p:cNvSpPr/>
          <p:nvPr userDrawn="1"/>
        </p:nvSpPr>
        <p:spPr>
          <a:xfrm>
            <a:off x="217357" y="3020518"/>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25"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441345"/>
            <a:ext cx="8578850" cy="4527655"/>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411242"/>
            <a:ext cx="3759720"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8" name="Text Placeholder 11"/>
          <p:cNvSpPr>
            <a:spLocks noGrp="1"/>
          </p:cNvSpPr>
          <p:nvPr>
            <p:ph type="body" sz="quarter" idx="13" hasCustomPrompt="1"/>
          </p:nvPr>
        </p:nvSpPr>
        <p:spPr>
          <a:xfrm>
            <a:off x="5310432" y="4735551"/>
            <a:ext cx="3236976" cy="338554"/>
          </a:xfrm>
          <a:noFill/>
        </p:spPr>
        <p:txBody>
          <a:bodyPr vert="horz" wrap="square" lIns="91440" tIns="45720" rIns="91440" bIns="45720" rtlCol="0">
            <a:spAutoFit/>
          </a:bodyPr>
          <a:lstStyle>
            <a:lvl1pPr marL="114300" marR="0" indent="-114300" algn="l" defTabSz="9144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50000"/>
                  </a:srgbClr>
                </a:solidFill>
                <a:effectLst/>
                <a:uLnTx/>
                <a:uFillTx/>
                <a:latin typeface="Ciscolight" pitchFamily="2" charset="0"/>
                <a:ea typeface="+mn-ea"/>
                <a:cs typeface="+mn-cs"/>
              </a:rPr>
              <a:t>Source Name</a:t>
            </a:r>
          </a:p>
        </p:txBody>
      </p:sp>
      <p:sp>
        <p:nvSpPr>
          <p:cNvPr id="11"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
        <p:nvSpPr>
          <p:cNvPr id="1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7"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21" name="Picture 20" descr="verticalbar.png"/>
          <p:cNvPicPr>
            <a:picLocks noChangeAspect="1"/>
          </p:cNvPicPr>
          <p:nvPr userDrawn="1"/>
        </p:nvPicPr>
        <p:blipFill>
          <a:blip r:embed="rId2" cstate="print"/>
          <a:stretch>
            <a:fillRect/>
          </a:stretch>
        </p:blipFill>
        <p:spPr>
          <a:xfrm>
            <a:off x="4948236" y="1335313"/>
            <a:ext cx="83809" cy="4961463"/>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41"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898" r:id="rId1"/>
    <p:sldLayoutId id="2147483929" r:id="rId2"/>
    <p:sldLayoutId id="2147483899" r:id="rId3"/>
    <p:sldLayoutId id="2147483928"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1" r:id="rId25"/>
    <p:sldLayoutId id="2147483922" r:id="rId26"/>
    <p:sldLayoutId id="2147483923" r:id="rId27"/>
    <p:sldLayoutId id="2147483924" r:id="rId28"/>
    <p:sldLayoutId id="2147483925" r:id="rId29"/>
    <p:sldLayoutId id="2147483926" r:id="rId30"/>
    <p:sldLayoutId id="2147483927" r:id="rId31"/>
    <p:sldLayoutId id="2147483931" r:id="rId32"/>
    <p:sldLayoutId id="2147483932" r:id="rId33"/>
    <p:sldLayoutId id="2147483933" r:id="rId34"/>
    <p:sldLayoutId id="2147483936" r:id="rId35"/>
    <p:sldLayoutId id="2147483938" r:id="rId36"/>
    <p:sldLayoutId id="2147483940" r:id="rId37"/>
    <p:sldLayoutId id="2147483941" r:id="rId38"/>
    <p:sldLayoutId id="2147483944" r:id="rId39"/>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mailto:ask-smart-services-cn@cisco.com"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mailto:ask-smart-services-cn@cisco.com" TargetMode="Externa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image" Target="../media/image20.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notesSlide" Target="../notesSlides/notesSlide4.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slideLayout" Target="../slideLayouts/slideLayout9.xml"/><Relationship Id="rId8" Type="http://schemas.openxmlformats.org/officeDocument/2006/relationships/tags" Target="../tags/tag8.xml"/><Relationship Id="rId51"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221393" y="1518333"/>
            <a:ext cx="8112125" cy="2918779"/>
          </a:xfrm>
        </p:spPr>
        <p:txBody>
          <a:bodyPr anchor="t"/>
          <a:lstStyle/>
          <a:p>
            <a:pPr algn="ctr" fontAlgn="auto">
              <a:spcAft>
                <a:spcPts val="0"/>
              </a:spcAft>
              <a:defRPr/>
            </a:pPr>
            <a:r>
              <a:rPr lang="zh-CN" altLang="en-US" sz="4800" dirty="0" smtClean="0">
                <a:ea typeface="华文楷体" pitchFamily="2" charset="-122"/>
              </a:rPr>
              <a:t>思科智能关怀服务介绍</a:t>
            </a:r>
            <a:r>
              <a:rPr altLang="zh-CN" sz="4800" smtClean="0">
                <a:ea typeface="华文楷体" pitchFamily="2" charset="-122"/>
              </a:rPr>
              <a:t/>
            </a:r>
            <a:br>
              <a:rPr altLang="zh-CN" sz="4800" smtClean="0">
                <a:ea typeface="华文楷体" pitchFamily="2" charset="-122"/>
              </a:rPr>
            </a:br>
            <a:r>
              <a:rPr altLang="zh-CN" sz="4800" smtClean="0">
                <a:ea typeface="华文楷体" pitchFamily="2" charset="-122"/>
              </a:rPr>
              <a:t>Cisco Smart C</a:t>
            </a:r>
            <a:r>
              <a:rPr lang="en-US" altLang="zh-CN" sz="4800" dirty="0" smtClean="0">
                <a:ea typeface="华文楷体" pitchFamily="2" charset="-122"/>
              </a:rPr>
              <a:t>are </a:t>
            </a:r>
            <a:r>
              <a:rPr altLang="zh-CN" sz="4800" smtClean="0">
                <a:ea typeface="华文楷体" pitchFamily="2" charset="-122"/>
              </a:rPr>
              <a:t>Service</a:t>
            </a:r>
            <a:endParaRPr sz="4800" b="1">
              <a:solidFill>
                <a:schemeClr val="bg1"/>
              </a:solidFill>
            </a:endParaRPr>
          </a:p>
        </p:txBody>
      </p:sp>
      <p:sp>
        <p:nvSpPr>
          <p:cNvPr id="10" name="Subtitle 9"/>
          <p:cNvSpPr>
            <a:spLocks noGrp="1"/>
          </p:cNvSpPr>
          <p:nvPr>
            <p:ph type="subTitle" idx="1"/>
          </p:nvPr>
        </p:nvSpPr>
        <p:spPr>
          <a:xfrm>
            <a:off x="452407" y="4464068"/>
            <a:ext cx="8152041" cy="837140"/>
          </a:xfrm>
        </p:spPr>
        <p:txBody>
          <a:bodyPr>
            <a:noAutofit/>
          </a:bodyPr>
          <a:lstStyle/>
          <a:p>
            <a:pPr fontAlgn="auto">
              <a:spcBef>
                <a:spcPts val="0"/>
              </a:spcBef>
              <a:spcAft>
                <a:spcPts val="0"/>
              </a:spcAft>
              <a:defRPr/>
            </a:pPr>
            <a:r>
              <a:rPr lang="zh-CN" altLang="en-US" sz="2400" b="1" dirty="0">
                <a:latin typeface="华文楷体" pitchFamily="2" charset="-122"/>
                <a:ea typeface="华文楷体" pitchFamily="2" charset="-122"/>
              </a:rPr>
              <a:t>王磊 </a:t>
            </a:r>
            <a:r>
              <a:rPr lang="en-US" altLang="zh-CN" sz="2400" b="1" dirty="0" smtClean="0">
                <a:latin typeface="华文楷体" pitchFamily="2" charset="-122"/>
                <a:ea typeface="华文楷体" pitchFamily="2" charset="-122"/>
              </a:rPr>
              <a:t>lwang4@cisco.com</a:t>
            </a:r>
          </a:p>
          <a:p>
            <a:pPr fontAlgn="auto">
              <a:spcBef>
                <a:spcPts val="0"/>
              </a:spcBef>
              <a:spcAft>
                <a:spcPts val="0"/>
              </a:spcAft>
              <a:defRPr/>
            </a:pPr>
            <a:r>
              <a:rPr lang="zh-CN" altLang="en-US" sz="2400" b="1" dirty="0" smtClean="0">
                <a:latin typeface="华文楷体" pitchFamily="2" charset="-122"/>
                <a:ea typeface="华文楷体" pitchFamily="2" charset="-122"/>
              </a:rPr>
              <a:t>左珑 </a:t>
            </a:r>
            <a:r>
              <a:rPr lang="en-US" altLang="zh-CN" sz="2400" b="1" dirty="0" smtClean="0">
                <a:latin typeface="华文楷体" pitchFamily="2" charset="-122"/>
                <a:ea typeface="华文楷体" pitchFamily="2" charset="-122"/>
              </a:rPr>
              <a:t>lzuo@cisco.com</a:t>
            </a:r>
            <a:endParaRPr lang="en-US" altLang="zh-CN" sz="2400" b="1" dirty="0">
              <a:latin typeface="华文楷体" pitchFamily="2" charset="-122"/>
              <a:ea typeface="华文楷体" pitchFamily="2" charset="-122"/>
            </a:endParaRPr>
          </a:p>
        </p:txBody>
      </p:sp>
      <p:sp>
        <p:nvSpPr>
          <p:cNvPr id="5" name="Rectangle 4"/>
          <p:cNvSpPr/>
          <p:nvPr/>
        </p:nvSpPr>
        <p:spPr>
          <a:xfrm>
            <a:off x="4400550" y="0"/>
            <a:ext cx="4743450" cy="708025"/>
          </a:xfrm>
          <a:prstGeom prst="rect">
            <a:avLst/>
          </a:prstGeom>
        </p:spPr>
        <p:txBody>
          <a:bodyPr>
            <a:spAutoFit/>
          </a:bodyPr>
          <a:lstStyle/>
          <a:p>
            <a:pPr algn="r" fontAlgn="auto">
              <a:spcBef>
                <a:spcPts val="0"/>
              </a:spcBef>
              <a:spcAft>
                <a:spcPts val="0"/>
              </a:spcAft>
              <a:defRPr/>
            </a:pPr>
            <a:r>
              <a:rPr lang="zh-CN" altLang="en-US" sz="2000" b="1" dirty="0">
                <a:solidFill>
                  <a:schemeClr val="bg1"/>
                </a:solidFill>
                <a:latin typeface="+mj-lt"/>
                <a:ea typeface="华文楷体" pitchFamily="2" charset="-122"/>
                <a:cs typeface="+mn-cs"/>
              </a:rPr>
              <a:t>思科服务 </a:t>
            </a:r>
            <a:endParaRPr lang="en-US" altLang="zh-CN" sz="2000" b="1" dirty="0">
              <a:solidFill>
                <a:schemeClr val="bg1"/>
              </a:solidFill>
              <a:latin typeface="+mj-lt"/>
              <a:ea typeface="华文楷体" pitchFamily="2" charset="-122"/>
              <a:cs typeface="+mn-cs"/>
            </a:endParaRPr>
          </a:p>
          <a:p>
            <a:pPr algn="r" fontAlgn="auto">
              <a:spcBef>
                <a:spcPts val="0"/>
              </a:spcBef>
              <a:spcAft>
                <a:spcPts val="0"/>
              </a:spcAft>
              <a:defRPr/>
            </a:pPr>
            <a:r>
              <a:rPr lang="zh-CN" altLang="en-US" sz="2000" b="1" dirty="0">
                <a:solidFill>
                  <a:schemeClr val="bg1"/>
                </a:solidFill>
                <a:latin typeface="+mj-lt"/>
                <a:ea typeface="华文楷体" pitchFamily="2" charset="-122"/>
                <a:cs typeface="+mn-cs"/>
              </a:rPr>
              <a:t>智慧助赢未来</a:t>
            </a:r>
            <a:endParaRPr lang="en-US" sz="2000" b="1" dirty="0">
              <a:solidFill>
                <a:schemeClr val="bg1"/>
              </a:solidFill>
              <a:latin typeface="+mj-lt"/>
              <a:ea typeface="华文楷体" pitchFamily="2" charset="-122"/>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zh-CN" altLang="en-US" dirty="0" smtClean="0">
                <a:latin typeface="新宋体" pitchFamily="49" charset="-122"/>
                <a:ea typeface="新宋体" pitchFamily="49" charset="-122"/>
              </a:rPr>
              <a:t>独树一帜的服务交付</a:t>
            </a:r>
            <a:endParaRPr dirty="0">
              <a:latin typeface="新宋体" pitchFamily="49" charset="-122"/>
              <a:ea typeface="新宋体" pitchFamily="49" charset="-122"/>
              <a:cs typeface="+mj-cs"/>
            </a:endParaRPr>
          </a:p>
        </p:txBody>
      </p:sp>
      <p:sp>
        <p:nvSpPr>
          <p:cNvPr id="3" name="Rectangle 2"/>
          <p:cNvSpPr/>
          <p:nvPr/>
        </p:nvSpPr>
        <p:spPr>
          <a:xfrm>
            <a:off x="0" y="4195769"/>
            <a:ext cx="9144000" cy="1671637"/>
          </a:xfrm>
          <a:prstGeom prst="rect">
            <a:avLst/>
          </a:prstGeom>
          <a:gradFill flip="none" rotWithShape="1">
            <a:gsLst>
              <a:gs pos="0">
                <a:schemeClr val="bg1">
                  <a:lumMod val="85000"/>
                </a:schemeClr>
              </a:gs>
              <a:gs pos="100000">
                <a:schemeClr val="accent1">
                  <a:tint val="23500"/>
                  <a:satMod val="160000"/>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30" name="Oval 29"/>
          <p:cNvSpPr>
            <a:spLocks noChangeArrowheads="1"/>
          </p:cNvSpPr>
          <p:nvPr/>
        </p:nvSpPr>
        <p:spPr bwMode="auto">
          <a:xfrm>
            <a:off x="596900" y="5030788"/>
            <a:ext cx="7950200" cy="647700"/>
          </a:xfrm>
          <a:prstGeom prst="ellipse">
            <a:avLst/>
          </a:prstGeom>
          <a:gradFill rotWithShape="1">
            <a:gsLst>
              <a:gs pos="0">
                <a:srgbClr val="000000"/>
              </a:gs>
              <a:gs pos="100000">
                <a:srgbClr val="E6E8E6">
                  <a:alpha val="0"/>
                </a:srgbClr>
              </a:gs>
            </a:gsLst>
            <a:path path="shape">
              <a:fillToRect l="50000" t="50000" r="50000" b="50000"/>
            </a:path>
          </a:gradFill>
          <a:ln w="25400">
            <a:noFill/>
            <a:round/>
            <a:headEnd/>
            <a:tailEnd/>
          </a:ln>
          <a:effectLst>
            <a:outerShdw blurRad="63500" dist="50800" dir="5400000" algn="ctr" rotWithShape="0">
              <a:srgbClr val="000000">
                <a:alpha val="26999"/>
              </a:srgbClr>
            </a:outerShdw>
          </a:effec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sp>
        <p:nvSpPr>
          <p:cNvPr id="31" name="Trapezoid 30"/>
          <p:cNvSpPr/>
          <p:nvPr/>
        </p:nvSpPr>
        <p:spPr bwMode="auto">
          <a:xfrm>
            <a:off x="1261852" y="4142369"/>
            <a:ext cx="6620296" cy="810434"/>
          </a:xfrm>
          <a:prstGeom prst="trapezoid">
            <a:avLst>
              <a:gd name="adj" fmla="val 165772"/>
            </a:avLst>
          </a:prstGeom>
          <a:gradFill flip="none" rotWithShape="1">
            <a:gsLst>
              <a:gs pos="0">
                <a:srgbClr val="000000">
                  <a:lumMod val="50000"/>
                  <a:lumOff val="50000"/>
                </a:srgbClr>
              </a:gs>
              <a:gs pos="100000">
                <a:srgbClr val="000000">
                  <a:lumMod val="65000"/>
                  <a:lumOff val="35000"/>
                </a:srgbClr>
              </a:gs>
            </a:gsLst>
            <a:lin ang="5400000" scaled="1"/>
            <a:tileRect/>
          </a:gradFill>
          <a:ln w="9525" cap="flat" cmpd="sng" algn="ctr">
            <a:gradFill flip="none" rotWithShape="1">
              <a:gsLst>
                <a:gs pos="0">
                  <a:srgbClr val="FFFFFF"/>
                </a:gs>
                <a:gs pos="100000">
                  <a:srgbClr val="667263">
                    <a:tint val="23500"/>
                    <a:satMod val="160000"/>
                    <a:alpha val="0"/>
                  </a:srgbClr>
                </a:gs>
              </a:gsLst>
              <a:lin ang="16200000" scaled="1"/>
              <a:tileRect/>
            </a:gradFill>
            <a:prstDash val="solid"/>
            <a:round/>
            <a:headEnd type="none" w="med" len="med"/>
            <a:tailEnd type="none" w="med" len="med"/>
          </a:ln>
          <a:effectLst/>
        </p:spPr>
        <p:txBody>
          <a:bodyPr lIns="92075" tIns="46038" rIns="92075" bIns="46038" anchor="ctr"/>
          <a:lstStyle/>
          <a:p>
            <a:pPr marL="119063" indent="-119063" algn="ctr">
              <a:defRPr/>
            </a:pPr>
            <a:endParaRPr lang="en-US" b="1" kern="0" dirty="0">
              <a:solidFill>
                <a:sysClr val="windowText" lastClr="000000"/>
              </a:solidFill>
              <a:latin typeface="新宋体" pitchFamily="49" charset="-122"/>
              <a:ea typeface="新宋体" pitchFamily="49" charset="-122"/>
              <a:cs typeface="Arial" pitchFamily="34" charset="0"/>
            </a:endParaRPr>
          </a:p>
        </p:txBody>
      </p:sp>
      <p:grpSp>
        <p:nvGrpSpPr>
          <p:cNvPr id="32" name="Group 23"/>
          <p:cNvGrpSpPr>
            <a:grpSpLocks/>
          </p:cNvGrpSpPr>
          <p:nvPr/>
        </p:nvGrpSpPr>
        <p:grpSpPr bwMode="auto">
          <a:xfrm>
            <a:off x="1262064" y="4140200"/>
            <a:ext cx="2524125" cy="1189038"/>
            <a:chOff x="799679" y="4082811"/>
            <a:chExt cx="2524766" cy="1187509"/>
          </a:xfrm>
        </p:grpSpPr>
        <p:sp>
          <p:nvSpPr>
            <p:cNvPr id="33" name="Freeform 32"/>
            <p:cNvSpPr>
              <a:spLocks/>
            </p:cNvSpPr>
            <p:nvPr/>
          </p:nvSpPr>
          <p:spPr bwMode="auto">
            <a:xfrm>
              <a:off x="799679" y="4087410"/>
              <a:ext cx="2524766" cy="807263"/>
            </a:xfrm>
            <a:custGeom>
              <a:avLst/>
              <a:gdLst>
                <a:gd name="T0" fmla="*/ 0 w 3654"/>
                <a:gd name="T1" fmla="*/ 1348 h 1348"/>
                <a:gd name="T2" fmla="*/ 2236 w 3654"/>
                <a:gd name="T3" fmla="*/ 0 h 1348"/>
                <a:gd name="T4" fmla="*/ 3654 w 3654"/>
                <a:gd name="T5" fmla="*/ 0 h 1348"/>
                <a:gd name="T6" fmla="*/ 2690 w 3654"/>
                <a:gd name="T7" fmla="*/ 1348 h 1348"/>
                <a:gd name="T8" fmla="*/ 0 w 3654"/>
                <a:gd name="T9" fmla="*/ 1348 h 1348"/>
                <a:gd name="T10" fmla="*/ 0 w 3654"/>
                <a:gd name="T11" fmla="*/ 1348 h 1348"/>
                <a:gd name="connsiteX0" fmla="*/ 0 w 10000"/>
                <a:gd name="connsiteY0" fmla="*/ 10000 h 10000"/>
                <a:gd name="connsiteX1" fmla="*/ 4375 w 10000"/>
                <a:gd name="connsiteY1" fmla="*/ 0 h 10000"/>
                <a:gd name="connsiteX2" fmla="*/ 10000 w 10000"/>
                <a:gd name="connsiteY2" fmla="*/ 0 h 10000"/>
                <a:gd name="connsiteX3" fmla="*/ 7362 w 10000"/>
                <a:gd name="connsiteY3" fmla="*/ 10000 h 10000"/>
                <a:gd name="connsiteX4" fmla="*/ 0 w 10000"/>
                <a:gd name="connsiteY4" fmla="*/ 10000 h 10000"/>
                <a:gd name="connsiteX5" fmla="*/ 0 w 10000"/>
                <a:gd name="connsiteY5" fmla="*/ 10000 h 10000"/>
                <a:gd name="connsiteX0" fmla="*/ 0 w 9278"/>
                <a:gd name="connsiteY0" fmla="*/ 10000 h 10000"/>
                <a:gd name="connsiteX1" fmla="*/ 4375 w 9278"/>
                <a:gd name="connsiteY1" fmla="*/ 0 h 10000"/>
                <a:gd name="connsiteX2" fmla="*/ 9278 w 9278"/>
                <a:gd name="connsiteY2" fmla="*/ 59 h 10000"/>
                <a:gd name="connsiteX3" fmla="*/ 7362 w 9278"/>
                <a:gd name="connsiteY3" fmla="*/ 10000 h 10000"/>
                <a:gd name="connsiteX4" fmla="*/ 0 w 9278"/>
                <a:gd name="connsiteY4" fmla="*/ 10000 h 10000"/>
                <a:gd name="connsiteX5" fmla="*/ 0 w 9278"/>
                <a:gd name="connsiteY5" fmla="*/ 10000 h 10000"/>
                <a:gd name="connsiteX0" fmla="*/ 0 w 10000"/>
                <a:gd name="connsiteY0" fmla="*/ 10000 h 10000"/>
                <a:gd name="connsiteX1" fmla="*/ 4715 w 10000"/>
                <a:gd name="connsiteY1" fmla="*/ 0 h 10000"/>
                <a:gd name="connsiteX2" fmla="*/ 6264 w 10000"/>
                <a:gd name="connsiteY2" fmla="*/ 64 h 10000"/>
                <a:gd name="connsiteX3" fmla="*/ 10000 w 10000"/>
                <a:gd name="connsiteY3" fmla="*/ 59 h 10000"/>
                <a:gd name="connsiteX4" fmla="*/ 7935 w 10000"/>
                <a:gd name="connsiteY4" fmla="*/ 10000 h 10000"/>
                <a:gd name="connsiteX5" fmla="*/ 0 w 10000"/>
                <a:gd name="connsiteY5" fmla="*/ 10000 h 10000"/>
                <a:gd name="connsiteX6" fmla="*/ 0 w 10000"/>
                <a:gd name="connsiteY6" fmla="*/ 10000 h 10000"/>
                <a:gd name="connsiteX0" fmla="*/ 0 w 10000"/>
                <a:gd name="connsiteY0" fmla="*/ 11217 h 11217"/>
                <a:gd name="connsiteX1" fmla="*/ 4715 w 10000"/>
                <a:gd name="connsiteY1" fmla="*/ 1217 h 11217"/>
                <a:gd name="connsiteX2" fmla="*/ 10000 w 10000"/>
                <a:gd name="connsiteY2" fmla="*/ 1276 h 11217"/>
                <a:gd name="connsiteX3" fmla="*/ 7935 w 10000"/>
                <a:gd name="connsiteY3" fmla="*/ 11217 h 11217"/>
                <a:gd name="connsiteX4" fmla="*/ 0 w 10000"/>
                <a:gd name="connsiteY4" fmla="*/ 11217 h 11217"/>
                <a:gd name="connsiteX5" fmla="*/ 0 w 10000"/>
                <a:gd name="connsiteY5" fmla="*/ 11217 h 11217"/>
                <a:gd name="connsiteX0" fmla="*/ 0 w 10000"/>
                <a:gd name="connsiteY0" fmla="*/ 10691 h 10691"/>
                <a:gd name="connsiteX1" fmla="*/ 4715 w 10000"/>
                <a:gd name="connsiteY1" fmla="*/ 691 h 10691"/>
                <a:gd name="connsiteX2" fmla="*/ 10000 w 10000"/>
                <a:gd name="connsiteY2" fmla="*/ 750 h 10691"/>
                <a:gd name="connsiteX3" fmla="*/ 7935 w 10000"/>
                <a:gd name="connsiteY3" fmla="*/ 10691 h 10691"/>
                <a:gd name="connsiteX4" fmla="*/ 0 w 10000"/>
                <a:gd name="connsiteY4" fmla="*/ 10691 h 10691"/>
                <a:gd name="connsiteX5" fmla="*/ 0 w 10000"/>
                <a:gd name="connsiteY5" fmla="*/ 10691 h 10691"/>
                <a:gd name="connsiteX0" fmla="*/ 0 w 10000"/>
                <a:gd name="connsiteY0" fmla="*/ 10000 h 10000"/>
                <a:gd name="connsiteX1" fmla="*/ 4715 w 10000"/>
                <a:gd name="connsiteY1" fmla="*/ 0 h 10000"/>
                <a:gd name="connsiteX2" fmla="*/ 10000 w 10000"/>
                <a:gd name="connsiteY2" fmla="*/ 59 h 10000"/>
                <a:gd name="connsiteX3" fmla="*/ 7935 w 10000"/>
                <a:gd name="connsiteY3" fmla="*/ 10000 h 10000"/>
                <a:gd name="connsiteX4" fmla="*/ 0 w 10000"/>
                <a:gd name="connsiteY4" fmla="*/ 10000 h 10000"/>
                <a:gd name="connsiteX5" fmla="*/ 0 w 10000"/>
                <a:gd name="connsiteY5" fmla="*/ 10000 h 10000"/>
                <a:gd name="connsiteX0" fmla="*/ 0 w 10000"/>
                <a:gd name="connsiteY0" fmla="*/ 9941 h 9941"/>
                <a:gd name="connsiteX1" fmla="*/ 6010 w 10000"/>
                <a:gd name="connsiteY1" fmla="*/ 19 h 9941"/>
                <a:gd name="connsiteX2" fmla="*/ 10000 w 10000"/>
                <a:gd name="connsiteY2" fmla="*/ 0 h 9941"/>
                <a:gd name="connsiteX3" fmla="*/ 7935 w 10000"/>
                <a:gd name="connsiteY3" fmla="*/ 9941 h 9941"/>
                <a:gd name="connsiteX4" fmla="*/ 0 w 10000"/>
                <a:gd name="connsiteY4" fmla="*/ 9941 h 9941"/>
                <a:gd name="connsiteX5" fmla="*/ 0 w 10000"/>
                <a:gd name="connsiteY5" fmla="*/ 9941 h 9941"/>
                <a:gd name="connsiteX0" fmla="*/ 0 w 10000"/>
                <a:gd name="connsiteY0" fmla="*/ 10020 h 10020"/>
                <a:gd name="connsiteX1" fmla="*/ 5331 w 10000"/>
                <a:gd name="connsiteY1" fmla="*/ 0 h 10020"/>
                <a:gd name="connsiteX2" fmla="*/ 10000 w 10000"/>
                <a:gd name="connsiteY2" fmla="*/ 20 h 10020"/>
                <a:gd name="connsiteX3" fmla="*/ 7935 w 10000"/>
                <a:gd name="connsiteY3" fmla="*/ 10020 h 10020"/>
                <a:gd name="connsiteX4" fmla="*/ 0 w 10000"/>
                <a:gd name="connsiteY4" fmla="*/ 10020 h 10020"/>
                <a:gd name="connsiteX5" fmla="*/ 0 w 10000"/>
                <a:gd name="connsiteY5" fmla="*/ 1002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20">
                  <a:moveTo>
                    <a:pt x="0" y="10020"/>
                  </a:moveTo>
                  <a:lnTo>
                    <a:pt x="5331" y="0"/>
                  </a:lnTo>
                  <a:lnTo>
                    <a:pt x="10000" y="20"/>
                  </a:lnTo>
                  <a:lnTo>
                    <a:pt x="7935" y="10020"/>
                  </a:lnTo>
                  <a:lnTo>
                    <a:pt x="0" y="10020"/>
                  </a:lnTo>
                  <a:lnTo>
                    <a:pt x="0" y="10020"/>
                  </a:lnTo>
                  <a:close/>
                </a:path>
              </a:pathLst>
            </a:custGeom>
            <a:gradFill flip="none" rotWithShape="1">
              <a:gsLst>
                <a:gs pos="0">
                  <a:srgbClr val="000000">
                    <a:lumMod val="65000"/>
                    <a:lumOff val="35000"/>
                  </a:srgbClr>
                </a:gs>
                <a:gs pos="100000">
                  <a:srgbClr val="000000">
                    <a:lumMod val="85000"/>
                    <a:lumOff val="15000"/>
                  </a:srgbClr>
                </a:gs>
              </a:gsLst>
              <a:lin ang="5400000" scaled="1"/>
              <a:tileRect/>
            </a:gradFill>
            <a:ln w="9525" cap="flat" cmpd="sng" algn="ctr">
              <a:noFill/>
              <a:prstDash val="solid"/>
              <a:round/>
              <a:headEnd type="none" w="med" len="med"/>
              <a:tailEnd type="none" w="med" len="med"/>
            </a:ln>
            <a:effectLst>
              <a:innerShdw blurRad="457200" dist="50800" dir="13500000">
                <a:prstClr val="black"/>
              </a:innerShdw>
            </a:effectLst>
          </p:spPr>
          <p:txBody>
            <a:bodyPr lIns="92075" tIns="46038" rIns="92075" bIns="46038" anchor="ctr"/>
            <a:lstStyle/>
            <a:p>
              <a:pPr marL="119063" indent="-119063" algn="ctr">
                <a:defRPr/>
              </a:pPr>
              <a:endParaRPr lang="en-US" b="1" kern="0">
                <a:solidFill>
                  <a:sysClr val="windowText" lastClr="000000"/>
                </a:solidFill>
                <a:latin typeface="新宋体" pitchFamily="49" charset="-122"/>
                <a:ea typeface="新宋体" pitchFamily="49" charset="-122"/>
                <a:cs typeface="Arial" pitchFamily="34" charset="0"/>
              </a:endParaRPr>
            </a:p>
          </p:txBody>
        </p:sp>
        <p:sp>
          <p:nvSpPr>
            <p:cNvPr id="34" name="Freeform 33"/>
            <p:cNvSpPr/>
            <p:nvPr/>
          </p:nvSpPr>
          <p:spPr>
            <a:xfrm>
              <a:off x="801760" y="4082811"/>
              <a:ext cx="1358657" cy="1187509"/>
            </a:xfrm>
            <a:custGeom>
              <a:avLst/>
              <a:gdLst>
                <a:gd name="connsiteX0" fmla="*/ 0 w 2194560"/>
                <a:gd name="connsiteY0" fmla="*/ 1310640 h 2065020"/>
                <a:gd name="connsiteX1" fmla="*/ 0 w 2194560"/>
                <a:gd name="connsiteY1" fmla="*/ 2065020 h 2065020"/>
                <a:gd name="connsiteX2" fmla="*/ 2194560 w 2194560"/>
                <a:gd name="connsiteY2" fmla="*/ 160020 h 2065020"/>
                <a:gd name="connsiteX3" fmla="*/ 2194560 w 2194560"/>
                <a:gd name="connsiteY3" fmla="*/ 0 h 2065020"/>
                <a:gd name="connsiteX4" fmla="*/ 0 w 2194560"/>
                <a:gd name="connsiteY4" fmla="*/ 1310640 h 2065020"/>
                <a:gd name="connsiteX0" fmla="*/ 0 w 2194560"/>
                <a:gd name="connsiteY0" fmla="*/ 1310640 h 2065020"/>
                <a:gd name="connsiteX1" fmla="*/ 0 w 2194560"/>
                <a:gd name="connsiteY1" fmla="*/ 2065020 h 2065020"/>
                <a:gd name="connsiteX2" fmla="*/ 2194560 w 2194560"/>
                <a:gd name="connsiteY2" fmla="*/ 248920 h 2065020"/>
                <a:gd name="connsiteX3" fmla="*/ 2194560 w 2194560"/>
                <a:gd name="connsiteY3" fmla="*/ 0 h 2065020"/>
                <a:gd name="connsiteX4" fmla="*/ 0 w 2194560"/>
                <a:gd name="connsiteY4" fmla="*/ 1310640 h 2065020"/>
                <a:gd name="connsiteX0" fmla="*/ 9525 w 2204085"/>
                <a:gd name="connsiteY0" fmla="*/ 1310640 h 1893570"/>
                <a:gd name="connsiteX1" fmla="*/ 0 w 2204085"/>
                <a:gd name="connsiteY1" fmla="*/ 1893570 h 1893570"/>
                <a:gd name="connsiteX2" fmla="*/ 2204085 w 2204085"/>
                <a:gd name="connsiteY2" fmla="*/ 248920 h 1893570"/>
                <a:gd name="connsiteX3" fmla="*/ 2204085 w 2204085"/>
                <a:gd name="connsiteY3" fmla="*/ 0 h 1893570"/>
                <a:gd name="connsiteX4" fmla="*/ 9525 w 2204085"/>
                <a:gd name="connsiteY4" fmla="*/ 1310640 h 1893570"/>
                <a:gd name="connsiteX0" fmla="*/ 9525 w 2204085"/>
                <a:gd name="connsiteY0" fmla="*/ 1297940 h 1880870"/>
                <a:gd name="connsiteX1" fmla="*/ 0 w 2204085"/>
                <a:gd name="connsiteY1" fmla="*/ 1880870 h 1880870"/>
                <a:gd name="connsiteX2" fmla="*/ 2204085 w 2204085"/>
                <a:gd name="connsiteY2" fmla="*/ 236220 h 1880870"/>
                <a:gd name="connsiteX3" fmla="*/ 2204085 w 2204085"/>
                <a:gd name="connsiteY3" fmla="*/ 0 h 1880870"/>
                <a:gd name="connsiteX4" fmla="*/ 9525 w 2204085"/>
                <a:gd name="connsiteY4" fmla="*/ 1297940 h 1880870"/>
                <a:gd name="connsiteX0" fmla="*/ 0 w 2194560"/>
                <a:gd name="connsiteY0" fmla="*/ 1297940 h 1887220"/>
                <a:gd name="connsiteX1" fmla="*/ 25400 w 2194560"/>
                <a:gd name="connsiteY1" fmla="*/ 1887220 h 1887220"/>
                <a:gd name="connsiteX2" fmla="*/ 2194560 w 2194560"/>
                <a:gd name="connsiteY2" fmla="*/ 236220 h 1887220"/>
                <a:gd name="connsiteX3" fmla="*/ 2194560 w 2194560"/>
                <a:gd name="connsiteY3" fmla="*/ 0 h 1887220"/>
                <a:gd name="connsiteX4" fmla="*/ 0 w 2194560"/>
                <a:gd name="connsiteY4" fmla="*/ 1297940 h 1887220"/>
                <a:gd name="connsiteX0" fmla="*/ 3175 w 2169160"/>
                <a:gd name="connsiteY0" fmla="*/ 1301115 h 1887220"/>
                <a:gd name="connsiteX1" fmla="*/ 0 w 2169160"/>
                <a:gd name="connsiteY1" fmla="*/ 1887220 h 1887220"/>
                <a:gd name="connsiteX2" fmla="*/ 2169160 w 2169160"/>
                <a:gd name="connsiteY2" fmla="*/ 236220 h 1887220"/>
                <a:gd name="connsiteX3" fmla="*/ 2169160 w 2169160"/>
                <a:gd name="connsiteY3" fmla="*/ 0 h 1887220"/>
                <a:gd name="connsiteX4" fmla="*/ 3175 w 2169160"/>
                <a:gd name="connsiteY4" fmla="*/ 1301115 h 1887220"/>
                <a:gd name="connsiteX0" fmla="*/ 3175 w 2169160"/>
                <a:gd name="connsiteY0" fmla="*/ 1301115 h 1887220"/>
                <a:gd name="connsiteX1" fmla="*/ 0 w 2169160"/>
                <a:gd name="connsiteY1" fmla="*/ 1887220 h 1887220"/>
                <a:gd name="connsiteX2" fmla="*/ 2160558 w 2169160"/>
                <a:gd name="connsiteY2" fmla="*/ 251317 h 1887220"/>
                <a:gd name="connsiteX3" fmla="*/ 2169160 w 2169160"/>
                <a:gd name="connsiteY3" fmla="*/ 0 h 1887220"/>
                <a:gd name="connsiteX4" fmla="*/ 3175 w 2169160"/>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1926711 w 2173463"/>
                <a:gd name="connsiteY4" fmla="*/ 10442 h 1887220"/>
                <a:gd name="connsiteX5" fmla="*/ 3175 w 2173463"/>
                <a:gd name="connsiteY5"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150145 h 1736250"/>
                <a:gd name="connsiteX1" fmla="*/ 0 w 2173463"/>
                <a:gd name="connsiteY1" fmla="*/ 1736250 h 1736250"/>
                <a:gd name="connsiteX2" fmla="*/ 2173463 w 2173463"/>
                <a:gd name="connsiteY2" fmla="*/ 100347 h 1736250"/>
                <a:gd name="connsiteX3" fmla="*/ 1928962 w 2173463"/>
                <a:gd name="connsiteY3" fmla="*/ 0 h 1736250"/>
                <a:gd name="connsiteX4" fmla="*/ 3175 w 2173463"/>
                <a:gd name="connsiteY4" fmla="*/ 1150145 h 1736250"/>
                <a:gd name="connsiteX0" fmla="*/ 3175 w 2173463"/>
                <a:gd name="connsiteY0" fmla="*/ 1296083 h 1882188"/>
                <a:gd name="connsiteX1" fmla="*/ 0 w 2173463"/>
                <a:gd name="connsiteY1" fmla="*/ 1882188 h 1882188"/>
                <a:gd name="connsiteX2" fmla="*/ 2173463 w 2173463"/>
                <a:gd name="connsiteY2" fmla="*/ 246285 h 1882188"/>
                <a:gd name="connsiteX3" fmla="*/ 1938026 w 2173463"/>
                <a:gd name="connsiteY3" fmla="*/ 0 h 1882188"/>
                <a:gd name="connsiteX4" fmla="*/ 3175 w 2173463"/>
                <a:gd name="connsiteY4" fmla="*/ 1296083 h 1882188"/>
                <a:gd name="connsiteX0" fmla="*/ 3175 w 1942330"/>
                <a:gd name="connsiteY0" fmla="*/ 1296083 h 1882188"/>
                <a:gd name="connsiteX1" fmla="*/ 0 w 1942330"/>
                <a:gd name="connsiteY1" fmla="*/ 1882188 h 1882188"/>
                <a:gd name="connsiteX2" fmla="*/ 1942330 w 1942330"/>
                <a:gd name="connsiteY2" fmla="*/ 246285 h 1882188"/>
                <a:gd name="connsiteX3" fmla="*/ 1938026 w 1942330"/>
                <a:gd name="connsiteY3" fmla="*/ 0 h 1882188"/>
                <a:gd name="connsiteX4" fmla="*/ 3175 w 1942330"/>
                <a:gd name="connsiteY4" fmla="*/ 1296083 h 1882188"/>
                <a:gd name="connsiteX0" fmla="*/ 205 w 1939360"/>
                <a:gd name="connsiteY0" fmla="*/ 1296083 h 1882188"/>
                <a:gd name="connsiteX1" fmla="*/ 1562 w 1939360"/>
                <a:gd name="connsiteY1" fmla="*/ 1882188 h 1882188"/>
                <a:gd name="connsiteX2" fmla="*/ 1939360 w 1939360"/>
                <a:gd name="connsiteY2" fmla="*/ 246285 h 1882188"/>
                <a:gd name="connsiteX3" fmla="*/ 1935056 w 1939360"/>
                <a:gd name="connsiteY3" fmla="*/ 0 h 1882188"/>
                <a:gd name="connsiteX4" fmla="*/ 205 w 1939360"/>
                <a:gd name="connsiteY4" fmla="*/ 1296083 h 18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360" h="1882188">
                  <a:moveTo>
                    <a:pt x="205" y="1296083"/>
                  </a:moveTo>
                  <a:cubicBezTo>
                    <a:pt x="-853" y="1491451"/>
                    <a:pt x="2620" y="1686820"/>
                    <a:pt x="1562" y="1882188"/>
                  </a:cubicBezTo>
                  <a:lnTo>
                    <a:pt x="1939360" y="246285"/>
                  </a:lnTo>
                  <a:cubicBezTo>
                    <a:pt x="1937925" y="164190"/>
                    <a:pt x="1936491" y="82095"/>
                    <a:pt x="1935056" y="0"/>
                  </a:cubicBezTo>
                  <a:lnTo>
                    <a:pt x="205" y="1296083"/>
                  </a:lnTo>
                  <a:close/>
                </a:path>
              </a:pathLst>
            </a:custGeom>
            <a:gradFill flip="none" rotWithShape="1">
              <a:gsLst>
                <a:gs pos="41000">
                  <a:srgbClr val="BEBEBE">
                    <a:lumMod val="75000"/>
                    <a:alpha val="0"/>
                  </a:srgbClr>
                </a:gs>
                <a:gs pos="57000">
                  <a:srgbClr val="000000"/>
                </a:gs>
              </a:gsLst>
              <a:lin ang="3120000" scaled="0"/>
              <a:tileRect/>
            </a:gradFill>
            <a:ln w="25400" cap="flat" cmpd="sng" algn="ctr">
              <a:noFill/>
              <a:prstDash val="solid"/>
            </a:ln>
            <a:effectLst/>
          </p:spPr>
          <p:txBody>
            <a:bodyPr anchor="ctr"/>
            <a:lstStyle/>
            <a:p>
              <a:pPr algn="ctr">
                <a:defRPr/>
              </a:pPr>
              <a:endParaRPr lang="en-US" kern="0">
                <a:solidFill>
                  <a:srgbClr val="FFFFFF"/>
                </a:solidFill>
                <a:latin typeface="新宋体" pitchFamily="49" charset="-122"/>
                <a:ea typeface="新宋体" pitchFamily="49" charset="-122"/>
                <a:cs typeface="Arial" charset="0"/>
              </a:endParaRPr>
            </a:p>
          </p:txBody>
        </p:sp>
        <p:sp>
          <p:nvSpPr>
            <p:cNvPr id="35" name="Freeform 34"/>
            <p:cNvSpPr/>
            <p:nvPr/>
          </p:nvSpPr>
          <p:spPr>
            <a:xfrm>
              <a:off x="2160511" y="4144644"/>
              <a:ext cx="1116296" cy="96712"/>
            </a:xfrm>
            <a:custGeom>
              <a:avLst/>
              <a:gdLst>
                <a:gd name="connsiteX0" fmla="*/ 0 w 2743200"/>
                <a:gd name="connsiteY0" fmla="*/ 129540 h 129540"/>
                <a:gd name="connsiteX1" fmla="*/ 0 w 2743200"/>
                <a:gd name="connsiteY1" fmla="*/ 0 h 129540"/>
                <a:gd name="connsiteX2" fmla="*/ 2743200 w 2743200"/>
                <a:gd name="connsiteY2" fmla="*/ 0 h 129540"/>
                <a:gd name="connsiteX3" fmla="*/ 2628900 w 2743200"/>
                <a:gd name="connsiteY3" fmla="*/ 114300 h 129540"/>
                <a:gd name="connsiteX4" fmla="*/ 0 w 2743200"/>
                <a:gd name="connsiteY4" fmla="*/ 129540 h 129540"/>
                <a:gd name="connsiteX0" fmla="*/ 0 w 2743200"/>
                <a:gd name="connsiteY0" fmla="*/ 146209 h 146209"/>
                <a:gd name="connsiteX1" fmla="*/ 0 w 2743200"/>
                <a:gd name="connsiteY1" fmla="*/ 0 h 146209"/>
                <a:gd name="connsiteX2" fmla="*/ 2743200 w 2743200"/>
                <a:gd name="connsiteY2" fmla="*/ 0 h 146209"/>
                <a:gd name="connsiteX3" fmla="*/ 2628900 w 2743200"/>
                <a:gd name="connsiteY3" fmla="*/ 114300 h 146209"/>
                <a:gd name="connsiteX4" fmla="*/ 0 w 2743200"/>
                <a:gd name="connsiteY4" fmla="*/ 146209 h 146209"/>
                <a:gd name="connsiteX0" fmla="*/ 0 w 2743200"/>
                <a:gd name="connsiteY0" fmla="*/ 146209 h 146209"/>
                <a:gd name="connsiteX1" fmla="*/ 0 w 2743200"/>
                <a:gd name="connsiteY1" fmla="*/ 0 h 146209"/>
                <a:gd name="connsiteX2" fmla="*/ 2743200 w 2743200"/>
                <a:gd name="connsiteY2" fmla="*/ 0 h 146209"/>
                <a:gd name="connsiteX3" fmla="*/ 2616994 w 2743200"/>
                <a:gd name="connsiteY3" fmla="*/ 135731 h 146209"/>
                <a:gd name="connsiteX4" fmla="*/ 0 w 2743200"/>
                <a:gd name="connsiteY4" fmla="*/ 146209 h 146209"/>
                <a:gd name="connsiteX0" fmla="*/ 45378 w 2743200"/>
                <a:gd name="connsiteY0" fmla="*/ 177166 h 177166"/>
                <a:gd name="connsiteX1" fmla="*/ 0 w 2743200"/>
                <a:gd name="connsiteY1" fmla="*/ 0 h 177166"/>
                <a:gd name="connsiteX2" fmla="*/ 2743200 w 2743200"/>
                <a:gd name="connsiteY2" fmla="*/ 0 h 177166"/>
                <a:gd name="connsiteX3" fmla="*/ 2616994 w 2743200"/>
                <a:gd name="connsiteY3" fmla="*/ 135731 h 177166"/>
                <a:gd name="connsiteX4" fmla="*/ 45378 w 2743200"/>
                <a:gd name="connsiteY4" fmla="*/ 177166 h 177166"/>
                <a:gd name="connsiteX0" fmla="*/ 1 w 2743200"/>
                <a:gd name="connsiteY0" fmla="*/ 153354 h 153354"/>
                <a:gd name="connsiteX1" fmla="*/ 0 w 2743200"/>
                <a:gd name="connsiteY1" fmla="*/ 0 h 153354"/>
                <a:gd name="connsiteX2" fmla="*/ 2743200 w 2743200"/>
                <a:gd name="connsiteY2" fmla="*/ 0 h 153354"/>
                <a:gd name="connsiteX3" fmla="*/ 2616994 w 2743200"/>
                <a:gd name="connsiteY3" fmla="*/ 135731 h 153354"/>
                <a:gd name="connsiteX4" fmla="*/ 1 w 2743200"/>
                <a:gd name="connsiteY4" fmla="*/ 153354 h 153354"/>
                <a:gd name="connsiteX0" fmla="*/ 1 w 2743200"/>
                <a:gd name="connsiteY0" fmla="*/ 153354 h 153354"/>
                <a:gd name="connsiteX1" fmla="*/ 0 w 2743200"/>
                <a:gd name="connsiteY1" fmla="*/ 0 h 153354"/>
                <a:gd name="connsiteX2" fmla="*/ 2743200 w 2743200"/>
                <a:gd name="connsiteY2" fmla="*/ 0 h 153354"/>
                <a:gd name="connsiteX3" fmla="*/ 2611941 w 2743200"/>
                <a:gd name="connsiteY3" fmla="*/ 150828 h 153354"/>
                <a:gd name="connsiteX4" fmla="*/ 1 w 2743200"/>
                <a:gd name="connsiteY4" fmla="*/ 153354 h 153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53354">
                  <a:moveTo>
                    <a:pt x="1" y="153354"/>
                  </a:moveTo>
                  <a:cubicBezTo>
                    <a:pt x="1" y="102236"/>
                    <a:pt x="0" y="51118"/>
                    <a:pt x="0" y="0"/>
                  </a:cubicBezTo>
                  <a:lnTo>
                    <a:pt x="2743200" y="0"/>
                  </a:lnTo>
                  <a:lnTo>
                    <a:pt x="2611941" y="150828"/>
                  </a:lnTo>
                  <a:lnTo>
                    <a:pt x="1" y="153354"/>
                  </a:lnTo>
                  <a:close/>
                </a:path>
              </a:pathLst>
            </a:custGeom>
            <a:gradFill flip="none" rotWithShape="1">
              <a:gsLst>
                <a:gs pos="0">
                  <a:srgbClr val="BEBEBE">
                    <a:lumMod val="75000"/>
                    <a:alpha val="0"/>
                  </a:srgbClr>
                </a:gs>
                <a:gs pos="100000">
                  <a:srgbClr val="000000">
                    <a:alpha val="66000"/>
                  </a:srgbClr>
                </a:gs>
              </a:gsLst>
              <a:lin ang="5400000" scaled="1"/>
              <a:tileRect/>
            </a:gradFill>
            <a:ln w="25400" cap="flat" cmpd="sng" algn="ctr">
              <a:noFill/>
              <a:prstDash val="solid"/>
            </a:ln>
            <a:effectLst/>
          </p:spPr>
          <p:txBody>
            <a:bodyPr anchor="ctr"/>
            <a:lstStyle/>
            <a:p>
              <a:pPr algn="ctr">
                <a:defRPr/>
              </a:pPr>
              <a:endParaRPr lang="en-US" kern="0">
                <a:solidFill>
                  <a:srgbClr val="FFFFFF"/>
                </a:solidFill>
                <a:latin typeface="新宋体" pitchFamily="49" charset="-122"/>
                <a:ea typeface="新宋体" pitchFamily="49" charset="-122"/>
                <a:cs typeface="Arial" charset="0"/>
              </a:endParaRPr>
            </a:p>
          </p:txBody>
        </p:sp>
      </p:grpSp>
      <p:grpSp>
        <p:nvGrpSpPr>
          <p:cNvPr id="111" name="Group 23"/>
          <p:cNvGrpSpPr>
            <a:grpSpLocks/>
          </p:cNvGrpSpPr>
          <p:nvPr/>
        </p:nvGrpSpPr>
        <p:grpSpPr bwMode="auto">
          <a:xfrm flipH="1">
            <a:off x="5357812" y="4140200"/>
            <a:ext cx="2524129" cy="1189038"/>
            <a:chOff x="799679" y="4082811"/>
            <a:chExt cx="2524766" cy="1187509"/>
          </a:xfrm>
        </p:grpSpPr>
        <p:sp>
          <p:nvSpPr>
            <p:cNvPr id="112" name="Freeform 111"/>
            <p:cNvSpPr>
              <a:spLocks/>
            </p:cNvSpPr>
            <p:nvPr/>
          </p:nvSpPr>
          <p:spPr bwMode="auto">
            <a:xfrm>
              <a:off x="799679" y="4087410"/>
              <a:ext cx="2524766" cy="807263"/>
            </a:xfrm>
            <a:custGeom>
              <a:avLst/>
              <a:gdLst>
                <a:gd name="T0" fmla="*/ 0 w 3654"/>
                <a:gd name="T1" fmla="*/ 1348 h 1348"/>
                <a:gd name="T2" fmla="*/ 2236 w 3654"/>
                <a:gd name="T3" fmla="*/ 0 h 1348"/>
                <a:gd name="T4" fmla="*/ 3654 w 3654"/>
                <a:gd name="T5" fmla="*/ 0 h 1348"/>
                <a:gd name="T6" fmla="*/ 2690 w 3654"/>
                <a:gd name="T7" fmla="*/ 1348 h 1348"/>
                <a:gd name="T8" fmla="*/ 0 w 3654"/>
                <a:gd name="T9" fmla="*/ 1348 h 1348"/>
                <a:gd name="T10" fmla="*/ 0 w 3654"/>
                <a:gd name="T11" fmla="*/ 1348 h 1348"/>
                <a:gd name="connsiteX0" fmla="*/ 0 w 10000"/>
                <a:gd name="connsiteY0" fmla="*/ 10000 h 10000"/>
                <a:gd name="connsiteX1" fmla="*/ 4375 w 10000"/>
                <a:gd name="connsiteY1" fmla="*/ 0 h 10000"/>
                <a:gd name="connsiteX2" fmla="*/ 10000 w 10000"/>
                <a:gd name="connsiteY2" fmla="*/ 0 h 10000"/>
                <a:gd name="connsiteX3" fmla="*/ 7362 w 10000"/>
                <a:gd name="connsiteY3" fmla="*/ 10000 h 10000"/>
                <a:gd name="connsiteX4" fmla="*/ 0 w 10000"/>
                <a:gd name="connsiteY4" fmla="*/ 10000 h 10000"/>
                <a:gd name="connsiteX5" fmla="*/ 0 w 10000"/>
                <a:gd name="connsiteY5" fmla="*/ 10000 h 10000"/>
                <a:gd name="connsiteX0" fmla="*/ 0 w 9278"/>
                <a:gd name="connsiteY0" fmla="*/ 10000 h 10000"/>
                <a:gd name="connsiteX1" fmla="*/ 4375 w 9278"/>
                <a:gd name="connsiteY1" fmla="*/ 0 h 10000"/>
                <a:gd name="connsiteX2" fmla="*/ 9278 w 9278"/>
                <a:gd name="connsiteY2" fmla="*/ 59 h 10000"/>
                <a:gd name="connsiteX3" fmla="*/ 7362 w 9278"/>
                <a:gd name="connsiteY3" fmla="*/ 10000 h 10000"/>
                <a:gd name="connsiteX4" fmla="*/ 0 w 9278"/>
                <a:gd name="connsiteY4" fmla="*/ 10000 h 10000"/>
                <a:gd name="connsiteX5" fmla="*/ 0 w 9278"/>
                <a:gd name="connsiteY5" fmla="*/ 10000 h 10000"/>
                <a:gd name="connsiteX0" fmla="*/ 0 w 10000"/>
                <a:gd name="connsiteY0" fmla="*/ 10000 h 10000"/>
                <a:gd name="connsiteX1" fmla="*/ 4715 w 10000"/>
                <a:gd name="connsiteY1" fmla="*/ 0 h 10000"/>
                <a:gd name="connsiteX2" fmla="*/ 6264 w 10000"/>
                <a:gd name="connsiteY2" fmla="*/ 64 h 10000"/>
                <a:gd name="connsiteX3" fmla="*/ 10000 w 10000"/>
                <a:gd name="connsiteY3" fmla="*/ 59 h 10000"/>
                <a:gd name="connsiteX4" fmla="*/ 7935 w 10000"/>
                <a:gd name="connsiteY4" fmla="*/ 10000 h 10000"/>
                <a:gd name="connsiteX5" fmla="*/ 0 w 10000"/>
                <a:gd name="connsiteY5" fmla="*/ 10000 h 10000"/>
                <a:gd name="connsiteX6" fmla="*/ 0 w 10000"/>
                <a:gd name="connsiteY6" fmla="*/ 10000 h 10000"/>
                <a:gd name="connsiteX0" fmla="*/ 0 w 10000"/>
                <a:gd name="connsiteY0" fmla="*/ 11217 h 11217"/>
                <a:gd name="connsiteX1" fmla="*/ 4715 w 10000"/>
                <a:gd name="connsiteY1" fmla="*/ 1217 h 11217"/>
                <a:gd name="connsiteX2" fmla="*/ 10000 w 10000"/>
                <a:gd name="connsiteY2" fmla="*/ 1276 h 11217"/>
                <a:gd name="connsiteX3" fmla="*/ 7935 w 10000"/>
                <a:gd name="connsiteY3" fmla="*/ 11217 h 11217"/>
                <a:gd name="connsiteX4" fmla="*/ 0 w 10000"/>
                <a:gd name="connsiteY4" fmla="*/ 11217 h 11217"/>
                <a:gd name="connsiteX5" fmla="*/ 0 w 10000"/>
                <a:gd name="connsiteY5" fmla="*/ 11217 h 11217"/>
                <a:gd name="connsiteX0" fmla="*/ 0 w 10000"/>
                <a:gd name="connsiteY0" fmla="*/ 10691 h 10691"/>
                <a:gd name="connsiteX1" fmla="*/ 4715 w 10000"/>
                <a:gd name="connsiteY1" fmla="*/ 691 h 10691"/>
                <a:gd name="connsiteX2" fmla="*/ 10000 w 10000"/>
                <a:gd name="connsiteY2" fmla="*/ 750 h 10691"/>
                <a:gd name="connsiteX3" fmla="*/ 7935 w 10000"/>
                <a:gd name="connsiteY3" fmla="*/ 10691 h 10691"/>
                <a:gd name="connsiteX4" fmla="*/ 0 w 10000"/>
                <a:gd name="connsiteY4" fmla="*/ 10691 h 10691"/>
                <a:gd name="connsiteX5" fmla="*/ 0 w 10000"/>
                <a:gd name="connsiteY5" fmla="*/ 10691 h 10691"/>
                <a:gd name="connsiteX0" fmla="*/ 0 w 10000"/>
                <a:gd name="connsiteY0" fmla="*/ 10000 h 10000"/>
                <a:gd name="connsiteX1" fmla="*/ 4715 w 10000"/>
                <a:gd name="connsiteY1" fmla="*/ 0 h 10000"/>
                <a:gd name="connsiteX2" fmla="*/ 10000 w 10000"/>
                <a:gd name="connsiteY2" fmla="*/ 59 h 10000"/>
                <a:gd name="connsiteX3" fmla="*/ 7935 w 10000"/>
                <a:gd name="connsiteY3" fmla="*/ 10000 h 10000"/>
                <a:gd name="connsiteX4" fmla="*/ 0 w 10000"/>
                <a:gd name="connsiteY4" fmla="*/ 10000 h 10000"/>
                <a:gd name="connsiteX5" fmla="*/ 0 w 10000"/>
                <a:gd name="connsiteY5" fmla="*/ 10000 h 10000"/>
                <a:gd name="connsiteX0" fmla="*/ 0 w 10000"/>
                <a:gd name="connsiteY0" fmla="*/ 9941 h 9941"/>
                <a:gd name="connsiteX1" fmla="*/ 6010 w 10000"/>
                <a:gd name="connsiteY1" fmla="*/ 19 h 9941"/>
                <a:gd name="connsiteX2" fmla="*/ 10000 w 10000"/>
                <a:gd name="connsiteY2" fmla="*/ 0 h 9941"/>
                <a:gd name="connsiteX3" fmla="*/ 7935 w 10000"/>
                <a:gd name="connsiteY3" fmla="*/ 9941 h 9941"/>
                <a:gd name="connsiteX4" fmla="*/ 0 w 10000"/>
                <a:gd name="connsiteY4" fmla="*/ 9941 h 9941"/>
                <a:gd name="connsiteX5" fmla="*/ 0 w 10000"/>
                <a:gd name="connsiteY5" fmla="*/ 9941 h 9941"/>
                <a:gd name="connsiteX0" fmla="*/ 0 w 10000"/>
                <a:gd name="connsiteY0" fmla="*/ 10020 h 10020"/>
                <a:gd name="connsiteX1" fmla="*/ 5331 w 10000"/>
                <a:gd name="connsiteY1" fmla="*/ 0 h 10020"/>
                <a:gd name="connsiteX2" fmla="*/ 10000 w 10000"/>
                <a:gd name="connsiteY2" fmla="*/ 20 h 10020"/>
                <a:gd name="connsiteX3" fmla="*/ 7935 w 10000"/>
                <a:gd name="connsiteY3" fmla="*/ 10020 h 10020"/>
                <a:gd name="connsiteX4" fmla="*/ 0 w 10000"/>
                <a:gd name="connsiteY4" fmla="*/ 10020 h 10020"/>
                <a:gd name="connsiteX5" fmla="*/ 0 w 10000"/>
                <a:gd name="connsiteY5" fmla="*/ 1002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20">
                  <a:moveTo>
                    <a:pt x="0" y="10020"/>
                  </a:moveTo>
                  <a:lnTo>
                    <a:pt x="5331" y="0"/>
                  </a:lnTo>
                  <a:lnTo>
                    <a:pt x="10000" y="20"/>
                  </a:lnTo>
                  <a:lnTo>
                    <a:pt x="7935" y="10020"/>
                  </a:lnTo>
                  <a:lnTo>
                    <a:pt x="0" y="10020"/>
                  </a:lnTo>
                  <a:lnTo>
                    <a:pt x="0" y="10020"/>
                  </a:lnTo>
                  <a:close/>
                </a:path>
              </a:pathLst>
            </a:custGeom>
            <a:gradFill flip="none" rotWithShape="1">
              <a:gsLst>
                <a:gs pos="0">
                  <a:srgbClr val="000000">
                    <a:lumMod val="65000"/>
                    <a:lumOff val="35000"/>
                  </a:srgbClr>
                </a:gs>
                <a:gs pos="100000">
                  <a:srgbClr val="000000">
                    <a:lumMod val="85000"/>
                    <a:lumOff val="15000"/>
                  </a:srgbClr>
                </a:gs>
              </a:gsLst>
              <a:lin ang="5400000" scaled="1"/>
              <a:tileRect/>
            </a:gradFill>
            <a:ln w="9525" cap="flat" cmpd="sng" algn="ctr">
              <a:noFill/>
              <a:prstDash val="solid"/>
              <a:round/>
              <a:headEnd type="none" w="med" len="med"/>
              <a:tailEnd type="none" w="med" len="med"/>
            </a:ln>
            <a:effectLst>
              <a:innerShdw blurRad="457200" dist="50800" dir="13500000">
                <a:prstClr val="black"/>
              </a:innerShdw>
            </a:effectLst>
          </p:spPr>
          <p:txBody>
            <a:bodyPr lIns="92075" tIns="46038" rIns="92075" bIns="46038" anchor="ctr"/>
            <a:lstStyle/>
            <a:p>
              <a:pPr marL="119063" indent="-119063" algn="ctr">
                <a:defRPr/>
              </a:pPr>
              <a:endParaRPr lang="en-US" b="1" kern="0">
                <a:solidFill>
                  <a:sysClr val="windowText" lastClr="000000"/>
                </a:solidFill>
                <a:latin typeface="新宋体" pitchFamily="49" charset="-122"/>
                <a:ea typeface="新宋体" pitchFamily="49" charset="-122"/>
                <a:cs typeface="Arial" pitchFamily="34" charset="0"/>
              </a:endParaRPr>
            </a:p>
          </p:txBody>
        </p:sp>
        <p:sp>
          <p:nvSpPr>
            <p:cNvPr id="113" name="Freeform 112"/>
            <p:cNvSpPr/>
            <p:nvPr/>
          </p:nvSpPr>
          <p:spPr>
            <a:xfrm>
              <a:off x="801760" y="4082811"/>
              <a:ext cx="1358657" cy="1187509"/>
            </a:xfrm>
            <a:custGeom>
              <a:avLst/>
              <a:gdLst>
                <a:gd name="connsiteX0" fmla="*/ 0 w 2194560"/>
                <a:gd name="connsiteY0" fmla="*/ 1310640 h 2065020"/>
                <a:gd name="connsiteX1" fmla="*/ 0 w 2194560"/>
                <a:gd name="connsiteY1" fmla="*/ 2065020 h 2065020"/>
                <a:gd name="connsiteX2" fmla="*/ 2194560 w 2194560"/>
                <a:gd name="connsiteY2" fmla="*/ 160020 h 2065020"/>
                <a:gd name="connsiteX3" fmla="*/ 2194560 w 2194560"/>
                <a:gd name="connsiteY3" fmla="*/ 0 h 2065020"/>
                <a:gd name="connsiteX4" fmla="*/ 0 w 2194560"/>
                <a:gd name="connsiteY4" fmla="*/ 1310640 h 2065020"/>
                <a:gd name="connsiteX0" fmla="*/ 0 w 2194560"/>
                <a:gd name="connsiteY0" fmla="*/ 1310640 h 2065020"/>
                <a:gd name="connsiteX1" fmla="*/ 0 w 2194560"/>
                <a:gd name="connsiteY1" fmla="*/ 2065020 h 2065020"/>
                <a:gd name="connsiteX2" fmla="*/ 2194560 w 2194560"/>
                <a:gd name="connsiteY2" fmla="*/ 248920 h 2065020"/>
                <a:gd name="connsiteX3" fmla="*/ 2194560 w 2194560"/>
                <a:gd name="connsiteY3" fmla="*/ 0 h 2065020"/>
                <a:gd name="connsiteX4" fmla="*/ 0 w 2194560"/>
                <a:gd name="connsiteY4" fmla="*/ 1310640 h 2065020"/>
                <a:gd name="connsiteX0" fmla="*/ 9525 w 2204085"/>
                <a:gd name="connsiteY0" fmla="*/ 1310640 h 1893570"/>
                <a:gd name="connsiteX1" fmla="*/ 0 w 2204085"/>
                <a:gd name="connsiteY1" fmla="*/ 1893570 h 1893570"/>
                <a:gd name="connsiteX2" fmla="*/ 2204085 w 2204085"/>
                <a:gd name="connsiteY2" fmla="*/ 248920 h 1893570"/>
                <a:gd name="connsiteX3" fmla="*/ 2204085 w 2204085"/>
                <a:gd name="connsiteY3" fmla="*/ 0 h 1893570"/>
                <a:gd name="connsiteX4" fmla="*/ 9525 w 2204085"/>
                <a:gd name="connsiteY4" fmla="*/ 1310640 h 1893570"/>
                <a:gd name="connsiteX0" fmla="*/ 9525 w 2204085"/>
                <a:gd name="connsiteY0" fmla="*/ 1297940 h 1880870"/>
                <a:gd name="connsiteX1" fmla="*/ 0 w 2204085"/>
                <a:gd name="connsiteY1" fmla="*/ 1880870 h 1880870"/>
                <a:gd name="connsiteX2" fmla="*/ 2204085 w 2204085"/>
                <a:gd name="connsiteY2" fmla="*/ 236220 h 1880870"/>
                <a:gd name="connsiteX3" fmla="*/ 2204085 w 2204085"/>
                <a:gd name="connsiteY3" fmla="*/ 0 h 1880870"/>
                <a:gd name="connsiteX4" fmla="*/ 9525 w 2204085"/>
                <a:gd name="connsiteY4" fmla="*/ 1297940 h 1880870"/>
                <a:gd name="connsiteX0" fmla="*/ 0 w 2194560"/>
                <a:gd name="connsiteY0" fmla="*/ 1297940 h 1887220"/>
                <a:gd name="connsiteX1" fmla="*/ 25400 w 2194560"/>
                <a:gd name="connsiteY1" fmla="*/ 1887220 h 1887220"/>
                <a:gd name="connsiteX2" fmla="*/ 2194560 w 2194560"/>
                <a:gd name="connsiteY2" fmla="*/ 236220 h 1887220"/>
                <a:gd name="connsiteX3" fmla="*/ 2194560 w 2194560"/>
                <a:gd name="connsiteY3" fmla="*/ 0 h 1887220"/>
                <a:gd name="connsiteX4" fmla="*/ 0 w 2194560"/>
                <a:gd name="connsiteY4" fmla="*/ 1297940 h 1887220"/>
                <a:gd name="connsiteX0" fmla="*/ 3175 w 2169160"/>
                <a:gd name="connsiteY0" fmla="*/ 1301115 h 1887220"/>
                <a:gd name="connsiteX1" fmla="*/ 0 w 2169160"/>
                <a:gd name="connsiteY1" fmla="*/ 1887220 h 1887220"/>
                <a:gd name="connsiteX2" fmla="*/ 2169160 w 2169160"/>
                <a:gd name="connsiteY2" fmla="*/ 236220 h 1887220"/>
                <a:gd name="connsiteX3" fmla="*/ 2169160 w 2169160"/>
                <a:gd name="connsiteY3" fmla="*/ 0 h 1887220"/>
                <a:gd name="connsiteX4" fmla="*/ 3175 w 2169160"/>
                <a:gd name="connsiteY4" fmla="*/ 1301115 h 1887220"/>
                <a:gd name="connsiteX0" fmla="*/ 3175 w 2169160"/>
                <a:gd name="connsiteY0" fmla="*/ 1301115 h 1887220"/>
                <a:gd name="connsiteX1" fmla="*/ 0 w 2169160"/>
                <a:gd name="connsiteY1" fmla="*/ 1887220 h 1887220"/>
                <a:gd name="connsiteX2" fmla="*/ 2160558 w 2169160"/>
                <a:gd name="connsiteY2" fmla="*/ 251317 h 1887220"/>
                <a:gd name="connsiteX3" fmla="*/ 2169160 w 2169160"/>
                <a:gd name="connsiteY3" fmla="*/ 0 h 1887220"/>
                <a:gd name="connsiteX4" fmla="*/ 3175 w 2169160"/>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1926711 w 2173463"/>
                <a:gd name="connsiteY4" fmla="*/ 10442 h 1887220"/>
                <a:gd name="connsiteX5" fmla="*/ 3175 w 2173463"/>
                <a:gd name="connsiteY5"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150145 h 1736250"/>
                <a:gd name="connsiteX1" fmla="*/ 0 w 2173463"/>
                <a:gd name="connsiteY1" fmla="*/ 1736250 h 1736250"/>
                <a:gd name="connsiteX2" fmla="*/ 2173463 w 2173463"/>
                <a:gd name="connsiteY2" fmla="*/ 100347 h 1736250"/>
                <a:gd name="connsiteX3" fmla="*/ 1928962 w 2173463"/>
                <a:gd name="connsiteY3" fmla="*/ 0 h 1736250"/>
                <a:gd name="connsiteX4" fmla="*/ 3175 w 2173463"/>
                <a:gd name="connsiteY4" fmla="*/ 1150145 h 1736250"/>
                <a:gd name="connsiteX0" fmla="*/ 3175 w 2173463"/>
                <a:gd name="connsiteY0" fmla="*/ 1296083 h 1882188"/>
                <a:gd name="connsiteX1" fmla="*/ 0 w 2173463"/>
                <a:gd name="connsiteY1" fmla="*/ 1882188 h 1882188"/>
                <a:gd name="connsiteX2" fmla="*/ 2173463 w 2173463"/>
                <a:gd name="connsiteY2" fmla="*/ 246285 h 1882188"/>
                <a:gd name="connsiteX3" fmla="*/ 1938026 w 2173463"/>
                <a:gd name="connsiteY3" fmla="*/ 0 h 1882188"/>
                <a:gd name="connsiteX4" fmla="*/ 3175 w 2173463"/>
                <a:gd name="connsiteY4" fmla="*/ 1296083 h 1882188"/>
                <a:gd name="connsiteX0" fmla="*/ 3175 w 1942330"/>
                <a:gd name="connsiteY0" fmla="*/ 1296083 h 1882188"/>
                <a:gd name="connsiteX1" fmla="*/ 0 w 1942330"/>
                <a:gd name="connsiteY1" fmla="*/ 1882188 h 1882188"/>
                <a:gd name="connsiteX2" fmla="*/ 1942330 w 1942330"/>
                <a:gd name="connsiteY2" fmla="*/ 246285 h 1882188"/>
                <a:gd name="connsiteX3" fmla="*/ 1938026 w 1942330"/>
                <a:gd name="connsiteY3" fmla="*/ 0 h 1882188"/>
                <a:gd name="connsiteX4" fmla="*/ 3175 w 1942330"/>
                <a:gd name="connsiteY4" fmla="*/ 1296083 h 1882188"/>
                <a:gd name="connsiteX0" fmla="*/ 205 w 1939360"/>
                <a:gd name="connsiteY0" fmla="*/ 1296083 h 1882188"/>
                <a:gd name="connsiteX1" fmla="*/ 1562 w 1939360"/>
                <a:gd name="connsiteY1" fmla="*/ 1882188 h 1882188"/>
                <a:gd name="connsiteX2" fmla="*/ 1939360 w 1939360"/>
                <a:gd name="connsiteY2" fmla="*/ 246285 h 1882188"/>
                <a:gd name="connsiteX3" fmla="*/ 1935056 w 1939360"/>
                <a:gd name="connsiteY3" fmla="*/ 0 h 1882188"/>
                <a:gd name="connsiteX4" fmla="*/ 205 w 1939360"/>
                <a:gd name="connsiteY4" fmla="*/ 1296083 h 18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360" h="1882188">
                  <a:moveTo>
                    <a:pt x="205" y="1296083"/>
                  </a:moveTo>
                  <a:cubicBezTo>
                    <a:pt x="-853" y="1491451"/>
                    <a:pt x="2620" y="1686820"/>
                    <a:pt x="1562" y="1882188"/>
                  </a:cubicBezTo>
                  <a:lnTo>
                    <a:pt x="1939360" y="246285"/>
                  </a:lnTo>
                  <a:cubicBezTo>
                    <a:pt x="1937925" y="164190"/>
                    <a:pt x="1936491" y="82095"/>
                    <a:pt x="1935056" y="0"/>
                  </a:cubicBezTo>
                  <a:lnTo>
                    <a:pt x="205" y="1296083"/>
                  </a:lnTo>
                  <a:close/>
                </a:path>
              </a:pathLst>
            </a:custGeom>
            <a:gradFill flip="none" rotWithShape="1">
              <a:gsLst>
                <a:gs pos="41000">
                  <a:srgbClr val="BEBEBE">
                    <a:lumMod val="75000"/>
                    <a:alpha val="0"/>
                  </a:srgbClr>
                </a:gs>
                <a:gs pos="57000">
                  <a:srgbClr val="000000"/>
                </a:gs>
              </a:gsLst>
              <a:lin ang="3120000" scaled="0"/>
              <a:tileRect/>
            </a:gradFill>
            <a:ln w="25400" cap="flat" cmpd="sng" algn="ctr">
              <a:noFill/>
              <a:prstDash val="solid"/>
            </a:ln>
            <a:effectLst/>
          </p:spPr>
          <p:txBody>
            <a:bodyPr anchor="ctr"/>
            <a:lstStyle/>
            <a:p>
              <a:pPr algn="ctr">
                <a:defRPr/>
              </a:pPr>
              <a:endParaRPr lang="en-US" kern="0">
                <a:solidFill>
                  <a:srgbClr val="FFFFFF"/>
                </a:solidFill>
                <a:latin typeface="新宋体" pitchFamily="49" charset="-122"/>
                <a:ea typeface="新宋体" pitchFamily="49" charset="-122"/>
                <a:cs typeface="Arial" charset="0"/>
              </a:endParaRPr>
            </a:p>
          </p:txBody>
        </p:sp>
        <p:sp>
          <p:nvSpPr>
            <p:cNvPr id="114" name="Freeform 113"/>
            <p:cNvSpPr/>
            <p:nvPr/>
          </p:nvSpPr>
          <p:spPr>
            <a:xfrm>
              <a:off x="2160511" y="4144644"/>
              <a:ext cx="1116296" cy="96712"/>
            </a:xfrm>
            <a:custGeom>
              <a:avLst/>
              <a:gdLst>
                <a:gd name="connsiteX0" fmla="*/ 0 w 2743200"/>
                <a:gd name="connsiteY0" fmla="*/ 129540 h 129540"/>
                <a:gd name="connsiteX1" fmla="*/ 0 w 2743200"/>
                <a:gd name="connsiteY1" fmla="*/ 0 h 129540"/>
                <a:gd name="connsiteX2" fmla="*/ 2743200 w 2743200"/>
                <a:gd name="connsiteY2" fmla="*/ 0 h 129540"/>
                <a:gd name="connsiteX3" fmla="*/ 2628900 w 2743200"/>
                <a:gd name="connsiteY3" fmla="*/ 114300 h 129540"/>
                <a:gd name="connsiteX4" fmla="*/ 0 w 2743200"/>
                <a:gd name="connsiteY4" fmla="*/ 129540 h 129540"/>
                <a:gd name="connsiteX0" fmla="*/ 0 w 2743200"/>
                <a:gd name="connsiteY0" fmla="*/ 146209 h 146209"/>
                <a:gd name="connsiteX1" fmla="*/ 0 w 2743200"/>
                <a:gd name="connsiteY1" fmla="*/ 0 h 146209"/>
                <a:gd name="connsiteX2" fmla="*/ 2743200 w 2743200"/>
                <a:gd name="connsiteY2" fmla="*/ 0 h 146209"/>
                <a:gd name="connsiteX3" fmla="*/ 2628900 w 2743200"/>
                <a:gd name="connsiteY3" fmla="*/ 114300 h 146209"/>
                <a:gd name="connsiteX4" fmla="*/ 0 w 2743200"/>
                <a:gd name="connsiteY4" fmla="*/ 146209 h 146209"/>
                <a:gd name="connsiteX0" fmla="*/ 0 w 2743200"/>
                <a:gd name="connsiteY0" fmla="*/ 146209 h 146209"/>
                <a:gd name="connsiteX1" fmla="*/ 0 w 2743200"/>
                <a:gd name="connsiteY1" fmla="*/ 0 h 146209"/>
                <a:gd name="connsiteX2" fmla="*/ 2743200 w 2743200"/>
                <a:gd name="connsiteY2" fmla="*/ 0 h 146209"/>
                <a:gd name="connsiteX3" fmla="*/ 2616994 w 2743200"/>
                <a:gd name="connsiteY3" fmla="*/ 135731 h 146209"/>
                <a:gd name="connsiteX4" fmla="*/ 0 w 2743200"/>
                <a:gd name="connsiteY4" fmla="*/ 146209 h 146209"/>
                <a:gd name="connsiteX0" fmla="*/ 45378 w 2743200"/>
                <a:gd name="connsiteY0" fmla="*/ 177166 h 177166"/>
                <a:gd name="connsiteX1" fmla="*/ 0 w 2743200"/>
                <a:gd name="connsiteY1" fmla="*/ 0 h 177166"/>
                <a:gd name="connsiteX2" fmla="*/ 2743200 w 2743200"/>
                <a:gd name="connsiteY2" fmla="*/ 0 h 177166"/>
                <a:gd name="connsiteX3" fmla="*/ 2616994 w 2743200"/>
                <a:gd name="connsiteY3" fmla="*/ 135731 h 177166"/>
                <a:gd name="connsiteX4" fmla="*/ 45378 w 2743200"/>
                <a:gd name="connsiteY4" fmla="*/ 177166 h 177166"/>
                <a:gd name="connsiteX0" fmla="*/ 1 w 2743200"/>
                <a:gd name="connsiteY0" fmla="*/ 153354 h 153354"/>
                <a:gd name="connsiteX1" fmla="*/ 0 w 2743200"/>
                <a:gd name="connsiteY1" fmla="*/ 0 h 153354"/>
                <a:gd name="connsiteX2" fmla="*/ 2743200 w 2743200"/>
                <a:gd name="connsiteY2" fmla="*/ 0 h 153354"/>
                <a:gd name="connsiteX3" fmla="*/ 2616994 w 2743200"/>
                <a:gd name="connsiteY3" fmla="*/ 135731 h 153354"/>
                <a:gd name="connsiteX4" fmla="*/ 1 w 2743200"/>
                <a:gd name="connsiteY4" fmla="*/ 153354 h 153354"/>
                <a:gd name="connsiteX0" fmla="*/ 1 w 2743200"/>
                <a:gd name="connsiteY0" fmla="*/ 153354 h 153354"/>
                <a:gd name="connsiteX1" fmla="*/ 0 w 2743200"/>
                <a:gd name="connsiteY1" fmla="*/ 0 h 153354"/>
                <a:gd name="connsiteX2" fmla="*/ 2743200 w 2743200"/>
                <a:gd name="connsiteY2" fmla="*/ 0 h 153354"/>
                <a:gd name="connsiteX3" fmla="*/ 2611941 w 2743200"/>
                <a:gd name="connsiteY3" fmla="*/ 150828 h 153354"/>
                <a:gd name="connsiteX4" fmla="*/ 1 w 2743200"/>
                <a:gd name="connsiteY4" fmla="*/ 153354 h 153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53354">
                  <a:moveTo>
                    <a:pt x="1" y="153354"/>
                  </a:moveTo>
                  <a:cubicBezTo>
                    <a:pt x="1" y="102236"/>
                    <a:pt x="0" y="51118"/>
                    <a:pt x="0" y="0"/>
                  </a:cubicBezTo>
                  <a:lnTo>
                    <a:pt x="2743200" y="0"/>
                  </a:lnTo>
                  <a:lnTo>
                    <a:pt x="2611941" y="150828"/>
                  </a:lnTo>
                  <a:lnTo>
                    <a:pt x="1" y="153354"/>
                  </a:lnTo>
                  <a:close/>
                </a:path>
              </a:pathLst>
            </a:custGeom>
            <a:gradFill flip="none" rotWithShape="1">
              <a:gsLst>
                <a:gs pos="0">
                  <a:srgbClr val="BEBEBE">
                    <a:lumMod val="75000"/>
                    <a:alpha val="0"/>
                  </a:srgbClr>
                </a:gs>
                <a:gs pos="100000">
                  <a:srgbClr val="000000">
                    <a:alpha val="66000"/>
                  </a:srgbClr>
                </a:gs>
              </a:gsLst>
              <a:lin ang="5400000" scaled="1"/>
              <a:tileRect/>
            </a:gradFill>
            <a:ln w="25400" cap="flat" cmpd="sng" algn="ctr">
              <a:noFill/>
              <a:prstDash val="solid"/>
            </a:ln>
            <a:effectLst/>
          </p:spPr>
          <p:txBody>
            <a:bodyPr anchor="ctr"/>
            <a:lstStyle/>
            <a:p>
              <a:pPr algn="ctr">
                <a:defRPr/>
              </a:pPr>
              <a:endParaRPr lang="en-US" kern="0">
                <a:solidFill>
                  <a:srgbClr val="FFFFFF"/>
                </a:solidFill>
                <a:latin typeface="新宋体" pitchFamily="49" charset="-122"/>
                <a:ea typeface="新宋体" pitchFamily="49" charset="-122"/>
                <a:cs typeface="Arial" charset="0"/>
              </a:endParaRPr>
            </a:p>
          </p:txBody>
        </p:sp>
      </p:grpSp>
      <p:grpSp>
        <p:nvGrpSpPr>
          <p:cNvPr id="115" name="Group 23"/>
          <p:cNvGrpSpPr>
            <a:grpSpLocks/>
          </p:cNvGrpSpPr>
          <p:nvPr/>
        </p:nvGrpSpPr>
        <p:grpSpPr bwMode="auto">
          <a:xfrm flipH="1">
            <a:off x="3447023" y="4140207"/>
            <a:ext cx="2266330" cy="1214437"/>
            <a:chOff x="1482535" y="4082811"/>
            <a:chExt cx="2266901" cy="1189675"/>
          </a:xfrm>
        </p:grpSpPr>
        <p:sp>
          <p:nvSpPr>
            <p:cNvPr id="116" name="Freeform 115"/>
            <p:cNvSpPr>
              <a:spLocks/>
            </p:cNvSpPr>
            <p:nvPr/>
          </p:nvSpPr>
          <p:spPr bwMode="auto">
            <a:xfrm>
              <a:off x="1482536" y="4089031"/>
              <a:ext cx="2266900" cy="805630"/>
            </a:xfrm>
            <a:custGeom>
              <a:avLst/>
              <a:gdLst>
                <a:gd name="T0" fmla="*/ 0 w 3654"/>
                <a:gd name="T1" fmla="*/ 1348 h 1348"/>
                <a:gd name="T2" fmla="*/ 2236 w 3654"/>
                <a:gd name="T3" fmla="*/ 0 h 1348"/>
                <a:gd name="T4" fmla="*/ 3654 w 3654"/>
                <a:gd name="T5" fmla="*/ 0 h 1348"/>
                <a:gd name="T6" fmla="*/ 2690 w 3654"/>
                <a:gd name="T7" fmla="*/ 1348 h 1348"/>
                <a:gd name="T8" fmla="*/ 0 w 3654"/>
                <a:gd name="T9" fmla="*/ 1348 h 1348"/>
                <a:gd name="T10" fmla="*/ 0 w 3654"/>
                <a:gd name="T11" fmla="*/ 1348 h 1348"/>
                <a:gd name="connsiteX0" fmla="*/ 0 w 10000"/>
                <a:gd name="connsiteY0" fmla="*/ 10000 h 10000"/>
                <a:gd name="connsiteX1" fmla="*/ 4375 w 10000"/>
                <a:gd name="connsiteY1" fmla="*/ 0 h 10000"/>
                <a:gd name="connsiteX2" fmla="*/ 10000 w 10000"/>
                <a:gd name="connsiteY2" fmla="*/ 0 h 10000"/>
                <a:gd name="connsiteX3" fmla="*/ 7362 w 10000"/>
                <a:gd name="connsiteY3" fmla="*/ 10000 h 10000"/>
                <a:gd name="connsiteX4" fmla="*/ 0 w 10000"/>
                <a:gd name="connsiteY4" fmla="*/ 10000 h 10000"/>
                <a:gd name="connsiteX5" fmla="*/ 0 w 10000"/>
                <a:gd name="connsiteY5" fmla="*/ 10000 h 10000"/>
                <a:gd name="connsiteX0" fmla="*/ 0 w 9278"/>
                <a:gd name="connsiteY0" fmla="*/ 10000 h 10000"/>
                <a:gd name="connsiteX1" fmla="*/ 4375 w 9278"/>
                <a:gd name="connsiteY1" fmla="*/ 0 h 10000"/>
                <a:gd name="connsiteX2" fmla="*/ 9278 w 9278"/>
                <a:gd name="connsiteY2" fmla="*/ 59 h 10000"/>
                <a:gd name="connsiteX3" fmla="*/ 7362 w 9278"/>
                <a:gd name="connsiteY3" fmla="*/ 10000 h 10000"/>
                <a:gd name="connsiteX4" fmla="*/ 0 w 9278"/>
                <a:gd name="connsiteY4" fmla="*/ 10000 h 10000"/>
                <a:gd name="connsiteX5" fmla="*/ 0 w 9278"/>
                <a:gd name="connsiteY5" fmla="*/ 10000 h 10000"/>
                <a:gd name="connsiteX0" fmla="*/ 0 w 10000"/>
                <a:gd name="connsiteY0" fmla="*/ 10000 h 10000"/>
                <a:gd name="connsiteX1" fmla="*/ 4715 w 10000"/>
                <a:gd name="connsiteY1" fmla="*/ 0 h 10000"/>
                <a:gd name="connsiteX2" fmla="*/ 6264 w 10000"/>
                <a:gd name="connsiteY2" fmla="*/ 64 h 10000"/>
                <a:gd name="connsiteX3" fmla="*/ 10000 w 10000"/>
                <a:gd name="connsiteY3" fmla="*/ 59 h 10000"/>
                <a:gd name="connsiteX4" fmla="*/ 7935 w 10000"/>
                <a:gd name="connsiteY4" fmla="*/ 10000 h 10000"/>
                <a:gd name="connsiteX5" fmla="*/ 0 w 10000"/>
                <a:gd name="connsiteY5" fmla="*/ 10000 h 10000"/>
                <a:gd name="connsiteX6" fmla="*/ 0 w 10000"/>
                <a:gd name="connsiteY6" fmla="*/ 10000 h 10000"/>
                <a:gd name="connsiteX0" fmla="*/ 0 w 10000"/>
                <a:gd name="connsiteY0" fmla="*/ 11217 h 11217"/>
                <a:gd name="connsiteX1" fmla="*/ 4715 w 10000"/>
                <a:gd name="connsiteY1" fmla="*/ 1217 h 11217"/>
                <a:gd name="connsiteX2" fmla="*/ 10000 w 10000"/>
                <a:gd name="connsiteY2" fmla="*/ 1276 h 11217"/>
                <a:gd name="connsiteX3" fmla="*/ 7935 w 10000"/>
                <a:gd name="connsiteY3" fmla="*/ 11217 h 11217"/>
                <a:gd name="connsiteX4" fmla="*/ 0 w 10000"/>
                <a:gd name="connsiteY4" fmla="*/ 11217 h 11217"/>
                <a:gd name="connsiteX5" fmla="*/ 0 w 10000"/>
                <a:gd name="connsiteY5" fmla="*/ 11217 h 11217"/>
                <a:gd name="connsiteX0" fmla="*/ 0 w 10000"/>
                <a:gd name="connsiteY0" fmla="*/ 10691 h 10691"/>
                <a:gd name="connsiteX1" fmla="*/ 4715 w 10000"/>
                <a:gd name="connsiteY1" fmla="*/ 691 h 10691"/>
                <a:gd name="connsiteX2" fmla="*/ 10000 w 10000"/>
                <a:gd name="connsiteY2" fmla="*/ 750 h 10691"/>
                <a:gd name="connsiteX3" fmla="*/ 7935 w 10000"/>
                <a:gd name="connsiteY3" fmla="*/ 10691 h 10691"/>
                <a:gd name="connsiteX4" fmla="*/ 0 w 10000"/>
                <a:gd name="connsiteY4" fmla="*/ 10691 h 10691"/>
                <a:gd name="connsiteX5" fmla="*/ 0 w 10000"/>
                <a:gd name="connsiteY5" fmla="*/ 10691 h 10691"/>
                <a:gd name="connsiteX0" fmla="*/ 0 w 10000"/>
                <a:gd name="connsiteY0" fmla="*/ 10000 h 10000"/>
                <a:gd name="connsiteX1" fmla="*/ 4715 w 10000"/>
                <a:gd name="connsiteY1" fmla="*/ 0 h 10000"/>
                <a:gd name="connsiteX2" fmla="*/ 10000 w 10000"/>
                <a:gd name="connsiteY2" fmla="*/ 59 h 10000"/>
                <a:gd name="connsiteX3" fmla="*/ 7935 w 10000"/>
                <a:gd name="connsiteY3" fmla="*/ 10000 h 10000"/>
                <a:gd name="connsiteX4" fmla="*/ 0 w 10000"/>
                <a:gd name="connsiteY4" fmla="*/ 10000 h 10000"/>
                <a:gd name="connsiteX5" fmla="*/ 0 w 10000"/>
                <a:gd name="connsiteY5" fmla="*/ 10000 h 10000"/>
                <a:gd name="connsiteX0" fmla="*/ 0 w 10000"/>
                <a:gd name="connsiteY0" fmla="*/ 9941 h 9941"/>
                <a:gd name="connsiteX1" fmla="*/ 6010 w 10000"/>
                <a:gd name="connsiteY1" fmla="*/ 19 h 9941"/>
                <a:gd name="connsiteX2" fmla="*/ 10000 w 10000"/>
                <a:gd name="connsiteY2" fmla="*/ 0 h 9941"/>
                <a:gd name="connsiteX3" fmla="*/ 7935 w 10000"/>
                <a:gd name="connsiteY3" fmla="*/ 9941 h 9941"/>
                <a:gd name="connsiteX4" fmla="*/ 0 w 10000"/>
                <a:gd name="connsiteY4" fmla="*/ 9941 h 9941"/>
                <a:gd name="connsiteX5" fmla="*/ 0 w 10000"/>
                <a:gd name="connsiteY5" fmla="*/ 9941 h 9941"/>
                <a:gd name="connsiteX0" fmla="*/ 0 w 10000"/>
                <a:gd name="connsiteY0" fmla="*/ 10020 h 10020"/>
                <a:gd name="connsiteX1" fmla="*/ 5331 w 10000"/>
                <a:gd name="connsiteY1" fmla="*/ 0 h 10020"/>
                <a:gd name="connsiteX2" fmla="*/ 10000 w 10000"/>
                <a:gd name="connsiteY2" fmla="*/ 20 h 10020"/>
                <a:gd name="connsiteX3" fmla="*/ 7935 w 10000"/>
                <a:gd name="connsiteY3" fmla="*/ 10020 h 10020"/>
                <a:gd name="connsiteX4" fmla="*/ 0 w 10000"/>
                <a:gd name="connsiteY4" fmla="*/ 10020 h 10020"/>
                <a:gd name="connsiteX5" fmla="*/ 0 w 10000"/>
                <a:gd name="connsiteY5" fmla="*/ 10020 h 10020"/>
                <a:gd name="connsiteX0" fmla="*/ 0 w 11771"/>
                <a:gd name="connsiteY0" fmla="*/ 10020 h 10020"/>
                <a:gd name="connsiteX1" fmla="*/ 5331 w 11771"/>
                <a:gd name="connsiteY1" fmla="*/ 0 h 10020"/>
                <a:gd name="connsiteX2" fmla="*/ 10000 w 11771"/>
                <a:gd name="connsiteY2" fmla="*/ 20 h 10020"/>
                <a:gd name="connsiteX3" fmla="*/ 11771 w 11771"/>
                <a:gd name="connsiteY3" fmla="*/ 10020 h 10020"/>
                <a:gd name="connsiteX4" fmla="*/ 0 w 11771"/>
                <a:gd name="connsiteY4" fmla="*/ 10020 h 10020"/>
                <a:gd name="connsiteX5" fmla="*/ 0 w 11771"/>
                <a:gd name="connsiteY5" fmla="*/ 10020 h 10020"/>
                <a:gd name="connsiteX0" fmla="*/ 2616 w 11771"/>
                <a:gd name="connsiteY0" fmla="*/ 10020 h 10020"/>
                <a:gd name="connsiteX1" fmla="*/ 5331 w 11771"/>
                <a:gd name="connsiteY1" fmla="*/ 0 h 10020"/>
                <a:gd name="connsiteX2" fmla="*/ 10000 w 11771"/>
                <a:gd name="connsiteY2" fmla="*/ 20 h 10020"/>
                <a:gd name="connsiteX3" fmla="*/ 11771 w 11771"/>
                <a:gd name="connsiteY3" fmla="*/ 10020 h 10020"/>
                <a:gd name="connsiteX4" fmla="*/ 0 w 11771"/>
                <a:gd name="connsiteY4" fmla="*/ 10020 h 10020"/>
                <a:gd name="connsiteX5" fmla="*/ 2616 w 11771"/>
                <a:gd name="connsiteY5" fmla="*/ 10020 h 10020"/>
                <a:gd name="connsiteX0" fmla="*/ 0 w 11771"/>
                <a:gd name="connsiteY0" fmla="*/ 10020 h 10020"/>
                <a:gd name="connsiteX1" fmla="*/ 5331 w 11771"/>
                <a:gd name="connsiteY1" fmla="*/ 0 h 10020"/>
                <a:gd name="connsiteX2" fmla="*/ 10000 w 11771"/>
                <a:gd name="connsiteY2" fmla="*/ 20 h 10020"/>
                <a:gd name="connsiteX3" fmla="*/ 11771 w 11771"/>
                <a:gd name="connsiteY3" fmla="*/ 10020 h 10020"/>
                <a:gd name="connsiteX4" fmla="*/ 0 w 11771"/>
                <a:gd name="connsiteY4" fmla="*/ 10020 h 10020"/>
                <a:gd name="connsiteX0" fmla="*/ 0 w 9343"/>
                <a:gd name="connsiteY0" fmla="*/ 10059 h 10059"/>
                <a:gd name="connsiteX1" fmla="*/ 2903 w 9343"/>
                <a:gd name="connsiteY1" fmla="*/ 0 h 10059"/>
                <a:gd name="connsiteX2" fmla="*/ 7572 w 9343"/>
                <a:gd name="connsiteY2" fmla="*/ 20 h 10059"/>
                <a:gd name="connsiteX3" fmla="*/ 9343 w 9343"/>
                <a:gd name="connsiteY3" fmla="*/ 10020 h 10059"/>
                <a:gd name="connsiteX4" fmla="*/ 0 w 9343"/>
                <a:gd name="connsiteY4" fmla="*/ 10059 h 10059"/>
                <a:gd name="connsiteX0" fmla="*/ 0 w 10000"/>
                <a:gd name="connsiteY0" fmla="*/ 9980 h 9980"/>
                <a:gd name="connsiteX1" fmla="*/ 2272 w 10000"/>
                <a:gd name="connsiteY1" fmla="*/ 19 h 9980"/>
                <a:gd name="connsiteX2" fmla="*/ 8104 w 10000"/>
                <a:gd name="connsiteY2" fmla="*/ 0 h 9980"/>
                <a:gd name="connsiteX3" fmla="*/ 10000 w 10000"/>
                <a:gd name="connsiteY3" fmla="*/ 9941 h 9980"/>
                <a:gd name="connsiteX4" fmla="*/ 0 w 10000"/>
                <a:gd name="connsiteY4" fmla="*/ 9980 h 9980"/>
                <a:gd name="connsiteX0" fmla="*/ 0 w 9798"/>
                <a:gd name="connsiteY0" fmla="*/ 9961 h 9961"/>
                <a:gd name="connsiteX1" fmla="*/ 2070 w 9798"/>
                <a:gd name="connsiteY1" fmla="*/ 19 h 9961"/>
                <a:gd name="connsiteX2" fmla="*/ 7902 w 9798"/>
                <a:gd name="connsiteY2" fmla="*/ 0 h 9961"/>
                <a:gd name="connsiteX3" fmla="*/ 9798 w 9798"/>
                <a:gd name="connsiteY3" fmla="*/ 9961 h 9961"/>
                <a:gd name="connsiteX4" fmla="*/ 0 w 9798"/>
                <a:gd name="connsiteY4" fmla="*/ 9961 h 9961"/>
                <a:gd name="connsiteX0" fmla="*/ 0 w 9904"/>
                <a:gd name="connsiteY0" fmla="*/ 10000 h 10000"/>
                <a:gd name="connsiteX1" fmla="*/ 2017 w 9904"/>
                <a:gd name="connsiteY1" fmla="*/ 19 h 10000"/>
                <a:gd name="connsiteX2" fmla="*/ 7969 w 9904"/>
                <a:gd name="connsiteY2" fmla="*/ 0 h 10000"/>
                <a:gd name="connsiteX3" fmla="*/ 9904 w 9904"/>
                <a:gd name="connsiteY3" fmla="*/ 10000 h 10000"/>
                <a:gd name="connsiteX4" fmla="*/ 0 w 9904"/>
                <a:gd name="connsiteY4" fmla="*/ 10000 h 10000"/>
                <a:gd name="connsiteX0" fmla="*/ 0 w 9945"/>
                <a:gd name="connsiteY0" fmla="*/ 10000 h 10000"/>
                <a:gd name="connsiteX1" fmla="*/ 2037 w 9945"/>
                <a:gd name="connsiteY1" fmla="*/ 19 h 10000"/>
                <a:gd name="connsiteX2" fmla="*/ 8046 w 9945"/>
                <a:gd name="connsiteY2" fmla="*/ 0 h 10000"/>
                <a:gd name="connsiteX3" fmla="*/ 9945 w 9945"/>
                <a:gd name="connsiteY3" fmla="*/ 9882 h 10000"/>
                <a:gd name="connsiteX4" fmla="*/ 0 w 9945"/>
                <a:gd name="connsiteY4" fmla="*/ 10000 h 10000"/>
                <a:gd name="connsiteX0" fmla="*/ 0 w 9958"/>
                <a:gd name="connsiteY0" fmla="*/ 10000 h 10000"/>
                <a:gd name="connsiteX1" fmla="*/ 2048 w 9958"/>
                <a:gd name="connsiteY1" fmla="*/ 19 h 10000"/>
                <a:gd name="connsiteX2" fmla="*/ 8090 w 9958"/>
                <a:gd name="connsiteY2" fmla="*/ 0 h 10000"/>
                <a:gd name="connsiteX3" fmla="*/ 9958 w 9958"/>
                <a:gd name="connsiteY3" fmla="*/ 9961 h 10000"/>
                <a:gd name="connsiteX4" fmla="*/ 0 w 9958"/>
                <a:gd name="connsiteY4" fmla="*/ 10000 h 10000"/>
                <a:gd name="connsiteX0" fmla="*/ 0 w 10000"/>
                <a:gd name="connsiteY0" fmla="*/ 10000 h 10000"/>
                <a:gd name="connsiteX1" fmla="*/ 2141 w 10000"/>
                <a:gd name="connsiteY1" fmla="*/ 19 h 10000"/>
                <a:gd name="connsiteX2" fmla="*/ 8124 w 10000"/>
                <a:gd name="connsiteY2" fmla="*/ 0 h 10000"/>
                <a:gd name="connsiteX3" fmla="*/ 10000 w 10000"/>
                <a:gd name="connsiteY3" fmla="*/ 9961 h 10000"/>
                <a:gd name="connsiteX4" fmla="*/ 0 w 10000"/>
                <a:gd name="connsiteY4" fmla="*/ 10000 h 10000"/>
                <a:gd name="connsiteX0" fmla="*/ 0 w 10000"/>
                <a:gd name="connsiteY0" fmla="*/ 10000 h 10000"/>
                <a:gd name="connsiteX1" fmla="*/ 2071 w 10000"/>
                <a:gd name="connsiteY1" fmla="*/ 19 h 10000"/>
                <a:gd name="connsiteX2" fmla="*/ 8124 w 10000"/>
                <a:gd name="connsiteY2" fmla="*/ 0 h 10000"/>
                <a:gd name="connsiteX3" fmla="*/ 10000 w 10000"/>
                <a:gd name="connsiteY3" fmla="*/ 9961 h 10000"/>
                <a:gd name="connsiteX4" fmla="*/ 0 w 10000"/>
                <a:gd name="connsiteY4" fmla="*/ 10000 h 10000"/>
                <a:gd name="connsiteX0" fmla="*/ 0 w 10000"/>
                <a:gd name="connsiteY0" fmla="*/ 10000 h 10000"/>
                <a:gd name="connsiteX1" fmla="*/ 2001 w 10000"/>
                <a:gd name="connsiteY1" fmla="*/ 19 h 10000"/>
                <a:gd name="connsiteX2" fmla="*/ 8124 w 10000"/>
                <a:gd name="connsiteY2" fmla="*/ 0 h 10000"/>
                <a:gd name="connsiteX3" fmla="*/ 10000 w 10000"/>
                <a:gd name="connsiteY3" fmla="*/ 9961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001" y="19"/>
                  </a:lnTo>
                  <a:lnTo>
                    <a:pt x="8124" y="0"/>
                  </a:lnTo>
                  <a:lnTo>
                    <a:pt x="10000" y="9961"/>
                  </a:lnTo>
                  <a:lnTo>
                    <a:pt x="0" y="10000"/>
                  </a:lnTo>
                  <a:close/>
                </a:path>
              </a:pathLst>
            </a:custGeom>
            <a:gradFill flip="none" rotWithShape="1">
              <a:gsLst>
                <a:gs pos="0">
                  <a:srgbClr val="000000">
                    <a:lumMod val="65000"/>
                    <a:lumOff val="35000"/>
                  </a:srgbClr>
                </a:gs>
                <a:gs pos="100000">
                  <a:srgbClr val="000000">
                    <a:lumMod val="85000"/>
                    <a:lumOff val="15000"/>
                  </a:srgbClr>
                </a:gs>
              </a:gsLst>
              <a:lin ang="5400000" scaled="1"/>
              <a:tileRect/>
            </a:gradFill>
            <a:ln w="9525" cap="flat" cmpd="sng" algn="ctr">
              <a:noFill/>
              <a:prstDash val="solid"/>
              <a:round/>
              <a:headEnd type="none" w="med" len="med"/>
              <a:tailEnd type="none" w="med" len="med"/>
            </a:ln>
            <a:effectLst>
              <a:innerShdw blurRad="457200" dist="50800" dir="13500000">
                <a:prstClr val="black"/>
              </a:innerShdw>
            </a:effectLst>
          </p:spPr>
          <p:txBody>
            <a:bodyPr lIns="92075" tIns="46038" rIns="92075" bIns="46038" anchor="ctr"/>
            <a:lstStyle/>
            <a:p>
              <a:pPr marL="119063" indent="-119063" algn="ctr">
                <a:defRPr/>
              </a:pPr>
              <a:endParaRPr lang="en-US" b="1" kern="0">
                <a:solidFill>
                  <a:sysClr val="windowText" lastClr="000000"/>
                </a:solidFill>
                <a:latin typeface="新宋体" pitchFamily="49" charset="-122"/>
                <a:ea typeface="新宋体" pitchFamily="49" charset="-122"/>
                <a:cs typeface="Arial" pitchFamily="34" charset="0"/>
              </a:endParaRPr>
            </a:p>
          </p:txBody>
        </p:sp>
        <p:sp>
          <p:nvSpPr>
            <p:cNvPr id="117" name="Freeform 116"/>
            <p:cNvSpPr/>
            <p:nvPr/>
          </p:nvSpPr>
          <p:spPr>
            <a:xfrm>
              <a:off x="1482535" y="4084977"/>
              <a:ext cx="460830" cy="1187509"/>
            </a:xfrm>
            <a:custGeom>
              <a:avLst/>
              <a:gdLst>
                <a:gd name="connsiteX0" fmla="*/ 0 w 2194560"/>
                <a:gd name="connsiteY0" fmla="*/ 1310640 h 2065020"/>
                <a:gd name="connsiteX1" fmla="*/ 0 w 2194560"/>
                <a:gd name="connsiteY1" fmla="*/ 2065020 h 2065020"/>
                <a:gd name="connsiteX2" fmla="*/ 2194560 w 2194560"/>
                <a:gd name="connsiteY2" fmla="*/ 160020 h 2065020"/>
                <a:gd name="connsiteX3" fmla="*/ 2194560 w 2194560"/>
                <a:gd name="connsiteY3" fmla="*/ 0 h 2065020"/>
                <a:gd name="connsiteX4" fmla="*/ 0 w 2194560"/>
                <a:gd name="connsiteY4" fmla="*/ 1310640 h 2065020"/>
                <a:gd name="connsiteX0" fmla="*/ 0 w 2194560"/>
                <a:gd name="connsiteY0" fmla="*/ 1310640 h 2065020"/>
                <a:gd name="connsiteX1" fmla="*/ 0 w 2194560"/>
                <a:gd name="connsiteY1" fmla="*/ 2065020 h 2065020"/>
                <a:gd name="connsiteX2" fmla="*/ 2194560 w 2194560"/>
                <a:gd name="connsiteY2" fmla="*/ 248920 h 2065020"/>
                <a:gd name="connsiteX3" fmla="*/ 2194560 w 2194560"/>
                <a:gd name="connsiteY3" fmla="*/ 0 h 2065020"/>
                <a:gd name="connsiteX4" fmla="*/ 0 w 2194560"/>
                <a:gd name="connsiteY4" fmla="*/ 1310640 h 2065020"/>
                <a:gd name="connsiteX0" fmla="*/ 9525 w 2204085"/>
                <a:gd name="connsiteY0" fmla="*/ 1310640 h 1893570"/>
                <a:gd name="connsiteX1" fmla="*/ 0 w 2204085"/>
                <a:gd name="connsiteY1" fmla="*/ 1893570 h 1893570"/>
                <a:gd name="connsiteX2" fmla="*/ 2204085 w 2204085"/>
                <a:gd name="connsiteY2" fmla="*/ 248920 h 1893570"/>
                <a:gd name="connsiteX3" fmla="*/ 2204085 w 2204085"/>
                <a:gd name="connsiteY3" fmla="*/ 0 h 1893570"/>
                <a:gd name="connsiteX4" fmla="*/ 9525 w 2204085"/>
                <a:gd name="connsiteY4" fmla="*/ 1310640 h 1893570"/>
                <a:gd name="connsiteX0" fmla="*/ 9525 w 2204085"/>
                <a:gd name="connsiteY0" fmla="*/ 1297940 h 1880870"/>
                <a:gd name="connsiteX1" fmla="*/ 0 w 2204085"/>
                <a:gd name="connsiteY1" fmla="*/ 1880870 h 1880870"/>
                <a:gd name="connsiteX2" fmla="*/ 2204085 w 2204085"/>
                <a:gd name="connsiteY2" fmla="*/ 236220 h 1880870"/>
                <a:gd name="connsiteX3" fmla="*/ 2204085 w 2204085"/>
                <a:gd name="connsiteY3" fmla="*/ 0 h 1880870"/>
                <a:gd name="connsiteX4" fmla="*/ 9525 w 2204085"/>
                <a:gd name="connsiteY4" fmla="*/ 1297940 h 1880870"/>
                <a:gd name="connsiteX0" fmla="*/ 0 w 2194560"/>
                <a:gd name="connsiteY0" fmla="*/ 1297940 h 1887220"/>
                <a:gd name="connsiteX1" fmla="*/ 25400 w 2194560"/>
                <a:gd name="connsiteY1" fmla="*/ 1887220 h 1887220"/>
                <a:gd name="connsiteX2" fmla="*/ 2194560 w 2194560"/>
                <a:gd name="connsiteY2" fmla="*/ 236220 h 1887220"/>
                <a:gd name="connsiteX3" fmla="*/ 2194560 w 2194560"/>
                <a:gd name="connsiteY3" fmla="*/ 0 h 1887220"/>
                <a:gd name="connsiteX4" fmla="*/ 0 w 2194560"/>
                <a:gd name="connsiteY4" fmla="*/ 1297940 h 1887220"/>
                <a:gd name="connsiteX0" fmla="*/ 3175 w 2169160"/>
                <a:gd name="connsiteY0" fmla="*/ 1301115 h 1887220"/>
                <a:gd name="connsiteX1" fmla="*/ 0 w 2169160"/>
                <a:gd name="connsiteY1" fmla="*/ 1887220 h 1887220"/>
                <a:gd name="connsiteX2" fmla="*/ 2169160 w 2169160"/>
                <a:gd name="connsiteY2" fmla="*/ 236220 h 1887220"/>
                <a:gd name="connsiteX3" fmla="*/ 2169160 w 2169160"/>
                <a:gd name="connsiteY3" fmla="*/ 0 h 1887220"/>
                <a:gd name="connsiteX4" fmla="*/ 3175 w 2169160"/>
                <a:gd name="connsiteY4" fmla="*/ 1301115 h 1887220"/>
                <a:gd name="connsiteX0" fmla="*/ 3175 w 2169160"/>
                <a:gd name="connsiteY0" fmla="*/ 1301115 h 1887220"/>
                <a:gd name="connsiteX1" fmla="*/ 0 w 2169160"/>
                <a:gd name="connsiteY1" fmla="*/ 1887220 h 1887220"/>
                <a:gd name="connsiteX2" fmla="*/ 2160558 w 2169160"/>
                <a:gd name="connsiteY2" fmla="*/ 251317 h 1887220"/>
                <a:gd name="connsiteX3" fmla="*/ 2169160 w 2169160"/>
                <a:gd name="connsiteY3" fmla="*/ 0 h 1887220"/>
                <a:gd name="connsiteX4" fmla="*/ 3175 w 2169160"/>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1926711 w 2173463"/>
                <a:gd name="connsiteY4" fmla="*/ 10442 h 1887220"/>
                <a:gd name="connsiteX5" fmla="*/ 3175 w 2173463"/>
                <a:gd name="connsiteY5"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150145 h 1736250"/>
                <a:gd name="connsiteX1" fmla="*/ 0 w 2173463"/>
                <a:gd name="connsiteY1" fmla="*/ 1736250 h 1736250"/>
                <a:gd name="connsiteX2" fmla="*/ 2173463 w 2173463"/>
                <a:gd name="connsiteY2" fmla="*/ 100347 h 1736250"/>
                <a:gd name="connsiteX3" fmla="*/ 1928962 w 2173463"/>
                <a:gd name="connsiteY3" fmla="*/ 0 h 1736250"/>
                <a:gd name="connsiteX4" fmla="*/ 3175 w 2173463"/>
                <a:gd name="connsiteY4" fmla="*/ 1150145 h 1736250"/>
                <a:gd name="connsiteX0" fmla="*/ 3175 w 2173463"/>
                <a:gd name="connsiteY0" fmla="*/ 1296083 h 1882188"/>
                <a:gd name="connsiteX1" fmla="*/ 0 w 2173463"/>
                <a:gd name="connsiteY1" fmla="*/ 1882188 h 1882188"/>
                <a:gd name="connsiteX2" fmla="*/ 2173463 w 2173463"/>
                <a:gd name="connsiteY2" fmla="*/ 246285 h 1882188"/>
                <a:gd name="connsiteX3" fmla="*/ 1938026 w 2173463"/>
                <a:gd name="connsiteY3" fmla="*/ 0 h 1882188"/>
                <a:gd name="connsiteX4" fmla="*/ 3175 w 2173463"/>
                <a:gd name="connsiteY4" fmla="*/ 1296083 h 1882188"/>
                <a:gd name="connsiteX0" fmla="*/ 3175 w 1942330"/>
                <a:gd name="connsiteY0" fmla="*/ 1296083 h 1882188"/>
                <a:gd name="connsiteX1" fmla="*/ 0 w 1942330"/>
                <a:gd name="connsiteY1" fmla="*/ 1882188 h 1882188"/>
                <a:gd name="connsiteX2" fmla="*/ 1942330 w 1942330"/>
                <a:gd name="connsiteY2" fmla="*/ 246285 h 1882188"/>
                <a:gd name="connsiteX3" fmla="*/ 1938026 w 1942330"/>
                <a:gd name="connsiteY3" fmla="*/ 0 h 1882188"/>
                <a:gd name="connsiteX4" fmla="*/ 3175 w 1942330"/>
                <a:gd name="connsiteY4" fmla="*/ 1296083 h 1882188"/>
                <a:gd name="connsiteX0" fmla="*/ 205 w 1939360"/>
                <a:gd name="connsiteY0" fmla="*/ 1296083 h 1882188"/>
                <a:gd name="connsiteX1" fmla="*/ 1562 w 1939360"/>
                <a:gd name="connsiteY1" fmla="*/ 1882188 h 1882188"/>
                <a:gd name="connsiteX2" fmla="*/ 1939360 w 1939360"/>
                <a:gd name="connsiteY2" fmla="*/ 246285 h 1882188"/>
                <a:gd name="connsiteX3" fmla="*/ 1935056 w 1939360"/>
                <a:gd name="connsiteY3" fmla="*/ 0 h 1882188"/>
                <a:gd name="connsiteX4" fmla="*/ 205 w 1939360"/>
                <a:gd name="connsiteY4" fmla="*/ 1296083 h 18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360" h="1882188">
                  <a:moveTo>
                    <a:pt x="205" y="1296083"/>
                  </a:moveTo>
                  <a:cubicBezTo>
                    <a:pt x="-853" y="1491451"/>
                    <a:pt x="2620" y="1686820"/>
                    <a:pt x="1562" y="1882188"/>
                  </a:cubicBezTo>
                  <a:lnTo>
                    <a:pt x="1939360" y="246285"/>
                  </a:lnTo>
                  <a:cubicBezTo>
                    <a:pt x="1937925" y="164190"/>
                    <a:pt x="1936491" y="82095"/>
                    <a:pt x="1935056" y="0"/>
                  </a:cubicBezTo>
                  <a:lnTo>
                    <a:pt x="205" y="1296083"/>
                  </a:lnTo>
                  <a:close/>
                </a:path>
              </a:pathLst>
            </a:custGeom>
            <a:gradFill flip="none" rotWithShape="1">
              <a:gsLst>
                <a:gs pos="41000">
                  <a:srgbClr val="BEBEBE">
                    <a:lumMod val="75000"/>
                    <a:alpha val="0"/>
                  </a:srgbClr>
                </a:gs>
                <a:gs pos="57000">
                  <a:srgbClr val="000000"/>
                </a:gs>
              </a:gsLst>
              <a:lin ang="1800000" scaled="0"/>
              <a:tileRect/>
            </a:gradFill>
            <a:ln w="25400" cap="flat" cmpd="sng" algn="ctr">
              <a:noFill/>
              <a:prstDash val="solid"/>
            </a:ln>
            <a:effectLst/>
          </p:spPr>
          <p:txBody>
            <a:bodyPr anchor="ctr"/>
            <a:lstStyle/>
            <a:p>
              <a:pPr algn="ctr"/>
              <a:endParaRPr lang="en-US" kern="0">
                <a:solidFill>
                  <a:srgbClr val="FFFFFF"/>
                </a:solidFill>
                <a:latin typeface="新宋体" pitchFamily="49" charset="-122"/>
                <a:ea typeface="新宋体" pitchFamily="49" charset="-122"/>
                <a:cs typeface="Arial" charset="0"/>
              </a:endParaRPr>
            </a:p>
          </p:txBody>
        </p:sp>
        <p:sp>
          <p:nvSpPr>
            <p:cNvPr id="118" name="Freeform 117"/>
            <p:cNvSpPr/>
            <p:nvPr/>
          </p:nvSpPr>
          <p:spPr>
            <a:xfrm>
              <a:off x="1943365" y="4144644"/>
              <a:ext cx="1376742" cy="96712"/>
            </a:xfrm>
            <a:custGeom>
              <a:avLst/>
              <a:gdLst>
                <a:gd name="connsiteX0" fmla="*/ 0 w 2743200"/>
                <a:gd name="connsiteY0" fmla="*/ 129540 h 129540"/>
                <a:gd name="connsiteX1" fmla="*/ 0 w 2743200"/>
                <a:gd name="connsiteY1" fmla="*/ 0 h 129540"/>
                <a:gd name="connsiteX2" fmla="*/ 2743200 w 2743200"/>
                <a:gd name="connsiteY2" fmla="*/ 0 h 129540"/>
                <a:gd name="connsiteX3" fmla="*/ 2628900 w 2743200"/>
                <a:gd name="connsiteY3" fmla="*/ 114300 h 129540"/>
                <a:gd name="connsiteX4" fmla="*/ 0 w 2743200"/>
                <a:gd name="connsiteY4" fmla="*/ 129540 h 129540"/>
                <a:gd name="connsiteX0" fmla="*/ 0 w 2743200"/>
                <a:gd name="connsiteY0" fmla="*/ 146209 h 146209"/>
                <a:gd name="connsiteX1" fmla="*/ 0 w 2743200"/>
                <a:gd name="connsiteY1" fmla="*/ 0 h 146209"/>
                <a:gd name="connsiteX2" fmla="*/ 2743200 w 2743200"/>
                <a:gd name="connsiteY2" fmla="*/ 0 h 146209"/>
                <a:gd name="connsiteX3" fmla="*/ 2628900 w 2743200"/>
                <a:gd name="connsiteY3" fmla="*/ 114300 h 146209"/>
                <a:gd name="connsiteX4" fmla="*/ 0 w 2743200"/>
                <a:gd name="connsiteY4" fmla="*/ 146209 h 146209"/>
                <a:gd name="connsiteX0" fmla="*/ 0 w 2743200"/>
                <a:gd name="connsiteY0" fmla="*/ 146209 h 146209"/>
                <a:gd name="connsiteX1" fmla="*/ 0 w 2743200"/>
                <a:gd name="connsiteY1" fmla="*/ 0 h 146209"/>
                <a:gd name="connsiteX2" fmla="*/ 2743200 w 2743200"/>
                <a:gd name="connsiteY2" fmla="*/ 0 h 146209"/>
                <a:gd name="connsiteX3" fmla="*/ 2616994 w 2743200"/>
                <a:gd name="connsiteY3" fmla="*/ 135731 h 146209"/>
                <a:gd name="connsiteX4" fmla="*/ 0 w 2743200"/>
                <a:gd name="connsiteY4" fmla="*/ 146209 h 146209"/>
                <a:gd name="connsiteX0" fmla="*/ 45378 w 2743200"/>
                <a:gd name="connsiteY0" fmla="*/ 177166 h 177166"/>
                <a:gd name="connsiteX1" fmla="*/ 0 w 2743200"/>
                <a:gd name="connsiteY1" fmla="*/ 0 h 177166"/>
                <a:gd name="connsiteX2" fmla="*/ 2743200 w 2743200"/>
                <a:gd name="connsiteY2" fmla="*/ 0 h 177166"/>
                <a:gd name="connsiteX3" fmla="*/ 2616994 w 2743200"/>
                <a:gd name="connsiteY3" fmla="*/ 135731 h 177166"/>
                <a:gd name="connsiteX4" fmla="*/ 45378 w 2743200"/>
                <a:gd name="connsiteY4" fmla="*/ 177166 h 177166"/>
                <a:gd name="connsiteX0" fmla="*/ 1 w 2743200"/>
                <a:gd name="connsiteY0" fmla="*/ 153354 h 153354"/>
                <a:gd name="connsiteX1" fmla="*/ 0 w 2743200"/>
                <a:gd name="connsiteY1" fmla="*/ 0 h 153354"/>
                <a:gd name="connsiteX2" fmla="*/ 2743200 w 2743200"/>
                <a:gd name="connsiteY2" fmla="*/ 0 h 153354"/>
                <a:gd name="connsiteX3" fmla="*/ 2616994 w 2743200"/>
                <a:gd name="connsiteY3" fmla="*/ 135731 h 153354"/>
                <a:gd name="connsiteX4" fmla="*/ 1 w 2743200"/>
                <a:gd name="connsiteY4" fmla="*/ 153354 h 153354"/>
                <a:gd name="connsiteX0" fmla="*/ 1 w 2743200"/>
                <a:gd name="connsiteY0" fmla="*/ 153354 h 153354"/>
                <a:gd name="connsiteX1" fmla="*/ 0 w 2743200"/>
                <a:gd name="connsiteY1" fmla="*/ 0 h 153354"/>
                <a:gd name="connsiteX2" fmla="*/ 2743200 w 2743200"/>
                <a:gd name="connsiteY2" fmla="*/ 0 h 153354"/>
                <a:gd name="connsiteX3" fmla="*/ 2611941 w 2743200"/>
                <a:gd name="connsiteY3" fmla="*/ 150828 h 153354"/>
                <a:gd name="connsiteX4" fmla="*/ 1 w 2743200"/>
                <a:gd name="connsiteY4" fmla="*/ 153354 h 153354"/>
                <a:gd name="connsiteX0" fmla="*/ 1 w 2743200"/>
                <a:gd name="connsiteY0" fmla="*/ 153354 h 153354"/>
                <a:gd name="connsiteX1" fmla="*/ 0 w 2743200"/>
                <a:gd name="connsiteY1" fmla="*/ 0 h 153354"/>
                <a:gd name="connsiteX2" fmla="*/ 2743200 w 2743200"/>
                <a:gd name="connsiteY2" fmla="*/ 0 h 153354"/>
                <a:gd name="connsiteX3" fmla="*/ 2734550 w 2743200"/>
                <a:gd name="connsiteY3" fmla="*/ 147056 h 153354"/>
                <a:gd name="connsiteX4" fmla="*/ 1 w 2743200"/>
                <a:gd name="connsiteY4" fmla="*/ 153354 h 153354"/>
                <a:gd name="connsiteX0" fmla="*/ 1 w 2744054"/>
                <a:gd name="connsiteY0" fmla="*/ 153354 h 153354"/>
                <a:gd name="connsiteX1" fmla="*/ 0 w 2744054"/>
                <a:gd name="connsiteY1" fmla="*/ 0 h 153354"/>
                <a:gd name="connsiteX2" fmla="*/ 2743200 w 2744054"/>
                <a:gd name="connsiteY2" fmla="*/ 0 h 153354"/>
                <a:gd name="connsiteX3" fmla="*/ 2744054 w 2744054"/>
                <a:gd name="connsiteY3" fmla="*/ 150827 h 153354"/>
                <a:gd name="connsiteX4" fmla="*/ 1 w 2744054"/>
                <a:gd name="connsiteY4" fmla="*/ 153354 h 153354"/>
                <a:gd name="connsiteX0" fmla="*/ 0 w 2753556"/>
                <a:gd name="connsiteY0" fmla="*/ 153354 h 153354"/>
                <a:gd name="connsiteX1" fmla="*/ 9502 w 2753556"/>
                <a:gd name="connsiteY1" fmla="*/ 0 h 153354"/>
                <a:gd name="connsiteX2" fmla="*/ 2752702 w 2753556"/>
                <a:gd name="connsiteY2" fmla="*/ 0 h 153354"/>
                <a:gd name="connsiteX3" fmla="*/ 2753556 w 2753556"/>
                <a:gd name="connsiteY3" fmla="*/ 150827 h 153354"/>
                <a:gd name="connsiteX4" fmla="*/ 0 w 2753556"/>
                <a:gd name="connsiteY4" fmla="*/ 153354 h 153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556" h="153354">
                  <a:moveTo>
                    <a:pt x="0" y="153354"/>
                  </a:moveTo>
                  <a:cubicBezTo>
                    <a:pt x="0" y="102236"/>
                    <a:pt x="9502" y="51118"/>
                    <a:pt x="9502" y="0"/>
                  </a:cubicBezTo>
                  <a:lnTo>
                    <a:pt x="2752702" y="0"/>
                  </a:lnTo>
                  <a:cubicBezTo>
                    <a:pt x="2752987" y="50276"/>
                    <a:pt x="2753271" y="100551"/>
                    <a:pt x="2753556" y="150827"/>
                  </a:cubicBezTo>
                  <a:lnTo>
                    <a:pt x="0" y="153354"/>
                  </a:lnTo>
                  <a:close/>
                </a:path>
              </a:pathLst>
            </a:custGeom>
            <a:gradFill flip="none" rotWithShape="1">
              <a:gsLst>
                <a:gs pos="0">
                  <a:srgbClr val="BEBEBE">
                    <a:lumMod val="75000"/>
                    <a:alpha val="0"/>
                  </a:srgbClr>
                </a:gs>
                <a:gs pos="100000">
                  <a:srgbClr val="000000">
                    <a:alpha val="66000"/>
                  </a:srgbClr>
                </a:gs>
              </a:gsLst>
              <a:lin ang="5400000" scaled="1"/>
              <a:tileRect/>
            </a:gradFill>
            <a:ln w="25400" cap="flat" cmpd="sng" algn="ctr">
              <a:noFill/>
              <a:prstDash val="solid"/>
            </a:ln>
            <a:effectLst/>
          </p:spPr>
          <p:txBody>
            <a:bodyPr anchor="ctr"/>
            <a:lstStyle/>
            <a:p>
              <a:pPr algn="ctr">
                <a:defRPr/>
              </a:pPr>
              <a:endParaRPr lang="en-US" kern="0">
                <a:solidFill>
                  <a:srgbClr val="FFFFFF"/>
                </a:solidFill>
                <a:latin typeface="新宋体" pitchFamily="49" charset="-122"/>
                <a:ea typeface="新宋体" pitchFamily="49" charset="-122"/>
                <a:cs typeface="Arial" charset="0"/>
              </a:endParaRPr>
            </a:p>
          </p:txBody>
        </p:sp>
        <p:sp>
          <p:nvSpPr>
            <p:cNvPr id="119" name="Freeform 118"/>
            <p:cNvSpPr/>
            <p:nvPr/>
          </p:nvSpPr>
          <p:spPr>
            <a:xfrm flipH="1">
              <a:off x="3319680" y="4082811"/>
              <a:ext cx="429755" cy="1187509"/>
            </a:xfrm>
            <a:custGeom>
              <a:avLst/>
              <a:gdLst>
                <a:gd name="connsiteX0" fmla="*/ 0 w 2194560"/>
                <a:gd name="connsiteY0" fmla="*/ 1310640 h 2065020"/>
                <a:gd name="connsiteX1" fmla="*/ 0 w 2194560"/>
                <a:gd name="connsiteY1" fmla="*/ 2065020 h 2065020"/>
                <a:gd name="connsiteX2" fmla="*/ 2194560 w 2194560"/>
                <a:gd name="connsiteY2" fmla="*/ 160020 h 2065020"/>
                <a:gd name="connsiteX3" fmla="*/ 2194560 w 2194560"/>
                <a:gd name="connsiteY3" fmla="*/ 0 h 2065020"/>
                <a:gd name="connsiteX4" fmla="*/ 0 w 2194560"/>
                <a:gd name="connsiteY4" fmla="*/ 1310640 h 2065020"/>
                <a:gd name="connsiteX0" fmla="*/ 0 w 2194560"/>
                <a:gd name="connsiteY0" fmla="*/ 1310640 h 2065020"/>
                <a:gd name="connsiteX1" fmla="*/ 0 w 2194560"/>
                <a:gd name="connsiteY1" fmla="*/ 2065020 h 2065020"/>
                <a:gd name="connsiteX2" fmla="*/ 2194560 w 2194560"/>
                <a:gd name="connsiteY2" fmla="*/ 248920 h 2065020"/>
                <a:gd name="connsiteX3" fmla="*/ 2194560 w 2194560"/>
                <a:gd name="connsiteY3" fmla="*/ 0 h 2065020"/>
                <a:gd name="connsiteX4" fmla="*/ 0 w 2194560"/>
                <a:gd name="connsiteY4" fmla="*/ 1310640 h 2065020"/>
                <a:gd name="connsiteX0" fmla="*/ 9525 w 2204085"/>
                <a:gd name="connsiteY0" fmla="*/ 1310640 h 1893570"/>
                <a:gd name="connsiteX1" fmla="*/ 0 w 2204085"/>
                <a:gd name="connsiteY1" fmla="*/ 1893570 h 1893570"/>
                <a:gd name="connsiteX2" fmla="*/ 2204085 w 2204085"/>
                <a:gd name="connsiteY2" fmla="*/ 248920 h 1893570"/>
                <a:gd name="connsiteX3" fmla="*/ 2204085 w 2204085"/>
                <a:gd name="connsiteY3" fmla="*/ 0 h 1893570"/>
                <a:gd name="connsiteX4" fmla="*/ 9525 w 2204085"/>
                <a:gd name="connsiteY4" fmla="*/ 1310640 h 1893570"/>
                <a:gd name="connsiteX0" fmla="*/ 9525 w 2204085"/>
                <a:gd name="connsiteY0" fmla="*/ 1297940 h 1880870"/>
                <a:gd name="connsiteX1" fmla="*/ 0 w 2204085"/>
                <a:gd name="connsiteY1" fmla="*/ 1880870 h 1880870"/>
                <a:gd name="connsiteX2" fmla="*/ 2204085 w 2204085"/>
                <a:gd name="connsiteY2" fmla="*/ 236220 h 1880870"/>
                <a:gd name="connsiteX3" fmla="*/ 2204085 w 2204085"/>
                <a:gd name="connsiteY3" fmla="*/ 0 h 1880870"/>
                <a:gd name="connsiteX4" fmla="*/ 9525 w 2204085"/>
                <a:gd name="connsiteY4" fmla="*/ 1297940 h 1880870"/>
                <a:gd name="connsiteX0" fmla="*/ 0 w 2194560"/>
                <a:gd name="connsiteY0" fmla="*/ 1297940 h 1887220"/>
                <a:gd name="connsiteX1" fmla="*/ 25400 w 2194560"/>
                <a:gd name="connsiteY1" fmla="*/ 1887220 h 1887220"/>
                <a:gd name="connsiteX2" fmla="*/ 2194560 w 2194560"/>
                <a:gd name="connsiteY2" fmla="*/ 236220 h 1887220"/>
                <a:gd name="connsiteX3" fmla="*/ 2194560 w 2194560"/>
                <a:gd name="connsiteY3" fmla="*/ 0 h 1887220"/>
                <a:gd name="connsiteX4" fmla="*/ 0 w 2194560"/>
                <a:gd name="connsiteY4" fmla="*/ 1297940 h 1887220"/>
                <a:gd name="connsiteX0" fmla="*/ 3175 w 2169160"/>
                <a:gd name="connsiteY0" fmla="*/ 1301115 h 1887220"/>
                <a:gd name="connsiteX1" fmla="*/ 0 w 2169160"/>
                <a:gd name="connsiteY1" fmla="*/ 1887220 h 1887220"/>
                <a:gd name="connsiteX2" fmla="*/ 2169160 w 2169160"/>
                <a:gd name="connsiteY2" fmla="*/ 236220 h 1887220"/>
                <a:gd name="connsiteX3" fmla="*/ 2169160 w 2169160"/>
                <a:gd name="connsiteY3" fmla="*/ 0 h 1887220"/>
                <a:gd name="connsiteX4" fmla="*/ 3175 w 2169160"/>
                <a:gd name="connsiteY4" fmla="*/ 1301115 h 1887220"/>
                <a:gd name="connsiteX0" fmla="*/ 3175 w 2169160"/>
                <a:gd name="connsiteY0" fmla="*/ 1301115 h 1887220"/>
                <a:gd name="connsiteX1" fmla="*/ 0 w 2169160"/>
                <a:gd name="connsiteY1" fmla="*/ 1887220 h 1887220"/>
                <a:gd name="connsiteX2" fmla="*/ 2160558 w 2169160"/>
                <a:gd name="connsiteY2" fmla="*/ 251317 h 1887220"/>
                <a:gd name="connsiteX3" fmla="*/ 2169160 w 2169160"/>
                <a:gd name="connsiteY3" fmla="*/ 0 h 1887220"/>
                <a:gd name="connsiteX4" fmla="*/ 3175 w 2169160"/>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1926711 w 2173463"/>
                <a:gd name="connsiteY4" fmla="*/ 10442 h 1887220"/>
                <a:gd name="connsiteX5" fmla="*/ 3175 w 2173463"/>
                <a:gd name="connsiteY5"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150145 h 1736250"/>
                <a:gd name="connsiteX1" fmla="*/ 0 w 2173463"/>
                <a:gd name="connsiteY1" fmla="*/ 1736250 h 1736250"/>
                <a:gd name="connsiteX2" fmla="*/ 2173463 w 2173463"/>
                <a:gd name="connsiteY2" fmla="*/ 100347 h 1736250"/>
                <a:gd name="connsiteX3" fmla="*/ 1928962 w 2173463"/>
                <a:gd name="connsiteY3" fmla="*/ 0 h 1736250"/>
                <a:gd name="connsiteX4" fmla="*/ 3175 w 2173463"/>
                <a:gd name="connsiteY4" fmla="*/ 1150145 h 1736250"/>
                <a:gd name="connsiteX0" fmla="*/ 3175 w 2173463"/>
                <a:gd name="connsiteY0" fmla="*/ 1296083 h 1882188"/>
                <a:gd name="connsiteX1" fmla="*/ 0 w 2173463"/>
                <a:gd name="connsiteY1" fmla="*/ 1882188 h 1882188"/>
                <a:gd name="connsiteX2" fmla="*/ 2173463 w 2173463"/>
                <a:gd name="connsiteY2" fmla="*/ 246285 h 1882188"/>
                <a:gd name="connsiteX3" fmla="*/ 1938026 w 2173463"/>
                <a:gd name="connsiteY3" fmla="*/ 0 h 1882188"/>
                <a:gd name="connsiteX4" fmla="*/ 3175 w 2173463"/>
                <a:gd name="connsiteY4" fmla="*/ 1296083 h 1882188"/>
                <a:gd name="connsiteX0" fmla="*/ 3175 w 1942330"/>
                <a:gd name="connsiteY0" fmla="*/ 1296083 h 1882188"/>
                <a:gd name="connsiteX1" fmla="*/ 0 w 1942330"/>
                <a:gd name="connsiteY1" fmla="*/ 1882188 h 1882188"/>
                <a:gd name="connsiteX2" fmla="*/ 1942330 w 1942330"/>
                <a:gd name="connsiteY2" fmla="*/ 246285 h 1882188"/>
                <a:gd name="connsiteX3" fmla="*/ 1938026 w 1942330"/>
                <a:gd name="connsiteY3" fmla="*/ 0 h 1882188"/>
                <a:gd name="connsiteX4" fmla="*/ 3175 w 1942330"/>
                <a:gd name="connsiteY4" fmla="*/ 1296083 h 1882188"/>
                <a:gd name="connsiteX0" fmla="*/ 205 w 1939360"/>
                <a:gd name="connsiteY0" fmla="*/ 1296083 h 1882188"/>
                <a:gd name="connsiteX1" fmla="*/ 1562 w 1939360"/>
                <a:gd name="connsiteY1" fmla="*/ 1882188 h 1882188"/>
                <a:gd name="connsiteX2" fmla="*/ 1939360 w 1939360"/>
                <a:gd name="connsiteY2" fmla="*/ 246285 h 1882188"/>
                <a:gd name="connsiteX3" fmla="*/ 1935056 w 1939360"/>
                <a:gd name="connsiteY3" fmla="*/ 0 h 1882188"/>
                <a:gd name="connsiteX4" fmla="*/ 205 w 1939360"/>
                <a:gd name="connsiteY4" fmla="*/ 1296083 h 18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360" h="1882188">
                  <a:moveTo>
                    <a:pt x="205" y="1296083"/>
                  </a:moveTo>
                  <a:cubicBezTo>
                    <a:pt x="-853" y="1491451"/>
                    <a:pt x="2620" y="1686820"/>
                    <a:pt x="1562" y="1882188"/>
                  </a:cubicBezTo>
                  <a:lnTo>
                    <a:pt x="1939360" y="246285"/>
                  </a:lnTo>
                  <a:cubicBezTo>
                    <a:pt x="1937925" y="164190"/>
                    <a:pt x="1936491" y="82095"/>
                    <a:pt x="1935056" y="0"/>
                  </a:cubicBezTo>
                  <a:lnTo>
                    <a:pt x="205" y="1296083"/>
                  </a:lnTo>
                  <a:close/>
                </a:path>
              </a:pathLst>
            </a:custGeom>
            <a:gradFill flip="none" rotWithShape="1">
              <a:gsLst>
                <a:gs pos="41000">
                  <a:srgbClr val="BEBEBE">
                    <a:lumMod val="75000"/>
                    <a:alpha val="0"/>
                  </a:srgbClr>
                </a:gs>
                <a:gs pos="57000">
                  <a:srgbClr val="000000"/>
                </a:gs>
              </a:gsLst>
              <a:lin ang="1800000" scaled="0"/>
              <a:tileRect/>
            </a:gradFill>
            <a:ln w="25400" cap="flat" cmpd="sng" algn="ctr">
              <a:noFill/>
              <a:prstDash val="solid"/>
            </a:ln>
            <a:effectLst/>
          </p:spPr>
          <p:txBody>
            <a:bodyPr anchor="ctr"/>
            <a:lstStyle/>
            <a:p>
              <a:pPr algn="ctr"/>
              <a:endParaRPr lang="en-US" kern="0">
                <a:solidFill>
                  <a:srgbClr val="FFFFFF"/>
                </a:solidFill>
                <a:latin typeface="新宋体" pitchFamily="49" charset="-122"/>
                <a:ea typeface="新宋体" pitchFamily="49" charset="-122"/>
                <a:cs typeface="Arial" charset="0"/>
              </a:endParaRPr>
            </a:p>
          </p:txBody>
        </p:sp>
      </p:grpSp>
      <p:sp>
        <p:nvSpPr>
          <p:cNvPr id="120" name="Rectangle 119"/>
          <p:cNvSpPr/>
          <p:nvPr/>
        </p:nvSpPr>
        <p:spPr>
          <a:xfrm>
            <a:off x="1677669" y="4373092"/>
            <a:ext cx="1631951" cy="708025"/>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a:lstStyle/>
          <a:p>
            <a:pPr algn="r" fontAlgn="base">
              <a:lnSpc>
                <a:spcPct val="85000"/>
              </a:lnSpc>
              <a:spcBef>
                <a:spcPct val="0"/>
              </a:spcBef>
              <a:spcAft>
                <a:spcPct val="0"/>
              </a:spcAft>
              <a:defRPr/>
            </a:pPr>
            <a:r>
              <a:rPr lang="zh-CN" altLang="en-US" sz="1600" dirty="0">
                <a:solidFill>
                  <a:srgbClr val="8BA223"/>
                </a:solidFill>
                <a:latin typeface="新宋体" pitchFamily="49" charset="-122"/>
                <a:ea typeface="新宋体" pitchFamily="49" charset="-122"/>
                <a:cs typeface="Arial" charset="0"/>
              </a:rPr>
              <a:t>合</a:t>
            </a:r>
            <a:r>
              <a:rPr lang="zh-CN" altLang="en-US" sz="1600" dirty="0" smtClean="0">
                <a:solidFill>
                  <a:srgbClr val="8BA223"/>
                </a:solidFill>
                <a:latin typeface="新宋体" pitchFamily="49" charset="-122"/>
                <a:ea typeface="新宋体" pitchFamily="49" charset="-122"/>
                <a:cs typeface="Arial" charset="0"/>
              </a:rPr>
              <a:t>作伙伴的</a:t>
            </a:r>
            <a:r>
              <a:rPr lang="en-US" sz="1600" dirty="0" smtClean="0">
                <a:solidFill>
                  <a:srgbClr val="8BA223"/>
                </a:solidFill>
                <a:latin typeface="新宋体" pitchFamily="49" charset="-122"/>
                <a:ea typeface="新宋体" pitchFamily="49" charset="-122"/>
                <a:cs typeface="Arial" charset="0"/>
              </a:rPr>
              <a:t> </a:t>
            </a:r>
            <a:endParaRPr lang="en-US" sz="1600" dirty="0">
              <a:solidFill>
                <a:srgbClr val="8BA223"/>
              </a:solidFill>
              <a:latin typeface="新宋体" pitchFamily="49" charset="-122"/>
              <a:ea typeface="新宋体" pitchFamily="49" charset="-122"/>
              <a:cs typeface="Arial" charset="0"/>
            </a:endParaRPr>
          </a:p>
          <a:p>
            <a:pPr algn="r" fontAlgn="base">
              <a:lnSpc>
                <a:spcPct val="85000"/>
              </a:lnSpc>
              <a:spcBef>
                <a:spcPct val="0"/>
              </a:spcBef>
              <a:spcAft>
                <a:spcPct val="0"/>
              </a:spcAft>
              <a:defRPr/>
            </a:pPr>
            <a:r>
              <a:rPr lang="zh-CN" altLang="en-US" sz="1600" dirty="0" smtClean="0">
                <a:solidFill>
                  <a:srgbClr val="8BA223"/>
                </a:solidFill>
                <a:latin typeface="新宋体" pitchFamily="49" charset="-122"/>
                <a:ea typeface="新宋体" pitchFamily="49" charset="-122"/>
                <a:cs typeface="Arial" charset="0"/>
              </a:rPr>
              <a:t>专长</a:t>
            </a:r>
            <a:endParaRPr lang="en-US" sz="1600" dirty="0">
              <a:solidFill>
                <a:srgbClr val="8BA223"/>
              </a:solidFill>
              <a:latin typeface="新宋体" pitchFamily="49" charset="-122"/>
              <a:ea typeface="新宋体" pitchFamily="49" charset="-122"/>
              <a:cs typeface="Arial" charset="0"/>
            </a:endParaRPr>
          </a:p>
        </p:txBody>
      </p:sp>
      <p:sp>
        <p:nvSpPr>
          <p:cNvPr id="121" name="Rectangle 120"/>
          <p:cNvSpPr/>
          <p:nvPr/>
        </p:nvSpPr>
        <p:spPr>
          <a:xfrm>
            <a:off x="3558383" y="4266409"/>
            <a:ext cx="2020884" cy="708025"/>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a:lstStyle/>
          <a:p>
            <a:pPr algn="ctr" fontAlgn="base">
              <a:lnSpc>
                <a:spcPct val="85000"/>
              </a:lnSpc>
              <a:spcBef>
                <a:spcPct val="0"/>
              </a:spcBef>
              <a:spcAft>
                <a:spcPct val="0"/>
              </a:spcAft>
              <a:defRPr/>
            </a:pPr>
            <a:r>
              <a:rPr lang="zh-CN" altLang="en-US" sz="1600" dirty="0" smtClean="0">
                <a:solidFill>
                  <a:srgbClr val="0096D6">
                    <a:lumMod val="60000"/>
                    <a:lumOff val="40000"/>
                    <a:alpha val="31000"/>
                  </a:srgbClr>
                </a:solidFill>
                <a:latin typeface="新宋体" pitchFamily="49" charset="-122"/>
                <a:ea typeface="新宋体" pitchFamily="49" charset="-122"/>
                <a:cs typeface="Arial" charset="0"/>
              </a:rPr>
              <a:t>思科知识</a:t>
            </a:r>
            <a:endParaRPr lang="en-US" altLang="zh-CN" sz="1600" dirty="0" smtClean="0">
              <a:solidFill>
                <a:srgbClr val="0096D6">
                  <a:lumMod val="60000"/>
                  <a:lumOff val="40000"/>
                  <a:alpha val="31000"/>
                </a:srgbClr>
              </a:solidFill>
              <a:latin typeface="新宋体" pitchFamily="49" charset="-122"/>
              <a:ea typeface="新宋体" pitchFamily="49" charset="-122"/>
              <a:cs typeface="Arial" charset="0"/>
            </a:endParaRPr>
          </a:p>
          <a:p>
            <a:pPr algn="ctr" fontAlgn="base">
              <a:lnSpc>
                <a:spcPct val="85000"/>
              </a:lnSpc>
              <a:spcBef>
                <a:spcPct val="0"/>
              </a:spcBef>
              <a:spcAft>
                <a:spcPct val="0"/>
              </a:spcAft>
              <a:defRPr/>
            </a:pPr>
            <a:r>
              <a:rPr lang="zh-CN" altLang="en-US" sz="1600" dirty="0" smtClean="0">
                <a:solidFill>
                  <a:srgbClr val="0096D6">
                    <a:lumMod val="60000"/>
                    <a:lumOff val="40000"/>
                    <a:alpha val="31000"/>
                  </a:srgbClr>
                </a:solidFill>
                <a:latin typeface="新宋体" pitchFamily="49" charset="-122"/>
                <a:ea typeface="新宋体" pitchFamily="49" charset="-122"/>
                <a:cs typeface="Arial" charset="0"/>
              </a:rPr>
              <a:t>资本 </a:t>
            </a:r>
            <a:r>
              <a:rPr lang="en-US" sz="1600" dirty="0" smtClean="0">
                <a:solidFill>
                  <a:srgbClr val="0096D6">
                    <a:lumMod val="60000"/>
                    <a:lumOff val="40000"/>
                    <a:alpha val="31000"/>
                  </a:srgbClr>
                </a:solidFill>
                <a:latin typeface="新宋体" pitchFamily="49" charset="-122"/>
                <a:ea typeface="新宋体" pitchFamily="49" charset="-122"/>
                <a:cs typeface="Arial" charset="0"/>
              </a:rPr>
              <a:t>+ </a:t>
            </a:r>
            <a:r>
              <a:rPr lang="zh-CN" altLang="en-US" sz="1600" dirty="0" smtClean="0">
                <a:solidFill>
                  <a:srgbClr val="0096D6">
                    <a:lumMod val="60000"/>
                    <a:lumOff val="40000"/>
                    <a:alpha val="31000"/>
                  </a:srgbClr>
                </a:solidFill>
                <a:latin typeface="新宋体" pitchFamily="49" charset="-122"/>
                <a:ea typeface="新宋体" pitchFamily="49" charset="-122"/>
                <a:cs typeface="Arial" charset="0"/>
              </a:rPr>
              <a:t>智能</a:t>
            </a:r>
            <a:endParaRPr lang="en-US" altLang="zh-CN" sz="1600" dirty="0" smtClean="0">
              <a:solidFill>
                <a:srgbClr val="0096D6">
                  <a:lumMod val="60000"/>
                  <a:lumOff val="40000"/>
                  <a:alpha val="31000"/>
                </a:srgbClr>
              </a:solidFill>
              <a:latin typeface="新宋体" pitchFamily="49" charset="-122"/>
              <a:ea typeface="新宋体" pitchFamily="49" charset="-122"/>
              <a:cs typeface="Arial" charset="0"/>
            </a:endParaRPr>
          </a:p>
          <a:p>
            <a:pPr algn="ctr" fontAlgn="base">
              <a:lnSpc>
                <a:spcPct val="85000"/>
              </a:lnSpc>
              <a:spcBef>
                <a:spcPct val="0"/>
              </a:spcBef>
              <a:spcAft>
                <a:spcPct val="0"/>
              </a:spcAft>
              <a:defRPr/>
            </a:pPr>
            <a:r>
              <a:rPr lang="zh-CN" altLang="en-US" sz="1600" dirty="0" smtClean="0">
                <a:solidFill>
                  <a:srgbClr val="0096D6">
                    <a:lumMod val="60000"/>
                    <a:lumOff val="40000"/>
                    <a:alpha val="31000"/>
                  </a:srgbClr>
                </a:solidFill>
                <a:latin typeface="新宋体" pitchFamily="49" charset="-122"/>
                <a:ea typeface="新宋体" pitchFamily="49" charset="-122"/>
                <a:cs typeface="Arial" charset="0"/>
              </a:rPr>
              <a:t>服务创新</a:t>
            </a:r>
            <a:endParaRPr lang="en-US" sz="1600" dirty="0">
              <a:solidFill>
                <a:srgbClr val="0096D6">
                  <a:lumMod val="60000"/>
                  <a:lumOff val="40000"/>
                  <a:alpha val="31000"/>
                </a:srgbClr>
              </a:solidFill>
              <a:latin typeface="新宋体" pitchFamily="49" charset="-122"/>
              <a:ea typeface="新宋体" pitchFamily="49" charset="-122"/>
              <a:cs typeface="Arial" charset="0"/>
            </a:endParaRPr>
          </a:p>
        </p:txBody>
      </p:sp>
      <p:sp>
        <p:nvSpPr>
          <p:cNvPr id="122" name="Rectangle 121"/>
          <p:cNvSpPr/>
          <p:nvPr/>
        </p:nvSpPr>
        <p:spPr>
          <a:xfrm>
            <a:off x="5692534" y="4373092"/>
            <a:ext cx="1631951" cy="708025"/>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a:lstStyle/>
          <a:p>
            <a:pPr fontAlgn="base">
              <a:lnSpc>
                <a:spcPct val="85000"/>
              </a:lnSpc>
              <a:spcBef>
                <a:spcPct val="0"/>
              </a:spcBef>
              <a:spcAft>
                <a:spcPct val="0"/>
              </a:spcAft>
              <a:defRPr/>
            </a:pPr>
            <a:r>
              <a:rPr lang="zh-CN" altLang="en-US" sz="1600" dirty="0" smtClean="0">
                <a:solidFill>
                  <a:srgbClr val="0096D6">
                    <a:lumMod val="60000"/>
                    <a:lumOff val="40000"/>
                    <a:alpha val="31000"/>
                  </a:srgbClr>
                </a:solidFill>
                <a:latin typeface="新宋体" pitchFamily="49" charset="-122"/>
                <a:ea typeface="新宋体" pitchFamily="49" charset="-122"/>
                <a:cs typeface="Arial" charset="0"/>
              </a:rPr>
              <a:t>全球</a:t>
            </a:r>
            <a:endParaRPr lang="en-US" altLang="zh-CN" sz="1600" dirty="0" smtClean="0">
              <a:solidFill>
                <a:srgbClr val="0096D6">
                  <a:lumMod val="60000"/>
                  <a:lumOff val="40000"/>
                  <a:alpha val="31000"/>
                </a:srgbClr>
              </a:solidFill>
              <a:latin typeface="新宋体" pitchFamily="49" charset="-122"/>
              <a:ea typeface="新宋体" pitchFamily="49" charset="-122"/>
              <a:cs typeface="Arial" charset="0"/>
            </a:endParaRPr>
          </a:p>
          <a:p>
            <a:pPr fontAlgn="base">
              <a:lnSpc>
                <a:spcPct val="85000"/>
              </a:lnSpc>
              <a:spcBef>
                <a:spcPct val="0"/>
              </a:spcBef>
              <a:spcAft>
                <a:spcPct val="0"/>
              </a:spcAft>
              <a:defRPr/>
            </a:pPr>
            <a:r>
              <a:rPr lang="zh-CN" altLang="en-US" sz="1600" dirty="0" smtClean="0">
                <a:solidFill>
                  <a:srgbClr val="0096D6">
                    <a:lumMod val="60000"/>
                    <a:lumOff val="40000"/>
                    <a:alpha val="31000"/>
                  </a:srgbClr>
                </a:solidFill>
                <a:latin typeface="新宋体" pitchFamily="49" charset="-122"/>
                <a:ea typeface="新宋体" pitchFamily="49" charset="-122"/>
                <a:cs typeface="Arial" charset="0"/>
              </a:rPr>
              <a:t>基础架构</a:t>
            </a:r>
            <a:endParaRPr lang="en-US" sz="1600" dirty="0">
              <a:solidFill>
                <a:srgbClr val="0096D6">
                  <a:lumMod val="60000"/>
                  <a:lumOff val="40000"/>
                  <a:alpha val="31000"/>
                </a:srgbClr>
              </a:solidFill>
              <a:latin typeface="新宋体" pitchFamily="49" charset="-122"/>
              <a:ea typeface="新宋体" pitchFamily="49" charset="-122"/>
              <a:cs typeface="Arial" charset="0"/>
            </a:endParaRPr>
          </a:p>
        </p:txBody>
      </p:sp>
      <p:sp>
        <p:nvSpPr>
          <p:cNvPr id="6" name="Rectangle 5"/>
          <p:cNvSpPr/>
          <p:nvPr/>
        </p:nvSpPr>
        <p:spPr>
          <a:xfrm>
            <a:off x="314112" y="3736974"/>
            <a:ext cx="7905966" cy="40322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904 w 10000"/>
              <a:gd name="connsiteY3" fmla="*/ 10000 h 10000"/>
              <a:gd name="connsiteX4" fmla="*/ 0 w 10000"/>
              <a:gd name="connsiteY4" fmla="*/ 0 h 10000"/>
              <a:gd name="connsiteX0" fmla="*/ 0 w 10000"/>
              <a:gd name="connsiteY0" fmla="*/ 0 h 10000"/>
              <a:gd name="connsiteX1" fmla="*/ 10000 w 10000"/>
              <a:gd name="connsiteY1" fmla="*/ 0 h 10000"/>
              <a:gd name="connsiteX2" fmla="*/ 4383 w 10000"/>
              <a:gd name="connsiteY2" fmla="*/ 10000 h 10000"/>
              <a:gd name="connsiteX3" fmla="*/ 2904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83" y="10000"/>
                </a:lnTo>
                <a:lnTo>
                  <a:pt x="2904" y="10000"/>
                </a:lnTo>
                <a:lnTo>
                  <a:pt x="0" y="0"/>
                </a:lnTo>
                <a:close/>
              </a:path>
            </a:pathLst>
          </a:custGeom>
          <a:gradFill>
            <a:gsLst>
              <a:gs pos="19000">
                <a:schemeClr val="accent5">
                  <a:alpha val="45000"/>
                </a:schemeClr>
              </a:gs>
              <a:gs pos="100000">
                <a:srgbClr val="565656">
                  <a:alpha val="22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srgbClr val="FFFFFF"/>
              </a:solidFill>
              <a:latin typeface="新宋体" pitchFamily="49" charset="-122"/>
              <a:ea typeface="新宋体" pitchFamily="49" charset="-122"/>
            </a:endParaRPr>
          </a:p>
        </p:txBody>
      </p:sp>
      <p:grpSp>
        <p:nvGrpSpPr>
          <p:cNvPr id="52" name="Group 28"/>
          <p:cNvGrpSpPr>
            <a:grpSpLocks/>
          </p:cNvGrpSpPr>
          <p:nvPr/>
        </p:nvGrpSpPr>
        <p:grpSpPr bwMode="auto">
          <a:xfrm>
            <a:off x="1262066" y="4947446"/>
            <a:ext cx="6619875" cy="526256"/>
            <a:chOff x="1261852" y="5104786"/>
            <a:chExt cx="6620296" cy="526528"/>
          </a:xfrm>
        </p:grpSpPr>
        <p:grpSp>
          <p:nvGrpSpPr>
            <p:cNvPr id="53" name="Group 15"/>
            <p:cNvGrpSpPr>
              <a:grpSpLocks/>
            </p:cNvGrpSpPr>
            <p:nvPr/>
          </p:nvGrpSpPr>
          <p:grpSpPr bwMode="auto">
            <a:xfrm>
              <a:off x="1261852" y="5107168"/>
              <a:ext cx="6620296" cy="524146"/>
              <a:chOff x="5115312" y="8893762"/>
              <a:chExt cx="11958166" cy="830765"/>
            </a:xfrm>
          </p:grpSpPr>
          <p:sp>
            <p:nvSpPr>
              <p:cNvPr id="55" name="Rectangle 38"/>
              <p:cNvSpPr>
                <a:spLocks noChangeArrowheads="1"/>
              </p:cNvSpPr>
              <p:nvPr/>
            </p:nvSpPr>
            <p:spPr bwMode="auto">
              <a:xfrm>
                <a:off x="5115312" y="8893762"/>
                <a:ext cx="11958166" cy="830765"/>
              </a:xfrm>
              <a:prstGeom prst="rect">
                <a:avLst/>
              </a:prstGeom>
              <a:gradFill flip="none" rotWithShape="1">
                <a:gsLst>
                  <a:gs pos="99167">
                    <a:srgbClr val="000000">
                      <a:lumMod val="75000"/>
                      <a:lumOff val="25000"/>
                    </a:srgbClr>
                  </a:gs>
                  <a:gs pos="0">
                    <a:srgbClr val="FFFFFF">
                      <a:lumMod val="65000"/>
                    </a:srgbClr>
                  </a:gs>
                </a:gsLst>
                <a:lin ang="5400000" scaled="1"/>
                <a:tileRect/>
              </a:gradFill>
              <a:ln w="38100" algn="ctr">
                <a:noFill/>
                <a:round/>
                <a:headEnd/>
                <a:tailEnd/>
              </a:ln>
              <a:effectLst/>
            </p:spPr>
            <p:txBody>
              <a:bodyPr lIns="92075" tIns="46038" rIns="92075" bIns="46038"/>
              <a:lstStyle/>
              <a:p>
                <a:pPr marL="119063" indent="-119063" algn="ctr">
                  <a:defRPr/>
                </a:pPr>
                <a:endParaRPr lang="en-US" b="1" kern="0" dirty="0">
                  <a:solidFill>
                    <a:sysClr val="windowText" lastClr="000000"/>
                  </a:solidFill>
                  <a:latin typeface="新宋体" pitchFamily="49" charset="-122"/>
                  <a:ea typeface="新宋体" pitchFamily="49" charset="-122"/>
                  <a:cs typeface="Arial" charset="0"/>
                </a:endParaRPr>
              </a:p>
            </p:txBody>
          </p:sp>
          <p:sp>
            <p:nvSpPr>
              <p:cNvPr id="56" name="TextBox 55"/>
              <p:cNvSpPr txBox="1"/>
              <p:nvPr/>
            </p:nvSpPr>
            <p:spPr>
              <a:xfrm>
                <a:off x="7300473" y="9017119"/>
                <a:ext cx="7587843" cy="584053"/>
              </a:xfrm>
              <a:prstGeom prst="rect">
                <a:avLst/>
              </a:prstGeom>
              <a:noFill/>
            </p:spPr>
            <p:txBody>
              <a:bodyPr anchor="ctr">
                <a:spAutoFit/>
              </a:bodyPr>
              <a:lstStyle/>
              <a:p>
                <a:pPr algn="ctr">
                  <a:defRPr/>
                </a:pPr>
                <a:r>
                  <a:rPr lang="zh-CN" altLang="en-US" kern="0" dirty="0" smtClean="0">
                    <a:solidFill>
                      <a:srgbClr val="FFFFFF"/>
                    </a:solidFill>
                    <a:effectLst>
                      <a:outerShdw blurRad="139700" algn="ctr" rotWithShape="0">
                        <a:prstClr val="black">
                          <a:alpha val="53000"/>
                        </a:prstClr>
                      </a:outerShdw>
                    </a:effectLst>
                    <a:latin typeface="新宋体" pitchFamily="49" charset="-122"/>
                    <a:ea typeface="新宋体" pitchFamily="49" charset="-122"/>
                    <a:cs typeface="Arial" charset="0"/>
                  </a:rPr>
                  <a:t>思科智能关怀服务</a:t>
                </a:r>
                <a:endParaRPr lang="en-US" kern="0" dirty="0">
                  <a:solidFill>
                    <a:srgbClr val="FFFFFF"/>
                  </a:solidFill>
                  <a:effectLst>
                    <a:outerShdw blurRad="139700" algn="ctr" rotWithShape="0">
                      <a:prstClr val="black">
                        <a:alpha val="53000"/>
                      </a:prstClr>
                    </a:outerShdw>
                  </a:effectLst>
                  <a:latin typeface="新宋体" pitchFamily="49" charset="-122"/>
                  <a:ea typeface="新宋体" pitchFamily="49" charset="-122"/>
                  <a:cs typeface="Arial" charset="0"/>
                </a:endParaRPr>
              </a:p>
            </p:txBody>
          </p:sp>
        </p:grpSp>
        <p:cxnSp>
          <p:nvCxnSpPr>
            <p:cNvPr id="54" name="Straight Connector 53"/>
            <p:cNvCxnSpPr/>
            <p:nvPr/>
          </p:nvCxnSpPr>
          <p:spPr>
            <a:xfrm>
              <a:off x="1261852" y="5104786"/>
              <a:ext cx="6620296" cy="0"/>
            </a:xfrm>
            <a:prstGeom prst="line">
              <a:avLst/>
            </a:prstGeom>
            <a:ln w="12700">
              <a:gradFill flip="none" rotWithShape="1">
                <a:gsLst>
                  <a:gs pos="0">
                    <a:schemeClr val="accent1">
                      <a:tint val="66000"/>
                      <a:satMod val="160000"/>
                      <a:alpha val="0"/>
                    </a:schemeClr>
                  </a:gs>
                  <a:gs pos="50000">
                    <a:schemeClr val="bg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40" name="Group 4"/>
          <p:cNvGrpSpPr>
            <a:grpSpLocks/>
          </p:cNvGrpSpPr>
          <p:nvPr/>
        </p:nvGrpSpPr>
        <p:grpSpPr bwMode="auto">
          <a:xfrm>
            <a:off x="323850" y="1370013"/>
            <a:ext cx="3576642" cy="2366962"/>
            <a:chOff x="356961" y="1370235"/>
            <a:chExt cx="3575847" cy="2367263"/>
          </a:xfrm>
        </p:grpSpPr>
        <p:grpSp>
          <p:nvGrpSpPr>
            <p:cNvPr id="41" name="Group 125"/>
            <p:cNvGrpSpPr/>
            <p:nvPr/>
          </p:nvGrpSpPr>
          <p:grpSpPr>
            <a:xfrm>
              <a:off x="356961" y="1370235"/>
              <a:ext cx="3575847" cy="2367263"/>
              <a:chOff x="4267361" y="2199941"/>
              <a:chExt cx="2010434" cy="1879200"/>
            </a:xfrm>
            <a:effectLst>
              <a:outerShdw blurRad="63500" sx="102000" sy="102000" algn="ctr" rotWithShape="0">
                <a:prstClr val="black">
                  <a:alpha val="40000"/>
                </a:prstClr>
              </a:outerShdw>
            </a:effectLst>
          </p:grpSpPr>
          <p:sp>
            <p:nvSpPr>
              <p:cNvPr id="43" name="Rectangle 42"/>
              <p:cNvSpPr/>
              <p:nvPr/>
            </p:nvSpPr>
            <p:spPr>
              <a:xfrm>
                <a:off x="4267361" y="2199941"/>
                <a:ext cx="2010434" cy="1879200"/>
              </a:xfrm>
              <a:prstGeom prst="rect">
                <a:avLst/>
              </a:prstGeom>
              <a:gradFill>
                <a:gsLst>
                  <a:gs pos="0">
                    <a:schemeClr val="accent5"/>
                  </a:gs>
                  <a:gs pos="100000">
                    <a:schemeClr val="accent5">
                      <a:lumMod val="50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44" name="Rectangle 43"/>
              <p:cNvSpPr/>
              <p:nvPr/>
            </p:nvSpPr>
            <p:spPr>
              <a:xfrm>
                <a:off x="4330477" y="2440702"/>
                <a:ext cx="1884203" cy="1530486"/>
              </a:xfrm>
              <a:prstGeom prst="rect">
                <a:avLst/>
              </a:prstGeom>
              <a:solidFill>
                <a:srgbClr val="FFFFFF"/>
              </a:solidFill>
              <a:ln>
                <a:noFill/>
              </a:ln>
              <a:effectLst>
                <a:innerShdw blurRad="63500">
                  <a:prstClr val="black"/>
                </a:innerShdw>
              </a:effectLst>
            </p:spPr>
            <p:txBody>
              <a:bodyPr anchor="ctr"/>
              <a:lstStyle/>
              <a:p>
                <a:pPr algn="ctr">
                  <a:lnSpc>
                    <a:spcPts val="1100"/>
                  </a:lnSpc>
                  <a:defRPr/>
                </a:pPr>
                <a:endParaRPr lang="en-US" kern="0" dirty="0">
                  <a:solidFill>
                    <a:srgbClr val="FFFFFF">
                      <a:lumMod val="50000"/>
                    </a:srgbClr>
                  </a:solidFill>
                  <a:latin typeface="新宋体" pitchFamily="49" charset="-122"/>
                  <a:ea typeface="新宋体" pitchFamily="49" charset="-122"/>
                  <a:cs typeface="Arial" charset="0"/>
                </a:endParaRPr>
              </a:p>
            </p:txBody>
          </p:sp>
        </p:grpSp>
        <p:sp>
          <p:nvSpPr>
            <p:cNvPr id="42" name="Rectangle 2"/>
            <p:cNvSpPr>
              <a:spLocks noChangeArrowheads="1"/>
            </p:cNvSpPr>
            <p:nvPr/>
          </p:nvSpPr>
          <p:spPr bwMode="auto">
            <a:xfrm>
              <a:off x="468659" y="1761974"/>
              <a:ext cx="1973178" cy="156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ts val="600"/>
                </a:spcAft>
              </a:pPr>
              <a:r>
                <a:rPr lang="zh-CN" altLang="en-US" sz="1400" b="1" dirty="0">
                  <a:solidFill>
                    <a:srgbClr val="8BA223"/>
                  </a:solidFill>
                  <a:latin typeface="新宋体" pitchFamily="49" charset="-122"/>
                  <a:ea typeface="新宋体" pitchFamily="49" charset="-122"/>
                  <a:cs typeface="Arial" charset="0"/>
                </a:rPr>
                <a:t>合</a:t>
              </a:r>
              <a:r>
                <a:rPr lang="zh-CN" altLang="en-US" sz="1400" b="1" dirty="0" smtClean="0">
                  <a:solidFill>
                    <a:srgbClr val="8BA223"/>
                  </a:solidFill>
                  <a:latin typeface="新宋体" pitchFamily="49" charset="-122"/>
                  <a:ea typeface="新宋体" pitchFamily="49" charset="-122"/>
                  <a:cs typeface="Arial" charset="0"/>
                </a:rPr>
                <a:t>作伙伴业务专长</a:t>
              </a:r>
              <a:endParaRPr lang="en-US" sz="1400" b="1" dirty="0">
                <a:solidFill>
                  <a:srgbClr val="8BA223"/>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B7D333"/>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您的托管服务品牌</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B7D333"/>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当地语言</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B7D333"/>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个性化服务解决方案</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B7D333"/>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长期客户关系</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B7D333"/>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垂直行业经验</a:t>
              </a:r>
              <a:endParaRPr lang="en-US" sz="1400" dirty="0">
                <a:solidFill>
                  <a:srgbClr val="565656"/>
                </a:solidFill>
                <a:latin typeface="新宋体" pitchFamily="49" charset="-122"/>
                <a:ea typeface="新宋体" pitchFamily="49" charset="-122"/>
                <a:cs typeface="Arial" charset="0"/>
              </a:endParaRPr>
            </a:p>
          </p:txBody>
        </p:sp>
      </p:grpSp>
      <p:grpSp>
        <p:nvGrpSpPr>
          <p:cNvPr id="45" name="Group 5"/>
          <p:cNvGrpSpPr>
            <a:grpSpLocks/>
          </p:cNvGrpSpPr>
          <p:nvPr/>
        </p:nvGrpSpPr>
        <p:grpSpPr bwMode="auto">
          <a:xfrm>
            <a:off x="4073526" y="1370013"/>
            <a:ext cx="4146550" cy="2366962"/>
            <a:chOff x="4131790" y="1370235"/>
            <a:chExt cx="3142703" cy="2367263"/>
          </a:xfrm>
        </p:grpSpPr>
        <p:grpSp>
          <p:nvGrpSpPr>
            <p:cNvPr id="46" name="Group 128"/>
            <p:cNvGrpSpPr/>
            <p:nvPr/>
          </p:nvGrpSpPr>
          <p:grpSpPr>
            <a:xfrm>
              <a:off x="4131790" y="1370235"/>
              <a:ext cx="3142703" cy="2367263"/>
              <a:chOff x="4267361" y="2199941"/>
              <a:chExt cx="1766909" cy="1879200"/>
            </a:xfrm>
            <a:effectLst>
              <a:outerShdw blurRad="63500" sx="102000" sy="102000" algn="ctr" rotWithShape="0">
                <a:prstClr val="black">
                  <a:alpha val="40000"/>
                </a:prstClr>
              </a:outerShdw>
            </a:effectLst>
          </p:grpSpPr>
          <p:sp>
            <p:nvSpPr>
              <p:cNvPr id="48" name="Rectangle 47"/>
              <p:cNvSpPr/>
              <p:nvPr/>
            </p:nvSpPr>
            <p:spPr>
              <a:xfrm>
                <a:off x="4267361" y="2199941"/>
                <a:ext cx="1766909" cy="1879200"/>
              </a:xfrm>
              <a:prstGeom prst="rect">
                <a:avLst/>
              </a:prstGeom>
              <a:gradFill>
                <a:gsLst>
                  <a:gs pos="0">
                    <a:schemeClr val="accent5"/>
                  </a:gs>
                  <a:gs pos="100000">
                    <a:schemeClr val="accent5">
                      <a:lumMod val="50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49" name="Rectangle 48"/>
              <p:cNvSpPr/>
              <p:nvPr/>
            </p:nvSpPr>
            <p:spPr>
              <a:xfrm>
                <a:off x="4326833" y="2440702"/>
                <a:ext cx="1647965" cy="1530486"/>
              </a:xfrm>
              <a:prstGeom prst="rect">
                <a:avLst/>
              </a:prstGeom>
              <a:solidFill>
                <a:srgbClr val="FFFFFF"/>
              </a:solidFill>
              <a:ln>
                <a:noFill/>
              </a:ln>
              <a:effectLst>
                <a:innerShdw blurRad="63500">
                  <a:prstClr val="black"/>
                </a:innerShdw>
              </a:effectLst>
            </p:spPr>
            <p:txBody>
              <a:bodyPr anchor="ctr"/>
              <a:lstStyle/>
              <a:p>
                <a:pPr algn="ctr">
                  <a:lnSpc>
                    <a:spcPts val="1100"/>
                  </a:lnSpc>
                  <a:defRPr/>
                </a:pPr>
                <a:endParaRPr lang="en-US" kern="0" dirty="0">
                  <a:solidFill>
                    <a:srgbClr val="FFFFFF">
                      <a:lumMod val="50000"/>
                    </a:srgbClr>
                  </a:solidFill>
                  <a:latin typeface="新宋体" pitchFamily="49" charset="-122"/>
                  <a:ea typeface="新宋体" pitchFamily="49" charset="-122"/>
                  <a:cs typeface="Arial" charset="0"/>
                </a:endParaRPr>
              </a:p>
            </p:txBody>
          </p:sp>
        </p:grpSp>
        <p:sp>
          <p:nvSpPr>
            <p:cNvPr id="47" name="Rectangle 131"/>
            <p:cNvSpPr>
              <a:spLocks noChangeArrowheads="1"/>
            </p:cNvSpPr>
            <p:nvPr/>
          </p:nvSpPr>
          <p:spPr bwMode="auto">
            <a:xfrm>
              <a:off x="4334511" y="1761974"/>
              <a:ext cx="2812394" cy="156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ts val="600"/>
                </a:spcAft>
              </a:pPr>
              <a:r>
                <a:rPr lang="zh-CN" altLang="en-US" sz="1400" b="1" dirty="0" smtClean="0">
                  <a:solidFill>
                    <a:srgbClr val="8BA223"/>
                  </a:solidFill>
                  <a:latin typeface="新宋体" pitchFamily="49" charset="-122"/>
                  <a:ea typeface="新宋体" pitchFamily="49" charset="-122"/>
                  <a:cs typeface="Arial" charset="0"/>
                </a:rPr>
                <a:t>您的专业技术</a:t>
              </a:r>
              <a:endParaRPr lang="en-US" sz="1400" b="1" dirty="0">
                <a:solidFill>
                  <a:srgbClr val="8BA223"/>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B7D333"/>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应用系统安全</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B7D333"/>
                </a:buClr>
                <a:buSzPct val="80000"/>
                <a:buFont typeface="Arial" pitchFamily="34" charset="0"/>
                <a:buChar char="•"/>
              </a:pPr>
              <a:r>
                <a:rPr lang="zh-CN" altLang="en-US" sz="1400" dirty="0">
                  <a:solidFill>
                    <a:srgbClr val="565656"/>
                  </a:solidFill>
                  <a:latin typeface="新宋体" pitchFamily="49" charset="-122"/>
                  <a:ea typeface="新宋体" pitchFamily="49" charset="-122"/>
                  <a:cs typeface="Arial" charset="0"/>
                </a:rPr>
                <a:t>灾难</a:t>
              </a:r>
              <a:r>
                <a:rPr lang="zh-CN" altLang="en-US" sz="1400" dirty="0" smtClean="0">
                  <a:solidFill>
                    <a:srgbClr val="565656"/>
                  </a:solidFill>
                  <a:latin typeface="新宋体" pitchFamily="49" charset="-122"/>
                  <a:ea typeface="新宋体" pitchFamily="49" charset="-122"/>
                  <a:cs typeface="Arial" charset="0"/>
                </a:rPr>
                <a:t>恢复</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B7D333"/>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远程 </a:t>
              </a:r>
              <a:r>
                <a:rPr lang="en-US" altLang="zh-CN" sz="1400" dirty="0" smtClean="0">
                  <a:solidFill>
                    <a:srgbClr val="565656"/>
                  </a:solidFill>
                  <a:latin typeface="新宋体" pitchFamily="49" charset="-122"/>
                  <a:ea typeface="新宋体" pitchFamily="49" charset="-122"/>
                  <a:cs typeface="Arial" charset="0"/>
                </a:rPr>
                <a:t>PC </a:t>
              </a:r>
              <a:r>
                <a:rPr lang="zh-CN" altLang="en-US" sz="1400" dirty="0" smtClean="0">
                  <a:solidFill>
                    <a:srgbClr val="565656"/>
                  </a:solidFill>
                  <a:latin typeface="新宋体" pitchFamily="49" charset="-122"/>
                  <a:ea typeface="新宋体" pitchFamily="49" charset="-122"/>
                  <a:cs typeface="Arial" charset="0"/>
                </a:rPr>
                <a:t>管理</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B7D333"/>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存储</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B7D333"/>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服务器管理</a:t>
              </a:r>
              <a:endParaRPr lang="en-US" sz="1400" dirty="0">
                <a:solidFill>
                  <a:srgbClr val="565656"/>
                </a:solidFill>
                <a:latin typeface="新宋体" pitchFamily="49" charset="-122"/>
                <a:ea typeface="新宋体" pitchFamily="49" charset="-122"/>
                <a:cs typeface="Arial" charset="0"/>
              </a:endParaRPr>
            </a:p>
          </p:txBody>
        </p:sp>
      </p:grpSp>
      <p:sp>
        <p:nvSpPr>
          <p:cNvPr id="50" name="Rectangle 49"/>
          <p:cNvSpPr/>
          <p:nvPr/>
        </p:nvSpPr>
        <p:spPr>
          <a:xfrm>
            <a:off x="-14287" y="4225931"/>
            <a:ext cx="1631951" cy="708025"/>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a:lstStyle/>
          <a:p>
            <a:pPr algn="r" fontAlgn="base">
              <a:lnSpc>
                <a:spcPct val="85000"/>
              </a:lnSpc>
              <a:spcBef>
                <a:spcPct val="0"/>
              </a:spcBef>
              <a:spcAft>
                <a:spcPct val="0"/>
              </a:spcAft>
              <a:defRPr/>
            </a:pPr>
            <a:r>
              <a:rPr lang="zh-CN" altLang="en-US" sz="2000" dirty="0" smtClean="0">
                <a:solidFill>
                  <a:srgbClr val="8BA223"/>
                </a:solidFill>
                <a:latin typeface="新宋体" pitchFamily="49" charset="-122"/>
                <a:ea typeface="新宋体" pitchFamily="49" charset="-122"/>
                <a:cs typeface="Arial" charset="0"/>
              </a:rPr>
              <a:t>合作伙伴</a:t>
            </a:r>
            <a:endParaRPr lang="en-US" sz="2000" dirty="0" smtClean="0">
              <a:solidFill>
                <a:srgbClr val="8BA223"/>
              </a:solidFill>
              <a:latin typeface="新宋体" pitchFamily="49" charset="-122"/>
              <a:ea typeface="新宋体" pitchFamily="49" charset="-122"/>
              <a:cs typeface="Arial" charset="0"/>
            </a:endParaRPr>
          </a:p>
          <a:p>
            <a:pPr algn="r" fontAlgn="base">
              <a:lnSpc>
                <a:spcPct val="85000"/>
              </a:lnSpc>
              <a:spcBef>
                <a:spcPct val="0"/>
              </a:spcBef>
              <a:spcAft>
                <a:spcPct val="0"/>
              </a:spcAft>
              <a:defRPr/>
            </a:pPr>
            <a:r>
              <a:rPr lang="zh-CN" altLang="en-US" sz="2000" dirty="0" smtClean="0">
                <a:solidFill>
                  <a:srgbClr val="8BA223"/>
                </a:solidFill>
                <a:latin typeface="新宋体" pitchFamily="49" charset="-122"/>
                <a:ea typeface="新宋体" pitchFamily="49" charset="-122"/>
                <a:cs typeface="Arial" charset="0"/>
              </a:rPr>
              <a:t>提供</a:t>
            </a:r>
            <a:endParaRPr lang="en-US" sz="2000" dirty="0">
              <a:solidFill>
                <a:srgbClr val="8BA223"/>
              </a:solidFill>
              <a:latin typeface="新宋体" pitchFamily="49" charset="-122"/>
              <a:ea typeface="新宋体" pitchFamily="49" charset="-122"/>
              <a:cs typeface="Arial" charset="0"/>
            </a:endParaRPr>
          </a:p>
        </p:txBody>
      </p:sp>
      <p:sp>
        <p:nvSpPr>
          <p:cNvPr id="51" name="Rectangle 50"/>
          <p:cNvSpPr/>
          <p:nvPr/>
        </p:nvSpPr>
        <p:spPr>
          <a:xfrm>
            <a:off x="7566025" y="4225931"/>
            <a:ext cx="1631950" cy="708025"/>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a:lstStyle/>
          <a:p>
            <a:pPr fontAlgn="base">
              <a:lnSpc>
                <a:spcPct val="85000"/>
              </a:lnSpc>
              <a:spcBef>
                <a:spcPct val="0"/>
              </a:spcBef>
              <a:spcAft>
                <a:spcPct val="0"/>
              </a:spcAft>
              <a:defRPr/>
            </a:pPr>
            <a:r>
              <a:rPr lang="zh-CN" altLang="en-US" sz="2000" dirty="0" smtClean="0">
                <a:solidFill>
                  <a:srgbClr val="1F8BAE"/>
                </a:solidFill>
                <a:latin typeface="新宋体" pitchFamily="49" charset="-122"/>
                <a:ea typeface="新宋体" pitchFamily="49" charset="-122"/>
                <a:cs typeface="Arial" charset="0"/>
              </a:rPr>
              <a:t>思科</a:t>
            </a:r>
            <a:endParaRPr lang="en-US" altLang="zh-CN" sz="2000" dirty="0" smtClean="0">
              <a:solidFill>
                <a:srgbClr val="1F8BAE"/>
              </a:solidFill>
              <a:latin typeface="新宋体" pitchFamily="49" charset="-122"/>
              <a:ea typeface="新宋体" pitchFamily="49" charset="-122"/>
              <a:cs typeface="Arial" charset="0"/>
            </a:endParaRPr>
          </a:p>
          <a:p>
            <a:pPr fontAlgn="base">
              <a:lnSpc>
                <a:spcPct val="85000"/>
              </a:lnSpc>
              <a:spcBef>
                <a:spcPct val="0"/>
              </a:spcBef>
              <a:spcAft>
                <a:spcPct val="0"/>
              </a:spcAft>
              <a:defRPr/>
            </a:pPr>
            <a:r>
              <a:rPr lang="zh-CN" altLang="en-US" sz="2000" dirty="0" smtClean="0">
                <a:solidFill>
                  <a:srgbClr val="1F8BAE"/>
                </a:solidFill>
                <a:latin typeface="新宋体" pitchFamily="49" charset="-122"/>
                <a:ea typeface="新宋体" pitchFamily="49" charset="-122"/>
                <a:cs typeface="Arial" charset="0"/>
              </a:rPr>
              <a:t>提供</a:t>
            </a:r>
            <a:endParaRPr lang="en-US" sz="2000" dirty="0">
              <a:solidFill>
                <a:srgbClr val="1F8BAE"/>
              </a:solidFill>
              <a:latin typeface="新宋体" pitchFamily="49" charset="-122"/>
              <a:ea typeface="新宋体" pitchFamily="49" charset="-122"/>
              <a:cs typeface="Arial" charset="0"/>
            </a:endParaRPr>
          </a:p>
        </p:txBody>
      </p:sp>
    </p:spTree>
    <p:extLst>
      <p:ext uri="{BB962C8B-B14F-4D97-AF65-F5344CB8AC3E}">
        <p14:creationId xmlns:p14="http://schemas.microsoft.com/office/powerpoint/2010/main" val="32134912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4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
                                        <p:tgtEl>
                                          <p:spTgt spid="3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wipe(right)">
                                      <p:cBhvr>
                                        <p:cTn id="10" dur="500"/>
                                        <p:tgtEl>
                                          <p:spTgt spid="120"/>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right)">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6" grpId="0" animBg="1"/>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ound Same Side Corner Rectangle 92"/>
          <p:cNvSpPr/>
          <p:nvPr/>
        </p:nvSpPr>
        <p:spPr>
          <a:xfrm>
            <a:off x="550406" y="2598057"/>
            <a:ext cx="2479514" cy="1597810"/>
          </a:xfrm>
          <a:prstGeom prst="round2SameRect">
            <a:avLst>
              <a:gd name="adj1" fmla="val 8508"/>
              <a:gd name="adj2" fmla="val 0"/>
            </a:avLst>
          </a:prstGeom>
          <a:gradFill flip="none" rotWithShape="1">
            <a:gsLst>
              <a:gs pos="0">
                <a:schemeClr val="tx1">
                  <a:lumMod val="20000"/>
                  <a:lumOff val="80000"/>
                  <a:alpha val="24000"/>
                </a:schemeClr>
              </a:gs>
              <a:gs pos="100000">
                <a:schemeClr val="accent1"/>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srgbClr val="FFFFFF"/>
              </a:solidFill>
              <a:latin typeface="新宋体" pitchFamily="49" charset="-122"/>
              <a:ea typeface="新宋体" pitchFamily="49" charset="-122"/>
            </a:endParaRPr>
          </a:p>
        </p:txBody>
      </p:sp>
      <p:sp>
        <p:nvSpPr>
          <p:cNvPr id="94" name="Rectangle 93"/>
          <p:cNvSpPr/>
          <p:nvPr/>
        </p:nvSpPr>
        <p:spPr>
          <a:xfrm>
            <a:off x="1057628" y="2780928"/>
            <a:ext cx="1465073" cy="586571"/>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a:lstStyle/>
          <a:p>
            <a:pPr algn="ctr" fontAlgn="base">
              <a:spcBef>
                <a:spcPct val="0"/>
              </a:spcBef>
              <a:spcAft>
                <a:spcPct val="0"/>
              </a:spcAft>
              <a:defRPr/>
            </a:pPr>
            <a:r>
              <a:rPr lang="zh-CN" altLang="en-US" sz="2400" b="1" dirty="0">
                <a:solidFill>
                  <a:srgbClr val="FFFFFF"/>
                </a:solidFill>
                <a:latin typeface="新宋体" pitchFamily="49" charset="-122"/>
                <a:ea typeface="新宋体" pitchFamily="49" charset="-122"/>
                <a:cs typeface="Arial" charset="0"/>
              </a:rPr>
              <a:t>合</a:t>
            </a:r>
            <a:r>
              <a:rPr lang="zh-CN" altLang="en-US" sz="2400" b="1" dirty="0" smtClean="0">
                <a:solidFill>
                  <a:srgbClr val="FFFFFF"/>
                </a:solidFill>
                <a:latin typeface="新宋体" pitchFamily="49" charset="-122"/>
                <a:ea typeface="新宋体" pitchFamily="49" charset="-122"/>
                <a:cs typeface="Arial" charset="0"/>
              </a:rPr>
              <a:t>作伙伴品牌</a:t>
            </a:r>
            <a:endParaRPr lang="en-US" sz="2400" b="1" dirty="0" smtClean="0">
              <a:solidFill>
                <a:srgbClr val="FFFFFF"/>
              </a:solidFill>
              <a:latin typeface="新宋体" pitchFamily="49" charset="-122"/>
              <a:ea typeface="新宋体" pitchFamily="49" charset="-122"/>
              <a:cs typeface="Arial" charset="0"/>
            </a:endParaRPr>
          </a:p>
        </p:txBody>
      </p:sp>
      <p:sp>
        <p:nvSpPr>
          <p:cNvPr id="132" name="Rectangle 131"/>
          <p:cNvSpPr/>
          <p:nvPr/>
        </p:nvSpPr>
        <p:spPr>
          <a:xfrm>
            <a:off x="0" y="4195769"/>
            <a:ext cx="9144000" cy="1671637"/>
          </a:xfrm>
          <a:prstGeom prst="rect">
            <a:avLst/>
          </a:prstGeom>
          <a:gradFill flip="none" rotWithShape="1">
            <a:gsLst>
              <a:gs pos="0">
                <a:schemeClr val="bg1">
                  <a:lumMod val="85000"/>
                </a:schemeClr>
              </a:gs>
              <a:gs pos="100000">
                <a:schemeClr val="accent1">
                  <a:tint val="23500"/>
                  <a:satMod val="160000"/>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grpSp>
        <p:nvGrpSpPr>
          <p:cNvPr id="89" name="Group 88"/>
          <p:cNvGrpSpPr/>
          <p:nvPr/>
        </p:nvGrpSpPr>
        <p:grpSpPr>
          <a:xfrm>
            <a:off x="596900" y="4142375"/>
            <a:ext cx="7950200" cy="1536119"/>
            <a:chOff x="596900" y="4142369"/>
            <a:chExt cx="7950200" cy="1536119"/>
          </a:xfrm>
        </p:grpSpPr>
        <p:sp>
          <p:nvSpPr>
            <p:cNvPr id="90" name="Oval 89"/>
            <p:cNvSpPr>
              <a:spLocks noChangeArrowheads="1"/>
            </p:cNvSpPr>
            <p:nvPr/>
          </p:nvSpPr>
          <p:spPr bwMode="auto">
            <a:xfrm>
              <a:off x="596900" y="5030788"/>
              <a:ext cx="7950200" cy="647700"/>
            </a:xfrm>
            <a:prstGeom prst="ellipse">
              <a:avLst/>
            </a:prstGeom>
            <a:gradFill rotWithShape="1">
              <a:gsLst>
                <a:gs pos="0">
                  <a:srgbClr val="000000"/>
                </a:gs>
                <a:gs pos="100000">
                  <a:srgbClr val="E6E8E6">
                    <a:alpha val="0"/>
                  </a:srgbClr>
                </a:gs>
              </a:gsLst>
              <a:path path="shape">
                <a:fillToRect l="50000" t="50000" r="50000" b="50000"/>
              </a:path>
            </a:gradFill>
            <a:ln w="25400">
              <a:noFill/>
              <a:round/>
              <a:headEnd/>
              <a:tailEnd/>
            </a:ln>
            <a:effectLst>
              <a:outerShdw blurRad="63500" dist="50800" dir="5400000" algn="ctr" rotWithShape="0">
                <a:srgbClr val="000000">
                  <a:alpha val="26999"/>
                </a:srgbClr>
              </a:outerShdw>
            </a:effec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sp>
          <p:nvSpPr>
            <p:cNvPr id="91" name="Trapezoid 90"/>
            <p:cNvSpPr/>
            <p:nvPr/>
          </p:nvSpPr>
          <p:spPr bwMode="auto">
            <a:xfrm>
              <a:off x="1261852" y="4142369"/>
              <a:ext cx="6620296" cy="810434"/>
            </a:xfrm>
            <a:prstGeom prst="trapezoid">
              <a:avLst>
                <a:gd name="adj" fmla="val 165772"/>
              </a:avLst>
            </a:prstGeom>
            <a:gradFill flip="none" rotWithShape="1">
              <a:gsLst>
                <a:gs pos="0">
                  <a:srgbClr val="000000">
                    <a:lumMod val="50000"/>
                    <a:lumOff val="50000"/>
                  </a:srgbClr>
                </a:gs>
                <a:gs pos="100000">
                  <a:srgbClr val="000000">
                    <a:lumMod val="65000"/>
                    <a:lumOff val="35000"/>
                  </a:srgbClr>
                </a:gs>
              </a:gsLst>
              <a:lin ang="5400000" scaled="1"/>
              <a:tileRect/>
            </a:gradFill>
            <a:ln w="9525" cap="flat" cmpd="sng" algn="ctr">
              <a:gradFill flip="none" rotWithShape="1">
                <a:gsLst>
                  <a:gs pos="0">
                    <a:srgbClr val="FFFFFF"/>
                  </a:gs>
                  <a:gs pos="100000">
                    <a:srgbClr val="667263">
                      <a:tint val="23500"/>
                      <a:satMod val="160000"/>
                      <a:alpha val="0"/>
                    </a:srgbClr>
                  </a:gs>
                </a:gsLst>
                <a:lin ang="16200000" scaled="1"/>
                <a:tileRect/>
              </a:gradFill>
              <a:prstDash val="solid"/>
              <a:round/>
              <a:headEnd type="none" w="med" len="med"/>
              <a:tailEnd type="none" w="med" len="med"/>
            </a:ln>
            <a:effectLst/>
          </p:spPr>
          <p:txBody>
            <a:bodyPr lIns="92075" tIns="46038" rIns="92075" bIns="46038" anchor="ctr"/>
            <a:lstStyle/>
            <a:p>
              <a:pPr marL="119063" indent="-119063" algn="ctr">
                <a:defRPr/>
              </a:pPr>
              <a:endParaRPr lang="en-US" b="1" kern="0" dirty="0">
                <a:solidFill>
                  <a:sysClr val="windowText" lastClr="000000"/>
                </a:solidFill>
                <a:latin typeface="新宋体" pitchFamily="49" charset="-122"/>
                <a:ea typeface="新宋体" pitchFamily="49" charset="-122"/>
                <a:cs typeface="Arial" pitchFamily="34" charset="0"/>
              </a:endParaRPr>
            </a:p>
          </p:txBody>
        </p:sp>
        <p:grpSp>
          <p:nvGrpSpPr>
            <p:cNvPr id="92" name="Group 28"/>
            <p:cNvGrpSpPr>
              <a:grpSpLocks/>
            </p:cNvGrpSpPr>
            <p:nvPr/>
          </p:nvGrpSpPr>
          <p:grpSpPr bwMode="auto">
            <a:xfrm>
              <a:off x="1262063" y="4947446"/>
              <a:ext cx="6619875" cy="526256"/>
              <a:chOff x="1261852" y="5104786"/>
              <a:chExt cx="6620296" cy="526528"/>
            </a:xfrm>
          </p:grpSpPr>
          <p:grpSp>
            <p:nvGrpSpPr>
              <p:cNvPr id="122" name="Group 15"/>
              <p:cNvGrpSpPr>
                <a:grpSpLocks/>
              </p:cNvGrpSpPr>
              <p:nvPr/>
            </p:nvGrpSpPr>
            <p:grpSpPr bwMode="auto">
              <a:xfrm>
                <a:off x="1261852" y="5107168"/>
                <a:ext cx="6620296" cy="524146"/>
                <a:chOff x="5115312" y="8893762"/>
                <a:chExt cx="11958166" cy="830765"/>
              </a:xfrm>
            </p:grpSpPr>
            <p:sp>
              <p:nvSpPr>
                <p:cNvPr id="125" name="Rectangle 38"/>
                <p:cNvSpPr>
                  <a:spLocks noChangeArrowheads="1"/>
                </p:cNvSpPr>
                <p:nvPr/>
              </p:nvSpPr>
              <p:spPr bwMode="auto">
                <a:xfrm>
                  <a:off x="5115312" y="8893762"/>
                  <a:ext cx="11958166" cy="830765"/>
                </a:xfrm>
                <a:prstGeom prst="rect">
                  <a:avLst/>
                </a:prstGeom>
                <a:gradFill flip="none" rotWithShape="1">
                  <a:gsLst>
                    <a:gs pos="99167">
                      <a:srgbClr val="000000">
                        <a:lumMod val="75000"/>
                        <a:lumOff val="25000"/>
                      </a:srgbClr>
                    </a:gs>
                    <a:gs pos="0">
                      <a:srgbClr val="FFFFFF">
                        <a:lumMod val="65000"/>
                      </a:srgbClr>
                    </a:gs>
                  </a:gsLst>
                  <a:lin ang="5400000" scaled="1"/>
                  <a:tileRect/>
                </a:gradFill>
                <a:ln w="38100" algn="ctr">
                  <a:noFill/>
                  <a:round/>
                  <a:headEnd/>
                  <a:tailEnd/>
                </a:ln>
                <a:effectLst/>
              </p:spPr>
              <p:txBody>
                <a:bodyPr lIns="92075" tIns="46038" rIns="92075" bIns="46038"/>
                <a:lstStyle/>
                <a:p>
                  <a:pPr marL="119063" indent="-119063" algn="ctr">
                    <a:defRPr/>
                  </a:pPr>
                  <a:endParaRPr lang="en-US" b="1" kern="0" dirty="0">
                    <a:solidFill>
                      <a:sysClr val="windowText" lastClr="000000"/>
                    </a:solidFill>
                    <a:latin typeface="新宋体" pitchFamily="49" charset="-122"/>
                    <a:ea typeface="新宋体" pitchFamily="49" charset="-122"/>
                    <a:cs typeface="Arial" charset="0"/>
                  </a:endParaRPr>
                </a:p>
              </p:txBody>
            </p:sp>
            <p:sp>
              <p:nvSpPr>
                <p:cNvPr id="126" name="TextBox 125"/>
                <p:cNvSpPr txBox="1"/>
                <p:nvPr/>
              </p:nvSpPr>
              <p:spPr>
                <a:xfrm>
                  <a:off x="7300473" y="9017119"/>
                  <a:ext cx="7587843" cy="584053"/>
                </a:xfrm>
                <a:prstGeom prst="rect">
                  <a:avLst/>
                </a:prstGeom>
                <a:noFill/>
              </p:spPr>
              <p:txBody>
                <a:bodyPr anchor="ctr">
                  <a:spAutoFit/>
                </a:bodyPr>
                <a:lstStyle/>
                <a:p>
                  <a:pPr algn="ctr">
                    <a:defRPr/>
                  </a:pPr>
                  <a:r>
                    <a:rPr lang="zh-CN" altLang="en-US" kern="0" dirty="0" smtClean="0">
                      <a:solidFill>
                        <a:srgbClr val="FFFFFF"/>
                      </a:solidFill>
                      <a:effectLst>
                        <a:outerShdw blurRad="139700" algn="ctr" rotWithShape="0">
                          <a:prstClr val="black">
                            <a:alpha val="53000"/>
                          </a:prstClr>
                        </a:outerShdw>
                      </a:effectLst>
                      <a:latin typeface="新宋体" pitchFamily="49" charset="-122"/>
                      <a:ea typeface="新宋体" pitchFamily="49" charset="-122"/>
                      <a:cs typeface="Arial" charset="0"/>
                    </a:rPr>
                    <a:t>思科智能关怀服务</a:t>
                  </a:r>
                  <a:endParaRPr lang="en-US" kern="0" dirty="0">
                    <a:solidFill>
                      <a:srgbClr val="FFFFFF"/>
                    </a:solidFill>
                    <a:effectLst>
                      <a:outerShdw blurRad="139700" algn="ctr" rotWithShape="0">
                        <a:prstClr val="black">
                          <a:alpha val="53000"/>
                        </a:prstClr>
                      </a:outerShdw>
                    </a:effectLst>
                    <a:latin typeface="新宋体" pitchFamily="49" charset="-122"/>
                    <a:ea typeface="新宋体" pitchFamily="49" charset="-122"/>
                    <a:cs typeface="Arial" charset="0"/>
                  </a:endParaRPr>
                </a:p>
              </p:txBody>
            </p:sp>
          </p:grpSp>
          <p:cxnSp>
            <p:nvCxnSpPr>
              <p:cNvPr id="124" name="Straight Connector 123"/>
              <p:cNvCxnSpPr/>
              <p:nvPr/>
            </p:nvCxnSpPr>
            <p:spPr>
              <a:xfrm>
                <a:off x="1261852" y="5104786"/>
                <a:ext cx="6620296" cy="0"/>
              </a:xfrm>
              <a:prstGeom prst="line">
                <a:avLst/>
              </a:prstGeom>
              <a:ln w="12700">
                <a:gradFill flip="none" rotWithShape="1">
                  <a:gsLst>
                    <a:gs pos="0">
                      <a:schemeClr val="accent1">
                        <a:tint val="66000"/>
                        <a:satMod val="160000"/>
                        <a:alpha val="0"/>
                      </a:schemeClr>
                    </a:gs>
                    <a:gs pos="50000">
                      <a:schemeClr val="bg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229702" y="211491"/>
            <a:ext cx="8588861" cy="838200"/>
          </a:xfrm>
        </p:spPr>
        <p:txBody>
          <a:bodyPr/>
          <a:lstStyle/>
          <a:p>
            <a:r>
              <a:rPr lang="zh-CN" altLang="en-US" dirty="0" smtClean="0">
                <a:latin typeface="新宋体" pitchFamily="49" charset="-122"/>
                <a:ea typeface="新宋体" pitchFamily="49" charset="-122"/>
              </a:rPr>
              <a:t>全面</a:t>
            </a:r>
            <a:r>
              <a:rPr lang="zh-CN" altLang="en-US" dirty="0">
                <a:latin typeface="新宋体" pitchFamily="49" charset="-122"/>
                <a:ea typeface="新宋体" pitchFamily="49" charset="-122"/>
              </a:rPr>
              <a:t>提升</a:t>
            </a:r>
            <a:r>
              <a:rPr lang="zh-CN" altLang="en-US" dirty="0" smtClean="0">
                <a:latin typeface="新宋体" pitchFamily="49" charset="-122"/>
                <a:ea typeface="新宋体" pitchFamily="49" charset="-122"/>
              </a:rPr>
              <a:t>客户</a:t>
            </a:r>
            <a:r>
              <a:rPr lang="zh-CN" altLang="en-US" dirty="0">
                <a:latin typeface="新宋体" pitchFamily="49" charset="-122"/>
                <a:ea typeface="新宋体" pitchFamily="49" charset="-122"/>
              </a:rPr>
              <a:t>满意度</a:t>
            </a:r>
            <a:endParaRPr lang="en-US" dirty="0">
              <a:latin typeface="新宋体" pitchFamily="49" charset="-122"/>
              <a:ea typeface="新宋体" pitchFamily="49" charset="-122"/>
            </a:endParaRPr>
          </a:p>
        </p:txBody>
      </p:sp>
      <p:grpSp>
        <p:nvGrpSpPr>
          <p:cNvPr id="173" name="Group 172"/>
          <p:cNvGrpSpPr/>
          <p:nvPr/>
        </p:nvGrpSpPr>
        <p:grpSpPr>
          <a:xfrm>
            <a:off x="395486" y="4073735"/>
            <a:ext cx="2531516" cy="1287392"/>
            <a:chOff x="938207" y="4070419"/>
            <a:chExt cx="2531516" cy="1287392"/>
          </a:xfrm>
        </p:grpSpPr>
        <p:grpSp>
          <p:nvGrpSpPr>
            <p:cNvPr id="182" name="Group 23"/>
            <p:cNvGrpSpPr>
              <a:grpSpLocks/>
            </p:cNvGrpSpPr>
            <p:nvPr/>
          </p:nvGrpSpPr>
          <p:grpSpPr bwMode="auto">
            <a:xfrm>
              <a:off x="938207" y="4081505"/>
              <a:ext cx="2524125" cy="1184433"/>
              <a:chOff x="799679" y="4087409"/>
              <a:chExt cx="2524766" cy="1182910"/>
            </a:xfrm>
          </p:grpSpPr>
          <p:sp>
            <p:nvSpPr>
              <p:cNvPr id="188" name="Freeform 187"/>
              <p:cNvSpPr>
                <a:spLocks/>
              </p:cNvSpPr>
              <p:nvPr/>
            </p:nvSpPr>
            <p:spPr bwMode="auto">
              <a:xfrm>
                <a:off x="799679" y="4087410"/>
                <a:ext cx="2524766" cy="807263"/>
              </a:xfrm>
              <a:custGeom>
                <a:avLst/>
                <a:gdLst>
                  <a:gd name="T0" fmla="*/ 0 w 3654"/>
                  <a:gd name="T1" fmla="*/ 1348 h 1348"/>
                  <a:gd name="T2" fmla="*/ 2236 w 3654"/>
                  <a:gd name="T3" fmla="*/ 0 h 1348"/>
                  <a:gd name="T4" fmla="*/ 3654 w 3654"/>
                  <a:gd name="T5" fmla="*/ 0 h 1348"/>
                  <a:gd name="T6" fmla="*/ 2690 w 3654"/>
                  <a:gd name="T7" fmla="*/ 1348 h 1348"/>
                  <a:gd name="T8" fmla="*/ 0 w 3654"/>
                  <a:gd name="T9" fmla="*/ 1348 h 1348"/>
                  <a:gd name="T10" fmla="*/ 0 w 3654"/>
                  <a:gd name="T11" fmla="*/ 1348 h 1348"/>
                  <a:gd name="connsiteX0" fmla="*/ 0 w 10000"/>
                  <a:gd name="connsiteY0" fmla="*/ 10000 h 10000"/>
                  <a:gd name="connsiteX1" fmla="*/ 4375 w 10000"/>
                  <a:gd name="connsiteY1" fmla="*/ 0 h 10000"/>
                  <a:gd name="connsiteX2" fmla="*/ 10000 w 10000"/>
                  <a:gd name="connsiteY2" fmla="*/ 0 h 10000"/>
                  <a:gd name="connsiteX3" fmla="*/ 7362 w 10000"/>
                  <a:gd name="connsiteY3" fmla="*/ 10000 h 10000"/>
                  <a:gd name="connsiteX4" fmla="*/ 0 w 10000"/>
                  <a:gd name="connsiteY4" fmla="*/ 10000 h 10000"/>
                  <a:gd name="connsiteX5" fmla="*/ 0 w 10000"/>
                  <a:gd name="connsiteY5" fmla="*/ 10000 h 10000"/>
                  <a:gd name="connsiteX0" fmla="*/ 0 w 9278"/>
                  <a:gd name="connsiteY0" fmla="*/ 10000 h 10000"/>
                  <a:gd name="connsiteX1" fmla="*/ 4375 w 9278"/>
                  <a:gd name="connsiteY1" fmla="*/ 0 h 10000"/>
                  <a:gd name="connsiteX2" fmla="*/ 9278 w 9278"/>
                  <a:gd name="connsiteY2" fmla="*/ 59 h 10000"/>
                  <a:gd name="connsiteX3" fmla="*/ 7362 w 9278"/>
                  <a:gd name="connsiteY3" fmla="*/ 10000 h 10000"/>
                  <a:gd name="connsiteX4" fmla="*/ 0 w 9278"/>
                  <a:gd name="connsiteY4" fmla="*/ 10000 h 10000"/>
                  <a:gd name="connsiteX5" fmla="*/ 0 w 9278"/>
                  <a:gd name="connsiteY5" fmla="*/ 10000 h 10000"/>
                  <a:gd name="connsiteX0" fmla="*/ 0 w 10000"/>
                  <a:gd name="connsiteY0" fmla="*/ 10000 h 10000"/>
                  <a:gd name="connsiteX1" fmla="*/ 4715 w 10000"/>
                  <a:gd name="connsiteY1" fmla="*/ 0 h 10000"/>
                  <a:gd name="connsiteX2" fmla="*/ 6264 w 10000"/>
                  <a:gd name="connsiteY2" fmla="*/ 64 h 10000"/>
                  <a:gd name="connsiteX3" fmla="*/ 10000 w 10000"/>
                  <a:gd name="connsiteY3" fmla="*/ 59 h 10000"/>
                  <a:gd name="connsiteX4" fmla="*/ 7935 w 10000"/>
                  <a:gd name="connsiteY4" fmla="*/ 10000 h 10000"/>
                  <a:gd name="connsiteX5" fmla="*/ 0 w 10000"/>
                  <a:gd name="connsiteY5" fmla="*/ 10000 h 10000"/>
                  <a:gd name="connsiteX6" fmla="*/ 0 w 10000"/>
                  <a:gd name="connsiteY6" fmla="*/ 10000 h 10000"/>
                  <a:gd name="connsiteX0" fmla="*/ 0 w 10000"/>
                  <a:gd name="connsiteY0" fmla="*/ 11217 h 11217"/>
                  <a:gd name="connsiteX1" fmla="*/ 4715 w 10000"/>
                  <a:gd name="connsiteY1" fmla="*/ 1217 h 11217"/>
                  <a:gd name="connsiteX2" fmla="*/ 10000 w 10000"/>
                  <a:gd name="connsiteY2" fmla="*/ 1276 h 11217"/>
                  <a:gd name="connsiteX3" fmla="*/ 7935 w 10000"/>
                  <a:gd name="connsiteY3" fmla="*/ 11217 h 11217"/>
                  <a:gd name="connsiteX4" fmla="*/ 0 w 10000"/>
                  <a:gd name="connsiteY4" fmla="*/ 11217 h 11217"/>
                  <a:gd name="connsiteX5" fmla="*/ 0 w 10000"/>
                  <a:gd name="connsiteY5" fmla="*/ 11217 h 11217"/>
                  <a:gd name="connsiteX0" fmla="*/ 0 w 10000"/>
                  <a:gd name="connsiteY0" fmla="*/ 10691 h 10691"/>
                  <a:gd name="connsiteX1" fmla="*/ 4715 w 10000"/>
                  <a:gd name="connsiteY1" fmla="*/ 691 h 10691"/>
                  <a:gd name="connsiteX2" fmla="*/ 10000 w 10000"/>
                  <a:gd name="connsiteY2" fmla="*/ 750 h 10691"/>
                  <a:gd name="connsiteX3" fmla="*/ 7935 w 10000"/>
                  <a:gd name="connsiteY3" fmla="*/ 10691 h 10691"/>
                  <a:gd name="connsiteX4" fmla="*/ 0 w 10000"/>
                  <a:gd name="connsiteY4" fmla="*/ 10691 h 10691"/>
                  <a:gd name="connsiteX5" fmla="*/ 0 w 10000"/>
                  <a:gd name="connsiteY5" fmla="*/ 10691 h 10691"/>
                  <a:gd name="connsiteX0" fmla="*/ 0 w 10000"/>
                  <a:gd name="connsiteY0" fmla="*/ 10000 h 10000"/>
                  <a:gd name="connsiteX1" fmla="*/ 4715 w 10000"/>
                  <a:gd name="connsiteY1" fmla="*/ 0 h 10000"/>
                  <a:gd name="connsiteX2" fmla="*/ 10000 w 10000"/>
                  <a:gd name="connsiteY2" fmla="*/ 59 h 10000"/>
                  <a:gd name="connsiteX3" fmla="*/ 7935 w 10000"/>
                  <a:gd name="connsiteY3" fmla="*/ 10000 h 10000"/>
                  <a:gd name="connsiteX4" fmla="*/ 0 w 10000"/>
                  <a:gd name="connsiteY4" fmla="*/ 10000 h 10000"/>
                  <a:gd name="connsiteX5" fmla="*/ 0 w 10000"/>
                  <a:gd name="connsiteY5" fmla="*/ 10000 h 10000"/>
                  <a:gd name="connsiteX0" fmla="*/ 0 w 10000"/>
                  <a:gd name="connsiteY0" fmla="*/ 9941 h 9941"/>
                  <a:gd name="connsiteX1" fmla="*/ 6010 w 10000"/>
                  <a:gd name="connsiteY1" fmla="*/ 19 h 9941"/>
                  <a:gd name="connsiteX2" fmla="*/ 10000 w 10000"/>
                  <a:gd name="connsiteY2" fmla="*/ 0 h 9941"/>
                  <a:gd name="connsiteX3" fmla="*/ 7935 w 10000"/>
                  <a:gd name="connsiteY3" fmla="*/ 9941 h 9941"/>
                  <a:gd name="connsiteX4" fmla="*/ 0 w 10000"/>
                  <a:gd name="connsiteY4" fmla="*/ 9941 h 9941"/>
                  <a:gd name="connsiteX5" fmla="*/ 0 w 10000"/>
                  <a:gd name="connsiteY5" fmla="*/ 9941 h 9941"/>
                  <a:gd name="connsiteX0" fmla="*/ 0 w 10000"/>
                  <a:gd name="connsiteY0" fmla="*/ 10020 h 10020"/>
                  <a:gd name="connsiteX1" fmla="*/ 5331 w 10000"/>
                  <a:gd name="connsiteY1" fmla="*/ 0 h 10020"/>
                  <a:gd name="connsiteX2" fmla="*/ 10000 w 10000"/>
                  <a:gd name="connsiteY2" fmla="*/ 20 h 10020"/>
                  <a:gd name="connsiteX3" fmla="*/ 7935 w 10000"/>
                  <a:gd name="connsiteY3" fmla="*/ 10020 h 10020"/>
                  <a:gd name="connsiteX4" fmla="*/ 0 w 10000"/>
                  <a:gd name="connsiteY4" fmla="*/ 10020 h 10020"/>
                  <a:gd name="connsiteX5" fmla="*/ 0 w 10000"/>
                  <a:gd name="connsiteY5" fmla="*/ 1002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20">
                    <a:moveTo>
                      <a:pt x="0" y="10020"/>
                    </a:moveTo>
                    <a:lnTo>
                      <a:pt x="5331" y="0"/>
                    </a:lnTo>
                    <a:lnTo>
                      <a:pt x="10000" y="20"/>
                    </a:lnTo>
                    <a:lnTo>
                      <a:pt x="7935" y="10020"/>
                    </a:lnTo>
                    <a:lnTo>
                      <a:pt x="0" y="10020"/>
                    </a:lnTo>
                    <a:lnTo>
                      <a:pt x="0" y="10020"/>
                    </a:lnTo>
                    <a:close/>
                  </a:path>
                </a:pathLst>
              </a:custGeom>
              <a:gradFill flip="none" rotWithShape="1">
                <a:gsLst>
                  <a:gs pos="0">
                    <a:srgbClr val="000000">
                      <a:lumMod val="65000"/>
                      <a:lumOff val="35000"/>
                    </a:srgbClr>
                  </a:gs>
                  <a:gs pos="100000">
                    <a:srgbClr val="000000">
                      <a:lumMod val="85000"/>
                      <a:lumOff val="15000"/>
                    </a:srgbClr>
                  </a:gs>
                </a:gsLst>
                <a:lin ang="5400000" scaled="1"/>
                <a:tileRect/>
              </a:gradFill>
              <a:ln w="9525" cap="flat" cmpd="sng" algn="ctr">
                <a:noFill/>
                <a:prstDash val="solid"/>
                <a:round/>
                <a:headEnd type="none" w="med" len="med"/>
                <a:tailEnd type="none" w="med" len="med"/>
              </a:ln>
              <a:effectLst>
                <a:innerShdw blurRad="457200" dist="50800" dir="13500000">
                  <a:prstClr val="black"/>
                </a:innerShdw>
              </a:effectLst>
            </p:spPr>
            <p:txBody>
              <a:bodyPr lIns="92075" tIns="46038" rIns="92075" bIns="46038" anchor="ctr"/>
              <a:lstStyle/>
              <a:p>
                <a:pPr marL="119063" indent="-119063" algn="ctr">
                  <a:defRPr/>
                </a:pPr>
                <a:endParaRPr lang="en-US" b="1" kern="0">
                  <a:solidFill>
                    <a:sysClr val="windowText" lastClr="000000"/>
                  </a:solidFill>
                  <a:latin typeface="新宋体" pitchFamily="49" charset="-122"/>
                  <a:ea typeface="新宋体" pitchFamily="49" charset="-122"/>
                  <a:cs typeface="Arial" pitchFamily="34" charset="0"/>
                </a:endParaRPr>
              </a:p>
            </p:txBody>
          </p:sp>
          <p:sp>
            <p:nvSpPr>
              <p:cNvPr id="189" name="Freeform 188"/>
              <p:cNvSpPr/>
              <p:nvPr/>
            </p:nvSpPr>
            <p:spPr>
              <a:xfrm>
                <a:off x="805765" y="4087409"/>
                <a:ext cx="1354651" cy="1182910"/>
              </a:xfrm>
              <a:custGeom>
                <a:avLst/>
                <a:gdLst>
                  <a:gd name="connsiteX0" fmla="*/ 0 w 2194560"/>
                  <a:gd name="connsiteY0" fmla="*/ 1310640 h 2065020"/>
                  <a:gd name="connsiteX1" fmla="*/ 0 w 2194560"/>
                  <a:gd name="connsiteY1" fmla="*/ 2065020 h 2065020"/>
                  <a:gd name="connsiteX2" fmla="*/ 2194560 w 2194560"/>
                  <a:gd name="connsiteY2" fmla="*/ 160020 h 2065020"/>
                  <a:gd name="connsiteX3" fmla="*/ 2194560 w 2194560"/>
                  <a:gd name="connsiteY3" fmla="*/ 0 h 2065020"/>
                  <a:gd name="connsiteX4" fmla="*/ 0 w 2194560"/>
                  <a:gd name="connsiteY4" fmla="*/ 1310640 h 2065020"/>
                  <a:gd name="connsiteX0" fmla="*/ 0 w 2194560"/>
                  <a:gd name="connsiteY0" fmla="*/ 1310640 h 2065020"/>
                  <a:gd name="connsiteX1" fmla="*/ 0 w 2194560"/>
                  <a:gd name="connsiteY1" fmla="*/ 2065020 h 2065020"/>
                  <a:gd name="connsiteX2" fmla="*/ 2194560 w 2194560"/>
                  <a:gd name="connsiteY2" fmla="*/ 248920 h 2065020"/>
                  <a:gd name="connsiteX3" fmla="*/ 2194560 w 2194560"/>
                  <a:gd name="connsiteY3" fmla="*/ 0 h 2065020"/>
                  <a:gd name="connsiteX4" fmla="*/ 0 w 2194560"/>
                  <a:gd name="connsiteY4" fmla="*/ 1310640 h 2065020"/>
                  <a:gd name="connsiteX0" fmla="*/ 9525 w 2204085"/>
                  <a:gd name="connsiteY0" fmla="*/ 1310640 h 1893570"/>
                  <a:gd name="connsiteX1" fmla="*/ 0 w 2204085"/>
                  <a:gd name="connsiteY1" fmla="*/ 1893570 h 1893570"/>
                  <a:gd name="connsiteX2" fmla="*/ 2204085 w 2204085"/>
                  <a:gd name="connsiteY2" fmla="*/ 248920 h 1893570"/>
                  <a:gd name="connsiteX3" fmla="*/ 2204085 w 2204085"/>
                  <a:gd name="connsiteY3" fmla="*/ 0 h 1893570"/>
                  <a:gd name="connsiteX4" fmla="*/ 9525 w 2204085"/>
                  <a:gd name="connsiteY4" fmla="*/ 1310640 h 1893570"/>
                  <a:gd name="connsiteX0" fmla="*/ 9525 w 2204085"/>
                  <a:gd name="connsiteY0" fmla="*/ 1297940 h 1880870"/>
                  <a:gd name="connsiteX1" fmla="*/ 0 w 2204085"/>
                  <a:gd name="connsiteY1" fmla="*/ 1880870 h 1880870"/>
                  <a:gd name="connsiteX2" fmla="*/ 2204085 w 2204085"/>
                  <a:gd name="connsiteY2" fmla="*/ 236220 h 1880870"/>
                  <a:gd name="connsiteX3" fmla="*/ 2204085 w 2204085"/>
                  <a:gd name="connsiteY3" fmla="*/ 0 h 1880870"/>
                  <a:gd name="connsiteX4" fmla="*/ 9525 w 2204085"/>
                  <a:gd name="connsiteY4" fmla="*/ 1297940 h 1880870"/>
                  <a:gd name="connsiteX0" fmla="*/ 0 w 2194560"/>
                  <a:gd name="connsiteY0" fmla="*/ 1297940 h 1887220"/>
                  <a:gd name="connsiteX1" fmla="*/ 25400 w 2194560"/>
                  <a:gd name="connsiteY1" fmla="*/ 1887220 h 1887220"/>
                  <a:gd name="connsiteX2" fmla="*/ 2194560 w 2194560"/>
                  <a:gd name="connsiteY2" fmla="*/ 236220 h 1887220"/>
                  <a:gd name="connsiteX3" fmla="*/ 2194560 w 2194560"/>
                  <a:gd name="connsiteY3" fmla="*/ 0 h 1887220"/>
                  <a:gd name="connsiteX4" fmla="*/ 0 w 2194560"/>
                  <a:gd name="connsiteY4" fmla="*/ 1297940 h 1887220"/>
                  <a:gd name="connsiteX0" fmla="*/ 3175 w 2169160"/>
                  <a:gd name="connsiteY0" fmla="*/ 1301115 h 1887220"/>
                  <a:gd name="connsiteX1" fmla="*/ 0 w 2169160"/>
                  <a:gd name="connsiteY1" fmla="*/ 1887220 h 1887220"/>
                  <a:gd name="connsiteX2" fmla="*/ 2169160 w 2169160"/>
                  <a:gd name="connsiteY2" fmla="*/ 236220 h 1887220"/>
                  <a:gd name="connsiteX3" fmla="*/ 2169160 w 2169160"/>
                  <a:gd name="connsiteY3" fmla="*/ 0 h 1887220"/>
                  <a:gd name="connsiteX4" fmla="*/ 3175 w 2169160"/>
                  <a:gd name="connsiteY4" fmla="*/ 1301115 h 1887220"/>
                  <a:gd name="connsiteX0" fmla="*/ 3175 w 2169160"/>
                  <a:gd name="connsiteY0" fmla="*/ 1301115 h 1887220"/>
                  <a:gd name="connsiteX1" fmla="*/ 0 w 2169160"/>
                  <a:gd name="connsiteY1" fmla="*/ 1887220 h 1887220"/>
                  <a:gd name="connsiteX2" fmla="*/ 2160558 w 2169160"/>
                  <a:gd name="connsiteY2" fmla="*/ 251317 h 1887220"/>
                  <a:gd name="connsiteX3" fmla="*/ 2169160 w 2169160"/>
                  <a:gd name="connsiteY3" fmla="*/ 0 h 1887220"/>
                  <a:gd name="connsiteX4" fmla="*/ 3175 w 2169160"/>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1926711 w 2173463"/>
                  <a:gd name="connsiteY4" fmla="*/ 10442 h 1887220"/>
                  <a:gd name="connsiteX5" fmla="*/ 3175 w 2173463"/>
                  <a:gd name="connsiteY5"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150145 h 1736250"/>
                  <a:gd name="connsiteX1" fmla="*/ 0 w 2173463"/>
                  <a:gd name="connsiteY1" fmla="*/ 1736250 h 1736250"/>
                  <a:gd name="connsiteX2" fmla="*/ 2173463 w 2173463"/>
                  <a:gd name="connsiteY2" fmla="*/ 100347 h 1736250"/>
                  <a:gd name="connsiteX3" fmla="*/ 1928962 w 2173463"/>
                  <a:gd name="connsiteY3" fmla="*/ 0 h 1736250"/>
                  <a:gd name="connsiteX4" fmla="*/ 3175 w 2173463"/>
                  <a:gd name="connsiteY4" fmla="*/ 1150145 h 1736250"/>
                  <a:gd name="connsiteX0" fmla="*/ 3175 w 2173463"/>
                  <a:gd name="connsiteY0" fmla="*/ 1296083 h 1882188"/>
                  <a:gd name="connsiteX1" fmla="*/ 0 w 2173463"/>
                  <a:gd name="connsiteY1" fmla="*/ 1882188 h 1882188"/>
                  <a:gd name="connsiteX2" fmla="*/ 2173463 w 2173463"/>
                  <a:gd name="connsiteY2" fmla="*/ 246285 h 1882188"/>
                  <a:gd name="connsiteX3" fmla="*/ 1938026 w 2173463"/>
                  <a:gd name="connsiteY3" fmla="*/ 0 h 1882188"/>
                  <a:gd name="connsiteX4" fmla="*/ 3175 w 2173463"/>
                  <a:gd name="connsiteY4" fmla="*/ 1296083 h 1882188"/>
                  <a:gd name="connsiteX0" fmla="*/ 3175 w 1942330"/>
                  <a:gd name="connsiteY0" fmla="*/ 1296083 h 1882188"/>
                  <a:gd name="connsiteX1" fmla="*/ 0 w 1942330"/>
                  <a:gd name="connsiteY1" fmla="*/ 1882188 h 1882188"/>
                  <a:gd name="connsiteX2" fmla="*/ 1942330 w 1942330"/>
                  <a:gd name="connsiteY2" fmla="*/ 246285 h 1882188"/>
                  <a:gd name="connsiteX3" fmla="*/ 1938026 w 1942330"/>
                  <a:gd name="connsiteY3" fmla="*/ 0 h 1882188"/>
                  <a:gd name="connsiteX4" fmla="*/ 3175 w 1942330"/>
                  <a:gd name="connsiteY4" fmla="*/ 1296083 h 1882188"/>
                  <a:gd name="connsiteX0" fmla="*/ 205 w 1939360"/>
                  <a:gd name="connsiteY0" fmla="*/ 1296083 h 1882188"/>
                  <a:gd name="connsiteX1" fmla="*/ 1562 w 1939360"/>
                  <a:gd name="connsiteY1" fmla="*/ 1882188 h 1882188"/>
                  <a:gd name="connsiteX2" fmla="*/ 1939360 w 1939360"/>
                  <a:gd name="connsiteY2" fmla="*/ 246285 h 1882188"/>
                  <a:gd name="connsiteX3" fmla="*/ 1935056 w 1939360"/>
                  <a:gd name="connsiteY3" fmla="*/ 0 h 1882188"/>
                  <a:gd name="connsiteX4" fmla="*/ 205 w 1939360"/>
                  <a:gd name="connsiteY4" fmla="*/ 1296083 h 18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360" h="1882188">
                    <a:moveTo>
                      <a:pt x="205" y="1296083"/>
                    </a:moveTo>
                    <a:cubicBezTo>
                      <a:pt x="-853" y="1491451"/>
                      <a:pt x="2620" y="1686820"/>
                      <a:pt x="1562" y="1882188"/>
                    </a:cubicBezTo>
                    <a:lnTo>
                      <a:pt x="1939360" y="246285"/>
                    </a:lnTo>
                    <a:cubicBezTo>
                      <a:pt x="1937925" y="164190"/>
                      <a:pt x="1936491" y="82095"/>
                      <a:pt x="1935056" y="0"/>
                    </a:cubicBezTo>
                    <a:lnTo>
                      <a:pt x="205" y="1296083"/>
                    </a:lnTo>
                    <a:close/>
                  </a:path>
                </a:pathLst>
              </a:custGeom>
              <a:gradFill flip="none" rotWithShape="1">
                <a:gsLst>
                  <a:gs pos="41000">
                    <a:srgbClr val="BEBEBE">
                      <a:lumMod val="75000"/>
                      <a:alpha val="0"/>
                    </a:srgbClr>
                  </a:gs>
                  <a:gs pos="57000">
                    <a:srgbClr val="000000"/>
                  </a:gs>
                </a:gsLst>
                <a:lin ang="3120000" scaled="0"/>
                <a:tileRect/>
              </a:gradFill>
              <a:ln w="25400" cap="flat" cmpd="sng" algn="ctr">
                <a:noFill/>
                <a:prstDash val="solid"/>
              </a:ln>
              <a:effectLst/>
            </p:spPr>
            <p:txBody>
              <a:bodyPr anchor="ctr"/>
              <a:lstStyle/>
              <a:p>
                <a:pPr algn="ctr">
                  <a:defRPr/>
                </a:pPr>
                <a:endParaRPr lang="en-US" kern="0">
                  <a:solidFill>
                    <a:srgbClr val="FFFFFF"/>
                  </a:solidFill>
                  <a:latin typeface="新宋体" pitchFamily="49" charset="-122"/>
                  <a:ea typeface="新宋体" pitchFamily="49" charset="-122"/>
                  <a:cs typeface="Arial" charset="0"/>
                </a:endParaRPr>
              </a:p>
            </p:txBody>
          </p:sp>
          <p:sp>
            <p:nvSpPr>
              <p:cNvPr id="190" name="Freeform 189"/>
              <p:cNvSpPr/>
              <p:nvPr/>
            </p:nvSpPr>
            <p:spPr>
              <a:xfrm>
                <a:off x="2160511" y="4144644"/>
                <a:ext cx="1116296" cy="96712"/>
              </a:xfrm>
              <a:custGeom>
                <a:avLst/>
                <a:gdLst>
                  <a:gd name="connsiteX0" fmla="*/ 0 w 2743200"/>
                  <a:gd name="connsiteY0" fmla="*/ 129540 h 129540"/>
                  <a:gd name="connsiteX1" fmla="*/ 0 w 2743200"/>
                  <a:gd name="connsiteY1" fmla="*/ 0 h 129540"/>
                  <a:gd name="connsiteX2" fmla="*/ 2743200 w 2743200"/>
                  <a:gd name="connsiteY2" fmla="*/ 0 h 129540"/>
                  <a:gd name="connsiteX3" fmla="*/ 2628900 w 2743200"/>
                  <a:gd name="connsiteY3" fmla="*/ 114300 h 129540"/>
                  <a:gd name="connsiteX4" fmla="*/ 0 w 2743200"/>
                  <a:gd name="connsiteY4" fmla="*/ 129540 h 129540"/>
                  <a:gd name="connsiteX0" fmla="*/ 0 w 2743200"/>
                  <a:gd name="connsiteY0" fmla="*/ 146209 h 146209"/>
                  <a:gd name="connsiteX1" fmla="*/ 0 w 2743200"/>
                  <a:gd name="connsiteY1" fmla="*/ 0 h 146209"/>
                  <a:gd name="connsiteX2" fmla="*/ 2743200 w 2743200"/>
                  <a:gd name="connsiteY2" fmla="*/ 0 h 146209"/>
                  <a:gd name="connsiteX3" fmla="*/ 2628900 w 2743200"/>
                  <a:gd name="connsiteY3" fmla="*/ 114300 h 146209"/>
                  <a:gd name="connsiteX4" fmla="*/ 0 w 2743200"/>
                  <a:gd name="connsiteY4" fmla="*/ 146209 h 146209"/>
                  <a:gd name="connsiteX0" fmla="*/ 0 w 2743200"/>
                  <a:gd name="connsiteY0" fmla="*/ 146209 h 146209"/>
                  <a:gd name="connsiteX1" fmla="*/ 0 w 2743200"/>
                  <a:gd name="connsiteY1" fmla="*/ 0 h 146209"/>
                  <a:gd name="connsiteX2" fmla="*/ 2743200 w 2743200"/>
                  <a:gd name="connsiteY2" fmla="*/ 0 h 146209"/>
                  <a:gd name="connsiteX3" fmla="*/ 2616994 w 2743200"/>
                  <a:gd name="connsiteY3" fmla="*/ 135731 h 146209"/>
                  <a:gd name="connsiteX4" fmla="*/ 0 w 2743200"/>
                  <a:gd name="connsiteY4" fmla="*/ 146209 h 146209"/>
                  <a:gd name="connsiteX0" fmla="*/ 45378 w 2743200"/>
                  <a:gd name="connsiteY0" fmla="*/ 177166 h 177166"/>
                  <a:gd name="connsiteX1" fmla="*/ 0 w 2743200"/>
                  <a:gd name="connsiteY1" fmla="*/ 0 h 177166"/>
                  <a:gd name="connsiteX2" fmla="*/ 2743200 w 2743200"/>
                  <a:gd name="connsiteY2" fmla="*/ 0 h 177166"/>
                  <a:gd name="connsiteX3" fmla="*/ 2616994 w 2743200"/>
                  <a:gd name="connsiteY3" fmla="*/ 135731 h 177166"/>
                  <a:gd name="connsiteX4" fmla="*/ 45378 w 2743200"/>
                  <a:gd name="connsiteY4" fmla="*/ 177166 h 177166"/>
                  <a:gd name="connsiteX0" fmla="*/ 1 w 2743200"/>
                  <a:gd name="connsiteY0" fmla="*/ 153354 h 153354"/>
                  <a:gd name="connsiteX1" fmla="*/ 0 w 2743200"/>
                  <a:gd name="connsiteY1" fmla="*/ 0 h 153354"/>
                  <a:gd name="connsiteX2" fmla="*/ 2743200 w 2743200"/>
                  <a:gd name="connsiteY2" fmla="*/ 0 h 153354"/>
                  <a:gd name="connsiteX3" fmla="*/ 2616994 w 2743200"/>
                  <a:gd name="connsiteY3" fmla="*/ 135731 h 153354"/>
                  <a:gd name="connsiteX4" fmla="*/ 1 w 2743200"/>
                  <a:gd name="connsiteY4" fmla="*/ 153354 h 153354"/>
                  <a:gd name="connsiteX0" fmla="*/ 1 w 2743200"/>
                  <a:gd name="connsiteY0" fmla="*/ 153354 h 153354"/>
                  <a:gd name="connsiteX1" fmla="*/ 0 w 2743200"/>
                  <a:gd name="connsiteY1" fmla="*/ 0 h 153354"/>
                  <a:gd name="connsiteX2" fmla="*/ 2743200 w 2743200"/>
                  <a:gd name="connsiteY2" fmla="*/ 0 h 153354"/>
                  <a:gd name="connsiteX3" fmla="*/ 2611941 w 2743200"/>
                  <a:gd name="connsiteY3" fmla="*/ 150828 h 153354"/>
                  <a:gd name="connsiteX4" fmla="*/ 1 w 2743200"/>
                  <a:gd name="connsiteY4" fmla="*/ 153354 h 153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53354">
                    <a:moveTo>
                      <a:pt x="1" y="153354"/>
                    </a:moveTo>
                    <a:cubicBezTo>
                      <a:pt x="1" y="102236"/>
                      <a:pt x="0" y="51118"/>
                      <a:pt x="0" y="0"/>
                    </a:cubicBezTo>
                    <a:lnTo>
                      <a:pt x="2743200" y="0"/>
                    </a:lnTo>
                    <a:lnTo>
                      <a:pt x="2611941" y="150828"/>
                    </a:lnTo>
                    <a:lnTo>
                      <a:pt x="1" y="153354"/>
                    </a:lnTo>
                    <a:close/>
                  </a:path>
                </a:pathLst>
              </a:custGeom>
              <a:gradFill flip="none" rotWithShape="1">
                <a:gsLst>
                  <a:gs pos="0">
                    <a:srgbClr val="BEBEBE">
                      <a:lumMod val="75000"/>
                      <a:alpha val="0"/>
                    </a:srgbClr>
                  </a:gs>
                  <a:gs pos="100000">
                    <a:srgbClr val="000000">
                      <a:alpha val="66000"/>
                    </a:srgbClr>
                  </a:gs>
                </a:gsLst>
                <a:lin ang="5400000" scaled="1"/>
                <a:tileRect/>
              </a:gradFill>
              <a:ln w="25400" cap="flat" cmpd="sng" algn="ctr">
                <a:noFill/>
                <a:prstDash val="solid"/>
              </a:ln>
              <a:effectLst/>
            </p:spPr>
            <p:txBody>
              <a:bodyPr anchor="ctr"/>
              <a:lstStyle/>
              <a:p>
                <a:pPr algn="ctr">
                  <a:defRPr/>
                </a:pPr>
                <a:endParaRPr lang="en-US" kern="0">
                  <a:solidFill>
                    <a:srgbClr val="FFFFFF"/>
                  </a:solidFill>
                  <a:latin typeface="新宋体" pitchFamily="49" charset="-122"/>
                  <a:ea typeface="新宋体" pitchFamily="49" charset="-122"/>
                  <a:cs typeface="Arial" charset="0"/>
                </a:endParaRPr>
              </a:p>
            </p:txBody>
          </p:sp>
        </p:grpSp>
        <p:sp>
          <p:nvSpPr>
            <p:cNvPr id="184" name="Rectangle 119"/>
            <p:cNvSpPr/>
            <p:nvPr/>
          </p:nvSpPr>
          <p:spPr>
            <a:xfrm>
              <a:off x="2929616" y="4070419"/>
              <a:ext cx="540107" cy="1287392"/>
            </a:xfrm>
            <a:custGeom>
              <a:avLst/>
              <a:gdLst>
                <a:gd name="connsiteX0" fmla="*/ 0 w 275498"/>
                <a:gd name="connsiteY0" fmla="*/ 0 h 506652"/>
                <a:gd name="connsiteX1" fmla="*/ 275498 w 275498"/>
                <a:gd name="connsiteY1" fmla="*/ 0 h 506652"/>
                <a:gd name="connsiteX2" fmla="*/ 275498 w 275498"/>
                <a:gd name="connsiteY2" fmla="*/ 506652 h 506652"/>
                <a:gd name="connsiteX3" fmla="*/ 0 w 275498"/>
                <a:gd name="connsiteY3" fmla="*/ 506652 h 506652"/>
                <a:gd name="connsiteX4" fmla="*/ 0 w 275498"/>
                <a:gd name="connsiteY4" fmla="*/ 0 h 506652"/>
                <a:gd name="connsiteX0" fmla="*/ 0 w 587732"/>
                <a:gd name="connsiteY0" fmla="*/ 825190 h 1331842"/>
                <a:gd name="connsiteX1" fmla="*/ 587732 w 587732"/>
                <a:gd name="connsiteY1" fmla="*/ 0 h 1331842"/>
                <a:gd name="connsiteX2" fmla="*/ 275498 w 587732"/>
                <a:gd name="connsiteY2" fmla="*/ 1331842 h 1331842"/>
                <a:gd name="connsiteX3" fmla="*/ 0 w 587732"/>
                <a:gd name="connsiteY3" fmla="*/ 1331842 h 1331842"/>
                <a:gd name="connsiteX4" fmla="*/ 0 w 587732"/>
                <a:gd name="connsiteY4" fmla="*/ 825190 h 1331842"/>
                <a:gd name="connsiteX0" fmla="*/ 0 w 587732"/>
                <a:gd name="connsiteY0" fmla="*/ 825190 h 1331842"/>
                <a:gd name="connsiteX1" fmla="*/ 587732 w 587732"/>
                <a:gd name="connsiteY1" fmla="*/ 0 h 1331842"/>
                <a:gd name="connsiteX2" fmla="*/ 587732 w 587732"/>
                <a:gd name="connsiteY2" fmla="*/ 283628 h 1331842"/>
                <a:gd name="connsiteX3" fmla="*/ 0 w 587732"/>
                <a:gd name="connsiteY3" fmla="*/ 1331842 h 1331842"/>
                <a:gd name="connsiteX4" fmla="*/ 0 w 587732"/>
                <a:gd name="connsiteY4" fmla="*/ 825190 h 1331842"/>
                <a:gd name="connsiteX0" fmla="*/ 0 w 587732"/>
                <a:gd name="connsiteY0" fmla="*/ 812490 h 1319142"/>
                <a:gd name="connsiteX1" fmla="*/ 540107 w 587732"/>
                <a:gd name="connsiteY1" fmla="*/ 0 h 1319142"/>
                <a:gd name="connsiteX2" fmla="*/ 587732 w 587732"/>
                <a:gd name="connsiteY2" fmla="*/ 270928 h 1319142"/>
                <a:gd name="connsiteX3" fmla="*/ 0 w 587732"/>
                <a:gd name="connsiteY3" fmla="*/ 1319142 h 1319142"/>
                <a:gd name="connsiteX4" fmla="*/ 0 w 587732"/>
                <a:gd name="connsiteY4" fmla="*/ 812490 h 1319142"/>
                <a:gd name="connsiteX0" fmla="*/ 0 w 540107"/>
                <a:gd name="connsiteY0" fmla="*/ 812490 h 1319142"/>
                <a:gd name="connsiteX1" fmla="*/ 540107 w 540107"/>
                <a:gd name="connsiteY1" fmla="*/ 0 h 1319142"/>
                <a:gd name="connsiteX2" fmla="*/ 533757 w 540107"/>
                <a:gd name="connsiteY2" fmla="*/ 293153 h 1319142"/>
                <a:gd name="connsiteX3" fmla="*/ 0 w 540107"/>
                <a:gd name="connsiteY3" fmla="*/ 1319142 h 1319142"/>
                <a:gd name="connsiteX4" fmla="*/ 0 w 540107"/>
                <a:gd name="connsiteY4" fmla="*/ 812490 h 1319142"/>
                <a:gd name="connsiteX0" fmla="*/ 0 w 540107"/>
                <a:gd name="connsiteY0" fmla="*/ 812490 h 1287392"/>
                <a:gd name="connsiteX1" fmla="*/ 540107 w 540107"/>
                <a:gd name="connsiteY1" fmla="*/ 0 h 1287392"/>
                <a:gd name="connsiteX2" fmla="*/ 533757 w 540107"/>
                <a:gd name="connsiteY2" fmla="*/ 293153 h 1287392"/>
                <a:gd name="connsiteX3" fmla="*/ 0 w 540107"/>
                <a:gd name="connsiteY3" fmla="*/ 1287392 h 1287392"/>
                <a:gd name="connsiteX4" fmla="*/ 0 w 540107"/>
                <a:gd name="connsiteY4" fmla="*/ 812490 h 1287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07" h="1287392">
                  <a:moveTo>
                    <a:pt x="0" y="812490"/>
                  </a:moveTo>
                  <a:lnTo>
                    <a:pt x="540107" y="0"/>
                  </a:lnTo>
                  <a:lnTo>
                    <a:pt x="533757" y="293153"/>
                  </a:lnTo>
                  <a:lnTo>
                    <a:pt x="0" y="1287392"/>
                  </a:lnTo>
                  <a:lnTo>
                    <a:pt x="0" y="812490"/>
                  </a:lnTo>
                  <a:close/>
                </a:path>
              </a:pathLst>
            </a:custGeom>
            <a:gradFill flip="none" rotWithShape="1">
              <a:gsLst>
                <a:gs pos="99167">
                  <a:srgbClr val="000000">
                    <a:lumMod val="75000"/>
                    <a:lumOff val="25000"/>
                  </a:srgbClr>
                </a:gs>
                <a:gs pos="0">
                  <a:srgbClr val="FFFFFF">
                    <a:lumMod val="65000"/>
                  </a:srgbClr>
                </a:gs>
              </a:gsLst>
              <a:lin ang="5400000" scaled="1"/>
              <a:tileRect/>
            </a:gradFill>
            <a:ln w="38100" algn="ctr">
              <a:noFill/>
              <a:round/>
              <a:headEnd/>
              <a:tailEnd/>
            </a:ln>
            <a:effectLst/>
          </p:spPr>
          <p:txBody>
            <a:bodyPr lIns="92075" tIns="46038" rIns="92075" bIns="46038"/>
            <a:lstStyle/>
            <a:p>
              <a:pPr marL="119063" indent="-119063" algn="ctr"/>
              <a:endParaRPr lang="en-US" b="1" kern="0" dirty="0">
                <a:solidFill>
                  <a:sysClr val="windowText" lastClr="000000"/>
                </a:solidFill>
                <a:latin typeface="新宋体" pitchFamily="49" charset="-122"/>
                <a:ea typeface="新宋体" pitchFamily="49" charset="-122"/>
                <a:cs typeface="Arial" charset="0"/>
              </a:endParaRPr>
            </a:p>
          </p:txBody>
        </p:sp>
        <p:cxnSp>
          <p:nvCxnSpPr>
            <p:cNvPr id="187" name="Straight Connector 186"/>
            <p:cNvCxnSpPr>
              <a:stCxn id="188" idx="2"/>
            </p:cNvCxnSpPr>
            <p:nvPr/>
          </p:nvCxnSpPr>
          <p:spPr bwMode="auto">
            <a:xfrm flipH="1">
              <a:off x="2929617" y="4083119"/>
              <a:ext cx="532715" cy="795101"/>
            </a:xfrm>
            <a:prstGeom prst="line">
              <a:avLst/>
            </a:prstGeom>
            <a:ln w="12700">
              <a:gradFill flip="none" rotWithShape="1">
                <a:gsLst>
                  <a:gs pos="0">
                    <a:schemeClr val="accent1">
                      <a:tint val="66000"/>
                      <a:satMod val="160000"/>
                      <a:alpha val="0"/>
                    </a:schemeClr>
                  </a:gs>
                  <a:gs pos="76000">
                    <a:schemeClr val="bg1">
                      <a:alpha val="47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8" name="Group 48"/>
          <p:cNvGrpSpPr>
            <a:grpSpLocks/>
          </p:cNvGrpSpPr>
          <p:nvPr/>
        </p:nvGrpSpPr>
        <p:grpSpPr bwMode="auto">
          <a:xfrm>
            <a:off x="7420628" y="3780876"/>
            <a:ext cx="733750" cy="1273272"/>
            <a:chOff x="6288237" y="4428740"/>
            <a:chExt cx="361278" cy="627319"/>
          </a:xfrm>
        </p:grpSpPr>
        <p:sp>
          <p:nvSpPr>
            <p:cNvPr id="229" name="Oval 228"/>
            <p:cNvSpPr>
              <a:spLocks noChangeArrowheads="1"/>
            </p:cNvSpPr>
            <p:nvPr/>
          </p:nvSpPr>
          <p:spPr bwMode="auto">
            <a:xfrm>
              <a:off x="6288237" y="4929797"/>
              <a:ext cx="361278" cy="126262"/>
            </a:xfrm>
            <a:prstGeom prst="ellipse">
              <a:avLst/>
            </a:prstGeom>
            <a:gradFill rotWithShape="1">
              <a:gsLst>
                <a:gs pos="0">
                  <a:srgbClr val="000000">
                    <a:alpha val="73997"/>
                  </a:srgbClr>
                </a:gs>
                <a:gs pos="100000">
                  <a:srgbClr val="E6E8E6">
                    <a:alpha val="0"/>
                  </a:srgbClr>
                </a:gs>
              </a:gsLst>
              <a:path path="shape">
                <a:fillToRect l="50000" t="50000" r="50000" b="50000"/>
              </a:path>
            </a:gradFill>
            <a:ln w="25400">
              <a:noFill/>
              <a:round/>
              <a:headEnd/>
              <a:tailEnd/>
            </a:ln>
            <a:effectLst>
              <a:outerShdw blurRad="63500" dist="50800" dir="5400000" algn="ctr" rotWithShape="0">
                <a:srgbClr val="000000">
                  <a:alpha val="26999"/>
                </a:srgbClr>
              </a:outerShdw>
            </a:effec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grpSp>
          <p:nvGrpSpPr>
            <p:cNvPr id="230" name="Group 50"/>
            <p:cNvGrpSpPr/>
            <p:nvPr/>
          </p:nvGrpSpPr>
          <p:grpSpPr>
            <a:xfrm>
              <a:off x="6362696" y="4428740"/>
              <a:ext cx="212361" cy="563006"/>
              <a:chOff x="6103861" y="2925183"/>
              <a:chExt cx="387336" cy="1026896"/>
            </a:xfrm>
            <a:effectLst>
              <a:outerShdw blurRad="63500" sx="102000" sy="102000" algn="ctr" rotWithShape="0">
                <a:prstClr val="black">
                  <a:alpha val="40000"/>
                </a:prstClr>
              </a:outerShdw>
            </a:effectLst>
          </p:grpSpPr>
          <p:grpSp>
            <p:nvGrpSpPr>
              <p:cNvPr id="231" name="Group 51"/>
              <p:cNvGrpSpPr/>
              <p:nvPr/>
            </p:nvGrpSpPr>
            <p:grpSpPr>
              <a:xfrm>
                <a:off x="6103861" y="2925183"/>
                <a:ext cx="387336" cy="1022134"/>
                <a:chOff x="6076964" y="4423612"/>
                <a:chExt cx="169452" cy="447164"/>
              </a:xfrm>
            </p:grpSpPr>
            <p:sp>
              <p:nvSpPr>
                <p:cNvPr id="235" name="Oval 234"/>
                <p:cNvSpPr/>
                <p:nvPr/>
              </p:nvSpPr>
              <p:spPr>
                <a:xfrm>
                  <a:off x="6088731" y="4423612"/>
                  <a:ext cx="145917" cy="145917"/>
                </a:xfrm>
                <a:prstGeom prst="ellipse">
                  <a:avLst/>
                </a:prstGeom>
                <a:gradFill flip="none" rotWithShape="1">
                  <a:gsLst>
                    <a:gs pos="0">
                      <a:schemeClr val="accent6">
                        <a:lumMod val="40000"/>
                        <a:lumOff val="60000"/>
                      </a:schemeClr>
                    </a:gs>
                    <a:gs pos="100000">
                      <a:schemeClr val="accent6">
                        <a:lumMod val="50000"/>
                      </a:schemeClr>
                    </a:gs>
                  </a:gsLst>
                  <a:path path="circle">
                    <a:fillToRect l="50000" t="50000" r="50000" b="50000"/>
                  </a:path>
                  <a:tileRect/>
                </a:gradFill>
                <a:ln>
                  <a:noFill/>
                </a:ln>
                <a:effectLst>
                  <a:innerShdw blurRad="889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新宋体" pitchFamily="49" charset="-122"/>
                    <a:ea typeface="新宋体" pitchFamily="49" charset="-122"/>
                  </a:endParaRPr>
                </a:p>
              </p:txBody>
            </p:sp>
            <p:sp>
              <p:nvSpPr>
                <p:cNvPr id="236" name="Trapezoid 235"/>
                <p:cNvSpPr/>
                <p:nvPr/>
              </p:nvSpPr>
              <p:spPr>
                <a:xfrm flipV="1">
                  <a:off x="6076964" y="4593063"/>
                  <a:ext cx="169452" cy="277713"/>
                </a:xfrm>
                <a:prstGeom prst="trapezoid">
                  <a:avLst/>
                </a:prstGeom>
                <a:gradFill flip="none" rotWithShape="1">
                  <a:gsLst>
                    <a:gs pos="0">
                      <a:schemeClr val="accent6">
                        <a:lumMod val="50000"/>
                      </a:schemeClr>
                    </a:gs>
                    <a:gs pos="50000">
                      <a:schemeClr val="accent6">
                        <a:lumMod val="40000"/>
                        <a:lumOff val="60000"/>
                      </a:schemeClr>
                    </a:gs>
                    <a:gs pos="100000">
                      <a:schemeClr val="accent6">
                        <a:lumMod val="5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新宋体" pitchFamily="49" charset="-122"/>
                    <a:ea typeface="新宋体" pitchFamily="49" charset="-122"/>
                  </a:endParaRPr>
                </a:p>
              </p:txBody>
            </p:sp>
          </p:grpSp>
          <p:grpSp>
            <p:nvGrpSpPr>
              <p:cNvPr id="232" name="Group 52"/>
              <p:cNvGrpSpPr/>
              <p:nvPr/>
            </p:nvGrpSpPr>
            <p:grpSpPr>
              <a:xfrm>
                <a:off x="6103862" y="3312517"/>
                <a:ext cx="387335" cy="639562"/>
                <a:chOff x="6103862" y="3312517"/>
                <a:chExt cx="387335" cy="639562"/>
              </a:xfrm>
            </p:grpSpPr>
            <p:sp>
              <p:nvSpPr>
                <p:cNvPr id="233" name="Rectangle 78"/>
                <p:cNvSpPr/>
                <p:nvPr/>
              </p:nvSpPr>
              <p:spPr>
                <a:xfrm>
                  <a:off x="6103862" y="3312517"/>
                  <a:ext cx="219152" cy="639562"/>
                </a:xfrm>
                <a:custGeom>
                  <a:avLst/>
                  <a:gdLst>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1 w 157240"/>
                    <a:gd name="connsiteY0" fmla="*/ 0 h 634800"/>
                    <a:gd name="connsiteX1" fmla="*/ 157240 w 157240"/>
                    <a:gd name="connsiteY1" fmla="*/ 0 h 634800"/>
                    <a:gd name="connsiteX2" fmla="*/ 157240 w 157240"/>
                    <a:gd name="connsiteY2" fmla="*/ 634800 h 634800"/>
                    <a:gd name="connsiteX3" fmla="*/ 1 w 157240"/>
                    <a:gd name="connsiteY3" fmla="*/ 634800 h 634800"/>
                    <a:gd name="connsiteX4" fmla="*/ 119140 w 157240"/>
                    <a:gd name="connsiteY4" fmla="*/ 627658 h 634800"/>
                    <a:gd name="connsiteX5" fmla="*/ 1 w 157240"/>
                    <a:gd name="connsiteY5" fmla="*/ 0 h 634800"/>
                    <a:gd name="connsiteX0" fmla="*/ 3 w 157242"/>
                    <a:gd name="connsiteY0" fmla="*/ 0 h 634800"/>
                    <a:gd name="connsiteX1" fmla="*/ 157242 w 157242"/>
                    <a:gd name="connsiteY1" fmla="*/ 0 h 634800"/>
                    <a:gd name="connsiteX2" fmla="*/ 157242 w 157242"/>
                    <a:gd name="connsiteY2" fmla="*/ 634800 h 634800"/>
                    <a:gd name="connsiteX3" fmla="*/ 3 w 157242"/>
                    <a:gd name="connsiteY3" fmla="*/ 634800 h 634800"/>
                    <a:gd name="connsiteX4" fmla="*/ 59611 w 157242"/>
                    <a:gd name="connsiteY4" fmla="*/ 480021 h 634800"/>
                    <a:gd name="connsiteX5" fmla="*/ 3 w 157242"/>
                    <a:gd name="connsiteY5" fmla="*/ 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6519 w 163758"/>
                    <a:gd name="connsiteY0" fmla="*/ 0 h 634800"/>
                    <a:gd name="connsiteX1" fmla="*/ 163758 w 163758"/>
                    <a:gd name="connsiteY1" fmla="*/ 0 h 634800"/>
                    <a:gd name="connsiteX2" fmla="*/ 163758 w 163758"/>
                    <a:gd name="connsiteY2" fmla="*/ 634800 h 634800"/>
                    <a:gd name="connsiteX3" fmla="*/ 66051 w 163758"/>
                    <a:gd name="connsiteY3" fmla="*/ 551456 h 634800"/>
                    <a:gd name="connsiteX4" fmla="*/ 6519 w 163758"/>
                    <a:gd name="connsiteY4" fmla="*/ 0 h 634800"/>
                    <a:gd name="connsiteX0" fmla="*/ 66051 w 163758"/>
                    <a:gd name="connsiteY0" fmla="*/ 551456 h 642896"/>
                    <a:gd name="connsiteX1" fmla="*/ 6519 w 163758"/>
                    <a:gd name="connsiteY1" fmla="*/ 0 h 642896"/>
                    <a:gd name="connsiteX2" fmla="*/ 163758 w 163758"/>
                    <a:gd name="connsiteY2" fmla="*/ 0 h 642896"/>
                    <a:gd name="connsiteX3" fmla="*/ 163758 w 163758"/>
                    <a:gd name="connsiteY3" fmla="*/ 634800 h 642896"/>
                    <a:gd name="connsiteX4" fmla="*/ 157491 w 163758"/>
                    <a:gd name="connsiteY4" fmla="*/ 642896 h 642896"/>
                    <a:gd name="connsiteX0" fmla="*/ 59532 w 157239"/>
                    <a:gd name="connsiteY0" fmla="*/ 551456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80996"/>
                    <a:gd name="connsiteX1" fmla="*/ 0 w 157239"/>
                    <a:gd name="connsiteY1" fmla="*/ 0 h 680996"/>
                    <a:gd name="connsiteX2" fmla="*/ 157239 w 157239"/>
                    <a:gd name="connsiteY2" fmla="*/ 0 h 680996"/>
                    <a:gd name="connsiteX3" fmla="*/ 157239 w 157239"/>
                    <a:gd name="connsiteY3" fmla="*/ 634800 h 680996"/>
                    <a:gd name="connsiteX4" fmla="*/ 91440 w 157239"/>
                    <a:gd name="connsiteY4" fmla="*/ 680996 h 680996"/>
                    <a:gd name="connsiteX0" fmla="*/ 45244 w 157239"/>
                    <a:gd name="connsiteY0" fmla="*/ 637181 h 637181"/>
                    <a:gd name="connsiteX1" fmla="*/ 0 w 157239"/>
                    <a:gd name="connsiteY1" fmla="*/ 0 h 637181"/>
                    <a:gd name="connsiteX2" fmla="*/ 157239 w 157239"/>
                    <a:gd name="connsiteY2" fmla="*/ 0 h 637181"/>
                    <a:gd name="connsiteX3" fmla="*/ 157239 w 157239"/>
                    <a:gd name="connsiteY3" fmla="*/ 634800 h 637181"/>
                    <a:gd name="connsiteX0" fmla="*/ 0 w 157239"/>
                    <a:gd name="connsiteY0" fmla="*/ 0 h 634800"/>
                    <a:gd name="connsiteX1" fmla="*/ 157239 w 157239"/>
                    <a:gd name="connsiteY1" fmla="*/ 0 h 634800"/>
                    <a:gd name="connsiteX2" fmla="*/ 157239 w 157239"/>
                    <a:gd name="connsiteY2" fmla="*/ 63480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0 h 634800"/>
                    <a:gd name="connsiteX0" fmla="*/ 0 w 157239"/>
                    <a:gd name="connsiteY0" fmla="*/ 0 h 634800"/>
                    <a:gd name="connsiteX1" fmla="*/ 157239 w 157239"/>
                    <a:gd name="connsiteY1" fmla="*/ 0 h 634800"/>
                    <a:gd name="connsiteX2" fmla="*/ 157239 w 157239"/>
                    <a:gd name="connsiteY2" fmla="*/ 634800 h 634800"/>
                    <a:gd name="connsiteX3" fmla="*/ 89770 w 157239"/>
                    <a:gd name="connsiteY3" fmla="*/ 356990 h 634800"/>
                    <a:gd name="connsiteX4" fmla="*/ 0 w 157239"/>
                    <a:gd name="connsiteY4" fmla="*/ 0 h 634800"/>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37977"/>
                    <a:gd name="connsiteX1" fmla="*/ 157239 w 157239"/>
                    <a:gd name="connsiteY1" fmla="*/ 0 h 637977"/>
                    <a:gd name="connsiteX2" fmla="*/ 157239 w 157239"/>
                    <a:gd name="connsiteY2" fmla="*/ 634800 h 637977"/>
                    <a:gd name="connsiteX3" fmla="*/ 94532 w 157239"/>
                    <a:gd name="connsiteY3" fmla="*/ 637977 h 637977"/>
                    <a:gd name="connsiteX4" fmla="*/ 0 w 157239"/>
                    <a:gd name="connsiteY4" fmla="*/ 0 h 637977"/>
                    <a:gd name="connsiteX0" fmla="*/ 0 w 219152"/>
                    <a:gd name="connsiteY0" fmla="*/ 0 h 639562"/>
                    <a:gd name="connsiteX1" fmla="*/ 157239 w 219152"/>
                    <a:gd name="connsiteY1" fmla="*/ 0 h 639562"/>
                    <a:gd name="connsiteX2" fmla="*/ 219152 w 219152"/>
                    <a:gd name="connsiteY2" fmla="*/ 639562 h 639562"/>
                    <a:gd name="connsiteX3" fmla="*/ 94532 w 219152"/>
                    <a:gd name="connsiteY3" fmla="*/ 637977 h 639562"/>
                    <a:gd name="connsiteX4" fmla="*/ 0 w 219152"/>
                    <a:gd name="connsiteY4" fmla="*/ 0 h 63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2" h="639562">
                      <a:moveTo>
                        <a:pt x="0" y="0"/>
                      </a:moveTo>
                      <a:lnTo>
                        <a:pt x="157239" y="0"/>
                      </a:lnTo>
                      <a:lnTo>
                        <a:pt x="219152" y="639562"/>
                      </a:lnTo>
                      <a:lnTo>
                        <a:pt x="94532" y="637977"/>
                      </a:lnTo>
                      <a:lnTo>
                        <a:pt x="0" y="0"/>
                      </a:lnTo>
                      <a:close/>
                    </a:path>
                  </a:pathLst>
                </a:custGeom>
                <a:gradFill flip="none" rotWithShape="1">
                  <a:gsLst>
                    <a:gs pos="28000">
                      <a:schemeClr val="accent6">
                        <a:lumMod val="40000"/>
                        <a:lumOff val="60000"/>
                        <a:alpha val="0"/>
                      </a:schemeClr>
                    </a:gs>
                    <a:gs pos="100000">
                      <a:schemeClr val="accent6">
                        <a:lumMod val="50000"/>
                      </a:schemeClr>
                    </a:gs>
                  </a:gsLst>
                  <a:lin ang="105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234" name="Rectangle 78"/>
                <p:cNvSpPr/>
                <p:nvPr/>
              </p:nvSpPr>
              <p:spPr>
                <a:xfrm flipH="1">
                  <a:off x="6272045" y="3312517"/>
                  <a:ext cx="219152" cy="639562"/>
                </a:xfrm>
                <a:custGeom>
                  <a:avLst/>
                  <a:gdLst>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1 w 157240"/>
                    <a:gd name="connsiteY0" fmla="*/ 0 h 634800"/>
                    <a:gd name="connsiteX1" fmla="*/ 157240 w 157240"/>
                    <a:gd name="connsiteY1" fmla="*/ 0 h 634800"/>
                    <a:gd name="connsiteX2" fmla="*/ 157240 w 157240"/>
                    <a:gd name="connsiteY2" fmla="*/ 634800 h 634800"/>
                    <a:gd name="connsiteX3" fmla="*/ 1 w 157240"/>
                    <a:gd name="connsiteY3" fmla="*/ 634800 h 634800"/>
                    <a:gd name="connsiteX4" fmla="*/ 119140 w 157240"/>
                    <a:gd name="connsiteY4" fmla="*/ 627658 h 634800"/>
                    <a:gd name="connsiteX5" fmla="*/ 1 w 157240"/>
                    <a:gd name="connsiteY5" fmla="*/ 0 h 634800"/>
                    <a:gd name="connsiteX0" fmla="*/ 3 w 157242"/>
                    <a:gd name="connsiteY0" fmla="*/ 0 h 634800"/>
                    <a:gd name="connsiteX1" fmla="*/ 157242 w 157242"/>
                    <a:gd name="connsiteY1" fmla="*/ 0 h 634800"/>
                    <a:gd name="connsiteX2" fmla="*/ 157242 w 157242"/>
                    <a:gd name="connsiteY2" fmla="*/ 634800 h 634800"/>
                    <a:gd name="connsiteX3" fmla="*/ 3 w 157242"/>
                    <a:gd name="connsiteY3" fmla="*/ 634800 h 634800"/>
                    <a:gd name="connsiteX4" fmla="*/ 59611 w 157242"/>
                    <a:gd name="connsiteY4" fmla="*/ 480021 h 634800"/>
                    <a:gd name="connsiteX5" fmla="*/ 3 w 157242"/>
                    <a:gd name="connsiteY5" fmla="*/ 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6519 w 163758"/>
                    <a:gd name="connsiteY0" fmla="*/ 0 h 634800"/>
                    <a:gd name="connsiteX1" fmla="*/ 163758 w 163758"/>
                    <a:gd name="connsiteY1" fmla="*/ 0 h 634800"/>
                    <a:gd name="connsiteX2" fmla="*/ 163758 w 163758"/>
                    <a:gd name="connsiteY2" fmla="*/ 634800 h 634800"/>
                    <a:gd name="connsiteX3" fmla="*/ 66051 w 163758"/>
                    <a:gd name="connsiteY3" fmla="*/ 551456 h 634800"/>
                    <a:gd name="connsiteX4" fmla="*/ 6519 w 163758"/>
                    <a:gd name="connsiteY4" fmla="*/ 0 h 634800"/>
                    <a:gd name="connsiteX0" fmla="*/ 66051 w 163758"/>
                    <a:gd name="connsiteY0" fmla="*/ 551456 h 642896"/>
                    <a:gd name="connsiteX1" fmla="*/ 6519 w 163758"/>
                    <a:gd name="connsiteY1" fmla="*/ 0 h 642896"/>
                    <a:gd name="connsiteX2" fmla="*/ 163758 w 163758"/>
                    <a:gd name="connsiteY2" fmla="*/ 0 h 642896"/>
                    <a:gd name="connsiteX3" fmla="*/ 163758 w 163758"/>
                    <a:gd name="connsiteY3" fmla="*/ 634800 h 642896"/>
                    <a:gd name="connsiteX4" fmla="*/ 157491 w 163758"/>
                    <a:gd name="connsiteY4" fmla="*/ 642896 h 642896"/>
                    <a:gd name="connsiteX0" fmla="*/ 59532 w 157239"/>
                    <a:gd name="connsiteY0" fmla="*/ 551456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80996"/>
                    <a:gd name="connsiteX1" fmla="*/ 0 w 157239"/>
                    <a:gd name="connsiteY1" fmla="*/ 0 h 680996"/>
                    <a:gd name="connsiteX2" fmla="*/ 157239 w 157239"/>
                    <a:gd name="connsiteY2" fmla="*/ 0 h 680996"/>
                    <a:gd name="connsiteX3" fmla="*/ 157239 w 157239"/>
                    <a:gd name="connsiteY3" fmla="*/ 634800 h 680996"/>
                    <a:gd name="connsiteX4" fmla="*/ 91440 w 157239"/>
                    <a:gd name="connsiteY4" fmla="*/ 680996 h 680996"/>
                    <a:gd name="connsiteX0" fmla="*/ 45244 w 157239"/>
                    <a:gd name="connsiteY0" fmla="*/ 637181 h 637181"/>
                    <a:gd name="connsiteX1" fmla="*/ 0 w 157239"/>
                    <a:gd name="connsiteY1" fmla="*/ 0 h 637181"/>
                    <a:gd name="connsiteX2" fmla="*/ 157239 w 157239"/>
                    <a:gd name="connsiteY2" fmla="*/ 0 h 637181"/>
                    <a:gd name="connsiteX3" fmla="*/ 157239 w 157239"/>
                    <a:gd name="connsiteY3" fmla="*/ 634800 h 637181"/>
                    <a:gd name="connsiteX0" fmla="*/ 0 w 157239"/>
                    <a:gd name="connsiteY0" fmla="*/ 0 h 634800"/>
                    <a:gd name="connsiteX1" fmla="*/ 157239 w 157239"/>
                    <a:gd name="connsiteY1" fmla="*/ 0 h 634800"/>
                    <a:gd name="connsiteX2" fmla="*/ 157239 w 157239"/>
                    <a:gd name="connsiteY2" fmla="*/ 63480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0 h 634800"/>
                    <a:gd name="connsiteX0" fmla="*/ 0 w 157239"/>
                    <a:gd name="connsiteY0" fmla="*/ 0 h 634800"/>
                    <a:gd name="connsiteX1" fmla="*/ 157239 w 157239"/>
                    <a:gd name="connsiteY1" fmla="*/ 0 h 634800"/>
                    <a:gd name="connsiteX2" fmla="*/ 157239 w 157239"/>
                    <a:gd name="connsiteY2" fmla="*/ 634800 h 634800"/>
                    <a:gd name="connsiteX3" fmla="*/ 89770 w 157239"/>
                    <a:gd name="connsiteY3" fmla="*/ 356990 h 634800"/>
                    <a:gd name="connsiteX4" fmla="*/ 0 w 157239"/>
                    <a:gd name="connsiteY4" fmla="*/ 0 h 634800"/>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37977"/>
                    <a:gd name="connsiteX1" fmla="*/ 157239 w 157239"/>
                    <a:gd name="connsiteY1" fmla="*/ 0 h 637977"/>
                    <a:gd name="connsiteX2" fmla="*/ 157239 w 157239"/>
                    <a:gd name="connsiteY2" fmla="*/ 634800 h 637977"/>
                    <a:gd name="connsiteX3" fmla="*/ 94532 w 157239"/>
                    <a:gd name="connsiteY3" fmla="*/ 637977 h 637977"/>
                    <a:gd name="connsiteX4" fmla="*/ 0 w 157239"/>
                    <a:gd name="connsiteY4" fmla="*/ 0 h 637977"/>
                    <a:gd name="connsiteX0" fmla="*/ 0 w 219152"/>
                    <a:gd name="connsiteY0" fmla="*/ 0 h 639562"/>
                    <a:gd name="connsiteX1" fmla="*/ 157239 w 219152"/>
                    <a:gd name="connsiteY1" fmla="*/ 0 h 639562"/>
                    <a:gd name="connsiteX2" fmla="*/ 219152 w 219152"/>
                    <a:gd name="connsiteY2" fmla="*/ 639562 h 639562"/>
                    <a:gd name="connsiteX3" fmla="*/ 94532 w 219152"/>
                    <a:gd name="connsiteY3" fmla="*/ 637977 h 639562"/>
                    <a:gd name="connsiteX4" fmla="*/ 0 w 219152"/>
                    <a:gd name="connsiteY4" fmla="*/ 0 h 63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2" h="639562">
                      <a:moveTo>
                        <a:pt x="0" y="0"/>
                      </a:moveTo>
                      <a:lnTo>
                        <a:pt x="157239" y="0"/>
                      </a:lnTo>
                      <a:lnTo>
                        <a:pt x="219152" y="639562"/>
                      </a:lnTo>
                      <a:lnTo>
                        <a:pt x="94532" y="637977"/>
                      </a:lnTo>
                      <a:lnTo>
                        <a:pt x="0" y="0"/>
                      </a:lnTo>
                      <a:close/>
                    </a:path>
                  </a:pathLst>
                </a:custGeom>
                <a:gradFill flip="none" rotWithShape="1">
                  <a:gsLst>
                    <a:gs pos="28000">
                      <a:schemeClr val="accent6">
                        <a:lumMod val="40000"/>
                        <a:lumOff val="60000"/>
                        <a:alpha val="0"/>
                      </a:schemeClr>
                    </a:gs>
                    <a:gs pos="100000">
                      <a:schemeClr val="accent6">
                        <a:lumMod val="50000"/>
                      </a:schemeClr>
                    </a:gs>
                  </a:gsLst>
                  <a:lin ang="105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grpSp>
        </p:grpSp>
      </p:grpSp>
      <p:sp>
        <p:nvSpPr>
          <p:cNvPr id="237" name="Rectangle 236"/>
          <p:cNvSpPr/>
          <p:nvPr/>
        </p:nvSpPr>
        <p:spPr>
          <a:xfrm>
            <a:off x="6371407" y="5252672"/>
            <a:ext cx="2400892" cy="442071"/>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a:lstStyle/>
          <a:p>
            <a:pPr algn="ctr" fontAlgn="base">
              <a:spcBef>
                <a:spcPct val="0"/>
              </a:spcBef>
              <a:spcAft>
                <a:spcPct val="0"/>
              </a:spcAft>
              <a:defRPr/>
            </a:pPr>
            <a:r>
              <a:rPr lang="zh-CN" altLang="en-US" sz="2400" dirty="0">
                <a:solidFill>
                  <a:srgbClr val="A76BCE"/>
                </a:solidFill>
                <a:latin typeface="新宋体" pitchFamily="49" charset="-122"/>
                <a:ea typeface="新宋体" pitchFamily="49" charset="-122"/>
                <a:cs typeface="Arial" charset="0"/>
              </a:rPr>
              <a:t>客</a:t>
            </a:r>
            <a:r>
              <a:rPr lang="zh-CN" altLang="en-US" sz="2400" dirty="0" smtClean="0">
                <a:solidFill>
                  <a:srgbClr val="A76BCE"/>
                </a:solidFill>
                <a:latin typeface="新宋体" pitchFamily="49" charset="-122"/>
                <a:ea typeface="新宋体" pitchFamily="49" charset="-122"/>
                <a:cs typeface="Arial" charset="0"/>
              </a:rPr>
              <a:t>户满意度</a:t>
            </a:r>
            <a:endParaRPr lang="en-US" sz="2400" dirty="0">
              <a:solidFill>
                <a:srgbClr val="A76BCE"/>
              </a:solidFill>
              <a:latin typeface="新宋体" pitchFamily="49" charset="-122"/>
              <a:ea typeface="新宋体" pitchFamily="49" charset="-122"/>
              <a:cs typeface="Arial" charset="0"/>
            </a:endParaRPr>
          </a:p>
        </p:txBody>
      </p:sp>
      <p:grpSp>
        <p:nvGrpSpPr>
          <p:cNvPr id="97" name="Group 51"/>
          <p:cNvGrpSpPr/>
          <p:nvPr/>
        </p:nvGrpSpPr>
        <p:grpSpPr>
          <a:xfrm>
            <a:off x="1762881" y="3805016"/>
            <a:ext cx="894597" cy="617886"/>
            <a:chOff x="4267361" y="2199941"/>
            <a:chExt cx="2010434" cy="1879200"/>
          </a:xfrm>
          <a:effectLst>
            <a:outerShdw blurRad="63500" sx="102000" sy="102000" algn="ctr" rotWithShape="0">
              <a:prstClr val="black">
                <a:alpha val="40000"/>
              </a:prstClr>
            </a:outerShdw>
          </a:effectLst>
        </p:grpSpPr>
        <p:sp>
          <p:nvSpPr>
            <p:cNvPr id="98" name="Rectangle 97"/>
            <p:cNvSpPr/>
            <p:nvPr/>
          </p:nvSpPr>
          <p:spPr>
            <a:xfrm>
              <a:off x="4267361" y="2199941"/>
              <a:ext cx="2010434" cy="1879200"/>
            </a:xfrm>
            <a:prstGeom prst="rect">
              <a:avLst/>
            </a:prstGeom>
            <a:gradFill>
              <a:gsLst>
                <a:gs pos="0">
                  <a:schemeClr val="accent5"/>
                </a:gs>
                <a:gs pos="100000">
                  <a:schemeClr val="accent5">
                    <a:lumMod val="50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99" name="Rectangle 98"/>
            <p:cNvSpPr/>
            <p:nvPr/>
          </p:nvSpPr>
          <p:spPr>
            <a:xfrm>
              <a:off x="4381328" y="2549537"/>
              <a:ext cx="1782500" cy="1421650"/>
            </a:xfrm>
            <a:prstGeom prst="rect">
              <a:avLst/>
            </a:prstGeom>
            <a:solidFill>
              <a:srgbClr val="FFFFFF"/>
            </a:solidFill>
            <a:ln>
              <a:noFill/>
            </a:ln>
            <a:effectLst>
              <a:innerShdw blurRad="63500">
                <a:prstClr val="black"/>
              </a:innerShdw>
            </a:effectLst>
          </p:spPr>
          <p:txBody>
            <a:bodyPr/>
            <a:lstStyle/>
            <a:p>
              <a:pPr>
                <a:defRPr/>
              </a:pPr>
              <a:endParaRPr lang="en-US" kern="0">
                <a:solidFill>
                  <a:sysClr val="windowText" lastClr="000000"/>
                </a:solidFill>
                <a:latin typeface="新宋体" pitchFamily="49" charset="-122"/>
                <a:ea typeface="新宋体" pitchFamily="49" charset="-122"/>
                <a:cs typeface="Arial" charset="0"/>
              </a:endParaRPr>
            </a:p>
          </p:txBody>
        </p:sp>
      </p:grpSp>
      <p:grpSp>
        <p:nvGrpSpPr>
          <p:cNvPr id="100" name="Group 37"/>
          <p:cNvGrpSpPr/>
          <p:nvPr/>
        </p:nvGrpSpPr>
        <p:grpSpPr>
          <a:xfrm>
            <a:off x="1599414" y="3862605"/>
            <a:ext cx="977950" cy="675456"/>
            <a:chOff x="4267361" y="2199941"/>
            <a:chExt cx="2010434" cy="1879200"/>
          </a:xfrm>
          <a:effectLst>
            <a:outerShdw blurRad="63500" sx="102000" sy="102000" algn="ctr" rotWithShape="0">
              <a:prstClr val="black">
                <a:alpha val="40000"/>
              </a:prstClr>
            </a:outerShdw>
          </a:effectLst>
        </p:grpSpPr>
        <p:sp>
          <p:nvSpPr>
            <p:cNvPr id="101" name="Rectangle 100"/>
            <p:cNvSpPr/>
            <p:nvPr/>
          </p:nvSpPr>
          <p:spPr>
            <a:xfrm>
              <a:off x="4267361" y="2199941"/>
              <a:ext cx="2010434" cy="1879200"/>
            </a:xfrm>
            <a:prstGeom prst="rect">
              <a:avLst/>
            </a:prstGeom>
            <a:gradFill>
              <a:gsLst>
                <a:gs pos="0">
                  <a:schemeClr val="accent5"/>
                </a:gs>
                <a:gs pos="100000">
                  <a:schemeClr val="accent5">
                    <a:lumMod val="50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102" name="Rectangle 101"/>
            <p:cNvSpPr/>
            <p:nvPr/>
          </p:nvSpPr>
          <p:spPr>
            <a:xfrm>
              <a:off x="4381328" y="2549537"/>
              <a:ext cx="1782500" cy="1421650"/>
            </a:xfrm>
            <a:prstGeom prst="rect">
              <a:avLst/>
            </a:prstGeom>
            <a:solidFill>
              <a:srgbClr val="FFFFFF"/>
            </a:solidFill>
            <a:ln>
              <a:noFill/>
            </a:ln>
            <a:effectLst>
              <a:innerShdw blurRad="63500">
                <a:prstClr val="black"/>
              </a:innerShdw>
            </a:effectLst>
          </p:spPr>
          <p:txBody>
            <a:bodyPr/>
            <a:lstStyle/>
            <a:p>
              <a:pPr>
                <a:defRPr/>
              </a:pPr>
              <a:endParaRPr lang="en-US" kern="0">
                <a:solidFill>
                  <a:sysClr val="windowText" lastClr="000000"/>
                </a:solidFill>
                <a:latin typeface="新宋体" pitchFamily="49" charset="-122"/>
                <a:ea typeface="新宋体" pitchFamily="49" charset="-122"/>
                <a:cs typeface="Arial" charset="0"/>
              </a:endParaRPr>
            </a:p>
          </p:txBody>
        </p:sp>
      </p:grpSp>
      <p:grpSp>
        <p:nvGrpSpPr>
          <p:cNvPr id="103" name="Group 38"/>
          <p:cNvGrpSpPr/>
          <p:nvPr/>
        </p:nvGrpSpPr>
        <p:grpSpPr>
          <a:xfrm>
            <a:off x="1375802" y="3935734"/>
            <a:ext cx="1108434" cy="765578"/>
            <a:chOff x="4267361" y="2199941"/>
            <a:chExt cx="2010434" cy="1879200"/>
          </a:xfrm>
          <a:effectLst>
            <a:outerShdw blurRad="63500" sx="102000" sy="102000" algn="ctr" rotWithShape="0">
              <a:prstClr val="black">
                <a:alpha val="40000"/>
              </a:prstClr>
            </a:outerShdw>
          </a:effectLst>
        </p:grpSpPr>
        <p:sp>
          <p:nvSpPr>
            <p:cNvPr id="104" name="Rectangle 103"/>
            <p:cNvSpPr/>
            <p:nvPr/>
          </p:nvSpPr>
          <p:spPr>
            <a:xfrm>
              <a:off x="4267361" y="2199941"/>
              <a:ext cx="2010434" cy="1879200"/>
            </a:xfrm>
            <a:prstGeom prst="rect">
              <a:avLst/>
            </a:prstGeom>
            <a:gradFill>
              <a:gsLst>
                <a:gs pos="0">
                  <a:schemeClr val="accent5"/>
                </a:gs>
                <a:gs pos="100000">
                  <a:schemeClr val="accent5">
                    <a:lumMod val="50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105" name="Rectangle 104"/>
            <p:cNvSpPr/>
            <p:nvPr/>
          </p:nvSpPr>
          <p:spPr>
            <a:xfrm>
              <a:off x="4381328" y="2549537"/>
              <a:ext cx="1782500" cy="1421650"/>
            </a:xfrm>
            <a:prstGeom prst="rect">
              <a:avLst/>
            </a:prstGeom>
            <a:solidFill>
              <a:srgbClr val="FFFFFF"/>
            </a:solidFill>
            <a:ln>
              <a:noFill/>
            </a:ln>
            <a:effectLst>
              <a:innerShdw blurRad="63500">
                <a:prstClr val="black"/>
              </a:innerShdw>
            </a:effectLst>
          </p:spPr>
          <p:txBody>
            <a:bodyPr/>
            <a:lstStyle/>
            <a:p>
              <a:pPr>
                <a:defRPr/>
              </a:pPr>
              <a:endParaRPr lang="en-US" kern="0">
                <a:solidFill>
                  <a:sysClr val="windowText" lastClr="000000"/>
                </a:solidFill>
                <a:latin typeface="新宋体" pitchFamily="49" charset="-122"/>
                <a:ea typeface="新宋体" pitchFamily="49" charset="-122"/>
                <a:cs typeface="Arial" charset="0"/>
              </a:endParaRPr>
            </a:p>
          </p:txBody>
        </p:sp>
      </p:grpSp>
      <p:grpSp>
        <p:nvGrpSpPr>
          <p:cNvPr id="106" name="Group 41"/>
          <p:cNvGrpSpPr/>
          <p:nvPr/>
        </p:nvGrpSpPr>
        <p:grpSpPr>
          <a:xfrm>
            <a:off x="1169955" y="4010644"/>
            <a:ext cx="1193768" cy="824518"/>
            <a:chOff x="4267361" y="2199941"/>
            <a:chExt cx="2010434" cy="1879200"/>
          </a:xfrm>
          <a:effectLst>
            <a:outerShdw blurRad="63500" sx="102000" sy="102000" algn="ctr" rotWithShape="0">
              <a:prstClr val="black">
                <a:alpha val="40000"/>
              </a:prstClr>
            </a:outerShdw>
          </a:effectLst>
        </p:grpSpPr>
        <p:sp>
          <p:nvSpPr>
            <p:cNvPr id="107" name="Rectangle 106"/>
            <p:cNvSpPr/>
            <p:nvPr/>
          </p:nvSpPr>
          <p:spPr>
            <a:xfrm>
              <a:off x="4267361" y="2199941"/>
              <a:ext cx="2010434" cy="1879200"/>
            </a:xfrm>
            <a:prstGeom prst="rect">
              <a:avLst/>
            </a:prstGeom>
            <a:gradFill>
              <a:gsLst>
                <a:gs pos="0">
                  <a:schemeClr val="accent5"/>
                </a:gs>
                <a:gs pos="100000">
                  <a:schemeClr val="accent5">
                    <a:lumMod val="50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108" name="Rectangle 107"/>
            <p:cNvSpPr/>
            <p:nvPr/>
          </p:nvSpPr>
          <p:spPr>
            <a:xfrm>
              <a:off x="4381328" y="2549537"/>
              <a:ext cx="1782500" cy="1421650"/>
            </a:xfrm>
            <a:prstGeom prst="rect">
              <a:avLst/>
            </a:prstGeom>
            <a:solidFill>
              <a:srgbClr val="FFFFFF"/>
            </a:solidFill>
            <a:ln>
              <a:noFill/>
            </a:ln>
            <a:effectLst>
              <a:innerShdw blurRad="63500">
                <a:prstClr val="black"/>
              </a:innerShdw>
            </a:effectLst>
          </p:spPr>
          <p:txBody>
            <a:bodyPr/>
            <a:lstStyle/>
            <a:p>
              <a:pPr>
                <a:defRPr/>
              </a:pPr>
              <a:endParaRPr lang="en-US" kern="0">
                <a:solidFill>
                  <a:sysClr val="windowText" lastClr="000000"/>
                </a:solidFill>
                <a:latin typeface="新宋体" pitchFamily="49" charset="-122"/>
                <a:ea typeface="新宋体" pitchFamily="49" charset="-122"/>
                <a:cs typeface="Arial" charset="0"/>
              </a:endParaRPr>
            </a:p>
          </p:txBody>
        </p:sp>
      </p:grpSp>
      <p:grpSp>
        <p:nvGrpSpPr>
          <p:cNvPr id="109" name="Group 44"/>
          <p:cNvGrpSpPr/>
          <p:nvPr/>
        </p:nvGrpSpPr>
        <p:grpSpPr>
          <a:xfrm>
            <a:off x="923904" y="4088747"/>
            <a:ext cx="1301066" cy="898628"/>
            <a:chOff x="4267361" y="2199941"/>
            <a:chExt cx="2010434" cy="1879200"/>
          </a:xfrm>
          <a:effectLst>
            <a:outerShdw blurRad="63500" sx="102000" sy="102000" algn="ctr" rotWithShape="0">
              <a:prstClr val="black">
                <a:alpha val="40000"/>
              </a:prstClr>
            </a:outerShdw>
          </a:effectLst>
        </p:grpSpPr>
        <p:sp>
          <p:nvSpPr>
            <p:cNvPr id="110" name="Rectangle 109"/>
            <p:cNvSpPr/>
            <p:nvPr/>
          </p:nvSpPr>
          <p:spPr>
            <a:xfrm>
              <a:off x="4267361" y="2199941"/>
              <a:ext cx="2010434" cy="1879200"/>
            </a:xfrm>
            <a:prstGeom prst="rect">
              <a:avLst/>
            </a:prstGeom>
            <a:gradFill>
              <a:gsLst>
                <a:gs pos="0">
                  <a:schemeClr val="accent5"/>
                </a:gs>
                <a:gs pos="100000">
                  <a:schemeClr val="accent5">
                    <a:lumMod val="50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111" name="Rectangle 110"/>
            <p:cNvSpPr/>
            <p:nvPr/>
          </p:nvSpPr>
          <p:spPr>
            <a:xfrm>
              <a:off x="4381328" y="2549537"/>
              <a:ext cx="1782500" cy="1421650"/>
            </a:xfrm>
            <a:prstGeom prst="rect">
              <a:avLst/>
            </a:prstGeom>
            <a:solidFill>
              <a:srgbClr val="FFFFFF"/>
            </a:solidFill>
            <a:ln>
              <a:noFill/>
            </a:ln>
            <a:effectLst>
              <a:innerShdw blurRad="63500">
                <a:prstClr val="black"/>
              </a:innerShdw>
            </a:effectLst>
          </p:spPr>
          <p:txBody>
            <a:bodyPr/>
            <a:lstStyle/>
            <a:p>
              <a:pPr>
                <a:defRPr/>
              </a:pPr>
              <a:endParaRPr lang="en-US" kern="0">
                <a:solidFill>
                  <a:sysClr val="windowText" lastClr="000000"/>
                </a:solidFill>
                <a:latin typeface="新宋体" pitchFamily="49" charset="-122"/>
                <a:ea typeface="新宋体" pitchFamily="49" charset="-122"/>
                <a:cs typeface="Arial" charset="0"/>
              </a:endParaRPr>
            </a:p>
          </p:txBody>
        </p:sp>
      </p:grpSp>
      <p:grpSp>
        <p:nvGrpSpPr>
          <p:cNvPr id="112" name="Group 47"/>
          <p:cNvGrpSpPr/>
          <p:nvPr/>
        </p:nvGrpSpPr>
        <p:grpSpPr>
          <a:xfrm>
            <a:off x="690651" y="4186650"/>
            <a:ext cx="1379253" cy="952630"/>
            <a:chOff x="4267361" y="2199941"/>
            <a:chExt cx="2010434" cy="1879200"/>
          </a:xfrm>
          <a:effectLst>
            <a:outerShdw blurRad="63500" sx="102000" sy="102000" algn="ctr" rotWithShape="0">
              <a:prstClr val="black">
                <a:alpha val="40000"/>
              </a:prstClr>
            </a:outerShdw>
          </a:effectLst>
        </p:grpSpPr>
        <p:sp>
          <p:nvSpPr>
            <p:cNvPr id="113" name="Rectangle 112"/>
            <p:cNvSpPr/>
            <p:nvPr/>
          </p:nvSpPr>
          <p:spPr>
            <a:xfrm>
              <a:off x="4267361" y="2199941"/>
              <a:ext cx="2010434" cy="1879200"/>
            </a:xfrm>
            <a:prstGeom prst="rect">
              <a:avLst/>
            </a:prstGeom>
            <a:gradFill>
              <a:gsLst>
                <a:gs pos="0">
                  <a:schemeClr val="accent5"/>
                </a:gs>
                <a:gs pos="100000">
                  <a:schemeClr val="accent5">
                    <a:lumMod val="50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114" name="Rectangle 113"/>
            <p:cNvSpPr/>
            <p:nvPr/>
          </p:nvSpPr>
          <p:spPr>
            <a:xfrm>
              <a:off x="4381328" y="2549537"/>
              <a:ext cx="1782500" cy="1421650"/>
            </a:xfrm>
            <a:prstGeom prst="rect">
              <a:avLst/>
            </a:prstGeom>
            <a:solidFill>
              <a:srgbClr val="FFFFFF"/>
            </a:solidFill>
            <a:ln>
              <a:noFill/>
            </a:ln>
            <a:effectLst>
              <a:innerShdw blurRad="63500">
                <a:prstClr val="black"/>
              </a:innerShdw>
            </a:effectLst>
          </p:spPr>
          <p:txBody>
            <a:bodyPr anchor="ctr"/>
            <a:lstStyle/>
            <a:p>
              <a:pPr algn="ctr">
                <a:lnSpc>
                  <a:spcPts val="1100"/>
                </a:lnSpc>
                <a:defRPr/>
              </a:pPr>
              <a:endParaRPr lang="en-US" kern="0" dirty="0">
                <a:solidFill>
                  <a:srgbClr val="FFFFFF">
                    <a:lumMod val="50000"/>
                  </a:srgbClr>
                </a:solidFill>
                <a:latin typeface="新宋体" pitchFamily="49" charset="-122"/>
                <a:ea typeface="新宋体" pitchFamily="49" charset="-122"/>
                <a:cs typeface="Arial" charset="0"/>
              </a:endParaRPr>
            </a:p>
          </p:txBody>
        </p:sp>
      </p:grpSp>
      <p:grpSp>
        <p:nvGrpSpPr>
          <p:cNvPr id="117" name="Group 28"/>
          <p:cNvGrpSpPr>
            <a:grpSpLocks/>
          </p:cNvGrpSpPr>
          <p:nvPr/>
        </p:nvGrpSpPr>
        <p:grpSpPr bwMode="auto">
          <a:xfrm>
            <a:off x="384408" y="4883405"/>
            <a:ext cx="2018865" cy="490291"/>
            <a:chOff x="1216193" y="5104786"/>
            <a:chExt cx="6725976" cy="526537"/>
          </a:xfrm>
        </p:grpSpPr>
        <p:grpSp>
          <p:nvGrpSpPr>
            <p:cNvPr id="118" name="Group 15"/>
            <p:cNvGrpSpPr>
              <a:grpSpLocks/>
            </p:cNvGrpSpPr>
            <p:nvPr/>
          </p:nvGrpSpPr>
          <p:grpSpPr bwMode="auto">
            <a:xfrm>
              <a:off x="1216193" y="5107176"/>
              <a:ext cx="6725976" cy="524147"/>
              <a:chOff x="5032839" y="8893759"/>
              <a:chExt cx="12149055" cy="830765"/>
            </a:xfrm>
          </p:grpSpPr>
          <p:sp>
            <p:nvSpPr>
              <p:cNvPr id="120" name="Rectangle 38"/>
              <p:cNvSpPr>
                <a:spLocks noChangeArrowheads="1"/>
              </p:cNvSpPr>
              <p:nvPr/>
            </p:nvSpPr>
            <p:spPr bwMode="auto">
              <a:xfrm>
                <a:off x="5115306" y="8893759"/>
                <a:ext cx="11978993" cy="830765"/>
              </a:xfrm>
              <a:prstGeom prst="rect">
                <a:avLst/>
              </a:prstGeom>
              <a:gradFill flip="none" rotWithShape="1">
                <a:gsLst>
                  <a:gs pos="99167">
                    <a:srgbClr val="000000">
                      <a:lumMod val="75000"/>
                      <a:lumOff val="25000"/>
                    </a:srgbClr>
                  </a:gs>
                  <a:gs pos="0">
                    <a:srgbClr val="FFFFFF">
                      <a:lumMod val="65000"/>
                    </a:srgbClr>
                  </a:gs>
                </a:gsLst>
                <a:lin ang="5400000" scaled="1"/>
                <a:tileRect/>
              </a:gradFill>
              <a:ln w="38100" algn="ctr">
                <a:noFill/>
                <a:round/>
                <a:headEnd/>
                <a:tailEnd/>
              </a:ln>
              <a:effectLst/>
            </p:spPr>
            <p:txBody>
              <a:bodyPr lIns="92075" tIns="46038" rIns="92075" bIns="46038"/>
              <a:lstStyle/>
              <a:p>
                <a:pPr marL="119063" indent="-119063" algn="ctr">
                  <a:defRPr/>
                </a:pPr>
                <a:endParaRPr lang="en-US" b="1" kern="0" dirty="0">
                  <a:solidFill>
                    <a:sysClr val="windowText" lastClr="000000"/>
                  </a:solidFill>
                  <a:latin typeface="新宋体" pitchFamily="49" charset="-122"/>
                  <a:ea typeface="新宋体" pitchFamily="49" charset="-122"/>
                  <a:cs typeface="Arial" charset="0"/>
                </a:endParaRPr>
              </a:p>
            </p:txBody>
          </p:sp>
          <p:sp>
            <p:nvSpPr>
              <p:cNvPr id="121" name="TextBox 120"/>
              <p:cNvSpPr txBox="1"/>
              <p:nvPr/>
            </p:nvSpPr>
            <p:spPr>
              <a:xfrm>
                <a:off x="5032839" y="9067078"/>
                <a:ext cx="12149055" cy="445301"/>
              </a:xfrm>
              <a:prstGeom prst="rect">
                <a:avLst/>
              </a:prstGeom>
              <a:noFill/>
            </p:spPr>
            <p:txBody>
              <a:bodyPr wrap="square" anchor="ctr">
                <a:spAutoFit/>
              </a:bodyPr>
              <a:lstStyle/>
              <a:p>
                <a:pPr algn="ctr">
                  <a:defRPr/>
                </a:pPr>
                <a:r>
                  <a:rPr lang="zh-CN" altLang="en-US" sz="1100" kern="0" dirty="0" smtClean="0">
                    <a:solidFill>
                      <a:srgbClr val="FFFFFF"/>
                    </a:solidFill>
                    <a:effectLst>
                      <a:outerShdw blurRad="139700" algn="ctr" rotWithShape="0">
                        <a:prstClr val="black">
                          <a:alpha val="53000"/>
                        </a:prstClr>
                      </a:outerShdw>
                    </a:effectLst>
                    <a:latin typeface="新宋体" pitchFamily="49" charset="-122"/>
                    <a:ea typeface="新宋体" pitchFamily="49" charset="-122"/>
                    <a:cs typeface="Arial" charset="0"/>
                  </a:rPr>
                  <a:t>思科智能关怀服务</a:t>
                </a:r>
                <a:endParaRPr lang="en-US" sz="1100" kern="0" dirty="0">
                  <a:solidFill>
                    <a:srgbClr val="FFFFFF"/>
                  </a:solidFill>
                  <a:effectLst>
                    <a:outerShdw blurRad="139700" algn="ctr" rotWithShape="0">
                      <a:prstClr val="black">
                        <a:alpha val="53000"/>
                      </a:prstClr>
                    </a:outerShdw>
                  </a:effectLst>
                  <a:latin typeface="新宋体" pitchFamily="49" charset="-122"/>
                  <a:ea typeface="新宋体" pitchFamily="49" charset="-122"/>
                  <a:cs typeface="Arial" charset="0"/>
                </a:endParaRPr>
              </a:p>
            </p:txBody>
          </p:sp>
        </p:grpSp>
        <p:cxnSp>
          <p:nvCxnSpPr>
            <p:cNvPr id="119" name="Straight Connector 118"/>
            <p:cNvCxnSpPr/>
            <p:nvPr/>
          </p:nvCxnSpPr>
          <p:spPr>
            <a:xfrm>
              <a:off x="1261852" y="5104786"/>
              <a:ext cx="6620296" cy="0"/>
            </a:xfrm>
            <a:prstGeom prst="line">
              <a:avLst/>
            </a:prstGeom>
            <a:ln w="12700">
              <a:gradFill flip="none" rotWithShape="1">
                <a:gsLst>
                  <a:gs pos="0">
                    <a:schemeClr val="accent1">
                      <a:tint val="66000"/>
                      <a:satMod val="160000"/>
                      <a:alpha val="0"/>
                    </a:schemeClr>
                  </a:gs>
                  <a:gs pos="50000">
                    <a:schemeClr val="bg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00" name="Group 39"/>
          <p:cNvGrpSpPr>
            <a:grpSpLocks/>
          </p:cNvGrpSpPr>
          <p:nvPr/>
        </p:nvGrpSpPr>
        <p:grpSpPr bwMode="auto">
          <a:xfrm>
            <a:off x="7730966" y="3899937"/>
            <a:ext cx="752634" cy="1308341"/>
            <a:chOff x="5979638" y="4482650"/>
            <a:chExt cx="361278" cy="627319"/>
          </a:xfrm>
        </p:grpSpPr>
        <p:sp>
          <p:nvSpPr>
            <p:cNvPr id="201" name="Oval 200"/>
            <p:cNvSpPr>
              <a:spLocks noChangeArrowheads="1"/>
            </p:cNvSpPr>
            <p:nvPr/>
          </p:nvSpPr>
          <p:spPr bwMode="auto">
            <a:xfrm>
              <a:off x="5979638" y="4983212"/>
              <a:ext cx="361278" cy="126757"/>
            </a:xfrm>
            <a:prstGeom prst="ellipse">
              <a:avLst/>
            </a:prstGeom>
            <a:gradFill rotWithShape="1">
              <a:gsLst>
                <a:gs pos="0">
                  <a:srgbClr val="000000">
                    <a:alpha val="73997"/>
                  </a:srgbClr>
                </a:gs>
                <a:gs pos="100000">
                  <a:srgbClr val="E6E8E6">
                    <a:alpha val="0"/>
                  </a:srgbClr>
                </a:gs>
              </a:gsLst>
              <a:path path="shape">
                <a:fillToRect l="50000" t="50000" r="50000" b="50000"/>
              </a:path>
            </a:gradFill>
            <a:ln w="25400">
              <a:noFill/>
              <a:round/>
              <a:headEnd/>
              <a:tailEnd/>
            </a:ln>
            <a:effectLst>
              <a:outerShdw blurRad="63500" dist="50800" dir="5400000" algn="ctr" rotWithShape="0">
                <a:srgbClr val="000000">
                  <a:alpha val="26999"/>
                </a:srgbClr>
              </a:outerShdw>
            </a:effec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grpSp>
          <p:nvGrpSpPr>
            <p:cNvPr id="202" name="Group 41"/>
            <p:cNvGrpSpPr/>
            <p:nvPr/>
          </p:nvGrpSpPr>
          <p:grpSpPr>
            <a:xfrm>
              <a:off x="6054097" y="4482650"/>
              <a:ext cx="212361" cy="563006"/>
              <a:chOff x="6103861" y="2925183"/>
              <a:chExt cx="387336" cy="1026896"/>
            </a:xfrm>
            <a:effectLst>
              <a:outerShdw blurRad="63500" sx="102000" sy="102000" algn="ctr" rotWithShape="0">
                <a:prstClr val="black">
                  <a:alpha val="40000"/>
                </a:prstClr>
              </a:outerShdw>
            </a:effectLst>
          </p:grpSpPr>
          <p:grpSp>
            <p:nvGrpSpPr>
              <p:cNvPr id="203" name="Group 42"/>
              <p:cNvGrpSpPr/>
              <p:nvPr/>
            </p:nvGrpSpPr>
            <p:grpSpPr>
              <a:xfrm>
                <a:off x="6103861" y="2925183"/>
                <a:ext cx="387336" cy="1022134"/>
                <a:chOff x="6076964" y="4423612"/>
                <a:chExt cx="169452" cy="447164"/>
              </a:xfrm>
            </p:grpSpPr>
            <p:sp>
              <p:nvSpPr>
                <p:cNvPr id="207" name="Oval 206"/>
                <p:cNvSpPr/>
                <p:nvPr/>
              </p:nvSpPr>
              <p:spPr>
                <a:xfrm>
                  <a:off x="6088731" y="4423612"/>
                  <a:ext cx="145917" cy="145917"/>
                </a:xfrm>
                <a:prstGeom prst="ellipse">
                  <a:avLst/>
                </a:prstGeom>
                <a:gradFill flip="none" rotWithShape="1">
                  <a:gsLst>
                    <a:gs pos="0">
                      <a:schemeClr val="accent6">
                        <a:lumMod val="40000"/>
                        <a:lumOff val="60000"/>
                      </a:schemeClr>
                    </a:gs>
                    <a:gs pos="100000">
                      <a:schemeClr val="accent6">
                        <a:lumMod val="50000"/>
                      </a:schemeClr>
                    </a:gs>
                  </a:gsLst>
                  <a:path path="circle">
                    <a:fillToRect l="50000" t="50000" r="50000" b="50000"/>
                  </a:path>
                  <a:tileRect/>
                </a:gradFill>
                <a:ln>
                  <a:noFill/>
                </a:ln>
                <a:effectLst>
                  <a:innerShdw blurRad="889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新宋体" pitchFamily="49" charset="-122"/>
                    <a:ea typeface="新宋体" pitchFamily="49" charset="-122"/>
                  </a:endParaRPr>
                </a:p>
              </p:txBody>
            </p:sp>
            <p:sp>
              <p:nvSpPr>
                <p:cNvPr id="208" name="Trapezoid 207"/>
                <p:cNvSpPr/>
                <p:nvPr/>
              </p:nvSpPr>
              <p:spPr>
                <a:xfrm flipV="1">
                  <a:off x="6076964" y="4593063"/>
                  <a:ext cx="169452" cy="277713"/>
                </a:xfrm>
                <a:prstGeom prst="trapezoid">
                  <a:avLst/>
                </a:prstGeom>
                <a:gradFill flip="none" rotWithShape="1">
                  <a:gsLst>
                    <a:gs pos="0">
                      <a:schemeClr val="accent6">
                        <a:lumMod val="50000"/>
                      </a:schemeClr>
                    </a:gs>
                    <a:gs pos="50000">
                      <a:schemeClr val="accent6">
                        <a:lumMod val="40000"/>
                        <a:lumOff val="60000"/>
                      </a:schemeClr>
                    </a:gs>
                    <a:gs pos="100000">
                      <a:schemeClr val="accent6">
                        <a:lumMod val="5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新宋体" pitchFamily="49" charset="-122"/>
                    <a:ea typeface="新宋体" pitchFamily="49" charset="-122"/>
                  </a:endParaRPr>
                </a:p>
              </p:txBody>
            </p:sp>
          </p:grpSp>
          <p:grpSp>
            <p:nvGrpSpPr>
              <p:cNvPr id="204" name="Group 43"/>
              <p:cNvGrpSpPr/>
              <p:nvPr/>
            </p:nvGrpSpPr>
            <p:grpSpPr>
              <a:xfrm>
                <a:off x="6103862" y="3312517"/>
                <a:ext cx="387335" cy="639562"/>
                <a:chOff x="6103862" y="3312517"/>
                <a:chExt cx="387335" cy="639562"/>
              </a:xfrm>
            </p:grpSpPr>
            <p:sp>
              <p:nvSpPr>
                <p:cNvPr id="205" name="Rectangle 78"/>
                <p:cNvSpPr/>
                <p:nvPr/>
              </p:nvSpPr>
              <p:spPr>
                <a:xfrm>
                  <a:off x="6103862" y="3312517"/>
                  <a:ext cx="219152" cy="639562"/>
                </a:xfrm>
                <a:custGeom>
                  <a:avLst/>
                  <a:gdLst>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1 w 157240"/>
                    <a:gd name="connsiteY0" fmla="*/ 0 h 634800"/>
                    <a:gd name="connsiteX1" fmla="*/ 157240 w 157240"/>
                    <a:gd name="connsiteY1" fmla="*/ 0 h 634800"/>
                    <a:gd name="connsiteX2" fmla="*/ 157240 w 157240"/>
                    <a:gd name="connsiteY2" fmla="*/ 634800 h 634800"/>
                    <a:gd name="connsiteX3" fmla="*/ 1 w 157240"/>
                    <a:gd name="connsiteY3" fmla="*/ 634800 h 634800"/>
                    <a:gd name="connsiteX4" fmla="*/ 119140 w 157240"/>
                    <a:gd name="connsiteY4" fmla="*/ 627658 h 634800"/>
                    <a:gd name="connsiteX5" fmla="*/ 1 w 157240"/>
                    <a:gd name="connsiteY5" fmla="*/ 0 h 634800"/>
                    <a:gd name="connsiteX0" fmla="*/ 3 w 157242"/>
                    <a:gd name="connsiteY0" fmla="*/ 0 h 634800"/>
                    <a:gd name="connsiteX1" fmla="*/ 157242 w 157242"/>
                    <a:gd name="connsiteY1" fmla="*/ 0 h 634800"/>
                    <a:gd name="connsiteX2" fmla="*/ 157242 w 157242"/>
                    <a:gd name="connsiteY2" fmla="*/ 634800 h 634800"/>
                    <a:gd name="connsiteX3" fmla="*/ 3 w 157242"/>
                    <a:gd name="connsiteY3" fmla="*/ 634800 h 634800"/>
                    <a:gd name="connsiteX4" fmla="*/ 59611 w 157242"/>
                    <a:gd name="connsiteY4" fmla="*/ 480021 h 634800"/>
                    <a:gd name="connsiteX5" fmla="*/ 3 w 157242"/>
                    <a:gd name="connsiteY5" fmla="*/ 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6519 w 163758"/>
                    <a:gd name="connsiteY0" fmla="*/ 0 h 634800"/>
                    <a:gd name="connsiteX1" fmla="*/ 163758 w 163758"/>
                    <a:gd name="connsiteY1" fmla="*/ 0 h 634800"/>
                    <a:gd name="connsiteX2" fmla="*/ 163758 w 163758"/>
                    <a:gd name="connsiteY2" fmla="*/ 634800 h 634800"/>
                    <a:gd name="connsiteX3" fmla="*/ 66051 w 163758"/>
                    <a:gd name="connsiteY3" fmla="*/ 551456 h 634800"/>
                    <a:gd name="connsiteX4" fmla="*/ 6519 w 163758"/>
                    <a:gd name="connsiteY4" fmla="*/ 0 h 634800"/>
                    <a:gd name="connsiteX0" fmla="*/ 66051 w 163758"/>
                    <a:gd name="connsiteY0" fmla="*/ 551456 h 642896"/>
                    <a:gd name="connsiteX1" fmla="*/ 6519 w 163758"/>
                    <a:gd name="connsiteY1" fmla="*/ 0 h 642896"/>
                    <a:gd name="connsiteX2" fmla="*/ 163758 w 163758"/>
                    <a:gd name="connsiteY2" fmla="*/ 0 h 642896"/>
                    <a:gd name="connsiteX3" fmla="*/ 163758 w 163758"/>
                    <a:gd name="connsiteY3" fmla="*/ 634800 h 642896"/>
                    <a:gd name="connsiteX4" fmla="*/ 157491 w 163758"/>
                    <a:gd name="connsiteY4" fmla="*/ 642896 h 642896"/>
                    <a:gd name="connsiteX0" fmla="*/ 59532 w 157239"/>
                    <a:gd name="connsiteY0" fmla="*/ 551456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80996"/>
                    <a:gd name="connsiteX1" fmla="*/ 0 w 157239"/>
                    <a:gd name="connsiteY1" fmla="*/ 0 h 680996"/>
                    <a:gd name="connsiteX2" fmla="*/ 157239 w 157239"/>
                    <a:gd name="connsiteY2" fmla="*/ 0 h 680996"/>
                    <a:gd name="connsiteX3" fmla="*/ 157239 w 157239"/>
                    <a:gd name="connsiteY3" fmla="*/ 634800 h 680996"/>
                    <a:gd name="connsiteX4" fmla="*/ 91440 w 157239"/>
                    <a:gd name="connsiteY4" fmla="*/ 680996 h 680996"/>
                    <a:gd name="connsiteX0" fmla="*/ 45244 w 157239"/>
                    <a:gd name="connsiteY0" fmla="*/ 637181 h 637181"/>
                    <a:gd name="connsiteX1" fmla="*/ 0 w 157239"/>
                    <a:gd name="connsiteY1" fmla="*/ 0 h 637181"/>
                    <a:gd name="connsiteX2" fmla="*/ 157239 w 157239"/>
                    <a:gd name="connsiteY2" fmla="*/ 0 h 637181"/>
                    <a:gd name="connsiteX3" fmla="*/ 157239 w 157239"/>
                    <a:gd name="connsiteY3" fmla="*/ 634800 h 637181"/>
                    <a:gd name="connsiteX0" fmla="*/ 0 w 157239"/>
                    <a:gd name="connsiteY0" fmla="*/ 0 h 634800"/>
                    <a:gd name="connsiteX1" fmla="*/ 157239 w 157239"/>
                    <a:gd name="connsiteY1" fmla="*/ 0 h 634800"/>
                    <a:gd name="connsiteX2" fmla="*/ 157239 w 157239"/>
                    <a:gd name="connsiteY2" fmla="*/ 63480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0 h 634800"/>
                    <a:gd name="connsiteX0" fmla="*/ 0 w 157239"/>
                    <a:gd name="connsiteY0" fmla="*/ 0 h 634800"/>
                    <a:gd name="connsiteX1" fmla="*/ 157239 w 157239"/>
                    <a:gd name="connsiteY1" fmla="*/ 0 h 634800"/>
                    <a:gd name="connsiteX2" fmla="*/ 157239 w 157239"/>
                    <a:gd name="connsiteY2" fmla="*/ 634800 h 634800"/>
                    <a:gd name="connsiteX3" fmla="*/ 89770 w 157239"/>
                    <a:gd name="connsiteY3" fmla="*/ 356990 h 634800"/>
                    <a:gd name="connsiteX4" fmla="*/ 0 w 157239"/>
                    <a:gd name="connsiteY4" fmla="*/ 0 h 634800"/>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37977"/>
                    <a:gd name="connsiteX1" fmla="*/ 157239 w 157239"/>
                    <a:gd name="connsiteY1" fmla="*/ 0 h 637977"/>
                    <a:gd name="connsiteX2" fmla="*/ 157239 w 157239"/>
                    <a:gd name="connsiteY2" fmla="*/ 634800 h 637977"/>
                    <a:gd name="connsiteX3" fmla="*/ 94532 w 157239"/>
                    <a:gd name="connsiteY3" fmla="*/ 637977 h 637977"/>
                    <a:gd name="connsiteX4" fmla="*/ 0 w 157239"/>
                    <a:gd name="connsiteY4" fmla="*/ 0 h 637977"/>
                    <a:gd name="connsiteX0" fmla="*/ 0 w 219152"/>
                    <a:gd name="connsiteY0" fmla="*/ 0 h 639562"/>
                    <a:gd name="connsiteX1" fmla="*/ 157239 w 219152"/>
                    <a:gd name="connsiteY1" fmla="*/ 0 h 639562"/>
                    <a:gd name="connsiteX2" fmla="*/ 219152 w 219152"/>
                    <a:gd name="connsiteY2" fmla="*/ 639562 h 639562"/>
                    <a:gd name="connsiteX3" fmla="*/ 94532 w 219152"/>
                    <a:gd name="connsiteY3" fmla="*/ 637977 h 639562"/>
                    <a:gd name="connsiteX4" fmla="*/ 0 w 219152"/>
                    <a:gd name="connsiteY4" fmla="*/ 0 h 63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2" h="639562">
                      <a:moveTo>
                        <a:pt x="0" y="0"/>
                      </a:moveTo>
                      <a:lnTo>
                        <a:pt x="157239" y="0"/>
                      </a:lnTo>
                      <a:lnTo>
                        <a:pt x="219152" y="639562"/>
                      </a:lnTo>
                      <a:lnTo>
                        <a:pt x="94532" y="637977"/>
                      </a:lnTo>
                      <a:lnTo>
                        <a:pt x="0" y="0"/>
                      </a:lnTo>
                      <a:close/>
                    </a:path>
                  </a:pathLst>
                </a:custGeom>
                <a:gradFill flip="none" rotWithShape="1">
                  <a:gsLst>
                    <a:gs pos="28000">
                      <a:schemeClr val="accent6">
                        <a:lumMod val="40000"/>
                        <a:lumOff val="60000"/>
                        <a:alpha val="0"/>
                      </a:schemeClr>
                    </a:gs>
                    <a:gs pos="100000">
                      <a:schemeClr val="accent6">
                        <a:lumMod val="50000"/>
                      </a:schemeClr>
                    </a:gs>
                  </a:gsLst>
                  <a:lin ang="105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206" name="Rectangle 78"/>
                <p:cNvSpPr/>
                <p:nvPr/>
              </p:nvSpPr>
              <p:spPr>
                <a:xfrm flipH="1">
                  <a:off x="6272045" y="3312517"/>
                  <a:ext cx="219152" cy="639562"/>
                </a:xfrm>
                <a:custGeom>
                  <a:avLst/>
                  <a:gdLst>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1 w 157240"/>
                    <a:gd name="connsiteY0" fmla="*/ 0 h 634800"/>
                    <a:gd name="connsiteX1" fmla="*/ 157240 w 157240"/>
                    <a:gd name="connsiteY1" fmla="*/ 0 h 634800"/>
                    <a:gd name="connsiteX2" fmla="*/ 157240 w 157240"/>
                    <a:gd name="connsiteY2" fmla="*/ 634800 h 634800"/>
                    <a:gd name="connsiteX3" fmla="*/ 1 w 157240"/>
                    <a:gd name="connsiteY3" fmla="*/ 634800 h 634800"/>
                    <a:gd name="connsiteX4" fmla="*/ 119140 w 157240"/>
                    <a:gd name="connsiteY4" fmla="*/ 627658 h 634800"/>
                    <a:gd name="connsiteX5" fmla="*/ 1 w 157240"/>
                    <a:gd name="connsiteY5" fmla="*/ 0 h 634800"/>
                    <a:gd name="connsiteX0" fmla="*/ 3 w 157242"/>
                    <a:gd name="connsiteY0" fmla="*/ 0 h 634800"/>
                    <a:gd name="connsiteX1" fmla="*/ 157242 w 157242"/>
                    <a:gd name="connsiteY1" fmla="*/ 0 h 634800"/>
                    <a:gd name="connsiteX2" fmla="*/ 157242 w 157242"/>
                    <a:gd name="connsiteY2" fmla="*/ 634800 h 634800"/>
                    <a:gd name="connsiteX3" fmla="*/ 3 w 157242"/>
                    <a:gd name="connsiteY3" fmla="*/ 634800 h 634800"/>
                    <a:gd name="connsiteX4" fmla="*/ 59611 w 157242"/>
                    <a:gd name="connsiteY4" fmla="*/ 480021 h 634800"/>
                    <a:gd name="connsiteX5" fmla="*/ 3 w 157242"/>
                    <a:gd name="connsiteY5" fmla="*/ 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6519 w 163758"/>
                    <a:gd name="connsiteY0" fmla="*/ 0 h 634800"/>
                    <a:gd name="connsiteX1" fmla="*/ 163758 w 163758"/>
                    <a:gd name="connsiteY1" fmla="*/ 0 h 634800"/>
                    <a:gd name="connsiteX2" fmla="*/ 163758 w 163758"/>
                    <a:gd name="connsiteY2" fmla="*/ 634800 h 634800"/>
                    <a:gd name="connsiteX3" fmla="*/ 66051 w 163758"/>
                    <a:gd name="connsiteY3" fmla="*/ 551456 h 634800"/>
                    <a:gd name="connsiteX4" fmla="*/ 6519 w 163758"/>
                    <a:gd name="connsiteY4" fmla="*/ 0 h 634800"/>
                    <a:gd name="connsiteX0" fmla="*/ 66051 w 163758"/>
                    <a:gd name="connsiteY0" fmla="*/ 551456 h 642896"/>
                    <a:gd name="connsiteX1" fmla="*/ 6519 w 163758"/>
                    <a:gd name="connsiteY1" fmla="*/ 0 h 642896"/>
                    <a:gd name="connsiteX2" fmla="*/ 163758 w 163758"/>
                    <a:gd name="connsiteY2" fmla="*/ 0 h 642896"/>
                    <a:gd name="connsiteX3" fmla="*/ 163758 w 163758"/>
                    <a:gd name="connsiteY3" fmla="*/ 634800 h 642896"/>
                    <a:gd name="connsiteX4" fmla="*/ 157491 w 163758"/>
                    <a:gd name="connsiteY4" fmla="*/ 642896 h 642896"/>
                    <a:gd name="connsiteX0" fmla="*/ 59532 w 157239"/>
                    <a:gd name="connsiteY0" fmla="*/ 551456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80996"/>
                    <a:gd name="connsiteX1" fmla="*/ 0 w 157239"/>
                    <a:gd name="connsiteY1" fmla="*/ 0 h 680996"/>
                    <a:gd name="connsiteX2" fmla="*/ 157239 w 157239"/>
                    <a:gd name="connsiteY2" fmla="*/ 0 h 680996"/>
                    <a:gd name="connsiteX3" fmla="*/ 157239 w 157239"/>
                    <a:gd name="connsiteY3" fmla="*/ 634800 h 680996"/>
                    <a:gd name="connsiteX4" fmla="*/ 91440 w 157239"/>
                    <a:gd name="connsiteY4" fmla="*/ 680996 h 680996"/>
                    <a:gd name="connsiteX0" fmla="*/ 45244 w 157239"/>
                    <a:gd name="connsiteY0" fmla="*/ 637181 h 637181"/>
                    <a:gd name="connsiteX1" fmla="*/ 0 w 157239"/>
                    <a:gd name="connsiteY1" fmla="*/ 0 h 637181"/>
                    <a:gd name="connsiteX2" fmla="*/ 157239 w 157239"/>
                    <a:gd name="connsiteY2" fmla="*/ 0 h 637181"/>
                    <a:gd name="connsiteX3" fmla="*/ 157239 w 157239"/>
                    <a:gd name="connsiteY3" fmla="*/ 634800 h 637181"/>
                    <a:gd name="connsiteX0" fmla="*/ 0 w 157239"/>
                    <a:gd name="connsiteY0" fmla="*/ 0 h 634800"/>
                    <a:gd name="connsiteX1" fmla="*/ 157239 w 157239"/>
                    <a:gd name="connsiteY1" fmla="*/ 0 h 634800"/>
                    <a:gd name="connsiteX2" fmla="*/ 157239 w 157239"/>
                    <a:gd name="connsiteY2" fmla="*/ 63480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0 h 634800"/>
                    <a:gd name="connsiteX0" fmla="*/ 0 w 157239"/>
                    <a:gd name="connsiteY0" fmla="*/ 0 h 634800"/>
                    <a:gd name="connsiteX1" fmla="*/ 157239 w 157239"/>
                    <a:gd name="connsiteY1" fmla="*/ 0 h 634800"/>
                    <a:gd name="connsiteX2" fmla="*/ 157239 w 157239"/>
                    <a:gd name="connsiteY2" fmla="*/ 634800 h 634800"/>
                    <a:gd name="connsiteX3" fmla="*/ 89770 w 157239"/>
                    <a:gd name="connsiteY3" fmla="*/ 356990 h 634800"/>
                    <a:gd name="connsiteX4" fmla="*/ 0 w 157239"/>
                    <a:gd name="connsiteY4" fmla="*/ 0 h 634800"/>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37977"/>
                    <a:gd name="connsiteX1" fmla="*/ 157239 w 157239"/>
                    <a:gd name="connsiteY1" fmla="*/ 0 h 637977"/>
                    <a:gd name="connsiteX2" fmla="*/ 157239 w 157239"/>
                    <a:gd name="connsiteY2" fmla="*/ 634800 h 637977"/>
                    <a:gd name="connsiteX3" fmla="*/ 94532 w 157239"/>
                    <a:gd name="connsiteY3" fmla="*/ 637977 h 637977"/>
                    <a:gd name="connsiteX4" fmla="*/ 0 w 157239"/>
                    <a:gd name="connsiteY4" fmla="*/ 0 h 637977"/>
                    <a:gd name="connsiteX0" fmla="*/ 0 w 219152"/>
                    <a:gd name="connsiteY0" fmla="*/ 0 h 639562"/>
                    <a:gd name="connsiteX1" fmla="*/ 157239 w 219152"/>
                    <a:gd name="connsiteY1" fmla="*/ 0 h 639562"/>
                    <a:gd name="connsiteX2" fmla="*/ 219152 w 219152"/>
                    <a:gd name="connsiteY2" fmla="*/ 639562 h 639562"/>
                    <a:gd name="connsiteX3" fmla="*/ 94532 w 219152"/>
                    <a:gd name="connsiteY3" fmla="*/ 637977 h 639562"/>
                    <a:gd name="connsiteX4" fmla="*/ 0 w 219152"/>
                    <a:gd name="connsiteY4" fmla="*/ 0 h 63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2" h="639562">
                      <a:moveTo>
                        <a:pt x="0" y="0"/>
                      </a:moveTo>
                      <a:lnTo>
                        <a:pt x="157239" y="0"/>
                      </a:lnTo>
                      <a:lnTo>
                        <a:pt x="219152" y="639562"/>
                      </a:lnTo>
                      <a:lnTo>
                        <a:pt x="94532" y="637977"/>
                      </a:lnTo>
                      <a:lnTo>
                        <a:pt x="0" y="0"/>
                      </a:lnTo>
                      <a:close/>
                    </a:path>
                  </a:pathLst>
                </a:custGeom>
                <a:gradFill flip="none" rotWithShape="1">
                  <a:gsLst>
                    <a:gs pos="28000">
                      <a:schemeClr val="accent6">
                        <a:lumMod val="40000"/>
                        <a:lumOff val="60000"/>
                        <a:alpha val="0"/>
                      </a:schemeClr>
                    </a:gs>
                    <a:gs pos="100000">
                      <a:schemeClr val="accent6">
                        <a:lumMod val="50000"/>
                      </a:schemeClr>
                    </a:gs>
                  </a:gsLst>
                  <a:lin ang="105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grpSp>
        </p:grpSp>
      </p:grpSp>
      <p:grpSp>
        <p:nvGrpSpPr>
          <p:cNvPr id="219" name="Group 30"/>
          <p:cNvGrpSpPr>
            <a:grpSpLocks/>
          </p:cNvGrpSpPr>
          <p:nvPr/>
        </p:nvGrpSpPr>
        <p:grpSpPr bwMode="auto">
          <a:xfrm>
            <a:off x="6751489" y="3899937"/>
            <a:ext cx="752634" cy="1308341"/>
            <a:chOff x="5660411" y="4479849"/>
            <a:chExt cx="361278" cy="627319"/>
          </a:xfrm>
        </p:grpSpPr>
        <p:sp>
          <p:nvSpPr>
            <p:cNvPr id="220" name="Oval 219"/>
            <p:cNvSpPr>
              <a:spLocks noChangeArrowheads="1"/>
            </p:cNvSpPr>
            <p:nvPr/>
          </p:nvSpPr>
          <p:spPr bwMode="auto">
            <a:xfrm>
              <a:off x="5660411" y="4980411"/>
              <a:ext cx="361278" cy="126757"/>
            </a:xfrm>
            <a:prstGeom prst="ellipse">
              <a:avLst/>
            </a:prstGeom>
            <a:gradFill rotWithShape="1">
              <a:gsLst>
                <a:gs pos="0">
                  <a:srgbClr val="000000">
                    <a:alpha val="73997"/>
                  </a:srgbClr>
                </a:gs>
                <a:gs pos="100000">
                  <a:srgbClr val="E6E8E6">
                    <a:alpha val="0"/>
                  </a:srgbClr>
                </a:gs>
              </a:gsLst>
              <a:path path="shape">
                <a:fillToRect l="50000" t="50000" r="50000" b="50000"/>
              </a:path>
            </a:gradFill>
            <a:ln w="25400">
              <a:noFill/>
              <a:round/>
              <a:headEnd/>
              <a:tailEnd/>
            </a:ln>
            <a:effectLst>
              <a:outerShdw blurRad="63500" dist="50800" dir="5400000" algn="ctr" rotWithShape="0">
                <a:srgbClr val="000000">
                  <a:alpha val="26999"/>
                </a:srgbClr>
              </a:outerShdw>
            </a:effec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grpSp>
          <p:nvGrpSpPr>
            <p:cNvPr id="221" name="Group 32"/>
            <p:cNvGrpSpPr/>
            <p:nvPr/>
          </p:nvGrpSpPr>
          <p:grpSpPr>
            <a:xfrm>
              <a:off x="5734869" y="4479849"/>
              <a:ext cx="212365" cy="563006"/>
              <a:chOff x="6103854" y="2925183"/>
              <a:chExt cx="387343" cy="1026896"/>
            </a:xfrm>
            <a:effectLst>
              <a:outerShdw blurRad="63500" sx="102000" sy="102000" algn="ctr" rotWithShape="0">
                <a:prstClr val="black">
                  <a:alpha val="40000"/>
                </a:prstClr>
              </a:outerShdw>
            </a:effectLst>
          </p:grpSpPr>
          <p:grpSp>
            <p:nvGrpSpPr>
              <p:cNvPr id="222" name="Group 33"/>
              <p:cNvGrpSpPr/>
              <p:nvPr/>
            </p:nvGrpSpPr>
            <p:grpSpPr>
              <a:xfrm>
                <a:off x="6103854" y="2925183"/>
                <a:ext cx="387336" cy="1022134"/>
                <a:chOff x="6076961" y="4423612"/>
                <a:chExt cx="169452" cy="447164"/>
              </a:xfrm>
            </p:grpSpPr>
            <p:sp>
              <p:nvSpPr>
                <p:cNvPr id="226" name="Oval 225"/>
                <p:cNvSpPr/>
                <p:nvPr/>
              </p:nvSpPr>
              <p:spPr>
                <a:xfrm>
                  <a:off x="6088731" y="4423612"/>
                  <a:ext cx="145917" cy="145917"/>
                </a:xfrm>
                <a:prstGeom prst="ellipse">
                  <a:avLst/>
                </a:prstGeom>
                <a:gradFill flip="none" rotWithShape="1">
                  <a:gsLst>
                    <a:gs pos="0">
                      <a:schemeClr val="accent1">
                        <a:lumMod val="60000"/>
                        <a:lumOff val="40000"/>
                      </a:schemeClr>
                    </a:gs>
                    <a:gs pos="100000">
                      <a:schemeClr val="accent3">
                        <a:lumMod val="25000"/>
                      </a:schemeClr>
                    </a:gs>
                  </a:gsLst>
                  <a:path path="circle">
                    <a:fillToRect l="50000" t="50000" r="50000" b="50000"/>
                  </a:path>
                  <a:tileRect/>
                </a:gradFill>
                <a:ln>
                  <a:noFill/>
                </a:ln>
                <a:effectLst>
                  <a:innerShdw blurRad="889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新宋体" pitchFamily="49" charset="-122"/>
                    <a:ea typeface="新宋体" pitchFamily="49" charset="-122"/>
                  </a:endParaRPr>
                </a:p>
              </p:txBody>
            </p:sp>
            <p:sp>
              <p:nvSpPr>
                <p:cNvPr id="227" name="Trapezoid 226"/>
                <p:cNvSpPr/>
                <p:nvPr/>
              </p:nvSpPr>
              <p:spPr>
                <a:xfrm flipV="1">
                  <a:off x="6076961" y="4593063"/>
                  <a:ext cx="169452" cy="277713"/>
                </a:xfrm>
                <a:prstGeom prst="trapezoid">
                  <a:avLst/>
                </a:prstGeom>
                <a:gradFill flip="none" rotWithShape="1">
                  <a:gsLst>
                    <a:gs pos="0">
                      <a:schemeClr val="accent3">
                        <a:lumMod val="25000"/>
                      </a:schemeClr>
                    </a:gs>
                    <a:gs pos="50000">
                      <a:schemeClr val="accent1">
                        <a:lumMod val="40000"/>
                        <a:lumOff val="60000"/>
                      </a:schemeClr>
                    </a:gs>
                    <a:gs pos="100000">
                      <a:schemeClr val="accent3">
                        <a:lumMod val="25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新宋体" pitchFamily="49" charset="-122"/>
                    <a:ea typeface="新宋体" pitchFamily="49" charset="-122"/>
                  </a:endParaRPr>
                </a:p>
              </p:txBody>
            </p:sp>
          </p:grpSp>
          <p:grpSp>
            <p:nvGrpSpPr>
              <p:cNvPr id="223" name="Group 34"/>
              <p:cNvGrpSpPr/>
              <p:nvPr/>
            </p:nvGrpSpPr>
            <p:grpSpPr>
              <a:xfrm>
                <a:off x="6103862" y="3312517"/>
                <a:ext cx="387335" cy="639562"/>
                <a:chOff x="6103862" y="3312517"/>
                <a:chExt cx="387335" cy="639562"/>
              </a:xfrm>
            </p:grpSpPr>
            <p:sp>
              <p:nvSpPr>
                <p:cNvPr id="224" name="Rectangle 78"/>
                <p:cNvSpPr/>
                <p:nvPr/>
              </p:nvSpPr>
              <p:spPr>
                <a:xfrm>
                  <a:off x="6103862" y="3312517"/>
                  <a:ext cx="219152" cy="639562"/>
                </a:xfrm>
                <a:custGeom>
                  <a:avLst/>
                  <a:gdLst>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1 w 157240"/>
                    <a:gd name="connsiteY0" fmla="*/ 0 h 634800"/>
                    <a:gd name="connsiteX1" fmla="*/ 157240 w 157240"/>
                    <a:gd name="connsiteY1" fmla="*/ 0 h 634800"/>
                    <a:gd name="connsiteX2" fmla="*/ 157240 w 157240"/>
                    <a:gd name="connsiteY2" fmla="*/ 634800 h 634800"/>
                    <a:gd name="connsiteX3" fmla="*/ 1 w 157240"/>
                    <a:gd name="connsiteY3" fmla="*/ 634800 h 634800"/>
                    <a:gd name="connsiteX4" fmla="*/ 119140 w 157240"/>
                    <a:gd name="connsiteY4" fmla="*/ 627658 h 634800"/>
                    <a:gd name="connsiteX5" fmla="*/ 1 w 157240"/>
                    <a:gd name="connsiteY5" fmla="*/ 0 h 634800"/>
                    <a:gd name="connsiteX0" fmla="*/ 3 w 157242"/>
                    <a:gd name="connsiteY0" fmla="*/ 0 h 634800"/>
                    <a:gd name="connsiteX1" fmla="*/ 157242 w 157242"/>
                    <a:gd name="connsiteY1" fmla="*/ 0 h 634800"/>
                    <a:gd name="connsiteX2" fmla="*/ 157242 w 157242"/>
                    <a:gd name="connsiteY2" fmla="*/ 634800 h 634800"/>
                    <a:gd name="connsiteX3" fmla="*/ 3 w 157242"/>
                    <a:gd name="connsiteY3" fmla="*/ 634800 h 634800"/>
                    <a:gd name="connsiteX4" fmla="*/ 59611 w 157242"/>
                    <a:gd name="connsiteY4" fmla="*/ 480021 h 634800"/>
                    <a:gd name="connsiteX5" fmla="*/ 3 w 157242"/>
                    <a:gd name="connsiteY5" fmla="*/ 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6519 w 163758"/>
                    <a:gd name="connsiteY0" fmla="*/ 0 h 634800"/>
                    <a:gd name="connsiteX1" fmla="*/ 163758 w 163758"/>
                    <a:gd name="connsiteY1" fmla="*/ 0 h 634800"/>
                    <a:gd name="connsiteX2" fmla="*/ 163758 w 163758"/>
                    <a:gd name="connsiteY2" fmla="*/ 634800 h 634800"/>
                    <a:gd name="connsiteX3" fmla="*/ 66051 w 163758"/>
                    <a:gd name="connsiteY3" fmla="*/ 551456 h 634800"/>
                    <a:gd name="connsiteX4" fmla="*/ 6519 w 163758"/>
                    <a:gd name="connsiteY4" fmla="*/ 0 h 634800"/>
                    <a:gd name="connsiteX0" fmla="*/ 66051 w 163758"/>
                    <a:gd name="connsiteY0" fmla="*/ 551456 h 642896"/>
                    <a:gd name="connsiteX1" fmla="*/ 6519 w 163758"/>
                    <a:gd name="connsiteY1" fmla="*/ 0 h 642896"/>
                    <a:gd name="connsiteX2" fmla="*/ 163758 w 163758"/>
                    <a:gd name="connsiteY2" fmla="*/ 0 h 642896"/>
                    <a:gd name="connsiteX3" fmla="*/ 163758 w 163758"/>
                    <a:gd name="connsiteY3" fmla="*/ 634800 h 642896"/>
                    <a:gd name="connsiteX4" fmla="*/ 157491 w 163758"/>
                    <a:gd name="connsiteY4" fmla="*/ 642896 h 642896"/>
                    <a:gd name="connsiteX0" fmla="*/ 59532 w 157239"/>
                    <a:gd name="connsiteY0" fmla="*/ 551456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80996"/>
                    <a:gd name="connsiteX1" fmla="*/ 0 w 157239"/>
                    <a:gd name="connsiteY1" fmla="*/ 0 h 680996"/>
                    <a:gd name="connsiteX2" fmla="*/ 157239 w 157239"/>
                    <a:gd name="connsiteY2" fmla="*/ 0 h 680996"/>
                    <a:gd name="connsiteX3" fmla="*/ 157239 w 157239"/>
                    <a:gd name="connsiteY3" fmla="*/ 634800 h 680996"/>
                    <a:gd name="connsiteX4" fmla="*/ 91440 w 157239"/>
                    <a:gd name="connsiteY4" fmla="*/ 680996 h 680996"/>
                    <a:gd name="connsiteX0" fmla="*/ 45244 w 157239"/>
                    <a:gd name="connsiteY0" fmla="*/ 637181 h 637181"/>
                    <a:gd name="connsiteX1" fmla="*/ 0 w 157239"/>
                    <a:gd name="connsiteY1" fmla="*/ 0 h 637181"/>
                    <a:gd name="connsiteX2" fmla="*/ 157239 w 157239"/>
                    <a:gd name="connsiteY2" fmla="*/ 0 h 637181"/>
                    <a:gd name="connsiteX3" fmla="*/ 157239 w 157239"/>
                    <a:gd name="connsiteY3" fmla="*/ 634800 h 637181"/>
                    <a:gd name="connsiteX0" fmla="*/ 0 w 157239"/>
                    <a:gd name="connsiteY0" fmla="*/ 0 h 634800"/>
                    <a:gd name="connsiteX1" fmla="*/ 157239 w 157239"/>
                    <a:gd name="connsiteY1" fmla="*/ 0 h 634800"/>
                    <a:gd name="connsiteX2" fmla="*/ 157239 w 157239"/>
                    <a:gd name="connsiteY2" fmla="*/ 63480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0 h 634800"/>
                    <a:gd name="connsiteX0" fmla="*/ 0 w 157239"/>
                    <a:gd name="connsiteY0" fmla="*/ 0 h 634800"/>
                    <a:gd name="connsiteX1" fmla="*/ 157239 w 157239"/>
                    <a:gd name="connsiteY1" fmla="*/ 0 h 634800"/>
                    <a:gd name="connsiteX2" fmla="*/ 157239 w 157239"/>
                    <a:gd name="connsiteY2" fmla="*/ 634800 h 634800"/>
                    <a:gd name="connsiteX3" fmla="*/ 89770 w 157239"/>
                    <a:gd name="connsiteY3" fmla="*/ 356990 h 634800"/>
                    <a:gd name="connsiteX4" fmla="*/ 0 w 157239"/>
                    <a:gd name="connsiteY4" fmla="*/ 0 h 634800"/>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37977"/>
                    <a:gd name="connsiteX1" fmla="*/ 157239 w 157239"/>
                    <a:gd name="connsiteY1" fmla="*/ 0 h 637977"/>
                    <a:gd name="connsiteX2" fmla="*/ 157239 w 157239"/>
                    <a:gd name="connsiteY2" fmla="*/ 634800 h 637977"/>
                    <a:gd name="connsiteX3" fmla="*/ 94532 w 157239"/>
                    <a:gd name="connsiteY3" fmla="*/ 637977 h 637977"/>
                    <a:gd name="connsiteX4" fmla="*/ 0 w 157239"/>
                    <a:gd name="connsiteY4" fmla="*/ 0 h 637977"/>
                    <a:gd name="connsiteX0" fmla="*/ 0 w 219152"/>
                    <a:gd name="connsiteY0" fmla="*/ 0 h 639562"/>
                    <a:gd name="connsiteX1" fmla="*/ 157239 w 219152"/>
                    <a:gd name="connsiteY1" fmla="*/ 0 h 639562"/>
                    <a:gd name="connsiteX2" fmla="*/ 219152 w 219152"/>
                    <a:gd name="connsiteY2" fmla="*/ 639562 h 639562"/>
                    <a:gd name="connsiteX3" fmla="*/ 94532 w 219152"/>
                    <a:gd name="connsiteY3" fmla="*/ 637977 h 639562"/>
                    <a:gd name="connsiteX4" fmla="*/ 0 w 219152"/>
                    <a:gd name="connsiteY4" fmla="*/ 0 h 63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2" h="639562">
                      <a:moveTo>
                        <a:pt x="0" y="0"/>
                      </a:moveTo>
                      <a:lnTo>
                        <a:pt x="157239" y="0"/>
                      </a:lnTo>
                      <a:lnTo>
                        <a:pt x="219152" y="639562"/>
                      </a:lnTo>
                      <a:lnTo>
                        <a:pt x="94532" y="637977"/>
                      </a:lnTo>
                      <a:lnTo>
                        <a:pt x="0" y="0"/>
                      </a:lnTo>
                      <a:close/>
                    </a:path>
                  </a:pathLst>
                </a:custGeom>
                <a:gradFill flip="none" rotWithShape="1">
                  <a:gsLst>
                    <a:gs pos="28000">
                      <a:schemeClr val="accent6">
                        <a:lumMod val="40000"/>
                        <a:lumOff val="60000"/>
                        <a:alpha val="0"/>
                      </a:schemeClr>
                    </a:gs>
                    <a:gs pos="100000">
                      <a:schemeClr val="accent3">
                        <a:lumMod val="25000"/>
                      </a:schemeClr>
                    </a:gs>
                  </a:gsLst>
                  <a:lin ang="105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225" name="Rectangle 78"/>
                <p:cNvSpPr/>
                <p:nvPr/>
              </p:nvSpPr>
              <p:spPr>
                <a:xfrm flipH="1">
                  <a:off x="6272044" y="3312517"/>
                  <a:ext cx="219153" cy="639562"/>
                </a:xfrm>
                <a:custGeom>
                  <a:avLst/>
                  <a:gdLst>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1 w 157240"/>
                    <a:gd name="connsiteY0" fmla="*/ 0 h 634800"/>
                    <a:gd name="connsiteX1" fmla="*/ 157240 w 157240"/>
                    <a:gd name="connsiteY1" fmla="*/ 0 h 634800"/>
                    <a:gd name="connsiteX2" fmla="*/ 157240 w 157240"/>
                    <a:gd name="connsiteY2" fmla="*/ 634800 h 634800"/>
                    <a:gd name="connsiteX3" fmla="*/ 1 w 157240"/>
                    <a:gd name="connsiteY3" fmla="*/ 634800 h 634800"/>
                    <a:gd name="connsiteX4" fmla="*/ 119140 w 157240"/>
                    <a:gd name="connsiteY4" fmla="*/ 627658 h 634800"/>
                    <a:gd name="connsiteX5" fmla="*/ 1 w 157240"/>
                    <a:gd name="connsiteY5" fmla="*/ 0 h 634800"/>
                    <a:gd name="connsiteX0" fmla="*/ 3 w 157242"/>
                    <a:gd name="connsiteY0" fmla="*/ 0 h 634800"/>
                    <a:gd name="connsiteX1" fmla="*/ 157242 w 157242"/>
                    <a:gd name="connsiteY1" fmla="*/ 0 h 634800"/>
                    <a:gd name="connsiteX2" fmla="*/ 157242 w 157242"/>
                    <a:gd name="connsiteY2" fmla="*/ 634800 h 634800"/>
                    <a:gd name="connsiteX3" fmla="*/ 3 w 157242"/>
                    <a:gd name="connsiteY3" fmla="*/ 634800 h 634800"/>
                    <a:gd name="connsiteX4" fmla="*/ 59611 w 157242"/>
                    <a:gd name="connsiteY4" fmla="*/ 480021 h 634800"/>
                    <a:gd name="connsiteX5" fmla="*/ 3 w 157242"/>
                    <a:gd name="connsiteY5" fmla="*/ 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634800 h 634800"/>
                    <a:gd name="connsiteX4" fmla="*/ 0 w 157239"/>
                    <a:gd name="connsiteY4" fmla="*/ 0 h 634800"/>
                    <a:gd name="connsiteX0" fmla="*/ 6519 w 163758"/>
                    <a:gd name="connsiteY0" fmla="*/ 0 h 634800"/>
                    <a:gd name="connsiteX1" fmla="*/ 163758 w 163758"/>
                    <a:gd name="connsiteY1" fmla="*/ 0 h 634800"/>
                    <a:gd name="connsiteX2" fmla="*/ 163758 w 163758"/>
                    <a:gd name="connsiteY2" fmla="*/ 634800 h 634800"/>
                    <a:gd name="connsiteX3" fmla="*/ 66051 w 163758"/>
                    <a:gd name="connsiteY3" fmla="*/ 551456 h 634800"/>
                    <a:gd name="connsiteX4" fmla="*/ 6519 w 163758"/>
                    <a:gd name="connsiteY4" fmla="*/ 0 h 634800"/>
                    <a:gd name="connsiteX0" fmla="*/ 66051 w 163758"/>
                    <a:gd name="connsiteY0" fmla="*/ 551456 h 642896"/>
                    <a:gd name="connsiteX1" fmla="*/ 6519 w 163758"/>
                    <a:gd name="connsiteY1" fmla="*/ 0 h 642896"/>
                    <a:gd name="connsiteX2" fmla="*/ 163758 w 163758"/>
                    <a:gd name="connsiteY2" fmla="*/ 0 h 642896"/>
                    <a:gd name="connsiteX3" fmla="*/ 163758 w 163758"/>
                    <a:gd name="connsiteY3" fmla="*/ 634800 h 642896"/>
                    <a:gd name="connsiteX4" fmla="*/ 157491 w 163758"/>
                    <a:gd name="connsiteY4" fmla="*/ 642896 h 642896"/>
                    <a:gd name="connsiteX0" fmla="*/ 59532 w 157239"/>
                    <a:gd name="connsiteY0" fmla="*/ 551456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42896"/>
                    <a:gd name="connsiteX1" fmla="*/ 0 w 157239"/>
                    <a:gd name="connsiteY1" fmla="*/ 0 h 642896"/>
                    <a:gd name="connsiteX2" fmla="*/ 157239 w 157239"/>
                    <a:gd name="connsiteY2" fmla="*/ 0 h 642896"/>
                    <a:gd name="connsiteX3" fmla="*/ 157239 w 157239"/>
                    <a:gd name="connsiteY3" fmla="*/ 634800 h 642896"/>
                    <a:gd name="connsiteX4" fmla="*/ 150972 w 157239"/>
                    <a:gd name="connsiteY4" fmla="*/ 642896 h 642896"/>
                    <a:gd name="connsiteX0" fmla="*/ 45244 w 157239"/>
                    <a:gd name="connsiteY0" fmla="*/ 637181 h 680996"/>
                    <a:gd name="connsiteX1" fmla="*/ 0 w 157239"/>
                    <a:gd name="connsiteY1" fmla="*/ 0 h 680996"/>
                    <a:gd name="connsiteX2" fmla="*/ 157239 w 157239"/>
                    <a:gd name="connsiteY2" fmla="*/ 0 h 680996"/>
                    <a:gd name="connsiteX3" fmla="*/ 157239 w 157239"/>
                    <a:gd name="connsiteY3" fmla="*/ 634800 h 680996"/>
                    <a:gd name="connsiteX4" fmla="*/ 91440 w 157239"/>
                    <a:gd name="connsiteY4" fmla="*/ 680996 h 680996"/>
                    <a:gd name="connsiteX0" fmla="*/ 45244 w 157239"/>
                    <a:gd name="connsiteY0" fmla="*/ 637181 h 637181"/>
                    <a:gd name="connsiteX1" fmla="*/ 0 w 157239"/>
                    <a:gd name="connsiteY1" fmla="*/ 0 h 637181"/>
                    <a:gd name="connsiteX2" fmla="*/ 157239 w 157239"/>
                    <a:gd name="connsiteY2" fmla="*/ 0 h 637181"/>
                    <a:gd name="connsiteX3" fmla="*/ 157239 w 157239"/>
                    <a:gd name="connsiteY3" fmla="*/ 634800 h 637181"/>
                    <a:gd name="connsiteX0" fmla="*/ 0 w 157239"/>
                    <a:gd name="connsiteY0" fmla="*/ 0 h 634800"/>
                    <a:gd name="connsiteX1" fmla="*/ 157239 w 157239"/>
                    <a:gd name="connsiteY1" fmla="*/ 0 h 634800"/>
                    <a:gd name="connsiteX2" fmla="*/ 157239 w 157239"/>
                    <a:gd name="connsiteY2" fmla="*/ 634800 h 634800"/>
                    <a:gd name="connsiteX0" fmla="*/ 0 w 157239"/>
                    <a:gd name="connsiteY0" fmla="*/ 0 h 634800"/>
                    <a:gd name="connsiteX1" fmla="*/ 157239 w 157239"/>
                    <a:gd name="connsiteY1" fmla="*/ 0 h 634800"/>
                    <a:gd name="connsiteX2" fmla="*/ 157239 w 157239"/>
                    <a:gd name="connsiteY2" fmla="*/ 634800 h 634800"/>
                    <a:gd name="connsiteX3" fmla="*/ 0 w 157239"/>
                    <a:gd name="connsiteY3" fmla="*/ 0 h 634800"/>
                    <a:gd name="connsiteX0" fmla="*/ 0 w 157239"/>
                    <a:gd name="connsiteY0" fmla="*/ 0 h 634800"/>
                    <a:gd name="connsiteX1" fmla="*/ 157239 w 157239"/>
                    <a:gd name="connsiteY1" fmla="*/ 0 h 634800"/>
                    <a:gd name="connsiteX2" fmla="*/ 157239 w 157239"/>
                    <a:gd name="connsiteY2" fmla="*/ 634800 h 634800"/>
                    <a:gd name="connsiteX3" fmla="*/ 89770 w 157239"/>
                    <a:gd name="connsiteY3" fmla="*/ 356990 h 634800"/>
                    <a:gd name="connsiteX4" fmla="*/ 0 w 157239"/>
                    <a:gd name="connsiteY4" fmla="*/ 0 h 634800"/>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40359"/>
                    <a:gd name="connsiteX1" fmla="*/ 157239 w 157239"/>
                    <a:gd name="connsiteY1" fmla="*/ 0 h 640359"/>
                    <a:gd name="connsiteX2" fmla="*/ 157239 w 157239"/>
                    <a:gd name="connsiteY2" fmla="*/ 634800 h 640359"/>
                    <a:gd name="connsiteX3" fmla="*/ 94532 w 157239"/>
                    <a:gd name="connsiteY3" fmla="*/ 640359 h 640359"/>
                    <a:gd name="connsiteX4" fmla="*/ 0 w 157239"/>
                    <a:gd name="connsiteY4" fmla="*/ 0 h 640359"/>
                    <a:gd name="connsiteX0" fmla="*/ 0 w 157239"/>
                    <a:gd name="connsiteY0" fmla="*/ 0 h 637977"/>
                    <a:gd name="connsiteX1" fmla="*/ 157239 w 157239"/>
                    <a:gd name="connsiteY1" fmla="*/ 0 h 637977"/>
                    <a:gd name="connsiteX2" fmla="*/ 157239 w 157239"/>
                    <a:gd name="connsiteY2" fmla="*/ 634800 h 637977"/>
                    <a:gd name="connsiteX3" fmla="*/ 94532 w 157239"/>
                    <a:gd name="connsiteY3" fmla="*/ 637977 h 637977"/>
                    <a:gd name="connsiteX4" fmla="*/ 0 w 157239"/>
                    <a:gd name="connsiteY4" fmla="*/ 0 h 637977"/>
                    <a:gd name="connsiteX0" fmla="*/ 0 w 219152"/>
                    <a:gd name="connsiteY0" fmla="*/ 0 h 639562"/>
                    <a:gd name="connsiteX1" fmla="*/ 157239 w 219152"/>
                    <a:gd name="connsiteY1" fmla="*/ 0 h 639562"/>
                    <a:gd name="connsiteX2" fmla="*/ 219152 w 219152"/>
                    <a:gd name="connsiteY2" fmla="*/ 639562 h 639562"/>
                    <a:gd name="connsiteX3" fmla="*/ 94532 w 219152"/>
                    <a:gd name="connsiteY3" fmla="*/ 637977 h 639562"/>
                    <a:gd name="connsiteX4" fmla="*/ 0 w 219152"/>
                    <a:gd name="connsiteY4" fmla="*/ 0 h 63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2" h="639562">
                      <a:moveTo>
                        <a:pt x="0" y="0"/>
                      </a:moveTo>
                      <a:lnTo>
                        <a:pt x="157239" y="0"/>
                      </a:lnTo>
                      <a:lnTo>
                        <a:pt x="219152" y="639562"/>
                      </a:lnTo>
                      <a:lnTo>
                        <a:pt x="94532" y="637977"/>
                      </a:lnTo>
                      <a:lnTo>
                        <a:pt x="0" y="0"/>
                      </a:lnTo>
                      <a:close/>
                    </a:path>
                  </a:pathLst>
                </a:custGeom>
                <a:gradFill flip="none" rotWithShape="1">
                  <a:gsLst>
                    <a:gs pos="28000">
                      <a:schemeClr val="accent6">
                        <a:lumMod val="40000"/>
                        <a:lumOff val="60000"/>
                        <a:alpha val="0"/>
                      </a:schemeClr>
                    </a:gs>
                    <a:gs pos="100000">
                      <a:schemeClr val="accent3">
                        <a:lumMod val="25000"/>
                      </a:schemeClr>
                    </a:gs>
                  </a:gsLst>
                  <a:lin ang="105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grpSp>
        </p:grpSp>
      </p:grpSp>
      <p:sp>
        <p:nvSpPr>
          <p:cNvPr id="137" name="Rectangle 136"/>
          <p:cNvSpPr/>
          <p:nvPr/>
        </p:nvSpPr>
        <p:spPr>
          <a:xfrm>
            <a:off x="3347864" y="3950687"/>
            <a:ext cx="2790147" cy="918473"/>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a:lstStyle/>
          <a:p>
            <a:pPr algn="ctr" fontAlgn="base">
              <a:lnSpc>
                <a:spcPct val="95000"/>
              </a:lnSpc>
              <a:spcBef>
                <a:spcPct val="0"/>
              </a:spcBef>
              <a:spcAft>
                <a:spcPct val="0"/>
              </a:spcAft>
              <a:buClr>
                <a:srgbClr val="B7D333"/>
              </a:buClr>
              <a:buSzPct val="80000"/>
              <a:defRPr/>
            </a:pPr>
            <a:r>
              <a:rPr lang="zh-CN" altLang="en-US" sz="2800" dirty="0">
                <a:solidFill>
                  <a:srgbClr val="0096D6"/>
                </a:solidFill>
                <a:latin typeface="新宋体" pitchFamily="49" charset="-122"/>
                <a:ea typeface="新宋体" pitchFamily="49" charset="-122"/>
                <a:cs typeface="Arial" charset="0"/>
              </a:rPr>
              <a:t>通</a:t>
            </a:r>
            <a:r>
              <a:rPr lang="zh-CN" altLang="en-US" sz="2800" dirty="0" smtClean="0">
                <a:solidFill>
                  <a:srgbClr val="0096D6"/>
                </a:solidFill>
                <a:latin typeface="新宋体" pitchFamily="49" charset="-122"/>
                <a:ea typeface="新宋体" pitchFamily="49" charset="-122"/>
                <a:cs typeface="Arial" charset="0"/>
              </a:rPr>
              <a:t>过合作伙伴提供的客户体验</a:t>
            </a:r>
            <a:endParaRPr lang="en-US" sz="2800" dirty="0">
              <a:solidFill>
                <a:srgbClr val="0096D6"/>
              </a:solidFill>
              <a:latin typeface="新宋体" pitchFamily="49" charset="-122"/>
              <a:ea typeface="新宋体" pitchFamily="49" charset="-122"/>
              <a:cs typeface="Arial" charset="0"/>
            </a:endParaRPr>
          </a:p>
        </p:txBody>
      </p:sp>
      <p:sp>
        <p:nvSpPr>
          <p:cNvPr id="3" name="Oval 2"/>
          <p:cNvSpPr/>
          <p:nvPr/>
        </p:nvSpPr>
        <p:spPr>
          <a:xfrm>
            <a:off x="3526979" y="5211764"/>
            <a:ext cx="2116461" cy="161926"/>
          </a:xfrm>
          <a:prstGeom prst="ellipse">
            <a:avLst/>
          </a:prstGeom>
          <a:gradFill flip="none" rotWithShape="1">
            <a:gsLst>
              <a:gs pos="0">
                <a:schemeClr val="bg1">
                  <a:lumMod val="50000"/>
                  <a:alpha val="7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srgbClr val="FFFFFF"/>
              </a:solidFill>
              <a:latin typeface="新宋体" pitchFamily="49" charset="-122"/>
              <a:ea typeface="新宋体" pitchFamily="49" charset="-122"/>
            </a:endParaRPr>
          </a:p>
        </p:txBody>
      </p:sp>
      <p:pic>
        <p:nvPicPr>
          <p:cNvPr id="7065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5916"/>
          <a:stretch/>
        </p:blipFill>
        <p:spPr bwMode="auto">
          <a:xfrm>
            <a:off x="2657475" y="4592993"/>
            <a:ext cx="105868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558" r="358"/>
          <a:stretch/>
        </p:blipFill>
        <p:spPr bwMode="auto">
          <a:xfrm>
            <a:off x="5692803" y="4592993"/>
            <a:ext cx="105868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0" name="Group 47"/>
          <p:cNvGrpSpPr/>
          <p:nvPr/>
        </p:nvGrpSpPr>
        <p:grpSpPr>
          <a:xfrm>
            <a:off x="965228" y="1931476"/>
            <a:ext cx="1379253" cy="952630"/>
            <a:chOff x="4267361" y="2199941"/>
            <a:chExt cx="2010434" cy="1879200"/>
          </a:xfrm>
          <a:effectLst>
            <a:outerShdw blurRad="63500" sx="102000" sy="102000" algn="ctr" rotWithShape="0">
              <a:prstClr val="black">
                <a:alpha val="40000"/>
              </a:prstClr>
            </a:outerShdw>
          </a:effectLst>
        </p:grpSpPr>
        <p:sp>
          <p:nvSpPr>
            <p:cNvPr id="81" name="Rectangle 80"/>
            <p:cNvSpPr/>
            <p:nvPr/>
          </p:nvSpPr>
          <p:spPr>
            <a:xfrm>
              <a:off x="4267361" y="2199941"/>
              <a:ext cx="2010434" cy="1879200"/>
            </a:xfrm>
            <a:prstGeom prst="rect">
              <a:avLst/>
            </a:prstGeom>
            <a:gradFill>
              <a:gsLst>
                <a:gs pos="0">
                  <a:schemeClr val="accent5"/>
                </a:gs>
                <a:gs pos="100000">
                  <a:schemeClr val="accent5">
                    <a:lumMod val="50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82" name="Rectangle 81"/>
            <p:cNvSpPr/>
            <p:nvPr/>
          </p:nvSpPr>
          <p:spPr>
            <a:xfrm>
              <a:off x="4381328" y="2549537"/>
              <a:ext cx="1782500" cy="1421650"/>
            </a:xfrm>
            <a:prstGeom prst="rect">
              <a:avLst/>
            </a:prstGeom>
            <a:solidFill>
              <a:srgbClr val="FFFFFF"/>
            </a:solidFill>
            <a:ln>
              <a:noFill/>
            </a:ln>
            <a:effectLst>
              <a:innerShdw blurRad="63500">
                <a:prstClr val="black"/>
              </a:innerShdw>
            </a:effectLst>
          </p:spPr>
          <p:txBody>
            <a:bodyPr anchor="ctr"/>
            <a:lstStyle/>
            <a:p>
              <a:pPr algn="ctr">
                <a:lnSpc>
                  <a:spcPts val="1500"/>
                </a:lnSpc>
                <a:defRPr/>
              </a:pPr>
              <a:r>
                <a:rPr lang="zh-CN" altLang="en-US" sz="1200" kern="0" dirty="0">
                  <a:solidFill>
                    <a:srgbClr val="FFFFFF">
                      <a:lumMod val="50000"/>
                    </a:srgbClr>
                  </a:solidFill>
                  <a:latin typeface="新宋体" pitchFamily="49" charset="-122"/>
                  <a:ea typeface="新宋体" pitchFamily="49" charset="-122"/>
                  <a:cs typeface="Arial" charset="0"/>
                </a:rPr>
                <a:t>合</a:t>
              </a:r>
              <a:r>
                <a:rPr lang="zh-CN" altLang="en-US" sz="1200" kern="0" dirty="0" smtClean="0">
                  <a:solidFill>
                    <a:srgbClr val="FFFFFF">
                      <a:lumMod val="50000"/>
                    </a:srgbClr>
                  </a:solidFill>
                  <a:latin typeface="新宋体" pitchFamily="49" charset="-122"/>
                  <a:ea typeface="新宋体" pitchFamily="49" charset="-122"/>
                  <a:cs typeface="Arial" charset="0"/>
                </a:rPr>
                <a:t>作伙伴</a:t>
              </a:r>
              <a:endParaRPr lang="en-US" altLang="zh-CN" sz="1200" kern="0" dirty="0" smtClean="0">
                <a:solidFill>
                  <a:srgbClr val="FFFFFF">
                    <a:lumMod val="50000"/>
                  </a:srgbClr>
                </a:solidFill>
                <a:latin typeface="新宋体" pitchFamily="49" charset="-122"/>
                <a:ea typeface="新宋体" pitchFamily="49" charset="-122"/>
                <a:cs typeface="Arial" charset="0"/>
              </a:endParaRPr>
            </a:p>
            <a:p>
              <a:pPr algn="ctr">
                <a:lnSpc>
                  <a:spcPts val="1500"/>
                </a:lnSpc>
                <a:defRPr/>
              </a:pPr>
              <a:r>
                <a:rPr lang="zh-CN" altLang="en-US" sz="1200" kern="0" dirty="0" smtClean="0">
                  <a:solidFill>
                    <a:srgbClr val="FFFFFF">
                      <a:lumMod val="50000"/>
                    </a:srgbClr>
                  </a:solidFill>
                  <a:latin typeface="新宋体" pitchFamily="49" charset="-122"/>
                  <a:ea typeface="新宋体" pitchFamily="49" charset="-122"/>
                  <a:cs typeface="Arial" charset="0"/>
                </a:rPr>
                <a:t>业务专长</a:t>
              </a:r>
              <a:endParaRPr lang="en-US" sz="1200" kern="0" dirty="0">
                <a:solidFill>
                  <a:srgbClr val="FFFFFF">
                    <a:lumMod val="50000"/>
                  </a:srgbClr>
                </a:solidFill>
                <a:latin typeface="新宋体" pitchFamily="49" charset="-122"/>
                <a:ea typeface="新宋体" pitchFamily="49" charset="-122"/>
                <a:cs typeface="Arial" charset="0"/>
              </a:endParaRPr>
            </a:p>
          </p:txBody>
        </p:sp>
      </p:grpSp>
      <p:grpSp>
        <p:nvGrpSpPr>
          <p:cNvPr id="83" name="Group 47"/>
          <p:cNvGrpSpPr/>
          <p:nvPr/>
        </p:nvGrpSpPr>
        <p:grpSpPr>
          <a:xfrm>
            <a:off x="971600" y="2996952"/>
            <a:ext cx="1379253" cy="952630"/>
            <a:chOff x="4267361" y="2199941"/>
            <a:chExt cx="2010434" cy="1879200"/>
          </a:xfrm>
          <a:effectLst>
            <a:outerShdw blurRad="63500" sx="102000" sy="102000" algn="ctr" rotWithShape="0">
              <a:prstClr val="black">
                <a:alpha val="40000"/>
              </a:prstClr>
            </a:outerShdw>
          </a:effectLst>
        </p:grpSpPr>
        <p:sp>
          <p:nvSpPr>
            <p:cNvPr id="84" name="Rectangle 83"/>
            <p:cNvSpPr/>
            <p:nvPr/>
          </p:nvSpPr>
          <p:spPr>
            <a:xfrm>
              <a:off x="4267361" y="2199941"/>
              <a:ext cx="2010434" cy="1879200"/>
            </a:xfrm>
            <a:prstGeom prst="rect">
              <a:avLst/>
            </a:prstGeom>
            <a:gradFill>
              <a:gsLst>
                <a:gs pos="0">
                  <a:schemeClr val="accent5"/>
                </a:gs>
                <a:gs pos="100000">
                  <a:schemeClr val="accent5">
                    <a:lumMod val="50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85" name="Rectangle 84"/>
            <p:cNvSpPr/>
            <p:nvPr/>
          </p:nvSpPr>
          <p:spPr>
            <a:xfrm>
              <a:off x="4381328" y="2549537"/>
              <a:ext cx="1782500" cy="1421650"/>
            </a:xfrm>
            <a:prstGeom prst="rect">
              <a:avLst/>
            </a:prstGeom>
            <a:solidFill>
              <a:srgbClr val="FFFFFF"/>
            </a:solidFill>
            <a:ln>
              <a:noFill/>
            </a:ln>
            <a:effectLst>
              <a:innerShdw blurRad="63500">
                <a:prstClr val="black"/>
              </a:innerShdw>
            </a:effectLst>
          </p:spPr>
          <p:txBody>
            <a:bodyPr anchor="ctr"/>
            <a:lstStyle/>
            <a:p>
              <a:pPr algn="ctr">
                <a:lnSpc>
                  <a:spcPts val="1500"/>
                </a:lnSpc>
              </a:pPr>
              <a:r>
                <a:rPr lang="zh-CN" altLang="en-US" sz="1200" kern="0" dirty="0">
                  <a:solidFill>
                    <a:srgbClr val="FFFFFF">
                      <a:lumMod val="50000"/>
                    </a:srgbClr>
                  </a:solidFill>
                  <a:latin typeface="新宋体" pitchFamily="49" charset="-122"/>
                  <a:ea typeface="新宋体" pitchFamily="49" charset="-122"/>
                  <a:cs typeface="Arial" charset="0"/>
                </a:rPr>
                <a:t>合</a:t>
              </a:r>
              <a:r>
                <a:rPr lang="zh-CN" altLang="en-US" sz="1200" kern="0" dirty="0" smtClean="0">
                  <a:solidFill>
                    <a:srgbClr val="FFFFFF">
                      <a:lumMod val="50000"/>
                    </a:srgbClr>
                  </a:solidFill>
                  <a:latin typeface="新宋体" pitchFamily="49" charset="-122"/>
                  <a:ea typeface="新宋体" pitchFamily="49" charset="-122"/>
                  <a:cs typeface="Arial" charset="0"/>
                </a:rPr>
                <a:t>作伙伴</a:t>
              </a:r>
              <a:endParaRPr lang="en-US" altLang="zh-CN" sz="1200" kern="0" dirty="0" smtClean="0">
                <a:solidFill>
                  <a:srgbClr val="FFFFFF">
                    <a:lumMod val="50000"/>
                  </a:srgbClr>
                </a:solidFill>
                <a:latin typeface="新宋体" pitchFamily="49" charset="-122"/>
                <a:ea typeface="新宋体" pitchFamily="49" charset="-122"/>
                <a:cs typeface="Arial" charset="0"/>
              </a:endParaRPr>
            </a:p>
            <a:p>
              <a:pPr algn="ctr">
                <a:lnSpc>
                  <a:spcPts val="1500"/>
                </a:lnSpc>
              </a:pPr>
              <a:r>
                <a:rPr lang="zh-CN" altLang="en-US" sz="1200" kern="0" dirty="0" smtClean="0">
                  <a:solidFill>
                    <a:srgbClr val="FFFFFF">
                      <a:lumMod val="50000"/>
                    </a:srgbClr>
                  </a:solidFill>
                  <a:latin typeface="新宋体" pitchFamily="49" charset="-122"/>
                  <a:ea typeface="新宋体" pitchFamily="49" charset="-122"/>
                  <a:cs typeface="Arial" charset="0"/>
                </a:rPr>
                <a:t>专业技术</a:t>
              </a:r>
              <a:endParaRPr lang="en-US" sz="1200" kern="0" dirty="0">
                <a:solidFill>
                  <a:srgbClr val="FFFFFF">
                    <a:lumMod val="50000"/>
                  </a:srgbClr>
                </a:solidFill>
                <a:latin typeface="新宋体" pitchFamily="49" charset="-122"/>
                <a:ea typeface="新宋体" pitchFamily="49" charset="-122"/>
                <a:cs typeface="Arial" charset="0"/>
              </a:endParaRPr>
            </a:p>
          </p:txBody>
        </p:sp>
      </p:gr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328" y="4497408"/>
            <a:ext cx="1216027" cy="36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0047" y="1264920"/>
            <a:ext cx="5388793" cy="25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9468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750" fill="hold"/>
                                        <p:tgtEl>
                                          <p:spTgt spid="89"/>
                                        </p:tgtEl>
                                      </p:cBhvr>
                                      <p:by x="60000" y="60000"/>
                                    </p:animScale>
                                  </p:childTnLst>
                                </p:cTn>
                              </p:par>
                              <p:par>
                                <p:cTn id="7" presetID="35" presetClass="path" presetSubtype="0" fill="hold" nodeType="withEffect">
                                  <p:stCondLst>
                                    <p:cond delay="0"/>
                                  </p:stCondLst>
                                  <p:childTnLst>
                                    <p:animMotion origin="layout" path="M 0 -4.50867E-6 L -0.30816 -0.01849 " pathEditMode="relative" rAng="0" ptsTypes="AA">
                                      <p:cBhvr>
                                        <p:cTn id="8" dur="750" fill="hold"/>
                                        <p:tgtEl>
                                          <p:spTgt spid="89"/>
                                        </p:tgtEl>
                                        <p:attrNameLst>
                                          <p:attrName>ppt_x</p:attrName>
                                          <p:attrName>ppt_y</p:attrName>
                                        </p:attrNameLst>
                                      </p:cBhvr>
                                      <p:rCtr x="-15417" y="-925"/>
                                    </p:animMotion>
                                  </p:childTnLst>
                                </p:cTn>
                              </p:par>
                              <p:par>
                                <p:cTn id="9" presetID="55" presetClass="exit" presetSubtype="0" fill="hold" nodeType="withEffect">
                                  <p:stCondLst>
                                    <p:cond delay="250"/>
                                  </p:stCondLst>
                                  <p:childTnLst>
                                    <p:anim calcmode="lin" valueType="num">
                                      <p:cBhvr>
                                        <p:cTn id="10" dur="500"/>
                                        <p:tgtEl>
                                          <p:spTgt spid="89"/>
                                        </p:tgtEl>
                                        <p:attrNameLst>
                                          <p:attrName>ppt_w</p:attrName>
                                        </p:attrNameLst>
                                      </p:cBhvr>
                                      <p:tavLst>
                                        <p:tav tm="0">
                                          <p:val>
                                            <p:strVal val="ppt_w"/>
                                          </p:val>
                                        </p:tav>
                                        <p:tav tm="100000">
                                          <p:val>
                                            <p:strVal val="ppt_w*0.70"/>
                                          </p:val>
                                        </p:tav>
                                      </p:tavLst>
                                    </p:anim>
                                    <p:anim calcmode="lin" valueType="num">
                                      <p:cBhvr>
                                        <p:cTn id="11" dur="500"/>
                                        <p:tgtEl>
                                          <p:spTgt spid="89"/>
                                        </p:tgtEl>
                                        <p:attrNameLst>
                                          <p:attrName>ppt_h</p:attrName>
                                        </p:attrNameLst>
                                      </p:cBhvr>
                                      <p:tavLst>
                                        <p:tav tm="0">
                                          <p:val>
                                            <p:strVal val="ppt_h"/>
                                          </p:val>
                                        </p:tav>
                                        <p:tav tm="100000">
                                          <p:val>
                                            <p:strVal val="ppt_h"/>
                                          </p:val>
                                        </p:tav>
                                      </p:tavLst>
                                    </p:anim>
                                    <p:animEffect transition="out" filter="fade">
                                      <p:cBhvr>
                                        <p:cTn id="12" dur="500"/>
                                        <p:tgtEl>
                                          <p:spTgt spid="89"/>
                                        </p:tgtEl>
                                      </p:cBhvr>
                                    </p:animEffect>
                                    <p:set>
                                      <p:cBhvr>
                                        <p:cTn id="13" dur="1" fill="hold">
                                          <p:stCondLst>
                                            <p:cond delay="499"/>
                                          </p:stCondLst>
                                        </p:cTn>
                                        <p:tgtEl>
                                          <p:spTgt spid="89"/>
                                        </p:tgtEl>
                                        <p:attrNameLst>
                                          <p:attrName>style.visibility</p:attrName>
                                        </p:attrNameLst>
                                      </p:cBhvr>
                                      <p:to>
                                        <p:strVal val="hidden"/>
                                      </p:to>
                                    </p:set>
                                  </p:childTnLst>
                                </p:cTn>
                              </p:par>
                              <p:par>
                                <p:cTn id="14" presetID="55" presetClass="entr" presetSubtype="0" fill="hold" nodeType="withEffect">
                                  <p:stCondLst>
                                    <p:cond delay="250"/>
                                  </p:stCondLst>
                                  <p:childTnLst>
                                    <p:set>
                                      <p:cBhvr>
                                        <p:cTn id="15" dur="1" fill="hold">
                                          <p:stCondLst>
                                            <p:cond delay="0"/>
                                          </p:stCondLst>
                                        </p:cTn>
                                        <p:tgtEl>
                                          <p:spTgt spid="173"/>
                                        </p:tgtEl>
                                        <p:attrNameLst>
                                          <p:attrName>style.visibility</p:attrName>
                                        </p:attrNameLst>
                                      </p:cBhvr>
                                      <p:to>
                                        <p:strVal val="visible"/>
                                      </p:to>
                                    </p:set>
                                    <p:anim calcmode="lin" valueType="num">
                                      <p:cBhvr>
                                        <p:cTn id="16" dur="500" fill="hold"/>
                                        <p:tgtEl>
                                          <p:spTgt spid="173"/>
                                        </p:tgtEl>
                                        <p:attrNameLst>
                                          <p:attrName>ppt_w</p:attrName>
                                        </p:attrNameLst>
                                      </p:cBhvr>
                                      <p:tavLst>
                                        <p:tav tm="0">
                                          <p:val>
                                            <p:strVal val="#ppt_w*0.70"/>
                                          </p:val>
                                        </p:tav>
                                        <p:tav tm="100000">
                                          <p:val>
                                            <p:strVal val="#ppt_w"/>
                                          </p:val>
                                        </p:tav>
                                      </p:tavLst>
                                    </p:anim>
                                    <p:anim calcmode="lin" valueType="num">
                                      <p:cBhvr>
                                        <p:cTn id="17" dur="500" fill="hold"/>
                                        <p:tgtEl>
                                          <p:spTgt spid="173"/>
                                        </p:tgtEl>
                                        <p:attrNameLst>
                                          <p:attrName>ppt_h</p:attrName>
                                        </p:attrNameLst>
                                      </p:cBhvr>
                                      <p:tavLst>
                                        <p:tav tm="0">
                                          <p:val>
                                            <p:strVal val="#ppt_h"/>
                                          </p:val>
                                        </p:tav>
                                        <p:tav tm="100000">
                                          <p:val>
                                            <p:strVal val="#ppt_h"/>
                                          </p:val>
                                        </p:tav>
                                      </p:tavLst>
                                    </p:anim>
                                    <p:animEffect transition="in" filter="fade">
                                      <p:cBhvr>
                                        <p:cTn id="18" dur="500"/>
                                        <p:tgtEl>
                                          <p:spTgt spid="173"/>
                                        </p:tgtEl>
                                      </p:cBhvr>
                                    </p:animEffect>
                                  </p:childTnLst>
                                </p:cTn>
                              </p:par>
                              <p:par>
                                <p:cTn id="19" presetID="55" presetClass="entr" presetSubtype="0" fill="hold" nodeType="withEffect">
                                  <p:stCondLst>
                                    <p:cond delay="250"/>
                                  </p:stCondLst>
                                  <p:childTnLst>
                                    <p:set>
                                      <p:cBhvr>
                                        <p:cTn id="20" dur="1" fill="hold">
                                          <p:stCondLst>
                                            <p:cond delay="0"/>
                                          </p:stCondLst>
                                        </p:cTn>
                                        <p:tgtEl>
                                          <p:spTgt spid="117"/>
                                        </p:tgtEl>
                                        <p:attrNameLst>
                                          <p:attrName>style.visibility</p:attrName>
                                        </p:attrNameLst>
                                      </p:cBhvr>
                                      <p:to>
                                        <p:strVal val="visible"/>
                                      </p:to>
                                    </p:set>
                                    <p:anim calcmode="lin" valueType="num">
                                      <p:cBhvr>
                                        <p:cTn id="21" dur="500" fill="hold"/>
                                        <p:tgtEl>
                                          <p:spTgt spid="117"/>
                                        </p:tgtEl>
                                        <p:attrNameLst>
                                          <p:attrName>ppt_w</p:attrName>
                                        </p:attrNameLst>
                                      </p:cBhvr>
                                      <p:tavLst>
                                        <p:tav tm="0">
                                          <p:val>
                                            <p:strVal val="#ppt_w*0.70"/>
                                          </p:val>
                                        </p:tav>
                                        <p:tav tm="100000">
                                          <p:val>
                                            <p:strVal val="#ppt_w"/>
                                          </p:val>
                                        </p:tav>
                                      </p:tavLst>
                                    </p:anim>
                                    <p:anim calcmode="lin" valueType="num">
                                      <p:cBhvr>
                                        <p:cTn id="22" dur="500" fill="hold"/>
                                        <p:tgtEl>
                                          <p:spTgt spid="117"/>
                                        </p:tgtEl>
                                        <p:attrNameLst>
                                          <p:attrName>ppt_h</p:attrName>
                                        </p:attrNameLst>
                                      </p:cBhvr>
                                      <p:tavLst>
                                        <p:tav tm="0">
                                          <p:val>
                                            <p:strVal val="#ppt_h"/>
                                          </p:val>
                                        </p:tav>
                                        <p:tav tm="100000">
                                          <p:val>
                                            <p:strVal val="#ppt_h"/>
                                          </p:val>
                                        </p:tav>
                                      </p:tavLst>
                                    </p:anim>
                                    <p:animEffect transition="in" filter="fade">
                                      <p:cBhvr>
                                        <p:cTn id="23" dur="500"/>
                                        <p:tgtEl>
                                          <p:spTgt spid="117"/>
                                        </p:tgtEl>
                                      </p:cBhvr>
                                    </p:animEffect>
                                  </p:childTnLst>
                                </p:cTn>
                              </p:par>
                            </p:childTnLst>
                          </p:cTn>
                        </p:par>
                        <p:par>
                          <p:cTn id="24" fill="hold">
                            <p:stCondLst>
                              <p:cond delay="750"/>
                            </p:stCondLst>
                            <p:childTnLst>
                              <p:par>
                                <p:cTn id="25" presetID="47" presetClass="entr" presetSubtype="0"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anim calcmode="lin" valueType="num">
                                      <p:cBhvr>
                                        <p:cTn id="28" dur="500" fill="hold"/>
                                        <p:tgtEl>
                                          <p:spTgt spid="80"/>
                                        </p:tgtEl>
                                        <p:attrNameLst>
                                          <p:attrName>ppt_x</p:attrName>
                                        </p:attrNameLst>
                                      </p:cBhvr>
                                      <p:tavLst>
                                        <p:tav tm="0">
                                          <p:val>
                                            <p:strVal val="#ppt_x"/>
                                          </p:val>
                                        </p:tav>
                                        <p:tav tm="100000">
                                          <p:val>
                                            <p:strVal val="#ppt_x"/>
                                          </p:val>
                                        </p:tav>
                                      </p:tavLst>
                                    </p:anim>
                                    <p:anim calcmode="lin" valueType="num">
                                      <p:cBhvr>
                                        <p:cTn id="29" dur="500" fill="hold"/>
                                        <p:tgtEl>
                                          <p:spTgt spid="8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anim calcmode="lin" valueType="num">
                                      <p:cBhvr>
                                        <p:cTn id="33" dur="500" fill="hold"/>
                                        <p:tgtEl>
                                          <p:spTgt spid="83"/>
                                        </p:tgtEl>
                                        <p:attrNameLst>
                                          <p:attrName>ppt_x</p:attrName>
                                        </p:attrNameLst>
                                      </p:cBhvr>
                                      <p:tavLst>
                                        <p:tav tm="0">
                                          <p:val>
                                            <p:strVal val="#ppt_x"/>
                                          </p:val>
                                        </p:tav>
                                        <p:tav tm="100000">
                                          <p:val>
                                            <p:strVal val="#ppt_x"/>
                                          </p:val>
                                        </p:tav>
                                      </p:tavLst>
                                    </p:anim>
                                    <p:anim calcmode="lin" valueType="num">
                                      <p:cBhvr>
                                        <p:cTn id="34" dur="500" fill="hold"/>
                                        <p:tgtEl>
                                          <p:spTgt spid="83"/>
                                        </p:tgtEl>
                                        <p:attrNameLst>
                                          <p:attrName>ppt_y</p:attrName>
                                        </p:attrNameLst>
                                      </p:cBhvr>
                                      <p:tavLst>
                                        <p:tav tm="0">
                                          <p:val>
                                            <p:strVal val="#ppt_y-.1"/>
                                          </p:val>
                                        </p:tav>
                                        <p:tav tm="100000">
                                          <p:val>
                                            <p:strVal val="#ppt_y"/>
                                          </p:val>
                                        </p:tav>
                                      </p:tavLst>
                                    </p:anim>
                                  </p:childTnLst>
                                </p:cTn>
                              </p:par>
                            </p:childTnLst>
                          </p:cTn>
                        </p:par>
                        <p:par>
                          <p:cTn id="35" fill="hold">
                            <p:stCondLst>
                              <p:cond delay="1250"/>
                            </p:stCondLst>
                            <p:childTnLst>
                              <p:par>
                                <p:cTn id="36" presetID="42" presetClass="exit" presetSubtype="0" fill="hold" nodeType="afterEffect">
                                  <p:stCondLst>
                                    <p:cond delay="0"/>
                                  </p:stCondLst>
                                  <p:childTnLst>
                                    <p:animEffect transition="out" filter="fade">
                                      <p:cBhvr>
                                        <p:cTn id="37" dur="500"/>
                                        <p:tgtEl>
                                          <p:spTgt spid="80"/>
                                        </p:tgtEl>
                                      </p:cBhvr>
                                    </p:animEffect>
                                    <p:anim calcmode="lin" valueType="num">
                                      <p:cBhvr>
                                        <p:cTn id="38" dur="500"/>
                                        <p:tgtEl>
                                          <p:spTgt spid="80"/>
                                        </p:tgtEl>
                                        <p:attrNameLst>
                                          <p:attrName>ppt_x</p:attrName>
                                        </p:attrNameLst>
                                      </p:cBhvr>
                                      <p:tavLst>
                                        <p:tav tm="0">
                                          <p:val>
                                            <p:strVal val="ppt_x"/>
                                          </p:val>
                                        </p:tav>
                                        <p:tav tm="100000">
                                          <p:val>
                                            <p:strVal val="ppt_x"/>
                                          </p:val>
                                        </p:tav>
                                      </p:tavLst>
                                    </p:anim>
                                    <p:anim calcmode="lin" valueType="num">
                                      <p:cBhvr>
                                        <p:cTn id="39" dur="500"/>
                                        <p:tgtEl>
                                          <p:spTgt spid="80"/>
                                        </p:tgtEl>
                                        <p:attrNameLst>
                                          <p:attrName>ppt_y</p:attrName>
                                        </p:attrNameLst>
                                      </p:cBhvr>
                                      <p:tavLst>
                                        <p:tav tm="0">
                                          <p:val>
                                            <p:strVal val="ppt_y"/>
                                          </p:val>
                                        </p:tav>
                                        <p:tav tm="100000">
                                          <p:val>
                                            <p:strVal val="ppt_y+.1"/>
                                          </p:val>
                                        </p:tav>
                                      </p:tavLst>
                                    </p:anim>
                                    <p:set>
                                      <p:cBhvr>
                                        <p:cTn id="40" dur="1" fill="hold">
                                          <p:stCondLst>
                                            <p:cond delay="499"/>
                                          </p:stCondLst>
                                        </p:cTn>
                                        <p:tgtEl>
                                          <p:spTgt spid="80"/>
                                        </p:tgtEl>
                                        <p:attrNameLst>
                                          <p:attrName>style.visibility</p:attrName>
                                        </p:attrNameLst>
                                      </p:cBhvr>
                                      <p:to>
                                        <p:strVal val="hidden"/>
                                      </p:to>
                                    </p:set>
                                  </p:childTnLst>
                                </p:cTn>
                              </p:par>
                              <p:par>
                                <p:cTn id="41" presetID="42" presetClass="exit" presetSubtype="0" fill="hold" nodeType="withEffect">
                                  <p:stCondLst>
                                    <p:cond delay="0"/>
                                  </p:stCondLst>
                                  <p:childTnLst>
                                    <p:animEffect transition="out" filter="fade">
                                      <p:cBhvr>
                                        <p:cTn id="42" dur="500"/>
                                        <p:tgtEl>
                                          <p:spTgt spid="83"/>
                                        </p:tgtEl>
                                      </p:cBhvr>
                                    </p:animEffect>
                                    <p:anim calcmode="lin" valueType="num">
                                      <p:cBhvr>
                                        <p:cTn id="43" dur="500"/>
                                        <p:tgtEl>
                                          <p:spTgt spid="83"/>
                                        </p:tgtEl>
                                        <p:attrNameLst>
                                          <p:attrName>ppt_x</p:attrName>
                                        </p:attrNameLst>
                                      </p:cBhvr>
                                      <p:tavLst>
                                        <p:tav tm="0">
                                          <p:val>
                                            <p:strVal val="ppt_x"/>
                                          </p:val>
                                        </p:tav>
                                        <p:tav tm="100000">
                                          <p:val>
                                            <p:strVal val="ppt_x"/>
                                          </p:val>
                                        </p:tav>
                                      </p:tavLst>
                                    </p:anim>
                                    <p:anim calcmode="lin" valueType="num">
                                      <p:cBhvr>
                                        <p:cTn id="44" dur="500"/>
                                        <p:tgtEl>
                                          <p:spTgt spid="83"/>
                                        </p:tgtEl>
                                        <p:attrNameLst>
                                          <p:attrName>ppt_y</p:attrName>
                                        </p:attrNameLst>
                                      </p:cBhvr>
                                      <p:tavLst>
                                        <p:tav tm="0">
                                          <p:val>
                                            <p:strVal val="ppt_y"/>
                                          </p:val>
                                        </p:tav>
                                        <p:tav tm="100000">
                                          <p:val>
                                            <p:strVal val="ppt_y+.1"/>
                                          </p:val>
                                        </p:tav>
                                      </p:tavLst>
                                    </p:anim>
                                    <p:set>
                                      <p:cBhvr>
                                        <p:cTn id="45" dur="1" fill="hold">
                                          <p:stCondLst>
                                            <p:cond delay="499"/>
                                          </p:stCondLst>
                                        </p:cTn>
                                        <p:tgtEl>
                                          <p:spTgt spid="83"/>
                                        </p:tgtEl>
                                        <p:attrNameLst>
                                          <p:attrName>style.visibility</p:attrName>
                                        </p:attrNameLst>
                                      </p:cBhvr>
                                      <p:to>
                                        <p:strVal val="hidden"/>
                                      </p:to>
                                    </p:set>
                                  </p:childTnLst>
                                </p:cTn>
                              </p:par>
                              <p:par>
                                <p:cTn id="46" presetID="47" presetClass="entr" presetSubtype="0" fill="hold"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500"/>
                                        <p:tgtEl>
                                          <p:spTgt spid="112"/>
                                        </p:tgtEl>
                                      </p:cBhvr>
                                    </p:animEffect>
                                    <p:anim calcmode="lin" valueType="num">
                                      <p:cBhvr>
                                        <p:cTn id="49" dur="500" fill="hold"/>
                                        <p:tgtEl>
                                          <p:spTgt spid="112"/>
                                        </p:tgtEl>
                                        <p:attrNameLst>
                                          <p:attrName>ppt_x</p:attrName>
                                        </p:attrNameLst>
                                      </p:cBhvr>
                                      <p:tavLst>
                                        <p:tav tm="0">
                                          <p:val>
                                            <p:strVal val="#ppt_x"/>
                                          </p:val>
                                        </p:tav>
                                        <p:tav tm="100000">
                                          <p:val>
                                            <p:strVal val="#ppt_x"/>
                                          </p:val>
                                        </p:tav>
                                      </p:tavLst>
                                    </p:anim>
                                    <p:anim calcmode="lin" valueType="num">
                                      <p:cBhvr>
                                        <p:cTn id="50" dur="500" fill="hold"/>
                                        <p:tgtEl>
                                          <p:spTgt spid="112"/>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027"/>
                                        </p:tgtEl>
                                        <p:attrNameLst>
                                          <p:attrName>style.visibility</p:attrName>
                                        </p:attrNameLst>
                                      </p:cBhvr>
                                      <p:to>
                                        <p:strVal val="visible"/>
                                      </p:to>
                                    </p:set>
                                    <p:animEffect transition="in" filter="fade">
                                      <p:cBhvr>
                                        <p:cTn id="53" dur="500"/>
                                        <p:tgtEl>
                                          <p:spTgt spid="1027"/>
                                        </p:tgtEl>
                                      </p:cBhvr>
                                    </p:animEffect>
                                    <p:anim calcmode="lin" valueType="num">
                                      <p:cBhvr>
                                        <p:cTn id="54" dur="500" fill="hold"/>
                                        <p:tgtEl>
                                          <p:spTgt spid="1027"/>
                                        </p:tgtEl>
                                        <p:attrNameLst>
                                          <p:attrName>ppt_x</p:attrName>
                                        </p:attrNameLst>
                                      </p:cBhvr>
                                      <p:tavLst>
                                        <p:tav tm="0">
                                          <p:val>
                                            <p:strVal val="#ppt_x"/>
                                          </p:val>
                                        </p:tav>
                                        <p:tav tm="100000">
                                          <p:val>
                                            <p:strVal val="#ppt_x"/>
                                          </p:val>
                                        </p:tav>
                                      </p:tavLst>
                                    </p:anim>
                                    <p:anim calcmode="lin" valueType="num">
                                      <p:cBhvr>
                                        <p:cTn id="55" dur="500" fill="hold"/>
                                        <p:tgtEl>
                                          <p:spTgt spid="1027"/>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20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anim calcmode="lin" valueType="num">
                                      <p:cBhvr>
                                        <p:cTn id="59" dur="500" fill="hold"/>
                                        <p:tgtEl>
                                          <p:spTgt spid="109"/>
                                        </p:tgtEl>
                                        <p:attrNameLst>
                                          <p:attrName>ppt_x</p:attrName>
                                        </p:attrNameLst>
                                      </p:cBhvr>
                                      <p:tavLst>
                                        <p:tav tm="0">
                                          <p:val>
                                            <p:strVal val="#ppt_x"/>
                                          </p:val>
                                        </p:tav>
                                        <p:tav tm="100000">
                                          <p:val>
                                            <p:strVal val="#ppt_x"/>
                                          </p:val>
                                        </p:tav>
                                      </p:tavLst>
                                    </p:anim>
                                    <p:anim calcmode="lin" valueType="num">
                                      <p:cBhvr>
                                        <p:cTn id="60" dur="500" fill="hold"/>
                                        <p:tgtEl>
                                          <p:spTgt spid="109"/>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400"/>
                                  </p:stCondLst>
                                  <p:childTnLst>
                                    <p:set>
                                      <p:cBhvr>
                                        <p:cTn id="62" dur="1" fill="hold">
                                          <p:stCondLst>
                                            <p:cond delay="0"/>
                                          </p:stCondLst>
                                        </p:cTn>
                                        <p:tgtEl>
                                          <p:spTgt spid="106"/>
                                        </p:tgtEl>
                                        <p:attrNameLst>
                                          <p:attrName>style.visibility</p:attrName>
                                        </p:attrNameLst>
                                      </p:cBhvr>
                                      <p:to>
                                        <p:strVal val="visible"/>
                                      </p:to>
                                    </p:set>
                                    <p:animEffect transition="in" filter="fade">
                                      <p:cBhvr>
                                        <p:cTn id="63" dur="500"/>
                                        <p:tgtEl>
                                          <p:spTgt spid="106"/>
                                        </p:tgtEl>
                                      </p:cBhvr>
                                    </p:animEffect>
                                    <p:anim calcmode="lin" valueType="num">
                                      <p:cBhvr>
                                        <p:cTn id="64" dur="500" fill="hold"/>
                                        <p:tgtEl>
                                          <p:spTgt spid="106"/>
                                        </p:tgtEl>
                                        <p:attrNameLst>
                                          <p:attrName>ppt_x</p:attrName>
                                        </p:attrNameLst>
                                      </p:cBhvr>
                                      <p:tavLst>
                                        <p:tav tm="0">
                                          <p:val>
                                            <p:strVal val="#ppt_x"/>
                                          </p:val>
                                        </p:tav>
                                        <p:tav tm="100000">
                                          <p:val>
                                            <p:strVal val="#ppt_x"/>
                                          </p:val>
                                        </p:tav>
                                      </p:tavLst>
                                    </p:anim>
                                    <p:anim calcmode="lin" valueType="num">
                                      <p:cBhvr>
                                        <p:cTn id="65" dur="500" fill="hold"/>
                                        <p:tgtEl>
                                          <p:spTgt spid="106"/>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600"/>
                                  </p:stCondLst>
                                  <p:childTnLst>
                                    <p:set>
                                      <p:cBhvr>
                                        <p:cTn id="67" dur="1" fill="hold">
                                          <p:stCondLst>
                                            <p:cond delay="0"/>
                                          </p:stCondLst>
                                        </p:cTn>
                                        <p:tgtEl>
                                          <p:spTgt spid="103"/>
                                        </p:tgtEl>
                                        <p:attrNameLst>
                                          <p:attrName>style.visibility</p:attrName>
                                        </p:attrNameLst>
                                      </p:cBhvr>
                                      <p:to>
                                        <p:strVal val="visible"/>
                                      </p:to>
                                    </p:set>
                                    <p:animEffect transition="in" filter="fade">
                                      <p:cBhvr>
                                        <p:cTn id="68" dur="500"/>
                                        <p:tgtEl>
                                          <p:spTgt spid="103"/>
                                        </p:tgtEl>
                                      </p:cBhvr>
                                    </p:animEffect>
                                    <p:anim calcmode="lin" valueType="num">
                                      <p:cBhvr>
                                        <p:cTn id="69" dur="500" fill="hold"/>
                                        <p:tgtEl>
                                          <p:spTgt spid="103"/>
                                        </p:tgtEl>
                                        <p:attrNameLst>
                                          <p:attrName>ppt_x</p:attrName>
                                        </p:attrNameLst>
                                      </p:cBhvr>
                                      <p:tavLst>
                                        <p:tav tm="0">
                                          <p:val>
                                            <p:strVal val="#ppt_x"/>
                                          </p:val>
                                        </p:tav>
                                        <p:tav tm="100000">
                                          <p:val>
                                            <p:strVal val="#ppt_x"/>
                                          </p:val>
                                        </p:tav>
                                      </p:tavLst>
                                    </p:anim>
                                    <p:anim calcmode="lin" valueType="num">
                                      <p:cBhvr>
                                        <p:cTn id="70" dur="500" fill="hold"/>
                                        <p:tgtEl>
                                          <p:spTgt spid="103"/>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800"/>
                                  </p:stCondLst>
                                  <p:childTnLst>
                                    <p:set>
                                      <p:cBhvr>
                                        <p:cTn id="72" dur="1" fill="hold">
                                          <p:stCondLst>
                                            <p:cond delay="0"/>
                                          </p:stCondLst>
                                        </p:cTn>
                                        <p:tgtEl>
                                          <p:spTgt spid="100"/>
                                        </p:tgtEl>
                                        <p:attrNameLst>
                                          <p:attrName>style.visibility</p:attrName>
                                        </p:attrNameLst>
                                      </p:cBhvr>
                                      <p:to>
                                        <p:strVal val="visible"/>
                                      </p:to>
                                    </p:set>
                                    <p:animEffect transition="in" filter="fade">
                                      <p:cBhvr>
                                        <p:cTn id="73" dur="500"/>
                                        <p:tgtEl>
                                          <p:spTgt spid="100"/>
                                        </p:tgtEl>
                                      </p:cBhvr>
                                    </p:animEffect>
                                    <p:anim calcmode="lin" valueType="num">
                                      <p:cBhvr>
                                        <p:cTn id="74" dur="500" fill="hold"/>
                                        <p:tgtEl>
                                          <p:spTgt spid="100"/>
                                        </p:tgtEl>
                                        <p:attrNameLst>
                                          <p:attrName>ppt_x</p:attrName>
                                        </p:attrNameLst>
                                      </p:cBhvr>
                                      <p:tavLst>
                                        <p:tav tm="0">
                                          <p:val>
                                            <p:strVal val="#ppt_x"/>
                                          </p:val>
                                        </p:tav>
                                        <p:tav tm="100000">
                                          <p:val>
                                            <p:strVal val="#ppt_x"/>
                                          </p:val>
                                        </p:tav>
                                      </p:tavLst>
                                    </p:anim>
                                    <p:anim calcmode="lin" valueType="num">
                                      <p:cBhvr>
                                        <p:cTn id="75" dur="500" fill="hold"/>
                                        <p:tgtEl>
                                          <p:spTgt spid="100"/>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100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500"/>
                                        <p:tgtEl>
                                          <p:spTgt spid="97"/>
                                        </p:tgtEl>
                                      </p:cBhvr>
                                    </p:animEffect>
                                    <p:anim calcmode="lin" valueType="num">
                                      <p:cBhvr>
                                        <p:cTn id="79" dur="500" fill="hold"/>
                                        <p:tgtEl>
                                          <p:spTgt spid="97"/>
                                        </p:tgtEl>
                                        <p:attrNameLst>
                                          <p:attrName>ppt_x</p:attrName>
                                        </p:attrNameLst>
                                      </p:cBhvr>
                                      <p:tavLst>
                                        <p:tav tm="0">
                                          <p:val>
                                            <p:strVal val="#ppt_x"/>
                                          </p:val>
                                        </p:tav>
                                        <p:tav tm="100000">
                                          <p:val>
                                            <p:strVal val="#ppt_x"/>
                                          </p:val>
                                        </p:tav>
                                      </p:tavLst>
                                    </p:anim>
                                    <p:anim calcmode="lin" valueType="num">
                                      <p:cBhvr>
                                        <p:cTn id="80" dur="500" fill="hold"/>
                                        <p:tgtEl>
                                          <p:spTgt spid="97"/>
                                        </p:tgtEl>
                                        <p:attrNameLst>
                                          <p:attrName>ppt_y</p:attrName>
                                        </p:attrNameLst>
                                      </p:cBhvr>
                                      <p:tavLst>
                                        <p:tav tm="0">
                                          <p:val>
                                            <p:strVal val="#ppt_y-.1"/>
                                          </p:val>
                                        </p:tav>
                                        <p:tav tm="100000">
                                          <p:val>
                                            <p:strVal val="#ppt_y"/>
                                          </p:val>
                                        </p:tav>
                                      </p:tavLst>
                                    </p:anim>
                                  </p:childTnLst>
                                </p:cTn>
                              </p:par>
                            </p:childTnLst>
                          </p:cTn>
                        </p:par>
                        <p:par>
                          <p:cTn id="81" fill="hold">
                            <p:stCondLst>
                              <p:cond delay="2750"/>
                            </p:stCondLst>
                            <p:childTnLst>
                              <p:par>
                                <p:cTn id="82" presetID="22" presetClass="entr" presetSubtype="1" fill="hold" grpId="0" nodeType="afterEffect">
                                  <p:stCondLst>
                                    <p:cond delay="0"/>
                                  </p:stCondLst>
                                  <p:childTnLst>
                                    <p:set>
                                      <p:cBhvr>
                                        <p:cTn id="83" dur="1" fill="hold">
                                          <p:stCondLst>
                                            <p:cond delay="0"/>
                                          </p:stCondLst>
                                        </p:cTn>
                                        <p:tgtEl>
                                          <p:spTgt spid="93"/>
                                        </p:tgtEl>
                                        <p:attrNameLst>
                                          <p:attrName>style.visibility</p:attrName>
                                        </p:attrNameLst>
                                      </p:cBhvr>
                                      <p:to>
                                        <p:strVal val="visible"/>
                                      </p:to>
                                    </p:set>
                                    <p:animEffect transition="in" filter="wipe(up)">
                                      <p:cBhvr>
                                        <p:cTn id="84" dur="500"/>
                                        <p:tgtEl>
                                          <p:spTgt spid="93"/>
                                        </p:tgtEl>
                                      </p:cBhvr>
                                    </p:animEffect>
                                  </p:childTnLst>
                                </p:cTn>
                              </p:par>
                            </p:childTnLst>
                          </p:cTn>
                        </p:par>
                        <p:par>
                          <p:cTn id="85" fill="hold">
                            <p:stCondLst>
                              <p:cond delay="3250"/>
                            </p:stCondLst>
                            <p:childTnLst>
                              <p:par>
                                <p:cTn id="86" presetID="10" presetClass="entr" presetSubtype="0" repeatCount="4000" fill="hold" nodeType="afterEffect">
                                  <p:stCondLst>
                                    <p:cond delay="0"/>
                                  </p:stCondLst>
                                  <p:childTnLst>
                                    <p:set>
                                      <p:cBhvr>
                                        <p:cTn id="87" dur="1" fill="hold">
                                          <p:stCondLst>
                                            <p:cond delay="0"/>
                                          </p:stCondLst>
                                        </p:cTn>
                                        <p:tgtEl>
                                          <p:spTgt spid="70658"/>
                                        </p:tgtEl>
                                        <p:attrNameLst>
                                          <p:attrName>style.visibility</p:attrName>
                                        </p:attrNameLst>
                                      </p:cBhvr>
                                      <p:to>
                                        <p:strVal val="visible"/>
                                      </p:to>
                                    </p:set>
                                    <p:animEffect transition="in" filter="fade">
                                      <p:cBhvr>
                                        <p:cTn id="88" dur="100"/>
                                        <p:tgtEl>
                                          <p:spTgt spid="70658"/>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137"/>
                                        </p:tgtEl>
                                        <p:attrNameLst>
                                          <p:attrName>style.visibility</p:attrName>
                                        </p:attrNameLst>
                                      </p:cBhvr>
                                      <p:to>
                                        <p:strVal val="visible"/>
                                      </p:to>
                                    </p:set>
                                    <p:animEffect transition="in" filter="fade">
                                      <p:cBhvr>
                                        <p:cTn id="91" dur="750"/>
                                        <p:tgtEl>
                                          <p:spTgt spid="137"/>
                                        </p:tgtEl>
                                      </p:cBhvr>
                                    </p:animEffect>
                                  </p:childTnLst>
                                </p:cTn>
                              </p:par>
                              <p:par>
                                <p:cTn id="92" presetID="10" presetClass="entr" presetSubtype="0" fill="hold" grpId="0" nodeType="withEffect">
                                  <p:stCondLst>
                                    <p:cond delay="25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750"/>
                                        <p:tgtEl>
                                          <p:spTgt spid="3"/>
                                        </p:tgtEl>
                                      </p:cBhvr>
                                    </p:animEffect>
                                  </p:childTnLst>
                                </p:cTn>
                              </p:par>
                            </p:childTnLst>
                          </p:cTn>
                        </p:par>
                        <p:par>
                          <p:cTn id="95" fill="hold">
                            <p:stCondLst>
                              <p:cond delay="4250"/>
                            </p:stCondLst>
                            <p:childTnLst>
                              <p:par>
                                <p:cTn id="96" presetID="10" presetClass="entr" presetSubtype="0" repeatCount="4000" fill="hold" nodeType="after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fade">
                                      <p:cBhvr>
                                        <p:cTn id="98" dur="100"/>
                                        <p:tgtEl>
                                          <p:spTgt spid="79"/>
                                        </p:tgtEl>
                                      </p:cBhvr>
                                    </p:animEffect>
                                  </p:childTnLst>
                                </p:cTn>
                              </p:par>
                              <p:par>
                                <p:cTn id="99" presetID="47" presetClass="entr" presetSubtype="0" fill="hold" nodeType="withEffect">
                                  <p:stCondLst>
                                    <p:cond delay="500"/>
                                  </p:stCondLst>
                                  <p:childTnLst>
                                    <p:set>
                                      <p:cBhvr>
                                        <p:cTn id="100" dur="1" fill="hold">
                                          <p:stCondLst>
                                            <p:cond delay="0"/>
                                          </p:stCondLst>
                                        </p:cTn>
                                        <p:tgtEl>
                                          <p:spTgt spid="219"/>
                                        </p:tgtEl>
                                        <p:attrNameLst>
                                          <p:attrName>style.visibility</p:attrName>
                                        </p:attrNameLst>
                                      </p:cBhvr>
                                      <p:to>
                                        <p:strVal val="visible"/>
                                      </p:to>
                                    </p:set>
                                    <p:animEffect transition="in" filter="fade">
                                      <p:cBhvr>
                                        <p:cTn id="101" dur="500"/>
                                        <p:tgtEl>
                                          <p:spTgt spid="219"/>
                                        </p:tgtEl>
                                      </p:cBhvr>
                                    </p:animEffect>
                                    <p:anim calcmode="lin" valueType="num">
                                      <p:cBhvr>
                                        <p:cTn id="102" dur="500" fill="hold"/>
                                        <p:tgtEl>
                                          <p:spTgt spid="219"/>
                                        </p:tgtEl>
                                        <p:attrNameLst>
                                          <p:attrName>ppt_x</p:attrName>
                                        </p:attrNameLst>
                                      </p:cBhvr>
                                      <p:tavLst>
                                        <p:tav tm="0">
                                          <p:val>
                                            <p:strVal val="#ppt_x"/>
                                          </p:val>
                                        </p:tav>
                                        <p:tav tm="100000">
                                          <p:val>
                                            <p:strVal val="#ppt_x"/>
                                          </p:val>
                                        </p:tav>
                                      </p:tavLst>
                                    </p:anim>
                                    <p:anim calcmode="lin" valueType="num">
                                      <p:cBhvr>
                                        <p:cTn id="103" dur="500" fill="hold"/>
                                        <p:tgtEl>
                                          <p:spTgt spid="219"/>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500"/>
                                  </p:stCondLst>
                                  <p:childTnLst>
                                    <p:set>
                                      <p:cBhvr>
                                        <p:cTn id="105" dur="1" fill="hold">
                                          <p:stCondLst>
                                            <p:cond delay="0"/>
                                          </p:stCondLst>
                                        </p:cTn>
                                        <p:tgtEl>
                                          <p:spTgt spid="200"/>
                                        </p:tgtEl>
                                        <p:attrNameLst>
                                          <p:attrName>style.visibility</p:attrName>
                                        </p:attrNameLst>
                                      </p:cBhvr>
                                      <p:to>
                                        <p:strVal val="visible"/>
                                      </p:to>
                                    </p:set>
                                    <p:animEffect transition="in" filter="fade">
                                      <p:cBhvr>
                                        <p:cTn id="106" dur="500"/>
                                        <p:tgtEl>
                                          <p:spTgt spid="200"/>
                                        </p:tgtEl>
                                      </p:cBhvr>
                                    </p:animEffect>
                                    <p:anim calcmode="lin" valueType="num">
                                      <p:cBhvr>
                                        <p:cTn id="107" dur="500" fill="hold"/>
                                        <p:tgtEl>
                                          <p:spTgt spid="200"/>
                                        </p:tgtEl>
                                        <p:attrNameLst>
                                          <p:attrName>ppt_x</p:attrName>
                                        </p:attrNameLst>
                                      </p:cBhvr>
                                      <p:tavLst>
                                        <p:tav tm="0">
                                          <p:val>
                                            <p:strVal val="#ppt_x"/>
                                          </p:val>
                                        </p:tav>
                                        <p:tav tm="100000">
                                          <p:val>
                                            <p:strVal val="#ppt_x"/>
                                          </p:val>
                                        </p:tav>
                                      </p:tavLst>
                                    </p:anim>
                                    <p:anim calcmode="lin" valueType="num">
                                      <p:cBhvr>
                                        <p:cTn id="108" dur="500" fill="hold"/>
                                        <p:tgtEl>
                                          <p:spTgt spid="200"/>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500"/>
                                  </p:stCondLst>
                                  <p:childTnLst>
                                    <p:set>
                                      <p:cBhvr>
                                        <p:cTn id="110" dur="1" fill="hold">
                                          <p:stCondLst>
                                            <p:cond delay="0"/>
                                          </p:stCondLst>
                                        </p:cTn>
                                        <p:tgtEl>
                                          <p:spTgt spid="228"/>
                                        </p:tgtEl>
                                        <p:attrNameLst>
                                          <p:attrName>style.visibility</p:attrName>
                                        </p:attrNameLst>
                                      </p:cBhvr>
                                      <p:to>
                                        <p:strVal val="visible"/>
                                      </p:to>
                                    </p:set>
                                    <p:animEffect transition="in" filter="fade">
                                      <p:cBhvr>
                                        <p:cTn id="111" dur="500"/>
                                        <p:tgtEl>
                                          <p:spTgt spid="228"/>
                                        </p:tgtEl>
                                      </p:cBhvr>
                                    </p:animEffect>
                                    <p:anim calcmode="lin" valueType="num">
                                      <p:cBhvr>
                                        <p:cTn id="112" dur="500" fill="hold"/>
                                        <p:tgtEl>
                                          <p:spTgt spid="228"/>
                                        </p:tgtEl>
                                        <p:attrNameLst>
                                          <p:attrName>ppt_x</p:attrName>
                                        </p:attrNameLst>
                                      </p:cBhvr>
                                      <p:tavLst>
                                        <p:tav tm="0">
                                          <p:val>
                                            <p:strVal val="#ppt_x"/>
                                          </p:val>
                                        </p:tav>
                                        <p:tav tm="100000">
                                          <p:val>
                                            <p:strVal val="#ppt_x"/>
                                          </p:val>
                                        </p:tav>
                                      </p:tavLst>
                                    </p:anim>
                                    <p:anim calcmode="lin" valueType="num">
                                      <p:cBhvr>
                                        <p:cTn id="113" dur="500" fill="hold"/>
                                        <p:tgtEl>
                                          <p:spTgt spid="228"/>
                                        </p:tgtEl>
                                        <p:attrNameLst>
                                          <p:attrName>ppt_y</p:attrName>
                                        </p:attrNameLst>
                                      </p:cBhvr>
                                      <p:tavLst>
                                        <p:tav tm="0">
                                          <p:val>
                                            <p:strVal val="#ppt_y-.1"/>
                                          </p:val>
                                        </p:tav>
                                        <p:tav tm="100000">
                                          <p:val>
                                            <p:strVal val="#ppt_y"/>
                                          </p:val>
                                        </p:tav>
                                      </p:tavLst>
                                    </p:anim>
                                  </p:childTnLst>
                                </p:cTn>
                              </p:par>
                            </p:childTnLst>
                          </p:cTn>
                        </p:par>
                        <p:par>
                          <p:cTn id="114" fill="hold">
                            <p:stCondLst>
                              <p:cond delay="5250"/>
                            </p:stCondLst>
                            <p:childTnLst>
                              <p:par>
                                <p:cTn id="115" presetID="10" presetClass="entr" presetSubtype="0" repeatCount="4000" fill="hold" grpId="0" nodeType="afterEffect">
                                  <p:stCondLst>
                                    <p:cond delay="0"/>
                                  </p:stCondLst>
                                  <p:childTnLst>
                                    <p:set>
                                      <p:cBhvr>
                                        <p:cTn id="116" dur="1" fill="hold">
                                          <p:stCondLst>
                                            <p:cond delay="0"/>
                                          </p:stCondLst>
                                        </p:cTn>
                                        <p:tgtEl>
                                          <p:spTgt spid="237"/>
                                        </p:tgtEl>
                                        <p:attrNameLst>
                                          <p:attrName>style.visibility</p:attrName>
                                        </p:attrNameLst>
                                      </p:cBhvr>
                                      <p:to>
                                        <p:strVal val="visible"/>
                                      </p:to>
                                    </p:set>
                                    <p:animEffect transition="in" filter="fade">
                                      <p:cBhvr>
                                        <p:cTn id="117" dur="100"/>
                                        <p:tgtEl>
                                          <p:spTgt spid="237"/>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237" grpId="0"/>
      <p:bldP spid="137"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74"/>
          <p:cNvGrpSpPr>
            <a:grpSpLocks/>
          </p:cNvGrpSpPr>
          <p:nvPr/>
        </p:nvGrpSpPr>
        <p:grpSpPr bwMode="auto">
          <a:xfrm>
            <a:off x="-457199" y="1019175"/>
            <a:ext cx="9963150" cy="5429250"/>
            <a:chOff x="-457200" y="1019176"/>
            <a:chExt cx="9963150" cy="5429251"/>
          </a:xfrm>
        </p:grpSpPr>
        <p:cxnSp>
          <p:nvCxnSpPr>
            <p:cNvPr id="4" name="Straight Connector 3"/>
            <p:cNvCxnSpPr/>
            <p:nvPr/>
          </p:nvCxnSpPr>
          <p:spPr>
            <a:xfrm>
              <a:off x="-457200" y="1566673"/>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816609"/>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2066545"/>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2316481"/>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2560321"/>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810257"/>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3060193"/>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304033"/>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3553969"/>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3803906"/>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4297682"/>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4797554"/>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4053842"/>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4547618"/>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5041394"/>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 y="5291330"/>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5541266"/>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7200" y="5791202"/>
              <a:ext cx="9963150"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2155766"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a:off x="-1906357"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1656948"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a:off x="-1407539"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1158130"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a:off x="-908721"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659312"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409903"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160494"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88915"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587733"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1086551"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338324"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837142"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1335960"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1585369"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1834778"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2084187"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a:off x="2333596"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2583005"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2832414"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3081823"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3331232"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3580641"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3830050"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4079459"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4328868"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4578277"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a:off x="4827686"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a:off x="5077095"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a:off x="5326504"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a:off x="5575913"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a:off x="5825309" y="-9857233"/>
              <a:ext cx="5429249" cy="0"/>
            </a:xfrm>
            <a:prstGeom prst="line">
              <a:avLst/>
            </a:prstGeom>
            <a:ln w="9525">
              <a:gradFill flip="none" rotWithShape="1">
                <a:gsLst>
                  <a:gs pos="20000">
                    <a:schemeClr val="bg1">
                      <a:lumMod val="85000"/>
                      <a:alpha val="70000"/>
                    </a:schemeClr>
                  </a:gs>
                  <a:gs pos="0">
                    <a:schemeClr val="accent1">
                      <a:tint val="66000"/>
                      <a:satMod val="160000"/>
                      <a:alpha val="0"/>
                    </a:schemeClr>
                  </a:gs>
                  <a:gs pos="80000">
                    <a:schemeClr val="bg1">
                      <a:lumMod val="85000"/>
                      <a:alpha val="80000"/>
                    </a:schemeClr>
                  </a:gs>
                  <a:gs pos="99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99" name="Right Arrow 98"/>
          <p:cNvSpPr/>
          <p:nvPr/>
        </p:nvSpPr>
        <p:spPr>
          <a:xfrm>
            <a:off x="1805904" y="1614213"/>
            <a:ext cx="6484633" cy="4229376"/>
          </a:xfrm>
          <a:custGeom>
            <a:avLst/>
            <a:gdLst/>
            <a:ahLst/>
            <a:cxnLst/>
            <a:rect l="l" t="t" r="r" b="b"/>
            <a:pathLst>
              <a:path w="6484633" h="4229376">
                <a:moveTo>
                  <a:pt x="249410" y="0"/>
                </a:moveTo>
                <a:lnTo>
                  <a:pt x="498819" y="249409"/>
                </a:lnTo>
                <a:lnTo>
                  <a:pt x="498819" y="3470600"/>
                </a:lnTo>
                <a:lnTo>
                  <a:pt x="6100902" y="236235"/>
                </a:lnTo>
                <a:lnTo>
                  <a:pt x="6441601" y="327525"/>
                </a:lnTo>
                <a:lnTo>
                  <a:pt x="6350311" y="668224"/>
                </a:lnTo>
                <a:lnTo>
                  <a:pt x="1046196" y="3730557"/>
                </a:lnTo>
                <a:lnTo>
                  <a:pt x="6235224" y="3730557"/>
                </a:lnTo>
                <a:lnTo>
                  <a:pt x="6484633" y="3979966"/>
                </a:lnTo>
                <a:lnTo>
                  <a:pt x="6235224" y="4229375"/>
                </a:lnTo>
                <a:lnTo>
                  <a:pt x="498819" y="4229375"/>
                </a:lnTo>
                <a:lnTo>
                  <a:pt x="498819" y="4229376"/>
                </a:lnTo>
                <a:lnTo>
                  <a:pt x="0" y="4229376"/>
                </a:lnTo>
                <a:lnTo>
                  <a:pt x="0" y="249409"/>
                </a:lnTo>
                <a:close/>
              </a:path>
            </a:pathLst>
          </a:custGeom>
          <a:gradFill flip="none" rotWithShape="1">
            <a:gsLst>
              <a:gs pos="4000">
                <a:schemeClr val="bg1">
                  <a:lumMod val="85000"/>
                  <a:alpha val="69000"/>
                </a:schemeClr>
              </a:gs>
              <a:gs pos="47000">
                <a:schemeClr val="bg1">
                  <a:lumMod val="6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2" name="Title 1"/>
          <p:cNvSpPr>
            <a:spLocks noGrp="1"/>
          </p:cNvSpPr>
          <p:nvPr>
            <p:ph type="title"/>
          </p:nvPr>
        </p:nvSpPr>
        <p:spPr>
          <a:xfrm>
            <a:off x="229702" y="605641"/>
            <a:ext cx="8588861" cy="838200"/>
          </a:xfrm>
        </p:spPr>
        <p:txBody>
          <a:bodyPr/>
          <a:lstStyle/>
          <a:p>
            <a:pPr eaLnBrk="1" fontAlgn="auto" hangingPunct="1">
              <a:spcAft>
                <a:spcPts val="0"/>
              </a:spcAft>
              <a:defRPr/>
            </a:pPr>
            <a:r>
              <a:rPr lang="zh-CN" altLang="en-US" dirty="0" smtClean="0">
                <a:gradFill>
                  <a:gsLst>
                    <a:gs pos="0">
                      <a:srgbClr val="0096D6"/>
                    </a:gs>
                    <a:gs pos="44000">
                      <a:srgbClr val="01BBBB"/>
                    </a:gs>
                    <a:gs pos="100000">
                      <a:srgbClr val="008041"/>
                    </a:gs>
                  </a:gsLst>
                  <a:lin ang="4800000" scaled="0"/>
                </a:gradFill>
                <a:latin typeface="新宋体" pitchFamily="49" charset="-122"/>
                <a:ea typeface="新宋体" pitchFamily="49" charset="-122"/>
                <a:cs typeface="+mj-cs"/>
              </a:rPr>
              <a:t>思科智能关怀服务定位</a:t>
            </a:r>
            <a:r>
              <a:rPr lang="en-US" altLang="zh-CN" dirty="0">
                <a:gradFill>
                  <a:gsLst>
                    <a:gs pos="0">
                      <a:srgbClr val="0096D6"/>
                    </a:gs>
                    <a:gs pos="44000">
                      <a:srgbClr val="01BBBB"/>
                    </a:gs>
                    <a:gs pos="100000">
                      <a:srgbClr val="008041"/>
                    </a:gs>
                  </a:gsLst>
                  <a:lin ang="4800000" scaled="0"/>
                </a:gradFill>
                <a:latin typeface="新宋体" pitchFamily="49" charset="-122"/>
                <a:ea typeface="新宋体" pitchFamily="49" charset="-122"/>
                <a:cs typeface="+mj-cs"/>
              </a:rPr>
              <a:t/>
            </a:r>
            <a:br>
              <a:rPr lang="en-US" altLang="zh-CN" dirty="0">
                <a:gradFill>
                  <a:gsLst>
                    <a:gs pos="0">
                      <a:srgbClr val="0096D6"/>
                    </a:gs>
                    <a:gs pos="44000">
                      <a:srgbClr val="01BBBB"/>
                    </a:gs>
                    <a:gs pos="100000">
                      <a:srgbClr val="008041"/>
                    </a:gs>
                  </a:gsLst>
                  <a:lin ang="4800000" scaled="0"/>
                </a:gradFill>
                <a:latin typeface="新宋体" pitchFamily="49" charset="-122"/>
                <a:ea typeface="新宋体" pitchFamily="49" charset="-122"/>
                <a:cs typeface="+mj-cs"/>
              </a:rPr>
            </a:br>
            <a:r>
              <a:rPr lang="zh-CN" altLang="en-US" sz="2000" b="1" dirty="0" smtClean="0">
                <a:solidFill>
                  <a:srgbClr val="00B0F0"/>
                </a:solidFill>
                <a:latin typeface="新宋体" pitchFamily="49" charset="-122"/>
                <a:ea typeface="新宋体" pitchFamily="49" charset="-122"/>
              </a:rPr>
              <a:t>在整个网络范围提供包括主动监测和评估在内的技术支持，保障网络安全，使网络保持最佳运行状态</a:t>
            </a:r>
            <a:r>
              <a:rPr lang="en-US" sz="2000" dirty="0">
                <a:solidFill>
                  <a:srgbClr val="435153"/>
                </a:solidFill>
                <a:latin typeface="新宋体" pitchFamily="49" charset="-122"/>
                <a:ea typeface="新宋体" pitchFamily="49" charset="-122"/>
              </a:rPr>
              <a:t/>
            </a:r>
            <a:br>
              <a:rPr lang="en-US" sz="2000" dirty="0">
                <a:solidFill>
                  <a:srgbClr val="435153"/>
                </a:solidFill>
                <a:latin typeface="新宋体" pitchFamily="49" charset="-122"/>
                <a:ea typeface="新宋体" pitchFamily="49" charset="-122"/>
              </a:rPr>
            </a:br>
            <a:endParaRPr sz="2000" dirty="0">
              <a:latin typeface="新宋体" pitchFamily="49" charset="-122"/>
              <a:ea typeface="新宋体" pitchFamily="49" charset="-122"/>
              <a:cs typeface="+mj-cs"/>
            </a:endParaRPr>
          </a:p>
        </p:txBody>
      </p:sp>
      <p:sp>
        <p:nvSpPr>
          <p:cNvPr id="81" name="TextBox 80"/>
          <p:cNvSpPr txBox="1">
            <a:spLocks noChangeArrowheads="1"/>
          </p:cNvSpPr>
          <p:nvPr/>
        </p:nvSpPr>
        <p:spPr bwMode="auto">
          <a:xfrm rot="-5400000">
            <a:off x="1466853" y="2155799"/>
            <a:ext cx="1177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ts val="2400"/>
              </a:lnSpc>
              <a:spcBef>
                <a:spcPct val="0"/>
              </a:spcBef>
              <a:spcAft>
                <a:spcPct val="0"/>
              </a:spcAft>
            </a:pPr>
            <a:r>
              <a:rPr lang="zh-CN" altLang="en-US" sz="1600" dirty="0" smtClean="0">
                <a:solidFill>
                  <a:srgbClr val="FFFFFF"/>
                </a:solidFill>
                <a:latin typeface="新宋体" pitchFamily="49" charset="-122"/>
                <a:ea typeface="新宋体" pitchFamily="49" charset="-122"/>
              </a:rPr>
              <a:t>深度</a:t>
            </a:r>
            <a:endParaRPr lang="en-US" sz="1600" dirty="0">
              <a:solidFill>
                <a:srgbClr val="FFFFFF"/>
              </a:solidFill>
              <a:latin typeface="新宋体" pitchFamily="49" charset="-122"/>
              <a:ea typeface="新宋体" pitchFamily="49" charset="-122"/>
            </a:endParaRPr>
          </a:p>
        </p:txBody>
      </p:sp>
      <p:sp>
        <p:nvSpPr>
          <p:cNvPr id="82" name="TextBox 81"/>
          <p:cNvSpPr txBox="1">
            <a:spLocks noChangeArrowheads="1"/>
          </p:cNvSpPr>
          <p:nvPr/>
        </p:nvSpPr>
        <p:spPr bwMode="auto">
          <a:xfrm rot="-1800000">
            <a:off x="6977065" y="2136745"/>
            <a:ext cx="1177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ts val="2400"/>
              </a:lnSpc>
              <a:spcBef>
                <a:spcPct val="0"/>
              </a:spcBef>
              <a:spcAft>
                <a:spcPct val="0"/>
              </a:spcAft>
            </a:pPr>
            <a:r>
              <a:rPr lang="zh-CN" altLang="en-US" sz="1600" dirty="0" smtClean="0">
                <a:solidFill>
                  <a:srgbClr val="FFFFFF"/>
                </a:solidFill>
                <a:latin typeface="新宋体" pitchFamily="49" charset="-122"/>
                <a:ea typeface="新宋体" pitchFamily="49" charset="-122"/>
              </a:rPr>
              <a:t>广度</a:t>
            </a:r>
            <a:endParaRPr lang="en-US" sz="1600" dirty="0">
              <a:solidFill>
                <a:srgbClr val="FFFFFF"/>
              </a:solidFill>
              <a:latin typeface="新宋体" pitchFamily="49" charset="-122"/>
              <a:ea typeface="新宋体" pitchFamily="49" charset="-122"/>
            </a:endParaRPr>
          </a:p>
        </p:txBody>
      </p:sp>
      <p:sp>
        <p:nvSpPr>
          <p:cNvPr id="83" name="TextBox 82"/>
          <p:cNvSpPr txBox="1">
            <a:spLocks noChangeArrowheads="1"/>
          </p:cNvSpPr>
          <p:nvPr/>
        </p:nvSpPr>
        <p:spPr bwMode="auto">
          <a:xfrm>
            <a:off x="6191250" y="5395883"/>
            <a:ext cx="19383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ts val="2400"/>
              </a:lnSpc>
              <a:spcBef>
                <a:spcPct val="0"/>
              </a:spcBef>
              <a:spcAft>
                <a:spcPct val="0"/>
              </a:spcAft>
            </a:pPr>
            <a:r>
              <a:rPr lang="zh-CN" altLang="en-US" sz="1600" dirty="0" smtClean="0">
                <a:solidFill>
                  <a:srgbClr val="FFFFFF"/>
                </a:solidFill>
                <a:latin typeface="新宋体" pitchFamily="49" charset="-122"/>
                <a:ea typeface="新宋体" pitchFamily="49" charset="-122"/>
              </a:rPr>
              <a:t>公司规模</a:t>
            </a:r>
            <a:endParaRPr lang="en-US" sz="1600" dirty="0">
              <a:solidFill>
                <a:srgbClr val="FFFFFF"/>
              </a:solidFill>
              <a:latin typeface="新宋体" pitchFamily="49" charset="-122"/>
              <a:ea typeface="新宋体" pitchFamily="49" charset="-122"/>
            </a:endParaRPr>
          </a:p>
        </p:txBody>
      </p:sp>
      <p:grpSp>
        <p:nvGrpSpPr>
          <p:cNvPr id="22" name="Group 2"/>
          <p:cNvGrpSpPr>
            <a:grpSpLocks/>
          </p:cNvGrpSpPr>
          <p:nvPr/>
        </p:nvGrpSpPr>
        <p:grpSpPr bwMode="auto">
          <a:xfrm>
            <a:off x="1941513" y="2740031"/>
            <a:ext cx="4790727" cy="2968625"/>
            <a:chOff x="1941437" y="2739699"/>
            <a:chExt cx="4791285" cy="2969549"/>
          </a:xfrm>
        </p:grpSpPr>
        <p:sp>
          <p:nvSpPr>
            <p:cNvPr id="84" name="Oval 83"/>
            <p:cNvSpPr/>
            <p:nvPr/>
          </p:nvSpPr>
          <p:spPr>
            <a:xfrm>
              <a:off x="1941437" y="2739699"/>
              <a:ext cx="227039" cy="227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89" name="Oval 88"/>
            <p:cNvSpPr/>
            <p:nvPr/>
          </p:nvSpPr>
          <p:spPr>
            <a:xfrm>
              <a:off x="5882073" y="5482165"/>
              <a:ext cx="227039" cy="227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94" name="Oval 93"/>
            <p:cNvSpPr/>
            <p:nvPr/>
          </p:nvSpPr>
          <p:spPr>
            <a:xfrm>
              <a:off x="6505683" y="2780609"/>
              <a:ext cx="227039" cy="2286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93" name="Oval 92"/>
            <p:cNvSpPr/>
            <p:nvPr/>
          </p:nvSpPr>
          <p:spPr>
            <a:xfrm>
              <a:off x="5495866" y="3344272"/>
              <a:ext cx="228627" cy="2286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85" name="Oval 84"/>
            <p:cNvSpPr/>
            <p:nvPr/>
          </p:nvSpPr>
          <p:spPr>
            <a:xfrm>
              <a:off x="1941437" y="3405069"/>
              <a:ext cx="227039" cy="2286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86" name="Oval 85"/>
            <p:cNvSpPr/>
            <p:nvPr/>
          </p:nvSpPr>
          <p:spPr>
            <a:xfrm>
              <a:off x="1941437" y="4737396"/>
              <a:ext cx="227039" cy="227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87" name="Oval 86"/>
            <p:cNvSpPr/>
            <p:nvPr/>
          </p:nvSpPr>
          <p:spPr>
            <a:xfrm>
              <a:off x="1941437" y="4070438"/>
              <a:ext cx="227039" cy="2286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88" name="Oval 87"/>
            <p:cNvSpPr/>
            <p:nvPr/>
          </p:nvSpPr>
          <p:spPr>
            <a:xfrm>
              <a:off x="3487843" y="5482165"/>
              <a:ext cx="227039" cy="227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90" name="Oval 89"/>
            <p:cNvSpPr/>
            <p:nvPr/>
          </p:nvSpPr>
          <p:spPr>
            <a:xfrm>
              <a:off x="3017888" y="4767568"/>
              <a:ext cx="227039" cy="227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91" name="Oval 90"/>
            <p:cNvSpPr/>
            <p:nvPr/>
          </p:nvSpPr>
          <p:spPr>
            <a:xfrm>
              <a:off x="3716470" y="4364217"/>
              <a:ext cx="228627" cy="227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92" name="Oval 91"/>
            <p:cNvSpPr/>
            <p:nvPr/>
          </p:nvSpPr>
          <p:spPr>
            <a:xfrm>
              <a:off x="4416639" y="3960867"/>
              <a:ext cx="227040" cy="227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grpSp>
      <p:grpSp>
        <p:nvGrpSpPr>
          <p:cNvPr id="23" name="Group 22"/>
          <p:cNvGrpSpPr>
            <a:grpSpLocks/>
          </p:cNvGrpSpPr>
          <p:nvPr/>
        </p:nvGrpSpPr>
        <p:grpSpPr bwMode="auto">
          <a:xfrm>
            <a:off x="892176" y="2855913"/>
            <a:ext cx="4424363" cy="4424362"/>
            <a:chOff x="892369" y="2855949"/>
            <a:chExt cx="4424310" cy="4424310"/>
          </a:xfrm>
        </p:grpSpPr>
        <p:sp>
          <p:nvSpPr>
            <p:cNvPr id="96" name="Oval 95"/>
            <p:cNvSpPr/>
            <p:nvPr/>
          </p:nvSpPr>
          <p:spPr>
            <a:xfrm>
              <a:off x="892369" y="2855949"/>
              <a:ext cx="4424310" cy="4424310"/>
            </a:xfrm>
            <a:prstGeom prst="ellipse">
              <a:avLst/>
            </a:prstGeom>
            <a:gradFill flip="none" rotWithShape="1">
              <a:gsLst>
                <a:gs pos="42000">
                  <a:schemeClr val="tx1">
                    <a:alpha val="0"/>
                  </a:schemeClr>
                </a:gs>
                <a:gs pos="64000">
                  <a:schemeClr val="tx1">
                    <a:alpha val="51000"/>
                  </a:schemeClr>
                </a:gs>
                <a:gs pos="85000">
                  <a:schemeClr val="accent5">
                    <a:alpha val="70000"/>
                  </a:schemeClr>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38947" name="TextBox 107"/>
            <p:cNvSpPr txBox="1">
              <a:spLocks noChangeArrowheads="1"/>
            </p:cNvSpPr>
            <p:nvPr/>
          </p:nvSpPr>
          <p:spPr bwMode="auto">
            <a:xfrm>
              <a:off x="2211566" y="3206782"/>
              <a:ext cx="1933552" cy="10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ts val="3600"/>
                </a:lnSpc>
                <a:spcBef>
                  <a:spcPct val="0"/>
                </a:spcBef>
                <a:spcAft>
                  <a:spcPct val="0"/>
                </a:spcAft>
              </a:pPr>
              <a:r>
                <a:rPr lang="zh-CN" altLang="en-US" sz="4000" dirty="0" smtClean="0">
                  <a:solidFill>
                    <a:srgbClr val="FFFFFF"/>
                  </a:solidFill>
                  <a:latin typeface="新宋体" pitchFamily="49" charset="-122"/>
                  <a:ea typeface="新宋体" pitchFamily="49" charset="-122"/>
                </a:rPr>
                <a:t>智能关怀服务</a:t>
              </a:r>
              <a:endParaRPr lang="en-US" sz="4000" dirty="0">
                <a:solidFill>
                  <a:srgbClr val="FFFFFF"/>
                </a:solidFill>
                <a:latin typeface="新宋体" pitchFamily="49" charset="-122"/>
                <a:ea typeface="新宋体" pitchFamily="49" charset="-122"/>
              </a:endParaRPr>
            </a:p>
          </p:txBody>
        </p:sp>
      </p:grpSp>
      <p:sp>
        <p:nvSpPr>
          <p:cNvPr id="110" name="TextBox 109"/>
          <p:cNvSpPr txBox="1">
            <a:spLocks noChangeArrowheads="1"/>
          </p:cNvSpPr>
          <p:nvPr/>
        </p:nvSpPr>
        <p:spPr bwMode="auto">
          <a:xfrm>
            <a:off x="2887664" y="5910263"/>
            <a:ext cx="14271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ts val="1500"/>
              </a:lnSpc>
              <a:spcBef>
                <a:spcPct val="0"/>
              </a:spcBef>
              <a:spcAft>
                <a:spcPct val="0"/>
              </a:spcAft>
            </a:pPr>
            <a:r>
              <a:rPr lang="zh-CN" altLang="en-US" sz="1400" dirty="0" smtClean="0">
                <a:solidFill>
                  <a:srgbClr val="565656"/>
                </a:solidFill>
                <a:latin typeface="新宋体" pitchFamily="49" charset="-122"/>
                <a:ea typeface="新宋体" pitchFamily="49" charset="-122"/>
              </a:rPr>
              <a:t>中型市场</a:t>
            </a:r>
            <a:endParaRPr lang="en-US" sz="1400" dirty="0">
              <a:solidFill>
                <a:srgbClr val="565656"/>
              </a:solidFill>
              <a:latin typeface="新宋体" pitchFamily="49" charset="-122"/>
              <a:ea typeface="新宋体" pitchFamily="49" charset="-122"/>
            </a:endParaRPr>
          </a:p>
        </p:txBody>
      </p:sp>
      <p:sp>
        <p:nvSpPr>
          <p:cNvPr id="111" name="TextBox 110"/>
          <p:cNvSpPr txBox="1">
            <a:spLocks noChangeArrowheads="1"/>
          </p:cNvSpPr>
          <p:nvPr/>
        </p:nvSpPr>
        <p:spPr bwMode="auto">
          <a:xfrm>
            <a:off x="5116513" y="5910263"/>
            <a:ext cx="17589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ts val="1500"/>
              </a:lnSpc>
              <a:spcBef>
                <a:spcPct val="0"/>
              </a:spcBef>
              <a:spcAft>
                <a:spcPct val="0"/>
              </a:spcAft>
            </a:pPr>
            <a:r>
              <a:rPr lang="zh-CN" altLang="en-US" sz="1400" dirty="0" smtClean="0">
                <a:solidFill>
                  <a:srgbClr val="565656"/>
                </a:solidFill>
                <a:latin typeface="新宋体" pitchFamily="49" charset="-122"/>
                <a:ea typeface="新宋体" pitchFamily="49" charset="-122"/>
              </a:rPr>
              <a:t>大型企业</a:t>
            </a:r>
            <a:endParaRPr lang="en-US" sz="1400" dirty="0">
              <a:solidFill>
                <a:srgbClr val="565656"/>
              </a:solidFill>
              <a:latin typeface="新宋体" pitchFamily="49" charset="-122"/>
              <a:ea typeface="新宋体" pitchFamily="49" charset="-122"/>
            </a:endParaRPr>
          </a:p>
        </p:txBody>
      </p:sp>
      <p:sp>
        <p:nvSpPr>
          <p:cNvPr id="117" name="TextBox 116"/>
          <p:cNvSpPr txBox="1">
            <a:spLocks noChangeArrowheads="1"/>
          </p:cNvSpPr>
          <p:nvPr/>
        </p:nvSpPr>
        <p:spPr bwMode="auto">
          <a:xfrm>
            <a:off x="5346703" y="3857625"/>
            <a:ext cx="20113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ts val="1500"/>
              </a:lnSpc>
              <a:spcBef>
                <a:spcPct val="0"/>
              </a:spcBef>
              <a:spcAft>
                <a:spcPct val="0"/>
              </a:spcAft>
            </a:pPr>
            <a:r>
              <a:rPr lang="zh-CN" altLang="en-US" sz="1400" dirty="0">
                <a:solidFill>
                  <a:srgbClr val="565656"/>
                </a:solidFill>
                <a:latin typeface="新宋体" pitchFamily="49" charset="-122"/>
                <a:ea typeface="新宋体" pitchFamily="49" charset="-122"/>
              </a:rPr>
              <a:t>服务</a:t>
            </a:r>
            <a:r>
              <a:rPr lang="zh-CN" altLang="en-US" sz="1400" dirty="0" smtClean="0">
                <a:solidFill>
                  <a:srgbClr val="565656"/>
                </a:solidFill>
                <a:latin typeface="新宋体" pitchFamily="49" charset="-122"/>
                <a:ea typeface="新宋体" pitchFamily="49" charset="-122"/>
              </a:rPr>
              <a:t>器</a:t>
            </a:r>
            <a:endParaRPr lang="en-US" sz="1400" dirty="0">
              <a:solidFill>
                <a:srgbClr val="565656"/>
              </a:solidFill>
              <a:latin typeface="新宋体" pitchFamily="49" charset="-122"/>
              <a:ea typeface="新宋体" pitchFamily="49" charset="-122"/>
            </a:endParaRPr>
          </a:p>
        </p:txBody>
      </p:sp>
      <p:sp>
        <p:nvSpPr>
          <p:cNvPr id="118" name="TextBox 117"/>
          <p:cNvSpPr txBox="1">
            <a:spLocks noChangeArrowheads="1"/>
          </p:cNvSpPr>
          <p:nvPr/>
        </p:nvSpPr>
        <p:spPr bwMode="auto">
          <a:xfrm>
            <a:off x="6027738" y="3478213"/>
            <a:ext cx="20129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ts val="1500"/>
              </a:lnSpc>
              <a:spcBef>
                <a:spcPct val="0"/>
              </a:spcBef>
              <a:spcAft>
                <a:spcPct val="0"/>
              </a:spcAft>
            </a:pPr>
            <a:r>
              <a:rPr lang="zh-CN" altLang="en-US" sz="1400" dirty="0" smtClean="0">
                <a:solidFill>
                  <a:srgbClr val="565656"/>
                </a:solidFill>
                <a:latin typeface="新宋体" pitchFamily="49" charset="-122"/>
                <a:ea typeface="新宋体" pitchFamily="49" charset="-122"/>
              </a:rPr>
              <a:t>视频</a:t>
            </a:r>
            <a:r>
              <a:rPr lang="en-US" altLang="zh-CN" sz="1400" dirty="0" smtClean="0">
                <a:solidFill>
                  <a:srgbClr val="565656"/>
                </a:solidFill>
                <a:latin typeface="新宋体" pitchFamily="49" charset="-122"/>
                <a:ea typeface="新宋体" pitchFamily="49" charset="-122"/>
              </a:rPr>
              <a:t>/</a:t>
            </a:r>
            <a:r>
              <a:rPr lang="zh-CN" altLang="en-US" sz="1400" dirty="0" smtClean="0">
                <a:solidFill>
                  <a:srgbClr val="565656"/>
                </a:solidFill>
                <a:latin typeface="新宋体" pitchFamily="49" charset="-122"/>
                <a:ea typeface="新宋体" pitchFamily="49" charset="-122"/>
              </a:rPr>
              <a:t>网真</a:t>
            </a:r>
            <a:endParaRPr lang="en-US" sz="1400" dirty="0">
              <a:solidFill>
                <a:srgbClr val="565656"/>
              </a:solidFill>
              <a:latin typeface="新宋体" pitchFamily="49" charset="-122"/>
              <a:ea typeface="新宋体" pitchFamily="49" charset="-122"/>
            </a:endParaRPr>
          </a:p>
        </p:txBody>
      </p:sp>
      <p:grpSp>
        <p:nvGrpSpPr>
          <p:cNvPr id="40992" name="Group 21"/>
          <p:cNvGrpSpPr>
            <a:grpSpLocks/>
          </p:cNvGrpSpPr>
          <p:nvPr/>
        </p:nvGrpSpPr>
        <p:grpSpPr bwMode="auto">
          <a:xfrm>
            <a:off x="1941514" y="3405188"/>
            <a:ext cx="2701925" cy="2303462"/>
            <a:chOff x="-3354463" y="4217476"/>
            <a:chExt cx="2702686" cy="2303826"/>
          </a:xfrm>
        </p:grpSpPr>
        <p:sp>
          <p:nvSpPr>
            <p:cNvPr id="98" name="Oval 97"/>
            <p:cNvSpPr>
              <a:spLocks noChangeArrowheads="1"/>
            </p:cNvSpPr>
            <p:nvPr/>
          </p:nvSpPr>
          <p:spPr bwMode="auto">
            <a:xfrm>
              <a:off x="-3354463" y="4217476"/>
              <a:ext cx="227076" cy="227048"/>
            </a:xfrm>
            <a:prstGeom prst="ellipse">
              <a:avLst/>
            </a:prstGeom>
            <a:solidFill>
              <a:srgbClr val="104657"/>
            </a:solidFill>
            <a:ln>
              <a:noFill/>
            </a:ln>
            <a:effectLst>
              <a:outerShdw sx="102000" sy="102000" algn="ctr" rotWithShape="0">
                <a:schemeClr val="bg1"/>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sp>
          <p:nvSpPr>
            <p:cNvPr id="100" name="Oval 99"/>
            <p:cNvSpPr>
              <a:spLocks noChangeArrowheads="1"/>
            </p:cNvSpPr>
            <p:nvPr/>
          </p:nvSpPr>
          <p:spPr bwMode="auto">
            <a:xfrm>
              <a:off x="-3354463" y="5549598"/>
              <a:ext cx="227076" cy="227049"/>
            </a:xfrm>
            <a:prstGeom prst="ellipse">
              <a:avLst/>
            </a:prstGeom>
            <a:solidFill>
              <a:srgbClr val="104657"/>
            </a:solidFill>
            <a:ln>
              <a:noFill/>
            </a:ln>
            <a:effectLst>
              <a:outerShdw sx="102000" sy="102000" algn="ctr" rotWithShape="0">
                <a:schemeClr val="bg1"/>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sp>
          <p:nvSpPr>
            <p:cNvPr id="102" name="Oval 101"/>
            <p:cNvSpPr>
              <a:spLocks noChangeArrowheads="1"/>
            </p:cNvSpPr>
            <p:nvPr/>
          </p:nvSpPr>
          <p:spPr bwMode="auto">
            <a:xfrm>
              <a:off x="-3354463" y="4882743"/>
              <a:ext cx="227076" cy="228636"/>
            </a:xfrm>
            <a:prstGeom prst="ellipse">
              <a:avLst/>
            </a:prstGeom>
            <a:solidFill>
              <a:srgbClr val="104657"/>
            </a:solidFill>
            <a:ln>
              <a:noFill/>
            </a:ln>
            <a:effectLst>
              <a:outerShdw sx="102000" sy="102000" algn="ctr" rotWithShape="0">
                <a:schemeClr val="bg1"/>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sp>
          <p:nvSpPr>
            <p:cNvPr id="103" name="Oval 102"/>
            <p:cNvSpPr>
              <a:spLocks noChangeArrowheads="1"/>
            </p:cNvSpPr>
            <p:nvPr/>
          </p:nvSpPr>
          <p:spPr bwMode="auto">
            <a:xfrm>
              <a:off x="-1809391" y="6294254"/>
              <a:ext cx="228664" cy="227048"/>
            </a:xfrm>
            <a:prstGeom prst="ellipse">
              <a:avLst/>
            </a:prstGeom>
            <a:solidFill>
              <a:srgbClr val="104657"/>
            </a:solidFill>
            <a:ln>
              <a:noFill/>
            </a:ln>
            <a:effectLst>
              <a:outerShdw sx="102000" sy="102000" algn="ctr" rotWithShape="0">
                <a:schemeClr val="bg1"/>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sp>
          <p:nvSpPr>
            <p:cNvPr id="104" name="Oval 103"/>
            <p:cNvSpPr>
              <a:spLocks noChangeArrowheads="1"/>
            </p:cNvSpPr>
            <p:nvPr/>
          </p:nvSpPr>
          <p:spPr bwMode="auto">
            <a:xfrm>
              <a:off x="-2277835" y="5579766"/>
              <a:ext cx="227076" cy="227048"/>
            </a:xfrm>
            <a:prstGeom prst="ellipse">
              <a:avLst/>
            </a:prstGeom>
            <a:solidFill>
              <a:srgbClr val="104657"/>
            </a:solidFill>
            <a:ln>
              <a:noFill/>
            </a:ln>
            <a:effectLst>
              <a:outerShdw sx="102000" sy="102000" algn="ctr" rotWithShape="0">
                <a:schemeClr val="bg1"/>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sp>
          <p:nvSpPr>
            <p:cNvPr id="109" name="Oval 108"/>
            <p:cNvSpPr>
              <a:spLocks noChangeArrowheads="1"/>
            </p:cNvSpPr>
            <p:nvPr/>
          </p:nvSpPr>
          <p:spPr bwMode="auto">
            <a:xfrm>
              <a:off x="-1579138" y="5176478"/>
              <a:ext cx="227076" cy="227048"/>
            </a:xfrm>
            <a:prstGeom prst="ellipse">
              <a:avLst/>
            </a:prstGeom>
            <a:solidFill>
              <a:srgbClr val="104657"/>
            </a:solidFill>
            <a:ln>
              <a:noFill/>
            </a:ln>
            <a:effectLst>
              <a:outerShdw sx="102000" sy="102000" algn="ctr" rotWithShape="0">
                <a:schemeClr val="bg1"/>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sp>
          <p:nvSpPr>
            <p:cNvPr id="112" name="Oval 111"/>
            <p:cNvSpPr>
              <a:spLocks noChangeArrowheads="1"/>
            </p:cNvSpPr>
            <p:nvPr/>
          </p:nvSpPr>
          <p:spPr bwMode="auto">
            <a:xfrm>
              <a:off x="-878854" y="4773189"/>
              <a:ext cx="227077" cy="227048"/>
            </a:xfrm>
            <a:prstGeom prst="ellipse">
              <a:avLst/>
            </a:prstGeom>
            <a:solidFill>
              <a:srgbClr val="104657"/>
            </a:solidFill>
            <a:ln>
              <a:noFill/>
            </a:ln>
            <a:effectLst>
              <a:outerShdw sx="102000" sy="102000" algn="ctr" rotWithShape="0">
                <a:schemeClr val="bg1"/>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grpSp>
      <p:sp>
        <p:nvSpPr>
          <p:cNvPr id="101" name="TextBox 6"/>
          <p:cNvSpPr txBox="1">
            <a:spLocks noChangeArrowheads="1"/>
          </p:cNvSpPr>
          <p:nvPr/>
        </p:nvSpPr>
        <p:spPr bwMode="auto">
          <a:xfrm>
            <a:off x="293688" y="2615799"/>
            <a:ext cx="148431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ts val="1500"/>
              </a:lnSpc>
              <a:spcBef>
                <a:spcPct val="0"/>
              </a:spcBef>
              <a:spcAft>
                <a:spcPct val="0"/>
              </a:spcAft>
            </a:pPr>
            <a:r>
              <a:rPr lang="zh-CN" altLang="en-US" sz="1400" dirty="0" smtClean="0">
                <a:solidFill>
                  <a:srgbClr val="565656"/>
                </a:solidFill>
                <a:latin typeface="新宋体" pitchFamily="49" charset="-122"/>
                <a:ea typeface="新宋体" pitchFamily="49" charset="-122"/>
              </a:rPr>
              <a:t>应用</a:t>
            </a:r>
            <a:r>
              <a:rPr lang="en-US" sz="1400" dirty="0" smtClean="0">
                <a:solidFill>
                  <a:srgbClr val="565656"/>
                </a:solidFill>
                <a:latin typeface="新宋体" pitchFamily="49" charset="-122"/>
                <a:ea typeface="新宋体" pitchFamily="49" charset="-122"/>
              </a:rPr>
              <a:t>/ </a:t>
            </a:r>
            <a:r>
              <a:rPr lang="zh-CN" altLang="en-US" sz="1400" dirty="0" smtClean="0">
                <a:solidFill>
                  <a:srgbClr val="565656"/>
                </a:solidFill>
                <a:latin typeface="新宋体" pitchFamily="49" charset="-122"/>
                <a:ea typeface="新宋体" pitchFamily="49" charset="-122"/>
              </a:rPr>
              <a:t>解决方案管理</a:t>
            </a:r>
            <a:endParaRPr lang="en-US" sz="1400" dirty="0">
              <a:solidFill>
                <a:srgbClr val="565656"/>
              </a:solidFill>
              <a:latin typeface="新宋体" pitchFamily="49" charset="-122"/>
              <a:ea typeface="新宋体" pitchFamily="49" charset="-122"/>
            </a:endParaRPr>
          </a:p>
        </p:txBody>
      </p:sp>
      <p:sp>
        <p:nvSpPr>
          <p:cNvPr id="105" name="TextBox 6"/>
          <p:cNvSpPr txBox="1">
            <a:spLocks noChangeArrowheads="1"/>
          </p:cNvSpPr>
          <p:nvPr/>
        </p:nvSpPr>
        <p:spPr bwMode="auto">
          <a:xfrm>
            <a:off x="293688" y="3390789"/>
            <a:ext cx="148431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ts val="1500"/>
              </a:lnSpc>
              <a:spcBef>
                <a:spcPct val="0"/>
              </a:spcBef>
              <a:spcAft>
                <a:spcPct val="0"/>
              </a:spcAft>
            </a:pPr>
            <a:r>
              <a:rPr lang="zh-CN" altLang="en-US" sz="1400" dirty="0" smtClean="0">
                <a:solidFill>
                  <a:srgbClr val="565656"/>
                </a:solidFill>
                <a:latin typeface="新宋体" pitchFamily="49" charset="-122"/>
                <a:ea typeface="新宋体" pitchFamily="49" charset="-122"/>
              </a:rPr>
              <a:t>主动通知</a:t>
            </a:r>
            <a:endParaRPr lang="en-US" sz="1400" dirty="0">
              <a:solidFill>
                <a:srgbClr val="565656"/>
              </a:solidFill>
              <a:latin typeface="新宋体" pitchFamily="49" charset="-122"/>
              <a:ea typeface="新宋体" pitchFamily="49" charset="-122"/>
            </a:endParaRPr>
          </a:p>
        </p:txBody>
      </p:sp>
      <p:sp>
        <p:nvSpPr>
          <p:cNvPr id="106" name="TextBox 6"/>
          <p:cNvSpPr txBox="1">
            <a:spLocks noChangeArrowheads="1"/>
          </p:cNvSpPr>
          <p:nvPr/>
        </p:nvSpPr>
        <p:spPr bwMode="auto">
          <a:xfrm>
            <a:off x="293688" y="4042305"/>
            <a:ext cx="148431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ts val="1500"/>
              </a:lnSpc>
              <a:spcBef>
                <a:spcPct val="0"/>
              </a:spcBef>
              <a:spcAft>
                <a:spcPct val="0"/>
              </a:spcAft>
            </a:pPr>
            <a:r>
              <a:rPr lang="zh-CN" altLang="en-US" sz="1400" dirty="0" smtClean="0">
                <a:solidFill>
                  <a:srgbClr val="565656"/>
                </a:solidFill>
                <a:latin typeface="新宋体" pitchFamily="49" charset="-122"/>
                <a:ea typeface="新宋体" pitchFamily="49" charset="-122"/>
              </a:rPr>
              <a:t>远程监测</a:t>
            </a:r>
            <a:endParaRPr lang="en-US" sz="1400" dirty="0">
              <a:solidFill>
                <a:srgbClr val="565656"/>
              </a:solidFill>
              <a:latin typeface="新宋体" pitchFamily="49" charset="-122"/>
              <a:ea typeface="新宋体" pitchFamily="49" charset="-122"/>
            </a:endParaRPr>
          </a:p>
        </p:txBody>
      </p:sp>
      <p:sp>
        <p:nvSpPr>
          <p:cNvPr id="107" name="TextBox 6"/>
          <p:cNvSpPr txBox="1">
            <a:spLocks noChangeArrowheads="1"/>
          </p:cNvSpPr>
          <p:nvPr/>
        </p:nvSpPr>
        <p:spPr bwMode="auto">
          <a:xfrm>
            <a:off x="293688" y="4708260"/>
            <a:ext cx="148431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ts val="1500"/>
              </a:lnSpc>
              <a:spcBef>
                <a:spcPct val="0"/>
              </a:spcBef>
              <a:spcAft>
                <a:spcPct val="0"/>
              </a:spcAft>
            </a:pPr>
            <a:r>
              <a:rPr lang="zh-CN" altLang="en-US" sz="1400" dirty="0" smtClean="0">
                <a:solidFill>
                  <a:srgbClr val="565656"/>
                </a:solidFill>
                <a:latin typeface="新宋体" pitchFamily="49" charset="-122"/>
                <a:ea typeface="新宋体" pitchFamily="49" charset="-122"/>
              </a:rPr>
              <a:t>硬件和软件支持</a:t>
            </a:r>
            <a:endParaRPr lang="en-US" sz="1400" dirty="0">
              <a:solidFill>
                <a:srgbClr val="565656"/>
              </a:solidFill>
              <a:latin typeface="新宋体" pitchFamily="49" charset="-122"/>
              <a:ea typeface="新宋体" pitchFamily="49" charset="-122"/>
            </a:endParaRPr>
          </a:p>
        </p:txBody>
      </p:sp>
      <p:sp>
        <p:nvSpPr>
          <p:cNvPr id="114" name="TextBox 113"/>
          <p:cNvSpPr txBox="1">
            <a:spLocks noChangeArrowheads="1"/>
          </p:cNvSpPr>
          <p:nvPr/>
        </p:nvSpPr>
        <p:spPr bwMode="auto">
          <a:xfrm>
            <a:off x="3302003" y="4998772"/>
            <a:ext cx="201136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ts val="1500"/>
              </a:lnSpc>
              <a:spcBef>
                <a:spcPct val="0"/>
              </a:spcBef>
              <a:spcAft>
                <a:spcPct val="0"/>
              </a:spcAft>
            </a:pPr>
            <a:r>
              <a:rPr lang="zh-CN" altLang="en-US" sz="1400" dirty="0" smtClean="0">
                <a:solidFill>
                  <a:srgbClr val="565656"/>
                </a:solidFill>
                <a:latin typeface="新宋体" pitchFamily="49" charset="-122"/>
                <a:ea typeface="新宋体" pitchFamily="49" charset="-122"/>
              </a:rPr>
              <a:t>路由和交换</a:t>
            </a:r>
            <a:endParaRPr lang="en-US" sz="1400" dirty="0">
              <a:solidFill>
                <a:srgbClr val="565656"/>
              </a:solidFill>
              <a:latin typeface="新宋体" pitchFamily="49" charset="-122"/>
              <a:ea typeface="新宋体" pitchFamily="49" charset="-122"/>
            </a:endParaRPr>
          </a:p>
        </p:txBody>
      </p:sp>
      <p:sp>
        <p:nvSpPr>
          <p:cNvPr id="115" name="TextBox 114"/>
          <p:cNvSpPr txBox="1">
            <a:spLocks noChangeArrowheads="1"/>
          </p:cNvSpPr>
          <p:nvPr/>
        </p:nvSpPr>
        <p:spPr bwMode="auto">
          <a:xfrm>
            <a:off x="3984628" y="4618038"/>
            <a:ext cx="20113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ts val="1500"/>
              </a:lnSpc>
              <a:spcBef>
                <a:spcPct val="0"/>
              </a:spcBef>
              <a:spcAft>
                <a:spcPct val="0"/>
              </a:spcAft>
            </a:pPr>
            <a:r>
              <a:rPr lang="zh-CN" altLang="en-US" sz="1400" dirty="0" smtClean="0">
                <a:solidFill>
                  <a:srgbClr val="565656"/>
                </a:solidFill>
                <a:latin typeface="新宋体" pitchFamily="49" charset="-122"/>
                <a:ea typeface="新宋体" pitchFamily="49" charset="-122"/>
              </a:rPr>
              <a:t>语音</a:t>
            </a:r>
            <a:endParaRPr lang="en-US" sz="1400" dirty="0">
              <a:solidFill>
                <a:srgbClr val="565656"/>
              </a:solidFill>
              <a:latin typeface="新宋体" pitchFamily="49" charset="-122"/>
              <a:ea typeface="新宋体" pitchFamily="49" charset="-122"/>
            </a:endParaRPr>
          </a:p>
        </p:txBody>
      </p:sp>
      <p:sp>
        <p:nvSpPr>
          <p:cNvPr id="116" name="TextBox 115"/>
          <p:cNvSpPr txBox="1">
            <a:spLocks noChangeArrowheads="1"/>
          </p:cNvSpPr>
          <p:nvPr/>
        </p:nvSpPr>
        <p:spPr bwMode="auto">
          <a:xfrm>
            <a:off x="4665663" y="4238631"/>
            <a:ext cx="20113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ts val="1500"/>
              </a:lnSpc>
              <a:spcBef>
                <a:spcPct val="0"/>
              </a:spcBef>
              <a:spcAft>
                <a:spcPct val="0"/>
              </a:spcAft>
            </a:pPr>
            <a:r>
              <a:rPr lang="zh-CN" altLang="en-US" sz="1400" dirty="0" smtClean="0">
                <a:solidFill>
                  <a:srgbClr val="565656"/>
                </a:solidFill>
                <a:latin typeface="新宋体" pitchFamily="49" charset="-122"/>
                <a:ea typeface="新宋体" pitchFamily="49" charset="-122"/>
              </a:rPr>
              <a:t>安全</a:t>
            </a:r>
            <a:endParaRPr lang="en-US" sz="1400" dirty="0">
              <a:solidFill>
                <a:srgbClr val="565656"/>
              </a:solidFill>
              <a:latin typeface="新宋体" pitchFamily="49" charset="-122"/>
              <a:ea typeface="新宋体" pitchFamily="49" charset="-122"/>
            </a:endParaRPr>
          </a:p>
        </p:txBody>
      </p:sp>
    </p:spTree>
    <p:extLst>
      <p:ext uri="{BB962C8B-B14F-4D97-AF65-F5344CB8AC3E}">
        <p14:creationId xmlns:p14="http://schemas.microsoft.com/office/powerpoint/2010/main" val="5164354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par>
                          <p:cTn id="8" fill="hold" nodeType="afterGroup">
                            <p:stCondLst>
                              <p:cond delay="500"/>
                            </p:stCondLst>
                            <p:childTnLst>
                              <p:par>
                                <p:cTn id="9" presetID="18" presetClass="entr" presetSubtype="3"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strips(upRight)">
                                      <p:cBhvr>
                                        <p:cTn id="11" dur="500"/>
                                        <p:tgtEl>
                                          <p:spTgt spid="22"/>
                                        </p:tgtEl>
                                      </p:cBhvr>
                                    </p:animEffect>
                                  </p:childTnLst>
                                </p:cTn>
                              </p:par>
                            </p:childTnLst>
                          </p:cTn>
                        </p:par>
                        <p:par>
                          <p:cTn id="12" fill="hold" nodeType="afterGroup">
                            <p:stCondLst>
                              <p:cond delay="1000"/>
                            </p:stCondLst>
                            <p:childTnLst>
                              <p:par>
                                <p:cTn id="13" presetID="10" presetClass="entr" presetSubtype="0" repeatCount="400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
                                        <p:tgtEl>
                                          <p:spTgt spid="81"/>
                                        </p:tgtEl>
                                      </p:cBhvr>
                                    </p:animEffect>
                                  </p:childTnLst>
                                </p:cTn>
                              </p:par>
                              <p:par>
                                <p:cTn id="16" presetID="10" presetClass="entr" presetSubtype="0" repeatCount="4000" fill="hold" grpId="0"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100"/>
                                        <p:tgtEl>
                                          <p:spTgt spid="82"/>
                                        </p:tgtEl>
                                      </p:cBhvr>
                                    </p:animEffect>
                                  </p:childTnLst>
                                </p:cTn>
                              </p:par>
                              <p:par>
                                <p:cTn id="19" presetID="10" presetClass="entr" presetSubtype="0" repeatCount="400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100"/>
                                        <p:tgtEl>
                                          <p:spTgt spid="83"/>
                                        </p:tgtEl>
                                      </p:cBhvr>
                                    </p:animEffect>
                                  </p:childTnLst>
                                </p:cTn>
                              </p:par>
                            </p:childTnLst>
                          </p:cTn>
                        </p:par>
                        <p:par>
                          <p:cTn id="22" fill="hold" nodeType="afterGroup">
                            <p:stCondLst>
                              <p:cond delay="1400"/>
                            </p:stCondLst>
                            <p:childTnLst>
                              <p:par>
                                <p:cTn id="23" presetID="10" presetClass="entr" presetSubtype="0" fill="hold" grpId="0"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500"/>
                                        <p:tgtEl>
                                          <p:spTgt spid="1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500"/>
                                        <p:tgtEl>
                                          <p:spTgt spid="1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5"/>
                                        </p:tgtEl>
                                        <p:attrNameLst>
                                          <p:attrName>style.visibility</p:attrName>
                                        </p:attrNameLst>
                                      </p:cBhvr>
                                      <p:to>
                                        <p:strVal val="visible"/>
                                      </p:to>
                                    </p:set>
                                    <p:animEffect transition="in" filter="fade">
                                      <p:cBhvr>
                                        <p:cTn id="40" dur="500"/>
                                        <p:tgtEl>
                                          <p:spTgt spid="1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500"/>
                                        <p:tgtEl>
                                          <p:spTgt spid="1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in" filter="fade">
                                      <p:cBhvr>
                                        <p:cTn id="46" dur="500"/>
                                        <p:tgtEl>
                                          <p:spTgt spid="1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500"/>
                                        <p:tgtEl>
                                          <p:spTgt spid="1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500"/>
                                        <p:tgtEl>
                                          <p:spTgt spid="1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fade">
                                      <p:cBhvr>
                                        <p:cTn id="55" dur="500"/>
                                        <p:tgtEl>
                                          <p:spTgt spid="111"/>
                                        </p:tgtEl>
                                      </p:cBhvr>
                                    </p:animEffect>
                                  </p:childTnLst>
                                </p:cTn>
                              </p:par>
                            </p:childTnLst>
                          </p:cTn>
                        </p:par>
                        <p:par>
                          <p:cTn id="56" fill="hold" nodeType="afterGroup">
                            <p:stCondLst>
                              <p:cond delay="1900"/>
                            </p:stCondLst>
                            <p:childTnLst>
                              <p:par>
                                <p:cTn id="57" presetID="53" presetClass="entr" presetSubtype="16"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childTnLst>
                          </p:cTn>
                        </p:par>
                        <p:par>
                          <p:cTn id="62" fill="hold" nodeType="afterGroup">
                            <p:stCondLst>
                              <p:cond delay="2400"/>
                            </p:stCondLst>
                            <p:childTnLst>
                              <p:par>
                                <p:cTn id="63" presetID="10" presetClass="entr" presetSubtype="0" repeatCount="4000" fill="hold" nodeType="afterEffect">
                                  <p:stCondLst>
                                    <p:cond delay="0"/>
                                  </p:stCondLst>
                                  <p:childTnLst>
                                    <p:set>
                                      <p:cBhvr>
                                        <p:cTn id="64" dur="1" fill="hold">
                                          <p:stCondLst>
                                            <p:cond delay="0"/>
                                          </p:stCondLst>
                                        </p:cTn>
                                        <p:tgtEl>
                                          <p:spTgt spid="40992"/>
                                        </p:tgtEl>
                                        <p:attrNameLst>
                                          <p:attrName>style.visibility</p:attrName>
                                        </p:attrNameLst>
                                      </p:cBhvr>
                                      <p:to>
                                        <p:strVal val="visible"/>
                                      </p:to>
                                    </p:set>
                                    <p:animEffect transition="in" filter="fade">
                                      <p:cBhvr>
                                        <p:cTn id="65" dur="100"/>
                                        <p:tgtEl>
                                          <p:spTgt spid="40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110" grpId="0"/>
      <p:bldP spid="111" grpId="0"/>
      <p:bldP spid="117" grpId="0"/>
      <p:bldP spid="118" grpId="0"/>
      <p:bldP spid="101" grpId="0"/>
      <p:bldP spid="105" grpId="0"/>
      <p:bldP spid="106" grpId="0"/>
      <p:bldP spid="107" grpId="0"/>
      <p:bldP spid="114" grpId="0"/>
      <p:bldP spid="115" grpId="0"/>
      <p:bldP spid="1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5"/>
          <p:cNvSpPr>
            <a:spLocks noGrp="1" noChangeArrowheads="1"/>
          </p:cNvSpPr>
          <p:nvPr>
            <p:ph type="title"/>
          </p:nvPr>
        </p:nvSpPr>
        <p:spPr>
          <a:xfrm>
            <a:off x="76200" y="72008"/>
            <a:ext cx="8888288" cy="980728"/>
          </a:xfrm>
        </p:spPr>
        <p:txBody>
          <a:bodyPr anchor="ctr"/>
          <a:lstStyle/>
          <a:p>
            <a:pPr eaLnBrk="1" fontAlgn="auto" hangingPunct="1">
              <a:spcAft>
                <a:spcPts val="0"/>
              </a:spcAft>
              <a:buSzPct val="100000"/>
              <a:defRPr/>
            </a:pPr>
            <a:r>
              <a:rPr lang="zh-CN" altLang="en-US" sz="3200" dirty="0" smtClean="0">
                <a:gradFill>
                  <a:gsLst>
                    <a:gs pos="0">
                      <a:schemeClr val="tx1"/>
                    </a:gs>
                    <a:gs pos="44000">
                      <a:srgbClr val="01BBBB"/>
                    </a:gs>
                    <a:gs pos="100000">
                      <a:schemeClr val="accent4"/>
                    </a:gs>
                  </a:gsLst>
                  <a:lin ang="4800000" scaled="0"/>
                </a:gradFill>
                <a:sym typeface="Arial" pitchFamily="34" charset="0"/>
              </a:rPr>
              <a:t>智能关怀服务（</a:t>
            </a:r>
            <a:r>
              <a:rPr altLang="ja-JP" sz="3200" dirty="0" smtClean="0">
                <a:gradFill>
                  <a:gsLst>
                    <a:gs pos="0">
                      <a:schemeClr val="tx1"/>
                    </a:gs>
                    <a:gs pos="44000">
                      <a:srgbClr val="01BBBB"/>
                    </a:gs>
                    <a:gs pos="100000">
                      <a:schemeClr val="accent4"/>
                    </a:gs>
                  </a:gsLst>
                  <a:lin ang="4800000" scaled="0"/>
                </a:gradFill>
                <a:latin typeface="宋体" pitchFamily="2" charset="-122"/>
                <a:ea typeface="宋体" pitchFamily="2" charset="-122"/>
                <a:sym typeface="Arial" pitchFamily="34" charset="0"/>
              </a:rPr>
              <a:t>Smart </a:t>
            </a:r>
            <a:r>
              <a:rPr altLang="ja-JP" sz="3200" smtClean="0">
                <a:gradFill>
                  <a:gsLst>
                    <a:gs pos="0">
                      <a:schemeClr val="tx1"/>
                    </a:gs>
                    <a:gs pos="44000">
                      <a:srgbClr val="01BBBB"/>
                    </a:gs>
                    <a:gs pos="100000">
                      <a:schemeClr val="accent4"/>
                    </a:gs>
                  </a:gsLst>
                  <a:lin ang="4800000" scaled="0"/>
                </a:gradFill>
                <a:latin typeface="宋体" pitchFamily="2" charset="-122"/>
                <a:ea typeface="宋体" pitchFamily="2" charset="-122"/>
                <a:sym typeface="Arial" pitchFamily="34" charset="0"/>
              </a:rPr>
              <a:t>Care)</a:t>
            </a:r>
            <a:r>
              <a:rPr lang="zh-CN" altLang="en-US" sz="3200" dirty="0" smtClean="0">
                <a:gradFill>
                  <a:gsLst>
                    <a:gs pos="0">
                      <a:schemeClr val="tx1"/>
                    </a:gs>
                    <a:gs pos="44000">
                      <a:srgbClr val="01BBBB"/>
                    </a:gs>
                    <a:gs pos="100000">
                      <a:schemeClr val="accent4"/>
                    </a:gs>
                  </a:gsLst>
                  <a:lin ang="4800000" scaled="0"/>
                </a:gradFill>
                <a:latin typeface="宋体" pitchFamily="2" charset="-122"/>
                <a:ea typeface="宋体" pitchFamily="2" charset="-122"/>
                <a:sym typeface="Arial" pitchFamily="34" charset="0"/>
              </a:rPr>
              <a:t>工作流程</a:t>
            </a:r>
            <a:endParaRPr lang="ja-JP" altLang="en-US" sz="3200" dirty="0" smtClean="0">
              <a:gradFill>
                <a:gsLst>
                  <a:gs pos="0">
                    <a:schemeClr val="tx1"/>
                  </a:gs>
                  <a:gs pos="44000">
                    <a:srgbClr val="01BBBB"/>
                  </a:gs>
                  <a:gs pos="100000">
                    <a:schemeClr val="accent4"/>
                  </a:gs>
                </a:gsLst>
                <a:lin ang="4800000" scaled="0"/>
              </a:gradFill>
              <a:latin typeface="宋体" pitchFamily="2" charset="-122"/>
              <a:ea typeface="宋体" pitchFamily="2" charset="-122"/>
              <a:sym typeface="Arial" pitchFamily="34" charset="0"/>
            </a:endParaRPr>
          </a:p>
        </p:txBody>
      </p:sp>
      <p:sp>
        <p:nvSpPr>
          <p:cNvPr id="70" name="Round Same Side Corner Rectangle 69"/>
          <p:cNvSpPr>
            <a:spLocks/>
          </p:cNvSpPr>
          <p:nvPr/>
        </p:nvSpPr>
        <p:spPr bwMode="auto">
          <a:xfrm>
            <a:off x="304800" y="1289844"/>
            <a:ext cx="2681288" cy="4343400"/>
          </a:xfrm>
          <a:custGeom>
            <a:avLst/>
            <a:gdLst>
              <a:gd name="T0" fmla="*/ 2681287 w 2681287"/>
              <a:gd name="T1" fmla="*/ 2445546 h 4891087"/>
              <a:gd name="T2" fmla="*/ 1340645 w 2681287"/>
              <a:gd name="T3" fmla="*/ 4891087 h 4891087"/>
              <a:gd name="T4" fmla="*/ 0 w 2681287"/>
              <a:gd name="T5" fmla="*/ 2445546 h 4891087"/>
              <a:gd name="T6" fmla="*/ 1340645 w 2681287"/>
              <a:gd name="T7" fmla="*/ 0 h 4891087"/>
              <a:gd name="T8" fmla="*/ 0 60000 65536"/>
              <a:gd name="T9" fmla="*/ 5898240 60000 65536"/>
              <a:gd name="T10" fmla="*/ 11796480 60000 65536"/>
              <a:gd name="T11" fmla="*/ 17694720 60000 65536"/>
              <a:gd name="T12" fmla="*/ 35544 w 2681287"/>
              <a:gd name="T13" fmla="*/ 35544 h 4891087"/>
              <a:gd name="T14" fmla="*/ 2645743 w 2681287"/>
              <a:gd name="T15" fmla="*/ 4891087 h 4891087"/>
            </a:gdLst>
            <a:ahLst/>
            <a:cxnLst>
              <a:cxn ang="T8">
                <a:pos x="T0" y="T1"/>
              </a:cxn>
              <a:cxn ang="T9">
                <a:pos x="T2" y="T3"/>
              </a:cxn>
              <a:cxn ang="T10">
                <a:pos x="T4" y="T5"/>
              </a:cxn>
              <a:cxn ang="T11">
                <a:pos x="T6" y="T7"/>
              </a:cxn>
            </a:cxnLst>
            <a:rect l="T12" t="T13" r="T14" b="T15"/>
            <a:pathLst>
              <a:path w="2681287" h="4891087">
                <a:moveTo>
                  <a:pt x="121355" y="0"/>
                </a:moveTo>
                <a:lnTo>
                  <a:pt x="2559932" y="0"/>
                </a:lnTo>
                <a:lnTo>
                  <a:pt x="2559932" y="-1"/>
                </a:lnTo>
                <a:cubicBezTo>
                  <a:pt x="2626954" y="-1"/>
                  <a:pt x="2681287" y="54332"/>
                  <a:pt x="2681287" y="121355"/>
                </a:cubicBezTo>
                <a:lnTo>
                  <a:pt x="2681287" y="4891087"/>
                </a:lnTo>
                <a:lnTo>
                  <a:pt x="0" y="4891087"/>
                </a:lnTo>
                <a:lnTo>
                  <a:pt x="0" y="121355"/>
                </a:lnTo>
                <a:lnTo>
                  <a:pt x="-1" y="121354"/>
                </a:lnTo>
                <a:cubicBezTo>
                  <a:pt x="-1" y="54332"/>
                  <a:pt x="54332" y="-1"/>
                  <a:pt x="121355" y="-1"/>
                </a:cubicBezTo>
                <a:close/>
              </a:path>
            </a:pathLst>
          </a:custGeom>
          <a:solidFill>
            <a:schemeClr val="bg1"/>
          </a:solidFill>
          <a:ln w="25400" cap="flat" cmpd="sng">
            <a:noFill/>
            <a:prstDash val="solid"/>
            <a:round/>
            <a:headEnd/>
            <a:tailEnd/>
          </a:ln>
          <a:effectLst>
            <a:outerShdw blurRad="63500" dist="25400" dir="16200000" rotWithShape="0">
              <a:srgbClr val="000000">
                <a:alpha val="29999"/>
              </a:srgbClr>
            </a:outerShdw>
          </a:effectLst>
        </p:spPr>
        <p:txBody>
          <a:bodyPr anchor="ctr"/>
          <a:lstStyle/>
          <a:p>
            <a:pPr fontAlgn="auto">
              <a:spcBef>
                <a:spcPts val="0"/>
              </a:spcBef>
              <a:spcAft>
                <a:spcPts val="0"/>
              </a:spcAft>
              <a:defRPr/>
            </a:pPr>
            <a:endParaRPr lang="ja-JP" altLang="ja-JP">
              <a:latin typeface="宋体" pitchFamily="2" charset="-122"/>
              <a:ea typeface="宋体" pitchFamily="2" charset="-122"/>
              <a:cs typeface="+mn-cs"/>
            </a:endParaRPr>
          </a:p>
        </p:txBody>
      </p:sp>
      <p:sp>
        <p:nvSpPr>
          <p:cNvPr id="86" name="Round Same Side Corner Rectangle 85"/>
          <p:cNvSpPr>
            <a:spLocks/>
          </p:cNvSpPr>
          <p:nvPr/>
        </p:nvSpPr>
        <p:spPr bwMode="auto">
          <a:xfrm>
            <a:off x="6135688" y="1213644"/>
            <a:ext cx="2681287" cy="4419600"/>
          </a:xfrm>
          <a:custGeom>
            <a:avLst/>
            <a:gdLst>
              <a:gd name="T0" fmla="*/ 2681288 w 2681288"/>
              <a:gd name="T1" fmla="*/ 2445546 h 4891087"/>
              <a:gd name="T2" fmla="*/ 1340644 w 2681288"/>
              <a:gd name="T3" fmla="*/ 4891087 h 4891087"/>
              <a:gd name="T4" fmla="*/ 0 w 2681288"/>
              <a:gd name="T5" fmla="*/ 2445546 h 4891087"/>
              <a:gd name="T6" fmla="*/ 1340644 w 2681288"/>
              <a:gd name="T7" fmla="*/ 0 h 4891087"/>
              <a:gd name="T8" fmla="*/ 0 60000 65536"/>
              <a:gd name="T9" fmla="*/ 5898240 60000 65536"/>
              <a:gd name="T10" fmla="*/ 11796480 60000 65536"/>
              <a:gd name="T11" fmla="*/ 17694720 60000 65536"/>
              <a:gd name="T12" fmla="*/ 35544 w 2681288"/>
              <a:gd name="T13" fmla="*/ 35544 h 4891087"/>
              <a:gd name="T14" fmla="*/ 2645744 w 2681288"/>
              <a:gd name="T15" fmla="*/ 4891087 h 4891087"/>
            </a:gdLst>
            <a:ahLst/>
            <a:cxnLst>
              <a:cxn ang="T8">
                <a:pos x="T0" y="T1"/>
              </a:cxn>
              <a:cxn ang="T9">
                <a:pos x="T2" y="T3"/>
              </a:cxn>
              <a:cxn ang="T10">
                <a:pos x="T4" y="T5"/>
              </a:cxn>
              <a:cxn ang="T11">
                <a:pos x="T6" y="T7"/>
              </a:cxn>
            </a:cxnLst>
            <a:rect l="T12" t="T13" r="T14" b="T15"/>
            <a:pathLst>
              <a:path w="2681288" h="4891087">
                <a:moveTo>
                  <a:pt x="121355" y="0"/>
                </a:moveTo>
                <a:lnTo>
                  <a:pt x="2559933" y="0"/>
                </a:lnTo>
                <a:lnTo>
                  <a:pt x="2559933" y="-1"/>
                </a:lnTo>
                <a:cubicBezTo>
                  <a:pt x="2626955" y="-1"/>
                  <a:pt x="2681288" y="54332"/>
                  <a:pt x="2681288" y="121355"/>
                </a:cubicBezTo>
                <a:lnTo>
                  <a:pt x="2681288" y="4891087"/>
                </a:lnTo>
                <a:lnTo>
                  <a:pt x="0" y="4891087"/>
                </a:lnTo>
                <a:lnTo>
                  <a:pt x="0" y="121355"/>
                </a:lnTo>
                <a:lnTo>
                  <a:pt x="-1" y="121354"/>
                </a:lnTo>
                <a:cubicBezTo>
                  <a:pt x="-1" y="54332"/>
                  <a:pt x="54332" y="-1"/>
                  <a:pt x="121355" y="-1"/>
                </a:cubicBezTo>
                <a:close/>
              </a:path>
            </a:pathLst>
          </a:custGeom>
          <a:solidFill>
            <a:schemeClr val="bg1"/>
          </a:solidFill>
          <a:ln w="25400" cap="flat" cmpd="sng">
            <a:noFill/>
            <a:prstDash val="solid"/>
            <a:round/>
            <a:headEnd/>
            <a:tailEnd/>
          </a:ln>
          <a:effectLst>
            <a:outerShdw blurRad="63500" dist="25400" dir="16200000" rotWithShape="0">
              <a:srgbClr val="000000">
                <a:alpha val="29999"/>
              </a:srgbClr>
            </a:outerShdw>
          </a:effectLst>
        </p:spPr>
        <p:txBody>
          <a:bodyPr anchor="ctr"/>
          <a:lstStyle/>
          <a:p>
            <a:pPr fontAlgn="auto">
              <a:spcBef>
                <a:spcPts val="0"/>
              </a:spcBef>
              <a:spcAft>
                <a:spcPts val="0"/>
              </a:spcAft>
              <a:defRPr/>
            </a:pPr>
            <a:endParaRPr lang="ja-JP" altLang="ja-JP">
              <a:latin typeface="宋体" pitchFamily="2" charset="-122"/>
              <a:ea typeface="宋体" pitchFamily="2" charset="-122"/>
              <a:cs typeface="+mn-cs"/>
            </a:endParaRPr>
          </a:p>
        </p:txBody>
      </p:sp>
      <p:sp>
        <p:nvSpPr>
          <p:cNvPr id="87" name="Text Box 21"/>
          <p:cNvSpPr txBox="1">
            <a:spLocks noChangeArrowheads="1"/>
          </p:cNvSpPr>
          <p:nvPr/>
        </p:nvSpPr>
        <p:spPr bwMode="auto">
          <a:xfrm>
            <a:off x="1219200" y="1289844"/>
            <a:ext cx="679450" cy="360363"/>
          </a:xfrm>
          <a:prstGeom prst="rect">
            <a:avLst/>
          </a:prstGeom>
          <a:noFill/>
          <a:ln w="9525" algn="ctr">
            <a:noFill/>
            <a:miter lim="800000"/>
            <a:headEnd/>
            <a:tailEnd/>
          </a:ln>
        </p:spPr>
        <p:txBody>
          <a:bodyPr wrap="none" lIns="82124" tIns="41061" rIns="82124" bIns="41061">
            <a:spAutoFit/>
          </a:bodyPr>
          <a:lstStyle/>
          <a:p>
            <a:pPr algn="ctr" defTabSz="814388" eaLnBrk="0" fontAlgn="auto" hangingPunct="0">
              <a:lnSpc>
                <a:spcPct val="90000"/>
              </a:lnSpc>
              <a:spcBef>
                <a:spcPts val="0"/>
              </a:spcBef>
              <a:spcAft>
                <a:spcPts val="0"/>
              </a:spcAft>
              <a:buSzPct val="100000"/>
              <a:defRPr/>
            </a:pPr>
            <a:r>
              <a:rPr lang="ja-JP" altLang="en-US" sz="2000" b="1">
                <a:solidFill>
                  <a:schemeClr val="tx1">
                    <a:lumMod val="60000"/>
                    <a:lumOff val="40000"/>
                  </a:schemeClr>
                </a:solidFill>
                <a:latin typeface="宋体" pitchFamily="2" charset="-122"/>
                <a:ea typeface="宋体" pitchFamily="2" charset="-122"/>
                <a:cs typeface="+mn-cs"/>
                <a:sym typeface="Arial" pitchFamily="34" charset="0"/>
              </a:rPr>
              <a:t>客户</a:t>
            </a:r>
          </a:p>
        </p:txBody>
      </p:sp>
      <p:sp>
        <p:nvSpPr>
          <p:cNvPr id="88" name="Text Box 22"/>
          <p:cNvSpPr txBox="1">
            <a:spLocks noChangeArrowheads="1"/>
          </p:cNvSpPr>
          <p:nvPr/>
        </p:nvSpPr>
        <p:spPr bwMode="auto">
          <a:xfrm>
            <a:off x="3889375" y="1124744"/>
            <a:ext cx="1381125" cy="360363"/>
          </a:xfrm>
          <a:prstGeom prst="rect">
            <a:avLst/>
          </a:prstGeom>
          <a:noFill/>
          <a:ln w="9525" algn="ctr">
            <a:noFill/>
            <a:miter lim="800000"/>
            <a:headEnd/>
            <a:tailEnd/>
          </a:ln>
        </p:spPr>
        <p:txBody>
          <a:bodyPr lIns="82124" tIns="41061" rIns="82124" bIns="41061">
            <a:spAutoFit/>
          </a:bodyPr>
          <a:lstStyle/>
          <a:p>
            <a:pPr algn="ctr" defTabSz="814388" eaLnBrk="0" fontAlgn="auto" hangingPunct="0">
              <a:lnSpc>
                <a:spcPct val="90000"/>
              </a:lnSpc>
              <a:spcBef>
                <a:spcPts val="0"/>
              </a:spcBef>
              <a:spcAft>
                <a:spcPts val="0"/>
              </a:spcAft>
              <a:buSzPct val="100000"/>
              <a:defRPr/>
            </a:pPr>
            <a:r>
              <a:rPr lang="ja-JP" altLang="en-US" sz="2000" b="1">
                <a:solidFill>
                  <a:schemeClr val="tx1">
                    <a:lumMod val="60000"/>
                    <a:lumOff val="40000"/>
                  </a:schemeClr>
                </a:solidFill>
                <a:latin typeface="宋体" pitchFamily="2" charset="-122"/>
                <a:ea typeface="宋体" pitchFamily="2" charset="-122"/>
                <a:cs typeface="+mn-cs"/>
                <a:sym typeface="Arial" pitchFamily="34" charset="0"/>
              </a:rPr>
              <a:t>合作伙伴</a:t>
            </a:r>
          </a:p>
        </p:txBody>
      </p:sp>
      <p:sp>
        <p:nvSpPr>
          <p:cNvPr id="89" name="Text Box 23"/>
          <p:cNvSpPr txBox="1">
            <a:spLocks noChangeArrowheads="1"/>
          </p:cNvSpPr>
          <p:nvPr/>
        </p:nvSpPr>
        <p:spPr bwMode="auto">
          <a:xfrm>
            <a:off x="7072313" y="1213644"/>
            <a:ext cx="677862" cy="360363"/>
          </a:xfrm>
          <a:prstGeom prst="rect">
            <a:avLst/>
          </a:prstGeom>
          <a:noFill/>
          <a:ln w="9525" algn="ctr">
            <a:noFill/>
            <a:miter lim="800000"/>
            <a:headEnd/>
            <a:tailEnd/>
          </a:ln>
        </p:spPr>
        <p:txBody>
          <a:bodyPr wrap="none" lIns="82124" tIns="41061" rIns="82124" bIns="41061">
            <a:spAutoFit/>
          </a:bodyPr>
          <a:lstStyle/>
          <a:p>
            <a:pPr algn="ctr" defTabSz="814388" eaLnBrk="0" fontAlgn="auto" hangingPunct="0">
              <a:lnSpc>
                <a:spcPct val="90000"/>
              </a:lnSpc>
              <a:spcBef>
                <a:spcPts val="0"/>
              </a:spcBef>
              <a:spcAft>
                <a:spcPts val="0"/>
              </a:spcAft>
              <a:buSzPct val="100000"/>
              <a:defRPr/>
            </a:pPr>
            <a:r>
              <a:rPr lang="ja-JP" altLang="en-US" sz="2000" b="1">
                <a:solidFill>
                  <a:schemeClr val="tx1">
                    <a:lumMod val="60000"/>
                    <a:lumOff val="40000"/>
                  </a:schemeClr>
                </a:solidFill>
                <a:latin typeface="宋体" pitchFamily="2" charset="-122"/>
                <a:ea typeface="宋体" pitchFamily="2" charset="-122"/>
                <a:cs typeface="+mn-cs"/>
                <a:sym typeface="Arial" pitchFamily="34" charset="0"/>
              </a:rPr>
              <a:t>思科</a:t>
            </a:r>
          </a:p>
        </p:txBody>
      </p:sp>
      <p:sp>
        <p:nvSpPr>
          <p:cNvPr id="40968" name="Text Box 63"/>
          <p:cNvSpPr txBox="1">
            <a:spLocks noChangeArrowheads="1"/>
          </p:cNvSpPr>
          <p:nvPr/>
        </p:nvSpPr>
        <p:spPr bwMode="auto">
          <a:xfrm>
            <a:off x="3592513" y="4044157"/>
            <a:ext cx="1974850" cy="46672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buSzPct val="100000"/>
            </a:pPr>
            <a:r>
              <a:rPr lang="zh-CN" altLang="en-US" sz="1400">
                <a:solidFill>
                  <a:srgbClr val="595959"/>
                </a:solidFill>
                <a:latin typeface="宋体" pitchFamily="2" charset="-122"/>
                <a:ea typeface="宋体" pitchFamily="2" charset="-122"/>
                <a:sym typeface="Arial" pitchFamily="34" charset="0"/>
              </a:rPr>
              <a:t>思科</a:t>
            </a:r>
            <a:r>
              <a:rPr lang="en-US" altLang="ja-JP" sz="1400">
                <a:solidFill>
                  <a:srgbClr val="595959"/>
                </a:solidFill>
                <a:latin typeface="宋体" pitchFamily="2" charset="-122"/>
                <a:ea typeface="宋体" pitchFamily="2" charset="-122"/>
                <a:sym typeface="Arial" pitchFamily="34" charset="0"/>
              </a:rPr>
              <a:t> Smart Care </a:t>
            </a:r>
            <a:br>
              <a:rPr lang="en-US" altLang="ja-JP" sz="1400">
                <a:solidFill>
                  <a:srgbClr val="595959"/>
                </a:solidFill>
                <a:latin typeface="宋体" pitchFamily="2" charset="-122"/>
                <a:ea typeface="宋体" pitchFamily="2" charset="-122"/>
                <a:sym typeface="Arial" pitchFamily="34" charset="0"/>
              </a:rPr>
            </a:br>
            <a:r>
              <a:rPr lang="ja-JP" altLang="en-US" sz="1400">
                <a:solidFill>
                  <a:srgbClr val="595959"/>
                </a:solidFill>
                <a:latin typeface="宋体" pitchFamily="2" charset="-122"/>
                <a:ea typeface="宋体" pitchFamily="2" charset="-122"/>
                <a:sym typeface="Arial" pitchFamily="34" charset="0"/>
              </a:rPr>
              <a:t>控制面板</a:t>
            </a:r>
          </a:p>
        </p:txBody>
      </p:sp>
      <p:grpSp>
        <p:nvGrpSpPr>
          <p:cNvPr id="2" name="Group 107"/>
          <p:cNvGrpSpPr>
            <a:grpSpLocks/>
          </p:cNvGrpSpPr>
          <p:nvPr/>
        </p:nvGrpSpPr>
        <p:grpSpPr bwMode="auto">
          <a:xfrm>
            <a:off x="6799263" y="4261644"/>
            <a:ext cx="1354137" cy="987425"/>
            <a:chOff x="6785089" y="5289550"/>
            <a:chExt cx="1354137" cy="987425"/>
          </a:xfrm>
        </p:grpSpPr>
        <p:pic>
          <p:nvPicPr>
            <p:cNvPr id="41041" name="Picture 36"/>
            <p:cNvPicPr>
              <a:picLocks noChangeArrowheads="1"/>
            </p:cNvPicPr>
            <p:nvPr/>
          </p:nvPicPr>
          <p:blipFill>
            <a:blip r:embed="rId3"/>
            <a:srcRect/>
            <a:stretch>
              <a:fillRect/>
            </a:stretch>
          </p:blipFill>
          <p:spPr bwMode="auto">
            <a:xfrm>
              <a:off x="6785089" y="5289550"/>
              <a:ext cx="1354137" cy="987425"/>
            </a:xfrm>
            <a:prstGeom prst="rect">
              <a:avLst/>
            </a:prstGeom>
            <a:noFill/>
            <a:ln w="9525">
              <a:noFill/>
              <a:miter lim="800000"/>
              <a:headEnd/>
              <a:tailEnd/>
            </a:ln>
          </p:spPr>
        </p:pic>
        <p:sp>
          <p:nvSpPr>
            <p:cNvPr id="41042" name="Text Box 38"/>
            <p:cNvSpPr txBox="1">
              <a:spLocks noChangeArrowheads="1"/>
            </p:cNvSpPr>
            <p:nvPr/>
          </p:nvSpPr>
          <p:spPr bwMode="auto">
            <a:xfrm>
              <a:off x="6895420" y="5794905"/>
              <a:ext cx="1133475" cy="276823"/>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spcBef>
                  <a:spcPct val="50000"/>
                </a:spcBef>
                <a:buSzPct val="100000"/>
              </a:pPr>
              <a:r>
                <a:rPr lang="zh-CN" altLang="en-US" sz="1400">
                  <a:solidFill>
                    <a:srgbClr val="00040C"/>
                  </a:solidFill>
                  <a:latin typeface="宋体" pitchFamily="2" charset="-122"/>
                  <a:ea typeface="宋体" pitchFamily="2" charset="-122"/>
                  <a:sym typeface="Arial" pitchFamily="34" charset="0"/>
                </a:rPr>
                <a:t>数据库</a:t>
              </a:r>
              <a:endParaRPr lang="ja-JP" altLang="en-US" sz="1400">
                <a:solidFill>
                  <a:srgbClr val="00040C"/>
                </a:solidFill>
                <a:latin typeface="宋体" pitchFamily="2" charset="-122"/>
                <a:ea typeface="宋体" pitchFamily="2" charset="-122"/>
                <a:sym typeface="Arial" pitchFamily="34" charset="0"/>
              </a:endParaRPr>
            </a:p>
          </p:txBody>
        </p:sp>
      </p:grpSp>
      <p:grpSp>
        <p:nvGrpSpPr>
          <p:cNvPr id="3" name="Group 105"/>
          <p:cNvGrpSpPr>
            <a:grpSpLocks/>
          </p:cNvGrpSpPr>
          <p:nvPr/>
        </p:nvGrpSpPr>
        <p:grpSpPr bwMode="auto">
          <a:xfrm>
            <a:off x="6778625" y="1599407"/>
            <a:ext cx="1397000" cy="1390650"/>
            <a:chOff x="6763657" y="2206672"/>
            <a:chExt cx="1397000" cy="1390102"/>
          </a:xfrm>
        </p:grpSpPr>
        <p:sp>
          <p:nvSpPr>
            <p:cNvPr id="41039" name="Oval 97"/>
            <p:cNvSpPr>
              <a:spLocks noChangeArrowheads="1"/>
            </p:cNvSpPr>
            <p:nvPr/>
          </p:nvSpPr>
          <p:spPr bwMode="auto">
            <a:xfrm>
              <a:off x="6763657" y="2206672"/>
              <a:ext cx="1397000" cy="1390102"/>
            </a:xfrm>
            <a:prstGeom prst="ellipse">
              <a:avLst/>
            </a:prstGeom>
            <a:solidFill>
              <a:schemeClr val="bg1"/>
            </a:solidFill>
            <a:ln w="19050">
              <a:solidFill>
                <a:srgbClr val="C0C0C0"/>
              </a:solidFill>
              <a:round/>
              <a:headEnd/>
              <a:tailEnd/>
            </a:ln>
          </p:spPr>
          <p:txBody>
            <a:bodyPr lIns="82124" tIns="41061" rIns="82124" bIns="41061" anchor="ctr"/>
            <a:lstStyle/>
            <a:p>
              <a:pPr algn="ctr" eaLnBrk="0" hangingPunct="0">
                <a:lnSpc>
                  <a:spcPct val="90000"/>
                </a:lnSpc>
              </a:pPr>
              <a:endParaRPr lang="ja-JP" altLang="ja-JP" sz="1400">
                <a:latin typeface="宋体" pitchFamily="2" charset="-122"/>
                <a:ea typeface="宋体" pitchFamily="2" charset="-122"/>
              </a:endParaRPr>
            </a:p>
          </p:txBody>
        </p:sp>
        <p:pic>
          <p:nvPicPr>
            <p:cNvPr id="41040" name="Picture 2"/>
            <p:cNvPicPr>
              <a:picLocks noChangeAspect="1" noChangeArrowheads="1"/>
            </p:cNvPicPr>
            <p:nvPr/>
          </p:nvPicPr>
          <p:blipFill>
            <a:blip r:embed="rId4"/>
            <a:srcRect/>
            <a:stretch>
              <a:fillRect/>
            </a:stretch>
          </p:blipFill>
          <p:spPr bwMode="auto">
            <a:xfrm>
              <a:off x="6819901" y="2259466"/>
              <a:ext cx="1284514" cy="1284516"/>
            </a:xfrm>
            <a:prstGeom prst="rect">
              <a:avLst/>
            </a:prstGeom>
            <a:noFill/>
            <a:ln w="9525">
              <a:noFill/>
              <a:miter lim="800000"/>
              <a:headEnd/>
              <a:tailEnd/>
            </a:ln>
          </p:spPr>
        </p:pic>
      </p:grpSp>
      <p:grpSp>
        <p:nvGrpSpPr>
          <p:cNvPr id="4" name="Group 108"/>
          <p:cNvGrpSpPr>
            <a:grpSpLocks/>
          </p:cNvGrpSpPr>
          <p:nvPr/>
        </p:nvGrpSpPr>
        <p:grpSpPr bwMode="auto">
          <a:xfrm>
            <a:off x="6799263" y="3194844"/>
            <a:ext cx="1354137" cy="963613"/>
            <a:chOff x="6785089" y="3897313"/>
            <a:chExt cx="1354137" cy="963612"/>
          </a:xfrm>
        </p:grpSpPr>
        <p:pic>
          <p:nvPicPr>
            <p:cNvPr id="41037" name="Picture 37"/>
            <p:cNvPicPr>
              <a:picLocks noChangeArrowheads="1"/>
            </p:cNvPicPr>
            <p:nvPr/>
          </p:nvPicPr>
          <p:blipFill>
            <a:blip r:embed="rId3"/>
            <a:srcRect/>
            <a:stretch>
              <a:fillRect/>
            </a:stretch>
          </p:blipFill>
          <p:spPr bwMode="auto">
            <a:xfrm>
              <a:off x="6785089" y="3897313"/>
              <a:ext cx="1354137" cy="963612"/>
            </a:xfrm>
            <a:prstGeom prst="rect">
              <a:avLst/>
            </a:prstGeom>
            <a:noFill/>
            <a:ln w="9525">
              <a:noFill/>
              <a:miter lim="800000"/>
              <a:headEnd/>
              <a:tailEnd/>
            </a:ln>
          </p:spPr>
        </p:pic>
        <p:sp>
          <p:nvSpPr>
            <p:cNvPr id="41038" name="Text Box 38"/>
            <p:cNvSpPr txBox="1">
              <a:spLocks noChangeArrowheads="1"/>
            </p:cNvSpPr>
            <p:nvPr/>
          </p:nvSpPr>
          <p:spPr bwMode="auto">
            <a:xfrm>
              <a:off x="6895420" y="4378855"/>
              <a:ext cx="1133475" cy="470722"/>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spcBef>
                  <a:spcPct val="50000"/>
                </a:spcBef>
                <a:buSzPct val="100000"/>
              </a:pPr>
              <a:r>
                <a:rPr lang="ja-JP" altLang="en-US" sz="1400">
                  <a:solidFill>
                    <a:srgbClr val="00040C"/>
                  </a:solidFill>
                  <a:latin typeface="宋体" pitchFamily="2" charset="-122"/>
                  <a:ea typeface="宋体" pitchFamily="2" charset="-122"/>
                  <a:sym typeface="Arial" pitchFamily="34" charset="0"/>
                </a:rPr>
                <a:t>商业</a:t>
              </a:r>
              <a:br>
                <a:rPr lang="ja-JP" altLang="en-US" sz="1400">
                  <a:solidFill>
                    <a:srgbClr val="00040C"/>
                  </a:solidFill>
                  <a:latin typeface="宋体" pitchFamily="2" charset="-122"/>
                  <a:ea typeface="宋体" pitchFamily="2" charset="-122"/>
                  <a:sym typeface="Arial" pitchFamily="34" charset="0"/>
                </a:rPr>
              </a:br>
              <a:r>
                <a:rPr lang="ja-JP" altLang="en-US" sz="1400">
                  <a:solidFill>
                    <a:srgbClr val="00040C"/>
                  </a:solidFill>
                  <a:latin typeface="宋体" pitchFamily="2" charset="-122"/>
                  <a:ea typeface="宋体" pitchFamily="2" charset="-122"/>
                  <a:sym typeface="Arial" pitchFamily="34" charset="0"/>
                </a:rPr>
                <a:t>智能</a:t>
              </a:r>
            </a:p>
          </p:txBody>
        </p:sp>
      </p:grpSp>
      <p:sp>
        <p:nvSpPr>
          <p:cNvPr id="40972" name="Text Box 41"/>
          <p:cNvSpPr txBox="1">
            <a:spLocks noChangeArrowheads="1"/>
          </p:cNvSpPr>
          <p:nvPr/>
        </p:nvSpPr>
        <p:spPr bwMode="auto">
          <a:xfrm>
            <a:off x="246489" y="5589240"/>
            <a:ext cx="1212835" cy="471488"/>
          </a:xfrm>
          <a:prstGeom prst="rect">
            <a:avLst/>
          </a:prstGeom>
          <a:noFill/>
          <a:ln w="9525" algn="ctr">
            <a:noFill/>
            <a:miter lim="800000"/>
            <a:headEnd/>
            <a:tailEnd/>
          </a:ln>
        </p:spPr>
        <p:txBody>
          <a:bodyPr wrap="square" lIns="82124" tIns="41061" rIns="82124" bIns="41061">
            <a:spAutoFit/>
          </a:bodyPr>
          <a:lstStyle/>
          <a:p>
            <a:pPr defTabSz="814388" eaLnBrk="0" hangingPunct="0">
              <a:lnSpc>
                <a:spcPct val="90000"/>
              </a:lnSpc>
              <a:spcBef>
                <a:spcPct val="50000"/>
              </a:spcBef>
              <a:buSzPct val="100000"/>
            </a:pPr>
            <a:r>
              <a:rPr lang="en-US" altLang="ja-JP" sz="1400" dirty="0" smtClean="0">
                <a:solidFill>
                  <a:srgbClr val="595959"/>
                </a:solidFill>
                <a:latin typeface="宋体" pitchFamily="2" charset="-122"/>
                <a:ea typeface="宋体" pitchFamily="2" charset="-122"/>
                <a:sym typeface="Arial" pitchFamily="34" charset="0"/>
              </a:rPr>
              <a:t>Smart </a:t>
            </a:r>
            <a:r>
              <a:rPr lang="en-US" altLang="ja-JP" sz="1400" dirty="0">
                <a:solidFill>
                  <a:srgbClr val="595959"/>
                </a:solidFill>
                <a:latin typeface="宋体" pitchFamily="2" charset="-122"/>
                <a:ea typeface="宋体" pitchFamily="2" charset="-122"/>
                <a:sym typeface="Arial" pitchFamily="34" charset="0"/>
              </a:rPr>
              <a:t>Care </a:t>
            </a:r>
            <a:br>
              <a:rPr lang="en-US" altLang="ja-JP" sz="1400" dirty="0">
                <a:solidFill>
                  <a:srgbClr val="595959"/>
                </a:solidFill>
                <a:latin typeface="宋体" pitchFamily="2" charset="-122"/>
                <a:ea typeface="宋体" pitchFamily="2" charset="-122"/>
                <a:sym typeface="Arial" pitchFamily="34" charset="0"/>
              </a:rPr>
            </a:br>
            <a:r>
              <a:rPr lang="ja-JP" altLang="en-US" sz="1400" dirty="0">
                <a:solidFill>
                  <a:srgbClr val="595959"/>
                </a:solidFill>
                <a:latin typeface="宋体" pitchFamily="2" charset="-122"/>
                <a:ea typeface="宋体" pitchFamily="2" charset="-122"/>
                <a:sym typeface="Arial" pitchFamily="34" charset="0"/>
              </a:rPr>
              <a:t>网络设备</a:t>
            </a:r>
          </a:p>
        </p:txBody>
      </p:sp>
      <p:sp>
        <p:nvSpPr>
          <p:cNvPr id="54275" name="Rectangle 3"/>
          <p:cNvSpPr>
            <a:spLocks noChangeArrowheads="1"/>
          </p:cNvSpPr>
          <p:nvPr/>
        </p:nvSpPr>
        <p:spPr bwMode="auto">
          <a:xfrm>
            <a:off x="6834188" y="2358232"/>
            <a:ext cx="1285875" cy="252412"/>
          </a:xfrm>
          <a:prstGeom prst="rect">
            <a:avLst/>
          </a:prstGeom>
          <a:gradFill rotWithShape="1">
            <a:gsLst>
              <a:gs pos="0">
                <a:schemeClr val="bg1">
                  <a:gamma/>
                  <a:shade val="46275"/>
                  <a:invGamma/>
                  <a:alpha val="0"/>
                </a:schemeClr>
              </a:gs>
              <a:gs pos="50000">
                <a:schemeClr val="bg1">
                  <a:alpha val="80000"/>
                </a:schemeClr>
              </a:gs>
              <a:gs pos="100000">
                <a:schemeClr val="bg1">
                  <a:gamma/>
                  <a:shade val="46275"/>
                  <a:invGamma/>
                  <a:alpha val="0"/>
                </a:schemeClr>
              </a:gs>
            </a:gsLst>
            <a:lin ang="0" scaled="1"/>
          </a:gradFill>
          <a:ln w="9525">
            <a:noFill/>
            <a:miter lim="800000"/>
            <a:headEnd/>
            <a:tailEnd/>
          </a:ln>
          <a:effectLst/>
        </p:spPr>
        <p:txBody>
          <a:bodyPr wrap="none" anchor="ctr"/>
          <a:lstStyle/>
          <a:p>
            <a:pPr fontAlgn="auto">
              <a:spcBef>
                <a:spcPts val="0"/>
              </a:spcBef>
              <a:spcAft>
                <a:spcPts val="0"/>
              </a:spcAft>
              <a:defRPr/>
            </a:pPr>
            <a:endParaRPr lang="ja-JP" altLang="ja-JP" sz="1400">
              <a:latin typeface="宋体" pitchFamily="2" charset="-122"/>
              <a:ea typeface="宋体" pitchFamily="2" charset="-122"/>
              <a:cs typeface="+mn-cs"/>
            </a:endParaRPr>
          </a:p>
        </p:txBody>
      </p:sp>
      <p:sp>
        <p:nvSpPr>
          <p:cNvPr id="40974" name="Text Box 45"/>
          <p:cNvSpPr txBox="1">
            <a:spLocks noChangeArrowheads="1"/>
          </p:cNvSpPr>
          <p:nvPr/>
        </p:nvSpPr>
        <p:spPr bwMode="auto">
          <a:xfrm>
            <a:off x="6994525" y="2348707"/>
            <a:ext cx="963613" cy="27622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buSzPct val="100000"/>
            </a:pPr>
            <a:r>
              <a:rPr lang="en-US" altLang="ja-JP" sz="1400">
                <a:solidFill>
                  <a:srgbClr val="595959"/>
                </a:solidFill>
                <a:latin typeface="宋体" pitchFamily="2" charset="-122"/>
                <a:ea typeface="宋体" pitchFamily="2" charset="-122"/>
                <a:sym typeface="Arial" pitchFamily="34" charset="0"/>
              </a:rPr>
              <a:t>TAC</a:t>
            </a:r>
          </a:p>
        </p:txBody>
      </p:sp>
      <p:grpSp>
        <p:nvGrpSpPr>
          <p:cNvPr id="5" name="Group 167"/>
          <p:cNvGrpSpPr>
            <a:grpSpLocks/>
          </p:cNvGrpSpPr>
          <p:nvPr/>
        </p:nvGrpSpPr>
        <p:grpSpPr bwMode="auto">
          <a:xfrm>
            <a:off x="3559175" y="4795044"/>
            <a:ext cx="2051050" cy="712788"/>
            <a:chOff x="3544711" y="5818255"/>
            <a:chExt cx="2050950" cy="712561"/>
          </a:xfrm>
        </p:grpSpPr>
        <p:sp>
          <p:nvSpPr>
            <p:cNvPr id="147" name="Round Same Side Corner Rectangle 146"/>
            <p:cNvSpPr>
              <a:spLocks/>
            </p:cNvSpPr>
            <p:nvPr/>
          </p:nvSpPr>
          <p:spPr bwMode="auto">
            <a:xfrm>
              <a:off x="3544711" y="5818255"/>
              <a:ext cx="2050950" cy="712561"/>
            </a:xfrm>
            <a:custGeom>
              <a:avLst/>
              <a:gdLst>
                <a:gd name="T0" fmla="*/ 2050950 w 2050950"/>
                <a:gd name="T1" fmla="*/ 356281 h 712561"/>
                <a:gd name="T2" fmla="*/ 1025475 w 2050950"/>
                <a:gd name="T3" fmla="*/ 712561 h 712561"/>
                <a:gd name="T4" fmla="*/ 0 w 2050950"/>
                <a:gd name="T5" fmla="*/ 356281 h 712561"/>
                <a:gd name="T6" fmla="*/ 1025475 w 2050950"/>
                <a:gd name="T7" fmla="*/ 0 h 712561"/>
                <a:gd name="T8" fmla="*/ 0 60000 65536"/>
                <a:gd name="T9" fmla="*/ 5898240 60000 65536"/>
                <a:gd name="T10" fmla="*/ 11796480 60000 65536"/>
                <a:gd name="T11" fmla="*/ 17694720 60000 65536"/>
                <a:gd name="T12" fmla="*/ 45155 w 2050950"/>
                <a:gd name="T13" fmla="*/ 45155 h 712561"/>
                <a:gd name="T14" fmla="*/ 2005795 w 2050950"/>
                <a:gd name="T15" fmla="*/ 712561 h 712561"/>
              </a:gdLst>
              <a:ahLst/>
              <a:cxnLst>
                <a:cxn ang="T8">
                  <a:pos x="T0" y="T1"/>
                </a:cxn>
                <a:cxn ang="T9">
                  <a:pos x="T2" y="T3"/>
                </a:cxn>
                <a:cxn ang="T10">
                  <a:pos x="T4" y="T5"/>
                </a:cxn>
                <a:cxn ang="T11">
                  <a:pos x="T6" y="T7"/>
                </a:cxn>
              </a:cxnLst>
              <a:rect l="T12" t="T13" r="T14" b="T15"/>
              <a:pathLst>
                <a:path w="2050950" h="712561">
                  <a:moveTo>
                    <a:pt x="154170" y="0"/>
                  </a:moveTo>
                  <a:lnTo>
                    <a:pt x="1896780" y="0"/>
                  </a:lnTo>
                  <a:lnTo>
                    <a:pt x="1896780" y="-1"/>
                  </a:lnTo>
                  <a:cubicBezTo>
                    <a:pt x="1981925" y="-1"/>
                    <a:pt x="2050950" y="69024"/>
                    <a:pt x="2050950" y="154170"/>
                  </a:cubicBezTo>
                  <a:lnTo>
                    <a:pt x="2050950" y="712561"/>
                  </a:lnTo>
                  <a:lnTo>
                    <a:pt x="0" y="712561"/>
                  </a:lnTo>
                  <a:lnTo>
                    <a:pt x="0" y="154170"/>
                  </a:lnTo>
                  <a:lnTo>
                    <a:pt x="-1" y="154169"/>
                  </a:lnTo>
                  <a:cubicBezTo>
                    <a:pt x="-1" y="69024"/>
                    <a:pt x="69024" y="-1"/>
                    <a:pt x="154170" y="-1"/>
                  </a:cubicBezTo>
                  <a:close/>
                </a:path>
              </a:pathLst>
            </a:custGeom>
            <a:solidFill>
              <a:schemeClr val="bg1"/>
            </a:solidFill>
            <a:ln w="25400" cap="flat" cmpd="sng">
              <a:noFill/>
              <a:prstDash val="solid"/>
              <a:round/>
              <a:headEnd/>
              <a:tailEnd/>
            </a:ln>
            <a:effectLst>
              <a:outerShdw blurRad="63500" dist="25400" dir="16200000" rotWithShape="0">
                <a:srgbClr val="000000">
                  <a:alpha val="29999"/>
                </a:srgbClr>
              </a:outerShdw>
            </a:effectLst>
          </p:spPr>
          <p:txBody>
            <a:bodyPr anchor="ctr"/>
            <a:lstStyle/>
            <a:p>
              <a:pPr fontAlgn="auto">
                <a:spcBef>
                  <a:spcPts val="0"/>
                </a:spcBef>
                <a:spcAft>
                  <a:spcPts val="0"/>
                </a:spcAft>
                <a:defRPr/>
              </a:pPr>
              <a:endParaRPr lang="ja-JP" altLang="ja-JP">
                <a:latin typeface="宋体" pitchFamily="2" charset="-122"/>
                <a:ea typeface="宋体" pitchFamily="2" charset="-122"/>
                <a:cs typeface="+mn-cs"/>
              </a:endParaRPr>
            </a:p>
          </p:txBody>
        </p:sp>
        <p:sp>
          <p:nvSpPr>
            <p:cNvPr id="41036" name="Text Box 8"/>
            <p:cNvSpPr txBox="1">
              <a:spLocks noChangeArrowheads="1"/>
            </p:cNvSpPr>
            <p:nvPr/>
          </p:nvSpPr>
          <p:spPr bwMode="auto">
            <a:xfrm>
              <a:off x="3578046" y="6008695"/>
              <a:ext cx="1984278" cy="331682"/>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buSzPct val="100000"/>
              </a:pPr>
              <a:r>
                <a:rPr lang="zh-CN" altLang="en-US">
                  <a:solidFill>
                    <a:srgbClr val="595959"/>
                  </a:solidFill>
                  <a:latin typeface="宋体" pitchFamily="2" charset="-122"/>
                  <a:ea typeface="宋体" pitchFamily="2" charset="-122"/>
                  <a:sym typeface="Arial" pitchFamily="34" charset="0"/>
                </a:rPr>
                <a:t>设备基本信息</a:t>
              </a:r>
              <a:endParaRPr lang="ja-JP" altLang="en-US">
                <a:solidFill>
                  <a:srgbClr val="595959"/>
                </a:solidFill>
                <a:latin typeface="宋体" pitchFamily="2" charset="-122"/>
                <a:ea typeface="宋体" pitchFamily="2" charset="-122"/>
                <a:sym typeface="Arial" pitchFamily="34" charset="0"/>
              </a:endParaRPr>
            </a:p>
          </p:txBody>
        </p:sp>
      </p:grpSp>
      <p:pic>
        <p:nvPicPr>
          <p:cNvPr id="40976" name="Picture 122" descr="device.png"/>
          <p:cNvPicPr>
            <a:picLocks noChangeAspect="1"/>
          </p:cNvPicPr>
          <p:nvPr/>
        </p:nvPicPr>
        <p:blipFill>
          <a:blip r:embed="rId5"/>
          <a:srcRect/>
          <a:stretch>
            <a:fillRect/>
          </a:stretch>
        </p:blipFill>
        <p:spPr bwMode="auto">
          <a:xfrm>
            <a:off x="520700" y="5099844"/>
            <a:ext cx="1149350" cy="514350"/>
          </a:xfrm>
          <a:prstGeom prst="rect">
            <a:avLst/>
          </a:prstGeom>
          <a:noFill/>
          <a:ln w="9525">
            <a:noFill/>
            <a:miter lim="800000"/>
            <a:headEnd/>
            <a:tailEnd/>
          </a:ln>
        </p:spPr>
      </p:pic>
      <p:sp>
        <p:nvSpPr>
          <p:cNvPr id="149" name="Line 16"/>
          <p:cNvSpPr>
            <a:spLocks noChangeShapeType="1"/>
          </p:cNvSpPr>
          <p:nvPr/>
        </p:nvSpPr>
        <p:spPr bwMode="auto">
          <a:xfrm>
            <a:off x="5683250" y="5176044"/>
            <a:ext cx="998538" cy="0"/>
          </a:xfrm>
          <a:prstGeom prst="line">
            <a:avLst/>
          </a:prstGeom>
          <a:noFill/>
          <a:ln w="28575">
            <a:solidFill>
              <a:srgbClr val="015F85"/>
            </a:solidFill>
            <a:prstDash val="dash"/>
            <a:round/>
            <a:headEnd/>
            <a:tailEnd type="triangle" w="med" len="med"/>
          </a:ln>
        </p:spPr>
        <p:txBody>
          <a:bodyPr lIns="82124" tIns="41061" rIns="82124" bIns="41061" anchor="ctr">
            <a:spAutoFit/>
          </a:bodyPr>
          <a:lstStyle/>
          <a:p>
            <a:endParaRPr lang="en-US"/>
          </a:p>
        </p:txBody>
      </p:sp>
      <p:grpSp>
        <p:nvGrpSpPr>
          <p:cNvPr id="6" name="Group 169"/>
          <p:cNvGrpSpPr>
            <a:grpSpLocks/>
          </p:cNvGrpSpPr>
          <p:nvPr/>
        </p:nvGrpSpPr>
        <p:grpSpPr bwMode="auto">
          <a:xfrm>
            <a:off x="5830888" y="2585244"/>
            <a:ext cx="946150" cy="1174750"/>
            <a:chOff x="5816600" y="3467100"/>
            <a:chExt cx="946148" cy="1174750"/>
          </a:xfrm>
        </p:grpSpPr>
        <p:sp>
          <p:nvSpPr>
            <p:cNvPr id="41032" name="Line 16"/>
            <p:cNvSpPr>
              <a:spLocks noChangeShapeType="1"/>
            </p:cNvSpPr>
            <p:nvPr/>
          </p:nvSpPr>
          <p:spPr bwMode="auto">
            <a:xfrm flipH="1">
              <a:off x="5816600" y="3473450"/>
              <a:ext cx="584200" cy="0"/>
            </a:xfrm>
            <a:prstGeom prst="line">
              <a:avLst/>
            </a:prstGeom>
            <a:noFill/>
            <a:ln w="28575">
              <a:solidFill>
                <a:srgbClr val="015F85"/>
              </a:solidFill>
              <a:prstDash val="dash"/>
              <a:round/>
              <a:headEnd/>
              <a:tailEnd type="triangle" w="med" len="med"/>
            </a:ln>
          </p:spPr>
          <p:txBody>
            <a:bodyPr lIns="82124" tIns="41061" rIns="82124" bIns="41061" anchor="ctr">
              <a:spAutoFit/>
            </a:bodyPr>
            <a:lstStyle/>
            <a:p>
              <a:endParaRPr lang="en-US"/>
            </a:p>
          </p:txBody>
        </p:sp>
        <p:sp>
          <p:nvSpPr>
            <p:cNvPr id="41033" name="Line 16"/>
            <p:cNvSpPr>
              <a:spLocks noChangeShapeType="1"/>
            </p:cNvSpPr>
            <p:nvPr/>
          </p:nvSpPr>
          <p:spPr bwMode="auto">
            <a:xfrm flipH="1">
              <a:off x="6400799" y="4641850"/>
              <a:ext cx="361949" cy="0"/>
            </a:xfrm>
            <a:prstGeom prst="line">
              <a:avLst/>
            </a:prstGeom>
            <a:noFill/>
            <a:ln w="28575">
              <a:solidFill>
                <a:srgbClr val="015F85"/>
              </a:solidFill>
              <a:prstDash val="dash"/>
              <a:round/>
              <a:headEnd/>
              <a:tailEnd/>
            </a:ln>
          </p:spPr>
          <p:txBody>
            <a:bodyPr lIns="82124" tIns="41061" rIns="82124" bIns="41061" anchor="ctr">
              <a:spAutoFit/>
            </a:bodyPr>
            <a:lstStyle/>
            <a:p>
              <a:endParaRPr lang="en-US"/>
            </a:p>
          </p:txBody>
        </p:sp>
        <p:sp>
          <p:nvSpPr>
            <p:cNvPr id="41034" name="Line 16"/>
            <p:cNvSpPr>
              <a:spLocks noChangeShapeType="1"/>
            </p:cNvSpPr>
            <p:nvPr/>
          </p:nvSpPr>
          <p:spPr bwMode="auto">
            <a:xfrm rot="5400000" flipH="1">
              <a:off x="5813425" y="4054475"/>
              <a:ext cx="1174750" cy="0"/>
            </a:xfrm>
            <a:prstGeom prst="line">
              <a:avLst/>
            </a:prstGeom>
            <a:noFill/>
            <a:ln w="28575">
              <a:solidFill>
                <a:srgbClr val="015F85"/>
              </a:solidFill>
              <a:prstDash val="dash"/>
              <a:round/>
              <a:headEnd/>
              <a:tailEnd/>
            </a:ln>
          </p:spPr>
          <p:txBody>
            <a:bodyPr lIns="82124" tIns="41061" rIns="82124" bIns="41061" anchor="ctr">
              <a:spAutoFit/>
            </a:bodyPr>
            <a:lstStyle/>
            <a:p>
              <a:endParaRPr lang="en-US"/>
            </a:p>
          </p:txBody>
        </p:sp>
      </p:grpSp>
      <p:grpSp>
        <p:nvGrpSpPr>
          <p:cNvPr id="7" name="Group 168"/>
          <p:cNvGrpSpPr>
            <a:grpSpLocks/>
          </p:cNvGrpSpPr>
          <p:nvPr/>
        </p:nvGrpSpPr>
        <p:grpSpPr bwMode="auto">
          <a:xfrm>
            <a:off x="6415088" y="3880644"/>
            <a:ext cx="361950" cy="990600"/>
            <a:chOff x="6400799" y="4775200"/>
            <a:chExt cx="361949" cy="1174750"/>
          </a:xfrm>
        </p:grpSpPr>
        <p:sp>
          <p:nvSpPr>
            <p:cNvPr id="41030" name="Line 16"/>
            <p:cNvSpPr>
              <a:spLocks noChangeShapeType="1"/>
            </p:cNvSpPr>
            <p:nvPr/>
          </p:nvSpPr>
          <p:spPr bwMode="auto">
            <a:xfrm flipH="1">
              <a:off x="6400799" y="5949950"/>
              <a:ext cx="361949" cy="0"/>
            </a:xfrm>
            <a:prstGeom prst="line">
              <a:avLst/>
            </a:prstGeom>
            <a:noFill/>
            <a:ln w="28575">
              <a:solidFill>
                <a:srgbClr val="015F85"/>
              </a:solidFill>
              <a:prstDash val="dash"/>
              <a:round/>
              <a:headEnd/>
              <a:tailEnd/>
            </a:ln>
          </p:spPr>
          <p:txBody>
            <a:bodyPr lIns="82124" tIns="41061" rIns="82124" bIns="41061" anchor="ctr">
              <a:spAutoFit/>
            </a:bodyPr>
            <a:lstStyle/>
            <a:p>
              <a:endParaRPr lang="en-US"/>
            </a:p>
          </p:txBody>
        </p:sp>
        <p:sp>
          <p:nvSpPr>
            <p:cNvPr id="41031" name="Line 16"/>
            <p:cNvSpPr>
              <a:spLocks noChangeShapeType="1"/>
            </p:cNvSpPr>
            <p:nvPr/>
          </p:nvSpPr>
          <p:spPr bwMode="auto">
            <a:xfrm rot="5400000" flipH="1">
              <a:off x="5813425" y="5362575"/>
              <a:ext cx="1174750" cy="0"/>
            </a:xfrm>
            <a:prstGeom prst="line">
              <a:avLst/>
            </a:prstGeom>
            <a:noFill/>
            <a:ln w="28575">
              <a:solidFill>
                <a:srgbClr val="015F85"/>
              </a:solidFill>
              <a:prstDash val="dash"/>
              <a:round/>
              <a:headEnd/>
              <a:tailEnd type="triangle" w="med" len="med"/>
            </a:ln>
          </p:spPr>
          <p:txBody>
            <a:bodyPr lIns="82124" tIns="41061" rIns="82124" bIns="41061" anchor="ctr">
              <a:spAutoFit/>
            </a:bodyPr>
            <a:lstStyle/>
            <a:p>
              <a:endParaRPr lang="en-US"/>
            </a:p>
          </p:txBody>
        </p:sp>
      </p:grpSp>
      <p:sp>
        <p:nvSpPr>
          <p:cNvPr id="156" name="Line 16"/>
          <p:cNvSpPr>
            <a:spLocks noChangeShapeType="1"/>
          </p:cNvSpPr>
          <p:nvPr/>
        </p:nvSpPr>
        <p:spPr bwMode="auto">
          <a:xfrm>
            <a:off x="5729288" y="2282032"/>
            <a:ext cx="952500" cy="0"/>
          </a:xfrm>
          <a:prstGeom prst="line">
            <a:avLst/>
          </a:prstGeom>
          <a:noFill/>
          <a:ln w="28575">
            <a:solidFill>
              <a:schemeClr val="tx1">
                <a:lumMod val="65000"/>
                <a:lumOff val="35000"/>
              </a:schemeClr>
            </a:solidFill>
            <a:prstDash val="dash"/>
            <a:round/>
            <a:headEnd type="triangle"/>
            <a:tailEnd type="triangle" w="med" len="med"/>
          </a:ln>
        </p:spPr>
        <p:txBody>
          <a:bodyPr lIns="82124" tIns="41061" rIns="82124" bIns="41061" anchor="ctr">
            <a:spAutoFit/>
          </a:bodyPr>
          <a:lstStyle/>
          <a:p>
            <a:pPr fontAlgn="auto">
              <a:spcBef>
                <a:spcPts val="0"/>
              </a:spcBef>
              <a:spcAft>
                <a:spcPts val="0"/>
              </a:spcAft>
              <a:defRPr/>
            </a:pPr>
            <a:endParaRPr lang="en-US">
              <a:latin typeface="宋体" pitchFamily="2" charset="-122"/>
              <a:ea typeface="宋体" pitchFamily="2" charset="-122"/>
              <a:cs typeface="+mn-cs"/>
            </a:endParaRPr>
          </a:p>
        </p:txBody>
      </p:sp>
      <p:grpSp>
        <p:nvGrpSpPr>
          <p:cNvPr id="8" name="Group 173"/>
          <p:cNvGrpSpPr>
            <a:grpSpLocks/>
          </p:cNvGrpSpPr>
          <p:nvPr/>
        </p:nvGrpSpPr>
        <p:grpSpPr bwMode="auto">
          <a:xfrm>
            <a:off x="1709738" y="1485107"/>
            <a:ext cx="1885950" cy="1041400"/>
            <a:chOff x="1695449" y="2092327"/>
            <a:chExt cx="1886216" cy="1040943"/>
          </a:xfrm>
        </p:grpSpPr>
        <p:sp>
          <p:nvSpPr>
            <p:cNvPr id="157" name="Line 48"/>
            <p:cNvSpPr>
              <a:spLocks noChangeShapeType="1"/>
            </p:cNvSpPr>
            <p:nvPr/>
          </p:nvSpPr>
          <p:spPr bwMode="auto">
            <a:xfrm rot="1594221" flipH="1">
              <a:off x="2389284" y="2733396"/>
              <a:ext cx="1192381" cy="195176"/>
            </a:xfrm>
            <a:prstGeom prst="line">
              <a:avLst/>
            </a:prstGeom>
            <a:noFill/>
            <a:ln w="28575">
              <a:solidFill>
                <a:schemeClr val="accent4"/>
              </a:solidFill>
              <a:round/>
              <a:headEnd/>
              <a:tailEnd type="none" w="med" len="med"/>
            </a:ln>
          </p:spPr>
          <p:txBody>
            <a:bodyPr lIns="82124" tIns="41061" rIns="82124" bIns="41061" anchor="ctr">
              <a:spAutoFit/>
            </a:bodyPr>
            <a:lstStyle/>
            <a:p>
              <a:pPr fontAlgn="auto">
                <a:spcBef>
                  <a:spcPts val="0"/>
                </a:spcBef>
                <a:spcAft>
                  <a:spcPts val="0"/>
                </a:spcAft>
                <a:defRPr/>
              </a:pPr>
              <a:endParaRPr lang="en-US" sz="1400">
                <a:latin typeface="宋体" pitchFamily="2" charset="-122"/>
                <a:ea typeface="宋体" pitchFamily="2" charset="-122"/>
                <a:cs typeface="+mn-cs"/>
              </a:endParaRPr>
            </a:p>
          </p:txBody>
        </p:sp>
        <p:grpSp>
          <p:nvGrpSpPr>
            <p:cNvPr id="9" name="Group 144"/>
            <p:cNvGrpSpPr>
              <a:grpSpLocks/>
            </p:cNvGrpSpPr>
            <p:nvPr/>
          </p:nvGrpSpPr>
          <p:grpSpPr bwMode="auto">
            <a:xfrm>
              <a:off x="1695449" y="2092327"/>
              <a:ext cx="1040943" cy="1040943"/>
              <a:chOff x="1695449" y="2149477"/>
              <a:chExt cx="1040943" cy="1040943"/>
            </a:xfrm>
          </p:grpSpPr>
          <p:grpSp>
            <p:nvGrpSpPr>
              <p:cNvPr id="10" name="Group 135"/>
              <p:cNvGrpSpPr>
                <a:grpSpLocks/>
              </p:cNvGrpSpPr>
              <p:nvPr/>
            </p:nvGrpSpPr>
            <p:grpSpPr bwMode="auto">
              <a:xfrm>
                <a:off x="1695449" y="2149477"/>
                <a:ext cx="1040943" cy="1040943"/>
                <a:chOff x="1695449" y="2149477"/>
                <a:chExt cx="1040943" cy="1040943"/>
              </a:xfrm>
            </p:grpSpPr>
            <p:sp>
              <p:nvSpPr>
                <p:cNvPr id="100" name="AutoShape 76"/>
                <p:cNvSpPr>
                  <a:spLocks noChangeArrowheads="1"/>
                </p:cNvSpPr>
                <p:nvPr/>
              </p:nvSpPr>
              <p:spPr bwMode="auto">
                <a:xfrm>
                  <a:off x="1695449" y="2149477"/>
                  <a:ext cx="1041547" cy="1040943"/>
                </a:xfrm>
                <a:custGeom>
                  <a:avLst/>
                  <a:gdLst>
                    <a:gd name="G0" fmla="+- 534 0 0"/>
                    <a:gd name="G1" fmla="+- 21600 0 534"/>
                    <a:gd name="G2" fmla="+- 21600 0 5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4" y="10800"/>
                      </a:moveTo>
                      <a:cubicBezTo>
                        <a:pt x="534" y="16470"/>
                        <a:pt x="5130" y="21066"/>
                        <a:pt x="10800" y="21066"/>
                      </a:cubicBezTo>
                      <a:cubicBezTo>
                        <a:pt x="16470" y="21066"/>
                        <a:pt x="21066" y="16470"/>
                        <a:pt x="21066" y="10800"/>
                      </a:cubicBezTo>
                      <a:cubicBezTo>
                        <a:pt x="21066" y="5130"/>
                        <a:pt x="16470" y="534"/>
                        <a:pt x="10800" y="534"/>
                      </a:cubicBezTo>
                      <a:cubicBezTo>
                        <a:pt x="5130" y="534"/>
                        <a:pt x="534" y="5130"/>
                        <a:pt x="534" y="10800"/>
                      </a:cubicBezTo>
                      <a:close/>
                    </a:path>
                  </a:pathLst>
                </a:custGeom>
                <a:gradFill rotWithShape="1">
                  <a:gsLst>
                    <a:gs pos="0">
                      <a:srgbClr val="99D07E"/>
                    </a:gs>
                    <a:gs pos="100000">
                      <a:schemeClr val="hlink">
                        <a:gamma/>
                        <a:shade val="46275"/>
                        <a:invGamma/>
                        <a:alpha val="0"/>
                      </a:schemeClr>
                    </a:gs>
                  </a:gsLst>
                  <a:lin ang="5400000" scaled="1"/>
                </a:gradFill>
                <a:ln w="9525" algn="ctr">
                  <a:noFill/>
                  <a:round/>
                  <a:headEnd/>
                  <a:tailEnd/>
                </a:ln>
                <a:effectLst/>
              </p:spPr>
              <p:txBody>
                <a:bodyPr lIns="82124" tIns="41061" rIns="82124" bIns="41061" anchor="ctr"/>
                <a:lstStyle/>
                <a:p>
                  <a:pPr algn="ctr" eaLnBrk="0" fontAlgn="auto" hangingPunct="0">
                    <a:lnSpc>
                      <a:spcPct val="90000"/>
                    </a:lnSpc>
                    <a:spcBef>
                      <a:spcPts val="0"/>
                    </a:spcBef>
                    <a:spcAft>
                      <a:spcPts val="0"/>
                    </a:spcAft>
                    <a:defRPr/>
                  </a:pPr>
                  <a:endParaRPr lang="ja-JP" altLang="ja-JP" sz="1400">
                    <a:latin typeface="宋体" pitchFamily="2" charset="-122"/>
                    <a:ea typeface="宋体" pitchFamily="2" charset="-122"/>
                    <a:cs typeface="+mn-cs"/>
                  </a:endParaRPr>
                </a:p>
              </p:txBody>
            </p:sp>
            <p:sp>
              <p:nvSpPr>
                <p:cNvPr id="129" name="Oval 128"/>
                <p:cNvSpPr/>
                <p:nvPr/>
              </p:nvSpPr>
              <p:spPr>
                <a:xfrm>
                  <a:off x="1746256" y="2197081"/>
                  <a:ext cx="947871" cy="9457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ja-JP" sz="1400">
                    <a:solidFill>
                      <a:srgbClr val="FFFFFF"/>
                    </a:solidFill>
                    <a:latin typeface="宋体" pitchFamily="2" charset="-122"/>
                    <a:ea typeface="宋体" pitchFamily="2" charset="-122"/>
                  </a:endParaRPr>
                </a:p>
              </p:txBody>
            </p:sp>
          </p:grpSp>
          <p:sp>
            <p:nvSpPr>
              <p:cNvPr id="41027" name="Text Box 50"/>
              <p:cNvSpPr txBox="1">
                <a:spLocks noChangeArrowheads="1"/>
              </p:cNvSpPr>
              <p:nvPr/>
            </p:nvSpPr>
            <p:spPr bwMode="auto">
              <a:xfrm>
                <a:off x="1824601" y="2463573"/>
                <a:ext cx="782638" cy="470515"/>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spcBef>
                    <a:spcPct val="50000"/>
                  </a:spcBef>
                  <a:buSzPct val="100000"/>
                </a:pPr>
                <a:r>
                  <a:rPr lang="ja-JP" altLang="en-US" sz="1400">
                    <a:solidFill>
                      <a:srgbClr val="FFFFFF"/>
                    </a:solidFill>
                    <a:latin typeface="宋体" pitchFamily="2" charset="-122"/>
                    <a:ea typeface="宋体" pitchFamily="2" charset="-122"/>
                    <a:sym typeface="Arial" pitchFamily="34" charset="0"/>
                  </a:rPr>
                  <a:t>技术</a:t>
                </a:r>
                <a:br>
                  <a:rPr lang="ja-JP" altLang="en-US" sz="1400">
                    <a:solidFill>
                      <a:srgbClr val="FFFFFF"/>
                    </a:solidFill>
                    <a:latin typeface="宋体" pitchFamily="2" charset="-122"/>
                    <a:ea typeface="宋体" pitchFamily="2" charset="-122"/>
                    <a:sym typeface="Arial" pitchFamily="34" charset="0"/>
                  </a:rPr>
                </a:br>
                <a:r>
                  <a:rPr lang="ja-JP" altLang="en-US" sz="1400">
                    <a:solidFill>
                      <a:srgbClr val="FFFFFF"/>
                    </a:solidFill>
                    <a:latin typeface="宋体" pitchFamily="2" charset="-122"/>
                    <a:ea typeface="宋体" pitchFamily="2" charset="-122"/>
                    <a:sym typeface="Arial" pitchFamily="34" charset="0"/>
                  </a:rPr>
                  <a:t>支持</a:t>
                </a:r>
              </a:p>
            </p:txBody>
          </p:sp>
        </p:grpSp>
      </p:grpSp>
      <p:grpSp>
        <p:nvGrpSpPr>
          <p:cNvPr id="11" name="Group 172"/>
          <p:cNvGrpSpPr>
            <a:grpSpLocks/>
          </p:cNvGrpSpPr>
          <p:nvPr/>
        </p:nvGrpSpPr>
        <p:grpSpPr bwMode="auto">
          <a:xfrm>
            <a:off x="547688" y="2056607"/>
            <a:ext cx="3038475" cy="1044575"/>
            <a:chOff x="533399" y="2663827"/>
            <a:chExt cx="3038990" cy="1044060"/>
          </a:xfrm>
        </p:grpSpPr>
        <p:sp>
          <p:nvSpPr>
            <p:cNvPr id="158" name="Line 48"/>
            <p:cNvSpPr>
              <a:spLocks noChangeShapeType="1"/>
            </p:cNvSpPr>
            <p:nvPr/>
          </p:nvSpPr>
          <p:spPr bwMode="auto">
            <a:xfrm rot="1594221" flipH="1">
              <a:off x="1374917" y="2736816"/>
              <a:ext cx="2197472" cy="971071"/>
            </a:xfrm>
            <a:prstGeom prst="line">
              <a:avLst/>
            </a:prstGeom>
            <a:noFill/>
            <a:ln w="28575">
              <a:solidFill>
                <a:schemeClr val="accent4"/>
              </a:solidFill>
              <a:round/>
              <a:headEnd/>
              <a:tailEnd type="none" w="med" len="med"/>
            </a:ln>
          </p:spPr>
          <p:txBody>
            <a:bodyPr lIns="82124" tIns="41061" rIns="82124" bIns="41061" anchor="ctr">
              <a:spAutoFit/>
            </a:bodyPr>
            <a:lstStyle/>
            <a:p>
              <a:pPr fontAlgn="auto">
                <a:spcBef>
                  <a:spcPts val="0"/>
                </a:spcBef>
                <a:spcAft>
                  <a:spcPts val="0"/>
                </a:spcAft>
                <a:defRPr/>
              </a:pPr>
              <a:endParaRPr lang="en-US" sz="1400">
                <a:latin typeface="宋体" pitchFamily="2" charset="-122"/>
                <a:ea typeface="宋体" pitchFamily="2" charset="-122"/>
                <a:cs typeface="+mn-cs"/>
              </a:endParaRPr>
            </a:p>
          </p:txBody>
        </p:sp>
        <p:grpSp>
          <p:nvGrpSpPr>
            <p:cNvPr id="12" name="Group 143"/>
            <p:cNvGrpSpPr>
              <a:grpSpLocks/>
            </p:cNvGrpSpPr>
            <p:nvPr/>
          </p:nvGrpSpPr>
          <p:grpSpPr bwMode="auto">
            <a:xfrm>
              <a:off x="533399" y="2663827"/>
              <a:ext cx="1040943" cy="1040943"/>
              <a:chOff x="533399" y="2720977"/>
              <a:chExt cx="1040943" cy="1040943"/>
            </a:xfrm>
          </p:grpSpPr>
          <p:grpSp>
            <p:nvGrpSpPr>
              <p:cNvPr id="13" name="Group 134"/>
              <p:cNvGrpSpPr>
                <a:grpSpLocks/>
              </p:cNvGrpSpPr>
              <p:nvPr/>
            </p:nvGrpSpPr>
            <p:grpSpPr bwMode="auto">
              <a:xfrm>
                <a:off x="533399" y="2720977"/>
                <a:ext cx="1040943" cy="1040943"/>
                <a:chOff x="533399" y="2720977"/>
                <a:chExt cx="1040943" cy="1040943"/>
              </a:xfrm>
            </p:grpSpPr>
            <p:sp>
              <p:nvSpPr>
                <p:cNvPr id="112" name="AutoShape 76"/>
                <p:cNvSpPr>
                  <a:spLocks noChangeArrowheads="1"/>
                </p:cNvSpPr>
                <p:nvPr/>
              </p:nvSpPr>
              <p:spPr bwMode="auto">
                <a:xfrm>
                  <a:off x="533399" y="2720977"/>
                  <a:ext cx="1041576" cy="1040887"/>
                </a:xfrm>
                <a:custGeom>
                  <a:avLst/>
                  <a:gdLst>
                    <a:gd name="G0" fmla="+- 534 0 0"/>
                    <a:gd name="G1" fmla="+- 21600 0 534"/>
                    <a:gd name="G2" fmla="+- 21600 0 5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4" y="10800"/>
                      </a:moveTo>
                      <a:cubicBezTo>
                        <a:pt x="534" y="16470"/>
                        <a:pt x="5130" y="21066"/>
                        <a:pt x="10800" y="21066"/>
                      </a:cubicBezTo>
                      <a:cubicBezTo>
                        <a:pt x="16470" y="21066"/>
                        <a:pt x="21066" y="16470"/>
                        <a:pt x="21066" y="10800"/>
                      </a:cubicBezTo>
                      <a:cubicBezTo>
                        <a:pt x="21066" y="5130"/>
                        <a:pt x="16470" y="534"/>
                        <a:pt x="10800" y="534"/>
                      </a:cubicBezTo>
                      <a:cubicBezTo>
                        <a:pt x="5130" y="534"/>
                        <a:pt x="534" y="5130"/>
                        <a:pt x="534" y="10800"/>
                      </a:cubicBezTo>
                      <a:close/>
                    </a:path>
                  </a:pathLst>
                </a:custGeom>
                <a:gradFill rotWithShape="1">
                  <a:gsLst>
                    <a:gs pos="0">
                      <a:schemeClr val="accent4"/>
                    </a:gs>
                    <a:gs pos="100000">
                      <a:schemeClr val="hlink">
                        <a:gamma/>
                        <a:shade val="46275"/>
                        <a:invGamma/>
                        <a:alpha val="0"/>
                      </a:schemeClr>
                    </a:gs>
                  </a:gsLst>
                  <a:lin ang="5400000" scaled="1"/>
                </a:gradFill>
                <a:ln w="9525" algn="ctr">
                  <a:noFill/>
                  <a:round/>
                  <a:headEnd/>
                  <a:tailEnd/>
                </a:ln>
                <a:effectLst/>
              </p:spPr>
              <p:txBody>
                <a:bodyPr lIns="82124" tIns="41061" rIns="82124" bIns="41061" anchor="ctr"/>
                <a:lstStyle/>
                <a:p>
                  <a:pPr algn="ctr" eaLnBrk="0" fontAlgn="auto" hangingPunct="0">
                    <a:lnSpc>
                      <a:spcPct val="90000"/>
                    </a:lnSpc>
                    <a:spcBef>
                      <a:spcPts val="0"/>
                    </a:spcBef>
                    <a:spcAft>
                      <a:spcPts val="0"/>
                    </a:spcAft>
                    <a:defRPr/>
                  </a:pPr>
                  <a:endParaRPr lang="ja-JP" altLang="ja-JP" sz="1400">
                    <a:latin typeface="宋体" pitchFamily="2" charset="-122"/>
                    <a:ea typeface="宋体" pitchFamily="2" charset="-122"/>
                    <a:cs typeface="+mn-cs"/>
                  </a:endParaRPr>
                </a:p>
              </p:txBody>
            </p:sp>
            <p:sp>
              <p:nvSpPr>
                <p:cNvPr id="130" name="Oval 129"/>
                <p:cNvSpPr/>
                <p:nvPr/>
              </p:nvSpPr>
              <p:spPr>
                <a:xfrm>
                  <a:off x="581032" y="2768579"/>
                  <a:ext cx="946310" cy="9456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ja-JP" sz="1400">
                    <a:solidFill>
                      <a:srgbClr val="FFFFFF"/>
                    </a:solidFill>
                    <a:latin typeface="宋体" pitchFamily="2" charset="-122"/>
                    <a:ea typeface="宋体" pitchFamily="2" charset="-122"/>
                  </a:endParaRPr>
                </a:p>
              </p:txBody>
            </p:sp>
          </p:grpSp>
          <p:sp>
            <p:nvSpPr>
              <p:cNvPr id="41021" name="Text Box 55"/>
              <p:cNvSpPr txBox="1">
                <a:spLocks noChangeArrowheads="1"/>
              </p:cNvSpPr>
              <p:nvPr/>
            </p:nvSpPr>
            <p:spPr bwMode="auto">
              <a:xfrm>
                <a:off x="662551" y="3035073"/>
                <a:ext cx="782638" cy="578159"/>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spcBef>
                    <a:spcPct val="50000"/>
                  </a:spcBef>
                  <a:buSzPct val="100000"/>
                </a:pPr>
                <a:r>
                  <a:rPr lang="zh-CN" altLang="en-US" sz="1400">
                    <a:solidFill>
                      <a:srgbClr val="FFFFFF"/>
                    </a:solidFill>
                    <a:latin typeface="宋体" pitchFamily="2" charset="-122"/>
                    <a:ea typeface="宋体" pitchFamily="2" charset="-122"/>
                    <a:sym typeface="Arial" pitchFamily="34" charset="0"/>
                  </a:rPr>
                  <a:t>硬件</a:t>
                </a:r>
                <a:endParaRPr lang="en-US" altLang="zh-CN" sz="1400">
                  <a:solidFill>
                    <a:srgbClr val="FFFFFF"/>
                  </a:solidFill>
                  <a:latin typeface="宋体" pitchFamily="2" charset="-122"/>
                  <a:ea typeface="宋体" pitchFamily="2" charset="-122"/>
                  <a:sym typeface="Arial" pitchFamily="34" charset="0"/>
                </a:endParaRPr>
              </a:p>
              <a:p>
                <a:pPr algn="ctr" defTabSz="814388" eaLnBrk="0" hangingPunct="0">
                  <a:lnSpc>
                    <a:spcPct val="90000"/>
                  </a:lnSpc>
                  <a:spcBef>
                    <a:spcPct val="50000"/>
                  </a:spcBef>
                  <a:buSzPct val="100000"/>
                </a:pPr>
                <a:r>
                  <a:rPr lang="zh-CN" altLang="en-US" sz="1400">
                    <a:solidFill>
                      <a:srgbClr val="FFFFFF"/>
                    </a:solidFill>
                    <a:latin typeface="宋体" pitchFamily="2" charset="-122"/>
                    <a:ea typeface="宋体" pitchFamily="2" charset="-122"/>
                    <a:sym typeface="Arial" pitchFamily="34" charset="0"/>
                  </a:rPr>
                  <a:t>更换</a:t>
                </a:r>
                <a:endParaRPr lang="en-US" altLang="ja-JP" sz="1400">
                  <a:solidFill>
                    <a:srgbClr val="FFFFFF"/>
                  </a:solidFill>
                  <a:latin typeface="宋体" pitchFamily="2" charset="-122"/>
                  <a:ea typeface="宋体" pitchFamily="2" charset="-122"/>
                  <a:sym typeface="Arial" pitchFamily="34" charset="0"/>
                </a:endParaRPr>
              </a:p>
            </p:txBody>
          </p:sp>
        </p:grpSp>
      </p:grpSp>
      <p:grpSp>
        <p:nvGrpSpPr>
          <p:cNvPr id="14" name="Group 170"/>
          <p:cNvGrpSpPr>
            <a:grpSpLocks/>
          </p:cNvGrpSpPr>
          <p:nvPr/>
        </p:nvGrpSpPr>
        <p:grpSpPr bwMode="auto">
          <a:xfrm>
            <a:off x="547688" y="2902744"/>
            <a:ext cx="2808287" cy="1457325"/>
            <a:chOff x="533399" y="3510131"/>
            <a:chExt cx="2807992" cy="1456989"/>
          </a:xfrm>
        </p:grpSpPr>
        <p:sp>
          <p:nvSpPr>
            <p:cNvPr id="41012" name="Line 48"/>
            <p:cNvSpPr>
              <a:spLocks noChangeShapeType="1"/>
            </p:cNvSpPr>
            <p:nvPr/>
          </p:nvSpPr>
          <p:spPr bwMode="auto">
            <a:xfrm rot="1594221" flipH="1">
              <a:off x="1535407" y="3510131"/>
              <a:ext cx="1805984" cy="1456989"/>
            </a:xfrm>
            <a:prstGeom prst="line">
              <a:avLst/>
            </a:prstGeom>
            <a:noFill/>
            <a:ln w="28575">
              <a:solidFill>
                <a:schemeClr val="accent2"/>
              </a:solidFill>
              <a:round/>
              <a:headEnd/>
              <a:tailEnd/>
            </a:ln>
          </p:spPr>
          <p:txBody>
            <a:bodyPr lIns="82124" tIns="41061" rIns="82124" bIns="41061" anchor="ctr">
              <a:spAutoFit/>
            </a:bodyPr>
            <a:lstStyle/>
            <a:p>
              <a:endParaRPr lang="en-US"/>
            </a:p>
          </p:txBody>
        </p:sp>
        <p:grpSp>
          <p:nvGrpSpPr>
            <p:cNvPr id="15" name="Group 142"/>
            <p:cNvGrpSpPr>
              <a:grpSpLocks/>
            </p:cNvGrpSpPr>
            <p:nvPr/>
          </p:nvGrpSpPr>
          <p:grpSpPr bwMode="auto">
            <a:xfrm>
              <a:off x="533399" y="3863977"/>
              <a:ext cx="1040943" cy="1040943"/>
              <a:chOff x="533399" y="3863977"/>
              <a:chExt cx="1040943" cy="1040943"/>
            </a:xfrm>
          </p:grpSpPr>
          <p:grpSp>
            <p:nvGrpSpPr>
              <p:cNvPr id="16" name="Group 133"/>
              <p:cNvGrpSpPr>
                <a:grpSpLocks/>
              </p:cNvGrpSpPr>
              <p:nvPr/>
            </p:nvGrpSpPr>
            <p:grpSpPr bwMode="auto">
              <a:xfrm>
                <a:off x="533399" y="3863977"/>
                <a:ext cx="1040943" cy="1040943"/>
                <a:chOff x="533399" y="3863977"/>
                <a:chExt cx="1040943" cy="1040943"/>
              </a:xfrm>
            </p:grpSpPr>
            <p:sp>
              <p:nvSpPr>
                <p:cNvPr id="121" name="AutoShape 76"/>
                <p:cNvSpPr>
                  <a:spLocks noChangeArrowheads="1"/>
                </p:cNvSpPr>
                <p:nvPr/>
              </p:nvSpPr>
              <p:spPr bwMode="auto">
                <a:xfrm>
                  <a:off x="533399" y="3864062"/>
                  <a:ext cx="1041291" cy="1041160"/>
                </a:xfrm>
                <a:custGeom>
                  <a:avLst/>
                  <a:gdLst>
                    <a:gd name="G0" fmla="+- 534 0 0"/>
                    <a:gd name="G1" fmla="+- 21600 0 534"/>
                    <a:gd name="G2" fmla="+- 21600 0 5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4" y="10800"/>
                      </a:moveTo>
                      <a:cubicBezTo>
                        <a:pt x="534" y="16470"/>
                        <a:pt x="5130" y="21066"/>
                        <a:pt x="10800" y="21066"/>
                      </a:cubicBezTo>
                      <a:cubicBezTo>
                        <a:pt x="16470" y="21066"/>
                        <a:pt x="21066" y="16470"/>
                        <a:pt x="21066" y="10800"/>
                      </a:cubicBezTo>
                      <a:cubicBezTo>
                        <a:pt x="21066" y="5130"/>
                        <a:pt x="16470" y="534"/>
                        <a:pt x="10800" y="534"/>
                      </a:cubicBezTo>
                      <a:cubicBezTo>
                        <a:pt x="5130" y="534"/>
                        <a:pt x="534" y="5130"/>
                        <a:pt x="534" y="10800"/>
                      </a:cubicBezTo>
                      <a:close/>
                    </a:path>
                  </a:pathLst>
                </a:custGeom>
                <a:gradFill rotWithShape="1">
                  <a:gsLst>
                    <a:gs pos="0">
                      <a:srgbClr val="FC9446"/>
                    </a:gs>
                    <a:gs pos="100000">
                      <a:schemeClr val="hlink">
                        <a:gamma/>
                        <a:shade val="46275"/>
                        <a:invGamma/>
                        <a:alpha val="0"/>
                      </a:schemeClr>
                    </a:gs>
                  </a:gsLst>
                  <a:lin ang="5400000" scaled="1"/>
                </a:gradFill>
                <a:ln w="9525" algn="ctr">
                  <a:noFill/>
                  <a:round/>
                  <a:headEnd/>
                  <a:tailEnd/>
                </a:ln>
                <a:effectLst/>
              </p:spPr>
              <p:txBody>
                <a:bodyPr lIns="82124" tIns="41061" rIns="82124" bIns="41061" anchor="ctr"/>
                <a:lstStyle/>
                <a:p>
                  <a:pPr algn="ctr" eaLnBrk="0" fontAlgn="auto" hangingPunct="0">
                    <a:lnSpc>
                      <a:spcPct val="90000"/>
                    </a:lnSpc>
                    <a:spcBef>
                      <a:spcPts val="0"/>
                    </a:spcBef>
                    <a:spcAft>
                      <a:spcPts val="0"/>
                    </a:spcAft>
                    <a:defRPr/>
                  </a:pPr>
                  <a:endParaRPr lang="ja-JP" altLang="ja-JP" sz="1400">
                    <a:latin typeface="宋体" pitchFamily="2" charset="-122"/>
                    <a:ea typeface="宋体" pitchFamily="2" charset="-122"/>
                    <a:cs typeface="+mn-cs"/>
                  </a:endParaRPr>
                </a:p>
              </p:txBody>
            </p:sp>
            <p:sp>
              <p:nvSpPr>
                <p:cNvPr id="131" name="Oval 130"/>
                <p:cNvSpPr/>
                <p:nvPr/>
              </p:nvSpPr>
              <p:spPr>
                <a:xfrm>
                  <a:off x="581019" y="3902153"/>
                  <a:ext cx="946051" cy="9459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ja-JP" sz="1400">
                    <a:solidFill>
                      <a:srgbClr val="FFFFFF"/>
                    </a:solidFill>
                    <a:latin typeface="宋体" pitchFamily="2" charset="-122"/>
                    <a:ea typeface="宋体" pitchFamily="2" charset="-122"/>
                  </a:endParaRPr>
                </a:p>
              </p:txBody>
            </p:sp>
          </p:grpSp>
          <p:sp>
            <p:nvSpPr>
              <p:cNvPr id="41015" name="Text Box 29"/>
              <p:cNvSpPr txBox="1">
                <a:spLocks noChangeArrowheads="1"/>
              </p:cNvSpPr>
              <p:nvPr/>
            </p:nvSpPr>
            <p:spPr bwMode="auto">
              <a:xfrm>
                <a:off x="565396" y="4093687"/>
                <a:ext cx="976948" cy="276759"/>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spcBef>
                    <a:spcPct val="50000"/>
                  </a:spcBef>
                  <a:buSzPct val="100000"/>
                </a:pPr>
                <a:endParaRPr lang="ja-JP" altLang="en-US" sz="1400">
                  <a:solidFill>
                    <a:srgbClr val="FFFFFF"/>
                  </a:solidFill>
                  <a:latin typeface="宋体" pitchFamily="2" charset="-122"/>
                  <a:ea typeface="宋体" pitchFamily="2" charset="-122"/>
                  <a:sym typeface="Arial" pitchFamily="34" charset="0"/>
                </a:endParaRPr>
              </a:p>
            </p:txBody>
          </p:sp>
        </p:grpSp>
      </p:grpSp>
      <p:grpSp>
        <p:nvGrpSpPr>
          <p:cNvPr id="17" name="Group 171"/>
          <p:cNvGrpSpPr>
            <a:grpSpLocks/>
          </p:cNvGrpSpPr>
          <p:nvPr/>
        </p:nvGrpSpPr>
        <p:grpSpPr bwMode="auto">
          <a:xfrm>
            <a:off x="1712913" y="3058319"/>
            <a:ext cx="1841500" cy="1811338"/>
            <a:chOff x="1698695" y="3665855"/>
            <a:chExt cx="1840989" cy="1810565"/>
          </a:xfrm>
        </p:grpSpPr>
        <p:sp>
          <p:nvSpPr>
            <p:cNvPr id="41006" name="Line 48"/>
            <p:cNvSpPr>
              <a:spLocks noChangeShapeType="1"/>
            </p:cNvSpPr>
            <p:nvPr/>
          </p:nvSpPr>
          <p:spPr bwMode="auto">
            <a:xfrm rot="1594221" flipH="1">
              <a:off x="2632513" y="3665855"/>
              <a:ext cx="907171" cy="1593216"/>
            </a:xfrm>
            <a:prstGeom prst="line">
              <a:avLst/>
            </a:prstGeom>
            <a:noFill/>
            <a:ln w="28575">
              <a:solidFill>
                <a:schemeClr val="accent2"/>
              </a:solidFill>
              <a:round/>
              <a:headEnd/>
              <a:tailEnd/>
            </a:ln>
          </p:spPr>
          <p:txBody>
            <a:bodyPr lIns="82124" tIns="41061" rIns="82124" bIns="41061" anchor="ctr">
              <a:spAutoFit/>
            </a:bodyPr>
            <a:lstStyle/>
            <a:p>
              <a:endParaRPr lang="en-US"/>
            </a:p>
          </p:txBody>
        </p:sp>
        <p:grpSp>
          <p:nvGrpSpPr>
            <p:cNvPr id="18" name="Group 141"/>
            <p:cNvGrpSpPr>
              <a:grpSpLocks/>
            </p:cNvGrpSpPr>
            <p:nvPr/>
          </p:nvGrpSpPr>
          <p:grpSpPr bwMode="auto">
            <a:xfrm>
              <a:off x="1698695" y="4435477"/>
              <a:ext cx="1040943" cy="1040943"/>
              <a:chOff x="1698695" y="4435477"/>
              <a:chExt cx="1040943" cy="1040943"/>
            </a:xfrm>
          </p:grpSpPr>
          <p:grpSp>
            <p:nvGrpSpPr>
              <p:cNvPr id="19" name="Group 137"/>
              <p:cNvGrpSpPr>
                <a:grpSpLocks/>
              </p:cNvGrpSpPr>
              <p:nvPr/>
            </p:nvGrpSpPr>
            <p:grpSpPr bwMode="auto">
              <a:xfrm>
                <a:off x="1698695" y="4435477"/>
                <a:ext cx="1040943" cy="1040943"/>
                <a:chOff x="1695449" y="4435477"/>
                <a:chExt cx="1040943" cy="1040943"/>
              </a:xfrm>
            </p:grpSpPr>
            <p:sp>
              <p:nvSpPr>
                <p:cNvPr id="118" name="AutoShape 76"/>
                <p:cNvSpPr>
                  <a:spLocks noChangeArrowheads="1"/>
                </p:cNvSpPr>
                <p:nvPr/>
              </p:nvSpPr>
              <p:spPr bwMode="auto">
                <a:xfrm>
                  <a:off x="1695449" y="4435464"/>
                  <a:ext cx="1041111" cy="1040956"/>
                </a:xfrm>
                <a:custGeom>
                  <a:avLst/>
                  <a:gdLst>
                    <a:gd name="G0" fmla="+- 534 0 0"/>
                    <a:gd name="G1" fmla="+- 21600 0 534"/>
                    <a:gd name="G2" fmla="+- 21600 0 5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4" y="10800"/>
                      </a:moveTo>
                      <a:cubicBezTo>
                        <a:pt x="534" y="16470"/>
                        <a:pt x="5130" y="21066"/>
                        <a:pt x="10800" y="21066"/>
                      </a:cubicBezTo>
                      <a:cubicBezTo>
                        <a:pt x="16470" y="21066"/>
                        <a:pt x="21066" y="16470"/>
                        <a:pt x="21066" y="10800"/>
                      </a:cubicBezTo>
                      <a:cubicBezTo>
                        <a:pt x="21066" y="5130"/>
                        <a:pt x="16470" y="534"/>
                        <a:pt x="10800" y="534"/>
                      </a:cubicBezTo>
                      <a:cubicBezTo>
                        <a:pt x="5130" y="534"/>
                        <a:pt x="534" y="5130"/>
                        <a:pt x="534" y="10800"/>
                      </a:cubicBezTo>
                      <a:close/>
                    </a:path>
                  </a:pathLst>
                </a:custGeom>
                <a:gradFill rotWithShape="1">
                  <a:gsLst>
                    <a:gs pos="0">
                      <a:srgbClr val="FC9446"/>
                    </a:gs>
                    <a:gs pos="100000">
                      <a:schemeClr val="hlink">
                        <a:gamma/>
                        <a:shade val="46275"/>
                        <a:invGamma/>
                        <a:alpha val="0"/>
                      </a:schemeClr>
                    </a:gs>
                  </a:gsLst>
                  <a:lin ang="5400000" scaled="1"/>
                </a:gradFill>
                <a:ln w="9525" algn="ctr">
                  <a:noFill/>
                  <a:round/>
                  <a:headEnd/>
                  <a:tailEnd/>
                </a:ln>
                <a:effectLst/>
              </p:spPr>
              <p:txBody>
                <a:bodyPr lIns="82124" tIns="41061" rIns="82124" bIns="41061" anchor="ctr"/>
                <a:lstStyle/>
                <a:p>
                  <a:pPr algn="ctr" eaLnBrk="0" fontAlgn="auto" hangingPunct="0">
                    <a:lnSpc>
                      <a:spcPct val="90000"/>
                    </a:lnSpc>
                    <a:spcBef>
                      <a:spcPts val="0"/>
                    </a:spcBef>
                    <a:spcAft>
                      <a:spcPts val="0"/>
                    </a:spcAft>
                    <a:defRPr/>
                  </a:pPr>
                  <a:endParaRPr lang="ja-JP" altLang="ja-JP" sz="1400">
                    <a:latin typeface="宋体" pitchFamily="2" charset="-122"/>
                    <a:ea typeface="宋体" pitchFamily="2" charset="-122"/>
                    <a:cs typeface="+mn-cs"/>
                  </a:endParaRPr>
                </a:p>
              </p:txBody>
            </p:sp>
            <p:sp>
              <p:nvSpPr>
                <p:cNvPr id="133" name="Oval 132"/>
                <p:cNvSpPr/>
                <p:nvPr/>
              </p:nvSpPr>
              <p:spPr>
                <a:xfrm>
                  <a:off x="1743061" y="4483069"/>
                  <a:ext cx="945887" cy="945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ja-JP" sz="1400">
                    <a:solidFill>
                      <a:srgbClr val="FFFFFF"/>
                    </a:solidFill>
                    <a:latin typeface="宋体" pitchFamily="2" charset="-122"/>
                    <a:ea typeface="宋体" pitchFamily="2" charset="-122"/>
                  </a:endParaRPr>
                </a:p>
              </p:txBody>
            </p:sp>
          </p:grpSp>
          <p:sp>
            <p:nvSpPr>
              <p:cNvPr id="41009" name="Text Box 33"/>
              <p:cNvSpPr txBox="1">
                <a:spLocks noChangeArrowheads="1"/>
              </p:cNvSpPr>
              <p:nvPr/>
            </p:nvSpPr>
            <p:spPr bwMode="auto">
              <a:xfrm>
                <a:off x="1720215" y="4733227"/>
                <a:ext cx="997902" cy="470521"/>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spcBef>
                    <a:spcPct val="50000"/>
                  </a:spcBef>
                  <a:buSzPct val="100000"/>
                </a:pPr>
                <a:r>
                  <a:rPr lang="ja-JP" altLang="en-US" sz="1400">
                    <a:solidFill>
                      <a:srgbClr val="FFFFFF"/>
                    </a:solidFill>
                    <a:latin typeface="宋体" pitchFamily="2" charset="-122"/>
                    <a:ea typeface="宋体" pitchFamily="2" charset="-122"/>
                    <a:sym typeface="Arial" pitchFamily="34" charset="0"/>
                  </a:rPr>
                  <a:t>网络评估</a:t>
                </a:r>
                <a:br>
                  <a:rPr lang="ja-JP" altLang="en-US" sz="1400">
                    <a:solidFill>
                      <a:srgbClr val="FFFFFF"/>
                    </a:solidFill>
                    <a:latin typeface="宋体" pitchFamily="2" charset="-122"/>
                    <a:ea typeface="宋体" pitchFamily="2" charset="-122"/>
                    <a:sym typeface="Arial" pitchFamily="34" charset="0"/>
                  </a:rPr>
                </a:br>
                <a:r>
                  <a:rPr lang="ja-JP" altLang="en-US" sz="1400">
                    <a:solidFill>
                      <a:srgbClr val="FFFFFF"/>
                    </a:solidFill>
                    <a:latin typeface="宋体" pitchFamily="2" charset="-122"/>
                    <a:ea typeface="宋体" pitchFamily="2" charset="-122"/>
                    <a:sym typeface="Arial" pitchFamily="34" charset="0"/>
                  </a:rPr>
                  <a:t>和修复</a:t>
                </a:r>
              </a:p>
            </p:txBody>
          </p:sp>
        </p:grpSp>
      </p:grpSp>
      <p:grpSp>
        <p:nvGrpSpPr>
          <p:cNvPr id="20" name="Group 174"/>
          <p:cNvGrpSpPr>
            <a:grpSpLocks/>
          </p:cNvGrpSpPr>
          <p:nvPr/>
        </p:nvGrpSpPr>
        <p:grpSpPr bwMode="auto">
          <a:xfrm>
            <a:off x="1709738" y="2618582"/>
            <a:ext cx="1912937" cy="1050925"/>
            <a:chOff x="1695449" y="3225394"/>
            <a:chExt cx="1913412" cy="1050876"/>
          </a:xfrm>
        </p:grpSpPr>
        <p:sp>
          <p:nvSpPr>
            <p:cNvPr id="41000" name="Line 48"/>
            <p:cNvSpPr>
              <a:spLocks noChangeShapeType="1"/>
            </p:cNvSpPr>
            <p:nvPr/>
          </p:nvSpPr>
          <p:spPr bwMode="auto">
            <a:xfrm rot="1594221" flipH="1">
              <a:off x="2474437" y="3225394"/>
              <a:ext cx="1134424" cy="854887"/>
            </a:xfrm>
            <a:prstGeom prst="line">
              <a:avLst/>
            </a:prstGeom>
            <a:noFill/>
            <a:ln w="28575">
              <a:solidFill>
                <a:schemeClr val="accent2"/>
              </a:solidFill>
              <a:round/>
              <a:headEnd/>
              <a:tailEnd/>
            </a:ln>
          </p:spPr>
          <p:txBody>
            <a:bodyPr lIns="82124" tIns="41061" rIns="82124" bIns="41061" anchor="ctr">
              <a:spAutoFit/>
            </a:bodyPr>
            <a:lstStyle/>
            <a:p>
              <a:endParaRPr lang="en-US"/>
            </a:p>
          </p:txBody>
        </p:sp>
        <p:grpSp>
          <p:nvGrpSpPr>
            <p:cNvPr id="21" name="Group 145"/>
            <p:cNvGrpSpPr>
              <a:grpSpLocks/>
            </p:cNvGrpSpPr>
            <p:nvPr/>
          </p:nvGrpSpPr>
          <p:grpSpPr bwMode="auto">
            <a:xfrm>
              <a:off x="1695449" y="3235327"/>
              <a:ext cx="1059059" cy="1040943"/>
              <a:chOff x="1695449" y="3292477"/>
              <a:chExt cx="1059059" cy="1040943"/>
            </a:xfrm>
          </p:grpSpPr>
          <p:grpSp>
            <p:nvGrpSpPr>
              <p:cNvPr id="22" name="Group 136"/>
              <p:cNvGrpSpPr>
                <a:grpSpLocks/>
              </p:cNvGrpSpPr>
              <p:nvPr/>
            </p:nvGrpSpPr>
            <p:grpSpPr bwMode="auto">
              <a:xfrm>
                <a:off x="1695449" y="3292477"/>
                <a:ext cx="1040943" cy="1040943"/>
                <a:chOff x="1695449" y="3292477"/>
                <a:chExt cx="1040943" cy="1040943"/>
              </a:xfrm>
            </p:grpSpPr>
            <p:sp>
              <p:nvSpPr>
                <p:cNvPr id="115" name="AutoShape 76"/>
                <p:cNvSpPr>
                  <a:spLocks noChangeArrowheads="1"/>
                </p:cNvSpPr>
                <p:nvPr/>
              </p:nvSpPr>
              <p:spPr bwMode="auto">
                <a:xfrm>
                  <a:off x="1695449" y="3292069"/>
                  <a:ext cx="1041659" cy="1041351"/>
                </a:xfrm>
                <a:custGeom>
                  <a:avLst/>
                  <a:gdLst>
                    <a:gd name="G0" fmla="+- 534 0 0"/>
                    <a:gd name="G1" fmla="+- 21600 0 534"/>
                    <a:gd name="G2" fmla="+- 21600 0 5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4" y="10800"/>
                      </a:moveTo>
                      <a:cubicBezTo>
                        <a:pt x="534" y="16470"/>
                        <a:pt x="5130" y="21066"/>
                        <a:pt x="10800" y="21066"/>
                      </a:cubicBezTo>
                      <a:cubicBezTo>
                        <a:pt x="16470" y="21066"/>
                        <a:pt x="21066" y="16470"/>
                        <a:pt x="21066" y="10800"/>
                      </a:cubicBezTo>
                      <a:cubicBezTo>
                        <a:pt x="21066" y="5130"/>
                        <a:pt x="16470" y="534"/>
                        <a:pt x="10800" y="534"/>
                      </a:cubicBezTo>
                      <a:cubicBezTo>
                        <a:pt x="5130" y="534"/>
                        <a:pt x="534" y="5130"/>
                        <a:pt x="534" y="10800"/>
                      </a:cubicBezTo>
                      <a:close/>
                    </a:path>
                  </a:pathLst>
                </a:custGeom>
                <a:gradFill rotWithShape="1">
                  <a:gsLst>
                    <a:gs pos="0">
                      <a:srgbClr val="FC9446"/>
                    </a:gs>
                    <a:gs pos="100000">
                      <a:schemeClr val="hlink">
                        <a:gamma/>
                        <a:shade val="46275"/>
                        <a:invGamma/>
                        <a:alpha val="0"/>
                      </a:schemeClr>
                    </a:gs>
                  </a:gsLst>
                  <a:lin ang="5400000" scaled="1"/>
                </a:gradFill>
                <a:ln w="9525" algn="ctr">
                  <a:noFill/>
                  <a:round/>
                  <a:headEnd/>
                  <a:tailEnd/>
                </a:ln>
                <a:effectLst/>
              </p:spPr>
              <p:txBody>
                <a:bodyPr lIns="82124" tIns="41061" rIns="82124" bIns="41061" anchor="ctr"/>
                <a:lstStyle/>
                <a:p>
                  <a:pPr algn="ctr" eaLnBrk="0" fontAlgn="auto" hangingPunct="0">
                    <a:lnSpc>
                      <a:spcPct val="90000"/>
                    </a:lnSpc>
                    <a:spcBef>
                      <a:spcPts val="0"/>
                    </a:spcBef>
                    <a:spcAft>
                      <a:spcPts val="0"/>
                    </a:spcAft>
                    <a:defRPr/>
                  </a:pPr>
                  <a:endParaRPr lang="ja-JP" altLang="ja-JP" sz="1400">
                    <a:latin typeface="宋体" pitchFamily="2" charset="-122"/>
                    <a:ea typeface="宋体" pitchFamily="2" charset="-122"/>
                    <a:cs typeface="+mn-cs"/>
                  </a:endParaRPr>
                </a:p>
              </p:txBody>
            </p:sp>
            <p:sp>
              <p:nvSpPr>
                <p:cNvPr id="132" name="Oval 131"/>
                <p:cNvSpPr/>
                <p:nvPr/>
              </p:nvSpPr>
              <p:spPr>
                <a:xfrm>
                  <a:off x="1743086" y="3339692"/>
                  <a:ext cx="946385" cy="946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ja-JP" sz="1400">
                    <a:solidFill>
                      <a:srgbClr val="FFFFFF"/>
                    </a:solidFill>
                    <a:latin typeface="宋体" pitchFamily="2" charset="-122"/>
                    <a:ea typeface="宋体" pitchFamily="2" charset="-122"/>
                  </a:endParaRPr>
                </a:p>
              </p:txBody>
            </p:sp>
          </p:grpSp>
          <p:sp>
            <p:nvSpPr>
              <p:cNvPr id="41003" name="Text Box 60"/>
              <p:cNvSpPr txBox="1">
                <a:spLocks noChangeArrowheads="1"/>
              </p:cNvSpPr>
              <p:nvPr/>
            </p:nvSpPr>
            <p:spPr bwMode="auto">
              <a:xfrm>
                <a:off x="1738322" y="3540472"/>
                <a:ext cx="1016186" cy="470700"/>
              </a:xfrm>
              <a:prstGeom prst="rect">
                <a:avLst/>
              </a:prstGeom>
              <a:noFill/>
              <a:ln w="9525">
                <a:noFill/>
                <a:miter lim="800000"/>
                <a:headEnd/>
                <a:tailEnd/>
              </a:ln>
            </p:spPr>
            <p:txBody>
              <a:bodyPr lIns="82124" tIns="41061" rIns="82124" bIns="41061" anchor="ctr">
                <a:spAutoFit/>
              </a:bodyPr>
              <a:lstStyle/>
              <a:p>
                <a:pPr algn="ctr" defTabSz="814388" eaLnBrk="0" hangingPunct="0">
                  <a:lnSpc>
                    <a:spcPct val="90000"/>
                  </a:lnSpc>
                  <a:spcBef>
                    <a:spcPct val="50000"/>
                  </a:spcBef>
                  <a:buSzPct val="100000"/>
                </a:pPr>
                <a:r>
                  <a:rPr lang="ja-JP" altLang="en-US" sz="1400">
                    <a:solidFill>
                      <a:srgbClr val="FFFFFF"/>
                    </a:solidFill>
                    <a:latin typeface="宋体" pitchFamily="2" charset="-122"/>
                    <a:ea typeface="宋体" pitchFamily="2" charset="-122"/>
                    <a:sym typeface="Arial" pitchFamily="34" charset="0"/>
                  </a:rPr>
                  <a:t>网络</a:t>
                </a:r>
                <a:r>
                  <a:rPr lang="zh-CN" altLang="en-US" sz="1400">
                    <a:solidFill>
                      <a:srgbClr val="FFFFFF"/>
                    </a:solidFill>
                    <a:latin typeface="宋体" pitchFamily="2" charset="-122"/>
                    <a:ea typeface="宋体" pitchFamily="2" charset="-122"/>
                    <a:sym typeface="Arial" pitchFamily="34" charset="0"/>
                  </a:rPr>
                  <a:t>监控</a:t>
                </a:r>
                <a:r>
                  <a:rPr lang="en-US" altLang="zh-CN" sz="1400">
                    <a:solidFill>
                      <a:srgbClr val="FFFFFF"/>
                    </a:solidFill>
                    <a:latin typeface="宋体" pitchFamily="2" charset="-122"/>
                    <a:ea typeface="宋体" pitchFamily="2" charset="-122"/>
                    <a:sym typeface="Arial" pitchFamily="34" charset="0"/>
                  </a:rPr>
                  <a:t>/</a:t>
                </a:r>
                <a:r>
                  <a:rPr lang="zh-CN" altLang="en-US" sz="1400">
                    <a:solidFill>
                      <a:srgbClr val="FFFFFF"/>
                    </a:solidFill>
                    <a:latin typeface="宋体" pitchFamily="2" charset="-122"/>
                    <a:ea typeface="宋体" pitchFamily="2" charset="-122"/>
                    <a:sym typeface="Arial" pitchFamily="34" charset="0"/>
                  </a:rPr>
                  <a:t>合同管理</a:t>
                </a:r>
                <a:endParaRPr lang="ja-JP" altLang="en-US" sz="1400">
                  <a:solidFill>
                    <a:srgbClr val="FFFFFF"/>
                  </a:solidFill>
                  <a:latin typeface="宋体" pitchFamily="2" charset="-122"/>
                  <a:ea typeface="宋体" pitchFamily="2" charset="-122"/>
                  <a:sym typeface="Arial" pitchFamily="34" charset="0"/>
                </a:endParaRPr>
              </a:p>
            </p:txBody>
          </p:sp>
        </p:grpSp>
      </p:grpSp>
      <p:grpSp>
        <p:nvGrpSpPr>
          <p:cNvPr id="23" name="Group 92"/>
          <p:cNvGrpSpPr>
            <a:grpSpLocks/>
          </p:cNvGrpSpPr>
          <p:nvPr/>
        </p:nvGrpSpPr>
        <p:grpSpPr bwMode="auto">
          <a:xfrm>
            <a:off x="3038475" y="1554957"/>
            <a:ext cx="3081338" cy="2538412"/>
            <a:chOff x="3024863" y="2286908"/>
            <a:chExt cx="3080662" cy="2538186"/>
          </a:xfrm>
        </p:grpSpPr>
        <p:grpSp>
          <p:nvGrpSpPr>
            <p:cNvPr id="24" name="Group 81"/>
            <p:cNvGrpSpPr>
              <a:grpSpLocks/>
            </p:cNvGrpSpPr>
            <p:nvPr/>
          </p:nvGrpSpPr>
          <p:grpSpPr bwMode="auto">
            <a:xfrm>
              <a:off x="3302907" y="2286908"/>
              <a:ext cx="2538186" cy="2538186"/>
              <a:chOff x="3296101" y="2286908"/>
              <a:chExt cx="2538186" cy="2538186"/>
            </a:xfrm>
          </p:grpSpPr>
          <p:sp>
            <p:nvSpPr>
              <p:cNvPr id="76" name="AutoShape 76"/>
              <p:cNvSpPr>
                <a:spLocks noChangeArrowheads="1"/>
              </p:cNvSpPr>
              <p:nvPr/>
            </p:nvSpPr>
            <p:spPr bwMode="auto">
              <a:xfrm>
                <a:off x="3295809" y="2286908"/>
                <a:ext cx="2537855" cy="2538186"/>
              </a:xfrm>
              <a:custGeom>
                <a:avLst/>
                <a:gdLst>
                  <a:gd name="G0" fmla="+- 534 0 0"/>
                  <a:gd name="G1" fmla="+- 21600 0 534"/>
                  <a:gd name="G2" fmla="+- 21600 0 5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4" y="10800"/>
                    </a:moveTo>
                    <a:cubicBezTo>
                      <a:pt x="534" y="16470"/>
                      <a:pt x="5130" y="21066"/>
                      <a:pt x="10800" y="21066"/>
                    </a:cubicBezTo>
                    <a:cubicBezTo>
                      <a:pt x="16470" y="21066"/>
                      <a:pt x="21066" y="16470"/>
                      <a:pt x="21066" y="10800"/>
                    </a:cubicBezTo>
                    <a:cubicBezTo>
                      <a:pt x="21066" y="5130"/>
                      <a:pt x="16470" y="534"/>
                      <a:pt x="10800" y="534"/>
                    </a:cubicBezTo>
                    <a:cubicBezTo>
                      <a:pt x="5130" y="534"/>
                      <a:pt x="534" y="5130"/>
                      <a:pt x="534" y="10800"/>
                    </a:cubicBezTo>
                    <a:close/>
                  </a:path>
                </a:pathLst>
              </a:custGeom>
              <a:gradFill rotWithShape="1">
                <a:gsLst>
                  <a:gs pos="0">
                    <a:srgbClr val="22BFFE"/>
                  </a:gs>
                  <a:gs pos="100000">
                    <a:schemeClr val="hlink">
                      <a:gamma/>
                      <a:shade val="46275"/>
                      <a:invGamma/>
                      <a:alpha val="0"/>
                    </a:schemeClr>
                  </a:gs>
                </a:gsLst>
                <a:lin ang="5400000" scaled="1"/>
              </a:gradFill>
              <a:ln w="9525" algn="ctr">
                <a:noFill/>
                <a:round/>
                <a:headEnd/>
                <a:tailEnd/>
              </a:ln>
              <a:effectLst/>
            </p:spPr>
            <p:txBody>
              <a:bodyPr lIns="82124" tIns="41061" rIns="82124" bIns="41061" anchor="ctr"/>
              <a:lstStyle/>
              <a:p>
                <a:pPr algn="ctr" eaLnBrk="0" fontAlgn="auto" hangingPunct="0">
                  <a:lnSpc>
                    <a:spcPct val="90000"/>
                  </a:lnSpc>
                  <a:spcBef>
                    <a:spcPts val="0"/>
                  </a:spcBef>
                  <a:spcAft>
                    <a:spcPts val="0"/>
                  </a:spcAft>
                  <a:defRPr/>
                </a:pPr>
                <a:endParaRPr lang="ja-JP" altLang="ja-JP">
                  <a:latin typeface="宋体" pitchFamily="2" charset="-122"/>
                  <a:ea typeface="宋体" pitchFamily="2" charset="-122"/>
                  <a:cs typeface="+mn-cs"/>
                </a:endParaRPr>
              </a:p>
            </p:txBody>
          </p:sp>
          <p:sp>
            <p:nvSpPr>
              <p:cNvPr id="81" name="Oval 80"/>
              <p:cNvSpPr/>
              <p:nvPr/>
            </p:nvSpPr>
            <p:spPr>
              <a:xfrm>
                <a:off x="3405322" y="2402785"/>
                <a:ext cx="2318829" cy="2317544"/>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ja-JP">
                  <a:solidFill>
                    <a:srgbClr val="FFFFFF"/>
                  </a:solidFill>
                  <a:latin typeface="宋体" pitchFamily="2" charset="-122"/>
                  <a:ea typeface="宋体" pitchFamily="2" charset="-122"/>
                </a:endParaRPr>
              </a:p>
            </p:txBody>
          </p:sp>
        </p:grpSp>
        <p:grpSp>
          <p:nvGrpSpPr>
            <p:cNvPr id="25" name="Group 91"/>
            <p:cNvGrpSpPr>
              <a:grpSpLocks/>
            </p:cNvGrpSpPr>
            <p:nvPr/>
          </p:nvGrpSpPr>
          <p:grpSpPr bwMode="auto">
            <a:xfrm>
              <a:off x="3024863" y="2559023"/>
              <a:ext cx="3080662" cy="1822477"/>
              <a:chOff x="3024863" y="2587598"/>
              <a:chExt cx="3080662" cy="1822477"/>
            </a:xfrm>
          </p:grpSpPr>
          <p:sp>
            <p:nvSpPr>
              <p:cNvPr id="54274" name="Oval 2"/>
              <p:cNvSpPr>
                <a:spLocks noChangeArrowheads="1"/>
              </p:cNvSpPr>
              <p:nvPr/>
            </p:nvSpPr>
            <p:spPr bwMode="auto">
              <a:xfrm>
                <a:off x="3024863" y="3953638"/>
                <a:ext cx="3080662" cy="457159"/>
              </a:xfrm>
              <a:prstGeom prst="ellipse">
                <a:avLst/>
              </a:prstGeom>
              <a:gradFill rotWithShape="1">
                <a:gsLst>
                  <a:gs pos="0">
                    <a:schemeClr val="tx1">
                      <a:alpha val="60001"/>
                    </a:schemeClr>
                  </a:gs>
                  <a:gs pos="100000">
                    <a:schemeClr val="tx1">
                      <a:gamma/>
                      <a:shade val="46275"/>
                      <a:invGamma/>
                      <a:alpha val="0"/>
                    </a:scheme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ja-JP" altLang="ja-JP">
                  <a:latin typeface="宋体" pitchFamily="2" charset="-122"/>
                  <a:ea typeface="宋体" pitchFamily="2" charset="-122"/>
                  <a:cs typeface="+mn-cs"/>
                </a:endParaRPr>
              </a:p>
            </p:txBody>
          </p:sp>
          <p:pic>
            <p:nvPicPr>
              <p:cNvPr id="40997" name="Picture 90" descr="laptop.png"/>
              <p:cNvPicPr>
                <a:picLocks noChangeAspect="1"/>
              </p:cNvPicPr>
              <p:nvPr/>
            </p:nvPicPr>
            <p:blipFill>
              <a:blip r:embed="rId6"/>
              <a:srcRect/>
              <a:stretch>
                <a:fillRect/>
              </a:stretch>
            </p:blipFill>
            <p:spPr bwMode="auto">
              <a:xfrm>
                <a:off x="3228975" y="2587598"/>
                <a:ext cx="2686050" cy="1682804"/>
              </a:xfrm>
              <a:prstGeom prst="rect">
                <a:avLst/>
              </a:prstGeom>
              <a:noFill/>
              <a:ln w="9525">
                <a:noFill/>
                <a:miter lim="800000"/>
                <a:headEnd/>
                <a:tailEnd/>
              </a:ln>
            </p:spPr>
          </p:pic>
        </p:grpSp>
      </p:grpSp>
      <p:sp>
        <p:nvSpPr>
          <p:cNvPr id="164" name="Text Box 14"/>
          <p:cNvSpPr txBox="1">
            <a:spLocks noChangeArrowheads="1"/>
          </p:cNvSpPr>
          <p:nvPr/>
        </p:nvSpPr>
        <p:spPr bwMode="auto">
          <a:xfrm>
            <a:off x="649288" y="4321969"/>
            <a:ext cx="1096962" cy="276225"/>
          </a:xfrm>
          <a:prstGeom prst="rect">
            <a:avLst/>
          </a:prstGeom>
          <a:noFill/>
          <a:ln w="9525">
            <a:noFill/>
            <a:miter lim="800000"/>
            <a:headEnd/>
            <a:tailEnd/>
          </a:ln>
        </p:spPr>
        <p:txBody>
          <a:bodyPr lIns="82124" tIns="41061" rIns="82124" bIns="41061">
            <a:spAutoFit/>
          </a:bodyPr>
          <a:lstStyle/>
          <a:p>
            <a:pPr algn="r" defTabSz="814388" eaLnBrk="0" hangingPunct="0">
              <a:lnSpc>
                <a:spcPct val="90000"/>
              </a:lnSpc>
              <a:spcBef>
                <a:spcPct val="50000"/>
              </a:spcBef>
              <a:buSzPct val="100000"/>
            </a:pPr>
            <a:r>
              <a:rPr lang="ja-JP" altLang="en-US" sz="1400" b="1">
                <a:solidFill>
                  <a:srgbClr val="EE6804"/>
                </a:solidFill>
                <a:latin typeface="宋体" pitchFamily="2" charset="-122"/>
                <a:ea typeface="宋体" pitchFamily="2" charset="-122"/>
                <a:sym typeface="Arial" pitchFamily="34" charset="0"/>
              </a:rPr>
              <a:t>主动维护</a:t>
            </a:r>
          </a:p>
        </p:txBody>
      </p:sp>
      <p:sp>
        <p:nvSpPr>
          <p:cNvPr id="165" name="Text Box 12"/>
          <p:cNvSpPr txBox="1">
            <a:spLocks noChangeArrowheads="1"/>
          </p:cNvSpPr>
          <p:nvPr/>
        </p:nvSpPr>
        <p:spPr bwMode="auto">
          <a:xfrm>
            <a:off x="547688" y="1616869"/>
            <a:ext cx="1090612" cy="276225"/>
          </a:xfrm>
          <a:prstGeom prst="rect">
            <a:avLst/>
          </a:prstGeom>
          <a:noFill/>
          <a:ln w="9525" algn="ctr">
            <a:noFill/>
            <a:miter lim="800000"/>
            <a:headEnd/>
            <a:tailEnd/>
          </a:ln>
        </p:spPr>
        <p:txBody>
          <a:bodyPr lIns="82124" tIns="41061" rIns="82124" bIns="41061">
            <a:spAutoFit/>
          </a:bodyPr>
          <a:lstStyle/>
          <a:p>
            <a:pPr algn="r" defTabSz="814388" eaLnBrk="0" hangingPunct="0">
              <a:lnSpc>
                <a:spcPct val="90000"/>
              </a:lnSpc>
              <a:spcBef>
                <a:spcPct val="50000"/>
              </a:spcBef>
              <a:buSzPct val="100000"/>
            </a:pPr>
            <a:r>
              <a:rPr lang="ja-JP" altLang="en-US" sz="1400" b="1">
                <a:solidFill>
                  <a:srgbClr val="68B442"/>
                </a:solidFill>
                <a:latin typeface="宋体" pitchFamily="2" charset="-122"/>
                <a:ea typeface="宋体" pitchFamily="2" charset="-122"/>
                <a:sym typeface="Arial" pitchFamily="34" charset="0"/>
              </a:rPr>
              <a:t>反应性支持</a:t>
            </a:r>
          </a:p>
        </p:txBody>
      </p:sp>
      <p:grpSp>
        <p:nvGrpSpPr>
          <p:cNvPr id="26" name="Group 166"/>
          <p:cNvGrpSpPr>
            <a:grpSpLocks/>
          </p:cNvGrpSpPr>
          <p:nvPr/>
        </p:nvGrpSpPr>
        <p:grpSpPr bwMode="auto">
          <a:xfrm>
            <a:off x="1731963" y="4795044"/>
            <a:ext cx="1773237" cy="471488"/>
            <a:chOff x="1485900" y="5681663"/>
            <a:chExt cx="2002367" cy="470722"/>
          </a:xfrm>
        </p:grpSpPr>
        <p:sp>
          <p:nvSpPr>
            <p:cNvPr id="40992" name="Line 16"/>
            <p:cNvSpPr>
              <a:spLocks noChangeShapeType="1"/>
            </p:cNvSpPr>
            <p:nvPr/>
          </p:nvSpPr>
          <p:spPr bwMode="auto">
            <a:xfrm>
              <a:off x="1485900" y="6152385"/>
              <a:ext cx="2002367" cy="0"/>
            </a:xfrm>
            <a:prstGeom prst="line">
              <a:avLst/>
            </a:prstGeom>
            <a:noFill/>
            <a:ln w="28575">
              <a:solidFill>
                <a:srgbClr val="015F85"/>
              </a:solidFill>
              <a:prstDash val="dash"/>
              <a:round/>
              <a:headEnd/>
              <a:tailEnd type="triangle" w="med" len="med"/>
            </a:ln>
          </p:spPr>
          <p:txBody>
            <a:bodyPr lIns="82124" tIns="41061" rIns="82124" bIns="41061" anchor="ctr">
              <a:spAutoFit/>
            </a:bodyPr>
            <a:lstStyle/>
            <a:p>
              <a:endParaRPr lang="en-US"/>
            </a:p>
          </p:txBody>
        </p:sp>
        <p:sp>
          <p:nvSpPr>
            <p:cNvPr id="40993" name="Text Box 14"/>
            <p:cNvSpPr txBox="1">
              <a:spLocks noChangeArrowheads="1"/>
            </p:cNvSpPr>
            <p:nvPr/>
          </p:nvSpPr>
          <p:spPr bwMode="auto">
            <a:xfrm>
              <a:off x="1676400" y="5681663"/>
              <a:ext cx="1026178" cy="470722"/>
            </a:xfrm>
            <a:prstGeom prst="rect">
              <a:avLst/>
            </a:prstGeom>
            <a:noFill/>
            <a:ln w="9525">
              <a:noFill/>
              <a:miter lim="800000"/>
              <a:headEnd/>
              <a:tailEnd/>
            </a:ln>
          </p:spPr>
          <p:txBody>
            <a:bodyPr lIns="82124" tIns="41061" rIns="82124" bIns="41061">
              <a:spAutoFit/>
            </a:bodyPr>
            <a:lstStyle/>
            <a:p>
              <a:pPr algn="r" defTabSz="814388" eaLnBrk="0" hangingPunct="0">
                <a:lnSpc>
                  <a:spcPct val="90000"/>
                </a:lnSpc>
                <a:spcBef>
                  <a:spcPct val="50000"/>
                </a:spcBef>
                <a:buSzPct val="100000"/>
              </a:pPr>
              <a:r>
                <a:rPr lang="ja-JP" altLang="en-US" sz="1400" b="1">
                  <a:solidFill>
                    <a:srgbClr val="015F85"/>
                  </a:solidFill>
                  <a:latin typeface="宋体" pitchFamily="2" charset="-122"/>
                  <a:ea typeface="宋体" pitchFamily="2" charset="-122"/>
                  <a:sym typeface="Arial" pitchFamily="34" charset="0"/>
                </a:rPr>
                <a:t>网络监控和评估</a:t>
              </a:r>
            </a:p>
          </p:txBody>
        </p:sp>
      </p:grpSp>
      <p:cxnSp>
        <p:nvCxnSpPr>
          <p:cNvPr id="71" name="Straight Connector 70"/>
          <p:cNvCxnSpPr/>
          <p:nvPr/>
        </p:nvCxnSpPr>
        <p:spPr>
          <a:xfrm>
            <a:off x="0" y="6021288"/>
            <a:ext cx="9144000" cy="0"/>
          </a:xfrm>
          <a:prstGeom prst="line">
            <a:avLst/>
          </a:prstGeom>
          <a:ln w="25400">
            <a:solidFill>
              <a:schemeClr val="tx2">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991" name="Text Box 60"/>
          <p:cNvSpPr txBox="1">
            <a:spLocks noChangeArrowheads="1"/>
          </p:cNvSpPr>
          <p:nvPr/>
        </p:nvSpPr>
        <p:spPr bwMode="auto">
          <a:xfrm>
            <a:off x="595313" y="3444082"/>
            <a:ext cx="928687" cy="471487"/>
          </a:xfrm>
          <a:prstGeom prst="rect">
            <a:avLst/>
          </a:prstGeom>
          <a:noFill/>
          <a:ln w="9525">
            <a:noFill/>
            <a:miter lim="800000"/>
            <a:headEnd/>
            <a:tailEnd/>
          </a:ln>
        </p:spPr>
        <p:txBody>
          <a:bodyPr lIns="82124" tIns="41061" rIns="82124" bIns="41061" anchor="ctr">
            <a:spAutoFit/>
          </a:bodyPr>
          <a:lstStyle/>
          <a:p>
            <a:pPr algn="ctr" defTabSz="814388" eaLnBrk="0" hangingPunct="0">
              <a:lnSpc>
                <a:spcPct val="90000"/>
              </a:lnSpc>
              <a:spcBef>
                <a:spcPct val="50000"/>
              </a:spcBef>
              <a:buSzPct val="100000"/>
            </a:pPr>
            <a:r>
              <a:rPr lang="zh-CN" altLang="en-US" sz="1400">
                <a:solidFill>
                  <a:srgbClr val="FFFFFF"/>
                </a:solidFill>
                <a:latin typeface="宋体" pitchFamily="2" charset="-122"/>
                <a:ea typeface="宋体" pitchFamily="2" charset="-122"/>
                <a:sym typeface="Arial" pitchFamily="34" charset="0"/>
              </a:rPr>
              <a:t>合作伙伴增值服务</a:t>
            </a:r>
            <a:endParaRPr lang="ja-JP" altLang="en-US" sz="1400">
              <a:solidFill>
                <a:srgbClr val="FFFFFF"/>
              </a:solidFill>
              <a:latin typeface="宋体" pitchFamily="2" charset="-122"/>
              <a:ea typeface="宋体" pitchFamily="2" charset="-122"/>
              <a:sym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wipe(left)">
                                      <p:cBhvr>
                                        <p:cTn id="15" dur="500"/>
                                        <p:tgtEl>
                                          <p:spTgt spid="149"/>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000"/>
                                        <p:tgtEl>
                                          <p:spTgt spid="7"/>
                                        </p:tgtEl>
                                      </p:cBhvr>
                                    </p:animEffect>
                                  </p:childTnLst>
                                </p:cTn>
                              </p:par>
                            </p:childTnLst>
                          </p:cTn>
                        </p:par>
                        <p:par>
                          <p:cTn id="20" fill="hold">
                            <p:stCondLst>
                              <p:cond delay="35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5"/>
                                        </p:tgtEl>
                                        <p:attrNameLst>
                                          <p:attrName>style.visibility</p:attrName>
                                        </p:attrNameLst>
                                      </p:cBhvr>
                                      <p:to>
                                        <p:strVal val="visible"/>
                                      </p:to>
                                    </p:set>
                                    <p:animEffect transition="in" filter="fade">
                                      <p:cBhvr>
                                        <p:cTn id="34" dur="1000"/>
                                        <p:tgtEl>
                                          <p:spTgt spid="165"/>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56"/>
                                        </p:tgtEl>
                                        <p:attrNameLst>
                                          <p:attrName>style.visibility</p:attrName>
                                        </p:attrNameLst>
                                      </p:cBhvr>
                                      <p:to>
                                        <p:strVal val="visible"/>
                                      </p:to>
                                    </p:set>
                                    <p:animEffect transition="in" filter="wipe(left)">
                                      <p:cBhvr>
                                        <p:cTn id="38" dur="500"/>
                                        <p:tgtEl>
                                          <p:spTgt spid="15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4"/>
                                        </p:tgtEl>
                                        <p:attrNameLst>
                                          <p:attrName>style.visibility</p:attrName>
                                        </p:attrNameLst>
                                      </p:cBhvr>
                                      <p:to>
                                        <p:strVal val="visible"/>
                                      </p:to>
                                    </p:set>
                                    <p:animEffect transition="in" filter="fade">
                                      <p:cBhvr>
                                        <p:cTn id="49" dur="1000"/>
                                        <p:tgtEl>
                                          <p:spTgt spid="16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64" grpId="0"/>
      <p:bldP spid="1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51" y="44624"/>
            <a:ext cx="7435849" cy="838200"/>
          </a:xfrm>
        </p:spPr>
        <p:txBody>
          <a:bodyPr/>
          <a:lstStyle/>
          <a:p>
            <a:r>
              <a:rPr lang="zh-CN" altLang="en-US" dirty="0"/>
              <a:t>合</a:t>
            </a:r>
            <a:r>
              <a:rPr lang="zh-CN" altLang="en-US" dirty="0" smtClean="0"/>
              <a:t>作伙伴 </a:t>
            </a:r>
            <a:r>
              <a:rPr lang="en-US" dirty="0" smtClean="0"/>
              <a:t>Smart Care </a:t>
            </a:r>
            <a:r>
              <a:rPr lang="zh-CN" altLang="en-US" dirty="0" smtClean="0"/>
              <a:t>管理 门户</a:t>
            </a:r>
            <a:endParaRPr lang="en-US" dirty="0"/>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3" y="1268760"/>
            <a:ext cx="7440885" cy="505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8760"/>
            <a:ext cx="7450229" cy="542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268760"/>
            <a:ext cx="7570613" cy="546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2" y="1268760"/>
            <a:ext cx="7392938" cy="535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1268760"/>
            <a:ext cx="7416824" cy="544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0136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1"/>
          <p:cNvPicPr>
            <a:picLocks noChangeAspect="1" noChangeArrowheads="1"/>
          </p:cNvPicPr>
          <p:nvPr/>
        </p:nvPicPr>
        <p:blipFill>
          <a:blip r:embed="rId3"/>
          <a:srcRect/>
          <a:stretch>
            <a:fillRect/>
          </a:stretch>
        </p:blipFill>
        <p:spPr bwMode="auto">
          <a:xfrm>
            <a:off x="4964113" y="1654175"/>
            <a:ext cx="3729037" cy="4819650"/>
          </a:xfrm>
          <a:prstGeom prst="rect">
            <a:avLst/>
          </a:prstGeom>
          <a:noFill/>
          <a:ln w="9525" algn="ctr">
            <a:noFill/>
            <a:miter lim="800000"/>
            <a:headEnd/>
            <a:tailEnd/>
          </a:ln>
        </p:spPr>
      </p:pic>
      <p:pic>
        <p:nvPicPr>
          <p:cNvPr id="50179" name="Picture 10"/>
          <p:cNvPicPr>
            <a:picLocks noChangeAspect="1" noChangeArrowheads="1"/>
          </p:cNvPicPr>
          <p:nvPr/>
        </p:nvPicPr>
        <p:blipFill>
          <a:blip r:embed="rId4"/>
          <a:srcRect/>
          <a:stretch>
            <a:fillRect/>
          </a:stretch>
        </p:blipFill>
        <p:spPr bwMode="auto">
          <a:xfrm>
            <a:off x="488950" y="1646238"/>
            <a:ext cx="3729038" cy="4818062"/>
          </a:xfrm>
          <a:prstGeom prst="rect">
            <a:avLst/>
          </a:prstGeom>
          <a:noFill/>
          <a:ln w="9525" algn="ctr">
            <a:noFill/>
            <a:miter lim="800000"/>
            <a:headEnd/>
            <a:tailEnd/>
          </a:ln>
        </p:spPr>
      </p:pic>
      <p:sp>
        <p:nvSpPr>
          <p:cNvPr id="11" name="TextBox 10"/>
          <p:cNvSpPr txBox="1">
            <a:spLocks noChangeArrowheads="1"/>
          </p:cNvSpPr>
          <p:nvPr/>
        </p:nvSpPr>
        <p:spPr bwMode="auto">
          <a:xfrm>
            <a:off x="473075" y="1001713"/>
            <a:ext cx="2066925" cy="400050"/>
          </a:xfrm>
          <a:prstGeom prst="rect">
            <a:avLst/>
          </a:prstGeom>
          <a:noFill/>
          <a:ln w="9525">
            <a:noFill/>
            <a:miter lim="800000"/>
            <a:headEnd/>
            <a:tailEnd/>
          </a:ln>
        </p:spPr>
        <p:txBody>
          <a:bodyPr wrap="none">
            <a:spAutoFit/>
          </a:bodyPr>
          <a:lstStyle/>
          <a:p>
            <a:pPr>
              <a:defRPr/>
            </a:pPr>
            <a:r>
              <a:rPr lang="en-US" sz="2000" dirty="0">
                <a:solidFill>
                  <a:schemeClr val="tx1">
                    <a:lumMod val="50000"/>
                  </a:schemeClr>
                </a:solidFill>
                <a:latin typeface="Arial" pitchFamily="34" charset="0"/>
                <a:cs typeface="Arial" pitchFamily="34" charset="0"/>
              </a:rPr>
              <a:t>Business Report</a:t>
            </a:r>
          </a:p>
        </p:txBody>
      </p:sp>
      <p:sp>
        <p:nvSpPr>
          <p:cNvPr id="12" name="TextBox 11"/>
          <p:cNvSpPr txBox="1">
            <a:spLocks noChangeArrowheads="1"/>
          </p:cNvSpPr>
          <p:nvPr/>
        </p:nvSpPr>
        <p:spPr bwMode="auto">
          <a:xfrm>
            <a:off x="4897438" y="1001713"/>
            <a:ext cx="3162300" cy="400050"/>
          </a:xfrm>
          <a:prstGeom prst="rect">
            <a:avLst/>
          </a:prstGeom>
          <a:noFill/>
          <a:ln w="9525">
            <a:noFill/>
            <a:miter lim="800000"/>
            <a:headEnd/>
            <a:tailEnd/>
          </a:ln>
        </p:spPr>
        <p:txBody>
          <a:bodyPr wrap="none">
            <a:spAutoFit/>
          </a:bodyPr>
          <a:lstStyle/>
          <a:p>
            <a:pPr>
              <a:defRPr/>
            </a:pPr>
            <a:r>
              <a:rPr lang="en-US" sz="2000" dirty="0">
                <a:solidFill>
                  <a:schemeClr val="tx1">
                    <a:lumMod val="50000"/>
                  </a:schemeClr>
                </a:solidFill>
                <a:latin typeface="Arial" pitchFamily="34" charset="0"/>
                <a:cs typeface="Arial" pitchFamily="34" charset="0"/>
              </a:rPr>
              <a:t>Network Exception Report</a:t>
            </a:r>
          </a:p>
        </p:txBody>
      </p:sp>
      <p:sp>
        <p:nvSpPr>
          <p:cNvPr id="13" name="TextBox 12"/>
          <p:cNvSpPr txBox="1">
            <a:spLocks noChangeArrowheads="1"/>
          </p:cNvSpPr>
          <p:nvPr/>
        </p:nvSpPr>
        <p:spPr bwMode="auto">
          <a:xfrm rot="-871136">
            <a:off x="3287713" y="3128963"/>
            <a:ext cx="2481262" cy="1200150"/>
          </a:xfrm>
          <a:prstGeom prst="rect">
            <a:avLst/>
          </a:prstGeom>
          <a:solidFill>
            <a:schemeClr val="bg1"/>
          </a:solidFill>
          <a:ln w="9525">
            <a:solidFill>
              <a:srgbClr val="015F85"/>
            </a:solidFill>
            <a:miter lim="800000"/>
            <a:headEnd/>
            <a:tailEnd/>
          </a:ln>
        </p:spPr>
        <p:txBody>
          <a:bodyPr wrap="none">
            <a:spAutoFit/>
          </a:bodyPr>
          <a:lstStyle/>
          <a:p>
            <a:pPr marL="457200" indent="-457200"/>
            <a:r>
              <a:rPr lang="zh-CN" altLang="en-US" sz="2400">
                <a:solidFill>
                  <a:srgbClr val="FF0000"/>
                </a:solidFill>
                <a:ea typeface="宋体" pitchFamily="2" charset="-122"/>
              </a:rPr>
              <a:t>两种报告都支持</a:t>
            </a:r>
            <a:r>
              <a:rPr lang="en-US" sz="2400">
                <a:solidFill>
                  <a:srgbClr val="FF0000"/>
                </a:solidFill>
              </a:rPr>
              <a:t>:</a:t>
            </a:r>
          </a:p>
          <a:p>
            <a:pPr marL="457200" indent="-457200">
              <a:buFont typeface="Arial" charset="0"/>
              <a:buAutoNum type="arabicPeriod"/>
            </a:pPr>
            <a:r>
              <a:rPr lang="zh-CN" altLang="en-US" sz="2400">
                <a:solidFill>
                  <a:srgbClr val="FF0000"/>
                </a:solidFill>
                <a:ea typeface="宋体" pitchFamily="2" charset="-122"/>
              </a:rPr>
              <a:t>定期自动生成</a:t>
            </a:r>
            <a:endParaRPr lang="en-US" sz="2400">
              <a:solidFill>
                <a:srgbClr val="FF0000"/>
              </a:solidFill>
            </a:endParaRPr>
          </a:p>
          <a:p>
            <a:pPr marL="457200" indent="-457200">
              <a:buFont typeface="Arial" charset="0"/>
              <a:buAutoNum type="arabicPeriod"/>
            </a:pPr>
            <a:r>
              <a:rPr lang="zh-CN" altLang="en-US" sz="2400">
                <a:solidFill>
                  <a:srgbClr val="FF0000"/>
                </a:solidFill>
                <a:ea typeface="宋体" pitchFamily="2" charset="-122"/>
              </a:rPr>
              <a:t>按需手动生成</a:t>
            </a:r>
            <a:endParaRPr lang="en-US" sz="2400">
              <a:solidFill>
                <a:srgbClr val="FF0000"/>
              </a:solidFill>
            </a:endParaRPr>
          </a:p>
        </p:txBody>
      </p:sp>
      <p:sp>
        <p:nvSpPr>
          <p:cNvPr id="15" name="TextBox 14"/>
          <p:cNvSpPr txBox="1">
            <a:spLocks noChangeArrowheads="1"/>
          </p:cNvSpPr>
          <p:nvPr/>
        </p:nvSpPr>
        <p:spPr bwMode="auto">
          <a:xfrm>
            <a:off x="476250" y="1325563"/>
            <a:ext cx="696913" cy="400050"/>
          </a:xfrm>
          <a:prstGeom prst="rect">
            <a:avLst/>
          </a:prstGeom>
          <a:noFill/>
          <a:ln w="9525">
            <a:noFill/>
            <a:miter lim="800000"/>
            <a:headEnd/>
            <a:tailEnd/>
          </a:ln>
        </p:spPr>
        <p:txBody>
          <a:bodyPr wrap="none">
            <a:spAutoFit/>
          </a:bodyPr>
          <a:lstStyle/>
          <a:p>
            <a:r>
              <a:rPr lang="zh-CN" altLang="en-US" sz="2000">
                <a:solidFill>
                  <a:srgbClr val="FF0000"/>
                </a:solidFill>
                <a:latin typeface="华文黑体"/>
                <a:ea typeface="华文黑体"/>
                <a:cs typeface="华文黑体"/>
              </a:rPr>
              <a:t>每月</a:t>
            </a:r>
            <a:endParaRPr lang="en-US" sz="2000">
              <a:solidFill>
                <a:srgbClr val="FF0000"/>
              </a:solidFill>
              <a:latin typeface="华文黑体"/>
              <a:ea typeface="华文黑体"/>
              <a:cs typeface="华文黑体"/>
            </a:endParaRPr>
          </a:p>
        </p:txBody>
      </p:sp>
      <p:sp>
        <p:nvSpPr>
          <p:cNvPr id="16" name="TextBox 15"/>
          <p:cNvSpPr txBox="1">
            <a:spLocks noChangeArrowheads="1"/>
          </p:cNvSpPr>
          <p:nvPr/>
        </p:nvSpPr>
        <p:spPr bwMode="auto">
          <a:xfrm>
            <a:off x="4900613" y="1328738"/>
            <a:ext cx="696912" cy="400050"/>
          </a:xfrm>
          <a:prstGeom prst="rect">
            <a:avLst/>
          </a:prstGeom>
          <a:noFill/>
          <a:ln w="9525">
            <a:noFill/>
            <a:miter lim="800000"/>
            <a:headEnd/>
            <a:tailEnd/>
          </a:ln>
        </p:spPr>
        <p:txBody>
          <a:bodyPr wrap="none">
            <a:spAutoFit/>
          </a:bodyPr>
          <a:lstStyle/>
          <a:p>
            <a:r>
              <a:rPr lang="zh-CN" altLang="en-US" sz="2000">
                <a:solidFill>
                  <a:srgbClr val="FF0000"/>
                </a:solidFill>
                <a:latin typeface="华文黑体"/>
                <a:ea typeface="华文黑体"/>
                <a:cs typeface="华文黑体"/>
              </a:rPr>
              <a:t>每周</a:t>
            </a:r>
            <a:endParaRPr lang="en-US" sz="2000">
              <a:solidFill>
                <a:srgbClr val="FF0000"/>
              </a:solidFill>
              <a:latin typeface="华文黑体"/>
              <a:ea typeface="华文黑体"/>
              <a:cs typeface="华文黑体"/>
            </a:endParaRPr>
          </a:p>
        </p:txBody>
      </p:sp>
      <p:sp>
        <p:nvSpPr>
          <p:cNvPr id="10" name="TextBox 9"/>
          <p:cNvSpPr txBox="1"/>
          <p:nvPr/>
        </p:nvSpPr>
        <p:spPr>
          <a:xfrm>
            <a:off x="1241425" y="100013"/>
            <a:ext cx="7840663" cy="523875"/>
          </a:xfrm>
          <a:prstGeom prst="rect">
            <a:avLst/>
          </a:prstGeom>
          <a:noFill/>
        </p:spPr>
        <p:txBody>
          <a:bodyPr anchor="ctr">
            <a:spAutoFit/>
          </a:bodyPr>
          <a:lstStyle/>
          <a:p>
            <a:pPr algn="r">
              <a:defRPr/>
            </a:pPr>
            <a:r>
              <a:rPr lang="zh-CN" altLang="en-US" sz="2800" dirty="0">
                <a:solidFill>
                  <a:srgbClr val="FFFFFF"/>
                </a:solidFill>
                <a:effectLst>
                  <a:outerShdw blurRad="38100" dist="38100" dir="2700000" algn="tl">
                    <a:srgbClr val="000000">
                      <a:alpha val="43137"/>
                    </a:srgbClr>
                  </a:outerShdw>
                </a:effectLst>
                <a:latin typeface="华文黑体"/>
                <a:ea typeface="华文黑体"/>
                <a:cs typeface="华文黑体"/>
              </a:rPr>
              <a:t>两种类型的报告</a:t>
            </a:r>
            <a:endParaRPr lang="en-US" sz="2800" dirty="0">
              <a:solidFill>
                <a:srgbClr val="FFFFFF"/>
              </a:solidFill>
              <a:effectLst>
                <a:outerShdw blurRad="38100" dist="38100" dir="2700000" algn="tl">
                  <a:srgbClr val="000000">
                    <a:alpha val="43137"/>
                  </a:srgbClr>
                </a:outerShdw>
              </a:effectLst>
              <a:latin typeface="华文黑体"/>
              <a:ea typeface="华文黑体"/>
              <a:cs typeface="华文黑体"/>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CN" altLang="en-US" dirty="0"/>
              <a:t>合</a:t>
            </a:r>
            <a:r>
              <a:rPr lang="zh-CN" altLang="en-US" dirty="0" smtClean="0"/>
              <a:t>作伙伴通过</a:t>
            </a:r>
            <a:r>
              <a:rPr lang="en-US" altLang="zh-CN" dirty="0" smtClean="0"/>
              <a:t>Smart Care</a:t>
            </a:r>
            <a:r>
              <a:rPr lang="zh-CN" altLang="en-US" dirty="0" smtClean="0"/>
              <a:t>可以</a:t>
            </a:r>
            <a:r>
              <a:rPr lang="en-US" altLang="zh-CN" dirty="0" smtClean="0"/>
              <a:t/>
            </a:r>
            <a:br>
              <a:rPr lang="en-US" altLang="zh-CN" dirty="0" smtClean="0"/>
            </a:br>
            <a:r>
              <a:rPr lang="zh-CN" altLang="en-US" dirty="0" smtClean="0"/>
              <a:t>帮助客户摆脱</a:t>
            </a:r>
            <a:r>
              <a:rPr lang="zh-CN" altLang="en-US" dirty="0"/>
              <a:t>网</a:t>
            </a:r>
            <a:r>
              <a:rPr lang="zh-CN" altLang="en-US" dirty="0" smtClean="0"/>
              <a:t>络管理困境</a:t>
            </a:r>
            <a:endParaRPr lang="en-US" dirty="0"/>
          </a:p>
        </p:txBody>
      </p:sp>
      <p:pic>
        <p:nvPicPr>
          <p:cNvPr id="9" name="Picture 17"/>
          <p:cNvPicPr>
            <a:picLocks noChangeAspect="1" noChangeArrowheads="1"/>
          </p:cNvPicPr>
          <p:nvPr/>
        </p:nvPicPr>
        <p:blipFill>
          <a:blip r:embed="rId2" cstate="print"/>
          <a:srcRect b="41267"/>
          <a:stretch>
            <a:fillRect/>
          </a:stretch>
        </p:blipFill>
        <p:spPr bwMode="auto">
          <a:xfrm>
            <a:off x="184729" y="4023153"/>
            <a:ext cx="8496299" cy="2832773"/>
          </a:xfrm>
          <a:prstGeom prst="rect">
            <a:avLst/>
          </a:prstGeom>
          <a:noFill/>
          <a:ln w="9525">
            <a:noFill/>
            <a:miter lim="800000"/>
            <a:headEnd/>
            <a:tailEnd/>
          </a:ln>
          <a:effectLst>
            <a:outerShdw blurRad="50800" dist="38100" dir="16200000" rotWithShape="0">
              <a:prstClr val="black">
                <a:alpha val="40000"/>
              </a:prstClr>
            </a:outerShdw>
          </a:effectLst>
        </p:spPr>
      </p:pic>
      <p:grpSp>
        <p:nvGrpSpPr>
          <p:cNvPr id="3" name="Group 9"/>
          <p:cNvGrpSpPr/>
          <p:nvPr/>
        </p:nvGrpSpPr>
        <p:grpSpPr>
          <a:xfrm>
            <a:off x="342758" y="1567951"/>
            <a:ext cx="2209613" cy="3894204"/>
            <a:chOff x="342756" y="1250451"/>
            <a:chExt cx="2209613" cy="3894204"/>
          </a:xfrm>
        </p:grpSpPr>
        <p:sp>
          <p:nvSpPr>
            <p:cNvPr id="11" name="Rectangle 22"/>
            <p:cNvSpPr>
              <a:spLocks noChangeArrowheads="1"/>
            </p:cNvSpPr>
            <p:nvPr/>
          </p:nvSpPr>
          <p:spPr bwMode="auto">
            <a:xfrm>
              <a:off x="374795" y="1250451"/>
              <a:ext cx="2177574" cy="908050"/>
            </a:xfrm>
            <a:prstGeom prst="rect">
              <a:avLst/>
            </a:prstGeom>
            <a:noFill/>
            <a:ln w="9525">
              <a:noFill/>
              <a:miter lim="800000"/>
              <a:headEnd/>
              <a:tailEnd/>
            </a:ln>
          </p:spPr>
          <p:txBody>
            <a:bodyPr vert="horz" wrap="square" lIns="82124" tIns="41061" rIns="82124" bIns="41061" numCol="1" anchor="ctr" anchorCtr="0" compatLnSpc="1">
              <a:prstTxWarp prst="textNoShape">
                <a:avLst/>
              </a:prstTxWarp>
            </a:bodyPr>
            <a:lstStyle/>
            <a:p>
              <a:pPr fontAlgn="base">
                <a:spcBef>
                  <a:spcPct val="0"/>
                </a:spcBef>
                <a:spcAft>
                  <a:spcPct val="0"/>
                </a:spcAft>
              </a:pPr>
              <a:r>
                <a:rPr lang="zh-CN" altLang="en-US" sz="1400" dirty="0" smtClean="0">
                  <a:solidFill>
                    <a:srgbClr val="0096D6">
                      <a:lumMod val="50000"/>
                    </a:srgbClr>
                  </a:solidFill>
                </a:rPr>
                <a:t>提高网络的可用性</a:t>
              </a:r>
              <a:endParaRPr lang="en-US" altLang="zh-CN" sz="1400" dirty="0" smtClean="0">
                <a:solidFill>
                  <a:srgbClr val="0096D6">
                    <a:lumMod val="50000"/>
                  </a:srgbClr>
                </a:solidFill>
              </a:endParaRPr>
            </a:p>
            <a:p>
              <a:pPr fontAlgn="base">
                <a:spcBef>
                  <a:spcPct val="0"/>
                </a:spcBef>
                <a:spcAft>
                  <a:spcPct val="0"/>
                </a:spcAft>
              </a:pPr>
              <a:r>
                <a:rPr lang="zh-CN" altLang="en-US" sz="1400" dirty="0" smtClean="0">
                  <a:solidFill>
                    <a:srgbClr val="0096D6">
                      <a:lumMod val="50000"/>
                    </a:srgbClr>
                  </a:solidFill>
                </a:rPr>
                <a:t>和可靠性</a:t>
              </a:r>
              <a:endParaRPr lang="en-US" sz="1400" dirty="0" smtClean="0">
                <a:solidFill>
                  <a:srgbClr val="0096D6">
                    <a:lumMod val="50000"/>
                  </a:srgbClr>
                </a:solidFill>
              </a:endParaRPr>
            </a:p>
          </p:txBody>
        </p:sp>
        <p:sp>
          <p:nvSpPr>
            <p:cNvPr id="12" name="Freeform 23"/>
            <p:cNvSpPr>
              <a:spLocks/>
            </p:cNvSpPr>
            <p:nvPr/>
          </p:nvSpPr>
          <p:spPr bwMode="auto">
            <a:xfrm>
              <a:off x="342756" y="1533236"/>
              <a:ext cx="1016000" cy="3611419"/>
            </a:xfrm>
            <a:custGeom>
              <a:avLst/>
              <a:gdLst>
                <a:gd name="T0" fmla="*/ 0 w 576"/>
                <a:gd name="T1" fmla="*/ 0 h 394"/>
                <a:gd name="T2" fmla="*/ 0 w 576"/>
                <a:gd name="T3" fmla="*/ 2147483647 h 394"/>
                <a:gd name="T4" fmla="*/ 2147483647 w 576"/>
                <a:gd name="T5" fmla="*/ 2147483647 h 394"/>
                <a:gd name="T6" fmla="*/ 0 60000 65536"/>
                <a:gd name="T7" fmla="*/ 0 60000 65536"/>
                <a:gd name="T8" fmla="*/ 0 60000 65536"/>
                <a:gd name="T9" fmla="*/ 0 w 576"/>
                <a:gd name="T10" fmla="*/ 0 h 394"/>
                <a:gd name="T11" fmla="*/ 576 w 576"/>
                <a:gd name="T12" fmla="*/ 394 h 394"/>
              </a:gdLst>
              <a:ahLst/>
              <a:cxnLst>
                <a:cxn ang="T6">
                  <a:pos x="T0" y="T1"/>
                </a:cxn>
                <a:cxn ang="T7">
                  <a:pos x="T2" y="T3"/>
                </a:cxn>
                <a:cxn ang="T8">
                  <a:pos x="T4" y="T5"/>
                </a:cxn>
              </a:cxnLst>
              <a:rect l="T9" t="T10" r="T11" b="T12"/>
              <a:pathLst>
                <a:path w="576" h="394">
                  <a:moveTo>
                    <a:pt x="0" y="0"/>
                  </a:moveTo>
                  <a:lnTo>
                    <a:pt x="0" y="394"/>
                  </a:lnTo>
                  <a:lnTo>
                    <a:pt x="576" y="394"/>
                  </a:lnTo>
                </a:path>
              </a:pathLst>
            </a:custGeom>
            <a:noFill/>
            <a:ln w="15875">
              <a:solidFill>
                <a:schemeClr val="tx1"/>
              </a:solidFill>
              <a:round/>
              <a:headEnd type="oval" w="med" len="med"/>
              <a:tailEnd type="oval" w="med" len="med"/>
            </a:ln>
          </p:spPr>
          <p:txBody>
            <a:bodyPr vert="horz" wrap="square" lIns="82124" tIns="41061" rIns="82124" bIns="41061" numCol="1" anchor="ctr" anchorCtr="0" compatLnSpc="1">
              <a:prstTxWarp prst="textNoShape">
                <a:avLst/>
              </a:prstTxWarp>
            </a:bodyPr>
            <a:lstStyle/>
            <a:p>
              <a:endParaRPr lang="en-US">
                <a:solidFill>
                  <a:srgbClr val="0096D6"/>
                </a:solidFill>
              </a:endParaRPr>
            </a:p>
          </p:txBody>
        </p:sp>
      </p:grpSp>
      <p:grpSp>
        <p:nvGrpSpPr>
          <p:cNvPr id="4" name="Group 12"/>
          <p:cNvGrpSpPr/>
          <p:nvPr/>
        </p:nvGrpSpPr>
        <p:grpSpPr>
          <a:xfrm>
            <a:off x="1080655" y="2853315"/>
            <a:ext cx="1466902" cy="2044139"/>
            <a:chOff x="1080655" y="2535811"/>
            <a:chExt cx="1466902" cy="2044139"/>
          </a:xfrm>
        </p:grpSpPr>
        <p:sp>
          <p:nvSpPr>
            <p:cNvPr id="14" name="Rectangle 58"/>
            <p:cNvSpPr>
              <a:spLocks noChangeArrowheads="1"/>
            </p:cNvSpPr>
            <p:nvPr/>
          </p:nvSpPr>
          <p:spPr bwMode="auto">
            <a:xfrm>
              <a:off x="1119440" y="2535811"/>
              <a:ext cx="1428117" cy="850798"/>
            </a:xfrm>
            <a:prstGeom prst="rect">
              <a:avLst/>
            </a:prstGeom>
            <a:noFill/>
            <a:ln w="9525">
              <a:noFill/>
              <a:miter lim="800000"/>
              <a:headEnd/>
              <a:tailEnd/>
            </a:ln>
          </p:spPr>
          <p:txBody>
            <a:bodyPr vert="horz" wrap="square" lIns="82124" tIns="41061" rIns="82124" bIns="41061" numCol="1" anchor="ctr" anchorCtr="0" compatLnSpc="1">
              <a:prstTxWarp prst="textNoShape">
                <a:avLst/>
              </a:prstTxWarp>
            </a:bodyPr>
            <a:lstStyle/>
            <a:p>
              <a:pPr fontAlgn="base">
                <a:spcBef>
                  <a:spcPct val="0"/>
                </a:spcBef>
                <a:spcAft>
                  <a:spcPct val="0"/>
                </a:spcAft>
              </a:pPr>
              <a:r>
                <a:rPr lang="zh-CN" altLang="en-US" sz="1400" dirty="0" smtClean="0">
                  <a:solidFill>
                    <a:srgbClr val="0096D6">
                      <a:lumMod val="50000"/>
                    </a:srgbClr>
                  </a:solidFill>
                </a:rPr>
                <a:t>提高运营</a:t>
              </a:r>
              <a:endParaRPr lang="en-US" altLang="zh-CN" sz="1400" dirty="0" smtClean="0">
                <a:solidFill>
                  <a:srgbClr val="0096D6">
                    <a:lumMod val="50000"/>
                  </a:srgbClr>
                </a:solidFill>
              </a:endParaRPr>
            </a:p>
            <a:p>
              <a:pPr fontAlgn="base">
                <a:spcBef>
                  <a:spcPct val="0"/>
                </a:spcBef>
                <a:spcAft>
                  <a:spcPct val="0"/>
                </a:spcAft>
              </a:pPr>
              <a:r>
                <a:rPr lang="zh-CN" altLang="en-US" sz="1400" dirty="0" smtClean="0">
                  <a:solidFill>
                    <a:srgbClr val="0096D6">
                      <a:lumMod val="50000"/>
                    </a:srgbClr>
                  </a:solidFill>
                </a:rPr>
                <a:t>管理效率</a:t>
              </a:r>
              <a:endParaRPr lang="en-US" sz="1400" dirty="0" smtClean="0">
                <a:solidFill>
                  <a:srgbClr val="0096D6">
                    <a:lumMod val="50000"/>
                  </a:srgbClr>
                </a:solidFill>
              </a:endParaRPr>
            </a:p>
          </p:txBody>
        </p:sp>
        <p:sp>
          <p:nvSpPr>
            <p:cNvPr id="15" name="Freeform 60"/>
            <p:cNvSpPr>
              <a:spLocks/>
            </p:cNvSpPr>
            <p:nvPr/>
          </p:nvSpPr>
          <p:spPr bwMode="auto">
            <a:xfrm rot="10800000" flipH="1">
              <a:off x="1080655" y="2767053"/>
              <a:ext cx="1201369" cy="1812897"/>
            </a:xfrm>
            <a:custGeom>
              <a:avLst/>
              <a:gdLst>
                <a:gd name="T0" fmla="*/ 2147483647 w 10073"/>
                <a:gd name="T1" fmla="*/ 0 h 10000"/>
                <a:gd name="T2" fmla="*/ 2147483647 w 10073"/>
                <a:gd name="T3" fmla="*/ 2147483647 h 10000"/>
                <a:gd name="T4" fmla="*/ 0 w 10073"/>
                <a:gd name="T5" fmla="*/ 2147483647 h 10000"/>
                <a:gd name="T6" fmla="*/ 2147483647 w 10073"/>
                <a:gd name="T7" fmla="*/ 2147483647 h 10000"/>
                <a:gd name="T8" fmla="*/ 0 60000 65536"/>
                <a:gd name="T9" fmla="*/ 0 60000 65536"/>
                <a:gd name="T10" fmla="*/ 0 60000 65536"/>
                <a:gd name="T11" fmla="*/ 0 60000 65536"/>
                <a:gd name="T12" fmla="*/ 0 w 10073"/>
                <a:gd name="T13" fmla="*/ 0 h 10000"/>
                <a:gd name="T14" fmla="*/ 10073 w 10073"/>
                <a:gd name="T15" fmla="*/ 10000 h 10000"/>
              </a:gdLst>
              <a:ahLst/>
              <a:cxnLst>
                <a:cxn ang="T8">
                  <a:pos x="T0" y="T1"/>
                </a:cxn>
                <a:cxn ang="T9">
                  <a:pos x="T2" y="T3"/>
                </a:cxn>
                <a:cxn ang="T10">
                  <a:pos x="T4" y="T5"/>
                </a:cxn>
                <a:cxn ang="T11">
                  <a:pos x="T6" y="T7"/>
                </a:cxn>
              </a:cxnLst>
              <a:rect l="T12" t="T13" r="T14" b="T15"/>
              <a:pathLst>
                <a:path w="10073" h="10000">
                  <a:moveTo>
                    <a:pt x="10073" y="0"/>
                  </a:moveTo>
                  <a:cubicBezTo>
                    <a:pt x="10049" y="1171"/>
                    <a:pt x="10024" y="2343"/>
                    <a:pt x="10000" y="3514"/>
                  </a:cubicBezTo>
                  <a:lnTo>
                    <a:pt x="0" y="3513"/>
                  </a:lnTo>
                  <a:cubicBezTo>
                    <a:pt x="24" y="5464"/>
                    <a:pt x="49" y="8049"/>
                    <a:pt x="73" y="10000"/>
                  </a:cubicBezTo>
                </a:path>
              </a:pathLst>
            </a:custGeom>
            <a:noFill/>
            <a:ln w="15875">
              <a:solidFill>
                <a:schemeClr val="accent1"/>
              </a:solidFill>
              <a:round/>
              <a:headEnd type="oval" w="med" len="med"/>
              <a:tailEnd type="oval" w="med" len="med"/>
            </a:ln>
          </p:spPr>
          <p:txBody>
            <a:bodyPr vert="horz" wrap="square" lIns="82124" tIns="41061" rIns="82124" bIns="41061" numCol="1" anchor="ctr" anchorCtr="0" compatLnSpc="1">
              <a:prstTxWarp prst="textNoShape">
                <a:avLst/>
              </a:prstTxWarp>
            </a:bodyPr>
            <a:lstStyle/>
            <a:p>
              <a:endParaRPr lang="en-US">
                <a:solidFill>
                  <a:srgbClr val="0096D6"/>
                </a:solidFill>
              </a:endParaRPr>
            </a:p>
          </p:txBody>
        </p:sp>
      </p:grpSp>
      <p:grpSp>
        <p:nvGrpSpPr>
          <p:cNvPr id="5" name="Group 15"/>
          <p:cNvGrpSpPr/>
          <p:nvPr/>
        </p:nvGrpSpPr>
        <p:grpSpPr>
          <a:xfrm>
            <a:off x="2693403" y="1626729"/>
            <a:ext cx="1418509" cy="4081754"/>
            <a:chOff x="2613891" y="1309229"/>
            <a:chExt cx="1418509" cy="4081754"/>
          </a:xfrm>
        </p:grpSpPr>
        <p:sp>
          <p:nvSpPr>
            <p:cNvPr id="17" name="Rectangle 35"/>
            <p:cNvSpPr>
              <a:spLocks noChangeArrowheads="1"/>
            </p:cNvSpPr>
            <p:nvPr/>
          </p:nvSpPr>
          <p:spPr bwMode="auto">
            <a:xfrm>
              <a:off x="2651275" y="1309229"/>
              <a:ext cx="1381125" cy="838200"/>
            </a:xfrm>
            <a:prstGeom prst="rect">
              <a:avLst/>
            </a:prstGeom>
            <a:noFill/>
            <a:ln w="9525">
              <a:noFill/>
              <a:miter lim="800000"/>
              <a:headEnd/>
              <a:tailEnd/>
            </a:ln>
          </p:spPr>
          <p:txBody>
            <a:bodyPr vert="horz" wrap="square" lIns="82124" tIns="41061" rIns="82124" bIns="41061" numCol="1" anchor="ctr" anchorCtr="0" compatLnSpc="1">
              <a:prstTxWarp prst="textNoShape">
                <a:avLst/>
              </a:prstTxWarp>
            </a:bodyPr>
            <a:lstStyle/>
            <a:p>
              <a:pPr fontAlgn="base">
                <a:spcBef>
                  <a:spcPct val="0"/>
                </a:spcBef>
                <a:spcAft>
                  <a:spcPct val="0"/>
                </a:spcAft>
              </a:pPr>
              <a:r>
                <a:rPr lang="zh-CN" altLang="en-US" sz="1400" dirty="0" smtClean="0">
                  <a:solidFill>
                    <a:srgbClr val="0096D6">
                      <a:lumMod val="50000"/>
                    </a:srgbClr>
                  </a:solidFill>
                </a:rPr>
                <a:t>保持网络持续健康</a:t>
              </a:r>
              <a:endParaRPr lang="en-US" sz="1400" dirty="0" smtClean="0">
                <a:solidFill>
                  <a:srgbClr val="0096D6">
                    <a:lumMod val="50000"/>
                  </a:srgbClr>
                </a:solidFill>
              </a:endParaRPr>
            </a:p>
          </p:txBody>
        </p:sp>
        <p:sp>
          <p:nvSpPr>
            <p:cNvPr id="18" name="Freeform 59"/>
            <p:cNvSpPr>
              <a:spLocks/>
            </p:cNvSpPr>
            <p:nvPr/>
          </p:nvSpPr>
          <p:spPr bwMode="auto">
            <a:xfrm rot="10800000" flipH="1">
              <a:off x="2613891" y="1533232"/>
              <a:ext cx="517236" cy="3857751"/>
            </a:xfrm>
            <a:custGeom>
              <a:avLst/>
              <a:gdLst>
                <a:gd name="T0" fmla="*/ 2147483647 w 133"/>
                <a:gd name="T1" fmla="*/ 0 h 463"/>
                <a:gd name="T2" fmla="*/ 2147483647 w 133"/>
                <a:gd name="T3" fmla="*/ 2147483647 h 463"/>
                <a:gd name="T4" fmla="*/ 0 w 133"/>
                <a:gd name="T5" fmla="*/ 2147483647 h 463"/>
                <a:gd name="T6" fmla="*/ 0 w 133"/>
                <a:gd name="T7" fmla="*/ 2147483647 h 463"/>
                <a:gd name="T8" fmla="*/ 0 60000 65536"/>
                <a:gd name="T9" fmla="*/ 0 60000 65536"/>
                <a:gd name="T10" fmla="*/ 0 60000 65536"/>
                <a:gd name="T11" fmla="*/ 0 60000 65536"/>
                <a:gd name="T12" fmla="*/ 0 w 133"/>
                <a:gd name="T13" fmla="*/ 0 h 463"/>
                <a:gd name="T14" fmla="*/ 133 w 133"/>
                <a:gd name="T15" fmla="*/ 463 h 463"/>
              </a:gdLst>
              <a:ahLst/>
              <a:cxnLst>
                <a:cxn ang="T8">
                  <a:pos x="T0" y="T1"/>
                </a:cxn>
                <a:cxn ang="T9">
                  <a:pos x="T2" y="T3"/>
                </a:cxn>
                <a:cxn ang="T10">
                  <a:pos x="T4" y="T5"/>
                </a:cxn>
                <a:cxn ang="T11">
                  <a:pos x="T6" y="T7"/>
                </a:cxn>
              </a:cxnLst>
              <a:rect l="T12" t="T13" r="T14" b="T15"/>
              <a:pathLst>
                <a:path w="133" h="463">
                  <a:moveTo>
                    <a:pt x="133" y="0"/>
                  </a:moveTo>
                  <a:lnTo>
                    <a:pt x="133" y="148"/>
                  </a:lnTo>
                  <a:lnTo>
                    <a:pt x="0" y="148"/>
                  </a:lnTo>
                  <a:lnTo>
                    <a:pt x="0" y="463"/>
                  </a:lnTo>
                </a:path>
              </a:pathLst>
            </a:custGeom>
            <a:noFill/>
            <a:ln w="15875">
              <a:solidFill>
                <a:schemeClr val="accent1"/>
              </a:solidFill>
              <a:round/>
              <a:headEnd type="oval" w="med" len="med"/>
              <a:tailEnd type="oval" w="med" len="med"/>
            </a:ln>
          </p:spPr>
          <p:txBody>
            <a:bodyPr vert="horz" wrap="square" lIns="82124" tIns="41061" rIns="82124" bIns="41061" numCol="1" anchor="ctr" anchorCtr="0" compatLnSpc="1">
              <a:prstTxWarp prst="textNoShape">
                <a:avLst/>
              </a:prstTxWarp>
            </a:bodyPr>
            <a:lstStyle/>
            <a:p>
              <a:endParaRPr lang="en-US">
                <a:solidFill>
                  <a:srgbClr val="0096D6"/>
                </a:solidFill>
              </a:endParaRPr>
            </a:p>
          </p:txBody>
        </p:sp>
      </p:grpSp>
      <p:grpSp>
        <p:nvGrpSpPr>
          <p:cNvPr id="6" name="Group 18"/>
          <p:cNvGrpSpPr/>
          <p:nvPr/>
        </p:nvGrpSpPr>
        <p:grpSpPr>
          <a:xfrm>
            <a:off x="5667375" y="1585252"/>
            <a:ext cx="2093966" cy="3647148"/>
            <a:chOff x="4641418" y="1250212"/>
            <a:chExt cx="2093966" cy="3068965"/>
          </a:xfrm>
        </p:grpSpPr>
        <p:sp>
          <p:nvSpPr>
            <p:cNvPr id="20" name="Rectangle 48"/>
            <p:cNvSpPr>
              <a:spLocks noChangeArrowheads="1"/>
            </p:cNvSpPr>
            <p:nvPr/>
          </p:nvSpPr>
          <p:spPr bwMode="auto">
            <a:xfrm>
              <a:off x="4664131" y="1250212"/>
              <a:ext cx="2071253" cy="701675"/>
            </a:xfrm>
            <a:prstGeom prst="rect">
              <a:avLst/>
            </a:prstGeom>
            <a:noFill/>
            <a:ln w="9525">
              <a:noFill/>
              <a:miter lim="800000"/>
              <a:headEnd/>
              <a:tailEnd/>
            </a:ln>
          </p:spPr>
          <p:txBody>
            <a:bodyPr vert="horz" wrap="square" lIns="82124" tIns="41061" rIns="82124" bIns="41061" numCol="1" anchor="ctr" anchorCtr="0" compatLnSpc="1">
              <a:prstTxWarp prst="textNoShape">
                <a:avLst/>
              </a:prstTxWarp>
            </a:bodyPr>
            <a:lstStyle/>
            <a:p>
              <a:pPr fontAlgn="base">
                <a:spcBef>
                  <a:spcPct val="0"/>
                </a:spcBef>
                <a:spcAft>
                  <a:spcPct val="0"/>
                </a:spcAft>
              </a:pPr>
              <a:r>
                <a:rPr lang="zh-CN" altLang="en-US" sz="1400" dirty="0" smtClean="0">
                  <a:solidFill>
                    <a:srgbClr val="0096D6">
                      <a:lumMod val="50000"/>
                    </a:srgbClr>
                  </a:solidFill>
                </a:rPr>
                <a:t>提供安全的网络通信</a:t>
              </a:r>
              <a:endParaRPr lang="en-US" sz="1400" dirty="0" smtClean="0">
                <a:solidFill>
                  <a:srgbClr val="0096D6">
                    <a:lumMod val="50000"/>
                  </a:srgbClr>
                </a:solidFill>
              </a:endParaRPr>
            </a:p>
          </p:txBody>
        </p:sp>
        <p:sp>
          <p:nvSpPr>
            <p:cNvPr id="21" name="Freeform 30"/>
            <p:cNvSpPr>
              <a:spLocks/>
            </p:cNvSpPr>
            <p:nvPr/>
          </p:nvSpPr>
          <p:spPr bwMode="auto">
            <a:xfrm rot="10800000" flipH="1">
              <a:off x="4641418" y="1533233"/>
              <a:ext cx="1353865" cy="2785944"/>
            </a:xfrm>
            <a:custGeom>
              <a:avLst/>
              <a:gdLst>
                <a:gd name="T0" fmla="*/ 2147483647 w 133"/>
                <a:gd name="T1" fmla="*/ 0 h 463"/>
                <a:gd name="T2" fmla="*/ 2147483647 w 133"/>
                <a:gd name="T3" fmla="*/ 2147483647 h 463"/>
                <a:gd name="T4" fmla="*/ 0 w 133"/>
                <a:gd name="T5" fmla="*/ 2147483647 h 463"/>
                <a:gd name="T6" fmla="*/ 0 w 133"/>
                <a:gd name="T7" fmla="*/ 2147483647 h 463"/>
                <a:gd name="T8" fmla="*/ 0 60000 65536"/>
                <a:gd name="T9" fmla="*/ 0 60000 65536"/>
                <a:gd name="T10" fmla="*/ 0 60000 65536"/>
                <a:gd name="T11" fmla="*/ 0 60000 65536"/>
                <a:gd name="T12" fmla="*/ 0 w 133"/>
                <a:gd name="T13" fmla="*/ 0 h 463"/>
                <a:gd name="T14" fmla="*/ 133 w 133"/>
                <a:gd name="T15" fmla="*/ 463 h 463"/>
              </a:gdLst>
              <a:ahLst/>
              <a:cxnLst>
                <a:cxn ang="T8">
                  <a:pos x="T0" y="T1"/>
                </a:cxn>
                <a:cxn ang="T9">
                  <a:pos x="T2" y="T3"/>
                </a:cxn>
                <a:cxn ang="T10">
                  <a:pos x="T4" y="T5"/>
                </a:cxn>
                <a:cxn ang="T11">
                  <a:pos x="T6" y="T7"/>
                </a:cxn>
              </a:cxnLst>
              <a:rect l="T12" t="T13" r="T14" b="T15"/>
              <a:pathLst>
                <a:path w="133" h="463">
                  <a:moveTo>
                    <a:pt x="133" y="0"/>
                  </a:moveTo>
                  <a:lnTo>
                    <a:pt x="133" y="148"/>
                  </a:lnTo>
                  <a:lnTo>
                    <a:pt x="0" y="148"/>
                  </a:lnTo>
                  <a:lnTo>
                    <a:pt x="0" y="463"/>
                  </a:lnTo>
                </a:path>
              </a:pathLst>
            </a:custGeom>
            <a:noFill/>
            <a:ln w="15875">
              <a:solidFill>
                <a:schemeClr val="accent1"/>
              </a:solidFill>
              <a:round/>
              <a:headEnd type="oval" w="med" len="med"/>
              <a:tailEnd type="oval" w="med" len="med"/>
            </a:ln>
          </p:spPr>
          <p:txBody>
            <a:bodyPr vert="horz" wrap="square" lIns="82124" tIns="41061" rIns="82124" bIns="41061" numCol="1" anchor="ctr" anchorCtr="0" compatLnSpc="1">
              <a:prstTxWarp prst="textNoShape">
                <a:avLst/>
              </a:prstTxWarp>
            </a:bodyPr>
            <a:lstStyle/>
            <a:p>
              <a:endParaRPr lang="en-US">
                <a:solidFill>
                  <a:srgbClr val="0096D6"/>
                </a:solidFill>
              </a:endParaRPr>
            </a:p>
          </p:txBody>
        </p:sp>
      </p:grpSp>
      <p:grpSp>
        <p:nvGrpSpPr>
          <p:cNvPr id="7" name="Group 21"/>
          <p:cNvGrpSpPr/>
          <p:nvPr/>
        </p:nvGrpSpPr>
        <p:grpSpPr>
          <a:xfrm>
            <a:off x="7111996" y="2289431"/>
            <a:ext cx="2032004" cy="3000119"/>
            <a:chOff x="6188365" y="1971931"/>
            <a:chExt cx="2032004" cy="3000119"/>
          </a:xfrm>
        </p:grpSpPr>
        <p:sp>
          <p:nvSpPr>
            <p:cNvPr id="23" name="Rectangle 42"/>
            <p:cNvSpPr>
              <a:spLocks noChangeArrowheads="1"/>
            </p:cNvSpPr>
            <p:nvPr/>
          </p:nvSpPr>
          <p:spPr bwMode="auto">
            <a:xfrm>
              <a:off x="6195008" y="1971931"/>
              <a:ext cx="2025361" cy="750076"/>
            </a:xfrm>
            <a:prstGeom prst="rect">
              <a:avLst/>
            </a:prstGeom>
            <a:noFill/>
            <a:ln w="9525">
              <a:noFill/>
              <a:miter lim="800000"/>
              <a:headEnd/>
              <a:tailEnd/>
            </a:ln>
          </p:spPr>
          <p:txBody>
            <a:bodyPr vert="horz" wrap="square" lIns="82124" tIns="41061" rIns="82124" bIns="41061" numCol="1" anchor="ctr" anchorCtr="0" compatLnSpc="1">
              <a:prstTxWarp prst="textNoShape">
                <a:avLst/>
              </a:prstTxWarp>
            </a:bodyPr>
            <a:lstStyle/>
            <a:p>
              <a:pPr fontAlgn="base">
                <a:spcBef>
                  <a:spcPct val="0"/>
                </a:spcBef>
                <a:spcAft>
                  <a:spcPct val="0"/>
                </a:spcAft>
              </a:pPr>
              <a:r>
                <a:rPr lang="zh-CN" altLang="en-US" sz="1400" dirty="0" smtClean="0">
                  <a:solidFill>
                    <a:srgbClr val="0096D6">
                      <a:lumMod val="50000"/>
                    </a:srgbClr>
                  </a:solidFill>
                </a:rPr>
                <a:t>省钱</a:t>
              </a:r>
              <a:endParaRPr lang="en-US" sz="1400" dirty="0" smtClean="0">
                <a:solidFill>
                  <a:srgbClr val="0096D6">
                    <a:lumMod val="50000"/>
                  </a:srgbClr>
                </a:solidFill>
              </a:endParaRPr>
            </a:p>
          </p:txBody>
        </p:sp>
        <p:sp>
          <p:nvSpPr>
            <p:cNvPr id="24" name="Freeform 61"/>
            <p:cNvSpPr>
              <a:spLocks/>
            </p:cNvSpPr>
            <p:nvPr/>
          </p:nvSpPr>
          <p:spPr bwMode="auto">
            <a:xfrm rot="10800000" flipH="1">
              <a:off x="6188365" y="2272144"/>
              <a:ext cx="898530" cy="2699906"/>
            </a:xfrm>
            <a:custGeom>
              <a:avLst/>
              <a:gdLst>
                <a:gd name="T0" fmla="*/ 2147483647 w 10000"/>
                <a:gd name="T1" fmla="*/ 0 h 10000"/>
                <a:gd name="T2" fmla="*/ 2147483647 w 10000"/>
                <a:gd name="T3" fmla="*/ 2147483647 h 10000"/>
                <a:gd name="T4" fmla="*/ 0 w 10000"/>
                <a:gd name="T5" fmla="*/ 2147483647 h 10000"/>
                <a:gd name="T6" fmla="*/ 0 w 10000"/>
                <a:gd name="T7" fmla="*/ 2147483647 h 10000"/>
                <a:gd name="T8" fmla="*/ 0 60000 65536"/>
                <a:gd name="T9" fmla="*/ 0 60000 65536"/>
                <a:gd name="T10" fmla="*/ 0 60000 65536"/>
                <a:gd name="T11" fmla="*/ 0 60000 65536"/>
                <a:gd name="T12" fmla="*/ 0 w 10000"/>
                <a:gd name="T13" fmla="*/ 0 h 10000"/>
                <a:gd name="T14" fmla="*/ 10000 w 10000"/>
                <a:gd name="T15" fmla="*/ 10000 h 10000"/>
              </a:gdLst>
              <a:ahLst/>
              <a:cxnLst>
                <a:cxn ang="T8">
                  <a:pos x="T0" y="T1"/>
                </a:cxn>
                <a:cxn ang="T9">
                  <a:pos x="T2" y="T3"/>
                </a:cxn>
                <a:cxn ang="T10">
                  <a:pos x="T4" y="T5"/>
                </a:cxn>
                <a:cxn ang="T11">
                  <a:pos x="T6" y="T7"/>
                </a:cxn>
              </a:cxnLst>
              <a:rect l="T12" t="T13" r="T14" b="T15"/>
              <a:pathLst>
                <a:path w="10000" h="10000">
                  <a:moveTo>
                    <a:pt x="10000" y="0"/>
                  </a:moveTo>
                  <a:lnTo>
                    <a:pt x="10000" y="4253"/>
                  </a:lnTo>
                  <a:lnTo>
                    <a:pt x="0" y="4253"/>
                  </a:lnTo>
                  <a:lnTo>
                    <a:pt x="0" y="10000"/>
                  </a:lnTo>
                </a:path>
              </a:pathLst>
            </a:custGeom>
            <a:noFill/>
            <a:ln w="15875">
              <a:solidFill>
                <a:schemeClr val="accent1"/>
              </a:solidFill>
              <a:round/>
              <a:headEnd type="oval" w="med" len="med"/>
              <a:tailEnd type="oval" w="med" len="med"/>
            </a:ln>
          </p:spPr>
          <p:txBody>
            <a:bodyPr vert="horz" wrap="square" lIns="82124" tIns="41061" rIns="82124" bIns="41061" numCol="1" anchor="ctr" anchorCtr="0" compatLnSpc="1">
              <a:prstTxWarp prst="textNoShape">
                <a:avLst/>
              </a:prstTxWarp>
            </a:bodyPr>
            <a:lstStyle/>
            <a:p>
              <a:endParaRPr lang="en-US">
                <a:solidFill>
                  <a:srgbClr val="0096D6"/>
                </a:solidFill>
              </a:endParaRPr>
            </a:p>
          </p:txBody>
        </p:sp>
      </p:grpSp>
      <p:grpSp>
        <p:nvGrpSpPr>
          <p:cNvPr id="8" name="Group 24"/>
          <p:cNvGrpSpPr/>
          <p:nvPr/>
        </p:nvGrpSpPr>
        <p:grpSpPr>
          <a:xfrm>
            <a:off x="3522431" y="2562901"/>
            <a:ext cx="1714169" cy="2308125"/>
            <a:chOff x="3260046" y="2245399"/>
            <a:chExt cx="1714169" cy="2308125"/>
          </a:xfrm>
        </p:grpSpPr>
        <p:sp>
          <p:nvSpPr>
            <p:cNvPr id="26" name="Rectangle 28"/>
            <p:cNvSpPr>
              <a:spLocks noChangeArrowheads="1"/>
            </p:cNvSpPr>
            <p:nvPr/>
          </p:nvSpPr>
          <p:spPr bwMode="auto">
            <a:xfrm>
              <a:off x="3267996" y="2245399"/>
              <a:ext cx="1706219" cy="701675"/>
            </a:xfrm>
            <a:prstGeom prst="rect">
              <a:avLst/>
            </a:prstGeom>
            <a:noFill/>
            <a:ln w="9525">
              <a:noFill/>
              <a:miter lim="800000"/>
              <a:headEnd/>
              <a:tailEnd/>
            </a:ln>
          </p:spPr>
          <p:txBody>
            <a:bodyPr vert="horz" wrap="square" lIns="82124" tIns="41061" rIns="82124" bIns="41061" numCol="1" anchor="ctr" anchorCtr="0" compatLnSpc="1">
              <a:prstTxWarp prst="textNoShape">
                <a:avLst/>
              </a:prstTxWarp>
            </a:bodyPr>
            <a:lstStyle/>
            <a:p>
              <a:pPr fontAlgn="base">
                <a:spcBef>
                  <a:spcPct val="0"/>
                </a:spcBef>
                <a:spcAft>
                  <a:spcPct val="0"/>
                </a:spcAft>
              </a:pPr>
              <a:r>
                <a:rPr lang="zh-CN" altLang="en-US" sz="1400" dirty="0" smtClean="0">
                  <a:solidFill>
                    <a:srgbClr val="0096D6">
                      <a:lumMod val="50000"/>
                    </a:srgbClr>
                  </a:solidFill>
                </a:rPr>
                <a:t>帮助您释放资源</a:t>
              </a:r>
              <a:r>
                <a:rPr lang="zh-CN" altLang="en-US" sz="1400" dirty="0">
                  <a:solidFill>
                    <a:srgbClr val="0096D6">
                      <a:lumMod val="50000"/>
                    </a:srgbClr>
                  </a:solidFill>
                </a:rPr>
                <a:t>以</a:t>
              </a:r>
              <a:r>
                <a:rPr lang="zh-CN" altLang="en-US" sz="1400" dirty="0" smtClean="0">
                  <a:solidFill>
                    <a:srgbClr val="0096D6">
                      <a:lumMod val="50000"/>
                    </a:srgbClr>
                  </a:solidFill>
                </a:rPr>
                <a:t>更多关注业务用户的实际需求</a:t>
              </a:r>
              <a:endParaRPr lang="en-US" sz="1400" dirty="0" smtClean="0">
                <a:solidFill>
                  <a:srgbClr val="0096D6">
                    <a:lumMod val="50000"/>
                  </a:srgbClr>
                </a:solidFill>
              </a:endParaRPr>
            </a:p>
          </p:txBody>
        </p:sp>
        <p:sp>
          <p:nvSpPr>
            <p:cNvPr id="27" name="Freeform 59"/>
            <p:cNvSpPr>
              <a:spLocks/>
            </p:cNvSpPr>
            <p:nvPr/>
          </p:nvSpPr>
          <p:spPr bwMode="auto">
            <a:xfrm rot="10800000" flipH="1">
              <a:off x="3260046" y="2410685"/>
              <a:ext cx="946194" cy="2142839"/>
            </a:xfrm>
            <a:custGeom>
              <a:avLst/>
              <a:gdLst>
                <a:gd name="T0" fmla="*/ 2147483647 w 133"/>
                <a:gd name="T1" fmla="*/ 0 h 463"/>
                <a:gd name="T2" fmla="*/ 2147483647 w 133"/>
                <a:gd name="T3" fmla="*/ 2147483647 h 463"/>
                <a:gd name="T4" fmla="*/ 0 w 133"/>
                <a:gd name="T5" fmla="*/ 2147483647 h 463"/>
                <a:gd name="T6" fmla="*/ 0 w 133"/>
                <a:gd name="T7" fmla="*/ 2147483647 h 463"/>
                <a:gd name="T8" fmla="*/ 0 60000 65536"/>
                <a:gd name="T9" fmla="*/ 0 60000 65536"/>
                <a:gd name="T10" fmla="*/ 0 60000 65536"/>
                <a:gd name="T11" fmla="*/ 0 60000 65536"/>
                <a:gd name="T12" fmla="*/ 0 w 133"/>
                <a:gd name="T13" fmla="*/ 0 h 463"/>
                <a:gd name="T14" fmla="*/ 133 w 133"/>
                <a:gd name="T15" fmla="*/ 463 h 463"/>
              </a:gdLst>
              <a:ahLst/>
              <a:cxnLst>
                <a:cxn ang="T8">
                  <a:pos x="T0" y="T1"/>
                </a:cxn>
                <a:cxn ang="T9">
                  <a:pos x="T2" y="T3"/>
                </a:cxn>
                <a:cxn ang="T10">
                  <a:pos x="T4" y="T5"/>
                </a:cxn>
                <a:cxn ang="T11">
                  <a:pos x="T6" y="T7"/>
                </a:cxn>
              </a:cxnLst>
              <a:rect l="T12" t="T13" r="T14" b="T15"/>
              <a:pathLst>
                <a:path w="133" h="463">
                  <a:moveTo>
                    <a:pt x="133" y="0"/>
                  </a:moveTo>
                  <a:lnTo>
                    <a:pt x="133" y="148"/>
                  </a:lnTo>
                  <a:lnTo>
                    <a:pt x="0" y="148"/>
                  </a:lnTo>
                  <a:lnTo>
                    <a:pt x="0" y="463"/>
                  </a:lnTo>
                </a:path>
              </a:pathLst>
            </a:custGeom>
            <a:noFill/>
            <a:ln w="15875">
              <a:solidFill>
                <a:schemeClr val="accent1"/>
              </a:solidFill>
              <a:round/>
              <a:headEnd type="oval" w="med" len="med"/>
              <a:tailEnd type="oval" w="med" len="med"/>
            </a:ln>
          </p:spPr>
          <p:txBody>
            <a:bodyPr vert="horz" wrap="square" lIns="82124" tIns="41061" rIns="82124" bIns="41061" numCol="1" anchor="ctr" anchorCtr="0" compatLnSpc="1">
              <a:prstTxWarp prst="textNoShape">
                <a:avLst/>
              </a:prstTxWarp>
            </a:bodyPr>
            <a:lstStyle/>
            <a:p>
              <a:endParaRPr lang="en-US">
                <a:solidFill>
                  <a:srgbClr val="0096D6"/>
                </a:solidFill>
              </a:endParaRPr>
            </a:p>
          </p:txBody>
        </p:sp>
      </p:grpSp>
    </p:spTree>
    <p:extLst>
      <p:ext uri="{BB962C8B-B14F-4D97-AF65-F5344CB8AC3E}">
        <p14:creationId xmlns:p14="http://schemas.microsoft.com/office/powerpoint/2010/main" val="37578991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22" presetClass="entr" presetSubtype="4"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2000"/>
                                        <p:tgtEl>
                                          <p:spTgt spid="4"/>
                                        </p:tgtEl>
                                      </p:cBhvr>
                                    </p:animEffect>
                                  </p:childTnLst>
                                </p:cTn>
                              </p:par>
                              <p:par>
                                <p:cTn id="11" presetID="22" presetClass="entr" presetSubtype="4" fill="hold" nodeType="withEffect">
                                  <p:stCondLst>
                                    <p:cond delay="1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2000"/>
                                        <p:tgtEl>
                                          <p:spTgt spid="8"/>
                                        </p:tgtEl>
                                      </p:cBhvr>
                                    </p:animEffect>
                                  </p:childTnLst>
                                </p:cTn>
                              </p:par>
                              <p:par>
                                <p:cTn id="14" presetID="22" presetClass="entr" presetSubtype="4" fill="hold" nodeType="withEffect">
                                  <p:stCondLst>
                                    <p:cond delay="120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2000"/>
                                        <p:tgtEl>
                                          <p:spTgt spid="6"/>
                                        </p:tgtEl>
                                      </p:cBhvr>
                                    </p:animEffect>
                                  </p:childTnLst>
                                </p:cTn>
                              </p:par>
                              <p:par>
                                <p:cTn id="17" presetID="22" presetClass="entr" presetSubtype="4" fill="hold" nodeType="withEffect">
                                  <p:stCondLst>
                                    <p:cond delay="180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000"/>
                                        <p:tgtEl>
                                          <p:spTgt spid="5"/>
                                        </p:tgtEl>
                                      </p:cBhvr>
                                    </p:animEffect>
                                  </p:childTnLst>
                                </p:cTn>
                              </p:par>
                              <p:par>
                                <p:cTn id="20" presetID="22" presetClass="entr" presetSubtype="4" fill="hold" nodeType="withEffect">
                                  <p:stCondLst>
                                    <p:cond delay="220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0"/>
          <p:cNvGrpSpPr/>
          <p:nvPr/>
        </p:nvGrpSpPr>
        <p:grpSpPr>
          <a:xfrm>
            <a:off x="262155" y="901040"/>
            <a:ext cx="8665243" cy="6043392"/>
            <a:chOff x="185666" y="901040"/>
            <a:chExt cx="11550648" cy="6043392"/>
          </a:xfrm>
        </p:grpSpPr>
        <p:grpSp>
          <p:nvGrpSpPr>
            <p:cNvPr id="4" name="Group 5"/>
            <p:cNvGrpSpPr/>
            <p:nvPr/>
          </p:nvGrpSpPr>
          <p:grpSpPr>
            <a:xfrm flipH="1">
              <a:off x="185666" y="901040"/>
              <a:ext cx="3427486" cy="6038848"/>
              <a:chOff x="0" y="2770332"/>
              <a:chExt cx="8488037" cy="3884468"/>
            </a:xfrm>
          </p:grpSpPr>
          <p:grpSp>
            <p:nvGrpSpPr>
              <p:cNvPr id="5" name="Group 6"/>
              <p:cNvGrpSpPr/>
              <p:nvPr/>
            </p:nvGrpSpPr>
            <p:grpSpPr>
              <a:xfrm>
                <a:off x="0" y="2770332"/>
                <a:ext cx="4644218" cy="3884468"/>
                <a:chOff x="5181600" y="1778000"/>
                <a:chExt cx="3492500" cy="4203700"/>
              </a:xfrm>
            </p:grpSpPr>
            <p:sp>
              <p:nvSpPr>
                <p:cNvPr id="34" name="Rectangle 33"/>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5" name="Rectangle 34"/>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6" name="Rectangle 35"/>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7" name="Rectangle 36"/>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nvGrpSpPr>
              <p:cNvPr id="6" name="Group 13"/>
              <p:cNvGrpSpPr/>
              <p:nvPr/>
            </p:nvGrpSpPr>
            <p:grpSpPr>
              <a:xfrm>
                <a:off x="4083457" y="2770332"/>
                <a:ext cx="4404580" cy="3884468"/>
                <a:chOff x="5316162" y="1778000"/>
                <a:chExt cx="2922665" cy="4203700"/>
              </a:xfrm>
            </p:grpSpPr>
            <p:sp>
              <p:nvSpPr>
                <p:cNvPr id="30" name="Rectangle 29"/>
                <p:cNvSpPr/>
                <p:nvPr/>
              </p:nvSpPr>
              <p:spPr>
                <a:xfrm>
                  <a:off x="5555898"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1" name="Rectangle 30"/>
                <p:cNvSpPr/>
                <p:nvPr/>
              </p:nvSpPr>
              <p:spPr>
                <a:xfrm>
                  <a:off x="5316162" y="2159000"/>
                  <a:ext cx="802874"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2" name="Rectangle 31"/>
                <p:cNvSpPr/>
                <p:nvPr/>
              </p:nvSpPr>
              <p:spPr>
                <a:xfrm>
                  <a:off x="7188202" y="1892300"/>
                  <a:ext cx="1050625"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3" name="Rectangle 32"/>
                <p:cNvSpPr/>
                <p:nvPr/>
              </p:nvSpPr>
              <p:spPr>
                <a:xfrm>
                  <a:off x="6766127"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grpSp>
          <p:nvGrpSpPr>
            <p:cNvPr id="7" name="Group 5"/>
            <p:cNvGrpSpPr/>
            <p:nvPr/>
          </p:nvGrpSpPr>
          <p:grpSpPr>
            <a:xfrm>
              <a:off x="2719491" y="901040"/>
              <a:ext cx="3692368" cy="6038848"/>
              <a:chOff x="0" y="2770332"/>
              <a:chExt cx="9143998" cy="3884468"/>
            </a:xfrm>
          </p:grpSpPr>
          <p:grpSp>
            <p:nvGrpSpPr>
              <p:cNvPr id="8" name="Group 6"/>
              <p:cNvGrpSpPr/>
              <p:nvPr/>
            </p:nvGrpSpPr>
            <p:grpSpPr>
              <a:xfrm>
                <a:off x="0" y="2770332"/>
                <a:ext cx="4644218" cy="3884468"/>
                <a:chOff x="5181600" y="1778000"/>
                <a:chExt cx="3492500" cy="4203700"/>
              </a:xfrm>
            </p:grpSpPr>
            <p:sp>
              <p:nvSpPr>
                <p:cNvPr id="24" name="Rectangle 23"/>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5" name="Rectangle 24"/>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6" name="Rectangle 25"/>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7" name="Rectangle 26"/>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nvGrpSpPr>
              <p:cNvPr id="9" name="Group 13"/>
              <p:cNvGrpSpPr/>
              <p:nvPr/>
            </p:nvGrpSpPr>
            <p:grpSpPr>
              <a:xfrm>
                <a:off x="3880656" y="2770332"/>
                <a:ext cx="5263342" cy="3884468"/>
                <a:chOff x="5181600" y="1778000"/>
                <a:chExt cx="3492500" cy="4203700"/>
              </a:xfrm>
            </p:grpSpPr>
            <p:sp>
              <p:nvSpPr>
                <p:cNvPr id="20" name="Rectangle 19"/>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1" name="Rectangle 20"/>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2" name="Rectangle 21"/>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3" name="Rectangle 22"/>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grpSp>
          <p:nvGrpSpPr>
            <p:cNvPr id="10" name="Group 5"/>
            <p:cNvGrpSpPr/>
            <p:nvPr/>
          </p:nvGrpSpPr>
          <p:grpSpPr>
            <a:xfrm>
              <a:off x="5518198" y="903312"/>
              <a:ext cx="3692368" cy="6038848"/>
              <a:chOff x="0" y="2770332"/>
              <a:chExt cx="9143998" cy="3884468"/>
            </a:xfrm>
          </p:grpSpPr>
          <p:grpSp>
            <p:nvGrpSpPr>
              <p:cNvPr id="11" name="Group 6"/>
              <p:cNvGrpSpPr/>
              <p:nvPr/>
            </p:nvGrpSpPr>
            <p:grpSpPr>
              <a:xfrm>
                <a:off x="0" y="2770332"/>
                <a:ext cx="4644218" cy="3884468"/>
                <a:chOff x="5181600" y="1778000"/>
                <a:chExt cx="3492500" cy="4203700"/>
              </a:xfrm>
            </p:grpSpPr>
            <p:sp>
              <p:nvSpPr>
                <p:cNvPr id="68" name="Rectangle 67"/>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69" name="Rectangle 68"/>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70" name="Rectangle 69"/>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71" name="Rectangle 70"/>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nvGrpSpPr>
              <p:cNvPr id="12" name="Group 13"/>
              <p:cNvGrpSpPr/>
              <p:nvPr/>
            </p:nvGrpSpPr>
            <p:grpSpPr>
              <a:xfrm>
                <a:off x="3880656" y="2770332"/>
                <a:ext cx="5263342" cy="3884468"/>
                <a:chOff x="5181600" y="1778000"/>
                <a:chExt cx="3492500" cy="4203700"/>
              </a:xfrm>
            </p:grpSpPr>
            <p:sp>
              <p:nvSpPr>
                <p:cNvPr id="64" name="Rectangle 63"/>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65" name="Rectangle 64"/>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66" name="Rectangle 65"/>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67" name="Rectangle 66"/>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grpSp>
          <p:nvGrpSpPr>
            <p:cNvPr id="13" name="Group 5"/>
            <p:cNvGrpSpPr/>
            <p:nvPr/>
          </p:nvGrpSpPr>
          <p:grpSpPr>
            <a:xfrm>
              <a:off x="8316906" y="905584"/>
              <a:ext cx="3419408" cy="6038848"/>
              <a:chOff x="0" y="2770332"/>
              <a:chExt cx="8468031" cy="3884468"/>
            </a:xfrm>
          </p:grpSpPr>
          <p:grpSp>
            <p:nvGrpSpPr>
              <p:cNvPr id="14" name="Group 6"/>
              <p:cNvGrpSpPr/>
              <p:nvPr/>
            </p:nvGrpSpPr>
            <p:grpSpPr>
              <a:xfrm>
                <a:off x="0" y="2770332"/>
                <a:ext cx="4644218" cy="3884468"/>
                <a:chOff x="5181600" y="1778000"/>
                <a:chExt cx="3492500" cy="4203700"/>
              </a:xfrm>
            </p:grpSpPr>
            <p:sp>
              <p:nvSpPr>
                <p:cNvPr id="79" name="Rectangle 78"/>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80" name="Rectangle 79"/>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81" name="Rectangle 80"/>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82" name="Rectangle 81"/>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nvGrpSpPr>
              <p:cNvPr id="15" name="Group 13"/>
              <p:cNvGrpSpPr/>
              <p:nvPr/>
            </p:nvGrpSpPr>
            <p:grpSpPr>
              <a:xfrm>
                <a:off x="3880674" y="2770332"/>
                <a:ext cx="4587357" cy="3884468"/>
                <a:chOff x="5181600" y="1778000"/>
                <a:chExt cx="3043944" cy="4203700"/>
              </a:xfrm>
            </p:grpSpPr>
            <p:sp>
              <p:nvSpPr>
                <p:cNvPr id="75" name="Rectangle 74"/>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76" name="Rectangle 75"/>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77" name="Rectangle 76"/>
                <p:cNvSpPr/>
                <p:nvPr/>
              </p:nvSpPr>
              <p:spPr>
                <a:xfrm>
                  <a:off x="6739645" y="1892300"/>
                  <a:ext cx="1485899"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78" name="Rectangle 77"/>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grpSp>
      <p:sp>
        <p:nvSpPr>
          <p:cNvPr id="2" name="Title 1"/>
          <p:cNvSpPr>
            <a:spLocks noGrp="1"/>
          </p:cNvSpPr>
          <p:nvPr>
            <p:ph type="title"/>
          </p:nvPr>
        </p:nvSpPr>
        <p:spPr>
          <a:xfrm>
            <a:off x="229702" y="116632"/>
            <a:ext cx="8588861" cy="838200"/>
          </a:xfrm>
        </p:spPr>
        <p:txBody>
          <a:bodyPr/>
          <a:lstStyle/>
          <a:p>
            <a:r>
              <a:rPr lang="en-US" smtClean="0"/>
              <a:t>1.10</a:t>
            </a:r>
            <a:r>
              <a:rPr lang="zh-CN" altLang="en-US" smtClean="0"/>
              <a:t>版</a:t>
            </a:r>
            <a:r>
              <a:rPr lang="zh-CN" altLang="en-US" dirty="0" smtClean="0"/>
              <a:t>本发布细节概览</a:t>
            </a:r>
            <a:endParaRPr lang="en-US" dirty="0"/>
          </a:p>
        </p:txBody>
      </p:sp>
      <p:sp>
        <p:nvSpPr>
          <p:cNvPr id="41" name="Rectangular Callout 40"/>
          <p:cNvSpPr/>
          <p:nvPr/>
        </p:nvSpPr>
        <p:spPr>
          <a:xfrm>
            <a:off x="3898148" y="1252236"/>
            <a:ext cx="1442164" cy="880961"/>
          </a:xfrm>
          <a:prstGeom prst="wedgeRectCallout">
            <a:avLst>
              <a:gd name="adj1" fmla="val -33441"/>
              <a:gd name="adj2" fmla="val 88948"/>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FFFF"/>
                </a:solidFill>
              </a:rPr>
              <a:t>以</a:t>
            </a:r>
            <a:r>
              <a:rPr lang="en-US" sz="1400" dirty="0" smtClean="0">
                <a:solidFill>
                  <a:srgbClr val="FFFFFF"/>
                </a:solidFill>
              </a:rPr>
              <a:t>SKU</a:t>
            </a:r>
            <a:r>
              <a:rPr lang="zh-CN" altLang="en-US" sz="1400" dirty="0" smtClean="0">
                <a:solidFill>
                  <a:srgbClr val="FFFFFF"/>
                </a:solidFill>
              </a:rPr>
              <a:t>为基础</a:t>
            </a:r>
            <a:r>
              <a:rPr lang="en-US" sz="1400" dirty="0" smtClean="0">
                <a:solidFill>
                  <a:srgbClr val="FFFFFF"/>
                </a:solidFill>
              </a:rPr>
              <a:t> </a:t>
            </a:r>
            <a:r>
              <a:rPr lang="zh-CN" altLang="en-US" sz="1400" dirty="0" smtClean="0">
                <a:solidFill>
                  <a:srgbClr val="FFFFFF"/>
                </a:solidFill>
              </a:rPr>
              <a:t>价格操作与策略改变</a:t>
            </a:r>
            <a:endParaRPr lang="en-US" sz="1400" dirty="0">
              <a:solidFill>
                <a:srgbClr val="FFFFFF"/>
              </a:solidFill>
            </a:endParaRPr>
          </a:p>
        </p:txBody>
      </p:sp>
      <p:sp>
        <p:nvSpPr>
          <p:cNvPr id="42" name="Rectangular Callout 41"/>
          <p:cNvSpPr/>
          <p:nvPr/>
        </p:nvSpPr>
        <p:spPr>
          <a:xfrm>
            <a:off x="5192605" y="3100003"/>
            <a:ext cx="1442164" cy="880961"/>
          </a:xfrm>
          <a:prstGeom prst="wedgeRectCallout">
            <a:avLst>
              <a:gd name="adj1" fmla="val -48914"/>
              <a:gd name="adj2" fmla="val 73755"/>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Project management &amp; technical resources </a:t>
            </a:r>
          </a:p>
        </p:txBody>
      </p:sp>
      <p:sp>
        <p:nvSpPr>
          <p:cNvPr id="43" name="Rectangular Callout 42"/>
          <p:cNvSpPr/>
          <p:nvPr/>
        </p:nvSpPr>
        <p:spPr>
          <a:xfrm>
            <a:off x="2203969" y="5173640"/>
            <a:ext cx="1442164" cy="880961"/>
          </a:xfrm>
          <a:prstGeom prst="wedgeRectCallout">
            <a:avLst>
              <a:gd name="adj1" fmla="val 3835"/>
              <a:gd name="adj2" fmla="val -138876"/>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FFFF"/>
                </a:solidFill>
                <a:effectLst>
                  <a:outerShdw blurRad="38100" dist="38100" dir="2700000" algn="tl">
                    <a:srgbClr val="000000">
                      <a:alpha val="43137"/>
                    </a:srgbClr>
                  </a:outerShdw>
                </a:effectLst>
              </a:rPr>
              <a:t>硬件</a:t>
            </a:r>
            <a:r>
              <a:rPr lang="en-US" sz="1400" dirty="0" smtClean="0">
                <a:solidFill>
                  <a:srgbClr val="FFFFFF"/>
                </a:solidFill>
                <a:effectLst>
                  <a:outerShdw blurRad="38100" dist="38100" dir="2700000" algn="tl">
                    <a:srgbClr val="000000">
                      <a:alpha val="43137"/>
                    </a:srgbClr>
                  </a:outerShdw>
                </a:effectLst>
              </a:rPr>
              <a:t> &amp; </a:t>
            </a:r>
            <a:r>
              <a:rPr lang="zh-CN" altLang="en-US" sz="1400" dirty="0" smtClean="0">
                <a:solidFill>
                  <a:srgbClr val="FFFFFF"/>
                </a:solidFill>
                <a:effectLst>
                  <a:outerShdw blurRad="38100" dist="38100" dir="2700000" algn="tl">
                    <a:srgbClr val="000000">
                      <a:alpha val="43137"/>
                    </a:srgbClr>
                  </a:outerShdw>
                </a:effectLst>
              </a:rPr>
              <a:t>虚拟机模式</a:t>
            </a:r>
            <a:r>
              <a:rPr lang="en-US" sz="1400" dirty="0" smtClean="0">
                <a:solidFill>
                  <a:srgbClr val="FFFFFF"/>
                </a:solidFill>
                <a:effectLst>
                  <a:outerShdw blurRad="38100" dist="38100" dir="2700000" algn="tl">
                    <a:srgbClr val="000000">
                      <a:alpha val="43137"/>
                    </a:srgbClr>
                  </a:outerShdw>
                </a:effectLst>
              </a:rPr>
              <a:t> </a:t>
            </a:r>
            <a:r>
              <a:rPr lang="zh-CN" altLang="en-US" sz="1400" dirty="0" smtClean="0">
                <a:solidFill>
                  <a:srgbClr val="FFFFFF"/>
                </a:solidFill>
                <a:effectLst>
                  <a:outerShdw blurRad="38100" dist="38100" dir="2700000" algn="tl">
                    <a:srgbClr val="000000">
                      <a:alpha val="43137"/>
                    </a:srgbClr>
                  </a:outerShdw>
                </a:effectLst>
              </a:rPr>
              <a:t>政策和流程改变</a:t>
            </a:r>
            <a:endParaRPr lang="en-US" sz="1400" dirty="0">
              <a:solidFill>
                <a:srgbClr val="FFFFFF"/>
              </a:solidFill>
              <a:effectLst>
                <a:outerShdw blurRad="38100" dist="38100" dir="2700000" algn="tl">
                  <a:srgbClr val="000000">
                    <a:alpha val="43137"/>
                  </a:srgbClr>
                </a:outerShdw>
              </a:effectLst>
            </a:endParaRPr>
          </a:p>
        </p:txBody>
      </p:sp>
      <p:sp>
        <p:nvSpPr>
          <p:cNvPr id="44" name="Rectangular Callout 43"/>
          <p:cNvSpPr/>
          <p:nvPr/>
        </p:nvSpPr>
        <p:spPr>
          <a:xfrm>
            <a:off x="489399" y="4910583"/>
            <a:ext cx="1442164" cy="880961"/>
          </a:xfrm>
          <a:prstGeom prst="wedgeRectCallout">
            <a:avLst>
              <a:gd name="adj1" fmla="val 71691"/>
              <a:gd name="adj2" fmla="val -9829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FFFF"/>
                </a:solidFill>
                <a:effectLst>
                  <a:outerShdw blurRad="38100" dist="38100" dir="2700000" algn="tl">
                    <a:srgbClr val="000000">
                      <a:alpha val="43137"/>
                    </a:srgbClr>
                  </a:outerShdw>
                </a:effectLst>
              </a:rPr>
              <a:t>以</a:t>
            </a:r>
            <a:r>
              <a:rPr lang="en-US" sz="1400" dirty="0" smtClean="0">
                <a:solidFill>
                  <a:srgbClr val="FFFFFF"/>
                </a:solidFill>
                <a:effectLst>
                  <a:outerShdw blurRad="38100" dist="38100" dir="2700000" algn="tl">
                    <a:srgbClr val="000000">
                      <a:alpha val="43137"/>
                    </a:srgbClr>
                  </a:outerShdw>
                </a:effectLst>
              </a:rPr>
              <a:t>SKU</a:t>
            </a:r>
            <a:r>
              <a:rPr lang="zh-CN" altLang="en-US" sz="1400" dirty="0" smtClean="0">
                <a:solidFill>
                  <a:srgbClr val="FFFFFF"/>
                </a:solidFill>
                <a:effectLst>
                  <a:outerShdw blurRad="38100" dist="38100" dir="2700000" algn="tl">
                    <a:srgbClr val="000000">
                      <a:alpha val="43137"/>
                    </a:srgbClr>
                  </a:outerShdw>
                </a:effectLst>
              </a:rPr>
              <a:t>建立</a:t>
            </a:r>
            <a:r>
              <a:rPr lang="en-US" altLang="zh-CN" sz="1400" dirty="0" smtClean="0">
                <a:solidFill>
                  <a:srgbClr val="FFFFFF"/>
                </a:solidFill>
                <a:effectLst>
                  <a:outerShdw blurRad="38100" dist="38100" dir="2700000" algn="tl">
                    <a:srgbClr val="000000">
                      <a:alpha val="43137"/>
                    </a:srgbClr>
                  </a:outerShdw>
                </a:effectLst>
              </a:rPr>
              <a:t>Quote</a:t>
            </a:r>
            <a:r>
              <a:rPr lang="zh-CN" altLang="en-US" sz="1400" dirty="0" smtClean="0">
                <a:solidFill>
                  <a:srgbClr val="FFFFFF"/>
                </a:solidFill>
                <a:effectLst>
                  <a:outerShdw blurRad="38100" dist="38100" dir="2700000" algn="tl">
                    <a:srgbClr val="000000">
                      <a:alpha val="43137"/>
                    </a:srgbClr>
                  </a:outerShdw>
                </a:effectLst>
              </a:rPr>
              <a:t>和订购服务合同</a:t>
            </a:r>
            <a:endParaRPr lang="en-US" sz="1400" dirty="0">
              <a:solidFill>
                <a:srgbClr val="FFFFFF"/>
              </a:solidFill>
              <a:effectLst>
                <a:outerShdw blurRad="38100" dist="38100" dir="2700000" algn="tl">
                  <a:srgbClr val="000000">
                    <a:alpha val="43137"/>
                  </a:srgbClr>
                </a:outerShdw>
              </a:effectLst>
            </a:endParaRPr>
          </a:p>
        </p:txBody>
      </p:sp>
      <p:sp>
        <p:nvSpPr>
          <p:cNvPr id="45" name="Rectangular Callout 44"/>
          <p:cNvSpPr/>
          <p:nvPr/>
        </p:nvSpPr>
        <p:spPr>
          <a:xfrm>
            <a:off x="2134973" y="1092828"/>
            <a:ext cx="1442164" cy="880961"/>
          </a:xfrm>
          <a:prstGeom prst="wedgeRectCallout">
            <a:avLst>
              <a:gd name="adj1" fmla="val 43105"/>
              <a:gd name="adj2" fmla="val 90255"/>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FFFF"/>
                </a:solidFill>
                <a:effectLst>
                  <a:outerShdw blurRad="38100" dist="38100" dir="2700000" algn="tl">
                    <a:srgbClr val="000000">
                      <a:alpha val="43137"/>
                    </a:srgbClr>
                  </a:outerShdw>
                </a:effectLst>
              </a:rPr>
              <a:t>基于</a:t>
            </a:r>
            <a:r>
              <a:rPr lang="en-US" sz="1400" dirty="0" smtClean="0">
                <a:solidFill>
                  <a:srgbClr val="FFFFFF"/>
                </a:solidFill>
                <a:effectLst>
                  <a:outerShdw blurRad="38100" dist="38100" dir="2700000" algn="tl">
                    <a:srgbClr val="000000">
                      <a:alpha val="43137"/>
                    </a:srgbClr>
                  </a:outerShdw>
                </a:effectLst>
              </a:rPr>
              <a:t>SKU</a:t>
            </a:r>
            <a:r>
              <a:rPr lang="zh-CN" altLang="en-US" sz="1400" dirty="0" smtClean="0">
                <a:solidFill>
                  <a:srgbClr val="FFFFFF"/>
                </a:solidFill>
                <a:effectLst>
                  <a:outerShdw blurRad="38100" dist="38100" dir="2700000" algn="tl">
                    <a:srgbClr val="000000">
                      <a:alpha val="43137"/>
                    </a:srgbClr>
                  </a:outerShdw>
                </a:effectLst>
              </a:rPr>
              <a:t>报价</a:t>
            </a:r>
            <a:endParaRPr lang="en-US" sz="1400" dirty="0">
              <a:solidFill>
                <a:srgbClr val="FFFFFF"/>
              </a:solidFill>
              <a:effectLst>
                <a:outerShdw blurRad="38100" dist="38100" dir="2700000" algn="tl">
                  <a:srgbClr val="000000">
                    <a:alpha val="43137"/>
                  </a:srgbClr>
                </a:outerShdw>
              </a:effectLst>
            </a:endParaRPr>
          </a:p>
        </p:txBody>
      </p:sp>
      <p:sp>
        <p:nvSpPr>
          <p:cNvPr id="46" name="Rectangular Callout 45"/>
          <p:cNvSpPr/>
          <p:nvPr/>
        </p:nvSpPr>
        <p:spPr>
          <a:xfrm>
            <a:off x="359098" y="3261262"/>
            <a:ext cx="1442164" cy="880961"/>
          </a:xfrm>
          <a:prstGeom prst="wedgeRectCallout">
            <a:avLst>
              <a:gd name="adj1" fmla="val 72008"/>
              <a:gd name="adj2" fmla="val 1372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FFFF"/>
                </a:solidFill>
                <a:effectLst>
                  <a:outerShdw blurRad="38100" dist="38100" dir="2700000" algn="tl">
                    <a:srgbClr val="000000">
                      <a:alpha val="43137"/>
                    </a:srgbClr>
                  </a:outerShdw>
                </a:effectLst>
              </a:rPr>
              <a:t>合同管理的变化</a:t>
            </a:r>
            <a:endParaRPr lang="en-US" sz="1400" dirty="0">
              <a:solidFill>
                <a:srgbClr val="FFFFFF"/>
              </a:solidFill>
              <a:effectLst>
                <a:outerShdw blurRad="38100" dist="38100" dir="2700000" algn="tl">
                  <a:srgbClr val="000000">
                    <a:alpha val="43137"/>
                  </a:srgbClr>
                </a:outerShdw>
              </a:effectLst>
            </a:endParaRPr>
          </a:p>
        </p:txBody>
      </p:sp>
      <p:sp>
        <p:nvSpPr>
          <p:cNvPr id="47" name="Rectangular Callout 46"/>
          <p:cNvSpPr/>
          <p:nvPr/>
        </p:nvSpPr>
        <p:spPr>
          <a:xfrm>
            <a:off x="369482" y="1577356"/>
            <a:ext cx="1442164" cy="880961"/>
          </a:xfrm>
          <a:prstGeom prst="wedgeRectCallout">
            <a:avLst>
              <a:gd name="adj1" fmla="val 67996"/>
              <a:gd name="adj2" fmla="val 80008"/>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FFFF"/>
                </a:solidFill>
                <a:effectLst>
                  <a:outerShdw blurRad="38100" dist="38100" dir="2700000" algn="tl">
                    <a:srgbClr val="000000">
                      <a:alpha val="43137"/>
                    </a:srgbClr>
                  </a:outerShdw>
                </a:effectLst>
              </a:rPr>
              <a:t>缺陷解决与</a:t>
            </a:r>
            <a:r>
              <a:rPr lang="en-US" sz="1400" dirty="0" smtClean="0">
                <a:solidFill>
                  <a:srgbClr val="FFFFFF"/>
                </a:solidFill>
                <a:effectLst>
                  <a:outerShdw blurRad="38100" dist="38100" dir="2700000" algn="tl">
                    <a:srgbClr val="000000">
                      <a:alpha val="43137"/>
                    </a:srgbClr>
                  </a:outerShdw>
                </a:effectLst>
              </a:rPr>
              <a:t> </a:t>
            </a:r>
            <a:r>
              <a:rPr lang="zh-CN" altLang="en-US" sz="1400" dirty="0" smtClean="0">
                <a:solidFill>
                  <a:srgbClr val="FFFFFF"/>
                </a:solidFill>
                <a:effectLst>
                  <a:outerShdw blurRad="38100" dist="38100" dir="2700000" algn="tl">
                    <a:srgbClr val="000000">
                      <a:alpha val="43137"/>
                    </a:srgbClr>
                  </a:outerShdw>
                </a:effectLst>
              </a:rPr>
              <a:t>补丁修正</a:t>
            </a:r>
            <a:endParaRPr lang="en-US" sz="1400" dirty="0" smtClean="0">
              <a:solidFill>
                <a:srgbClr val="FFFFFF"/>
              </a:solidFill>
              <a:effectLst>
                <a:outerShdw blurRad="38100" dist="38100" dir="2700000" algn="tl">
                  <a:srgbClr val="000000">
                    <a:alpha val="43137"/>
                  </a:srgbClr>
                </a:outerShdw>
              </a:effectLst>
            </a:endParaRPr>
          </a:p>
        </p:txBody>
      </p:sp>
      <p:pic>
        <p:nvPicPr>
          <p:cNvPr id="48" name="Picture 47"/>
          <p:cNvPicPr preferRelativeResize="0">
            <a:picLocks noChangeArrowheads="1"/>
          </p:cNvPicPr>
          <p:nvPr/>
        </p:nvPicPr>
        <p:blipFill>
          <a:blip r:embed="rId3" cstate="print"/>
          <a:srcRect/>
          <a:stretch>
            <a:fillRect/>
          </a:stretch>
        </p:blipFill>
        <p:spPr bwMode="auto">
          <a:xfrm>
            <a:off x="0" y="1"/>
            <a:ext cx="9144000" cy="411480"/>
          </a:xfrm>
          <a:prstGeom prst="rect">
            <a:avLst/>
          </a:prstGeom>
          <a:noFill/>
          <a:ln w="9525">
            <a:noFill/>
            <a:miter lim="800000"/>
            <a:headEnd/>
            <a:tailEnd/>
          </a:ln>
        </p:spPr>
      </p:pic>
      <p:grpSp>
        <p:nvGrpSpPr>
          <p:cNvPr id="16" name="Group 86"/>
          <p:cNvGrpSpPr/>
          <p:nvPr/>
        </p:nvGrpSpPr>
        <p:grpSpPr>
          <a:xfrm>
            <a:off x="2412001" y="2626770"/>
            <a:ext cx="4292742" cy="1983168"/>
            <a:chOff x="4650344" y="4555346"/>
            <a:chExt cx="5722166" cy="1983168"/>
          </a:xfrm>
        </p:grpSpPr>
        <p:pic>
          <p:nvPicPr>
            <p:cNvPr id="85" name="Picture 84" descr="SNAG_Program-0204.jpg"/>
            <p:cNvPicPr>
              <a:picLocks noChangeAspect="1"/>
            </p:cNvPicPr>
            <p:nvPr/>
          </p:nvPicPr>
          <p:blipFill>
            <a:blip r:embed="rId4" cstate="print"/>
            <a:stretch>
              <a:fillRect/>
            </a:stretch>
          </p:blipFill>
          <p:spPr>
            <a:xfrm>
              <a:off x="4650344" y="4555346"/>
              <a:ext cx="2743200" cy="1588770"/>
            </a:xfrm>
            <a:prstGeom prst="rect">
              <a:avLst/>
            </a:prstGeom>
            <a:ln>
              <a:solidFill>
                <a:schemeClr val="accent1"/>
              </a:solidFill>
            </a:ln>
          </p:spPr>
        </p:pic>
        <p:pic>
          <p:nvPicPr>
            <p:cNvPr id="84" name="Picture 83" descr="SNAG_Program-0206.jpg"/>
            <p:cNvPicPr>
              <a:picLocks noChangeAspect="1"/>
            </p:cNvPicPr>
            <p:nvPr/>
          </p:nvPicPr>
          <p:blipFill>
            <a:blip r:embed="rId5" cstate="print"/>
            <a:stretch>
              <a:fillRect/>
            </a:stretch>
          </p:blipFill>
          <p:spPr>
            <a:xfrm>
              <a:off x="5949312" y="4949744"/>
              <a:ext cx="2743200" cy="1588770"/>
            </a:xfrm>
            <a:prstGeom prst="rect">
              <a:avLst/>
            </a:prstGeom>
            <a:ln>
              <a:solidFill>
                <a:schemeClr val="accent1"/>
              </a:solidFill>
            </a:ln>
          </p:spPr>
        </p:pic>
        <p:pic>
          <p:nvPicPr>
            <p:cNvPr id="86" name="Picture 85" descr="SNAG_Program-0205.jpg"/>
            <p:cNvPicPr>
              <a:picLocks noChangeAspect="1"/>
            </p:cNvPicPr>
            <p:nvPr/>
          </p:nvPicPr>
          <p:blipFill>
            <a:blip r:embed="rId6" cstate="print"/>
            <a:stretch>
              <a:fillRect/>
            </a:stretch>
          </p:blipFill>
          <p:spPr>
            <a:xfrm>
              <a:off x="7629310" y="4760066"/>
              <a:ext cx="2743200" cy="1588770"/>
            </a:xfrm>
            <a:prstGeom prst="rect">
              <a:avLst/>
            </a:prstGeom>
            <a:ln>
              <a:solidFill>
                <a:schemeClr val="accent1"/>
              </a:solidFill>
            </a:ln>
          </p:spPr>
        </p:pic>
      </p:grpSp>
      <p:sp>
        <p:nvSpPr>
          <p:cNvPr id="88" name="Rectangular Callout 87"/>
          <p:cNvSpPr/>
          <p:nvPr/>
        </p:nvSpPr>
        <p:spPr>
          <a:xfrm>
            <a:off x="7386459" y="3302213"/>
            <a:ext cx="1442164" cy="880961"/>
          </a:xfrm>
          <a:prstGeom prst="wedgeRectCallout">
            <a:avLst>
              <a:gd name="adj1" fmla="val -77457"/>
              <a:gd name="adj2" fmla="val 1303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FFFF"/>
                </a:solidFill>
                <a:effectLst>
                  <a:outerShdw blurRad="38100" dist="38100" dir="2700000" algn="tl">
                    <a:srgbClr val="000000">
                      <a:alpha val="43137"/>
                    </a:srgbClr>
                  </a:outerShdw>
                </a:effectLst>
              </a:rPr>
              <a:t>新的服务内容与改变</a:t>
            </a:r>
            <a:endParaRPr lang="en-US" sz="1400" dirty="0">
              <a:solidFill>
                <a:srgbClr val="FFFFFF"/>
              </a:solidFill>
              <a:effectLst>
                <a:outerShdw blurRad="38100" dist="38100" dir="2700000" algn="tl">
                  <a:srgbClr val="000000">
                    <a:alpha val="43137"/>
                  </a:srgbClr>
                </a:outerShdw>
              </a:effectLst>
            </a:endParaRPr>
          </a:p>
        </p:txBody>
      </p:sp>
      <p:sp>
        <p:nvSpPr>
          <p:cNvPr id="89" name="Rectangular Callout 88"/>
          <p:cNvSpPr/>
          <p:nvPr/>
        </p:nvSpPr>
        <p:spPr>
          <a:xfrm>
            <a:off x="7368461" y="1370516"/>
            <a:ext cx="1442164" cy="880961"/>
          </a:xfrm>
          <a:prstGeom prst="wedgeRectCallout">
            <a:avLst>
              <a:gd name="adj1" fmla="val -62549"/>
              <a:gd name="adj2" fmla="val 98243"/>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FFFF"/>
                </a:solidFill>
              </a:rPr>
              <a:t>现存的权重合同模式</a:t>
            </a:r>
            <a:endParaRPr lang="en-US" sz="1400" dirty="0">
              <a:solidFill>
                <a:srgbClr val="FFFFFF"/>
              </a:solidFill>
            </a:endParaRPr>
          </a:p>
        </p:txBody>
      </p:sp>
      <p:sp>
        <p:nvSpPr>
          <p:cNvPr id="90" name="Rectangular Callout 89"/>
          <p:cNvSpPr/>
          <p:nvPr/>
        </p:nvSpPr>
        <p:spPr>
          <a:xfrm>
            <a:off x="7358223" y="5032664"/>
            <a:ext cx="1442164" cy="880961"/>
          </a:xfrm>
          <a:prstGeom prst="wedgeRectCallout">
            <a:avLst>
              <a:gd name="adj1" fmla="val -71419"/>
              <a:gd name="adj2" fmla="val -121835"/>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effectLst>
                  <a:outerShdw blurRad="38100" dist="38100" dir="2700000" algn="tl">
                    <a:srgbClr val="000000">
                      <a:alpha val="43137"/>
                    </a:srgbClr>
                  </a:outerShdw>
                </a:effectLst>
              </a:rPr>
              <a:t>1.9 </a:t>
            </a:r>
            <a:r>
              <a:rPr lang="zh-CN" altLang="en-US" sz="1400" dirty="0" smtClean="0">
                <a:solidFill>
                  <a:srgbClr val="FFFFFF"/>
                </a:solidFill>
                <a:effectLst>
                  <a:outerShdw blurRad="38100" dist="38100" dir="2700000" algn="tl">
                    <a:srgbClr val="000000">
                      <a:alpha val="43137"/>
                    </a:srgbClr>
                  </a:outerShdw>
                </a:effectLst>
              </a:rPr>
              <a:t>版本服务等级类型</a:t>
            </a:r>
            <a:endParaRPr lang="en-US" sz="1400" dirty="0">
              <a:solidFill>
                <a:srgbClr val="FFFFFF"/>
              </a:solidFill>
              <a:effectLst>
                <a:outerShdw blurRad="38100" dist="38100" dir="2700000" algn="tl">
                  <a:srgbClr val="000000">
                    <a:alpha val="43137"/>
                  </a:srgbClr>
                </a:outerShdw>
              </a:effectLst>
            </a:endParaRPr>
          </a:p>
        </p:txBody>
      </p:sp>
      <p:sp>
        <p:nvSpPr>
          <p:cNvPr id="92" name="Rectangular Callout 91"/>
          <p:cNvSpPr/>
          <p:nvPr/>
        </p:nvSpPr>
        <p:spPr>
          <a:xfrm>
            <a:off x="5646410" y="1136882"/>
            <a:ext cx="1442164" cy="880961"/>
          </a:xfrm>
          <a:prstGeom prst="wedgeRectCallout">
            <a:avLst>
              <a:gd name="adj1" fmla="val -12143"/>
              <a:gd name="adj2" fmla="val 12612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FFFF"/>
                </a:solidFill>
              </a:rPr>
              <a:t>基于</a:t>
            </a:r>
            <a:r>
              <a:rPr lang="en-US" sz="1400" dirty="0" smtClean="0">
                <a:solidFill>
                  <a:srgbClr val="FFFFFF"/>
                </a:solidFill>
              </a:rPr>
              <a:t>SKU</a:t>
            </a:r>
            <a:r>
              <a:rPr lang="zh-CN" altLang="en-US" sz="1400" dirty="0" smtClean="0">
                <a:solidFill>
                  <a:srgbClr val="FFFFFF"/>
                </a:solidFill>
              </a:rPr>
              <a:t>报价的</a:t>
            </a:r>
            <a:r>
              <a:rPr lang="zh-CN" altLang="en-US" sz="1400" dirty="0">
                <a:solidFill>
                  <a:srgbClr val="FFFFFF"/>
                </a:solidFill>
              </a:rPr>
              <a:t>优点</a:t>
            </a:r>
            <a:endParaRPr lang="en-US" sz="1400" dirty="0">
              <a:solidFill>
                <a:srgbClr val="FFFFFF"/>
              </a:solidFill>
            </a:endParaRPr>
          </a:p>
        </p:txBody>
      </p:sp>
      <p:sp>
        <p:nvSpPr>
          <p:cNvPr id="93" name="Rectangular Callout 92"/>
          <p:cNvSpPr/>
          <p:nvPr/>
        </p:nvSpPr>
        <p:spPr>
          <a:xfrm>
            <a:off x="5661888" y="5182792"/>
            <a:ext cx="1442164" cy="880961"/>
          </a:xfrm>
          <a:prstGeom prst="wedgeRectCallout">
            <a:avLst>
              <a:gd name="adj1" fmla="val -33081"/>
              <a:gd name="adj2" fmla="val -118736"/>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effectLst>
                  <a:outerShdw blurRad="38100" dist="38100" dir="2700000" algn="tl">
                    <a:srgbClr val="000000">
                      <a:alpha val="43137"/>
                    </a:srgbClr>
                  </a:outerShdw>
                </a:effectLst>
              </a:rPr>
              <a:t>Smart Care GSPs</a:t>
            </a:r>
          </a:p>
        </p:txBody>
      </p:sp>
      <p:sp>
        <p:nvSpPr>
          <p:cNvPr id="94" name="Rectangular Callout 93"/>
          <p:cNvSpPr/>
          <p:nvPr/>
        </p:nvSpPr>
        <p:spPr>
          <a:xfrm>
            <a:off x="3915486" y="5351063"/>
            <a:ext cx="1442164" cy="880961"/>
          </a:xfrm>
          <a:prstGeom prst="wedgeRectCallout">
            <a:avLst>
              <a:gd name="adj1" fmla="val -2555"/>
              <a:gd name="adj2" fmla="val -120285"/>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effectLst>
                  <a:outerShdw blurRad="38100" dist="38100" dir="2700000" algn="tl">
                    <a:srgbClr val="000000">
                      <a:alpha val="43137"/>
                    </a:srgbClr>
                  </a:outerShdw>
                </a:effectLst>
              </a:rPr>
              <a:t>Smart Care </a:t>
            </a:r>
            <a:r>
              <a:rPr lang="zh-CN" altLang="en-US" sz="1400" dirty="0" smtClean="0">
                <a:solidFill>
                  <a:srgbClr val="FFFFFF"/>
                </a:solidFill>
                <a:effectLst>
                  <a:outerShdw blurRad="38100" dist="38100" dir="2700000" algn="tl">
                    <a:srgbClr val="000000">
                      <a:alpha val="43137"/>
                    </a:srgbClr>
                  </a:outerShdw>
                </a:effectLst>
              </a:rPr>
              <a:t>价格</a:t>
            </a:r>
            <a:r>
              <a:rPr lang="en-US" altLang="zh-CN" sz="1400" dirty="0" smtClean="0">
                <a:solidFill>
                  <a:srgbClr val="FFFFFF"/>
                </a:solidFill>
                <a:effectLst>
                  <a:outerShdw blurRad="38100" dist="38100" dir="2700000" algn="tl">
                    <a:srgbClr val="000000">
                      <a:alpha val="43137"/>
                    </a:srgbClr>
                  </a:outerShdw>
                </a:effectLst>
              </a:rPr>
              <a:t>List</a:t>
            </a:r>
            <a:endParaRPr lang="en-US" sz="1400" dirty="0">
              <a:solidFill>
                <a:srgbClr val="FFFFFF"/>
              </a:solidFill>
              <a:effectLst>
                <a:outerShdw blurRad="38100" dist="38100" dir="2700000" algn="tl">
                  <a:srgbClr val="000000">
                    <a:alpha val="43137"/>
                  </a:srgbClr>
                </a:outerShdw>
              </a:effectLst>
            </a:endParaRPr>
          </a:p>
        </p:txBody>
      </p:sp>
      <p:grpSp>
        <p:nvGrpSpPr>
          <p:cNvPr id="17" name="Group 38"/>
          <p:cNvGrpSpPr/>
          <p:nvPr/>
        </p:nvGrpSpPr>
        <p:grpSpPr>
          <a:xfrm>
            <a:off x="198888" y="50483"/>
            <a:ext cx="373224" cy="263015"/>
            <a:chOff x="609600" y="528537"/>
            <a:chExt cx="1444734" cy="763789"/>
          </a:xfrm>
          <a:solidFill>
            <a:schemeClr val="bg1"/>
          </a:solidFill>
        </p:grpSpPr>
        <p:sp>
          <p:nvSpPr>
            <p:cNvPr id="95" name="Rectangle 94"/>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96" name="Freeform 9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97" name="Freeform 9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98" name="Freeform 97"/>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99" name="Freeform 98"/>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100" name="Freeform 99"/>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101" name="Freeform 100"/>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102" name="Freeform 101"/>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103" name="Freeform 102"/>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104" name="Freeform 103"/>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105" name="Freeform 104"/>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106" name="Freeform 105"/>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107" name="Freeform 106"/>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108" name="Freeform 107"/>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Tree>
    <p:extLst>
      <p:ext uri="{BB962C8B-B14F-4D97-AF65-F5344CB8AC3E}">
        <p14:creationId xmlns:p14="http://schemas.microsoft.com/office/powerpoint/2010/main" val="194308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right)">
                                      <p:cBhvr>
                                        <p:cTn id="10" dur="500"/>
                                        <p:tgtEl>
                                          <p:spTgt spid="4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up)">
                                      <p:cBhvr>
                                        <p:cTn id="13" dur="500"/>
                                        <p:tgtEl>
                                          <p:spTgt spid="9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wipe(right)">
                                      <p:cBhvr>
                                        <p:cTn id="16" dur="500"/>
                                        <p:tgtEl>
                                          <p:spTgt spid="8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right)">
                                      <p:cBhvr>
                                        <p:cTn id="19" dur="500"/>
                                        <p:tgtEl>
                                          <p:spTgt spid="88"/>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right)">
                                      <p:cBhvr>
                                        <p:cTn id="22" dur="500"/>
                                        <p:tgtEl>
                                          <p:spTgt spid="9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down)">
                                      <p:cBhvr>
                                        <p:cTn id="25" dur="500"/>
                                        <p:tgtEl>
                                          <p:spTgt spid="9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wipe(down)">
                                      <p:cBhvr>
                                        <p:cTn id="28" dur="500"/>
                                        <p:tgtEl>
                                          <p:spTgt spid="9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5" grpId="0" animBg="1"/>
      <p:bldP spid="46" grpId="0" animBg="1"/>
      <p:bldP spid="47" grpId="0" animBg="1"/>
      <p:bldP spid="88" grpId="0" animBg="1"/>
      <p:bldP spid="89" grpId="0" animBg="1"/>
      <p:bldP spid="90" grpId="0" animBg="1"/>
      <p:bldP spid="92" grpId="0" animBg="1"/>
      <p:bldP spid="93" grpId="0" animBg="1"/>
      <p:bldP spid="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Smart Care </a:t>
            </a:r>
            <a:r>
              <a:rPr lang="zh-CN" altLang="en-US" dirty="0" smtClean="0"/>
              <a:t>服务级别选项</a:t>
            </a:r>
            <a:endParaRPr lang="en-US" dirty="0"/>
          </a:p>
        </p:txBody>
      </p:sp>
      <p:grpSp>
        <p:nvGrpSpPr>
          <p:cNvPr id="2" name="Group 5"/>
          <p:cNvGrpSpPr/>
          <p:nvPr/>
        </p:nvGrpSpPr>
        <p:grpSpPr>
          <a:xfrm>
            <a:off x="849512" y="1264195"/>
            <a:ext cx="7374270" cy="1146629"/>
            <a:chOff x="389436" y="1264194"/>
            <a:chExt cx="9509760" cy="1146629"/>
          </a:xfrm>
        </p:grpSpPr>
        <p:sp>
          <p:nvSpPr>
            <p:cNvPr id="7" name="Rounded Rectangle 6"/>
            <p:cNvSpPr/>
            <p:nvPr/>
          </p:nvSpPr>
          <p:spPr bwMode="auto">
            <a:xfrm>
              <a:off x="389436" y="1264194"/>
              <a:ext cx="9509760" cy="1146629"/>
            </a:xfrm>
            <a:prstGeom prst="roundRect">
              <a:avLst>
                <a:gd name="adj" fmla="val 12426"/>
              </a:avLst>
            </a:prstGeom>
            <a:gradFill>
              <a:gsLst>
                <a:gs pos="39000">
                  <a:schemeClr val="bg1">
                    <a:lumMod val="85000"/>
                    <a:alpha val="63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8" name="Text Box 182"/>
            <p:cNvSpPr txBox="1">
              <a:spLocks noChangeArrowheads="1"/>
            </p:cNvSpPr>
            <p:nvPr/>
          </p:nvSpPr>
          <p:spPr bwMode="gray">
            <a:xfrm>
              <a:off x="2502509" y="1321008"/>
              <a:ext cx="5303520" cy="387798"/>
            </a:xfrm>
            <a:prstGeom prst="rect">
              <a:avLst/>
            </a:prstGeom>
            <a:noFill/>
            <a:ln w="25400">
              <a:noFill/>
              <a:miter lim="800000"/>
              <a:headEnd/>
              <a:tailEnd/>
            </a:ln>
          </p:spPr>
          <p:txBody>
            <a:bodyPr lIns="0" tIns="0" rIns="0" bIns="0" anchor="ctr">
              <a:spAutoFit/>
            </a:bodyPr>
            <a:lstStyle/>
            <a:p>
              <a:pPr algn="ctr" eaLnBrk="0" hangingPunct="0">
                <a:lnSpc>
                  <a:spcPct val="90000"/>
                </a:lnSpc>
                <a:spcBef>
                  <a:spcPct val="50000"/>
                </a:spcBef>
              </a:pPr>
              <a:r>
                <a:rPr lang="en-US" sz="2800" b="1" dirty="0" smtClean="0">
                  <a:solidFill>
                    <a:schemeClr val="accent1">
                      <a:lumMod val="75000"/>
                    </a:schemeClr>
                  </a:solidFill>
                  <a:cs typeface="Arial" charset="0"/>
                </a:rPr>
                <a:t>Smart Care </a:t>
              </a:r>
              <a:r>
                <a:rPr lang="zh-CN" altLang="en-US" sz="2800" b="1" dirty="0" smtClean="0">
                  <a:solidFill>
                    <a:schemeClr val="accent1">
                      <a:lumMod val="75000"/>
                    </a:schemeClr>
                  </a:solidFill>
                  <a:cs typeface="Arial" charset="0"/>
                </a:rPr>
                <a:t>服务级别</a:t>
              </a:r>
              <a:endParaRPr lang="en-US" sz="2800" b="1" dirty="0">
                <a:solidFill>
                  <a:schemeClr val="accent1">
                    <a:lumMod val="75000"/>
                  </a:schemeClr>
                </a:solidFill>
                <a:cs typeface="Arial" charset="0"/>
              </a:endParaRPr>
            </a:p>
          </p:txBody>
        </p:sp>
      </p:grpSp>
      <p:grpSp>
        <p:nvGrpSpPr>
          <p:cNvPr id="3" name="Group 58"/>
          <p:cNvGrpSpPr/>
          <p:nvPr/>
        </p:nvGrpSpPr>
        <p:grpSpPr>
          <a:xfrm>
            <a:off x="627388" y="1727653"/>
            <a:ext cx="2421505" cy="4660900"/>
            <a:chOff x="836294" y="1727653"/>
            <a:chExt cx="3227832" cy="4660900"/>
          </a:xfrm>
        </p:grpSpPr>
        <p:grpSp>
          <p:nvGrpSpPr>
            <p:cNvPr id="5" name="Group 53"/>
            <p:cNvGrpSpPr/>
            <p:nvPr/>
          </p:nvGrpSpPr>
          <p:grpSpPr>
            <a:xfrm>
              <a:off x="836294" y="1727653"/>
              <a:ext cx="3227832" cy="4660900"/>
              <a:chOff x="1141094" y="1727653"/>
              <a:chExt cx="3227832" cy="4660900"/>
            </a:xfrm>
          </p:grpSpPr>
          <p:sp>
            <p:nvSpPr>
              <p:cNvPr id="17" name="Rounded Rectangle 16"/>
              <p:cNvSpPr/>
              <p:nvPr/>
            </p:nvSpPr>
            <p:spPr bwMode="auto">
              <a:xfrm>
                <a:off x="1141094" y="1727653"/>
                <a:ext cx="3227832" cy="4660900"/>
              </a:xfrm>
              <a:prstGeom prst="roundRect">
                <a:avLst>
                  <a:gd name="adj" fmla="val 5538"/>
                </a:avLst>
              </a:prstGeom>
              <a:gradFill>
                <a:gsLst>
                  <a:gs pos="0">
                    <a:schemeClr val="bg1">
                      <a:lumMod val="50000"/>
                      <a:alpha val="44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18" name="Rounded Rectangle 17"/>
              <p:cNvSpPr/>
              <p:nvPr/>
            </p:nvSpPr>
            <p:spPr bwMode="auto">
              <a:xfrm>
                <a:off x="1196698" y="1778453"/>
                <a:ext cx="3118104" cy="4516572"/>
              </a:xfrm>
              <a:prstGeom prst="roundRect">
                <a:avLst>
                  <a:gd name="adj" fmla="val 4589"/>
                </a:avLst>
              </a:prstGeom>
              <a:gradFill>
                <a:gsLst>
                  <a:gs pos="0">
                    <a:schemeClr val="bg1">
                      <a:alpha val="0"/>
                    </a:schemeClr>
                  </a:gs>
                  <a:gs pos="100000">
                    <a:schemeClr val="bg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grpSp>
        <p:sp>
          <p:nvSpPr>
            <p:cNvPr id="12" name="Rectangle 11"/>
            <p:cNvSpPr/>
            <p:nvPr/>
          </p:nvSpPr>
          <p:spPr>
            <a:xfrm>
              <a:off x="891898" y="3106513"/>
              <a:ext cx="3108960" cy="1960537"/>
            </a:xfrm>
            <a:prstGeom prst="rect">
              <a:avLst/>
            </a:prstGeom>
          </p:spPr>
          <p:txBody>
            <a:bodyPr wrap="square" lIns="0" rIns="0">
              <a:spAutoFit/>
            </a:bodyPr>
            <a:lstStyle/>
            <a:p>
              <a:pPr algn="ctr" eaLnBrk="0" hangingPunct="0">
                <a:lnSpc>
                  <a:spcPct val="95000"/>
                </a:lnSpc>
                <a:spcAft>
                  <a:spcPts val="1800"/>
                </a:spcAft>
                <a:defRPr/>
              </a:pPr>
              <a:r>
                <a:rPr lang="en-US" sz="2800" b="1" dirty="0" smtClean="0">
                  <a:solidFill>
                    <a:schemeClr val="tx1">
                      <a:lumMod val="75000"/>
                    </a:schemeClr>
                  </a:solidFill>
                  <a:latin typeface="Arial Narrow" pitchFamily="34" charset="0"/>
                  <a:cs typeface="Arial" pitchFamily="34" charset="0"/>
                </a:rPr>
                <a:t>Next Business Day</a:t>
              </a:r>
              <a:r>
                <a:rPr lang="en-US" sz="2000" dirty="0" smtClean="0">
                  <a:solidFill>
                    <a:schemeClr val="tx1">
                      <a:lumMod val="75000"/>
                    </a:schemeClr>
                  </a:solidFill>
                  <a:latin typeface="+mn-lt"/>
                  <a:cs typeface="Arial" pitchFamily="34" charset="0"/>
                </a:rPr>
                <a:t/>
              </a:r>
              <a:br>
                <a:rPr lang="en-US" sz="2000" dirty="0" smtClean="0">
                  <a:solidFill>
                    <a:schemeClr val="tx1">
                      <a:lumMod val="75000"/>
                    </a:schemeClr>
                  </a:solidFill>
                  <a:latin typeface="+mn-lt"/>
                  <a:cs typeface="Arial" pitchFamily="34" charset="0"/>
                </a:rPr>
              </a:br>
              <a:endParaRPr lang="en-US" sz="2000" dirty="0" smtClean="0">
                <a:solidFill>
                  <a:schemeClr val="tx1">
                    <a:lumMod val="75000"/>
                  </a:schemeClr>
                </a:solidFill>
                <a:latin typeface="+mn-lt"/>
                <a:cs typeface="Arial" pitchFamily="34" charset="0"/>
              </a:endParaRPr>
            </a:p>
            <a:p>
              <a:pPr algn="ctr" eaLnBrk="0" hangingPunct="0">
                <a:lnSpc>
                  <a:spcPct val="95000"/>
                </a:lnSpc>
                <a:spcAft>
                  <a:spcPts val="1800"/>
                </a:spcAft>
                <a:defRPr/>
              </a:pPr>
              <a:r>
                <a:rPr lang="en-US" sz="3600" b="1" dirty="0" smtClean="0">
                  <a:solidFill>
                    <a:schemeClr val="tx1">
                      <a:lumMod val="75000"/>
                    </a:schemeClr>
                  </a:solidFill>
                  <a:effectLst>
                    <a:outerShdw blurRad="38100" dist="38100" dir="2700000" algn="tl">
                      <a:srgbClr val="000000">
                        <a:alpha val="43137"/>
                      </a:srgbClr>
                    </a:outerShdw>
                  </a:effectLst>
                  <a:latin typeface="Arial Narrow" pitchFamily="34" charset="0"/>
                  <a:ea typeface="ヒラギノ角ゴ Pro W3"/>
                  <a:cs typeface="ヒラギノ角ゴ Pro W3"/>
                </a:rPr>
                <a:t>8x5xNBD</a:t>
              </a:r>
              <a:endParaRPr lang="en-US" sz="3600" b="1" dirty="0">
                <a:solidFill>
                  <a:schemeClr val="tx1">
                    <a:lumMod val="75000"/>
                  </a:schemeClr>
                </a:solidFill>
                <a:effectLst>
                  <a:outerShdw blurRad="38100" dist="38100" dir="2700000" algn="tl">
                    <a:srgbClr val="000000">
                      <a:alpha val="43137"/>
                    </a:srgbClr>
                  </a:outerShdw>
                </a:effectLst>
                <a:latin typeface="Arial Narrow" pitchFamily="34" charset="0"/>
                <a:ea typeface="ヒラギノ角ゴ Pro W3"/>
                <a:cs typeface="ヒラギノ角ゴ Pro W3"/>
              </a:endParaRPr>
            </a:p>
          </p:txBody>
        </p:sp>
        <p:grpSp>
          <p:nvGrpSpPr>
            <p:cNvPr id="6" name="Group 55"/>
            <p:cNvGrpSpPr/>
            <p:nvPr/>
          </p:nvGrpSpPr>
          <p:grpSpPr>
            <a:xfrm>
              <a:off x="1856622" y="1880735"/>
              <a:ext cx="1179512" cy="1177925"/>
              <a:chOff x="2099078" y="1880735"/>
              <a:chExt cx="1179512" cy="1177925"/>
            </a:xfrm>
          </p:grpSpPr>
          <p:grpSp>
            <p:nvGrpSpPr>
              <p:cNvPr id="9" name="Group 28"/>
              <p:cNvGrpSpPr>
                <a:grpSpLocks/>
              </p:cNvGrpSpPr>
              <p:nvPr/>
            </p:nvGrpSpPr>
            <p:grpSpPr bwMode="auto">
              <a:xfrm>
                <a:off x="2099078" y="1880735"/>
                <a:ext cx="1179512" cy="1177925"/>
                <a:chOff x="1937" y="1199"/>
                <a:chExt cx="1940" cy="1940"/>
              </a:xfrm>
            </p:grpSpPr>
            <p:sp>
              <p:nvSpPr>
                <p:cNvPr id="15" name="Oval 29"/>
                <p:cNvSpPr>
                  <a:spLocks noChangeArrowheads="1"/>
                </p:cNvSpPr>
                <p:nvPr/>
              </p:nvSpPr>
              <p:spPr bwMode="auto">
                <a:xfrm rot="10800000" flipV="1">
                  <a:off x="1937" y="1199"/>
                  <a:ext cx="1940" cy="1940"/>
                </a:xfrm>
                <a:prstGeom prst="ellipse">
                  <a:avLst/>
                </a:prstGeom>
                <a:gradFill>
                  <a:gsLst>
                    <a:gs pos="0">
                      <a:schemeClr val="accent1"/>
                    </a:gs>
                    <a:gs pos="100000">
                      <a:schemeClr val="accent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p>
              </p:txBody>
            </p:sp>
            <p:sp>
              <p:nvSpPr>
                <p:cNvPr id="16" name="Oval 31"/>
                <p:cNvSpPr>
                  <a:spLocks noChangeArrowheads="1"/>
                </p:cNvSpPr>
                <p:nvPr/>
              </p:nvSpPr>
              <p:spPr bwMode="auto">
                <a:xfrm>
                  <a:off x="2015" y="1277"/>
                  <a:ext cx="1783" cy="1783"/>
                </a:xfrm>
                <a:prstGeom prst="ellipse">
                  <a:avLst/>
                </a:prstGeom>
                <a:noFill/>
                <a:ln w="9525">
                  <a:solidFill>
                    <a:schemeClr val="bg1"/>
                  </a:solidFill>
                  <a:round/>
                  <a:headEnd/>
                  <a:tailEnd/>
                </a:ln>
              </p:spPr>
              <p:txBody>
                <a:bodyPr wrap="none" lIns="73025" tIns="36511" rIns="73025" bIns="36511"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grpSp>
          <p:sp>
            <p:nvSpPr>
              <p:cNvPr id="47" name="TextBox 46"/>
              <p:cNvSpPr txBox="1"/>
              <p:nvPr/>
            </p:nvSpPr>
            <p:spPr>
              <a:xfrm>
                <a:off x="2248470" y="2063348"/>
                <a:ext cx="838045" cy="830997"/>
              </a:xfrm>
              <a:prstGeom prst="rect">
                <a:avLst/>
              </a:prstGeom>
              <a:noFill/>
            </p:spPr>
            <p:txBody>
              <a:bodyPr wrap="none" rtlCol="0">
                <a:spAutoFit/>
              </a:bodyPr>
              <a:lstStyle/>
              <a:p>
                <a:r>
                  <a:rPr lang="en-US" sz="4800" dirty="0" smtClean="0">
                    <a:solidFill>
                      <a:schemeClr val="bg1"/>
                    </a:solidFill>
                    <a:effectLst>
                      <a:outerShdw blurRad="38100" dist="38100" dir="2700000" algn="tl">
                        <a:srgbClr val="000000">
                          <a:alpha val="43137"/>
                        </a:srgbClr>
                      </a:outerShdw>
                    </a:effectLst>
                  </a:rPr>
                  <a:t>N</a:t>
                </a:r>
                <a:endParaRPr lang="en-US" sz="4800" dirty="0">
                  <a:solidFill>
                    <a:schemeClr val="bg1"/>
                  </a:solidFill>
                  <a:effectLst>
                    <a:outerShdw blurRad="38100" dist="38100" dir="2700000" algn="tl">
                      <a:srgbClr val="000000">
                        <a:alpha val="43137"/>
                      </a:srgbClr>
                    </a:outerShdw>
                  </a:effectLst>
                </a:endParaRPr>
              </a:p>
            </p:txBody>
          </p:sp>
        </p:grpSp>
      </p:grpSp>
      <p:grpSp>
        <p:nvGrpSpPr>
          <p:cNvPr id="10" name="Group 59"/>
          <p:cNvGrpSpPr/>
          <p:nvPr/>
        </p:nvGrpSpPr>
        <p:grpSpPr>
          <a:xfrm>
            <a:off x="3357066" y="1727653"/>
            <a:ext cx="2421505" cy="4660900"/>
            <a:chOff x="4474917" y="1727653"/>
            <a:chExt cx="3227832" cy="4660900"/>
          </a:xfrm>
        </p:grpSpPr>
        <p:grpSp>
          <p:nvGrpSpPr>
            <p:cNvPr id="11" name="Group 54"/>
            <p:cNvGrpSpPr/>
            <p:nvPr/>
          </p:nvGrpSpPr>
          <p:grpSpPr>
            <a:xfrm>
              <a:off x="4474917" y="1727653"/>
              <a:ext cx="3227832" cy="4660900"/>
              <a:chOff x="4569085" y="1727653"/>
              <a:chExt cx="3227832" cy="4660900"/>
            </a:xfrm>
          </p:grpSpPr>
          <p:sp>
            <p:nvSpPr>
              <p:cNvPr id="43" name="Rounded Rectangle 42"/>
              <p:cNvSpPr/>
              <p:nvPr/>
            </p:nvSpPr>
            <p:spPr bwMode="auto">
              <a:xfrm>
                <a:off x="4569085" y="1727653"/>
                <a:ext cx="3227832" cy="4660900"/>
              </a:xfrm>
              <a:prstGeom prst="roundRect">
                <a:avLst>
                  <a:gd name="adj" fmla="val 4308"/>
                </a:avLst>
              </a:prstGeom>
              <a:gradFill>
                <a:gsLst>
                  <a:gs pos="0">
                    <a:schemeClr val="bg1">
                      <a:lumMod val="50000"/>
                      <a:alpha val="44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44" name="Rounded Rectangle 43"/>
              <p:cNvSpPr/>
              <p:nvPr/>
            </p:nvSpPr>
            <p:spPr bwMode="auto">
              <a:xfrm>
                <a:off x="4632974" y="1778453"/>
                <a:ext cx="3118104" cy="4516572"/>
              </a:xfrm>
              <a:prstGeom prst="roundRect">
                <a:avLst>
                  <a:gd name="adj" fmla="val 3563"/>
                </a:avLst>
              </a:prstGeom>
              <a:gradFill>
                <a:gsLst>
                  <a:gs pos="0">
                    <a:schemeClr val="bg1">
                      <a:alpha val="0"/>
                    </a:schemeClr>
                  </a:gs>
                  <a:gs pos="100000">
                    <a:schemeClr val="bg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grpSp>
        <p:sp>
          <p:nvSpPr>
            <p:cNvPr id="31" name="Rectangle 30"/>
            <p:cNvSpPr/>
            <p:nvPr/>
          </p:nvSpPr>
          <p:spPr>
            <a:xfrm>
              <a:off x="4534354" y="3106513"/>
              <a:ext cx="3108960" cy="2499146"/>
            </a:xfrm>
            <a:prstGeom prst="rect">
              <a:avLst/>
            </a:prstGeom>
          </p:spPr>
          <p:txBody>
            <a:bodyPr lIns="0" rIns="0">
              <a:spAutoFit/>
            </a:bodyPr>
            <a:lstStyle/>
            <a:p>
              <a:pPr algn="ctr" eaLnBrk="0" hangingPunct="0">
                <a:lnSpc>
                  <a:spcPct val="95000"/>
                </a:lnSpc>
                <a:spcBef>
                  <a:spcPts val="1800"/>
                </a:spcBef>
              </a:pPr>
              <a:r>
                <a:rPr lang="en-US" sz="2800" b="1" dirty="0" smtClean="0">
                  <a:solidFill>
                    <a:srgbClr val="0071A0"/>
                  </a:solidFill>
                  <a:latin typeface="Arial Narrow" pitchFamily="34" charset="0"/>
                  <a:cs typeface="Arial" charset="0"/>
                </a:rPr>
                <a:t>Premium</a:t>
              </a:r>
            </a:p>
            <a:p>
              <a:pPr algn="ctr" eaLnBrk="0" hangingPunct="0">
                <a:lnSpc>
                  <a:spcPct val="95000"/>
                </a:lnSpc>
                <a:spcBef>
                  <a:spcPts val="1800"/>
                </a:spcBef>
              </a:pPr>
              <a:endParaRPr lang="en-US" sz="2000" b="1" dirty="0" smtClean="0">
                <a:solidFill>
                  <a:srgbClr val="0071A0"/>
                </a:solidFill>
                <a:cs typeface="Arial" charset="0"/>
              </a:endParaRPr>
            </a:p>
            <a:p>
              <a:pPr algn="ctr" eaLnBrk="0" hangingPunct="0">
                <a:lnSpc>
                  <a:spcPct val="95000"/>
                </a:lnSpc>
                <a:spcBef>
                  <a:spcPts val="1800"/>
                </a:spcBef>
              </a:pPr>
              <a:endParaRPr lang="en-US" sz="2000" b="1" dirty="0">
                <a:solidFill>
                  <a:srgbClr val="0071A0"/>
                </a:solidFill>
                <a:cs typeface="Arial" charset="0"/>
              </a:endParaRPr>
            </a:p>
            <a:p>
              <a:pPr algn="ctr" eaLnBrk="0" hangingPunct="0">
                <a:lnSpc>
                  <a:spcPct val="95000"/>
                </a:lnSpc>
                <a:spcAft>
                  <a:spcPts val="1800"/>
                </a:spcAft>
              </a:pPr>
              <a:r>
                <a:rPr lang="en-US" sz="3600" b="1" dirty="0" smtClean="0">
                  <a:solidFill>
                    <a:schemeClr val="tx1">
                      <a:lumMod val="75000"/>
                    </a:schemeClr>
                  </a:solidFill>
                  <a:effectLst>
                    <a:outerShdw blurRad="38100" dist="38100" dir="2700000" algn="tl">
                      <a:srgbClr val="000000">
                        <a:alpha val="43137"/>
                      </a:srgbClr>
                    </a:outerShdw>
                  </a:effectLst>
                  <a:latin typeface="Arial Narrow" pitchFamily="34" charset="0"/>
                  <a:cs typeface="Arial" charset="0"/>
                </a:rPr>
                <a:t>24x7x4 Hour</a:t>
              </a:r>
              <a:endParaRPr lang="en-US" sz="3600" b="1" dirty="0">
                <a:solidFill>
                  <a:schemeClr val="tx1">
                    <a:lumMod val="75000"/>
                  </a:schemeClr>
                </a:solidFill>
                <a:effectLst>
                  <a:outerShdw blurRad="38100" dist="38100" dir="2700000" algn="tl">
                    <a:srgbClr val="000000">
                      <a:alpha val="43137"/>
                    </a:srgbClr>
                  </a:outerShdw>
                </a:effectLst>
                <a:latin typeface="Arial Narrow" pitchFamily="34" charset="0"/>
                <a:cs typeface="Arial" charset="0"/>
              </a:endParaRPr>
            </a:p>
            <a:p>
              <a:pPr>
                <a:lnSpc>
                  <a:spcPct val="90000"/>
                </a:lnSpc>
                <a:spcAft>
                  <a:spcPts val="1800"/>
                </a:spcAft>
              </a:pPr>
              <a:endParaRPr lang="en-US" sz="1400" dirty="0">
                <a:solidFill>
                  <a:srgbClr val="435153"/>
                </a:solidFill>
                <a:ea typeface="ヒラギノ角ゴ Pro W3"/>
                <a:cs typeface="ヒラギノ角ゴ Pro W3"/>
              </a:endParaRPr>
            </a:p>
          </p:txBody>
        </p:sp>
        <p:grpSp>
          <p:nvGrpSpPr>
            <p:cNvPr id="13" name="Group 56"/>
            <p:cNvGrpSpPr/>
            <p:nvPr/>
          </p:nvGrpSpPr>
          <p:grpSpPr>
            <a:xfrm>
              <a:off x="5499871" y="1880735"/>
              <a:ext cx="1177925" cy="1177925"/>
              <a:chOff x="5539590" y="1880735"/>
              <a:chExt cx="1177925" cy="1177925"/>
            </a:xfrm>
          </p:grpSpPr>
          <p:grpSp>
            <p:nvGrpSpPr>
              <p:cNvPr id="14" name="Group 28"/>
              <p:cNvGrpSpPr>
                <a:grpSpLocks/>
              </p:cNvGrpSpPr>
              <p:nvPr/>
            </p:nvGrpSpPr>
            <p:grpSpPr bwMode="auto">
              <a:xfrm>
                <a:off x="5539590" y="1880735"/>
                <a:ext cx="1177925" cy="1177925"/>
                <a:chOff x="1937" y="1199"/>
                <a:chExt cx="1940" cy="1940"/>
              </a:xfrm>
            </p:grpSpPr>
            <p:sp>
              <p:nvSpPr>
                <p:cNvPr id="41" name="Oval 29"/>
                <p:cNvSpPr>
                  <a:spLocks noChangeArrowheads="1"/>
                </p:cNvSpPr>
                <p:nvPr/>
              </p:nvSpPr>
              <p:spPr bwMode="auto">
                <a:xfrm rot="10800000" flipV="1">
                  <a:off x="1937" y="1199"/>
                  <a:ext cx="1940" cy="1940"/>
                </a:xfrm>
                <a:prstGeom prst="ellipse">
                  <a:avLst/>
                </a:prstGeom>
                <a:gradFill>
                  <a:gsLst>
                    <a:gs pos="0">
                      <a:schemeClr val="accent1"/>
                    </a:gs>
                    <a:gs pos="100000">
                      <a:schemeClr val="accent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p>
              </p:txBody>
            </p:sp>
            <p:sp>
              <p:nvSpPr>
                <p:cNvPr id="42" name="Oval 31"/>
                <p:cNvSpPr>
                  <a:spLocks noChangeArrowheads="1"/>
                </p:cNvSpPr>
                <p:nvPr/>
              </p:nvSpPr>
              <p:spPr bwMode="auto">
                <a:xfrm>
                  <a:off x="2015" y="1277"/>
                  <a:ext cx="1783" cy="1783"/>
                </a:xfrm>
                <a:prstGeom prst="ellipse">
                  <a:avLst/>
                </a:prstGeom>
                <a:noFill/>
                <a:ln w="9525">
                  <a:solidFill>
                    <a:schemeClr val="bg1"/>
                  </a:solidFill>
                  <a:round/>
                  <a:headEnd/>
                  <a:tailEnd/>
                </a:ln>
              </p:spPr>
              <p:txBody>
                <a:bodyPr wrap="none" lIns="73025" tIns="36511" rIns="73025" bIns="36511"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grpSp>
          <p:sp>
            <p:nvSpPr>
              <p:cNvPr id="48" name="TextBox 47"/>
              <p:cNvSpPr txBox="1"/>
              <p:nvPr/>
            </p:nvSpPr>
            <p:spPr>
              <a:xfrm>
                <a:off x="5747247" y="2063348"/>
                <a:ext cx="793173" cy="830997"/>
              </a:xfrm>
              <a:prstGeom prst="rect">
                <a:avLst/>
              </a:prstGeom>
              <a:noFill/>
            </p:spPr>
            <p:txBody>
              <a:bodyPr wrap="none" rtlCol="0">
                <a:spAutoFit/>
              </a:bodyPr>
              <a:lstStyle/>
              <a:p>
                <a:r>
                  <a:rPr lang="en-US" sz="4800" dirty="0">
                    <a:solidFill>
                      <a:schemeClr val="bg1"/>
                    </a:solidFill>
                    <a:effectLst>
                      <a:outerShdw blurRad="38100" dist="38100" dir="2700000" algn="tl">
                        <a:srgbClr val="000000">
                          <a:alpha val="43137"/>
                        </a:srgbClr>
                      </a:outerShdw>
                    </a:effectLst>
                  </a:rPr>
                  <a:t>P</a:t>
                </a:r>
              </a:p>
            </p:txBody>
          </p:sp>
        </p:grpSp>
      </p:grpSp>
      <p:grpSp>
        <p:nvGrpSpPr>
          <p:cNvPr id="19" name="Group 60"/>
          <p:cNvGrpSpPr/>
          <p:nvPr/>
        </p:nvGrpSpPr>
        <p:grpSpPr>
          <a:xfrm>
            <a:off x="6086744" y="1727653"/>
            <a:ext cx="2421505" cy="4660900"/>
            <a:chOff x="8113540" y="1727653"/>
            <a:chExt cx="3227832" cy="4660900"/>
          </a:xfrm>
        </p:grpSpPr>
        <p:grpSp>
          <p:nvGrpSpPr>
            <p:cNvPr id="20" name="Group 52"/>
            <p:cNvGrpSpPr/>
            <p:nvPr/>
          </p:nvGrpSpPr>
          <p:grpSpPr>
            <a:xfrm>
              <a:off x="8113540" y="1727653"/>
              <a:ext cx="3227832" cy="4660900"/>
              <a:chOff x="7789690" y="1727653"/>
              <a:chExt cx="3227832" cy="4660900"/>
            </a:xfrm>
          </p:grpSpPr>
          <p:sp>
            <p:nvSpPr>
              <p:cNvPr id="27" name="Rounded Rectangle 26"/>
              <p:cNvSpPr/>
              <p:nvPr/>
            </p:nvSpPr>
            <p:spPr bwMode="auto">
              <a:xfrm>
                <a:off x="7789690" y="1727653"/>
                <a:ext cx="3227832" cy="4660900"/>
              </a:xfrm>
              <a:prstGeom prst="roundRect">
                <a:avLst>
                  <a:gd name="adj" fmla="val 5538"/>
                </a:avLst>
              </a:prstGeom>
              <a:gradFill>
                <a:gsLst>
                  <a:gs pos="0">
                    <a:schemeClr val="bg1">
                      <a:lumMod val="50000"/>
                      <a:alpha val="44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8" name="Rounded Rectangle 27"/>
              <p:cNvSpPr/>
              <p:nvPr/>
            </p:nvSpPr>
            <p:spPr bwMode="auto">
              <a:xfrm>
                <a:off x="7845294" y="1778453"/>
                <a:ext cx="3118104" cy="4516572"/>
              </a:xfrm>
              <a:prstGeom prst="roundRect">
                <a:avLst>
                  <a:gd name="adj" fmla="val 4589"/>
                </a:avLst>
              </a:prstGeom>
              <a:gradFill>
                <a:gsLst>
                  <a:gs pos="0">
                    <a:schemeClr val="bg1">
                      <a:alpha val="0"/>
                    </a:schemeClr>
                  </a:gs>
                  <a:gs pos="100000">
                    <a:schemeClr val="bg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grpSp>
        <p:sp>
          <p:nvSpPr>
            <p:cNvPr id="22" name="Rectangle 21"/>
            <p:cNvSpPr/>
            <p:nvPr/>
          </p:nvSpPr>
          <p:spPr>
            <a:xfrm>
              <a:off x="8199420" y="3106513"/>
              <a:ext cx="3108960" cy="2046714"/>
            </a:xfrm>
            <a:prstGeom prst="rect">
              <a:avLst/>
            </a:prstGeom>
          </p:spPr>
          <p:txBody>
            <a:bodyPr wrap="square" lIns="0" rIns="0">
              <a:spAutoFit/>
            </a:bodyPr>
            <a:lstStyle/>
            <a:p>
              <a:pPr algn="ctr" eaLnBrk="0" hangingPunct="0">
                <a:lnSpc>
                  <a:spcPct val="95000"/>
                </a:lnSpc>
                <a:spcBef>
                  <a:spcPct val="50000"/>
                </a:spcBef>
              </a:pPr>
              <a:r>
                <a:rPr lang="en-US" sz="2800" b="1" dirty="0" smtClean="0">
                  <a:solidFill>
                    <a:srgbClr val="0071A0"/>
                  </a:solidFill>
                  <a:latin typeface="Arial Narrow" pitchFamily="34" charset="0"/>
                  <a:cs typeface="Arial" charset="0"/>
                </a:rPr>
                <a:t>Onsite</a:t>
              </a:r>
              <a:endParaRPr lang="en-US" sz="2800" b="1" dirty="0">
                <a:solidFill>
                  <a:srgbClr val="0071A0"/>
                </a:solidFill>
                <a:latin typeface="Arial Narrow" pitchFamily="34" charset="0"/>
                <a:cs typeface="Arial" charset="0"/>
              </a:endParaRPr>
            </a:p>
            <a:p>
              <a:pPr algn="ctr">
                <a:lnSpc>
                  <a:spcPct val="95000"/>
                </a:lnSpc>
                <a:spcBef>
                  <a:spcPts val="1800"/>
                </a:spcBef>
              </a:pPr>
              <a:endParaRPr lang="en-US" sz="2000" dirty="0" smtClean="0">
                <a:solidFill>
                  <a:srgbClr val="F81C41"/>
                </a:solidFill>
                <a:ea typeface="ヒラギノ角ゴ Pro W3"/>
                <a:cs typeface="ヒラギノ角ゴ Pro W3"/>
              </a:endParaRPr>
            </a:p>
            <a:p>
              <a:pPr algn="ctr">
                <a:lnSpc>
                  <a:spcPct val="95000"/>
                </a:lnSpc>
                <a:spcBef>
                  <a:spcPts val="1800"/>
                </a:spcBef>
              </a:pPr>
              <a:endParaRPr lang="en-US" sz="2000" dirty="0" smtClean="0">
                <a:solidFill>
                  <a:srgbClr val="F81C41"/>
                </a:solidFill>
                <a:ea typeface="ヒラギノ角ゴ Pro W3"/>
                <a:cs typeface="ヒラギノ角ゴ Pro W3"/>
              </a:endParaRPr>
            </a:p>
            <a:p>
              <a:pPr algn="ctr">
                <a:lnSpc>
                  <a:spcPct val="90000"/>
                </a:lnSpc>
                <a:spcAft>
                  <a:spcPts val="1800"/>
                </a:spcAft>
              </a:pPr>
              <a:r>
                <a:rPr lang="en-US" sz="3600" b="1" dirty="0" smtClean="0">
                  <a:solidFill>
                    <a:schemeClr val="tx1">
                      <a:lumMod val="75000"/>
                    </a:schemeClr>
                  </a:solidFill>
                  <a:effectLst>
                    <a:outerShdw blurRad="38100" dist="38100" dir="2700000" algn="tl">
                      <a:srgbClr val="000000">
                        <a:alpha val="43137"/>
                      </a:srgbClr>
                    </a:outerShdw>
                  </a:effectLst>
                  <a:latin typeface="Arial Narrow" pitchFamily="34" charset="0"/>
                  <a:ea typeface="ヒラギノ角ゴ Pro W3"/>
                  <a:cs typeface="ヒラギノ角ゴ Pro W3"/>
                </a:rPr>
                <a:t>24x7x4 Hour</a:t>
              </a:r>
              <a:endParaRPr lang="en-US" sz="3600" b="1" dirty="0">
                <a:solidFill>
                  <a:schemeClr val="tx1">
                    <a:lumMod val="75000"/>
                  </a:schemeClr>
                </a:solidFill>
                <a:effectLst>
                  <a:outerShdw blurRad="38100" dist="38100" dir="2700000" algn="tl">
                    <a:srgbClr val="000000">
                      <a:alpha val="43137"/>
                    </a:srgbClr>
                  </a:outerShdw>
                </a:effectLst>
                <a:latin typeface="Arial Narrow" pitchFamily="34" charset="0"/>
                <a:ea typeface="ヒラギノ角ゴ Pro W3"/>
                <a:cs typeface="ヒラギノ角ゴ Pro W3"/>
              </a:endParaRPr>
            </a:p>
          </p:txBody>
        </p:sp>
        <p:grpSp>
          <p:nvGrpSpPr>
            <p:cNvPr id="21" name="Group 57"/>
            <p:cNvGrpSpPr/>
            <p:nvPr/>
          </p:nvGrpSpPr>
          <p:grpSpPr>
            <a:xfrm>
              <a:off x="9224718" y="1880735"/>
              <a:ext cx="1177925" cy="1177925"/>
              <a:chOff x="9224718" y="1880735"/>
              <a:chExt cx="1177925" cy="1177925"/>
            </a:xfrm>
          </p:grpSpPr>
          <p:grpSp>
            <p:nvGrpSpPr>
              <p:cNvPr id="23" name="Group 28"/>
              <p:cNvGrpSpPr>
                <a:grpSpLocks/>
              </p:cNvGrpSpPr>
              <p:nvPr/>
            </p:nvGrpSpPr>
            <p:grpSpPr bwMode="auto">
              <a:xfrm>
                <a:off x="9224718" y="1880735"/>
                <a:ext cx="1177925" cy="1177925"/>
                <a:chOff x="1937" y="1199"/>
                <a:chExt cx="1940" cy="1940"/>
              </a:xfrm>
            </p:grpSpPr>
            <p:sp>
              <p:nvSpPr>
                <p:cNvPr id="25" name="Oval 29"/>
                <p:cNvSpPr>
                  <a:spLocks noChangeArrowheads="1"/>
                </p:cNvSpPr>
                <p:nvPr/>
              </p:nvSpPr>
              <p:spPr bwMode="auto">
                <a:xfrm rot="10800000" flipV="1">
                  <a:off x="1937" y="1199"/>
                  <a:ext cx="1940" cy="1940"/>
                </a:xfrm>
                <a:prstGeom prst="ellipse">
                  <a:avLst/>
                </a:prstGeom>
                <a:gradFill>
                  <a:gsLst>
                    <a:gs pos="0">
                      <a:schemeClr val="accent1"/>
                    </a:gs>
                    <a:gs pos="100000">
                      <a:schemeClr val="accent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p>
              </p:txBody>
            </p:sp>
            <p:sp>
              <p:nvSpPr>
                <p:cNvPr id="26" name="Oval 31"/>
                <p:cNvSpPr>
                  <a:spLocks noChangeArrowheads="1"/>
                </p:cNvSpPr>
                <p:nvPr/>
              </p:nvSpPr>
              <p:spPr bwMode="auto">
                <a:xfrm>
                  <a:off x="2015" y="1277"/>
                  <a:ext cx="1783" cy="1783"/>
                </a:xfrm>
                <a:prstGeom prst="ellipse">
                  <a:avLst/>
                </a:prstGeom>
                <a:noFill/>
                <a:ln w="9525">
                  <a:solidFill>
                    <a:schemeClr val="bg1"/>
                  </a:solidFill>
                  <a:round/>
                  <a:headEnd/>
                  <a:tailEnd/>
                </a:ln>
              </p:spPr>
              <p:txBody>
                <a:bodyPr wrap="none" lIns="73025" tIns="36511" rIns="73025" bIns="36511"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grpSp>
          <p:sp>
            <p:nvSpPr>
              <p:cNvPr id="49" name="TextBox 48"/>
              <p:cNvSpPr txBox="1"/>
              <p:nvPr/>
            </p:nvSpPr>
            <p:spPr>
              <a:xfrm>
                <a:off x="9373872" y="2063348"/>
                <a:ext cx="885055" cy="830997"/>
              </a:xfrm>
              <a:prstGeom prst="rect">
                <a:avLst/>
              </a:prstGeom>
              <a:noFill/>
            </p:spPr>
            <p:txBody>
              <a:bodyPr wrap="none" rtlCol="0">
                <a:spAutoFit/>
              </a:bodyPr>
              <a:lstStyle/>
              <a:p>
                <a:r>
                  <a:rPr lang="en-US" sz="4800" dirty="0">
                    <a:solidFill>
                      <a:schemeClr val="bg1"/>
                    </a:solidFill>
                    <a:effectLst>
                      <a:outerShdw blurRad="38100" dist="38100" dir="2700000" algn="tl">
                        <a:srgbClr val="000000">
                          <a:alpha val="43137"/>
                        </a:srgbClr>
                      </a:outerShdw>
                    </a:effectLst>
                  </a:rPr>
                  <a:t>O</a:t>
                </a:r>
              </a:p>
            </p:txBody>
          </p:sp>
        </p:grpSp>
      </p:grpSp>
      <p:sp>
        <p:nvSpPr>
          <p:cNvPr id="62" name="Rectangle 61"/>
          <p:cNvSpPr/>
          <p:nvPr/>
        </p:nvSpPr>
        <p:spPr>
          <a:xfrm rot="5400000">
            <a:off x="3984816" y="-1456438"/>
            <a:ext cx="1188720" cy="7820156"/>
          </a:xfrm>
          <a:prstGeom prst="rect">
            <a:avLst/>
          </a:prstGeom>
          <a:gradFill>
            <a:gsLst>
              <a:gs pos="100000">
                <a:schemeClr val="accent1">
                  <a:lumMod val="60000"/>
                  <a:lumOff val="40000"/>
                  <a:alpha val="41000"/>
                </a:schemeClr>
              </a:gs>
              <a:gs pos="100000">
                <a:schemeClr val="accent1">
                  <a:alpha val="0"/>
                </a:scheme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3" name="Picture 62"/>
          <p:cNvPicPr preferRelativeResize="0">
            <a:picLocks noChangeArrowheads="1"/>
          </p:cNvPicPr>
          <p:nvPr/>
        </p:nvPicPr>
        <p:blipFill>
          <a:blip r:embed="rId3" cstate="print"/>
          <a:srcRect/>
          <a:stretch>
            <a:fillRect/>
          </a:stretch>
        </p:blipFill>
        <p:spPr bwMode="auto">
          <a:xfrm>
            <a:off x="0" y="1"/>
            <a:ext cx="9144000" cy="411480"/>
          </a:xfrm>
          <a:prstGeom prst="rect">
            <a:avLst/>
          </a:prstGeom>
          <a:noFill/>
          <a:ln w="9525">
            <a:noFill/>
            <a:miter lim="800000"/>
            <a:headEnd/>
            <a:tailEnd/>
          </a:ln>
        </p:spPr>
      </p:pic>
      <p:grpSp>
        <p:nvGrpSpPr>
          <p:cNvPr id="24" name="Group 38"/>
          <p:cNvGrpSpPr/>
          <p:nvPr/>
        </p:nvGrpSpPr>
        <p:grpSpPr>
          <a:xfrm>
            <a:off x="198888" y="50481"/>
            <a:ext cx="373224" cy="263015"/>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45" name="Freeform 4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6" name="Freeform 4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50" name="Freeform 4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51" name="Freeform 5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52" name="Freeform 5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65" name="Freeform 6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66" name="Freeform 6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67" name="Freeform 6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68" name="Freeform 6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69" name="Freeform 6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0" name="Freeform 6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2" name="Freeform 7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extLst>
      <p:ext uri="{BB962C8B-B14F-4D97-AF65-F5344CB8AC3E}">
        <p14:creationId xmlns:p14="http://schemas.microsoft.com/office/powerpoint/2010/main" val="4089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联系我们</a:t>
            </a:r>
            <a:r>
              <a:rPr lang="en-US" dirty="0" smtClean="0"/>
              <a:t/>
            </a:r>
            <a:br>
              <a:rPr lang="en-US" dirty="0" smtClean="0"/>
            </a:br>
            <a:r>
              <a:rPr lang="en-US" dirty="0" smtClean="0"/>
              <a:t>Smart </a:t>
            </a:r>
            <a:r>
              <a:rPr lang="en-US" dirty="0"/>
              <a:t>Services Bureau </a:t>
            </a:r>
            <a:r>
              <a:rPr lang="en-US" dirty="0" smtClean="0"/>
              <a:t>(</a:t>
            </a:r>
            <a:r>
              <a:rPr lang="en-US" dirty="0" err="1" smtClean="0"/>
              <a:t>SSB</a:t>
            </a:r>
            <a:r>
              <a:rPr lang="en-US" dirty="0" smtClean="0"/>
              <a:t>)</a:t>
            </a:r>
            <a:endParaRPr lang="en-US" dirty="0"/>
          </a:p>
        </p:txBody>
      </p:sp>
      <p:sp>
        <p:nvSpPr>
          <p:cNvPr id="4" name="Text Placeholder 3"/>
          <p:cNvSpPr>
            <a:spLocks noGrp="1"/>
          </p:cNvSpPr>
          <p:nvPr>
            <p:ph type="body" sz="quarter" idx="11"/>
          </p:nvPr>
        </p:nvSpPr>
        <p:spPr/>
        <p:txBody>
          <a:bodyPr>
            <a:normAutofit/>
          </a:bodyPr>
          <a:lstStyle/>
          <a:p>
            <a:pPr marL="0" indent="0">
              <a:buNone/>
            </a:pPr>
            <a:r>
              <a:rPr lang="zh-CN" altLang="en-US" sz="2800" dirty="0"/>
              <a:t>邮箱</a:t>
            </a:r>
            <a:r>
              <a:rPr lang="en-US" altLang="zh-CN" sz="2800" dirty="0"/>
              <a:t>: </a:t>
            </a:r>
            <a:r>
              <a:rPr lang="en-US" altLang="zh-CN" sz="2800" dirty="0" smtClean="0">
                <a:hlinkClick r:id="rId2"/>
              </a:rPr>
              <a:t>ask-smart-services-cn@cisco.com</a:t>
            </a:r>
            <a:endParaRPr lang="en-US" altLang="zh-CN" sz="2800" dirty="0" smtClean="0"/>
          </a:p>
          <a:p>
            <a:pPr marL="0" indent="0">
              <a:buNone/>
            </a:pPr>
            <a:endParaRPr lang="en-US" altLang="zh-CN" sz="2800" dirty="0"/>
          </a:p>
          <a:p>
            <a:pPr marL="0" indent="0">
              <a:buNone/>
            </a:pPr>
            <a:r>
              <a:rPr lang="zh-CN" altLang="en-US" sz="2800" dirty="0"/>
              <a:t>电话</a:t>
            </a:r>
            <a:r>
              <a:rPr lang="en-US" altLang="zh-CN" sz="2800" dirty="0"/>
              <a:t>: 400 810 </a:t>
            </a:r>
            <a:r>
              <a:rPr lang="en-US" altLang="zh-CN" sz="2800" dirty="0" smtClean="0"/>
              <a:t>9995</a:t>
            </a:r>
            <a:endParaRPr lang="en-US" altLang="zh-CN" sz="2800" dirty="0"/>
          </a:p>
        </p:txBody>
      </p:sp>
    </p:spTree>
    <p:extLst>
      <p:ext uri="{BB962C8B-B14F-4D97-AF65-F5344CB8AC3E}">
        <p14:creationId xmlns:p14="http://schemas.microsoft.com/office/powerpoint/2010/main" val="360664474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6899730" y="1843779"/>
            <a:ext cx="1889125" cy="1019791"/>
            <a:chOff x="4629" y="1097"/>
            <a:chExt cx="1190" cy="658"/>
          </a:xfrm>
        </p:grpSpPr>
        <p:sp>
          <p:nvSpPr>
            <p:cNvPr id="42" name="Rectangle 45"/>
            <p:cNvSpPr>
              <a:spLocks noChangeArrowheads="1"/>
            </p:cNvSpPr>
            <p:nvPr/>
          </p:nvSpPr>
          <p:spPr bwMode="auto">
            <a:xfrm>
              <a:off x="4629" y="1097"/>
              <a:ext cx="1190" cy="658"/>
            </a:xfrm>
            <a:prstGeom prst="roundRect">
              <a:avLst/>
            </a:prstGeom>
            <a:gradFill>
              <a:gsLst>
                <a:gs pos="0">
                  <a:schemeClr val="tx1">
                    <a:lumMod val="60000"/>
                    <a:lumOff val="40000"/>
                  </a:schemeClr>
                </a:gs>
                <a:gs pos="50000">
                  <a:srgbClr val="007FB8"/>
                </a:gs>
                <a:gs pos="100000">
                  <a:srgbClr val="02209E"/>
                </a:gs>
              </a:gsLst>
              <a:lin ang="5400000" scaled="0"/>
            </a:gradFill>
            <a:ln w="9525">
              <a:noFill/>
              <a:round/>
              <a:headEnd/>
              <a:tailEnd/>
            </a:ln>
          </p:spPr>
          <p:txBody>
            <a:bodyPr/>
            <a:lstStyle/>
            <a:p>
              <a:r>
                <a:rPr lang="zh-CN" altLang="en-US" sz="1500" dirty="0" smtClean="0">
                  <a:solidFill>
                    <a:schemeClr val="bg1"/>
                  </a:solidFill>
                </a:rPr>
                <a:t>是否有一个更精简的方式来管理和规划我的网络需求？ </a:t>
              </a:r>
              <a:r>
                <a:rPr lang="zh-CN" altLang="en-US" sz="1600" dirty="0" smtClean="0">
                  <a:solidFill>
                    <a:schemeClr val="bg1"/>
                  </a:solidFill>
                </a:rPr>
                <a:t/>
              </a:r>
              <a:br>
                <a:rPr lang="zh-CN" altLang="en-US" sz="1600" dirty="0" smtClean="0">
                  <a:solidFill>
                    <a:schemeClr val="bg1"/>
                  </a:solidFill>
                </a:rPr>
              </a:br>
              <a:endParaRPr lang="zh-CN" altLang="en-US" sz="1600" dirty="0">
                <a:solidFill>
                  <a:schemeClr val="bg1"/>
                </a:solidFill>
              </a:endParaRPr>
            </a:p>
          </p:txBody>
        </p:sp>
        <p:sp>
          <p:nvSpPr>
            <p:cNvPr id="43" name="Rectangle 47"/>
            <p:cNvSpPr>
              <a:spLocks noChangeArrowheads="1"/>
            </p:cNvSpPr>
            <p:nvPr/>
          </p:nvSpPr>
          <p:spPr bwMode="auto">
            <a:xfrm>
              <a:off x="4653" y="1211"/>
              <a:ext cx="1004" cy="488"/>
            </a:xfrm>
            <a:prstGeom prst="rect">
              <a:avLst/>
            </a:prstGeom>
            <a:noFill/>
            <a:ln w="9525" algn="ctr">
              <a:noFill/>
              <a:miter lim="800000"/>
              <a:headEnd/>
              <a:tailEnd/>
            </a:ln>
          </p:spPr>
          <p:txBody>
            <a:bodyPr lIns="82124" tIns="41061" rIns="82124" bIns="41061" anchor="ctr">
              <a:noAutofit/>
            </a:bodyPr>
            <a:lstStyle/>
            <a:p>
              <a:pPr algn="ctr" defTabSz="814353"/>
              <a:endParaRPr lang="en-US" sz="1500" dirty="0">
                <a:solidFill>
                  <a:schemeClr val="bg1"/>
                </a:solidFill>
              </a:endParaRPr>
            </a:p>
          </p:txBody>
        </p:sp>
      </p:grpSp>
      <p:sp>
        <p:nvSpPr>
          <p:cNvPr id="85" name="Rectangle 84"/>
          <p:cNvSpPr/>
          <p:nvPr/>
        </p:nvSpPr>
        <p:spPr>
          <a:xfrm>
            <a:off x="338121" y="5660573"/>
            <a:ext cx="8512401" cy="511628"/>
          </a:xfrm>
          <a:prstGeom prst="rect">
            <a:avLst/>
          </a:prstGeom>
          <a:gradFill flip="none" rotWithShape="1">
            <a:gsLst>
              <a:gs pos="0">
                <a:srgbClr val="C6E8E5">
                  <a:alpha val="75000"/>
                </a:srgbClr>
              </a:gs>
              <a:gs pos="100000">
                <a:schemeClr val="accent2">
                  <a:lumMod val="20000"/>
                  <a:lumOff val="80000"/>
                  <a:alpha val="0"/>
                </a:schemeClr>
              </a:gs>
            </a:gsLst>
            <a:lin ang="5400000" scaled="0"/>
            <a:tileRect/>
          </a:gradFill>
          <a:ln w="9525">
            <a:noFill/>
            <a:round/>
            <a:headEnd/>
            <a:tailEnd/>
          </a:ln>
        </p:spPr>
        <p:txBody>
          <a:bodyPr lIns="91436" tIns="45719" rIns="91436" bIns="45719"/>
          <a:lstStyle/>
          <a:p>
            <a:pPr algn="ctr" eaLnBrk="0" hangingPunct="0">
              <a:lnSpc>
                <a:spcPct val="90000"/>
              </a:lnSpc>
            </a:pPr>
            <a:endParaRPr lang="en-US" dirty="0">
              <a:solidFill>
                <a:schemeClr val="tx1"/>
              </a:solidFill>
            </a:endParaRPr>
          </a:p>
        </p:txBody>
      </p:sp>
      <p:pic>
        <p:nvPicPr>
          <p:cNvPr id="51" name="Picture 50" descr="red-chair.png"/>
          <p:cNvPicPr>
            <a:picLocks noChangeAspect="1"/>
          </p:cNvPicPr>
          <p:nvPr/>
        </p:nvPicPr>
        <p:blipFill>
          <a:blip r:embed="rId3" cstate="print"/>
          <a:stretch>
            <a:fillRect/>
          </a:stretch>
        </p:blipFill>
        <p:spPr>
          <a:xfrm>
            <a:off x="1905152" y="332656"/>
            <a:ext cx="5043112" cy="6149427"/>
          </a:xfrm>
          <a:prstGeom prst="rect">
            <a:avLst/>
          </a:prstGeom>
        </p:spPr>
      </p:pic>
      <p:grpSp>
        <p:nvGrpSpPr>
          <p:cNvPr id="3" name="Group 37"/>
          <p:cNvGrpSpPr>
            <a:grpSpLocks/>
          </p:cNvGrpSpPr>
          <p:nvPr/>
        </p:nvGrpSpPr>
        <p:grpSpPr bwMode="auto">
          <a:xfrm>
            <a:off x="659501" y="1800430"/>
            <a:ext cx="1673225" cy="1086239"/>
            <a:chOff x="1214" y="705"/>
            <a:chExt cx="1054" cy="763"/>
          </a:xfrm>
        </p:grpSpPr>
        <p:sp>
          <p:nvSpPr>
            <p:cNvPr id="69" name="Rectangle 39"/>
            <p:cNvSpPr>
              <a:spLocks noChangeArrowheads="1"/>
            </p:cNvSpPr>
            <p:nvPr/>
          </p:nvSpPr>
          <p:spPr bwMode="auto">
            <a:xfrm>
              <a:off x="1224" y="705"/>
              <a:ext cx="1044" cy="763"/>
            </a:xfrm>
            <a:prstGeom prst="roundRect">
              <a:avLst/>
            </a:prstGeom>
            <a:gradFill>
              <a:gsLst>
                <a:gs pos="0">
                  <a:schemeClr val="tx1">
                    <a:lumMod val="60000"/>
                    <a:lumOff val="40000"/>
                  </a:schemeClr>
                </a:gs>
                <a:gs pos="50000">
                  <a:srgbClr val="007FB8"/>
                </a:gs>
                <a:gs pos="100000">
                  <a:srgbClr val="02209E"/>
                </a:gs>
              </a:gsLst>
              <a:lin ang="5400000" scaled="0"/>
            </a:gradFill>
            <a:ln w="9525">
              <a:noFill/>
              <a:round/>
              <a:headEnd/>
              <a:tailEnd/>
            </a:ln>
          </p:spPr>
          <p:txBody>
            <a:bodyPr/>
            <a:lstStyle/>
            <a:p>
              <a:pPr algn="ctr" eaLnBrk="0" hangingPunct="0">
                <a:lnSpc>
                  <a:spcPct val="90000"/>
                </a:lnSpc>
              </a:pPr>
              <a:endParaRPr lang="en-US" sz="1500" dirty="0">
                <a:solidFill>
                  <a:srgbClr val="0096D6"/>
                </a:solidFill>
                <a:latin typeface="Arial" pitchFamily="34" charset="0"/>
              </a:endParaRPr>
            </a:p>
          </p:txBody>
        </p:sp>
        <p:sp>
          <p:nvSpPr>
            <p:cNvPr id="68" name="Rectangle 41"/>
            <p:cNvSpPr>
              <a:spLocks noChangeArrowheads="1"/>
            </p:cNvSpPr>
            <p:nvPr/>
          </p:nvSpPr>
          <p:spPr bwMode="auto">
            <a:xfrm>
              <a:off x="1214" y="775"/>
              <a:ext cx="1046" cy="585"/>
            </a:xfrm>
            <a:prstGeom prst="rect">
              <a:avLst/>
            </a:prstGeom>
            <a:noFill/>
            <a:ln w="9525" algn="ctr">
              <a:noFill/>
              <a:miter lim="800000"/>
              <a:headEnd/>
              <a:tailEnd/>
            </a:ln>
          </p:spPr>
          <p:txBody>
            <a:bodyPr lIns="82124" tIns="41061" rIns="82124" bIns="41061" anchor="ctr">
              <a:noAutofit/>
            </a:bodyPr>
            <a:lstStyle/>
            <a:p>
              <a:pPr algn="ctr" defTabSz="814353"/>
              <a:r>
                <a:rPr lang="zh-CN" altLang="en-US" sz="1500" dirty="0" smtClean="0">
                  <a:solidFill>
                    <a:schemeClr val="bg1"/>
                  </a:solidFill>
                </a:rPr>
                <a:t>如何知道我的投资是有价值的？</a:t>
              </a:r>
              <a:endParaRPr lang="en-US" sz="1500" dirty="0">
                <a:solidFill>
                  <a:schemeClr val="bg1"/>
                </a:solidFill>
              </a:endParaRPr>
            </a:p>
          </p:txBody>
        </p:sp>
      </p:grpSp>
      <p:grpSp>
        <p:nvGrpSpPr>
          <p:cNvPr id="4" name="Group 50"/>
          <p:cNvGrpSpPr>
            <a:grpSpLocks/>
          </p:cNvGrpSpPr>
          <p:nvPr/>
        </p:nvGrpSpPr>
        <p:grpSpPr bwMode="auto">
          <a:xfrm>
            <a:off x="7092280" y="3342713"/>
            <a:ext cx="1878962" cy="1166407"/>
            <a:chOff x="4629" y="1097"/>
            <a:chExt cx="1044" cy="602"/>
          </a:xfrm>
        </p:grpSpPr>
        <p:sp>
          <p:nvSpPr>
            <p:cNvPr id="76" name="Rectangle 45"/>
            <p:cNvSpPr>
              <a:spLocks noChangeArrowheads="1"/>
            </p:cNvSpPr>
            <p:nvPr/>
          </p:nvSpPr>
          <p:spPr bwMode="auto">
            <a:xfrm>
              <a:off x="4629" y="1097"/>
              <a:ext cx="1044" cy="602"/>
            </a:xfrm>
            <a:prstGeom prst="roundRect">
              <a:avLst/>
            </a:prstGeom>
            <a:gradFill>
              <a:gsLst>
                <a:gs pos="0">
                  <a:schemeClr val="tx1">
                    <a:lumMod val="60000"/>
                    <a:lumOff val="40000"/>
                  </a:schemeClr>
                </a:gs>
                <a:gs pos="50000">
                  <a:srgbClr val="007FB8"/>
                </a:gs>
                <a:gs pos="100000">
                  <a:srgbClr val="02209E"/>
                </a:gs>
              </a:gsLst>
              <a:lin ang="5400000" scaled="0"/>
            </a:gradFill>
            <a:ln w="9525">
              <a:noFill/>
              <a:round/>
              <a:headEnd/>
              <a:tailEnd/>
            </a:ln>
          </p:spPr>
          <p:txBody>
            <a:bodyPr/>
            <a:lstStyle/>
            <a:p>
              <a:pPr algn="ctr" eaLnBrk="0" hangingPunct="0">
                <a:lnSpc>
                  <a:spcPct val="90000"/>
                </a:lnSpc>
              </a:pPr>
              <a:r>
                <a:rPr lang="zh-CN" altLang="en-US" sz="1500" dirty="0" smtClean="0">
                  <a:solidFill>
                    <a:schemeClr val="bg1"/>
                  </a:solidFill>
                </a:rPr>
                <a:t>很难监控、跟踪到我的网络发生了什么？怎么能保证全方位的服务覆盖？ </a:t>
              </a:r>
              <a:r>
                <a:rPr lang="zh-CN" altLang="en-US" sz="1600" dirty="0" smtClean="0">
                  <a:solidFill>
                    <a:schemeClr val="bg1"/>
                  </a:solidFill>
                </a:rPr>
                <a:t/>
              </a:r>
              <a:br>
                <a:rPr lang="zh-CN" altLang="en-US" sz="1600" dirty="0" smtClean="0">
                  <a:solidFill>
                    <a:schemeClr val="bg1"/>
                  </a:solidFill>
                </a:rPr>
              </a:br>
              <a:endParaRPr lang="zh-CN" altLang="en-US" sz="1600" dirty="0" smtClean="0">
                <a:solidFill>
                  <a:schemeClr val="bg1"/>
                </a:solidFill>
              </a:endParaRPr>
            </a:p>
            <a:p>
              <a:pPr algn="ctr" eaLnBrk="0" hangingPunct="0">
                <a:lnSpc>
                  <a:spcPct val="90000"/>
                </a:lnSpc>
              </a:pPr>
              <a:endParaRPr lang="en-US" sz="1500" dirty="0">
                <a:solidFill>
                  <a:schemeClr val="bg1"/>
                </a:solidFill>
                <a:latin typeface="Arial" pitchFamily="34" charset="0"/>
              </a:endParaRPr>
            </a:p>
          </p:txBody>
        </p:sp>
        <p:sp>
          <p:nvSpPr>
            <p:cNvPr id="75" name="Rectangle 47"/>
            <p:cNvSpPr>
              <a:spLocks noChangeArrowheads="1"/>
            </p:cNvSpPr>
            <p:nvPr/>
          </p:nvSpPr>
          <p:spPr bwMode="auto">
            <a:xfrm>
              <a:off x="4653" y="1132"/>
              <a:ext cx="1004" cy="488"/>
            </a:xfrm>
            <a:prstGeom prst="rect">
              <a:avLst/>
            </a:prstGeom>
            <a:noFill/>
            <a:ln w="9525" algn="ctr">
              <a:noFill/>
              <a:miter lim="800000"/>
              <a:headEnd/>
              <a:tailEnd/>
            </a:ln>
          </p:spPr>
          <p:txBody>
            <a:bodyPr lIns="82124" tIns="41061" rIns="82124" bIns="41061" anchor="ctr">
              <a:noAutofit/>
            </a:bodyPr>
            <a:lstStyle/>
            <a:p>
              <a:pPr algn="ctr" defTabSz="814353"/>
              <a:endParaRPr lang="en-US" sz="1500" dirty="0">
                <a:solidFill>
                  <a:schemeClr val="bg1"/>
                </a:solidFill>
              </a:endParaRPr>
            </a:p>
          </p:txBody>
        </p:sp>
      </p:grpSp>
      <p:sp>
        <p:nvSpPr>
          <p:cNvPr id="83" name="Freeform 30"/>
          <p:cNvSpPr>
            <a:spLocks/>
          </p:cNvSpPr>
          <p:nvPr/>
        </p:nvSpPr>
        <p:spPr bwMode="auto">
          <a:xfrm rot="16200000" flipV="1">
            <a:off x="6073890" y="1673199"/>
            <a:ext cx="239847" cy="1514005"/>
          </a:xfrm>
          <a:custGeom>
            <a:avLst/>
            <a:gdLst>
              <a:gd name="T0" fmla="*/ 2147483647 w 133"/>
              <a:gd name="T1" fmla="*/ 0 h 463"/>
              <a:gd name="T2" fmla="*/ 2147483647 w 133"/>
              <a:gd name="T3" fmla="*/ 2147483647 h 463"/>
              <a:gd name="T4" fmla="*/ 0 w 133"/>
              <a:gd name="T5" fmla="*/ 2147483647 h 463"/>
              <a:gd name="T6" fmla="*/ 0 w 133"/>
              <a:gd name="T7" fmla="*/ 2147483647 h 463"/>
              <a:gd name="T8" fmla="*/ 0 60000 65536"/>
              <a:gd name="T9" fmla="*/ 0 60000 65536"/>
              <a:gd name="T10" fmla="*/ 0 60000 65536"/>
              <a:gd name="T11" fmla="*/ 0 60000 65536"/>
              <a:gd name="T12" fmla="*/ 0 w 133"/>
              <a:gd name="T13" fmla="*/ 0 h 463"/>
              <a:gd name="T14" fmla="*/ 133 w 133"/>
              <a:gd name="T15" fmla="*/ 463 h 463"/>
            </a:gdLst>
            <a:ahLst/>
            <a:cxnLst>
              <a:cxn ang="T8">
                <a:pos x="T0" y="T1"/>
              </a:cxn>
              <a:cxn ang="T9">
                <a:pos x="T2" y="T3"/>
              </a:cxn>
              <a:cxn ang="T10">
                <a:pos x="T4" y="T5"/>
              </a:cxn>
              <a:cxn ang="T11">
                <a:pos x="T6" y="T7"/>
              </a:cxn>
            </a:cxnLst>
            <a:rect l="T12" t="T13" r="T14" b="T15"/>
            <a:pathLst>
              <a:path w="133" h="463">
                <a:moveTo>
                  <a:pt x="133" y="0"/>
                </a:moveTo>
                <a:lnTo>
                  <a:pt x="133" y="148"/>
                </a:lnTo>
                <a:lnTo>
                  <a:pt x="0" y="148"/>
                </a:lnTo>
                <a:lnTo>
                  <a:pt x="0" y="463"/>
                </a:lnTo>
              </a:path>
            </a:pathLst>
          </a:custGeom>
          <a:ln>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82120" tIns="41059" rIns="82120" bIns="41059" anchor="ctr">
            <a:noAutofit/>
          </a:bodyPr>
          <a:lstStyle/>
          <a:p>
            <a:endParaRPr lang="en-US" dirty="0">
              <a:solidFill>
                <a:srgbClr val="000000"/>
              </a:solidFill>
            </a:endParaRPr>
          </a:p>
        </p:txBody>
      </p:sp>
      <p:sp>
        <p:nvSpPr>
          <p:cNvPr id="84" name="Freeform 36"/>
          <p:cNvSpPr>
            <a:spLocks/>
          </p:cNvSpPr>
          <p:nvPr/>
        </p:nvSpPr>
        <p:spPr bwMode="auto">
          <a:xfrm rot="16200000" flipH="1">
            <a:off x="2383705" y="3031721"/>
            <a:ext cx="523383" cy="832510"/>
          </a:xfrm>
          <a:custGeom>
            <a:avLst/>
            <a:gdLst>
              <a:gd name="T0" fmla="*/ 2147483647 w 133"/>
              <a:gd name="T1" fmla="*/ 0 h 463"/>
              <a:gd name="T2" fmla="*/ 2147483647 w 133"/>
              <a:gd name="T3" fmla="*/ 2147483647 h 463"/>
              <a:gd name="T4" fmla="*/ 0 w 133"/>
              <a:gd name="T5" fmla="*/ 2147483647 h 463"/>
              <a:gd name="T6" fmla="*/ 0 w 133"/>
              <a:gd name="T7" fmla="*/ 2147483647 h 463"/>
              <a:gd name="T8" fmla="*/ 0 60000 65536"/>
              <a:gd name="T9" fmla="*/ 0 60000 65536"/>
              <a:gd name="T10" fmla="*/ 0 60000 65536"/>
              <a:gd name="T11" fmla="*/ 0 60000 65536"/>
              <a:gd name="T12" fmla="*/ 0 w 133"/>
              <a:gd name="T13" fmla="*/ 0 h 463"/>
              <a:gd name="T14" fmla="*/ 133 w 133"/>
              <a:gd name="T15" fmla="*/ 463 h 463"/>
            </a:gdLst>
            <a:ahLst/>
            <a:cxnLst>
              <a:cxn ang="T8">
                <a:pos x="T0" y="T1"/>
              </a:cxn>
              <a:cxn ang="T9">
                <a:pos x="T2" y="T3"/>
              </a:cxn>
              <a:cxn ang="T10">
                <a:pos x="T4" y="T5"/>
              </a:cxn>
              <a:cxn ang="T11">
                <a:pos x="T6" y="T7"/>
              </a:cxn>
            </a:cxnLst>
            <a:rect l="T12" t="T13" r="T14" b="T15"/>
            <a:pathLst>
              <a:path w="133" h="463">
                <a:moveTo>
                  <a:pt x="133" y="0"/>
                </a:moveTo>
                <a:lnTo>
                  <a:pt x="133" y="148"/>
                </a:lnTo>
                <a:lnTo>
                  <a:pt x="0" y="148"/>
                </a:lnTo>
                <a:lnTo>
                  <a:pt x="0" y="463"/>
                </a:lnTo>
              </a:path>
            </a:pathLst>
          </a:custGeom>
          <a:ln>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82120" tIns="41059" rIns="82120" bIns="41059" anchor="ctr">
            <a:noAutofit/>
          </a:bodyPr>
          <a:lstStyle/>
          <a:p>
            <a:endParaRPr lang="en-US" dirty="0">
              <a:solidFill>
                <a:srgbClr val="000000"/>
              </a:solidFill>
            </a:endParaRPr>
          </a:p>
        </p:txBody>
      </p:sp>
      <p:sp>
        <p:nvSpPr>
          <p:cNvPr id="65" name="Freeform 36"/>
          <p:cNvSpPr>
            <a:spLocks/>
          </p:cNvSpPr>
          <p:nvPr/>
        </p:nvSpPr>
        <p:spPr bwMode="auto">
          <a:xfrm rot="16200000">
            <a:off x="2576128" y="1968786"/>
            <a:ext cx="455271" cy="1177578"/>
          </a:xfrm>
          <a:custGeom>
            <a:avLst/>
            <a:gdLst>
              <a:gd name="T0" fmla="*/ 2147483647 w 133"/>
              <a:gd name="T1" fmla="*/ 0 h 463"/>
              <a:gd name="T2" fmla="*/ 2147483647 w 133"/>
              <a:gd name="T3" fmla="*/ 2147483647 h 463"/>
              <a:gd name="T4" fmla="*/ 0 w 133"/>
              <a:gd name="T5" fmla="*/ 2147483647 h 463"/>
              <a:gd name="T6" fmla="*/ 0 w 133"/>
              <a:gd name="T7" fmla="*/ 2147483647 h 463"/>
              <a:gd name="T8" fmla="*/ 0 60000 65536"/>
              <a:gd name="T9" fmla="*/ 0 60000 65536"/>
              <a:gd name="T10" fmla="*/ 0 60000 65536"/>
              <a:gd name="T11" fmla="*/ 0 60000 65536"/>
              <a:gd name="T12" fmla="*/ 0 w 133"/>
              <a:gd name="T13" fmla="*/ 0 h 463"/>
              <a:gd name="T14" fmla="*/ 133 w 133"/>
              <a:gd name="T15" fmla="*/ 463 h 463"/>
            </a:gdLst>
            <a:ahLst/>
            <a:cxnLst>
              <a:cxn ang="T8">
                <a:pos x="T0" y="T1"/>
              </a:cxn>
              <a:cxn ang="T9">
                <a:pos x="T2" y="T3"/>
              </a:cxn>
              <a:cxn ang="T10">
                <a:pos x="T4" y="T5"/>
              </a:cxn>
              <a:cxn ang="T11">
                <a:pos x="T6" y="T7"/>
              </a:cxn>
            </a:cxnLst>
            <a:rect l="T12" t="T13" r="T14" b="T15"/>
            <a:pathLst>
              <a:path w="133" h="463">
                <a:moveTo>
                  <a:pt x="133" y="0"/>
                </a:moveTo>
                <a:lnTo>
                  <a:pt x="133" y="148"/>
                </a:lnTo>
                <a:lnTo>
                  <a:pt x="0" y="148"/>
                </a:lnTo>
                <a:lnTo>
                  <a:pt x="0" y="463"/>
                </a:lnTo>
              </a:path>
            </a:pathLst>
          </a:custGeom>
          <a:ln>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82120" tIns="41059" rIns="82120" bIns="41059" anchor="ctr">
            <a:noAutofit/>
          </a:bodyPr>
          <a:lstStyle/>
          <a:p>
            <a:endParaRPr lang="en-US" dirty="0">
              <a:solidFill>
                <a:srgbClr val="000000"/>
              </a:solidFill>
            </a:endParaRPr>
          </a:p>
        </p:txBody>
      </p:sp>
      <p:grpSp>
        <p:nvGrpSpPr>
          <p:cNvPr id="5" name="Group 19"/>
          <p:cNvGrpSpPr>
            <a:grpSpLocks/>
          </p:cNvGrpSpPr>
          <p:nvPr/>
        </p:nvGrpSpPr>
        <p:grpSpPr bwMode="auto">
          <a:xfrm>
            <a:off x="5479546" y="389000"/>
            <a:ext cx="1716088" cy="1158148"/>
            <a:chOff x="77" y="1085"/>
            <a:chExt cx="1057" cy="779"/>
          </a:xfrm>
        </p:grpSpPr>
        <p:sp>
          <p:nvSpPr>
            <p:cNvPr id="31" name="Rectangle 21"/>
            <p:cNvSpPr>
              <a:spLocks noChangeArrowheads="1"/>
            </p:cNvSpPr>
            <p:nvPr/>
          </p:nvSpPr>
          <p:spPr bwMode="auto">
            <a:xfrm>
              <a:off x="90" y="1099"/>
              <a:ext cx="1044" cy="763"/>
            </a:xfrm>
            <a:prstGeom prst="roundRect">
              <a:avLst/>
            </a:prstGeom>
            <a:gradFill>
              <a:gsLst>
                <a:gs pos="0">
                  <a:schemeClr val="tx1">
                    <a:lumMod val="60000"/>
                    <a:lumOff val="40000"/>
                  </a:schemeClr>
                </a:gs>
                <a:gs pos="50000">
                  <a:srgbClr val="007FB8"/>
                </a:gs>
                <a:gs pos="100000">
                  <a:srgbClr val="02209E"/>
                </a:gs>
              </a:gsLst>
              <a:lin ang="5400000" scaled="0"/>
            </a:gradFill>
            <a:ln w="9525">
              <a:noFill/>
              <a:round/>
              <a:headEnd/>
              <a:tailEnd/>
            </a:ln>
          </p:spPr>
          <p:txBody>
            <a:bodyPr/>
            <a:lstStyle/>
            <a:p>
              <a:pPr algn="ctr" eaLnBrk="0" hangingPunct="0">
                <a:lnSpc>
                  <a:spcPct val="90000"/>
                </a:lnSpc>
              </a:pPr>
              <a:r>
                <a:rPr lang="zh-CN" altLang="en-US" sz="1500" dirty="0" smtClean="0">
                  <a:solidFill>
                    <a:schemeClr val="bg1"/>
                  </a:solidFill>
                  <a:latin typeface="+mj-lt"/>
                </a:rPr>
                <a:t>业务连续性是至关重要的 </a:t>
              </a:r>
              <a:r>
                <a:rPr lang="en-US" altLang="zh-CN" sz="1500" dirty="0" smtClean="0">
                  <a:solidFill>
                    <a:schemeClr val="bg1"/>
                  </a:solidFill>
                  <a:latin typeface="+mj-lt"/>
                </a:rPr>
                <a:t>- </a:t>
              </a:r>
              <a:r>
                <a:rPr lang="zh-CN" altLang="en-US" sz="1500" dirty="0" smtClean="0">
                  <a:solidFill>
                    <a:schemeClr val="bg1"/>
                  </a:solidFill>
                  <a:latin typeface="+mj-lt"/>
                </a:rPr>
                <a:t>我的网络足够可靠的吗？ </a:t>
              </a:r>
              <a:r>
                <a:rPr lang="zh-CN" altLang="en-US" sz="1600" dirty="0" smtClean="0">
                  <a:solidFill>
                    <a:schemeClr val="bg1"/>
                  </a:solidFill>
                  <a:latin typeface="+mj-lt"/>
                </a:rPr>
                <a:t/>
              </a:r>
              <a:br>
                <a:rPr lang="zh-CN" altLang="en-US" sz="1600" dirty="0" smtClean="0">
                  <a:solidFill>
                    <a:schemeClr val="bg1"/>
                  </a:solidFill>
                  <a:latin typeface="+mj-lt"/>
                </a:rPr>
              </a:br>
              <a:endParaRPr lang="en-US" sz="1500" dirty="0">
                <a:solidFill>
                  <a:schemeClr val="bg1"/>
                </a:solidFill>
                <a:latin typeface="+mj-lt"/>
              </a:endParaRPr>
            </a:p>
          </p:txBody>
        </p:sp>
        <p:sp>
          <p:nvSpPr>
            <p:cNvPr id="34" name="Rectangle 23"/>
            <p:cNvSpPr>
              <a:spLocks noChangeArrowheads="1"/>
            </p:cNvSpPr>
            <p:nvPr/>
          </p:nvSpPr>
          <p:spPr bwMode="auto">
            <a:xfrm>
              <a:off x="77" y="1085"/>
              <a:ext cx="1044" cy="779"/>
            </a:xfrm>
            <a:prstGeom prst="rect">
              <a:avLst/>
            </a:prstGeom>
            <a:noFill/>
            <a:ln w="9525" algn="ctr">
              <a:noFill/>
              <a:miter lim="800000"/>
              <a:headEnd/>
              <a:tailEnd/>
            </a:ln>
          </p:spPr>
          <p:txBody>
            <a:bodyPr lIns="82124" tIns="41061" rIns="82124" bIns="41061" anchor="ctr">
              <a:noAutofit/>
            </a:bodyPr>
            <a:lstStyle/>
            <a:p>
              <a:pPr algn="ctr" defTabSz="814353"/>
              <a:endParaRPr lang="en-US" sz="1500" dirty="0">
                <a:solidFill>
                  <a:schemeClr val="bg1"/>
                </a:solidFill>
                <a:latin typeface="+mj-lt"/>
              </a:endParaRPr>
            </a:p>
          </p:txBody>
        </p:sp>
      </p:grpSp>
      <p:sp>
        <p:nvSpPr>
          <p:cNvPr id="72" name="Freeform 48"/>
          <p:cNvSpPr>
            <a:spLocks/>
          </p:cNvSpPr>
          <p:nvPr/>
        </p:nvSpPr>
        <p:spPr bwMode="auto">
          <a:xfrm flipH="1">
            <a:off x="5233266" y="1547149"/>
            <a:ext cx="869926" cy="460331"/>
          </a:xfrm>
          <a:custGeom>
            <a:avLst/>
            <a:gdLst>
              <a:gd name="T0" fmla="*/ 0 w 576"/>
              <a:gd name="T1" fmla="*/ 0 h 394"/>
              <a:gd name="T2" fmla="*/ 0 w 576"/>
              <a:gd name="T3" fmla="*/ 2147483647 h 394"/>
              <a:gd name="T4" fmla="*/ 2147483647 w 576"/>
              <a:gd name="T5" fmla="*/ 2147483647 h 394"/>
              <a:gd name="T6" fmla="*/ 0 60000 65536"/>
              <a:gd name="T7" fmla="*/ 0 60000 65536"/>
              <a:gd name="T8" fmla="*/ 0 60000 65536"/>
              <a:gd name="T9" fmla="*/ 0 w 576"/>
              <a:gd name="T10" fmla="*/ 0 h 394"/>
              <a:gd name="T11" fmla="*/ 576 w 576"/>
              <a:gd name="T12" fmla="*/ 394 h 394"/>
            </a:gdLst>
            <a:ahLst/>
            <a:cxnLst>
              <a:cxn ang="T6">
                <a:pos x="T0" y="T1"/>
              </a:cxn>
              <a:cxn ang="T7">
                <a:pos x="T2" y="T3"/>
              </a:cxn>
              <a:cxn ang="T8">
                <a:pos x="T4" y="T5"/>
              </a:cxn>
            </a:cxnLst>
            <a:rect l="T9" t="T10" r="T11" b="T12"/>
            <a:pathLst>
              <a:path w="576" h="394">
                <a:moveTo>
                  <a:pt x="0" y="0"/>
                </a:moveTo>
                <a:lnTo>
                  <a:pt x="0" y="394"/>
                </a:lnTo>
                <a:lnTo>
                  <a:pt x="576" y="394"/>
                </a:lnTo>
              </a:path>
            </a:pathLst>
          </a:custGeom>
          <a:ln>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82120" tIns="41059" rIns="82120" bIns="41059" anchor="ctr">
            <a:noAutofit/>
          </a:bodyPr>
          <a:lstStyle/>
          <a:p>
            <a:endParaRPr lang="en-US" dirty="0">
              <a:solidFill>
                <a:srgbClr val="000000"/>
              </a:solidFill>
            </a:endParaRPr>
          </a:p>
        </p:txBody>
      </p:sp>
      <p:grpSp>
        <p:nvGrpSpPr>
          <p:cNvPr id="6" name="Group 37"/>
          <p:cNvGrpSpPr>
            <a:grpSpLocks/>
          </p:cNvGrpSpPr>
          <p:nvPr/>
        </p:nvGrpSpPr>
        <p:grpSpPr bwMode="auto">
          <a:xfrm>
            <a:off x="684901" y="3308331"/>
            <a:ext cx="1663699" cy="1165248"/>
            <a:chOff x="1263" y="705"/>
            <a:chExt cx="1048" cy="763"/>
          </a:xfrm>
        </p:grpSpPr>
        <p:sp>
          <p:nvSpPr>
            <p:cNvPr id="39" name="Rectangle 39"/>
            <p:cNvSpPr>
              <a:spLocks noChangeArrowheads="1"/>
            </p:cNvSpPr>
            <p:nvPr/>
          </p:nvSpPr>
          <p:spPr bwMode="auto">
            <a:xfrm>
              <a:off x="1267" y="705"/>
              <a:ext cx="1044" cy="763"/>
            </a:xfrm>
            <a:prstGeom prst="roundRect">
              <a:avLst/>
            </a:prstGeom>
            <a:gradFill>
              <a:gsLst>
                <a:gs pos="0">
                  <a:schemeClr val="tx1">
                    <a:lumMod val="60000"/>
                    <a:lumOff val="40000"/>
                  </a:schemeClr>
                </a:gs>
                <a:gs pos="50000">
                  <a:srgbClr val="007FB8"/>
                </a:gs>
                <a:gs pos="100000">
                  <a:srgbClr val="02209E"/>
                </a:gs>
              </a:gsLst>
              <a:lin ang="5400000" scaled="0"/>
            </a:gradFill>
            <a:ln w="9525">
              <a:noFill/>
              <a:round/>
              <a:headEnd/>
              <a:tailEnd/>
            </a:ln>
          </p:spPr>
          <p:txBody>
            <a:bodyPr/>
            <a:lstStyle/>
            <a:p>
              <a:pPr algn="ctr" eaLnBrk="0" hangingPunct="0">
                <a:lnSpc>
                  <a:spcPct val="90000"/>
                </a:lnSpc>
              </a:pPr>
              <a:endParaRPr lang="en-US" sz="1500" dirty="0">
                <a:solidFill>
                  <a:srgbClr val="0096D6"/>
                </a:solidFill>
                <a:latin typeface="Arial" pitchFamily="34" charset="0"/>
              </a:endParaRPr>
            </a:p>
          </p:txBody>
        </p:sp>
        <p:sp>
          <p:nvSpPr>
            <p:cNvPr id="40" name="Rectangle 41"/>
            <p:cNvSpPr>
              <a:spLocks noChangeArrowheads="1"/>
            </p:cNvSpPr>
            <p:nvPr/>
          </p:nvSpPr>
          <p:spPr bwMode="auto">
            <a:xfrm>
              <a:off x="1263" y="793"/>
              <a:ext cx="1046" cy="585"/>
            </a:xfrm>
            <a:prstGeom prst="rect">
              <a:avLst/>
            </a:prstGeom>
            <a:noFill/>
            <a:ln w="9525" algn="ctr">
              <a:noFill/>
              <a:miter lim="800000"/>
              <a:headEnd/>
              <a:tailEnd/>
            </a:ln>
          </p:spPr>
          <p:txBody>
            <a:bodyPr lIns="82124" tIns="41061" rIns="82124" bIns="41061" anchor="ctr">
              <a:noAutofit/>
            </a:bodyPr>
            <a:lstStyle/>
            <a:p>
              <a:pPr algn="ctr" defTabSz="814353"/>
              <a:r>
                <a:rPr lang="zh-CN" altLang="en-US" sz="1500" dirty="0" smtClean="0">
                  <a:solidFill>
                    <a:schemeClr val="bg1"/>
                  </a:solidFill>
                </a:rPr>
                <a:t>预算很紧，</a:t>
              </a:r>
              <a:r>
                <a:rPr lang="zh-CN" altLang="en-US" sz="1500" dirty="0">
                  <a:solidFill>
                    <a:schemeClr val="bg1"/>
                  </a:solidFill>
                </a:rPr>
                <a:t>如</a:t>
              </a:r>
              <a:r>
                <a:rPr lang="zh-CN" altLang="en-US" sz="1500" dirty="0" smtClean="0">
                  <a:solidFill>
                    <a:schemeClr val="bg1"/>
                  </a:solidFill>
                </a:rPr>
                <a:t>何可以提高运营效率和节省成本？ </a:t>
              </a:r>
              <a:endParaRPr lang="en-US" altLang="en-US" sz="1500" dirty="0">
                <a:solidFill>
                  <a:schemeClr val="bg1"/>
                </a:solidFill>
              </a:endParaRPr>
            </a:p>
          </p:txBody>
        </p:sp>
      </p:grpSp>
      <p:sp>
        <p:nvSpPr>
          <p:cNvPr id="44" name="Freeform 30"/>
          <p:cNvSpPr>
            <a:spLocks/>
          </p:cNvSpPr>
          <p:nvPr/>
        </p:nvSpPr>
        <p:spPr bwMode="auto">
          <a:xfrm rot="16200000" flipH="1" flipV="1">
            <a:off x="6107764" y="2783301"/>
            <a:ext cx="763911" cy="1514005"/>
          </a:xfrm>
          <a:custGeom>
            <a:avLst/>
            <a:gdLst>
              <a:gd name="T0" fmla="*/ 2147483647 w 133"/>
              <a:gd name="T1" fmla="*/ 0 h 463"/>
              <a:gd name="T2" fmla="*/ 2147483647 w 133"/>
              <a:gd name="T3" fmla="*/ 2147483647 h 463"/>
              <a:gd name="T4" fmla="*/ 0 w 133"/>
              <a:gd name="T5" fmla="*/ 2147483647 h 463"/>
              <a:gd name="T6" fmla="*/ 0 w 133"/>
              <a:gd name="T7" fmla="*/ 2147483647 h 463"/>
              <a:gd name="T8" fmla="*/ 0 60000 65536"/>
              <a:gd name="T9" fmla="*/ 0 60000 65536"/>
              <a:gd name="T10" fmla="*/ 0 60000 65536"/>
              <a:gd name="T11" fmla="*/ 0 60000 65536"/>
              <a:gd name="T12" fmla="*/ 0 w 133"/>
              <a:gd name="T13" fmla="*/ 0 h 463"/>
              <a:gd name="T14" fmla="*/ 133 w 133"/>
              <a:gd name="T15" fmla="*/ 463 h 463"/>
            </a:gdLst>
            <a:ahLst/>
            <a:cxnLst>
              <a:cxn ang="T8">
                <a:pos x="T0" y="T1"/>
              </a:cxn>
              <a:cxn ang="T9">
                <a:pos x="T2" y="T3"/>
              </a:cxn>
              <a:cxn ang="T10">
                <a:pos x="T4" y="T5"/>
              </a:cxn>
              <a:cxn ang="T11">
                <a:pos x="T6" y="T7"/>
              </a:cxn>
            </a:cxnLst>
            <a:rect l="T12" t="T13" r="T14" b="T15"/>
            <a:pathLst>
              <a:path w="133" h="463">
                <a:moveTo>
                  <a:pt x="133" y="0"/>
                </a:moveTo>
                <a:lnTo>
                  <a:pt x="133" y="148"/>
                </a:lnTo>
                <a:lnTo>
                  <a:pt x="0" y="148"/>
                </a:lnTo>
                <a:lnTo>
                  <a:pt x="0" y="463"/>
                </a:lnTo>
              </a:path>
            </a:pathLst>
          </a:custGeom>
          <a:ln>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82120" tIns="41059" rIns="82120" bIns="41059" anchor="ctr">
            <a:noAutofit/>
          </a:bodyPr>
          <a:lstStyle/>
          <a:p>
            <a:endParaRPr lang="en-US" dirty="0">
              <a:solidFill>
                <a:srgbClr val="000000"/>
              </a:solidFill>
            </a:endParaRPr>
          </a:p>
        </p:txBody>
      </p:sp>
      <p:sp>
        <p:nvSpPr>
          <p:cNvPr id="25" name="Title 24"/>
          <p:cNvSpPr>
            <a:spLocks noGrp="1"/>
          </p:cNvSpPr>
          <p:nvPr>
            <p:ph type="title"/>
          </p:nvPr>
        </p:nvSpPr>
        <p:spPr/>
        <p:txBody>
          <a:bodyPr/>
          <a:lstStyle/>
          <a:p>
            <a:r>
              <a:rPr lang="zh-CN" altLang="en-US" dirty="0" smtClean="0"/>
              <a:t>挑战：</a:t>
            </a:r>
            <a:endParaRPr lang="en-US" dirty="0"/>
          </a:p>
        </p:txBody>
      </p:sp>
    </p:spTree>
    <p:extLst>
      <p:ext uri="{BB962C8B-B14F-4D97-AF65-F5344CB8AC3E}">
        <p14:creationId xmlns:p14="http://schemas.microsoft.com/office/powerpoint/2010/main" val="7026234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right)">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wipe(right)">
                                      <p:cBhvr>
                                        <p:cTn id="14" dur="500"/>
                                        <p:tgtEl>
                                          <p:spTgt spid="65"/>
                                        </p:tgtEl>
                                      </p:cBhvr>
                                    </p:animEffect>
                                  </p:childTnLst>
                                </p:cTn>
                              </p:par>
                              <p:par>
                                <p:cTn id="15" presetID="10" presetClass="entr" presetSubtype="0" fill="hold" nodeType="withEffect">
                                  <p:stCondLst>
                                    <p:cond delay="3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300"/>
                            </p:stCondLst>
                            <p:childTnLst>
                              <p:par>
                                <p:cTn id="19" presetID="22" presetClass="entr" presetSubtype="8"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left)">
                                      <p:cBhvr>
                                        <p:cTn id="21" dur="500"/>
                                        <p:tgtEl>
                                          <p:spTgt spid="72"/>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800"/>
                            </p:stCondLst>
                            <p:childTnLst>
                              <p:par>
                                <p:cTn id="26" presetID="22" presetClass="entr" presetSubtype="8"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wipe(left)">
                                      <p:cBhvr>
                                        <p:cTn id="28" dur="500"/>
                                        <p:tgtEl>
                                          <p:spTgt spid="83"/>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230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65" grpId="0" animBg="1"/>
      <p:bldP spid="72"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3989"/>
            <a:ext cx="8588861" cy="498227"/>
          </a:xfrm>
        </p:spPr>
        <p:txBody>
          <a:bodyPr/>
          <a:lstStyle/>
          <a:p>
            <a:r>
              <a:rPr lang="en-US" altLang="zh-CN" sz="4000" b="1" dirty="0" err="1" smtClean="0"/>
              <a:t>SSB</a:t>
            </a:r>
            <a:endParaRPr lang="zh-CN" altLang="en-US" sz="4000" b="1" dirty="0"/>
          </a:p>
        </p:txBody>
      </p:sp>
      <p:sp>
        <p:nvSpPr>
          <p:cNvPr id="3" name="Text Placeholder 2"/>
          <p:cNvSpPr>
            <a:spLocks noGrp="1"/>
          </p:cNvSpPr>
          <p:nvPr>
            <p:ph type="body" sz="quarter" idx="10"/>
          </p:nvPr>
        </p:nvSpPr>
        <p:spPr>
          <a:xfrm>
            <a:off x="539552" y="1073870"/>
            <a:ext cx="8073528" cy="5279094"/>
          </a:xfrm>
        </p:spPr>
        <p:txBody>
          <a:bodyPr>
            <a:normAutofit/>
          </a:bodyPr>
          <a:lstStyle/>
          <a:p>
            <a:pPr marL="0" indent="0">
              <a:buNone/>
            </a:pPr>
            <a:r>
              <a:rPr lang="zh-CN" altLang="en-US" sz="2200" b="1" dirty="0" smtClean="0"/>
              <a:t>如果</a:t>
            </a:r>
            <a:r>
              <a:rPr lang="en-US" altLang="zh-CN" sz="2200" b="1" smtClean="0"/>
              <a:t>Smart Care</a:t>
            </a:r>
            <a:r>
              <a:rPr lang="zh-CN" altLang="en-US" sz="2200" b="1" dirty="0" smtClean="0"/>
              <a:t>合作伙伴有如下任何问题，可以与思科智能服务支持团队取得联系</a:t>
            </a:r>
            <a:r>
              <a:rPr lang="zh-CN" altLang="en-US" sz="2200" dirty="0" smtClean="0"/>
              <a:t>。</a:t>
            </a:r>
            <a:endParaRPr lang="en-US" altLang="zh-CN" sz="2200" dirty="0" smtClean="0"/>
          </a:p>
          <a:p>
            <a:pPr marL="800100" lvl="2" indent="-457200" eaLnBrk="0" hangingPunct="0">
              <a:spcBef>
                <a:spcPct val="50000"/>
              </a:spcBef>
              <a:buSzPct val="100000"/>
              <a:buFont typeface="Wingdings" pitchFamily="2" charset="2"/>
              <a:buChar char="ü"/>
            </a:pPr>
            <a:r>
              <a:rPr lang="zh-CN" altLang="en-US" sz="1600" dirty="0" smtClean="0"/>
              <a:t>如何认证成为思科智能服务代理商</a:t>
            </a:r>
            <a:endParaRPr lang="en-US" altLang="zh-CN" sz="1600" dirty="0" smtClean="0"/>
          </a:p>
          <a:p>
            <a:pPr marL="800100" lvl="2" indent="-457200" eaLnBrk="0" hangingPunct="0">
              <a:spcBef>
                <a:spcPct val="50000"/>
              </a:spcBef>
              <a:buSzPct val="100000"/>
              <a:buFont typeface="Wingdings" pitchFamily="2" charset="2"/>
              <a:buChar char="ü"/>
            </a:pPr>
            <a:r>
              <a:rPr lang="en-US" altLang="zh-CN" sz="1600" dirty="0" smtClean="0">
                <a:ea typeface="宋体" pitchFamily="2" charset="-122"/>
              </a:rPr>
              <a:t>Partner </a:t>
            </a:r>
            <a:r>
              <a:rPr lang="zh-CN" altLang="en-US" sz="1600" dirty="0" smtClean="0">
                <a:ea typeface="宋体" pitchFamily="2" charset="-122"/>
              </a:rPr>
              <a:t>在注册培训过程中遇到的问题</a:t>
            </a:r>
            <a:endParaRPr lang="en-US" altLang="zh-CN" sz="1600" dirty="0" smtClean="0"/>
          </a:p>
          <a:p>
            <a:pPr marL="800100" lvl="2" indent="-457200" eaLnBrk="0" hangingPunct="0">
              <a:spcBef>
                <a:spcPct val="50000"/>
              </a:spcBef>
              <a:buSzPct val="100000"/>
              <a:buFont typeface="Wingdings" pitchFamily="2" charset="2"/>
              <a:buChar char="ü"/>
            </a:pPr>
            <a:r>
              <a:rPr lang="en-US" altLang="zh-CN" sz="1600" dirty="0" smtClean="0"/>
              <a:t>Portal</a:t>
            </a:r>
            <a:r>
              <a:rPr lang="zh-CN" altLang="en-US" sz="1600" dirty="0" smtClean="0"/>
              <a:t>的使用及下单过程中遇到的问题</a:t>
            </a:r>
            <a:endParaRPr lang="en-US" altLang="zh-CN" sz="1600" dirty="0" smtClean="0"/>
          </a:p>
          <a:p>
            <a:pPr marL="800100" lvl="2" indent="-457200" eaLnBrk="0" hangingPunct="0">
              <a:spcBef>
                <a:spcPct val="50000"/>
              </a:spcBef>
              <a:buSzPct val="100000"/>
              <a:buFont typeface="Wingdings" pitchFamily="2" charset="2"/>
              <a:buChar char="ü"/>
            </a:pPr>
            <a:r>
              <a:rPr lang="zh-CN" altLang="en-US" sz="1600" dirty="0" smtClean="0"/>
              <a:t>思科职能服务所包含的设备出现技术问题，需要联系思科工程师</a:t>
            </a:r>
            <a:endParaRPr lang="en-US" altLang="zh-CN" sz="1600" dirty="0" smtClean="0"/>
          </a:p>
          <a:p>
            <a:pPr eaLnBrk="0" hangingPunct="0">
              <a:spcBef>
                <a:spcPct val="50000"/>
              </a:spcBef>
              <a:buClr>
                <a:schemeClr val="tx2"/>
              </a:buClr>
              <a:buSzPct val="100000"/>
              <a:buFont typeface="Wingdings" pitchFamily="2" charset="2"/>
              <a:buChar char="§"/>
            </a:pPr>
            <a:r>
              <a:rPr lang="zh-CN" altLang="en-US" sz="2000" b="1" dirty="0" smtClean="0"/>
              <a:t>邮箱</a:t>
            </a:r>
            <a:r>
              <a:rPr lang="en-US" altLang="zh-CN" sz="2000" dirty="0" smtClean="0"/>
              <a:t>: </a:t>
            </a:r>
            <a:r>
              <a:rPr lang="en-US" altLang="zh-CN" sz="2000" dirty="0" smtClean="0">
                <a:hlinkClick r:id="rId2"/>
              </a:rPr>
              <a:t>ask-smart-services-cn@cisco.com</a:t>
            </a:r>
            <a:endParaRPr lang="en-US" altLang="zh-CN" sz="2000" dirty="0" smtClean="0"/>
          </a:p>
          <a:p>
            <a:pPr eaLnBrk="0" hangingPunct="0">
              <a:spcBef>
                <a:spcPct val="50000"/>
              </a:spcBef>
              <a:buClr>
                <a:schemeClr val="tx2"/>
              </a:buClr>
              <a:buSzPct val="100000"/>
              <a:buFont typeface="Wingdings" pitchFamily="2" charset="2"/>
              <a:buChar char="§"/>
            </a:pPr>
            <a:r>
              <a:rPr lang="zh-CN" altLang="en-US" sz="2000" b="1" dirty="0" smtClean="0"/>
              <a:t>电话</a:t>
            </a:r>
            <a:r>
              <a:rPr lang="en-US" altLang="zh-CN" sz="2000" dirty="0" smtClean="0"/>
              <a:t>: </a:t>
            </a:r>
            <a:r>
              <a:rPr lang="en-US" altLang="zh-CN" sz="2000" b="1" dirty="0">
                <a:solidFill>
                  <a:srgbClr val="FF0000"/>
                </a:solidFill>
              </a:rPr>
              <a:t>400 810 </a:t>
            </a:r>
            <a:r>
              <a:rPr lang="en-US" altLang="zh-CN" sz="2000" b="1" dirty="0" smtClean="0">
                <a:solidFill>
                  <a:srgbClr val="FF0000"/>
                </a:solidFill>
              </a:rPr>
              <a:t>9995</a:t>
            </a:r>
          </a:p>
          <a:p>
            <a:pPr>
              <a:buNone/>
            </a:pPr>
            <a:r>
              <a:rPr lang="zh-CN" altLang="en-US" sz="2000" dirty="0" smtClean="0"/>
              <a:t>      </a:t>
            </a:r>
            <a:r>
              <a:rPr lang="en-US" altLang="zh-CN" sz="1900" dirty="0" smtClean="0"/>
              <a:t>(</a:t>
            </a:r>
            <a:r>
              <a:rPr lang="zh-CN" altLang="en-US" sz="1900" dirty="0" smtClean="0"/>
              <a:t>工作时间：周一至周五   </a:t>
            </a:r>
            <a:r>
              <a:rPr lang="en-US" altLang="zh-CN" sz="1900" dirty="0" smtClean="0"/>
              <a:t>9:00 – 18:00)</a:t>
            </a:r>
          </a:p>
        </p:txBody>
      </p:sp>
    </p:spTree>
    <p:extLst>
      <p:ext uri="{BB962C8B-B14F-4D97-AF65-F5344CB8AC3E}">
        <p14:creationId xmlns:p14="http://schemas.microsoft.com/office/powerpoint/2010/main" val="2168280320"/>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zh-CN" altLang="en-US" smtClean="0">
                <a:latin typeface="Heiti SC Medium" charset="-122"/>
                <a:ea typeface="Heiti SC Medium" charset="-122"/>
              </a:rPr>
              <a:t>什么是思科智能服务</a:t>
            </a:r>
            <a:r>
              <a:rPr lang="en-US" altLang="zh-CN" smtClean="0">
                <a:latin typeface="Heiti SC Medium" charset="-122"/>
                <a:ea typeface="Heiti SC Medium" charset="-122"/>
              </a:rPr>
              <a:t>?</a:t>
            </a:r>
            <a:endParaRPr lang="zh-CN" altLang="en-US" smtClean="0"/>
          </a:p>
        </p:txBody>
      </p:sp>
      <p:sp>
        <p:nvSpPr>
          <p:cNvPr id="3" name="Round Same Side Corner Rectangle 48"/>
          <p:cNvSpPr/>
          <p:nvPr/>
        </p:nvSpPr>
        <p:spPr>
          <a:xfrm>
            <a:off x="182562" y="1219875"/>
            <a:ext cx="8778876" cy="4609425"/>
          </a:xfrm>
          <a:prstGeom prst="round2SameRect">
            <a:avLst>
              <a:gd name="adj1" fmla="val 3993"/>
              <a:gd name="adj2" fmla="val 0"/>
            </a:avLst>
          </a:prstGeom>
          <a:gradFill flip="none" rotWithShape="1">
            <a:gsLst>
              <a:gs pos="1000">
                <a:srgbClr val="000000"/>
              </a:gs>
              <a:gs pos="100000">
                <a:srgbClr val="000000">
                  <a:alpha val="0"/>
                </a:srgbClr>
              </a:gs>
            </a:gsLst>
            <a:lin ang="5400000" scaled="1"/>
            <a:tileRect/>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pPr>
            <a:endParaRPr lang="zh-CN" sz="1400">
              <a:solidFill>
                <a:schemeClr val="bg1"/>
              </a:solidFill>
            </a:endParaRPr>
          </a:p>
        </p:txBody>
      </p:sp>
      <p:sp>
        <p:nvSpPr>
          <p:cNvPr id="12293" name="TextBox 3"/>
          <p:cNvSpPr txBox="1">
            <a:spLocks noChangeArrowheads="1"/>
          </p:cNvSpPr>
          <p:nvPr/>
        </p:nvSpPr>
        <p:spPr bwMode="auto">
          <a:xfrm>
            <a:off x="227013" y="1671638"/>
            <a:ext cx="1974850" cy="280987"/>
          </a:xfrm>
          <a:prstGeom prst="rect">
            <a:avLst/>
          </a:prstGeom>
          <a:noFill/>
          <a:ln w="9525">
            <a:noFill/>
            <a:miter lim="800000"/>
            <a:headEnd/>
            <a:tailEnd/>
          </a:ln>
        </p:spPr>
        <p:txBody>
          <a:bodyPr anchor="b">
            <a:spAutoFit/>
          </a:bodyPr>
          <a:lstStyle/>
          <a:p>
            <a:pPr indent="-238125">
              <a:lnSpc>
                <a:spcPct val="85000"/>
              </a:lnSpc>
            </a:pPr>
            <a:r>
              <a:rPr lang="zh-CN" altLang="en-US" sz="1400">
                <a:solidFill>
                  <a:srgbClr val="A6A6A6"/>
                </a:solidFill>
                <a:latin typeface="Heiti SC Medium" charset="-122"/>
                <a:ea typeface="Heiti SC Medium" charset="-122"/>
              </a:rPr>
              <a:t>通过智能工具</a:t>
            </a:r>
          </a:p>
        </p:txBody>
      </p:sp>
      <p:sp>
        <p:nvSpPr>
          <p:cNvPr id="5" name="TextBox 4"/>
          <p:cNvSpPr txBox="1"/>
          <p:nvPr/>
        </p:nvSpPr>
        <p:spPr>
          <a:xfrm>
            <a:off x="2273300" y="1671638"/>
            <a:ext cx="1987550" cy="280987"/>
          </a:xfrm>
          <a:prstGeom prst="rect">
            <a:avLst/>
          </a:prstGeom>
          <a:noFill/>
        </p:spPr>
        <p:txBody>
          <a:bodyPr anchor="b">
            <a:spAutoFit/>
          </a:bodyPr>
          <a:lstStyle/>
          <a:p>
            <a:pPr marL="238125" indent="-238125">
              <a:lnSpc>
                <a:spcPct val="85000"/>
              </a:lnSpc>
              <a:defRPr/>
            </a:pPr>
            <a:r>
              <a:rPr lang="zh-CN" altLang="en-US" sz="1400" dirty="0">
                <a:solidFill>
                  <a:schemeClr val="bg1">
                    <a:lumMod val="65000"/>
                  </a:schemeClr>
                </a:solidFill>
                <a:latin typeface="Heiti SC Medium"/>
                <a:ea typeface="Heiti SC Medium"/>
                <a:cs typeface="Heiti SC Medium"/>
              </a:rPr>
              <a:t>收集</a:t>
            </a:r>
            <a:endParaRPr lang="en-US" sz="1600" dirty="0">
              <a:solidFill>
                <a:schemeClr val="tx1">
                  <a:lumMod val="75000"/>
                </a:schemeClr>
              </a:solidFill>
              <a:latin typeface="Heiti SC Medium"/>
              <a:ea typeface="Heiti SC Medium"/>
              <a:cs typeface="Heiti SC Medium"/>
            </a:endParaRPr>
          </a:p>
        </p:txBody>
      </p:sp>
      <p:sp>
        <p:nvSpPr>
          <p:cNvPr id="12295" name="TextBox 5"/>
          <p:cNvSpPr txBox="1">
            <a:spLocks noChangeArrowheads="1"/>
          </p:cNvSpPr>
          <p:nvPr/>
        </p:nvSpPr>
        <p:spPr bwMode="auto">
          <a:xfrm>
            <a:off x="4573588" y="1695450"/>
            <a:ext cx="2066925" cy="280988"/>
          </a:xfrm>
          <a:prstGeom prst="rect">
            <a:avLst/>
          </a:prstGeom>
          <a:noFill/>
          <a:ln w="9525">
            <a:noFill/>
            <a:miter lim="800000"/>
            <a:headEnd/>
            <a:tailEnd/>
          </a:ln>
        </p:spPr>
        <p:txBody>
          <a:bodyPr anchor="b">
            <a:spAutoFit/>
          </a:bodyPr>
          <a:lstStyle/>
          <a:p>
            <a:pPr marL="238125" indent="-238125">
              <a:lnSpc>
                <a:spcPct val="85000"/>
              </a:lnSpc>
            </a:pPr>
            <a:r>
              <a:rPr lang="zh-CN" altLang="en-US" sz="1400">
                <a:solidFill>
                  <a:srgbClr val="A6A6A6"/>
                </a:solidFill>
                <a:latin typeface="Heiti SC Medium" charset="-122"/>
                <a:ea typeface="Heiti SC Medium" charset="-122"/>
              </a:rPr>
              <a:t>分析与比较</a:t>
            </a:r>
            <a:endParaRPr lang="zh-CN" altLang="en-US" sz="1600">
              <a:solidFill>
                <a:srgbClr val="000000"/>
              </a:solidFill>
              <a:latin typeface="Heiti SC Medium" charset="-122"/>
              <a:ea typeface="Heiti SC Medium" charset="-122"/>
            </a:endParaRPr>
          </a:p>
        </p:txBody>
      </p:sp>
      <p:sp>
        <p:nvSpPr>
          <p:cNvPr id="7" name="TextBox 6"/>
          <p:cNvSpPr txBox="1"/>
          <p:nvPr/>
        </p:nvSpPr>
        <p:spPr>
          <a:xfrm>
            <a:off x="6819900" y="1644650"/>
            <a:ext cx="1143000" cy="280988"/>
          </a:xfrm>
          <a:prstGeom prst="rect">
            <a:avLst/>
          </a:prstGeom>
          <a:noFill/>
        </p:spPr>
        <p:txBody>
          <a:bodyPr anchor="b">
            <a:spAutoFit/>
          </a:bodyPr>
          <a:lstStyle/>
          <a:p>
            <a:pPr marL="238125" indent="-238125">
              <a:lnSpc>
                <a:spcPct val="85000"/>
              </a:lnSpc>
              <a:defRPr/>
            </a:pPr>
            <a:r>
              <a:rPr lang="zh-CN" altLang="en-US" sz="1400" dirty="0">
                <a:solidFill>
                  <a:schemeClr val="bg1">
                    <a:lumMod val="65000"/>
                  </a:schemeClr>
                </a:solidFill>
                <a:latin typeface="Heiti SC Medium"/>
                <a:ea typeface="Heiti SC Medium"/>
                <a:cs typeface="Heiti SC Medium"/>
              </a:rPr>
              <a:t>提供</a:t>
            </a:r>
            <a:endParaRPr lang="en-US" sz="1400" dirty="0">
              <a:solidFill>
                <a:schemeClr val="bg1">
                  <a:lumMod val="65000"/>
                </a:schemeClr>
              </a:solidFill>
              <a:latin typeface="Heiti SC Medium"/>
              <a:ea typeface="Heiti SC Medium"/>
              <a:cs typeface="Heiti SC Medium"/>
            </a:endParaRPr>
          </a:p>
        </p:txBody>
      </p:sp>
      <p:grpSp>
        <p:nvGrpSpPr>
          <p:cNvPr id="2" name="Group 69"/>
          <p:cNvGrpSpPr>
            <a:grpSpLocks/>
          </p:cNvGrpSpPr>
          <p:nvPr/>
        </p:nvGrpSpPr>
        <p:grpSpPr bwMode="auto">
          <a:xfrm>
            <a:off x="447675" y="2944813"/>
            <a:ext cx="1268413" cy="1381125"/>
            <a:chOff x="389814" y="2871114"/>
            <a:chExt cx="1521509" cy="1654770"/>
          </a:xfrm>
        </p:grpSpPr>
        <p:sp>
          <p:nvSpPr>
            <p:cNvPr id="12349" name="AutoShape 55"/>
            <p:cNvSpPr>
              <a:spLocks noChangeArrowheads="1"/>
            </p:cNvSpPr>
            <p:nvPr/>
          </p:nvSpPr>
          <p:spPr bwMode="auto">
            <a:xfrm>
              <a:off x="389814" y="3002354"/>
              <a:ext cx="1521509" cy="1523530"/>
            </a:xfrm>
            <a:prstGeom prst="ellipse">
              <a:avLst/>
            </a:prstGeom>
            <a:gradFill rotWithShape="1">
              <a:gsLst>
                <a:gs pos="0">
                  <a:schemeClr val="accent1"/>
                </a:gs>
                <a:gs pos="100000">
                  <a:schemeClr val="accent2"/>
                </a:gs>
              </a:gsLst>
              <a:lin ang="2700000" scaled="1"/>
            </a:gradFill>
            <a:ln w="25400">
              <a:noFill/>
              <a:round/>
              <a:headEnd/>
              <a:tailEnd/>
            </a:ln>
            <a:effectLst>
              <a:outerShdw dist="38100" dir="5400000" algn="t" rotWithShape="0">
                <a:srgbClr val="808080">
                  <a:alpha val="39998"/>
                </a:srgbClr>
              </a:outerShdw>
            </a:effectLst>
          </p:spPr>
          <p:txBody>
            <a:bodyPr/>
            <a:lstStyle/>
            <a:p>
              <a:pPr>
                <a:lnSpc>
                  <a:spcPct val="90000"/>
                </a:lnSpc>
              </a:pPr>
              <a:endParaRPr lang="zh-CN" sz="1200">
                <a:solidFill>
                  <a:srgbClr val="FFFFFF"/>
                </a:solidFill>
                <a:latin typeface="Heiti SC Medium" charset="-122"/>
                <a:ea typeface="Heiti SC Medium" charset="-122"/>
              </a:endParaRPr>
            </a:p>
          </p:txBody>
        </p:sp>
        <p:grpSp>
          <p:nvGrpSpPr>
            <p:cNvPr id="4" name="Group 29"/>
            <p:cNvGrpSpPr>
              <a:grpSpLocks/>
            </p:cNvGrpSpPr>
            <p:nvPr/>
          </p:nvGrpSpPr>
          <p:grpSpPr bwMode="auto">
            <a:xfrm>
              <a:off x="642003" y="3156852"/>
              <a:ext cx="1017130" cy="1238404"/>
              <a:chOff x="304800" y="2895600"/>
              <a:chExt cx="1752600" cy="2133876"/>
            </a:xfrm>
          </p:grpSpPr>
          <p:pic>
            <p:nvPicPr>
              <p:cNvPr id="12352" name="Picture 76" descr="settings_0016_256.png"/>
              <p:cNvPicPr>
                <a:picLocks noChangeAspect="1"/>
              </p:cNvPicPr>
              <p:nvPr/>
            </p:nvPicPr>
            <p:blipFill>
              <a:blip r:embed="rId2"/>
              <a:srcRect/>
              <a:stretch>
                <a:fillRect/>
              </a:stretch>
            </p:blipFill>
            <p:spPr bwMode="auto">
              <a:xfrm>
                <a:off x="304800" y="2895600"/>
                <a:ext cx="1298448" cy="1298448"/>
              </a:xfrm>
              <a:prstGeom prst="rect">
                <a:avLst/>
              </a:prstGeom>
              <a:noFill/>
              <a:ln w="9525">
                <a:noFill/>
                <a:miter lim="800000"/>
                <a:headEnd/>
                <a:tailEnd/>
              </a:ln>
            </p:spPr>
          </p:pic>
          <p:pic>
            <p:nvPicPr>
              <p:cNvPr id="12353" name="Picture 77" descr="settings_0016_256.png"/>
              <p:cNvPicPr>
                <a:picLocks noChangeAspect="1"/>
              </p:cNvPicPr>
              <p:nvPr/>
            </p:nvPicPr>
            <p:blipFill>
              <a:blip r:embed="rId3"/>
              <a:srcRect/>
              <a:stretch>
                <a:fillRect/>
              </a:stretch>
            </p:blipFill>
            <p:spPr bwMode="auto">
              <a:xfrm>
                <a:off x="1143000" y="3657600"/>
                <a:ext cx="914400" cy="914400"/>
              </a:xfrm>
              <a:prstGeom prst="rect">
                <a:avLst/>
              </a:prstGeom>
              <a:noFill/>
              <a:ln w="9525">
                <a:noFill/>
                <a:miter lim="800000"/>
                <a:headEnd/>
                <a:tailEnd/>
              </a:ln>
            </p:spPr>
          </p:pic>
          <p:pic>
            <p:nvPicPr>
              <p:cNvPr id="12354" name="Picture 78" descr="settings_0016_256.png"/>
              <p:cNvPicPr>
                <a:picLocks noChangeAspect="1"/>
              </p:cNvPicPr>
              <p:nvPr/>
            </p:nvPicPr>
            <p:blipFill>
              <a:blip r:embed="rId4"/>
              <a:srcRect/>
              <a:stretch>
                <a:fillRect/>
              </a:stretch>
            </p:blipFill>
            <p:spPr bwMode="auto">
              <a:xfrm>
                <a:off x="971481" y="4343675"/>
                <a:ext cx="685800" cy="685801"/>
              </a:xfrm>
              <a:prstGeom prst="rect">
                <a:avLst/>
              </a:prstGeom>
              <a:noFill/>
              <a:ln w="9525">
                <a:noFill/>
                <a:miter lim="800000"/>
                <a:headEnd/>
                <a:tailEnd/>
              </a:ln>
            </p:spPr>
          </p:pic>
        </p:grpSp>
        <p:sp>
          <p:nvSpPr>
            <p:cNvPr id="11" name="Freeform 75"/>
            <p:cNvSpPr/>
            <p:nvPr/>
          </p:nvSpPr>
          <p:spPr>
            <a:xfrm>
              <a:off x="456464" y="2871114"/>
              <a:ext cx="1405348" cy="905368"/>
            </a:xfrm>
            <a:custGeom>
              <a:avLst/>
              <a:gdLst>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380245 h 611108"/>
                <a:gd name="connsiteX1" fmla="*/ 1127157 w 1127157"/>
                <a:gd name="connsiteY1" fmla="*/ 380245 h 611108"/>
                <a:gd name="connsiteX2" fmla="*/ 552262 w 1127157"/>
                <a:gd name="connsiteY2" fmla="*/ 611108 h 611108"/>
                <a:gd name="connsiteX3" fmla="*/ 0 w 1127157"/>
                <a:gd name="connsiteY3" fmla="*/ 380245 h 611108"/>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95816 w 1315017"/>
                <a:gd name="connsiteY0" fmla="*/ 525101 h 755964"/>
                <a:gd name="connsiteX1" fmla="*/ 1222973 w 1315017"/>
                <a:gd name="connsiteY1" fmla="*/ 525101 h 755964"/>
                <a:gd name="connsiteX2" fmla="*/ 648078 w 1315017"/>
                <a:gd name="connsiteY2" fmla="*/ 755964 h 755964"/>
                <a:gd name="connsiteX3" fmla="*/ 95816 w 1315017"/>
                <a:gd name="connsiteY3" fmla="*/ 525101 h 755964"/>
                <a:gd name="connsiteX0" fmla="*/ 95816 w 1315017"/>
                <a:gd name="connsiteY0" fmla="*/ 525101 h 755964"/>
                <a:gd name="connsiteX1" fmla="*/ 1222973 w 1315017"/>
                <a:gd name="connsiteY1" fmla="*/ 525101 h 755964"/>
                <a:gd name="connsiteX2" fmla="*/ 648078 w 1315017"/>
                <a:gd name="connsiteY2" fmla="*/ 755964 h 755964"/>
                <a:gd name="connsiteX3" fmla="*/ 95816 w 1315017"/>
                <a:gd name="connsiteY3" fmla="*/ 525101 h 755964"/>
                <a:gd name="connsiteX0" fmla="*/ 95816 w 1315017"/>
                <a:gd name="connsiteY0" fmla="*/ 525101 h 760491"/>
                <a:gd name="connsiteX1" fmla="*/ 1222973 w 1315017"/>
                <a:gd name="connsiteY1" fmla="*/ 525101 h 760491"/>
                <a:gd name="connsiteX2" fmla="*/ 648078 w 1315017"/>
                <a:gd name="connsiteY2" fmla="*/ 755964 h 760491"/>
                <a:gd name="connsiteX3" fmla="*/ 95816 w 1315017"/>
                <a:gd name="connsiteY3" fmla="*/ 525101 h 760491"/>
                <a:gd name="connsiteX0" fmla="*/ 27915 w 1247116"/>
                <a:gd name="connsiteY0" fmla="*/ 525101 h 760491"/>
                <a:gd name="connsiteX1" fmla="*/ 1155072 w 1247116"/>
                <a:gd name="connsiteY1" fmla="*/ 525101 h 760491"/>
                <a:gd name="connsiteX2" fmla="*/ 580177 w 1247116"/>
                <a:gd name="connsiteY2" fmla="*/ 755964 h 760491"/>
                <a:gd name="connsiteX3" fmla="*/ 27915 w 1247116"/>
                <a:gd name="connsiteY3" fmla="*/ 525101 h 760491"/>
                <a:gd name="connsiteX0" fmla="*/ 27915 w 1183742"/>
                <a:gd name="connsiteY0" fmla="*/ 525101 h 760491"/>
                <a:gd name="connsiteX1" fmla="*/ 1155072 w 1183742"/>
                <a:gd name="connsiteY1" fmla="*/ 525101 h 760491"/>
                <a:gd name="connsiteX2" fmla="*/ 580177 w 1183742"/>
                <a:gd name="connsiteY2" fmla="*/ 755964 h 760491"/>
                <a:gd name="connsiteX3" fmla="*/ 27915 w 1183742"/>
                <a:gd name="connsiteY3" fmla="*/ 525101 h 760491"/>
                <a:gd name="connsiteX0" fmla="*/ 27915 w 1183742"/>
                <a:gd name="connsiteY0" fmla="*/ 534154 h 769544"/>
                <a:gd name="connsiteX1" fmla="*/ 1155072 w 1183742"/>
                <a:gd name="connsiteY1" fmla="*/ 534154 h 769544"/>
                <a:gd name="connsiteX2" fmla="*/ 580177 w 1183742"/>
                <a:gd name="connsiteY2" fmla="*/ 765017 h 769544"/>
                <a:gd name="connsiteX3" fmla="*/ 27915 w 1183742"/>
                <a:gd name="connsiteY3" fmla="*/ 534154 h 769544"/>
                <a:gd name="connsiteX0" fmla="*/ 27915 w 1183742"/>
                <a:gd name="connsiteY0" fmla="*/ 534154 h 769544"/>
                <a:gd name="connsiteX1" fmla="*/ 1155072 w 1183742"/>
                <a:gd name="connsiteY1" fmla="*/ 534154 h 769544"/>
                <a:gd name="connsiteX2" fmla="*/ 580177 w 1183742"/>
                <a:gd name="connsiteY2" fmla="*/ 765017 h 769544"/>
                <a:gd name="connsiteX3" fmla="*/ 27915 w 1183742"/>
                <a:gd name="connsiteY3" fmla="*/ 534154 h 769544"/>
              </a:gdLst>
              <a:ahLst/>
              <a:cxnLst>
                <a:cxn ang="0">
                  <a:pos x="connsiteX0" y="connsiteY0"/>
                </a:cxn>
                <a:cxn ang="0">
                  <a:pos x="connsiteX1" y="connsiteY1"/>
                </a:cxn>
                <a:cxn ang="0">
                  <a:pos x="connsiteX2" y="connsiteY2"/>
                </a:cxn>
                <a:cxn ang="0">
                  <a:pos x="connsiteX3" y="connsiteY3"/>
                </a:cxn>
              </a:cxnLst>
              <a:rect l="l" t="t" r="r" b="b"/>
              <a:pathLst>
                <a:path w="1183742" h="769544">
                  <a:moveTo>
                    <a:pt x="27915" y="534154"/>
                  </a:moveTo>
                  <a:cubicBezTo>
                    <a:pt x="227091" y="0"/>
                    <a:pt x="964948" y="18106"/>
                    <a:pt x="1155072" y="534154"/>
                  </a:cubicBezTo>
                  <a:cubicBezTo>
                    <a:pt x="1183742" y="622425"/>
                    <a:pt x="962685" y="760490"/>
                    <a:pt x="580177" y="765017"/>
                  </a:cubicBezTo>
                  <a:cubicBezTo>
                    <a:pt x="188615" y="769544"/>
                    <a:pt x="0" y="613371"/>
                    <a:pt x="27915" y="534154"/>
                  </a:cubicBezTo>
                  <a:close/>
                </a:path>
              </a:pathLst>
            </a:custGeom>
            <a:gradFill flip="none" rotWithShape="1">
              <a:gsLst>
                <a:gs pos="0">
                  <a:schemeClr val="bg1">
                    <a:alpha val="58000"/>
                  </a:schemeClr>
                </a:gs>
                <a:gs pos="74000">
                  <a:schemeClr val="bg1">
                    <a:alpha val="18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400" dirty="0">
                <a:solidFill>
                  <a:srgbClr val="FFFFFF"/>
                </a:solidFill>
                <a:latin typeface="Heiti SC Medium"/>
                <a:ea typeface="Heiti SC Medium"/>
                <a:cs typeface="Heiti SC Medium"/>
              </a:endParaRPr>
            </a:p>
          </p:txBody>
        </p:sp>
      </p:grpSp>
      <p:grpSp>
        <p:nvGrpSpPr>
          <p:cNvPr id="6" name="Group 5"/>
          <p:cNvGrpSpPr>
            <a:grpSpLocks/>
          </p:cNvGrpSpPr>
          <p:nvPr/>
        </p:nvGrpSpPr>
        <p:grpSpPr bwMode="auto">
          <a:xfrm>
            <a:off x="2709863" y="2944813"/>
            <a:ext cx="1268412" cy="1381125"/>
            <a:chOff x="2652119" y="2871114"/>
            <a:chExt cx="1521509" cy="1654770"/>
          </a:xfrm>
        </p:grpSpPr>
        <p:sp>
          <p:nvSpPr>
            <p:cNvPr id="12341" name="AutoShape 55"/>
            <p:cNvSpPr>
              <a:spLocks noChangeArrowheads="1"/>
            </p:cNvSpPr>
            <p:nvPr/>
          </p:nvSpPr>
          <p:spPr bwMode="auto">
            <a:xfrm>
              <a:off x="2652119" y="3002354"/>
              <a:ext cx="1521509" cy="1523530"/>
            </a:xfrm>
            <a:prstGeom prst="ellipse">
              <a:avLst/>
            </a:prstGeom>
            <a:gradFill rotWithShape="1">
              <a:gsLst>
                <a:gs pos="0">
                  <a:schemeClr val="accent1"/>
                </a:gs>
                <a:gs pos="100000">
                  <a:schemeClr val="accent2"/>
                </a:gs>
              </a:gsLst>
              <a:lin ang="2700000" scaled="1"/>
            </a:gradFill>
            <a:ln w="25400">
              <a:noFill/>
              <a:round/>
              <a:headEnd/>
              <a:tailEnd/>
            </a:ln>
            <a:effectLst>
              <a:outerShdw dist="38100" dir="5400000" algn="t" rotWithShape="0">
                <a:srgbClr val="808080">
                  <a:alpha val="39998"/>
                </a:srgbClr>
              </a:outerShdw>
            </a:effectLst>
          </p:spPr>
          <p:txBody>
            <a:bodyPr/>
            <a:lstStyle/>
            <a:p>
              <a:pPr>
                <a:lnSpc>
                  <a:spcPct val="90000"/>
                </a:lnSpc>
              </a:pPr>
              <a:endParaRPr lang="zh-CN" sz="1200">
                <a:solidFill>
                  <a:srgbClr val="FFFFFF"/>
                </a:solidFill>
                <a:latin typeface="Heiti SC Medium" charset="-122"/>
                <a:ea typeface="Heiti SC Medium" charset="-122"/>
              </a:endParaRPr>
            </a:p>
          </p:txBody>
        </p:sp>
        <p:grpSp>
          <p:nvGrpSpPr>
            <p:cNvPr id="8" name="Group 17"/>
            <p:cNvGrpSpPr>
              <a:grpSpLocks/>
            </p:cNvGrpSpPr>
            <p:nvPr/>
          </p:nvGrpSpPr>
          <p:grpSpPr bwMode="auto">
            <a:xfrm>
              <a:off x="2917187" y="3147365"/>
              <a:ext cx="991373" cy="1247512"/>
              <a:chOff x="2962654" y="2528088"/>
              <a:chExt cx="2212848" cy="2784576"/>
            </a:xfrm>
          </p:grpSpPr>
          <p:grpSp>
            <p:nvGrpSpPr>
              <p:cNvPr id="9" name="Group 16"/>
              <p:cNvGrpSpPr>
                <a:grpSpLocks/>
              </p:cNvGrpSpPr>
              <p:nvPr/>
            </p:nvGrpSpPr>
            <p:grpSpPr bwMode="auto">
              <a:xfrm>
                <a:off x="2962654" y="2528088"/>
                <a:ext cx="2212848" cy="1618545"/>
                <a:chOff x="6044184" y="1394232"/>
                <a:chExt cx="3264408" cy="2387688"/>
              </a:xfrm>
            </p:grpSpPr>
            <p:pic>
              <p:nvPicPr>
                <p:cNvPr id="12346" name="Picture 85" descr="service_1065_256.png"/>
                <p:cNvPicPr>
                  <a:picLocks noChangeAspect="1"/>
                </p:cNvPicPr>
                <p:nvPr/>
              </p:nvPicPr>
              <p:blipFill>
                <a:blip r:embed="rId5"/>
                <a:srcRect/>
                <a:stretch>
                  <a:fillRect/>
                </a:stretch>
              </p:blipFill>
              <p:spPr bwMode="auto">
                <a:xfrm>
                  <a:off x="6772200" y="1394232"/>
                  <a:ext cx="1714728" cy="1714728"/>
                </a:xfrm>
                <a:prstGeom prst="rect">
                  <a:avLst/>
                </a:prstGeom>
                <a:noFill/>
                <a:ln w="9525">
                  <a:noFill/>
                  <a:miter lim="800000"/>
                  <a:headEnd/>
                  <a:tailEnd/>
                </a:ln>
              </p:spPr>
            </p:pic>
            <p:pic>
              <p:nvPicPr>
                <p:cNvPr id="12347" name="Picture 86" descr="Cisco_device_generic_1191_256.png"/>
                <p:cNvPicPr>
                  <a:picLocks noChangeAspect="1"/>
                </p:cNvPicPr>
                <p:nvPr/>
              </p:nvPicPr>
              <p:blipFill>
                <a:blip r:embed="rId6"/>
                <a:srcRect/>
                <a:stretch>
                  <a:fillRect/>
                </a:stretch>
              </p:blipFill>
              <p:spPr bwMode="auto">
                <a:xfrm>
                  <a:off x="6044184" y="2462136"/>
                  <a:ext cx="1319784" cy="1319784"/>
                </a:xfrm>
                <a:prstGeom prst="rect">
                  <a:avLst/>
                </a:prstGeom>
                <a:noFill/>
                <a:ln w="9525">
                  <a:noFill/>
                  <a:miter lim="800000"/>
                  <a:headEnd/>
                  <a:tailEnd/>
                </a:ln>
              </p:spPr>
            </p:pic>
            <p:pic>
              <p:nvPicPr>
                <p:cNvPr id="12348" name="Picture 87" descr="Hardware_1185_256.png"/>
                <p:cNvPicPr>
                  <a:picLocks noChangeAspect="1"/>
                </p:cNvPicPr>
                <p:nvPr/>
              </p:nvPicPr>
              <p:blipFill>
                <a:blip r:embed="rId7"/>
                <a:srcRect/>
                <a:stretch>
                  <a:fillRect/>
                </a:stretch>
              </p:blipFill>
              <p:spPr bwMode="auto">
                <a:xfrm>
                  <a:off x="7593864" y="2067192"/>
                  <a:ext cx="1714728" cy="1714728"/>
                </a:xfrm>
                <a:prstGeom prst="rect">
                  <a:avLst/>
                </a:prstGeom>
                <a:noFill/>
                <a:ln w="9525">
                  <a:noFill/>
                  <a:miter lim="800000"/>
                  <a:headEnd/>
                  <a:tailEnd/>
                </a:ln>
              </p:spPr>
            </p:pic>
          </p:grpSp>
          <p:pic>
            <p:nvPicPr>
              <p:cNvPr id="12345" name="Picture 84" descr="monitor_0023_256.png"/>
              <p:cNvPicPr>
                <a:picLocks noChangeAspect="1"/>
              </p:cNvPicPr>
              <p:nvPr/>
            </p:nvPicPr>
            <p:blipFill>
              <a:blip r:embed="rId8"/>
              <a:srcRect/>
              <a:stretch>
                <a:fillRect/>
              </a:stretch>
            </p:blipFill>
            <p:spPr bwMode="auto">
              <a:xfrm>
                <a:off x="3115056" y="3599688"/>
                <a:ext cx="1712976" cy="1712976"/>
              </a:xfrm>
              <a:prstGeom prst="rect">
                <a:avLst/>
              </a:prstGeom>
              <a:noFill/>
              <a:ln w="9525">
                <a:noFill/>
                <a:miter lim="800000"/>
                <a:headEnd/>
                <a:tailEnd/>
              </a:ln>
            </p:spPr>
          </p:pic>
        </p:grpSp>
        <p:sp>
          <p:nvSpPr>
            <p:cNvPr id="18" name="Freeform 82"/>
            <p:cNvSpPr/>
            <p:nvPr/>
          </p:nvSpPr>
          <p:spPr>
            <a:xfrm>
              <a:off x="2709247" y="2871114"/>
              <a:ext cx="1403444" cy="905368"/>
            </a:xfrm>
            <a:custGeom>
              <a:avLst/>
              <a:gdLst>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380245 h 611108"/>
                <a:gd name="connsiteX1" fmla="*/ 1127157 w 1127157"/>
                <a:gd name="connsiteY1" fmla="*/ 380245 h 611108"/>
                <a:gd name="connsiteX2" fmla="*/ 552262 w 1127157"/>
                <a:gd name="connsiteY2" fmla="*/ 611108 h 611108"/>
                <a:gd name="connsiteX3" fmla="*/ 0 w 1127157"/>
                <a:gd name="connsiteY3" fmla="*/ 380245 h 611108"/>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95816 w 1315017"/>
                <a:gd name="connsiteY0" fmla="*/ 525101 h 755964"/>
                <a:gd name="connsiteX1" fmla="*/ 1222973 w 1315017"/>
                <a:gd name="connsiteY1" fmla="*/ 525101 h 755964"/>
                <a:gd name="connsiteX2" fmla="*/ 648078 w 1315017"/>
                <a:gd name="connsiteY2" fmla="*/ 755964 h 755964"/>
                <a:gd name="connsiteX3" fmla="*/ 95816 w 1315017"/>
                <a:gd name="connsiteY3" fmla="*/ 525101 h 755964"/>
                <a:gd name="connsiteX0" fmla="*/ 95816 w 1315017"/>
                <a:gd name="connsiteY0" fmla="*/ 525101 h 755964"/>
                <a:gd name="connsiteX1" fmla="*/ 1222973 w 1315017"/>
                <a:gd name="connsiteY1" fmla="*/ 525101 h 755964"/>
                <a:gd name="connsiteX2" fmla="*/ 648078 w 1315017"/>
                <a:gd name="connsiteY2" fmla="*/ 755964 h 755964"/>
                <a:gd name="connsiteX3" fmla="*/ 95816 w 1315017"/>
                <a:gd name="connsiteY3" fmla="*/ 525101 h 755964"/>
                <a:gd name="connsiteX0" fmla="*/ 95816 w 1315017"/>
                <a:gd name="connsiteY0" fmla="*/ 525101 h 760491"/>
                <a:gd name="connsiteX1" fmla="*/ 1222973 w 1315017"/>
                <a:gd name="connsiteY1" fmla="*/ 525101 h 760491"/>
                <a:gd name="connsiteX2" fmla="*/ 648078 w 1315017"/>
                <a:gd name="connsiteY2" fmla="*/ 755964 h 760491"/>
                <a:gd name="connsiteX3" fmla="*/ 95816 w 1315017"/>
                <a:gd name="connsiteY3" fmla="*/ 525101 h 760491"/>
                <a:gd name="connsiteX0" fmla="*/ 27915 w 1247116"/>
                <a:gd name="connsiteY0" fmla="*/ 525101 h 760491"/>
                <a:gd name="connsiteX1" fmla="*/ 1155072 w 1247116"/>
                <a:gd name="connsiteY1" fmla="*/ 525101 h 760491"/>
                <a:gd name="connsiteX2" fmla="*/ 580177 w 1247116"/>
                <a:gd name="connsiteY2" fmla="*/ 755964 h 760491"/>
                <a:gd name="connsiteX3" fmla="*/ 27915 w 1247116"/>
                <a:gd name="connsiteY3" fmla="*/ 525101 h 760491"/>
                <a:gd name="connsiteX0" fmla="*/ 27915 w 1183742"/>
                <a:gd name="connsiteY0" fmla="*/ 525101 h 760491"/>
                <a:gd name="connsiteX1" fmla="*/ 1155072 w 1183742"/>
                <a:gd name="connsiteY1" fmla="*/ 525101 h 760491"/>
                <a:gd name="connsiteX2" fmla="*/ 580177 w 1183742"/>
                <a:gd name="connsiteY2" fmla="*/ 755964 h 760491"/>
                <a:gd name="connsiteX3" fmla="*/ 27915 w 1183742"/>
                <a:gd name="connsiteY3" fmla="*/ 525101 h 760491"/>
                <a:gd name="connsiteX0" fmla="*/ 27915 w 1183742"/>
                <a:gd name="connsiteY0" fmla="*/ 534154 h 769544"/>
                <a:gd name="connsiteX1" fmla="*/ 1155072 w 1183742"/>
                <a:gd name="connsiteY1" fmla="*/ 534154 h 769544"/>
                <a:gd name="connsiteX2" fmla="*/ 580177 w 1183742"/>
                <a:gd name="connsiteY2" fmla="*/ 765017 h 769544"/>
                <a:gd name="connsiteX3" fmla="*/ 27915 w 1183742"/>
                <a:gd name="connsiteY3" fmla="*/ 534154 h 769544"/>
                <a:gd name="connsiteX0" fmla="*/ 27915 w 1183742"/>
                <a:gd name="connsiteY0" fmla="*/ 534154 h 769544"/>
                <a:gd name="connsiteX1" fmla="*/ 1155072 w 1183742"/>
                <a:gd name="connsiteY1" fmla="*/ 534154 h 769544"/>
                <a:gd name="connsiteX2" fmla="*/ 580177 w 1183742"/>
                <a:gd name="connsiteY2" fmla="*/ 765017 h 769544"/>
                <a:gd name="connsiteX3" fmla="*/ 27915 w 1183742"/>
                <a:gd name="connsiteY3" fmla="*/ 534154 h 769544"/>
              </a:gdLst>
              <a:ahLst/>
              <a:cxnLst>
                <a:cxn ang="0">
                  <a:pos x="connsiteX0" y="connsiteY0"/>
                </a:cxn>
                <a:cxn ang="0">
                  <a:pos x="connsiteX1" y="connsiteY1"/>
                </a:cxn>
                <a:cxn ang="0">
                  <a:pos x="connsiteX2" y="connsiteY2"/>
                </a:cxn>
                <a:cxn ang="0">
                  <a:pos x="connsiteX3" y="connsiteY3"/>
                </a:cxn>
              </a:cxnLst>
              <a:rect l="l" t="t" r="r" b="b"/>
              <a:pathLst>
                <a:path w="1183742" h="769544">
                  <a:moveTo>
                    <a:pt x="27915" y="534154"/>
                  </a:moveTo>
                  <a:cubicBezTo>
                    <a:pt x="227091" y="0"/>
                    <a:pt x="964948" y="18106"/>
                    <a:pt x="1155072" y="534154"/>
                  </a:cubicBezTo>
                  <a:cubicBezTo>
                    <a:pt x="1183742" y="622425"/>
                    <a:pt x="962685" y="760490"/>
                    <a:pt x="580177" y="765017"/>
                  </a:cubicBezTo>
                  <a:cubicBezTo>
                    <a:pt x="188615" y="769544"/>
                    <a:pt x="0" y="613371"/>
                    <a:pt x="27915" y="534154"/>
                  </a:cubicBezTo>
                  <a:close/>
                </a:path>
              </a:pathLst>
            </a:custGeom>
            <a:gradFill flip="none" rotWithShape="1">
              <a:gsLst>
                <a:gs pos="0">
                  <a:schemeClr val="bg1">
                    <a:alpha val="58000"/>
                  </a:schemeClr>
                </a:gs>
                <a:gs pos="74000">
                  <a:schemeClr val="bg1">
                    <a:alpha val="18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400" dirty="0">
                <a:solidFill>
                  <a:srgbClr val="FFFFFF"/>
                </a:solidFill>
                <a:latin typeface="Heiti SC Medium"/>
                <a:ea typeface="Heiti SC Medium"/>
                <a:cs typeface="Heiti SC Medium"/>
              </a:endParaRPr>
            </a:p>
          </p:txBody>
        </p:sp>
      </p:grpSp>
      <p:grpSp>
        <p:nvGrpSpPr>
          <p:cNvPr id="10" name="Group 4"/>
          <p:cNvGrpSpPr>
            <a:grpSpLocks/>
          </p:cNvGrpSpPr>
          <p:nvPr/>
        </p:nvGrpSpPr>
        <p:grpSpPr bwMode="auto">
          <a:xfrm>
            <a:off x="4957763" y="2944813"/>
            <a:ext cx="1268412" cy="1381125"/>
            <a:chOff x="4900391" y="2871114"/>
            <a:chExt cx="1521509" cy="1654770"/>
          </a:xfrm>
        </p:grpSpPr>
        <p:sp>
          <p:nvSpPr>
            <p:cNvPr id="12336" name="AutoShape 55"/>
            <p:cNvSpPr>
              <a:spLocks noChangeArrowheads="1"/>
            </p:cNvSpPr>
            <p:nvPr/>
          </p:nvSpPr>
          <p:spPr bwMode="auto">
            <a:xfrm>
              <a:off x="4900391" y="3002354"/>
              <a:ext cx="1521509" cy="1523530"/>
            </a:xfrm>
            <a:prstGeom prst="ellipse">
              <a:avLst/>
            </a:prstGeom>
            <a:gradFill rotWithShape="1">
              <a:gsLst>
                <a:gs pos="0">
                  <a:schemeClr val="accent1"/>
                </a:gs>
                <a:gs pos="100000">
                  <a:schemeClr val="accent2"/>
                </a:gs>
              </a:gsLst>
              <a:lin ang="2700000" scaled="1"/>
            </a:gradFill>
            <a:ln w="25400">
              <a:noFill/>
              <a:round/>
              <a:headEnd/>
              <a:tailEnd/>
            </a:ln>
            <a:effectLst>
              <a:outerShdw dist="38100" dir="5400000" algn="t" rotWithShape="0">
                <a:srgbClr val="808080">
                  <a:alpha val="39998"/>
                </a:srgbClr>
              </a:outerShdw>
            </a:effectLst>
          </p:spPr>
          <p:txBody>
            <a:bodyPr/>
            <a:lstStyle/>
            <a:p>
              <a:pPr>
                <a:lnSpc>
                  <a:spcPct val="90000"/>
                </a:lnSpc>
              </a:pPr>
              <a:endParaRPr lang="zh-CN" sz="1200">
                <a:solidFill>
                  <a:srgbClr val="FFFFFF"/>
                </a:solidFill>
                <a:latin typeface="Heiti SC Medium" charset="-122"/>
                <a:ea typeface="Heiti SC Medium" charset="-122"/>
              </a:endParaRPr>
            </a:p>
          </p:txBody>
        </p:sp>
        <p:grpSp>
          <p:nvGrpSpPr>
            <p:cNvPr id="12" name="Group 23"/>
            <p:cNvGrpSpPr>
              <a:grpSpLocks/>
            </p:cNvGrpSpPr>
            <p:nvPr/>
          </p:nvGrpSpPr>
          <p:grpSpPr bwMode="auto">
            <a:xfrm>
              <a:off x="5213342" y="3269933"/>
              <a:ext cx="895605" cy="1109525"/>
              <a:chOff x="5058807" y="2644140"/>
              <a:chExt cx="1836643" cy="2275334"/>
            </a:xfrm>
          </p:grpSpPr>
          <p:pic>
            <p:nvPicPr>
              <p:cNvPr id="12339" name="Picture 92" descr="database_1034_256.png"/>
              <p:cNvPicPr>
                <a:picLocks noChangeAspect="1"/>
              </p:cNvPicPr>
              <p:nvPr/>
            </p:nvPicPr>
            <p:blipFill>
              <a:blip r:embed="rId9"/>
              <a:srcRect/>
              <a:stretch>
                <a:fillRect/>
              </a:stretch>
            </p:blipFill>
            <p:spPr bwMode="auto">
              <a:xfrm>
                <a:off x="5058807" y="2644140"/>
                <a:ext cx="1836643" cy="2001012"/>
              </a:xfrm>
              <a:prstGeom prst="rect">
                <a:avLst/>
              </a:prstGeom>
              <a:noFill/>
              <a:ln w="9525">
                <a:noFill/>
                <a:miter lim="800000"/>
                <a:headEnd/>
                <a:tailEnd/>
              </a:ln>
            </p:spPr>
          </p:pic>
          <p:pic>
            <p:nvPicPr>
              <p:cNvPr id="12340" name="Picture 93" descr="search_1068_256.png"/>
              <p:cNvPicPr>
                <a:picLocks noChangeAspect="1"/>
              </p:cNvPicPr>
              <p:nvPr/>
            </p:nvPicPr>
            <p:blipFill>
              <a:blip r:embed="rId10"/>
              <a:srcRect/>
              <a:stretch>
                <a:fillRect/>
              </a:stretch>
            </p:blipFill>
            <p:spPr bwMode="auto">
              <a:xfrm>
                <a:off x="5231362" y="3475370"/>
                <a:ext cx="1444103" cy="1444104"/>
              </a:xfrm>
              <a:prstGeom prst="rect">
                <a:avLst/>
              </a:prstGeom>
              <a:noFill/>
              <a:ln w="9525">
                <a:noFill/>
                <a:miter lim="800000"/>
                <a:headEnd/>
                <a:tailEnd/>
              </a:ln>
            </p:spPr>
          </p:pic>
        </p:grpSp>
        <p:sp>
          <p:nvSpPr>
            <p:cNvPr id="27" name="Freeform 91"/>
            <p:cNvSpPr/>
            <p:nvPr/>
          </p:nvSpPr>
          <p:spPr>
            <a:xfrm>
              <a:off x="4955614" y="2871114"/>
              <a:ext cx="1403446" cy="905368"/>
            </a:xfrm>
            <a:custGeom>
              <a:avLst/>
              <a:gdLst>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380245 h 611108"/>
                <a:gd name="connsiteX1" fmla="*/ 1127157 w 1127157"/>
                <a:gd name="connsiteY1" fmla="*/ 380245 h 611108"/>
                <a:gd name="connsiteX2" fmla="*/ 552262 w 1127157"/>
                <a:gd name="connsiteY2" fmla="*/ 611108 h 611108"/>
                <a:gd name="connsiteX3" fmla="*/ 0 w 1127157"/>
                <a:gd name="connsiteY3" fmla="*/ 380245 h 611108"/>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95816 w 1315017"/>
                <a:gd name="connsiteY0" fmla="*/ 525101 h 755964"/>
                <a:gd name="connsiteX1" fmla="*/ 1222973 w 1315017"/>
                <a:gd name="connsiteY1" fmla="*/ 525101 h 755964"/>
                <a:gd name="connsiteX2" fmla="*/ 648078 w 1315017"/>
                <a:gd name="connsiteY2" fmla="*/ 755964 h 755964"/>
                <a:gd name="connsiteX3" fmla="*/ 95816 w 1315017"/>
                <a:gd name="connsiteY3" fmla="*/ 525101 h 755964"/>
                <a:gd name="connsiteX0" fmla="*/ 95816 w 1315017"/>
                <a:gd name="connsiteY0" fmla="*/ 525101 h 755964"/>
                <a:gd name="connsiteX1" fmla="*/ 1222973 w 1315017"/>
                <a:gd name="connsiteY1" fmla="*/ 525101 h 755964"/>
                <a:gd name="connsiteX2" fmla="*/ 648078 w 1315017"/>
                <a:gd name="connsiteY2" fmla="*/ 755964 h 755964"/>
                <a:gd name="connsiteX3" fmla="*/ 95816 w 1315017"/>
                <a:gd name="connsiteY3" fmla="*/ 525101 h 755964"/>
                <a:gd name="connsiteX0" fmla="*/ 95816 w 1315017"/>
                <a:gd name="connsiteY0" fmla="*/ 525101 h 760491"/>
                <a:gd name="connsiteX1" fmla="*/ 1222973 w 1315017"/>
                <a:gd name="connsiteY1" fmla="*/ 525101 h 760491"/>
                <a:gd name="connsiteX2" fmla="*/ 648078 w 1315017"/>
                <a:gd name="connsiteY2" fmla="*/ 755964 h 760491"/>
                <a:gd name="connsiteX3" fmla="*/ 95816 w 1315017"/>
                <a:gd name="connsiteY3" fmla="*/ 525101 h 760491"/>
                <a:gd name="connsiteX0" fmla="*/ 27915 w 1247116"/>
                <a:gd name="connsiteY0" fmla="*/ 525101 h 760491"/>
                <a:gd name="connsiteX1" fmla="*/ 1155072 w 1247116"/>
                <a:gd name="connsiteY1" fmla="*/ 525101 h 760491"/>
                <a:gd name="connsiteX2" fmla="*/ 580177 w 1247116"/>
                <a:gd name="connsiteY2" fmla="*/ 755964 h 760491"/>
                <a:gd name="connsiteX3" fmla="*/ 27915 w 1247116"/>
                <a:gd name="connsiteY3" fmla="*/ 525101 h 760491"/>
                <a:gd name="connsiteX0" fmla="*/ 27915 w 1183742"/>
                <a:gd name="connsiteY0" fmla="*/ 525101 h 760491"/>
                <a:gd name="connsiteX1" fmla="*/ 1155072 w 1183742"/>
                <a:gd name="connsiteY1" fmla="*/ 525101 h 760491"/>
                <a:gd name="connsiteX2" fmla="*/ 580177 w 1183742"/>
                <a:gd name="connsiteY2" fmla="*/ 755964 h 760491"/>
                <a:gd name="connsiteX3" fmla="*/ 27915 w 1183742"/>
                <a:gd name="connsiteY3" fmla="*/ 525101 h 760491"/>
                <a:gd name="connsiteX0" fmla="*/ 27915 w 1183742"/>
                <a:gd name="connsiteY0" fmla="*/ 534154 h 769544"/>
                <a:gd name="connsiteX1" fmla="*/ 1155072 w 1183742"/>
                <a:gd name="connsiteY1" fmla="*/ 534154 h 769544"/>
                <a:gd name="connsiteX2" fmla="*/ 580177 w 1183742"/>
                <a:gd name="connsiteY2" fmla="*/ 765017 h 769544"/>
                <a:gd name="connsiteX3" fmla="*/ 27915 w 1183742"/>
                <a:gd name="connsiteY3" fmla="*/ 534154 h 769544"/>
                <a:gd name="connsiteX0" fmla="*/ 27915 w 1183742"/>
                <a:gd name="connsiteY0" fmla="*/ 534154 h 769544"/>
                <a:gd name="connsiteX1" fmla="*/ 1155072 w 1183742"/>
                <a:gd name="connsiteY1" fmla="*/ 534154 h 769544"/>
                <a:gd name="connsiteX2" fmla="*/ 580177 w 1183742"/>
                <a:gd name="connsiteY2" fmla="*/ 765017 h 769544"/>
                <a:gd name="connsiteX3" fmla="*/ 27915 w 1183742"/>
                <a:gd name="connsiteY3" fmla="*/ 534154 h 769544"/>
              </a:gdLst>
              <a:ahLst/>
              <a:cxnLst>
                <a:cxn ang="0">
                  <a:pos x="connsiteX0" y="connsiteY0"/>
                </a:cxn>
                <a:cxn ang="0">
                  <a:pos x="connsiteX1" y="connsiteY1"/>
                </a:cxn>
                <a:cxn ang="0">
                  <a:pos x="connsiteX2" y="connsiteY2"/>
                </a:cxn>
                <a:cxn ang="0">
                  <a:pos x="connsiteX3" y="connsiteY3"/>
                </a:cxn>
              </a:cxnLst>
              <a:rect l="l" t="t" r="r" b="b"/>
              <a:pathLst>
                <a:path w="1183742" h="769544">
                  <a:moveTo>
                    <a:pt x="27915" y="534154"/>
                  </a:moveTo>
                  <a:cubicBezTo>
                    <a:pt x="227091" y="0"/>
                    <a:pt x="964948" y="18106"/>
                    <a:pt x="1155072" y="534154"/>
                  </a:cubicBezTo>
                  <a:cubicBezTo>
                    <a:pt x="1183742" y="622425"/>
                    <a:pt x="962685" y="760490"/>
                    <a:pt x="580177" y="765017"/>
                  </a:cubicBezTo>
                  <a:cubicBezTo>
                    <a:pt x="188615" y="769544"/>
                    <a:pt x="0" y="613371"/>
                    <a:pt x="27915" y="534154"/>
                  </a:cubicBezTo>
                  <a:close/>
                </a:path>
              </a:pathLst>
            </a:custGeom>
            <a:gradFill flip="none" rotWithShape="1">
              <a:gsLst>
                <a:gs pos="0">
                  <a:schemeClr val="bg1">
                    <a:alpha val="58000"/>
                  </a:schemeClr>
                </a:gs>
                <a:gs pos="74000">
                  <a:schemeClr val="bg1">
                    <a:alpha val="18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400" dirty="0">
                <a:solidFill>
                  <a:srgbClr val="FFFFFF"/>
                </a:solidFill>
                <a:latin typeface="Heiti SC Medium"/>
                <a:ea typeface="Heiti SC Medium"/>
                <a:cs typeface="Heiti SC Medium"/>
              </a:endParaRPr>
            </a:p>
          </p:txBody>
        </p:sp>
      </p:grpSp>
      <p:grpSp>
        <p:nvGrpSpPr>
          <p:cNvPr id="13" name="Group 3"/>
          <p:cNvGrpSpPr>
            <a:grpSpLocks/>
          </p:cNvGrpSpPr>
          <p:nvPr/>
        </p:nvGrpSpPr>
        <p:grpSpPr bwMode="auto">
          <a:xfrm>
            <a:off x="7239000" y="2944813"/>
            <a:ext cx="1270000" cy="1381125"/>
            <a:chOff x="7182632" y="2871114"/>
            <a:chExt cx="1521509" cy="1654770"/>
          </a:xfrm>
        </p:grpSpPr>
        <p:sp>
          <p:nvSpPr>
            <p:cNvPr id="12333" name="AutoShape 55"/>
            <p:cNvSpPr>
              <a:spLocks noChangeArrowheads="1"/>
            </p:cNvSpPr>
            <p:nvPr/>
          </p:nvSpPr>
          <p:spPr bwMode="auto">
            <a:xfrm>
              <a:off x="7182632" y="3002354"/>
              <a:ext cx="1521509" cy="1523530"/>
            </a:xfrm>
            <a:prstGeom prst="ellipse">
              <a:avLst/>
            </a:prstGeom>
            <a:gradFill rotWithShape="1">
              <a:gsLst>
                <a:gs pos="0">
                  <a:schemeClr val="accent1"/>
                </a:gs>
                <a:gs pos="100000">
                  <a:schemeClr val="accent2"/>
                </a:gs>
              </a:gsLst>
              <a:lin ang="2700000" scaled="1"/>
            </a:gradFill>
            <a:ln w="25400">
              <a:noFill/>
              <a:round/>
              <a:headEnd/>
              <a:tailEnd/>
            </a:ln>
            <a:effectLst>
              <a:outerShdw dist="38100" dir="5400000" algn="t" rotWithShape="0">
                <a:srgbClr val="808080">
                  <a:alpha val="39998"/>
                </a:srgbClr>
              </a:outerShdw>
            </a:effectLst>
          </p:spPr>
          <p:txBody>
            <a:bodyPr/>
            <a:lstStyle/>
            <a:p>
              <a:pPr>
                <a:lnSpc>
                  <a:spcPct val="90000"/>
                </a:lnSpc>
              </a:pPr>
              <a:endParaRPr lang="zh-CN" sz="1200">
                <a:solidFill>
                  <a:srgbClr val="FFFFFF"/>
                </a:solidFill>
                <a:latin typeface="Heiti SC Medium" charset="-122"/>
                <a:ea typeface="Heiti SC Medium" charset="-122"/>
              </a:endParaRPr>
            </a:p>
          </p:txBody>
        </p:sp>
        <p:pic>
          <p:nvPicPr>
            <p:cNvPr id="12334" name="Picture 96"/>
            <p:cNvPicPr>
              <a:picLocks noChangeAspect="1"/>
            </p:cNvPicPr>
            <p:nvPr/>
          </p:nvPicPr>
          <p:blipFill>
            <a:blip r:embed="rId11"/>
            <a:srcRect/>
            <a:stretch>
              <a:fillRect/>
            </a:stretch>
          </p:blipFill>
          <p:spPr bwMode="auto">
            <a:xfrm>
              <a:off x="7444343" y="3276631"/>
              <a:ext cx="998087" cy="998087"/>
            </a:xfrm>
            <a:prstGeom prst="rect">
              <a:avLst/>
            </a:prstGeom>
            <a:noFill/>
            <a:ln w="9525">
              <a:noFill/>
              <a:miter lim="800000"/>
              <a:headEnd/>
              <a:tailEnd/>
            </a:ln>
          </p:spPr>
        </p:pic>
        <p:sp>
          <p:nvSpPr>
            <p:cNvPr id="33" name="Freeform 97"/>
            <p:cNvSpPr/>
            <p:nvPr/>
          </p:nvSpPr>
          <p:spPr>
            <a:xfrm>
              <a:off x="7241591" y="2871114"/>
              <a:ext cx="1403592" cy="905368"/>
            </a:xfrm>
            <a:custGeom>
              <a:avLst/>
              <a:gdLst>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0 h 230863"/>
                <a:gd name="connsiteX1" fmla="*/ 1127157 w 1127157"/>
                <a:gd name="connsiteY1" fmla="*/ 0 h 230863"/>
                <a:gd name="connsiteX2" fmla="*/ 552262 w 1127157"/>
                <a:gd name="connsiteY2" fmla="*/ 230863 h 230863"/>
                <a:gd name="connsiteX3" fmla="*/ 0 w 1127157"/>
                <a:gd name="connsiteY3" fmla="*/ 0 h 230863"/>
                <a:gd name="connsiteX0" fmla="*/ 0 w 1127157"/>
                <a:gd name="connsiteY0" fmla="*/ 380245 h 611108"/>
                <a:gd name="connsiteX1" fmla="*/ 1127157 w 1127157"/>
                <a:gd name="connsiteY1" fmla="*/ 380245 h 611108"/>
                <a:gd name="connsiteX2" fmla="*/ 552262 w 1127157"/>
                <a:gd name="connsiteY2" fmla="*/ 611108 h 611108"/>
                <a:gd name="connsiteX3" fmla="*/ 0 w 1127157"/>
                <a:gd name="connsiteY3" fmla="*/ 380245 h 611108"/>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0 w 1127157"/>
                <a:gd name="connsiteY0" fmla="*/ 525101 h 755964"/>
                <a:gd name="connsiteX1" fmla="*/ 1127157 w 1127157"/>
                <a:gd name="connsiteY1" fmla="*/ 525101 h 755964"/>
                <a:gd name="connsiteX2" fmla="*/ 552262 w 1127157"/>
                <a:gd name="connsiteY2" fmla="*/ 755964 h 755964"/>
                <a:gd name="connsiteX3" fmla="*/ 0 w 1127157"/>
                <a:gd name="connsiteY3" fmla="*/ 525101 h 755964"/>
                <a:gd name="connsiteX0" fmla="*/ 95816 w 1315017"/>
                <a:gd name="connsiteY0" fmla="*/ 525101 h 755964"/>
                <a:gd name="connsiteX1" fmla="*/ 1222973 w 1315017"/>
                <a:gd name="connsiteY1" fmla="*/ 525101 h 755964"/>
                <a:gd name="connsiteX2" fmla="*/ 648078 w 1315017"/>
                <a:gd name="connsiteY2" fmla="*/ 755964 h 755964"/>
                <a:gd name="connsiteX3" fmla="*/ 95816 w 1315017"/>
                <a:gd name="connsiteY3" fmla="*/ 525101 h 755964"/>
                <a:gd name="connsiteX0" fmla="*/ 95816 w 1315017"/>
                <a:gd name="connsiteY0" fmla="*/ 525101 h 755964"/>
                <a:gd name="connsiteX1" fmla="*/ 1222973 w 1315017"/>
                <a:gd name="connsiteY1" fmla="*/ 525101 h 755964"/>
                <a:gd name="connsiteX2" fmla="*/ 648078 w 1315017"/>
                <a:gd name="connsiteY2" fmla="*/ 755964 h 755964"/>
                <a:gd name="connsiteX3" fmla="*/ 95816 w 1315017"/>
                <a:gd name="connsiteY3" fmla="*/ 525101 h 755964"/>
                <a:gd name="connsiteX0" fmla="*/ 95816 w 1315017"/>
                <a:gd name="connsiteY0" fmla="*/ 525101 h 760491"/>
                <a:gd name="connsiteX1" fmla="*/ 1222973 w 1315017"/>
                <a:gd name="connsiteY1" fmla="*/ 525101 h 760491"/>
                <a:gd name="connsiteX2" fmla="*/ 648078 w 1315017"/>
                <a:gd name="connsiteY2" fmla="*/ 755964 h 760491"/>
                <a:gd name="connsiteX3" fmla="*/ 95816 w 1315017"/>
                <a:gd name="connsiteY3" fmla="*/ 525101 h 760491"/>
                <a:gd name="connsiteX0" fmla="*/ 27915 w 1247116"/>
                <a:gd name="connsiteY0" fmla="*/ 525101 h 760491"/>
                <a:gd name="connsiteX1" fmla="*/ 1155072 w 1247116"/>
                <a:gd name="connsiteY1" fmla="*/ 525101 h 760491"/>
                <a:gd name="connsiteX2" fmla="*/ 580177 w 1247116"/>
                <a:gd name="connsiteY2" fmla="*/ 755964 h 760491"/>
                <a:gd name="connsiteX3" fmla="*/ 27915 w 1247116"/>
                <a:gd name="connsiteY3" fmla="*/ 525101 h 760491"/>
                <a:gd name="connsiteX0" fmla="*/ 27915 w 1183742"/>
                <a:gd name="connsiteY0" fmla="*/ 525101 h 760491"/>
                <a:gd name="connsiteX1" fmla="*/ 1155072 w 1183742"/>
                <a:gd name="connsiteY1" fmla="*/ 525101 h 760491"/>
                <a:gd name="connsiteX2" fmla="*/ 580177 w 1183742"/>
                <a:gd name="connsiteY2" fmla="*/ 755964 h 760491"/>
                <a:gd name="connsiteX3" fmla="*/ 27915 w 1183742"/>
                <a:gd name="connsiteY3" fmla="*/ 525101 h 760491"/>
                <a:gd name="connsiteX0" fmla="*/ 27915 w 1183742"/>
                <a:gd name="connsiteY0" fmla="*/ 534154 h 769544"/>
                <a:gd name="connsiteX1" fmla="*/ 1155072 w 1183742"/>
                <a:gd name="connsiteY1" fmla="*/ 534154 h 769544"/>
                <a:gd name="connsiteX2" fmla="*/ 580177 w 1183742"/>
                <a:gd name="connsiteY2" fmla="*/ 765017 h 769544"/>
                <a:gd name="connsiteX3" fmla="*/ 27915 w 1183742"/>
                <a:gd name="connsiteY3" fmla="*/ 534154 h 769544"/>
                <a:gd name="connsiteX0" fmla="*/ 27915 w 1183742"/>
                <a:gd name="connsiteY0" fmla="*/ 534154 h 769544"/>
                <a:gd name="connsiteX1" fmla="*/ 1155072 w 1183742"/>
                <a:gd name="connsiteY1" fmla="*/ 534154 h 769544"/>
                <a:gd name="connsiteX2" fmla="*/ 580177 w 1183742"/>
                <a:gd name="connsiteY2" fmla="*/ 765017 h 769544"/>
                <a:gd name="connsiteX3" fmla="*/ 27915 w 1183742"/>
                <a:gd name="connsiteY3" fmla="*/ 534154 h 769544"/>
              </a:gdLst>
              <a:ahLst/>
              <a:cxnLst>
                <a:cxn ang="0">
                  <a:pos x="connsiteX0" y="connsiteY0"/>
                </a:cxn>
                <a:cxn ang="0">
                  <a:pos x="connsiteX1" y="connsiteY1"/>
                </a:cxn>
                <a:cxn ang="0">
                  <a:pos x="connsiteX2" y="connsiteY2"/>
                </a:cxn>
                <a:cxn ang="0">
                  <a:pos x="connsiteX3" y="connsiteY3"/>
                </a:cxn>
              </a:cxnLst>
              <a:rect l="l" t="t" r="r" b="b"/>
              <a:pathLst>
                <a:path w="1183742" h="769544">
                  <a:moveTo>
                    <a:pt x="27915" y="534154"/>
                  </a:moveTo>
                  <a:cubicBezTo>
                    <a:pt x="227091" y="0"/>
                    <a:pt x="964948" y="18106"/>
                    <a:pt x="1155072" y="534154"/>
                  </a:cubicBezTo>
                  <a:cubicBezTo>
                    <a:pt x="1183742" y="622425"/>
                    <a:pt x="962685" y="760490"/>
                    <a:pt x="580177" y="765017"/>
                  </a:cubicBezTo>
                  <a:cubicBezTo>
                    <a:pt x="188615" y="769544"/>
                    <a:pt x="0" y="613371"/>
                    <a:pt x="27915" y="534154"/>
                  </a:cubicBezTo>
                  <a:close/>
                </a:path>
              </a:pathLst>
            </a:custGeom>
            <a:gradFill flip="none" rotWithShape="1">
              <a:gsLst>
                <a:gs pos="0">
                  <a:schemeClr val="bg1">
                    <a:alpha val="58000"/>
                  </a:schemeClr>
                </a:gs>
                <a:gs pos="74000">
                  <a:schemeClr val="bg1">
                    <a:alpha val="18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400" dirty="0">
                <a:solidFill>
                  <a:srgbClr val="FFFFFF"/>
                </a:solidFill>
                <a:latin typeface="Heiti SC Medium"/>
                <a:ea typeface="Heiti SC Medium"/>
                <a:cs typeface="Heiti SC Medium"/>
              </a:endParaRPr>
            </a:p>
          </p:txBody>
        </p:sp>
      </p:grpSp>
      <p:grpSp>
        <p:nvGrpSpPr>
          <p:cNvPr id="14" name="Group 71"/>
          <p:cNvGrpSpPr>
            <a:grpSpLocks/>
          </p:cNvGrpSpPr>
          <p:nvPr/>
        </p:nvGrpSpPr>
        <p:grpSpPr bwMode="auto">
          <a:xfrm>
            <a:off x="2265363" y="1676400"/>
            <a:ext cx="4541837" cy="2303463"/>
            <a:chOff x="3110035" y="2536866"/>
            <a:chExt cx="5444237" cy="2538371"/>
          </a:xfrm>
        </p:grpSpPr>
        <p:cxnSp>
          <p:nvCxnSpPr>
            <p:cNvPr id="35" name="Straight Connector 99"/>
            <p:cNvCxnSpPr/>
            <p:nvPr/>
          </p:nvCxnSpPr>
          <p:spPr>
            <a:xfrm>
              <a:off x="3039779" y="2536866"/>
              <a:ext cx="0" cy="2538371"/>
            </a:xfrm>
            <a:prstGeom prst="line">
              <a:avLst/>
            </a:prstGeom>
            <a:ln>
              <a:gradFill>
                <a:gsLst>
                  <a:gs pos="0">
                    <a:srgbClr val="92D050"/>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100"/>
            <p:cNvCxnSpPr/>
            <p:nvPr/>
          </p:nvCxnSpPr>
          <p:spPr>
            <a:xfrm>
              <a:off x="5714211" y="2536866"/>
              <a:ext cx="0" cy="2538371"/>
            </a:xfrm>
            <a:prstGeom prst="line">
              <a:avLst/>
            </a:prstGeom>
            <a:ln>
              <a:gradFill>
                <a:gsLst>
                  <a:gs pos="0">
                    <a:srgbClr val="92D050"/>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101"/>
            <p:cNvCxnSpPr/>
            <p:nvPr/>
          </p:nvCxnSpPr>
          <p:spPr>
            <a:xfrm>
              <a:off x="8483636" y="2536866"/>
              <a:ext cx="0" cy="2538371"/>
            </a:xfrm>
            <a:prstGeom prst="line">
              <a:avLst/>
            </a:prstGeom>
            <a:ln>
              <a:gradFill>
                <a:gsLst>
                  <a:gs pos="0">
                    <a:srgbClr val="92D050"/>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sp>
        <p:nvSpPr>
          <p:cNvPr id="12302" name="TextBox 102"/>
          <p:cNvSpPr txBox="1">
            <a:spLocks noChangeArrowheads="1"/>
          </p:cNvSpPr>
          <p:nvPr/>
        </p:nvSpPr>
        <p:spPr bwMode="auto">
          <a:xfrm>
            <a:off x="6985000" y="2184400"/>
            <a:ext cx="2141538" cy="307975"/>
          </a:xfrm>
          <a:prstGeom prst="rect">
            <a:avLst/>
          </a:prstGeom>
          <a:noFill/>
          <a:ln w="9525">
            <a:noFill/>
            <a:miter lim="800000"/>
            <a:headEnd/>
            <a:tailEnd/>
          </a:ln>
        </p:spPr>
        <p:txBody>
          <a:bodyPr anchor="b">
            <a:spAutoFit/>
          </a:bodyPr>
          <a:lstStyle/>
          <a:p>
            <a:pPr indent="-238125">
              <a:lnSpc>
                <a:spcPct val="85000"/>
              </a:lnSpc>
            </a:pPr>
            <a:r>
              <a:rPr lang="zh-CN" altLang="en-US" sz="1600">
                <a:solidFill>
                  <a:srgbClr val="FAA61A"/>
                </a:solidFill>
                <a:latin typeface="Heiti SC Medium" charset="-122"/>
                <a:ea typeface="Heiti SC Medium" charset="-122"/>
              </a:rPr>
              <a:t>可执行的建议方案</a:t>
            </a:r>
            <a:r>
              <a:rPr lang="en-US" altLang="ja-JP" sz="1600">
                <a:solidFill>
                  <a:srgbClr val="FAA61A"/>
                </a:solidFill>
                <a:latin typeface="Heiti SC Medium" charset="-122"/>
                <a:ea typeface="Heiti SC Medium" charset="-122"/>
              </a:rPr>
              <a:t>.</a:t>
            </a:r>
            <a:endParaRPr lang="en-US" altLang="zh-CN" sz="1600">
              <a:solidFill>
                <a:srgbClr val="FAA61A"/>
              </a:solidFill>
              <a:latin typeface="Heiti SC Medium" charset="-122"/>
              <a:ea typeface="Heiti SC Medium" charset="-122"/>
            </a:endParaRPr>
          </a:p>
        </p:txBody>
      </p:sp>
      <p:sp>
        <p:nvSpPr>
          <p:cNvPr id="12303" name="TextBox 103"/>
          <p:cNvSpPr txBox="1">
            <a:spLocks noChangeArrowheads="1"/>
          </p:cNvSpPr>
          <p:nvPr/>
        </p:nvSpPr>
        <p:spPr bwMode="auto">
          <a:xfrm>
            <a:off x="4749800" y="2184400"/>
            <a:ext cx="2141538" cy="307975"/>
          </a:xfrm>
          <a:prstGeom prst="rect">
            <a:avLst/>
          </a:prstGeom>
          <a:noFill/>
          <a:ln w="9525">
            <a:noFill/>
            <a:miter lim="800000"/>
            <a:headEnd/>
            <a:tailEnd/>
          </a:ln>
        </p:spPr>
        <p:txBody>
          <a:bodyPr anchor="b">
            <a:spAutoFit/>
          </a:bodyPr>
          <a:lstStyle/>
          <a:p>
            <a:pPr indent="-238125">
              <a:lnSpc>
                <a:spcPct val="85000"/>
              </a:lnSpc>
            </a:pPr>
            <a:r>
              <a:rPr lang="zh-CN" altLang="en-US" sz="1600">
                <a:solidFill>
                  <a:srgbClr val="FAA61A"/>
                </a:solidFill>
                <a:latin typeface="Heiti SC Medium" charset="-122"/>
                <a:ea typeface="Heiti SC Medium" charset="-122"/>
              </a:rPr>
              <a:t>思科智能数据库</a:t>
            </a:r>
          </a:p>
        </p:txBody>
      </p:sp>
      <p:sp>
        <p:nvSpPr>
          <p:cNvPr id="12304" name="TextBox 104"/>
          <p:cNvSpPr txBox="1">
            <a:spLocks noChangeArrowheads="1"/>
          </p:cNvSpPr>
          <p:nvPr/>
        </p:nvSpPr>
        <p:spPr bwMode="auto">
          <a:xfrm>
            <a:off x="2451100" y="2198688"/>
            <a:ext cx="2197100" cy="307975"/>
          </a:xfrm>
          <a:prstGeom prst="rect">
            <a:avLst/>
          </a:prstGeom>
          <a:noFill/>
          <a:ln w="9525">
            <a:noFill/>
            <a:miter lim="800000"/>
            <a:headEnd/>
            <a:tailEnd/>
          </a:ln>
        </p:spPr>
        <p:txBody>
          <a:bodyPr anchor="b">
            <a:spAutoFit/>
          </a:bodyPr>
          <a:lstStyle/>
          <a:p>
            <a:pPr indent="-238125">
              <a:lnSpc>
                <a:spcPct val="85000"/>
              </a:lnSpc>
            </a:pPr>
            <a:r>
              <a:rPr lang="zh-CN" altLang="en-US" sz="1600">
                <a:solidFill>
                  <a:srgbClr val="FAA61A"/>
                </a:solidFill>
                <a:latin typeface="Heiti SC Medium" charset="-122"/>
                <a:ea typeface="Heiti SC Medium" charset="-122"/>
              </a:rPr>
              <a:t>网络诊断数据</a:t>
            </a:r>
          </a:p>
        </p:txBody>
      </p:sp>
      <p:sp>
        <p:nvSpPr>
          <p:cNvPr id="12305" name="TextBox 105"/>
          <p:cNvSpPr txBox="1">
            <a:spLocks noChangeArrowheads="1"/>
          </p:cNvSpPr>
          <p:nvPr/>
        </p:nvSpPr>
        <p:spPr bwMode="auto">
          <a:xfrm>
            <a:off x="257175" y="2203450"/>
            <a:ext cx="2141538" cy="307975"/>
          </a:xfrm>
          <a:prstGeom prst="rect">
            <a:avLst/>
          </a:prstGeom>
          <a:noFill/>
          <a:ln w="9525">
            <a:noFill/>
            <a:miter lim="800000"/>
            <a:headEnd/>
            <a:tailEnd/>
          </a:ln>
        </p:spPr>
        <p:txBody>
          <a:bodyPr anchor="b">
            <a:spAutoFit/>
          </a:bodyPr>
          <a:lstStyle/>
          <a:p>
            <a:pPr indent="-238125">
              <a:lnSpc>
                <a:spcPct val="85000"/>
              </a:lnSpc>
            </a:pPr>
            <a:r>
              <a:rPr lang="zh-CN" altLang="en-US" sz="1600">
                <a:solidFill>
                  <a:srgbClr val="FAA61A"/>
                </a:solidFill>
                <a:latin typeface="Heiti SC Medium" charset="-122"/>
                <a:ea typeface="Heiti SC Medium" charset="-122"/>
              </a:rPr>
              <a:t>启用自动化软件</a:t>
            </a:r>
          </a:p>
        </p:txBody>
      </p:sp>
      <p:sp>
        <p:nvSpPr>
          <p:cNvPr id="12306" name="TextBox 106"/>
          <p:cNvSpPr txBox="1">
            <a:spLocks noChangeArrowheads="1"/>
          </p:cNvSpPr>
          <p:nvPr/>
        </p:nvSpPr>
        <p:spPr bwMode="auto">
          <a:xfrm>
            <a:off x="1905000" y="3111500"/>
            <a:ext cx="393700" cy="1200150"/>
          </a:xfrm>
          <a:prstGeom prst="rect">
            <a:avLst/>
          </a:prstGeom>
          <a:noFill/>
          <a:ln w="9525">
            <a:noFill/>
            <a:miter lim="800000"/>
            <a:headEnd/>
            <a:tailEnd/>
          </a:ln>
        </p:spPr>
        <p:txBody>
          <a:bodyPr>
            <a:spAutoFit/>
          </a:bodyPr>
          <a:lstStyle/>
          <a:p>
            <a:r>
              <a:rPr lang="en-US" altLang="zh-CN" sz="7200">
                <a:solidFill>
                  <a:srgbClr val="92D050"/>
                </a:solidFill>
                <a:latin typeface="Heiti SC Medium" charset="-122"/>
                <a:ea typeface="Heiti SC Medium" charset="-122"/>
              </a:rPr>
              <a:t>+</a:t>
            </a:r>
          </a:p>
        </p:txBody>
      </p:sp>
      <p:sp>
        <p:nvSpPr>
          <p:cNvPr id="12307" name="TextBox 107"/>
          <p:cNvSpPr txBox="1">
            <a:spLocks noChangeArrowheads="1"/>
          </p:cNvSpPr>
          <p:nvPr/>
        </p:nvSpPr>
        <p:spPr bwMode="auto">
          <a:xfrm>
            <a:off x="4140200" y="3111500"/>
            <a:ext cx="393700" cy="1200150"/>
          </a:xfrm>
          <a:prstGeom prst="rect">
            <a:avLst/>
          </a:prstGeom>
          <a:noFill/>
          <a:ln w="9525">
            <a:noFill/>
            <a:miter lim="800000"/>
            <a:headEnd/>
            <a:tailEnd/>
          </a:ln>
        </p:spPr>
        <p:txBody>
          <a:bodyPr>
            <a:spAutoFit/>
          </a:bodyPr>
          <a:lstStyle/>
          <a:p>
            <a:r>
              <a:rPr lang="en-US" altLang="zh-CN" sz="7200">
                <a:solidFill>
                  <a:srgbClr val="92D050"/>
                </a:solidFill>
                <a:latin typeface="Heiti SC Medium" charset="-122"/>
                <a:ea typeface="Heiti SC Medium" charset="-122"/>
              </a:rPr>
              <a:t>+</a:t>
            </a:r>
          </a:p>
        </p:txBody>
      </p:sp>
      <p:sp>
        <p:nvSpPr>
          <p:cNvPr id="44" name="Right Arrow 108"/>
          <p:cNvSpPr/>
          <p:nvPr/>
        </p:nvSpPr>
        <p:spPr>
          <a:xfrm>
            <a:off x="6540500" y="3556000"/>
            <a:ext cx="469900" cy="368300"/>
          </a:xfrm>
          <a:prstGeom prst="rightArrow">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solidFill>
                <a:srgbClr val="FFFFFF"/>
              </a:solidFill>
              <a:latin typeface="Heiti SC Medium" charset="-122"/>
              <a:ea typeface="Heiti SC Medium" charset="-122"/>
            </a:endParaRPr>
          </a:p>
        </p:txBody>
      </p:sp>
      <p:grpSp>
        <p:nvGrpSpPr>
          <p:cNvPr id="15" name="Group 109"/>
          <p:cNvGrpSpPr>
            <a:grpSpLocks/>
          </p:cNvGrpSpPr>
          <p:nvPr/>
        </p:nvGrpSpPr>
        <p:grpSpPr bwMode="auto">
          <a:xfrm>
            <a:off x="309563" y="4535488"/>
            <a:ext cx="9299575" cy="1536700"/>
            <a:chOff x="284478" y="4535713"/>
            <a:chExt cx="9299260" cy="1537137"/>
          </a:xfrm>
        </p:grpSpPr>
        <p:sp>
          <p:nvSpPr>
            <p:cNvPr id="46" name="Round Same Side Corner Rectangle 110"/>
            <p:cNvSpPr/>
            <p:nvPr/>
          </p:nvSpPr>
          <p:spPr bwMode="auto">
            <a:xfrm>
              <a:off x="284478" y="4535713"/>
              <a:ext cx="8506747" cy="1537137"/>
            </a:xfrm>
            <a:prstGeom prst="round2SameRect">
              <a:avLst>
                <a:gd name="adj1" fmla="val 10884"/>
                <a:gd name="adj2" fmla="val 0"/>
              </a:avLst>
            </a:prstGeom>
            <a:gradFill flip="none" rotWithShape="1">
              <a:gsLst>
                <a:gs pos="73000">
                  <a:srgbClr val="FAA61A"/>
                </a:gs>
                <a:gs pos="100000">
                  <a:srgbClr val="FFC000"/>
                </a:gs>
              </a:gsLst>
              <a:lin ang="5400000" scaled="1"/>
              <a:tileRect/>
            </a:gradFill>
            <a:ln w="19050">
              <a:gradFill>
                <a:gsLst>
                  <a:gs pos="1000">
                    <a:srgbClr val="FAA61A"/>
                  </a:gs>
                  <a:gs pos="42000">
                    <a:schemeClr val="bg1">
                      <a:alpha val="0"/>
                    </a:schemeClr>
                  </a:gs>
                </a:gsLst>
                <a:lin ang="5400000" scaled="0"/>
              </a:gradFill>
            </a:ln>
            <a:effectLst>
              <a:outerShdw blurRad="63500" dist="12700" dir="16200000"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pPr>
              <a:endParaRPr lang="zh-CN" sz="1400">
                <a:solidFill>
                  <a:schemeClr val="bg1"/>
                </a:solidFill>
                <a:latin typeface="Heiti SC Medium" charset="-122"/>
                <a:ea typeface="Heiti SC Medium" charset="-122"/>
              </a:endParaRPr>
            </a:p>
          </p:txBody>
        </p:sp>
        <p:sp>
          <p:nvSpPr>
            <p:cNvPr id="47" name="TextBox 46"/>
            <p:cNvSpPr txBox="1"/>
            <p:nvPr/>
          </p:nvSpPr>
          <p:spPr>
            <a:xfrm>
              <a:off x="1914785" y="4572235"/>
              <a:ext cx="5022680" cy="400164"/>
            </a:xfrm>
            <a:prstGeom prst="rect">
              <a:avLst/>
            </a:prstGeom>
            <a:noFill/>
            <a:effectLst/>
          </p:spPr>
          <p:txBody>
            <a:bodyPr>
              <a:spAutoFit/>
            </a:bodyPr>
            <a:lstStyle/>
            <a:p>
              <a:pPr algn="ctr"/>
              <a:r>
                <a:rPr lang="zh-CN" altLang="en-US" sz="2000" b="1">
                  <a:solidFill>
                    <a:schemeClr val="bg1"/>
                  </a:solidFill>
                  <a:effectLst>
                    <a:outerShdw blurRad="38100" dist="38100" dir="2700000" algn="tl">
                      <a:srgbClr val="C0C0C0"/>
                    </a:outerShdw>
                  </a:effectLst>
                  <a:latin typeface="Heiti SC Medium" charset="-122"/>
                  <a:ea typeface="Heiti SC Medium" charset="-122"/>
                </a:rPr>
                <a:t>思科智能资本</a:t>
              </a:r>
            </a:p>
          </p:txBody>
        </p:sp>
        <p:sp>
          <p:nvSpPr>
            <p:cNvPr id="48" name="Rectangle 112"/>
            <p:cNvSpPr/>
            <p:nvPr/>
          </p:nvSpPr>
          <p:spPr>
            <a:xfrm>
              <a:off x="469900" y="5105400"/>
              <a:ext cx="2235200" cy="368300"/>
            </a:xfrm>
            <a:prstGeom prst="rect">
              <a:avLst/>
            </a:prstGeom>
            <a:gradFill>
              <a:gsLst>
                <a:gs pos="15000">
                  <a:srgbClr val="D18305"/>
                </a:gs>
                <a:gs pos="100000">
                  <a:srgbClr val="FFC000">
                    <a:alpha val="0"/>
                  </a:srgbClr>
                </a:gs>
              </a:gsLst>
              <a:lin ang="0" scaled="0"/>
            </a:gradFill>
            <a:ln>
              <a:gradFill>
                <a:gsLst>
                  <a:gs pos="0">
                    <a:srgbClr val="FAA61A"/>
                  </a:gs>
                  <a:gs pos="100000">
                    <a:schemeClr val="bg1">
                      <a:alpha val="0"/>
                    </a:schemeClr>
                  </a:gs>
                </a:gsLst>
                <a:lin ang="21594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solidFill>
                  <a:srgbClr val="FFFFFF"/>
                </a:solidFill>
                <a:latin typeface="Heiti SC Medium" charset="-122"/>
                <a:ea typeface="Heiti SC Medium" charset="-122"/>
              </a:endParaRPr>
            </a:p>
          </p:txBody>
        </p:sp>
        <p:sp>
          <p:nvSpPr>
            <p:cNvPr id="49" name="Rectangle 113"/>
            <p:cNvSpPr/>
            <p:nvPr/>
          </p:nvSpPr>
          <p:spPr>
            <a:xfrm>
              <a:off x="469900" y="5537200"/>
              <a:ext cx="2235200" cy="368300"/>
            </a:xfrm>
            <a:prstGeom prst="rect">
              <a:avLst/>
            </a:prstGeom>
            <a:gradFill>
              <a:gsLst>
                <a:gs pos="15000">
                  <a:srgbClr val="D18305"/>
                </a:gs>
                <a:gs pos="100000">
                  <a:srgbClr val="FFC000">
                    <a:alpha val="0"/>
                  </a:srgbClr>
                </a:gs>
              </a:gsLst>
              <a:lin ang="0" scaled="0"/>
            </a:gradFill>
            <a:ln>
              <a:gradFill>
                <a:gsLst>
                  <a:gs pos="0">
                    <a:srgbClr val="FAA61A"/>
                  </a:gs>
                  <a:gs pos="100000">
                    <a:schemeClr val="bg1">
                      <a:alpha val="0"/>
                    </a:schemeClr>
                  </a:gs>
                </a:gsLst>
                <a:lin ang="21594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solidFill>
                  <a:srgbClr val="FFFFFF"/>
                </a:solidFill>
                <a:latin typeface="Heiti SC Medium" charset="-122"/>
                <a:ea typeface="Heiti SC Medium" charset="-122"/>
              </a:endParaRPr>
            </a:p>
          </p:txBody>
        </p:sp>
        <p:sp>
          <p:nvSpPr>
            <p:cNvPr id="50" name="Rectangle 114"/>
            <p:cNvSpPr/>
            <p:nvPr/>
          </p:nvSpPr>
          <p:spPr>
            <a:xfrm>
              <a:off x="5194300" y="5537200"/>
              <a:ext cx="2235200" cy="368300"/>
            </a:xfrm>
            <a:prstGeom prst="rect">
              <a:avLst/>
            </a:prstGeom>
            <a:gradFill>
              <a:gsLst>
                <a:gs pos="15000">
                  <a:srgbClr val="D18305"/>
                </a:gs>
                <a:gs pos="100000">
                  <a:srgbClr val="FFC000">
                    <a:alpha val="0"/>
                  </a:srgbClr>
                </a:gs>
              </a:gsLst>
              <a:lin ang="0" scaled="0"/>
            </a:gradFill>
            <a:ln>
              <a:gradFill>
                <a:gsLst>
                  <a:gs pos="0">
                    <a:srgbClr val="FAA61A"/>
                  </a:gs>
                  <a:gs pos="100000">
                    <a:schemeClr val="bg1">
                      <a:alpha val="0"/>
                    </a:schemeClr>
                  </a:gs>
                </a:gsLst>
                <a:lin ang="21594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solidFill>
                  <a:srgbClr val="FFFFFF"/>
                </a:solidFill>
                <a:latin typeface="Heiti SC Medium" charset="-122"/>
                <a:ea typeface="Heiti SC Medium" charset="-122"/>
              </a:endParaRPr>
            </a:p>
          </p:txBody>
        </p:sp>
        <p:sp>
          <p:nvSpPr>
            <p:cNvPr id="51" name="Rectangle 115"/>
            <p:cNvSpPr/>
            <p:nvPr/>
          </p:nvSpPr>
          <p:spPr>
            <a:xfrm>
              <a:off x="5194300" y="5105400"/>
              <a:ext cx="2235200" cy="368300"/>
            </a:xfrm>
            <a:prstGeom prst="rect">
              <a:avLst/>
            </a:prstGeom>
            <a:gradFill>
              <a:gsLst>
                <a:gs pos="15000">
                  <a:srgbClr val="D18305"/>
                </a:gs>
                <a:gs pos="100000">
                  <a:srgbClr val="FFC000">
                    <a:alpha val="0"/>
                  </a:srgbClr>
                </a:gs>
              </a:gsLst>
              <a:lin ang="0" scaled="0"/>
            </a:gradFill>
            <a:ln>
              <a:gradFill>
                <a:gsLst>
                  <a:gs pos="0">
                    <a:srgbClr val="FAA61A"/>
                  </a:gs>
                  <a:gs pos="100000">
                    <a:schemeClr val="bg1">
                      <a:alpha val="0"/>
                    </a:schemeClr>
                  </a:gs>
                </a:gsLst>
                <a:lin ang="21594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solidFill>
                  <a:srgbClr val="FFFFFF"/>
                </a:solidFill>
                <a:latin typeface="Heiti SC Medium" charset="-122"/>
                <a:ea typeface="Heiti SC Medium" charset="-122"/>
              </a:endParaRPr>
            </a:p>
          </p:txBody>
        </p:sp>
        <p:sp>
          <p:nvSpPr>
            <p:cNvPr id="12326" name="Rectangle 116"/>
            <p:cNvSpPr>
              <a:spLocks noChangeArrowheads="1"/>
            </p:cNvSpPr>
            <p:nvPr/>
          </p:nvSpPr>
          <p:spPr bwMode="auto">
            <a:xfrm>
              <a:off x="5192862" y="5099435"/>
              <a:ext cx="4390876" cy="368405"/>
            </a:xfrm>
            <a:prstGeom prst="rect">
              <a:avLst/>
            </a:prstGeom>
            <a:noFill/>
            <a:ln w="9525">
              <a:noFill/>
              <a:miter lim="800000"/>
              <a:headEnd/>
              <a:tailEnd/>
            </a:ln>
          </p:spPr>
          <p:txBody>
            <a:bodyPr>
              <a:spAutoFit/>
            </a:bodyPr>
            <a:lstStyle/>
            <a:p>
              <a:r>
                <a:rPr lang="en-US" altLang="zh-CN">
                  <a:solidFill>
                    <a:srgbClr val="020E14"/>
                  </a:solidFill>
                  <a:latin typeface="Heiti SC Medium" charset="-122"/>
                  <a:ea typeface="Heiti SC Medium" charset="-122"/>
                </a:rPr>
                <a:t>600</a:t>
              </a:r>
              <a:r>
                <a:rPr lang="zh-CN" altLang="en-US">
                  <a:solidFill>
                    <a:srgbClr val="020E14"/>
                  </a:solidFill>
                  <a:latin typeface="Heiti SC Medium" charset="-122"/>
                  <a:ea typeface="Heiti SC Medium" charset="-122"/>
                </a:rPr>
                <a:t>万 </a:t>
              </a:r>
              <a:r>
                <a:rPr lang="zh-CN" altLang="en-US" sz="1400">
                  <a:solidFill>
                    <a:srgbClr val="474747"/>
                  </a:solidFill>
                  <a:latin typeface="Heiti SC Medium" charset="-122"/>
                  <a:ea typeface="Heiti SC Medium" charset="-122"/>
                </a:rPr>
                <a:t>客户交流</a:t>
              </a:r>
            </a:p>
          </p:txBody>
        </p:sp>
        <p:sp>
          <p:nvSpPr>
            <p:cNvPr id="12327" name="Rectangle 117"/>
            <p:cNvSpPr>
              <a:spLocks noChangeArrowheads="1"/>
            </p:cNvSpPr>
            <p:nvPr/>
          </p:nvSpPr>
          <p:spPr bwMode="auto">
            <a:xfrm>
              <a:off x="460684" y="5531358"/>
              <a:ext cx="4390876" cy="368405"/>
            </a:xfrm>
            <a:prstGeom prst="rect">
              <a:avLst/>
            </a:prstGeom>
            <a:noFill/>
            <a:ln w="9525">
              <a:noFill/>
              <a:miter lim="800000"/>
              <a:headEnd/>
              <a:tailEnd/>
            </a:ln>
          </p:spPr>
          <p:txBody>
            <a:bodyPr>
              <a:spAutoFit/>
            </a:bodyPr>
            <a:lstStyle/>
            <a:p>
              <a:r>
                <a:rPr lang="en-US" altLang="zh-CN">
                  <a:solidFill>
                    <a:srgbClr val="020E14"/>
                  </a:solidFill>
                  <a:latin typeface="Heiti SC Medium" charset="-122"/>
                  <a:ea typeface="Heiti SC Medium" charset="-122"/>
                </a:rPr>
                <a:t>5</a:t>
              </a:r>
              <a:r>
                <a:rPr lang="zh-CN" altLang="en-US">
                  <a:solidFill>
                    <a:srgbClr val="020E14"/>
                  </a:solidFill>
                  <a:latin typeface="Heiti SC Medium" charset="-122"/>
                  <a:ea typeface="Heiti SC Medium" charset="-122"/>
                </a:rPr>
                <a:t>千万 </a:t>
              </a:r>
              <a:r>
                <a:rPr lang="zh-CN" altLang="en-US" sz="1400">
                  <a:solidFill>
                    <a:srgbClr val="474747"/>
                  </a:solidFill>
                  <a:latin typeface="Heiti SC Medium" charset="-122"/>
                  <a:ea typeface="Heiti SC Medium" charset="-122"/>
                </a:rPr>
                <a:t>上线设备</a:t>
              </a:r>
            </a:p>
          </p:txBody>
        </p:sp>
        <p:sp>
          <p:nvSpPr>
            <p:cNvPr id="12328" name="Rectangle 118"/>
            <p:cNvSpPr>
              <a:spLocks noChangeArrowheads="1"/>
            </p:cNvSpPr>
            <p:nvPr/>
          </p:nvSpPr>
          <p:spPr bwMode="auto">
            <a:xfrm>
              <a:off x="5192862" y="5531358"/>
              <a:ext cx="4390876" cy="368405"/>
            </a:xfrm>
            <a:prstGeom prst="rect">
              <a:avLst/>
            </a:prstGeom>
            <a:noFill/>
            <a:ln w="9525">
              <a:noFill/>
              <a:miter lim="800000"/>
              <a:headEnd/>
              <a:tailEnd/>
            </a:ln>
          </p:spPr>
          <p:txBody>
            <a:bodyPr>
              <a:spAutoFit/>
            </a:bodyPr>
            <a:lstStyle/>
            <a:p>
              <a:r>
                <a:rPr lang="en-US" altLang="zh-CN">
                  <a:solidFill>
                    <a:srgbClr val="020E14"/>
                  </a:solidFill>
                  <a:latin typeface="Heiti SC Medium" charset="-122"/>
                  <a:ea typeface="Heiti SC Medium" charset="-122"/>
                </a:rPr>
                <a:t>9</a:t>
              </a:r>
              <a:r>
                <a:rPr lang="zh-CN" altLang="en-US">
                  <a:solidFill>
                    <a:srgbClr val="020E14"/>
                  </a:solidFill>
                  <a:latin typeface="Heiti SC Medium" charset="-122"/>
                  <a:ea typeface="Heiti SC Medium" charset="-122"/>
                </a:rPr>
                <a:t>万多 </a:t>
              </a:r>
              <a:r>
                <a:rPr lang="zh-CN" altLang="en-US" sz="1400">
                  <a:solidFill>
                    <a:srgbClr val="474747"/>
                  </a:solidFill>
                  <a:latin typeface="Heiti SC Medium" charset="-122"/>
                  <a:ea typeface="Heiti SC Medium" charset="-122"/>
                </a:rPr>
                <a:t>专业的技术文档</a:t>
              </a:r>
            </a:p>
          </p:txBody>
        </p:sp>
        <p:sp>
          <p:nvSpPr>
            <p:cNvPr id="12329" name="Rectangle 119"/>
            <p:cNvSpPr>
              <a:spLocks noChangeArrowheads="1"/>
            </p:cNvSpPr>
            <p:nvPr/>
          </p:nvSpPr>
          <p:spPr bwMode="auto">
            <a:xfrm>
              <a:off x="460684" y="5099435"/>
              <a:ext cx="4390876" cy="368405"/>
            </a:xfrm>
            <a:prstGeom prst="rect">
              <a:avLst/>
            </a:prstGeom>
            <a:noFill/>
            <a:ln w="9525">
              <a:noFill/>
              <a:miter lim="800000"/>
              <a:headEnd/>
              <a:tailEnd/>
            </a:ln>
          </p:spPr>
          <p:txBody>
            <a:bodyPr>
              <a:spAutoFit/>
            </a:bodyPr>
            <a:lstStyle/>
            <a:p>
              <a:r>
                <a:rPr lang="en-US" altLang="zh-CN">
                  <a:solidFill>
                    <a:srgbClr val="020E14"/>
                  </a:solidFill>
                  <a:latin typeface="Heiti SC Medium" charset="-122"/>
                  <a:ea typeface="Heiti SC Medium" charset="-122"/>
                </a:rPr>
                <a:t>25</a:t>
              </a:r>
              <a:r>
                <a:rPr lang="zh-CN" altLang="en-US">
                  <a:solidFill>
                    <a:srgbClr val="020E14"/>
                  </a:solidFill>
                  <a:latin typeface="Heiti SC Medium" charset="-122"/>
                  <a:ea typeface="Heiti SC Medium" charset="-122"/>
                </a:rPr>
                <a:t>年</a:t>
              </a:r>
              <a:r>
                <a:rPr lang="en-US" altLang="ja-JP">
                  <a:solidFill>
                    <a:srgbClr val="020E14"/>
                  </a:solidFill>
                  <a:latin typeface="Heiti SC Medium" charset="-122"/>
                  <a:ea typeface="Heiti SC Medium" charset="-122"/>
                </a:rPr>
                <a:t> </a:t>
              </a:r>
              <a:r>
                <a:rPr lang="zh-CN" altLang="en-US" sz="1400">
                  <a:solidFill>
                    <a:srgbClr val="474747"/>
                  </a:solidFill>
                  <a:latin typeface="Heiti SC Medium" charset="-122"/>
                  <a:ea typeface="Heiti SC Medium" charset="-122"/>
                </a:rPr>
                <a:t>网络创新及领导地位</a:t>
              </a:r>
            </a:p>
          </p:txBody>
        </p:sp>
      </p:grpSp>
    </p:spTree>
    <p:extLst>
      <p:ext uri="{BB962C8B-B14F-4D97-AF65-F5344CB8AC3E}">
        <p14:creationId xmlns:p14="http://schemas.microsoft.com/office/powerpoint/2010/main" val="1854268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89" name="Rectangle 25"/>
          <p:cNvSpPr>
            <a:spLocks noChangeArrowheads="1"/>
          </p:cNvSpPr>
          <p:nvPr/>
        </p:nvSpPr>
        <p:spPr bwMode="ltGray">
          <a:xfrm>
            <a:off x="2197737" y="1921256"/>
            <a:ext cx="2374900" cy="3036888"/>
          </a:xfrm>
          <a:prstGeom prst="rect">
            <a:avLst/>
          </a:prstGeom>
          <a:solidFill>
            <a:srgbClr val="697E1C">
              <a:alpha val="80000"/>
            </a:srgbClr>
          </a:solidFill>
          <a:ln w="9525" algn="ctr">
            <a:noFill/>
            <a:miter lim="800000"/>
            <a:headEnd/>
            <a:tailEnd/>
          </a:ln>
          <a:effectLst/>
        </p:spPr>
        <p:txBody>
          <a:bodyPr wrap="none" lIns="73025" tIns="36511" rIns="73025" bIns="36511" anchor="ctr"/>
          <a:lstStyle/>
          <a:p>
            <a:endParaRPr lang="en-AU">
              <a:solidFill>
                <a:srgbClr val="0096D6"/>
              </a:solidFill>
            </a:endParaRPr>
          </a:p>
        </p:txBody>
      </p:sp>
      <p:sp>
        <p:nvSpPr>
          <p:cNvPr id="1112066" name="Rectangle 2"/>
          <p:cNvSpPr>
            <a:spLocks noChangeArrowheads="1"/>
          </p:cNvSpPr>
          <p:nvPr/>
        </p:nvSpPr>
        <p:spPr bwMode="auto">
          <a:xfrm>
            <a:off x="0" y="1052736"/>
            <a:ext cx="9144000" cy="5273675"/>
          </a:xfrm>
          <a:prstGeom prst="rect">
            <a:avLst/>
          </a:prstGeom>
          <a:solidFill>
            <a:srgbClr val="C0C0C4"/>
          </a:solidFill>
          <a:ln w="9525" algn="ctr">
            <a:noFill/>
            <a:miter lim="800000"/>
            <a:headEnd/>
            <a:tailEnd/>
          </a:ln>
          <a:effectLst/>
        </p:spPr>
        <p:txBody>
          <a:bodyPr wrap="none" lIns="73025" tIns="36511" rIns="73025" bIns="36511" anchor="ctr"/>
          <a:lstStyle/>
          <a:p>
            <a:endParaRPr lang="en-AU">
              <a:solidFill>
                <a:srgbClr val="0096D6"/>
              </a:solidFill>
            </a:endParaRPr>
          </a:p>
        </p:txBody>
      </p:sp>
      <p:sp>
        <p:nvSpPr>
          <p:cNvPr id="1112067" name="Rectangle 3"/>
          <p:cNvSpPr>
            <a:spLocks noChangeArrowheads="1"/>
          </p:cNvSpPr>
          <p:nvPr/>
        </p:nvSpPr>
        <p:spPr bwMode="auto">
          <a:xfrm>
            <a:off x="37389" y="1279750"/>
            <a:ext cx="9144000" cy="4957562"/>
          </a:xfrm>
          <a:prstGeom prst="rect">
            <a:avLst/>
          </a:prstGeom>
          <a:solidFill>
            <a:srgbClr val="EAEAEA"/>
          </a:solidFill>
          <a:ln w="9525" algn="ctr">
            <a:noFill/>
            <a:miter lim="800000"/>
            <a:headEnd/>
            <a:tailEnd/>
          </a:ln>
          <a:effectLst/>
        </p:spPr>
        <p:txBody>
          <a:bodyPr wrap="none" lIns="73025" tIns="36511" rIns="73025" bIns="36511" anchor="ctr"/>
          <a:lstStyle/>
          <a:p>
            <a:endParaRPr lang="en-AU">
              <a:solidFill>
                <a:srgbClr val="0096D6"/>
              </a:solidFill>
            </a:endParaRPr>
          </a:p>
        </p:txBody>
      </p:sp>
      <p:sp>
        <p:nvSpPr>
          <p:cNvPr id="1112072" name="Rectangle 8"/>
          <p:cNvSpPr>
            <a:spLocks noGrp="1" noChangeArrowheads="1"/>
          </p:cNvSpPr>
          <p:nvPr>
            <p:ph type="title"/>
          </p:nvPr>
        </p:nvSpPr>
        <p:spPr>
          <a:xfrm>
            <a:off x="323529" y="-27384"/>
            <a:ext cx="7851775" cy="838200"/>
          </a:xfrm>
        </p:spPr>
        <p:txBody>
          <a:bodyPr>
            <a:normAutofit/>
          </a:bodyPr>
          <a:lstStyle/>
          <a:p>
            <a:r>
              <a:rPr lang="zh-CN" altLang="en-US" sz="3200" spc="-100" dirty="0" smtClean="0"/>
              <a:t>思科智能服务组合</a:t>
            </a:r>
            <a:endParaRPr lang="en-US" sz="3200" spc="-100" dirty="0"/>
          </a:p>
        </p:txBody>
      </p:sp>
      <p:sp>
        <p:nvSpPr>
          <p:cNvPr id="1112073" name="Text Box 9"/>
          <p:cNvSpPr txBox="1">
            <a:spLocks noChangeArrowheads="1"/>
          </p:cNvSpPr>
          <p:nvPr/>
        </p:nvSpPr>
        <p:spPr bwMode="auto">
          <a:xfrm>
            <a:off x="4562938" y="5877389"/>
            <a:ext cx="1089182" cy="359923"/>
          </a:xfrm>
          <a:prstGeom prst="rect">
            <a:avLst/>
          </a:prstGeom>
          <a:noFill/>
          <a:ln w="9525" algn="ctr">
            <a:noFill/>
            <a:miter lim="800000"/>
            <a:headEnd/>
            <a:tailEnd/>
          </a:ln>
          <a:effectLst/>
        </p:spPr>
        <p:txBody>
          <a:bodyPr wrap="none" lIns="82124" tIns="41061" rIns="82124" bIns="41061">
            <a:spAutoFit/>
          </a:bodyPr>
          <a:lstStyle/>
          <a:p>
            <a:pPr defTabSz="814388"/>
            <a:r>
              <a:rPr lang="zh-CN" altLang="en-US" dirty="0" smtClean="0">
                <a:solidFill>
                  <a:srgbClr val="6DB344"/>
                </a:solidFill>
              </a:rPr>
              <a:t>服务需求</a:t>
            </a:r>
            <a:endParaRPr lang="en-US" dirty="0">
              <a:solidFill>
                <a:srgbClr val="6DB344"/>
              </a:solidFill>
            </a:endParaRPr>
          </a:p>
        </p:txBody>
      </p:sp>
      <p:sp>
        <p:nvSpPr>
          <p:cNvPr id="1112074" name="Text Box 10"/>
          <p:cNvSpPr txBox="1">
            <a:spLocks noChangeArrowheads="1"/>
          </p:cNvSpPr>
          <p:nvPr/>
        </p:nvSpPr>
        <p:spPr bwMode="auto">
          <a:xfrm>
            <a:off x="2084082" y="5435983"/>
            <a:ext cx="1191774" cy="329145"/>
          </a:xfrm>
          <a:prstGeom prst="rect">
            <a:avLst/>
          </a:prstGeom>
          <a:noFill/>
          <a:ln w="9525" algn="ctr">
            <a:noFill/>
            <a:miter lim="800000"/>
            <a:headEnd/>
            <a:tailEnd/>
          </a:ln>
          <a:effectLst/>
        </p:spPr>
        <p:txBody>
          <a:bodyPr wrap="none" lIns="82124" tIns="41061" rIns="82124" bIns="41061">
            <a:spAutoFit/>
          </a:bodyPr>
          <a:lstStyle/>
          <a:p>
            <a:pPr defTabSz="814388"/>
            <a:r>
              <a:rPr lang="zh-CN" altLang="en-US" sz="1600" dirty="0" smtClean="0">
                <a:solidFill>
                  <a:srgbClr val="0096D6"/>
                </a:solidFill>
              </a:rPr>
              <a:t>响应式服务</a:t>
            </a:r>
            <a:endParaRPr lang="en-US" sz="1600" dirty="0">
              <a:solidFill>
                <a:srgbClr val="0096D6"/>
              </a:solidFill>
            </a:endParaRPr>
          </a:p>
        </p:txBody>
      </p:sp>
      <p:sp>
        <p:nvSpPr>
          <p:cNvPr id="1112075" name="Text Box 11"/>
          <p:cNvSpPr txBox="1">
            <a:spLocks noChangeArrowheads="1"/>
          </p:cNvSpPr>
          <p:nvPr/>
        </p:nvSpPr>
        <p:spPr bwMode="auto">
          <a:xfrm>
            <a:off x="6591478" y="5435983"/>
            <a:ext cx="1364898" cy="329145"/>
          </a:xfrm>
          <a:prstGeom prst="rect">
            <a:avLst/>
          </a:prstGeom>
          <a:noFill/>
          <a:ln w="9525" algn="ctr">
            <a:noFill/>
            <a:miter lim="800000"/>
            <a:headEnd/>
            <a:tailEnd/>
          </a:ln>
          <a:effectLst/>
        </p:spPr>
        <p:txBody>
          <a:bodyPr wrap="none" lIns="82124" tIns="41061" rIns="82124" bIns="41061">
            <a:spAutoFit/>
          </a:bodyPr>
          <a:lstStyle/>
          <a:p>
            <a:pPr defTabSz="814388"/>
            <a:r>
              <a:rPr lang="zh-CN" altLang="en-US" sz="1600" dirty="0" smtClean="0">
                <a:solidFill>
                  <a:srgbClr val="0096D6"/>
                </a:solidFill>
              </a:rPr>
              <a:t>专业化</a:t>
            </a:r>
            <a:r>
              <a:rPr lang="en-US" sz="1600" dirty="0" smtClean="0">
                <a:solidFill>
                  <a:srgbClr val="0096D6"/>
                </a:solidFill>
              </a:rPr>
              <a:t> / </a:t>
            </a:r>
            <a:r>
              <a:rPr lang="zh-CN" altLang="en-US" sz="1600" dirty="0" smtClean="0">
                <a:solidFill>
                  <a:srgbClr val="0096D6"/>
                </a:solidFill>
              </a:rPr>
              <a:t>托管</a:t>
            </a:r>
            <a:endParaRPr lang="en-US" sz="1600" dirty="0">
              <a:solidFill>
                <a:srgbClr val="0096D6"/>
              </a:solidFill>
            </a:endParaRPr>
          </a:p>
        </p:txBody>
      </p:sp>
      <p:sp>
        <p:nvSpPr>
          <p:cNvPr id="1112079" name="Text Box 15"/>
          <p:cNvSpPr txBox="1">
            <a:spLocks noChangeArrowheads="1"/>
          </p:cNvSpPr>
          <p:nvPr/>
        </p:nvSpPr>
        <p:spPr bwMode="auto">
          <a:xfrm>
            <a:off x="4460346" y="5437570"/>
            <a:ext cx="1191774" cy="329145"/>
          </a:xfrm>
          <a:prstGeom prst="rect">
            <a:avLst/>
          </a:prstGeom>
          <a:noFill/>
          <a:ln w="9525" algn="ctr">
            <a:noFill/>
            <a:miter lim="800000"/>
            <a:headEnd/>
            <a:tailEnd/>
          </a:ln>
          <a:effectLst/>
        </p:spPr>
        <p:txBody>
          <a:bodyPr wrap="none" lIns="82124" tIns="41061" rIns="82124" bIns="41061">
            <a:spAutoFit/>
          </a:bodyPr>
          <a:lstStyle/>
          <a:p>
            <a:pPr defTabSz="814388"/>
            <a:r>
              <a:rPr lang="zh-CN" altLang="en-US" sz="1600" dirty="0" smtClean="0">
                <a:solidFill>
                  <a:srgbClr val="0096D6"/>
                </a:solidFill>
              </a:rPr>
              <a:t>主动式服务</a:t>
            </a:r>
            <a:endParaRPr lang="en-US" sz="1600" dirty="0">
              <a:solidFill>
                <a:srgbClr val="0096D6"/>
              </a:solidFill>
            </a:endParaRPr>
          </a:p>
        </p:txBody>
      </p:sp>
      <p:grpSp>
        <p:nvGrpSpPr>
          <p:cNvPr id="2" name="Group 30"/>
          <p:cNvGrpSpPr>
            <a:grpSpLocks/>
          </p:cNvGrpSpPr>
          <p:nvPr/>
        </p:nvGrpSpPr>
        <p:grpSpPr bwMode="auto">
          <a:xfrm>
            <a:off x="2286000" y="2173511"/>
            <a:ext cx="1815287" cy="2575903"/>
            <a:chOff x="1581" y="1272"/>
            <a:chExt cx="1496" cy="1913"/>
          </a:xfrm>
        </p:grpSpPr>
        <p:sp>
          <p:nvSpPr>
            <p:cNvPr id="1112095" name="Rectangle 31"/>
            <p:cNvSpPr>
              <a:spLocks noChangeArrowheads="1"/>
            </p:cNvSpPr>
            <p:nvPr/>
          </p:nvSpPr>
          <p:spPr bwMode="ltGray">
            <a:xfrm>
              <a:off x="1581" y="1272"/>
              <a:ext cx="1496" cy="1913"/>
            </a:xfrm>
            <a:prstGeom prst="rect">
              <a:avLst/>
            </a:prstGeom>
            <a:solidFill>
              <a:srgbClr val="697E1C">
                <a:alpha val="80000"/>
              </a:srgbClr>
            </a:solidFill>
            <a:ln w="9525" algn="ctr">
              <a:noFill/>
              <a:miter lim="800000"/>
              <a:headEnd/>
              <a:tailEnd/>
            </a:ln>
            <a:effectLst/>
          </p:spPr>
          <p:txBody>
            <a:bodyPr wrap="none" lIns="73025" tIns="36511" rIns="73025" bIns="36511" anchor="ctr"/>
            <a:lstStyle/>
            <a:p>
              <a:endParaRPr lang="en-AU">
                <a:solidFill>
                  <a:srgbClr val="0096D6"/>
                </a:solidFill>
              </a:endParaRPr>
            </a:p>
          </p:txBody>
        </p:sp>
        <p:sp>
          <p:nvSpPr>
            <p:cNvPr id="1112097" name="Rectangle 33"/>
            <p:cNvSpPr>
              <a:spLocks noChangeArrowheads="1"/>
            </p:cNvSpPr>
            <p:nvPr/>
          </p:nvSpPr>
          <p:spPr bwMode="auto">
            <a:xfrm>
              <a:off x="1766" y="2113"/>
              <a:ext cx="1048" cy="260"/>
            </a:xfrm>
            <a:prstGeom prst="rect">
              <a:avLst/>
            </a:prstGeom>
            <a:noFill/>
            <a:ln w="9525" algn="ctr">
              <a:noFill/>
              <a:miter lim="800000"/>
              <a:headEnd/>
              <a:tailEnd/>
            </a:ln>
            <a:effectLst/>
          </p:spPr>
          <p:txBody>
            <a:bodyPr wrap="none" lIns="73025" tIns="36511" rIns="73025" bIns="36511" anchor="ctr">
              <a:spAutoFit/>
            </a:bodyPr>
            <a:lstStyle/>
            <a:p>
              <a:pPr defTabSz="814388"/>
              <a:r>
                <a:rPr lang="en-US" dirty="0" err="1" smtClean="0">
                  <a:solidFill>
                    <a:srgbClr val="FFFFFF"/>
                  </a:solidFill>
                </a:rPr>
                <a:t>SMARTnet</a:t>
              </a:r>
              <a:endParaRPr lang="en-US" dirty="0">
                <a:solidFill>
                  <a:srgbClr val="FFFFFF"/>
                </a:solidFill>
              </a:endParaRPr>
            </a:p>
          </p:txBody>
        </p:sp>
      </p:grpSp>
      <p:grpSp>
        <p:nvGrpSpPr>
          <p:cNvPr id="3" name="Group 34"/>
          <p:cNvGrpSpPr>
            <a:grpSpLocks/>
          </p:cNvGrpSpPr>
          <p:nvPr/>
        </p:nvGrpSpPr>
        <p:grpSpPr bwMode="auto">
          <a:xfrm>
            <a:off x="2135570" y="4286697"/>
            <a:ext cx="1550987" cy="1023870"/>
            <a:chOff x="1543" y="2803"/>
            <a:chExt cx="977" cy="559"/>
          </a:xfrm>
        </p:grpSpPr>
        <p:sp>
          <p:nvSpPr>
            <p:cNvPr id="1112099" name="Rectangle 35"/>
            <p:cNvSpPr>
              <a:spLocks noChangeArrowheads="1"/>
            </p:cNvSpPr>
            <p:nvPr/>
          </p:nvSpPr>
          <p:spPr bwMode="ltGray">
            <a:xfrm>
              <a:off x="1543" y="2803"/>
              <a:ext cx="977" cy="559"/>
            </a:xfrm>
            <a:prstGeom prst="rect">
              <a:avLst/>
            </a:prstGeom>
            <a:solidFill>
              <a:srgbClr val="66327E">
                <a:alpha val="70000"/>
              </a:srgbClr>
            </a:solidFill>
            <a:ln w="9525" algn="ctr">
              <a:noFill/>
              <a:miter lim="800000"/>
              <a:headEnd/>
              <a:tailEnd/>
            </a:ln>
            <a:effectLst/>
          </p:spPr>
          <p:txBody>
            <a:bodyPr wrap="none" lIns="73025" tIns="36511" rIns="73025" bIns="36511" anchor="ctr"/>
            <a:lstStyle/>
            <a:p>
              <a:endParaRPr lang="en-AU">
                <a:solidFill>
                  <a:srgbClr val="0096D6"/>
                </a:solidFill>
              </a:endParaRPr>
            </a:p>
          </p:txBody>
        </p:sp>
        <p:sp>
          <p:nvSpPr>
            <p:cNvPr id="1112101" name="Rectangle 37"/>
            <p:cNvSpPr>
              <a:spLocks noChangeArrowheads="1"/>
            </p:cNvSpPr>
            <p:nvPr/>
          </p:nvSpPr>
          <p:spPr bwMode="auto">
            <a:xfrm>
              <a:off x="1621" y="2903"/>
              <a:ext cx="820" cy="343"/>
            </a:xfrm>
            <a:prstGeom prst="rect">
              <a:avLst/>
            </a:prstGeom>
            <a:noFill/>
            <a:ln w="9525" algn="ctr">
              <a:noFill/>
              <a:miter lim="800000"/>
              <a:headEnd/>
              <a:tailEnd/>
            </a:ln>
            <a:effectLst/>
          </p:spPr>
          <p:txBody>
            <a:bodyPr wrap="none" lIns="73025" tIns="36511" rIns="73025" bIns="36511" anchor="ctr">
              <a:spAutoFit/>
            </a:bodyPr>
            <a:lstStyle/>
            <a:p>
              <a:pPr defTabSz="814388"/>
              <a:r>
                <a:rPr lang="en-US" dirty="0">
                  <a:solidFill>
                    <a:srgbClr val="FFFFFF"/>
                  </a:solidFill>
                </a:rPr>
                <a:t>Smart</a:t>
              </a:r>
              <a:br>
                <a:rPr lang="en-US" dirty="0">
                  <a:solidFill>
                    <a:srgbClr val="FFFFFF"/>
                  </a:solidFill>
                </a:rPr>
              </a:br>
              <a:r>
                <a:rPr lang="en-US" dirty="0">
                  <a:solidFill>
                    <a:srgbClr val="FFFFFF"/>
                  </a:solidFill>
                </a:rPr>
                <a:t>Foundation</a:t>
              </a:r>
            </a:p>
          </p:txBody>
        </p:sp>
      </p:grpSp>
      <p:sp>
        <p:nvSpPr>
          <p:cNvPr id="41" name="Text Box 9"/>
          <p:cNvSpPr txBox="1">
            <a:spLocks noChangeArrowheads="1"/>
          </p:cNvSpPr>
          <p:nvPr/>
        </p:nvSpPr>
        <p:spPr bwMode="auto">
          <a:xfrm>
            <a:off x="685455" y="1555712"/>
            <a:ext cx="627517" cy="359923"/>
          </a:xfrm>
          <a:prstGeom prst="rect">
            <a:avLst/>
          </a:prstGeom>
          <a:noFill/>
          <a:ln w="9525" algn="ctr">
            <a:noFill/>
            <a:miter lim="800000"/>
            <a:headEnd/>
            <a:tailEnd/>
          </a:ln>
          <a:effectLst/>
        </p:spPr>
        <p:txBody>
          <a:bodyPr wrap="none" lIns="82124" tIns="41061" rIns="82124" bIns="41061">
            <a:spAutoFit/>
          </a:bodyPr>
          <a:lstStyle/>
          <a:p>
            <a:pPr defTabSz="814388"/>
            <a:r>
              <a:rPr lang="zh-CN" altLang="en-US" dirty="0">
                <a:solidFill>
                  <a:srgbClr val="6DB344"/>
                </a:solidFill>
              </a:rPr>
              <a:t>市场</a:t>
            </a:r>
            <a:endParaRPr lang="en-US" dirty="0">
              <a:solidFill>
                <a:srgbClr val="6DB344"/>
              </a:solidFill>
            </a:endParaRPr>
          </a:p>
        </p:txBody>
      </p:sp>
      <p:sp>
        <p:nvSpPr>
          <p:cNvPr id="33" name="Text Box 10"/>
          <p:cNvSpPr txBox="1">
            <a:spLocks noChangeArrowheads="1"/>
          </p:cNvSpPr>
          <p:nvPr/>
        </p:nvSpPr>
        <p:spPr bwMode="auto">
          <a:xfrm>
            <a:off x="519651" y="4842313"/>
            <a:ext cx="883997" cy="298368"/>
          </a:xfrm>
          <a:prstGeom prst="rect">
            <a:avLst/>
          </a:prstGeom>
          <a:noFill/>
          <a:ln w="9525" algn="ctr">
            <a:noFill/>
            <a:miter lim="800000"/>
            <a:headEnd/>
            <a:tailEnd/>
          </a:ln>
          <a:effectLst/>
        </p:spPr>
        <p:txBody>
          <a:bodyPr wrap="none" lIns="82124" tIns="41061" rIns="82124" bIns="41061">
            <a:spAutoFit/>
          </a:bodyPr>
          <a:lstStyle/>
          <a:p>
            <a:pPr defTabSz="814388"/>
            <a:r>
              <a:rPr lang="zh-CN" altLang="en-US" sz="1400" dirty="0">
                <a:solidFill>
                  <a:srgbClr val="0096D6"/>
                </a:solidFill>
              </a:rPr>
              <a:t>小</a:t>
            </a:r>
            <a:r>
              <a:rPr lang="zh-CN" altLang="en-US" sz="1400" dirty="0" smtClean="0">
                <a:solidFill>
                  <a:srgbClr val="0096D6"/>
                </a:solidFill>
              </a:rPr>
              <a:t>型企业</a:t>
            </a:r>
            <a:endParaRPr lang="en-US" sz="1400" dirty="0">
              <a:solidFill>
                <a:srgbClr val="0096D6"/>
              </a:solidFill>
            </a:endParaRPr>
          </a:p>
        </p:txBody>
      </p:sp>
      <p:sp>
        <p:nvSpPr>
          <p:cNvPr id="39" name="Text Box 10"/>
          <p:cNvSpPr txBox="1">
            <a:spLocks noChangeArrowheads="1"/>
          </p:cNvSpPr>
          <p:nvPr/>
        </p:nvSpPr>
        <p:spPr bwMode="auto">
          <a:xfrm>
            <a:off x="591659" y="3384327"/>
            <a:ext cx="883997" cy="298368"/>
          </a:xfrm>
          <a:prstGeom prst="rect">
            <a:avLst/>
          </a:prstGeom>
          <a:noFill/>
          <a:ln w="9525" algn="ctr">
            <a:noFill/>
            <a:miter lim="800000"/>
            <a:headEnd/>
            <a:tailEnd/>
          </a:ln>
          <a:effectLst/>
        </p:spPr>
        <p:txBody>
          <a:bodyPr wrap="none" lIns="82124" tIns="41061" rIns="82124" bIns="41061">
            <a:spAutoFit/>
          </a:bodyPr>
          <a:lstStyle/>
          <a:p>
            <a:pPr defTabSz="814388"/>
            <a:r>
              <a:rPr lang="zh-CN" altLang="en-US" sz="1400" dirty="0" smtClean="0">
                <a:solidFill>
                  <a:srgbClr val="0096D6"/>
                </a:solidFill>
              </a:rPr>
              <a:t>中型企业</a:t>
            </a:r>
            <a:endParaRPr lang="en-US" sz="1400" dirty="0">
              <a:solidFill>
                <a:srgbClr val="0096D6"/>
              </a:solidFill>
            </a:endParaRPr>
          </a:p>
        </p:txBody>
      </p:sp>
      <p:sp>
        <p:nvSpPr>
          <p:cNvPr id="43" name="Text Box 10"/>
          <p:cNvSpPr txBox="1">
            <a:spLocks noChangeArrowheads="1"/>
          </p:cNvSpPr>
          <p:nvPr/>
        </p:nvSpPr>
        <p:spPr bwMode="auto">
          <a:xfrm>
            <a:off x="107504" y="2158765"/>
            <a:ext cx="1751222" cy="298368"/>
          </a:xfrm>
          <a:prstGeom prst="rect">
            <a:avLst/>
          </a:prstGeom>
          <a:noFill/>
          <a:ln w="9525" algn="ctr">
            <a:noFill/>
            <a:miter lim="800000"/>
            <a:headEnd/>
            <a:tailEnd/>
          </a:ln>
          <a:effectLst/>
        </p:spPr>
        <p:txBody>
          <a:bodyPr wrap="none" lIns="82124" tIns="41061" rIns="82124" bIns="41061">
            <a:spAutoFit/>
          </a:bodyPr>
          <a:lstStyle/>
          <a:p>
            <a:pPr defTabSz="814388"/>
            <a:r>
              <a:rPr lang="zh-CN" altLang="en-US" sz="1400" dirty="0" smtClean="0">
                <a:solidFill>
                  <a:srgbClr val="0096D6"/>
                </a:solidFill>
              </a:rPr>
              <a:t>大型企</a:t>
            </a:r>
            <a:r>
              <a:rPr lang="zh-CN" altLang="en-US" sz="1400" dirty="0">
                <a:solidFill>
                  <a:srgbClr val="0096D6"/>
                </a:solidFill>
              </a:rPr>
              <a:t>业</a:t>
            </a:r>
            <a:r>
              <a:rPr lang="en-US" sz="1400" dirty="0" smtClean="0">
                <a:solidFill>
                  <a:srgbClr val="0096D6"/>
                </a:solidFill>
              </a:rPr>
              <a:t> </a:t>
            </a:r>
            <a:r>
              <a:rPr lang="en-US" sz="1400" dirty="0">
                <a:solidFill>
                  <a:srgbClr val="0096D6"/>
                </a:solidFill>
              </a:rPr>
              <a:t>/ </a:t>
            </a:r>
            <a:r>
              <a:rPr lang="zh-CN" altLang="en-US" sz="1400" dirty="0" smtClean="0">
                <a:solidFill>
                  <a:srgbClr val="0096D6"/>
                </a:solidFill>
              </a:rPr>
              <a:t>公共部门</a:t>
            </a:r>
            <a:endParaRPr lang="en-US" sz="1400" dirty="0">
              <a:solidFill>
                <a:srgbClr val="0096D6"/>
              </a:solidFill>
            </a:endParaRPr>
          </a:p>
        </p:txBody>
      </p:sp>
      <p:sp>
        <p:nvSpPr>
          <p:cNvPr id="44" name="Rectangle 6"/>
          <p:cNvSpPr>
            <a:spLocks noChangeArrowheads="1"/>
          </p:cNvSpPr>
          <p:nvPr/>
        </p:nvSpPr>
        <p:spPr bwMode="ltGray">
          <a:xfrm>
            <a:off x="6030937" y="2764417"/>
            <a:ext cx="1875643" cy="1800200"/>
          </a:xfrm>
          <a:prstGeom prst="rect">
            <a:avLst/>
          </a:prstGeom>
          <a:solidFill>
            <a:schemeClr val="tx1">
              <a:lumMod val="60000"/>
              <a:lumOff val="40000"/>
              <a:alpha val="69804"/>
            </a:schemeClr>
          </a:solidFill>
          <a:ln w="9525" algn="ctr">
            <a:noFill/>
            <a:miter lim="800000"/>
            <a:headEnd/>
            <a:tailEnd/>
          </a:ln>
          <a:effectLst/>
        </p:spPr>
        <p:txBody>
          <a:bodyPr wrap="none" lIns="73025" tIns="36511" rIns="73025" bIns="36511" anchor="ctr"/>
          <a:lstStyle/>
          <a:p>
            <a:endParaRPr lang="en-AU">
              <a:solidFill>
                <a:srgbClr val="0096D6"/>
              </a:solidFill>
            </a:endParaRPr>
          </a:p>
        </p:txBody>
      </p:sp>
      <p:sp>
        <p:nvSpPr>
          <p:cNvPr id="46" name="Rectangle 20"/>
          <p:cNvSpPr>
            <a:spLocks noChangeArrowheads="1"/>
          </p:cNvSpPr>
          <p:nvPr/>
        </p:nvSpPr>
        <p:spPr bwMode="auto">
          <a:xfrm>
            <a:off x="6179510" y="3327655"/>
            <a:ext cx="1637495" cy="1181731"/>
          </a:xfrm>
          <a:prstGeom prst="rect">
            <a:avLst/>
          </a:prstGeom>
          <a:noFill/>
          <a:ln w="9525" algn="ctr">
            <a:noFill/>
            <a:miter lim="800000"/>
            <a:headEnd/>
            <a:tailEnd/>
          </a:ln>
          <a:effectLst/>
        </p:spPr>
        <p:txBody>
          <a:bodyPr wrap="square" lIns="73025" tIns="36511" rIns="73025" bIns="36511" anchor="ctr">
            <a:spAutoFit/>
          </a:bodyPr>
          <a:lstStyle/>
          <a:p>
            <a:pPr defTabSz="814388"/>
            <a:r>
              <a:rPr lang="en-US" dirty="0" smtClean="0">
                <a:solidFill>
                  <a:srgbClr val="FFFFFF"/>
                </a:solidFill>
              </a:rPr>
              <a:t>Collaborative </a:t>
            </a:r>
            <a:r>
              <a:rPr lang="en-US" dirty="0">
                <a:solidFill>
                  <a:srgbClr val="FFFFFF"/>
                </a:solidFill>
              </a:rPr>
              <a:t>Professional Services</a:t>
            </a:r>
            <a:br>
              <a:rPr lang="en-US" dirty="0">
                <a:solidFill>
                  <a:srgbClr val="FFFFFF"/>
                </a:solidFill>
              </a:rPr>
            </a:br>
            <a:endParaRPr lang="en-US" dirty="0">
              <a:solidFill>
                <a:srgbClr val="FFFFFF"/>
              </a:solidFill>
            </a:endParaRPr>
          </a:p>
        </p:txBody>
      </p:sp>
      <p:sp>
        <p:nvSpPr>
          <p:cNvPr id="47" name="Rectangle 6"/>
          <p:cNvSpPr>
            <a:spLocks noChangeArrowheads="1"/>
          </p:cNvSpPr>
          <p:nvPr/>
        </p:nvSpPr>
        <p:spPr bwMode="ltGray">
          <a:xfrm>
            <a:off x="3964625" y="1735674"/>
            <a:ext cx="2068286" cy="1461657"/>
          </a:xfrm>
          <a:prstGeom prst="rect">
            <a:avLst/>
          </a:prstGeom>
          <a:solidFill>
            <a:schemeClr val="accent6">
              <a:lumMod val="60000"/>
              <a:lumOff val="40000"/>
            </a:schemeClr>
          </a:solidFill>
          <a:ln w="9525" algn="ctr">
            <a:noFill/>
            <a:miter lim="800000"/>
            <a:headEnd/>
            <a:tailEnd/>
          </a:ln>
          <a:effectLst/>
        </p:spPr>
        <p:txBody>
          <a:bodyPr wrap="none" lIns="73025" tIns="36511" rIns="73025" bIns="36511" anchor="ctr"/>
          <a:lstStyle/>
          <a:p>
            <a:endParaRPr lang="en-AU">
              <a:solidFill>
                <a:srgbClr val="0096D6"/>
              </a:solidFill>
            </a:endParaRPr>
          </a:p>
        </p:txBody>
      </p:sp>
      <p:sp>
        <p:nvSpPr>
          <p:cNvPr id="48" name="Rectangle 20"/>
          <p:cNvSpPr>
            <a:spLocks noChangeArrowheads="1"/>
          </p:cNvSpPr>
          <p:nvPr/>
        </p:nvSpPr>
        <p:spPr bwMode="auto">
          <a:xfrm>
            <a:off x="4355976" y="2132856"/>
            <a:ext cx="1959429" cy="627733"/>
          </a:xfrm>
          <a:prstGeom prst="rect">
            <a:avLst/>
          </a:prstGeom>
          <a:noFill/>
          <a:ln w="9525" algn="ctr">
            <a:noFill/>
            <a:miter lim="800000"/>
            <a:headEnd/>
            <a:tailEnd/>
          </a:ln>
          <a:effectLst/>
        </p:spPr>
        <p:txBody>
          <a:bodyPr wrap="square" lIns="73025" tIns="36511" rIns="73025" bIns="36511" anchor="ctr">
            <a:spAutoFit/>
          </a:bodyPr>
          <a:lstStyle/>
          <a:p>
            <a:pPr defTabSz="814388"/>
            <a:r>
              <a:rPr lang="en-US" dirty="0" smtClean="0">
                <a:solidFill>
                  <a:srgbClr val="FFFFFF"/>
                </a:solidFill>
              </a:rPr>
              <a:t>Smart Net </a:t>
            </a:r>
            <a:br>
              <a:rPr lang="en-US" dirty="0" smtClean="0">
                <a:solidFill>
                  <a:srgbClr val="FFFFFF"/>
                </a:solidFill>
              </a:rPr>
            </a:br>
            <a:r>
              <a:rPr lang="en-US" dirty="0" smtClean="0">
                <a:solidFill>
                  <a:srgbClr val="FFFFFF"/>
                </a:solidFill>
              </a:rPr>
              <a:t>Total Care </a:t>
            </a:r>
          </a:p>
        </p:txBody>
      </p:sp>
      <p:sp>
        <p:nvSpPr>
          <p:cNvPr id="29" name="Rectangle 6"/>
          <p:cNvSpPr>
            <a:spLocks noChangeArrowheads="1"/>
          </p:cNvSpPr>
          <p:nvPr/>
        </p:nvSpPr>
        <p:spPr bwMode="ltGray">
          <a:xfrm>
            <a:off x="6032910" y="1735674"/>
            <a:ext cx="1870075" cy="1454399"/>
          </a:xfrm>
          <a:prstGeom prst="rect">
            <a:avLst/>
          </a:prstGeom>
          <a:solidFill>
            <a:schemeClr val="tx2">
              <a:lumMod val="75000"/>
            </a:schemeClr>
          </a:solidFill>
          <a:ln w="9525" algn="ctr">
            <a:noFill/>
            <a:miter lim="800000"/>
            <a:headEnd/>
            <a:tailEnd/>
          </a:ln>
          <a:effectLst/>
        </p:spPr>
        <p:txBody>
          <a:bodyPr wrap="none" lIns="73025" tIns="36511" rIns="73025" bIns="36511" anchor="ctr"/>
          <a:lstStyle/>
          <a:p>
            <a:endParaRPr lang="en-AU">
              <a:solidFill>
                <a:srgbClr val="0096D6"/>
              </a:solidFill>
            </a:endParaRPr>
          </a:p>
        </p:txBody>
      </p:sp>
      <p:sp>
        <p:nvSpPr>
          <p:cNvPr id="31" name="Rectangle 20"/>
          <p:cNvSpPr>
            <a:spLocks noChangeArrowheads="1"/>
          </p:cNvSpPr>
          <p:nvPr/>
        </p:nvSpPr>
        <p:spPr bwMode="auto">
          <a:xfrm>
            <a:off x="6133350" y="1950505"/>
            <a:ext cx="1914778" cy="1181731"/>
          </a:xfrm>
          <a:prstGeom prst="rect">
            <a:avLst/>
          </a:prstGeom>
          <a:noFill/>
          <a:ln w="9525" algn="ctr">
            <a:noFill/>
            <a:miter lim="800000"/>
            <a:headEnd/>
            <a:tailEnd/>
          </a:ln>
          <a:effectLst/>
        </p:spPr>
        <p:txBody>
          <a:bodyPr wrap="square" lIns="73025" tIns="36511" rIns="73025" bIns="36511" anchor="ctr">
            <a:spAutoFit/>
          </a:bodyPr>
          <a:lstStyle/>
          <a:p>
            <a:pPr defTabSz="814388"/>
            <a:r>
              <a:rPr lang="en-US" dirty="0" smtClean="0">
                <a:solidFill>
                  <a:srgbClr val="FFFFFF"/>
                </a:solidFill>
              </a:rPr>
              <a:t>Remote Managed </a:t>
            </a:r>
            <a:br>
              <a:rPr lang="en-US" dirty="0" smtClean="0">
                <a:solidFill>
                  <a:srgbClr val="FFFFFF"/>
                </a:solidFill>
              </a:rPr>
            </a:br>
            <a:r>
              <a:rPr lang="en-US" dirty="0" smtClean="0">
                <a:solidFill>
                  <a:srgbClr val="FFFFFF"/>
                </a:solidFill>
              </a:rPr>
              <a:t>Services</a:t>
            </a:r>
            <a:r>
              <a:rPr lang="en-US" dirty="0">
                <a:solidFill>
                  <a:srgbClr val="FFFFFF"/>
                </a:solidFill>
              </a:rPr>
              <a:t/>
            </a:r>
            <a:br>
              <a:rPr lang="en-US" dirty="0">
                <a:solidFill>
                  <a:srgbClr val="FFFFFF"/>
                </a:solidFill>
              </a:rPr>
            </a:br>
            <a:endParaRPr lang="en-US" dirty="0">
              <a:solidFill>
                <a:srgbClr val="FFFFFF"/>
              </a:solidFill>
            </a:endParaRPr>
          </a:p>
        </p:txBody>
      </p:sp>
      <p:sp>
        <p:nvSpPr>
          <p:cNvPr id="1112070" name="Rectangle 6"/>
          <p:cNvSpPr>
            <a:spLocks noChangeArrowheads="1"/>
          </p:cNvSpPr>
          <p:nvPr/>
        </p:nvSpPr>
        <p:spPr bwMode="ltGray">
          <a:xfrm>
            <a:off x="3964624" y="3197331"/>
            <a:ext cx="2068287" cy="1354977"/>
          </a:xfrm>
          <a:prstGeom prst="rect">
            <a:avLst/>
          </a:prstGeom>
          <a:solidFill>
            <a:srgbClr val="3E67A4">
              <a:alpha val="70000"/>
            </a:srgbClr>
          </a:solidFill>
          <a:ln w="9525" algn="ctr">
            <a:noFill/>
            <a:miter lim="800000"/>
            <a:headEnd/>
            <a:tailEnd/>
          </a:ln>
          <a:effectLst/>
        </p:spPr>
        <p:txBody>
          <a:bodyPr wrap="none" lIns="73025" tIns="36511" rIns="73025" bIns="36511" anchor="ctr"/>
          <a:lstStyle/>
          <a:p>
            <a:endParaRPr lang="en-AU">
              <a:solidFill>
                <a:srgbClr val="0096D6"/>
              </a:solidFill>
            </a:endParaRPr>
          </a:p>
        </p:txBody>
      </p:sp>
      <p:sp>
        <p:nvSpPr>
          <p:cNvPr id="1112084" name="Rectangle 20"/>
          <p:cNvSpPr>
            <a:spLocks noChangeArrowheads="1"/>
          </p:cNvSpPr>
          <p:nvPr/>
        </p:nvSpPr>
        <p:spPr bwMode="auto">
          <a:xfrm>
            <a:off x="4427984" y="3645024"/>
            <a:ext cx="1327286" cy="627733"/>
          </a:xfrm>
          <a:prstGeom prst="rect">
            <a:avLst/>
          </a:prstGeom>
          <a:noFill/>
          <a:ln w="9525" algn="ctr">
            <a:noFill/>
            <a:miter lim="800000"/>
            <a:headEnd/>
            <a:tailEnd/>
          </a:ln>
          <a:effectLst/>
        </p:spPr>
        <p:txBody>
          <a:bodyPr wrap="none" lIns="73025" tIns="36511" rIns="73025" bIns="36511" anchor="ctr">
            <a:spAutoFit/>
          </a:bodyPr>
          <a:lstStyle/>
          <a:p>
            <a:pPr defTabSz="814388"/>
            <a:r>
              <a:rPr lang="en-US" dirty="0">
                <a:solidFill>
                  <a:srgbClr val="FFFFFF"/>
                </a:solidFill>
              </a:rPr>
              <a:t>Smart Care</a:t>
            </a:r>
            <a:br>
              <a:rPr lang="en-US" dirty="0">
                <a:solidFill>
                  <a:srgbClr val="FFFFFF"/>
                </a:solidFill>
              </a:rPr>
            </a:br>
            <a:endParaRPr lang="en-US" dirty="0">
              <a:solidFill>
                <a:srgbClr val="FFFFFF"/>
              </a:solidFill>
            </a:endParaRPr>
          </a:p>
        </p:txBody>
      </p:sp>
      <p:sp>
        <p:nvSpPr>
          <p:cNvPr id="5" name="Rounded Rectangle 4"/>
          <p:cNvSpPr/>
          <p:nvPr/>
        </p:nvSpPr>
        <p:spPr>
          <a:xfrm>
            <a:off x="3955099" y="3132236"/>
            <a:ext cx="3960006" cy="1395496"/>
          </a:xfrm>
          <a:prstGeom prst="roundRect">
            <a:avLst/>
          </a:prstGeom>
          <a:noFill/>
          <a:ln w="38100">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extBox 5"/>
          <p:cNvSpPr txBox="1"/>
          <p:nvPr/>
        </p:nvSpPr>
        <p:spPr>
          <a:xfrm>
            <a:off x="4536780" y="4622165"/>
            <a:ext cx="2973210" cy="369332"/>
          </a:xfrm>
          <a:prstGeom prst="rect">
            <a:avLst/>
          </a:prstGeom>
          <a:noFill/>
        </p:spPr>
        <p:txBody>
          <a:bodyPr wrap="square" rtlCol="0">
            <a:spAutoFit/>
          </a:bodyPr>
          <a:lstStyle/>
          <a:p>
            <a:r>
              <a:rPr lang="en-US" dirty="0" smtClean="0"/>
              <a:t>Partner Led Smart Service</a:t>
            </a:r>
            <a:endParaRPr lang="en-US" dirty="0"/>
          </a:p>
        </p:txBody>
      </p:sp>
    </p:spTree>
    <p:extLst>
      <p:ext uri="{BB962C8B-B14F-4D97-AF65-F5344CB8AC3E}">
        <p14:creationId xmlns:p14="http://schemas.microsoft.com/office/powerpoint/2010/main" val="4221285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20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20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47" grpId="0" animBg="1"/>
      <p:bldP spid="48" grpId="0"/>
      <p:bldP spid="29" grpId="0" animBg="1"/>
      <p:bldP spid="31" grpId="0"/>
      <p:bldP spid="1112070" grpId="0" animBg="1"/>
      <p:bldP spid="111208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flipH="1">
            <a:off x="2" y="1054100"/>
            <a:ext cx="9143995" cy="3822699"/>
            <a:chOff x="-4197692" y="2770332"/>
            <a:chExt cx="13341690" cy="3884468"/>
          </a:xfrm>
        </p:grpSpPr>
        <p:grpSp>
          <p:nvGrpSpPr>
            <p:cNvPr id="4" name="Group 6"/>
            <p:cNvGrpSpPr/>
            <p:nvPr/>
          </p:nvGrpSpPr>
          <p:grpSpPr>
            <a:xfrm>
              <a:off x="-2992875" y="2770332"/>
              <a:ext cx="7637093" cy="3884468"/>
              <a:chOff x="2930927" y="1778000"/>
              <a:chExt cx="5743173" cy="4203700"/>
            </a:xfrm>
          </p:grpSpPr>
          <p:sp>
            <p:nvSpPr>
              <p:cNvPr id="46" name="Rectangle 45"/>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47" name="Rectangle 46"/>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48" name="Rectangle 47"/>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49" name="Rectangle 48"/>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50" name="Rectangle 49"/>
              <p:cNvSpPr/>
              <p:nvPr/>
            </p:nvSpPr>
            <p:spPr>
              <a:xfrm>
                <a:off x="2930927"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grpSp>
        <p:grpSp>
          <p:nvGrpSpPr>
            <p:cNvPr id="5" name="Group 13"/>
            <p:cNvGrpSpPr/>
            <p:nvPr/>
          </p:nvGrpSpPr>
          <p:grpSpPr>
            <a:xfrm>
              <a:off x="-4197692" y="2770331"/>
              <a:ext cx="13341685" cy="3884467"/>
              <a:chOff x="-178802" y="1778000"/>
              <a:chExt cx="8852902" cy="4203700"/>
            </a:xfrm>
          </p:grpSpPr>
          <p:sp>
            <p:nvSpPr>
              <p:cNvPr id="39" name="Rectangle 38"/>
              <p:cNvSpPr/>
              <p:nvPr/>
            </p:nvSpPr>
            <p:spPr>
              <a:xfrm>
                <a:off x="-49292" y="2019300"/>
                <a:ext cx="952501"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40" name="Rectangle 39"/>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41" name="Rectangle 40"/>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42" name="Rectangle 41"/>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43" name="Rectangle 42"/>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44" name="Rectangle 43"/>
              <p:cNvSpPr/>
              <p:nvPr/>
            </p:nvSpPr>
            <p:spPr>
              <a:xfrm>
                <a:off x="1782000" y="2019300"/>
                <a:ext cx="952499"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45" name="Rectangle 44"/>
              <p:cNvSpPr/>
              <p:nvPr/>
            </p:nvSpPr>
            <p:spPr>
              <a:xfrm>
                <a:off x="-178802" y="1778000"/>
                <a:ext cx="1687537"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grpSp>
      </p:grpSp>
      <p:sp>
        <p:nvSpPr>
          <p:cNvPr id="3" name="Rectangle 2"/>
          <p:cNvSpPr/>
          <p:nvPr/>
        </p:nvSpPr>
        <p:spPr>
          <a:xfrm>
            <a:off x="0" y="825500"/>
            <a:ext cx="9144000" cy="5092700"/>
          </a:xfrm>
          <a:prstGeom prst="rect">
            <a:avLst/>
          </a:prstGeom>
          <a:gradFill flip="none" rotWithShape="1">
            <a:gsLst>
              <a:gs pos="55000">
                <a:schemeClr val="bg1">
                  <a:lumMod val="75000"/>
                  <a:alpha val="71000"/>
                </a:schemeClr>
              </a:gs>
              <a:gs pos="100000">
                <a:srgbClr val="FFFFFF">
                  <a:alpha val="0"/>
                </a:srgbClr>
              </a:gs>
              <a:gs pos="0">
                <a:srgbClr val="FFFFFF">
                  <a:alpha val="0"/>
                </a:srgb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14" name="Oval 13"/>
          <p:cNvSpPr/>
          <p:nvPr/>
        </p:nvSpPr>
        <p:spPr>
          <a:xfrm flipV="1">
            <a:off x="-723900" y="5410200"/>
            <a:ext cx="5562600" cy="444500"/>
          </a:xfrm>
          <a:prstGeom prst="ellipse">
            <a:avLst/>
          </a:prstGeom>
          <a:gradFill flip="none" rotWithShape="1">
            <a:gsLst>
              <a:gs pos="0">
                <a:srgbClr val="435153">
                  <a:alpha val="33000"/>
                </a:srgbClr>
              </a:gs>
              <a:gs pos="100000">
                <a:srgbClr val="FFFFFF">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24" name="Oval 23"/>
          <p:cNvSpPr/>
          <p:nvPr/>
        </p:nvSpPr>
        <p:spPr>
          <a:xfrm flipV="1">
            <a:off x="4686300" y="5410200"/>
            <a:ext cx="4457700" cy="444500"/>
          </a:xfrm>
          <a:prstGeom prst="ellipse">
            <a:avLst/>
          </a:prstGeom>
          <a:gradFill flip="none" rotWithShape="1">
            <a:gsLst>
              <a:gs pos="0">
                <a:srgbClr val="435153">
                  <a:alpha val="33000"/>
                </a:srgbClr>
              </a:gs>
              <a:gs pos="100000">
                <a:srgbClr val="FFFFFF">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30" name="Oval 29"/>
          <p:cNvSpPr/>
          <p:nvPr/>
        </p:nvSpPr>
        <p:spPr>
          <a:xfrm flipV="1">
            <a:off x="4686300" y="5410200"/>
            <a:ext cx="4457700" cy="444500"/>
          </a:xfrm>
          <a:prstGeom prst="ellipse">
            <a:avLst/>
          </a:prstGeom>
          <a:gradFill flip="none" rotWithShape="1">
            <a:gsLst>
              <a:gs pos="0">
                <a:srgbClr val="435153">
                  <a:alpha val="33000"/>
                </a:srgbClr>
              </a:gs>
              <a:gs pos="100000">
                <a:srgbClr val="FFFFFF">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grpSp>
        <p:nvGrpSpPr>
          <p:cNvPr id="6" name="Group 55"/>
          <p:cNvGrpSpPr/>
          <p:nvPr/>
        </p:nvGrpSpPr>
        <p:grpSpPr>
          <a:xfrm>
            <a:off x="453414" y="2198912"/>
            <a:ext cx="4719936" cy="1334720"/>
            <a:chOff x="453414" y="2198912"/>
            <a:chExt cx="4719936" cy="1334720"/>
          </a:xfrm>
        </p:grpSpPr>
        <p:sp>
          <p:nvSpPr>
            <p:cNvPr id="57" name="Rectangle 56"/>
            <p:cNvSpPr/>
            <p:nvPr/>
          </p:nvSpPr>
          <p:spPr>
            <a:xfrm rot="10800000">
              <a:off x="453414" y="2198912"/>
              <a:ext cx="4316550" cy="1334720"/>
            </a:xfrm>
            <a:prstGeom prst="rect">
              <a:avLst/>
            </a:prstGeom>
            <a:solidFill>
              <a:srgbClr val="FFFFFF">
                <a:alpha val="57000"/>
              </a:srgbClr>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58" name="Rounded Rectangle 57"/>
            <p:cNvSpPr/>
            <p:nvPr/>
          </p:nvSpPr>
          <p:spPr>
            <a:xfrm>
              <a:off x="549274" y="2324100"/>
              <a:ext cx="4105655" cy="1092200"/>
            </a:xfrm>
            <a:prstGeom prst="roundRect">
              <a:avLst>
                <a:gd name="adj" fmla="val 0"/>
              </a:avLst>
            </a:prstGeom>
            <a:blipFill dpi="0" rotWithShape="1">
              <a:blip r:embed="rId50" cstate="print"/>
              <a:srcRect/>
              <a:stretch>
                <a:fillRect t="-25000" b="-25000"/>
              </a:stretch>
            </a:blipFill>
            <a:ln w="9525" cap="flat" cmpd="sng" algn="ctr">
              <a:gradFill flip="none" rotWithShape="1">
                <a:gsLst>
                  <a:gs pos="0">
                    <a:schemeClr val="accent1"/>
                  </a:gs>
                  <a:gs pos="100000">
                    <a:schemeClr val="tx1">
                      <a:lumMod val="20000"/>
                      <a:lumOff val="80000"/>
                    </a:schemeClr>
                  </a:gs>
                </a:gsLst>
                <a:lin ang="0" scaled="1"/>
                <a:tileRect/>
              </a:gradFill>
              <a:prstDash val="solid"/>
              <a:round/>
              <a:headEnd type="none" w="med" len="med"/>
              <a:tailEnd type="none" w="med" len="med"/>
            </a:ln>
            <a:effectLst>
              <a:outerShdw blurRad="40005" dist="22987" dir="540000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新宋体" pitchFamily="49" charset="-122"/>
                <a:ea typeface="新宋体" pitchFamily="49" charset="-122"/>
              </a:endParaRPr>
            </a:p>
          </p:txBody>
        </p:sp>
        <p:sp>
          <p:nvSpPr>
            <p:cNvPr id="59" name="Rectangle 58"/>
            <p:cNvSpPr/>
            <p:nvPr/>
          </p:nvSpPr>
          <p:spPr>
            <a:xfrm>
              <a:off x="1122050" y="2527300"/>
              <a:ext cx="4051300" cy="698500"/>
            </a:xfrm>
            <a:prstGeom prst="rect">
              <a:avLst/>
            </a:prstGeom>
            <a:noFill/>
            <a:ln>
              <a:noFill/>
            </a:ln>
            <a:effectLst>
              <a:outerShdw blurRad="50800" dist="25400" dir="27000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FFFFFF"/>
                  </a:solidFill>
                  <a:latin typeface="新宋体" pitchFamily="49" charset="-122"/>
                  <a:ea typeface="新宋体" pitchFamily="49" charset="-122"/>
                </a:rPr>
                <a:t>思科品牌服务</a:t>
              </a:r>
              <a:endParaRPr lang="en-US" sz="2000" b="1" dirty="0" smtClean="0">
                <a:solidFill>
                  <a:srgbClr val="FFFFFF"/>
                </a:solidFill>
                <a:latin typeface="新宋体" pitchFamily="49" charset="-122"/>
                <a:ea typeface="新宋体" pitchFamily="49" charset="-122"/>
              </a:endParaRPr>
            </a:p>
          </p:txBody>
        </p:sp>
      </p:grpSp>
      <p:grpSp>
        <p:nvGrpSpPr>
          <p:cNvPr id="7" name="Group 59"/>
          <p:cNvGrpSpPr/>
          <p:nvPr/>
        </p:nvGrpSpPr>
        <p:grpSpPr>
          <a:xfrm>
            <a:off x="453414" y="3761012"/>
            <a:ext cx="4601186" cy="1334720"/>
            <a:chOff x="453414" y="3761012"/>
            <a:chExt cx="4601186" cy="1334720"/>
          </a:xfrm>
        </p:grpSpPr>
        <p:sp>
          <p:nvSpPr>
            <p:cNvPr id="61" name="Rectangle 60"/>
            <p:cNvSpPr/>
            <p:nvPr/>
          </p:nvSpPr>
          <p:spPr>
            <a:xfrm rot="10800000">
              <a:off x="453414" y="3761012"/>
              <a:ext cx="4316550" cy="1334720"/>
            </a:xfrm>
            <a:prstGeom prst="rect">
              <a:avLst/>
            </a:prstGeom>
            <a:solidFill>
              <a:srgbClr val="FFFFFF">
                <a:alpha val="57000"/>
              </a:srgbClr>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62" name="Rounded Rectangle 61"/>
            <p:cNvSpPr/>
            <p:nvPr/>
          </p:nvSpPr>
          <p:spPr>
            <a:xfrm>
              <a:off x="536574" y="3873500"/>
              <a:ext cx="4105655" cy="1092200"/>
            </a:xfrm>
            <a:prstGeom prst="roundRect">
              <a:avLst>
                <a:gd name="adj" fmla="val 0"/>
              </a:avLst>
            </a:prstGeom>
            <a:blipFill dpi="0" rotWithShape="1">
              <a:blip r:embed="rId50" cstate="print"/>
              <a:srcRect/>
              <a:stretch>
                <a:fillRect t="-25000" b="-25000"/>
              </a:stretch>
            </a:blipFill>
            <a:ln w="9525" cap="flat" cmpd="sng" algn="ctr">
              <a:gradFill flip="none" rotWithShape="1">
                <a:gsLst>
                  <a:gs pos="0">
                    <a:schemeClr val="accent1"/>
                  </a:gs>
                  <a:gs pos="100000">
                    <a:schemeClr val="tx1">
                      <a:lumMod val="20000"/>
                      <a:lumOff val="80000"/>
                    </a:schemeClr>
                  </a:gs>
                </a:gsLst>
                <a:lin ang="0" scaled="1"/>
                <a:tileRect/>
              </a:gradFill>
              <a:prstDash val="solid"/>
              <a:round/>
              <a:headEnd type="none" w="med" len="med"/>
              <a:tailEnd type="none" w="med" len="med"/>
            </a:ln>
            <a:effectLst>
              <a:outerShdw blurRad="40005" dist="22987" dir="540000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新宋体" pitchFamily="49" charset="-122"/>
                <a:ea typeface="新宋体" pitchFamily="49" charset="-122"/>
              </a:endParaRPr>
            </a:p>
          </p:txBody>
        </p:sp>
        <p:sp>
          <p:nvSpPr>
            <p:cNvPr id="63" name="Rectangle 62"/>
            <p:cNvSpPr/>
            <p:nvPr/>
          </p:nvSpPr>
          <p:spPr>
            <a:xfrm>
              <a:off x="1003300" y="4051300"/>
              <a:ext cx="4051300" cy="698500"/>
            </a:xfrm>
            <a:prstGeom prst="rect">
              <a:avLst/>
            </a:prstGeom>
            <a:noFill/>
            <a:ln>
              <a:noFill/>
            </a:ln>
            <a:effectLst>
              <a:outerShdw blurRad="50800" dist="25400" dir="270000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FFFFFF"/>
                  </a:solidFill>
                  <a:latin typeface="新宋体" pitchFamily="49" charset="-122"/>
                  <a:ea typeface="新宋体" pitchFamily="49" charset="-122"/>
                </a:rPr>
                <a:t>协作型服务</a:t>
              </a:r>
              <a:endParaRPr lang="en-US" sz="2000" b="1" dirty="0" smtClean="0">
                <a:solidFill>
                  <a:srgbClr val="FFFFFF"/>
                </a:solidFill>
                <a:latin typeface="新宋体" pitchFamily="49" charset="-122"/>
                <a:ea typeface="新宋体" pitchFamily="49" charset="-122"/>
              </a:endParaRPr>
            </a:p>
          </p:txBody>
        </p:sp>
      </p:grpSp>
      <p:sp>
        <p:nvSpPr>
          <p:cNvPr id="78" name="Oval 77"/>
          <p:cNvSpPr/>
          <p:nvPr/>
        </p:nvSpPr>
        <p:spPr>
          <a:xfrm flipV="1">
            <a:off x="-1795932" y="5458712"/>
            <a:ext cx="3661256" cy="472856"/>
          </a:xfrm>
          <a:prstGeom prst="ellipse">
            <a:avLst/>
          </a:prstGeom>
          <a:gradFill flip="none" rotWithShape="1">
            <a:gsLst>
              <a:gs pos="0">
                <a:srgbClr val="435153">
                  <a:alpha val="33000"/>
                </a:srgbClr>
              </a:gs>
              <a:gs pos="100000">
                <a:srgbClr val="FFFFFF">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80" name="Oval 79"/>
          <p:cNvSpPr/>
          <p:nvPr/>
        </p:nvSpPr>
        <p:spPr>
          <a:xfrm>
            <a:off x="-1934630" y="1742360"/>
            <a:ext cx="3669440" cy="3669439"/>
          </a:xfrm>
          <a:prstGeom prst="ellipse">
            <a:avLst/>
          </a:prstGeom>
          <a:gradFill flip="none" rotWithShape="1">
            <a:gsLst>
              <a:gs pos="0">
                <a:schemeClr val="bg1">
                  <a:lumMod val="75000"/>
                </a:schemeClr>
              </a:gs>
              <a:gs pos="100000">
                <a:srgbClr val="FFFFFF"/>
              </a:gs>
            </a:gsLst>
            <a:lin ang="7920000" scaled="0"/>
            <a:tileRect/>
          </a:gradFill>
          <a:ln>
            <a:noFill/>
          </a:ln>
          <a:effectLst>
            <a:outerShdw blurRad="431800" dist="114300" dir="5400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pic>
        <p:nvPicPr>
          <p:cNvPr id="81" name="Picture 80" descr="circle.png"/>
          <p:cNvPicPr>
            <a:picLocks noChangeAspect="1"/>
          </p:cNvPicPr>
          <p:nvPr/>
        </p:nvPicPr>
        <p:blipFill>
          <a:blip r:embed="rId51" cstate="email"/>
          <a:stretch>
            <a:fillRect/>
          </a:stretch>
        </p:blipFill>
        <p:spPr>
          <a:xfrm>
            <a:off x="-1545809" y="2144083"/>
            <a:ext cx="2887060" cy="2887059"/>
          </a:xfrm>
          <a:prstGeom prst="rect">
            <a:avLst/>
          </a:prstGeom>
          <a:effectLst>
            <a:outerShdw blurRad="114300" dist="38100" dir="5400000">
              <a:srgbClr val="000000">
                <a:alpha val="32000"/>
              </a:srgbClr>
            </a:outerShdw>
          </a:effectLst>
        </p:spPr>
      </p:pic>
      <p:sp>
        <p:nvSpPr>
          <p:cNvPr id="82" name="Freeform 38"/>
          <p:cNvSpPr>
            <a:spLocks noEditPoints="1"/>
          </p:cNvSpPr>
          <p:nvPr/>
        </p:nvSpPr>
        <p:spPr bwMode="auto">
          <a:xfrm>
            <a:off x="-1495172" y="2164449"/>
            <a:ext cx="2765481" cy="2767476"/>
          </a:xfrm>
          <a:custGeom>
            <a:avLst/>
            <a:gdLst>
              <a:gd name="T0" fmla="*/ 2147483647 w 1844"/>
              <a:gd name="T1" fmla="*/ 2147483647 h 1843"/>
              <a:gd name="T2" fmla="*/ 2147483647 w 1844"/>
              <a:gd name="T3" fmla="*/ 2147483647 h 1843"/>
              <a:gd name="T4" fmla="*/ 2147483647 w 1844"/>
              <a:gd name="T5" fmla="*/ 2147483647 h 1843"/>
              <a:gd name="T6" fmla="*/ 2147483647 w 1844"/>
              <a:gd name="T7" fmla="*/ 2147483647 h 1843"/>
              <a:gd name="T8" fmla="*/ 2147483647 w 1844"/>
              <a:gd name="T9" fmla="*/ 2147483647 h 1843"/>
              <a:gd name="T10" fmla="*/ 2147483647 w 1844"/>
              <a:gd name="T11" fmla="*/ 2147483647 h 1843"/>
              <a:gd name="T12" fmla="*/ 2147483647 w 1844"/>
              <a:gd name="T13" fmla="*/ 2147483647 h 1843"/>
              <a:gd name="T14" fmla="*/ 2147483647 w 1844"/>
              <a:gd name="T15" fmla="*/ 2147483647 h 1843"/>
              <a:gd name="T16" fmla="*/ 2147483647 w 1844"/>
              <a:gd name="T17" fmla="*/ 2147483647 h 1843"/>
              <a:gd name="T18" fmla="*/ 2147483647 w 1844"/>
              <a:gd name="T19" fmla="*/ 2147483647 h 1843"/>
              <a:gd name="T20" fmla="*/ 2147483647 w 1844"/>
              <a:gd name="T21" fmla="*/ 2147483647 h 1843"/>
              <a:gd name="T22" fmla="*/ 2147483647 w 1844"/>
              <a:gd name="T23" fmla="*/ 2147483647 h 1843"/>
              <a:gd name="T24" fmla="*/ 2147483647 w 1844"/>
              <a:gd name="T25" fmla="*/ 2147483647 h 1843"/>
              <a:gd name="T26" fmla="*/ 2147483647 w 1844"/>
              <a:gd name="T27" fmla="*/ 2147483647 h 1843"/>
              <a:gd name="T28" fmla="*/ 2147483647 w 1844"/>
              <a:gd name="T29" fmla="*/ 2147483647 h 1843"/>
              <a:gd name="T30" fmla="*/ 2147483647 w 1844"/>
              <a:gd name="T31" fmla="*/ 2147483647 h 1843"/>
              <a:gd name="T32" fmla="*/ 2147483647 w 1844"/>
              <a:gd name="T33" fmla="*/ 2147483647 h 1843"/>
              <a:gd name="T34" fmla="*/ 2147483647 w 1844"/>
              <a:gd name="T35" fmla="*/ 2147483647 h 1843"/>
              <a:gd name="T36" fmla="*/ 2147483647 w 1844"/>
              <a:gd name="T37" fmla="*/ 2147483647 h 1843"/>
              <a:gd name="T38" fmla="*/ 2147483647 w 1844"/>
              <a:gd name="T39" fmla="*/ 2147483647 h 1843"/>
              <a:gd name="T40" fmla="*/ 2147483647 w 1844"/>
              <a:gd name="T41" fmla="*/ 2147483647 h 1843"/>
              <a:gd name="T42" fmla="*/ 2147483647 w 1844"/>
              <a:gd name="T43" fmla="*/ 2147483647 h 1843"/>
              <a:gd name="T44" fmla="*/ 2147483647 w 1844"/>
              <a:gd name="T45" fmla="*/ 2147483647 h 1843"/>
              <a:gd name="T46" fmla="*/ 2147483647 w 1844"/>
              <a:gd name="T47" fmla="*/ 2147483647 h 1843"/>
              <a:gd name="T48" fmla="*/ 2147483647 w 1844"/>
              <a:gd name="T49" fmla="*/ 2147483647 h 1843"/>
              <a:gd name="T50" fmla="*/ 2147483647 w 1844"/>
              <a:gd name="T51" fmla="*/ 2147483647 h 1843"/>
              <a:gd name="T52" fmla="*/ 2147483647 w 1844"/>
              <a:gd name="T53" fmla="*/ 2147483647 h 1843"/>
              <a:gd name="T54" fmla="*/ 2147483647 w 1844"/>
              <a:gd name="T55" fmla="*/ 2147483647 h 1843"/>
              <a:gd name="T56" fmla="*/ 2147483647 w 1844"/>
              <a:gd name="T57" fmla="*/ 2147483647 h 1843"/>
              <a:gd name="T58" fmla="*/ 2147483647 w 1844"/>
              <a:gd name="T59" fmla="*/ 2147483647 h 1843"/>
              <a:gd name="T60" fmla="*/ 2147483647 w 1844"/>
              <a:gd name="T61" fmla="*/ 2147483647 h 1843"/>
              <a:gd name="T62" fmla="*/ 2147483647 w 1844"/>
              <a:gd name="T63" fmla="*/ 2147483647 h 1843"/>
              <a:gd name="T64" fmla="*/ 2147483647 w 1844"/>
              <a:gd name="T65" fmla="*/ 2147483647 h 1843"/>
              <a:gd name="T66" fmla="*/ 2147483647 w 1844"/>
              <a:gd name="T67" fmla="*/ 2147483647 h 1843"/>
              <a:gd name="T68" fmla="*/ 2147483647 w 1844"/>
              <a:gd name="T69" fmla="*/ 2147483647 h 1843"/>
              <a:gd name="T70" fmla="*/ 2147483647 w 1844"/>
              <a:gd name="T71" fmla="*/ 2147483647 h 1843"/>
              <a:gd name="T72" fmla="*/ 2147483647 w 1844"/>
              <a:gd name="T73" fmla="*/ 2147483647 h 1843"/>
              <a:gd name="T74" fmla="*/ 2147483647 w 1844"/>
              <a:gd name="T75" fmla="*/ 2147483647 h 1843"/>
              <a:gd name="T76" fmla="*/ 2147483647 w 1844"/>
              <a:gd name="T77" fmla="*/ 2147483647 h 1843"/>
              <a:gd name="T78" fmla="*/ 2147483647 w 1844"/>
              <a:gd name="T79" fmla="*/ 2147483647 h 1843"/>
              <a:gd name="T80" fmla="*/ 2147483647 w 1844"/>
              <a:gd name="T81" fmla="*/ 2147483647 h 1843"/>
              <a:gd name="T82" fmla="*/ 2147483647 w 1844"/>
              <a:gd name="T83" fmla="*/ 2147483647 h 1843"/>
              <a:gd name="T84" fmla="*/ 2147483647 w 1844"/>
              <a:gd name="T85" fmla="*/ 2147483647 h 1843"/>
              <a:gd name="T86" fmla="*/ 2147483647 w 1844"/>
              <a:gd name="T87" fmla="*/ 2147483647 h 1843"/>
              <a:gd name="T88" fmla="*/ 2147483647 w 1844"/>
              <a:gd name="T89" fmla="*/ 2147483647 h 1843"/>
              <a:gd name="T90" fmla="*/ 2147483647 w 1844"/>
              <a:gd name="T91" fmla="*/ 2147483647 h 1843"/>
              <a:gd name="T92" fmla="*/ 2147483647 w 1844"/>
              <a:gd name="T93" fmla="*/ 2147483647 h 1843"/>
              <a:gd name="T94" fmla="*/ 2147483647 w 1844"/>
              <a:gd name="T95" fmla="*/ 2147483647 h 1843"/>
              <a:gd name="T96" fmla="*/ 2147483647 w 1844"/>
              <a:gd name="T97" fmla="*/ 2147483647 h 1843"/>
              <a:gd name="T98" fmla="*/ 2147483647 w 1844"/>
              <a:gd name="T99" fmla="*/ 2147483647 h 1843"/>
              <a:gd name="T100" fmla="*/ 2147483647 w 1844"/>
              <a:gd name="T101" fmla="*/ 2147483647 h 1843"/>
              <a:gd name="T102" fmla="*/ 2147483647 w 1844"/>
              <a:gd name="T103" fmla="*/ 2147483647 h 1843"/>
              <a:gd name="T104" fmla="*/ 2147483647 w 1844"/>
              <a:gd name="T105" fmla="*/ 2147483647 h 1843"/>
              <a:gd name="T106" fmla="*/ 2147483647 w 1844"/>
              <a:gd name="T107" fmla="*/ 2147483647 h 1843"/>
              <a:gd name="T108" fmla="*/ 2147483647 w 1844"/>
              <a:gd name="T109" fmla="*/ 2147483647 h 1843"/>
              <a:gd name="T110" fmla="*/ 2147483647 w 1844"/>
              <a:gd name="T111" fmla="*/ 2147483647 h 1843"/>
              <a:gd name="T112" fmla="*/ 2147483647 w 1844"/>
              <a:gd name="T113" fmla="*/ 2147483647 h 1843"/>
              <a:gd name="T114" fmla="*/ 2147483647 w 1844"/>
              <a:gd name="T115" fmla="*/ 2147483647 h 1843"/>
              <a:gd name="T116" fmla="*/ 2147483647 w 1844"/>
              <a:gd name="T117" fmla="*/ 2147483647 h 1843"/>
              <a:gd name="T118" fmla="*/ 2147483647 w 1844"/>
              <a:gd name="T119" fmla="*/ 2147483647 h 1843"/>
              <a:gd name="T120" fmla="*/ 2147483647 w 1844"/>
              <a:gd name="T121" fmla="*/ 2147483647 h 1843"/>
              <a:gd name="T122" fmla="*/ 2147483647 w 1844"/>
              <a:gd name="T123" fmla="*/ 2147483647 h 18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44"/>
              <a:gd name="T187" fmla="*/ 0 h 1843"/>
              <a:gd name="T188" fmla="*/ 1844 w 1844"/>
              <a:gd name="T189" fmla="*/ 1843 h 18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44" h="1843">
                <a:moveTo>
                  <a:pt x="1844" y="919"/>
                </a:moveTo>
                <a:cubicBezTo>
                  <a:pt x="1843" y="860"/>
                  <a:pt x="1838" y="802"/>
                  <a:pt x="1827" y="747"/>
                </a:cubicBezTo>
                <a:cubicBezTo>
                  <a:pt x="1828" y="745"/>
                  <a:pt x="1828" y="745"/>
                  <a:pt x="1828" y="745"/>
                </a:cubicBezTo>
                <a:cubicBezTo>
                  <a:pt x="1829" y="743"/>
                  <a:pt x="1828" y="741"/>
                  <a:pt x="1826" y="740"/>
                </a:cubicBezTo>
                <a:cubicBezTo>
                  <a:pt x="1826" y="740"/>
                  <a:pt x="1826" y="740"/>
                  <a:pt x="1826" y="740"/>
                </a:cubicBezTo>
                <a:cubicBezTo>
                  <a:pt x="1801" y="617"/>
                  <a:pt x="1752" y="504"/>
                  <a:pt x="1684" y="404"/>
                </a:cubicBezTo>
                <a:cubicBezTo>
                  <a:pt x="1684" y="404"/>
                  <a:pt x="1684" y="404"/>
                  <a:pt x="1684" y="404"/>
                </a:cubicBezTo>
                <a:cubicBezTo>
                  <a:pt x="1684" y="404"/>
                  <a:pt x="1679" y="396"/>
                  <a:pt x="1679" y="396"/>
                </a:cubicBezTo>
                <a:cubicBezTo>
                  <a:pt x="1513" y="159"/>
                  <a:pt x="1240" y="3"/>
                  <a:pt x="930" y="1"/>
                </a:cubicBezTo>
                <a:cubicBezTo>
                  <a:pt x="929" y="0"/>
                  <a:pt x="926" y="0"/>
                  <a:pt x="926" y="0"/>
                </a:cubicBezTo>
                <a:cubicBezTo>
                  <a:pt x="925" y="0"/>
                  <a:pt x="924" y="0"/>
                  <a:pt x="923" y="0"/>
                </a:cubicBezTo>
                <a:cubicBezTo>
                  <a:pt x="415" y="0"/>
                  <a:pt x="4" y="411"/>
                  <a:pt x="1" y="918"/>
                </a:cubicBezTo>
                <a:cubicBezTo>
                  <a:pt x="0" y="919"/>
                  <a:pt x="0" y="921"/>
                  <a:pt x="0" y="922"/>
                </a:cubicBezTo>
                <a:cubicBezTo>
                  <a:pt x="0" y="922"/>
                  <a:pt x="1" y="923"/>
                  <a:pt x="1" y="924"/>
                </a:cubicBezTo>
                <a:cubicBezTo>
                  <a:pt x="2" y="1115"/>
                  <a:pt x="60" y="1292"/>
                  <a:pt x="160" y="1439"/>
                </a:cubicBezTo>
                <a:cubicBezTo>
                  <a:pt x="169" y="1451"/>
                  <a:pt x="196" y="1486"/>
                  <a:pt x="243" y="1544"/>
                </a:cubicBezTo>
                <a:cubicBezTo>
                  <a:pt x="412" y="1728"/>
                  <a:pt x="654" y="1843"/>
                  <a:pt x="923" y="1843"/>
                </a:cubicBezTo>
                <a:cubicBezTo>
                  <a:pt x="1431" y="1843"/>
                  <a:pt x="1844" y="1431"/>
                  <a:pt x="1844" y="922"/>
                </a:cubicBezTo>
                <a:cubicBezTo>
                  <a:pt x="1844" y="922"/>
                  <a:pt x="1844" y="922"/>
                  <a:pt x="1844" y="921"/>
                </a:cubicBezTo>
                <a:cubicBezTo>
                  <a:pt x="1844" y="921"/>
                  <a:pt x="1844" y="920"/>
                  <a:pt x="1844" y="919"/>
                </a:cubicBezTo>
                <a:close/>
                <a:moveTo>
                  <a:pt x="922" y="1698"/>
                </a:moveTo>
                <a:cubicBezTo>
                  <a:pt x="896" y="1698"/>
                  <a:pt x="870" y="1698"/>
                  <a:pt x="845" y="1697"/>
                </a:cubicBezTo>
                <a:cubicBezTo>
                  <a:pt x="827" y="1648"/>
                  <a:pt x="810" y="1591"/>
                  <a:pt x="795" y="1530"/>
                </a:cubicBezTo>
                <a:cubicBezTo>
                  <a:pt x="835" y="1531"/>
                  <a:pt x="877" y="1532"/>
                  <a:pt x="921" y="1532"/>
                </a:cubicBezTo>
                <a:cubicBezTo>
                  <a:pt x="921" y="1532"/>
                  <a:pt x="922" y="1532"/>
                  <a:pt x="922" y="1532"/>
                </a:cubicBezTo>
                <a:lnTo>
                  <a:pt x="922" y="1698"/>
                </a:lnTo>
                <a:close/>
                <a:moveTo>
                  <a:pt x="717" y="942"/>
                </a:moveTo>
                <a:cubicBezTo>
                  <a:pt x="651" y="937"/>
                  <a:pt x="591" y="932"/>
                  <a:pt x="537" y="926"/>
                </a:cubicBezTo>
                <a:cubicBezTo>
                  <a:pt x="537" y="925"/>
                  <a:pt x="537" y="925"/>
                  <a:pt x="537" y="924"/>
                </a:cubicBezTo>
                <a:cubicBezTo>
                  <a:pt x="536" y="910"/>
                  <a:pt x="536" y="896"/>
                  <a:pt x="536" y="882"/>
                </a:cubicBezTo>
                <a:cubicBezTo>
                  <a:pt x="536" y="837"/>
                  <a:pt x="539" y="794"/>
                  <a:pt x="543" y="753"/>
                </a:cubicBezTo>
                <a:cubicBezTo>
                  <a:pt x="596" y="759"/>
                  <a:pt x="655" y="764"/>
                  <a:pt x="721" y="767"/>
                </a:cubicBezTo>
                <a:cubicBezTo>
                  <a:pt x="719" y="816"/>
                  <a:pt x="717" y="869"/>
                  <a:pt x="717" y="924"/>
                </a:cubicBezTo>
                <a:cubicBezTo>
                  <a:pt x="717" y="927"/>
                  <a:pt x="717" y="930"/>
                  <a:pt x="717" y="933"/>
                </a:cubicBezTo>
                <a:cubicBezTo>
                  <a:pt x="717" y="936"/>
                  <a:pt x="717" y="939"/>
                  <a:pt x="717" y="942"/>
                </a:cubicBezTo>
                <a:close/>
                <a:moveTo>
                  <a:pt x="385" y="1110"/>
                </a:moveTo>
                <a:cubicBezTo>
                  <a:pt x="378" y="1054"/>
                  <a:pt x="373" y="994"/>
                  <a:pt x="370" y="929"/>
                </a:cubicBezTo>
                <a:cubicBezTo>
                  <a:pt x="369" y="921"/>
                  <a:pt x="369" y="913"/>
                  <a:pt x="369" y="906"/>
                </a:cubicBezTo>
                <a:cubicBezTo>
                  <a:pt x="416" y="915"/>
                  <a:pt x="470" y="924"/>
                  <a:pt x="531" y="931"/>
                </a:cubicBezTo>
                <a:cubicBezTo>
                  <a:pt x="533" y="1004"/>
                  <a:pt x="538" y="1073"/>
                  <a:pt x="545" y="1138"/>
                </a:cubicBezTo>
                <a:cubicBezTo>
                  <a:pt x="485" y="1130"/>
                  <a:pt x="432" y="1121"/>
                  <a:pt x="385" y="1110"/>
                </a:cubicBezTo>
                <a:close/>
                <a:moveTo>
                  <a:pt x="545" y="1144"/>
                </a:moveTo>
                <a:cubicBezTo>
                  <a:pt x="553" y="1211"/>
                  <a:pt x="562" y="1273"/>
                  <a:pt x="574" y="1330"/>
                </a:cubicBezTo>
                <a:cubicBezTo>
                  <a:pt x="516" y="1323"/>
                  <a:pt x="465" y="1313"/>
                  <a:pt x="418" y="1303"/>
                </a:cubicBezTo>
                <a:cubicBezTo>
                  <a:pt x="405" y="1247"/>
                  <a:pt x="394" y="1185"/>
                  <a:pt x="386" y="1117"/>
                </a:cubicBezTo>
                <a:cubicBezTo>
                  <a:pt x="433" y="1127"/>
                  <a:pt x="486" y="1137"/>
                  <a:pt x="545" y="1144"/>
                </a:cubicBezTo>
                <a:close/>
                <a:moveTo>
                  <a:pt x="530" y="924"/>
                </a:moveTo>
                <a:cubicBezTo>
                  <a:pt x="530" y="924"/>
                  <a:pt x="530" y="925"/>
                  <a:pt x="530" y="925"/>
                </a:cubicBezTo>
                <a:cubicBezTo>
                  <a:pt x="470" y="917"/>
                  <a:pt x="416" y="908"/>
                  <a:pt x="368" y="899"/>
                </a:cubicBezTo>
                <a:cubicBezTo>
                  <a:pt x="368" y="891"/>
                  <a:pt x="368" y="884"/>
                  <a:pt x="368" y="877"/>
                </a:cubicBezTo>
                <a:cubicBezTo>
                  <a:pt x="368" y="824"/>
                  <a:pt x="373" y="775"/>
                  <a:pt x="381" y="727"/>
                </a:cubicBezTo>
                <a:cubicBezTo>
                  <a:pt x="426" y="737"/>
                  <a:pt x="477" y="745"/>
                  <a:pt x="536" y="752"/>
                </a:cubicBezTo>
                <a:cubicBezTo>
                  <a:pt x="532" y="793"/>
                  <a:pt x="530" y="837"/>
                  <a:pt x="530" y="882"/>
                </a:cubicBezTo>
                <a:cubicBezTo>
                  <a:pt x="530" y="896"/>
                  <a:pt x="530" y="910"/>
                  <a:pt x="530" y="924"/>
                </a:cubicBezTo>
                <a:close/>
                <a:moveTo>
                  <a:pt x="537" y="745"/>
                </a:moveTo>
                <a:cubicBezTo>
                  <a:pt x="478" y="738"/>
                  <a:pt x="427" y="730"/>
                  <a:pt x="382" y="721"/>
                </a:cubicBezTo>
                <a:cubicBezTo>
                  <a:pt x="393" y="660"/>
                  <a:pt x="409" y="603"/>
                  <a:pt x="430" y="550"/>
                </a:cubicBezTo>
                <a:cubicBezTo>
                  <a:pt x="470" y="558"/>
                  <a:pt x="516" y="565"/>
                  <a:pt x="569" y="570"/>
                </a:cubicBezTo>
                <a:cubicBezTo>
                  <a:pt x="554" y="625"/>
                  <a:pt x="543" y="683"/>
                  <a:pt x="537" y="745"/>
                </a:cubicBezTo>
                <a:close/>
                <a:moveTo>
                  <a:pt x="433" y="544"/>
                </a:moveTo>
                <a:cubicBezTo>
                  <a:pt x="459" y="479"/>
                  <a:pt x="492" y="420"/>
                  <a:pt x="528" y="368"/>
                </a:cubicBezTo>
                <a:cubicBezTo>
                  <a:pt x="558" y="375"/>
                  <a:pt x="593" y="381"/>
                  <a:pt x="633" y="387"/>
                </a:cubicBezTo>
                <a:cubicBezTo>
                  <a:pt x="609" y="440"/>
                  <a:pt x="587" y="499"/>
                  <a:pt x="570" y="564"/>
                </a:cubicBezTo>
                <a:cubicBezTo>
                  <a:pt x="518" y="558"/>
                  <a:pt x="472" y="552"/>
                  <a:pt x="433" y="544"/>
                </a:cubicBezTo>
                <a:close/>
                <a:moveTo>
                  <a:pt x="525" y="360"/>
                </a:moveTo>
                <a:cubicBezTo>
                  <a:pt x="490" y="352"/>
                  <a:pt x="462" y="343"/>
                  <a:pt x="438" y="334"/>
                </a:cubicBezTo>
                <a:cubicBezTo>
                  <a:pt x="481" y="285"/>
                  <a:pt x="526" y="242"/>
                  <a:pt x="572" y="205"/>
                </a:cubicBezTo>
                <a:cubicBezTo>
                  <a:pt x="579" y="200"/>
                  <a:pt x="586" y="194"/>
                  <a:pt x="594" y="188"/>
                </a:cubicBezTo>
                <a:cubicBezTo>
                  <a:pt x="610" y="195"/>
                  <a:pt x="629" y="201"/>
                  <a:pt x="652" y="207"/>
                </a:cubicBezTo>
                <a:cubicBezTo>
                  <a:pt x="609" y="251"/>
                  <a:pt x="565" y="302"/>
                  <a:pt x="525" y="360"/>
                </a:cubicBezTo>
                <a:close/>
                <a:moveTo>
                  <a:pt x="521" y="366"/>
                </a:moveTo>
                <a:cubicBezTo>
                  <a:pt x="485" y="419"/>
                  <a:pt x="453" y="478"/>
                  <a:pt x="426" y="543"/>
                </a:cubicBezTo>
                <a:cubicBezTo>
                  <a:pt x="381" y="534"/>
                  <a:pt x="344" y="524"/>
                  <a:pt x="314" y="513"/>
                </a:cubicBezTo>
                <a:cubicBezTo>
                  <a:pt x="348" y="448"/>
                  <a:pt x="389" y="390"/>
                  <a:pt x="433" y="339"/>
                </a:cubicBezTo>
                <a:cubicBezTo>
                  <a:pt x="457" y="348"/>
                  <a:pt x="486" y="358"/>
                  <a:pt x="521" y="366"/>
                </a:cubicBezTo>
                <a:close/>
                <a:moveTo>
                  <a:pt x="424" y="549"/>
                </a:moveTo>
                <a:cubicBezTo>
                  <a:pt x="403" y="602"/>
                  <a:pt x="386" y="659"/>
                  <a:pt x="375" y="719"/>
                </a:cubicBezTo>
                <a:cubicBezTo>
                  <a:pt x="324" y="708"/>
                  <a:pt x="281" y="696"/>
                  <a:pt x="246" y="683"/>
                </a:cubicBezTo>
                <a:cubicBezTo>
                  <a:pt x="263" y="624"/>
                  <a:pt x="285" y="569"/>
                  <a:pt x="311" y="519"/>
                </a:cubicBezTo>
                <a:cubicBezTo>
                  <a:pt x="342" y="530"/>
                  <a:pt x="379" y="540"/>
                  <a:pt x="424" y="549"/>
                </a:cubicBezTo>
                <a:close/>
                <a:moveTo>
                  <a:pt x="374" y="726"/>
                </a:moveTo>
                <a:cubicBezTo>
                  <a:pt x="366" y="774"/>
                  <a:pt x="362" y="824"/>
                  <a:pt x="362" y="877"/>
                </a:cubicBezTo>
                <a:cubicBezTo>
                  <a:pt x="362" y="884"/>
                  <a:pt x="362" y="891"/>
                  <a:pt x="362" y="898"/>
                </a:cubicBezTo>
                <a:cubicBezTo>
                  <a:pt x="304" y="886"/>
                  <a:pt x="255" y="872"/>
                  <a:pt x="215" y="859"/>
                </a:cubicBezTo>
                <a:cubicBezTo>
                  <a:pt x="220" y="799"/>
                  <a:pt x="230" y="742"/>
                  <a:pt x="244" y="690"/>
                </a:cubicBezTo>
                <a:cubicBezTo>
                  <a:pt x="280" y="702"/>
                  <a:pt x="323" y="715"/>
                  <a:pt x="374" y="726"/>
                </a:cubicBezTo>
                <a:close/>
                <a:moveTo>
                  <a:pt x="362" y="904"/>
                </a:moveTo>
                <a:cubicBezTo>
                  <a:pt x="362" y="912"/>
                  <a:pt x="363" y="921"/>
                  <a:pt x="363" y="929"/>
                </a:cubicBezTo>
                <a:cubicBezTo>
                  <a:pt x="367" y="993"/>
                  <a:pt x="372" y="1053"/>
                  <a:pt x="378" y="1109"/>
                </a:cubicBezTo>
                <a:cubicBezTo>
                  <a:pt x="314" y="1094"/>
                  <a:pt x="261" y="1078"/>
                  <a:pt x="216" y="1060"/>
                </a:cubicBezTo>
                <a:cubicBezTo>
                  <a:pt x="213" y="1024"/>
                  <a:pt x="212" y="986"/>
                  <a:pt x="212" y="948"/>
                </a:cubicBezTo>
                <a:cubicBezTo>
                  <a:pt x="212" y="941"/>
                  <a:pt x="212" y="934"/>
                  <a:pt x="212" y="927"/>
                </a:cubicBezTo>
                <a:cubicBezTo>
                  <a:pt x="212" y="906"/>
                  <a:pt x="213" y="885"/>
                  <a:pt x="214" y="865"/>
                </a:cubicBezTo>
                <a:cubicBezTo>
                  <a:pt x="255" y="879"/>
                  <a:pt x="304" y="892"/>
                  <a:pt x="362" y="904"/>
                </a:cubicBezTo>
                <a:close/>
                <a:moveTo>
                  <a:pt x="379" y="1116"/>
                </a:moveTo>
                <a:cubicBezTo>
                  <a:pt x="387" y="1184"/>
                  <a:pt x="398" y="1245"/>
                  <a:pt x="411" y="1301"/>
                </a:cubicBezTo>
                <a:cubicBezTo>
                  <a:pt x="347" y="1287"/>
                  <a:pt x="293" y="1270"/>
                  <a:pt x="248" y="1252"/>
                </a:cubicBezTo>
                <a:cubicBezTo>
                  <a:pt x="233" y="1194"/>
                  <a:pt x="223" y="1133"/>
                  <a:pt x="217" y="1068"/>
                </a:cubicBezTo>
                <a:cubicBezTo>
                  <a:pt x="262" y="1085"/>
                  <a:pt x="315" y="1101"/>
                  <a:pt x="379" y="1116"/>
                </a:cubicBezTo>
                <a:close/>
                <a:moveTo>
                  <a:pt x="413" y="1308"/>
                </a:moveTo>
                <a:cubicBezTo>
                  <a:pt x="429" y="1376"/>
                  <a:pt x="449" y="1435"/>
                  <a:pt x="473" y="1488"/>
                </a:cubicBezTo>
                <a:cubicBezTo>
                  <a:pt x="417" y="1477"/>
                  <a:pt x="368" y="1464"/>
                  <a:pt x="327" y="1449"/>
                </a:cubicBezTo>
                <a:cubicBezTo>
                  <a:pt x="295" y="1392"/>
                  <a:pt x="269" y="1328"/>
                  <a:pt x="250" y="1260"/>
                </a:cubicBezTo>
                <a:cubicBezTo>
                  <a:pt x="296" y="1278"/>
                  <a:pt x="349" y="1294"/>
                  <a:pt x="413" y="1308"/>
                </a:cubicBezTo>
                <a:close/>
                <a:moveTo>
                  <a:pt x="420" y="1310"/>
                </a:moveTo>
                <a:cubicBezTo>
                  <a:pt x="466" y="1320"/>
                  <a:pt x="518" y="1329"/>
                  <a:pt x="575" y="1337"/>
                </a:cubicBezTo>
                <a:cubicBezTo>
                  <a:pt x="589" y="1400"/>
                  <a:pt x="606" y="1458"/>
                  <a:pt x="625" y="1511"/>
                </a:cubicBezTo>
                <a:cubicBezTo>
                  <a:pt x="572" y="1505"/>
                  <a:pt x="524" y="1498"/>
                  <a:pt x="481" y="1489"/>
                </a:cubicBezTo>
                <a:cubicBezTo>
                  <a:pt x="457" y="1437"/>
                  <a:pt x="436" y="1378"/>
                  <a:pt x="420" y="1310"/>
                </a:cubicBezTo>
                <a:close/>
                <a:moveTo>
                  <a:pt x="582" y="1338"/>
                </a:moveTo>
                <a:cubicBezTo>
                  <a:pt x="634" y="1344"/>
                  <a:pt x="691" y="1349"/>
                  <a:pt x="753" y="1352"/>
                </a:cubicBezTo>
                <a:cubicBezTo>
                  <a:pt x="759" y="1388"/>
                  <a:pt x="765" y="1423"/>
                  <a:pt x="772" y="1458"/>
                </a:cubicBezTo>
                <a:cubicBezTo>
                  <a:pt x="777" y="1480"/>
                  <a:pt x="782" y="1502"/>
                  <a:pt x="787" y="1523"/>
                </a:cubicBezTo>
                <a:cubicBezTo>
                  <a:pt x="731" y="1520"/>
                  <a:pt x="680" y="1517"/>
                  <a:pt x="632" y="1512"/>
                </a:cubicBezTo>
                <a:cubicBezTo>
                  <a:pt x="613" y="1459"/>
                  <a:pt x="596" y="1401"/>
                  <a:pt x="582" y="1338"/>
                </a:cubicBezTo>
                <a:close/>
                <a:moveTo>
                  <a:pt x="581" y="1331"/>
                </a:moveTo>
                <a:cubicBezTo>
                  <a:pt x="569" y="1273"/>
                  <a:pt x="559" y="1212"/>
                  <a:pt x="552" y="1145"/>
                </a:cubicBezTo>
                <a:cubicBezTo>
                  <a:pt x="606" y="1152"/>
                  <a:pt x="664" y="1157"/>
                  <a:pt x="728" y="1161"/>
                </a:cubicBezTo>
                <a:cubicBezTo>
                  <a:pt x="734" y="1222"/>
                  <a:pt x="742" y="1284"/>
                  <a:pt x="752" y="1346"/>
                </a:cubicBezTo>
                <a:cubicBezTo>
                  <a:pt x="690" y="1342"/>
                  <a:pt x="633" y="1337"/>
                  <a:pt x="581" y="1331"/>
                </a:cubicBezTo>
                <a:close/>
                <a:moveTo>
                  <a:pt x="551" y="1139"/>
                </a:moveTo>
                <a:cubicBezTo>
                  <a:pt x="544" y="1074"/>
                  <a:pt x="540" y="1005"/>
                  <a:pt x="537" y="932"/>
                </a:cubicBezTo>
                <a:cubicBezTo>
                  <a:pt x="591" y="939"/>
                  <a:pt x="651" y="944"/>
                  <a:pt x="717" y="948"/>
                </a:cubicBezTo>
                <a:cubicBezTo>
                  <a:pt x="717" y="1011"/>
                  <a:pt x="721" y="1082"/>
                  <a:pt x="728" y="1154"/>
                </a:cubicBezTo>
                <a:cubicBezTo>
                  <a:pt x="663" y="1151"/>
                  <a:pt x="605" y="1145"/>
                  <a:pt x="551" y="1139"/>
                </a:cubicBezTo>
                <a:close/>
                <a:moveTo>
                  <a:pt x="543" y="746"/>
                </a:moveTo>
                <a:cubicBezTo>
                  <a:pt x="550" y="684"/>
                  <a:pt x="561" y="625"/>
                  <a:pt x="575" y="571"/>
                </a:cubicBezTo>
                <a:cubicBezTo>
                  <a:pt x="623" y="576"/>
                  <a:pt x="677" y="580"/>
                  <a:pt x="738" y="583"/>
                </a:cubicBezTo>
                <a:cubicBezTo>
                  <a:pt x="731" y="638"/>
                  <a:pt x="725" y="697"/>
                  <a:pt x="722" y="760"/>
                </a:cubicBezTo>
                <a:cubicBezTo>
                  <a:pt x="656" y="757"/>
                  <a:pt x="596" y="752"/>
                  <a:pt x="543" y="746"/>
                </a:cubicBezTo>
                <a:close/>
                <a:moveTo>
                  <a:pt x="577" y="565"/>
                </a:moveTo>
                <a:cubicBezTo>
                  <a:pt x="594" y="500"/>
                  <a:pt x="616" y="441"/>
                  <a:pt x="640" y="388"/>
                </a:cubicBezTo>
                <a:cubicBezTo>
                  <a:pt x="678" y="393"/>
                  <a:pt x="721" y="397"/>
                  <a:pt x="769" y="401"/>
                </a:cubicBezTo>
                <a:cubicBezTo>
                  <a:pt x="757" y="453"/>
                  <a:pt x="747" y="512"/>
                  <a:pt x="739" y="576"/>
                </a:cubicBezTo>
                <a:cubicBezTo>
                  <a:pt x="679" y="574"/>
                  <a:pt x="625" y="570"/>
                  <a:pt x="577" y="565"/>
                </a:cubicBezTo>
                <a:close/>
                <a:moveTo>
                  <a:pt x="643" y="381"/>
                </a:moveTo>
                <a:cubicBezTo>
                  <a:pt x="670" y="321"/>
                  <a:pt x="701" y="268"/>
                  <a:pt x="731" y="223"/>
                </a:cubicBezTo>
                <a:cubicBezTo>
                  <a:pt x="732" y="223"/>
                  <a:pt x="732" y="222"/>
                  <a:pt x="732" y="222"/>
                </a:cubicBezTo>
                <a:cubicBezTo>
                  <a:pt x="757" y="225"/>
                  <a:pt x="784" y="228"/>
                  <a:pt x="814" y="231"/>
                </a:cubicBezTo>
                <a:cubicBezTo>
                  <a:pt x="799" y="277"/>
                  <a:pt x="784" y="332"/>
                  <a:pt x="770" y="394"/>
                </a:cubicBezTo>
                <a:cubicBezTo>
                  <a:pt x="723" y="391"/>
                  <a:pt x="680" y="387"/>
                  <a:pt x="643" y="381"/>
                </a:cubicBezTo>
                <a:close/>
                <a:moveTo>
                  <a:pt x="636" y="381"/>
                </a:moveTo>
                <a:cubicBezTo>
                  <a:pt x="596" y="375"/>
                  <a:pt x="562" y="369"/>
                  <a:pt x="532" y="362"/>
                </a:cubicBezTo>
                <a:cubicBezTo>
                  <a:pt x="568" y="309"/>
                  <a:pt x="607" y="263"/>
                  <a:pt x="647" y="222"/>
                </a:cubicBezTo>
                <a:cubicBezTo>
                  <a:pt x="651" y="217"/>
                  <a:pt x="655" y="213"/>
                  <a:pt x="660" y="209"/>
                </a:cubicBezTo>
                <a:cubicBezTo>
                  <a:pt x="679" y="213"/>
                  <a:pt x="700" y="217"/>
                  <a:pt x="725" y="221"/>
                </a:cubicBezTo>
                <a:cubicBezTo>
                  <a:pt x="694" y="267"/>
                  <a:pt x="663" y="320"/>
                  <a:pt x="636" y="381"/>
                </a:cubicBezTo>
                <a:close/>
                <a:moveTo>
                  <a:pt x="658" y="202"/>
                </a:moveTo>
                <a:cubicBezTo>
                  <a:pt x="635" y="196"/>
                  <a:pt x="616" y="190"/>
                  <a:pt x="600" y="184"/>
                </a:cubicBezTo>
                <a:cubicBezTo>
                  <a:pt x="679" y="124"/>
                  <a:pt x="756" y="81"/>
                  <a:pt x="815" y="52"/>
                </a:cubicBezTo>
                <a:cubicBezTo>
                  <a:pt x="845" y="38"/>
                  <a:pt x="870" y="27"/>
                  <a:pt x="889" y="20"/>
                </a:cubicBezTo>
                <a:cubicBezTo>
                  <a:pt x="842" y="48"/>
                  <a:pt x="751" y="109"/>
                  <a:pt x="658" y="202"/>
                </a:cubicBezTo>
                <a:close/>
                <a:moveTo>
                  <a:pt x="593" y="181"/>
                </a:moveTo>
                <a:cubicBezTo>
                  <a:pt x="588" y="179"/>
                  <a:pt x="583" y="177"/>
                  <a:pt x="579" y="175"/>
                </a:cubicBezTo>
                <a:cubicBezTo>
                  <a:pt x="565" y="168"/>
                  <a:pt x="555" y="161"/>
                  <a:pt x="547" y="154"/>
                </a:cubicBezTo>
                <a:cubicBezTo>
                  <a:pt x="638" y="102"/>
                  <a:pt x="726" y="66"/>
                  <a:pt x="795" y="43"/>
                </a:cubicBezTo>
                <a:cubicBezTo>
                  <a:pt x="825" y="33"/>
                  <a:pt x="852" y="25"/>
                  <a:pt x="873" y="19"/>
                </a:cubicBezTo>
                <a:cubicBezTo>
                  <a:pt x="813" y="44"/>
                  <a:pt x="705" y="95"/>
                  <a:pt x="593" y="181"/>
                </a:cubicBezTo>
                <a:close/>
                <a:moveTo>
                  <a:pt x="576" y="181"/>
                </a:moveTo>
                <a:cubicBezTo>
                  <a:pt x="580" y="182"/>
                  <a:pt x="583" y="184"/>
                  <a:pt x="587" y="185"/>
                </a:cubicBezTo>
                <a:cubicBezTo>
                  <a:pt x="580" y="190"/>
                  <a:pt x="574" y="195"/>
                  <a:pt x="568" y="200"/>
                </a:cubicBezTo>
                <a:cubicBezTo>
                  <a:pt x="522" y="238"/>
                  <a:pt x="475" y="281"/>
                  <a:pt x="432" y="331"/>
                </a:cubicBezTo>
                <a:cubicBezTo>
                  <a:pt x="426" y="329"/>
                  <a:pt x="420" y="326"/>
                  <a:pt x="415" y="324"/>
                </a:cubicBezTo>
                <a:cubicBezTo>
                  <a:pt x="391" y="312"/>
                  <a:pt x="373" y="301"/>
                  <a:pt x="361" y="290"/>
                </a:cubicBezTo>
                <a:cubicBezTo>
                  <a:pt x="408" y="247"/>
                  <a:pt x="458" y="210"/>
                  <a:pt x="508" y="178"/>
                </a:cubicBezTo>
                <a:cubicBezTo>
                  <a:pt x="519" y="171"/>
                  <a:pt x="530" y="164"/>
                  <a:pt x="541" y="158"/>
                </a:cubicBezTo>
                <a:cubicBezTo>
                  <a:pt x="549" y="166"/>
                  <a:pt x="561" y="173"/>
                  <a:pt x="576" y="181"/>
                </a:cubicBezTo>
                <a:close/>
                <a:moveTo>
                  <a:pt x="412" y="329"/>
                </a:moveTo>
                <a:cubicBezTo>
                  <a:pt x="417" y="332"/>
                  <a:pt x="422" y="334"/>
                  <a:pt x="427" y="336"/>
                </a:cubicBezTo>
                <a:cubicBezTo>
                  <a:pt x="383" y="387"/>
                  <a:pt x="342" y="445"/>
                  <a:pt x="308" y="511"/>
                </a:cubicBezTo>
                <a:cubicBezTo>
                  <a:pt x="299" y="508"/>
                  <a:pt x="291" y="505"/>
                  <a:pt x="284" y="501"/>
                </a:cubicBezTo>
                <a:cubicBezTo>
                  <a:pt x="253" y="488"/>
                  <a:pt x="231" y="475"/>
                  <a:pt x="215" y="462"/>
                </a:cubicBezTo>
                <a:cubicBezTo>
                  <a:pt x="256" y="398"/>
                  <a:pt x="304" y="342"/>
                  <a:pt x="356" y="294"/>
                </a:cubicBezTo>
                <a:cubicBezTo>
                  <a:pt x="369" y="306"/>
                  <a:pt x="387" y="318"/>
                  <a:pt x="412" y="329"/>
                </a:cubicBezTo>
                <a:close/>
                <a:moveTo>
                  <a:pt x="281" y="507"/>
                </a:moveTo>
                <a:cubicBezTo>
                  <a:pt x="289" y="510"/>
                  <a:pt x="296" y="514"/>
                  <a:pt x="305" y="517"/>
                </a:cubicBezTo>
                <a:cubicBezTo>
                  <a:pt x="279" y="567"/>
                  <a:pt x="257" y="622"/>
                  <a:pt x="240" y="681"/>
                </a:cubicBezTo>
                <a:cubicBezTo>
                  <a:pt x="226" y="676"/>
                  <a:pt x="214" y="671"/>
                  <a:pt x="202" y="666"/>
                </a:cubicBezTo>
                <a:cubicBezTo>
                  <a:pt x="174" y="653"/>
                  <a:pt x="152" y="641"/>
                  <a:pt x="135" y="629"/>
                </a:cubicBezTo>
                <a:cubicBezTo>
                  <a:pt x="155" y="570"/>
                  <a:pt x="181" y="516"/>
                  <a:pt x="212" y="468"/>
                </a:cubicBezTo>
                <a:cubicBezTo>
                  <a:pt x="228" y="481"/>
                  <a:pt x="250" y="494"/>
                  <a:pt x="281" y="507"/>
                </a:cubicBezTo>
                <a:close/>
                <a:moveTo>
                  <a:pt x="200" y="672"/>
                </a:moveTo>
                <a:cubicBezTo>
                  <a:pt x="211" y="677"/>
                  <a:pt x="224" y="682"/>
                  <a:pt x="238" y="688"/>
                </a:cubicBezTo>
                <a:cubicBezTo>
                  <a:pt x="224" y="740"/>
                  <a:pt x="214" y="797"/>
                  <a:pt x="209" y="857"/>
                </a:cubicBezTo>
                <a:cubicBezTo>
                  <a:pt x="195" y="852"/>
                  <a:pt x="183" y="847"/>
                  <a:pt x="172" y="843"/>
                </a:cubicBezTo>
                <a:cubicBezTo>
                  <a:pt x="141" y="831"/>
                  <a:pt x="116" y="818"/>
                  <a:pt x="97" y="807"/>
                </a:cubicBezTo>
                <a:cubicBezTo>
                  <a:pt x="103" y="745"/>
                  <a:pt x="116" y="688"/>
                  <a:pt x="133" y="635"/>
                </a:cubicBezTo>
                <a:cubicBezTo>
                  <a:pt x="150" y="647"/>
                  <a:pt x="172" y="659"/>
                  <a:pt x="200" y="672"/>
                </a:cubicBezTo>
                <a:close/>
                <a:moveTo>
                  <a:pt x="208" y="863"/>
                </a:moveTo>
                <a:cubicBezTo>
                  <a:pt x="207" y="884"/>
                  <a:pt x="206" y="905"/>
                  <a:pt x="205" y="926"/>
                </a:cubicBezTo>
                <a:cubicBezTo>
                  <a:pt x="205" y="934"/>
                  <a:pt x="205" y="941"/>
                  <a:pt x="205" y="948"/>
                </a:cubicBezTo>
                <a:cubicBezTo>
                  <a:pt x="205" y="985"/>
                  <a:pt x="207" y="1022"/>
                  <a:pt x="209" y="1058"/>
                </a:cubicBezTo>
                <a:cubicBezTo>
                  <a:pt x="193" y="1052"/>
                  <a:pt x="179" y="1045"/>
                  <a:pt x="165" y="1039"/>
                </a:cubicBezTo>
                <a:cubicBezTo>
                  <a:pt x="137" y="1026"/>
                  <a:pt x="114" y="1013"/>
                  <a:pt x="95" y="1001"/>
                </a:cubicBezTo>
                <a:cubicBezTo>
                  <a:pt x="93" y="976"/>
                  <a:pt x="92" y="950"/>
                  <a:pt x="92" y="924"/>
                </a:cubicBezTo>
                <a:cubicBezTo>
                  <a:pt x="92" y="918"/>
                  <a:pt x="91" y="913"/>
                  <a:pt x="91" y="907"/>
                </a:cubicBezTo>
                <a:cubicBezTo>
                  <a:pt x="91" y="875"/>
                  <a:pt x="93" y="844"/>
                  <a:pt x="96" y="814"/>
                </a:cubicBezTo>
                <a:cubicBezTo>
                  <a:pt x="123" y="830"/>
                  <a:pt x="160" y="847"/>
                  <a:pt x="208" y="863"/>
                </a:cubicBezTo>
                <a:close/>
                <a:moveTo>
                  <a:pt x="210" y="1065"/>
                </a:moveTo>
                <a:cubicBezTo>
                  <a:pt x="216" y="1130"/>
                  <a:pt x="226" y="1191"/>
                  <a:pt x="241" y="1249"/>
                </a:cubicBezTo>
                <a:cubicBezTo>
                  <a:pt x="215" y="1239"/>
                  <a:pt x="192" y="1228"/>
                  <a:pt x="172" y="1217"/>
                </a:cubicBezTo>
                <a:cubicBezTo>
                  <a:pt x="153" y="1207"/>
                  <a:pt x="135" y="1196"/>
                  <a:pt x="121" y="1186"/>
                </a:cubicBezTo>
                <a:cubicBezTo>
                  <a:pt x="108" y="1131"/>
                  <a:pt x="100" y="1072"/>
                  <a:pt x="95" y="1009"/>
                </a:cubicBezTo>
                <a:cubicBezTo>
                  <a:pt x="125" y="1027"/>
                  <a:pt x="162" y="1046"/>
                  <a:pt x="210" y="1065"/>
                </a:cubicBezTo>
                <a:close/>
                <a:moveTo>
                  <a:pt x="243" y="1257"/>
                </a:moveTo>
                <a:cubicBezTo>
                  <a:pt x="261" y="1325"/>
                  <a:pt x="286" y="1388"/>
                  <a:pt x="318" y="1446"/>
                </a:cubicBezTo>
                <a:cubicBezTo>
                  <a:pt x="269" y="1429"/>
                  <a:pt x="230" y="1411"/>
                  <a:pt x="199" y="1392"/>
                </a:cubicBezTo>
                <a:cubicBezTo>
                  <a:pt x="195" y="1390"/>
                  <a:pt x="192" y="1388"/>
                  <a:pt x="188" y="1385"/>
                </a:cubicBezTo>
                <a:cubicBezTo>
                  <a:pt x="160" y="1328"/>
                  <a:pt x="139" y="1264"/>
                  <a:pt x="123" y="1195"/>
                </a:cubicBezTo>
                <a:cubicBezTo>
                  <a:pt x="153" y="1216"/>
                  <a:pt x="193" y="1237"/>
                  <a:pt x="243" y="1257"/>
                </a:cubicBezTo>
                <a:close/>
                <a:moveTo>
                  <a:pt x="196" y="1398"/>
                </a:moveTo>
                <a:cubicBezTo>
                  <a:pt x="229" y="1417"/>
                  <a:pt x="270" y="1437"/>
                  <a:pt x="322" y="1455"/>
                </a:cubicBezTo>
                <a:cubicBezTo>
                  <a:pt x="364" y="1529"/>
                  <a:pt x="416" y="1593"/>
                  <a:pt x="480" y="1648"/>
                </a:cubicBezTo>
                <a:cubicBezTo>
                  <a:pt x="426" y="1634"/>
                  <a:pt x="382" y="1617"/>
                  <a:pt x="344" y="1599"/>
                </a:cubicBezTo>
                <a:cubicBezTo>
                  <a:pt x="332" y="1588"/>
                  <a:pt x="320" y="1576"/>
                  <a:pt x="309" y="1564"/>
                </a:cubicBezTo>
                <a:cubicBezTo>
                  <a:pt x="264" y="1515"/>
                  <a:pt x="225" y="1459"/>
                  <a:pt x="194" y="1396"/>
                </a:cubicBezTo>
                <a:cubicBezTo>
                  <a:pt x="194" y="1397"/>
                  <a:pt x="195" y="1397"/>
                  <a:pt x="196" y="1398"/>
                </a:cubicBezTo>
                <a:close/>
                <a:moveTo>
                  <a:pt x="491" y="1658"/>
                </a:moveTo>
                <a:cubicBezTo>
                  <a:pt x="578" y="1730"/>
                  <a:pt x="684" y="1784"/>
                  <a:pt x="809" y="1818"/>
                </a:cubicBezTo>
                <a:cubicBezTo>
                  <a:pt x="624" y="1782"/>
                  <a:pt x="474" y="1714"/>
                  <a:pt x="360" y="1613"/>
                </a:cubicBezTo>
                <a:cubicBezTo>
                  <a:pt x="397" y="1630"/>
                  <a:pt x="440" y="1645"/>
                  <a:pt x="491" y="1658"/>
                </a:cubicBezTo>
                <a:close/>
                <a:moveTo>
                  <a:pt x="331" y="1458"/>
                </a:moveTo>
                <a:cubicBezTo>
                  <a:pt x="373" y="1472"/>
                  <a:pt x="421" y="1484"/>
                  <a:pt x="477" y="1495"/>
                </a:cubicBezTo>
                <a:cubicBezTo>
                  <a:pt x="489" y="1521"/>
                  <a:pt x="503" y="1546"/>
                  <a:pt x="517" y="1568"/>
                </a:cubicBezTo>
                <a:cubicBezTo>
                  <a:pt x="543" y="1609"/>
                  <a:pt x="573" y="1644"/>
                  <a:pt x="606" y="1675"/>
                </a:cubicBezTo>
                <a:cubicBezTo>
                  <a:pt x="565" y="1669"/>
                  <a:pt x="528" y="1661"/>
                  <a:pt x="494" y="1652"/>
                </a:cubicBezTo>
                <a:cubicBezTo>
                  <a:pt x="429" y="1597"/>
                  <a:pt x="374" y="1532"/>
                  <a:pt x="331" y="1458"/>
                </a:cubicBezTo>
                <a:close/>
                <a:moveTo>
                  <a:pt x="523" y="1565"/>
                </a:moveTo>
                <a:cubicBezTo>
                  <a:pt x="509" y="1544"/>
                  <a:pt x="496" y="1521"/>
                  <a:pt x="485" y="1497"/>
                </a:cubicBezTo>
                <a:cubicBezTo>
                  <a:pt x="528" y="1505"/>
                  <a:pt x="575" y="1512"/>
                  <a:pt x="628" y="1518"/>
                </a:cubicBezTo>
                <a:cubicBezTo>
                  <a:pt x="632" y="1529"/>
                  <a:pt x="636" y="1540"/>
                  <a:pt x="641" y="1551"/>
                </a:cubicBezTo>
                <a:cubicBezTo>
                  <a:pt x="663" y="1604"/>
                  <a:pt x="689" y="1650"/>
                  <a:pt x="718" y="1689"/>
                </a:cubicBezTo>
                <a:cubicBezTo>
                  <a:pt x="682" y="1686"/>
                  <a:pt x="649" y="1682"/>
                  <a:pt x="617" y="1677"/>
                </a:cubicBezTo>
                <a:cubicBezTo>
                  <a:pt x="582" y="1645"/>
                  <a:pt x="550" y="1608"/>
                  <a:pt x="523" y="1565"/>
                </a:cubicBezTo>
                <a:close/>
                <a:moveTo>
                  <a:pt x="723" y="1697"/>
                </a:moveTo>
                <a:cubicBezTo>
                  <a:pt x="762" y="1747"/>
                  <a:pt x="806" y="1787"/>
                  <a:pt x="857" y="1814"/>
                </a:cubicBezTo>
                <a:cubicBezTo>
                  <a:pt x="766" y="1781"/>
                  <a:pt x="690" y="1740"/>
                  <a:pt x="626" y="1685"/>
                </a:cubicBezTo>
                <a:cubicBezTo>
                  <a:pt x="657" y="1690"/>
                  <a:pt x="689" y="1693"/>
                  <a:pt x="723" y="1697"/>
                </a:cubicBezTo>
                <a:close/>
                <a:moveTo>
                  <a:pt x="647" y="1548"/>
                </a:moveTo>
                <a:cubicBezTo>
                  <a:pt x="643" y="1539"/>
                  <a:pt x="639" y="1529"/>
                  <a:pt x="635" y="1518"/>
                </a:cubicBezTo>
                <a:cubicBezTo>
                  <a:pt x="682" y="1523"/>
                  <a:pt x="733" y="1527"/>
                  <a:pt x="788" y="1529"/>
                </a:cubicBezTo>
                <a:cubicBezTo>
                  <a:pt x="803" y="1591"/>
                  <a:pt x="820" y="1648"/>
                  <a:pt x="838" y="1697"/>
                </a:cubicBezTo>
                <a:cubicBezTo>
                  <a:pt x="799" y="1696"/>
                  <a:pt x="762" y="1693"/>
                  <a:pt x="727" y="1690"/>
                </a:cubicBezTo>
                <a:cubicBezTo>
                  <a:pt x="697" y="1650"/>
                  <a:pt x="670" y="1603"/>
                  <a:pt x="647" y="1548"/>
                </a:cubicBezTo>
                <a:close/>
                <a:moveTo>
                  <a:pt x="921" y="1526"/>
                </a:moveTo>
                <a:cubicBezTo>
                  <a:pt x="876" y="1526"/>
                  <a:pt x="834" y="1525"/>
                  <a:pt x="793" y="1523"/>
                </a:cubicBezTo>
                <a:cubicBezTo>
                  <a:pt x="788" y="1501"/>
                  <a:pt x="783" y="1479"/>
                  <a:pt x="779" y="1457"/>
                </a:cubicBezTo>
                <a:cubicBezTo>
                  <a:pt x="772" y="1423"/>
                  <a:pt x="765" y="1388"/>
                  <a:pt x="760" y="1353"/>
                </a:cubicBezTo>
                <a:cubicBezTo>
                  <a:pt x="809" y="1355"/>
                  <a:pt x="861" y="1356"/>
                  <a:pt x="917" y="1356"/>
                </a:cubicBezTo>
                <a:cubicBezTo>
                  <a:pt x="918" y="1356"/>
                  <a:pt x="918" y="1356"/>
                  <a:pt x="918" y="1356"/>
                </a:cubicBezTo>
                <a:cubicBezTo>
                  <a:pt x="919" y="1356"/>
                  <a:pt x="921" y="1356"/>
                  <a:pt x="922" y="1356"/>
                </a:cubicBezTo>
                <a:cubicBezTo>
                  <a:pt x="922" y="1526"/>
                  <a:pt x="922" y="1526"/>
                  <a:pt x="922" y="1526"/>
                </a:cubicBezTo>
                <a:cubicBezTo>
                  <a:pt x="922" y="1526"/>
                  <a:pt x="921" y="1526"/>
                  <a:pt x="921" y="1526"/>
                </a:cubicBezTo>
                <a:close/>
                <a:moveTo>
                  <a:pt x="922" y="1350"/>
                </a:moveTo>
                <a:cubicBezTo>
                  <a:pt x="921" y="1350"/>
                  <a:pt x="919" y="1350"/>
                  <a:pt x="918" y="1350"/>
                </a:cubicBezTo>
                <a:cubicBezTo>
                  <a:pt x="861" y="1350"/>
                  <a:pt x="808" y="1348"/>
                  <a:pt x="759" y="1346"/>
                </a:cubicBezTo>
                <a:cubicBezTo>
                  <a:pt x="749" y="1285"/>
                  <a:pt x="741" y="1222"/>
                  <a:pt x="735" y="1161"/>
                </a:cubicBezTo>
                <a:cubicBezTo>
                  <a:pt x="792" y="1164"/>
                  <a:pt x="854" y="1166"/>
                  <a:pt x="920" y="1166"/>
                </a:cubicBezTo>
                <a:cubicBezTo>
                  <a:pt x="921" y="1166"/>
                  <a:pt x="921" y="1166"/>
                  <a:pt x="922" y="1166"/>
                </a:cubicBezTo>
                <a:lnTo>
                  <a:pt x="922" y="1350"/>
                </a:lnTo>
                <a:close/>
                <a:moveTo>
                  <a:pt x="922" y="1160"/>
                </a:moveTo>
                <a:cubicBezTo>
                  <a:pt x="921" y="1160"/>
                  <a:pt x="921" y="1160"/>
                  <a:pt x="920" y="1160"/>
                </a:cubicBezTo>
                <a:cubicBezTo>
                  <a:pt x="854" y="1160"/>
                  <a:pt x="792" y="1158"/>
                  <a:pt x="734" y="1155"/>
                </a:cubicBezTo>
                <a:cubicBezTo>
                  <a:pt x="727" y="1082"/>
                  <a:pt x="724" y="1012"/>
                  <a:pt x="723" y="948"/>
                </a:cubicBezTo>
                <a:cubicBezTo>
                  <a:pt x="784" y="952"/>
                  <a:pt x="850" y="955"/>
                  <a:pt x="922" y="956"/>
                </a:cubicBezTo>
                <a:lnTo>
                  <a:pt x="922" y="1160"/>
                </a:lnTo>
                <a:close/>
                <a:moveTo>
                  <a:pt x="723" y="942"/>
                </a:moveTo>
                <a:cubicBezTo>
                  <a:pt x="723" y="939"/>
                  <a:pt x="723" y="936"/>
                  <a:pt x="723" y="933"/>
                </a:cubicBezTo>
                <a:cubicBezTo>
                  <a:pt x="723" y="930"/>
                  <a:pt x="723" y="927"/>
                  <a:pt x="723" y="924"/>
                </a:cubicBezTo>
                <a:cubicBezTo>
                  <a:pt x="723" y="869"/>
                  <a:pt x="725" y="817"/>
                  <a:pt x="728" y="767"/>
                </a:cubicBezTo>
                <a:cubicBezTo>
                  <a:pt x="786" y="770"/>
                  <a:pt x="850" y="771"/>
                  <a:pt x="919" y="771"/>
                </a:cubicBezTo>
                <a:cubicBezTo>
                  <a:pt x="920" y="771"/>
                  <a:pt x="921" y="771"/>
                  <a:pt x="922" y="771"/>
                </a:cubicBezTo>
                <a:cubicBezTo>
                  <a:pt x="922" y="949"/>
                  <a:pt x="922" y="949"/>
                  <a:pt x="922" y="949"/>
                </a:cubicBezTo>
                <a:cubicBezTo>
                  <a:pt x="850" y="948"/>
                  <a:pt x="784" y="946"/>
                  <a:pt x="723" y="942"/>
                </a:cubicBezTo>
                <a:close/>
                <a:moveTo>
                  <a:pt x="919" y="765"/>
                </a:moveTo>
                <a:cubicBezTo>
                  <a:pt x="850" y="765"/>
                  <a:pt x="786" y="763"/>
                  <a:pt x="728" y="761"/>
                </a:cubicBezTo>
                <a:cubicBezTo>
                  <a:pt x="732" y="697"/>
                  <a:pt x="737" y="638"/>
                  <a:pt x="744" y="583"/>
                </a:cubicBezTo>
                <a:cubicBezTo>
                  <a:pt x="798" y="585"/>
                  <a:pt x="857" y="587"/>
                  <a:pt x="921" y="587"/>
                </a:cubicBezTo>
                <a:cubicBezTo>
                  <a:pt x="922" y="765"/>
                  <a:pt x="922" y="765"/>
                  <a:pt x="922" y="765"/>
                </a:cubicBezTo>
                <a:cubicBezTo>
                  <a:pt x="921" y="765"/>
                  <a:pt x="920" y="765"/>
                  <a:pt x="919" y="765"/>
                </a:cubicBezTo>
                <a:close/>
                <a:moveTo>
                  <a:pt x="921" y="580"/>
                </a:moveTo>
                <a:cubicBezTo>
                  <a:pt x="857" y="580"/>
                  <a:pt x="799" y="579"/>
                  <a:pt x="745" y="577"/>
                </a:cubicBezTo>
                <a:cubicBezTo>
                  <a:pt x="754" y="512"/>
                  <a:pt x="764" y="454"/>
                  <a:pt x="775" y="401"/>
                </a:cubicBezTo>
                <a:cubicBezTo>
                  <a:pt x="819" y="404"/>
                  <a:pt x="868" y="406"/>
                  <a:pt x="921" y="408"/>
                </a:cubicBezTo>
                <a:lnTo>
                  <a:pt x="921" y="580"/>
                </a:lnTo>
                <a:close/>
                <a:moveTo>
                  <a:pt x="777" y="395"/>
                </a:moveTo>
                <a:cubicBezTo>
                  <a:pt x="790" y="332"/>
                  <a:pt x="806" y="278"/>
                  <a:pt x="821" y="231"/>
                </a:cubicBezTo>
                <a:cubicBezTo>
                  <a:pt x="851" y="234"/>
                  <a:pt x="885" y="235"/>
                  <a:pt x="921" y="236"/>
                </a:cubicBezTo>
                <a:cubicBezTo>
                  <a:pt x="921" y="401"/>
                  <a:pt x="921" y="401"/>
                  <a:pt x="921" y="401"/>
                </a:cubicBezTo>
                <a:cubicBezTo>
                  <a:pt x="869" y="400"/>
                  <a:pt x="820" y="398"/>
                  <a:pt x="777" y="395"/>
                </a:cubicBezTo>
                <a:close/>
                <a:moveTo>
                  <a:pt x="921" y="13"/>
                </a:moveTo>
                <a:cubicBezTo>
                  <a:pt x="921" y="229"/>
                  <a:pt x="921" y="229"/>
                  <a:pt x="921" y="229"/>
                </a:cubicBezTo>
                <a:cubicBezTo>
                  <a:pt x="885" y="229"/>
                  <a:pt x="853" y="227"/>
                  <a:pt x="823" y="225"/>
                </a:cubicBezTo>
                <a:cubicBezTo>
                  <a:pt x="824" y="222"/>
                  <a:pt x="825" y="218"/>
                  <a:pt x="826" y="215"/>
                </a:cubicBezTo>
                <a:cubicBezTo>
                  <a:pt x="852" y="142"/>
                  <a:pt x="877" y="89"/>
                  <a:pt x="896" y="55"/>
                </a:cubicBezTo>
                <a:cubicBezTo>
                  <a:pt x="905" y="38"/>
                  <a:pt x="913" y="26"/>
                  <a:pt x="918" y="18"/>
                </a:cubicBezTo>
                <a:cubicBezTo>
                  <a:pt x="919" y="16"/>
                  <a:pt x="920" y="15"/>
                  <a:pt x="921" y="13"/>
                </a:cubicBezTo>
                <a:close/>
                <a:moveTo>
                  <a:pt x="816" y="224"/>
                </a:moveTo>
                <a:cubicBezTo>
                  <a:pt x="787" y="222"/>
                  <a:pt x="760" y="219"/>
                  <a:pt x="736" y="216"/>
                </a:cubicBezTo>
                <a:cubicBezTo>
                  <a:pt x="783" y="147"/>
                  <a:pt x="830" y="95"/>
                  <a:pt x="865" y="60"/>
                </a:cubicBezTo>
                <a:cubicBezTo>
                  <a:pt x="883" y="43"/>
                  <a:pt x="898" y="29"/>
                  <a:pt x="909" y="20"/>
                </a:cubicBezTo>
                <a:cubicBezTo>
                  <a:pt x="890" y="50"/>
                  <a:pt x="853" y="115"/>
                  <a:pt x="816" y="224"/>
                </a:cubicBezTo>
                <a:close/>
                <a:moveTo>
                  <a:pt x="729" y="215"/>
                </a:moveTo>
                <a:cubicBezTo>
                  <a:pt x="705" y="211"/>
                  <a:pt x="684" y="208"/>
                  <a:pt x="665" y="203"/>
                </a:cubicBezTo>
                <a:cubicBezTo>
                  <a:pt x="729" y="140"/>
                  <a:pt x="791" y="93"/>
                  <a:pt x="839" y="60"/>
                </a:cubicBezTo>
                <a:cubicBezTo>
                  <a:pt x="861" y="45"/>
                  <a:pt x="880" y="33"/>
                  <a:pt x="894" y="24"/>
                </a:cubicBezTo>
                <a:cubicBezTo>
                  <a:pt x="859" y="55"/>
                  <a:pt x="794" y="119"/>
                  <a:pt x="729" y="215"/>
                </a:cubicBezTo>
                <a:close/>
                <a:moveTo>
                  <a:pt x="520" y="104"/>
                </a:moveTo>
                <a:cubicBezTo>
                  <a:pt x="520" y="103"/>
                  <a:pt x="520" y="103"/>
                  <a:pt x="520" y="103"/>
                </a:cubicBezTo>
                <a:cubicBezTo>
                  <a:pt x="520" y="102"/>
                  <a:pt x="520" y="101"/>
                  <a:pt x="520" y="100"/>
                </a:cubicBezTo>
                <a:cubicBezTo>
                  <a:pt x="633" y="45"/>
                  <a:pt x="759" y="12"/>
                  <a:pt x="893" y="7"/>
                </a:cubicBezTo>
                <a:cubicBezTo>
                  <a:pt x="832" y="22"/>
                  <a:pt x="690" y="63"/>
                  <a:pt x="541" y="150"/>
                </a:cubicBezTo>
                <a:cubicBezTo>
                  <a:pt x="522" y="133"/>
                  <a:pt x="519" y="117"/>
                  <a:pt x="519" y="109"/>
                </a:cubicBezTo>
                <a:cubicBezTo>
                  <a:pt x="519" y="107"/>
                  <a:pt x="520" y="105"/>
                  <a:pt x="520" y="104"/>
                </a:cubicBezTo>
                <a:close/>
                <a:moveTo>
                  <a:pt x="329" y="226"/>
                </a:moveTo>
                <a:cubicBezTo>
                  <a:pt x="385" y="178"/>
                  <a:pt x="447" y="137"/>
                  <a:pt x="513" y="104"/>
                </a:cubicBezTo>
                <a:cubicBezTo>
                  <a:pt x="513" y="105"/>
                  <a:pt x="513" y="107"/>
                  <a:pt x="513" y="109"/>
                </a:cubicBezTo>
                <a:cubicBezTo>
                  <a:pt x="513" y="119"/>
                  <a:pt x="516" y="135"/>
                  <a:pt x="535" y="153"/>
                </a:cubicBezTo>
                <a:cubicBezTo>
                  <a:pt x="525" y="160"/>
                  <a:pt x="515" y="166"/>
                  <a:pt x="504" y="172"/>
                </a:cubicBezTo>
                <a:cubicBezTo>
                  <a:pt x="454" y="204"/>
                  <a:pt x="403" y="242"/>
                  <a:pt x="356" y="285"/>
                </a:cubicBezTo>
                <a:cubicBezTo>
                  <a:pt x="332" y="263"/>
                  <a:pt x="329" y="243"/>
                  <a:pt x="329" y="234"/>
                </a:cubicBezTo>
                <a:cubicBezTo>
                  <a:pt x="329" y="232"/>
                  <a:pt x="329" y="231"/>
                  <a:pt x="329" y="230"/>
                </a:cubicBezTo>
                <a:cubicBezTo>
                  <a:pt x="329" y="229"/>
                  <a:pt x="329" y="228"/>
                  <a:pt x="329" y="228"/>
                </a:cubicBezTo>
                <a:cubicBezTo>
                  <a:pt x="330" y="227"/>
                  <a:pt x="329" y="227"/>
                  <a:pt x="329" y="226"/>
                </a:cubicBezTo>
                <a:close/>
                <a:moveTo>
                  <a:pt x="276" y="275"/>
                </a:moveTo>
                <a:cubicBezTo>
                  <a:pt x="291" y="260"/>
                  <a:pt x="306" y="245"/>
                  <a:pt x="322" y="231"/>
                </a:cubicBezTo>
                <a:cubicBezTo>
                  <a:pt x="322" y="232"/>
                  <a:pt x="322" y="233"/>
                  <a:pt x="322" y="234"/>
                </a:cubicBezTo>
                <a:cubicBezTo>
                  <a:pt x="322" y="245"/>
                  <a:pt x="326" y="266"/>
                  <a:pt x="351" y="290"/>
                </a:cubicBezTo>
                <a:cubicBezTo>
                  <a:pt x="299" y="338"/>
                  <a:pt x="251" y="394"/>
                  <a:pt x="210" y="458"/>
                </a:cubicBezTo>
                <a:cubicBezTo>
                  <a:pt x="176" y="427"/>
                  <a:pt x="178" y="399"/>
                  <a:pt x="176" y="393"/>
                </a:cubicBezTo>
                <a:cubicBezTo>
                  <a:pt x="206" y="351"/>
                  <a:pt x="239" y="311"/>
                  <a:pt x="276" y="275"/>
                </a:cubicBezTo>
                <a:close/>
                <a:moveTo>
                  <a:pt x="172" y="399"/>
                </a:moveTo>
                <a:cubicBezTo>
                  <a:pt x="172" y="400"/>
                  <a:pt x="172" y="401"/>
                  <a:pt x="172" y="402"/>
                </a:cubicBezTo>
                <a:cubicBezTo>
                  <a:pt x="172" y="413"/>
                  <a:pt x="176" y="437"/>
                  <a:pt x="207" y="463"/>
                </a:cubicBezTo>
                <a:cubicBezTo>
                  <a:pt x="176" y="512"/>
                  <a:pt x="150" y="566"/>
                  <a:pt x="130" y="625"/>
                </a:cubicBezTo>
                <a:cubicBezTo>
                  <a:pt x="117" y="615"/>
                  <a:pt x="107" y="606"/>
                  <a:pt x="100" y="598"/>
                </a:cubicBezTo>
                <a:cubicBezTo>
                  <a:pt x="92" y="589"/>
                  <a:pt x="87" y="582"/>
                  <a:pt x="84" y="577"/>
                </a:cubicBezTo>
                <a:cubicBezTo>
                  <a:pt x="83" y="574"/>
                  <a:pt x="80" y="567"/>
                  <a:pt x="79" y="567"/>
                </a:cubicBezTo>
                <a:cubicBezTo>
                  <a:pt x="104" y="507"/>
                  <a:pt x="135" y="451"/>
                  <a:pt x="172" y="399"/>
                </a:cubicBezTo>
                <a:close/>
                <a:moveTo>
                  <a:pt x="76" y="575"/>
                </a:moveTo>
                <a:cubicBezTo>
                  <a:pt x="80" y="583"/>
                  <a:pt x="92" y="605"/>
                  <a:pt x="128" y="631"/>
                </a:cubicBezTo>
                <a:cubicBezTo>
                  <a:pt x="110" y="684"/>
                  <a:pt x="97" y="742"/>
                  <a:pt x="91" y="803"/>
                </a:cubicBezTo>
                <a:cubicBezTo>
                  <a:pt x="74" y="793"/>
                  <a:pt x="61" y="784"/>
                  <a:pt x="52" y="776"/>
                </a:cubicBezTo>
                <a:cubicBezTo>
                  <a:pt x="41" y="767"/>
                  <a:pt x="34" y="759"/>
                  <a:pt x="30" y="754"/>
                </a:cubicBezTo>
                <a:cubicBezTo>
                  <a:pt x="28" y="752"/>
                  <a:pt x="27" y="750"/>
                  <a:pt x="26" y="748"/>
                </a:cubicBezTo>
                <a:cubicBezTo>
                  <a:pt x="25" y="747"/>
                  <a:pt x="25" y="746"/>
                  <a:pt x="25" y="746"/>
                </a:cubicBezTo>
                <a:cubicBezTo>
                  <a:pt x="25" y="746"/>
                  <a:pt x="25" y="746"/>
                  <a:pt x="25" y="746"/>
                </a:cubicBezTo>
                <a:cubicBezTo>
                  <a:pt x="36" y="687"/>
                  <a:pt x="54" y="629"/>
                  <a:pt x="76" y="575"/>
                </a:cubicBezTo>
                <a:close/>
                <a:moveTo>
                  <a:pt x="8" y="922"/>
                </a:moveTo>
                <a:cubicBezTo>
                  <a:pt x="8" y="865"/>
                  <a:pt x="13" y="809"/>
                  <a:pt x="23" y="755"/>
                </a:cubicBezTo>
                <a:cubicBezTo>
                  <a:pt x="30" y="765"/>
                  <a:pt x="49" y="786"/>
                  <a:pt x="90" y="811"/>
                </a:cubicBezTo>
                <a:cubicBezTo>
                  <a:pt x="87" y="842"/>
                  <a:pt x="85" y="874"/>
                  <a:pt x="85" y="907"/>
                </a:cubicBezTo>
                <a:cubicBezTo>
                  <a:pt x="85" y="913"/>
                  <a:pt x="85" y="918"/>
                  <a:pt x="85" y="924"/>
                </a:cubicBezTo>
                <a:cubicBezTo>
                  <a:pt x="86" y="949"/>
                  <a:pt x="86" y="973"/>
                  <a:pt x="88" y="996"/>
                </a:cubicBezTo>
                <a:cubicBezTo>
                  <a:pt x="66" y="981"/>
                  <a:pt x="49" y="968"/>
                  <a:pt x="37" y="956"/>
                </a:cubicBezTo>
                <a:cubicBezTo>
                  <a:pt x="25" y="945"/>
                  <a:pt x="17" y="935"/>
                  <a:pt x="13" y="929"/>
                </a:cubicBezTo>
                <a:cubicBezTo>
                  <a:pt x="10" y="926"/>
                  <a:pt x="9" y="924"/>
                  <a:pt x="8" y="922"/>
                </a:cubicBezTo>
                <a:cubicBezTo>
                  <a:pt x="8" y="922"/>
                  <a:pt x="8" y="922"/>
                  <a:pt x="8" y="922"/>
                </a:cubicBezTo>
                <a:close/>
                <a:moveTo>
                  <a:pt x="23" y="1086"/>
                </a:moveTo>
                <a:cubicBezTo>
                  <a:pt x="23" y="1086"/>
                  <a:pt x="23" y="1085"/>
                  <a:pt x="22" y="1085"/>
                </a:cubicBezTo>
                <a:cubicBezTo>
                  <a:pt x="14" y="1036"/>
                  <a:pt x="9" y="985"/>
                  <a:pt x="8" y="934"/>
                </a:cubicBezTo>
                <a:cubicBezTo>
                  <a:pt x="19" y="948"/>
                  <a:pt x="43" y="974"/>
                  <a:pt x="88" y="1004"/>
                </a:cubicBezTo>
                <a:cubicBezTo>
                  <a:pt x="93" y="1067"/>
                  <a:pt x="101" y="1126"/>
                  <a:pt x="113" y="1181"/>
                </a:cubicBezTo>
                <a:cubicBezTo>
                  <a:pt x="84" y="1161"/>
                  <a:pt x="65" y="1142"/>
                  <a:pt x="51" y="1127"/>
                </a:cubicBezTo>
                <a:cubicBezTo>
                  <a:pt x="40" y="1114"/>
                  <a:pt x="33" y="1104"/>
                  <a:pt x="29" y="1097"/>
                </a:cubicBezTo>
                <a:cubicBezTo>
                  <a:pt x="27" y="1093"/>
                  <a:pt x="25" y="1091"/>
                  <a:pt x="24" y="1089"/>
                </a:cubicBezTo>
                <a:cubicBezTo>
                  <a:pt x="23" y="1087"/>
                  <a:pt x="23" y="1086"/>
                  <a:pt x="23" y="1086"/>
                </a:cubicBezTo>
                <a:close/>
                <a:moveTo>
                  <a:pt x="78" y="1271"/>
                </a:moveTo>
                <a:cubicBezTo>
                  <a:pt x="76" y="1268"/>
                  <a:pt x="75" y="1265"/>
                  <a:pt x="75" y="1263"/>
                </a:cubicBezTo>
                <a:cubicBezTo>
                  <a:pt x="74" y="1261"/>
                  <a:pt x="74" y="1260"/>
                  <a:pt x="74" y="1260"/>
                </a:cubicBezTo>
                <a:cubicBezTo>
                  <a:pt x="74" y="1259"/>
                  <a:pt x="73" y="1258"/>
                  <a:pt x="71" y="1258"/>
                </a:cubicBezTo>
                <a:cubicBezTo>
                  <a:pt x="52" y="1209"/>
                  <a:pt x="37" y="1158"/>
                  <a:pt x="26" y="1105"/>
                </a:cubicBezTo>
                <a:cubicBezTo>
                  <a:pt x="38" y="1124"/>
                  <a:pt x="64" y="1155"/>
                  <a:pt x="115" y="1190"/>
                </a:cubicBezTo>
                <a:cubicBezTo>
                  <a:pt x="130" y="1258"/>
                  <a:pt x="151" y="1321"/>
                  <a:pt x="178" y="1379"/>
                </a:cubicBezTo>
                <a:cubicBezTo>
                  <a:pt x="135" y="1350"/>
                  <a:pt x="110" y="1322"/>
                  <a:pt x="95" y="1301"/>
                </a:cubicBezTo>
                <a:cubicBezTo>
                  <a:pt x="86" y="1289"/>
                  <a:pt x="81" y="1278"/>
                  <a:pt x="78" y="1271"/>
                </a:cubicBezTo>
                <a:close/>
                <a:moveTo>
                  <a:pt x="162" y="1430"/>
                </a:moveTo>
                <a:cubicBezTo>
                  <a:pt x="137" y="1393"/>
                  <a:pt x="115" y="1354"/>
                  <a:pt x="96" y="1313"/>
                </a:cubicBezTo>
                <a:cubicBezTo>
                  <a:pt x="113" y="1335"/>
                  <a:pt x="140" y="1362"/>
                  <a:pt x="183" y="1390"/>
                </a:cubicBezTo>
                <a:cubicBezTo>
                  <a:pt x="216" y="1457"/>
                  <a:pt x="256" y="1516"/>
                  <a:pt x="304" y="1568"/>
                </a:cubicBezTo>
                <a:cubicBezTo>
                  <a:pt x="311" y="1575"/>
                  <a:pt x="318" y="1582"/>
                  <a:pt x="325" y="1589"/>
                </a:cubicBezTo>
                <a:cubicBezTo>
                  <a:pt x="310" y="1581"/>
                  <a:pt x="296" y="1573"/>
                  <a:pt x="283" y="1565"/>
                </a:cubicBezTo>
                <a:cubicBezTo>
                  <a:pt x="270" y="1556"/>
                  <a:pt x="258" y="1548"/>
                  <a:pt x="248" y="1540"/>
                </a:cubicBezTo>
                <a:cubicBezTo>
                  <a:pt x="218" y="1507"/>
                  <a:pt x="163" y="1431"/>
                  <a:pt x="162" y="1430"/>
                </a:cubicBezTo>
                <a:close/>
                <a:moveTo>
                  <a:pt x="276" y="1569"/>
                </a:moveTo>
                <a:cubicBezTo>
                  <a:pt x="275" y="1568"/>
                  <a:pt x="274" y="1567"/>
                  <a:pt x="273" y="1566"/>
                </a:cubicBezTo>
                <a:cubicBezTo>
                  <a:pt x="292" y="1579"/>
                  <a:pt x="315" y="1592"/>
                  <a:pt x="341" y="1604"/>
                </a:cubicBezTo>
                <a:cubicBezTo>
                  <a:pt x="469" y="1724"/>
                  <a:pt x="645" y="1800"/>
                  <a:pt x="866" y="1835"/>
                </a:cubicBezTo>
                <a:cubicBezTo>
                  <a:pt x="636" y="1821"/>
                  <a:pt x="429" y="1722"/>
                  <a:pt x="276" y="1569"/>
                </a:cubicBezTo>
                <a:close/>
                <a:moveTo>
                  <a:pt x="506" y="1662"/>
                </a:moveTo>
                <a:cubicBezTo>
                  <a:pt x="539" y="1670"/>
                  <a:pt x="575" y="1677"/>
                  <a:pt x="614" y="1683"/>
                </a:cubicBezTo>
                <a:cubicBezTo>
                  <a:pt x="684" y="1746"/>
                  <a:pt x="770" y="1791"/>
                  <a:pt x="874" y="1827"/>
                </a:cubicBezTo>
                <a:cubicBezTo>
                  <a:pt x="727" y="1796"/>
                  <a:pt x="604" y="1740"/>
                  <a:pt x="506" y="1662"/>
                </a:cubicBezTo>
                <a:close/>
                <a:moveTo>
                  <a:pt x="732" y="1697"/>
                </a:moveTo>
                <a:cubicBezTo>
                  <a:pt x="766" y="1700"/>
                  <a:pt x="803" y="1702"/>
                  <a:pt x="841" y="1704"/>
                </a:cubicBezTo>
                <a:cubicBezTo>
                  <a:pt x="862" y="1759"/>
                  <a:pt x="886" y="1803"/>
                  <a:pt x="912" y="1832"/>
                </a:cubicBezTo>
                <a:cubicBezTo>
                  <a:pt x="843" y="1807"/>
                  <a:pt x="783" y="1762"/>
                  <a:pt x="732" y="1697"/>
                </a:cubicBezTo>
                <a:close/>
                <a:moveTo>
                  <a:pt x="848" y="1704"/>
                </a:moveTo>
                <a:cubicBezTo>
                  <a:pt x="872" y="1704"/>
                  <a:pt x="897" y="1705"/>
                  <a:pt x="922" y="1705"/>
                </a:cubicBezTo>
                <a:cubicBezTo>
                  <a:pt x="922" y="1834"/>
                  <a:pt x="922" y="1834"/>
                  <a:pt x="922" y="1834"/>
                </a:cubicBezTo>
                <a:cubicBezTo>
                  <a:pt x="895" y="1806"/>
                  <a:pt x="870" y="1761"/>
                  <a:pt x="848" y="1704"/>
                </a:cubicBezTo>
                <a:close/>
                <a:moveTo>
                  <a:pt x="1820" y="745"/>
                </a:moveTo>
                <a:cubicBezTo>
                  <a:pt x="1815" y="753"/>
                  <a:pt x="1798" y="773"/>
                  <a:pt x="1758" y="797"/>
                </a:cubicBezTo>
                <a:cubicBezTo>
                  <a:pt x="1751" y="736"/>
                  <a:pt x="1738" y="680"/>
                  <a:pt x="1721" y="628"/>
                </a:cubicBezTo>
                <a:cubicBezTo>
                  <a:pt x="1754" y="606"/>
                  <a:pt x="1766" y="587"/>
                  <a:pt x="1770" y="578"/>
                </a:cubicBezTo>
                <a:cubicBezTo>
                  <a:pt x="1792" y="631"/>
                  <a:pt x="1809" y="687"/>
                  <a:pt x="1820" y="745"/>
                </a:cubicBezTo>
                <a:close/>
                <a:moveTo>
                  <a:pt x="1133" y="923"/>
                </a:moveTo>
                <a:cubicBezTo>
                  <a:pt x="1133" y="867"/>
                  <a:pt x="1131" y="813"/>
                  <a:pt x="1128" y="762"/>
                </a:cubicBezTo>
                <a:cubicBezTo>
                  <a:pt x="1194" y="758"/>
                  <a:pt x="1253" y="752"/>
                  <a:pt x="1306" y="745"/>
                </a:cubicBezTo>
                <a:cubicBezTo>
                  <a:pt x="1311" y="788"/>
                  <a:pt x="1313" y="834"/>
                  <a:pt x="1313" y="881"/>
                </a:cubicBezTo>
                <a:cubicBezTo>
                  <a:pt x="1313" y="894"/>
                  <a:pt x="1313" y="908"/>
                  <a:pt x="1313" y="922"/>
                </a:cubicBezTo>
                <a:cubicBezTo>
                  <a:pt x="1259" y="929"/>
                  <a:pt x="1199" y="935"/>
                  <a:pt x="1133" y="939"/>
                </a:cubicBezTo>
                <a:cubicBezTo>
                  <a:pt x="1133" y="937"/>
                  <a:pt x="1133" y="935"/>
                  <a:pt x="1133" y="933"/>
                </a:cubicBezTo>
                <a:cubicBezTo>
                  <a:pt x="1133" y="929"/>
                  <a:pt x="1133" y="926"/>
                  <a:pt x="1133" y="923"/>
                </a:cubicBezTo>
                <a:close/>
                <a:moveTo>
                  <a:pt x="1474" y="718"/>
                </a:moveTo>
                <a:cubicBezTo>
                  <a:pt x="1525" y="707"/>
                  <a:pt x="1568" y="695"/>
                  <a:pt x="1603" y="683"/>
                </a:cubicBezTo>
                <a:cubicBezTo>
                  <a:pt x="1618" y="736"/>
                  <a:pt x="1629" y="792"/>
                  <a:pt x="1634" y="853"/>
                </a:cubicBezTo>
                <a:cubicBezTo>
                  <a:pt x="1594" y="866"/>
                  <a:pt x="1546" y="880"/>
                  <a:pt x="1488" y="892"/>
                </a:cubicBezTo>
                <a:cubicBezTo>
                  <a:pt x="1488" y="887"/>
                  <a:pt x="1488" y="881"/>
                  <a:pt x="1488" y="876"/>
                </a:cubicBezTo>
                <a:cubicBezTo>
                  <a:pt x="1488" y="820"/>
                  <a:pt x="1483" y="768"/>
                  <a:pt x="1474" y="718"/>
                </a:cubicBezTo>
                <a:close/>
                <a:moveTo>
                  <a:pt x="1313" y="744"/>
                </a:moveTo>
                <a:cubicBezTo>
                  <a:pt x="1371" y="737"/>
                  <a:pt x="1423" y="728"/>
                  <a:pt x="1467" y="719"/>
                </a:cubicBezTo>
                <a:cubicBezTo>
                  <a:pt x="1476" y="769"/>
                  <a:pt x="1481" y="821"/>
                  <a:pt x="1481" y="876"/>
                </a:cubicBezTo>
                <a:cubicBezTo>
                  <a:pt x="1481" y="882"/>
                  <a:pt x="1481" y="888"/>
                  <a:pt x="1481" y="894"/>
                </a:cubicBezTo>
                <a:cubicBezTo>
                  <a:pt x="1434" y="904"/>
                  <a:pt x="1380" y="913"/>
                  <a:pt x="1319" y="921"/>
                </a:cubicBezTo>
                <a:cubicBezTo>
                  <a:pt x="1320" y="907"/>
                  <a:pt x="1320" y="894"/>
                  <a:pt x="1320" y="881"/>
                </a:cubicBezTo>
                <a:cubicBezTo>
                  <a:pt x="1320" y="833"/>
                  <a:pt x="1317" y="788"/>
                  <a:pt x="1313" y="744"/>
                </a:cubicBezTo>
                <a:close/>
                <a:moveTo>
                  <a:pt x="1473" y="711"/>
                </a:moveTo>
                <a:cubicBezTo>
                  <a:pt x="1461" y="651"/>
                  <a:pt x="1445" y="595"/>
                  <a:pt x="1424" y="543"/>
                </a:cubicBezTo>
                <a:cubicBezTo>
                  <a:pt x="1469" y="534"/>
                  <a:pt x="1506" y="525"/>
                  <a:pt x="1536" y="514"/>
                </a:cubicBezTo>
                <a:cubicBezTo>
                  <a:pt x="1562" y="564"/>
                  <a:pt x="1585" y="618"/>
                  <a:pt x="1602" y="677"/>
                </a:cubicBezTo>
                <a:cubicBezTo>
                  <a:pt x="1566" y="688"/>
                  <a:pt x="1524" y="700"/>
                  <a:pt x="1473" y="711"/>
                </a:cubicBezTo>
                <a:close/>
                <a:moveTo>
                  <a:pt x="1421" y="537"/>
                </a:moveTo>
                <a:cubicBezTo>
                  <a:pt x="1395" y="473"/>
                  <a:pt x="1362" y="415"/>
                  <a:pt x="1326" y="362"/>
                </a:cubicBezTo>
                <a:cubicBezTo>
                  <a:pt x="1361" y="353"/>
                  <a:pt x="1389" y="344"/>
                  <a:pt x="1412" y="334"/>
                </a:cubicBezTo>
                <a:cubicBezTo>
                  <a:pt x="1457" y="385"/>
                  <a:pt x="1499" y="443"/>
                  <a:pt x="1533" y="509"/>
                </a:cubicBezTo>
                <a:cubicBezTo>
                  <a:pt x="1503" y="519"/>
                  <a:pt x="1466" y="528"/>
                  <a:pt x="1421" y="537"/>
                </a:cubicBezTo>
                <a:close/>
                <a:moveTo>
                  <a:pt x="1415" y="538"/>
                </a:moveTo>
                <a:cubicBezTo>
                  <a:pt x="1375" y="546"/>
                  <a:pt x="1330" y="553"/>
                  <a:pt x="1278" y="559"/>
                </a:cubicBezTo>
                <a:cubicBezTo>
                  <a:pt x="1261" y="495"/>
                  <a:pt x="1239" y="437"/>
                  <a:pt x="1215" y="384"/>
                </a:cubicBezTo>
                <a:cubicBezTo>
                  <a:pt x="1255" y="378"/>
                  <a:pt x="1290" y="371"/>
                  <a:pt x="1319" y="364"/>
                </a:cubicBezTo>
                <a:cubicBezTo>
                  <a:pt x="1355" y="416"/>
                  <a:pt x="1388" y="474"/>
                  <a:pt x="1415" y="538"/>
                </a:cubicBezTo>
                <a:close/>
                <a:moveTo>
                  <a:pt x="1417" y="545"/>
                </a:moveTo>
                <a:cubicBezTo>
                  <a:pt x="1438" y="597"/>
                  <a:pt x="1455" y="653"/>
                  <a:pt x="1466" y="712"/>
                </a:cubicBezTo>
                <a:cubicBezTo>
                  <a:pt x="1422" y="722"/>
                  <a:pt x="1371" y="730"/>
                  <a:pt x="1312" y="738"/>
                </a:cubicBezTo>
                <a:cubicBezTo>
                  <a:pt x="1305" y="676"/>
                  <a:pt x="1294" y="619"/>
                  <a:pt x="1280" y="565"/>
                </a:cubicBezTo>
                <a:cubicBezTo>
                  <a:pt x="1332" y="559"/>
                  <a:pt x="1377" y="552"/>
                  <a:pt x="1417" y="545"/>
                </a:cubicBezTo>
                <a:close/>
                <a:moveTo>
                  <a:pt x="1319" y="927"/>
                </a:moveTo>
                <a:cubicBezTo>
                  <a:pt x="1380" y="919"/>
                  <a:pt x="1434" y="910"/>
                  <a:pt x="1481" y="900"/>
                </a:cubicBezTo>
                <a:cubicBezTo>
                  <a:pt x="1481" y="909"/>
                  <a:pt x="1480" y="919"/>
                  <a:pt x="1480" y="928"/>
                </a:cubicBezTo>
                <a:cubicBezTo>
                  <a:pt x="1476" y="990"/>
                  <a:pt x="1472" y="1047"/>
                  <a:pt x="1465" y="1101"/>
                </a:cubicBezTo>
                <a:cubicBezTo>
                  <a:pt x="1418" y="1112"/>
                  <a:pt x="1365" y="1122"/>
                  <a:pt x="1306" y="1130"/>
                </a:cubicBezTo>
                <a:cubicBezTo>
                  <a:pt x="1312" y="1066"/>
                  <a:pt x="1317" y="999"/>
                  <a:pt x="1319" y="927"/>
                </a:cubicBezTo>
                <a:close/>
                <a:moveTo>
                  <a:pt x="1465" y="1108"/>
                </a:moveTo>
                <a:cubicBezTo>
                  <a:pt x="1457" y="1175"/>
                  <a:pt x="1447" y="1236"/>
                  <a:pt x="1434" y="1291"/>
                </a:cubicBezTo>
                <a:cubicBezTo>
                  <a:pt x="1387" y="1302"/>
                  <a:pt x="1335" y="1312"/>
                  <a:pt x="1277" y="1320"/>
                </a:cubicBezTo>
                <a:cubicBezTo>
                  <a:pt x="1289" y="1263"/>
                  <a:pt x="1298" y="1202"/>
                  <a:pt x="1305" y="1137"/>
                </a:cubicBezTo>
                <a:cubicBezTo>
                  <a:pt x="1364" y="1128"/>
                  <a:pt x="1417" y="1119"/>
                  <a:pt x="1465" y="1108"/>
                </a:cubicBezTo>
                <a:close/>
                <a:moveTo>
                  <a:pt x="1432" y="1298"/>
                </a:moveTo>
                <a:cubicBezTo>
                  <a:pt x="1415" y="1372"/>
                  <a:pt x="1394" y="1435"/>
                  <a:pt x="1367" y="1490"/>
                </a:cubicBezTo>
                <a:cubicBezTo>
                  <a:pt x="1324" y="1499"/>
                  <a:pt x="1277" y="1506"/>
                  <a:pt x="1224" y="1511"/>
                </a:cubicBezTo>
                <a:cubicBezTo>
                  <a:pt x="1245" y="1456"/>
                  <a:pt x="1262" y="1395"/>
                  <a:pt x="1276" y="1327"/>
                </a:cubicBezTo>
                <a:cubicBezTo>
                  <a:pt x="1334" y="1319"/>
                  <a:pt x="1386" y="1309"/>
                  <a:pt x="1432" y="1298"/>
                </a:cubicBezTo>
                <a:close/>
                <a:moveTo>
                  <a:pt x="1439" y="1297"/>
                </a:moveTo>
                <a:cubicBezTo>
                  <a:pt x="1503" y="1282"/>
                  <a:pt x="1557" y="1265"/>
                  <a:pt x="1602" y="1248"/>
                </a:cubicBezTo>
                <a:cubicBezTo>
                  <a:pt x="1583" y="1322"/>
                  <a:pt x="1556" y="1390"/>
                  <a:pt x="1521" y="1452"/>
                </a:cubicBezTo>
                <a:cubicBezTo>
                  <a:pt x="1480" y="1465"/>
                  <a:pt x="1432" y="1478"/>
                  <a:pt x="1375" y="1489"/>
                </a:cubicBezTo>
                <a:cubicBezTo>
                  <a:pt x="1401" y="1433"/>
                  <a:pt x="1422" y="1370"/>
                  <a:pt x="1439" y="1297"/>
                </a:cubicBezTo>
                <a:close/>
                <a:moveTo>
                  <a:pt x="1441" y="1290"/>
                </a:moveTo>
                <a:cubicBezTo>
                  <a:pt x="1453" y="1234"/>
                  <a:pt x="1464" y="1173"/>
                  <a:pt x="1471" y="1106"/>
                </a:cubicBezTo>
                <a:cubicBezTo>
                  <a:pt x="1536" y="1092"/>
                  <a:pt x="1589" y="1075"/>
                  <a:pt x="1633" y="1059"/>
                </a:cubicBezTo>
                <a:cubicBezTo>
                  <a:pt x="1628" y="1123"/>
                  <a:pt x="1618" y="1183"/>
                  <a:pt x="1604" y="1240"/>
                </a:cubicBezTo>
                <a:cubicBezTo>
                  <a:pt x="1559" y="1258"/>
                  <a:pt x="1505" y="1275"/>
                  <a:pt x="1441" y="1290"/>
                </a:cubicBezTo>
                <a:close/>
                <a:moveTo>
                  <a:pt x="1472" y="1099"/>
                </a:moveTo>
                <a:cubicBezTo>
                  <a:pt x="1478" y="1046"/>
                  <a:pt x="1483" y="989"/>
                  <a:pt x="1486" y="928"/>
                </a:cubicBezTo>
                <a:cubicBezTo>
                  <a:pt x="1487" y="918"/>
                  <a:pt x="1487" y="909"/>
                  <a:pt x="1488" y="899"/>
                </a:cubicBezTo>
                <a:cubicBezTo>
                  <a:pt x="1546" y="887"/>
                  <a:pt x="1594" y="873"/>
                  <a:pt x="1635" y="859"/>
                </a:cubicBezTo>
                <a:cubicBezTo>
                  <a:pt x="1636" y="881"/>
                  <a:pt x="1637" y="903"/>
                  <a:pt x="1638" y="926"/>
                </a:cubicBezTo>
                <a:cubicBezTo>
                  <a:pt x="1638" y="933"/>
                  <a:pt x="1638" y="940"/>
                  <a:pt x="1638" y="947"/>
                </a:cubicBezTo>
                <a:cubicBezTo>
                  <a:pt x="1638" y="983"/>
                  <a:pt x="1636" y="1018"/>
                  <a:pt x="1634" y="1052"/>
                </a:cubicBezTo>
                <a:cubicBezTo>
                  <a:pt x="1590" y="1068"/>
                  <a:pt x="1536" y="1085"/>
                  <a:pt x="1472" y="1099"/>
                </a:cubicBezTo>
                <a:close/>
                <a:moveTo>
                  <a:pt x="1609" y="681"/>
                </a:moveTo>
                <a:cubicBezTo>
                  <a:pt x="1625" y="675"/>
                  <a:pt x="1638" y="670"/>
                  <a:pt x="1651" y="665"/>
                </a:cubicBezTo>
                <a:cubicBezTo>
                  <a:pt x="1678" y="653"/>
                  <a:pt x="1699" y="642"/>
                  <a:pt x="1715" y="632"/>
                </a:cubicBezTo>
                <a:cubicBezTo>
                  <a:pt x="1733" y="684"/>
                  <a:pt x="1745" y="740"/>
                  <a:pt x="1752" y="801"/>
                </a:cubicBezTo>
                <a:cubicBezTo>
                  <a:pt x="1726" y="816"/>
                  <a:pt x="1689" y="833"/>
                  <a:pt x="1640" y="850"/>
                </a:cubicBezTo>
                <a:cubicBezTo>
                  <a:pt x="1635" y="790"/>
                  <a:pt x="1624" y="734"/>
                  <a:pt x="1609" y="681"/>
                </a:cubicBezTo>
                <a:close/>
                <a:moveTo>
                  <a:pt x="1608" y="674"/>
                </a:moveTo>
                <a:cubicBezTo>
                  <a:pt x="1591" y="616"/>
                  <a:pt x="1569" y="562"/>
                  <a:pt x="1543" y="512"/>
                </a:cubicBezTo>
                <a:cubicBezTo>
                  <a:pt x="1554" y="509"/>
                  <a:pt x="1564" y="505"/>
                  <a:pt x="1574" y="501"/>
                </a:cubicBezTo>
                <a:cubicBezTo>
                  <a:pt x="1602" y="490"/>
                  <a:pt x="1622" y="478"/>
                  <a:pt x="1638" y="467"/>
                </a:cubicBezTo>
                <a:cubicBezTo>
                  <a:pt x="1668" y="515"/>
                  <a:pt x="1693" y="567"/>
                  <a:pt x="1713" y="625"/>
                </a:cubicBezTo>
                <a:cubicBezTo>
                  <a:pt x="1690" y="640"/>
                  <a:pt x="1656" y="658"/>
                  <a:pt x="1608" y="674"/>
                </a:cubicBezTo>
                <a:close/>
                <a:moveTo>
                  <a:pt x="1571" y="495"/>
                </a:moveTo>
                <a:cubicBezTo>
                  <a:pt x="1562" y="499"/>
                  <a:pt x="1551" y="503"/>
                  <a:pt x="1540" y="507"/>
                </a:cubicBezTo>
                <a:cubicBezTo>
                  <a:pt x="1505" y="441"/>
                  <a:pt x="1463" y="382"/>
                  <a:pt x="1419" y="331"/>
                </a:cubicBezTo>
                <a:cubicBezTo>
                  <a:pt x="1421" y="330"/>
                  <a:pt x="1423" y="329"/>
                  <a:pt x="1426" y="328"/>
                </a:cubicBezTo>
                <a:cubicBezTo>
                  <a:pt x="1454" y="315"/>
                  <a:pt x="1474" y="301"/>
                  <a:pt x="1487" y="288"/>
                </a:cubicBezTo>
                <a:cubicBezTo>
                  <a:pt x="1542" y="337"/>
                  <a:pt x="1592" y="395"/>
                  <a:pt x="1634" y="462"/>
                </a:cubicBezTo>
                <a:cubicBezTo>
                  <a:pt x="1619" y="472"/>
                  <a:pt x="1599" y="483"/>
                  <a:pt x="1571" y="495"/>
                </a:cubicBezTo>
                <a:close/>
                <a:moveTo>
                  <a:pt x="1423" y="322"/>
                </a:moveTo>
                <a:cubicBezTo>
                  <a:pt x="1420" y="323"/>
                  <a:pt x="1417" y="325"/>
                  <a:pt x="1414" y="326"/>
                </a:cubicBezTo>
                <a:cubicBezTo>
                  <a:pt x="1372" y="278"/>
                  <a:pt x="1327" y="236"/>
                  <a:pt x="1282" y="200"/>
                </a:cubicBezTo>
                <a:cubicBezTo>
                  <a:pt x="1276" y="195"/>
                  <a:pt x="1270" y="190"/>
                  <a:pt x="1264" y="186"/>
                </a:cubicBezTo>
                <a:cubicBezTo>
                  <a:pt x="1266" y="185"/>
                  <a:pt x="1267" y="185"/>
                  <a:pt x="1268" y="185"/>
                </a:cubicBezTo>
                <a:cubicBezTo>
                  <a:pt x="1288" y="176"/>
                  <a:pt x="1302" y="168"/>
                  <a:pt x="1313" y="159"/>
                </a:cubicBezTo>
                <a:cubicBezTo>
                  <a:pt x="1348" y="181"/>
                  <a:pt x="1384" y="204"/>
                  <a:pt x="1419" y="231"/>
                </a:cubicBezTo>
                <a:cubicBezTo>
                  <a:pt x="1441" y="247"/>
                  <a:pt x="1462" y="265"/>
                  <a:pt x="1483" y="284"/>
                </a:cubicBezTo>
                <a:cubicBezTo>
                  <a:pt x="1470" y="296"/>
                  <a:pt x="1451" y="309"/>
                  <a:pt x="1423" y="322"/>
                </a:cubicBezTo>
                <a:close/>
                <a:moveTo>
                  <a:pt x="1265" y="179"/>
                </a:moveTo>
                <a:cubicBezTo>
                  <a:pt x="1263" y="179"/>
                  <a:pt x="1261" y="180"/>
                  <a:pt x="1258" y="181"/>
                </a:cubicBezTo>
                <a:cubicBezTo>
                  <a:pt x="1146" y="95"/>
                  <a:pt x="1037" y="43"/>
                  <a:pt x="976" y="18"/>
                </a:cubicBezTo>
                <a:cubicBezTo>
                  <a:pt x="1045" y="37"/>
                  <a:pt x="1173" y="78"/>
                  <a:pt x="1307" y="156"/>
                </a:cubicBezTo>
                <a:cubicBezTo>
                  <a:pt x="1297" y="163"/>
                  <a:pt x="1284" y="171"/>
                  <a:pt x="1265" y="179"/>
                </a:cubicBezTo>
                <a:close/>
                <a:moveTo>
                  <a:pt x="1408" y="329"/>
                </a:moveTo>
                <a:cubicBezTo>
                  <a:pt x="1385" y="338"/>
                  <a:pt x="1357" y="348"/>
                  <a:pt x="1322" y="356"/>
                </a:cubicBezTo>
                <a:cubicBezTo>
                  <a:pt x="1283" y="299"/>
                  <a:pt x="1240" y="249"/>
                  <a:pt x="1197" y="206"/>
                </a:cubicBezTo>
                <a:cubicBezTo>
                  <a:pt x="1221" y="201"/>
                  <a:pt x="1241" y="195"/>
                  <a:pt x="1257" y="189"/>
                </a:cubicBezTo>
                <a:cubicBezTo>
                  <a:pt x="1308" y="228"/>
                  <a:pt x="1360" y="274"/>
                  <a:pt x="1408" y="329"/>
                </a:cubicBezTo>
                <a:close/>
                <a:moveTo>
                  <a:pt x="1315" y="358"/>
                </a:moveTo>
                <a:cubicBezTo>
                  <a:pt x="1286" y="365"/>
                  <a:pt x="1252" y="372"/>
                  <a:pt x="1213" y="378"/>
                </a:cubicBezTo>
                <a:cubicBezTo>
                  <a:pt x="1185" y="318"/>
                  <a:pt x="1155" y="265"/>
                  <a:pt x="1124" y="219"/>
                </a:cubicBezTo>
                <a:cubicBezTo>
                  <a:pt x="1149" y="216"/>
                  <a:pt x="1170" y="212"/>
                  <a:pt x="1190" y="208"/>
                </a:cubicBezTo>
                <a:cubicBezTo>
                  <a:pt x="1232" y="251"/>
                  <a:pt x="1276" y="301"/>
                  <a:pt x="1315" y="358"/>
                </a:cubicBezTo>
                <a:close/>
                <a:moveTo>
                  <a:pt x="1206" y="379"/>
                </a:moveTo>
                <a:cubicBezTo>
                  <a:pt x="1169" y="384"/>
                  <a:pt x="1127" y="389"/>
                  <a:pt x="1079" y="393"/>
                </a:cubicBezTo>
                <a:cubicBezTo>
                  <a:pt x="1066" y="330"/>
                  <a:pt x="1050" y="276"/>
                  <a:pt x="1035" y="229"/>
                </a:cubicBezTo>
                <a:cubicBezTo>
                  <a:pt x="1065" y="227"/>
                  <a:pt x="1092" y="224"/>
                  <a:pt x="1117" y="220"/>
                </a:cubicBezTo>
                <a:cubicBezTo>
                  <a:pt x="1148" y="266"/>
                  <a:pt x="1178" y="319"/>
                  <a:pt x="1206" y="379"/>
                </a:cubicBezTo>
                <a:close/>
                <a:moveTo>
                  <a:pt x="1209" y="385"/>
                </a:moveTo>
                <a:cubicBezTo>
                  <a:pt x="1233" y="438"/>
                  <a:pt x="1254" y="496"/>
                  <a:pt x="1272" y="560"/>
                </a:cubicBezTo>
                <a:cubicBezTo>
                  <a:pt x="1224" y="565"/>
                  <a:pt x="1170" y="570"/>
                  <a:pt x="1110" y="573"/>
                </a:cubicBezTo>
                <a:cubicBezTo>
                  <a:pt x="1102" y="509"/>
                  <a:pt x="1092" y="451"/>
                  <a:pt x="1081" y="399"/>
                </a:cubicBezTo>
                <a:cubicBezTo>
                  <a:pt x="1128" y="395"/>
                  <a:pt x="1171" y="390"/>
                  <a:pt x="1209" y="385"/>
                </a:cubicBezTo>
                <a:close/>
                <a:moveTo>
                  <a:pt x="1273" y="566"/>
                </a:moveTo>
                <a:cubicBezTo>
                  <a:pt x="1287" y="620"/>
                  <a:pt x="1299" y="677"/>
                  <a:pt x="1305" y="739"/>
                </a:cubicBezTo>
                <a:cubicBezTo>
                  <a:pt x="1252" y="745"/>
                  <a:pt x="1193" y="751"/>
                  <a:pt x="1128" y="756"/>
                </a:cubicBezTo>
                <a:cubicBezTo>
                  <a:pt x="1124" y="693"/>
                  <a:pt x="1118" y="634"/>
                  <a:pt x="1111" y="580"/>
                </a:cubicBezTo>
                <a:cubicBezTo>
                  <a:pt x="1171" y="576"/>
                  <a:pt x="1225" y="571"/>
                  <a:pt x="1273" y="566"/>
                </a:cubicBezTo>
                <a:close/>
                <a:moveTo>
                  <a:pt x="1133" y="946"/>
                </a:moveTo>
                <a:cubicBezTo>
                  <a:pt x="1199" y="941"/>
                  <a:pt x="1258" y="935"/>
                  <a:pt x="1312" y="928"/>
                </a:cubicBezTo>
                <a:cubicBezTo>
                  <a:pt x="1310" y="1000"/>
                  <a:pt x="1306" y="1067"/>
                  <a:pt x="1299" y="1131"/>
                </a:cubicBezTo>
                <a:cubicBezTo>
                  <a:pt x="1245" y="1138"/>
                  <a:pt x="1187" y="1145"/>
                  <a:pt x="1122" y="1150"/>
                </a:cubicBezTo>
                <a:cubicBezTo>
                  <a:pt x="1129" y="1078"/>
                  <a:pt x="1132" y="1008"/>
                  <a:pt x="1133" y="946"/>
                </a:cubicBezTo>
                <a:close/>
                <a:moveTo>
                  <a:pt x="1298" y="1138"/>
                </a:moveTo>
                <a:cubicBezTo>
                  <a:pt x="1291" y="1203"/>
                  <a:pt x="1282" y="1265"/>
                  <a:pt x="1270" y="1321"/>
                </a:cubicBezTo>
                <a:cubicBezTo>
                  <a:pt x="1218" y="1329"/>
                  <a:pt x="1161" y="1335"/>
                  <a:pt x="1098" y="1340"/>
                </a:cubicBezTo>
                <a:cubicBezTo>
                  <a:pt x="1108" y="1279"/>
                  <a:pt x="1116" y="1217"/>
                  <a:pt x="1121" y="1156"/>
                </a:cubicBezTo>
                <a:cubicBezTo>
                  <a:pt x="1186" y="1151"/>
                  <a:pt x="1245" y="1145"/>
                  <a:pt x="1298" y="1138"/>
                </a:cubicBezTo>
                <a:close/>
                <a:moveTo>
                  <a:pt x="1269" y="1328"/>
                </a:moveTo>
                <a:cubicBezTo>
                  <a:pt x="1255" y="1396"/>
                  <a:pt x="1237" y="1457"/>
                  <a:pt x="1217" y="1512"/>
                </a:cubicBezTo>
                <a:cubicBezTo>
                  <a:pt x="1170" y="1517"/>
                  <a:pt x="1118" y="1520"/>
                  <a:pt x="1063" y="1523"/>
                </a:cubicBezTo>
                <a:cubicBezTo>
                  <a:pt x="1068" y="1501"/>
                  <a:pt x="1073" y="1480"/>
                  <a:pt x="1077" y="1457"/>
                </a:cubicBezTo>
                <a:cubicBezTo>
                  <a:pt x="1085" y="1421"/>
                  <a:pt x="1091" y="1384"/>
                  <a:pt x="1097" y="1347"/>
                </a:cubicBezTo>
                <a:cubicBezTo>
                  <a:pt x="1160" y="1342"/>
                  <a:pt x="1217" y="1336"/>
                  <a:pt x="1269" y="1328"/>
                </a:cubicBezTo>
                <a:close/>
                <a:moveTo>
                  <a:pt x="1214" y="1519"/>
                </a:moveTo>
                <a:cubicBezTo>
                  <a:pt x="1211" y="1529"/>
                  <a:pt x="1207" y="1538"/>
                  <a:pt x="1203" y="1548"/>
                </a:cubicBezTo>
                <a:cubicBezTo>
                  <a:pt x="1180" y="1602"/>
                  <a:pt x="1153" y="1649"/>
                  <a:pt x="1123" y="1688"/>
                </a:cubicBezTo>
                <a:cubicBezTo>
                  <a:pt x="1088" y="1692"/>
                  <a:pt x="1051" y="1695"/>
                  <a:pt x="1011" y="1696"/>
                </a:cubicBezTo>
                <a:cubicBezTo>
                  <a:pt x="1030" y="1648"/>
                  <a:pt x="1046" y="1591"/>
                  <a:pt x="1061" y="1529"/>
                </a:cubicBezTo>
                <a:cubicBezTo>
                  <a:pt x="1116" y="1527"/>
                  <a:pt x="1167" y="1523"/>
                  <a:pt x="1214" y="1519"/>
                </a:cubicBezTo>
                <a:close/>
                <a:moveTo>
                  <a:pt x="1127" y="1695"/>
                </a:moveTo>
                <a:cubicBezTo>
                  <a:pt x="1162" y="1691"/>
                  <a:pt x="1196" y="1686"/>
                  <a:pt x="1227" y="1681"/>
                </a:cubicBezTo>
                <a:cubicBezTo>
                  <a:pt x="1163" y="1737"/>
                  <a:pt x="1086" y="1780"/>
                  <a:pt x="993" y="1813"/>
                </a:cubicBezTo>
                <a:cubicBezTo>
                  <a:pt x="1043" y="1786"/>
                  <a:pt x="1088" y="1746"/>
                  <a:pt x="1127" y="1695"/>
                </a:cubicBezTo>
                <a:close/>
                <a:moveTo>
                  <a:pt x="1132" y="1687"/>
                </a:moveTo>
                <a:cubicBezTo>
                  <a:pt x="1161" y="1648"/>
                  <a:pt x="1186" y="1602"/>
                  <a:pt x="1209" y="1550"/>
                </a:cubicBezTo>
                <a:cubicBezTo>
                  <a:pt x="1213" y="1540"/>
                  <a:pt x="1217" y="1529"/>
                  <a:pt x="1222" y="1518"/>
                </a:cubicBezTo>
                <a:cubicBezTo>
                  <a:pt x="1274" y="1513"/>
                  <a:pt x="1321" y="1506"/>
                  <a:pt x="1364" y="1498"/>
                </a:cubicBezTo>
                <a:cubicBezTo>
                  <a:pt x="1352" y="1521"/>
                  <a:pt x="1340" y="1543"/>
                  <a:pt x="1327" y="1564"/>
                </a:cubicBezTo>
                <a:cubicBezTo>
                  <a:pt x="1300" y="1605"/>
                  <a:pt x="1270" y="1641"/>
                  <a:pt x="1236" y="1673"/>
                </a:cubicBezTo>
                <a:cubicBezTo>
                  <a:pt x="1204" y="1678"/>
                  <a:pt x="1169" y="1683"/>
                  <a:pt x="1132" y="1687"/>
                </a:cubicBezTo>
                <a:close/>
                <a:moveTo>
                  <a:pt x="1332" y="1567"/>
                </a:moveTo>
                <a:cubicBezTo>
                  <a:pt x="1347" y="1545"/>
                  <a:pt x="1360" y="1522"/>
                  <a:pt x="1372" y="1496"/>
                </a:cubicBezTo>
                <a:cubicBezTo>
                  <a:pt x="1427" y="1486"/>
                  <a:pt x="1475" y="1473"/>
                  <a:pt x="1516" y="1460"/>
                </a:cubicBezTo>
                <a:cubicBezTo>
                  <a:pt x="1476" y="1529"/>
                  <a:pt x="1427" y="1589"/>
                  <a:pt x="1367" y="1641"/>
                </a:cubicBezTo>
                <a:cubicBezTo>
                  <a:pt x="1332" y="1652"/>
                  <a:pt x="1292" y="1662"/>
                  <a:pt x="1248" y="1670"/>
                </a:cubicBezTo>
                <a:cubicBezTo>
                  <a:pt x="1280" y="1640"/>
                  <a:pt x="1308" y="1606"/>
                  <a:pt x="1332" y="1567"/>
                </a:cubicBezTo>
                <a:close/>
                <a:moveTo>
                  <a:pt x="1370" y="1647"/>
                </a:moveTo>
                <a:cubicBezTo>
                  <a:pt x="1430" y="1629"/>
                  <a:pt x="1479" y="1607"/>
                  <a:pt x="1518" y="1586"/>
                </a:cubicBezTo>
                <a:cubicBezTo>
                  <a:pt x="1401" y="1701"/>
                  <a:pt x="1241" y="1778"/>
                  <a:pt x="1041" y="1818"/>
                </a:cubicBezTo>
                <a:cubicBezTo>
                  <a:pt x="1172" y="1782"/>
                  <a:pt x="1282" y="1724"/>
                  <a:pt x="1370" y="1647"/>
                </a:cubicBezTo>
                <a:close/>
                <a:moveTo>
                  <a:pt x="1382" y="1636"/>
                </a:moveTo>
                <a:cubicBezTo>
                  <a:pt x="1439" y="1585"/>
                  <a:pt x="1487" y="1525"/>
                  <a:pt x="1525" y="1457"/>
                </a:cubicBezTo>
                <a:cubicBezTo>
                  <a:pt x="1575" y="1440"/>
                  <a:pt x="1615" y="1422"/>
                  <a:pt x="1647" y="1404"/>
                </a:cubicBezTo>
                <a:cubicBezTo>
                  <a:pt x="1649" y="1402"/>
                  <a:pt x="1651" y="1401"/>
                  <a:pt x="1654" y="1400"/>
                </a:cubicBezTo>
                <a:cubicBezTo>
                  <a:pt x="1623" y="1460"/>
                  <a:pt x="1585" y="1515"/>
                  <a:pt x="1540" y="1563"/>
                </a:cubicBezTo>
                <a:cubicBezTo>
                  <a:pt x="1538" y="1565"/>
                  <a:pt x="1536" y="1567"/>
                  <a:pt x="1534" y="1569"/>
                </a:cubicBezTo>
                <a:cubicBezTo>
                  <a:pt x="1495" y="1592"/>
                  <a:pt x="1445" y="1616"/>
                  <a:pt x="1382" y="1636"/>
                </a:cubicBezTo>
                <a:close/>
                <a:moveTo>
                  <a:pt x="1622" y="1410"/>
                </a:moveTo>
                <a:cubicBezTo>
                  <a:pt x="1596" y="1423"/>
                  <a:pt x="1566" y="1436"/>
                  <a:pt x="1530" y="1448"/>
                </a:cubicBezTo>
                <a:cubicBezTo>
                  <a:pt x="1564" y="1387"/>
                  <a:pt x="1591" y="1319"/>
                  <a:pt x="1609" y="1245"/>
                </a:cubicBezTo>
                <a:cubicBezTo>
                  <a:pt x="1660" y="1226"/>
                  <a:pt x="1699" y="1205"/>
                  <a:pt x="1729" y="1186"/>
                </a:cubicBezTo>
                <a:cubicBezTo>
                  <a:pt x="1712" y="1260"/>
                  <a:pt x="1689" y="1327"/>
                  <a:pt x="1659" y="1389"/>
                </a:cubicBezTo>
                <a:cubicBezTo>
                  <a:pt x="1648" y="1396"/>
                  <a:pt x="1635" y="1403"/>
                  <a:pt x="1622" y="1410"/>
                </a:cubicBezTo>
                <a:close/>
                <a:moveTo>
                  <a:pt x="1611" y="1238"/>
                </a:moveTo>
                <a:cubicBezTo>
                  <a:pt x="1625" y="1180"/>
                  <a:pt x="1635" y="1120"/>
                  <a:pt x="1640" y="1056"/>
                </a:cubicBezTo>
                <a:cubicBezTo>
                  <a:pt x="1689" y="1038"/>
                  <a:pt x="1726" y="1019"/>
                  <a:pt x="1755" y="1001"/>
                </a:cubicBezTo>
                <a:cubicBezTo>
                  <a:pt x="1750" y="1063"/>
                  <a:pt x="1742" y="1122"/>
                  <a:pt x="1731" y="1177"/>
                </a:cubicBezTo>
                <a:cubicBezTo>
                  <a:pt x="1701" y="1196"/>
                  <a:pt x="1662" y="1217"/>
                  <a:pt x="1611" y="1238"/>
                </a:cubicBezTo>
                <a:close/>
                <a:moveTo>
                  <a:pt x="1641" y="1049"/>
                </a:moveTo>
                <a:cubicBezTo>
                  <a:pt x="1643" y="1016"/>
                  <a:pt x="1644" y="982"/>
                  <a:pt x="1644" y="947"/>
                </a:cubicBezTo>
                <a:cubicBezTo>
                  <a:pt x="1644" y="940"/>
                  <a:pt x="1644" y="933"/>
                  <a:pt x="1644" y="926"/>
                </a:cubicBezTo>
                <a:cubicBezTo>
                  <a:pt x="1644" y="902"/>
                  <a:pt x="1643" y="879"/>
                  <a:pt x="1641" y="857"/>
                </a:cubicBezTo>
                <a:cubicBezTo>
                  <a:pt x="1690" y="840"/>
                  <a:pt x="1726" y="823"/>
                  <a:pt x="1753" y="808"/>
                </a:cubicBezTo>
                <a:cubicBezTo>
                  <a:pt x="1756" y="839"/>
                  <a:pt x="1758" y="872"/>
                  <a:pt x="1758" y="906"/>
                </a:cubicBezTo>
                <a:cubicBezTo>
                  <a:pt x="1758" y="912"/>
                  <a:pt x="1758" y="918"/>
                  <a:pt x="1758" y="923"/>
                </a:cubicBezTo>
                <a:cubicBezTo>
                  <a:pt x="1757" y="947"/>
                  <a:pt x="1757" y="970"/>
                  <a:pt x="1755" y="993"/>
                </a:cubicBezTo>
                <a:cubicBezTo>
                  <a:pt x="1727" y="1011"/>
                  <a:pt x="1690" y="1030"/>
                  <a:pt x="1641" y="1049"/>
                </a:cubicBezTo>
                <a:close/>
                <a:moveTo>
                  <a:pt x="1682" y="411"/>
                </a:moveTo>
                <a:cubicBezTo>
                  <a:pt x="1715" y="461"/>
                  <a:pt x="1743" y="514"/>
                  <a:pt x="1767" y="569"/>
                </a:cubicBezTo>
                <a:cubicBezTo>
                  <a:pt x="1766" y="570"/>
                  <a:pt x="1766" y="570"/>
                  <a:pt x="1766" y="570"/>
                </a:cubicBezTo>
                <a:cubicBezTo>
                  <a:pt x="1766" y="570"/>
                  <a:pt x="1766" y="570"/>
                  <a:pt x="1766" y="570"/>
                </a:cubicBezTo>
                <a:cubicBezTo>
                  <a:pt x="1766" y="570"/>
                  <a:pt x="1766" y="571"/>
                  <a:pt x="1766" y="572"/>
                </a:cubicBezTo>
                <a:cubicBezTo>
                  <a:pt x="1764" y="577"/>
                  <a:pt x="1754" y="597"/>
                  <a:pt x="1719" y="621"/>
                </a:cubicBezTo>
                <a:cubicBezTo>
                  <a:pt x="1699" y="564"/>
                  <a:pt x="1673" y="511"/>
                  <a:pt x="1643" y="463"/>
                </a:cubicBezTo>
                <a:cubicBezTo>
                  <a:pt x="1670" y="442"/>
                  <a:pt x="1679" y="423"/>
                  <a:pt x="1682" y="411"/>
                </a:cubicBezTo>
                <a:close/>
                <a:moveTo>
                  <a:pt x="1569" y="275"/>
                </a:moveTo>
                <a:cubicBezTo>
                  <a:pt x="1609" y="314"/>
                  <a:pt x="1644" y="357"/>
                  <a:pt x="1676" y="403"/>
                </a:cubicBezTo>
                <a:cubicBezTo>
                  <a:pt x="1676" y="411"/>
                  <a:pt x="1672" y="432"/>
                  <a:pt x="1640" y="458"/>
                </a:cubicBezTo>
                <a:cubicBezTo>
                  <a:pt x="1597" y="391"/>
                  <a:pt x="1546" y="333"/>
                  <a:pt x="1492" y="283"/>
                </a:cubicBezTo>
                <a:cubicBezTo>
                  <a:pt x="1512" y="262"/>
                  <a:pt x="1517" y="243"/>
                  <a:pt x="1517" y="231"/>
                </a:cubicBezTo>
                <a:cubicBezTo>
                  <a:pt x="1517" y="229"/>
                  <a:pt x="1516" y="227"/>
                  <a:pt x="1516" y="226"/>
                </a:cubicBezTo>
                <a:cubicBezTo>
                  <a:pt x="1535" y="242"/>
                  <a:pt x="1552" y="258"/>
                  <a:pt x="1569" y="275"/>
                </a:cubicBezTo>
                <a:close/>
                <a:moveTo>
                  <a:pt x="1509" y="220"/>
                </a:moveTo>
                <a:cubicBezTo>
                  <a:pt x="1509" y="221"/>
                  <a:pt x="1509" y="221"/>
                  <a:pt x="1509" y="222"/>
                </a:cubicBezTo>
                <a:cubicBezTo>
                  <a:pt x="1509" y="222"/>
                  <a:pt x="1509" y="222"/>
                  <a:pt x="1509" y="222"/>
                </a:cubicBezTo>
                <a:cubicBezTo>
                  <a:pt x="1509" y="222"/>
                  <a:pt x="1509" y="222"/>
                  <a:pt x="1509" y="222"/>
                </a:cubicBezTo>
                <a:cubicBezTo>
                  <a:pt x="1509" y="224"/>
                  <a:pt x="1510" y="227"/>
                  <a:pt x="1510" y="231"/>
                </a:cubicBezTo>
                <a:cubicBezTo>
                  <a:pt x="1510" y="241"/>
                  <a:pt x="1507" y="259"/>
                  <a:pt x="1487" y="279"/>
                </a:cubicBezTo>
                <a:cubicBezTo>
                  <a:pt x="1442" y="238"/>
                  <a:pt x="1393" y="202"/>
                  <a:pt x="1345" y="172"/>
                </a:cubicBezTo>
                <a:cubicBezTo>
                  <a:pt x="1336" y="166"/>
                  <a:pt x="1327" y="160"/>
                  <a:pt x="1318" y="155"/>
                </a:cubicBezTo>
                <a:cubicBezTo>
                  <a:pt x="1333" y="141"/>
                  <a:pt x="1337" y="127"/>
                  <a:pt x="1337" y="117"/>
                </a:cubicBezTo>
                <a:cubicBezTo>
                  <a:pt x="1337" y="112"/>
                  <a:pt x="1336" y="108"/>
                  <a:pt x="1335" y="105"/>
                </a:cubicBezTo>
                <a:cubicBezTo>
                  <a:pt x="1397" y="137"/>
                  <a:pt x="1456" y="175"/>
                  <a:pt x="1509" y="220"/>
                </a:cubicBezTo>
                <a:close/>
                <a:moveTo>
                  <a:pt x="1327" y="101"/>
                </a:moveTo>
                <a:cubicBezTo>
                  <a:pt x="1327" y="102"/>
                  <a:pt x="1327" y="103"/>
                  <a:pt x="1327" y="103"/>
                </a:cubicBezTo>
                <a:cubicBezTo>
                  <a:pt x="1327" y="103"/>
                  <a:pt x="1327" y="103"/>
                  <a:pt x="1327" y="103"/>
                </a:cubicBezTo>
                <a:cubicBezTo>
                  <a:pt x="1327" y="103"/>
                  <a:pt x="1327" y="104"/>
                  <a:pt x="1328" y="104"/>
                </a:cubicBezTo>
                <a:cubicBezTo>
                  <a:pt x="1328" y="106"/>
                  <a:pt x="1330" y="111"/>
                  <a:pt x="1330" y="117"/>
                </a:cubicBezTo>
                <a:cubicBezTo>
                  <a:pt x="1330" y="126"/>
                  <a:pt x="1327" y="138"/>
                  <a:pt x="1312" y="151"/>
                </a:cubicBezTo>
                <a:cubicBezTo>
                  <a:pt x="1166" y="65"/>
                  <a:pt x="1025" y="24"/>
                  <a:pt x="961" y="8"/>
                </a:cubicBezTo>
                <a:cubicBezTo>
                  <a:pt x="1092" y="13"/>
                  <a:pt x="1216" y="46"/>
                  <a:pt x="1327" y="101"/>
                </a:cubicBezTo>
                <a:close/>
                <a:moveTo>
                  <a:pt x="1251" y="184"/>
                </a:moveTo>
                <a:cubicBezTo>
                  <a:pt x="1235" y="190"/>
                  <a:pt x="1215" y="195"/>
                  <a:pt x="1192" y="201"/>
                </a:cubicBezTo>
                <a:cubicBezTo>
                  <a:pt x="1099" y="108"/>
                  <a:pt x="1008" y="48"/>
                  <a:pt x="961" y="19"/>
                </a:cubicBezTo>
                <a:cubicBezTo>
                  <a:pt x="1017" y="41"/>
                  <a:pt x="1132" y="93"/>
                  <a:pt x="1251" y="184"/>
                </a:cubicBezTo>
                <a:close/>
                <a:moveTo>
                  <a:pt x="1184" y="202"/>
                </a:moveTo>
                <a:cubicBezTo>
                  <a:pt x="1165" y="206"/>
                  <a:pt x="1144" y="210"/>
                  <a:pt x="1120" y="213"/>
                </a:cubicBezTo>
                <a:cubicBezTo>
                  <a:pt x="1055" y="118"/>
                  <a:pt x="991" y="55"/>
                  <a:pt x="955" y="23"/>
                </a:cubicBezTo>
                <a:cubicBezTo>
                  <a:pt x="1001" y="51"/>
                  <a:pt x="1091" y="110"/>
                  <a:pt x="1184" y="202"/>
                </a:cubicBezTo>
                <a:close/>
                <a:moveTo>
                  <a:pt x="1113" y="214"/>
                </a:moveTo>
                <a:cubicBezTo>
                  <a:pt x="1089" y="218"/>
                  <a:pt x="1062" y="221"/>
                  <a:pt x="1033" y="223"/>
                </a:cubicBezTo>
                <a:cubicBezTo>
                  <a:pt x="996" y="114"/>
                  <a:pt x="960" y="49"/>
                  <a:pt x="941" y="20"/>
                </a:cubicBezTo>
                <a:cubicBezTo>
                  <a:pt x="972" y="46"/>
                  <a:pt x="1042" y="111"/>
                  <a:pt x="1113" y="214"/>
                </a:cubicBezTo>
                <a:close/>
                <a:moveTo>
                  <a:pt x="931" y="17"/>
                </a:moveTo>
                <a:cubicBezTo>
                  <a:pt x="948" y="42"/>
                  <a:pt x="987" y="108"/>
                  <a:pt x="1026" y="224"/>
                </a:cubicBezTo>
                <a:cubicBezTo>
                  <a:pt x="996" y="226"/>
                  <a:pt x="964" y="228"/>
                  <a:pt x="928" y="229"/>
                </a:cubicBezTo>
                <a:cubicBezTo>
                  <a:pt x="928" y="12"/>
                  <a:pt x="928" y="12"/>
                  <a:pt x="928" y="12"/>
                </a:cubicBezTo>
                <a:cubicBezTo>
                  <a:pt x="929" y="13"/>
                  <a:pt x="930" y="15"/>
                  <a:pt x="931" y="17"/>
                </a:cubicBezTo>
                <a:close/>
                <a:moveTo>
                  <a:pt x="1028" y="230"/>
                </a:moveTo>
                <a:cubicBezTo>
                  <a:pt x="1044" y="276"/>
                  <a:pt x="1059" y="331"/>
                  <a:pt x="1073" y="393"/>
                </a:cubicBezTo>
                <a:cubicBezTo>
                  <a:pt x="1029" y="397"/>
                  <a:pt x="981" y="399"/>
                  <a:pt x="928" y="401"/>
                </a:cubicBezTo>
                <a:cubicBezTo>
                  <a:pt x="928" y="236"/>
                  <a:pt x="928" y="236"/>
                  <a:pt x="928" y="236"/>
                </a:cubicBezTo>
                <a:cubicBezTo>
                  <a:pt x="964" y="234"/>
                  <a:pt x="998" y="232"/>
                  <a:pt x="1028" y="230"/>
                </a:cubicBezTo>
                <a:close/>
                <a:moveTo>
                  <a:pt x="1074" y="400"/>
                </a:moveTo>
                <a:cubicBezTo>
                  <a:pt x="1085" y="452"/>
                  <a:pt x="1096" y="510"/>
                  <a:pt x="1104" y="573"/>
                </a:cubicBezTo>
                <a:cubicBezTo>
                  <a:pt x="1051" y="577"/>
                  <a:pt x="992" y="579"/>
                  <a:pt x="928" y="580"/>
                </a:cubicBezTo>
                <a:cubicBezTo>
                  <a:pt x="928" y="580"/>
                  <a:pt x="928" y="580"/>
                  <a:pt x="928" y="580"/>
                </a:cubicBezTo>
                <a:cubicBezTo>
                  <a:pt x="928" y="408"/>
                  <a:pt x="928" y="408"/>
                  <a:pt x="928" y="408"/>
                </a:cubicBezTo>
                <a:cubicBezTo>
                  <a:pt x="981" y="406"/>
                  <a:pt x="1030" y="403"/>
                  <a:pt x="1074" y="400"/>
                </a:cubicBezTo>
                <a:close/>
                <a:moveTo>
                  <a:pt x="928" y="587"/>
                </a:moveTo>
                <a:cubicBezTo>
                  <a:pt x="993" y="585"/>
                  <a:pt x="1051" y="583"/>
                  <a:pt x="1105" y="580"/>
                </a:cubicBezTo>
                <a:cubicBezTo>
                  <a:pt x="1112" y="634"/>
                  <a:pt x="1117" y="693"/>
                  <a:pt x="1121" y="756"/>
                </a:cubicBezTo>
                <a:cubicBezTo>
                  <a:pt x="1062" y="760"/>
                  <a:pt x="998" y="763"/>
                  <a:pt x="928" y="765"/>
                </a:cubicBezTo>
                <a:cubicBezTo>
                  <a:pt x="928" y="587"/>
                  <a:pt x="928" y="587"/>
                  <a:pt x="928" y="587"/>
                </a:cubicBezTo>
                <a:cubicBezTo>
                  <a:pt x="928" y="587"/>
                  <a:pt x="928" y="587"/>
                  <a:pt x="928" y="587"/>
                </a:cubicBezTo>
                <a:close/>
                <a:moveTo>
                  <a:pt x="1121" y="763"/>
                </a:moveTo>
                <a:cubicBezTo>
                  <a:pt x="1124" y="813"/>
                  <a:pt x="1126" y="867"/>
                  <a:pt x="1126" y="923"/>
                </a:cubicBezTo>
                <a:cubicBezTo>
                  <a:pt x="1126" y="926"/>
                  <a:pt x="1126" y="929"/>
                  <a:pt x="1126" y="933"/>
                </a:cubicBezTo>
                <a:cubicBezTo>
                  <a:pt x="1126" y="935"/>
                  <a:pt x="1126" y="937"/>
                  <a:pt x="1126" y="940"/>
                </a:cubicBezTo>
                <a:cubicBezTo>
                  <a:pt x="1066" y="944"/>
                  <a:pt x="1000" y="947"/>
                  <a:pt x="928" y="949"/>
                </a:cubicBezTo>
                <a:cubicBezTo>
                  <a:pt x="928" y="771"/>
                  <a:pt x="928" y="771"/>
                  <a:pt x="928" y="771"/>
                </a:cubicBezTo>
                <a:cubicBezTo>
                  <a:pt x="998" y="769"/>
                  <a:pt x="1062" y="766"/>
                  <a:pt x="1121" y="763"/>
                </a:cubicBezTo>
                <a:close/>
                <a:moveTo>
                  <a:pt x="1126" y="946"/>
                </a:moveTo>
                <a:cubicBezTo>
                  <a:pt x="1126" y="1009"/>
                  <a:pt x="1122" y="1078"/>
                  <a:pt x="1115" y="1150"/>
                </a:cubicBezTo>
                <a:cubicBezTo>
                  <a:pt x="1058" y="1155"/>
                  <a:pt x="995" y="1158"/>
                  <a:pt x="928" y="1160"/>
                </a:cubicBezTo>
                <a:cubicBezTo>
                  <a:pt x="928" y="956"/>
                  <a:pt x="928" y="956"/>
                  <a:pt x="928" y="956"/>
                </a:cubicBezTo>
                <a:cubicBezTo>
                  <a:pt x="1000" y="954"/>
                  <a:pt x="1066" y="951"/>
                  <a:pt x="1126" y="946"/>
                </a:cubicBezTo>
                <a:close/>
                <a:moveTo>
                  <a:pt x="1115" y="1157"/>
                </a:moveTo>
                <a:cubicBezTo>
                  <a:pt x="1109" y="1217"/>
                  <a:pt x="1101" y="1280"/>
                  <a:pt x="1092" y="1341"/>
                </a:cubicBezTo>
                <a:cubicBezTo>
                  <a:pt x="1041" y="1345"/>
                  <a:pt x="986" y="1348"/>
                  <a:pt x="928" y="1350"/>
                </a:cubicBezTo>
                <a:cubicBezTo>
                  <a:pt x="928" y="1166"/>
                  <a:pt x="928" y="1166"/>
                  <a:pt x="928" y="1166"/>
                </a:cubicBezTo>
                <a:cubicBezTo>
                  <a:pt x="995" y="1164"/>
                  <a:pt x="1057" y="1161"/>
                  <a:pt x="1115" y="1157"/>
                </a:cubicBezTo>
                <a:close/>
                <a:moveTo>
                  <a:pt x="1091" y="1347"/>
                </a:moveTo>
                <a:cubicBezTo>
                  <a:pt x="1085" y="1384"/>
                  <a:pt x="1078" y="1420"/>
                  <a:pt x="1071" y="1456"/>
                </a:cubicBezTo>
                <a:cubicBezTo>
                  <a:pt x="1066" y="1479"/>
                  <a:pt x="1061" y="1501"/>
                  <a:pt x="1056" y="1523"/>
                </a:cubicBezTo>
                <a:cubicBezTo>
                  <a:pt x="1016" y="1525"/>
                  <a:pt x="973" y="1525"/>
                  <a:pt x="928" y="1526"/>
                </a:cubicBezTo>
                <a:cubicBezTo>
                  <a:pt x="928" y="1356"/>
                  <a:pt x="928" y="1356"/>
                  <a:pt x="928" y="1356"/>
                </a:cubicBezTo>
                <a:cubicBezTo>
                  <a:pt x="986" y="1354"/>
                  <a:pt x="1040" y="1351"/>
                  <a:pt x="1091" y="1347"/>
                </a:cubicBezTo>
                <a:close/>
                <a:moveTo>
                  <a:pt x="1054" y="1530"/>
                </a:moveTo>
                <a:cubicBezTo>
                  <a:pt x="1040" y="1591"/>
                  <a:pt x="1023" y="1648"/>
                  <a:pt x="1004" y="1697"/>
                </a:cubicBezTo>
                <a:cubicBezTo>
                  <a:pt x="980" y="1698"/>
                  <a:pt x="955" y="1698"/>
                  <a:pt x="929" y="1698"/>
                </a:cubicBezTo>
                <a:cubicBezTo>
                  <a:pt x="928" y="1532"/>
                  <a:pt x="928" y="1532"/>
                  <a:pt x="928" y="1532"/>
                </a:cubicBezTo>
                <a:cubicBezTo>
                  <a:pt x="973" y="1532"/>
                  <a:pt x="1015" y="1531"/>
                  <a:pt x="1054" y="1530"/>
                </a:cubicBezTo>
                <a:close/>
                <a:moveTo>
                  <a:pt x="929" y="1705"/>
                </a:moveTo>
                <a:cubicBezTo>
                  <a:pt x="954" y="1705"/>
                  <a:pt x="978" y="1704"/>
                  <a:pt x="1001" y="1703"/>
                </a:cubicBezTo>
                <a:cubicBezTo>
                  <a:pt x="979" y="1759"/>
                  <a:pt x="955" y="1804"/>
                  <a:pt x="929" y="1831"/>
                </a:cubicBezTo>
                <a:lnTo>
                  <a:pt x="929" y="1705"/>
                </a:lnTo>
                <a:close/>
                <a:moveTo>
                  <a:pt x="1009" y="1703"/>
                </a:moveTo>
                <a:cubicBezTo>
                  <a:pt x="1047" y="1702"/>
                  <a:pt x="1084" y="1699"/>
                  <a:pt x="1118" y="1696"/>
                </a:cubicBezTo>
                <a:cubicBezTo>
                  <a:pt x="1067" y="1761"/>
                  <a:pt x="1007" y="1806"/>
                  <a:pt x="937" y="1832"/>
                </a:cubicBezTo>
                <a:cubicBezTo>
                  <a:pt x="963" y="1803"/>
                  <a:pt x="987" y="1758"/>
                  <a:pt x="1009" y="1703"/>
                </a:cubicBezTo>
                <a:close/>
                <a:moveTo>
                  <a:pt x="1239" y="1679"/>
                </a:moveTo>
                <a:cubicBezTo>
                  <a:pt x="1282" y="1671"/>
                  <a:pt x="1320" y="1662"/>
                  <a:pt x="1355" y="1652"/>
                </a:cubicBezTo>
                <a:cubicBezTo>
                  <a:pt x="1255" y="1735"/>
                  <a:pt x="1128" y="1794"/>
                  <a:pt x="976" y="1826"/>
                </a:cubicBezTo>
                <a:cubicBezTo>
                  <a:pt x="1082" y="1790"/>
                  <a:pt x="1169" y="1743"/>
                  <a:pt x="1239" y="1679"/>
                </a:cubicBezTo>
                <a:close/>
                <a:moveTo>
                  <a:pt x="1569" y="1569"/>
                </a:moveTo>
                <a:cubicBezTo>
                  <a:pt x="1416" y="1722"/>
                  <a:pt x="1208" y="1821"/>
                  <a:pt x="978" y="1835"/>
                </a:cubicBezTo>
                <a:cubicBezTo>
                  <a:pt x="1220" y="1798"/>
                  <a:pt x="1407" y="1712"/>
                  <a:pt x="1539" y="1574"/>
                </a:cubicBezTo>
                <a:cubicBezTo>
                  <a:pt x="1574" y="1553"/>
                  <a:pt x="1600" y="1532"/>
                  <a:pt x="1620" y="1514"/>
                </a:cubicBezTo>
                <a:cubicBezTo>
                  <a:pt x="1604" y="1533"/>
                  <a:pt x="1587" y="1551"/>
                  <a:pt x="1569" y="1569"/>
                </a:cubicBezTo>
                <a:close/>
                <a:moveTo>
                  <a:pt x="1555" y="1556"/>
                </a:moveTo>
                <a:cubicBezTo>
                  <a:pt x="1598" y="1508"/>
                  <a:pt x="1634" y="1454"/>
                  <a:pt x="1664" y="1393"/>
                </a:cubicBezTo>
                <a:cubicBezTo>
                  <a:pt x="1703" y="1369"/>
                  <a:pt x="1728" y="1344"/>
                  <a:pt x="1744" y="1324"/>
                </a:cubicBezTo>
                <a:cubicBezTo>
                  <a:pt x="1723" y="1367"/>
                  <a:pt x="1666" y="1474"/>
                  <a:pt x="1555" y="1556"/>
                </a:cubicBezTo>
                <a:close/>
                <a:moveTo>
                  <a:pt x="1769" y="1270"/>
                </a:moveTo>
                <a:cubicBezTo>
                  <a:pt x="1765" y="1277"/>
                  <a:pt x="1744" y="1332"/>
                  <a:pt x="1670" y="1382"/>
                </a:cubicBezTo>
                <a:cubicBezTo>
                  <a:pt x="1698" y="1321"/>
                  <a:pt x="1721" y="1254"/>
                  <a:pt x="1737" y="1181"/>
                </a:cubicBezTo>
                <a:cubicBezTo>
                  <a:pt x="1784" y="1149"/>
                  <a:pt x="1808" y="1121"/>
                  <a:pt x="1819" y="1104"/>
                </a:cubicBezTo>
                <a:cubicBezTo>
                  <a:pt x="1807" y="1162"/>
                  <a:pt x="1790" y="1217"/>
                  <a:pt x="1769" y="1270"/>
                </a:cubicBezTo>
                <a:close/>
                <a:moveTo>
                  <a:pt x="1823" y="1085"/>
                </a:moveTo>
                <a:cubicBezTo>
                  <a:pt x="1822" y="1085"/>
                  <a:pt x="1822" y="1086"/>
                  <a:pt x="1822" y="1086"/>
                </a:cubicBezTo>
                <a:cubicBezTo>
                  <a:pt x="1822" y="1086"/>
                  <a:pt x="1821" y="1087"/>
                  <a:pt x="1820" y="1089"/>
                </a:cubicBezTo>
                <a:cubicBezTo>
                  <a:pt x="1816" y="1098"/>
                  <a:pt x="1797" y="1131"/>
                  <a:pt x="1738" y="1172"/>
                </a:cubicBezTo>
                <a:cubicBezTo>
                  <a:pt x="1750" y="1117"/>
                  <a:pt x="1757" y="1059"/>
                  <a:pt x="1761" y="997"/>
                </a:cubicBezTo>
                <a:cubicBezTo>
                  <a:pt x="1806" y="969"/>
                  <a:pt x="1827" y="945"/>
                  <a:pt x="1837" y="932"/>
                </a:cubicBezTo>
                <a:cubicBezTo>
                  <a:pt x="1836" y="984"/>
                  <a:pt x="1832" y="1035"/>
                  <a:pt x="1823" y="1085"/>
                </a:cubicBezTo>
                <a:close/>
                <a:moveTo>
                  <a:pt x="1836" y="921"/>
                </a:moveTo>
                <a:cubicBezTo>
                  <a:pt x="1832" y="929"/>
                  <a:pt x="1813" y="956"/>
                  <a:pt x="1762" y="989"/>
                </a:cubicBezTo>
                <a:cubicBezTo>
                  <a:pt x="1763" y="967"/>
                  <a:pt x="1764" y="946"/>
                  <a:pt x="1764" y="923"/>
                </a:cubicBezTo>
                <a:cubicBezTo>
                  <a:pt x="1764" y="918"/>
                  <a:pt x="1765" y="912"/>
                  <a:pt x="1765" y="906"/>
                </a:cubicBezTo>
                <a:cubicBezTo>
                  <a:pt x="1765" y="871"/>
                  <a:pt x="1763" y="837"/>
                  <a:pt x="1759" y="804"/>
                </a:cubicBezTo>
                <a:cubicBezTo>
                  <a:pt x="1795" y="782"/>
                  <a:pt x="1813" y="764"/>
                  <a:pt x="1822" y="754"/>
                </a:cubicBezTo>
                <a:cubicBezTo>
                  <a:pt x="1832" y="808"/>
                  <a:pt x="1837" y="863"/>
                  <a:pt x="1837" y="920"/>
                </a:cubicBezTo>
                <a:cubicBezTo>
                  <a:pt x="1837" y="920"/>
                  <a:pt x="1837" y="921"/>
                  <a:pt x="1836" y="921"/>
                </a:cubicBezTo>
                <a:close/>
              </a:path>
            </a:pathLst>
          </a:custGeom>
          <a:solidFill>
            <a:schemeClr val="bg1">
              <a:alpha val="23921"/>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96D6"/>
              </a:solidFill>
              <a:latin typeface="新宋体" pitchFamily="49" charset="-122"/>
              <a:ea typeface="新宋体" pitchFamily="49" charset="-122"/>
            </a:endParaRPr>
          </a:p>
        </p:txBody>
      </p:sp>
      <p:sp>
        <p:nvSpPr>
          <p:cNvPr id="51" name="Rectangle 2"/>
          <p:cNvSpPr>
            <a:spLocks noGrp="1" noChangeArrowheads="1"/>
          </p:cNvSpPr>
          <p:nvPr>
            <p:ph type="title"/>
          </p:nvPr>
        </p:nvSpPr>
        <p:spPr>
          <a:xfrm>
            <a:off x="229702" y="243023"/>
            <a:ext cx="8588861" cy="838200"/>
          </a:xfrm>
        </p:spPr>
        <p:txBody>
          <a:bodyPr/>
          <a:lstStyle/>
          <a:p>
            <a:r>
              <a:rPr lang="zh-CN" altLang="en-US" dirty="0" smtClean="0">
                <a:latin typeface="新宋体" pitchFamily="49" charset="-122"/>
                <a:ea typeface="新宋体" pitchFamily="49" charset="-122"/>
              </a:rPr>
              <a:t>两种独特的服务系列</a:t>
            </a:r>
            <a:r>
              <a:rPr lang="en-US" dirty="0" smtClean="0">
                <a:latin typeface="新宋体" pitchFamily="49" charset="-122"/>
                <a:ea typeface="新宋体" pitchFamily="49" charset="-122"/>
              </a:rPr>
              <a:t/>
            </a:r>
            <a:br>
              <a:rPr lang="en-US" dirty="0" smtClean="0">
                <a:latin typeface="新宋体" pitchFamily="49" charset="-122"/>
                <a:ea typeface="新宋体" pitchFamily="49" charset="-122"/>
              </a:rPr>
            </a:br>
            <a:endParaRPr lang="en-US" sz="2400" dirty="0" smtClean="0">
              <a:solidFill>
                <a:srgbClr val="595959"/>
              </a:solidFill>
              <a:latin typeface="新宋体" pitchFamily="49" charset="-122"/>
              <a:ea typeface="新宋体" pitchFamily="49" charset="-122"/>
            </a:endParaRPr>
          </a:p>
        </p:txBody>
      </p:sp>
      <p:grpSp>
        <p:nvGrpSpPr>
          <p:cNvPr id="10" name="Group 92"/>
          <p:cNvGrpSpPr/>
          <p:nvPr/>
        </p:nvGrpSpPr>
        <p:grpSpPr>
          <a:xfrm>
            <a:off x="5023382" y="1701800"/>
            <a:ext cx="3760176" cy="3403600"/>
            <a:chOff x="5023382" y="1701800"/>
            <a:chExt cx="3760176" cy="3403600"/>
          </a:xfrm>
        </p:grpSpPr>
        <p:grpSp>
          <p:nvGrpSpPr>
            <p:cNvPr id="11" name="Group 80"/>
            <p:cNvGrpSpPr/>
            <p:nvPr/>
          </p:nvGrpSpPr>
          <p:grpSpPr>
            <a:xfrm>
              <a:off x="5023382" y="1701800"/>
              <a:ext cx="3760176" cy="3403600"/>
              <a:chOff x="465750" y="1193800"/>
              <a:chExt cx="4348272" cy="3403600"/>
            </a:xfrm>
          </p:grpSpPr>
          <p:sp>
            <p:nvSpPr>
              <p:cNvPr id="99" name="Rectangle 98"/>
              <p:cNvSpPr/>
              <p:nvPr/>
            </p:nvSpPr>
            <p:spPr>
              <a:xfrm rot="10800000">
                <a:off x="465750" y="1193800"/>
                <a:ext cx="4348272" cy="3403600"/>
              </a:xfrm>
              <a:prstGeom prst="rect">
                <a:avLst/>
              </a:prstGeom>
              <a:solidFill>
                <a:srgbClr val="FFFFFF">
                  <a:alpha val="57000"/>
                </a:srgbClr>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100" name="Rectangle 99"/>
              <p:cNvSpPr/>
              <p:nvPr/>
            </p:nvSpPr>
            <p:spPr>
              <a:xfrm rot="10800000">
                <a:off x="584388" y="1298956"/>
                <a:ext cx="4105886" cy="317144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grpSp>
        <p:sp>
          <p:nvSpPr>
            <p:cNvPr id="68" name="Rectangle 67"/>
            <p:cNvSpPr/>
            <p:nvPr/>
          </p:nvSpPr>
          <p:spPr>
            <a:xfrm rot="10800000">
              <a:off x="5105400" y="2908300"/>
              <a:ext cx="3543300" cy="2095500"/>
            </a:xfrm>
            <a:prstGeom prst="rect">
              <a:avLst/>
            </a:prstGeom>
            <a:solidFill>
              <a:srgbClr val="0B252E">
                <a:alpha val="18000"/>
              </a:srgb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52" name="Text Box 27"/>
            <p:cNvSpPr txBox="1">
              <a:spLocks noChangeArrowheads="1"/>
            </p:cNvSpPr>
            <p:nvPr/>
          </p:nvSpPr>
          <p:spPr bwMode="auto">
            <a:xfrm>
              <a:off x="5708650" y="4471988"/>
              <a:ext cx="2476500" cy="225425"/>
            </a:xfrm>
            <a:prstGeom prst="rect">
              <a:avLst/>
            </a:prstGeom>
            <a:noFill/>
            <a:ln w="76200">
              <a:noFill/>
              <a:miter lim="800000"/>
              <a:headEnd/>
              <a:tailEnd/>
            </a:ln>
            <a:effectLst>
              <a:outerShdw blurRad="50800" dist="25400" dir="2700000">
                <a:srgbClr val="000000">
                  <a:alpha val="32000"/>
                </a:srgbClr>
              </a:outerShdw>
            </a:effectLst>
          </p:spPr>
          <p:txBody>
            <a:bodyPr lIns="0" tIns="0" rIns="0" bIns="0" anchor="ctr">
              <a:spAutoFit/>
            </a:bodyPr>
            <a:lstStyle/>
            <a:p>
              <a:pPr algn="ctr" defTabSz="814388" eaLnBrk="0" hangingPunct="0">
                <a:lnSpc>
                  <a:spcPct val="90000"/>
                </a:lnSpc>
              </a:pPr>
              <a:r>
                <a:rPr lang="zh-CN" altLang="en-US" sz="1600" b="1" dirty="0" smtClean="0">
                  <a:solidFill>
                    <a:srgbClr val="FFFFFF"/>
                  </a:solidFill>
                  <a:latin typeface="新宋体" pitchFamily="49" charset="-122"/>
                  <a:ea typeface="新宋体" pitchFamily="49" charset="-122"/>
                </a:rPr>
                <a:t>通过合作伙伴销售</a:t>
              </a:r>
              <a:endParaRPr lang="en-US" sz="1600" b="1" dirty="0">
                <a:solidFill>
                  <a:srgbClr val="FFFFFF"/>
                </a:solidFill>
                <a:latin typeface="新宋体" pitchFamily="49" charset="-122"/>
                <a:ea typeface="新宋体" pitchFamily="49" charset="-122"/>
              </a:endParaRPr>
            </a:p>
          </p:txBody>
        </p:sp>
        <p:grpSp>
          <p:nvGrpSpPr>
            <p:cNvPr id="12" name="Group 85"/>
            <p:cNvGrpSpPr/>
            <p:nvPr/>
          </p:nvGrpSpPr>
          <p:grpSpPr>
            <a:xfrm>
              <a:off x="6597650" y="3576638"/>
              <a:ext cx="698500" cy="715581"/>
              <a:chOff x="6654800" y="5062538"/>
              <a:chExt cx="698500" cy="715581"/>
            </a:xfrm>
            <a:effectLst>
              <a:outerShdw blurRad="50800" dist="38100" dir="2700000">
                <a:srgbClr val="000000">
                  <a:alpha val="43000"/>
                </a:srgbClr>
              </a:outerShdw>
            </a:effectLst>
          </p:grpSpPr>
          <p:grpSp>
            <p:nvGrpSpPr>
              <p:cNvPr id="13" name="Group 8"/>
              <p:cNvGrpSpPr>
                <a:grpSpLocks/>
              </p:cNvGrpSpPr>
              <p:nvPr/>
            </p:nvGrpSpPr>
            <p:grpSpPr bwMode="ltGray">
              <a:xfrm>
                <a:off x="6654800" y="5077282"/>
                <a:ext cx="698500" cy="698500"/>
                <a:chOff x="508" y="2542"/>
                <a:chExt cx="840" cy="840"/>
              </a:xfrm>
            </p:grpSpPr>
            <p:sp>
              <p:nvSpPr>
                <p:cNvPr id="60" name="Oval 10"/>
                <p:cNvSpPr>
                  <a:spLocks noChangeArrowheads="1"/>
                </p:cNvSpPr>
                <p:nvPr/>
              </p:nvSpPr>
              <p:spPr bwMode="ltGray">
                <a:xfrm>
                  <a:off x="508" y="2542"/>
                  <a:ext cx="840" cy="840"/>
                </a:xfrm>
                <a:prstGeom prst="ellipse">
                  <a:avLst/>
                </a:prstGeom>
                <a:ln w="25400" cap="flat" cmpd="sng" algn="ctr">
                  <a:solidFill>
                    <a:srgbClr val="FFFFFF"/>
                  </a:solid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lIns="73025" tIns="36511" rIns="73025" bIns="36511" anchor="ctr"/>
                <a:lstStyle/>
                <a:p>
                  <a:pPr>
                    <a:defRPr/>
                  </a:pPr>
                  <a:endParaRPr lang="en-US">
                    <a:solidFill>
                      <a:srgbClr val="FFFFFF"/>
                    </a:solidFill>
                    <a:latin typeface="新宋体" pitchFamily="49" charset="-122"/>
                    <a:ea typeface="新宋体" pitchFamily="49" charset="-122"/>
                  </a:endParaRPr>
                </a:p>
              </p:txBody>
            </p:sp>
            <p:sp>
              <p:nvSpPr>
                <p:cNvPr id="64" name="Freeform 11"/>
                <p:cNvSpPr>
                  <a:spLocks/>
                </p:cNvSpPr>
                <p:nvPr/>
              </p:nvSpPr>
              <p:spPr bwMode="ltGray">
                <a:xfrm>
                  <a:off x="616" y="3194"/>
                  <a:ext cx="628" cy="149"/>
                </a:xfrm>
                <a:custGeom>
                  <a:avLst/>
                  <a:gdLst/>
                  <a:ahLst/>
                  <a:cxnLst>
                    <a:cxn ang="0">
                      <a:pos x="316" y="0"/>
                    </a:cxn>
                    <a:cxn ang="0">
                      <a:pos x="158" y="48"/>
                    </a:cxn>
                    <a:cxn ang="0">
                      <a:pos x="0" y="0"/>
                    </a:cxn>
                    <a:cxn ang="0">
                      <a:pos x="25" y="32"/>
                    </a:cxn>
                    <a:cxn ang="0">
                      <a:pos x="158" y="87"/>
                    </a:cxn>
                    <a:cxn ang="0">
                      <a:pos x="291" y="32"/>
                    </a:cxn>
                    <a:cxn ang="0">
                      <a:pos x="316" y="0"/>
                    </a:cxn>
                  </a:cxnLst>
                  <a:rect l="0" t="0" r="r" b="b"/>
                  <a:pathLst>
                    <a:path w="316" h="87">
                      <a:moveTo>
                        <a:pt x="316" y="0"/>
                      </a:moveTo>
                      <a:cubicBezTo>
                        <a:pt x="282" y="34"/>
                        <a:pt x="210" y="48"/>
                        <a:pt x="158" y="48"/>
                      </a:cubicBezTo>
                      <a:cubicBezTo>
                        <a:pt x="106" y="48"/>
                        <a:pt x="34" y="34"/>
                        <a:pt x="0" y="0"/>
                      </a:cubicBezTo>
                      <a:cubicBezTo>
                        <a:pt x="7" y="12"/>
                        <a:pt x="15" y="22"/>
                        <a:pt x="25" y="32"/>
                      </a:cubicBezTo>
                      <a:cubicBezTo>
                        <a:pt x="59" y="66"/>
                        <a:pt x="106" y="87"/>
                        <a:pt x="158" y="87"/>
                      </a:cubicBezTo>
                      <a:cubicBezTo>
                        <a:pt x="210" y="87"/>
                        <a:pt x="257" y="66"/>
                        <a:pt x="291" y="32"/>
                      </a:cubicBezTo>
                      <a:cubicBezTo>
                        <a:pt x="300" y="22"/>
                        <a:pt x="309" y="12"/>
                        <a:pt x="316" y="0"/>
                      </a:cubicBezTo>
                      <a:close/>
                    </a:path>
                  </a:pathLst>
                </a:custGeom>
                <a:gradFill rotWithShape="1">
                  <a:gsLst>
                    <a:gs pos="0">
                      <a:srgbClr val="FFFFFF">
                        <a:alpha val="0"/>
                      </a:srgbClr>
                    </a:gs>
                    <a:gs pos="100000">
                      <a:srgbClr val="0183B7">
                        <a:alpha val="39999"/>
                      </a:srgbClr>
                    </a:gs>
                  </a:gsLst>
                  <a:lin ang="5400000" scaled="1"/>
                </a:gradFill>
                <a:ln w="9525">
                  <a:noFill/>
                  <a:round/>
                  <a:headEnd/>
                  <a:tailEnd/>
                </a:ln>
              </p:spPr>
              <p:txBody>
                <a:bodyPr/>
                <a:lstStyle/>
                <a:p>
                  <a:pPr>
                    <a:defRPr/>
                  </a:pPr>
                  <a:endParaRPr lang="en-US">
                    <a:solidFill>
                      <a:srgbClr val="0096D6"/>
                    </a:solidFill>
                    <a:latin typeface="新宋体" pitchFamily="49" charset="-122"/>
                    <a:ea typeface="新宋体" pitchFamily="49" charset="-122"/>
                  </a:endParaRPr>
                </a:p>
              </p:txBody>
            </p:sp>
            <p:sp>
              <p:nvSpPr>
                <p:cNvPr id="65" name="AutoShape 12"/>
                <p:cNvSpPr>
                  <a:spLocks noChangeArrowheads="1"/>
                </p:cNvSpPr>
                <p:nvPr/>
              </p:nvSpPr>
              <p:spPr bwMode="ltGray">
                <a:xfrm rot="5400000">
                  <a:off x="755" y="2414"/>
                  <a:ext cx="355" cy="711"/>
                </a:xfrm>
                <a:prstGeom prst="moon">
                  <a:avLst>
                    <a:gd name="adj" fmla="val 50000"/>
                  </a:avLst>
                </a:prstGeom>
                <a:gradFill rotWithShape="1">
                  <a:gsLst>
                    <a:gs pos="0">
                      <a:schemeClr val="bg1">
                        <a:alpha val="30000"/>
                      </a:schemeClr>
                    </a:gs>
                    <a:gs pos="100000">
                      <a:schemeClr val="tx2">
                        <a:alpha val="0"/>
                      </a:schemeClr>
                    </a:gs>
                  </a:gsLst>
                  <a:lin ang="0" scaled="1"/>
                </a:gradFill>
                <a:ln w="25400" algn="ctr">
                  <a:noFill/>
                  <a:miter lim="800000"/>
                  <a:headEnd/>
                  <a:tailEnd/>
                </a:ln>
                <a:effectLst/>
              </p:spPr>
              <p:txBody>
                <a:bodyPr wrap="none" anchor="ctr"/>
                <a:lstStyle/>
                <a:p>
                  <a:pPr>
                    <a:defRPr/>
                  </a:pPr>
                  <a:endParaRPr lang="en-US">
                    <a:solidFill>
                      <a:srgbClr val="0096D6"/>
                    </a:solidFill>
                    <a:latin typeface="新宋体" pitchFamily="49" charset="-122"/>
                    <a:ea typeface="新宋体" pitchFamily="49" charset="-122"/>
                  </a:endParaRPr>
                </a:p>
              </p:txBody>
            </p:sp>
          </p:grpSp>
          <p:sp>
            <p:nvSpPr>
              <p:cNvPr id="56" name="TextBox 88"/>
              <p:cNvSpPr txBox="1">
                <a:spLocks noChangeArrowheads="1"/>
              </p:cNvSpPr>
              <p:nvPr/>
            </p:nvSpPr>
            <p:spPr bwMode="auto">
              <a:xfrm>
                <a:off x="6775160" y="5062538"/>
                <a:ext cx="473206" cy="715581"/>
              </a:xfrm>
              <a:prstGeom prst="rect">
                <a:avLst/>
              </a:prstGeom>
              <a:noFill/>
              <a:ln w="9525">
                <a:noFill/>
                <a:miter lim="800000"/>
                <a:headEnd/>
                <a:tailEnd/>
              </a:ln>
              <a:effectLst>
                <a:outerShdw blurRad="50800" dist="38100" dir="2700000">
                  <a:srgbClr val="000000">
                    <a:alpha val="43000"/>
                  </a:srgbClr>
                </a:outerShdw>
              </a:effectLst>
            </p:spPr>
            <p:txBody>
              <a:bodyPr wrap="none">
                <a:spAutoFit/>
              </a:bodyPr>
              <a:lstStyle/>
              <a:p>
                <a:pPr algn="ctr" eaLnBrk="0" hangingPunct="0">
                  <a:lnSpc>
                    <a:spcPct val="90000"/>
                  </a:lnSpc>
                  <a:defRPr/>
                </a:pPr>
                <a:r>
                  <a:rPr lang="en-US" sz="4500" dirty="0">
                    <a:solidFill>
                      <a:srgbClr val="FFFFFF"/>
                    </a:solidFill>
                    <a:latin typeface="新宋体" pitchFamily="49" charset="-122"/>
                    <a:ea typeface="新宋体" pitchFamily="49" charset="-122"/>
                  </a:rPr>
                  <a:t>+</a:t>
                </a:r>
              </a:p>
            </p:txBody>
          </p:sp>
        </p:grpSp>
        <p:sp>
          <p:nvSpPr>
            <p:cNvPr id="66" name="Text Box 25"/>
            <p:cNvSpPr txBox="1">
              <a:spLocks noChangeArrowheads="1"/>
            </p:cNvSpPr>
            <p:nvPr/>
          </p:nvSpPr>
          <p:spPr bwMode="auto">
            <a:xfrm>
              <a:off x="5940425" y="3182938"/>
              <a:ext cx="2012950" cy="225425"/>
            </a:xfrm>
            <a:prstGeom prst="rect">
              <a:avLst/>
            </a:prstGeom>
            <a:noFill/>
            <a:ln w="76200">
              <a:noFill/>
              <a:miter lim="800000"/>
              <a:headEnd/>
              <a:tailEnd/>
            </a:ln>
            <a:effectLst>
              <a:outerShdw blurRad="50800" dist="25400" dir="2700000">
                <a:srgbClr val="000000">
                  <a:alpha val="32000"/>
                </a:srgbClr>
              </a:outerShdw>
            </a:effectLst>
          </p:spPr>
          <p:txBody>
            <a:bodyPr lIns="0" tIns="0" rIns="0" bIns="0" anchor="ctr">
              <a:spAutoFit/>
            </a:bodyPr>
            <a:lstStyle/>
            <a:p>
              <a:pPr algn="ctr" defTabSz="814388" eaLnBrk="0" hangingPunct="0">
                <a:lnSpc>
                  <a:spcPct val="90000"/>
                </a:lnSpc>
              </a:pPr>
              <a:r>
                <a:rPr lang="zh-CN" altLang="en-US" sz="1600" b="1" dirty="0">
                  <a:solidFill>
                    <a:srgbClr val="FFFFFF"/>
                  </a:solidFill>
                  <a:latin typeface="新宋体" pitchFamily="49" charset="-122"/>
                  <a:ea typeface="新宋体" pitchFamily="49" charset="-122"/>
                </a:rPr>
                <a:t>思科</a:t>
              </a:r>
              <a:r>
                <a:rPr lang="en-US" sz="1600" b="1" dirty="0" smtClean="0">
                  <a:solidFill>
                    <a:srgbClr val="FFFFFF"/>
                  </a:solidFill>
                  <a:latin typeface="新宋体" pitchFamily="49" charset="-122"/>
                  <a:ea typeface="新宋体" pitchFamily="49" charset="-122"/>
                </a:rPr>
                <a:t> </a:t>
              </a:r>
              <a:r>
                <a:rPr lang="zh-CN" altLang="en-US" sz="1600" b="1" dirty="0" smtClean="0">
                  <a:solidFill>
                    <a:srgbClr val="FFFFFF"/>
                  </a:solidFill>
                  <a:latin typeface="新宋体" pitchFamily="49" charset="-122"/>
                  <a:ea typeface="新宋体" pitchFamily="49" charset="-122"/>
                </a:rPr>
                <a:t>交付</a:t>
              </a:r>
              <a:endParaRPr lang="en-US" sz="1600" b="1" dirty="0">
                <a:solidFill>
                  <a:srgbClr val="FFFFFF"/>
                </a:solidFill>
                <a:latin typeface="新宋体" pitchFamily="49" charset="-122"/>
                <a:ea typeface="新宋体" pitchFamily="49" charset="-122"/>
              </a:endParaRPr>
            </a:p>
          </p:txBody>
        </p:sp>
        <p:sp>
          <p:nvSpPr>
            <p:cNvPr id="69" name="Rectangle 18"/>
            <p:cNvSpPr>
              <a:spLocks noChangeArrowheads="1"/>
            </p:cNvSpPr>
            <p:nvPr/>
          </p:nvSpPr>
          <p:spPr bwMode="auto">
            <a:xfrm>
              <a:off x="5295900" y="1962150"/>
              <a:ext cx="3213100" cy="304523"/>
            </a:xfrm>
            <a:prstGeom prst="rect">
              <a:avLst/>
            </a:prstGeom>
            <a:noFill/>
            <a:ln w="9525">
              <a:noFill/>
              <a:miter lim="800000"/>
              <a:headEnd/>
              <a:tailEnd/>
            </a:ln>
            <a:effectLst>
              <a:outerShdw blurRad="50800" dist="25400" dir="2700000">
                <a:srgbClr val="000000">
                  <a:alpha val="28000"/>
                </a:srgbClr>
              </a:outerShdw>
            </a:effectLst>
          </p:spPr>
          <p:txBody>
            <a:bodyPr wrap="square" lIns="82124" tIns="41061" rIns="82124" bIns="41061">
              <a:spAutoFit/>
            </a:bodyPr>
            <a:lstStyle/>
            <a:p>
              <a:pPr algn="ctr" defTabSz="814388" eaLnBrk="0" hangingPunct="0">
                <a:lnSpc>
                  <a:spcPct val="90000"/>
                </a:lnSpc>
              </a:pPr>
              <a:r>
                <a:rPr lang="zh-CN" altLang="en-US" sz="1600" b="1" dirty="0" smtClean="0">
                  <a:solidFill>
                    <a:srgbClr val="FFFF00"/>
                  </a:solidFill>
                  <a:latin typeface="新宋体" pitchFamily="49" charset="-122"/>
                  <a:ea typeface="新宋体" pitchFamily="49" charset="-122"/>
                </a:rPr>
                <a:t>对合作伙伴没有特别的资格要求</a:t>
              </a:r>
              <a:r>
                <a:rPr lang="en-US" sz="1600" b="1" dirty="0" smtClean="0">
                  <a:solidFill>
                    <a:srgbClr val="FFFF00"/>
                  </a:solidFill>
                  <a:latin typeface="新宋体" pitchFamily="49" charset="-122"/>
                  <a:ea typeface="新宋体" pitchFamily="49" charset="-122"/>
                </a:rPr>
                <a:t> </a:t>
              </a:r>
              <a:endParaRPr lang="en-US" sz="1600" b="1" dirty="0">
                <a:solidFill>
                  <a:srgbClr val="FFFF00"/>
                </a:solidFill>
                <a:latin typeface="新宋体" pitchFamily="49" charset="-122"/>
                <a:ea typeface="新宋体" pitchFamily="49" charset="-122"/>
              </a:endParaRPr>
            </a:p>
          </p:txBody>
        </p:sp>
      </p:grpSp>
      <p:grpSp>
        <p:nvGrpSpPr>
          <p:cNvPr id="15" name="Group 91"/>
          <p:cNvGrpSpPr/>
          <p:nvPr/>
        </p:nvGrpSpPr>
        <p:grpSpPr>
          <a:xfrm>
            <a:off x="4996962" y="1684156"/>
            <a:ext cx="3760176" cy="3606800"/>
            <a:chOff x="5023382" y="1498600"/>
            <a:chExt cx="3760176" cy="3606800"/>
          </a:xfrm>
        </p:grpSpPr>
        <p:grpSp>
          <p:nvGrpSpPr>
            <p:cNvPr id="16" name="Group 80"/>
            <p:cNvGrpSpPr/>
            <p:nvPr/>
          </p:nvGrpSpPr>
          <p:grpSpPr>
            <a:xfrm>
              <a:off x="5023382" y="1498600"/>
              <a:ext cx="3760176" cy="3606800"/>
              <a:chOff x="465750" y="990600"/>
              <a:chExt cx="4348272" cy="3606800"/>
            </a:xfrm>
          </p:grpSpPr>
          <p:sp>
            <p:nvSpPr>
              <p:cNvPr id="34" name="Rectangle 33"/>
              <p:cNvSpPr/>
              <p:nvPr/>
            </p:nvSpPr>
            <p:spPr>
              <a:xfrm rot="10800000">
                <a:off x="465750" y="990600"/>
                <a:ext cx="4348272" cy="3606800"/>
              </a:xfrm>
              <a:prstGeom prst="rect">
                <a:avLst/>
              </a:prstGeom>
              <a:solidFill>
                <a:srgbClr val="FFFFFF">
                  <a:alpha val="57000"/>
                </a:srgbClr>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35" name="Rectangle 34"/>
              <p:cNvSpPr/>
              <p:nvPr/>
            </p:nvSpPr>
            <p:spPr>
              <a:xfrm rot="10800000">
                <a:off x="584388" y="1104900"/>
                <a:ext cx="4105886" cy="33528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grpSp>
        <p:sp>
          <p:nvSpPr>
            <p:cNvPr id="79" name="Rectangle 78"/>
            <p:cNvSpPr/>
            <p:nvPr/>
          </p:nvSpPr>
          <p:spPr>
            <a:xfrm rot="10800000">
              <a:off x="5130800" y="2667000"/>
              <a:ext cx="3543300" cy="2336800"/>
            </a:xfrm>
            <a:prstGeom prst="rect">
              <a:avLst/>
            </a:prstGeom>
            <a:solidFill>
              <a:srgbClr val="0B252E">
                <a:alpha val="18000"/>
              </a:srgb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smtClean="0">
                <a:solidFill>
                  <a:srgbClr val="FFFFFF"/>
                </a:solidFill>
                <a:latin typeface="新宋体" pitchFamily="49" charset="-122"/>
                <a:ea typeface="新宋体" pitchFamily="49" charset="-122"/>
              </a:endParaRPr>
            </a:p>
          </p:txBody>
        </p:sp>
        <p:sp>
          <p:nvSpPr>
            <p:cNvPr id="84" name="Rectangle 18"/>
            <p:cNvSpPr>
              <a:spLocks noChangeArrowheads="1"/>
            </p:cNvSpPr>
            <p:nvPr/>
          </p:nvSpPr>
          <p:spPr bwMode="auto">
            <a:xfrm>
              <a:off x="5354638" y="1688525"/>
              <a:ext cx="3141662" cy="747721"/>
            </a:xfrm>
            <a:prstGeom prst="rect">
              <a:avLst/>
            </a:prstGeom>
            <a:noFill/>
            <a:ln w="9525">
              <a:noFill/>
              <a:miter lim="800000"/>
              <a:headEnd/>
              <a:tailEnd/>
            </a:ln>
            <a:effectLst>
              <a:outerShdw blurRad="50800" dist="25400" dir="2700000">
                <a:srgbClr val="000000">
                  <a:alpha val="28000"/>
                </a:srgbClr>
              </a:outerShdw>
            </a:effectLst>
          </p:spPr>
          <p:txBody>
            <a:bodyPr wrap="square" lIns="82124" tIns="41061" rIns="82124" bIns="41061">
              <a:spAutoFit/>
            </a:bodyPr>
            <a:lstStyle/>
            <a:p>
              <a:pPr algn="ctr" defTabSz="814388" eaLnBrk="0" hangingPunct="0">
                <a:lnSpc>
                  <a:spcPct val="90000"/>
                </a:lnSpc>
              </a:pPr>
              <a:r>
                <a:rPr lang="zh-CN" altLang="en-US" sz="1600" b="1" dirty="0">
                  <a:solidFill>
                    <a:srgbClr val="FFFF00"/>
                  </a:solidFill>
                  <a:latin typeface="新宋体" pitchFamily="49" charset="-122"/>
                  <a:ea typeface="新宋体" pitchFamily="49" charset="-122"/>
                </a:rPr>
                <a:t>需要</a:t>
              </a:r>
              <a:r>
                <a:rPr lang="zh-CN" altLang="en-US" sz="1600" b="1" dirty="0" smtClean="0">
                  <a:solidFill>
                    <a:srgbClr val="FFFF00"/>
                  </a:solidFill>
                  <a:latin typeface="新宋体" pitchFamily="49" charset="-122"/>
                  <a:ea typeface="新宋体" pitchFamily="49" charset="-122"/>
                </a:rPr>
                <a:t>特定的资格要求：认证、专业化、绩效指标</a:t>
              </a:r>
              <a:endParaRPr lang="en-US" sz="1600" b="1" dirty="0" smtClean="0">
                <a:solidFill>
                  <a:srgbClr val="FFFF00"/>
                </a:solidFill>
                <a:latin typeface="新宋体" pitchFamily="49" charset="-122"/>
                <a:ea typeface="新宋体" pitchFamily="49" charset="-122"/>
              </a:endParaRPr>
            </a:p>
            <a:p>
              <a:pPr algn="ctr" defTabSz="814388" eaLnBrk="0" hangingPunct="0">
                <a:lnSpc>
                  <a:spcPct val="90000"/>
                </a:lnSpc>
              </a:pPr>
              <a:endParaRPr lang="en-US" sz="1600" b="1" dirty="0">
                <a:solidFill>
                  <a:srgbClr val="FFFF00"/>
                </a:solidFill>
                <a:latin typeface="新宋体" pitchFamily="49" charset="-122"/>
                <a:ea typeface="新宋体" pitchFamily="49" charset="-122"/>
              </a:endParaRPr>
            </a:p>
          </p:txBody>
        </p:sp>
        <p:sp>
          <p:nvSpPr>
            <p:cNvPr id="71" name="Text Box 27"/>
            <p:cNvSpPr txBox="1">
              <a:spLocks noChangeArrowheads="1"/>
            </p:cNvSpPr>
            <p:nvPr/>
          </p:nvSpPr>
          <p:spPr bwMode="auto">
            <a:xfrm>
              <a:off x="5695950" y="4478207"/>
              <a:ext cx="2609850" cy="387798"/>
            </a:xfrm>
            <a:prstGeom prst="rect">
              <a:avLst/>
            </a:prstGeom>
            <a:noFill/>
            <a:ln w="76200">
              <a:noFill/>
              <a:miter lim="800000"/>
              <a:headEnd/>
              <a:tailEnd/>
            </a:ln>
            <a:effectLst>
              <a:outerShdw blurRad="50800" dist="25400" dir="2700000">
                <a:srgbClr val="000000">
                  <a:alpha val="32000"/>
                </a:srgbClr>
              </a:outerShdw>
            </a:effectLst>
          </p:spPr>
          <p:txBody>
            <a:bodyPr wrap="square" lIns="0" tIns="0" rIns="0" bIns="0" anchor="ctr">
              <a:spAutoFit/>
            </a:bodyPr>
            <a:lstStyle/>
            <a:p>
              <a:pPr algn="ctr" defTabSz="814388" eaLnBrk="0" hangingPunct="0">
                <a:lnSpc>
                  <a:spcPct val="90000"/>
                </a:lnSpc>
              </a:pPr>
              <a:r>
                <a:rPr lang="zh-CN" altLang="en-US" sz="1400" b="1" dirty="0" smtClean="0">
                  <a:solidFill>
                    <a:srgbClr val="FFFFFF"/>
                  </a:solidFill>
                  <a:latin typeface="新宋体" pitchFamily="49" charset="-122"/>
                  <a:ea typeface="新宋体" pitchFamily="49" charset="-122"/>
                </a:rPr>
                <a:t>合作伙伴无缝融入，然后构建、销售和交付</a:t>
              </a:r>
              <a:endParaRPr lang="en-US" sz="1400" b="1" dirty="0">
                <a:solidFill>
                  <a:srgbClr val="FFFFFF"/>
                </a:solidFill>
                <a:latin typeface="新宋体" pitchFamily="49" charset="-122"/>
                <a:ea typeface="新宋体" pitchFamily="49" charset="-122"/>
              </a:endParaRPr>
            </a:p>
          </p:txBody>
        </p:sp>
        <p:grpSp>
          <p:nvGrpSpPr>
            <p:cNvPr id="17" name="Group 85"/>
            <p:cNvGrpSpPr/>
            <p:nvPr/>
          </p:nvGrpSpPr>
          <p:grpSpPr>
            <a:xfrm>
              <a:off x="6584839" y="3117551"/>
              <a:ext cx="698500" cy="1187368"/>
              <a:chOff x="6654800" y="4501851"/>
              <a:chExt cx="698500" cy="1187368"/>
            </a:xfrm>
            <a:effectLst>
              <a:outerShdw blurRad="50800" dist="38100" dir="2700000">
                <a:srgbClr val="000000">
                  <a:alpha val="43000"/>
                </a:srgbClr>
              </a:outerShdw>
            </a:effectLst>
          </p:grpSpPr>
          <p:grpSp>
            <p:nvGrpSpPr>
              <p:cNvPr id="18" name="Group 8"/>
              <p:cNvGrpSpPr>
                <a:grpSpLocks/>
              </p:cNvGrpSpPr>
              <p:nvPr/>
            </p:nvGrpSpPr>
            <p:grpSpPr bwMode="ltGray">
              <a:xfrm>
                <a:off x="6654800" y="4501851"/>
                <a:ext cx="698500" cy="1184955"/>
                <a:chOff x="508" y="1850"/>
                <a:chExt cx="840" cy="1425"/>
              </a:xfrm>
            </p:grpSpPr>
            <p:sp>
              <p:nvSpPr>
                <p:cNvPr id="87" name="Oval 10"/>
                <p:cNvSpPr>
                  <a:spLocks noChangeArrowheads="1"/>
                </p:cNvSpPr>
                <p:nvPr/>
              </p:nvSpPr>
              <p:spPr bwMode="ltGray">
                <a:xfrm>
                  <a:off x="508" y="2435"/>
                  <a:ext cx="840" cy="840"/>
                </a:xfrm>
                <a:prstGeom prst="ellipse">
                  <a:avLst/>
                </a:prstGeom>
                <a:ln w="25400" cap="flat" cmpd="sng" algn="ctr">
                  <a:solidFill>
                    <a:srgbClr val="FFFFFF"/>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lIns="73025" tIns="36511" rIns="73025" bIns="36511" anchor="ctr"/>
                <a:lstStyle/>
                <a:p>
                  <a:pPr>
                    <a:defRPr/>
                  </a:pPr>
                  <a:endParaRPr lang="en-US">
                    <a:solidFill>
                      <a:srgbClr val="FFFFFF"/>
                    </a:solidFill>
                    <a:latin typeface="新宋体" pitchFamily="49" charset="-122"/>
                    <a:ea typeface="新宋体" pitchFamily="49" charset="-122"/>
                  </a:endParaRPr>
                </a:p>
              </p:txBody>
            </p:sp>
            <p:sp>
              <p:nvSpPr>
                <p:cNvPr id="88" name="Freeform 11"/>
                <p:cNvSpPr>
                  <a:spLocks/>
                </p:cNvSpPr>
                <p:nvPr/>
              </p:nvSpPr>
              <p:spPr bwMode="ltGray">
                <a:xfrm>
                  <a:off x="616" y="1850"/>
                  <a:ext cx="628" cy="149"/>
                </a:xfrm>
                <a:custGeom>
                  <a:avLst/>
                  <a:gdLst/>
                  <a:ahLst/>
                  <a:cxnLst>
                    <a:cxn ang="0">
                      <a:pos x="316" y="0"/>
                    </a:cxn>
                    <a:cxn ang="0">
                      <a:pos x="158" y="48"/>
                    </a:cxn>
                    <a:cxn ang="0">
                      <a:pos x="0" y="0"/>
                    </a:cxn>
                    <a:cxn ang="0">
                      <a:pos x="25" y="32"/>
                    </a:cxn>
                    <a:cxn ang="0">
                      <a:pos x="158" y="87"/>
                    </a:cxn>
                    <a:cxn ang="0">
                      <a:pos x="291" y="32"/>
                    </a:cxn>
                    <a:cxn ang="0">
                      <a:pos x="316" y="0"/>
                    </a:cxn>
                  </a:cxnLst>
                  <a:rect l="0" t="0" r="r" b="b"/>
                  <a:pathLst>
                    <a:path w="316" h="87">
                      <a:moveTo>
                        <a:pt x="316" y="0"/>
                      </a:moveTo>
                      <a:cubicBezTo>
                        <a:pt x="282" y="34"/>
                        <a:pt x="210" y="48"/>
                        <a:pt x="158" y="48"/>
                      </a:cubicBezTo>
                      <a:cubicBezTo>
                        <a:pt x="106" y="48"/>
                        <a:pt x="34" y="34"/>
                        <a:pt x="0" y="0"/>
                      </a:cubicBezTo>
                      <a:cubicBezTo>
                        <a:pt x="7" y="12"/>
                        <a:pt x="15" y="22"/>
                        <a:pt x="25" y="32"/>
                      </a:cubicBezTo>
                      <a:cubicBezTo>
                        <a:pt x="59" y="66"/>
                        <a:pt x="106" y="87"/>
                        <a:pt x="158" y="87"/>
                      </a:cubicBezTo>
                      <a:cubicBezTo>
                        <a:pt x="210" y="87"/>
                        <a:pt x="257" y="66"/>
                        <a:pt x="291" y="32"/>
                      </a:cubicBezTo>
                      <a:cubicBezTo>
                        <a:pt x="300" y="22"/>
                        <a:pt x="309" y="12"/>
                        <a:pt x="316" y="0"/>
                      </a:cubicBezTo>
                      <a:close/>
                    </a:path>
                  </a:pathLst>
                </a:custGeom>
                <a:gradFill rotWithShape="1">
                  <a:gsLst>
                    <a:gs pos="0">
                      <a:srgbClr val="FFFFFF">
                        <a:alpha val="0"/>
                      </a:srgbClr>
                    </a:gs>
                    <a:gs pos="100000">
                      <a:srgbClr val="0183B7">
                        <a:alpha val="39999"/>
                      </a:srgbClr>
                    </a:gs>
                  </a:gsLst>
                  <a:lin ang="5400000" scaled="1"/>
                </a:gradFill>
                <a:ln w="9525">
                  <a:noFill/>
                  <a:round/>
                  <a:headEnd/>
                  <a:tailEnd/>
                </a:ln>
              </p:spPr>
              <p:txBody>
                <a:bodyPr/>
                <a:lstStyle/>
                <a:p>
                  <a:pPr>
                    <a:defRPr/>
                  </a:pPr>
                  <a:endParaRPr lang="en-US">
                    <a:solidFill>
                      <a:srgbClr val="0096D6"/>
                    </a:solidFill>
                    <a:latin typeface="新宋体" pitchFamily="49" charset="-122"/>
                    <a:ea typeface="新宋体" pitchFamily="49" charset="-122"/>
                  </a:endParaRPr>
                </a:p>
              </p:txBody>
            </p:sp>
            <p:sp>
              <p:nvSpPr>
                <p:cNvPr id="89" name="AutoShape 12"/>
                <p:cNvSpPr>
                  <a:spLocks noChangeArrowheads="1"/>
                </p:cNvSpPr>
                <p:nvPr/>
              </p:nvSpPr>
              <p:spPr bwMode="ltGray">
                <a:xfrm rot="5400000">
                  <a:off x="755" y="2307"/>
                  <a:ext cx="355" cy="711"/>
                </a:xfrm>
                <a:prstGeom prst="moon">
                  <a:avLst>
                    <a:gd name="adj" fmla="val 50000"/>
                  </a:avLst>
                </a:prstGeom>
                <a:gradFill rotWithShape="1">
                  <a:gsLst>
                    <a:gs pos="0">
                      <a:schemeClr val="bg1">
                        <a:alpha val="30000"/>
                      </a:schemeClr>
                    </a:gs>
                    <a:gs pos="100000">
                      <a:schemeClr val="tx2">
                        <a:alpha val="0"/>
                      </a:schemeClr>
                    </a:gs>
                  </a:gsLst>
                  <a:lin ang="0" scaled="1"/>
                </a:gradFill>
                <a:ln w="25400" algn="ctr">
                  <a:noFill/>
                  <a:miter lim="800000"/>
                  <a:headEnd/>
                  <a:tailEnd/>
                </a:ln>
                <a:effectLst/>
              </p:spPr>
              <p:txBody>
                <a:bodyPr wrap="none" anchor="ctr"/>
                <a:lstStyle/>
                <a:p>
                  <a:pPr>
                    <a:defRPr/>
                  </a:pPr>
                  <a:endParaRPr lang="en-US">
                    <a:solidFill>
                      <a:srgbClr val="0096D6"/>
                    </a:solidFill>
                    <a:latin typeface="新宋体" pitchFamily="49" charset="-122"/>
                    <a:ea typeface="新宋体" pitchFamily="49" charset="-122"/>
                  </a:endParaRPr>
                </a:p>
              </p:txBody>
            </p:sp>
          </p:grpSp>
          <p:sp>
            <p:nvSpPr>
              <p:cNvPr id="86" name="TextBox 88"/>
              <p:cNvSpPr txBox="1">
                <a:spLocks noChangeArrowheads="1"/>
              </p:cNvSpPr>
              <p:nvPr/>
            </p:nvSpPr>
            <p:spPr bwMode="auto">
              <a:xfrm>
                <a:off x="6775160" y="4973638"/>
                <a:ext cx="473206" cy="715581"/>
              </a:xfrm>
              <a:prstGeom prst="rect">
                <a:avLst/>
              </a:prstGeom>
              <a:noFill/>
              <a:ln w="9525">
                <a:noFill/>
                <a:miter lim="800000"/>
                <a:headEnd/>
                <a:tailEnd/>
              </a:ln>
              <a:effectLst>
                <a:outerShdw blurRad="50800" dist="38100" dir="2700000">
                  <a:srgbClr val="000000">
                    <a:alpha val="43000"/>
                  </a:srgbClr>
                </a:outerShdw>
              </a:effectLst>
            </p:spPr>
            <p:txBody>
              <a:bodyPr wrap="none">
                <a:spAutoFit/>
              </a:bodyPr>
              <a:lstStyle/>
              <a:p>
                <a:pPr algn="ctr" eaLnBrk="0" hangingPunct="0">
                  <a:lnSpc>
                    <a:spcPct val="90000"/>
                  </a:lnSpc>
                  <a:defRPr/>
                </a:pPr>
                <a:r>
                  <a:rPr lang="en-US" sz="4500" dirty="0">
                    <a:solidFill>
                      <a:srgbClr val="FFFFFF"/>
                    </a:solidFill>
                    <a:latin typeface="新宋体" pitchFamily="49" charset="-122"/>
                    <a:ea typeface="新宋体" pitchFamily="49" charset="-122"/>
                  </a:rPr>
                  <a:t>+</a:t>
                </a:r>
              </a:p>
            </p:txBody>
          </p:sp>
        </p:grpSp>
        <p:sp>
          <p:nvSpPr>
            <p:cNvPr id="90" name="Text Box 25"/>
            <p:cNvSpPr txBox="1">
              <a:spLocks noChangeArrowheads="1"/>
            </p:cNvSpPr>
            <p:nvPr/>
          </p:nvSpPr>
          <p:spPr bwMode="auto">
            <a:xfrm>
              <a:off x="5549900" y="2974750"/>
              <a:ext cx="2844799" cy="387798"/>
            </a:xfrm>
            <a:prstGeom prst="rect">
              <a:avLst/>
            </a:prstGeom>
            <a:noFill/>
            <a:ln w="76200">
              <a:noFill/>
              <a:miter lim="800000"/>
              <a:headEnd/>
              <a:tailEnd/>
            </a:ln>
            <a:effectLst>
              <a:outerShdw blurRad="50800" dist="25400" dir="2700000">
                <a:srgbClr val="000000">
                  <a:alpha val="32000"/>
                </a:srgbClr>
              </a:outerShdw>
            </a:effectLst>
          </p:spPr>
          <p:txBody>
            <a:bodyPr wrap="square" lIns="0" tIns="0" rIns="0" bIns="0" anchor="ctr">
              <a:spAutoFit/>
            </a:bodyPr>
            <a:lstStyle/>
            <a:p>
              <a:pPr algn="ctr" defTabSz="814388" eaLnBrk="0" hangingPunct="0">
                <a:lnSpc>
                  <a:spcPct val="90000"/>
                </a:lnSpc>
              </a:pPr>
              <a:r>
                <a:rPr lang="zh-CN" altLang="en-US" sz="1400" b="1" dirty="0" smtClean="0">
                  <a:solidFill>
                    <a:srgbClr val="FFFFFF"/>
                  </a:solidFill>
                  <a:latin typeface="新宋体" pitchFamily="49" charset="-122"/>
                  <a:ea typeface="新宋体" pitchFamily="49" charset="-122"/>
                </a:rPr>
                <a:t>合作伙伴购买思科知识资本和服务基础架构</a:t>
              </a:r>
              <a:endParaRPr lang="en-US" sz="1400" b="1" dirty="0">
                <a:solidFill>
                  <a:srgbClr val="FFFFFF"/>
                </a:solidFill>
                <a:latin typeface="新宋体" pitchFamily="49" charset="-122"/>
                <a:ea typeface="新宋体" pitchFamily="49" charset="-122"/>
              </a:endParaRPr>
            </a:p>
          </p:txBody>
        </p:sp>
      </p:grpSp>
      <p:grpSp>
        <p:nvGrpSpPr>
          <p:cNvPr id="70" name="Group 69"/>
          <p:cNvGrpSpPr/>
          <p:nvPr/>
        </p:nvGrpSpPr>
        <p:grpSpPr>
          <a:xfrm>
            <a:off x="-1144784" y="2380953"/>
            <a:ext cx="1892930" cy="2253642"/>
            <a:chOff x="3728852" y="2710743"/>
            <a:chExt cx="1543851" cy="1812932"/>
          </a:xfrm>
        </p:grpSpPr>
        <p:sp>
          <p:nvSpPr>
            <p:cNvPr id="72" name="Freeform 5"/>
            <p:cNvSpPr>
              <a:spLocks/>
            </p:cNvSpPr>
            <p:nvPr>
              <p:custDataLst>
                <p:tags r:id="rId1"/>
              </p:custDataLst>
            </p:nvPr>
          </p:nvSpPr>
          <p:spPr bwMode="invGray">
            <a:xfrm>
              <a:off x="3728852" y="3088074"/>
              <a:ext cx="463517" cy="485762"/>
            </a:xfrm>
            <a:custGeom>
              <a:avLst/>
              <a:gdLst/>
              <a:ahLst/>
              <a:cxnLst>
                <a:cxn ang="0">
                  <a:pos x="798" y="119"/>
                </a:cxn>
                <a:cxn ang="0">
                  <a:pos x="564" y="144"/>
                </a:cxn>
                <a:cxn ang="0">
                  <a:pos x="606" y="213"/>
                </a:cxn>
                <a:cxn ang="0">
                  <a:pos x="617" y="324"/>
                </a:cxn>
                <a:cxn ang="0">
                  <a:pos x="717" y="426"/>
                </a:cxn>
                <a:cxn ang="0">
                  <a:pos x="568" y="666"/>
                </a:cxn>
                <a:cxn ang="0">
                  <a:pos x="425" y="868"/>
                </a:cxn>
                <a:cxn ang="0">
                  <a:pos x="274" y="1004"/>
                </a:cxn>
                <a:cxn ang="0">
                  <a:pos x="151" y="1069"/>
                </a:cxn>
                <a:cxn ang="0">
                  <a:pos x="214" y="1255"/>
                </a:cxn>
                <a:cxn ang="0">
                  <a:pos x="283" y="1421"/>
                </a:cxn>
                <a:cxn ang="0">
                  <a:pos x="163" y="1443"/>
                </a:cxn>
                <a:cxn ang="0">
                  <a:pos x="0" y="1497"/>
                </a:cxn>
                <a:cxn ang="0">
                  <a:pos x="196" y="1617"/>
                </a:cxn>
                <a:cxn ang="0">
                  <a:pos x="143" y="1683"/>
                </a:cxn>
                <a:cxn ang="0">
                  <a:pos x="292" y="1877"/>
                </a:cxn>
                <a:cxn ang="0">
                  <a:pos x="413" y="1758"/>
                </a:cxn>
                <a:cxn ang="0">
                  <a:pos x="462" y="1817"/>
                </a:cxn>
                <a:cxn ang="0">
                  <a:pos x="568" y="2513"/>
                </a:cxn>
                <a:cxn ang="0">
                  <a:pos x="845" y="3284"/>
                </a:cxn>
                <a:cxn ang="0">
                  <a:pos x="942" y="3371"/>
                </a:cxn>
                <a:cxn ang="0">
                  <a:pos x="1054" y="3256"/>
                </a:cxn>
                <a:cxn ang="0">
                  <a:pos x="1152" y="3124"/>
                </a:cxn>
                <a:cxn ang="0">
                  <a:pos x="1179" y="2717"/>
                </a:cxn>
                <a:cxn ang="0">
                  <a:pos x="1218" y="2467"/>
                </a:cxn>
                <a:cxn ang="0">
                  <a:pos x="1347" y="2401"/>
                </a:cxn>
                <a:cxn ang="0">
                  <a:pos x="1503" y="2234"/>
                </a:cxn>
                <a:cxn ang="0">
                  <a:pos x="1752" y="1991"/>
                </a:cxn>
                <a:cxn ang="0">
                  <a:pos x="1841" y="1813"/>
                </a:cxn>
                <a:cxn ang="0">
                  <a:pos x="1987" y="1769"/>
                </a:cxn>
                <a:cxn ang="0">
                  <a:pos x="2057" y="1769"/>
                </a:cxn>
                <a:cxn ang="0">
                  <a:pos x="2028" y="1453"/>
                </a:cxn>
                <a:cxn ang="0">
                  <a:pos x="2041" y="1320"/>
                </a:cxn>
                <a:cxn ang="0">
                  <a:pos x="1988" y="1186"/>
                </a:cxn>
                <a:cxn ang="0">
                  <a:pos x="2136" y="1308"/>
                </a:cxn>
                <a:cxn ang="0">
                  <a:pos x="2369" y="1388"/>
                </a:cxn>
                <a:cxn ang="0">
                  <a:pos x="2286" y="1573"/>
                </a:cxn>
                <a:cxn ang="0">
                  <a:pos x="2397" y="1674"/>
                </a:cxn>
                <a:cxn ang="0">
                  <a:pos x="2454" y="1600"/>
                </a:cxn>
                <a:cxn ang="0">
                  <a:pos x="2543" y="1481"/>
                </a:cxn>
                <a:cxn ang="0">
                  <a:pos x="2649" y="1232"/>
                </a:cxn>
                <a:cxn ang="0">
                  <a:pos x="2844" y="1077"/>
                </a:cxn>
                <a:cxn ang="0">
                  <a:pos x="2766" y="918"/>
                </a:cxn>
                <a:cxn ang="0">
                  <a:pos x="2613" y="824"/>
                </a:cxn>
                <a:cxn ang="0">
                  <a:pos x="2402" y="978"/>
                </a:cxn>
                <a:cxn ang="0">
                  <a:pos x="2323" y="1052"/>
                </a:cxn>
                <a:cxn ang="0">
                  <a:pos x="2197" y="1114"/>
                </a:cxn>
                <a:cxn ang="0">
                  <a:pos x="2041" y="1105"/>
                </a:cxn>
                <a:cxn ang="0">
                  <a:pos x="1976" y="983"/>
                </a:cxn>
                <a:cxn ang="0">
                  <a:pos x="1921" y="1166"/>
                </a:cxn>
                <a:cxn ang="0">
                  <a:pos x="1767" y="1131"/>
                </a:cxn>
                <a:cxn ang="0">
                  <a:pos x="1659" y="1092"/>
                </a:cxn>
                <a:cxn ang="0">
                  <a:pos x="1531" y="1031"/>
                </a:cxn>
                <a:cxn ang="0">
                  <a:pos x="1416" y="1006"/>
                </a:cxn>
                <a:cxn ang="0">
                  <a:pos x="1211" y="882"/>
                </a:cxn>
                <a:cxn ang="0">
                  <a:pos x="1212" y="741"/>
                </a:cxn>
                <a:cxn ang="0">
                  <a:pos x="1152" y="582"/>
                </a:cxn>
                <a:cxn ang="0">
                  <a:pos x="1060" y="502"/>
                </a:cxn>
                <a:cxn ang="0">
                  <a:pos x="1072" y="405"/>
                </a:cxn>
                <a:cxn ang="0">
                  <a:pos x="1083" y="278"/>
                </a:cxn>
                <a:cxn ang="0">
                  <a:pos x="990" y="123"/>
                </a:cxn>
              </a:cxnLst>
              <a:rect l="0" t="0" r="r" b="b"/>
              <a:pathLst>
                <a:path w="2872" h="3385">
                  <a:moveTo>
                    <a:pt x="875" y="75"/>
                  </a:moveTo>
                  <a:lnTo>
                    <a:pt x="872" y="104"/>
                  </a:lnTo>
                  <a:lnTo>
                    <a:pt x="862" y="111"/>
                  </a:lnTo>
                  <a:lnTo>
                    <a:pt x="855" y="100"/>
                  </a:lnTo>
                  <a:lnTo>
                    <a:pt x="829" y="95"/>
                  </a:lnTo>
                  <a:lnTo>
                    <a:pt x="809" y="102"/>
                  </a:lnTo>
                  <a:lnTo>
                    <a:pt x="798" y="119"/>
                  </a:lnTo>
                  <a:lnTo>
                    <a:pt x="786" y="112"/>
                  </a:lnTo>
                  <a:lnTo>
                    <a:pt x="761" y="128"/>
                  </a:lnTo>
                  <a:lnTo>
                    <a:pt x="720" y="119"/>
                  </a:lnTo>
                  <a:lnTo>
                    <a:pt x="695" y="111"/>
                  </a:lnTo>
                  <a:lnTo>
                    <a:pt x="619" y="93"/>
                  </a:lnTo>
                  <a:lnTo>
                    <a:pt x="580" y="107"/>
                  </a:lnTo>
                  <a:lnTo>
                    <a:pt x="564" y="144"/>
                  </a:lnTo>
                  <a:lnTo>
                    <a:pt x="568" y="155"/>
                  </a:lnTo>
                  <a:lnTo>
                    <a:pt x="582" y="155"/>
                  </a:lnTo>
                  <a:lnTo>
                    <a:pt x="584" y="172"/>
                  </a:lnTo>
                  <a:lnTo>
                    <a:pt x="576" y="181"/>
                  </a:lnTo>
                  <a:lnTo>
                    <a:pt x="580" y="194"/>
                  </a:lnTo>
                  <a:lnTo>
                    <a:pt x="606" y="192"/>
                  </a:lnTo>
                  <a:lnTo>
                    <a:pt x="606" y="213"/>
                  </a:lnTo>
                  <a:lnTo>
                    <a:pt x="589" y="218"/>
                  </a:lnTo>
                  <a:lnTo>
                    <a:pt x="582" y="243"/>
                  </a:lnTo>
                  <a:lnTo>
                    <a:pt x="601" y="257"/>
                  </a:lnTo>
                  <a:lnTo>
                    <a:pt x="594" y="285"/>
                  </a:lnTo>
                  <a:lnTo>
                    <a:pt x="585" y="292"/>
                  </a:lnTo>
                  <a:lnTo>
                    <a:pt x="590" y="306"/>
                  </a:lnTo>
                  <a:lnTo>
                    <a:pt x="617" y="324"/>
                  </a:lnTo>
                  <a:lnTo>
                    <a:pt x="615" y="356"/>
                  </a:lnTo>
                  <a:lnTo>
                    <a:pt x="651" y="356"/>
                  </a:lnTo>
                  <a:lnTo>
                    <a:pt x="650" y="381"/>
                  </a:lnTo>
                  <a:lnTo>
                    <a:pt x="656" y="395"/>
                  </a:lnTo>
                  <a:lnTo>
                    <a:pt x="688" y="393"/>
                  </a:lnTo>
                  <a:lnTo>
                    <a:pt x="717" y="414"/>
                  </a:lnTo>
                  <a:lnTo>
                    <a:pt x="717" y="426"/>
                  </a:lnTo>
                  <a:lnTo>
                    <a:pt x="708" y="441"/>
                  </a:lnTo>
                  <a:lnTo>
                    <a:pt x="658" y="465"/>
                  </a:lnTo>
                  <a:lnTo>
                    <a:pt x="635" y="479"/>
                  </a:lnTo>
                  <a:lnTo>
                    <a:pt x="638" y="500"/>
                  </a:lnTo>
                  <a:lnTo>
                    <a:pt x="645" y="522"/>
                  </a:lnTo>
                  <a:lnTo>
                    <a:pt x="634" y="578"/>
                  </a:lnTo>
                  <a:lnTo>
                    <a:pt x="568" y="666"/>
                  </a:lnTo>
                  <a:lnTo>
                    <a:pt x="580" y="688"/>
                  </a:lnTo>
                  <a:lnTo>
                    <a:pt x="564" y="704"/>
                  </a:lnTo>
                  <a:lnTo>
                    <a:pt x="536" y="711"/>
                  </a:lnTo>
                  <a:lnTo>
                    <a:pt x="522" y="740"/>
                  </a:lnTo>
                  <a:lnTo>
                    <a:pt x="499" y="808"/>
                  </a:lnTo>
                  <a:lnTo>
                    <a:pt x="478" y="840"/>
                  </a:lnTo>
                  <a:lnTo>
                    <a:pt x="425" y="868"/>
                  </a:lnTo>
                  <a:lnTo>
                    <a:pt x="418" y="890"/>
                  </a:lnTo>
                  <a:lnTo>
                    <a:pt x="405" y="916"/>
                  </a:lnTo>
                  <a:lnTo>
                    <a:pt x="381" y="951"/>
                  </a:lnTo>
                  <a:lnTo>
                    <a:pt x="376" y="972"/>
                  </a:lnTo>
                  <a:lnTo>
                    <a:pt x="345" y="987"/>
                  </a:lnTo>
                  <a:lnTo>
                    <a:pt x="312" y="987"/>
                  </a:lnTo>
                  <a:lnTo>
                    <a:pt x="274" y="1004"/>
                  </a:lnTo>
                  <a:lnTo>
                    <a:pt x="258" y="999"/>
                  </a:lnTo>
                  <a:lnTo>
                    <a:pt x="250" y="971"/>
                  </a:lnTo>
                  <a:lnTo>
                    <a:pt x="242" y="962"/>
                  </a:lnTo>
                  <a:lnTo>
                    <a:pt x="224" y="967"/>
                  </a:lnTo>
                  <a:lnTo>
                    <a:pt x="200" y="994"/>
                  </a:lnTo>
                  <a:lnTo>
                    <a:pt x="194" y="1018"/>
                  </a:lnTo>
                  <a:lnTo>
                    <a:pt x="151" y="1069"/>
                  </a:lnTo>
                  <a:lnTo>
                    <a:pt x="143" y="1099"/>
                  </a:lnTo>
                  <a:lnTo>
                    <a:pt x="139" y="1115"/>
                  </a:lnTo>
                  <a:lnTo>
                    <a:pt x="144" y="1136"/>
                  </a:lnTo>
                  <a:lnTo>
                    <a:pt x="189" y="1151"/>
                  </a:lnTo>
                  <a:lnTo>
                    <a:pt x="209" y="1151"/>
                  </a:lnTo>
                  <a:lnTo>
                    <a:pt x="197" y="1232"/>
                  </a:lnTo>
                  <a:lnTo>
                    <a:pt x="214" y="1255"/>
                  </a:lnTo>
                  <a:lnTo>
                    <a:pt x="230" y="1260"/>
                  </a:lnTo>
                  <a:lnTo>
                    <a:pt x="253" y="1255"/>
                  </a:lnTo>
                  <a:lnTo>
                    <a:pt x="259" y="1279"/>
                  </a:lnTo>
                  <a:lnTo>
                    <a:pt x="296" y="1383"/>
                  </a:lnTo>
                  <a:lnTo>
                    <a:pt x="287" y="1391"/>
                  </a:lnTo>
                  <a:lnTo>
                    <a:pt x="298" y="1418"/>
                  </a:lnTo>
                  <a:lnTo>
                    <a:pt x="283" y="1421"/>
                  </a:lnTo>
                  <a:lnTo>
                    <a:pt x="277" y="1434"/>
                  </a:lnTo>
                  <a:lnTo>
                    <a:pt x="252" y="1439"/>
                  </a:lnTo>
                  <a:lnTo>
                    <a:pt x="246" y="1421"/>
                  </a:lnTo>
                  <a:lnTo>
                    <a:pt x="238" y="1418"/>
                  </a:lnTo>
                  <a:lnTo>
                    <a:pt x="203" y="1429"/>
                  </a:lnTo>
                  <a:lnTo>
                    <a:pt x="194" y="1448"/>
                  </a:lnTo>
                  <a:lnTo>
                    <a:pt x="163" y="1443"/>
                  </a:lnTo>
                  <a:lnTo>
                    <a:pt x="152" y="1434"/>
                  </a:lnTo>
                  <a:lnTo>
                    <a:pt x="78" y="1432"/>
                  </a:lnTo>
                  <a:lnTo>
                    <a:pt x="66" y="1429"/>
                  </a:lnTo>
                  <a:lnTo>
                    <a:pt x="69" y="1469"/>
                  </a:lnTo>
                  <a:lnTo>
                    <a:pt x="29" y="1471"/>
                  </a:lnTo>
                  <a:lnTo>
                    <a:pt x="16" y="1494"/>
                  </a:lnTo>
                  <a:lnTo>
                    <a:pt x="0" y="1497"/>
                  </a:lnTo>
                  <a:lnTo>
                    <a:pt x="3" y="1508"/>
                  </a:lnTo>
                  <a:lnTo>
                    <a:pt x="33" y="1550"/>
                  </a:lnTo>
                  <a:lnTo>
                    <a:pt x="73" y="1587"/>
                  </a:lnTo>
                  <a:lnTo>
                    <a:pt x="82" y="1591"/>
                  </a:lnTo>
                  <a:lnTo>
                    <a:pt x="103" y="1603"/>
                  </a:lnTo>
                  <a:lnTo>
                    <a:pt x="159" y="1617"/>
                  </a:lnTo>
                  <a:lnTo>
                    <a:pt x="196" y="1617"/>
                  </a:lnTo>
                  <a:lnTo>
                    <a:pt x="222" y="1612"/>
                  </a:lnTo>
                  <a:lnTo>
                    <a:pt x="230" y="1608"/>
                  </a:lnTo>
                  <a:lnTo>
                    <a:pt x="233" y="1621"/>
                  </a:lnTo>
                  <a:lnTo>
                    <a:pt x="209" y="1654"/>
                  </a:lnTo>
                  <a:lnTo>
                    <a:pt x="188" y="1670"/>
                  </a:lnTo>
                  <a:lnTo>
                    <a:pt x="169" y="1677"/>
                  </a:lnTo>
                  <a:lnTo>
                    <a:pt x="143" y="1683"/>
                  </a:lnTo>
                  <a:lnTo>
                    <a:pt x="95" y="1675"/>
                  </a:lnTo>
                  <a:lnTo>
                    <a:pt x="83" y="1679"/>
                  </a:lnTo>
                  <a:lnTo>
                    <a:pt x="107" y="1718"/>
                  </a:lnTo>
                  <a:lnTo>
                    <a:pt x="212" y="1841"/>
                  </a:lnTo>
                  <a:lnTo>
                    <a:pt x="237" y="1862"/>
                  </a:lnTo>
                  <a:lnTo>
                    <a:pt x="275" y="1878"/>
                  </a:lnTo>
                  <a:lnTo>
                    <a:pt x="292" y="1877"/>
                  </a:lnTo>
                  <a:lnTo>
                    <a:pt x="320" y="1862"/>
                  </a:lnTo>
                  <a:lnTo>
                    <a:pt x="343" y="1857"/>
                  </a:lnTo>
                  <a:lnTo>
                    <a:pt x="378" y="1836"/>
                  </a:lnTo>
                  <a:lnTo>
                    <a:pt x="400" y="1817"/>
                  </a:lnTo>
                  <a:lnTo>
                    <a:pt x="413" y="1792"/>
                  </a:lnTo>
                  <a:lnTo>
                    <a:pt x="417" y="1769"/>
                  </a:lnTo>
                  <a:lnTo>
                    <a:pt x="413" y="1758"/>
                  </a:lnTo>
                  <a:lnTo>
                    <a:pt x="400" y="1744"/>
                  </a:lnTo>
                  <a:lnTo>
                    <a:pt x="400" y="1734"/>
                  </a:lnTo>
                  <a:lnTo>
                    <a:pt x="410" y="1711"/>
                  </a:lnTo>
                  <a:lnTo>
                    <a:pt x="420" y="1698"/>
                  </a:lnTo>
                  <a:lnTo>
                    <a:pt x="457" y="1698"/>
                  </a:lnTo>
                  <a:lnTo>
                    <a:pt x="454" y="1732"/>
                  </a:lnTo>
                  <a:lnTo>
                    <a:pt x="462" y="1817"/>
                  </a:lnTo>
                  <a:lnTo>
                    <a:pt x="479" y="1841"/>
                  </a:lnTo>
                  <a:lnTo>
                    <a:pt x="496" y="1857"/>
                  </a:lnTo>
                  <a:lnTo>
                    <a:pt x="496" y="1873"/>
                  </a:lnTo>
                  <a:lnTo>
                    <a:pt x="473" y="1919"/>
                  </a:lnTo>
                  <a:lnTo>
                    <a:pt x="462" y="1951"/>
                  </a:lnTo>
                  <a:lnTo>
                    <a:pt x="527" y="2373"/>
                  </a:lnTo>
                  <a:lnTo>
                    <a:pt x="568" y="2513"/>
                  </a:lnTo>
                  <a:lnTo>
                    <a:pt x="625" y="2629"/>
                  </a:lnTo>
                  <a:lnTo>
                    <a:pt x="655" y="2715"/>
                  </a:lnTo>
                  <a:lnTo>
                    <a:pt x="703" y="2905"/>
                  </a:lnTo>
                  <a:lnTo>
                    <a:pt x="745" y="2984"/>
                  </a:lnTo>
                  <a:lnTo>
                    <a:pt x="818" y="3182"/>
                  </a:lnTo>
                  <a:lnTo>
                    <a:pt x="833" y="3256"/>
                  </a:lnTo>
                  <a:lnTo>
                    <a:pt x="845" y="3284"/>
                  </a:lnTo>
                  <a:lnTo>
                    <a:pt x="850" y="3306"/>
                  </a:lnTo>
                  <a:lnTo>
                    <a:pt x="912" y="3381"/>
                  </a:lnTo>
                  <a:lnTo>
                    <a:pt x="919" y="3385"/>
                  </a:lnTo>
                  <a:lnTo>
                    <a:pt x="925" y="3385"/>
                  </a:lnTo>
                  <a:lnTo>
                    <a:pt x="936" y="3376"/>
                  </a:lnTo>
                  <a:lnTo>
                    <a:pt x="938" y="3374"/>
                  </a:lnTo>
                  <a:lnTo>
                    <a:pt x="942" y="3371"/>
                  </a:lnTo>
                  <a:lnTo>
                    <a:pt x="966" y="3358"/>
                  </a:lnTo>
                  <a:lnTo>
                    <a:pt x="982" y="3343"/>
                  </a:lnTo>
                  <a:lnTo>
                    <a:pt x="990" y="3330"/>
                  </a:lnTo>
                  <a:lnTo>
                    <a:pt x="994" y="3293"/>
                  </a:lnTo>
                  <a:lnTo>
                    <a:pt x="1006" y="3270"/>
                  </a:lnTo>
                  <a:lnTo>
                    <a:pt x="1040" y="3256"/>
                  </a:lnTo>
                  <a:lnTo>
                    <a:pt x="1054" y="3256"/>
                  </a:lnTo>
                  <a:lnTo>
                    <a:pt x="1089" y="3238"/>
                  </a:lnTo>
                  <a:lnTo>
                    <a:pt x="1068" y="3219"/>
                  </a:lnTo>
                  <a:lnTo>
                    <a:pt x="1067" y="3212"/>
                  </a:lnTo>
                  <a:lnTo>
                    <a:pt x="1080" y="3182"/>
                  </a:lnTo>
                  <a:lnTo>
                    <a:pt x="1096" y="3131"/>
                  </a:lnTo>
                  <a:lnTo>
                    <a:pt x="1104" y="3122"/>
                  </a:lnTo>
                  <a:lnTo>
                    <a:pt x="1152" y="3124"/>
                  </a:lnTo>
                  <a:lnTo>
                    <a:pt x="1154" y="3111"/>
                  </a:lnTo>
                  <a:lnTo>
                    <a:pt x="1145" y="2983"/>
                  </a:lnTo>
                  <a:lnTo>
                    <a:pt x="1150" y="2949"/>
                  </a:lnTo>
                  <a:lnTo>
                    <a:pt x="1195" y="2819"/>
                  </a:lnTo>
                  <a:lnTo>
                    <a:pt x="1203" y="2785"/>
                  </a:lnTo>
                  <a:lnTo>
                    <a:pt x="1203" y="2759"/>
                  </a:lnTo>
                  <a:lnTo>
                    <a:pt x="1179" y="2717"/>
                  </a:lnTo>
                  <a:lnTo>
                    <a:pt x="1189" y="2691"/>
                  </a:lnTo>
                  <a:lnTo>
                    <a:pt x="1189" y="2648"/>
                  </a:lnTo>
                  <a:lnTo>
                    <a:pt x="1182" y="2565"/>
                  </a:lnTo>
                  <a:lnTo>
                    <a:pt x="1182" y="2539"/>
                  </a:lnTo>
                  <a:lnTo>
                    <a:pt x="1189" y="2513"/>
                  </a:lnTo>
                  <a:lnTo>
                    <a:pt x="1202" y="2483"/>
                  </a:lnTo>
                  <a:lnTo>
                    <a:pt x="1218" y="2467"/>
                  </a:lnTo>
                  <a:lnTo>
                    <a:pt x="1245" y="2460"/>
                  </a:lnTo>
                  <a:lnTo>
                    <a:pt x="1268" y="2474"/>
                  </a:lnTo>
                  <a:lnTo>
                    <a:pt x="1280" y="2461"/>
                  </a:lnTo>
                  <a:lnTo>
                    <a:pt x="1296" y="2414"/>
                  </a:lnTo>
                  <a:lnTo>
                    <a:pt x="1306" y="2398"/>
                  </a:lnTo>
                  <a:lnTo>
                    <a:pt x="1328" y="2403"/>
                  </a:lnTo>
                  <a:lnTo>
                    <a:pt x="1347" y="2401"/>
                  </a:lnTo>
                  <a:lnTo>
                    <a:pt x="1375" y="2384"/>
                  </a:lnTo>
                  <a:lnTo>
                    <a:pt x="1392" y="2363"/>
                  </a:lnTo>
                  <a:lnTo>
                    <a:pt x="1395" y="2338"/>
                  </a:lnTo>
                  <a:lnTo>
                    <a:pt x="1404" y="2310"/>
                  </a:lnTo>
                  <a:lnTo>
                    <a:pt x="1422" y="2294"/>
                  </a:lnTo>
                  <a:lnTo>
                    <a:pt x="1473" y="2260"/>
                  </a:lnTo>
                  <a:lnTo>
                    <a:pt x="1503" y="2234"/>
                  </a:lnTo>
                  <a:lnTo>
                    <a:pt x="1534" y="2190"/>
                  </a:lnTo>
                  <a:lnTo>
                    <a:pt x="1564" y="2176"/>
                  </a:lnTo>
                  <a:lnTo>
                    <a:pt x="1591" y="2146"/>
                  </a:lnTo>
                  <a:lnTo>
                    <a:pt x="1673" y="2025"/>
                  </a:lnTo>
                  <a:lnTo>
                    <a:pt x="1701" y="2005"/>
                  </a:lnTo>
                  <a:lnTo>
                    <a:pt x="1733" y="1993"/>
                  </a:lnTo>
                  <a:lnTo>
                    <a:pt x="1752" y="1991"/>
                  </a:lnTo>
                  <a:lnTo>
                    <a:pt x="1772" y="1981"/>
                  </a:lnTo>
                  <a:lnTo>
                    <a:pt x="1821" y="1933"/>
                  </a:lnTo>
                  <a:lnTo>
                    <a:pt x="1824" y="1919"/>
                  </a:lnTo>
                  <a:lnTo>
                    <a:pt x="1852" y="1873"/>
                  </a:lnTo>
                  <a:lnTo>
                    <a:pt x="1844" y="1850"/>
                  </a:lnTo>
                  <a:lnTo>
                    <a:pt x="1838" y="1818"/>
                  </a:lnTo>
                  <a:lnTo>
                    <a:pt x="1841" y="1813"/>
                  </a:lnTo>
                  <a:lnTo>
                    <a:pt x="1853" y="1801"/>
                  </a:lnTo>
                  <a:lnTo>
                    <a:pt x="1921" y="1767"/>
                  </a:lnTo>
                  <a:lnTo>
                    <a:pt x="1943" y="1750"/>
                  </a:lnTo>
                  <a:lnTo>
                    <a:pt x="1961" y="1721"/>
                  </a:lnTo>
                  <a:lnTo>
                    <a:pt x="1968" y="1730"/>
                  </a:lnTo>
                  <a:lnTo>
                    <a:pt x="1980" y="1762"/>
                  </a:lnTo>
                  <a:lnTo>
                    <a:pt x="1987" y="1769"/>
                  </a:lnTo>
                  <a:lnTo>
                    <a:pt x="1993" y="1765"/>
                  </a:lnTo>
                  <a:lnTo>
                    <a:pt x="2001" y="1746"/>
                  </a:lnTo>
                  <a:lnTo>
                    <a:pt x="2012" y="1727"/>
                  </a:lnTo>
                  <a:lnTo>
                    <a:pt x="2021" y="1730"/>
                  </a:lnTo>
                  <a:lnTo>
                    <a:pt x="2028" y="1769"/>
                  </a:lnTo>
                  <a:lnTo>
                    <a:pt x="2042" y="1772"/>
                  </a:lnTo>
                  <a:lnTo>
                    <a:pt x="2057" y="1769"/>
                  </a:lnTo>
                  <a:lnTo>
                    <a:pt x="2054" y="1758"/>
                  </a:lnTo>
                  <a:lnTo>
                    <a:pt x="2062" y="1741"/>
                  </a:lnTo>
                  <a:lnTo>
                    <a:pt x="2054" y="1711"/>
                  </a:lnTo>
                  <a:lnTo>
                    <a:pt x="2024" y="1536"/>
                  </a:lnTo>
                  <a:lnTo>
                    <a:pt x="2007" y="1511"/>
                  </a:lnTo>
                  <a:lnTo>
                    <a:pt x="2005" y="1497"/>
                  </a:lnTo>
                  <a:lnTo>
                    <a:pt x="2028" y="1453"/>
                  </a:lnTo>
                  <a:lnTo>
                    <a:pt x="2029" y="1439"/>
                  </a:lnTo>
                  <a:lnTo>
                    <a:pt x="2021" y="1427"/>
                  </a:lnTo>
                  <a:lnTo>
                    <a:pt x="1975" y="1404"/>
                  </a:lnTo>
                  <a:lnTo>
                    <a:pt x="1960" y="1386"/>
                  </a:lnTo>
                  <a:lnTo>
                    <a:pt x="1985" y="1351"/>
                  </a:lnTo>
                  <a:lnTo>
                    <a:pt x="2001" y="1335"/>
                  </a:lnTo>
                  <a:lnTo>
                    <a:pt x="2041" y="1320"/>
                  </a:lnTo>
                  <a:lnTo>
                    <a:pt x="2042" y="1313"/>
                  </a:lnTo>
                  <a:lnTo>
                    <a:pt x="2037" y="1306"/>
                  </a:lnTo>
                  <a:lnTo>
                    <a:pt x="1984" y="1253"/>
                  </a:lnTo>
                  <a:lnTo>
                    <a:pt x="1961" y="1241"/>
                  </a:lnTo>
                  <a:lnTo>
                    <a:pt x="1958" y="1232"/>
                  </a:lnTo>
                  <a:lnTo>
                    <a:pt x="1963" y="1216"/>
                  </a:lnTo>
                  <a:lnTo>
                    <a:pt x="1988" y="1186"/>
                  </a:lnTo>
                  <a:lnTo>
                    <a:pt x="1999" y="1177"/>
                  </a:lnTo>
                  <a:lnTo>
                    <a:pt x="2053" y="1193"/>
                  </a:lnTo>
                  <a:lnTo>
                    <a:pt x="2085" y="1223"/>
                  </a:lnTo>
                  <a:lnTo>
                    <a:pt x="2106" y="1219"/>
                  </a:lnTo>
                  <a:lnTo>
                    <a:pt x="2124" y="1223"/>
                  </a:lnTo>
                  <a:lnTo>
                    <a:pt x="2130" y="1241"/>
                  </a:lnTo>
                  <a:lnTo>
                    <a:pt x="2136" y="1308"/>
                  </a:lnTo>
                  <a:lnTo>
                    <a:pt x="2140" y="1313"/>
                  </a:lnTo>
                  <a:lnTo>
                    <a:pt x="2188" y="1323"/>
                  </a:lnTo>
                  <a:lnTo>
                    <a:pt x="2253" y="1320"/>
                  </a:lnTo>
                  <a:lnTo>
                    <a:pt x="2363" y="1332"/>
                  </a:lnTo>
                  <a:lnTo>
                    <a:pt x="2368" y="1337"/>
                  </a:lnTo>
                  <a:lnTo>
                    <a:pt x="2370" y="1344"/>
                  </a:lnTo>
                  <a:lnTo>
                    <a:pt x="2369" y="1388"/>
                  </a:lnTo>
                  <a:lnTo>
                    <a:pt x="2363" y="1407"/>
                  </a:lnTo>
                  <a:lnTo>
                    <a:pt x="2322" y="1450"/>
                  </a:lnTo>
                  <a:lnTo>
                    <a:pt x="2299" y="1457"/>
                  </a:lnTo>
                  <a:lnTo>
                    <a:pt x="2270" y="1476"/>
                  </a:lnTo>
                  <a:lnTo>
                    <a:pt x="2265" y="1492"/>
                  </a:lnTo>
                  <a:lnTo>
                    <a:pt x="2265" y="1543"/>
                  </a:lnTo>
                  <a:lnTo>
                    <a:pt x="2286" y="1573"/>
                  </a:lnTo>
                  <a:lnTo>
                    <a:pt x="2310" y="1598"/>
                  </a:lnTo>
                  <a:lnTo>
                    <a:pt x="2320" y="1578"/>
                  </a:lnTo>
                  <a:lnTo>
                    <a:pt x="2336" y="1513"/>
                  </a:lnTo>
                  <a:lnTo>
                    <a:pt x="2349" y="1508"/>
                  </a:lnTo>
                  <a:lnTo>
                    <a:pt x="2368" y="1504"/>
                  </a:lnTo>
                  <a:lnTo>
                    <a:pt x="2369" y="1536"/>
                  </a:lnTo>
                  <a:lnTo>
                    <a:pt x="2397" y="1674"/>
                  </a:lnTo>
                  <a:lnTo>
                    <a:pt x="2398" y="1700"/>
                  </a:lnTo>
                  <a:lnTo>
                    <a:pt x="2425" y="1709"/>
                  </a:lnTo>
                  <a:lnTo>
                    <a:pt x="2437" y="1716"/>
                  </a:lnTo>
                  <a:lnTo>
                    <a:pt x="2447" y="1709"/>
                  </a:lnTo>
                  <a:lnTo>
                    <a:pt x="2459" y="1688"/>
                  </a:lnTo>
                  <a:lnTo>
                    <a:pt x="2461" y="1651"/>
                  </a:lnTo>
                  <a:lnTo>
                    <a:pt x="2454" y="1600"/>
                  </a:lnTo>
                  <a:lnTo>
                    <a:pt x="2463" y="1589"/>
                  </a:lnTo>
                  <a:lnTo>
                    <a:pt x="2482" y="1582"/>
                  </a:lnTo>
                  <a:lnTo>
                    <a:pt x="2488" y="1563"/>
                  </a:lnTo>
                  <a:lnTo>
                    <a:pt x="2483" y="1473"/>
                  </a:lnTo>
                  <a:lnTo>
                    <a:pt x="2488" y="1459"/>
                  </a:lnTo>
                  <a:lnTo>
                    <a:pt x="2524" y="1476"/>
                  </a:lnTo>
                  <a:lnTo>
                    <a:pt x="2543" y="1481"/>
                  </a:lnTo>
                  <a:lnTo>
                    <a:pt x="2556" y="1483"/>
                  </a:lnTo>
                  <a:lnTo>
                    <a:pt x="2563" y="1474"/>
                  </a:lnTo>
                  <a:lnTo>
                    <a:pt x="2613" y="1349"/>
                  </a:lnTo>
                  <a:lnTo>
                    <a:pt x="2613" y="1332"/>
                  </a:lnTo>
                  <a:lnTo>
                    <a:pt x="2605" y="1308"/>
                  </a:lnTo>
                  <a:lnTo>
                    <a:pt x="2607" y="1295"/>
                  </a:lnTo>
                  <a:lnTo>
                    <a:pt x="2649" y="1232"/>
                  </a:lnTo>
                  <a:lnTo>
                    <a:pt x="2655" y="1211"/>
                  </a:lnTo>
                  <a:lnTo>
                    <a:pt x="2652" y="1168"/>
                  </a:lnTo>
                  <a:lnTo>
                    <a:pt x="2661" y="1149"/>
                  </a:lnTo>
                  <a:lnTo>
                    <a:pt x="2756" y="1069"/>
                  </a:lnTo>
                  <a:lnTo>
                    <a:pt x="2770" y="1062"/>
                  </a:lnTo>
                  <a:lnTo>
                    <a:pt x="2833" y="1080"/>
                  </a:lnTo>
                  <a:lnTo>
                    <a:pt x="2844" y="1077"/>
                  </a:lnTo>
                  <a:lnTo>
                    <a:pt x="2838" y="1036"/>
                  </a:lnTo>
                  <a:lnTo>
                    <a:pt x="2840" y="1020"/>
                  </a:lnTo>
                  <a:lnTo>
                    <a:pt x="2867" y="987"/>
                  </a:lnTo>
                  <a:lnTo>
                    <a:pt x="2871" y="972"/>
                  </a:lnTo>
                  <a:lnTo>
                    <a:pt x="2872" y="944"/>
                  </a:lnTo>
                  <a:lnTo>
                    <a:pt x="2770" y="921"/>
                  </a:lnTo>
                  <a:lnTo>
                    <a:pt x="2766" y="918"/>
                  </a:lnTo>
                  <a:lnTo>
                    <a:pt x="2772" y="904"/>
                  </a:lnTo>
                  <a:lnTo>
                    <a:pt x="2789" y="877"/>
                  </a:lnTo>
                  <a:lnTo>
                    <a:pt x="2785" y="856"/>
                  </a:lnTo>
                  <a:lnTo>
                    <a:pt x="2733" y="793"/>
                  </a:lnTo>
                  <a:lnTo>
                    <a:pt x="2672" y="840"/>
                  </a:lnTo>
                  <a:lnTo>
                    <a:pt x="2656" y="842"/>
                  </a:lnTo>
                  <a:lnTo>
                    <a:pt x="2613" y="824"/>
                  </a:lnTo>
                  <a:lnTo>
                    <a:pt x="2602" y="815"/>
                  </a:lnTo>
                  <a:lnTo>
                    <a:pt x="2585" y="821"/>
                  </a:lnTo>
                  <a:lnTo>
                    <a:pt x="2561" y="837"/>
                  </a:lnTo>
                  <a:lnTo>
                    <a:pt x="2512" y="879"/>
                  </a:lnTo>
                  <a:lnTo>
                    <a:pt x="2475" y="893"/>
                  </a:lnTo>
                  <a:lnTo>
                    <a:pt x="2451" y="914"/>
                  </a:lnTo>
                  <a:lnTo>
                    <a:pt x="2402" y="978"/>
                  </a:lnTo>
                  <a:lnTo>
                    <a:pt x="2385" y="992"/>
                  </a:lnTo>
                  <a:lnTo>
                    <a:pt x="2355" y="1004"/>
                  </a:lnTo>
                  <a:lnTo>
                    <a:pt x="2319" y="1006"/>
                  </a:lnTo>
                  <a:lnTo>
                    <a:pt x="2311" y="1013"/>
                  </a:lnTo>
                  <a:lnTo>
                    <a:pt x="2307" y="1022"/>
                  </a:lnTo>
                  <a:lnTo>
                    <a:pt x="2310" y="1034"/>
                  </a:lnTo>
                  <a:lnTo>
                    <a:pt x="2323" y="1052"/>
                  </a:lnTo>
                  <a:lnTo>
                    <a:pt x="2338" y="1055"/>
                  </a:lnTo>
                  <a:lnTo>
                    <a:pt x="2348" y="1069"/>
                  </a:lnTo>
                  <a:lnTo>
                    <a:pt x="2349" y="1085"/>
                  </a:lnTo>
                  <a:lnTo>
                    <a:pt x="2339" y="1117"/>
                  </a:lnTo>
                  <a:lnTo>
                    <a:pt x="2266" y="1124"/>
                  </a:lnTo>
                  <a:lnTo>
                    <a:pt x="2212" y="1121"/>
                  </a:lnTo>
                  <a:lnTo>
                    <a:pt x="2197" y="1114"/>
                  </a:lnTo>
                  <a:lnTo>
                    <a:pt x="2184" y="1110"/>
                  </a:lnTo>
                  <a:lnTo>
                    <a:pt x="2160" y="1128"/>
                  </a:lnTo>
                  <a:lnTo>
                    <a:pt x="2136" y="1133"/>
                  </a:lnTo>
                  <a:lnTo>
                    <a:pt x="2134" y="1131"/>
                  </a:lnTo>
                  <a:lnTo>
                    <a:pt x="2094" y="1119"/>
                  </a:lnTo>
                  <a:lnTo>
                    <a:pt x="2069" y="1115"/>
                  </a:lnTo>
                  <a:lnTo>
                    <a:pt x="2041" y="1105"/>
                  </a:lnTo>
                  <a:lnTo>
                    <a:pt x="2030" y="1077"/>
                  </a:lnTo>
                  <a:lnTo>
                    <a:pt x="2036" y="1069"/>
                  </a:lnTo>
                  <a:lnTo>
                    <a:pt x="2026" y="1032"/>
                  </a:lnTo>
                  <a:lnTo>
                    <a:pt x="2028" y="985"/>
                  </a:lnTo>
                  <a:lnTo>
                    <a:pt x="2022" y="974"/>
                  </a:lnTo>
                  <a:lnTo>
                    <a:pt x="2012" y="969"/>
                  </a:lnTo>
                  <a:lnTo>
                    <a:pt x="1976" y="983"/>
                  </a:lnTo>
                  <a:lnTo>
                    <a:pt x="1977" y="985"/>
                  </a:lnTo>
                  <a:lnTo>
                    <a:pt x="1964" y="1027"/>
                  </a:lnTo>
                  <a:lnTo>
                    <a:pt x="1961" y="1077"/>
                  </a:lnTo>
                  <a:lnTo>
                    <a:pt x="1979" y="1124"/>
                  </a:lnTo>
                  <a:lnTo>
                    <a:pt x="1966" y="1163"/>
                  </a:lnTo>
                  <a:lnTo>
                    <a:pt x="1951" y="1159"/>
                  </a:lnTo>
                  <a:lnTo>
                    <a:pt x="1921" y="1166"/>
                  </a:lnTo>
                  <a:lnTo>
                    <a:pt x="1910" y="1163"/>
                  </a:lnTo>
                  <a:lnTo>
                    <a:pt x="1893" y="1170"/>
                  </a:lnTo>
                  <a:lnTo>
                    <a:pt x="1875" y="1163"/>
                  </a:lnTo>
                  <a:lnTo>
                    <a:pt x="1864" y="1144"/>
                  </a:lnTo>
                  <a:lnTo>
                    <a:pt x="1837" y="1159"/>
                  </a:lnTo>
                  <a:lnTo>
                    <a:pt x="1800" y="1140"/>
                  </a:lnTo>
                  <a:lnTo>
                    <a:pt x="1767" y="1131"/>
                  </a:lnTo>
                  <a:lnTo>
                    <a:pt x="1751" y="1144"/>
                  </a:lnTo>
                  <a:lnTo>
                    <a:pt x="1738" y="1129"/>
                  </a:lnTo>
                  <a:lnTo>
                    <a:pt x="1739" y="1112"/>
                  </a:lnTo>
                  <a:lnTo>
                    <a:pt x="1723" y="1108"/>
                  </a:lnTo>
                  <a:lnTo>
                    <a:pt x="1698" y="1124"/>
                  </a:lnTo>
                  <a:lnTo>
                    <a:pt x="1672" y="1108"/>
                  </a:lnTo>
                  <a:lnTo>
                    <a:pt x="1659" y="1092"/>
                  </a:lnTo>
                  <a:lnTo>
                    <a:pt x="1629" y="1084"/>
                  </a:lnTo>
                  <a:lnTo>
                    <a:pt x="1633" y="1059"/>
                  </a:lnTo>
                  <a:lnTo>
                    <a:pt x="1628" y="1047"/>
                  </a:lnTo>
                  <a:lnTo>
                    <a:pt x="1599" y="1041"/>
                  </a:lnTo>
                  <a:lnTo>
                    <a:pt x="1578" y="1025"/>
                  </a:lnTo>
                  <a:lnTo>
                    <a:pt x="1552" y="1045"/>
                  </a:lnTo>
                  <a:lnTo>
                    <a:pt x="1531" y="1031"/>
                  </a:lnTo>
                  <a:lnTo>
                    <a:pt x="1509" y="1031"/>
                  </a:lnTo>
                  <a:lnTo>
                    <a:pt x="1505" y="1041"/>
                  </a:lnTo>
                  <a:lnTo>
                    <a:pt x="1498" y="1047"/>
                  </a:lnTo>
                  <a:lnTo>
                    <a:pt x="1485" y="1034"/>
                  </a:lnTo>
                  <a:lnTo>
                    <a:pt x="1448" y="1025"/>
                  </a:lnTo>
                  <a:lnTo>
                    <a:pt x="1439" y="1002"/>
                  </a:lnTo>
                  <a:lnTo>
                    <a:pt x="1416" y="1006"/>
                  </a:lnTo>
                  <a:lnTo>
                    <a:pt x="1371" y="972"/>
                  </a:lnTo>
                  <a:lnTo>
                    <a:pt x="1361" y="981"/>
                  </a:lnTo>
                  <a:lnTo>
                    <a:pt x="1306" y="944"/>
                  </a:lnTo>
                  <a:lnTo>
                    <a:pt x="1293" y="914"/>
                  </a:lnTo>
                  <a:lnTo>
                    <a:pt x="1261" y="905"/>
                  </a:lnTo>
                  <a:lnTo>
                    <a:pt x="1232" y="877"/>
                  </a:lnTo>
                  <a:lnTo>
                    <a:pt x="1211" y="882"/>
                  </a:lnTo>
                  <a:lnTo>
                    <a:pt x="1183" y="861"/>
                  </a:lnTo>
                  <a:lnTo>
                    <a:pt x="1182" y="847"/>
                  </a:lnTo>
                  <a:lnTo>
                    <a:pt x="1191" y="823"/>
                  </a:lnTo>
                  <a:lnTo>
                    <a:pt x="1206" y="800"/>
                  </a:lnTo>
                  <a:lnTo>
                    <a:pt x="1203" y="777"/>
                  </a:lnTo>
                  <a:lnTo>
                    <a:pt x="1212" y="761"/>
                  </a:lnTo>
                  <a:lnTo>
                    <a:pt x="1212" y="741"/>
                  </a:lnTo>
                  <a:lnTo>
                    <a:pt x="1226" y="734"/>
                  </a:lnTo>
                  <a:lnTo>
                    <a:pt x="1272" y="681"/>
                  </a:lnTo>
                  <a:lnTo>
                    <a:pt x="1235" y="648"/>
                  </a:lnTo>
                  <a:lnTo>
                    <a:pt x="1227" y="651"/>
                  </a:lnTo>
                  <a:lnTo>
                    <a:pt x="1195" y="637"/>
                  </a:lnTo>
                  <a:lnTo>
                    <a:pt x="1199" y="615"/>
                  </a:lnTo>
                  <a:lnTo>
                    <a:pt x="1152" y="582"/>
                  </a:lnTo>
                  <a:lnTo>
                    <a:pt x="1136" y="589"/>
                  </a:lnTo>
                  <a:lnTo>
                    <a:pt x="1101" y="539"/>
                  </a:lnTo>
                  <a:lnTo>
                    <a:pt x="1085" y="525"/>
                  </a:lnTo>
                  <a:lnTo>
                    <a:pt x="1064" y="543"/>
                  </a:lnTo>
                  <a:lnTo>
                    <a:pt x="1055" y="539"/>
                  </a:lnTo>
                  <a:lnTo>
                    <a:pt x="1051" y="515"/>
                  </a:lnTo>
                  <a:lnTo>
                    <a:pt x="1060" y="502"/>
                  </a:lnTo>
                  <a:lnTo>
                    <a:pt x="1048" y="481"/>
                  </a:lnTo>
                  <a:lnTo>
                    <a:pt x="1052" y="455"/>
                  </a:lnTo>
                  <a:lnTo>
                    <a:pt x="1027" y="419"/>
                  </a:lnTo>
                  <a:lnTo>
                    <a:pt x="1019" y="379"/>
                  </a:lnTo>
                  <a:lnTo>
                    <a:pt x="1055" y="368"/>
                  </a:lnTo>
                  <a:lnTo>
                    <a:pt x="1056" y="389"/>
                  </a:lnTo>
                  <a:lnTo>
                    <a:pt x="1072" y="405"/>
                  </a:lnTo>
                  <a:lnTo>
                    <a:pt x="1088" y="402"/>
                  </a:lnTo>
                  <a:lnTo>
                    <a:pt x="1129" y="365"/>
                  </a:lnTo>
                  <a:lnTo>
                    <a:pt x="1113" y="324"/>
                  </a:lnTo>
                  <a:lnTo>
                    <a:pt x="1117" y="299"/>
                  </a:lnTo>
                  <a:lnTo>
                    <a:pt x="1088" y="294"/>
                  </a:lnTo>
                  <a:lnTo>
                    <a:pt x="1087" y="282"/>
                  </a:lnTo>
                  <a:lnTo>
                    <a:pt x="1083" y="278"/>
                  </a:lnTo>
                  <a:lnTo>
                    <a:pt x="1051" y="273"/>
                  </a:lnTo>
                  <a:lnTo>
                    <a:pt x="1038" y="259"/>
                  </a:lnTo>
                  <a:lnTo>
                    <a:pt x="1034" y="192"/>
                  </a:lnTo>
                  <a:lnTo>
                    <a:pt x="1040" y="181"/>
                  </a:lnTo>
                  <a:lnTo>
                    <a:pt x="1055" y="169"/>
                  </a:lnTo>
                  <a:lnTo>
                    <a:pt x="1026" y="128"/>
                  </a:lnTo>
                  <a:lnTo>
                    <a:pt x="990" y="123"/>
                  </a:lnTo>
                  <a:lnTo>
                    <a:pt x="961" y="31"/>
                  </a:lnTo>
                  <a:lnTo>
                    <a:pt x="961" y="0"/>
                  </a:lnTo>
                  <a:lnTo>
                    <a:pt x="938" y="8"/>
                  </a:lnTo>
                  <a:lnTo>
                    <a:pt x="929" y="14"/>
                  </a:lnTo>
                  <a:lnTo>
                    <a:pt x="882" y="51"/>
                  </a:lnTo>
                  <a:lnTo>
                    <a:pt x="875" y="75"/>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73" name="Freeform 85"/>
            <p:cNvSpPr>
              <a:spLocks/>
            </p:cNvSpPr>
            <p:nvPr>
              <p:custDataLst>
                <p:tags r:id="rId2"/>
              </p:custDataLst>
            </p:nvPr>
          </p:nvSpPr>
          <p:spPr bwMode="invGray">
            <a:xfrm>
              <a:off x="5189414" y="3904545"/>
              <a:ext cx="63976" cy="33614"/>
            </a:xfrm>
            <a:custGeom>
              <a:avLst/>
              <a:gdLst/>
              <a:ahLst/>
              <a:cxnLst>
                <a:cxn ang="0">
                  <a:pos x="370" y="0"/>
                </a:cxn>
                <a:cxn ang="0">
                  <a:pos x="355" y="18"/>
                </a:cxn>
                <a:cxn ang="0">
                  <a:pos x="337" y="16"/>
                </a:cxn>
                <a:cxn ang="0">
                  <a:pos x="316" y="5"/>
                </a:cxn>
                <a:cxn ang="0">
                  <a:pos x="321" y="63"/>
                </a:cxn>
                <a:cxn ang="0">
                  <a:pos x="320" y="78"/>
                </a:cxn>
                <a:cxn ang="0">
                  <a:pos x="308" y="85"/>
                </a:cxn>
                <a:cxn ang="0">
                  <a:pos x="278" y="86"/>
                </a:cxn>
                <a:cxn ang="0">
                  <a:pos x="267" y="97"/>
                </a:cxn>
                <a:cxn ang="0">
                  <a:pos x="251" y="136"/>
                </a:cxn>
                <a:cxn ang="0">
                  <a:pos x="235" y="146"/>
                </a:cxn>
                <a:cxn ang="0">
                  <a:pos x="193" y="157"/>
                </a:cxn>
                <a:cxn ang="0">
                  <a:pos x="184" y="157"/>
                </a:cxn>
                <a:cxn ang="0">
                  <a:pos x="169" y="146"/>
                </a:cxn>
                <a:cxn ang="0">
                  <a:pos x="155" y="127"/>
                </a:cxn>
                <a:cxn ang="0">
                  <a:pos x="152" y="122"/>
                </a:cxn>
                <a:cxn ang="0">
                  <a:pos x="141" y="148"/>
                </a:cxn>
                <a:cxn ang="0">
                  <a:pos x="130" y="157"/>
                </a:cxn>
                <a:cxn ang="0">
                  <a:pos x="107" y="160"/>
                </a:cxn>
                <a:cxn ang="0">
                  <a:pos x="75" y="157"/>
                </a:cxn>
                <a:cxn ang="0">
                  <a:pos x="51" y="150"/>
                </a:cxn>
                <a:cxn ang="0">
                  <a:pos x="18" y="153"/>
                </a:cxn>
                <a:cxn ang="0">
                  <a:pos x="5" y="152"/>
                </a:cxn>
                <a:cxn ang="0">
                  <a:pos x="0" y="164"/>
                </a:cxn>
                <a:cxn ang="0">
                  <a:pos x="9" y="176"/>
                </a:cxn>
                <a:cxn ang="0">
                  <a:pos x="39" y="190"/>
                </a:cxn>
                <a:cxn ang="0">
                  <a:pos x="51" y="199"/>
                </a:cxn>
                <a:cxn ang="0">
                  <a:pos x="69" y="219"/>
                </a:cxn>
                <a:cxn ang="0">
                  <a:pos x="87" y="210"/>
                </a:cxn>
                <a:cxn ang="0">
                  <a:pos x="104" y="215"/>
                </a:cxn>
                <a:cxn ang="0">
                  <a:pos x="114" y="226"/>
                </a:cxn>
                <a:cxn ang="0">
                  <a:pos x="120" y="238"/>
                </a:cxn>
                <a:cxn ang="0">
                  <a:pos x="192" y="231"/>
                </a:cxn>
                <a:cxn ang="0">
                  <a:pos x="213" y="224"/>
                </a:cxn>
                <a:cxn ang="0">
                  <a:pos x="255" y="201"/>
                </a:cxn>
                <a:cxn ang="0">
                  <a:pos x="269" y="192"/>
                </a:cxn>
                <a:cxn ang="0">
                  <a:pos x="287" y="168"/>
                </a:cxn>
                <a:cxn ang="0">
                  <a:pos x="290" y="153"/>
                </a:cxn>
                <a:cxn ang="0">
                  <a:pos x="341" y="157"/>
                </a:cxn>
                <a:cxn ang="0">
                  <a:pos x="353" y="152"/>
                </a:cxn>
                <a:cxn ang="0">
                  <a:pos x="367" y="132"/>
                </a:cxn>
                <a:cxn ang="0">
                  <a:pos x="348" y="108"/>
                </a:cxn>
                <a:cxn ang="0">
                  <a:pos x="345" y="99"/>
                </a:cxn>
                <a:cxn ang="0">
                  <a:pos x="352" y="86"/>
                </a:cxn>
                <a:cxn ang="0">
                  <a:pos x="374" y="85"/>
                </a:cxn>
                <a:cxn ang="0">
                  <a:pos x="388" y="48"/>
                </a:cxn>
                <a:cxn ang="0">
                  <a:pos x="384" y="30"/>
                </a:cxn>
                <a:cxn ang="0">
                  <a:pos x="370" y="0"/>
                </a:cxn>
              </a:cxnLst>
              <a:rect l="0" t="0" r="r" b="b"/>
              <a:pathLst>
                <a:path w="388" h="238">
                  <a:moveTo>
                    <a:pt x="370" y="0"/>
                  </a:moveTo>
                  <a:lnTo>
                    <a:pt x="355" y="18"/>
                  </a:lnTo>
                  <a:lnTo>
                    <a:pt x="337" y="16"/>
                  </a:lnTo>
                  <a:lnTo>
                    <a:pt x="316" y="5"/>
                  </a:lnTo>
                  <a:lnTo>
                    <a:pt x="321" y="63"/>
                  </a:lnTo>
                  <a:lnTo>
                    <a:pt x="320" y="78"/>
                  </a:lnTo>
                  <a:lnTo>
                    <a:pt x="308" y="85"/>
                  </a:lnTo>
                  <a:lnTo>
                    <a:pt x="278" y="86"/>
                  </a:lnTo>
                  <a:lnTo>
                    <a:pt x="267" y="97"/>
                  </a:lnTo>
                  <a:lnTo>
                    <a:pt x="251" y="136"/>
                  </a:lnTo>
                  <a:lnTo>
                    <a:pt x="235" y="146"/>
                  </a:lnTo>
                  <a:lnTo>
                    <a:pt x="193" y="157"/>
                  </a:lnTo>
                  <a:lnTo>
                    <a:pt x="184" y="157"/>
                  </a:lnTo>
                  <a:lnTo>
                    <a:pt x="169" y="146"/>
                  </a:lnTo>
                  <a:lnTo>
                    <a:pt x="155" y="127"/>
                  </a:lnTo>
                  <a:lnTo>
                    <a:pt x="152" y="122"/>
                  </a:lnTo>
                  <a:lnTo>
                    <a:pt x="141" y="148"/>
                  </a:lnTo>
                  <a:lnTo>
                    <a:pt x="130" y="157"/>
                  </a:lnTo>
                  <a:lnTo>
                    <a:pt x="107" y="160"/>
                  </a:lnTo>
                  <a:lnTo>
                    <a:pt x="75" y="157"/>
                  </a:lnTo>
                  <a:lnTo>
                    <a:pt x="51" y="150"/>
                  </a:lnTo>
                  <a:lnTo>
                    <a:pt x="18" y="153"/>
                  </a:lnTo>
                  <a:lnTo>
                    <a:pt x="5" y="152"/>
                  </a:lnTo>
                  <a:lnTo>
                    <a:pt x="0" y="164"/>
                  </a:lnTo>
                  <a:lnTo>
                    <a:pt x="9" y="176"/>
                  </a:lnTo>
                  <a:lnTo>
                    <a:pt x="39" y="190"/>
                  </a:lnTo>
                  <a:lnTo>
                    <a:pt x="51" y="199"/>
                  </a:lnTo>
                  <a:lnTo>
                    <a:pt x="69" y="219"/>
                  </a:lnTo>
                  <a:lnTo>
                    <a:pt x="87" y="210"/>
                  </a:lnTo>
                  <a:lnTo>
                    <a:pt x="104" y="215"/>
                  </a:lnTo>
                  <a:lnTo>
                    <a:pt x="114" y="226"/>
                  </a:lnTo>
                  <a:lnTo>
                    <a:pt x="120" y="238"/>
                  </a:lnTo>
                  <a:lnTo>
                    <a:pt x="192" y="231"/>
                  </a:lnTo>
                  <a:lnTo>
                    <a:pt x="213" y="224"/>
                  </a:lnTo>
                  <a:lnTo>
                    <a:pt x="255" y="201"/>
                  </a:lnTo>
                  <a:lnTo>
                    <a:pt x="269" y="192"/>
                  </a:lnTo>
                  <a:lnTo>
                    <a:pt x="287" y="168"/>
                  </a:lnTo>
                  <a:lnTo>
                    <a:pt x="290" y="153"/>
                  </a:lnTo>
                  <a:lnTo>
                    <a:pt x="341" y="157"/>
                  </a:lnTo>
                  <a:lnTo>
                    <a:pt x="353" y="152"/>
                  </a:lnTo>
                  <a:lnTo>
                    <a:pt x="367" y="132"/>
                  </a:lnTo>
                  <a:lnTo>
                    <a:pt x="348" y="108"/>
                  </a:lnTo>
                  <a:lnTo>
                    <a:pt x="345" y="99"/>
                  </a:lnTo>
                  <a:lnTo>
                    <a:pt x="352" y="86"/>
                  </a:lnTo>
                  <a:lnTo>
                    <a:pt x="374" y="85"/>
                  </a:lnTo>
                  <a:lnTo>
                    <a:pt x="388" y="48"/>
                  </a:lnTo>
                  <a:lnTo>
                    <a:pt x="384" y="30"/>
                  </a:lnTo>
                  <a:lnTo>
                    <a:pt x="370" y="0"/>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74" name="Freeform 86"/>
            <p:cNvSpPr>
              <a:spLocks/>
            </p:cNvSpPr>
            <p:nvPr>
              <p:custDataLst>
                <p:tags r:id="rId3"/>
              </p:custDataLst>
            </p:nvPr>
          </p:nvSpPr>
          <p:spPr bwMode="invGray">
            <a:xfrm>
              <a:off x="5068706" y="3879607"/>
              <a:ext cx="155713" cy="132283"/>
            </a:xfrm>
            <a:custGeom>
              <a:avLst/>
              <a:gdLst/>
              <a:ahLst/>
              <a:cxnLst>
                <a:cxn ang="0">
                  <a:pos x="0" y="464"/>
                </a:cxn>
                <a:cxn ang="0">
                  <a:pos x="19" y="760"/>
                </a:cxn>
                <a:cxn ang="0">
                  <a:pos x="182" y="773"/>
                </a:cxn>
                <a:cxn ang="0">
                  <a:pos x="235" y="739"/>
                </a:cxn>
                <a:cxn ang="0">
                  <a:pos x="243" y="707"/>
                </a:cxn>
                <a:cxn ang="0">
                  <a:pos x="195" y="670"/>
                </a:cxn>
                <a:cxn ang="0">
                  <a:pos x="146" y="647"/>
                </a:cxn>
                <a:cxn ang="0">
                  <a:pos x="218" y="654"/>
                </a:cxn>
                <a:cxn ang="0">
                  <a:pos x="268" y="647"/>
                </a:cxn>
                <a:cxn ang="0">
                  <a:pos x="269" y="621"/>
                </a:cxn>
                <a:cxn ang="0">
                  <a:pos x="297" y="624"/>
                </a:cxn>
                <a:cxn ang="0">
                  <a:pos x="286" y="571"/>
                </a:cxn>
                <a:cxn ang="0">
                  <a:pos x="338" y="592"/>
                </a:cxn>
                <a:cxn ang="0">
                  <a:pos x="379" y="585"/>
                </a:cxn>
                <a:cxn ang="0">
                  <a:pos x="497" y="622"/>
                </a:cxn>
                <a:cxn ang="0">
                  <a:pos x="599" y="780"/>
                </a:cxn>
                <a:cxn ang="0">
                  <a:pos x="642" y="810"/>
                </a:cxn>
                <a:cxn ang="0">
                  <a:pos x="673" y="856"/>
                </a:cxn>
                <a:cxn ang="0">
                  <a:pos x="767" y="869"/>
                </a:cxn>
                <a:cxn ang="0">
                  <a:pos x="885" y="895"/>
                </a:cxn>
                <a:cxn ang="0">
                  <a:pos x="898" y="925"/>
                </a:cxn>
                <a:cxn ang="0">
                  <a:pos x="955" y="934"/>
                </a:cxn>
                <a:cxn ang="0">
                  <a:pos x="947" y="881"/>
                </a:cxn>
                <a:cxn ang="0">
                  <a:pos x="878" y="851"/>
                </a:cxn>
                <a:cxn ang="0">
                  <a:pos x="893" y="826"/>
                </a:cxn>
                <a:cxn ang="0">
                  <a:pos x="890" y="812"/>
                </a:cxn>
                <a:cxn ang="0">
                  <a:pos x="844" y="802"/>
                </a:cxn>
                <a:cxn ang="0">
                  <a:pos x="817" y="782"/>
                </a:cxn>
                <a:cxn ang="0">
                  <a:pos x="829" y="742"/>
                </a:cxn>
                <a:cxn ang="0">
                  <a:pos x="768" y="748"/>
                </a:cxn>
                <a:cxn ang="0">
                  <a:pos x="723" y="684"/>
                </a:cxn>
                <a:cxn ang="0">
                  <a:pos x="649" y="587"/>
                </a:cxn>
                <a:cxn ang="0">
                  <a:pos x="602" y="508"/>
                </a:cxn>
                <a:cxn ang="0">
                  <a:pos x="603" y="481"/>
                </a:cxn>
                <a:cxn ang="0">
                  <a:pos x="677" y="469"/>
                </a:cxn>
                <a:cxn ang="0">
                  <a:pos x="676" y="432"/>
                </a:cxn>
                <a:cxn ang="0">
                  <a:pos x="619" y="381"/>
                </a:cxn>
                <a:cxn ang="0">
                  <a:pos x="519" y="338"/>
                </a:cxn>
                <a:cxn ang="0">
                  <a:pos x="476" y="321"/>
                </a:cxn>
                <a:cxn ang="0">
                  <a:pos x="488" y="259"/>
                </a:cxn>
                <a:cxn ang="0">
                  <a:pos x="396" y="181"/>
                </a:cxn>
                <a:cxn ang="0">
                  <a:pos x="372" y="141"/>
                </a:cxn>
                <a:cxn ang="0">
                  <a:pos x="329" y="141"/>
                </a:cxn>
                <a:cxn ang="0">
                  <a:pos x="12" y="0"/>
                </a:cxn>
              </a:cxnLst>
              <a:rect l="0" t="0" r="r" b="b"/>
              <a:pathLst>
                <a:path w="958" h="934">
                  <a:moveTo>
                    <a:pt x="19" y="421"/>
                  </a:moveTo>
                  <a:lnTo>
                    <a:pt x="0" y="464"/>
                  </a:lnTo>
                  <a:lnTo>
                    <a:pt x="19" y="536"/>
                  </a:lnTo>
                  <a:lnTo>
                    <a:pt x="19" y="760"/>
                  </a:lnTo>
                  <a:lnTo>
                    <a:pt x="153" y="768"/>
                  </a:lnTo>
                  <a:lnTo>
                    <a:pt x="182" y="773"/>
                  </a:lnTo>
                  <a:lnTo>
                    <a:pt x="202" y="763"/>
                  </a:lnTo>
                  <a:lnTo>
                    <a:pt x="235" y="739"/>
                  </a:lnTo>
                  <a:lnTo>
                    <a:pt x="253" y="728"/>
                  </a:lnTo>
                  <a:lnTo>
                    <a:pt x="243" y="707"/>
                  </a:lnTo>
                  <a:lnTo>
                    <a:pt x="226" y="689"/>
                  </a:lnTo>
                  <a:lnTo>
                    <a:pt x="195" y="670"/>
                  </a:lnTo>
                  <a:lnTo>
                    <a:pt x="167" y="661"/>
                  </a:lnTo>
                  <a:lnTo>
                    <a:pt x="146" y="647"/>
                  </a:lnTo>
                  <a:lnTo>
                    <a:pt x="167" y="645"/>
                  </a:lnTo>
                  <a:lnTo>
                    <a:pt x="218" y="654"/>
                  </a:lnTo>
                  <a:lnTo>
                    <a:pt x="264" y="652"/>
                  </a:lnTo>
                  <a:lnTo>
                    <a:pt x="268" y="647"/>
                  </a:lnTo>
                  <a:lnTo>
                    <a:pt x="255" y="626"/>
                  </a:lnTo>
                  <a:lnTo>
                    <a:pt x="269" y="621"/>
                  </a:lnTo>
                  <a:lnTo>
                    <a:pt x="286" y="628"/>
                  </a:lnTo>
                  <a:lnTo>
                    <a:pt x="297" y="624"/>
                  </a:lnTo>
                  <a:lnTo>
                    <a:pt x="298" y="612"/>
                  </a:lnTo>
                  <a:lnTo>
                    <a:pt x="286" y="571"/>
                  </a:lnTo>
                  <a:lnTo>
                    <a:pt x="321" y="596"/>
                  </a:lnTo>
                  <a:lnTo>
                    <a:pt x="338" y="592"/>
                  </a:lnTo>
                  <a:lnTo>
                    <a:pt x="355" y="582"/>
                  </a:lnTo>
                  <a:lnTo>
                    <a:pt x="379" y="585"/>
                  </a:lnTo>
                  <a:lnTo>
                    <a:pt x="409" y="601"/>
                  </a:lnTo>
                  <a:lnTo>
                    <a:pt x="497" y="622"/>
                  </a:lnTo>
                  <a:lnTo>
                    <a:pt x="578" y="760"/>
                  </a:lnTo>
                  <a:lnTo>
                    <a:pt x="599" y="780"/>
                  </a:lnTo>
                  <a:lnTo>
                    <a:pt x="632" y="796"/>
                  </a:lnTo>
                  <a:lnTo>
                    <a:pt x="642" y="810"/>
                  </a:lnTo>
                  <a:lnTo>
                    <a:pt x="651" y="839"/>
                  </a:lnTo>
                  <a:lnTo>
                    <a:pt x="673" y="856"/>
                  </a:lnTo>
                  <a:lnTo>
                    <a:pt x="698" y="869"/>
                  </a:lnTo>
                  <a:lnTo>
                    <a:pt x="767" y="869"/>
                  </a:lnTo>
                  <a:lnTo>
                    <a:pt x="841" y="890"/>
                  </a:lnTo>
                  <a:lnTo>
                    <a:pt x="885" y="895"/>
                  </a:lnTo>
                  <a:lnTo>
                    <a:pt x="891" y="900"/>
                  </a:lnTo>
                  <a:lnTo>
                    <a:pt x="898" y="925"/>
                  </a:lnTo>
                  <a:lnTo>
                    <a:pt x="907" y="934"/>
                  </a:lnTo>
                  <a:lnTo>
                    <a:pt x="955" y="934"/>
                  </a:lnTo>
                  <a:lnTo>
                    <a:pt x="958" y="921"/>
                  </a:lnTo>
                  <a:lnTo>
                    <a:pt x="947" y="881"/>
                  </a:lnTo>
                  <a:lnTo>
                    <a:pt x="923" y="865"/>
                  </a:lnTo>
                  <a:lnTo>
                    <a:pt x="878" y="851"/>
                  </a:lnTo>
                  <a:lnTo>
                    <a:pt x="865" y="839"/>
                  </a:lnTo>
                  <a:lnTo>
                    <a:pt x="893" y="826"/>
                  </a:lnTo>
                  <a:lnTo>
                    <a:pt x="894" y="819"/>
                  </a:lnTo>
                  <a:lnTo>
                    <a:pt x="890" y="812"/>
                  </a:lnTo>
                  <a:lnTo>
                    <a:pt x="862" y="803"/>
                  </a:lnTo>
                  <a:lnTo>
                    <a:pt x="844" y="802"/>
                  </a:lnTo>
                  <a:lnTo>
                    <a:pt x="825" y="794"/>
                  </a:lnTo>
                  <a:lnTo>
                    <a:pt x="817" y="782"/>
                  </a:lnTo>
                  <a:lnTo>
                    <a:pt x="832" y="753"/>
                  </a:lnTo>
                  <a:lnTo>
                    <a:pt x="829" y="742"/>
                  </a:lnTo>
                  <a:lnTo>
                    <a:pt x="813" y="742"/>
                  </a:lnTo>
                  <a:lnTo>
                    <a:pt x="768" y="748"/>
                  </a:lnTo>
                  <a:lnTo>
                    <a:pt x="756" y="739"/>
                  </a:lnTo>
                  <a:lnTo>
                    <a:pt x="723" y="684"/>
                  </a:lnTo>
                  <a:lnTo>
                    <a:pt x="714" y="640"/>
                  </a:lnTo>
                  <a:lnTo>
                    <a:pt x="649" y="587"/>
                  </a:lnTo>
                  <a:lnTo>
                    <a:pt x="627" y="559"/>
                  </a:lnTo>
                  <a:lnTo>
                    <a:pt x="602" y="508"/>
                  </a:lnTo>
                  <a:lnTo>
                    <a:pt x="599" y="488"/>
                  </a:lnTo>
                  <a:lnTo>
                    <a:pt x="603" y="481"/>
                  </a:lnTo>
                  <a:lnTo>
                    <a:pt x="628" y="472"/>
                  </a:lnTo>
                  <a:lnTo>
                    <a:pt x="677" y="469"/>
                  </a:lnTo>
                  <a:lnTo>
                    <a:pt x="685" y="464"/>
                  </a:lnTo>
                  <a:lnTo>
                    <a:pt x="676" y="432"/>
                  </a:lnTo>
                  <a:lnTo>
                    <a:pt x="649" y="391"/>
                  </a:lnTo>
                  <a:lnTo>
                    <a:pt x="619" y="381"/>
                  </a:lnTo>
                  <a:lnTo>
                    <a:pt x="602" y="379"/>
                  </a:lnTo>
                  <a:lnTo>
                    <a:pt x="519" y="338"/>
                  </a:lnTo>
                  <a:lnTo>
                    <a:pt x="489" y="333"/>
                  </a:lnTo>
                  <a:lnTo>
                    <a:pt x="476" y="321"/>
                  </a:lnTo>
                  <a:lnTo>
                    <a:pt x="474" y="308"/>
                  </a:lnTo>
                  <a:lnTo>
                    <a:pt x="488" y="259"/>
                  </a:lnTo>
                  <a:lnTo>
                    <a:pt x="453" y="220"/>
                  </a:lnTo>
                  <a:lnTo>
                    <a:pt x="396" y="181"/>
                  </a:lnTo>
                  <a:lnTo>
                    <a:pt x="384" y="169"/>
                  </a:lnTo>
                  <a:lnTo>
                    <a:pt x="372" y="141"/>
                  </a:lnTo>
                  <a:lnTo>
                    <a:pt x="354" y="144"/>
                  </a:lnTo>
                  <a:lnTo>
                    <a:pt x="329" y="141"/>
                  </a:lnTo>
                  <a:lnTo>
                    <a:pt x="264" y="97"/>
                  </a:lnTo>
                  <a:lnTo>
                    <a:pt x="12" y="0"/>
                  </a:lnTo>
                  <a:lnTo>
                    <a:pt x="19" y="421"/>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75" name="Freeform 87"/>
            <p:cNvSpPr>
              <a:spLocks/>
            </p:cNvSpPr>
            <p:nvPr>
              <p:custDataLst>
                <p:tags r:id="rId4"/>
              </p:custDataLst>
            </p:nvPr>
          </p:nvSpPr>
          <p:spPr bwMode="invGray">
            <a:xfrm>
              <a:off x="4629331" y="4015143"/>
              <a:ext cx="643372" cy="508532"/>
            </a:xfrm>
            <a:custGeom>
              <a:avLst/>
              <a:gdLst/>
              <a:ahLst/>
              <a:cxnLst>
                <a:cxn ang="0">
                  <a:pos x="2912" y="48"/>
                </a:cxn>
                <a:cxn ang="0">
                  <a:pos x="2831" y="212"/>
                </a:cxn>
                <a:cxn ang="0">
                  <a:pos x="2806" y="489"/>
                </a:cxn>
                <a:cxn ang="0">
                  <a:pos x="2686" y="811"/>
                </a:cxn>
                <a:cxn ang="0">
                  <a:pos x="2507" y="714"/>
                </a:cxn>
                <a:cxn ang="0">
                  <a:pos x="2318" y="608"/>
                </a:cxn>
                <a:cxn ang="0">
                  <a:pos x="2240" y="390"/>
                </a:cxn>
                <a:cxn ang="0">
                  <a:pos x="2303" y="236"/>
                </a:cxn>
                <a:cxn ang="0">
                  <a:pos x="2281" y="189"/>
                </a:cxn>
                <a:cxn ang="0">
                  <a:pos x="2130" y="136"/>
                </a:cxn>
                <a:cxn ang="0">
                  <a:pos x="1924" y="72"/>
                </a:cxn>
                <a:cxn ang="0">
                  <a:pos x="1921" y="99"/>
                </a:cxn>
                <a:cxn ang="0">
                  <a:pos x="1747" y="180"/>
                </a:cxn>
                <a:cxn ang="0">
                  <a:pos x="1684" y="303"/>
                </a:cxn>
                <a:cxn ang="0">
                  <a:pos x="1610" y="423"/>
                </a:cxn>
                <a:cxn ang="0">
                  <a:pos x="1563" y="474"/>
                </a:cxn>
                <a:cxn ang="0">
                  <a:pos x="1435" y="416"/>
                </a:cxn>
                <a:cxn ang="0">
                  <a:pos x="1313" y="383"/>
                </a:cxn>
                <a:cxn ang="0">
                  <a:pos x="1182" y="508"/>
                </a:cxn>
                <a:cxn ang="0">
                  <a:pos x="1113" y="608"/>
                </a:cxn>
                <a:cxn ang="0">
                  <a:pos x="1031" y="657"/>
                </a:cxn>
                <a:cxn ang="0">
                  <a:pos x="1026" y="763"/>
                </a:cxn>
                <a:cxn ang="0">
                  <a:pos x="888" y="798"/>
                </a:cxn>
                <a:cxn ang="0">
                  <a:pos x="768" y="1047"/>
                </a:cxn>
                <a:cxn ang="0">
                  <a:pos x="545" y="1133"/>
                </a:cxn>
                <a:cxn ang="0">
                  <a:pos x="248" y="1265"/>
                </a:cxn>
                <a:cxn ang="0">
                  <a:pos x="85" y="1335"/>
                </a:cxn>
                <a:cxn ang="0">
                  <a:pos x="38" y="1685"/>
                </a:cxn>
                <a:cxn ang="0">
                  <a:pos x="28" y="1787"/>
                </a:cxn>
                <a:cxn ang="0">
                  <a:pos x="20" y="1868"/>
                </a:cxn>
                <a:cxn ang="0">
                  <a:pos x="90" y="2081"/>
                </a:cxn>
                <a:cxn ang="0">
                  <a:pos x="259" y="2578"/>
                </a:cxn>
                <a:cxn ang="0">
                  <a:pos x="188" y="2833"/>
                </a:cxn>
                <a:cxn ang="0">
                  <a:pos x="440" y="3015"/>
                </a:cxn>
                <a:cxn ang="0">
                  <a:pos x="643" y="2879"/>
                </a:cxn>
                <a:cxn ang="0">
                  <a:pos x="913" y="2861"/>
                </a:cxn>
                <a:cxn ang="0">
                  <a:pos x="1276" y="2646"/>
                </a:cxn>
                <a:cxn ang="0">
                  <a:pos x="1747" y="2554"/>
                </a:cxn>
                <a:cxn ang="0">
                  <a:pos x="1927" y="2599"/>
                </a:cxn>
                <a:cxn ang="0">
                  <a:pos x="2066" y="2722"/>
                </a:cxn>
                <a:cxn ang="0">
                  <a:pos x="2188" y="2909"/>
                </a:cxn>
                <a:cxn ang="0">
                  <a:pos x="2376" y="2796"/>
                </a:cxn>
                <a:cxn ang="0">
                  <a:pos x="2446" y="2779"/>
                </a:cxn>
                <a:cxn ang="0">
                  <a:pos x="2388" y="2994"/>
                </a:cxn>
                <a:cxn ang="0">
                  <a:pos x="2408" y="3033"/>
                </a:cxn>
                <a:cxn ang="0">
                  <a:pos x="2466" y="3082"/>
                </a:cxn>
                <a:cxn ang="0">
                  <a:pos x="2618" y="3163"/>
                </a:cxn>
                <a:cxn ang="0">
                  <a:pos x="2796" y="3455"/>
                </a:cxn>
                <a:cxn ang="0">
                  <a:pos x="3066" y="3460"/>
                </a:cxn>
                <a:cxn ang="0">
                  <a:pos x="3187" y="3453"/>
                </a:cxn>
                <a:cxn ang="0">
                  <a:pos x="3341" y="3473"/>
                </a:cxn>
                <a:cxn ang="0">
                  <a:pos x="3645" y="3073"/>
                </a:cxn>
                <a:cxn ang="0">
                  <a:pos x="3779" y="2747"/>
                </a:cxn>
                <a:cxn ang="0">
                  <a:pos x="3918" y="2467"/>
                </a:cxn>
                <a:cxn ang="0">
                  <a:pos x="3921" y="1977"/>
                </a:cxn>
                <a:cxn ang="0">
                  <a:pos x="3859" y="1709"/>
                </a:cxn>
                <a:cxn ang="0">
                  <a:pos x="3742" y="1570"/>
                </a:cxn>
                <a:cxn ang="0">
                  <a:pos x="3626" y="1420"/>
                </a:cxn>
                <a:cxn ang="0">
                  <a:pos x="3497" y="1110"/>
                </a:cxn>
                <a:cxn ang="0">
                  <a:pos x="3242" y="911"/>
                </a:cxn>
                <a:cxn ang="0">
                  <a:pos x="3156" y="564"/>
                </a:cxn>
                <a:cxn ang="0">
                  <a:pos x="3056" y="418"/>
                </a:cxn>
              </a:cxnLst>
              <a:rect l="0" t="0" r="r" b="b"/>
              <a:pathLst>
                <a:path w="3967" h="3543">
                  <a:moveTo>
                    <a:pt x="2973" y="224"/>
                  </a:moveTo>
                  <a:lnTo>
                    <a:pt x="2966" y="210"/>
                  </a:lnTo>
                  <a:lnTo>
                    <a:pt x="2935" y="190"/>
                  </a:lnTo>
                  <a:lnTo>
                    <a:pt x="2954" y="143"/>
                  </a:lnTo>
                  <a:lnTo>
                    <a:pt x="2949" y="129"/>
                  </a:lnTo>
                  <a:lnTo>
                    <a:pt x="2932" y="129"/>
                  </a:lnTo>
                  <a:lnTo>
                    <a:pt x="2920" y="118"/>
                  </a:lnTo>
                  <a:lnTo>
                    <a:pt x="2912" y="48"/>
                  </a:lnTo>
                  <a:lnTo>
                    <a:pt x="2903" y="21"/>
                  </a:lnTo>
                  <a:lnTo>
                    <a:pt x="2872" y="0"/>
                  </a:lnTo>
                  <a:lnTo>
                    <a:pt x="2852" y="28"/>
                  </a:lnTo>
                  <a:lnTo>
                    <a:pt x="2849" y="72"/>
                  </a:lnTo>
                  <a:lnTo>
                    <a:pt x="2835" y="122"/>
                  </a:lnTo>
                  <a:lnTo>
                    <a:pt x="2809" y="173"/>
                  </a:lnTo>
                  <a:lnTo>
                    <a:pt x="2808" y="183"/>
                  </a:lnTo>
                  <a:lnTo>
                    <a:pt x="2831" y="212"/>
                  </a:lnTo>
                  <a:lnTo>
                    <a:pt x="2825" y="228"/>
                  </a:lnTo>
                  <a:lnTo>
                    <a:pt x="2810" y="236"/>
                  </a:lnTo>
                  <a:lnTo>
                    <a:pt x="2800" y="252"/>
                  </a:lnTo>
                  <a:lnTo>
                    <a:pt x="2792" y="342"/>
                  </a:lnTo>
                  <a:lnTo>
                    <a:pt x="2808" y="379"/>
                  </a:lnTo>
                  <a:lnTo>
                    <a:pt x="2788" y="439"/>
                  </a:lnTo>
                  <a:lnTo>
                    <a:pt x="2786" y="455"/>
                  </a:lnTo>
                  <a:lnTo>
                    <a:pt x="2806" y="489"/>
                  </a:lnTo>
                  <a:lnTo>
                    <a:pt x="2812" y="513"/>
                  </a:lnTo>
                  <a:lnTo>
                    <a:pt x="2793" y="550"/>
                  </a:lnTo>
                  <a:lnTo>
                    <a:pt x="2781" y="588"/>
                  </a:lnTo>
                  <a:lnTo>
                    <a:pt x="2772" y="659"/>
                  </a:lnTo>
                  <a:lnTo>
                    <a:pt x="2754" y="719"/>
                  </a:lnTo>
                  <a:lnTo>
                    <a:pt x="2722" y="791"/>
                  </a:lnTo>
                  <a:lnTo>
                    <a:pt x="2712" y="800"/>
                  </a:lnTo>
                  <a:lnTo>
                    <a:pt x="2686" y="811"/>
                  </a:lnTo>
                  <a:lnTo>
                    <a:pt x="2668" y="821"/>
                  </a:lnTo>
                  <a:lnTo>
                    <a:pt x="2649" y="825"/>
                  </a:lnTo>
                  <a:lnTo>
                    <a:pt x="2625" y="816"/>
                  </a:lnTo>
                  <a:lnTo>
                    <a:pt x="2571" y="777"/>
                  </a:lnTo>
                  <a:lnTo>
                    <a:pt x="2563" y="767"/>
                  </a:lnTo>
                  <a:lnTo>
                    <a:pt x="2552" y="733"/>
                  </a:lnTo>
                  <a:lnTo>
                    <a:pt x="2543" y="724"/>
                  </a:lnTo>
                  <a:lnTo>
                    <a:pt x="2507" y="714"/>
                  </a:lnTo>
                  <a:lnTo>
                    <a:pt x="2487" y="712"/>
                  </a:lnTo>
                  <a:lnTo>
                    <a:pt x="2473" y="705"/>
                  </a:lnTo>
                  <a:lnTo>
                    <a:pt x="2442" y="677"/>
                  </a:lnTo>
                  <a:lnTo>
                    <a:pt x="2424" y="652"/>
                  </a:lnTo>
                  <a:lnTo>
                    <a:pt x="2356" y="608"/>
                  </a:lnTo>
                  <a:lnTo>
                    <a:pt x="2344" y="606"/>
                  </a:lnTo>
                  <a:lnTo>
                    <a:pt x="2330" y="613"/>
                  </a:lnTo>
                  <a:lnTo>
                    <a:pt x="2318" y="608"/>
                  </a:lnTo>
                  <a:lnTo>
                    <a:pt x="2296" y="574"/>
                  </a:lnTo>
                  <a:lnTo>
                    <a:pt x="2261" y="539"/>
                  </a:lnTo>
                  <a:lnTo>
                    <a:pt x="2215" y="504"/>
                  </a:lnTo>
                  <a:lnTo>
                    <a:pt x="2193" y="482"/>
                  </a:lnTo>
                  <a:lnTo>
                    <a:pt x="2191" y="473"/>
                  </a:lnTo>
                  <a:lnTo>
                    <a:pt x="2199" y="446"/>
                  </a:lnTo>
                  <a:lnTo>
                    <a:pt x="2224" y="420"/>
                  </a:lnTo>
                  <a:lnTo>
                    <a:pt x="2240" y="390"/>
                  </a:lnTo>
                  <a:lnTo>
                    <a:pt x="2248" y="353"/>
                  </a:lnTo>
                  <a:lnTo>
                    <a:pt x="2233" y="333"/>
                  </a:lnTo>
                  <a:lnTo>
                    <a:pt x="2236" y="303"/>
                  </a:lnTo>
                  <a:lnTo>
                    <a:pt x="2252" y="286"/>
                  </a:lnTo>
                  <a:lnTo>
                    <a:pt x="2275" y="273"/>
                  </a:lnTo>
                  <a:lnTo>
                    <a:pt x="2298" y="273"/>
                  </a:lnTo>
                  <a:lnTo>
                    <a:pt x="2302" y="259"/>
                  </a:lnTo>
                  <a:lnTo>
                    <a:pt x="2303" y="236"/>
                  </a:lnTo>
                  <a:lnTo>
                    <a:pt x="2311" y="224"/>
                  </a:lnTo>
                  <a:lnTo>
                    <a:pt x="2317" y="201"/>
                  </a:lnTo>
                  <a:lnTo>
                    <a:pt x="2336" y="180"/>
                  </a:lnTo>
                  <a:lnTo>
                    <a:pt x="2328" y="171"/>
                  </a:lnTo>
                  <a:lnTo>
                    <a:pt x="2314" y="166"/>
                  </a:lnTo>
                  <a:lnTo>
                    <a:pt x="2293" y="141"/>
                  </a:lnTo>
                  <a:lnTo>
                    <a:pt x="2286" y="146"/>
                  </a:lnTo>
                  <a:lnTo>
                    <a:pt x="2281" y="189"/>
                  </a:lnTo>
                  <a:lnTo>
                    <a:pt x="2261" y="196"/>
                  </a:lnTo>
                  <a:lnTo>
                    <a:pt x="2245" y="171"/>
                  </a:lnTo>
                  <a:lnTo>
                    <a:pt x="2217" y="150"/>
                  </a:lnTo>
                  <a:lnTo>
                    <a:pt x="2197" y="148"/>
                  </a:lnTo>
                  <a:lnTo>
                    <a:pt x="2171" y="173"/>
                  </a:lnTo>
                  <a:lnTo>
                    <a:pt x="2166" y="173"/>
                  </a:lnTo>
                  <a:lnTo>
                    <a:pt x="2148" y="168"/>
                  </a:lnTo>
                  <a:lnTo>
                    <a:pt x="2130" y="136"/>
                  </a:lnTo>
                  <a:lnTo>
                    <a:pt x="2114" y="134"/>
                  </a:lnTo>
                  <a:lnTo>
                    <a:pt x="2096" y="143"/>
                  </a:lnTo>
                  <a:lnTo>
                    <a:pt x="2012" y="122"/>
                  </a:lnTo>
                  <a:lnTo>
                    <a:pt x="1996" y="115"/>
                  </a:lnTo>
                  <a:lnTo>
                    <a:pt x="1966" y="90"/>
                  </a:lnTo>
                  <a:lnTo>
                    <a:pt x="1951" y="72"/>
                  </a:lnTo>
                  <a:lnTo>
                    <a:pt x="1935" y="78"/>
                  </a:lnTo>
                  <a:lnTo>
                    <a:pt x="1924" y="72"/>
                  </a:lnTo>
                  <a:lnTo>
                    <a:pt x="1897" y="46"/>
                  </a:lnTo>
                  <a:lnTo>
                    <a:pt x="1880" y="48"/>
                  </a:lnTo>
                  <a:lnTo>
                    <a:pt x="1864" y="55"/>
                  </a:lnTo>
                  <a:lnTo>
                    <a:pt x="1861" y="65"/>
                  </a:lnTo>
                  <a:lnTo>
                    <a:pt x="1872" y="74"/>
                  </a:lnTo>
                  <a:lnTo>
                    <a:pt x="1889" y="69"/>
                  </a:lnTo>
                  <a:lnTo>
                    <a:pt x="1909" y="83"/>
                  </a:lnTo>
                  <a:lnTo>
                    <a:pt x="1921" y="99"/>
                  </a:lnTo>
                  <a:lnTo>
                    <a:pt x="1933" y="148"/>
                  </a:lnTo>
                  <a:lnTo>
                    <a:pt x="1931" y="152"/>
                  </a:lnTo>
                  <a:lnTo>
                    <a:pt x="1921" y="160"/>
                  </a:lnTo>
                  <a:lnTo>
                    <a:pt x="1898" y="168"/>
                  </a:lnTo>
                  <a:lnTo>
                    <a:pt x="1815" y="175"/>
                  </a:lnTo>
                  <a:lnTo>
                    <a:pt x="1779" y="155"/>
                  </a:lnTo>
                  <a:lnTo>
                    <a:pt x="1763" y="159"/>
                  </a:lnTo>
                  <a:lnTo>
                    <a:pt x="1747" y="180"/>
                  </a:lnTo>
                  <a:lnTo>
                    <a:pt x="1757" y="203"/>
                  </a:lnTo>
                  <a:lnTo>
                    <a:pt x="1745" y="212"/>
                  </a:lnTo>
                  <a:lnTo>
                    <a:pt x="1713" y="215"/>
                  </a:lnTo>
                  <a:lnTo>
                    <a:pt x="1709" y="217"/>
                  </a:lnTo>
                  <a:lnTo>
                    <a:pt x="1685" y="265"/>
                  </a:lnTo>
                  <a:lnTo>
                    <a:pt x="1685" y="280"/>
                  </a:lnTo>
                  <a:lnTo>
                    <a:pt x="1689" y="289"/>
                  </a:lnTo>
                  <a:lnTo>
                    <a:pt x="1684" y="303"/>
                  </a:lnTo>
                  <a:lnTo>
                    <a:pt x="1672" y="317"/>
                  </a:lnTo>
                  <a:lnTo>
                    <a:pt x="1648" y="332"/>
                  </a:lnTo>
                  <a:lnTo>
                    <a:pt x="1639" y="344"/>
                  </a:lnTo>
                  <a:lnTo>
                    <a:pt x="1639" y="367"/>
                  </a:lnTo>
                  <a:lnTo>
                    <a:pt x="1612" y="397"/>
                  </a:lnTo>
                  <a:lnTo>
                    <a:pt x="1607" y="402"/>
                  </a:lnTo>
                  <a:lnTo>
                    <a:pt x="1607" y="414"/>
                  </a:lnTo>
                  <a:lnTo>
                    <a:pt x="1610" y="423"/>
                  </a:lnTo>
                  <a:lnTo>
                    <a:pt x="1636" y="444"/>
                  </a:lnTo>
                  <a:lnTo>
                    <a:pt x="1648" y="462"/>
                  </a:lnTo>
                  <a:lnTo>
                    <a:pt x="1647" y="476"/>
                  </a:lnTo>
                  <a:lnTo>
                    <a:pt x="1633" y="492"/>
                  </a:lnTo>
                  <a:lnTo>
                    <a:pt x="1627" y="518"/>
                  </a:lnTo>
                  <a:lnTo>
                    <a:pt x="1612" y="511"/>
                  </a:lnTo>
                  <a:lnTo>
                    <a:pt x="1585" y="483"/>
                  </a:lnTo>
                  <a:lnTo>
                    <a:pt x="1563" y="474"/>
                  </a:lnTo>
                  <a:lnTo>
                    <a:pt x="1512" y="471"/>
                  </a:lnTo>
                  <a:lnTo>
                    <a:pt x="1504" y="478"/>
                  </a:lnTo>
                  <a:lnTo>
                    <a:pt x="1485" y="514"/>
                  </a:lnTo>
                  <a:lnTo>
                    <a:pt x="1473" y="530"/>
                  </a:lnTo>
                  <a:lnTo>
                    <a:pt x="1466" y="520"/>
                  </a:lnTo>
                  <a:lnTo>
                    <a:pt x="1469" y="487"/>
                  </a:lnTo>
                  <a:lnTo>
                    <a:pt x="1463" y="448"/>
                  </a:lnTo>
                  <a:lnTo>
                    <a:pt x="1435" y="416"/>
                  </a:lnTo>
                  <a:lnTo>
                    <a:pt x="1420" y="388"/>
                  </a:lnTo>
                  <a:lnTo>
                    <a:pt x="1408" y="377"/>
                  </a:lnTo>
                  <a:lnTo>
                    <a:pt x="1385" y="372"/>
                  </a:lnTo>
                  <a:lnTo>
                    <a:pt x="1354" y="339"/>
                  </a:lnTo>
                  <a:lnTo>
                    <a:pt x="1346" y="365"/>
                  </a:lnTo>
                  <a:lnTo>
                    <a:pt x="1336" y="377"/>
                  </a:lnTo>
                  <a:lnTo>
                    <a:pt x="1324" y="407"/>
                  </a:lnTo>
                  <a:lnTo>
                    <a:pt x="1313" y="383"/>
                  </a:lnTo>
                  <a:lnTo>
                    <a:pt x="1297" y="374"/>
                  </a:lnTo>
                  <a:lnTo>
                    <a:pt x="1280" y="390"/>
                  </a:lnTo>
                  <a:lnTo>
                    <a:pt x="1256" y="448"/>
                  </a:lnTo>
                  <a:lnTo>
                    <a:pt x="1222" y="446"/>
                  </a:lnTo>
                  <a:lnTo>
                    <a:pt x="1203" y="452"/>
                  </a:lnTo>
                  <a:lnTo>
                    <a:pt x="1187" y="460"/>
                  </a:lnTo>
                  <a:lnTo>
                    <a:pt x="1190" y="489"/>
                  </a:lnTo>
                  <a:lnTo>
                    <a:pt x="1182" y="508"/>
                  </a:lnTo>
                  <a:lnTo>
                    <a:pt x="1178" y="535"/>
                  </a:lnTo>
                  <a:lnTo>
                    <a:pt x="1182" y="560"/>
                  </a:lnTo>
                  <a:lnTo>
                    <a:pt x="1174" y="562"/>
                  </a:lnTo>
                  <a:lnTo>
                    <a:pt x="1142" y="541"/>
                  </a:lnTo>
                  <a:lnTo>
                    <a:pt x="1136" y="544"/>
                  </a:lnTo>
                  <a:lnTo>
                    <a:pt x="1116" y="564"/>
                  </a:lnTo>
                  <a:lnTo>
                    <a:pt x="1111" y="592"/>
                  </a:lnTo>
                  <a:lnTo>
                    <a:pt x="1113" y="608"/>
                  </a:lnTo>
                  <a:lnTo>
                    <a:pt x="1107" y="636"/>
                  </a:lnTo>
                  <a:lnTo>
                    <a:pt x="1127" y="643"/>
                  </a:lnTo>
                  <a:lnTo>
                    <a:pt x="1157" y="668"/>
                  </a:lnTo>
                  <a:lnTo>
                    <a:pt x="1144" y="664"/>
                  </a:lnTo>
                  <a:lnTo>
                    <a:pt x="1101" y="668"/>
                  </a:lnTo>
                  <a:lnTo>
                    <a:pt x="1073" y="654"/>
                  </a:lnTo>
                  <a:lnTo>
                    <a:pt x="1033" y="652"/>
                  </a:lnTo>
                  <a:lnTo>
                    <a:pt x="1031" y="657"/>
                  </a:lnTo>
                  <a:lnTo>
                    <a:pt x="1030" y="687"/>
                  </a:lnTo>
                  <a:lnTo>
                    <a:pt x="1039" y="701"/>
                  </a:lnTo>
                  <a:lnTo>
                    <a:pt x="1063" y="714"/>
                  </a:lnTo>
                  <a:lnTo>
                    <a:pt x="1066" y="721"/>
                  </a:lnTo>
                  <a:lnTo>
                    <a:pt x="1058" y="754"/>
                  </a:lnTo>
                  <a:lnTo>
                    <a:pt x="1045" y="751"/>
                  </a:lnTo>
                  <a:lnTo>
                    <a:pt x="1027" y="738"/>
                  </a:lnTo>
                  <a:lnTo>
                    <a:pt x="1026" y="763"/>
                  </a:lnTo>
                  <a:lnTo>
                    <a:pt x="1018" y="795"/>
                  </a:lnTo>
                  <a:lnTo>
                    <a:pt x="1006" y="781"/>
                  </a:lnTo>
                  <a:lnTo>
                    <a:pt x="978" y="707"/>
                  </a:lnTo>
                  <a:lnTo>
                    <a:pt x="964" y="684"/>
                  </a:lnTo>
                  <a:lnTo>
                    <a:pt x="952" y="675"/>
                  </a:lnTo>
                  <a:lnTo>
                    <a:pt x="933" y="712"/>
                  </a:lnTo>
                  <a:lnTo>
                    <a:pt x="886" y="772"/>
                  </a:lnTo>
                  <a:lnTo>
                    <a:pt x="888" y="798"/>
                  </a:lnTo>
                  <a:lnTo>
                    <a:pt x="898" y="842"/>
                  </a:lnTo>
                  <a:lnTo>
                    <a:pt x="901" y="865"/>
                  </a:lnTo>
                  <a:lnTo>
                    <a:pt x="898" y="874"/>
                  </a:lnTo>
                  <a:lnTo>
                    <a:pt x="855" y="909"/>
                  </a:lnTo>
                  <a:lnTo>
                    <a:pt x="838" y="929"/>
                  </a:lnTo>
                  <a:lnTo>
                    <a:pt x="818" y="980"/>
                  </a:lnTo>
                  <a:lnTo>
                    <a:pt x="798" y="1012"/>
                  </a:lnTo>
                  <a:lnTo>
                    <a:pt x="768" y="1047"/>
                  </a:lnTo>
                  <a:lnTo>
                    <a:pt x="752" y="1059"/>
                  </a:lnTo>
                  <a:lnTo>
                    <a:pt x="663" y="1102"/>
                  </a:lnTo>
                  <a:lnTo>
                    <a:pt x="636" y="1103"/>
                  </a:lnTo>
                  <a:lnTo>
                    <a:pt x="597" y="1091"/>
                  </a:lnTo>
                  <a:lnTo>
                    <a:pt x="577" y="1089"/>
                  </a:lnTo>
                  <a:lnTo>
                    <a:pt x="571" y="1095"/>
                  </a:lnTo>
                  <a:lnTo>
                    <a:pt x="559" y="1125"/>
                  </a:lnTo>
                  <a:lnTo>
                    <a:pt x="545" y="1133"/>
                  </a:lnTo>
                  <a:lnTo>
                    <a:pt x="506" y="1137"/>
                  </a:lnTo>
                  <a:lnTo>
                    <a:pt x="483" y="1144"/>
                  </a:lnTo>
                  <a:lnTo>
                    <a:pt x="462" y="1169"/>
                  </a:lnTo>
                  <a:lnTo>
                    <a:pt x="448" y="1179"/>
                  </a:lnTo>
                  <a:lnTo>
                    <a:pt x="366" y="1183"/>
                  </a:lnTo>
                  <a:lnTo>
                    <a:pt x="332" y="1188"/>
                  </a:lnTo>
                  <a:lnTo>
                    <a:pt x="303" y="1206"/>
                  </a:lnTo>
                  <a:lnTo>
                    <a:pt x="248" y="1265"/>
                  </a:lnTo>
                  <a:lnTo>
                    <a:pt x="226" y="1283"/>
                  </a:lnTo>
                  <a:lnTo>
                    <a:pt x="139" y="1343"/>
                  </a:lnTo>
                  <a:lnTo>
                    <a:pt x="124" y="1401"/>
                  </a:lnTo>
                  <a:lnTo>
                    <a:pt x="117" y="1406"/>
                  </a:lnTo>
                  <a:lnTo>
                    <a:pt x="102" y="1404"/>
                  </a:lnTo>
                  <a:lnTo>
                    <a:pt x="97" y="1395"/>
                  </a:lnTo>
                  <a:lnTo>
                    <a:pt x="97" y="1371"/>
                  </a:lnTo>
                  <a:lnTo>
                    <a:pt x="85" y="1335"/>
                  </a:lnTo>
                  <a:lnTo>
                    <a:pt x="77" y="1362"/>
                  </a:lnTo>
                  <a:lnTo>
                    <a:pt x="57" y="1401"/>
                  </a:lnTo>
                  <a:lnTo>
                    <a:pt x="56" y="1420"/>
                  </a:lnTo>
                  <a:lnTo>
                    <a:pt x="66" y="1455"/>
                  </a:lnTo>
                  <a:lnTo>
                    <a:pt x="70" y="1514"/>
                  </a:lnTo>
                  <a:lnTo>
                    <a:pt x="62" y="1551"/>
                  </a:lnTo>
                  <a:lnTo>
                    <a:pt x="31" y="1612"/>
                  </a:lnTo>
                  <a:lnTo>
                    <a:pt x="38" y="1685"/>
                  </a:lnTo>
                  <a:lnTo>
                    <a:pt x="54" y="1724"/>
                  </a:lnTo>
                  <a:lnTo>
                    <a:pt x="113" y="1828"/>
                  </a:lnTo>
                  <a:lnTo>
                    <a:pt x="113" y="1859"/>
                  </a:lnTo>
                  <a:lnTo>
                    <a:pt x="99" y="1861"/>
                  </a:lnTo>
                  <a:lnTo>
                    <a:pt x="103" y="1893"/>
                  </a:lnTo>
                  <a:lnTo>
                    <a:pt x="82" y="1889"/>
                  </a:lnTo>
                  <a:lnTo>
                    <a:pt x="61" y="1835"/>
                  </a:lnTo>
                  <a:lnTo>
                    <a:pt x="28" y="1787"/>
                  </a:lnTo>
                  <a:lnTo>
                    <a:pt x="24" y="1803"/>
                  </a:lnTo>
                  <a:lnTo>
                    <a:pt x="33" y="1822"/>
                  </a:lnTo>
                  <a:lnTo>
                    <a:pt x="53" y="1845"/>
                  </a:lnTo>
                  <a:lnTo>
                    <a:pt x="68" y="1909"/>
                  </a:lnTo>
                  <a:lnTo>
                    <a:pt x="53" y="1907"/>
                  </a:lnTo>
                  <a:lnTo>
                    <a:pt x="38" y="1896"/>
                  </a:lnTo>
                  <a:lnTo>
                    <a:pt x="28" y="1877"/>
                  </a:lnTo>
                  <a:lnTo>
                    <a:pt x="20" y="1868"/>
                  </a:lnTo>
                  <a:lnTo>
                    <a:pt x="13" y="1843"/>
                  </a:lnTo>
                  <a:lnTo>
                    <a:pt x="5" y="1833"/>
                  </a:lnTo>
                  <a:lnTo>
                    <a:pt x="0" y="1845"/>
                  </a:lnTo>
                  <a:lnTo>
                    <a:pt x="12" y="1879"/>
                  </a:lnTo>
                  <a:lnTo>
                    <a:pt x="54" y="1936"/>
                  </a:lnTo>
                  <a:lnTo>
                    <a:pt x="87" y="2000"/>
                  </a:lnTo>
                  <a:lnTo>
                    <a:pt x="97" y="2030"/>
                  </a:lnTo>
                  <a:lnTo>
                    <a:pt x="90" y="2081"/>
                  </a:lnTo>
                  <a:lnTo>
                    <a:pt x="155" y="2192"/>
                  </a:lnTo>
                  <a:lnTo>
                    <a:pt x="176" y="2254"/>
                  </a:lnTo>
                  <a:lnTo>
                    <a:pt x="184" y="2292"/>
                  </a:lnTo>
                  <a:lnTo>
                    <a:pt x="183" y="2349"/>
                  </a:lnTo>
                  <a:lnTo>
                    <a:pt x="188" y="2397"/>
                  </a:lnTo>
                  <a:lnTo>
                    <a:pt x="199" y="2434"/>
                  </a:lnTo>
                  <a:lnTo>
                    <a:pt x="248" y="2545"/>
                  </a:lnTo>
                  <a:lnTo>
                    <a:pt x="259" y="2578"/>
                  </a:lnTo>
                  <a:lnTo>
                    <a:pt x="265" y="2615"/>
                  </a:lnTo>
                  <a:lnTo>
                    <a:pt x="268" y="2687"/>
                  </a:lnTo>
                  <a:lnTo>
                    <a:pt x="256" y="2766"/>
                  </a:lnTo>
                  <a:lnTo>
                    <a:pt x="248" y="2794"/>
                  </a:lnTo>
                  <a:lnTo>
                    <a:pt x="233" y="2819"/>
                  </a:lnTo>
                  <a:lnTo>
                    <a:pt x="212" y="2824"/>
                  </a:lnTo>
                  <a:lnTo>
                    <a:pt x="191" y="2817"/>
                  </a:lnTo>
                  <a:lnTo>
                    <a:pt x="188" y="2833"/>
                  </a:lnTo>
                  <a:lnTo>
                    <a:pt x="197" y="2906"/>
                  </a:lnTo>
                  <a:lnTo>
                    <a:pt x="203" y="2909"/>
                  </a:lnTo>
                  <a:lnTo>
                    <a:pt x="221" y="2913"/>
                  </a:lnTo>
                  <a:lnTo>
                    <a:pt x="253" y="2932"/>
                  </a:lnTo>
                  <a:lnTo>
                    <a:pt x="287" y="2973"/>
                  </a:lnTo>
                  <a:lnTo>
                    <a:pt x="315" y="2994"/>
                  </a:lnTo>
                  <a:lnTo>
                    <a:pt x="345" y="3006"/>
                  </a:lnTo>
                  <a:lnTo>
                    <a:pt x="440" y="3015"/>
                  </a:lnTo>
                  <a:lnTo>
                    <a:pt x="466" y="3010"/>
                  </a:lnTo>
                  <a:lnTo>
                    <a:pt x="507" y="2994"/>
                  </a:lnTo>
                  <a:lnTo>
                    <a:pt x="527" y="2971"/>
                  </a:lnTo>
                  <a:lnTo>
                    <a:pt x="552" y="2928"/>
                  </a:lnTo>
                  <a:lnTo>
                    <a:pt x="559" y="2927"/>
                  </a:lnTo>
                  <a:lnTo>
                    <a:pt x="601" y="2934"/>
                  </a:lnTo>
                  <a:lnTo>
                    <a:pt x="617" y="2925"/>
                  </a:lnTo>
                  <a:lnTo>
                    <a:pt x="643" y="2879"/>
                  </a:lnTo>
                  <a:lnTo>
                    <a:pt x="659" y="2865"/>
                  </a:lnTo>
                  <a:lnTo>
                    <a:pt x="690" y="2863"/>
                  </a:lnTo>
                  <a:lnTo>
                    <a:pt x="710" y="2865"/>
                  </a:lnTo>
                  <a:lnTo>
                    <a:pt x="821" y="2846"/>
                  </a:lnTo>
                  <a:lnTo>
                    <a:pt x="854" y="2846"/>
                  </a:lnTo>
                  <a:lnTo>
                    <a:pt x="866" y="2849"/>
                  </a:lnTo>
                  <a:lnTo>
                    <a:pt x="895" y="2874"/>
                  </a:lnTo>
                  <a:lnTo>
                    <a:pt x="913" y="2861"/>
                  </a:lnTo>
                  <a:lnTo>
                    <a:pt x="954" y="2854"/>
                  </a:lnTo>
                  <a:lnTo>
                    <a:pt x="1013" y="2854"/>
                  </a:lnTo>
                  <a:lnTo>
                    <a:pt x="1038" y="2839"/>
                  </a:lnTo>
                  <a:lnTo>
                    <a:pt x="1099" y="2738"/>
                  </a:lnTo>
                  <a:lnTo>
                    <a:pt x="1115" y="2726"/>
                  </a:lnTo>
                  <a:lnTo>
                    <a:pt x="1157" y="2713"/>
                  </a:lnTo>
                  <a:lnTo>
                    <a:pt x="1236" y="2662"/>
                  </a:lnTo>
                  <a:lnTo>
                    <a:pt x="1276" y="2646"/>
                  </a:lnTo>
                  <a:lnTo>
                    <a:pt x="1293" y="2643"/>
                  </a:lnTo>
                  <a:lnTo>
                    <a:pt x="1328" y="2645"/>
                  </a:lnTo>
                  <a:lnTo>
                    <a:pt x="1395" y="2639"/>
                  </a:lnTo>
                  <a:lnTo>
                    <a:pt x="1484" y="2608"/>
                  </a:lnTo>
                  <a:lnTo>
                    <a:pt x="1526" y="2582"/>
                  </a:lnTo>
                  <a:lnTo>
                    <a:pt x="1557" y="2569"/>
                  </a:lnTo>
                  <a:lnTo>
                    <a:pt x="1583" y="2562"/>
                  </a:lnTo>
                  <a:lnTo>
                    <a:pt x="1747" y="2554"/>
                  </a:lnTo>
                  <a:lnTo>
                    <a:pt x="1779" y="2541"/>
                  </a:lnTo>
                  <a:lnTo>
                    <a:pt x="1790" y="2541"/>
                  </a:lnTo>
                  <a:lnTo>
                    <a:pt x="1829" y="2566"/>
                  </a:lnTo>
                  <a:lnTo>
                    <a:pt x="1859" y="2596"/>
                  </a:lnTo>
                  <a:lnTo>
                    <a:pt x="1877" y="2608"/>
                  </a:lnTo>
                  <a:lnTo>
                    <a:pt x="1896" y="2608"/>
                  </a:lnTo>
                  <a:lnTo>
                    <a:pt x="1915" y="2599"/>
                  </a:lnTo>
                  <a:lnTo>
                    <a:pt x="1927" y="2599"/>
                  </a:lnTo>
                  <a:lnTo>
                    <a:pt x="1970" y="2632"/>
                  </a:lnTo>
                  <a:lnTo>
                    <a:pt x="1991" y="2637"/>
                  </a:lnTo>
                  <a:lnTo>
                    <a:pt x="2028" y="2627"/>
                  </a:lnTo>
                  <a:lnTo>
                    <a:pt x="2040" y="2634"/>
                  </a:lnTo>
                  <a:lnTo>
                    <a:pt x="2064" y="2662"/>
                  </a:lnTo>
                  <a:lnTo>
                    <a:pt x="2078" y="2685"/>
                  </a:lnTo>
                  <a:lnTo>
                    <a:pt x="2081" y="2703"/>
                  </a:lnTo>
                  <a:lnTo>
                    <a:pt x="2066" y="2722"/>
                  </a:lnTo>
                  <a:lnTo>
                    <a:pt x="2069" y="2738"/>
                  </a:lnTo>
                  <a:lnTo>
                    <a:pt x="2075" y="2752"/>
                  </a:lnTo>
                  <a:lnTo>
                    <a:pt x="2086" y="2757"/>
                  </a:lnTo>
                  <a:lnTo>
                    <a:pt x="2117" y="2754"/>
                  </a:lnTo>
                  <a:lnTo>
                    <a:pt x="2124" y="2766"/>
                  </a:lnTo>
                  <a:lnTo>
                    <a:pt x="2138" y="2810"/>
                  </a:lnTo>
                  <a:lnTo>
                    <a:pt x="2168" y="2856"/>
                  </a:lnTo>
                  <a:lnTo>
                    <a:pt x="2188" y="2909"/>
                  </a:lnTo>
                  <a:lnTo>
                    <a:pt x="2205" y="2988"/>
                  </a:lnTo>
                  <a:lnTo>
                    <a:pt x="2224" y="3008"/>
                  </a:lnTo>
                  <a:lnTo>
                    <a:pt x="2262" y="2920"/>
                  </a:lnTo>
                  <a:lnTo>
                    <a:pt x="2290" y="2886"/>
                  </a:lnTo>
                  <a:lnTo>
                    <a:pt x="2323" y="2858"/>
                  </a:lnTo>
                  <a:lnTo>
                    <a:pt x="2355" y="2844"/>
                  </a:lnTo>
                  <a:lnTo>
                    <a:pt x="2368" y="2824"/>
                  </a:lnTo>
                  <a:lnTo>
                    <a:pt x="2376" y="2796"/>
                  </a:lnTo>
                  <a:lnTo>
                    <a:pt x="2393" y="2759"/>
                  </a:lnTo>
                  <a:lnTo>
                    <a:pt x="2417" y="2743"/>
                  </a:lnTo>
                  <a:lnTo>
                    <a:pt x="2429" y="2727"/>
                  </a:lnTo>
                  <a:lnTo>
                    <a:pt x="2434" y="2687"/>
                  </a:lnTo>
                  <a:lnTo>
                    <a:pt x="2463" y="2743"/>
                  </a:lnTo>
                  <a:lnTo>
                    <a:pt x="2466" y="2757"/>
                  </a:lnTo>
                  <a:lnTo>
                    <a:pt x="2457" y="2779"/>
                  </a:lnTo>
                  <a:lnTo>
                    <a:pt x="2446" y="2779"/>
                  </a:lnTo>
                  <a:lnTo>
                    <a:pt x="2438" y="2786"/>
                  </a:lnTo>
                  <a:lnTo>
                    <a:pt x="2438" y="2810"/>
                  </a:lnTo>
                  <a:lnTo>
                    <a:pt x="2434" y="2833"/>
                  </a:lnTo>
                  <a:lnTo>
                    <a:pt x="2420" y="2861"/>
                  </a:lnTo>
                  <a:lnTo>
                    <a:pt x="2400" y="2911"/>
                  </a:lnTo>
                  <a:lnTo>
                    <a:pt x="2404" y="2969"/>
                  </a:lnTo>
                  <a:lnTo>
                    <a:pt x="2398" y="2985"/>
                  </a:lnTo>
                  <a:lnTo>
                    <a:pt x="2388" y="2994"/>
                  </a:lnTo>
                  <a:lnTo>
                    <a:pt x="2360" y="2990"/>
                  </a:lnTo>
                  <a:lnTo>
                    <a:pt x="2356" y="2997"/>
                  </a:lnTo>
                  <a:lnTo>
                    <a:pt x="2352" y="3020"/>
                  </a:lnTo>
                  <a:lnTo>
                    <a:pt x="2343" y="3043"/>
                  </a:lnTo>
                  <a:lnTo>
                    <a:pt x="2355" y="3041"/>
                  </a:lnTo>
                  <a:lnTo>
                    <a:pt x="2364" y="3041"/>
                  </a:lnTo>
                  <a:lnTo>
                    <a:pt x="2373" y="3033"/>
                  </a:lnTo>
                  <a:lnTo>
                    <a:pt x="2408" y="3033"/>
                  </a:lnTo>
                  <a:lnTo>
                    <a:pt x="2416" y="3025"/>
                  </a:lnTo>
                  <a:lnTo>
                    <a:pt x="2436" y="2941"/>
                  </a:lnTo>
                  <a:lnTo>
                    <a:pt x="2458" y="2897"/>
                  </a:lnTo>
                  <a:lnTo>
                    <a:pt x="2469" y="2918"/>
                  </a:lnTo>
                  <a:lnTo>
                    <a:pt x="2503" y="2973"/>
                  </a:lnTo>
                  <a:lnTo>
                    <a:pt x="2499" y="3020"/>
                  </a:lnTo>
                  <a:lnTo>
                    <a:pt x="2489" y="3054"/>
                  </a:lnTo>
                  <a:lnTo>
                    <a:pt x="2466" y="3082"/>
                  </a:lnTo>
                  <a:lnTo>
                    <a:pt x="2474" y="3093"/>
                  </a:lnTo>
                  <a:lnTo>
                    <a:pt x="2482" y="3096"/>
                  </a:lnTo>
                  <a:lnTo>
                    <a:pt x="2523" y="3085"/>
                  </a:lnTo>
                  <a:lnTo>
                    <a:pt x="2559" y="3063"/>
                  </a:lnTo>
                  <a:lnTo>
                    <a:pt x="2582" y="3063"/>
                  </a:lnTo>
                  <a:lnTo>
                    <a:pt x="2582" y="3087"/>
                  </a:lnTo>
                  <a:lnTo>
                    <a:pt x="2589" y="3119"/>
                  </a:lnTo>
                  <a:lnTo>
                    <a:pt x="2618" y="3163"/>
                  </a:lnTo>
                  <a:lnTo>
                    <a:pt x="2626" y="3193"/>
                  </a:lnTo>
                  <a:lnTo>
                    <a:pt x="2630" y="3218"/>
                  </a:lnTo>
                  <a:lnTo>
                    <a:pt x="2626" y="3281"/>
                  </a:lnTo>
                  <a:lnTo>
                    <a:pt x="2645" y="3335"/>
                  </a:lnTo>
                  <a:lnTo>
                    <a:pt x="2668" y="3355"/>
                  </a:lnTo>
                  <a:lnTo>
                    <a:pt x="2707" y="3406"/>
                  </a:lnTo>
                  <a:lnTo>
                    <a:pt x="2763" y="3445"/>
                  </a:lnTo>
                  <a:lnTo>
                    <a:pt x="2796" y="3455"/>
                  </a:lnTo>
                  <a:lnTo>
                    <a:pt x="2797" y="3448"/>
                  </a:lnTo>
                  <a:lnTo>
                    <a:pt x="2808" y="3439"/>
                  </a:lnTo>
                  <a:lnTo>
                    <a:pt x="2830" y="3441"/>
                  </a:lnTo>
                  <a:lnTo>
                    <a:pt x="2908" y="3475"/>
                  </a:lnTo>
                  <a:lnTo>
                    <a:pt x="2947" y="3501"/>
                  </a:lnTo>
                  <a:lnTo>
                    <a:pt x="2973" y="3515"/>
                  </a:lnTo>
                  <a:lnTo>
                    <a:pt x="2982" y="3513"/>
                  </a:lnTo>
                  <a:lnTo>
                    <a:pt x="3066" y="3460"/>
                  </a:lnTo>
                  <a:lnTo>
                    <a:pt x="3108" y="3445"/>
                  </a:lnTo>
                  <a:lnTo>
                    <a:pt x="3076" y="3416"/>
                  </a:lnTo>
                  <a:lnTo>
                    <a:pt x="3091" y="3402"/>
                  </a:lnTo>
                  <a:lnTo>
                    <a:pt x="3113" y="3392"/>
                  </a:lnTo>
                  <a:lnTo>
                    <a:pt x="3131" y="3392"/>
                  </a:lnTo>
                  <a:lnTo>
                    <a:pt x="3158" y="3415"/>
                  </a:lnTo>
                  <a:lnTo>
                    <a:pt x="3182" y="3443"/>
                  </a:lnTo>
                  <a:lnTo>
                    <a:pt x="3187" y="3453"/>
                  </a:lnTo>
                  <a:lnTo>
                    <a:pt x="3186" y="3482"/>
                  </a:lnTo>
                  <a:lnTo>
                    <a:pt x="3226" y="3503"/>
                  </a:lnTo>
                  <a:lnTo>
                    <a:pt x="3283" y="3543"/>
                  </a:lnTo>
                  <a:lnTo>
                    <a:pt x="3261" y="3505"/>
                  </a:lnTo>
                  <a:lnTo>
                    <a:pt x="3273" y="3505"/>
                  </a:lnTo>
                  <a:lnTo>
                    <a:pt x="3312" y="3497"/>
                  </a:lnTo>
                  <a:lnTo>
                    <a:pt x="3322" y="3480"/>
                  </a:lnTo>
                  <a:lnTo>
                    <a:pt x="3341" y="3473"/>
                  </a:lnTo>
                  <a:lnTo>
                    <a:pt x="3431" y="3397"/>
                  </a:lnTo>
                  <a:lnTo>
                    <a:pt x="3455" y="3386"/>
                  </a:lnTo>
                  <a:lnTo>
                    <a:pt x="3575" y="3374"/>
                  </a:lnTo>
                  <a:lnTo>
                    <a:pt x="3596" y="3355"/>
                  </a:lnTo>
                  <a:lnTo>
                    <a:pt x="3610" y="3333"/>
                  </a:lnTo>
                  <a:lnTo>
                    <a:pt x="3623" y="3294"/>
                  </a:lnTo>
                  <a:lnTo>
                    <a:pt x="3624" y="3197"/>
                  </a:lnTo>
                  <a:lnTo>
                    <a:pt x="3645" y="3073"/>
                  </a:lnTo>
                  <a:lnTo>
                    <a:pt x="3657" y="3054"/>
                  </a:lnTo>
                  <a:lnTo>
                    <a:pt x="3684" y="3033"/>
                  </a:lnTo>
                  <a:lnTo>
                    <a:pt x="3698" y="3015"/>
                  </a:lnTo>
                  <a:lnTo>
                    <a:pt x="3708" y="2983"/>
                  </a:lnTo>
                  <a:lnTo>
                    <a:pt x="3708" y="2944"/>
                  </a:lnTo>
                  <a:lnTo>
                    <a:pt x="3743" y="2877"/>
                  </a:lnTo>
                  <a:lnTo>
                    <a:pt x="3758" y="2787"/>
                  </a:lnTo>
                  <a:lnTo>
                    <a:pt x="3779" y="2747"/>
                  </a:lnTo>
                  <a:lnTo>
                    <a:pt x="3796" y="2720"/>
                  </a:lnTo>
                  <a:lnTo>
                    <a:pt x="3817" y="2713"/>
                  </a:lnTo>
                  <a:lnTo>
                    <a:pt x="3837" y="2703"/>
                  </a:lnTo>
                  <a:lnTo>
                    <a:pt x="3863" y="2655"/>
                  </a:lnTo>
                  <a:lnTo>
                    <a:pt x="3873" y="2615"/>
                  </a:lnTo>
                  <a:lnTo>
                    <a:pt x="3901" y="2559"/>
                  </a:lnTo>
                  <a:lnTo>
                    <a:pt x="3915" y="2513"/>
                  </a:lnTo>
                  <a:lnTo>
                    <a:pt x="3918" y="2467"/>
                  </a:lnTo>
                  <a:lnTo>
                    <a:pt x="3912" y="2421"/>
                  </a:lnTo>
                  <a:lnTo>
                    <a:pt x="3954" y="2224"/>
                  </a:lnTo>
                  <a:lnTo>
                    <a:pt x="3967" y="2183"/>
                  </a:lnTo>
                  <a:lnTo>
                    <a:pt x="3966" y="2141"/>
                  </a:lnTo>
                  <a:lnTo>
                    <a:pt x="3956" y="2093"/>
                  </a:lnTo>
                  <a:lnTo>
                    <a:pt x="3947" y="2067"/>
                  </a:lnTo>
                  <a:lnTo>
                    <a:pt x="3913" y="1994"/>
                  </a:lnTo>
                  <a:lnTo>
                    <a:pt x="3921" y="1977"/>
                  </a:lnTo>
                  <a:lnTo>
                    <a:pt x="3927" y="1952"/>
                  </a:lnTo>
                  <a:lnTo>
                    <a:pt x="3925" y="1854"/>
                  </a:lnTo>
                  <a:lnTo>
                    <a:pt x="3909" y="1780"/>
                  </a:lnTo>
                  <a:lnTo>
                    <a:pt x="3901" y="1759"/>
                  </a:lnTo>
                  <a:lnTo>
                    <a:pt x="3894" y="1754"/>
                  </a:lnTo>
                  <a:lnTo>
                    <a:pt x="3872" y="1746"/>
                  </a:lnTo>
                  <a:lnTo>
                    <a:pt x="3868" y="1739"/>
                  </a:lnTo>
                  <a:lnTo>
                    <a:pt x="3859" y="1709"/>
                  </a:lnTo>
                  <a:lnTo>
                    <a:pt x="3859" y="1695"/>
                  </a:lnTo>
                  <a:lnTo>
                    <a:pt x="3851" y="1678"/>
                  </a:lnTo>
                  <a:lnTo>
                    <a:pt x="3828" y="1669"/>
                  </a:lnTo>
                  <a:lnTo>
                    <a:pt x="3817" y="1646"/>
                  </a:lnTo>
                  <a:lnTo>
                    <a:pt x="3807" y="1612"/>
                  </a:lnTo>
                  <a:lnTo>
                    <a:pt x="3794" y="1597"/>
                  </a:lnTo>
                  <a:lnTo>
                    <a:pt x="3767" y="1588"/>
                  </a:lnTo>
                  <a:lnTo>
                    <a:pt x="3742" y="1570"/>
                  </a:lnTo>
                  <a:lnTo>
                    <a:pt x="3702" y="1528"/>
                  </a:lnTo>
                  <a:lnTo>
                    <a:pt x="3698" y="1431"/>
                  </a:lnTo>
                  <a:lnTo>
                    <a:pt x="3693" y="1415"/>
                  </a:lnTo>
                  <a:lnTo>
                    <a:pt x="3684" y="1408"/>
                  </a:lnTo>
                  <a:lnTo>
                    <a:pt x="3659" y="1399"/>
                  </a:lnTo>
                  <a:lnTo>
                    <a:pt x="3619" y="1371"/>
                  </a:lnTo>
                  <a:lnTo>
                    <a:pt x="3624" y="1413"/>
                  </a:lnTo>
                  <a:lnTo>
                    <a:pt x="3626" y="1420"/>
                  </a:lnTo>
                  <a:lnTo>
                    <a:pt x="3591" y="1401"/>
                  </a:lnTo>
                  <a:lnTo>
                    <a:pt x="3579" y="1385"/>
                  </a:lnTo>
                  <a:lnTo>
                    <a:pt x="3546" y="1247"/>
                  </a:lnTo>
                  <a:lnTo>
                    <a:pt x="3536" y="1216"/>
                  </a:lnTo>
                  <a:lnTo>
                    <a:pt x="3497" y="1190"/>
                  </a:lnTo>
                  <a:lnTo>
                    <a:pt x="3484" y="1165"/>
                  </a:lnTo>
                  <a:lnTo>
                    <a:pt x="3501" y="1121"/>
                  </a:lnTo>
                  <a:lnTo>
                    <a:pt x="3497" y="1110"/>
                  </a:lnTo>
                  <a:lnTo>
                    <a:pt x="3447" y="1107"/>
                  </a:lnTo>
                  <a:lnTo>
                    <a:pt x="3426" y="1098"/>
                  </a:lnTo>
                  <a:lnTo>
                    <a:pt x="3389" y="1068"/>
                  </a:lnTo>
                  <a:lnTo>
                    <a:pt x="3371" y="1033"/>
                  </a:lnTo>
                  <a:lnTo>
                    <a:pt x="3337" y="1028"/>
                  </a:lnTo>
                  <a:lnTo>
                    <a:pt x="3263" y="975"/>
                  </a:lnTo>
                  <a:lnTo>
                    <a:pt x="3254" y="955"/>
                  </a:lnTo>
                  <a:lnTo>
                    <a:pt x="3242" y="911"/>
                  </a:lnTo>
                  <a:lnTo>
                    <a:pt x="3224" y="876"/>
                  </a:lnTo>
                  <a:lnTo>
                    <a:pt x="3233" y="828"/>
                  </a:lnTo>
                  <a:lnTo>
                    <a:pt x="3231" y="786"/>
                  </a:lnTo>
                  <a:lnTo>
                    <a:pt x="3219" y="747"/>
                  </a:lnTo>
                  <a:lnTo>
                    <a:pt x="3178" y="677"/>
                  </a:lnTo>
                  <a:lnTo>
                    <a:pt x="3166" y="664"/>
                  </a:lnTo>
                  <a:lnTo>
                    <a:pt x="3168" y="606"/>
                  </a:lnTo>
                  <a:lnTo>
                    <a:pt x="3156" y="564"/>
                  </a:lnTo>
                  <a:lnTo>
                    <a:pt x="3152" y="513"/>
                  </a:lnTo>
                  <a:lnTo>
                    <a:pt x="3152" y="490"/>
                  </a:lnTo>
                  <a:lnTo>
                    <a:pt x="3145" y="482"/>
                  </a:lnTo>
                  <a:lnTo>
                    <a:pt x="3128" y="473"/>
                  </a:lnTo>
                  <a:lnTo>
                    <a:pt x="3104" y="452"/>
                  </a:lnTo>
                  <a:lnTo>
                    <a:pt x="3088" y="444"/>
                  </a:lnTo>
                  <a:lnTo>
                    <a:pt x="3072" y="409"/>
                  </a:lnTo>
                  <a:lnTo>
                    <a:pt x="3056" y="418"/>
                  </a:lnTo>
                  <a:lnTo>
                    <a:pt x="3042" y="436"/>
                  </a:lnTo>
                  <a:lnTo>
                    <a:pt x="3023" y="436"/>
                  </a:lnTo>
                  <a:lnTo>
                    <a:pt x="3010" y="420"/>
                  </a:lnTo>
                  <a:lnTo>
                    <a:pt x="2990" y="358"/>
                  </a:lnTo>
                  <a:lnTo>
                    <a:pt x="2984" y="325"/>
                  </a:lnTo>
                  <a:lnTo>
                    <a:pt x="2981" y="256"/>
                  </a:lnTo>
                  <a:lnTo>
                    <a:pt x="2973" y="224"/>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76" name="Freeform 89"/>
            <p:cNvSpPr>
              <a:spLocks/>
            </p:cNvSpPr>
            <p:nvPr>
              <p:custDataLst>
                <p:tags r:id="rId5"/>
              </p:custDataLst>
            </p:nvPr>
          </p:nvSpPr>
          <p:spPr bwMode="invGray">
            <a:xfrm>
              <a:off x="4643815" y="3746239"/>
              <a:ext cx="19313" cy="17349"/>
            </a:xfrm>
            <a:custGeom>
              <a:avLst/>
              <a:gdLst/>
              <a:ahLst/>
              <a:cxnLst>
                <a:cxn ang="0">
                  <a:pos x="75" y="0"/>
                </a:cxn>
                <a:cxn ang="0">
                  <a:pos x="65" y="4"/>
                </a:cxn>
                <a:cxn ang="0">
                  <a:pos x="36" y="53"/>
                </a:cxn>
                <a:cxn ang="0">
                  <a:pos x="9" y="58"/>
                </a:cxn>
                <a:cxn ang="0">
                  <a:pos x="0" y="65"/>
                </a:cxn>
                <a:cxn ang="0">
                  <a:pos x="3" y="72"/>
                </a:cxn>
                <a:cxn ang="0">
                  <a:pos x="5" y="92"/>
                </a:cxn>
                <a:cxn ang="0">
                  <a:pos x="16" y="92"/>
                </a:cxn>
                <a:cxn ang="0">
                  <a:pos x="21" y="104"/>
                </a:cxn>
                <a:cxn ang="0">
                  <a:pos x="34" y="118"/>
                </a:cxn>
                <a:cxn ang="0">
                  <a:pos x="52" y="104"/>
                </a:cxn>
                <a:cxn ang="0">
                  <a:pos x="106" y="83"/>
                </a:cxn>
                <a:cxn ang="0">
                  <a:pos x="106" y="78"/>
                </a:cxn>
                <a:cxn ang="0">
                  <a:pos x="96" y="67"/>
                </a:cxn>
                <a:cxn ang="0">
                  <a:pos x="96" y="55"/>
                </a:cxn>
                <a:cxn ang="0">
                  <a:pos x="98" y="49"/>
                </a:cxn>
                <a:cxn ang="0">
                  <a:pos x="91" y="25"/>
                </a:cxn>
                <a:cxn ang="0">
                  <a:pos x="86" y="16"/>
                </a:cxn>
                <a:cxn ang="0">
                  <a:pos x="78" y="19"/>
                </a:cxn>
                <a:cxn ang="0">
                  <a:pos x="73" y="14"/>
                </a:cxn>
                <a:cxn ang="0">
                  <a:pos x="75" y="0"/>
                </a:cxn>
              </a:cxnLst>
              <a:rect l="0" t="0" r="r" b="b"/>
              <a:pathLst>
                <a:path w="106" h="118">
                  <a:moveTo>
                    <a:pt x="75" y="0"/>
                  </a:moveTo>
                  <a:lnTo>
                    <a:pt x="65" y="4"/>
                  </a:lnTo>
                  <a:lnTo>
                    <a:pt x="36" y="53"/>
                  </a:lnTo>
                  <a:lnTo>
                    <a:pt x="9" y="58"/>
                  </a:lnTo>
                  <a:lnTo>
                    <a:pt x="0" y="65"/>
                  </a:lnTo>
                  <a:lnTo>
                    <a:pt x="3" y="72"/>
                  </a:lnTo>
                  <a:lnTo>
                    <a:pt x="5" y="92"/>
                  </a:lnTo>
                  <a:lnTo>
                    <a:pt x="16" y="92"/>
                  </a:lnTo>
                  <a:lnTo>
                    <a:pt x="21" y="104"/>
                  </a:lnTo>
                  <a:lnTo>
                    <a:pt x="34" y="118"/>
                  </a:lnTo>
                  <a:lnTo>
                    <a:pt x="52" y="104"/>
                  </a:lnTo>
                  <a:lnTo>
                    <a:pt x="106" y="83"/>
                  </a:lnTo>
                  <a:lnTo>
                    <a:pt x="106" y="78"/>
                  </a:lnTo>
                  <a:lnTo>
                    <a:pt x="96" y="67"/>
                  </a:lnTo>
                  <a:lnTo>
                    <a:pt x="96" y="55"/>
                  </a:lnTo>
                  <a:lnTo>
                    <a:pt x="98" y="49"/>
                  </a:lnTo>
                  <a:lnTo>
                    <a:pt x="91" y="25"/>
                  </a:lnTo>
                  <a:lnTo>
                    <a:pt x="86" y="16"/>
                  </a:lnTo>
                  <a:lnTo>
                    <a:pt x="78" y="19"/>
                  </a:lnTo>
                  <a:lnTo>
                    <a:pt x="73" y="14"/>
                  </a:lnTo>
                  <a:lnTo>
                    <a:pt x="75" y="0"/>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77" name="Freeform 90"/>
            <p:cNvSpPr>
              <a:spLocks/>
            </p:cNvSpPr>
            <p:nvPr>
              <p:custDataLst>
                <p:tags r:id="rId6"/>
              </p:custDataLst>
            </p:nvPr>
          </p:nvSpPr>
          <p:spPr bwMode="invGray">
            <a:xfrm>
              <a:off x="4915409" y="3838404"/>
              <a:ext cx="158127" cy="148548"/>
            </a:xfrm>
            <a:custGeom>
              <a:avLst/>
              <a:gdLst/>
              <a:ahLst/>
              <a:cxnLst>
                <a:cxn ang="0">
                  <a:pos x="650" y="129"/>
                </a:cxn>
                <a:cxn ang="0">
                  <a:pos x="593" y="169"/>
                </a:cxn>
                <a:cxn ang="0">
                  <a:pos x="589" y="201"/>
                </a:cxn>
                <a:cxn ang="0">
                  <a:pos x="526" y="220"/>
                </a:cxn>
                <a:cxn ang="0">
                  <a:pos x="458" y="317"/>
                </a:cxn>
                <a:cxn ang="0">
                  <a:pos x="410" y="352"/>
                </a:cxn>
                <a:cxn ang="0">
                  <a:pos x="383" y="343"/>
                </a:cxn>
                <a:cxn ang="0">
                  <a:pos x="364" y="325"/>
                </a:cxn>
                <a:cxn ang="0">
                  <a:pos x="347" y="261"/>
                </a:cxn>
                <a:cxn ang="0">
                  <a:pos x="334" y="289"/>
                </a:cxn>
                <a:cxn ang="0">
                  <a:pos x="315" y="272"/>
                </a:cxn>
                <a:cxn ang="0">
                  <a:pos x="297" y="192"/>
                </a:cxn>
                <a:cxn ang="0">
                  <a:pos x="289" y="153"/>
                </a:cxn>
                <a:cxn ang="0">
                  <a:pos x="297" y="93"/>
                </a:cxn>
                <a:cxn ang="0">
                  <a:pos x="238" y="48"/>
                </a:cxn>
                <a:cxn ang="0">
                  <a:pos x="117" y="0"/>
                </a:cxn>
                <a:cxn ang="0">
                  <a:pos x="76" y="35"/>
                </a:cxn>
                <a:cxn ang="0">
                  <a:pos x="15" y="58"/>
                </a:cxn>
                <a:cxn ang="0">
                  <a:pos x="12" y="102"/>
                </a:cxn>
                <a:cxn ang="0">
                  <a:pos x="56" y="125"/>
                </a:cxn>
                <a:cxn ang="0">
                  <a:pos x="82" y="150"/>
                </a:cxn>
                <a:cxn ang="0">
                  <a:pos x="94" y="196"/>
                </a:cxn>
                <a:cxn ang="0">
                  <a:pos x="159" y="217"/>
                </a:cxn>
                <a:cxn ang="0">
                  <a:pos x="222" y="217"/>
                </a:cxn>
                <a:cxn ang="0">
                  <a:pos x="264" y="201"/>
                </a:cxn>
                <a:cxn ang="0">
                  <a:pos x="277" y="222"/>
                </a:cxn>
                <a:cxn ang="0">
                  <a:pos x="266" y="256"/>
                </a:cxn>
                <a:cxn ang="0">
                  <a:pos x="209" y="245"/>
                </a:cxn>
                <a:cxn ang="0">
                  <a:pos x="163" y="280"/>
                </a:cxn>
                <a:cxn ang="0">
                  <a:pos x="129" y="270"/>
                </a:cxn>
                <a:cxn ang="0">
                  <a:pos x="93" y="268"/>
                </a:cxn>
                <a:cxn ang="0">
                  <a:pos x="94" y="291"/>
                </a:cxn>
                <a:cxn ang="0">
                  <a:pos x="166" y="336"/>
                </a:cxn>
                <a:cxn ang="0">
                  <a:pos x="179" y="371"/>
                </a:cxn>
                <a:cxn ang="0">
                  <a:pos x="162" y="392"/>
                </a:cxn>
                <a:cxn ang="0">
                  <a:pos x="184" y="438"/>
                </a:cxn>
                <a:cxn ang="0">
                  <a:pos x="228" y="405"/>
                </a:cxn>
                <a:cxn ang="0">
                  <a:pos x="246" y="338"/>
                </a:cxn>
                <a:cxn ang="0">
                  <a:pos x="264" y="310"/>
                </a:cxn>
                <a:cxn ang="0">
                  <a:pos x="265" y="348"/>
                </a:cxn>
                <a:cxn ang="0">
                  <a:pos x="291" y="400"/>
                </a:cxn>
                <a:cxn ang="0">
                  <a:pos x="327" y="414"/>
                </a:cxn>
                <a:cxn ang="0">
                  <a:pos x="363" y="410"/>
                </a:cxn>
                <a:cxn ang="0">
                  <a:pos x="364" y="442"/>
                </a:cxn>
                <a:cxn ang="0">
                  <a:pos x="424" y="472"/>
                </a:cxn>
                <a:cxn ang="0">
                  <a:pos x="620" y="537"/>
                </a:cxn>
                <a:cxn ang="0">
                  <a:pos x="710" y="662"/>
                </a:cxn>
                <a:cxn ang="0">
                  <a:pos x="734" y="717"/>
                </a:cxn>
                <a:cxn ang="0">
                  <a:pos x="781" y="759"/>
                </a:cxn>
                <a:cxn ang="0">
                  <a:pos x="765" y="768"/>
                </a:cxn>
                <a:cxn ang="0">
                  <a:pos x="744" y="773"/>
                </a:cxn>
                <a:cxn ang="0">
                  <a:pos x="794" y="842"/>
                </a:cxn>
                <a:cxn ang="0">
                  <a:pos x="773" y="892"/>
                </a:cxn>
                <a:cxn ang="0">
                  <a:pos x="790" y="913"/>
                </a:cxn>
                <a:cxn ang="0">
                  <a:pos x="875" y="902"/>
                </a:cxn>
                <a:cxn ang="0">
                  <a:pos x="969" y="1024"/>
                </a:cxn>
                <a:cxn ang="0">
                  <a:pos x="950" y="728"/>
                </a:cxn>
                <a:cxn ang="0">
                  <a:pos x="962" y="264"/>
                </a:cxn>
              </a:cxnLst>
              <a:rect l="0" t="0" r="r" b="b"/>
              <a:pathLst>
                <a:path w="969" h="1024">
                  <a:moveTo>
                    <a:pt x="666" y="127"/>
                  </a:moveTo>
                  <a:lnTo>
                    <a:pt x="650" y="129"/>
                  </a:lnTo>
                  <a:lnTo>
                    <a:pt x="604" y="160"/>
                  </a:lnTo>
                  <a:lnTo>
                    <a:pt x="593" y="169"/>
                  </a:lnTo>
                  <a:lnTo>
                    <a:pt x="593" y="196"/>
                  </a:lnTo>
                  <a:lnTo>
                    <a:pt x="589" y="201"/>
                  </a:lnTo>
                  <a:lnTo>
                    <a:pt x="573" y="208"/>
                  </a:lnTo>
                  <a:lnTo>
                    <a:pt x="526" y="220"/>
                  </a:lnTo>
                  <a:lnTo>
                    <a:pt x="511" y="220"/>
                  </a:lnTo>
                  <a:lnTo>
                    <a:pt x="458" y="317"/>
                  </a:lnTo>
                  <a:lnTo>
                    <a:pt x="436" y="341"/>
                  </a:lnTo>
                  <a:lnTo>
                    <a:pt x="410" y="352"/>
                  </a:lnTo>
                  <a:lnTo>
                    <a:pt x="395" y="350"/>
                  </a:lnTo>
                  <a:lnTo>
                    <a:pt x="383" y="343"/>
                  </a:lnTo>
                  <a:lnTo>
                    <a:pt x="372" y="334"/>
                  </a:lnTo>
                  <a:lnTo>
                    <a:pt x="364" y="325"/>
                  </a:lnTo>
                  <a:lnTo>
                    <a:pt x="350" y="268"/>
                  </a:lnTo>
                  <a:lnTo>
                    <a:pt x="347" y="261"/>
                  </a:lnTo>
                  <a:lnTo>
                    <a:pt x="342" y="254"/>
                  </a:lnTo>
                  <a:lnTo>
                    <a:pt x="334" y="289"/>
                  </a:lnTo>
                  <a:lnTo>
                    <a:pt x="324" y="282"/>
                  </a:lnTo>
                  <a:lnTo>
                    <a:pt x="315" y="272"/>
                  </a:lnTo>
                  <a:lnTo>
                    <a:pt x="301" y="219"/>
                  </a:lnTo>
                  <a:lnTo>
                    <a:pt x="297" y="192"/>
                  </a:lnTo>
                  <a:lnTo>
                    <a:pt x="286" y="173"/>
                  </a:lnTo>
                  <a:lnTo>
                    <a:pt x="289" y="153"/>
                  </a:lnTo>
                  <a:lnTo>
                    <a:pt x="302" y="113"/>
                  </a:lnTo>
                  <a:lnTo>
                    <a:pt x="297" y="93"/>
                  </a:lnTo>
                  <a:lnTo>
                    <a:pt x="278" y="56"/>
                  </a:lnTo>
                  <a:lnTo>
                    <a:pt x="238" y="48"/>
                  </a:lnTo>
                  <a:lnTo>
                    <a:pt x="150" y="5"/>
                  </a:lnTo>
                  <a:lnTo>
                    <a:pt x="117" y="0"/>
                  </a:lnTo>
                  <a:lnTo>
                    <a:pt x="98" y="14"/>
                  </a:lnTo>
                  <a:lnTo>
                    <a:pt x="76" y="35"/>
                  </a:lnTo>
                  <a:lnTo>
                    <a:pt x="36" y="56"/>
                  </a:lnTo>
                  <a:lnTo>
                    <a:pt x="15" y="58"/>
                  </a:lnTo>
                  <a:lnTo>
                    <a:pt x="15" y="88"/>
                  </a:lnTo>
                  <a:lnTo>
                    <a:pt x="12" y="102"/>
                  </a:lnTo>
                  <a:lnTo>
                    <a:pt x="0" y="118"/>
                  </a:lnTo>
                  <a:lnTo>
                    <a:pt x="56" y="125"/>
                  </a:lnTo>
                  <a:lnTo>
                    <a:pt x="74" y="132"/>
                  </a:lnTo>
                  <a:lnTo>
                    <a:pt x="82" y="150"/>
                  </a:lnTo>
                  <a:lnTo>
                    <a:pt x="89" y="185"/>
                  </a:lnTo>
                  <a:lnTo>
                    <a:pt x="94" y="196"/>
                  </a:lnTo>
                  <a:lnTo>
                    <a:pt x="114" y="212"/>
                  </a:lnTo>
                  <a:lnTo>
                    <a:pt x="159" y="217"/>
                  </a:lnTo>
                  <a:lnTo>
                    <a:pt x="192" y="213"/>
                  </a:lnTo>
                  <a:lnTo>
                    <a:pt x="222" y="217"/>
                  </a:lnTo>
                  <a:lnTo>
                    <a:pt x="249" y="212"/>
                  </a:lnTo>
                  <a:lnTo>
                    <a:pt x="264" y="201"/>
                  </a:lnTo>
                  <a:lnTo>
                    <a:pt x="274" y="201"/>
                  </a:lnTo>
                  <a:lnTo>
                    <a:pt x="277" y="222"/>
                  </a:lnTo>
                  <a:lnTo>
                    <a:pt x="273" y="249"/>
                  </a:lnTo>
                  <a:lnTo>
                    <a:pt x="266" y="256"/>
                  </a:lnTo>
                  <a:lnTo>
                    <a:pt x="222" y="257"/>
                  </a:lnTo>
                  <a:lnTo>
                    <a:pt x="209" y="245"/>
                  </a:lnTo>
                  <a:lnTo>
                    <a:pt x="201" y="242"/>
                  </a:lnTo>
                  <a:lnTo>
                    <a:pt x="163" y="280"/>
                  </a:lnTo>
                  <a:lnTo>
                    <a:pt x="155" y="282"/>
                  </a:lnTo>
                  <a:lnTo>
                    <a:pt x="129" y="270"/>
                  </a:lnTo>
                  <a:lnTo>
                    <a:pt x="113" y="264"/>
                  </a:lnTo>
                  <a:lnTo>
                    <a:pt x="93" y="268"/>
                  </a:lnTo>
                  <a:lnTo>
                    <a:pt x="92" y="279"/>
                  </a:lnTo>
                  <a:lnTo>
                    <a:pt x="94" y="291"/>
                  </a:lnTo>
                  <a:lnTo>
                    <a:pt x="110" y="293"/>
                  </a:lnTo>
                  <a:lnTo>
                    <a:pt x="166" y="336"/>
                  </a:lnTo>
                  <a:lnTo>
                    <a:pt x="173" y="348"/>
                  </a:lnTo>
                  <a:lnTo>
                    <a:pt x="179" y="371"/>
                  </a:lnTo>
                  <a:lnTo>
                    <a:pt x="163" y="385"/>
                  </a:lnTo>
                  <a:lnTo>
                    <a:pt x="162" y="392"/>
                  </a:lnTo>
                  <a:lnTo>
                    <a:pt x="176" y="430"/>
                  </a:lnTo>
                  <a:lnTo>
                    <a:pt x="184" y="438"/>
                  </a:lnTo>
                  <a:lnTo>
                    <a:pt x="215" y="419"/>
                  </a:lnTo>
                  <a:lnTo>
                    <a:pt x="228" y="405"/>
                  </a:lnTo>
                  <a:lnTo>
                    <a:pt x="240" y="373"/>
                  </a:lnTo>
                  <a:lnTo>
                    <a:pt x="246" y="338"/>
                  </a:lnTo>
                  <a:lnTo>
                    <a:pt x="257" y="316"/>
                  </a:lnTo>
                  <a:lnTo>
                    <a:pt x="264" y="310"/>
                  </a:lnTo>
                  <a:lnTo>
                    <a:pt x="271" y="324"/>
                  </a:lnTo>
                  <a:lnTo>
                    <a:pt x="265" y="348"/>
                  </a:lnTo>
                  <a:lnTo>
                    <a:pt x="274" y="380"/>
                  </a:lnTo>
                  <a:lnTo>
                    <a:pt x="291" y="400"/>
                  </a:lnTo>
                  <a:lnTo>
                    <a:pt x="310" y="410"/>
                  </a:lnTo>
                  <a:lnTo>
                    <a:pt x="327" y="414"/>
                  </a:lnTo>
                  <a:lnTo>
                    <a:pt x="354" y="408"/>
                  </a:lnTo>
                  <a:lnTo>
                    <a:pt x="363" y="410"/>
                  </a:lnTo>
                  <a:lnTo>
                    <a:pt x="367" y="424"/>
                  </a:lnTo>
                  <a:lnTo>
                    <a:pt x="364" y="442"/>
                  </a:lnTo>
                  <a:lnTo>
                    <a:pt x="393" y="460"/>
                  </a:lnTo>
                  <a:lnTo>
                    <a:pt x="424" y="472"/>
                  </a:lnTo>
                  <a:lnTo>
                    <a:pt x="450" y="475"/>
                  </a:lnTo>
                  <a:lnTo>
                    <a:pt x="620" y="537"/>
                  </a:lnTo>
                  <a:lnTo>
                    <a:pt x="662" y="572"/>
                  </a:lnTo>
                  <a:lnTo>
                    <a:pt x="710" y="662"/>
                  </a:lnTo>
                  <a:lnTo>
                    <a:pt x="722" y="696"/>
                  </a:lnTo>
                  <a:lnTo>
                    <a:pt x="734" y="717"/>
                  </a:lnTo>
                  <a:lnTo>
                    <a:pt x="760" y="738"/>
                  </a:lnTo>
                  <a:lnTo>
                    <a:pt x="781" y="759"/>
                  </a:lnTo>
                  <a:lnTo>
                    <a:pt x="776" y="765"/>
                  </a:lnTo>
                  <a:lnTo>
                    <a:pt x="765" y="768"/>
                  </a:lnTo>
                  <a:lnTo>
                    <a:pt x="745" y="761"/>
                  </a:lnTo>
                  <a:lnTo>
                    <a:pt x="744" y="773"/>
                  </a:lnTo>
                  <a:lnTo>
                    <a:pt x="769" y="814"/>
                  </a:lnTo>
                  <a:lnTo>
                    <a:pt x="794" y="842"/>
                  </a:lnTo>
                  <a:lnTo>
                    <a:pt x="793" y="856"/>
                  </a:lnTo>
                  <a:lnTo>
                    <a:pt x="773" y="892"/>
                  </a:lnTo>
                  <a:lnTo>
                    <a:pt x="771" y="911"/>
                  </a:lnTo>
                  <a:lnTo>
                    <a:pt x="790" y="913"/>
                  </a:lnTo>
                  <a:lnTo>
                    <a:pt x="857" y="899"/>
                  </a:lnTo>
                  <a:lnTo>
                    <a:pt x="875" y="902"/>
                  </a:lnTo>
                  <a:lnTo>
                    <a:pt x="906" y="950"/>
                  </a:lnTo>
                  <a:lnTo>
                    <a:pt x="969" y="1024"/>
                  </a:lnTo>
                  <a:lnTo>
                    <a:pt x="969" y="800"/>
                  </a:lnTo>
                  <a:lnTo>
                    <a:pt x="950" y="728"/>
                  </a:lnTo>
                  <a:lnTo>
                    <a:pt x="969" y="685"/>
                  </a:lnTo>
                  <a:lnTo>
                    <a:pt x="962" y="264"/>
                  </a:lnTo>
                  <a:lnTo>
                    <a:pt x="666" y="127"/>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85" name="Freeform 91"/>
            <p:cNvSpPr>
              <a:spLocks/>
            </p:cNvSpPr>
            <p:nvPr>
              <p:custDataLst>
                <p:tags r:id="rId7"/>
              </p:custDataLst>
            </p:nvPr>
          </p:nvSpPr>
          <p:spPr bwMode="invGray">
            <a:xfrm>
              <a:off x="5020422" y="3958760"/>
              <a:ext cx="19313" cy="15180"/>
            </a:xfrm>
            <a:custGeom>
              <a:avLst/>
              <a:gdLst/>
              <a:ahLst/>
              <a:cxnLst>
                <a:cxn ang="0">
                  <a:pos x="110" y="18"/>
                </a:cxn>
                <a:cxn ang="0">
                  <a:pos x="87" y="0"/>
                </a:cxn>
                <a:cxn ang="0">
                  <a:pos x="69" y="4"/>
                </a:cxn>
                <a:cxn ang="0">
                  <a:pos x="50" y="18"/>
                </a:cxn>
                <a:cxn ang="0">
                  <a:pos x="25" y="55"/>
                </a:cxn>
                <a:cxn ang="0">
                  <a:pos x="0" y="110"/>
                </a:cxn>
                <a:cxn ang="0">
                  <a:pos x="49" y="120"/>
                </a:cxn>
                <a:cxn ang="0">
                  <a:pos x="61" y="119"/>
                </a:cxn>
                <a:cxn ang="0">
                  <a:pos x="90" y="83"/>
                </a:cxn>
                <a:cxn ang="0">
                  <a:pos x="99" y="73"/>
                </a:cxn>
                <a:cxn ang="0">
                  <a:pos x="119" y="30"/>
                </a:cxn>
                <a:cxn ang="0">
                  <a:pos x="110" y="18"/>
                </a:cxn>
              </a:cxnLst>
              <a:rect l="0" t="0" r="r" b="b"/>
              <a:pathLst>
                <a:path w="119" h="120">
                  <a:moveTo>
                    <a:pt x="110" y="18"/>
                  </a:moveTo>
                  <a:lnTo>
                    <a:pt x="87" y="0"/>
                  </a:lnTo>
                  <a:lnTo>
                    <a:pt x="69" y="4"/>
                  </a:lnTo>
                  <a:lnTo>
                    <a:pt x="50" y="18"/>
                  </a:lnTo>
                  <a:lnTo>
                    <a:pt x="25" y="55"/>
                  </a:lnTo>
                  <a:lnTo>
                    <a:pt x="0" y="110"/>
                  </a:lnTo>
                  <a:lnTo>
                    <a:pt x="49" y="120"/>
                  </a:lnTo>
                  <a:lnTo>
                    <a:pt x="61" y="119"/>
                  </a:lnTo>
                  <a:lnTo>
                    <a:pt x="90" y="83"/>
                  </a:lnTo>
                  <a:lnTo>
                    <a:pt x="99" y="73"/>
                  </a:lnTo>
                  <a:lnTo>
                    <a:pt x="119" y="30"/>
                  </a:lnTo>
                  <a:lnTo>
                    <a:pt x="110" y="18"/>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91" name="Freeform 92"/>
            <p:cNvSpPr>
              <a:spLocks/>
            </p:cNvSpPr>
            <p:nvPr>
              <p:custDataLst>
                <p:tags r:id="rId8"/>
              </p:custDataLst>
            </p:nvPr>
          </p:nvSpPr>
          <p:spPr bwMode="invGray">
            <a:xfrm>
              <a:off x="4560528" y="3760335"/>
              <a:ext cx="158127" cy="143126"/>
            </a:xfrm>
            <a:custGeom>
              <a:avLst/>
              <a:gdLst/>
              <a:ahLst/>
              <a:cxnLst>
                <a:cxn ang="0">
                  <a:pos x="13" y="349"/>
                </a:cxn>
                <a:cxn ang="0">
                  <a:pos x="5" y="432"/>
                </a:cxn>
                <a:cxn ang="0">
                  <a:pos x="33" y="504"/>
                </a:cxn>
                <a:cxn ang="0">
                  <a:pos x="59" y="578"/>
                </a:cxn>
                <a:cxn ang="0">
                  <a:pos x="77" y="626"/>
                </a:cxn>
                <a:cxn ang="0">
                  <a:pos x="126" y="855"/>
                </a:cxn>
                <a:cxn ang="0">
                  <a:pos x="180" y="844"/>
                </a:cxn>
                <a:cxn ang="0">
                  <a:pos x="271" y="821"/>
                </a:cxn>
                <a:cxn ang="0">
                  <a:pos x="286" y="921"/>
                </a:cxn>
                <a:cxn ang="0">
                  <a:pos x="336" y="893"/>
                </a:cxn>
                <a:cxn ang="0">
                  <a:pos x="376" y="886"/>
                </a:cxn>
                <a:cxn ang="0">
                  <a:pos x="422" y="874"/>
                </a:cxn>
                <a:cxn ang="0">
                  <a:pos x="470" y="918"/>
                </a:cxn>
                <a:cxn ang="0">
                  <a:pos x="517" y="888"/>
                </a:cxn>
                <a:cxn ang="0">
                  <a:pos x="557" y="958"/>
                </a:cxn>
                <a:cxn ang="0">
                  <a:pos x="578" y="987"/>
                </a:cxn>
                <a:cxn ang="0">
                  <a:pos x="700" y="869"/>
                </a:cxn>
                <a:cxn ang="0">
                  <a:pos x="728" y="811"/>
                </a:cxn>
                <a:cxn ang="0">
                  <a:pos x="731" y="762"/>
                </a:cxn>
                <a:cxn ang="0">
                  <a:pos x="741" y="689"/>
                </a:cxn>
                <a:cxn ang="0">
                  <a:pos x="827" y="612"/>
                </a:cxn>
                <a:cxn ang="0">
                  <a:pos x="834" y="511"/>
                </a:cxn>
                <a:cxn ang="0">
                  <a:pos x="872" y="400"/>
                </a:cxn>
                <a:cxn ang="0">
                  <a:pos x="954" y="409"/>
                </a:cxn>
                <a:cxn ang="0">
                  <a:pos x="925" y="333"/>
                </a:cxn>
                <a:cxn ang="0">
                  <a:pos x="871" y="273"/>
                </a:cxn>
                <a:cxn ang="0">
                  <a:pos x="836" y="141"/>
                </a:cxn>
                <a:cxn ang="0">
                  <a:pos x="823" y="113"/>
                </a:cxn>
                <a:cxn ang="0">
                  <a:pos x="859" y="78"/>
                </a:cxn>
                <a:cxn ang="0">
                  <a:pos x="857" y="30"/>
                </a:cxn>
                <a:cxn ang="0">
                  <a:pos x="797" y="7"/>
                </a:cxn>
                <a:cxn ang="0">
                  <a:pos x="687" y="0"/>
                </a:cxn>
                <a:cxn ang="0">
                  <a:pos x="654" y="73"/>
                </a:cxn>
                <a:cxn ang="0">
                  <a:pos x="619" y="157"/>
                </a:cxn>
                <a:cxn ang="0">
                  <a:pos x="573" y="310"/>
                </a:cxn>
                <a:cxn ang="0">
                  <a:pos x="496" y="343"/>
                </a:cxn>
                <a:cxn ang="0">
                  <a:pos x="439" y="356"/>
                </a:cxn>
                <a:cxn ang="0">
                  <a:pos x="352" y="328"/>
                </a:cxn>
                <a:cxn ang="0">
                  <a:pos x="269" y="407"/>
                </a:cxn>
                <a:cxn ang="0">
                  <a:pos x="210" y="389"/>
                </a:cxn>
                <a:cxn ang="0">
                  <a:pos x="136" y="391"/>
                </a:cxn>
                <a:cxn ang="0">
                  <a:pos x="69" y="284"/>
                </a:cxn>
              </a:cxnLst>
              <a:rect l="0" t="0" r="r" b="b"/>
              <a:pathLst>
                <a:path w="975" h="997">
                  <a:moveTo>
                    <a:pt x="46" y="276"/>
                  </a:moveTo>
                  <a:lnTo>
                    <a:pt x="33" y="319"/>
                  </a:lnTo>
                  <a:lnTo>
                    <a:pt x="13" y="349"/>
                  </a:lnTo>
                  <a:lnTo>
                    <a:pt x="8" y="366"/>
                  </a:lnTo>
                  <a:lnTo>
                    <a:pt x="0" y="402"/>
                  </a:lnTo>
                  <a:lnTo>
                    <a:pt x="5" y="432"/>
                  </a:lnTo>
                  <a:lnTo>
                    <a:pt x="1" y="456"/>
                  </a:lnTo>
                  <a:lnTo>
                    <a:pt x="18" y="472"/>
                  </a:lnTo>
                  <a:lnTo>
                    <a:pt x="33" y="504"/>
                  </a:lnTo>
                  <a:lnTo>
                    <a:pt x="25" y="543"/>
                  </a:lnTo>
                  <a:lnTo>
                    <a:pt x="36" y="559"/>
                  </a:lnTo>
                  <a:lnTo>
                    <a:pt x="59" y="578"/>
                  </a:lnTo>
                  <a:lnTo>
                    <a:pt x="36" y="597"/>
                  </a:lnTo>
                  <a:lnTo>
                    <a:pt x="42" y="605"/>
                  </a:lnTo>
                  <a:lnTo>
                    <a:pt x="77" y="626"/>
                  </a:lnTo>
                  <a:lnTo>
                    <a:pt x="95" y="647"/>
                  </a:lnTo>
                  <a:lnTo>
                    <a:pt x="110" y="687"/>
                  </a:lnTo>
                  <a:lnTo>
                    <a:pt x="126" y="855"/>
                  </a:lnTo>
                  <a:lnTo>
                    <a:pt x="140" y="853"/>
                  </a:lnTo>
                  <a:lnTo>
                    <a:pt x="151" y="844"/>
                  </a:lnTo>
                  <a:lnTo>
                    <a:pt x="180" y="844"/>
                  </a:lnTo>
                  <a:lnTo>
                    <a:pt x="194" y="866"/>
                  </a:lnTo>
                  <a:lnTo>
                    <a:pt x="257" y="843"/>
                  </a:lnTo>
                  <a:lnTo>
                    <a:pt x="271" y="821"/>
                  </a:lnTo>
                  <a:lnTo>
                    <a:pt x="285" y="876"/>
                  </a:lnTo>
                  <a:lnTo>
                    <a:pt x="283" y="893"/>
                  </a:lnTo>
                  <a:lnTo>
                    <a:pt x="286" y="921"/>
                  </a:lnTo>
                  <a:lnTo>
                    <a:pt x="303" y="918"/>
                  </a:lnTo>
                  <a:lnTo>
                    <a:pt x="316" y="900"/>
                  </a:lnTo>
                  <a:lnTo>
                    <a:pt x="336" y="893"/>
                  </a:lnTo>
                  <a:lnTo>
                    <a:pt x="352" y="898"/>
                  </a:lnTo>
                  <a:lnTo>
                    <a:pt x="369" y="897"/>
                  </a:lnTo>
                  <a:lnTo>
                    <a:pt x="376" y="886"/>
                  </a:lnTo>
                  <a:lnTo>
                    <a:pt x="390" y="843"/>
                  </a:lnTo>
                  <a:lnTo>
                    <a:pt x="405" y="850"/>
                  </a:lnTo>
                  <a:lnTo>
                    <a:pt x="422" y="874"/>
                  </a:lnTo>
                  <a:lnTo>
                    <a:pt x="442" y="881"/>
                  </a:lnTo>
                  <a:lnTo>
                    <a:pt x="455" y="891"/>
                  </a:lnTo>
                  <a:lnTo>
                    <a:pt x="470" y="918"/>
                  </a:lnTo>
                  <a:lnTo>
                    <a:pt x="483" y="916"/>
                  </a:lnTo>
                  <a:lnTo>
                    <a:pt x="506" y="890"/>
                  </a:lnTo>
                  <a:lnTo>
                    <a:pt x="517" y="888"/>
                  </a:lnTo>
                  <a:lnTo>
                    <a:pt x="529" y="897"/>
                  </a:lnTo>
                  <a:lnTo>
                    <a:pt x="543" y="916"/>
                  </a:lnTo>
                  <a:lnTo>
                    <a:pt x="557" y="958"/>
                  </a:lnTo>
                  <a:lnTo>
                    <a:pt x="556" y="981"/>
                  </a:lnTo>
                  <a:lnTo>
                    <a:pt x="565" y="997"/>
                  </a:lnTo>
                  <a:lnTo>
                    <a:pt x="578" y="987"/>
                  </a:lnTo>
                  <a:lnTo>
                    <a:pt x="662" y="941"/>
                  </a:lnTo>
                  <a:lnTo>
                    <a:pt x="685" y="909"/>
                  </a:lnTo>
                  <a:lnTo>
                    <a:pt x="700" y="869"/>
                  </a:lnTo>
                  <a:lnTo>
                    <a:pt x="724" y="834"/>
                  </a:lnTo>
                  <a:lnTo>
                    <a:pt x="728" y="821"/>
                  </a:lnTo>
                  <a:lnTo>
                    <a:pt x="728" y="811"/>
                  </a:lnTo>
                  <a:lnTo>
                    <a:pt x="709" y="781"/>
                  </a:lnTo>
                  <a:lnTo>
                    <a:pt x="738" y="777"/>
                  </a:lnTo>
                  <a:lnTo>
                    <a:pt x="731" y="762"/>
                  </a:lnTo>
                  <a:lnTo>
                    <a:pt x="728" y="740"/>
                  </a:lnTo>
                  <a:lnTo>
                    <a:pt x="709" y="721"/>
                  </a:lnTo>
                  <a:lnTo>
                    <a:pt x="741" y="689"/>
                  </a:lnTo>
                  <a:lnTo>
                    <a:pt x="761" y="656"/>
                  </a:lnTo>
                  <a:lnTo>
                    <a:pt x="806" y="605"/>
                  </a:lnTo>
                  <a:lnTo>
                    <a:pt x="827" y="612"/>
                  </a:lnTo>
                  <a:lnTo>
                    <a:pt x="839" y="612"/>
                  </a:lnTo>
                  <a:lnTo>
                    <a:pt x="843" y="567"/>
                  </a:lnTo>
                  <a:lnTo>
                    <a:pt x="834" y="511"/>
                  </a:lnTo>
                  <a:lnTo>
                    <a:pt x="839" y="472"/>
                  </a:lnTo>
                  <a:lnTo>
                    <a:pt x="854" y="425"/>
                  </a:lnTo>
                  <a:lnTo>
                    <a:pt x="872" y="400"/>
                  </a:lnTo>
                  <a:lnTo>
                    <a:pt x="887" y="395"/>
                  </a:lnTo>
                  <a:lnTo>
                    <a:pt x="922" y="407"/>
                  </a:lnTo>
                  <a:lnTo>
                    <a:pt x="954" y="409"/>
                  </a:lnTo>
                  <a:lnTo>
                    <a:pt x="975" y="400"/>
                  </a:lnTo>
                  <a:lnTo>
                    <a:pt x="950" y="359"/>
                  </a:lnTo>
                  <a:lnTo>
                    <a:pt x="925" y="333"/>
                  </a:lnTo>
                  <a:lnTo>
                    <a:pt x="891" y="310"/>
                  </a:lnTo>
                  <a:lnTo>
                    <a:pt x="873" y="285"/>
                  </a:lnTo>
                  <a:lnTo>
                    <a:pt x="871" y="273"/>
                  </a:lnTo>
                  <a:lnTo>
                    <a:pt x="885" y="236"/>
                  </a:lnTo>
                  <a:lnTo>
                    <a:pt x="884" y="225"/>
                  </a:lnTo>
                  <a:lnTo>
                    <a:pt x="836" y="141"/>
                  </a:lnTo>
                  <a:lnTo>
                    <a:pt x="826" y="136"/>
                  </a:lnTo>
                  <a:lnTo>
                    <a:pt x="815" y="124"/>
                  </a:lnTo>
                  <a:lnTo>
                    <a:pt x="823" y="113"/>
                  </a:lnTo>
                  <a:lnTo>
                    <a:pt x="818" y="97"/>
                  </a:lnTo>
                  <a:lnTo>
                    <a:pt x="810" y="85"/>
                  </a:lnTo>
                  <a:lnTo>
                    <a:pt x="859" y="78"/>
                  </a:lnTo>
                  <a:lnTo>
                    <a:pt x="869" y="71"/>
                  </a:lnTo>
                  <a:lnTo>
                    <a:pt x="855" y="34"/>
                  </a:lnTo>
                  <a:lnTo>
                    <a:pt x="857" y="30"/>
                  </a:lnTo>
                  <a:lnTo>
                    <a:pt x="850" y="25"/>
                  </a:lnTo>
                  <a:lnTo>
                    <a:pt x="815" y="9"/>
                  </a:lnTo>
                  <a:lnTo>
                    <a:pt x="797" y="7"/>
                  </a:lnTo>
                  <a:lnTo>
                    <a:pt x="768" y="9"/>
                  </a:lnTo>
                  <a:lnTo>
                    <a:pt x="740" y="4"/>
                  </a:lnTo>
                  <a:lnTo>
                    <a:pt x="687" y="0"/>
                  </a:lnTo>
                  <a:lnTo>
                    <a:pt x="676" y="9"/>
                  </a:lnTo>
                  <a:lnTo>
                    <a:pt x="659" y="43"/>
                  </a:lnTo>
                  <a:lnTo>
                    <a:pt x="654" y="73"/>
                  </a:lnTo>
                  <a:lnTo>
                    <a:pt x="659" y="124"/>
                  </a:lnTo>
                  <a:lnTo>
                    <a:pt x="648" y="145"/>
                  </a:lnTo>
                  <a:lnTo>
                    <a:pt x="619" y="157"/>
                  </a:lnTo>
                  <a:lnTo>
                    <a:pt x="611" y="176"/>
                  </a:lnTo>
                  <a:lnTo>
                    <a:pt x="614" y="215"/>
                  </a:lnTo>
                  <a:lnTo>
                    <a:pt x="573" y="310"/>
                  </a:lnTo>
                  <a:lnTo>
                    <a:pt x="556" y="324"/>
                  </a:lnTo>
                  <a:lnTo>
                    <a:pt x="517" y="335"/>
                  </a:lnTo>
                  <a:lnTo>
                    <a:pt x="496" y="343"/>
                  </a:lnTo>
                  <a:lnTo>
                    <a:pt x="476" y="361"/>
                  </a:lnTo>
                  <a:lnTo>
                    <a:pt x="464" y="363"/>
                  </a:lnTo>
                  <a:lnTo>
                    <a:pt x="439" y="356"/>
                  </a:lnTo>
                  <a:lnTo>
                    <a:pt x="392" y="331"/>
                  </a:lnTo>
                  <a:lnTo>
                    <a:pt x="372" y="324"/>
                  </a:lnTo>
                  <a:lnTo>
                    <a:pt x="352" y="328"/>
                  </a:lnTo>
                  <a:lnTo>
                    <a:pt x="328" y="352"/>
                  </a:lnTo>
                  <a:lnTo>
                    <a:pt x="310" y="379"/>
                  </a:lnTo>
                  <a:lnTo>
                    <a:pt x="269" y="407"/>
                  </a:lnTo>
                  <a:lnTo>
                    <a:pt x="245" y="400"/>
                  </a:lnTo>
                  <a:lnTo>
                    <a:pt x="222" y="389"/>
                  </a:lnTo>
                  <a:lnTo>
                    <a:pt x="210" y="389"/>
                  </a:lnTo>
                  <a:lnTo>
                    <a:pt x="169" y="411"/>
                  </a:lnTo>
                  <a:lnTo>
                    <a:pt x="150" y="396"/>
                  </a:lnTo>
                  <a:lnTo>
                    <a:pt x="136" y="391"/>
                  </a:lnTo>
                  <a:lnTo>
                    <a:pt x="92" y="340"/>
                  </a:lnTo>
                  <a:lnTo>
                    <a:pt x="82" y="324"/>
                  </a:lnTo>
                  <a:lnTo>
                    <a:pt x="69" y="284"/>
                  </a:lnTo>
                  <a:lnTo>
                    <a:pt x="59" y="276"/>
                  </a:lnTo>
                  <a:lnTo>
                    <a:pt x="46" y="276"/>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92" name="Freeform 93"/>
            <p:cNvSpPr>
              <a:spLocks/>
            </p:cNvSpPr>
            <p:nvPr>
              <p:custDataLst>
                <p:tags r:id="rId9"/>
              </p:custDataLst>
            </p:nvPr>
          </p:nvSpPr>
          <p:spPr bwMode="invGray">
            <a:xfrm>
              <a:off x="4343254" y="3737565"/>
              <a:ext cx="172610" cy="197341"/>
            </a:xfrm>
            <a:custGeom>
              <a:avLst/>
              <a:gdLst/>
              <a:ahLst/>
              <a:cxnLst>
                <a:cxn ang="0">
                  <a:pos x="555" y="423"/>
                </a:cxn>
                <a:cxn ang="0">
                  <a:pos x="543" y="433"/>
                </a:cxn>
                <a:cxn ang="0">
                  <a:pos x="484" y="356"/>
                </a:cxn>
                <a:cxn ang="0">
                  <a:pos x="457" y="313"/>
                </a:cxn>
                <a:cxn ang="0">
                  <a:pos x="370" y="251"/>
                </a:cxn>
                <a:cxn ang="0">
                  <a:pos x="290" y="177"/>
                </a:cxn>
                <a:cxn ang="0">
                  <a:pos x="293" y="140"/>
                </a:cxn>
                <a:cxn ang="0">
                  <a:pos x="229" y="62"/>
                </a:cxn>
                <a:cxn ang="0">
                  <a:pos x="198" y="48"/>
                </a:cxn>
                <a:cxn ang="0">
                  <a:pos x="97" y="50"/>
                </a:cxn>
                <a:cxn ang="0">
                  <a:pos x="53" y="13"/>
                </a:cxn>
                <a:cxn ang="0">
                  <a:pos x="27" y="0"/>
                </a:cxn>
                <a:cxn ang="0">
                  <a:pos x="2" y="9"/>
                </a:cxn>
                <a:cxn ang="0">
                  <a:pos x="2" y="39"/>
                </a:cxn>
                <a:cxn ang="0">
                  <a:pos x="36" y="122"/>
                </a:cxn>
                <a:cxn ang="0">
                  <a:pos x="150" y="219"/>
                </a:cxn>
                <a:cxn ang="0">
                  <a:pos x="228" y="333"/>
                </a:cxn>
                <a:cxn ang="0">
                  <a:pos x="236" y="389"/>
                </a:cxn>
                <a:cxn ang="0">
                  <a:pos x="305" y="426"/>
                </a:cxn>
                <a:cxn ang="0">
                  <a:pos x="342" y="463"/>
                </a:cxn>
                <a:cxn ang="0">
                  <a:pos x="343" y="492"/>
                </a:cxn>
                <a:cxn ang="0">
                  <a:pos x="412" y="642"/>
                </a:cxn>
                <a:cxn ang="0">
                  <a:pos x="535" y="843"/>
                </a:cxn>
                <a:cxn ang="0">
                  <a:pos x="547" y="906"/>
                </a:cxn>
                <a:cxn ang="0">
                  <a:pos x="604" y="1005"/>
                </a:cxn>
                <a:cxn ang="0">
                  <a:pos x="678" y="1075"/>
                </a:cxn>
                <a:cxn ang="0">
                  <a:pos x="695" y="1117"/>
                </a:cxn>
                <a:cxn ang="0">
                  <a:pos x="817" y="1237"/>
                </a:cxn>
                <a:cxn ang="0">
                  <a:pos x="927" y="1352"/>
                </a:cxn>
                <a:cxn ang="0">
                  <a:pos x="918" y="1308"/>
                </a:cxn>
                <a:cxn ang="0">
                  <a:pos x="968" y="1325"/>
                </a:cxn>
                <a:cxn ang="0">
                  <a:pos x="990" y="1306"/>
                </a:cxn>
                <a:cxn ang="0">
                  <a:pos x="1025" y="1346"/>
                </a:cxn>
                <a:cxn ang="0">
                  <a:pos x="1034" y="1334"/>
                </a:cxn>
                <a:cxn ang="0">
                  <a:pos x="1038" y="1228"/>
                </a:cxn>
                <a:cxn ang="0">
                  <a:pos x="1029" y="1156"/>
                </a:cxn>
                <a:cxn ang="0">
                  <a:pos x="1054" y="1028"/>
                </a:cxn>
                <a:cxn ang="0">
                  <a:pos x="1017" y="970"/>
                </a:cxn>
                <a:cxn ang="0">
                  <a:pos x="998" y="954"/>
                </a:cxn>
                <a:cxn ang="0">
                  <a:pos x="930" y="964"/>
                </a:cxn>
                <a:cxn ang="0">
                  <a:pos x="943" y="904"/>
                </a:cxn>
                <a:cxn ang="0">
                  <a:pos x="910" y="896"/>
                </a:cxn>
                <a:cxn ang="0">
                  <a:pos x="899" y="851"/>
                </a:cxn>
                <a:cxn ang="0">
                  <a:pos x="886" y="792"/>
                </a:cxn>
                <a:cxn ang="0">
                  <a:pos x="838" y="783"/>
                </a:cxn>
                <a:cxn ang="0">
                  <a:pos x="797" y="747"/>
                </a:cxn>
                <a:cxn ang="0">
                  <a:pos x="805" y="710"/>
                </a:cxn>
                <a:cxn ang="0">
                  <a:pos x="832" y="666"/>
                </a:cxn>
                <a:cxn ang="0">
                  <a:pos x="837" y="650"/>
                </a:cxn>
                <a:cxn ang="0">
                  <a:pos x="789" y="599"/>
                </a:cxn>
                <a:cxn ang="0">
                  <a:pos x="736" y="587"/>
                </a:cxn>
                <a:cxn ang="0">
                  <a:pos x="694" y="566"/>
                </a:cxn>
                <a:cxn ang="0">
                  <a:pos x="669" y="504"/>
                </a:cxn>
                <a:cxn ang="0">
                  <a:pos x="634" y="474"/>
                </a:cxn>
                <a:cxn ang="0">
                  <a:pos x="596" y="451"/>
                </a:cxn>
                <a:cxn ang="0">
                  <a:pos x="554" y="398"/>
                </a:cxn>
              </a:cxnLst>
              <a:rect l="0" t="0" r="r" b="b"/>
              <a:pathLst>
                <a:path w="1054" h="1362">
                  <a:moveTo>
                    <a:pt x="551" y="411"/>
                  </a:moveTo>
                  <a:lnTo>
                    <a:pt x="555" y="423"/>
                  </a:lnTo>
                  <a:lnTo>
                    <a:pt x="555" y="433"/>
                  </a:lnTo>
                  <a:lnTo>
                    <a:pt x="543" y="433"/>
                  </a:lnTo>
                  <a:lnTo>
                    <a:pt x="516" y="405"/>
                  </a:lnTo>
                  <a:lnTo>
                    <a:pt x="484" y="356"/>
                  </a:lnTo>
                  <a:lnTo>
                    <a:pt x="458" y="352"/>
                  </a:lnTo>
                  <a:lnTo>
                    <a:pt x="457" y="313"/>
                  </a:lnTo>
                  <a:lnTo>
                    <a:pt x="452" y="304"/>
                  </a:lnTo>
                  <a:lnTo>
                    <a:pt x="370" y="251"/>
                  </a:lnTo>
                  <a:lnTo>
                    <a:pt x="337" y="224"/>
                  </a:lnTo>
                  <a:lnTo>
                    <a:pt x="290" y="177"/>
                  </a:lnTo>
                  <a:lnTo>
                    <a:pt x="295" y="148"/>
                  </a:lnTo>
                  <a:lnTo>
                    <a:pt x="293" y="140"/>
                  </a:lnTo>
                  <a:lnTo>
                    <a:pt x="270" y="124"/>
                  </a:lnTo>
                  <a:lnTo>
                    <a:pt x="229" y="62"/>
                  </a:lnTo>
                  <a:lnTo>
                    <a:pt x="216" y="46"/>
                  </a:lnTo>
                  <a:lnTo>
                    <a:pt x="198" y="48"/>
                  </a:lnTo>
                  <a:lnTo>
                    <a:pt x="154" y="60"/>
                  </a:lnTo>
                  <a:lnTo>
                    <a:pt x="97" y="50"/>
                  </a:lnTo>
                  <a:lnTo>
                    <a:pt x="82" y="43"/>
                  </a:lnTo>
                  <a:lnTo>
                    <a:pt x="53" y="13"/>
                  </a:lnTo>
                  <a:lnTo>
                    <a:pt x="41" y="6"/>
                  </a:lnTo>
                  <a:lnTo>
                    <a:pt x="27" y="0"/>
                  </a:lnTo>
                  <a:lnTo>
                    <a:pt x="10" y="4"/>
                  </a:lnTo>
                  <a:lnTo>
                    <a:pt x="2" y="9"/>
                  </a:lnTo>
                  <a:lnTo>
                    <a:pt x="0" y="20"/>
                  </a:lnTo>
                  <a:lnTo>
                    <a:pt x="2" y="39"/>
                  </a:lnTo>
                  <a:lnTo>
                    <a:pt x="11" y="73"/>
                  </a:lnTo>
                  <a:lnTo>
                    <a:pt x="36" y="122"/>
                  </a:lnTo>
                  <a:lnTo>
                    <a:pt x="118" y="226"/>
                  </a:lnTo>
                  <a:lnTo>
                    <a:pt x="150" y="219"/>
                  </a:lnTo>
                  <a:lnTo>
                    <a:pt x="220" y="311"/>
                  </a:lnTo>
                  <a:lnTo>
                    <a:pt x="228" y="333"/>
                  </a:lnTo>
                  <a:lnTo>
                    <a:pt x="231" y="372"/>
                  </a:lnTo>
                  <a:lnTo>
                    <a:pt x="236" y="389"/>
                  </a:lnTo>
                  <a:lnTo>
                    <a:pt x="273" y="405"/>
                  </a:lnTo>
                  <a:lnTo>
                    <a:pt x="305" y="426"/>
                  </a:lnTo>
                  <a:lnTo>
                    <a:pt x="334" y="453"/>
                  </a:lnTo>
                  <a:lnTo>
                    <a:pt x="342" y="463"/>
                  </a:lnTo>
                  <a:lnTo>
                    <a:pt x="346" y="479"/>
                  </a:lnTo>
                  <a:lnTo>
                    <a:pt x="343" y="492"/>
                  </a:lnTo>
                  <a:lnTo>
                    <a:pt x="384" y="626"/>
                  </a:lnTo>
                  <a:lnTo>
                    <a:pt x="412" y="642"/>
                  </a:lnTo>
                  <a:lnTo>
                    <a:pt x="442" y="670"/>
                  </a:lnTo>
                  <a:lnTo>
                    <a:pt x="535" y="843"/>
                  </a:lnTo>
                  <a:lnTo>
                    <a:pt x="548" y="889"/>
                  </a:lnTo>
                  <a:lnTo>
                    <a:pt x="547" y="906"/>
                  </a:lnTo>
                  <a:lnTo>
                    <a:pt x="551" y="926"/>
                  </a:lnTo>
                  <a:lnTo>
                    <a:pt x="604" y="1005"/>
                  </a:lnTo>
                  <a:lnTo>
                    <a:pt x="633" y="1041"/>
                  </a:lnTo>
                  <a:lnTo>
                    <a:pt x="678" y="1075"/>
                  </a:lnTo>
                  <a:lnTo>
                    <a:pt x="687" y="1092"/>
                  </a:lnTo>
                  <a:lnTo>
                    <a:pt x="695" y="1117"/>
                  </a:lnTo>
                  <a:lnTo>
                    <a:pt x="714" y="1142"/>
                  </a:lnTo>
                  <a:lnTo>
                    <a:pt x="817" y="1237"/>
                  </a:lnTo>
                  <a:lnTo>
                    <a:pt x="920" y="1362"/>
                  </a:lnTo>
                  <a:lnTo>
                    <a:pt x="927" y="1352"/>
                  </a:lnTo>
                  <a:lnTo>
                    <a:pt x="910" y="1311"/>
                  </a:lnTo>
                  <a:lnTo>
                    <a:pt x="918" y="1308"/>
                  </a:lnTo>
                  <a:lnTo>
                    <a:pt x="965" y="1339"/>
                  </a:lnTo>
                  <a:lnTo>
                    <a:pt x="968" y="1325"/>
                  </a:lnTo>
                  <a:lnTo>
                    <a:pt x="980" y="1301"/>
                  </a:lnTo>
                  <a:lnTo>
                    <a:pt x="990" y="1306"/>
                  </a:lnTo>
                  <a:lnTo>
                    <a:pt x="1009" y="1332"/>
                  </a:lnTo>
                  <a:lnTo>
                    <a:pt x="1025" y="1346"/>
                  </a:lnTo>
                  <a:lnTo>
                    <a:pt x="1029" y="1343"/>
                  </a:lnTo>
                  <a:lnTo>
                    <a:pt x="1034" y="1334"/>
                  </a:lnTo>
                  <a:lnTo>
                    <a:pt x="1039" y="1278"/>
                  </a:lnTo>
                  <a:lnTo>
                    <a:pt x="1038" y="1228"/>
                  </a:lnTo>
                  <a:lnTo>
                    <a:pt x="1039" y="1205"/>
                  </a:lnTo>
                  <a:lnTo>
                    <a:pt x="1029" y="1156"/>
                  </a:lnTo>
                  <a:lnTo>
                    <a:pt x="1030" y="1133"/>
                  </a:lnTo>
                  <a:lnTo>
                    <a:pt x="1054" y="1028"/>
                  </a:lnTo>
                  <a:lnTo>
                    <a:pt x="1023" y="993"/>
                  </a:lnTo>
                  <a:lnTo>
                    <a:pt x="1017" y="970"/>
                  </a:lnTo>
                  <a:lnTo>
                    <a:pt x="1005" y="956"/>
                  </a:lnTo>
                  <a:lnTo>
                    <a:pt x="998" y="954"/>
                  </a:lnTo>
                  <a:lnTo>
                    <a:pt x="961" y="940"/>
                  </a:lnTo>
                  <a:lnTo>
                    <a:pt x="930" y="964"/>
                  </a:lnTo>
                  <a:lnTo>
                    <a:pt x="924" y="952"/>
                  </a:lnTo>
                  <a:lnTo>
                    <a:pt x="943" y="904"/>
                  </a:lnTo>
                  <a:lnTo>
                    <a:pt x="920" y="901"/>
                  </a:lnTo>
                  <a:lnTo>
                    <a:pt x="910" y="896"/>
                  </a:lnTo>
                  <a:lnTo>
                    <a:pt x="899" y="873"/>
                  </a:lnTo>
                  <a:lnTo>
                    <a:pt x="899" y="851"/>
                  </a:lnTo>
                  <a:lnTo>
                    <a:pt x="893" y="811"/>
                  </a:lnTo>
                  <a:lnTo>
                    <a:pt x="886" y="792"/>
                  </a:lnTo>
                  <a:lnTo>
                    <a:pt x="875" y="786"/>
                  </a:lnTo>
                  <a:lnTo>
                    <a:pt x="838" y="783"/>
                  </a:lnTo>
                  <a:lnTo>
                    <a:pt x="802" y="756"/>
                  </a:lnTo>
                  <a:lnTo>
                    <a:pt x="797" y="747"/>
                  </a:lnTo>
                  <a:lnTo>
                    <a:pt x="789" y="730"/>
                  </a:lnTo>
                  <a:lnTo>
                    <a:pt x="805" y="710"/>
                  </a:lnTo>
                  <a:lnTo>
                    <a:pt x="814" y="689"/>
                  </a:lnTo>
                  <a:lnTo>
                    <a:pt x="832" y="666"/>
                  </a:lnTo>
                  <a:lnTo>
                    <a:pt x="835" y="654"/>
                  </a:lnTo>
                  <a:lnTo>
                    <a:pt x="837" y="650"/>
                  </a:lnTo>
                  <a:lnTo>
                    <a:pt x="812" y="619"/>
                  </a:lnTo>
                  <a:lnTo>
                    <a:pt x="789" y="599"/>
                  </a:lnTo>
                  <a:lnTo>
                    <a:pt x="769" y="590"/>
                  </a:lnTo>
                  <a:lnTo>
                    <a:pt x="736" y="587"/>
                  </a:lnTo>
                  <a:lnTo>
                    <a:pt x="714" y="580"/>
                  </a:lnTo>
                  <a:lnTo>
                    <a:pt x="694" y="566"/>
                  </a:lnTo>
                  <a:lnTo>
                    <a:pt x="681" y="543"/>
                  </a:lnTo>
                  <a:lnTo>
                    <a:pt x="669" y="504"/>
                  </a:lnTo>
                  <a:lnTo>
                    <a:pt x="654" y="485"/>
                  </a:lnTo>
                  <a:lnTo>
                    <a:pt x="634" y="474"/>
                  </a:lnTo>
                  <a:lnTo>
                    <a:pt x="616" y="472"/>
                  </a:lnTo>
                  <a:lnTo>
                    <a:pt x="596" y="451"/>
                  </a:lnTo>
                  <a:lnTo>
                    <a:pt x="576" y="409"/>
                  </a:lnTo>
                  <a:lnTo>
                    <a:pt x="554" y="398"/>
                  </a:lnTo>
                  <a:lnTo>
                    <a:pt x="551" y="411"/>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93" name="Freeform 94"/>
            <p:cNvSpPr>
              <a:spLocks/>
            </p:cNvSpPr>
            <p:nvPr>
              <p:custDataLst>
                <p:tags r:id="rId10"/>
              </p:custDataLst>
            </p:nvPr>
          </p:nvSpPr>
          <p:spPr bwMode="invGray">
            <a:xfrm>
              <a:off x="4505003" y="3859005"/>
              <a:ext cx="20521" cy="24939"/>
            </a:xfrm>
            <a:custGeom>
              <a:avLst/>
              <a:gdLst/>
              <a:ahLst/>
              <a:cxnLst>
                <a:cxn ang="0">
                  <a:pos x="64" y="0"/>
                </a:cxn>
                <a:cxn ang="0">
                  <a:pos x="51" y="14"/>
                </a:cxn>
                <a:cxn ang="0">
                  <a:pos x="44" y="38"/>
                </a:cxn>
                <a:cxn ang="0">
                  <a:pos x="22" y="8"/>
                </a:cxn>
                <a:cxn ang="0">
                  <a:pos x="12" y="21"/>
                </a:cxn>
                <a:cxn ang="0">
                  <a:pos x="0" y="56"/>
                </a:cxn>
                <a:cxn ang="0">
                  <a:pos x="4" y="63"/>
                </a:cxn>
                <a:cxn ang="0">
                  <a:pos x="23" y="61"/>
                </a:cxn>
                <a:cxn ang="0">
                  <a:pos x="37" y="67"/>
                </a:cxn>
                <a:cxn ang="0">
                  <a:pos x="59" y="88"/>
                </a:cxn>
                <a:cxn ang="0">
                  <a:pos x="67" y="107"/>
                </a:cxn>
                <a:cxn ang="0">
                  <a:pos x="68" y="127"/>
                </a:cxn>
                <a:cxn ang="0">
                  <a:pos x="77" y="146"/>
                </a:cxn>
                <a:cxn ang="0">
                  <a:pos x="93" y="158"/>
                </a:cxn>
                <a:cxn ang="0">
                  <a:pos x="132" y="180"/>
                </a:cxn>
                <a:cxn ang="0">
                  <a:pos x="125" y="150"/>
                </a:cxn>
                <a:cxn ang="0">
                  <a:pos x="129" y="135"/>
                </a:cxn>
                <a:cxn ang="0">
                  <a:pos x="141" y="125"/>
                </a:cxn>
                <a:cxn ang="0">
                  <a:pos x="109" y="109"/>
                </a:cxn>
                <a:cxn ang="0">
                  <a:pos x="81" y="67"/>
                </a:cxn>
                <a:cxn ang="0">
                  <a:pos x="64" y="0"/>
                </a:cxn>
              </a:cxnLst>
              <a:rect l="0" t="0" r="r" b="b"/>
              <a:pathLst>
                <a:path w="141" h="180">
                  <a:moveTo>
                    <a:pt x="64" y="0"/>
                  </a:moveTo>
                  <a:lnTo>
                    <a:pt x="51" y="14"/>
                  </a:lnTo>
                  <a:lnTo>
                    <a:pt x="44" y="38"/>
                  </a:lnTo>
                  <a:lnTo>
                    <a:pt x="22" y="8"/>
                  </a:lnTo>
                  <a:lnTo>
                    <a:pt x="12" y="21"/>
                  </a:lnTo>
                  <a:lnTo>
                    <a:pt x="0" y="56"/>
                  </a:lnTo>
                  <a:lnTo>
                    <a:pt x="4" y="63"/>
                  </a:lnTo>
                  <a:lnTo>
                    <a:pt x="23" y="61"/>
                  </a:lnTo>
                  <a:lnTo>
                    <a:pt x="37" y="67"/>
                  </a:lnTo>
                  <a:lnTo>
                    <a:pt x="59" y="88"/>
                  </a:lnTo>
                  <a:lnTo>
                    <a:pt x="67" y="107"/>
                  </a:lnTo>
                  <a:lnTo>
                    <a:pt x="68" y="127"/>
                  </a:lnTo>
                  <a:lnTo>
                    <a:pt x="77" y="146"/>
                  </a:lnTo>
                  <a:lnTo>
                    <a:pt x="93" y="158"/>
                  </a:lnTo>
                  <a:lnTo>
                    <a:pt x="132" y="180"/>
                  </a:lnTo>
                  <a:lnTo>
                    <a:pt x="125" y="150"/>
                  </a:lnTo>
                  <a:lnTo>
                    <a:pt x="129" y="135"/>
                  </a:lnTo>
                  <a:lnTo>
                    <a:pt x="141" y="125"/>
                  </a:lnTo>
                  <a:lnTo>
                    <a:pt x="109" y="109"/>
                  </a:lnTo>
                  <a:lnTo>
                    <a:pt x="81" y="67"/>
                  </a:lnTo>
                  <a:lnTo>
                    <a:pt x="64" y="0"/>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94" name="Freeform 95"/>
            <p:cNvSpPr>
              <a:spLocks/>
            </p:cNvSpPr>
            <p:nvPr>
              <p:custDataLst>
                <p:tags r:id="rId11"/>
              </p:custDataLst>
            </p:nvPr>
          </p:nvSpPr>
          <p:spPr bwMode="invGray">
            <a:xfrm>
              <a:off x="4502588" y="3932737"/>
              <a:ext cx="146056" cy="45540"/>
            </a:xfrm>
            <a:custGeom>
              <a:avLst/>
              <a:gdLst/>
              <a:ahLst/>
              <a:cxnLst>
                <a:cxn ang="0">
                  <a:pos x="77" y="0"/>
                </a:cxn>
                <a:cxn ang="0">
                  <a:pos x="63" y="26"/>
                </a:cxn>
                <a:cxn ang="0">
                  <a:pos x="52" y="51"/>
                </a:cxn>
                <a:cxn ang="0">
                  <a:pos x="47" y="86"/>
                </a:cxn>
                <a:cxn ang="0">
                  <a:pos x="13" y="88"/>
                </a:cxn>
                <a:cxn ang="0">
                  <a:pos x="4" y="99"/>
                </a:cxn>
                <a:cxn ang="0">
                  <a:pos x="95" y="115"/>
                </a:cxn>
                <a:cxn ang="0">
                  <a:pos x="138" y="132"/>
                </a:cxn>
                <a:cxn ang="0">
                  <a:pos x="115" y="166"/>
                </a:cxn>
                <a:cxn ang="0">
                  <a:pos x="201" y="176"/>
                </a:cxn>
                <a:cxn ang="0">
                  <a:pos x="254" y="206"/>
                </a:cxn>
                <a:cxn ang="0">
                  <a:pos x="316" y="212"/>
                </a:cxn>
                <a:cxn ang="0">
                  <a:pos x="381" y="199"/>
                </a:cxn>
                <a:cxn ang="0">
                  <a:pos x="517" y="256"/>
                </a:cxn>
                <a:cxn ang="0">
                  <a:pos x="713" y="289"/>
                </a:cxn>
                <a:cxn ang="0">
                  <a:pos x="754" y="272"/>
                </a:cxn>
                <a:cxn ang="0">
                  <a:pos x="843" y="302"/>
                </a:cxn>
                <a:cxn ang="0">
                  <a:pos x="900" y="323"/>
                </a:cxn>
                <a:cxn ang="0">
                  <a:pos x="883" y="256"/>
                </a:cxn>
                <a:cxn ang="0">
                  <a:pos x="891" y="224"/>
                </a:cxn>
                <a:cxn ang="0">
                  <a:pos x="844" y="212"/>
                </a:cxn>
                <a:cxn ang="0">
                  <a:pos x="777" y="217"/>
                </a:cxn>
                <a:cxn ang="0">
                  <a:pos x="733" y="194"/>
                </a:cxn>
                <a:cxn ang="0">
                  <a:pos x="725" y="145"/>
                </a:cxn>
                <a:cxn ang="0">
                  <a:pos x="630" y="104"/>
                </a:cxn>
                <a:cxn ang="0">
                  <a:pos x="578" y="97"/>
                </a:cxn>
                <a:cxn ang="0">
                  <a:pos x="556" y="60"/>
                </a:cxn>
                <a:cxn ang="0">
                  <a:pos x="525" y="74"/>
                </a:cxn>
                <a:cxn ang="0">
                  <a:pos x="500" y="118"/>
                </a:cxn>
                <a:cxn ang="0">
                  <a:pos x="415" y="113"/>
                </a:cxn>
                <a:cxn ang="0">
                  <a:pos x="373" y="108"/>
                </a:cxn>
                <a:cxn ang="0">
                  <a:pos x="327" y="78"/>
                </a:cxn>
                <a:cxn ang="0">
                  <a:pos x="296" y="39"/>
                </a:cxn>
                <a:cxn ang="0">
                  <a:pos x="257" y="49"/>
                </a:cxn>
                <a:cxn ang="0">
                  <a:pos x="233" y="39"/>
                </a:cxn>
                <a:cxn ang="0">
                  <a:pos x="188" y="7"/>
                </a:cxn>
                <a:cxn ang="0">
                  <a:pos x="175" y="12"/>
                </a:cxn>
                <a:cxn ang="0">
                  <a:pos x="145" y="33"/>
                </a:cxn>
                <a:cxn ang="0">
                  <a:pos x="114" y="12"/>
                </a:cxn>
              </a:cxnLst>
              <a:rect l="0" t="0" r="r" b="b"/>
              <a:pathLst>
                <a:path w="900" h="323">
                  <a:moveTo>
                    <a:pt x="86" y="7"/>
                  </a:moveTo>
                  <a:lnTo>
                    <a:pt x="77" y="0"/>
                  </a:lnTo>
                  <a:lnTo>
                    <a:pt x="73" y="14"/>
                  </a:lnTo>
                  <a:lnTo>
                    <a:pt x="63" y="26"/>
                  </a:lnTo>
                  <a:lnTo>
                    <a:pt x="65" y="53"/>
                  </a:lnTo>
                  <a:lnTo>
                    <a:pt x="52" y="51"/>
                  </a:lnTo>
                  <a:lnTo>
                    <a:pt x="50" y="58"/>
                  </a:lnTo>
                  <a:lnTo>
                    <a:pt x="47" y="86"/>
                  </a:lnTo>
                  <a:lnTo>
                    <a:pt x="31" y="92"/>
                  </a:lnTo>
                  <a:lnTo>
                    <a:pt x="13" y="88"/>
                  </a:lnTo>
                  <a:lnTo>
                    <a:pt x="0" y="88"/>
                  </a:lnTo>
                  <a:lnTo>
                    <a:pt x="4" y="99"/>
                  </a:lnTo>
                  <a:lnTo>
                    <a:pt x="73" y="106"/>
                  </a:lnTo>
                  <a:lnTo>
                    <a:pt x="95" y="115"/>
                  </a:lnTo>
                  <a:lnTo>
                    <a:pt x="120" y="118"/>
                  </a:lnTo>
                  <a:lnTo>
                    <a:pt x="138" y="132"/>
                  </a:lnTo>
                  <a:lnTo>
                    <a:pt x="117" y="157"/>
                  </a:lnTo>
                  <a:lnTo>
                    <a:pt x="115" y="166"/>
                  </a:lnTo>
                  <a:lnTo>
                    <a:pt x="132" y="173"/>
                  </a:lnTo>
                  <a:lnTo>
                    <a:pt x="201" y="176"/>
                  </a:lnTo>
                  <a:lnTo>
                    <a:pt x="218" y="180"/>
                  </a:lnTo>
                  <a:lnTo>
                    <a:pt x="254" y="206"/>
                  </a:lnTo>
                  <a:lnTo>
                    <a:pt x="295" y="215"/>
                  </a:lnTo>
                  <a:lnTo>
                    <a:pt x="316" y="212"/>
                  </a:lnTo>
                  <a:lnTo>
                    <a:pt x="340" y="196"/>
                  </a:lnTo>
                  <a:lnTo>
                    <a:pt x="381" y="199"/>
                  </a:lnTo>
                  <a:lnTo>
                    <a:pt x="480" y="231"/>
                  </a:lnTo>
                  <a:lnTo>
                    <a:pt x="517" y="256"/>
                  </a:lnTo>
                  <a:lnTo>
                    <a:pt x="553" y="270"/>
                  </a:lnTo>
                  <a:lnTo>
                    <a:pt x="713" y="289"/>
                  </a:lnTo>
                  <a:lnTo>
                    <a:pt x="728" y="286"/>
                  </a:lnTo>
                  <a:lnTo>
                    <a:pt x="754" y="272"/>
                  </a:lnTo>
                  <a:lnTo>
                    <a:pt x="777" y="272"/>
                  </a:lnTo>
                  <a:lnTo>
                    <a:pt x="843" y="302"/>
                  </a:lnTo>
                  <a:lnTo>
                    <a:pt x="879" y="312"/>
                  </a:lnTo>
                  <a:lnTo>
                    <a:pt x="900" y="323"/>
                  </a:lnTo>
                  <a:lnTo>
                    <a:pt x="875" y="282"/>
                  </a:lnTo>
                  <a:lnTo>
                    <a:pt x="883" y="256"/>
                  </a:lnTo>
                  <a:lnTo>
                    <a:pt x="892" y="235"/>
                  </a:lnTo>
                  <a:lnTo>
                    <a:pt x="891" y="224"/>
                  </a:lnTo>
                  <a:lnTo>
                    <a:pt x="863" y="212"/>
                  </a:lnTo>
                  <a:lnTo>
                    <a:pt x="844" y="212"/>
                  </a:lnTo>
                  <a:lnTo>
                    <a:pt x="824" y="222"/>
                  </a:lnTo>
                  <a:lnTo>
                    <a:pt x="777" y="217"/>
                  </a:lnTo>
                  <a:lnTo>
                    <a:pt x="738" y="199"/>
                  </a:lnTo>
                  <a:lnTo>
                    <a:pt x="733" y="194"/>
                  </a:lnTo>
                  <a:lnTo>
                    <a:pt x="720" y="169"/>
                  </a:lnTo>
                  <a:lnTo>
                    <a:pt x="725" y="145"/>
                  </a:lnTo>
                  <a:lnTo>
                    <a:pt x="700" y="118"/>
                  </a:lnTo>
                  <a:lnTo>
                    <a:pt x="630" y="104"/>
                  </a:lnTo>
                  <a:lnTo>
                    <a:pt x="606" y="104"/>
                  </a:lnTo>
                  <a:lnTo>
                    <a:pt x="578" y="97"/>
                  </a:lnTo>
                  <a:lnTo>
                    <a:pt x="566" y="71"/>
                  </a:lnTo>
                  <a:lnTo>
                    <a:pt x="556" y="60"/>
                  </a:lnTo>
                  <a:lnTo>
                    <a:pt x="537" y="60"/>
                  </a:lnTo>
                  <a:lnTo>
                    <a:pt x="525" y="74"/>
                  </a:lnTo>
                  <a:lnTo>
                    <a:pt x="515" y="109"/>
                  </a:lnTo>
                  <a:lnTo>
                    <a:pt x="500" y="118"/>
                  </a:lnTo>
                  <a:lnTo>
                    <a:pt x="479" y="120"/>
                  </a:lnTo>
                  <a:lnTo>
                    <a:pt x="415" y="113"/>
                  </a:lnTo>
                  <a:lnTo>
                    <a:pt x="394" y="116"/>
                  </a:lnTo>
                  <a:lnTo>
                    <a:pt x="373" y="108"/>
                  </a:lnTo>
                  <a:lnTo>
                    <a:pt x="335" y="106"/>
                  </a:lnTo>
                  <a:lnTo>
                    <a:pt x="327" y="78"/>
                  </a:lnTo>
                  <a:lnTo>
                    <a:pt x="310" y="49"/>
                  </a:lnTo>
                  <a:lnTo>
                    <a:pt x="296" y="39"/>
                  </a:lnTo>
                  <a:lnTo>
                    <a:pt x="278" y="49"/>
                  </a:lnTo>
                  <a:lnTo>
                    <a:pt x="257" y="49"/>
                  </a:lnTo>
                  <a:lnTo>
                    <a:pt x="247" y="35"/>
                  </a:lnTo>
                  <a:lnTo>
                    <a:pt x="233" y="39"/>
                  </a:lnTo>
                  <a:lnTo>
                    <a:pt x="214" y="16"/>
                  </a:lnTo>
                  <a:lnTo>
                    <a:pt x="188" y="7"/>
                  </a:lnTo>
                  <a:lnTo>
                    <a:pt x="176" y="0"/>
                  </a:lnTo>
                  <a:lnTo>
                    <a:pt x="175" y="12"/>
                  </a:lnTo>
                  <a:lnTo>
                    <a:pt x="169" y="28"/>
                  </a:lnTo>
                  <a:lnTo>
                    <a:pt x="145" y="33"/>
                  </a:lnTo>
                  <a:lnTo>
                    <a:pt x="135" y="11"/>
                  </a:lnTo>
                  <a:lnTo>
                    <a:pt x="114" y="12"/>
                  </a:lnTo>
                  <a:lnTo>
                    <a:pt x="86" y="7"/>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95" name="Freeform 96"/>
            <p:cNvSpPr>
              <a:spLocks/>
            </p:cNvSpPr>
            <p:nvPr>
              <p:custDataLst>
                <p:tags r:id="rId12"/>
              </p:custDataLst>
            </p:nvPr>
          </p:nvSpPr>
          <p:spPr bwMode="invGray">
            <a:xfrm>
              <a:off x="4717447" y="3803707"/>
              <a:ext cx="101395" cy="123609"/>
            </a:xfrm>
            <a:custGeom>
              <a:avLst/>
              <a:gdLst/>
              <a:ahLst/>
              <a:cxnLst>
                <a:cxn ang="0">
                  <a:pos x="618" y="0"/>
                </a:cxn>
                <a:cxn ang="0">
                  <a:pos x="576" y="37"/>
                </a:cxn>
                <a:cxn ang="0">
                  <a:pos x="565" y="81"/>
                </a:cxn>
                <a:cxn ang="0">
                  <a:pos x="424" y="102"/>
                </a:cxn>
                <a:cxn ang="0">
                  <a:pos x="306" y="93"/>
                </a:cxn>
                <a:cxn ang="0">
                  <a:pos x="228" y="56"/>
                </a:cxn>
                <a:cxn ang="0">
                  <a:pos x="172" y="118"/>
                </a:cxn>
                <a:cxn ang="0">
                  <a:pos x="122" y="129"/>
                </a:cxn>
                <a:cxn ang="0">
                  <a:pos x="90" y="250"/>
                </a:cxn>
                <a:cxn ang="0">
                  <a:pos x="56" y="335"/>
                </a:cxn>
                <a:cxn ang="0">
                  <a:pos x="57" y="421"/>
                </a:cxn>
                <a:cxn ang="0">
                  <a:pos x="7" y="515"/>
                </a:cxn>
                <a:cxn ang="0">
                  <a:pos x="12" y="620"/>
                </a:cxn>
                <a:cxn ang="0">
                  <a:pos x="69" y="617"/>
                </a:cxn>
                <a:cxn ang="0">
                  <a:pos x="82" y="682"/>
                </a:cxn>
                <a:cxn ang="0">
                  <a:pos x="69" y="855"/>
                </a:cxn>
                <a:cxn ang="0">
                  <a:pos x="122" y="855"/>
                </a:cxn>
                <a:cxn ang="0">
                  <a:pos x="143" y="803"/>
                </a:cxn>
                <a:cxn ang="0">
                  <a:pos x="144" y="706"/>
                </a:cxn>
                <a:cxn ang="0">
                  <a:pos x="144" y="552"/>
                </a:cxn>
                <a:cxn ang="0">
                  <a:pos x="221" y="522"/>
                </a:cxn>
                <a:cxn ang="0">
                  <a:pos x="212" y="601"/>
                </a:cxn>
                <a:cxn ang="0">
                  <a:pos x="278" y="687"/>
                </a:cxn>
                <a:cxn ang="0">
                  <a:pos x="272" y="761"/>
                </a:cxn>
                <a:cxn ang="0">
                  <a:pos x="324" y="736"/>
                </a:cxn>
                <a:cxn ang="0">
                  <a:pos x="391" y="721"/>
                </a:cxn>
                <a:cxn ang="0">
                  <a:pos x="365" y="671"/>
                </a:cxn>
                <a:cxn ang="0">
                  <a:pos x="352" y="568"/>
                </a:cxn>
                <a:cxn ang="0">
                  <a:pos x="254" y="437"/>
                </a:cxn>
                <a:cxn ang="0">
                  <a:pos x="275" y="425"/>
                </a:cxn>
                <a:cxn ang="0">
                  <a:pos x="302" y="409"/>
                </a:cxn>
                <a:cxn ang="0">
                  <a:pos x="385" y="335"/>
                </a:cxn>
                <a:cxn ang="0">
                  <a:pos x="445" y="337"/>
                </a:cxn>
                <a:cxn ang="0">
                  <a:pos x="424" y="277"/>
                </a:cxn>
                <a:cxn ang="0">
                  <a:pos x="342" y="310"/>
                </a:cxn>
                <a:cxn ang="0">
                  <a:pos x="291" y="310"/>
                </a:cxn>
                <a:cxn ang="0">
                  <a:pos x="233" y="374"/>
                </a:cxn>
                <a:cxn ang="0">
                  <a:pos x="180" y="362"/>
                </a:cxn>
                <a:cxn ang="0">
                  <a:pos x="142" y="307"/>
                </a:cxn>
                <a:cxn ang="0">
                  <a:pos x="118" y="247"/>
                </a:cxn>
                <a:cxn ang="0">
                  <a:pos x="164" y="152"/>
                </a:cxn>
                <a:cxn ang="0">
                  <a:pos x="237" y="148"/>
                </a:cxn>
                <a:cxn ang="0">
                  <a:pos x="470" y="175"/>
                </a:cxn>
                <a:cxn ang="0">
                  <a:pos x="606" y="70"/>
                </a:cxn>
                <a:cxn ang="0">
                  <a:pos x="618" y="40"/>
                </a:cxn>
              </a:cxnLst>
              <a:rect l="0" t="0" r="r" b="b"/>
              <a:pathLst>
                <a:path w="622" h="871">
                  <a:moveTo>
                    <a:pt x="618" y="40"/>
                  </a:moveTo>
                  <a:lnTo>
                    <a:pt x="622" y="12"/>
                  </a:lnTo>
                  <a:lnTo>
                    <a:pt x="618" y="0"/>
                  </a:lnTo>
                  <a:lnTo>
                    <a:pt x="605" y="3"/>
                  </a:lnTo>
                  <a:lnTo>
                    <a:pt x="593" y="25"/>
                  </a:lnTo>
                  <a:lnTo>
                    <a:pt x="576" y="37"/>
                  </a:lnTo>
                  <a:lnTo>
                    <a:pt x="567" y="51"/>
                  </a:lnTo>
                  <a:lnTo>
                    <a:pt x="575" y="65"/>
                  </a:lnTo>
                  <a:lnTo>
                    <a:pt x="565" y="81"/>
                  </a:lnTo>
                  <a:lnTo>
                    <a:pt x="537" y="99"/>
                  </a:lnTo>
                  <a:lnTo>
                    <a:pt x="506" y="106"/>
                  </a:lnTo>
                  <a:lnTo>
                    <a:pt x="424" y="102"/>
                  </a:lnTo>
                  <a:lnTo>
                    <a:pt x="398" y="115"/>
                  </a:lnTo>
                  <a:lnTo>
                    <a:pt x="344" y="92"/>
                  </a:lnTo>
                  <a:lnTo>
                    <a:pt x="306" y="93"/>
                  </a:lnTo>
                  <a:lnTo>
                    <a:pt x="287" y="92"/>
                  </a:lnTo>
                  <a:lnTo>
                    <a:pt x="254" y="63"/>
                  </a:lnTo>
                  <a:lnTo>
                    <a:pt x="228" y="56"/>
                  </a:lnTo>
                  <a:lnTo>
                    <a:pt x="205" y="60"/>
                  </a:lnTo>
                  <a:lnTo>
                    <a:pt x="187" y="102"/>
                  </a:lnTo>
                  <a:lnTo>
                    <a:pt x="172" y="118"/>
                  </a:lnTo>
                  <a:lnTo>
                    <a:pt x="154" y="100"/>
                  </a:lnTo>
                  <a:lnTo>
                    <a:pt x="142" y="108"/>
                  </a:lnTo>
                  <a:lnTo>
                    <a:pt x="122" y="129"/>
                  </a:lnTo>
                  <a:lnTo>
                    <a:pt x="101" y="192"/>
                  </a:lnTo>
                  <a:lnTo>
                    <a:pt x="101" y="194"/>
                  </a:lnTo>
                  <a:lnTo>
                    <a:pt x="90" y="250"/>
                  </a:lnTo>
                  <a:lnTo>
                    <a:pt x="91" y="294"/>
                  </a:lnTo>
                  <a:lnTo>
                    <a:pt x="72" y="298"/>
                  </a:lnTo>
                  <a:lnTo>
                    <a:pt x="56" y="335"/>
                  </a:lnTo>
                  <a:lnTo>
                    <a:pt x="53" y="360"/>
                  </a:lnTo>
                  <a:lnTo>
                    <a:pt x="53" y="372"/>
                  </a:lnTo>
                  <a:lnTo>
                    <a:pt x="57" y="421"/>
                  </a:lnTo>
                  <a:lnTo>
                    <a:pt x="49" y="446"/>
                  </a:lnTo>
                  <a:lnTo>
                    <a:pt x="29" y="487"/>
                  </a:lnTo>
                  <a:lnTo>
                    <a:pt x="7" y="515"/>
                  </a:lnTo>
                  <a:lnTo>
                    <a:pt x="0" y="531"/>
                  </a:lnTo>
                  <a:lnTo>
                    <a:pt x="12" y="599"/>
                  </a:lnTo>
                  <a:lnTo>
                    <a:pt x="12" y="620"/>
                  </a:lnTo>
                  <a:lnTo>
                    <a:pt x="37" y="620"/>
                  </a:lnTo>
                  <a:lnTo>
                    <a:pt x="54" y="611"/>
                  </a:lnTo>
                  <a:lnTo>
                    <a:pt x="69" y="617"/>
                  </a:lnTo>
                  <a:lnTo>
                    <a:pt x="78" y="638"/>
                  </a:lnTo>
                  <a:lnTo>
                    <a:pt x="77" y="655"/>
                  </a:lnTo>
                  <a:lnTo>
                    <a:pt x="82" y="682"/>
                  </a:lnTo>
                  <a:lnTo>
                    <a:pt x="77" y="784"/>
                  </a:lnTo>
                  <a:lnTo>
                    <a:pt x="61" y="826"/>
                  </a:lnTo>
                  <a:lnTo>
                    <a:pt x="69" y="855"/>
                  </a:lnTo>
                  <a:lnTo>
                    <a:pt x="79" y="871"/>
                  </a:lnTo>
                  <a:lnTo>
                    <a:pt x="101" y="867"/>
                  </a:lnTo>
                  <a:lnTo>
                    <a:pt x="122" y="855"/>
                  </a:lnTo>
                  <a:lnTo>
                    <a:pt x="155" y="846"/>
                  </a:lnTo>
                  <a:lnTo>
                    <a:pt x="143" y="816"/>
                  </a:lnTo>
                  <a:lnTo>
                    <a:pt x="143" y="803"/>
                  </a:lnTo>
                  <a:lnTo>
                    <a:pt x="159" y="770"/>
                  </a:lnTo>
                  <a:lnTo>
                    <a:pt x="160" y="754"/>
                  </a:lnTo>
                  <a:lnTo>
                    <a:pt x="144" y="706"/>
                  </a:lnTo>
                  <a:lnTo>
                    <a:pt x="158" y="620"/>
                  </a:lnTo>
                  <a:lnTo>
                    <a:pt x="152" y="570"/>
                  </a:lnTo>
                  <a:lnTo>
                    <a:pt x="144" y="552"/>
                  </a:lnTo>
                  <a:lnTo>
                    <a:pt x="167" y="531"/>
                  </a:lnTo>
                  <a:lnTo>
                    <a:pt x="189" y="518"/>
                  </a:lnTo>
                  <a:lnTo>
                    <a:pt x="221" y="522"/>
                  </a:lnTo>
                  <a:lnTo>
                    <a:pt x="229" y="548"/>
                  </a:lnTo>
                  <a:lnTo>
                    <a:pt x="223" y="579"/>
                  </a:lnTo>
                  <a:lnTo>
                    <a:pt x="212" y="601"/>
                  </a:lnTo>
                  <a:lnTo>
                    <a:pt x="209" y="613"/>
                  </a:lnTo>
                  <a:lnTo>
                    <a:pt x="217" y="627"/>
                  </a:lnTo>
                  <a:lnTo>
                    <a:pt x="278" y="687"/>
                  </a:lnTo>
                  <a:lnTo>
                    <a:pt x="269" y="719"/>
                  </a:lnTo>
                  <a:lnTo>
                    <a:pt x="267" y="752"/>
                  </a:lnTo>
                  <a:lnTo>
                    <a:pt x="272" y="761"/>
                  </a:lnTo>
                  <a:lnTo>
                    <a:pt x="293" y="772"/>
                  </a:lnTo>
                  <a:lnTo>
                    <a:pt x="314" y="772"/>
                  </a:lnTo>
                  <a:lnTo>
                    <a:pt x="324" y="736"/>
                  </a:lnTo>
                  <a:lnTo>
                    <a:pt x="342" y="721"/>
                  </a:lnTo>
                  <a:lnTo>
                    <a:pt x="371" y="717"/>
                  </a:lnTo>
                  <a:lnTo>
                    <a:pt x="391" y="721"/>
                  </a:lnTo>
                  <a:lnTo>
                    <a:pt x="392" y="705"/>
                  </a:lnTo>
                  <a:lnTo>
                    <a:pt x="389" y="694"/>
                  </a:lnTo>
                  <a:lnTo>
                    <a:pt x="365" y="671"/>
                  </a:lnTo>
                  <a:lnTo>
                    <a:pt x="344" y="643"/>
                  </a:lnTo>
                  <a:lnTo>
                    <a:pt x="340" y="620"/>
                  </a:lnTo>
                  <a:lnTo>
                    <a:pt x="352" y="568"/>
                  </a:lnTo>
                  <a:lnTo>
                    <a:pt x="294" y="474"/>
                  </a:lnTo>
                  <a:lnTo>
                    <a:pt x="263" y="444"/>
                  </a:lnTo>
                  <a:lnTo>
                    <a:pt x="254" y="437"/>
                  </a:lnTo>
                  <a:lnTo>
                    <a:pt x="253" y="421"/>
                  </a:lnTo>
                  <a:lnTo>
                    <a:pt x="254" y="418"/>
                  </a:lnTo>
                  <a:lnTo>
                    <a:pt x="275" y="425"/>
                  </a:lnTo>
                  <a:lnTo>
                    <a:pt x="286" y="427"/>
                  </a:lnTo>
                  <a:lnTo>
                    <a:pt x="293" y="425"/>
                  </a:lnTo>
                  <a:lnTo>
                    <a:pt x="302" y="409"/>
                  </a:lnTo>
                  <a:lnTo>
                    <a:pt x="349" y="384"/>
                  </a:lnTo>
                  <a:lnTo>
                    <a:pt x="368" y="363"/>
                  </a:lnTo>
                  <a:lnTo>
                    <a:pt x="385" y="335"/>
                  </a:lnTo>
                  <a:lnTo>
                    <a:pt x="401" y="319"/>
                  </a:lnTo>
                  <a:lnTo>
                    <a:pt x="425" y="323"/>
                  </a:lnTo>
                  <a:lnTo>
                    <a:pt x="445" y="337"/>
                  </a:lnTo>
                  <a:lnTo>
                    <a:pt x="449" y="298"/>
                  </a:lnTo>
                  <a:lnTo>
                    <a:pt x="444" y="286"/>
                  </a:lnTo>
                  <a:lnTo>
                    <a:pt x="424" y="277"/>
                  </a:lnTo>
                  <a:lnTo>
                    <a:pt x="412" y="279"/>
                  </a:lnTo>
                  <a:lnTo>
                    <a:pt x="400" y="294"/>
                  </a:lnTo>
                  <a:lnTo>
                    <a:pt x="342" y="310"/>
                  </a:lnTo>
                  <a:lnTo>
                    <a:pt x="326" y="323"/>
                  </a:lnTo>
                  <a:lnTo>
                    <a:pt x="305" y="321"/>
                  </a:lnTo>
                  <a:lnTo>
                    <a:pt x="291" y="310"/>
                  </a:lnTo>
                  <a:lnTo>
                    <a:pt x="274" y="307"/>
                  </a:lnTo>
                  <a:lnTo>
                    <a:pt x="245" y="358"/>
                  </a:lnTo>
                  <a:lnTo>
                    <a:pt x="233" y="374"/>
                  </a:lnTo>
                  <a:lnTo>
                    <a:pt x="197" y="372"/>
                  </a:lnTo>
                  <a:lnTo>
                    <a:pt x="188" y="369"/>
                  </a:lnTo>
                  <a:lnTo>
                    <a:pt x="180" y="362"/>
                  </a:lnTo>
                  <a:lnTo>
                    <a:pt x="170" y="330"/>
                  </a:lnTo>
                  <a:lnTo>
                    <a:pt x="159" y="319"/>
                  </a:lnTo>
                  <a:lnTo>
                    <a:pt x="142" y="307"/>
                  </a:lnTo>
                  <a:lnTo>
                    <a:pt x="132" y="298"/>
                  </a:lnTo>
                  <a:lnTo>
                    <a:pt x="121" y="272"/>
                  </a:lnTo>
                  <a:lnTo>
                    <a:pt x="118" y="247"/>
                  </a:lnTo>
                  <a:lnTo>
                    <a:pt x="127" y="208"/>
                  </a:lnTo>
                  <a:lnTo>
                    <a:pt x="144" y="169"/>
                  </a:lnTo>
                  <a:lnTo>
                    <a:pt x="164" y="152"/>
                  </a:lnTo>
                  <a:lnTo>
                    <a:pt x="181" y="146"/>
                  </a:lnTo>
                  <a:lnTo>
                    <a:pt x="212" y="145"/>
                  </a:lnTo>
                  <a:lnTo>
                    <a:pt x="237" y="148"/>
                  </a:lnTo>
                  <a:lnTo>
                    <a:pt x="424" y="148"/>
                  </a:lnTo>
                  <a:lnTo>
                    <a:pt x="449" y="171"/>
                  </a:lnTo>
                  <a:lnTo>
                    <a:pt x="470" y="175"/>
                  </a:lnTo>
                  <a:lnTo>
                    <a:pt x="547" y="157"/>
                  </a:lnTo>
                  <a:lnTo>
                    <a:pt x="564" y="136"/>
                  </a:lnTo>
                  <a:lnTo>
                    <a:pt x="606" y="70"/>
                  </a:lnTo>
                  <a:lnTo>
                    <a:pt x="610" y="63"/>
                  </a:lnTo>
                  <a:lnTo>
                    <a:pt x="614" y="56"/>
                  </a:lnTo>
                  <a:lnTo>
                    <a:pt x="618" y="40"/>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96" name="Freeform 97"/>
            <p:cNvSpPr>
              <a:spLocks/>
            </p:cNvSpPr>
            <p:nvPr>
              <p:custDataLst>
                <p:tags r:id="rId13"/>
              </p:custDataLst>
            </p:nvPr>
          </p:nvSpPr>
          <p:spPr bwMode="invGray">
            <a:xfrm>
              <a:off x="4857469" y="3799370"/>
              <a:ext cx="20521" cy="48793"/>
            </a:xfrm>
            <a:custGeom>
              <a:avLst/>
              <a:gdLst/>
              <a:ahLst/>
              <a:cxnLst>
                <a:cxn ang="0">
                  <a:pos x="2" y="88"/>
                </a:cxn>
                <a:cxn ang="0">
                  <a:pos x="0" y="106"/>
                </a:cxn>
                <a:cxn ang="0">
                  <a:pos x="10" y="128"/>
                </a:cxn>
                <a:cxn ang="0">
                  <a:pos x="2" y="158"/>
                </a:cxn>
                <a:cxn ang="0">
                  <a:pos x="21" y="213"/>
                </a:cxn>
                <a:cxn ang="0">
                  <a:pos x="21" y="222"/>
                </a:cxn>
                <a:cxn ang="0">
                  <a:pos x="22" y="236"/>
                </a:cxn>
                <a:cxn ang="0">
                  <a:pos x="22" y="255"/>
                </a:cxn>
                <a:cxn ang="0">
                  <a:pos x="46" y="294"/>
                </a:cxn>
                <a:cxn ang="0">
                  <a:pos x="86" y="340"/>
                </a:cxn>
                <a:cxn ang="0">
                  <a:pos x="93" y="330"/>
                </a:cxn>
                <a:cxn ang="0">
                  <a:pos x="84" y="314"/>
                </a:cxn>
                <a:cxn ang="0">
                  <a:pos x="66" y="291"/>
                </a:cxn>
                <a:cxn ang="0">
                  <a:pos x="51" y="259"/>
                </a:cxn>
                <a:cxn ang="0">
                  <a:pos x="44" y="208"/>
                </a:cxn>
                <a:cxn ang="0">
                  <a:pos x="47" y="185"/>
                </a:cxn>
                <a:cxn ang="0">
                  <a:pos x="61" y="178"/>
                </a:cxn>
                <a:cxn ang="0">
                  <a:pos x="77" y="180"/>
                </a:cxn>
                <a:cxn ang="0">
                  <a:pos x="96" y="188"/>
                </a:cxn>
                <a:cxn ang="0">
                  <a:pos x="126" y="195"/>
                </a:cxn>
                <a:cxn ang="0">
                  <a:pos x="120" y="178"/>
                </a:cxn>
                <a:cxn ang="0">
                  <a:pos x="120" y="171"/>
                </a:cxn>
                <a:cxn ang="0">
                  <a:pos x="102" y="158"/>
                </a:cxn>
                <a:cxn ang="0">
                  <a:pos x="75" y="148"/>
                </a:cxn>
                <a:cxn ang="0">
                  <a:pos x="83" y="130"/>
                </a:cxn>
                <a:cxn ang="0">
                  <a:pos x="118" y="100"/>
                </a:cxn>
                <a:cxn ang="0">
                  <a:pos x="114" y="72"/>
                </a:cxn>
                <a:cxn ang="0">
                  <a:pos x="116" y="58"/>
                </a:cxn>
                <a:cxn ang="0">
                  <a:pos x="111" y="51"/>
                </a:cxn>
                <a:cxn ang="0">
                  <a:pos x="75" y="74"/>
                </a:cxn>
                <a:cxn ang="0">
                  <a:pos x="66" y="81"/>
                </a:cxn>
                <a:cxn ang="0">
                  <a:pos x="61" y="107"/>
                </a:cxn>
                <a:cxn ang="0">
                  <a:pos x="41" y="130"/>
                </a:cxn>
                <a:cxn ang="0">
                  <a:pos x="38" y="137"/>
                </a:cxn>
                <a:cxn ang="0">
                  <a:pos x="29" y="130"/>
                </a:cxn>
                <a:cxn ang="0">
                  <a:pos x="26" y="113"/>
                </a:cxn>
                <a:cxn ang="0">
                  <a:pos x="53" y="51"/>
                </a:cxn>
                <a:cxn ang="0">
                  <a:pos x="56" y="37"/>
                </a:cxn>
                <a:cxn ang="0">
                  <a:pos x="49" y="17"/>
                </a:cxn>
                <a:cxn ang="0">
                  <a:pos x="37" y="0"/>
                </a:cxn>
                <a:cxn ang="0">
                  <a:pos x="14" y="42"/>
                </a:cxn>
                <a:cxn ang="0">
                  <a:pos x="2" y="88"/>
                </a:cxn>
              </a:cxnLst>
              <a:rect l="0" t="0" r="r" b="b"/>
              <a:pathLst>
                <a:path w="126" h="340">
                  <a:moveTo>
                    <a:pt x="2" y="88"/>
                  </a:moveTo>
                  <a:lnTo>
                    <a:pt x="0" y="106"/>
                  </a:lnTo>
                  <a:lnTo>
                    <a:pt x="10" y="128"/>
                  </a:lnTo>
                  <a:lnTo>
                    <a:pt x="2" y="158"/>
                  </a:lnTo>
                  <a:lnTo>
                    <a:pt x="21" y="213"/>
                  </a:lnTo>
                  <a:lnTo>
                    <a:pt x="21" y="222"/>
                  </a:lnTo>
                  <a:lnTo>
                    <a:pt x="22" y="236"/>
                  </a:lnTo>
                  <a:lnTo>
                    <a:pt x="22" y="255"/>
                  </a:lnTo>
                  <a:lnTo>
                    <a:pt x="46" y="294"/>
                  </a:lnTo>
                  <a:lnTo>
                    <a:pt x="86" y="340"/>
                  </a:lnTo>
                  <a:lnTo>
                    <a:pt x="93" y="330"/>
                  </a:lnTo>
                  <a:lnTo>
                    <a:pt x="84" y="314"/>
                  </a:lnTo>
                  <a:lnTo>
                    <a:pt x="66" y="291"/>
                  </a:lnTo>
                  <a:lnTo>
                    <a:pt x="51" y="259"/>
                  </a:lnTo>
                  <a:lnTo>
                    <a:pt x="44" y="208"/>
                  </a:lnTo>
                  <a:lnTo>
                    <a:pt x="47" y="185"/>
                  </a:lnTo>
                  <a:lnTo>
                    <a:pt x="61" y="178"/>
                  </a:lnTo>
                  <a:lnTo>
                    <a:pt x="77" y="180"/>
                  </a:lnTo>
                  <a:lnTo>
                    <a:pt x="96" y="188"/>
                  </a:lnTo>
                  <a:lnTo>
                    <a:pt x="126" y="195"/>
                  </a:lnTo>
                  <a:lnTo>
                    <a:pt x="120" y="178"/>
                  </a:lnTo>
                  <a:lnTo>
                    <a:pt x="120" y="171"/>
                  </a:lnTo>
                  <a:lnTo>
                    <a:pt x="102" y="158"/>
                  </a:lnTo>
                  <a:lnTo>
                    <a:pt x="75" y="148"/>
                  </a:lnTo>
                  <a:lnTo>
                    <a:pt x="83" y="130"/>
                  </a:lnTo>
                  <a:lnTo>
                    <a:pt x="118" y="100"/>
                  </a:lnTo>
                  <a:lnTo>
                    <a:pt x="114" y="72"/>
                  </a:lnTo>
                  <a:lnTo>
                    <a:pt x="116" y="58"/>
                  </a:lnTo>
                  <a:lnTo>
                    <a:pt x="111" y="51"/>
                  </a:lnTo>
                  <a:lnTo>
                    <a:pt x="75" y="74"/>
                  </a:lnTo>
                  <a:lnTo>
                    <a:pt x="66" y="81"/>
                  </a:lnTo>
                  <a:lnTo>
                    <a:pt x="61" y="107"/>
                  </a:lnTo>
                  <a:lnTo>
                    <a:pt x="41" y="130"/>
                  </a:lnTo>
                  <a:lnTo>
                    <a:pt x="38" y="137"/>
                  </a:lnTo>
                  <a:lnTo>
                    <a:pt x="29" y="130"/>
                  </a:lnTo>
                  <a:lnTo>
                    <a:pt x="26" y="113"/>
                  </a:lnTo>
                  <a:lnTo>
                    <a:pt x="53" y="51"/>
                  </a:lnTo>
                  <a:lnTo>
                    <a:pt x="56" y="37"/>
                  </a:lnTo>
                  <a:lnTo>
                    <a:pt x="49" y="17"/>
                  </a:lnTo>
                  <a:lnTo>
                    <a:pt x="37" y="0"/>
                  </a:lnTo>
                  <a:lnTo>
                    <a:pt x="14" y="42"/>
                  </a:lnTo>
                  <a:lnTo>
                    <a:pt x="2" y="88"/>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97" name="Freeform 98"/>
            <p:cNvSpPr>
              <a:spLocks/>
            </p:cNvSpPr>
            <p:nvPr>
              <p:custDataLst>
                <p:tags r:id="rId14"/>
              </p:custDataLst>
            </p:nvPr>
          </p:nvSpPr>
          <p:spPr bwMode="invGray">
            <a:xfrm>
              <a:off x="4865918" y="3880691"/>
              <a:ext cx="45869" cy="15180"/>
            </a:xfrm>
            <a:custGeom>
              <a:avLst/>
              <a:gdLst/>
              <a:ahLst/>
              <a:cxnLst>
                <a:cxn ang="0">
                  <a:pos x="11" y="35"/>
                </a:cxn>
                <a:cxn ang="0">
                  <a:pos x="32" y="70"/>
                </a:cxn>
                <a:cxn ang="0">
                  <a:pos x="47" y="59"/>
                </a:cxn>
                <a:cxn ang="0">
                  <a:pos x="60" y="45"/>
                </a:cxn>
                <a:cxn ang="0">
                  <a:pos x="86" y="33"/>
                </a:cxn>
                <a:cxn ang="0">
                  <a:pos x="98" y="54"/>
                </a:cxn>
                <a:cxn ang="0">
                  <a:pos x="141" y="75"/>
                </a:cxn>
                <a:cxn ang="0">
                  <a:pos x="151" y="73"/>
                </a:cxn>
                <a:cxn ang="0">
                  <a:pos x="149" y="50"/>
                </a:cxn>
                <a:cxn ang="0">
                  <a:pos x="152" y="45"/>
                </a:cxn>
                <a:cxn ang="0">
                  <a:pos x="170" y="43"/>
                </a:cxn>
                <a:cxn ang="0">
                  <a:pos x="184" y="50"/>
                </a:cxn>
                <a:cxn ang="0">
                  <a:pos x="251" y="105"/>
                </a:cxn>
                <a:cxn ang="0">
                  <a:pos x="270" y="108"/>
                </a:cxn>
                <a:cxn ang="0">
                  <a:pos x="271" y="94"/>
                </a:cxn>
                <a:cxn ang="0">
                  <a:pos x="263" y="63"/>
                </a:cxn>
                <a:cxn ang="0">
                  <a:pos x="250" y="41"/>
                </a:cxn>
                <a:cxn ang="0">
                  <a:pos x="227" y="19"/>
                </a:cxn>
                <a:cxn ang="0">
                  <a:pos x="167" y="2"/>
                </a:cxn>
                <a:cxn ang="0">
                  <a:pos x="149" y="3"/>
                </a:cxn>
                <a:cxn ang="0">
                  <a:pos x="124" y="19"/>
                </a:cxn>
                <a:cxn ang="0">
                  <a:pos x="111" y="21"/>
                </a:cxn>
                <a:cxn ang="0">
                  <a:pos x="86" y="5"/>
                </a:cxn>
                <a:cxn ang="0">
                  <a:pos x="25" y="0"/>
                </a:cxn>
                <a:cxn ang="0">
                  <a:pos x="11" y="2"/>
                </a:cxn>
                <a:cxn ang="0">
                  <a:pos x="0" y="10"/>
                </a:cxn>
                <a:cxn ang="0">
                  <a:pos x="11" y="35"/>
                </a:cxn>
              </a:cxnLst>
              <a:rect l="0" t="0" r="r" b="b"/>
              <a:pathLst>
                <a:path w="271" h="108">
                  <a:moveTo>
                    <a:pt x="11" y="35"/>
                  </a:moveTo>
                  <a:lnTo>
                    <a:pt x="32" y="70"/>
                  </a:lnTo>
                  <a:lnTo>
                    <a:pt x="47" y="59"/>
                  </a:lnTo>
                  <a:lnTo>
                    <a:pt x="60" y="45"/>
                  </a:lnTo>
                  <a:lnTo>
                    <a:pt x="86" y="33"/>
                  </a:lnTo>
                  <a:lnTo>
                    <a:pt x="98" y="54"/>
                  </a:lnTo>
                  <a:lnTo>
                    <a:pt x="141" y="75"/>
                  </a:lnTo>
                  <a:lnTo>
                    <a:pt x="151" y="73"/>
                  </a:lnTo>
                  <a:lnTo>
                    <a:pt x="149" y="50"/>
                  </a:lnTo>
                  <a:lnTo>
                    <a:pt x="152" y="45"/>
                  </a:lnTo>
                  <a:lnTo>
                    <a:pt x="170" y="43"/>
                  </a:lnTo>
                  <a:lnTo>
                    <a:pt x="184" y="50"/>
                  </a:lnTo>
                  <a:lnTo>
                    <a:pt x="251" y="105"/>
                  </a:lnTo>
                  <a:lnTo>
                    <a:pt x="270" y="108"/>
                  </a:lnTo>
                  <a:lnTo>
                    <a:pt x="271" y="94"/>
                  </a:lnTo>
                  <a:lnTo>
                    <a:pt x="263" y="63"/>
                  </a:lnTo>
                  <a:lnTo>
                    <a:pt x="250" y="41"/>
                  </a:lnTo>
                  <a:lnTo>
                    <a:pt x="227" y="19"/>
                  </a:lnTo>
                  <a:lnTo>
                    <a:pt x="167" y="2"/>
                  </a:lnTo>
                  <a:lnTo>
                    <a:pt x="149" y="3"/>
                  </a:lnTo>
                  <a:lnTo>
                    <a:pt x="124" y="19"/>
                  </a:lnTo>
                  <a:lnTo>
                    <a:pt x="111" y="21"/>
                  </a:lnTo>
                  <a:lnTo>
                    <a:pt x="86" y="5"/>
                  </a:lnTo>
                  <a:lnTo>
                    <a:pt x="25" y="0"/>
                  </a:lnTo>
                  <a:lnTo>
                    <a:pt x="11" y="2"/>
                  </a:lnTo>
                  <a:lnTo>
                    <a:pt x="0" y="10"/>
                  </a:lnTo>
                  <a:lnTo>
                    <a:pt x="11" y="35"/>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98" name="Freeform 99"/>
            <p:cNvSpPr>
              <a:spLocks/>
            </p:cNvSpPr>
            <p:nvPr>
              <p:custDataLst>
                <p:tags r:id="rId15"/>
              </p:custDataLst>
            </p:nvPr>
          </p:nvSpPr>
          <p:spPr bwMode="invGray">
            <a:xfrm>
              <a:off x="4835741" y="3885029"/>
              <a:ext cx="18105" cy="10843"/>
            </a:xfrm>
            <a:custGeom>
              <a:avLst/>
              <a:gdLst/>
              <a:ahLst/>
              <a:cxnLst>
                <a:cxn ang="0">
                  <a:pos x="0" y="24"/>
                </a:cxn>
                <a:cxn ang="0">
                  <a:pos x="10" y="47"/>
                </a:cxn>
                <a:cxn ang="0">
                  <a:pos x="42" y="73"/>
                </a:cxn>
                <a:cxn ang="0">
                  <a:pos x="61" y="76"/>
                </a:cxn>
                <a:cxn ang="0">
                  <a:pos x="99" y="61"/>
                </a:cxn>
                <a:cxn ang="0">
                  <a:pos x="104" y="57"/>
                </a:cxn>
                <a:cxn ang="0">
                  <a:pos x="108" y="47"/>
                </a:cxn>
                <a:cxn ang="0">
                  <a:pos x="103" y="34"/>
                </a:cxn>
                <a:cxn ang="0">
                  <a:pos x="89" y="24"/>
                </a:cxn>
                <a:cxn ang="0">
                  <a:pos x="78" y="8"/>
                </a:cxn>
                <a:cxn ang="0">
                  <a:pos x="66" y="0"/>
                </a:cxn>
                <a:cxn ang="0">
                  <a:pos x="34" y="1"/>
                </a:cxn>
                <a:cxn ang="0">
                  <a:pos x="8" y="8"/>
                </a:cxn>
                <a:cxn ang="0">
                  <a:pos x="0" y="24"/>
                </a:cxn>
              </a:cxnLst>
              <a:rect l="0" t="0" r="r" b="b"/>
              <a:pathLst>
                <a:path w="108" h="76">
                  <a:moveTo>
                    <a:pt x="0" y="24"/>
                  </a:moveTo>
                  <a:lnTo>
                    <a:pt x="10" y="47"/>
                  </a:lnTo>
                  <a:lnTo>
                    <a:pt x="42" y="73"/>
                  </a:lnTo>
                  <a:lnTo>
                    <a:pt x="61" y="76"/>
                  </a:lnTo>
                  <a:lnTo>
                    <a:pt x="99" y="61"/>
                  </a:lnTo>
                  <a:lnTo>
                    <a:pt x="104" y="57"/>
                  </a:lnTo>
                  <a:lnTo>
                    <a:pt x="108" y="47"/>
                  </a:lnTo>
                  <a:lnTo>
                    <a:pt x="103" y="34"/>
                  </a:lnTo>
                  <a:lnTo>
                    <a:pt x="89" y="24"/>
                  </a:lnTo>
                  <a:lnTo>
                    <a:pt x="78" y="8"/>
                  </a:lnTo>
                  <a:lnTo>
                    <a:pt x="66" y="0"/>
                  </a:lnTo>
                  <a:lnTo>
                    <a:pt x="34" y="1"/>
                  </a:lnTo>
                  <a:lnTo>
                    <a:pt x="8" y="8"/>
                  </a:lnTo>
                  <a:lnTo>
                    <a:pt x="0" y="24"/>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01" name="Freeform 100"/>
            <p:cNvSpPr>
              <a:spLocks/>
            </p:cNvSpPr>
            <p:nvPr>
              <p:custDataLst>
                <p:tags r:id="rId16"/>
              </p:custDataLst>
            </p:nvPr>
          </p:nvSpPr>
          <p:spPr bwMode="invGray">
            <a:xfrm>
              <a:off x="4736761" y="3966349"/>
              <a:ext cx="48283" cy="16264"/>
            </a:xfrm>
            <a:custGeom>
              <a:avLst/>
              <a:gdLst/>
              <a:ahLst/>
              <a:cxnLst>
                <a:cxn ang="0">
                  <a:pos x="297" y="6"/>
                </a:cxn>
                <a:cxn ang="0">
                  <a:pos x="286" y="0"/>
                </a:cxn>
                <a:cxn ang="0">
                  <a:pos x="280" y="0"/>
                </a:cxn>
                <a:cxn ang="0">
                  <a:pos x="274" y="9"/>
                </a:cxn>
                <a:cxn ang="0">
                  <a:pos x="283" y="9"/>
                </a:cxn>
                <a:cxn ang="0">
                  <a:pos x="286" y="14"/>
                </a:cxn>
                <a:cxn ang="0">
                  <a:pos x="281" y="23"/>
                </a:cxn>
                <a:cxn ang="0">
                  <a:pos x="264" y="36"/>
                </a:cxn>
                <a:cxn ang="0">
                  <a:pos x="246" y="44"/>
                </a:cxn>
                <a:cxn ang="0">
                  <a:pos x="249" y="57"/>
                </a:cxn>
                <a:cxn ang="0">
                  <a:pos x="228" y="64"/>
                </a:cxn>
                <a:cxn ang="0">
                  <a:pos x="209" y="53"/>
                </a:cxn>
                <a:cxn ang="0">
                  <a:pos x="171" y="59"/>
                </a:cxn>
                <a:cxn ang="0">
                  <a:pos x="155" y="73"/>
                </a:cxn>
                <a:cxn ang="0">
                  <a:pos x="141" y="73"/>
                </a:cxn>
                <a:cxn ang="0">
                  <a:pos x="122" y="55"/>
                </a:cxn>
                <a:cxn ang="0">
                  <a:pos x="72" y="34"/>
                </a:cxn>
                <a:cxn ang="0">
                  <a:pos x="48" y="36"/>
                </a:cxn>
                <a:cxn ang="0">
                  <a:pos x="17" y="46"/>
                </a:cxn>
                <a:cxn ang="0">
                  <a:pos x="2" y="57"/>
                </a:cxn>
                <a:cxn ang="0">
                  <a:pos x="0" y="69"/>
                </a:cxn>
                <a:cxn ang="0">
                  <a:pos x="8" y="99"/>
                </a:cxn>
                <a:cxn ang="0">
                  <a:pos x="24" y="96"/>
                </a:cxn>
                <a:cxn ang="0">
                  <a:pos x="69" y="99"/>
                </a:cxn>
                <a:cxn ang="0">
                  <a:pos x="111" y="113"/>
                </a:cxn>
                <a:cxn ang="0">
                  <a:pos x="125" y="110"/>
                </a:cxn>
                <a:cxn ang="0">
                  <a:pos x="141" y="96"/>
                </a:cxn>
                <a:cxn ang="0">
                  <a:pos x="160" y="103"/>
                </a:cxn>
                <a:cxn ang="0">
                  <a:pos x="182" y="106"/>
                </a:cxn>
                <a:cxn ang="0">
                  <a:pos x="201" y="89"/>
                </a:cxn>
                <a:cxn ang="0">
                  <a:pos x="216" y="90"/>
                </a:cxn>
                <a:cxn ang="0">
                  <a:pos x="281" y="59"/>
                </a:cxn>
                <a:cxn ang="0">
                  <a:pos x="280" y="46"/>
                </a:cxn>
                <a:cxn ang="0">
                  <a:pos x="305" y="32"/>
                </a:cxn>
                <a:cxn ang="0">
                  <a:pos x="303" y="16"/>
                </a:cxn>
                <a:cxn ang="0">
                  <a:pos x="297" y="6"/>
                </a:cxn>
              </a:cxnLst>
              <a:rect l="0" t="0" r="r" b="b"/>
              <a:pathLst>
                <a:path w="305" h="113">
                  <a:moveTo>
                    <a:pt x="297" y="6"/>
                  </a:moveTo>
                  <a:lnTo>
                    <a:pt x="286" y="0"/>
                  </a:lnTo>
                  <a:lnTo>
                    <a:pt x="280" y="0"/>
                  </a:lnTo>
                  <a:lnTo>
                    <a:pt x="274" y="9"/>
                  </a:lnTo>
                  <a:lnTo>
                    <a:pt x="283" y="9"/>
                  </a:lnTo>
                  <a:lnTo>
                    <a:pt x="286" y="14"/>
                  </a:lnTo>
                  <a:lnTo>
                    <a:pt x="281" y="23"/>
                  </a:lnTo>
                  <a:lnTo>
                    <a:pt x="264" y="36"/>
                  </a:lnTo>
                  <a:lnTo>
                    <a:pt x="246" y="44"/>
                  </a:lnTo>
                  <a:lnTo>
                    <a:pt x="249" y="57"/>
                  </a:lnTo>
                  <a:lnTo>
                    <a:pt x="228" y="64"/>
                  </a:lnTo>
                  <a:lnTo>
                    <a:pt x="209" y="53"/>
                  </a:lnTo>
                  <a:lnTo>
                    <a:pt x="171" y="59"/>
                  </a:lnTo>
                  <a:lnTo>
                    <a:pt x="155" y="73"/>
                  </a:lnTo>
                  <a:lnTo>
                    <a:pt x="141" y="73"/>
                  </a:lnTo>
                  <a:lnTo>
                    <a:pt x="122" y="55"/>
                  </a:lnTo>
                  <a:lnTo>
                    <a:pt x="72" y="34"/>
                  </a:lnTo>
                  <a:lnTo>
                    <a:pt x="48" y="36"/>
                  </a:lnTo>
                  <a:lnTo>
                    <a:pt x="17" y="46"/>
                  </a:lnTo>
                  <a:lnTo>
                    <a:pt x="2" y="57"/>
                  </a:lnTo>
                  <a:lnTo>
                    <a:pt x="0" y="69"/>
                  </a:lnTo>
                  <a:lnTo>
                    <a:pt x="8" y="99"/>
                  </a:lnTo>
                  <a:lnTo>
                    <a:pt x="24" y="96"/>
                  </a:lnTo>
                  <a:lnTo>
                    <a:pt x="69" y="99"/>
                  </a:lnTo>
                  <a:lnTo>
                    <a:pt x="111" y="113"/>
                  </a:lnTo>
                  <a:lnTo>
                    <a:pt x="125" y="110"/>
                  </a:lnTo>
                  <a:lnTo>
                    <a:pt x="141" y="96"/>
                  </a:lnTo>
                  <a:lnTo>
                    <a:pt x="160" y="103"/>
                  </a:lnTo>
                  <a:lnTo>
                    <a:pt x="182" y="106"/>
                  </a:lnTo>
                  <a:lnTo>
                    <a:pt x="201" y="89"/>
                  </a:lnTo>
                  <a:lnTo>
                    <a:pt x="216" y="90"/>
                  </a:lnTo>
                  <a:lnTo>
                    <a:pt x="281" y="59"/>
                  </a:lnTo>
                  <a:lnTo>
                    <a:pt x="280" y="46"/>
                  </a:lnTo>
                  <a:lnTo>
                    <a:pt x="305" y="32"/>
                  </a:lnTo>
                  <a:lnTo>
                    <a:pt x="303" y="16"/>
                  </a:lnTo>
                  <a:lnTo>
                    <a:pt x="297" y="6"/>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02" name="Freeform 101"/>
            <p:cNvSpPr>
              <a:spLocks/>
            </p:cNvSpPr>
            <p:nvPr>
              <p:custDataLst>
                <p:tags r:id="rId17"/>
              </p:custDataLst>
            </p:nvPr>
          </p:nvSpPr>
          <p:spPr bwMode="invGray">
            <a:xfrm>
              <a:off x="4795907" y="3973939"/>
              <a:ext cx="57940" cy="31445"/>
            </a:xfrm>
            <a:custGeom>
              <a:avLst/>
              <a:gdLst/>
              <a:ahLst/>
              <a:cxnLst>
                <a:cxn ang="0">
                  <a:pos x="46" y="125"/>
                </a:cxn>
                <a:cxn ang="0">
                  <a:pos x="17" y="151"/>
                </a:cxn>
                <a:cxn ang="0">
                  <a:pos x="13" y="167"/>
                </a:cxn>
                <a:cxn ang="0">
                  <a:pos x="11" y="196"/>
                </a:cxn>
                <a:cxn ang="0">
                  <a:pos x="0" y="222"/>
                </a:cxn>
                <a:cxn ang="0">
                  <a:pos x="21" y="222"/>
                </a:cxn>
                <a:cxn ang="0">
                  <a:pos x="45" y="210"/>
                </a:cxn>
                <a:cxn ang="0">
                  <a:pos x="64" y="204"/>
                </a:cxn>
                <a:cxn ang="0">
                  <a:pos x="94" y="180"/>
                </a:cxn>
                <a:cxn ang="0">
                  <a:pos x="141" y="128"/>
                </a:cxn>
                <a:cxn ang="0">
                  <a:pos x="168" y="109"/>
                </a:cxn>
                <a:cxn ang="0">
                  <a:pos x="332" y="39"/>
                </a:cxn>
                <a:cxn ang="0">
                  <a:pos x="358" y="15"/>
                </a:cxn>
                <a:cxn ang="0">
                  <a:pos x="353" y="4"/>
                </a:cxn>
                <a:cxn ang="0">
                  <a:pos x="348" y="0"/>
                </a:cxn>
                <a:cxn ang="0">
                  <a:pos x="246" y="22"/>
                </a:cxn>
                <a:cxn ang="0">
                  <a:pos x="176" y="27"/>
                </a:cxn>
                <a:cxn ang="0">
                  <a:pos x="155" y="36"/>
                </a:cxn>
                <a:cxn ang="0">
                  <a:pos x="140" y="68"/>
                </a:cxn>
                <a:cxn ang="0">
                  <a:pos x="111" y="92"/>
                </a:cxn>
                <a:cxn ang="0">
                  <a:pos x="46" y="125"/>
                </a:cxn>
              </a:cxnLst>
              <a:rect l="0" t="0" r="r" b="b"/>
              <a:pathLst>
                <a:path w="358" h="222">
                  <a:moveTo>
                    <a:pt x="46" y="125"/>
                  </a:moveTo>
                  <a:lnTo>
                    <a:pt x="17" y="151"/>
                  </a:lnTo>
                  <a:lnTo>
                    <a:pt x="13" y="167"/>
                  </a:lnTo>
                  <a:lnTo>
                    <a:pt x="11" y="196"/>
                  </a:lnTo>
                  <a:lnTo>
                    <a:pt x="0" y="222"/>
                  </a:lnTo>
                  <a:lnTo>
                    <a:pt x="21" y="222"/>
                  </a:lnTo>
                  <a:lnTo>
                    <a:pt x="45" y="210"/>
                  </a:lnTo>
                  <a:lnTo>
                    <a:pt x="64" y="204"/>
                  </a:lnTo>
                  <a:lnTo>
                    <a:pt x="94" y="180"/>
                  </a:lnTo>
                  <a:lnTo>
                    <a:pt x="141" y="128"/>
                  </a:lnTo>
                  <a:lnTo>
                    <a:pt x="168" y="109"/>
                  </a:lnTo>
                  <a:lnTo>
                    <a:pt x="332" y="39"/>
                  </a:lnTo>
                  <a:lnTo>
                    <a:pt x="358" y="15"/>
                  </a:lnTo>
                  <a:lnTo>
                    <a:pt x="353" y="4"/>
                  </a:lnTo>
                  <a:lnTo>
                    <a:pt x="348" y="0"/>
                  </a:lnTo>
                  <a:lnTo>
                    <a:pt x="246" y="22"/>
                  </a:lnTo>
                  <a:lnTo>
                    <a:pt x="176" y="27"/>
                  </a:lnTo>
                  <a:lnTo>
                    <a:pt x="155" y="36"/>
                  </a:lnTo>
                  <a:lnTo>
                    <a:pt x="140" y="68"/>
                  </a:lnTo>
                  <a:lnTo>
                    <a:pt x="111" y="92"/>
                  </a:lnTo>
                  <a:lnTo>
                    <a:pt x="46" y="125"/>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03" name="Freeform 102"/>
            <p:cNvSpPr>
              <a:spLocks/>
            </p:cNvSpPr>
            <p:nvPr>
              <p:custDataLst>
                <p:tags r:id="rId18"/>
              </p:custDataLst>
            </p:nvPr>
          </p:nvSpPr>
          <p:spPr bwMode="invGray">
            <a:xfrm>
              <a:off x="4687271" y="3968519"/>
              <a:ext cx="36212" cy="17349"/>
            </a:xfrm>
            <a:custGeom>
              <a:avLst/>
              <a:gdLst/>
              <a:ahLst/>
              <a:cxnLst>
                <a:cxn ang="0">
                  <a:pos x="230" y="64"/>
                </a:cxn>
                <a:cxn ang="0">
                  <a:pos x="228" y="59"/>
                </a:cxn>
                <a:cxn ang="0">
                  <a:pos x="220" y="60"/>
                </a:cxn>
                <a:cxn ang="0">
                  <a:pos x="219" y="37"/>
                </a:cxn>
                <a:cxn ang="0">
                  <a:pos x="209" y="27"/>
                </a:cxn>
                <a:cxn ang="0">
                  <a:pos x="195" y="27"/>
                </a:cxn>
                <a:cxn ang="0">
                  <a:pos x="187" y="45"/>
                </a:cxn>
                <a:cxn ang="0">
                  <a:pos x="180" y="52"/>
                </a:cxn>
                <a:cxn ang="0">
                  <a:pos x="180" y="27"/>
                </a:cxn>
                <a:cxn ang="0">
                  <a:pos x="175" y="20"/>
                </a:cxn>
                <a:cxn ang="0">
                  <a:pos x="160" y="15"/>
                </a:cxn>
                <a:cxn ang="0">
                  <a:pos x="147" y="22"/>
                </a:cxn>
                <a:cxn ang="0">
                  <a:pos x="138" y="16"/>
                </a:cxn>
                <a:cxn ang="0">
                  <a:pos x="137" y="6"/>
                </a:cxn>
                <a:cxn ang="0">
                  <a:pos x="130" y="0"/>
                </a:cxn>
                <a:cxn ang="0">
                  <a:pos x="114" y="2"/>
                </a:cxn>
                <a:cxn ang="0">
                  <a:pos x="105" y="13"/>
                </a:cxn>
                <a:cxn ang="0">
                  <a:pos x="103" y="23"/>
                </a:cxn>
                <a:cxn ang="0">
                  <a:pos x="106" y="34"/>
                </a:cxn>
                <a:cxn ang="0">
                  <a:pos x="114" y="39"/>
                </a:cxn>
                <a:cxn ang="0">
                  <a:pos x="128" y="45"/>
                </a:cxn>
                <a:cxn ang="0">
                  <a:pos x="140" y="53"/>
                </a:cxn>
                <a:cxn ang="0">
                  <a:pos x="137" y="62"/>
                </a:cxn>
                <a:cxn ang="0">
                  <a:pos x="125" y="64"/>
                </a:cxn>
                <a:cxn ang="0">
                  <a:pos x="117" y="76"/>
                </a:cxn>
                <a:cxn ang="0">
                  <a:pos x="103" y="75"/>
                </a:cxn>
                <a:cxn ang="0">
                  <a:pos x="91" y="69"/>
                </a:cxn>
                <a:cxn ang="0">
                  <a:pos x="86" y="53"/>
                </a:cxn>
                <a:cxn ang="0">
                  <a:pos x="69" y="48"/>
                </a:cxn>
                <a:cxn ang="0">
                  <a:pos x="42" y="48"/>
                </a:cxn>
                <a:cxn ang="0">
                  <a:pos x="32" y="45"/>
                </a:cxn>
                <a:cxn ang="0">
                  <a:pos x="4" y="64"/>
                </a:cxn>
                <a:cxn ang="0">
                  <a:pos x="7" y="78"/>
                </a:cxn>
                <a:cxn ang="0">
                  <a:pos x="0" y="90"/>
                </a:cxn>
                <a:cxn ang="0">
                  <a:pos x="4" y="106"/>
                </a:cxn>
                <a:cxn ang="0">
                  <a:pos x="17" y="117"/>
                </a:cxn>
                <a:cxn ang="0">
                  <a:pos x="35" y="120"/>
                </a:cxn>
                <a:cxn ang="0">
                  <a:pos x="48" y="113"/>
                </a:cxn>
                <a:cxn ang="0">
                  <a:pos x="63" y="117"/>
                </a:cxn>
                <a:cxn ang="0">
                  <a:pos x="119" y="94"/>
                </a:cxn>
                <a:cxn ang="0">
                  <a:pos x="131" y="96"/>
                </a:cxn>
                <a:cxn ang="0">
                  <a:pos x="155" y="69"/>
                </a:cxn>
                <a:cxn ang="0">
                  <a:pos x="159" y="71"/>
                </a:cxn>
                <a:cxn ang="0">
                  <a:pos x="155" y="85"/>
                </a:cxn>
                <a:cxn ang="0">
                  <a:pos x="160" y="90"/>
                </a:cxn>
                <a:cxn ang="0">
                  <a:pos x="199" y="82"/>
                </a:cxn>
                <a:cxn ang="0">
                  <a:pos x="196" y="75"/>
                </a:cxn>
                <a:cxn ang="0">
                  <a:pos x="203" y="71"/>
                </a:cxn>
                <a:cxn ang="0">
                  <a:pos x="216" y="75"/>
                </a:cxn>
                <a:cxn ang="0">
                  <a:pos x="229" y="85"/>
                </a:cxn>
                <a:cxn ang="0">
                  <a:pos x="230" y="64"/>
                </a:cxn>
              </a:cxnLst>
              <a:rect l="0" t="0" r="r" b="b"/>
              <a:pathLst>
                <a:path w="230" h="120">
                  <a:moveTo>
                    <a:pt x="230" y="64"/>
                  </a:moveTo>
                  <a:lnTo>
                    <a:pt x="228" y="59"/>
                  </a:lnTo>
                  <a:lnTo>
                    <a:pt x="220" y="60"/>
                  </a:lnTo>
                  <a:lnTo>
                    <a:pt x="219" y="37"/>
                  </a:lnTo>
                  <a:lnTo>
                    <a:pt x="209" y="27"/>
                  </a:lnTo>
                  <a:lnTo>
                    <a:pt x="195" y="27"/>
                  </a:lnTo>
                  <a:lnTo>
                    <a:pt x="187" y="45"/>
                  </a:lnTo>
                  <a:lnTo>
                    <a:pt x="180" y="52"/>
                  </a:lnTo>
                  <a:lnTo>
                    <a:pt x="180" y="27"/>
                  </a:lnTo>
                  <a:lnTo>
                    <a:pt x="175" y="20"/>
                  </a:lnTo>
                  <a:lnTo>
                    <a:pt x="160" y="15"/>
                  </a:lnTo>
                  <a:lnTo>
                    <a:pt x="147" y="22"/>
                  </a:lnTo>
                  <a:lnTo>
                    <a:pt x="138" y="16"/>
                  </a:lnTo>
                  <a:lnTo>
                    <a:pt x="137" y="6"/>
                  </a:lnTo>
                  <a:lnTo>
                    <a:pt x="130" y="0"/>
                  </a:lnTo>
                  <a:lnTo>
                    <a:pt x="114" y="2"/>
                  </a:lnTo>
                  <a:lnTo>
                    <a:pt x="105" y="13"/>
                  </a:lnTo>
                  <a:lnTo>
                    <a:pt x="103" y="23"/>
                  </a:lnTo>
                  <a:lnTo>
                    <a:pt x="106" y="34"/>
                  </a:lnTo>
                  <a:lnTo>
                    <a:pt x="114" y="39"/>
                  </a:lnTo>
                  <a:lnTo>
                    <a:pt x="128" y="45"/>
                  </a:lnTo>
                  <a:lnTo>
                    <a:pt x="140" y="53"/>
                  </a:lnTo>
                  <a:lnTo>
                    <a:pt x="137" y="62"/>
                  </a:lnTo>
                  <a:lnTo>
                    <a:pt x="125" y="64"/>
                  </a:lnTo>
                  <a:lnTo>
                    <a:pt x="117" y="76"/>
                  </a:lnTo>
                  <a:lnTo>
                    <a:pt x="103" y="75"/>
                  </a:lnTo>
                  <a:lnTo>
                    <a:pt x="91" y="69"/>
                  </a:lnTo>
                  <a:lnTo>
                    <a:pt x="86" y="53"/>
                  </a:lnTo>
                  <a:lnTo>
                    <a:pt x="69" y="48"/>
                  </a:lnTo>
                  <a:lnTo>
                    <a:pt x="42" y="48"/>
                  </a:lnTo>
                  <a:lnTo>
                    <a:pt x="32" y="45"/>
                  </a:lnTo>
                  <a:lnTo>
                    <a:pt x="4" y="64"/>
                  </a:lnTo>
                  <a:lnTo>
                    <a:pt x="7" y="78"/>
                  </a:lnTo>
                  <a:lnTo>
                    <a:pt x="0" y="90"/>
                  </a:lnTo>
                  <a:lnTo>
                    <a:pt x="4" y="106"/>
                  </a:lnTo>
                  <a:lnTo>
                    <a:pt x="17" y="117"/>
                  </a:lnTo>
                  <a:lnTo>
                    <a:pt x="35" y="120"/>
                  </a:lnTo>
                  <a:lnTo>
                    <a:pt x="48" y="113"/>
                  </a:lnTo>
                  <a:lnTo>
                    <a:pt x="63" y="117"/>
                  </a:lnTo>
                  <a:lnTo>
                    <a:pt x="119" y="94"/>
                  </a:lnTo>
                  <a:lnTo>
                    <a:pt x="131" y="96"/>
                  </a:lnTo>
                  <a:lnTo>
                    <a:pt x="155" y="69"/>
                  </a:lnTo>
                  <a:lnTo>
                    <a:pt x="159" y="71"/>
                  </a:lnTo>
                  <a:lnTo>
                    <a:pt x="155" y="85"/>
                  </a:lnTo>
                  <a:lnTo>
                    <a:pt x="160" y="90"/>
                  </a:lnTo>
                  <a:lnTo>
                    <a:pt x="199" y="82"/>
                  </a:lnTo>
                  <a:lnTo>
                    <a:pt x="196" y="75"/>
                  </a:lnTo>
                  <a:lnTo>
                    <a:pt x="203" y="71"/>
                  </a:lnTo>
                  <a:lnTo>
                    <a:pt x="216" y="75"/>
                  </a:lnTo>
                  <a:lnTo>
                    <a:pt x="229" y="85"/>
                  </a:lnTo>
                  <a:lnTo>
                    <a:pt x="230" y="64"/>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04" name="Freeform 103"/>
            <p:cNvSpPr>
              <a:spLocks/>
            </p:cNvSpPr>
            <p:nvPr>
              <p:custDataLst>
                <p:tags r:id="rId19"/>
              </p:custDataLst>
            </p:nvPr>
          </p:nvSpPr>
          <p:spPr bwMode="invGray">
            <a:xfrm>
              <a:off x="4722276" y="3990205"/>
              <a:ext cx="26556" cy="15180"/>
            </a:xfrm>
            <a:custGeom>
              <a:avLst/>
              <a:gdLst/>
              <a:ahLst/>
              <a:cxnLst>
                <a:cxn ang="0">
                  <a:pos x="5" y="16"/>
                </a:cxn>
                <a:cxn ang="0">
                  <a:pos x="0" y="27"/>
                </a:cxn>
                <a:cxn ang="0">
                  <a:pos x="12" y="37"/>
                </a:cxn>
                <a:cxn ang="0">
                  <a:pos x="49" y="50"/>
                </a:cxn>
                <a:cxn ang="0">
                  <a:pos x="125" y="106"/>
                </a:cxn>
                <a:cxn ang="0">
                  <a:pos x="135" y="109"/>
                </a:cxn>
                <a:cxn ang="0">
                  <a:pos x="148" y="106"/>
                </a:cxn>
                <a:cxn ang="0">
                  <a:pos x="158" y="94"/>
                </a:cxn>
                <a:cxn ang="0">
                  <a:pos x="165" y="76"/>
                </a:cxn>
                <a:cxn ang="0">
                  <a:pos x="153" y="57"/>
                </a:cxn>
                <a:cxn ang="0">
                  <a:pos x="103" y="16"/>
                </a:cxn>
                <a:cxn ang="0">
                  <a:pos x="87" y="0"/>
                </a:cxn>
                <a:cxn ang="0">
                  <a:pos x="66" y="7"/>
                </a:cxn>
                <a:cxn ang="0">
                  <a:pos x="21" y="9"/>
                </a:cxn>
                <a:cxn ang="0">
                  <a:pos x="5" y="16"/>
                </a:cxn>
              </a:cxnLst>
              <a:rect l="0" t="0" r="r" b="b"/>
              <a:pathLst>
                <a:path w="165" h="109">
                  <a:moveTo>
                    <a:pt x="5" y="16"/>
                  </a:moveTo>
                  <a:lnTo>
                    <a:pt x="0" y="27"/>
                  </a:lnTo>
                  <a:lnTo>
                    <a:pt x="12" y="37"/>
                  </a:lnTo>
                  <a:lnTo>
                    <a:pt x="49" y="50"/>
                  </a:lnTo>
                  <a:lnTo>
                    <a:pt x="125" y="106"/>
                  </a:lnTo>
                  <a:lnTo>
                    <a:pt x="135" y="109"/>
                  </a:lnTo>
                  <a:lnTo>
                    <a:pt x="148" y="106"/>
                  </a:lnTo>
                  <a:lnTo>
                    <a:pt x="158" y="94"/>
                  </a:lnTo>
                  <a:lnTo>
                    <a:pt x="165" y="76"/>
                  </a:lnTo>
                  <a:lnTo>
                    <a:pt x="153" y="57"/>
                  </a:lnTo>
                  <a:lnTo>
                    <a:pt x="103" y="16"/>
                  </a:lnTo>
                  <a:lnTo>
                    <a:pt x="87" y="0"/>
                  </a:lnTo>
                  <a:lnTo>
                    <a:pt x="66" y="7"/>
                  </a:lnTo>
                  <a:lnTo>
                    <a:pt x="21" y="9"/>
                  </a:lnTo>
                  <a:lnTo>
                    <a:pt x="5" y="16"/>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05" name="Freeform 104"/>
            <p:cNvSpPr>
              <a:spLocks/>
            </p:cNvSpPr>
            <p:nvPr>
              <p:custDataLst>
                <p:tags r:id="rId20"/>
              </p:custDataLst>
            </p:nvPr>
          </p:nvSpPr>
          <p:spPr bwMode="invGray">
            <a:xfrm>
              <a:off x="4649852" y="3969603"/>
              <a:ext cx="16899" cy="8675"/>
            </a:xfrm>
            <a:custGeom>
              <a:avLst/>
              <a:gdLst/>
              <a:ahLst/>
              <a:cxnLst>
                <a:cxn ang="0">
                  <a:pos x="61" y="0"/>
                </a:cxn>
                <a:cxn ang="0">
                  <a:pos x="41" y="2"/>
                </a:cxn>
                <a:cxn ang="0">
                  <a:pos x="17" y="11"/>
                </a:cxn>
                <a:cxn ang="0">
                  <a:pos x="0" y="11"/>
                </a:cxn>
                <a:cxn ang="0">
                  <a:pos x="4" y="25"/>
                </a:cxn>
                <a:cxn ang="0">
                  <a:pos x="44" y="50"/>
                </a:cxn>
                <a:cxn ang="0">
                  <a:pos x="61" y="64"/>
                </a:cxn>
                <a:cxn ang="0">
                  <a:pos x="77" y="43"/>
                </a:cxn>
                <a:cxn ang="0">
                  <a:pos x="102" y="28"/>
                </a:cxn>
                <a:cxn ang="0">
                  <a:pos x="61" y="0"/>
                </a:cxn>
              </a:cxnLst>
              <a:rect l="0" t="0" r="r" b="b"/>
              <a:pathLst>
                <a:path w="102" h="64">
                  <a:moveTo>
                    <a:pt x="61" y="0"/>
                  </a:moveTo>
                  <a:lnTo>
                    <a:pt x="41" y="2"/>
                  </a:lnTo>
                  <a:lnTo>
                    <a:pt x="17" y="11"/>
                  </a:lnTo>
                  <a:lnTo>
                    <a:pt x="0" y="11"/>
                  </a:lnTo>
                  <a:lnTo>
                    <a:pt x="4" y="25"/>
                  </a:lnTo>
                  <a:lnTo>
                    <a:pt x="44" y="50"/>
                  </a:lnTo>
                  <a:lnTo>
                    <a:pt x="61" y="64"/>
                  </a:lnTo>
                  <a:lnTo>
                    <a:pt x="77" y="43"/>
                  </a:lnTo>
                  <a:lnTo>
                    <a:pt x="102" y="28"/>
                  </a:lnTo>
                  <a:lnTo>
                    <a:pt x="61" y="0"/>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06" name="Freeform 106"/>
            <p:cNvSpPr>
              <a:spLocks/>
            </p:cNvSpPr>
            <p:nvPr>
              <p:custDataLst>
                <p:tags r:id="rId21"/>
              </p:custDataLst>
            </p:nvPr>
          </p:nvSpPr>
          <p:spPr bwMode="invGray">
            <a:xfrm>
              <a:off x="4745209" y="3113013"/>
              <a:ext cx="38627" cy="29276"/>
            </a:xfrm>
            <a:custGeom>
              <a:avLst/>
              <a:gdLst/>
              <a:ahLst/>
              <a:cxnLst>
                <a:cxn ang="0">
                  <a:pos x="83" y="53"/>
                </a:cxn>
                <a:cxn ang="0">
                  <a:pos x="66" y="37"/>
                </a:cxn>
                <a:cxn ang="0">
                  <a:pos x="46" y="72"/>
                </a:cxn>
                <a:cxn ang="0">
                  <a:pos x="33" y="88"/>
                </a:cxn>
                <a:cxn ang="0">
                  <a:pos x="0" y="111"/>
                </a:cxn>
                <a:cxn ang="0">
                  <a:pos x="22" y="143"/>
                </a:cxn>
                <a:cxn ang="0">
                  <a:pos x="30" y="166"/>
                </a:cxn>
                <a:cxn ang="0">
                  <a:pos x="34" y="189"/>
                </a:cxn>
                <a:cxn ang="0">
                  <a:pos x="45" y="203"/>
                </a:cxn>
                <a:cxn ang="0">
                  <a:pos x="57" y="215"/>
                </a:cxn>
                <a:cxn ang="0">
                  <a:pos x="78" y="199"/>
                </a:cxn>
                <a:cxn ang="0">
                  <a:pos x="83" y="187"/>
                </a:cxn>
                <a:cxn ang="0">
                  <a:pos x="91" y="157"/>
                </a:cxn>
                <a:cxn ang="0">
                  <a:pos x="103" y="129"/>
                </a:cxn>
                <a:cxn ang="0">
                  <a:pos x="110" y="118"/>
                </a:cxn>
                <a:cxn ang="0">
                  <a:pos x="136" y="104"/>
                </a:cxn>
                <a:cxn ang="0">
                  <a:pos x="157" y="107"/>
                </a:cxn>
                <a:cxn ang="0">
                  <a:pos x="177" y="125"/>
                </a:cxn>
                <a:cxn ang="0">
                  <a:pos x="184" y="137"/>
                </a:cxn>
                <a:cxn ang="0">
                  <a:pos x="237" y="70"/>
                </a:cxn>
                <a:cxn ang="0">
                  <a:pos x="241" y="46"/>
                </a:cxn>
                <a:cxn ang="0">
                  <a:pos x="245" y="39"/>
                </a:cxn>
                <a:cxn ang="0">
                  <a:pos x="238" y="25"/>
                </a:cxn>
                <a:cxn ang="0">
                  <a:pos x="201" y="10"/>
                </a:cxn>
                <a:cxn ang="0">
                  <a:pos x="185" y="0"/>
                </a:cxn>
                <a:cxn ang="0">
                  <a:pos x="167" y="2"/>
                </a:cxn>
                <a:cxn ang="0">
                  <a:pos x="146" y="21"/>
                </a:cxn>
                <a:cxn ang="0">
                  <a:pos x="132" y="40"/>
                </a:cxn>
                <a:cxn ang="0">
                  <a:pos x="111" y="51"/>
                </a:cxn>
                <a:cxn ang="0">
                  <a:pos x="83" y="53"/>
                </a:cxn>
              </a:cxnLst>
              <a:rect l="0" t="0" r="r" b="b"/>
              <a:pathLst>
                <a:path w="245" h="215">
                  <a:moveTo>
                    <a:pt x="83" y="53"/>
                  </a:moveTo>
                  <a:lnTo>
                    <a:pt x="66" y="37"/>
                  </a:lnTo>
                  <a:lnTo>
                    <a:pt x="46" y="72"/>
                  </a:lnTo>
                  <a:lnTo>
                    <a:pt x="33" y="88"/>
                  </a:lnTo>
                  <a:lnTo>
                    <a:pt x="0" y="111"/>
                  </a:lnTo>
                  <a:lnTo>
                    <a:pt x="22" y="143"/>
                  </a:lnTo>
                  <a:lnTo>
                    <a:pt x="30" y="166"/>
                  </a:lnTo>
                  <a:lnTo>
                    <a:pt x="34" y="189"/>
                  </a:lnTo>
                  <a:lnTo>
                    <a:pt x="45" y="203"/>
                  </a:lnTo>
                  <a:lnTo>
                    <a:pt x="57" y="215"/>
                  </a:lnTo>
                  <a:lnTo>
                    <a:pt x="78" y="199"/>
                  </a:lnTo>
                  <a:lnTo>
                    <a:pt x="83" y="187"/>
                  </a:lnTo>
                  <a:lnTo>
                    <a:pt x="91" y="157"/>
                  </a:lnTo>
                  <a:lnTo>
                    <a:pt x="103" y="129"/>
                  </a:lnTo>
                  <a:lnTo>
                    <a:pt x="110" y="118"/>
                  </a:lnTo>
                  <a:lnTo>
                    <a:pt x="136" y="104"/>
                  </a:lnTo>
                  <a:lnTo>
                    <a:pt x="157" y="107"/>
                  </a:lnTo>
                  <a:lnTo>
                    <a:pt x="177" y="125"/>
                  </a:lnTo>
                  <a:lnTo>
                    <a:pt x="184" y="137"/>
                  </a:lnTo>
                  <a:lnTo>
                    <a:pt x="237" y="70"/>
                  </a:lnTo>
                  <a:lnTo>
                    <a:pt x="241" y="46"/>
                  </a:lnTo>
                  <a:lnTo>
                    <a:pt x="245" y="39"/>
                  </a:lnTo>
                  <a:lnTo>
                    <a:pt x="238" y="25"/>
                  </a:lnTo>
                  <a:lnTo>
                    <a:pt x="201" y="10"/>
                  </a:lnTo>
                  <a:lnTo>
                    <a:pt x="185" y="0"/>
                  </a:lnTo>
                  <a:lnTo>
                    <a:pt x="167" y="2"/>
                  </a:lnTo>
                  <a:lnTo>
                    <a:pt x="146" y="21"/>
                  </a:lnTo>
                  <a:lnTo>
                    <a:pt x="132" y="40"/>
                  </a:lnTo>
                  <a:lnTo>
                    <a:pt x="111" y="51"/>
                  </a:lnTo>
                  <a:lnTo>
                    <a:pt x="83" y="53"/>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07" name="Freeform 107"/>
            <p:cNvSpPr>
              <a:spLocks/>
            </p:cNvSpPr>
            <p:nvPr>
              <p:custDataLst>
                <p:tags r:id="rId22"/>
              </p:custDataLst>
            </p:nvPr>
          </p:nvSpPr>
          <p:spPr bwMode="invGray">
            <a:xfrm>
              <a:off x="4724690" y="2970972"/>
              <a:ext cx="177440" cy="156138"/>
            </a:xfrm>
            <a:custGeom>
              <a:avLst/>
              <a:gdLst/>
              <a:ahLst/>
              <a:cxnLst>
                <a:cxn ang="0">
                  <a:pos x="137" y="969"/>
                </a:cxn>
                <a:cxn ang="0">
                  <a:pos x="202" y="972"/>
                </a:cxn>
                <a:cxn ang="0">
                  <a:pos x="299" y="956"/>
                </a:cxn>
                <a:cxn ang="0">
                  <a:pos x="393" y="933"/>
                </a:cxn>
                <a:cxn ang="0">
                  <a:pos x="443" y="928"/>
                </a:cxn>
                <a:cxn ang="0">
                  <a:pos x="417" y="979"/>
                </a:cxn>
                <a:cxn ang="0">
                  <a:pos x="433" y="1058"/>
                </a:cxn>
                <a:cxn ang="0">
                  <a:pos x="532" y="1006"/>
                </a:cxn>
                <a:cxn ang="0">
                  <a:pos x="600" y="972"/>
                </a:cxn>
                <a:cxn ang="0">
                  <a:pos x="561" y="939"/>
                </a:cxn>
                <a:cxn ang="0">
                  <a:pos x="584" y="891"/>
                </a:cxn>
                <a:cxn ang="0">
                  <a:pos x="684" y="933"/>
                </a:cxn>
                <a:cxn ang="0">
                  <a:pos x="753" y="887"/>
                </a:cxn>
                <a:cxn ang="0">
                  <a:pos x="782" y="886"/>
                </a:cxn>
                <a:cxn ang="0">
                  <a:pos x="793" y="931"/>
                </a:cxn>
                <a:cxn ang="0">
                  <a:pos x="827" y="854"/>
                </a:cxn>
                <a:cxn ang="0">
                  <a:pos x="896" y="801"/>
                </a:cxn>
                <a:cxn ang="0">
                  <a:pos x="888" y="896"/>
                </a:cxn>
                <a:cxn ang="0">
                  <a:pos x="950" y="810"/>
                </a:cxn>
                <a:cxn ang="0">
                  <a:pos x="967" y="764"/>
                </a:cxn>
                <a:cxn ang="0">
                  <a:pos x="969" y="659"/>
                </a:cxn>
                <a:cxn ang="0">
                  <a:pos x="994" y="523"/>
                </a:cxn>
                <a:cxn ang="0">
                  <a:pos x="998" y="456"/>
                </a:cxn>
                <a:cxn ang="0">
                  <a:pos x="1044" y="421"/>
                </a:cxn>
                <a:cxn ang="0">
                  <a:pos x="1058" y="366"/>
                </a:cxn>
                <a:cxn ang="0">
                  <a:pos x="1100" y="244"/>
                </a:cxn>
                <a:cxn ang="0">
                  <a:pos x="1048" y="130"/>
                </a:cxn>
                <a:cxn ang="0">
                  <a:pos x="1030" y="9"/>
                </a:cxn>
                <a:cxn ang="0">
                  <a:pos x="995" y="45"/>
                </a:cxn>
                <a:cxn ang="0">
                  <a:pos x="982" y="96"/>
                </a:cxn>
                <a:cxn ang="0">
                  <a:pos x="951" y="64"/>
                </a:cxn>
                <a:cxn ang="0">
                  <a:pos x="920" y="100"/>
                </a:cxn>
                <a:cxn ang="0">
                  <a:pos x="895" y="202"/>
                </a:cxn>
                <a:cxn ang="0">
                  <a:pos x="905" y="243"/>
                </a:cxn>
                <a:cxn ang="0">
                  <a:pos x="879" y="371"/>
                </a:cxn>
                <a:cxn ang="0">
                  <a:pos x="848" y="447"/>
                </a:cxn>
                <a:cxn ang="0">
                  <a:pos x="793" y="509"/>
                </a:cxn>
                <a:cxn ang="0">
                  <a:pos x="656" y="627"/>
                </a:cxn>
                <a:cxn ang="0">
                  <a:pos x="615" y="652"/>
                </a:cxn>
                <a:cxn ang="0">
                  <a:pos x="622" y="588"/>
                </a:cxn>
                <a:cxn ang="0">
                  <a:pos x="591" y="565"/>
                </a:cxn>
                <a:cxn ang="0">
                  <a:pos x="578" y="652"/>
                </a:cxn>
                <a:cxn ang="0">
                  <a:pos x="509" y="746"/>
                </a:cxn>
                <a:cxn ang="0">
                  <a:pos x="486" y="815"/>
                </a:cxn>
                <a:cxn ang="0">
                  <a:pos x="433" y="817"/>
                </a:cxn>
                <a:cxn ang="0">
                  <a:pos x="239" y="834"/>
                </a:cxn>
                <a:cxn ang="0">
                  <a:pos x="197" y="824"/>
                </a:cxn>
                <a:cxn ang="0">
                  <a:pos x="54" y="969"/>
                </a:cxn>
                <a:cxn ang="0">
                  <a:pos x="4" y="991"/>
                </a:cxn>
                <a:cxn ang="0">
                  <a:pos x="61" y="1014"/>
                </a:cxn>
              </a:cxnLst>
              <a:rect l="0" t="0" r="r" b="b"/>
              <a:pathLst>
                <a:path w="1101" h="1092">
                  <a:moveTo>
                    <a:pt x="119" y="1032"/>
                  </a:moveTo>
                  <a:lnTo>
                    <a:pt x="119" y="995"/>
                  </a:lnTo>
                  <a:lnTo>
                    <a:pt x="137" y="969"/>
                  </a:lnTo>
                  <a:lnTo>
                    <a:pt x="159" y="972"/>
                  </a:lnTo>
                  <a:lnTo>
                    <a:pt x="167" y="990"/>
                  </a:lnTo>
                  <a:lnTo>
                    <a:pt x="202" y="972"/>
                  </a:lnTo>
                  <a:lnTo>
                    <a:pt x="275" y="949"/>
                  </a:lnTo>
                  <a:lnTo>
                    <a:pt x="287" y="951"/>
                  </a:lnTo>
                  <a:lnTo>
                    <a:pt x="299" y="956"/>
                  </a:lnTo>
                  <a:lnTo>
                    <a:pt x="337" y="931"/>
                  </a:lnTo>
                  <a:lnTo>
                    <a:pt x="358" y="924"/>
                  </a:lnTo>
                  <a:lnTo>
                    <a:pt x="393" y="933"/>
                  </a:lnTo>
                  <a:lnTo>
                    <a:pt x="407" y="935"/>
                  </a:lnTo>
                  <a:lnTo>
                    <a:pt x="434" y="926"/>
                  </a:lnTo>
                  <a:lnTo>
                    <a:pt x="443" y="928"/>
                  </a:lnTo>
                  <a:lnTo>
                    <a:pt x="446" y="944"/>
                  </a:lnTo>
                  <a:lnTo>
                    <a:pt x="437" y="960"/>
                  </a:lnTo>
                  <a:lnTo>
                    <a:pt x="417" y="979"/>
                  </a:lnTo>
                  <a:lnTo>
                    <a:pt x="412" y="990"/>
                  </a:lnTo>
                  <a:lnTo>
                    <a:pt x="421" y="1048"/>
                  </a:lnTo>
                  <a:lnTo>
                    <a:pt x="433" y="1058"/>
                  </a:lnTo>
                  <a:lnTo>
                    <a:pt x="458" y="1071"/>
                  </a:lnTo>
                  <a:lnTo>
                    <a:pt x="488" y="1092"/>
                  </a:lnTo>
                  <a:lnTo>
                    <a:pt x="532" y="1006"/>
                  </a:lnTo>
                  <a:lnTo>
                    <a:pt x="551" y="991"/>
                  </a:lnTo>
                  <a:lnTo>
                    <a:pt x="586" y="984"/>
                  </a:lnTo>
                  <a:lnTo>
                    <a:pt x="600" y="972"/>
                  </a:lnTo>
                  <a:lnTo>
                    <a:pt x="582" y="953"/>
                  </a:lnTo>
                  <a:lnTo>
                    <a:pt x="562" y="942"/>
                  </a:lnTo>
                  <a:lnTo>
                    <a:pt x="561" y="939"/>
                  </a:lnTo>
                  <a:lnTo>
                    <a:pt x="570" y="917"/>
                  </a:lnTo>
                  <a:lnTo>
                    <a:pt x="573" y="907"/>
                  </a:lnTo>
                  <a:lnTo>
                    <a:pt x="584" y="891"/>
                  </a:lnTo>
                  <a:lnTo>
                    <a:pt x="615" y="910"/>
                  </a:lnTo>
                  <a:lnTo>
                    <a:pt x="634" y="944"/>
                  </a:lnTo>
                  <a:lnTo>
                    <a:pt x="684" y="933"/>
                  </a:lnTo>
                  <a:lnTo>
                    <a:pt x="723" y="937"/>
                  </a:lnTo>
                  <a:lnTo>
                    <a:pt x="737" y="907"/>
                  </a:lnTo>
                  <a:lnTo>
                    <a:pt x="753" y="887"/>
                  </a:lnTo>
                  <a:lnTo>
                    <a:pt x="766" y="879"/>
                  </a:lnTo>
                  <a:lnTo>
                    <a:pt x="774" y="875"/>
                  </a:lnTo>
                  <a:lnTo>
                    <a:pt x="782" y="886"/>
                  </a:lnTo>
                  <a:lnTo>
                    <a:pt x="782" y="921"/>
                  </a:lnTo>
                  <a:lnTo>
                    <a:pt x="785" y="930"/>
                  </a:lnTo>
                  <a:lnTo>
                    <a:pt x="793" y="931"/>
                  </a:lnTo>
                  <a:lnTo>
                    <a:pt x="809" y="916"/>
                  </a:lnTo>
                  <a:lnTo>
                    <a:pt x="811" y="872"/>
                  </a:lnTo>
                  <a:lnTo>
                    <a:pt x="827" y="854"/>
                  </a:lnTo>
                  <a:lnTo>
                    <a:pt x="847" y="852"/>
                  </a:lnTo>
                  <a:lnTo>
                    <a:pt x="872" y="815"/>
                  </a:lnTo>
                  <a:lnTo>
                    <a:pt x="896" y="801"/>
                  </a:lnTo>
                  <a:lnTo>
                    <a:pt x="905" y="810"/>
                  </a:lnTo>
                  <a:lnTo>
                    <a:pt x="883" y="880"/>
                  </a:lnTo>
                  <a:lnTo>
                    <a:pt x="888" y="896"/>
                  </a:lnTo>
                  <a:lnTo>
                    <a:pt x="934" y="870"/>
                  </a:lnTo>
                  <a:lnTo>
                    <a:pt x="942" y="820"/>
                  </a:lnTo>
                  <a:lnTo>
                    <a:pt x="950" y="810"/>
                  </a:lnTo>
                  <a:lnTo>
                    <a:pt x="958" y="803"/>
                  </a:lnTo>
                  <a:lnTo>
                    <a:pt x="987" y="785"/>
                  </a:lnTo>
                  <a:lnTo>
                    <a:pt x="967" y="764"/>
                  </a:lnTo>
                  <a:lnTo>
                    <a:pt x="958" y="746"/>
                  </a:lnTo>
                  <a:lnTo>
                    <a:pt x="957" y="703"/>
                  </a:lnTo>
                  <a:lnTo>
                    <a:pt x="969" y="659"/>
                  </a:lnTo>
                  <a:lnTo>
                    <a:pt x="999" y="613"/>
                  </a:lnTo>
                  <a:lnTo>
                    <a:pt x="1000" y="571"/>
                  </a:lnTo>
                  <a:lnTo>
                    <a:pt x="994" y="523"/>
                  </a:lnTo>
                  <a:lnTo>
                    <a:pt x="991" y="509"/>
                  </a:lnTo>
                  <a:lnTo>
                    <a:pt x="990" y="484"/>
                  </a:lnTo>
                  <a:lnTo>
                    <a:pt x="998" y="456"/>
                  </a:lnTo>
                  <a:lnTo>
                    <a:pt x="1005" y="444"/>
                  </a:lnTo>
                  <a:lnTo>
                    <a:pt x="1012" y="437"/>
                  </a:lnTo>
                  <a:lnTo>
                    <a:pt x="1044" y="421"/>
                  </a:lnTo>
                  <a:lnTo>
                    <a:pt x="1051" y="415"/>
                  </a:lnTo>
                  <a:lnTo>
                    <a:pt x="1048" y="393"/>
                  </a:lnTo>
                  <a:lnTo>
                    <a:pt x="1058" y="366"/>
                  </a:lnTo>
                  <a:lnTo>
                    <a:pt x="1089" y="318"/>
                  </a:lnTo>
                  <a:lnTo>
                    <a:pt x="1101" y="276"/>
                  </a:lnTo>
                  <a:lnTo>
                    <a:pt x="1100" y="244"/>
                  </a:lnTo>
                  <a:lnTo>
                    <a:pt x="1068" y="156"/>
                  </a:lnTo>
                  <a:lnTo>
                    <a:pt x="1058" y="137"/>
                  </a:lnTo>
                  <a:lnTo>
                    <a:pt x="1048" y="130"/>
                  </a:lnTo>
                  <a:lnTo>
                    <a:pt x="1047" y="36"/>
                  </a:lnTo>
                  <a:lnTo>
                    <a:pt x="1044" y="23"/>
                  </a:lnTo>
                  <a:lnTo>
                    <a:pt x="1030" y="9"/>
                  </a:lnTo>
                  <a:lnTo>
                    <a:pt x="1011" y="0"/>
                  </a:lnTo>
                  <a:lnTo>
                    <a:pt x="981" y="25"/>
                  </a:lnTo>
                  <a:lnTo>
                    <a:pt x="995" y="45"/>
                  </a:lnTo>
                  <a:lnTo>
                    <a:pt x="1011" y="47"/>
                  </a:lnTo>
                  <a:lnTo>
                    <a:pt x="1018" y="80"/>
                  </a:lnTo>
                  <a:lnTo>
                    <a:pt x="982" y="96"/>
                  </a:lnTo>
                  <a:lnTo>
                    <a:pt x="969" y="100"/>
                  </a:lnTo>
                  <a:lnTo>
                    <a:pt x="961" y="86"/>
                  </a:lnTo>
                  <a:lnTo>
                    <a:pt x="951" y="64"/>
                  </a:lnTo>
                  <a:lnTo>
                    <a:pt x="942" y="64"/>
                  </a:lnTo>
                  <a:lnTo>
                    <a:pt x="928" y="84"/>
                  </a:lnTo>
                  <a:lnTo>
                    <a:pt x="920" y="100"/>
                  </a:lnTo>
                  <a:lnTo>
                    <a:pt x="896" y="121"/>
                  </a:lnTo>
                  <a:lnTo>
                    <a:pt x="902" y="184"/>
                  </a:lnTo>
                  <a:lnTo>
                    <a:pt x="895" y="202"/>
                  </a:lnTo>
                  <a:lnTo>
                    <a:pt x="884" y="214"/>
                  </a:lnTo>
                  <a:lnTo>
                    <a:pt x="891" y="230"/>
                  </a:lnTo>
                  <a:lnTo>
                    <a:pt x="905" y="243"/>
                  </a:lnTo>
                  <a:lnTo>
                    <a:pt x="907" y="271"/>
                  </a:lnTo>
                  <a:lnTo>
                    <a:pt x="893" y="338"/>
                  </a:lnTo>
                  <a:lnTo>
                    <a:pt x="879" y="371"/>
                  </a:lnTo>
                  <a:lnTo>
                    <a:pt x="880" y="380"/>
                  </a:lnTo>
                  <a:lnTo>
                    <a:pt x="856" y="415"/>
                  </a:lnTo>
                  <a:lnTo>
                    <a:pt x="848" y="447"/>
                  </a:lnTo>
                  <a:lnTo>
                    <a:pt x="842" y="463"/>
                  </a:lnTo>
                  <a:lnTo>
                    <a:pt x="826" y="484"/>
                  </a:lnTo>
                  <a:lnTo>
                    <a:pt x="793" y="509"/>
                  </a:lnTo>
                  <a:lnTo>
                    <a:pt x="777" y="548"/>
                  </a:lnTo>
                  <a:lnTo>
                    <a:pt x="757" y="567"/>
                  </a:lnTo>
                  <a:lnTo>
                    <a:pt x="656" y="627"/>
                  </a:lnTo>
                  <a:lnTo>
                    <a:pt x="637" y="648"/>
                  </a:lnTo>
                  <a:lnTo>
                    <a:pt x="628" y="655"/>
                  </a:lnTo>
                  <a:lnTo>
                    <a:pt x="615" y="652"/>
                  </a:lnTo>
                  <a:lnTo>
                    <a:pt x="609" y="631"/>
                  </a:lnTo>
                  <a:lnTo>
                    <a:pt x="611" y="602"/>
                  </a:lnTo>
                  <a:lnTo>
                    <a:pt x="622" y="588"/>
                  </a:lnTo>
                  <a:lnTo>
                    <a:pt x="643" y="571"/>
                  </a:lnTo>
                  <a:lnTo>
                    <a:pt x="640" y="549"/>
                  </a:lnTo>
                  <a:lnTo>
                    <a:pt x="591" y="565"/>
                  </a:lnTo>
                  <a:lnTo>
                    <a:pt x="584" y="572"/>
                  </a:lnTo>
                  <a:lnTo>
                    <a:pt x="574" y="585"/>
                  </a:lnTo>
                  <a:lnTo>
                    <a:pt x="578" y="652"/>
                  </a:lnTo>
                  <a:lnTo>
                    <a:pt x="561" y="680"/>
                  </a:lnTo>
                  <a:lnTo>
                    <a:pt x="531" y="714"/>
                  </a:lnTo>
                  <a:lnTo>
                    <a:pt x="509" y="746"/>
                  </a:lnTo>
                  <a:lnTo>
                    <a:pt x="505" y="775"/>
                  </a:lnTo>
                  <a:lnTo>
                    <a:pt x="505" y="796"/>
                  </a:lnTo>
                  <a:lnTo>
                    <a:pt x="486" y="815"/>
                  </a:lnTo>
                  <a:lnTo>
                    <a:pt x="456" y="827"/>
                  </a:lnTo>
                  <a:lnTo>
                    <a:pt x="449" y="833"/>
                  </a:lnTo>
                  <a:lnTo>
                    <a:pt x="433" y="817"/>
                  </a:lnTo>
                  <a:lnTo>
                    <a:pt x="430" y="789"/>
                  </a:lnTo>
                  <a:lnTo>
                    <a:pt x="389" y="804"/>
                  </a:lnTo>
                  <a:lnTo>
                    <a:pt x="239" y="834"/>
                  </a:lnTo>
                  <a:lnTo>
                    <a:pt x="218" y="842"/>
                  </a:lnTo>
                  <a:lnTo>
                    <a:pt x="216" y="817"/>
                  </a:lnTo>
                  <a:lnTo>
                    <a:pt x="197" y="824"/>
                  </a:lnTo>
                  <a:lnTo>
                    <a:pt x="185" y="824"/>
                  </a:lnTo>
                  <a:lnTo>
                    <a:pt x="89" y="940"/>
                  </a:lnTo>
                  <a:lnTo>
                    <a:pt x="54" y="969"/>
                  </a:lnTo>
                  <a:lnTo>
                    <a:pt x="32" y="976"/>
                  </a:lnTo>
                  <a:lnTo>
                    <a:pt x="12" y="974"/>
                  </a:lnTo>
                  <a:lnTo>
                    <a:pt x="4" y="991"/>
                  </a:lnTo>
                  <a:lnTo>
                    <a:pt x="0" y="1011"/>
                  </a:lnTo>
                  <a:lnTo>
                    <a:pt x="12" y="1020"/>
                  </a:lnTo>
                  <a:lnTo>
                    <a:pt x="61" y="1014"/>
                  </a:lnTo>
                  <a:lnTo>
                    <a:pt x="86" y="1018"/>
                  </a:lnTo>
                  <a:lnTo>
                    <a:pt x="119" y="1032"/>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08" name="Freeform 108"/>
            <p:cNvSpPr>
              <a:spLocks/>
            </p:cNvSpPr>
            <p:nvPr>
              <p:custDataLst>
                <p:tags r:id="rId23"/>
              </p:custDataLst>
            </p:nvPr>
          </p:nvSpPr>
          <p:spPr bwMode="invGray">
            <a:xfrm>
              <a:off x="4701755" y="3120604"/>
              <a:ext cx="38627" cy="53130"/>
            </a:xfrm>
            <a:custGeom>
              <a:avLst/>
              <a:gdLst/>
              <a:ahLst/>
              <a:cxnLst>
                <a:cxn ang="0">
                  <a:pos x="192" y="41"/>
                </a:cxn>
                <a:cxn ang="0">
                  <a:pos x="172" y="35"/>
                </a:cxn>
                <a:cxn ang="0">
                  <a:pos x="160" y="25"/>
                </a:cxn>
                <a:cxn ang="0">
                  <a:pos x="150" y="4"/>
                </a:cxn>
                <a:cxn ang="0">
                  <a:pos x="130" y="0"/>
                </a:cxn>
                <a:cxn ang="0">
                  <a:pos x="107" y="4"/>
                </a:cxn>
                <a:cxn ang="0">
                  <a:pos x="97" y="20"/>
                </a:cxn>
                <a:cxn ang="0">
                  <a:pos x="84" y="48"/>
                </a:cxn>
                <a:cxn ang="0">
                  <a:pos x="53" y="57"/>
                </a:cxn>
                <a:cxn ang="0">
                  <a:pos x="20" y="53"/>
                </a:cxn>
                <a:cxn ang="0">
                  <a:pos x="0" y="71"/>
                </a:cxn>
                <a:cxn ang="0">
                  <a:pos x="12" y="94"/>
                </a:cxn>
                <a:cxn ang="0">
                  <a:pos x="29" y="110"/>
                </a:cxn>
                <a:cxn ang="0">
                  <a:pos x="40" y="138"/>
                </a:cxn>
                <a:cxn ang="0">
                  <a:pos x="51" y="145"/>
                </a:cxn>
                <a:cxn ang="0">
                  <a:pos x="69" y="117"/>
                </a:cxn>
                <a:cxn ang="0">
                  <a:pos x="77" y="101"/>
                </a:cxn>
                <a:cxn ang="0">
                  <a:pos x="91" y="102"/>
                </a:cxn>
                <a:cxn ang="0">
                  <a:pos x="115" y="148"/>
                </a:cxn>
                <a:cxn ang="0">
                  <a:pos x="113" y="177"/>
                </a:cxn>
                <a:cxn ang="0">
                  <a:pos x="109" y="184"/>
                </a:cxn>
                <a:cxn ang="0">
                  <a:pos x="80" y="219"/>
                </a:cxn>
                <a:cxn ang="0">
                  <a:pos x="72" y="224"/>
                </a:cxn>
                <a:cxn ang="0">
                  <a:pos x="86" y="277"/>
                </a:cxn>
                <a:cxn ang="0">
                  <a:pos x="85" y="295"/>
                </a:cxn>
                <a:cxn ang="0">
                  <a:pos x="72" y="323"/>
                </a:cxn>
                <a:cxn ang="0">
                  <a:pos x="74" y="335"/>
                </a:cxn>
                <a:cxn ang="0">
                  <a:pos x="88" y="346"/>
                </a:cxn>
                <a:cxn ang="0">
                  <a:pos x="106" y="321"/>
                </a:cxn>
                <a:cxn ang="0">
                  <a:pos x="112" y="293"/>
                </a:cxn>
                <a:cxn ang="0">
                  <a:pos x="122" y="282"/>
                </a:cxn>
                <a:cxn ang="0">
                  <a:pos x="137" y="288"/>
                </a:cxn>
                <a:cxn ang="0">
                  <a:pos x="133" y="323"/>
                </a:cxn>
                <a:cxn ang="0">
                  <a:pos x="121" y="355"/>
                </a:cxn>
                <a:cxn ang="0">
                  <a:pos x="122" y="362"/>
                </a:cxn>
                <a:cxn ang="0">
                  <a:pos x="139" y="365"/>
                </a:cxn>
                <a:cxn ang="0">
                  <a:pos x="159" y="325"/>
                </a:cxn>
                <a:cxn ang="0">
                  <a:pos x="168" y="314"/>
                </a:cxn>
                <a:cxn ang="0">
                  <a:pos x="184" y="305"/>
                </a:cxn>
                <a:cxn ang="0">
                  <a:pos x="195" y="284"/>
                </a:cxn>
                <a:cxn ang="0">
                  <a:pos x="204" y="210"/>
                </a:cxn>
                <a:cxn ang="0">
                  <a:pos x="208" y="189"/>
                </a:cxn>
                <a:cxn ang="0">
                  <a:pos x="219" y="164"/>
                </a:cxn>
                <a:cxn ang="0">
                  <a:pos x="245" y="131"/>
                </a:cxn>
                <a:cxn ang="0">
                  <a:pos x="242" y="117"/>
                </a:cxn>
                <a:cxn ang="0">
                  <a:pos x="221" y="90"/>
                </a:cxn>
                <a:cxn ang="0">
                  <a:pos x="204" y="76"/>
                </a:cxn>
                <a:cxn ang="0">
                  <a:pos x="229" y="51"/>
                </a:cxn>
                <a:cxn ang="0">
                  <a:pos x="220" y="28"/>
                </a:cxn>
                <a:cxn ang="0">
                  <a:pos x="192" y="41"/>
                </a:cxn>
              </a:cxnLst>
              <a:rect l="0" t="0" r="r" b="b"/>
              <a:pathLst>
                <a:path w="245" h="365">
                  <a:moveTo>
                    <a:pt x="192" y="41"/>
                  </a:moveTo>
                  <a:lnTo>
                    <a:pt x="172" y="35"/>
                  </a:lnTo>
                  <a:lnTo>
                    <a:pt x="160" y="25"/>
                  </a:lnTo>
                  <a:lnTo>
                    <a:pt x="150" y="4"/>
                  </a:lnTo>
                  <a:lnTo>
                    <a:pt x="130" y="0"/>
                  </a:lnTo>
                  <a:lnTo>
                    <a:pt x="107" y="4"/>
                  </a:lnTo>
                  <a:lnTo>
                    <a:pt x="97" y="20"/>
                  </a:lnTo>
                  <a:lnTo>
                    <a:pt x="84" y="48"/>
                  </a:lnTo>
                  <a:lnTo>
                    <a:pt x="53" y="57"/>
                  </a:lnTo>
                  <a:lnTo>
                    <a:pt x="20" y="53"/>
                  </a:lnTo>
                  <a:lnTo>
                    <a:pt x="0" y="71"/>
                  </a:lnTo>
                  <a:lnTo>
                    <a:pt x="12" y="94"/>
                  </a:lnTo>
                  <a:lnTo>
                    <a:pt x="29" y="110"/>
                  </a:lnTo>
                  <a:lnTo>
                    <a:pt x="40" y="138"/>
                  </a:lnTo>
                  <a:lnTo>
                    <a:pt x="51" y="145"/>
                  </a:lnTo>
                  <a:lnTo>
                    <a:pt x="69" y="117"/>
                  </a:lnTo>
                  <a:lnTo>
                    <a:pt x="77" y="101"/>
                  </a:lnTo>
                  <a:lnTo>
                    <a:pt x="91" y="102"/>
                  </a:lnTo>
                  <a:lnTo>
                    <a:pt x="115" y="148"/>
                  </a:lnTo>
                  <a:lnTo>
                    <a:pt x="113" y="177"/>
                  </a:lnTo>
                  <a:lnTo>
                    <a:pt x="109" y="184"/>
                  </a:lnTo>
                  <a:lnTo>
                    <a:pt x="80" y="219"/>
                  </a:lnTo>
                  <a:lnTo>
                    <a:pt x="72" y="224"/>
                  </a:lnTo>
                  <a:lnTo>
                    <a:pt x="86" y="277"/>
                  </a:lnTo>
                  <a:lnTo>
                    <a:pt x="85" y="295"/>
                  </a:lnTo>
                  <a:lnTo>
                    <a:pt x="72" y="323"/>
                  </a:lnTo>
                  <a:lnTo>
                    <a:pt x="74" y="335"/>
                  </a:lnTo>
                  <a:lnTo>
                    <a:pt x="88" y="346"/>
                  </a:lnTo>
                  <a:lnTo>
                    <a:pt x="106" y="321"/>
                  </a:lnTo>
                  <a:lnTo>
                    <a:pt x="112" y="293"/>
                  </a:lnTo>
                  <a:lnTo>
                    <a:pt x="122" y="282"/>
                  </a:lnTo>
                  <a:lnTo>
                    <a:pt x="137" y="288"/>
                  </a:lnTo>
                  <a:lnTo>
                    <a:pt x="133" y="323"/>
                  </a:lnTo>
                  <a:lnTo>
                    <a:pt x="121" y="355"/>
                  </a:lnTo>
                  <a:lnTo>
                    <a:pt x="122" y="362"/>
                  </a:lnTo>
                  <a:lnTo>
                    <a:pt x="139" y="365"/>
                  </a:lnTo>
                  <a:lnTo>
                    <a:pt x="159" y="325"/>
                  </a:lnTo>
                  <a:lnTo>
                    <a:pt x="168" y="314"/>
                  </a:lnTo>
                  <a:lnTo>
                    <a:pt x="184" y="305"/>
                  </a:lnTo>
                  <a:lnTo>
                    <a:pt x="195" y="284"/>
                  </a:lnTo>
                  <a:lnTo>
                    <a:pt x="204" y="210"/>
                  </a:lnTo>
                  <a:lnTo>
                    <a:pt x="208" y="189"/>
                  </a:lnTo>
                  <a:lnTo>
                    <a:pt x="219" y="164"/>
                  </a:lnTo>
                  <a:lnTo>
                    <a:pt x="245" y="131"/>
                  </a:lnTo>
                  <a:lnTo>
                    <a:pt x="242" y="117"/>
                  </a:lnTo>
                  <a:lnTo>
                    <a:pt x="221" y="90"/>
                  </a:lnTo>
                  <a:lnTo>
                    <a:pt x="204" y="76"/>
                  </a:lnTo>
                  <a:lnTo>
                    <a:pt x="229" y="51"/>
                  </a:lnTo>
                  <a:lnTo>
                    <a:pt x="220" y="28"/>
                  </a:lnTo>
                  <a:lnTo>
                    <a:pt x="192" y="41"/>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09" name="Freeform 110"/>
            <p:cNvSpPr>
              <a:spLocks/>
            </p:cNvSpPr>
            <p:nvPr>
              <p:custDataLst>
                <p:tags r:id="rId24"/>
              </p:custDataLst>
            </p:nvPr>
          </p:nvSpPr>
          <p:spPr bwMode="invGray">
            <a:xfrm>
              <a:off x="4057178" y="3220357"/>
              <a:ext cx="51905" cy="30360"/>
            </a:xfrm>
            <a:custGeom>
              <a:avLst/>
              <a:gdLst/>
              <a:ahLst/>
              <a:cxnLst>
                <a:cxn ang="0">
                  <a:pos x="318" y="137"/>
                </a:cxn>
                <a:cxn ang="0">
                  <a:pos x="308" y="123"/>
                </a:cxn>
                <a:cxn ang="0">
                  <a:pos x="293" y="120"/>
                </a:cxn>
                <a:cxn ang="0">
                  <a:pos x="280" y="102"/>
                </a:cxn>
                <a:cxn ang="0">
                  <a:pos x="277" y="90"/>
                </a:cxn>
                <a:cxn ang="0">
                  <a:pos x="281" y="81"/>
                </a:cxn>
                <a:cxn ang="0">
                  <a:pos x="266" y="46"/>
                </a:cxn>
                <a:cxn ang="0">
                  <a:pos x="252" y="33"/>
                </a:cxn>
                <a:cxn ang="0">
                  <a:pos x="162" y="28"/>
                </a:cxn>
                <a:cxn ang="0">
                  <a:pos x="142" y="16"/>
                </a:cxn>
                <a:cxn ang="0">
                  <a:pos x="129" y="0"/>
                </a:cxn>
                <a:cxn ang="0">
                  <a:pos x="109" y="0"/>
                </a:cxn>
                <a:cxn ang="0">
                  <a:pos x="104" y="7"/>
                </a:cxn>
                <a:cxn ang="0">
                  <a:pos x="87" y="19"/>
                </a:cxn>
                <a:cxn ang="0">
                  <a:pos x="60" y="51"/>
                </a:cxn>
                <a:cxn ang="0">
                  <a:pos x="0" y="145"/>
                </a:cxn>
                <a:cxn ang="0">
                  <a:pos x="11" y="173"/>
                </a:cxn>
                <a:cxn ang="0">
                  <a:pos x="39" y="183"/>
                </a:cxn>
                <a:cxn ang="0">
                  <a:pos x="64" y="187"/>
                </a:cxn>
                <a:cxn ang="0">
                  <a:pos x="104" y="199"/>
                </a:cxn>
                <a:cxn ang="0">
                  <a:pos x="106" y="201"/>
                </a:cxn>
                <a:cxn ang="0">
                  <a:pos x="130" y="196"/>
                </a:cxn>
                <a:cxn ang="0">
                  <a:pos x="154" y="178"/>
                </a:cxn>
                <a:cxn ang="0">
                  <a:pos x="167" y="182"/>
                </a:cxn>
                <a:cxn ang="0">
                  <a:pos x="182" y="189"/>
                </a:cxn>
                <a:cxn ang="0">
                  <a:pos x="236" y="192"/>
                </a:cxn>
                <a:cxn ang="0">
                  <a:pos x="309" y="185"/>
                </a:cxn>
                <a:cxn ang="0">
                  <a:pos x="319" y="153"/>
                </a:cxn>
                <a:cxn ang="0">
                  <a:pos x="318" y="137"/>
                </a:cxn>
              </a:cxnLst>
              <a:rect l="0" t="0" r="r" b="b"/>
              <a:pathLst>
                <a:path w="319" h="201">
                  <a:moveTo>
                    <a:pt x="318" y="137"/>
                  </a:moveTo>
                  <a:lnTo>
                    <a:pt x="308" y="123"/>
                  </a:lnTo>
                  <a:lnTo>
                    <a:pt x="293" y="120"/>
                  </a:lnTo>
                  <a:lnTo>
                    <a:pt x="280" y="102"/>
                  </a:lnTo>
                  <a:lnTo>
                    <a:pt x="277" y="90"/>
                  </a:lnTo>
                  <a:lnTo>
                    <a:pt x="281" y="81"/>
                  </a:lnTo>
                  <a:lnTo>
                    <a:pt x="266" y="46"/>
                  </a:lnTo>
                  <a:lnTo>
                    <a:pt x="252" y="33"/>
                  </a:lnTo>
                  <a:lnTo>
                    <a:pt x="162" y="28"/>
                  </a:lnTo>
                  <a:lnTo>
                    <a:pt x="142" y="16"/>
                  </a:lnTo>
                  <a:lnTo>
                    <a:pt x="129" y="0"/>
                  </a:lnTo>
                  <a:lnTo>
                    <a:pt x="109" y="0"/>
                  </a:lnTo>
                  <a:lnTo>
                    <a:pt x="104" y="7"/>
                  </a:lnTo>
                  <a:lnTo>
                    <a:pt x="87" y="19"/>
                  </a:lnTo>
                  <a:lnTo>
                    <a:pt x="60" y="51"/>
                  </a:lnTo>
                  <a:lnTo>
                    <a:pt x="0" y="145"/>
                  </a:lnTo>
                  <a:lnTo>
                    <a:pt x="11" y="173"/>
                  </a:lnTo>
                  <a:lnTo>
                    <a:pt x="39" y="183"/>
                  </a:lnTo>
                  <a:lnTo>
                    <a:pt x="64" y="187"/>
                  </a:lnTo>
                  <a:lnTo>
                    <a:pt x="104" y="199"/>
                  </a:lnTo>
                  <a:lnTo>
                    <a:pt x="106" y="201"/>
                  </a:lnTo>
                  <a:lnTo>
                    <a:pt x="130" y="196"/>
                  </a:lnTo>
                  <a:lnTo>
                    <a:pt x="154" y="178"/>
                  </a:lnTo>
                  <a:lnTo>
                    <a:pt x="167" y="182"/>
                  </a:lnTo>
                  <a:lnTo>
                    <a:pt x="182" y="189"/>
                  </a:lnTo>
                  <a:lnTo>
                    <a:pt x="236" y="192"/>
                  </a:lnTo>
                  <a:lnTo>
                    <a:pt x="309" y="185"/>
                  </a:lnTo>
                  <a:lnTo>
                    <a:pt x="319" y="153"/>
                  </a:lnTo>
                  <a:lnTo>
                    <a:pt x="318" y="137"/>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10" name="Freeform 111"/>
            <p:cNvSpPr>
              <a:spLocks/>
            </p:cNvSpPr>
            <p:nvPr>
              <p:custDataLst>
                <p:tags r:id="rId25"/>
              </p:custDataLst>
            </p:nvPr>
          </p:nvSpPr>
          <p:spPr bwMode="invGray">
            <a:xfrm>
              <a:off x="4553286" y="3279994"/>
              <a:ext cx="28970" cy="53131"/>
            </a:xfrm>
            <a:custGeom>
              <a:avLst/>
              <a:gdLst/>
              <a:ahLst/>
              <a:cxnLst>
                <a:cxn ang="0">
                  <a:pos x="89" y="42"/>
                </a:cxn>
                <a:cxn ang="0">
                  <a:pos x="7" y="190"/>
                </a:cxn>
                <a:cxn ang="0">
                  <a:pos x="0" y="231"/>
                </a:cxn>
                <a:cxn ang="0">
                  <a:pos x="2" y="255"/>
                </a:cxn>
                <a:cxn ang="0">
                  <a:pos x="16" y="310"/>
                </a:cxn>
                <a:cxn ang="0">
                  <a:pos x="56" y="377"/>
                </a:cxn>
                <a:cxn ang="0">
                  <a:pos x="62" y="395"/>
                </a:cxn>
                <a:cxn ang="0">
                  <a:pos x="67" y="398"/>
                </a:cxn>
                <a:cxn ang="0">
                  <a:pos x="76" y="389"/>
                </a:cxn>
                <a:cxn ang="0">
                  <a:pos x="81" y="366"/>
                </a:cxn>
                <a:cxn ang="0">
                  <a:pos x="81" y="347"/>
                </a:cxn>
                <a:cxn ang="0">
                  <a:pos x="101" y="299"/>
                </a:cxn>
                <a:cxn ang="0">
                  <a:pos x="122" y="261"/>
                </a:cxn>
                <a:cxn ang="0">
                  <a:pos x="135" y="216"/>
                </a:cxn>
                <a:cxn ang="0">
                  <a:pos x="142" y="151"/>
                </a:cxn>
                <a:cxn ang="0">
                  <a:pos x="150" y="132"/>
                </a:cxn>
                <a:cxn ang="0">
                  <a:pos x="160" y="114"/>
                </a:cxn>
                <a:cxn ang="0">
                  <a:pos x="163" y="81"/>
                </a:cxn>
                <a:cxn ang="0">
                  <a:pos x="162" y="63"/>
                </a:cxn>
                <a:cxn ang="0">
                  <a:pos x="164" y="54"/>
                </a:cxn>
                <a:cxn ang="0">
                  <a:pos x="179" y="31"/>
                </a:cxn>
                <a:cxn ang="0">
                  <a:pos x="155" y="8"/>
                </a:cxn>
                <a:cxn ang="0">
                  <a:pos x="146" y="0"/>
                </a:cxn>
                <a:cxn ang="0">
                  <a:pos x="121" y="24"/>
                </a:cxn>
                <a:cxn ang="0">
                  <a:pos x="101" y="31"/>
                </a:cxn>
                <a:cxn ang="0">
                  <a:pos x="89" y="42"/>
                </a:cxn>
              </a:cxnLst>
              <a:rect l="0" t="0" r="r" b="b"/>
              <a:pathLst>
                <a:path w="179" h="398">
                  <a:moveTo>
                    <a:pt x="89" y="42"/>
                  </a:moveTo>
                  <a:lnTo>
                    <a:pt x="7" y="190"/>
                  </a:lnTo>
                  <a:lnTo>
                    <a:pt x="0" y="231"/>
                  </a:lnTo>
                  <a:lnTo>
                    <a:pt x="2" y="255"/>
                  </a:lnTo>
                  <a:lnTo>
                    <a:pt x="16" y="310"/>
                  </a:lnTo>
                  <a:lnTo>
                    <a:pt x="56" y="377"/>
                  </a:lnTo>
                  <a:lnTo>
                    <a:pt x="62" y="395"/>
                  </a:lnTo>
                  <a:lnTo>
                    <a:pt x="67" y="398"/>
                  </a:lnTo>
                  <a:lnTo>
                    <a:pt x="76" y="389"/>
                  </a:lnTo>
                  <a:lnTo>
                    <a:pt x="81" y="366"/>
                  </a:lnTo>
                  <a:lnTo>
                    <a:pt x="81" y="347"/>
                  </a:lnTo>
                  <a:lnTo>
                    <a:pt x="101" y="299"/>
                  </a:lnTo>
                  <a:lnTo>
                    <a:pt x="122" y="261"/>
                  </a:lnTo>
                  <a:lnTo>
                    <a:pt x="135" y="216"/>
                  </a:lnTo>
                  <a:lnTo>
                    <a:pt x="142" y="151"/>
                  </a:lnTo>
                  <a:lnTo>
                    <a:pt x="150" y="132"/>
                  </a:lnTo>
                  <a:lnTo>
                    <a:pt x="160" y="114"/>
                  </a:lnTo>
                  <a:lnTo>
                    <a:pt x="163" y="81"/>
                  </a:lnTo>
                  <a:lnTo>
                    <a:pt x="162" y="63"/>
                  </a:lnTo>
                  <a:lnTo>
                    <a:pt x="164" y="54"/>
                  </a:lnTo>
                  <a:lnTo>
                    <a:pt x="179" y="31"/>
                  </a:lnTo>
                  <a:lnTo>
                    <a:pt x="155" y="8"/>
                  </a:lnTo>
                  <a:lnTo>
                    <a:pt x="146" y="0"/>
                  </a:lnTo>
                  <a:lnTo>
                    <a:pt x="121" y="24"/>
                  </a:lnTo>
                  <a:lnTo>
                    <a:pt x="101" y="31"/>
                  </a:lnTo>
                  <a:lnTo>
                    <a:pt x="89" y="42"/>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11" name="Freeform 112"/>
            <p:cNvSpPr>
              <a:spLocks/>
            </p:cNvSpPr>
            <p:nvPr>
              <p:custDataLst>
                <p:tags r:id="rId26"/>
              </p:custDataLst>
            </p:nvPr>
          </p:nvSpPr>
          <p:spPr bwMode="invGray">
            <a:xfrm>
              <a:off x="4267207" y="3310354"/>
              <a:ext cx="117086" cy="255892"/>
            </a:xfrm>
            <a:custGeom>
              <a:avLst/>
              <a:gdLst/>
              <a:ahLst/>
              <a:cxnLst>
                <a:cxn ang="0">
                  <a:pos x="45" y="74"/>
                </a:cxn>
                <a:cxn ang="0">
                  <a:pos x="20" y="136"/>
                </a:cxn>
                <a:cxn ang="0">
                  <a:pos x="127" y="312"/>
                </a:cxn>
                <a:cxn ang="0">
                  <a:pos x="183" y="294"/>
                </a:cxn>
                <a:cxn ang="0">
                  <a:pos x="232" y="326"/>
                </a:cxn>
                <a:cxn ang="0">
                  <a:pos x="258" y="425"/>
                </a:cxn>
                <a:cxn ang="0">
                  <a:pos x="213" y="434"/>
                </a:cxn>
                <a:cxn ang="0">
                  <a:pos x="191" y="488"/>
                </a:cxn>
                <a:cxn ang="0">
                  <a:pos x="438" y="800"/>
                </a:cxn>
                <a:cxn ang="0">
                  <a:pos x="505" y="865"/>
                </a:cxn>
                <a:cxn ang="0">
                  <a:pos x="503" y="925"/>
                </a:cxn>
                <a:cxn ang="0">
                  <a:pos x="539" y="1006"/>
                </a:cxn>
                <a:cxn ang="0">
                  <a:pos x="544" y="1194"/>
                </a:cxn>
                <a:cxn ang="0">
                  <a:pos x="542" y="1293"/>
                </a:cxn>
                <a:cxn ang="0">
                  <a:pos x="489" y="1346"/>
                </a:cxn>
                <a:cxn ang="0">
                  <a:pos x="380" y="1457"/>
                </a:cxn>
                <a:cxn ang="0">
                  <a:pos x="397" y="1505"/>
                </a:cxn>
                <a:cxn ang="0">
                  <a:pos x="319" y="1506"/>
                </a:cxn>
                <a:cxn ang="0">
                  <a:pos x="237" y="1561"/>
                </a:cxn>
                <a:cxn ang="0">
                  <a:pos x="295" y="1602"/>
                </a:cxn>
                <a:cxn ang="0">
                  <a:pos x="281" y="1662"/>
                </a:cxn>
                <a:cxn ang="0">
                  <a:pos x="299" y="1773"/>
                </a:cxn>
                <a:cxn ang="0">
                  <a:pos x="365" y="1702"/>
                </a:cxn>
                <a:cxn ang="0">
                  <a:pos x="418" y="1651"/>
                </a:cxn>
                <a:cxn ang="0">
                  <a:pos x="460" y="1630"/>
                </a:cxn>
                <a:cxn ang="0">
                  <a:pos x="472" y="1524"/>
                </a:cxn>
                <a:cxn ang="0">
                  <a:pos x="534" y="1556"/>
                </a:cxn>
                <a:cxn ang="0">
                  <a:pos x="608" y="1485"/>
                </a:cxn>
                <a:cxn ang="0">
                  <a:pos x="661" y="1464"/>
                </a:cxn>
                <a:cxn ang="0">
                  <a:pos x="698" y="1406"/>
                </a:cxn>
                <a:cxn ang="0">
                  <a:pos x="695" y="1305"/>
                </a:cxn>
                <a:cxn ang="0">
                  <a:pos x="681" y="1031"/>
                </a:cxn>
                <a:cxn ang="0">
                  <a:pos x="628" y="930"/>
                </a:cxn>
                <a:cxn ang="0">
                  <a:pos x="572" y="853"/>
                </a:cxn>
                <a:cxn ang="0">
                  <a:pos x="457" y="727"/>
                </a:cxn>
                <a:cxn ang="0">
                  <a:pos x="432" y="659"/>
                </a:cxn>
                <a:cxn ang="0">
                  <a:pos x="363" y="556"/>
                </a:cxn>
                <a:cxn ang="0">
                  <a:pos x="392" y="418"/>
                </a:cxn>
                <a:cxn ang="0">
                  <a:pos x="472" y="326"/>
                </a:cxn>
                <a:cxn ang="0">
                  <a:pos x="530" y="296"/>
                </a:cxn>
                <a:cxn ang="0">
                  <a:pos x="580" y="226"/>
                </a:cxn>
                <a:cxn ang="0">
                  <a:pos x="503" y="203"/>
                </a:cxn>
                <a:cxn ang="0">
                  <a:pos x="445" y="120"/>
                </a:cxn>
                <a:cxn ang="0">
                  <a:pos x="453" y="46"/>
                </a:cxn>
                <a:cxn ang="0">
                  <a:pos x="328" y="0"/>
                </a:cxn>
                <a:cxn ang="0">
                  <a:pos x="246" y="63"/>
                </a:cxn>
                <a:cxn ang="0">
                  <a:pos x="125" y="79"/>
                </a:cxn>
              </a:cxnLst>
              <a:rect l="0" t="0" r="r" b="b"/>
              <a:pathLst>
                <a:path w="719" h="1778">
                  <a:moveTo>
                    <a:pt x="85" y="97"/>
                  </a:moveTo>
                  <a:lnTo>
                    <a:pt x="60" y="76"/>
                  </a:lnTo>
                  <a:lnTo>
                    <a:pt x="45" y="74"/>
                  </a:lnTo>
                  <a:lnTo>
                    <a:pt x="21" y="81"/>
                  </a:lnTo>
                  <a:lnTo>
                    <a:pt x="0" y="93"/>
                  </a:lnTo>
                  <a:lnTo>
                    <a:pt x="20" y="136"/>
                  </a:lnTo>
                  <a:lnTo>
                    <a:pt x="72" y="199"/>
                  </a:lnTo>
                  <a:lnTo>
                    <a:pt x="101" y="289"/>
                  </a:lnTo>
                  <a:lnTo>
                    <a:pt x="127" y="312"/>
                  </a:lnTo>
                  <a:lnTo>
                    <a:pt x="149" y="323"/>
                  </a:lnTo>
                  <a:lnTo>
                    <a:pt x="160" y="321"/>
                  </a:lnTo>
                  <a:lnTo>
                    <a:pt x="183" y="294"/>
                  </a:lnTo>
                  <a:lnTo>
                    <a:pt x="200" y="284"/>
                  </a:lnTo>
                  <a:lnTo>
                    <a:pt x="212" y="289"/>
                  </a:lnTo>
                  <a:lnTo>
                    <a:pt x="232" y="326"/>
                  </a:lnTo>
                  <a:lnTo>
                    <a:pt x="270" y="379"/>
                  </a:lnTo>
                  <a:lnTo>
                    <a:pt x="270" y="407"/>
                  </a:lnTo>
                  <a:lnTo>
                    <a:pt x="258" y="425"/>
                  </a:lnTo>
                  <a:lnTo>
                    <a:pt x="246" y="434"/>
                  </a:lnTo>
                  <a:lnTo>
                    <a:pt x="235" y="437"/>
                  </a:lnTo>
                  <a:lnTo>
                    <a:pt x="213" y="434"/>
                  </a:lnTo>
                  <a:lnTo>
                    <a:pt x="200" y="439"/>
                  </a:lnTo>
                  <a:lnTo>
                    <a:pt x="187" y="460"/>
                  </a:lnTo>
                  <a:lnTo>
                    <a:pt x="191" y="488"/>
                  </a:lnTo>
                  <a:lnTo>
                    <a:pt x="279" y="558"/>
                  </a:lnTo>
                  <a:lnTo>
                    <a:pt x="413" y="750"/>
                  </a:lnTo>
                  <a:lnTo>
                    <a:pt x="438" y="800"/>
                  </a:lnTo>
                  <a:lnTo>
                    <a:pt x="458" y="828"/>
                  </a:lnTo>
                  <a:lnTo>
                    <a:pt x="489" y="849"/>
                  </a:lnTo>
                  <a:lnTo>
                    <a:pt x="505" y="865"/>
                  </a:lnTo>
                  <a:lnTo>
                    <a:pt x="510" y="886"/>
                  </a:lnTo>
                  <a:lnTo>
                    <a:pt x="500" y="911"/>
                  </a:lnTo>
                  <a:lnTo>
                    <a:pt x="503" y="925"/>
                  </a:lnTo>
                  <a:lnTo>
                    <a:pt x="527" y="951"/>
                  </a:lnTo>
                  <a:lnTo>
                    <a:pt x="536" y="974"/>
                  </a:lnTo>
                  <a:lnTo>
                    <a:pt x="539" y="1006"/>
                  </a:lnTo>
                  <a:lnTo>
                    <a:pt x="522" y="1103"/>
                  </a:lnTo>
                  <a:lnTo>
                    <a:pt x="524" y="1138"/>
                  </a:lnTo>
                  <a:lnTo>
                    <a:pt x="544" y="1194"/>
                  </a:lnTo>
                  <a:lnTo>
                    <a:pt x="540" y="1214"/>
                  </a:lnTo>
                  <a:lnTo>
                    <a:pt x="539" y="1236"/>
                  </a:lnTo>
                  <a:lnTo>
                    <a:pt x="542" y="1293"/>
                  </a:lnTo>
                  <a:lnTo>
                    <a:pt x="531" y="1321"/>
                  </a:lnTo>
                  <a:lnTo>
                    <a:pt x="515" y="1335"/>
                  </a:lnTo>
                  <a:lnTo>
                    <a:pt x="489" y="1346"/>
                  </a:lnTo>
                  <a:lnTo>
                    <a:pt x="380" y="1413"/>
                  </a:lnTo>
                  <a:lnTo>
                    <a:pt x="370" y="1434"/>
                  </a:lnTo>
                  <a:lnTo>
                    <a:pt x="380" y="1457"/>
                  </a:lnTo>
                  <a:lnTo>
                    <a:pt x="404" y="1480"/>
                  </a:lnTo>
                  <a:lnTo>
                    <a:pt x="405" y="1490"/>
                  </a:lnTo>
                  <a:lnTo>
                    <a:pt x="397" y="1505"/>
                  </a:lnTo>
                  <a:lnTo>
                    <a:pt x="368" y="1494"/>
                  </a:lnTo>
                  <a:lnTo>
                    <a:pt x="346" y="1494"/>
                  </a:lnTo>
                  <a:lnTo>
                    <a:pt x="319" y="1506"/>
                  </a:lnTo>
                  <a:lnTo>
                    <a:pt x="279" y="1535"/>
                  </a:lnTo>
                  <a:lnTo>
                    <a:pt x="252" y="1547"/>
                  </a:lnTo>
                  <a:lnTo>
                    <a:pt x="237" y="1561"/>
                  </a:lnTo>
                  <a:lnTo>
                    <a:pt x="242" y="1565"/>
                  </a:lnTo>
                  <a:lnTo>
                    <a:pt x="274" y="1579"/>
                  </a:lnTo>
                  <a:lnTo>
                    <a:pt x="295" y="1602"/>
                  </a:lnTo>
                  <a:lnTo>
                    <a:pt x="297" y="1619"/>
                  </a:lnTo>
                  <a:lnTo>
                    <a:pt x="286" y="1635"/>
                  </a:lnTo>
                  <a:lnTo>
                    <a:pt x="281" y="1662"/>
                  </a:lnTo>
                  <a:lnTo>
                    <a:pt x="272" y="1776"/>
                  </a:lnTo>
                  <a:lnTo>
                    <a:pt x="289" y="1778"/>
                  </a:lnTo>
                  <a:lnTo>
                    <a:pt x="299" y="1773"/>
                  </a:lnTo>
                  <a:lnTo>
                    <a:pt x="318" y="1757"/>
                  </a:lnTo>
                  <a:lnTo>
                    <a:pt x="347" y="1713"/>
                  </a:lnTo>
                  <a:lnTo>
                    <a:pt x="365" y="1702"/>
                  </a:lnTo>
                  <a:lnTo>
                    <a:pt x="389" y="1695"/>
                  </a:lnTo>
                  <a:lnTo>
                    <a:pt x="407" y="1677"/>
                  </a:lnTo>
                  <a:lnTo>
                    <a:pt x="418" y="1651"/>
                  </a:lnTo>
                  <a:lnTo>
                    <a:pt x="429" y="1656"/>
                  </a:lnTo>
                  <a:lnTo>
                    <a:pt x="442" y="1651"/>
                  </a:lnTo>
                  <a:lnTo>
                    <a:pt x="460" y="1630"/>
                  </a:lnTo>
                  <a:lnTo>
                    <a:pt x="469" y="1591"/>
                  </a:lnTo>
                  <a:lnTo>
                    <a:pt x="465" y="1547"/>
                  </a:lnTo>
                  <a:lnTo>
                    <a:pt x="472" y="1524"/>
                  </a:lnTo>
                  <a:lnTo>
                    <a:pt x="497" y="1547"/>
                  </a:lnTo>
                  <a:lnTo>
                    <a:pt x="519" y="1557"/>
                  </a:lnTo>
                  <a:lnTo>
                    <a:pt x="534" y="1556"/>
                  </a:lnTo>
                  <a:lnTo>
                    <a:pt x="559" y="1536"/>
                  </a:lnTo>
                  <a:lnTo>
                    <a:pt x="586" y="1505"/>
                  </a:lnTo>
                  <a:lnTo>
                    <a:pt x="608" y="1485"/>
                  </a:lnTo>
                  <a:lnTo>
                    <a:pt x="626" y="1476"/>
                  </a:lnTo>
                  <a:lnTo>
                    <a:pt x="649" y="1471"/>
                  </a:lnTo>
                  <a:lnTo>
                    <a:pt x="661" y="1464"/>
                  </a:lnTo>
                  <a:lnTo>
                    <a:pt x="679" y="1441"/>
                  </a:lnTo>
                  <a:lnTo>
                    <a:pt x="695" y="1411"/>
                  </a:lnTo>
                  <a:lnTo>
                    <a:pt x="698" y="1406"/>
                  </a:lnTo>
                  <a:lnTo>
                    <a:pt x="694" y="1371"/>
                  </a:lnTo>
                  <a:lnTo>
                    <a:pt x="699" y="1349"/>
                  </a:lnTo>
                  <a:lnTo>
                    <a:pt x="695" y="1305"/>
                  </a:lnTo>
                  <a:lnTo>
                    <a:pt x="706" y="1279"/>
                  </a:lnTo>
                  <a:lnTo>
                    <a:pt x="719" y="1256"/>
                  </a:lnTo>
                  <a:lnTo>
                    <a:pt x="681" y="1031"/>
                  </a:lnTo>
                  <a:lnTo>
                    <a:pt x="669" y="994"/>
                  </a:lnTo>
                  <a:lnTo>
                    <a:pt x="641" y="962"/>
                  </a:lnTo>
                  <a:lnTo>
                    <a:pt x="628" y="930"/>
                  </a:lnTo>
                  <a:lnTo>
                    <a:pt x="614" y="876"/>
                  </a:lnTo>
                  <a:lnTo>
                    <a:pt x="601" y="856"/>
                  </a:lnTo>
                  <a:lnTo>
                    <a:pt x="572" y="853"/>
                  </a:lnTo>
                  <a:lnTo>
                    <a:pt x="561" y="842"/>
                  </a:lnTo>
                  <a:lnTo>
                    <a:pt x="505" y="772"/>
                  </a:lnTo>
                  <a:lnTo>
                    <a:pt x="457" y="727"/>
                  </a:lnTo>
                  <a:lnTo>
                    <a:pt x="438" y="699"/>
                  </a:lnTo>
                  <a:lnTo>
                    <a:pt x="434" y="687"/>
                  </a:lnTo>
                  <a:lnTo>
                    <a:pt x="432" y="659"/>
                  </a:lnTo>
                  <a:lnTo>
                    <a:pt x="432" y="645"/>
                  </a:lnTo>
                  <a:lnTo>
                    <a:pt x="383" y="586"/>
                  </a:lnTo>
                  <a:lnTo>
                    <a:pt x="363" y="556"/>
                  </a:lnTo>
                  <a:lnTo>
                    <a:pt x="351" y="544"/>
                  </a:lnTo>
                  <a:lnTo>
                    <a:pt x="380" y="439"/>
                  </a:lnTo>
                  <a:lnTo>
                    <a:pt x="392" y="418"/>
                  </a:lnTo>
                  <a:lnTo>
                    <a:pt x="399" y="411"/>
                  </a:lnTo>
                  <a:lnTo>
                    <a:pt x="433" y="390"/>
                  </a:lnTo>
                  <a:lnTo>
                    <a:pt x="472" y="326"/>
                  </a:lnTo>
                  <a:lnTo>
                    <a:pt x="469" y="303"/>
                  </a:lnTo>
                  <a:lnTo>
                    <a:pt x="475" y="293"/>
                  </a:lnTo>
                  <a:lnTo>
                    <a:pt x="530" y="296"/>
                  </a:lnTo>
                  <a:lnTo>
                    <a:pt x="539" y="284"/>
                  </a:lnTo>
                  <a:lnTo>
                    <a:pt x="534" y="259"/>
                  </a:lnTo>
                  <a:lnTo>
                    <a:pt x="580" y="226"/>
                  </a:lnTo>
                  <a:lnTo>
                    <a:pt x="571" y="217"/>
                  </a:lnTo>
                  <a:lnTo>
                    <a:pt x="531" y="211"/>
                  </a:lnTo>
                  <a:lnTo>
                    <a:pt x="503" y="203"/>
                  </a:lnTo>
                  <a:lnTo>
                    <a:pt x="462" y="169"/>
                  </a:lnTo>
                  <a:lnTo>
                    <a:pt x="450" y="148"/>
                  </a:lnTo>
                  <a:lnTo>
                    <a:pt x="445" y="120"/>
                  </a:lnTo>
                  <a:lnTo>
                    <a:pt x="466" y="77"/>
                  </a:lnTo>
                  <a:lnTo>
                    <a:pt x="463" y="56"/>
                  </a:lnTo>
                  <a:lnTo>
                    <a:pt x="453" y="46"/>
                  </a:lnTo>
                  <a:lnTo>
                    <a:pt x="391" y="46"/>
                  </a:lnTo>
                  <a:lnTo>
                    <a:pt x="356" y="32"/>
                  </a:lnTo>
                  <a:lnTo>
                    <a:pt x="328" y="0"/>
                  </a:lnTo>
                  <a:lnTo>
                    <a:pt x="315" y="5"/>
                  </a:lnTo>
                  <a:lnTo>
                    <a:pt x="261" y="54"/>
                  </a:lnTo>
                  <a:lnTo>
                    <a:pt x="246" y="63"/>
                  </a:lnTo>
                  <a:lnTo>
                    <a:pt x="211" y="70"/>
                  </a:lnTo>
                  <a:lnTo>
                    <a:pt x="139" y="72"/>
                  </a:lnTo>
                  <a:lnTo>
                    <a:pt x="125" y="79"/>
                  </a:lnTo>
                  <a:lnTo>
                    <a:pt x="100" y="102"/>
                  </a:lnTo>
                  <a:lnTo>
                    <a:pt x="85" y="97"/>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12" name="Freeform 113"/>
            <p:cNvSpPr>
              <a:spLocks/>
            </p:cNvSpPr>
            <p:nvPr>
              <p:custDataLst>
                <p:tags r:id="rId27"/>
              </p:custDataLst>
            </p:nvPr>
          </p:nvSpPr>
          <p:spPr bwMode="invGray">
            <a:xfrm>
              <a:off x="4234617" y="3323367"/>
              <a:ext cx="120708" cy="149633"/>
            </a:xfrm>
            <a:custGeom>
              <a:avLst/>
              <a:gdLst/>
              <a:ahLst/>
              <a:cxnLst>
                <a:cxn ang="0">
                  <a:pos x="192" y="0"/>
                </a:cxn>
                <a:cxn ang="0">
                  <a:pos x="151" y="32"/>
                </a:cxn>
                <a:cxn ang="0">
                  <a:pos x="155" y="81"/>
                </a:cxn>
                <a:cxn ang="0">
                  <a:pos x="172" y="131"/>
                </a:cxn>
                <a:cxn ang="0">
                  <a:pos x="154" y="161"/>
                </a:cxn>
                <a:cxn ang="0">
                  <a:pos x="106" y="145"/>
                </a:cxn>
                <a:cxn ang="0">
                  <a:pos x="77" y="154"/>
                </a:cxn>
                <a:cxn ang="0">
                  <a:pos x="8" y="244"/>
                </a:cxn>
                <a:cxn ang="0">
                  <a:pos x="24" y="263"/>
                </a:cxn>
                <a:cxn ang="0">
                  <a:pos x="41" y="282"/>
                </a:cxn>
                <a:cxn ang="0">
                  <a:pos x="37" y="349"/>
                </a:cxn>
                <a:cxn ang="0">
                  <a:pos x="49" y="378"/>
                </a:cxn>
                <a:cxn ang="0">
                  <a:pos x="89" y="367"/>
                </a:cxn>
                <a:cxn ang="0">
                  <a:pos x="109" y="371"/>
                </a:cxn>
                <a:cxn ang="0">
                  <a:pos x="88" y="574"/>
                </a:cxn>
                <a:cxn ang="0">
                  <a:pos x="93" y="619"/>
                </a:cxn>
                <a:cxn ang="0">
                  <a:pos x="182" y="539"/>
                </a:cxn>
                <a:cxn ang="0">
                  <a:pos x="261" y="571"/>
                </a:cxn>
                <a:cxn ang="0">
                  <a:pos x="293" y="553"/>
                </a:cxn>
                <a:cxn ang="0">
                  <a:pos x="315" y="500"/>
                </a:cxn>
                <a:cxn ang="0">
                  <a:pos x="373" y="511"/>
                </a:cxn>
                <a:cxn ang="0">
                  <a:pos x="387" y="534"/>
                </a:cxn>
                <a:cxn ang="0">
                  <a:pos x="429" y="599"/>
                </a:cxn>
                <a:cxn ang="0">
                  <a:pos x="452" y="716"/>
                </a:cxn>
                <a:cxn ang="0">
                  <a:pos x="466" y="761"/>
                </a:cxn>
                <a:cxn ang="0">
                  <a:pos x="529" y="867"/>
                </a:cxn>
                <a:cxn ang="0">
                  <a:pos x="536" y="945"/>
                </a:cxn>
                <a:cxn ang="0">
                  <a:pos x="495" y="1003"/>
                </a:cxn>
                <a:cxn ang="0">
                  <a:pos x="566" y="1031"/>
                </a:cxn>
                <a:cxn ang="0">
                  <a:pos x="597" y="1042"/>
                </a:cxn>
                <a:cxn ang="0">
                  <a:pos x="597" y="1017"/>
                </a:cxn>
                <a:cxn ang="0">
                  <a:pos x="584" y="993"/>
                </a:cxn>
                <a:cxn ang="0">
                  <a:pos x="622" y="966"/>
                </a:cxn>
                <a:cxn ang="0">
                  <a:pos x="659" y="994"/>
                </a:cxn>
                <a:cxn ang="0">
                  <a:pos x="724" y="963"/>
                </a:cxn>
                <a:cxn ang="0">
                  <a:pos x="728" y="881"/>
                </a:cxn>
                <a:cxn ang="0">
                  <a:pos x="695" y="832"/>
                </a:cxn>
                <a:cxn ang="0">
                  <a:pos x="702" y="793"/>
                </a:cxn>
                <a:cxn ang="0">
                  <a:pos x="681" y="756"/>
                </a:cxn>
                <a:cxn ang="0">
                  <a:pos x="630" y="707"/>
                </a:cxn>
                <a:cxn ang="0">
                  <a:pos x="499" y="500"/>
                </a:cxn>
                <a:cxn ang="0">
                  <a:pos x="383" y="395"/>
                </a:cxn>
                <a:cxn ang="0">
                  <a:pos x="392" y="346"/>
                </a:cxn>
                <a:cxn ang="0">
                  <a:pos x="427" y="344"/>
                </a:cxn>
                <a:cxn ang="0">
                  <a:pos x="450" y="332"/>
                </a:cxn>
                <a:cxn ang="0">
                  <a:pos x="462" y="286"/>
                </a:cxn>
                <a:cxn ang="0">
                  <a:pos x="404" y="196"/>
                </a:cxn>
                <a:cxn ang="0">
                  <a:pos x="375" y="201"/>
                </a:cxn>
                <a:cxn ang="0">
                  <a:pos x="341" y="230"/>
                </a:cxn>
                <a:cxn ang="0">
                  <a:pos x="293" y="196"/>
                </a:cxn>
                <a:cxn ang="0">
                  <a:pos x="212" y="43"/>
                </a:cxn>
              </a:cxnLst>
              <a:rect l="0" t="0" r="r" b="b"/>
              <a:pathLst>
                <a:path w="731" h="1045">
                  <a:moveTo>
                    <a:pt x="212" y="43"/>
                  </a:moveTo>
                  <a:lnTo>
                    <a:pt x="192" y="0"/>
                  </a:lnTo>
                  <a:lnTo>
                    <a:pt x="163" y="18"/>
                  </a:lnTo>
                  <a:lnTo>
                    <a:pt x="151" y="32"/>
                  </a:lnTo>
                  <a:lnTo>
                    <a:pt x="150" y="50"/>
                  </a:lnTo>
                  <a:lnTo>
                    <a:pt x="155" y="81"/>
                  </a:lnTo>
                  <a:lnTo>
                    <a:pt x="166" y="103"/>
                  </a:lnTo>
                  <a:lnTo>
                    <a:pt x="172" y="131"/>
                  </a:lnTo>
                  <a:lnTo>
                    <a:pt x="166" y="150"/>
                  </a:lnTo>
                  <a:lnTo>
                    <a:pt x="154" y="161"/>
                  </a:lnTo>
                  <a:lnTo>
                    <a:pt x="121" y="157"/>
                  </a:lnTo>
                  <a:lnTo>
                    <a:pt x="106" y="145"/>
                  </a:lnTo>
                  <a:lnTo>
                    <a:pt x="99" y="134"/>
                  </a:lnTo>
                  <a:lnTo>
                    <a:pt x="77" y="154"/>
                  </a:lnTo>
                  <a:lnTo>
                    <a:pt x="33" y="219"/>
                  </a:lnTo>
                  <a:lnTo>
                    <a:pt x="8" y="244"/>
                  </a:lnTo>
                  <a:lnTo>
                    <a:pt x="0" y="254"/>
                  </a:lnTo>
                  <a:lnTo>
                    <a:pt x="24" y="263"/>
                  </a:lnTo>
                  <a:lnTo>
                    <a:pt x="37" y="274"/>
                  </a:lnTo>
                  <a:lnTo>
                    <a:pt x="41" y="282"/>
                  </a:lnTo>
                  <a:lnTo>
                    <a:pt x="41" y="305"/>
                  </a:lnTo>
                  <a:lnTo>
                    <a:pt x="37" y="349"/>
                  </a:lnTo>
                  <a:lnTo>
                    <a:pt x="40" y="369"/>
                  </a:lnTo>
                  <a:lnTo>
                    <a:pt x="49" y="378"/>
                  </a:lnTo>
                  <a:lnTo>
                    <a:pt x="66" y="378"/>
                  </a:lnTo>
                  <a:lnTo>
                    <a:pt x="89" y="367"/>
                  </a:lnTo>
                  <a:lnTo>
                    <a:pt x="106" y="365"/>
                  </a:lnTo>
                  <a:lnTo>
                    <a:pt x="109" y="371"/>
                  </a:lnTo>
                  <a:lnTo>
                    <a:pt x="120" y="442"/>
                  </a:lnTo>
                  <a:lnTo>
                    <a:pt x="88" y="574"/>
                  </a:lnTo>
                  <a:lnTo>
                    <a:pt x="86" y="601"/>
                  </a:lnTo>
                  <a:lnTo>
                    <a:pt x="93" y="619"/>
                  </a:lnTo>
                  <a:lnTo>
                    <a:pt x="114" y="626"/>
                  </a:lnTo>
                  <a:lnTo>
                    <a:pt x="182" y="539"/>
                  </a:lnTo>
                  <a:lnTo>
                    <a:pt x="197" y="537"/>
                  </a:lnTo>
                  <a:lnTo>
                    <a:pt x="261" y="571"/>
                  </a:lnTo>
                  <a:lnTo>
                    <a:pt x="269" y="567"/>
                  </a:lnTo>
                  <a:lnTo>
                    <a:pt x="293" y="553"/>
                  </a:lnTo>
                  <a:lnTo>
                    <a:pt x="302" y="525"/>
                  </a:lnTo>
                  <a:lnTo>
                    <a:pt x="315" y="500"/>
                  </a:lnTo>
                  <a:lnTo>
                    <a:pt x="334" y="500"/>
                  </a:lnTo>
                  <a:lnTo>
                    <a:pt x="373" y="511"/>
                  </a:lnTo>
                  <a:lnTo>
                    <a:pt x="384" y="520"/>
                  </a:lnTo>
                  <a:lnTo>
                    <a:pt x="387" y="534"/>
                  </a:lnTo>
                  <a:lnTo>
                    <a:pt x="399" y="564"/>
                  </a:lnTo>
                  <a:lnTo>
                    <a:pt x="429" y="599"/>
                  </a:lnTo>
                  <a:lnTo>
                    <a:pt x="449" y="633"/>
                  </a:lnTo>
                  <a:lnTo>
                    <a:pt x="452" y="716"/>
                  </a:lnTo>
                  <a:lnTo>
                    <a:pt x="457" y="735"/>
                  </a:lnTo>
                  <a:lnTo>
                    <a:pt x="466" y="761"/>
                  </a:lnTo>
                  <a:lnTo>
                    <a:pt x="511" y="830"/>
                  </a:lnTo>
                  <a:lnTo>
                    <a:pt x="529" y="867"/>
                  </a:lnTo>
                  <a:lnTo>
                    <a:pt x="536" y="894"/>
                  </a:lnTo>
                  <a:lnTo>
                    <a:pt x="536" y="945"/>
                  </a:lnTo>
                  <a:lnTo>
                    <a:pt x="531" y="970"/>
                  </a:lnTo>
                  <a:lnTo>
                    <a:pt x="495" y="1003"/>
                  </a:lnTo>
                  <a:lnTo>
                    <a:pt x="519" y="1017"/>
                  </a:lnTo>
                  <a:lnTo>
                    <a:pt x="566" y="1031"/>
                  </a:lnTo>
                  <a:lnTo>
                    <a:pt x="587" y="1045"/>
                  </a:lnTo>
                  <a:lnTo>
                    <a:pt x="597" y="1042"/>
                  </a:lnTo>
                  <a:lnTo>
                    <a:pt x="601" y="1030"/>
                  </a:lnTo>
                  <a:lnTo>
                    <a:pt x="597" y="1017"/>
                  </a:lnTo>
                  <a:lnTo>
                    <a:pt x="589" y="1008"/>
                  </a:lnTo>
                  <a:lnTo>
                    <a:pt x="584" y="993"/>
                  </a:lnTo>
                  <a:lnTo>
                    <a:pt x="601" y="977"/>
                  </a:lnTo>
                  <a:lnTo>
                    <a:pt x="622" y="966"/>
                  </a:lnTo>
                  <a:lnTo>
                    <a:pt x="642" y="977"/>
                  </a:lnTo>
                  <a:lnTo>
                    <a:pt x="659" y="994"/>
                  </a:lnTo>
                  <a:lnTo>
                    <a:pt x="671" y="991"/>
                  </a:lnTo>
                  <a:lnTo>
                    <a:pt x="724" y="963"/>
                  </a:lnTo>
                  <a:lnTo>
                    <a:pt x="731" y="913"/>
                  </a:lnTo>
                  <a:lnTo>
                    <a:pt x="728" y="881"/>
                  </a:lnTo>
                  <a:lnTo>
                    <a:pt x="719" y="858"/>
                  </a:lnTo>
                  <a:lnTo>
                    <a:pt x="695" y="832"/>
                  </a:lnTo>
                  <a:lnTo>
                    <a:pt x="692" y="818"/>
                  </a:lnTo>
                  <a:lnTo>
                    <a:pt x="702" y="793"/>
                  </a:lnTo>
                  <a:lnTo>
                    <a:pt x="697" y="772"/>
                  </a:lnTo>
                  <a:lnTo>
                    <a:pt x="681" y="756"/>
                  </a:lnTo>
                  <a:lnTo>
                    <a:pt x="650" y="735"/>
                  </a:lnTo>
                  <a:lnTo>
                    <a:pt x="630" y="707"/>
                  </a:lnTo>
                  <a:lnTo>
                    <a:pt x="605" y="657"/>
                  </a:lnTo>
                  <a:lnTo>
                    <a:pt x="499" y="500"/>
                  </a:lnTo>
                  <a:lnTo>
                    <a:pt x="471" y="465"/>
                  </a:lnTo>
                  <a:lnTo>
                    <a:pt x="383" y="395"/>
                  </a:lnTo>
                  <a:lnTo>
                    <a:pt x="379" y="367"/>
                  </a:lnTo>
                  <a:lnTo>
                    <a:pt x="392" y="346"/>
                  </a:lnTo>
                  <a:lnTo>
                    <a:pt x="405" y="341"/>
                  </a:lnTo>
                  <a:lnTo>
                    <a:pt x="427" y="344"/>
                  </a:lnTo>
                  <a:lnTo>
                    <a:pt x="438" y="341"/>
                  </a:lnTo>
                  <a:lnTo>
                    <a:pt x="450" y="332"/>
                  </a:lnTo>
                  <a:lnTo>
                    <a:pt x="462" y="314"/>
                  </a:lnTo>
                  <a:lnTo>
                    <a:pt x="462" y="286"/>
                  </a:lnTo>
                  <a:lnTo>
                    <a:pt x="424" y="233"/>
                  </a:lnTo>
                  <a:lnTo>
                    <a:pt x="404" y="196"/>
                  </a:lnTo>
                  <a:lnTo>
                    <a:pt x="392" y="191"/>
                  </a:lnTo>
                  <a:lnTo>
                    <a:pt x="375" y="201"/>
                  </a:lnTo>
                  <a:lnTo>
                    <a:pt x="352" y="228"/>
                  </a:lnTo>
                  <a:lnTo>
                    <a:pt x="341" y="230"/>
                  </a:lnTo>
                  <a:lnTo>
                    <a:pt x="319" y="219"/>
                  </a:lnTo>
                  <a:lnTo>
                    <a:pt x="293" y="196"/>
                  </a:lnTo>
                  <a:lnTo>
                    <a:pt x="264" y="106"/>
                  </a:lnTo>
                  <a:lnTo>
                    <a:pt x="212" y="43"/>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13" name="Freeform 114"/>
            <p:cNvSpPr>
              <a:spLocks/>
            </p:cNvSpPr>
            <p:nvPr>
              <p:custDataLst>
                <p:tags r:id="rId28"/>
              </p:custDataLst>
            </p:nvPr>
          </p:nvSpPr>
          <p:spPr bwMode="invGray">
            <a:xfrm>
              <a:off x="3816970" y="2713995"/>
              <a:ext cx="969282" cy="649490"/>
            </a:xfrm>
            <a:custGeom>
              <a:avLst/>
              <a:gdLst/>
              <a:ahLst/>
              <a:cxnLst>
                <a:cxn ang="0">
                  <a:pos x="1284" y="699"/>
                </a:cxn>
                <a:cxn ang="0">
                  <a:pos x="1106" y="994"/>
                </a:cxn>
                <a:cxn ang="0">
                  <a:pos x="785" y="1238"/>
                </a:cxn>
                <a:cxn ang="0">
                  <a:pos x="654" y="1577"/>
                </a:cxn>
                <a:cxn ang="0">
                  <a:pos x="338" y="1839"/>
                </a:cxn>
                <a:cxn ang="0">
                  <a:pos x="15" y="2024"/>
                </a:cxn>
                <a:cxn ang="0">
                  <a:pos x="114" y="2259"/>
                </a:cxn>
                <a:cxn ang="0">
                  <a:pos x="69" y="2395"/>
                </a:cxn>
                <a:cxn ang="0">
                  <a:pos x="203" y="2530"/>
                </a:cxn>
                <a:cxn ang="0">
                  <a:pos x="408" y="2637"/>
                </a:cxn>
                <a:cxn ang="0">
                  <a:pos x="560" y="2930"/>
                </a:cxn>
                <a:cxn ang="0">
                  <a:pos x="502" y="3145"/>
                </a:cxn>
                <a:cxn ang="0">
                  <a:pos x="743" y="3316"/>
                </a:cxn>
                <a:cxn ang="0">
                  <a:pos x="981" y="3423"/>
                </a:cxn>
                <a:cxn ang="0">
                  <a:pos x="1181" y="3529"/>
                </a:cxn>
                <a:cxn ang="0">
                  <a:pos x="1378" y="3596"/>
                </a:cxn>
                <a:cxn ang="0">
                  <a:pos x="1606" y="3538"/>
                </a:cxn>
                <a:cxn ang="0">
                  <a:pos x="1959" y="3485"/>
                </a:cxn>
                <a:cxn ang="0">
                  <a:pos x="2217" y="3527"/>
                </a:cxn>
                <a:cxn ang="0">
                  <a:pos x="2457" y="3781"/>
                </a:cxn>
                <a:cxn ang="0">
                  <a:pos x="2432" y="4056"/>
                </a:cxn>
                <a:cxn ang="0">
                  <a:pos x="2569" y="4324"/>
                </a:cxn>
                <a:cxn ang="0">
                  <a:pos x="2747" y="4356"/>
                </a:cxn>
                <a:cxn ang="0">
                  <a:pos x="2984" y="4230"/>
                </a:cxn>
                <a:cxn ang="0">
                  <a:pos x="3235" y="4329"/>
                </a:cxn>
                <a:cxn ang="0">
                  <a:pos x="3445" y="4382"/>
                </a:cxn>
                <a:cxn ang="0">
                  <a:pos x="3603" y="4511"/>
                </a:cxn>
                <a:cxn ang="0">
                  <a:pos x="3701" y="4386"/>
                </a:cxn>
                <a:cxn ang="0">
                  <a:pos x="3882" y="4315"/>
                </a:cxn>
                <a:cxn ang="0">
                  <a:pos x="4036" y="4257"/>
                </a:cxn>
                <a:cxn ang="0">
                  <a:pos x="4287" y="4112"/>
                </a:cxn>
                <a:cxn ang="0">
                  <a:pos x="4486" y="3868"/>
                </a:cxn>
                <a:cxn ang="0">
                  <a:pos x="4640" y="3538"/>
                </a:cxn>
                <a:cxn ang="0">
                  <a:pos x="4715" y="3349"/>
                </a:cxn>
                <a:cxn ang="0">
                  <a:pos x="4642" y="3243"/>
                </a:cxn>
                <a:cxn ang="0">
                  <a:pos x="4662" y="3054"/>
                </a:cxn>
                <a:cxn ang="0">
                  <a:pos x="4449" y="2664"/>
                </a:cxn>
                <a:cxn ang="0">
                  <a:pos x="4699" y="2425"/>
                </a:cxn>
                <a:cxn ang="0">
                  <a:pos x="4605" y="2303"/>
                </a:cxn>
                <a:cxn ang="0">
                  <a:pos x="4364" y="2261"/>
                </a:cxn>
                <a:cxn ang="0">
                  <a:pos x="4422" y="2109"/>
                </a:cxn>
                <a:cxn ang="0">
                  <a:pos x="4682" y="1874"/>
                </a:cxn>
                <a:cxn ang="0">
                  <a:pos x="4689" y="2107"/>
                </a:cxn>
                <a:cxn ang="0">
                  <a:pos x="4963" y="1984"/>
                </a:cxn>
                <a:cxn ang="0">
                  <a:pos x="5312" y="1803"/>
                </a:cxn>
                <a:cxn ang="0">
                  <a:pos x="5497" y="1589"/>
                </a:cxn>
                <a:cxn ang="0">
                  <a:pos x="5616" y="1351"/>
                </a:cxn>
                <a:cxn ang="0">
                  <a:pos x="5983" y="860"/>
                </a:cxn>
                <a:cxn ang="0">
                  <a:pos x="5299" y="594"/>
                </a:cxn>
                <a:cxn ang="0">
                  <a:pos x="4540" y="127"/>
                </a:cxn>
                <a:cxn ang="0">
                  <a:pos x="4459" y="467"/>
                </a:cxn>
                <a:cxn ang="0">
                  <a:pos x="4121" y="888"/>
                </a:cxn>
                <a:cxn ang="0">
                  <a:pos x="4421" y="869"/>
                </a:cxn>
                <a:cxn ang="0">
                  <a:pos x="4258" y="1091"/>
                </a:cxn>
                <a:cxn ang="0">
                  <a:pos x="4016" y="1221"/>
                </a:cxn>
                <a:cxn ang="0">
                  <a:pos x="3717" y="1411"/>
                </a:cxn>
                <a:cxn ang="0">
                  <a:pos x="3301" y="1658"/>
                </a:cxn>
                <a:cxn ang="0">
                  <a:pos x="2405" y="1632"/>
                </a:cxn>
                <a:cxn ang="0">
                  <a:pos x="1759" y="1274"/>
                </a:cxn>
              </a:cxnLst>
              <a:rect l="0" t="0" r="r" b="b"/>
              <a:pathLst>
                <a:path w="5984" h="4534">
                  <a:moveTo>
                    <a:pt x="1623" y="881"/>
                  </a:moveTo>
                  <a:lnTo>
                    <a:pt x="1608" y="872"/>
                  </a:lnTo>
                  <a:lnTo>
                    <a:pt x="1521" y="846"/>
                  </a:lnTo>
                  <a:lnTo>
                    <a:pt x="1426" y="768"/>
                  </a:lnTo>
                  <a:lnTo>
                    <a:pt x="1410" y="738"/>
                  </a:lnTo>
                  <a:lnTo>
                    <a:pt x="1394" y="673"/>
                  </a:lnTo>
                  <a:lnTo>
                    <a:pt x="1390" y="664"/>
                  </a:lnTo>
                  <a:lnTo>
                    <a:pt x="1380" y="669"/>
                  </a:lnTo>
                  <a:lnTo>
                    <a:pt x="1345" y="669"/>
                  </a:lnTo>
                  <a:lnTo>
                    <a:pt x="1321" y="673"/>
                  </a:lnTo>
                  <a:lnTo>
                    <a:pt x="1297" y="682"/>
                  </a:lnTo>
                  <a:lnTo>
                    <a:pt x="1284" y="699"/>
                  </a:lnTo>
                  <a:lnTo>
                    <a:pt x="1283" y="750"/>
                  </a:lnTo>
                  <a:lnTo>
                    <a:pt x="1268" y="766"/>
                  </a:lnTo>
                  <a:lnTo>
                    <a:pt x="1255" y="770"/>
                  </a:lnTo>
                  <a:lnTo>
                    <a:pt x="1203" y="775"/>
                  </a:lnTo>
                  <a:lnTo>
                    <a:pt x="1185" y="795"/>
                  </a:lnTo>
                  <a:lnTo>
                    <a:pt x="1169" y="833"/>
                  </a:lnTo>
                  <a:lnTo>
                    <a:pt x="1174" y="885"/>
                  </a:lnTo>
                  <a:lnTo>
                    <a:pt x="1182" y="930"/>
                  </a:lnTo>
                  <a:lnTo>
                    <a:pt x="1176" y="957"/>
                  </a:lnTo>
                  <a:lnTo>
                    <a:pt x="1156" y="983"/>
                  </a:lnTo>
                  <a:lnTo>
                    <a:pt x="1138" y="990"/>
                  </a:lnTo>
                  <a:lnTo>
                    <a:pt x="1106" y="994"/>
                  </a:lnTo>
                  <a:lnTo>
                    <a:pt x="1045" y="989"/>
                  </a:lnTo>
                  <a:lnTo>
                    <a:pt x="939" y="953"/>
                  </a:lnTo>
                  <a:lnTo>
                    <a:pt x="919" y="987"/>
                  </a:lnTo>
                  <a:lnTo>
                    <a:pt x="864" y="1155"/>
                  </a:lnTo>
                  <a:lnTo>
                    <a:pt x="858" y="1182"/>
                  </a:lnTo>
                  <a:lnTo>
                    <a:pt x="886" y="1215"/>
                  </a:lnTo>
                  <a:lnTo>
                    <a:pt x="891" y="1235"/>
                  </a:lnTo>
                  <a:lnTo>
                    <a:pt x="885" y="1251"/>
                  </a:lnTo>
                  <a:lnTo>
                    <a:pt x="875" y="1259"/>
                  </a:lnTo>
                  <a:lnTo>
                    <a:pt x="857" y="1265"/>
                  </a:lnTo>
                  <a:lnTo>
                    <a:pt x="806" y="1249"/>
                  </a:lnTo>
                  <a:lnTo>
                    <a:pt x="785" y="1238"/>
                  </a:lnTo>
                  <a:lnTo>
                    <a:pt x="642" y="1272"/>
                  </a:lnTo>
                  <a:lnTo>
                    <a:pt x="625" y="1284"/>
                  </a:lnTo>
                  <a:lnTo>
                    <a:pt x="616" y="1304"/>
                  </a:lnTo>
                  <a:lnTo>
                    <a:pt x="612" y="1318"/>
                  </a:lnTo>
                  <a:lnTo>
                    <a:pt x="622" y="1328"/>
                  </a:lnTo>
                  <a:lnTo>
                    <a:pt x="638" y="1325"/>
                  </a:lnTo>
                  <a:lnTo>
                    <a:pt x="661" y="1334"/>
                  </a:lnTo>
                  <a:lnTo>
                    <a:pt x="661" y="1422"/>
                  </a:lnTo>
                  <a:lnTo>
                    <a:pt x="690" y="1491"/>
                  </a:lnTo>
                  <a:lnTo>
                    <a:pt x="695" y="1521"/>
                  </a:lnTo>
                  <a:lnTo>
                    <a:pt x="685" y="1542"/>
                  </a:lnTo>
                  <a:lnTo>
                    <a:pt x="654" y="1577"/>
                  </a:lnTo>
                  <a:lnTo>
                    <a:pt x="641" y="1602"/>
                  </a:lnTo>
                  <a:lnTo>
                    <a:pt x="638" y="1626"/>
                  </a:lnTo>
                  <a:lnTo>
                    <a:pt x="646" y="1693"/>
                  </a:lnTo>
                  <a:lnTo>
                    <a:pt x="645" y="1704"/>
                  </a:lnTo>
                  <a:lnTo>
                    <a:pt x="630" y="1715"/>
                  </a:lnTo>
                  <a:lnTo>
                    <a:pt x="508" y="1760"/>
                  </a:lnTo>
                  <a:lnTo>
                    <a:pt x="490" y="1780"/>
                  </a:lnTo>
                  <a:lnTo>
                    <a:pt x="462" y="1825"/>
                  </a:lnTo>
                  <a:lnTo>
                    <a:pt x="434" y="1846"/>
                  </a:lnTo>
                  <a:lnTo>
                    <a:pt x="413" y="1851"/>
                  </a:lnTo>
                  <a:lnTo>
                    <a:pt x="392" y="1853"/>
                  </a:lnTo>
                  <a:lnTo>
                    <a:pt x="338" y="1839"/>
                  </a:lnTo>
                  <a:lnTo>
                    <a:pt x="327" y="1841"/>
                  </a:lnTo>
                  <a:lnTo>
                    <a:pt x="307" y="1869"/>
                  </a:lnTo>
                  <a:lnTo>
                    <a:pt x="286" y="1918"/>
                  </a:lnTo>
                  <a:lnTo>
                    <a:pt x="274" y="1934"/>
                  </a:lnTo>
                  <a:lnTo>
                    <a:pt x="236" y="1941"/>
                  </a:lnTo>
                  <a:lnTo>
                    <a:pt x="213" y="1950"/>
                  </a:lnTo>
                  <a:lnTo>
                    <a:pt x="197" y="1948"/>
                  </a:lnTo>
                  <a:lnTo>
                    <a:pt x="190" y="1913"/>
                  </a:lnTo>
                  <a:lnTo>
                    <a:pt x="187" y="1908"/>
                  </a:lnTo>
                  <a:lnTo>
                    <a:pt x="172" y="1910"/>
                  </a:lnTo>
                  <a:lnTo>
                    <a:pt x="19" y="2010"/>
                  </a:lnTo>
                  <a:lnTo>
                    <a:pt x="15" y="2024"/>
                  </a:lnTo>
                  <a:lnTo>
                    <a:pt x="7" y="2070"/>
                  </a:lnTo>
                  <a:lnTo>
                    <a:pt x="8" y="2137"/>
                  </a:lnTo>
                  <a:lnTo>
                    <a:pt x="0" y="2151"/>
                  </a:lnTo>
                  <a:lnTo>
                    <a:pt x="3" y="2169"/>
                  </a:lnTo>
                  <a:lnTo>
                    <a:pt x="17" y="2194"/>
                  </a:lnTo>
                  <a:lnTo>
                    <a:pt x="37" y="2190"/>
                  </a:lnTo>
                  <a:lnTo>
                    <a:pt x="48" y="2181"/>
                  </a:lnTo>
                  <a:lnTo>
                    <a:pt x="57" y="2185"/>
                  </a:lnTo>
                  <a:lnTo>
                    <a:pt x="88" y="2187"/>
                  </a:lnTo>
                  <a:lnTo>
                    <a:pt x="99" y="2197"/>
                  </a:lnTo>
                  <a:lnTo>
                    <a:pt x="113" y="2227"/>
                  </a:lnTo>
                  <a:lnTo>
                    <a:pt x="114" y="2259"/>
                  </a:lnTo>
                  <a:lnTo>
                    <a:pt x="119" y="2259"/>
                  </a:lnTo>
                  <a:lnTo>
                    <a:pt x="123" y="2268"/>
                  </a:lnTo>
                  <a:lnTo>
                    <a:pt x="117" y="2292"/>
                  </a:lnTo>
                  <a:lnTo>
                    <a:pt x="127" y="2306"/>
                  </a:lnTo>
                  <a:lnTo>
                    <a:pt x="122" y="2329"/>
                  </a:lnTo>
                  <a:lnTo>
                    <a:pt x="130" y="2338"/>
                  </a:lnTo>
                  <a:lnTo>
                    <a:pt x="122" y="2351"/>
                  </a:lnTo>
                  <a:lnTo>
                    <a:pt x="118" y="2365"/>
                  </a:lnTo>
                  <a:lnTo>
                    <a:pt x="102" y="2373"/>
                  </a:lnTo>
                  <a:lnTo>
                    <a:pt x="94" y="2382"/>
                  </a:lnTo>
                  <a:lnTo>
                    <a:pt x="69" y="2379"/>
                  </a:lnTo>
                  <a:lnTo>
                    <a:pt x="69" y="2395"/>
                  </a:lnTo>
                  <a:lnTo>
                    <a:pt x="80" y="2396"/>
                  </a:lnTo>
                  <a:lnTo>
                    <a:pt x="81" y="2402"/>
                  </a:lnTo>
                  <a:lnTo>
                    <a:pt x="97" y="2409"/>
                  </a:lnTo>
                  <a:lnTo>
                    <a:pt x="101" y="2416"/>
                  </a:lnTo>
                  <a:lnTo>
                    <a:pt x="113" y="2403"/>
                  </a:lnTo>
                  <a:lnTo>
                    <a:pt x="151" y="2414"/>
                  </a:lnTo>
                  <a:lnTo>
                    <a:pt x="151" y="2441"/>
                  </a:lnTo>
                  <a:lnTo>
                    <a:pt x="163" y="2433"/>
                  </a:lnTo>
                  <a:lnTo>
                    <a:pt x="191" y="2432"/>
                  </a:lnTo>
                  <a:lnTo>
                    <a:pt x="216" y="2467"/>
                  </a:lnTo>
                  <a:lnTo>
                    <a:pt x="216" y="2497"/>
                  </a:lnTo>
                  <a:lnTo>
                    <a:pt x="203" y="2530"/>
                  </a:lnTo>
                  <a:lnTo>
                    <a:pt x="216" y="2533"/>
                  </a:lnTo>
                  <a:lnTo>
                    <a:pt x="236" y="2563"/>
                  </a:lnTo>
                  <a:lnTo>
                    <a:pt x="260" y="2551"/>
                  </a:lnTo>
                  <a:lnTo>
                    <a:pt x="270" y="2551"/>
                  </a:lnTo>
                  <a:lnTo>
                    <a:pt x="274" y="2563"/>
                  </a:lnTo>
                  <a:lnTo>
                    <a:pt x="282" y="2569"/>
                  </a:lnTo>
                  <a:lnTo>
                    <a:pt x="307" y="2595"/>
                  </a:lnTo>
                  <a:lnTo>
                    <a:pt x="366" y="2600"/>
                  </a:lnTo>
                  <a:lnTo>
                    <a:pt x="379" y="2607"/>
                  </a:lnTo>
                  <a:lnTo>
                    <a:pt x="385" y="2614"/>
                  </a:lnTo>
                  <a:lnTo>
                    <a:pt x="408" y="2606"/>
                  </a:lnTo>
                  <a:lnTo>
                    <a:pt x="408" y="2637"/>
                  </a:lnTo>
                  <a:lnTo>
                    <a:pt x="437" y="2729"/>
                  </a:lnTo>
                  <a:lnTo>
                    <a:pt x="473" y="2734"/>
                  </a:lnTo>
                  <a:lnTo>
                    <a:pt x="502" y="2775"/>
                  </a:lnTo>
                  <a:lnTo>
                    <a:pt x="487" y="2787"/>
                  </a:lnTo>
                  <a:lnTo>
                    <a:pt x="481" y="2798"/>
                  </a:lnTo>
                  <a:lnTo>
                    <a:pt x="485" y="2865"/>
                  </a:lnTo>
                  <a:lnTo>
                    <a:pt x="498" y="2879"/>
                  </a:lnTo>
                  <a:lnTo>
                    <a:pt x="530" y="2884"/>
                  </a:lnTo>
                  <a:lnTo>
                    <a:pt x="534" y="2888"/>
                  </a:lnTo>
                  <a:lnTo>
                    <a:pt x="535" y="2900"/>
                  </a:lnTo>
                  <a:lnTo>
                    <a:pt x="564" y="2905"/>
                  </a:lnTo>
                  <a:lnTo>
                    <a:pt x="560" y="2930"/>
                  </a:lnTo>
                  <a:lnTo>
                    <a:pt x="576" y="2971"/>
                  </a:lnTo>
                  <a:lnTo>
                    <a:pt x="535" y="3008"/>
                  </a:lnTo>
                  <a:lnTo>
                    <a:pt x="519" y="3011"/>
                  </a:lnTo>
                  <a:lnTo>
                    <a:pt x="503" y="2995"/>
                  </a:lnTo>
                  <a:lnTo>
                    <a:pt x="502" y="2974"/>
                  </a:lnTo>
                  <a:lnTo>
                    <a:pt x="466" y="2985"/>
                  </a:lnTo>
                  <a:lnTo>
                    <a:pt x="474" y="3025"/>
                  </a:lnTo>
                  <a:lnTo>
                    <a:pt x="499" y="3061"/>
                  </a:lnTo>
                  <a:lnTo>
                    <a:pt x="495" y="3087"/>
                  </a:lnTo>
                  <a:lnTo>
                    <a:pt x="507" y="3108"/>
                  </a:lnTo>
                  <a:lnTo>
                    <a:pt x="498" y="3121"/>
                  </a:lnTo>
                  <a:lnTo>
                    <a:pt x="502" y="3145"/>
                  </a:lnTo>
                  <a:lnTo>
                    <a:pt x="511" y="3149"/>
                  </a:lnTo>
                  <a:lnTo>
                    <a:pt x="532" y="3131"/>
                  </a:lnTo>
                  <a:lnTo>
                    <a:pt x="548" y="3145"/>
                  </a:lnTo>
                  <a:lnTo>
                    <a:pt x="583" y="3195"/>
                  </a:lnTo>
                  <a:lnTo>
                    <a:pt x="599" y="3188"/>
                  </a:lnTo>
                  <a:lnTo>
                    <a:pt x="646" y="3221"/>
                  </a:lnTo>
                  <a:lnTo>
                    <a:pt x="642" y="3243"/>
                  </a:lnTo>
                  <a:lnTo>
                    <a:pt x="674" y="3257"/>
                  </a:lnTo>
                  <a:lnTo>
                    <a:pt x="682" y="3254"/>
                  </a:lnTo>
                  <a:lnTo>
                    <a:pt x="719" y="3287"/>
                  </a:lnTo>
                  <a:lnTo>
                    <a:pt x="731" y="3312"/>
                  </a:lnTo>
                  <a:lnTo>
                    <a:pt x="743" y="3316"/>
                  </a:lnTo>
                  <a:lnTo>
                    <a:pt x="756" y="3298"/>
                  </a:lnTo>
                  <a:lnTo>
                    <a:pt x="761" y="3268"/>
                  </a:lnTo>
                  <a:lnTo>
                    <a:pt x="773" y="3272"/>
                  </a:lnTo>
                  <a:lnTo>
                    <a:pt x="781" y="3261"/>
                  </a:lnTo>
                  <a:lnTo>
                    <a:pt x="829" y="3272"/>
                  </a:lnTo>
                  <a:lnTo>
                    <a:pt x="834" y="3307"/>
                  </a:lnTo>
                  <a:lnTo>
                    <a:pt x="873" y="3323"/>
                  </a:lnTo>
                  <a:lnTo>
                    <a:pt x="906" y="3356"/>
                  </a:lnTo>
                  <a:lnTo>
                    <a:pt x="927" y="3369"/>
                  </a:lnTo>
                  <a:lnTo>
                    <a:pt x="932" y="3361"/>
                  </a:lnTo>
                  <a:lnTo>
                    <a:pt x="953" y="3377"/>
                  </a:lnTo>
                  <a:lnTo>
                    <a:pt x="981" y="3423"/>
                  </a:lnTo>
                  <a:lnTo>
                    <a:pt x="989" y="3414"/>
                  </a:lnTo>
                  <a:lnTo>
                    <a:pt x="1019" y="3407"/>
                  </a:lnTo>
                  <a:lnTo>
                    <a:pt x="1033" y="3416"/>
                  </a:lnTo>
                  <a:lnTo>
                    <a:pt x="1041" y="3439"/>
                  </a:lnTo>
                  <a:lnTo>
                    <a:pt x="1038" y="3455"/>
                  </a:lnTo>
                  <a:lnTo>
                    <a:pt x="1101" y="3506"/>
                  </a:lnTo>
                  <a:lnTo>
                    <a:pt x="1116" y="3492"/>
                  </a:lnTo>
                  <a:lnTo>
                    <a:pt x="1131" y="3492"/>
                  </a:lnTo>
                  <a:lnTo>
                    <a:pt x="1124" y="3515"/>
                  </a:lnTo>
                  <a:lnTo>
                    <a:pt x="1124" y="3529"/>
                  </a:lnTo>
                  <a:lnTo>
                    <a:pt x="1165" y="3534"/>
                  </a:lnTo>
                  <a:lnTo>
                    <a:pt x="1181" y="3529"/>
                  </a:lnTo>
                  <a:lnTo>
                    <a:pt x="1205" y="3557"/>
                  </a:lnTo>
                  <a:lnTo>
                    <a:pt x="1211" y="3584"/>
                  </a:lnTo>
                  <a:lnTo>
                    <a:pt x="1222" y="3578"/>
                  </a:lnTo>
                  <a:lnTo>
                    <a:pt x="1222" y="3557"/>
                  </a:lnTo>
                  <a:lnTo>
                    <a:pt x="1251" y="3580"/>
                  </a:lnTo>
                  <a:lnTo>
                    <a:pt x="1263" y="3575"/>
                  </a:lnTo>
                  <a:lnTo>
                    <a:pt x="1267" y="3556"/>
                  </a:lnTo>
                  <a:lnTo>
                    <a:pt x="1285" y="3556"/>
                  </a:lnTo>
                  <a:lnTo>
                    <a:pt x="1312" y="3571"/>
                  </a:lnTo>
                  <a:lnTo>
                    <a:pt x="1327" y="3593"/>
                  </a:lnTo>
                  <a:lnTo>
                    <a:pt x="1364" y="3589"/>
                  </a:lnTo>
                  <a:lnTo>
                    <a:pt x="1378" y="3596"/>
                  </a:lnTo>
                  <a:lnTo>
                    <a:pt x="1394" y="3580"/>
                  </a:lnTo>
                  <a:lnTo>
                    <a:pt x="1423" y="3589"/>
                  </a:lnTo>
                  <a:lnTo>
                    <a:pt x="1459" y="3575"/>
                  </a:lnTo>
                  <a:lnTo>
                    <a:pt x="1469" y="3580"/>
                  </a:lnTo>
                  <a:lnTo>
                    <a:pt x="1475" y="3591"/>
                  </a:lnTo>
                  <a:lnTo>
                    <a:pt x="1473" y="3638"/>
                  </a:lnTo>
                  <a:lnTo>
                    <a:pt x="1483" y="3675"/>
                  </a:lnTo>
                  <a:lnTo>
                    <a:pt x="1537" y="3589"/>
                  </a:lnTo>
                  <a:lnTo>
                    <a:pt x="1564" y="3557"/>
                  </a:lnTo>
                  <a:lnTo>
                    <a:pt x="1581" y="3545"/>
                  </a:lnTo>
                  <a:lnTo>
                    <a:pt x="1586" y="3538"/>
                  </a:lnTo>
                  <a:lnTo>
                    <a:pt x="1606" y="3538"/>
                  </a:lnTo>
                  <a:lnTo>
                    <a:pt x="1619" y="3554"/>
                  </a:lnTo>
                  <a:lnTo>
                    <a:pt x="1639" y="3566"/>
                  </a:lnTo>
                  <a:lnTo>
                    <a:pt x="1729" y="3571"/>
                  </a:lnTo>
                  <a:lnTo>
                    <a:pt x="1743" y="3584"/>
                  </a:lnTo>
                  <a:lnTo>
                    <a:pt x="1758" y="3619"/>
                  </a:lnTo>
                  <a:lnTo>
                    <a:pt x="1766" y="3612"/>
                  </a:lnTo>
                  <a:lnTo>
                    <a:pt x="1802" y="3610"/>
                  </a:lnTo>
                  <a:lnTo>
                    <a:pt x="1832" y="3598"/>
                  </a:lnTo>
                  <a:lnTo>
                    <a:pt x="1849" y="3584"/>
                  </a:lnTo>
                  <a:lnTo>
                    <a:pt x="1898" y="3520"/>
                  </a:lnTo>
                  <a:lnTo>
                    <a:pt x="1922" y="3499"/>
                  </a:lnTo>
                  <a:lnTo>
                    <a:pt x="1959" y="3485"/>
                  </a:lnTo>
                  <a:lnTo>
                    <a:pt x="2008" y="3443"/>
                  </a:lnTo>
                  <a:lnTo>
                    <a:pt x="2032" y="3427"/>
                  </a:lnTo>
                  <a:lnTo>
                    <a:pt x="2049" y="3421"/>
                  </a:lnTo>
                  <a:lnTo>
                    <a:pt x="2060" y="3430"/>
                  </a:lnTo>
                  <a:lnTo>
                    <a:pt x="2103" y="3448"/>
                  </a:lnTo>
                  <a:lnTo>
                    <a:pt x="2119" y="3446"/>
                  </a:lnTo>
                  <a:lnTo>
                    <a:pt x="2180" y="3399"/>
                  </a:lnTo>
                  <a:lnTo>
                    <a:pt x="2232" y="3462"/>
                  </a:lnTo>
                  <a:lnTo>
                    <a:pt x="2236" y="3483"/>
                  </a:lnTo>
                  <a:lnTo>
                    <a:pt x="2219" y="3510"/>
                  </a:lnTo>
                  <a:lnTo>
                    <a:pt x="2213" y="3524"/>
                  </a:lnTo>
                  <a:lnTo>
                    <a:pt x="2217" y="3527"/>
                  </a:lnTo>
                  <a:lnTo>
                    <a:pt x="2319" y="3550"/>
                  </a:lnTo>
                  <a:lnTo>
                    <a:pt x="2319" y="3543"/>
                  </a:lnTo>
                  <a:lnTo>
                    <a:pt x="2334" y="3524"/>
                  </a:lnTo>
                  <a:lnTo>
                    <a:pt x="2346" y="3520"/>
                  </a:lnTo>
                  <a:lnTo>
                    <a:pt x="2367" y="3536"/>
                  </a:lnTo>
                  <a:lnTo>
                    <a:pt x="2385" y="3561"/>
                  </a:lnTo>
                  <a:lnTo>
                    <a:pt x="2396" y="3612"/>
                  </a:lnTo>
                  <a:lnTo>
                    <a:pt x="2405" y="3630"/>
                  </a:lnTo>
                  <a:lnTo>
                    <a:pt x="2417" y="3633"/>
                  </a:lnTo>
                  <a:lnTo>
                    <a:pt x="2440" y="3631"/>
                  </a:lnTo>
                  <a:lnTo>
                    <a:pt x="2448" y="3638"/>
                  </a:lnTo>
                  <a:lnTo>
                    <a:pt x="2457" y="3781"/>
                  </a:lnTo>
                  <a:lnTo>
                    <a:pt x="2422" y="3869"/>
                  </a:lnTo>
                  <a:lnTo>
                    <a:pt x="2393" y="3899"/>
                  </a:lnTo>
                  <a:lnTo>
                    <a:pt x="2373" y="3915"/>
                  </a:lnTo>
                  <a:lnTo>
                    <a:pt x="2364" y="3926"/>
                  </a:lnTo>
                  <a:lnTo>
                    <a:pt x="2338" y="3975"/>
                  </a:lnTo>
                  <a:lnTo>
                    <a:pt x="2348" y="4040"/>
                  </a:lnTo>
                  <a:lnTo>
                    <a:pt x="2338" y="4072"/>
                  </a:lnTo>
                  <a:lnTo>
                    <a:pt x="2338" y="4087"/>
                  </a:lnTo>
                  <a:lnTo>
                    <a:pt x="2348" y="4091"/>
                  </a:lnTo>
                  <a:lnTo>
                    <a:pt x="2362" y="4086"/>
                  </a:lnTo>
                  <a:lnTo>
                    <a:pt x="2397" y="4061"/>
                  </a:lnTo>
                  <a:lnTo>
                    <a:pt x="2432" y="4056"/>
                  </a:lnTo>
                  <a:lnTo>
                    <a:pt x="2453" y="4056"/>
                  </a:lnTo>
                  <a:lnTo>
                    <a:pt x="2459" y="4063"/>
                  </a:lnTo>
                  <a:lnTo>
                    <a:pt x="2473" y="4160"/>
                  </a:lnTo>
                  <a:lnTo>
                    <a:pt x="2482" y="4177"/>
                  </a:lnTo>
                  <a:lnTo>
                    <a:pt x="2506" y="4174"/>
                  </a:lnTo>
                  <a:lnTo>
                    <a:pt x="2528" y="4179"/>
                  </a:lnTo>
                  <a:lnTo>
                    <a:pt x="2528" y="4193"/>
                  </a:lnTo>
                  <a:lnTo>
                    <a:pt x="2498" y="4281"/>
                  </a:lnTo>
                  <a:lnTo>
                    <a:pt x="2502" y="4301"/>
                  </a:lnTo>
                  <a:lnTo>
                    <a:pt x="2512" y="4306"/>
                  </a:lnTo>
                  <a:lnTo>
                    <a:pt x="2556" y="4304"/>
                  </a:lnTo>
                  <a:lnTo>
                    <a:pt x="2569" y="4324"/>
                  </a:lnTo>
                  <a:lnTo>
                    <a:pt x="2584" y="4366"/>
                  </a:lnTo>
                  <a:lnTo>
                    <a:pt x="2601" y="4380"/>
                  </a:lnTo>
                  <a:lnTo>
                    <a:pt x="2612" y="4386"/>
                  </a:lnTo>
                  <a:lnTo>
                    <a:pt x="2640" y="4377"/>
                  </a:lnTo>
                  <a:lnTo>
                    <a:pt x="2669" y="4354"/>
                  </a:lnTo>
                  <a:lnTo>
                    <a:pt x="2673" y="4375"/>
                  </a:lnTo>
                  <a:lnTo>
                    <a:pt x="2687" y="4398"/>
                  </a:lnTo>
                  <a:lnTo>
                    <a:pt x="2702" y="4410"/>
                  </a:lnTo>
                  <a:lnTo>
                    <a:pt x="2735" y="4414"/>
                  </a:lnTo>
                  <a:lnTo>
                    <a:pt x="2747" y="4403"/>
                  </a:lnTo>
                  <a:lnTo>
                    <a:pt x="2753" y="4384"/>
                  </a:lnTo>
                  <a:lnTo>
                    <a:pt x="2747" y="4356"/>
                  </a:lnTo>
                  <a:lnTo>
                    <a:pt x="2736" y="4334"/>
                  </a:lnTo>
                  <a:lnTo>
                    <a:pt x="2731" y="4303"/>
                  </a:lnTo>
                  <a:lnTo>
                    <a:pt x="2732" y="4285"/>
                  </a:lnTo>
                  <a:lnTo>
                    <a:pt x="2744" y="4271"/>
                  </a:lnTo>
                  <a:lnTo>
                    <a:pt x="2794" y="4241"/>
                  </a:lnTo>
                  <a:lnTo>
                    <a:pt x="2818" y="4234"/>
                  </a:lnTo>
                  <a:lnTo>
                    <a:pt x="2833" y="4236"/>
                  </a:lnTo>
                  <a:lnTo>
                    <a:pt x="2858" y="4257"/>
                  </a:lnTo>
                  <a:lnTo>
                    <a:pt x="2873" y="4262"/>
                  </a:lnTo>
                  <a:lnTo>
                    <a:pt x="2898" y="4239"/>
                  </a:lnTo>
                  <a:lnTo>
                    <a:pt x="2912" y="4232"/>
                  </a:lnTo>
                  <a:lnTo>
                    <a:pt x="2984" y="4230"/>
                  </a:lnTo>
                  <a:lnTo>
                    <a:pt x="3019" y="4223"/>
                  </a:lnTo>
                  <a:lnTo>
                    <a:pt x="3034" y="4214"/>
                  </a:lnTo>
                  <a:lnTo>
                    <a:pt x="3088" y="4165"/>
                  </a:lnTo>
                  <a:lnTo>
                    <a:pt x="3101" y="4160"/>
                  </a:lnTo>
                  <a:lnTo>
                    <a:pt x="3129" y="4192"/>
                  </a:lnTo>
                  <a:lnTo>
                    <a:pt x="3164" y="4206"/>
                  </a:lnTo>
                  <a:lnTo>
                    <a:pt x="3226" y="4206"/>
                  </a:lnTo>
                  <a:lnTo>
                    <a:pt x="3236" y="4216"/>
                  </a:lnTo>
                  <a:lnTo>
                    <a:pt x="3239" y="4237"/>
                  </a:lnTo>
                  <a:lnTo>
                    <a:pt x="3218" y="4280"/>
                  </a:lnTo>
                  <a:lnTo>
                    <a:pt x="3223" y="4308"/>
                  </a:lnTo>
                  <a:lnTo>
                    <a:pt x="3235" y="4329"/>
                  </a:lnTo>
                  <a:lnTo>
                    <a:pt x="3276" y="4363"/>
                  </a:lnTo>
                  <a:lnTo>
                    <a:pt x="3304" y="4371"/>
                  </a:lnTo>
                  <a:lnTo>
                    <a:pt x="3344" y="4377"/>
                  </a:lnTo>
                  <a:lnTo>
                    <a:pt x="3353" y="4386"/>
                  </a:lnTo>
                  <a:lnTo>
                    <a:pt x="3354" y="4384"/>
                  </a:lnTo>
                  <a:lnTo>
                    <a:pt x="3377" y="4380"/>
                  </a:lnTo>
                  <a:lnTo>
                    <a:pt x="3390" y="4384"/>
                  </a:lnTo>
                  <a:lnTo>
                    <a:pt x="3402" y="4377"/>
                  </a:lnTo>
                  <a:lnTo>
                    <a:pt x="3410" y="4356"/>
                  </a:lnTo>
                  <a:lnTo>
                    <a:pt x="3411" y="4345"/>
                  </a:lnTo>
                  <a:lnTo>
                    <a:pt x="3418" y="4341"/>
                  </a:lnTo>
                  <a:lnTo>
                    <a:pt x="3445" y="4382"/>
                  </a:lnTo>
                  <a:lnTo>
                    <a:pt x="3475" y="4393"/>
                  </a:lnTo>
                  <a:lnTo>
                    <a:pt x="3493" y="4389"/>
                  </a:lnTo>
                  <a:lnTo>
                    <a:pt x="3503" y="4373"/>
                  </a:lnTo>
                  <a:lnTo>
                    <a:pt x="3513" y="4368"/>
                  </a:lnTo>
                  <a:lnTo>
                    <a:pt x="3540" y="4382"/>
                  </a:lnTo>
                  <a:lnTo>
                    <a:pt x="3540" y="4393"/>
                  </a:lnTo>
                  <a:lnTo>
                    <a:pt x="3522" y="4435"/>
                  </a:lnTo>
                  <a:lnTo>
                    <a:pt x="3522" y="4456"/>
                  </a:lnTo>
                  <a:lnTo>
                    <a:pt x="3533" y="4495"/>
                  </a:lnTo>
                  <a:lnTo>
                    <a:pt x="3553" y="4534"/>
                  </a:lnTo>
                  <a:lnTo>
                    <a:pt x="3587" y="4525"/>
                  </a:lnTo>
                  <a:lnTo>
                    <a:pt x="3603" y="4511"/>
                  </a:lnTo>
                  <a:lnTo>
                    <a:pt x="3601" y="4498"/>
                  </a:lnTo>
                  <a:lnTo>
                    <a:pt x="3589" y="4493"/>
                  </a:lnTo>
                  <a:lnTo>
                    <a:pt x="3569" y="4458"/>
                  </a:lnTo>
                  <a:lnTo>
                    <a:pt x="3569" y="4451"/>
                  </a:lnTo>
                  <a:lnTo>
                    <a:pt x="3579" y="4430"/>
                  </a:lnTo>
                  <a:lnTo>
                    <a:pt x="3585" y="4410"/>
                  </a:lnTo>
                  <a:lnTo>
                    <a:pt x="3585" y="4407"/>
                  </a:lnTo>
                  <a:lnTo>
                    <a:pt x="3596" y="4412"/>
                  </a:lnTo>
                  <a:lnTo>
                    <a:pt x="3618" y="4414"/>
                  </a:lnTo>
                  <a:lnTo>
                    <a:pt x="3635" y="4396"/>
                  </a:lnTo>
                  <a:lnTo>
                    <a:pt x="3668" y="4384"/>
                  </a:lnTo>
                  <a:lnTo>
                    <a:pt x="3701" y="4386"/>
                  </a:lnTo>
                  <a:lnTo>
                    <a:pt x="3712" y="4382"/>
                  </a:lnTo>
                  <a:lnTo>
                    <a:pt x="3731" y="4356"/>
                  </a:lnTo>
                  <a:lnTo>
                    <a:pt x="3740" y="4350"/>
                  </a:lnTo>
                  <a:lnTo>
                    <a:pt x="3761" y="4361"/>
                  </a:lnTo>
                  <a:lnTo>
                    <a:pt x="3787" y="4359"/>
                  </a:lnTo>
                  <a:lnTo>
                    <a:pt x="3804" y="4352"/>
                  </a:lnTo>
                  <a:lnTo>
                    <a:pt x="3831" y="4348"/>
                  </a:lnTo>
                  <a:lnTo>
                    <a:pt x="3836" y="4341"/>
                  </a:lnTo>
                  <a:lnTo>
                    <a:pt x="3836" y="4327"/>
                  </a:lnTo>
                  <a:lnTo>
                    <a:pt x="3843" y="4311"/>
                  </a:lnTo>
                  <a:lnTo>
                    <a:pt x="3865" y="4322"/>
                  </a:lnTo>
                  <a:lnTo>
                    <a:pt x="3882" y="4315"/>
                  </a:lnTo>
                  <a:lnTo>
                    <a:pt x="3892" y="4299"/>
                  </a:lnTo>
                  <a:lnTo>
                    <a:pt x="3896" y="4250"/>
                  </a:lnTo>
                  <a:lnTo>
                    <a:pt x="3892" y="4241"/>
                  </a:lnTo>
                  <a:lnTo>
                    <a:pt x="3900" y="4225"/>
                  </a:lnTo>
                  <a:lnTo>
                    <a:pt x="3908" y="4234"/>
                  </a:lnTo>
                  <a:lnTo>
                    <a:pt x="3925" y="4260"/>
                  </a:lnTo>
                  <a:lnTo>
                    <a:pt x="3937" y="4262"/>
                  </a:lnTo>
                  <a:lnTo>
                    <a:pt x="3952" y="4251"/>
                  </a:lnTo>
                  <a:lnTo>
                    <a:pt x="3983" y="4239"/>
                  </a:lnTo>
                  <a:lnTo>
                    <a:pt x="4005" y="4237"/>
                  </a:lnTo>
                  <a:lnTo>
                    <a:pt x="4008" y="4262"/>
                  </a:lnTo>
                  <a:lnTo>
                    <a:pt x="4036" y="4257"/>
                  </a:lnTo>
                  <a:lnTo>
                    <a:pt x="4056" y="4246"/>
                  </a:lnTo>
                  <a:lnTo>
                    <a:pt x="4069" y="4229"/>
                  </a:lnTo>
                  <a:lnTo>
                    <a:pt x="4081" y="4225"/>
                  </a:lnTo>
                  <a:lnTo>
                    <a:pt x="4121" y="4241"/>
                  </a:lnTo>
                  <a:lnTo>
                    <a:pt x="4135" y="4216"/>
                  </a:lnTo>
                  <a:lnTo>
                    <a:pt x="4182" y="4207"/>
                  </a:lnTo>
                  <a:lnTo>
                    <a:pt x="4188" y="4199"/>
                  </a:lnTo>
                  <a:lnTo>
                    <a:pt x="4189" y="4172"/>
                  </a:lnTo>
                  <a:lnTo>
                    <a:pt x="4194" y="4165"/>
                  </a:lnTo>
                  <a:lnTo>
                    <a:pt x="4219" y="4154"/>
                  </a:lnTo>
                  <a:lnTo>
                    <a:pt x="4244" y="4128"/>
                  </a:lnTo>
                  <a:lnTo>
                    <a:pt x="4287" y="4112"/>
                  </a:lnTo>
                  <a:lnTo>
                    <a:pt x="4321" y="4075"/>
                  </a:lnTo>
                  <a:lnTo>
                    <a:pt x="4330" y="4068"/>
                  </a:lnTo>
                  <a:lnTo>
                    <a:pt x="4326" y="4020"/>
                  </a:lnTo>
                  <a:lnTo>
                    <a:pt x="4331" y="4010"/>
                  </a:lnTo>
                  <a:lnTo>
                    <a:pt x="4338" y="4005"/>
                  </a:lnTo>
                  <a:lnTo>
                    <a:pt x="4379" y="4015"/>
                  </a:lnTo>
                  <a:lnTo>
                    <a:pt x="4397" y="3989"/>
                  </a:lnTo>
                  <a:lnTo>
                    <a:pt x="4425" y="3967"/>
                  </a:lnTo>
                  <a:lnTo>
                    <a:pt x="4446" y="3910"/>
                  </a:lnTo>
                  <a:lnTo>
                    <a:pt x="4453" y="3894"/>
                  </a:lnTo>
                  <a:lnTo>
                    <a:pt x="4477" y="3882"/>
                  </a:lnTo>
                  <a:lnTo>
                    <a:pt x="4486" y="3868"/>
                  </a:lnTo>
                  <a:lnTo>
                    <a:pt x="4489" y="3852"/>
                  </a:lnTo>
                  <a:lnTo>
                    <a:pt x="4486" y="3820"/>
                  </a:lnTo>
                  <a:lnTo>
                    <a:pt x="4498" y="3790"/>
                  </a:lnTo>
                  <a:lnTo>
                    <a:pt x="4486" y="3750"/>
                  </a:lnTo>
                  <a:lnTo>
                    <a:pt x="4502" y="3737"/>
                  </a:lnTo>
                  <a:lnTo>
                    <a:pt x="4527" y="3735"/>
                  </a:lnTo>
                  <a:lnTo>
                    <a:pt x="4539" y="3725"/>
                  </a:lnTo>
                  <a:lnTo>
                    <a:pt x="4550" y="3700"/>
                  </a:lnTo>
                  <a:lnTo>
                    <a:pt x="4576" y="3677"/>
                  </a:lnTo>
                  <a:lnTo>
                    <a:pt x="4591" y="3624"/>
                  </a:lnTo>
                  <a:lnTo>
                    <a:pt x="4634" y="3547"/>
                  </a:lnTo>
                  <a:lnTo>
                    <a:pt x="4640" y="3538"/>
                  </a:lnTo>
                  <a:lnTo>
                    <a:pt x="4657" y="3557"/>
                  </a:lnTo>
                  <a:lnTo>
                    <a:pt x="4665" y="3550"/>
                  </a:lnTo>
                  <a:lnTo>
                    <a:pt x="4674" y="3524"/>
                  </a:lnTo>
                  <a:lnTo>
                    <a:pt x="4674" y="3504"/>
                  </a:lnTo>
                  <a:lnTo>
                    <a:pt x="4682" y="3467"/>
                  </a:lnTo>
                  <a:lnTo>
                    <a:pt x="4695" y="3425"/>
                  </a:lnTo>
                  <a:lnTo>
                    <a:pt x="4703" y="3406"/>
                  </a:lnTo>
                  <a:lnTo>
                    <a:pt x="4695" y="3400"/>
                  </a:lnTo>
                  <a:lnTo>
                    <a:pt x="4679" y="3402"/>
                  </a:lnTo>
                  <a:lnTo>
                    <a:pt x="4675" y="3393"/>
                  </a:lnTo>
                  <a:lnTo>
                    <a:pt x="4706" y="3367"/>
                  </a:lnTo>
                  <a:lnTo>
                    <a:pt x="4715" y="3349"/>
                  </a:lnTo>
                  <a:lnTo>
                    <a:pt x="4715" y="3340"/>
                  </a:lnTo>
                  <a:lnTo>
                    <a:pt x="4695" y="3339"/>
                  </a:lnTo>
                  <a:lnTo>
                    <a:pt x="4678" y="3330"/>
                  </a:lnTo>
                  <a:lnTo>
                    <a:pt x="4654" y="3294"/>
                  </a:lnTo>
                  <a:lnTo>
                    <a:pt x="4647" y="3293"/>
                  </a:lnTo>
                  <a:lnTo>
                    <a:pt x="4626" y="3294"/>
                  </a:lnTo>
                  <a:lnTo>
                    <a:pt x="4584" y="3319"/>
                  </a:lnTo>
                  <a:lnTo>
                    <a:pt x="4567" y="3316"/>
                  </a:lnTo>
                  <a:lnTo>
                    <a:pt x="4536" y="3305"/>
                  </a:lnTo>
                  <a:lnTo>
                    <a:pt x="4564" y="3287"/>
                  </a:lnTo>
                  <a:lnTo>
                    <a:pt x="4601" y="3275"/>
                  </a:lnTo>
                  <a:lnTo>
                    <a:pt x="4642" y="3243"/>
                  </a:lnTo>
                  <a:lnTo>
                    <a:pt x="4671" y="3230"/>
                  </a:lnTo>
                  <a:lnTo>
                    <a:pt x="4695" y="3226"/>
                  </a:lnTo>
                  <a:lnTo>
                    <a:pt x="4700" y="3216"/>
                  </a:lnTo>
                  <a:lnTo>
                    <a:pt x="4702" y="3200"/>
                  </a:lnTo>
                  <a:lnTo>
                    <a:pt x="4689" y="3154"/>
                  </a:lnTo>
                  <a:lnTo>
                    <a:pt x="4670" y="3136"/>
                  </a:lnTo>
                  <a:lnTo>
                    <a:pt x="4665" y="3131"/>
                  </a:lnTo>
                  <a:lnTo>
                    <a:pt x="4700" y="3110"/>
                  </a:lnTo>
                  <a:lnTo>
                    <a:pt x="4702" y="3101"/>
                  </a:lnTo>
                  <a:lnTo>
                    <a:pt x="4699" y="3084"/>
                  </a:lnTo>
                  <a:lnTo>
                    <a:pt x="4687" y="3068"/>
                  </a:lnTo>
                  <a:lnTo>
                    <a:pt x="4662" y="3054"/>
                  </a:lnTo>
                  <a:lnTo>
                    <a:pt x="4645" y="3018"/>
                  </a:lnTo>
                  <a:lnTo>
                    <a:pt x="4613" y="3001"/>
                  </a:lnTo>
                  <a:lnTo>
                    <a:pt x="4605" y="2990"/>
                  </a:lnTo>
                  <a:lnTo>
                    <a:pt x="4612" y="2951"/>
                  </a:lnTo>
                  <a:lnTo>
                    <a:pt x="4604" y="2925"/>
                  </a:lnTo>
                  <a:lnTo>
                    <a:pt x="4575" y="2888"/>
                  </a:lnTo>
                  <a:lnTo>
                    <a:pt x="4555" y="2814"/>
                  </a:lnTo>
                  <a:lnTo>
                    <a:pt x="4539" y="2782"/>
                  </a:lnTo>
                  <a:lnTo>
                    <a:pt x="4473" y="2722"/>
                  </a:lnTo>
                  <a:lnTo>
                    <a:pt x="4446" y="2710"/>
                  </a:lnTo>
                  <a:lnTo>
                    <a:pt x="4444" y="2676"/>
                  </a:lnTo>
                  <a:lnTo>
                    <a:pt x="4449" y="2664"/>
                  </a:lnTo>
                  <a:lnTo>
                    <a:pt x="4511" y="2597"/>
                  </a:lnTo>
                  <a:lnTo>
                    <a:pt x="4531" y="2567"/>
                  </a:lnTo>
                  <a:lnTo>
                    <a:pt x="4539" y="2546"/>
                  </a:lnTo>
                  <a:lnTo>
                    <a:pt x="4534" y="2516"/>
                  </a:lnTo>
                  <a:lnTo>
                    <a:pt x="4555" y="2509"/>
                  </a:lnTo>
                  <a:lnTo>
                    <a:pt x="4560" y="2515"/>
                  </a:lnTo>
                  <a:lnTo>
                    <a:pt x="4561" y="2531"/>
                  </a:lnTo>
                  <a:lnTo>
                    <a:pt x="4567" y="2539"/>
                  </a:lnTo>
                  <a:lnTo>
                    <a:pt x="4591" y="2528"/>
                  </a:lnTo>
                  <a:lnTo>
                    <a:pt x="4594" y="2483"/>
                  </a:lnTo>
                  <a:lnTo>
                    <a:pt x="4625" y="2456"/>
                  </a:lnTo>
                  <a:lnTo>
                    <a:pt x="4699" y="2425"/>
                  </a:lnTo>
                  <a:lnTo>
                    <a:pt x="4723" y="2421"/>
                  </a:lnTo>
                  <a:lnTo>
                    <a:pt x="4735" y="2425"/>
                  </a:lnTo>
                  <a:lnTo>
                    <a:pt x="4763" y="2437"/>
                  </a:lnTo>
                  <a:lnTo>
                    <a:pt x="4764" y="2403"/>
                  </a:lnTo>
                  <a:lnTo>
                    <a:pt x="4776" y="2361"/>
                  </a:lnTo>
                  <a:lnTo>
                    <a:pt x="4764" y="2361"/>
                  </a:lnTo>
                  <a:lnTo>
                    <a:pt x="4744" y="2352"/>
                  </a:lnTo>
                  <a:lnTo>
                    <a:pt x="4727" y="2351"/>
                  </a:lnTo>
                  <a:lnTo>
                    <a:pt x="4682" y="2356"/>
                  </a:lnTo>
                  <a:lnTo>
                    <a:pt x="4658" y="2343"/>
                  </a:lnTo>
                  <a:lnTo>
                    <a:pt x="4620" y="2306"/>
                  </a:lnTo>
                  <a:lnTo>
                    <a:pt x="4605" y="2303"/>
                  </a:lnTo>
                  <a:lnTo>
                    <a:pt x="4582" y="2310"/>
                  </a:lnTo>
                  <a:lnTo>
                    <a:pt x="4559" y="2324"/>
                  </a:lnTo>
                  <a:lnTo>
                    <a:pt x="4536" y="2354"/>
                  </a:lnTo>
                  <a:lnTo>
                    <a:pt x="4502" y="2386"/>
                  </a:lnTo>
                  <a:lnTo>
                    <a:pt x="4471" y="2395"/>
                  </a:lnTo>
                  <a:lnTo>
                    <a:pt x="4438" y="2391"/>
                  </a:lnTo>
                  <a:lnTo>
                    <a:pt x="4428" y="2373"/>
                  </a:lnTo>
                  <a:lnTo>
                    <a:pt x="4425" y="2342"/>
                  </a:lnTo>
                  <a:lnTo>
                    <a:pt x="4431" y="2306"/>
                  </a:lnTo>
                  <a:lnTo>
                    <a:pt x="4431" y="2273"/>
                  </a:lnTo>
                  <a:lnTo>
                    <a:pt x="4417" y="2259"/>
                  </a:lnTo>
                  <a:lnTo>
                    <a:pt x="4364" y="2261"/>
                  </a:lnTo>
                  <a:lnTo>
                    <a:pt x="4330" y="2245"/>
                  </a:lnTo>
                  <a:lnTo>
                    <a:pt x="4305" y="2229"/>
                  </a:lnTo>
                  <a:lnTo>
                    <a:pt x="4294" y="2206"/>
                  </a:lnTo>
                  <a:lnTo>
                    <a:pt x="4290" y="2185"/>
                  </a:lnTo>
                  <a:lnTo>
                    <a:pt x="4303" y="2142"/>
                  </a:lnTo>
                  <a:lnTo>
                    <a:pt x="4321" y="2104"/>
                  </a:lnTo>
                  <a:lnTo>
                    <a:pt x="4336" y="2095"/>
                  </a:lnTo>
                  <a:lnTo>
                    <a:pt x="4352" y="2097"/>
                  </a:lnTo>
                  <a:lnTo>
                    <a:pt x="4372" y="2132"/>
                  </a:lnTo>
                  <a:lnTo>
                    <a:pt x="4385" y="2125"/>
                  </a:lnTo>
                  <a:lnTo>
                    <a:pt x="4400" y="2107"/>
                  </a:lnTo>
                  <a:lnTo>
                    <a:pt x="4422" y="2109"/>
                  </a:lnTo>
                  <a:lnTo>
                    <a:pt x="4441" y="2100"/>
                  </a:lnTo>
                  <a:lnTo>
                    <a:pt x="4452" y="2084"/>
                  </a:lnTo>
                  <a:lnTo>
                    <a:pt x="4457" y="2068"/>
                  </a:lnTo>
                  <a:lnTo>
                    <a:pt x="4463" y="2044"/>
                  </a:lnTo>
                  <a:lnTo>
                    <a:pt x="4481" y="2015"/>
                  </a:lnTo>
                  <a:lnTo>
                    <a:pt x="4498" y="2003"/>
                  </a:lnTo>
                  <a:lnTo>
                    <a:pt x="4524" y="1989"/>
                  </a:lnTo>
                  <a:lnTo>
                    <a:pt x="4552" y="1984"/>
                  </a:lnTo>
                  <a:lnTo>
                    <a:pt x="4568" y="1973"/>
                  </a:lnTo>
                  <a:lnTo>
                    <a:pt x="4620" y="1899"/>
                  </a:lnTo>
                  <a:lnTo>
                    <a:pt x="4640" y="1876"/>
                  </a:lnTo>
                  <a:lnTo>
                    <a:pt x="4682" y="1874"/>
                  </a:lnTo>
                  <a:lnTo>
                    <a:pt x="4712" y="1892"/>
                  </a:lnTo>
                  <a:lnTo>
                    <a:pt x="4745" y="1927"/>
                  </a:lnTo>
                  <a:lnTo>
                    <a:pt x="4748" y="1945"/>
                  </a:lnTo>
                  <a:lnTo>
                    <a:pt x="4740" y="1957"/>
                  </a:lnTo>
                  <a:lnTo>
                    <a:pt x="4716" y="1984"/>
                  </a:lnTo>
                  <a:lnTo>
                    <a:pt x="4706" y="2007"/>
                  </a:lnTo>
                  <a:lnTo>
                    <a:pt x="4662" y="2056"/>
                  </a:lnTo>
                  <a:lnTo>
                    <a:pt x="4661" y="2065"/>
                  </a:lnTo>
                  <a:lnTo>
                    <a:pt x="4666" y="2082"/>
                  </a:lnTo>
                  <a:lnTo>
                    <a:pt x="4683" y="2079"/>
                  </a:lnTo>
                  <a:lnTo>
                    <a:pt x="4703" y="2086"/>
                  </a:lnTo>
                  <a:lnTo>
                    <a:pt x="4689" y="2107"/>
                  </a:lnTo>
                  <a:lnTo>
                    <a:pt x="4652" y="2149"/>
                  </a:lnTo>
                  <a:lnTo>
                    <a:pt x="4646" y="2165"/>
                  </a:lnTo>
                  <a:lnTo>
                    <a:pt x="4661" y="2164"/>
                  </a:lnTo>
                  <a:lnTo>
                    <a:pt x="4687" y="2148"/>
                  </a:lnTo>
                  <a:lnTo>
                    <a:pt x="4712" y="2119"/>
                  </a:lnTo>
                  <a:lnTo>
                    <a:pt x="4740" y="2097"/>
                  </a:lnTo>
                  <a:lnTo>
                    <a:pt x="4840" y="2038"/>
                  </a:lnTo>
                  <a:lnTo>
                    <a:pt x="4871" y="2028"/>
                  </a:lnTo>
                  <a:lnTo>
                    <a:pt x="4926" y="2021"/>
                  </a:lnTo>
                  <a:lnTo>
                    <a:pt x="4944" y="2010"/>
                  </a:lnTo>
                  <a:lnTo>
                    <a:pt x="4947" y="2015"/>
                  </a:lnTo>
                  <a:lnTo>
                    <a:pt x="4963" y="1984"/>
                  </a:lnTo>
                  <a:lnTo>
                    <a:pt x="4982" y="1955"/>
                  </a:lnTo>
                  <a:lnTo>
                    <a:pt x="5005" y="1934"/>
                  </a:lnTo>
                  <a:lnTo>
                    <a:pt x="5072" y="1897"/>
                  </a:lnTo>
                  <a:lnTo>
                    <a:pt x="5117" y="1864"/>
                  </a:lnTo>
                  <a:lnTo>
                    <a:pt x="5145" y="1830"/>
                  </a:lnTo>
                  <a:lnTo>
                    <a:pt x="5177" y="1764"/>
                  </a:lnTo>
                  <a:lnTo>
                    <a:pt x="5193" y="1755"/>
                  </a:lnTo>
                  <a:lnTo>
                    <a:pt x="5214" y="1755"/>
                  </a:lnTo>
                  <a:lnTo>
                    <a:pt x="5226" y="1780"/>
                  </a:lnTo>
                  <a:lnTo>
                    <a:pt x="5246" y="1796"/>
                  </a:lnTo>
                  <a:lnTo>
                    <a:pt x="5268" y="1805"/>
                  </a:lnTo>
                  <a:lnTo>
                    <a:pt x="5312" y="1803"/>
                  </a:lnTo>
                  <a:lnTo>
                    <a:pt x="5336" y="1792"/>
                  </a:lnTo>
                  <a:lnTo>
                    <a:pt x="5333" y="1785"/>
                  </a:lnTo>
                  <a:lnTo>
                    <a:pt x="5312" y="1737"/>
                  </a:lnTo>
                  <a:lnTo>
                    <a:pt x="5312" y="1716"/>
                  </a:lnTo>
                  <a:lnTo>
                    <a:pt x="5325" y="1700"/>
                  </a:lnTo>
                  <a:lnTo>
                    <a:pt x="5341" y="1697"/>
                  </a:lnTo>
                  <a:lnTo>
                    <a:pt x="5356" y="1704"/>
                  </a:lnTo>
                  <a:lnTo>
                    <a:pt x="5377" y="1708"/>
                  </a:lnTo>
                  <a:lnTo>
                    <a:pt x="5401" y="1708"/>
                  </a:lnTo>
                  <a:lnTo>
                    <a:pt x="5468" y="1656"/>
                  </a:lnTo>
                  <a:lnTo>
                    <a:pt x="5479" y="1612"/>
                  </a:lnTo>
                  <a:lnTo>
                    <a:pt x="5497" y="1589"/>
                  </a:lnTo>
                  <a:lnTo>
                    <a:pt x="5507" y="1581"/>
                  </a:lnTo>
                  <a:lnTo>
                    <a:pt x="5519" y="1581"/>
                  </a:lnTo>
                  <a:lnTo>
                    <a:pt x="5544" y="1625"/>
                  </a:lnTo>
                  <a:lnTo>
                    <a:pt x="5549" y="1619"/>
                  </a:lnTo>
                  <a:lnTo>
                    <a:pt x="5603" y="1591"/>
                  </a:lnTo>
                  <a:lnTo>
                    <a:pt x="5627" y="1563"/>
                  </a:lnTo>
                  <a:lnTo>
                    <a:pt x="5633" y="1542"/>
                  </a:lnTo>
                  <a:lnTo>
                    <a:pt x="5628" y="1524"/>
                  </a:lnTo>
                  <a:lnTo>
                    <a:pt x="5633" y="1515"/>
                  </a:lnTo>
                  <a:lnTo>
                    <a:pt x="5635" y="1491"/>
                  </a:lnTo>
                  <a:lnTo>
                    <a:pt x="5632" y="1409"/>
                  </a:lnTo>
                  <a:lnTo>
                    <a:pt x="5616" y="1351"/>
                  </a:lnTo>
                  <a:lnTo>
                    <a:pt x="5618" y="1316"/>
                  </a:lnTo>
                  <a:lnTo>
                    <a:pt x="5692" y="1251"/>
                  </a:lnTo>
                  <a:lnTo>
                    <a:pt x="5710" y="1254"/>
                  </a:lnTo>
                  <a:lnTo>
                    <a:pt x="5770" y="1284"/>
                  </a:lnTo>
                  <a:lnTo>
                    <a:pt x="5795" y="1291"/>
                  </a:lnTo>
                  <a:lnTo>
                    <a:pt x="5815" y="1268"/>
                  </a:lnTo>
                  <a:lnTo>
                    <a:pt x="5853" y="1194"/>
                  </a:lnTo>
                  <a:lnTo>
                    <a:pt x="5905" y="1054"/>
                  </a:lnTo>
                  <a:lnTo>
                    <a:pt x="5930" y="946"/>
                  </a:lnTo>
                  <a:lnTo>
                    <a:pt x="5959" y="922"/>
                  </a:lnTo>
                  <a:lnTo>
                    <a:pt x="5984" y="893"/>
                  </a:lnTo>
                  <a:lnTo>
                    <a:pt x="5983" y="860"/>
                  </a:lnTo>
                  <a:lnTo>
                    <a:pt x="5975" y="818"/>
                  </a:lnTo>
                  <a:lnTo>
                    <a:pt x="5966" y="809"/>
                  </a:lnTo>
                  <a:lnTo>
                    <a:pt x="5925" y="810"/>
                  </a:lnTo>
                  <a:lnTo>
                    <a:pt x="5812" y="846"/>
                  </a:lnTo>
                  <a:lnTo>
                    <a:pt x="5745" y="881"/>
                  </a:lnTo>
                  <a:lnTo>
                    <a:pt x="5612" y="888"/>
                  </a:lnTo>
                  <a:lnTo>
                    <a:pt x="5600" y="858"/>
                  </a:lnTo>
                  <a:lnTo>
                    <a:pt x="5568" y="713"/>
                  </a:lnTo>
                  <a:lnTo>
                    <a:pt x="5559" y="705"/>
                  </a:lnTo>
                  <a:lnTo>
                    <a:pt x="5442" y="646"/>
                  </a:lnTo>
                  <a:lnTo>
                    <a:pt x="5375" y="631"/>
                  </a:lnTo>
                  <a:lnTo>
                    <a:pt x="5299" y="594"/>
                  </a:lnTo>
                  <a:lnTo>
                    <a:pt x="5279" y="567"/>
                  </a:lnTo>
                  <a:lnTo>
                    <a:pt x="5148" y="157"/>
                  </a:lnTo>
                  <a:lnTo>
                    <a:pt x="5116" y="90"/>
                  </a:lnTo>
                  <a:lnTo>
                    <a:pt x="5082" y="56"/>
                  </a:lnTo>
                  <a:lnTo>
                    <a:pt x="5058" y="55"/>
                  </a:lnTo>
                  <a:lnTo>
                    <a:pt x="4997" y="63"/>
                  </a:lnTo>
                  <a:lnTo>
                    <a:pt x="4966" y="49"/>
                  </a:lnTo>
                  <a:lnTo>
                    <a:pt x="4920" y="16"/>
                  </a:lnTo>
                  <a:lnTo>
                    <a:pt x="4870" y="0"/>
                  </a:lnTo>
                  <a:lnTo>
                    <a:pt x="4658" y="30"/>
                  </a:lnTo>
                  <a:lnTo>
                    <a:pt x="4610" y="51"/>
                  </a:lnTo>
                  <a:lnTo>
                    <a:pt x="4540" y="127"/>
                  </a:lnTo>
                  <a:lnTo>
                    <a:pt x="4536" y="144"/>
                  </a:lnTo>
                  <a:lnTo>
                    <a:pt x="4572" y="139"/>
                  </a:lnTo>
                  <a:lnTo>
                    <a:pt x="4597" y="141"/>
                  </a:lnTo>
                  <a:lnTo>
                    <a:pt x="4617" y="164"/>
                  </a:lnTo>
                  <a:lnTo>
                    <a:pt x="4622" y="182"/>
                  </a:lnTo>
                  <a:lnTo>
                    <a:pt x="4614" y="236"/>
                  </a:lnTo>
                  <a:lnTo>
                    <a:pt x="4554" y="280"/>
                  </a:lnTo>
                  <a:lnTo>
                    <a:pt x="4527" y="317"/>
                  </a:lnTo>
                  <a:lnTo>
                    <a:pt x="4479" y="409"/>
                  </a:lnTo>
                  <a:lnTo>
                    <a:pt x="4461" y="440"/>
                  </a:lnTo>
                  <a:lnTo>
                    <a:pt x="4456" y="458"/>
                  </a:lnTo>
                  <a:lnTo>
                    <a:pt x="4459" y="467"/>
                  </a:lnTo>
                  <a:lnTo>
                    <a:pt x="4475" y="491"/>
                  </a:lnTo>
                  <a:lnTo>
                    <a:pt x="4477" y="512"/>
                  </a:lnTo>
                  <a:lnTo>
                    <a:pt x="4473" y="528"/>
                  </a:lnTo>
                  <a:lnTo>
                    <a:pt x="4437" y="551"/>
                  </a:lnTo>
                  <a:lnTo>
                    <a:pt x="4330" y="602"/>
                  </a:lnTo>
                  <a:lnTo>
                    <a:pt x="4311" y="609"/>
                  </a:lnTo>
                  <a:lnTo>
                    <a:pt x="4296" y="609"/>
                  </a:lnTo>
                  <a:lnTo>
                    <a:pt x="4245" y="571"/>
                  </a:lnTo>
                  <a:lnTo>
                    <a:pt x="4224" y="558"/>
                  </a:lnTo>
                  <a:lnTo>
                    <a:pt x="4211" y="579"/>
                  </a:lnTo>
                  <a:lnTo>
                    <a:pt x="4109" y="833"/>
                  </a:lnTo>
                  <a:lnTo>
                    <a:pt x="4121" y="888"/>
                  </a:lnTo>
                  <a:lnTo>
                    <a:pt x="4123" y="890"/>
                  </a:lnTo>
                  <a:lnTo>
                    <a:pt x="4139" y="888"/>
                  </a:lnTo>
                  <a:lnTo>
                    <a:pt x="4180" y="862"/>
                  </a:lnTo>
                  <a:lnTo>
                    <a:pt x="4213" y="856"/>
                  </a:lnTo>
                  <a:lnTo>
                    <a:pt x="4238" y="856"/>
                  </a:lnTo>
                  <a:lnTo>
                    <a:pt x="4253" y="862"/>
                  </a:lnTo>
                  <a:lnTo>
                    <a:pt x="4270" y="890"/>
                  </a:lnTo>
                  <a:lnTo>
                    <a:pt x="4284" y="893"/>
                  </a:lnTo>
                  <a:lnTo>
                    <a:pt x="4338" y="842"/>
                  </a:lnTo>
                  <a:lnTo>
                    <a:pt x="4356" y="842"/>
                  </a:lnTo>
                  <a:lnTo>
                    <a:pt x="4397" y="856"/>
                  </a:lnTo>
                  <a:lnTo>
                    <a:pt x="4421" y="869"/>
                  </a:lnTo>
                  <a:lnTo>
                    <a:pt x="4456" y="902"/>
                  </a:lnTo>
                  <a:lnTo>
                    <a:pt x="4494" y="967"/>
                  </a:lnTo>
                  <a:lnTo>
                    <a:pt x="4522" y="1001"/>
                  </a:lnTo>
                  <a:lnTo>
                    <a:pt x="4523" y="1020"/>
                  </a:lnTo>
                  <a:lnTo>
                    <a:pt x="4518" y="1034"/>
                  </a:lnTo>
                  <a:lnTo>
                    <a:pt x="4501" y="1049"/>
                  </a:lnTo>
                  <a:lnTo>
                    <a:pt x="4479" y="1040"/>
                  </a:lnTo>
                  <a:lnTo>
                    <a:pt x="4432" y="1040"/>
                  </a:lnTo>
                  <a:lnTo>
                    <a:pt x="4413" y="1033"/>
                  </a:lnTo>
                  <a:lnTo>
                    <a:pt x="4376" y="1034"/>
                  </a:lnTo>
                  <a:lnTo>
                    <a:pt x="4274" y="1077"/>
                  </a:lnTo>
                  <a:lnTo>
                    <a:pt x="4258" y="1091"/>
                  </a:lnTo>
                  <a:lnTo>
                    <a:pt x="4237" y="1082"/>
                  </a:lnTo>
                  <a:lnTo>
                    <a:pt x="4216" y="1086"/>
                  </a:lnTo>
                  <a:lnTo>
                    <a:pt x="4195" y="1098"/>
                  </a:lnTo>
                  <a:lnTo>
                    <a:pt x="4180" y="1122"/>
                  </a:lnTo>
                  <a:lnTo>
                    <a:pt x="4166" y="1175"/>
                  </a:lnTo>
                  <a:lnTo>
                    <a:pt x="4155" y="1189"/>
                  </a:lnTo>
                  <a:lnTo>
                    <a:pt x="4140" y="1201"/>
                  </a:lnTo>
                  <a:lnTo>
                    <a:pt x="4113" y="1217"/>
                  </a:lnTo>
                  <a:lnTo>
                    <a:pt x="4072" y="1226"/>
                  </a:lnTo>
                  <a:lnTo>
                    <a:pt x="4045" y="1222"/>
                  </a:lnTo>
                  <a:lnTo>
                    <a:pt x="4027" y="1222"/>
                  </a:lnTo>
                  <a:lnTo>
                    <a:pt x="4016" y="1221"/>
                  </a:lnTo>
                  <a:lnTo>
                    <a:pt x="3962" y="1281"/>
                  </a:lnTo>
                  <a:lnTo>
                    <a:pt x="3930" y="1309"/>
                  </a:lnTo>
                  <a:lnTo>
                    <a:pt x="3855" y="1312"/>
                  </a:lnTo>
                  <a:lnTo>
                    <a:pt x="3828" y="1304"/>
                  </a:lnTo>
                  <a:lnTo>
                    <a:pt x="3798" y="1279"/>
                  </a:lnTo>
                  <a:lnTo>
                    <a:pt x="3767" y="1268"/>
                  </a:lnTo>
                  <a:lnTo>
                    <a:pt x="3754" y="1274"/>
                  </a:lnTo>
                  <a:lnTo>
                    <a:pt x="3733" y="1288"/>
                  </a:lnTo>
                  <a:lnTo>
                    <a:pt x="3709" y="1327"/>
                  </a:lnTo>
                  <a:lnTo>
                    <a:pt x="3700" y="1353"/>
                  </a:lnTo>
                  <a:lnTo>
                    <a:pt x="3700" y="1374"/>
                  </a:lnTo>
                  <a:lnTo>
                    <a:pt x="3717" y="1411"/>
                  </a:lnTo>
                  <a:lnTo>
                    <a:pt x="3743" y="1438"/>
                  </a:lnTo>
                  <a:lnTo>
                    <a:pt x="3752" y="1452"/>
                  </a:lnTo>
                  <a:lnTo>
                    <a:pt x="3746" y="1469"/>
                  </a:lnTo>
                  <a:lnTo>
                    <a:pt x="3731" y="1487"/>
                  </a:lnTo>
                  <a:lnTo>
                    <a:pt x="3676" y="1505"/>
                  </a:lnTo>
                  <a:lnTo>
                    <a:pt x="3647" y="1529"/>
                  </a:lnTo>
                  <a:lnTo>
                    <a:pt x="3598" y="1596"/>
                  </a:lnTo>
                  <a:lnTo>
                    <a:pt x="3586" y="1607"/>
                  </a:lnTo>
                  <a:lnTo>
                    <a:pt x="3500" y="1655"/>
                  </a:lnTo>
                  <a:lnTo>
                    <a:pt x="3472" y="1658"/>
                  </a:lnTo>
                  <a:lnTo>
                    <a:pt x="3427" y="1653"/>
                  </a:lnTo>
                  <a:lnTo>
                    <a:pt x="3301" y="1658"/>
                  </a:lnTo>
                  <a:lnTo>
                    <a:pt x="3103" y="1755"/>
                  </a:lnTo>
                  <a:lnTo>
                    <a:pt x="3072" y="1773"/>
                  </a:lnTo>
                  <a:lnTo>
                    <a:pt x="3052" y="1775"/>
                  </a:lnTo>
                  <a:lnTo>
                    <a:pt x="3033" y="1762"/>
                  </a:lnTo>
                  <a:lnTo>
                    <a:pt x="3021" y="1743"/>
                  </a:lnTo>
                  <a:lnTo>
                    <a:pt x="2994" y="1739"/>
                  </a:lnTo>
                  <a:lnTo>
                    <a:pt x="2965" y="1743"/>
                  </a:lnTo>
                  <a:lnTo>
                    <a:pt x="2924" y="1736"/>
                  </a:lnTo>
                  <a:lnTo>
                    <a:pt x="2809" y="1685"/>
                  </a:lnTo>
                  <a:lnTo>
                    <a:pt x="2773" y="1649"/>
                  </a:lnTo>
                  <a:lnTo>
                    <a:pt x="2749" y="1639"/>
                  </a:lnTo>
                  <a:lnTo>
                    <a:pt x="2405" y="1632"/>
                  </a:lnTo>
                  <a:lnTo>
                    <a:pt x="2315" y="1610"/>
                  </a:lnTo>
                  <a:lnTo>
                    <a:pt x="2228" y="1610"/>
                  </a:lnTo>
                  <a:lnTo>
                    <a:pt x="2208" y="1595"/>
                  </a:lnTo>
                  <a:lnTo>
                    <a:pt x="2188" y="1566"/>
                  </a:lnTo>
                  <a:lnTo>
                    <a:pt x="2118" y="1427"/>
                  </a:lnTo>
                  <a:lnTo>
                    <a:pt x="2114" y="1394"/>
                  </a:lnTo>
                  <a:lnTo>
                    <a:pt x="2081" y="1386"/>
                  </a:lnTo>
                  <a:lnTo>
                    <a:pt x="2044" y="1367"/>
                  </a:lnTo>
                  <a:lnTo>
                    <a:pt x="1943" y="1297"/>
                  </a:lnTo>
                  <a:lnTo>
                    <a:pt x="1898" y="1282"/>
                  </a:lnTo>
                  <a:lnTo>
                    <a:pt x="1871" y="1277"/>
                  </a:lnTo>
                  <a:lnTo>
                    <a:pt x="1759" y="1274"/>
                  </a:lnTo>
                  <a:lnTo>
                    <a:pt x="1713" y="1261"/>
                  </a:lnTo>
                  <a:lnTo>
                    <a:pt x="1681" y="1242"/>
                  </a:lnTo>
                  <a:lnTo>
                    <a:pt x="1671" y="1226"/>
                  </a:lnTo>
                  <a:lnTo>
                    <a:pt x="1667" y="1198"/>
                  </a:lnTo>
                  <a:lnTo>
                    <a:pt x="1668" y="1191"/>
                  </a:lnTo>
                  <a:lnTo>
                    <a:pt x="1684" y="1168"/>
                  </a:lnTo>
                  <a:lnTo>
                    <a:pt x="1693" y="1141"/>
                  </a:lnTo>
                  <a:lnTo>
                    <a:pt x="1704" y="1091"/>
                  </a:lnTo>
                  <a:lnTo>
                    <a:pt x="1713" y="1063"/>
                  </a:lnTo>
                  <a:lnTo>
                    <a:pt x="1648" y="922"/>
                  </a:lnTo>
                  <a:lnTo>
                    <a:pt x="1623" y="881"/>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14" name="Freeform 115"/>
            <p:cNvSpPr>
              <a:spLocks/>
            </p:cNvSpPr>
            <p:nvPr>
              <p:custDataLst>
                <p:tags r:id="rId29"/>
              </p:custDataLst>
            </p:nvPr>
          </p:nvSpPr>
          <p:spPr bwMode="invGray">
            <a:xfrm>
              <a:off x="4371017" y="3366737"/>
              <a:ext cx="36212" cy="33614"/>
            </a:xfrm>
            <a:custGeom>
              <a:avLst/>
              <a:gdLst/>
              <a:ahLst/>
              <a:cxnLst>
                <a:cxn ang="0">
                  <a:pos x="203" y="0"/>
                </a:cxn>
                <a:cxn ang="0">
                  <a:pos x="167" y="11"/>
                </a:cxn>
                <a:cxn ang="0">
                  <a:pos x="147" y="11"/>
                </a:cxn>
                <a:cxn ang="0">
                  <a:pos x="134" y="27"/>
                </a:cxn>
                <a:cxn ang="0">
                  <a:pos x="107" y="14"/>
                </a:cxn>
                <a:cxn ang="0">
                  <a:pos x="97" y="14"/>
                </a:cxn>
                <a:cxn ang="0">
                  <a:pos x="86" y="35"/>
                </a:cxn>
                <a:cxn ang="0">
                  <a:pos x="85" y="44"/>
                </a:cxn>
                <a:cxn ang="0">
                  <a:pos x="64" y="41"/>
                </a:cxn>
                <a:cxn ang="0">
                  <a:pos x="32" y="76"/>
                </a:cxn>
                <a:cxn ang="0">
                  <a:pos x="12" y="89"/>
                </a:cxn>
                <a:cxn ang="0">
                  <a:pos x="3" y="102"/>
                </a:cxn>
                <a:cxn ang="0">
                  <a:pos x="0" y="118"/>
                </a:cxn>
                <a:cxn ang="0">
                  <a:pos x="9" y="188"/>
                </a:cxn>
                <a:cxn ang="0">
                  <a:pos x="85" y="234"/>
                </a:cxn>
                <a:cxn ang="0">
                  <a:pos x="109" y="195"/>
                </a:cxn>
                <a:cxn ang="0">
                  <a:pos x="167" y="170"/>
                </a:cxn>
                <a:cxn ang="0">
                  <a:pos x="177" y="153"/>
                </a:cxn>
                <a:cxn ang="0">
                  <a:pos x="171" y="137"/>
                </a:cxn>
                <a:cxn ang="0">
                  <a:pos x="183" y="98"/>
                </a:cxn>
                <a:cxn ang="0">
                  <a:pos x="203" y="67"/>
                </a:cxn>
                <a:cxn ang="0">
                  <a:pos x="229" y="39"/>
                </a:cxn>
                <a:cxn ang="0">
                  <a:pos x="203" y="0"/>
                </a:cxn>
              </a:cxnLst>
              <a:rect l="0" t="0" r="r" b="b"/>
              <a:pathLst>
                <a:path w="229" h="234">
                  <a:moveTo>
                    <a:pt x="203" y="0"/>
                  </a:moveTo>
                  <a:lnTo>
                    <a:pt x="167" y="11"/>
                  </a:lnTo>
                  <a:lnTo>
                    <a:pt x="147" y="11"/>
                  </a:lnTo>
                  <a:lnTo>
                    <a:pt x="134" y="27"/>
                  </a:lnTo>
                  <a:lnTo>
                    <a:pt x="107" y="14"/>
                  </a:lnTo>
                  <a:lnTo>
                    <a:pt x="97" y="14"/>
                  </a:lnTo>
                  <a:lnTo>
                    <a:pt x="86" y="35"/>
                  </a:lnTo>
                  <a:lnTo>
                    <a:pt x="85" y="44"/>
                  </a:lnTo>
                  <a:lnTo>
                    <a:pt x="64" y="41"/>
                  </a:lnTo>
                  <a:lnTo>
                    <a:pt x="32" y="76"/>
                  </a:lnTo>
                  <a:lnTo>
                    <a:pt x="12" y="89"/>
                  </a:lnTo>
                  <a:lnTo>
                    <a:pt x="3" y="102"/>
                  </a:lnTo>
                  <a:lnTo>
                    <a:pt x="0" y="118"/>
                  </a:lnTo>
                  <a:lnTo>
                    <a:pt x="9" y="188"/>
                  </a:lnTo>
                  <a:lnTo>
                    <a:pt x="85" y="234"/>
                  </a:lnTo>
                  <a:lnTo>
                    <a:pt x="109" y="195"/>
                  </a:lnTo>
                  <a:lnTo>
                    <a:pt x="167" y="170"/>
                  </a:lnTo>
                  <a:lnTo>
                    <a:pt x="177" y="153"/>
                  </a:lnTo>
                  <a:lnTo>
                    <a:pt x="171" y="137"/>
                  </a:lnTo>
                  <a:lnTo>
                    <a:pt x="183" y="98"/>
                  </a:lnTo>
                  <a:lnTo>
                    <a:pt x="203" y="67"/>
                  </a:lnTo>
                  <a:lnTo>
                    <a:pt x="229" y="39"/>
                  </a:lnTo>
                  <a:lnTo>
                    <a:pt x="203" y="0"/>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15" name="Freeform 116"/>
            <p:cNvSpPr>
              <a:spLocks/>
            </p:cNvSpPr>
            <p:nvPr>
              <p:custDataLst>
                <p:tags r:id="rId30"/>
              </p:custDataLst>
            </p:nvPr>
          </p:nvSpPr>
          <p:spPr bwMode="invGray">
            <a:xfrm>
              <a:off x="4549664" y="3392759"/>
              <a:ext cx="65181" cy="98671"/>
            </a:xfrm>
            <a:custGeom>
              <a:avLst/>
              <a:gdLst/>
              <a:ahLst/>
              <a:cxnLst>
                <a:cxn ang="0">
                  <a:pos x="186" y="32"/>
                </a:cxn>
                <a:cxn ang="0">
                  <a:pos x="110" y="0"/>
                </a:cxn>
                <a:cxn ang="0">
                  <a:pos x="87" y="14"/>
                </a:cxn>
                <a:cxn ang="0">
                  <a:pos x="62" y="178"/>
                </a:cxn>
                <a:cxn ang="0">
                  <a:pos x="57" y="233"/>
                </a:cxn>
                <a:cxn ang="0">
                  <a:pos x="61" y="279"/>
                </a:cxn>
                <a:cxn ang="0">
                  <a:pos x="8" y="263"/>
                </a:cxn>
                <a:cxn ang="0">
                  <a:pos x="13" y="309"/>
                </a:cxn>
                <a:cxn ang="0">
                  <a:pos x="8" y="371"/>
                </a:cxn>
                <a:cxn ang="0">
                  <a:pos x="62" y="477"/>
                </a:cxn>
                <a:cxn ang="0">
                  <a:pos x="78" y="450"/>
                </a:cxn>
                <a:cxn ang="0">
                  <a:pos x="119" y="480"/>
                </a:cxn>
                <a:cxn ang="0">
                  <a:pos x="157" y="505"/>
                </a:cxn>
                <a:cxn ang="0">
                  <a:pos x="124" y="510"/>
                </a:cxn>
                <a:cxn ang="0">
                  <a:pos x="81" y="533"/>
                </a:cxn>
                <a:cxn ang="0">
                  <a:pos x="116" y="574"/>
                </a:cxn>
                <a:cxn ang="0">
                  <a:pos x="148" y="584"/>
                </a:cxn>
                <a:cxn ang="0">
                  <a:pos x="163" y="567"/>
                </a:cxn>
                <a:cxn ang="0">
                  <a:pos x="190" y="558"/>
                </a:cxn>
                <a:cxn ang="0">
                  <a:pos x="266" y="629"/>
                </a:cxn>
                <a:cxn ang="0">
                  <a:pos x="259" y="572"/>
                </a:cxn>
                <a:cxn ang="0">
                  <a:pos x="275" y="559"/>
                </a:cxn>
                <a:cxn ang="0">
                  <a:pos x="345" y="636"/>
                </a:cxn>
                <a:cxn ang="0">
                  <a:pos x="393" y="679"/>
                </a:cxn>
                <a:cxn ang="0">
                  <a:pos x="364" y="602"/>
                </a:cxn>
                <a:cxn ang="0">
                  <a:pos x="390" y="582"/>
                </a:cxn>
                <a:cxn ang="0">
                  <a:pos x="394" y="567"/>
                </a:cxn>
                <a:cxn ang="0">
                  <a:pos x="361" y="551"/>
                </a:cxn>
                <a:cxn ang="0">
                  <a:pos x="324" y="577"/>
                </a:cxn>
                <a:cxn ang="0">
                  <a:pos x="303" y="524"/>
                </a:cxn>
                <a:cxn ang="0">
                  <a:pos x="275" y="508"/>
                </a:cxn>
                <a:cxn ang="0">
                  <a:pos x="246" y="538"/>
                </a:cxn>
                <a:cxn ang="0">
                  <a:pos x="225" y="551"/>
                </a:cxn>
                <a:cxn ang="0">
                  <a:pos x="201" y="533"/>
                </a:cxn>
                <a:cxn ang="0">
                  <a:pos x="174" y="441"/>
                </a:cxn>
                <a:cxn ang="0">
                  <a:pos x="165" y="367"/>
                </a:cxn>
                <a:cxn ang="0">
                  <a:pos x="168" y="321"/>
                </a:cxn>
                <a:cxn ang="0">
                  <a:pos x="197" y="300"/>
                </a:cxn>
                <a:cxn ang="0">
                  <a:pos x="247" y="242"/>
                </a:cxn>
                <a:cxn ang="0">
                  <a:pos x="259" y="156"/>
                </a:cxn>
                <a:cxn ang="0">
                  <a:pos x="228" y="92"/>
                </a:cxn>
                <a:cxn ang="0">
                  <a:pos x="242" y="43"/>
                </a:cxn>
                <a:cxn ang="0">
                  <a:pos x="233" y="13"/>
                </a:cxn>
                <a:cxn ang="0">
                  <a:pos x="212" y="34"/>
                </a:cxn>
              </a:cxnLst>
              <a:rect l="0" t="0" r="r" b="b"/>
              <a:pathLst>
                <a:path w="406" h="679">
                  <a:moveTo>
                    <a:pt x="212" y="34"/>
                  </a:moveTo>
                  <a:lnTo>
                    <a:pt x="186" y="32"/>
                  </a:lnTo>
                  <a:lnTo>
                    <a:pt x="132" y="4"/>
                  </a:lnTo>
                  <a:lnTo>
                    <a:pt x="110" y="0"/>
                  </a:lnTo>
                  <a:lnTo>
                    <a:pt x="94" y="7"/>
                  </a:lnTo>
                  <a:lnTo>
                    <a:pt x="87" y="14"/>
                  </a:lnTo>
                  <a:lnTo>
                    <a:pt x="69" y="62"/>
                  </a:lnTo>
                  <a:lnTo>
                    <a:pt x="62" y="178"/>
                  </a:lnTo>
                  <a:lnTo>
                    <a:pt x="55" y="201"/>
                  </a:lnTo>
                  <a:lnTo>
                    <a:pt x="57" y="233"/>
                  </a:lnTo>
                  <a:lnTo>
                    <a:pt x="62" y="258"/>
                  </a:lnTo>
                  <a:lnTo>
                    <a:pt x="61" y="279"/>
                  </a:lnTo>
                  <a:lnTo>
                    <a:pt x="51" y="302"/>
                  </a:lnTo>
                  <a:lnTo>
                    <a:pt x="8" y="263"/>
                  </a:lnTo>
                  <a:lnTo>
                    <a:pt x="0" y="284"/>
                  </a:lnTo>
                  <a:lnTo>
                    <a:pt x="13" y="309"/>
                  </a:lnTo>
                  <a:lnTo>
                    <a:pt x="12" y="348"/>
                  </a:lnTo>
                  <a:lnTo>
                    <a:pt x="8" y="371"/>
                  </a:lnTo>
                  <a:lnTo>
                    <a:pt x="29" y="438"/>
                  </a:lnTo>
                  <a:lnTo>
                    <a:pt x="62" y="477"/>
                  </a:lnTo>
                  <a:lnTo>
                    <a:pt x="67" y="482"/>
                  </a:lnTo>
                  <a:lnTo>
                    <a:pt x="78" y="450"/>
                  </a:lnTo>
                  <a:lnTo>
                    <a:pt x="100" y="459"/>
                  </a:lnTo>
                  <a:lnTo>
                    <a:pt x="119" y="480"/>
                  </a:lnTo>
                  <a:lnTo>
                    <a:pt x="151" y="496"/>
                  </a:lnTo>
                  <a:lnTo>
                    <a:pt x="157" y="505"/>
                  </a:lnTo>
                  <a:lnTo>
                    <a:pt x="140" y="515"/>
                  </a:lnTo>
                  <a:lnTo>
                    <a:pt x="124" y="510"/>
                  </a:lnTo>
                  <a:lnTo>
                    <a:pt x="110" y="499"/>
                  </a:lnTo>
                  <a:lnTo>
                    <a:pt x="81" y="533"/>
                  </a:lnTo>
                  <a:lnTo>
                    <a:pt x="90" y="554"/>
                  </a:lnTo>
                  <a:lnTo>
                    <a:pt x="116" y="574"/>
                  </a:lnTo>
                  <a:lnTo>
                    <a:pt x="130" y="586"/>
                  </a:lnTo>
                  <a:lnTo>
                    <a:pt x="148" y="584"/>
                  </a:lnTo>
                  <a:lnTo>
                    <a:pt x="153" y="579"/>
                  </a:lnTo>
                  <a:lnTo>
                    <a:pt x="163" y="567"/>
                  </a:lnTo>
                  <a:lnTo>
                    <a:pt x="177" y="558"/>
                  </a:lnTo>
                  <a:lnTo>
                    <a:pt x="190" y="558"/>
                  </a:lnTo>
                  <a:lnTo>
                    <a:pt x="234" y="588"/>
                  </a:lnTo>
                  <a:lnTo>
                    <a:pt x="266" y="629"/>
                  </a:lnTo>
                  <a:lnTo>
                    <a:pt x="275" y="613"/>
                  </a:lnTo>
                  <a:lnTo>
                    <a:pt x="259" y="572"/>
                  </a:lnTo>
                  <a:lnTo>
                    <a:pt x="263" y="559"/>
                  </a:lnTo>
                  <a:lnTo>
                    <a:pt x="275" y="559"/>
                  </a:lnTo>
                  <a:lnTo>
                    <a:pt x="335" y="620"/>
                  </a:lnTo>
                  <a:lnTo>
                    <a:pt x="345" y="636"/>
                  </a:lnTo>
                  <a:lnTo>
                    <a:pt x="349" y="663"/>
                  </a:lnTo>
                  <a:lnTo>
                    <a:pt x="393" y="679"/>
                  </a:lnTo>
                  <a:lnTo>
                    <a:pt x="406" y="668"/>
                  </a:lnTo>
                  <a:lnTo>
                    <a:pt x="364" y="602"/>
                  </a:lnTo>
                  <a:lnTo>
                    <a:pt x="373" y="591"/>
                  </a:lnTo>
                  <a:lnTo>
                    <a:pt x="390" y="582"/>
                  </a:lnTo>
                  <a:lnTo>
                    <a:pt x="398" y="574"/>
                  </a:lnTo>
                  <a:lnTo>
                    <a:pt x="394" y="567"/>
                  </a:lnTo>
                  <a:lnTo>
                    <a:pt x="388" y="565"/>
                  </a:lnTo>
                  <a:lnTo>
                    <a:pt x="361" y="551"/>
                  </a:lnTo>
                  <a:lnTo>
                    <a:pt x="339" y="582"/>
                  </a:lnTo>
                  <a:lnTo>
                    <a:pt x="324" y="577"/>
                  </a:lnTo>
                  <a:lnTo>
                    <a:pt x="311" y="559"/>
                  </a:lnTo>
                  <a:lnTo>
                    <a:pt x="303" y="524"/>
                  </a:lnTo>
                  <a:lnTo>
                    <a:pt x="292" y="514"/>
                  </a:lnTo>
                  <a:lnTo>
                    <a:pt x="275" y="508"/>
                  </a:lnTo>
                  <a:lnTo>
                    <a:pt x="266" y="508"/>
                  </a:lnTo>
                  <a:lnTo>
                    <a:pt x="246" y="538"/>
                  </a:lnTo>
                  <a:lnTo>
                    <a:pt x="238" y="556"/>
                  </a:lnTo>
                  <a:lnTo>
                    <a:pt x="225" y="551"/>
                  </a:lnTo>
                  <a:lnTo>
                    <a:pt x="205" y="535"/>
                  </a:lnTo>
                  <a:lnTo>
                    <a:pt x="201" y="533"/>
                  </a:lnTo>
                  <a:lnTo>
                    <a:pt x="189" y="499"/>
                  </a:lnTo>
                  <a:lnTo>
                    <a:pt x="174" y="441"/>
                  </a:lnTo>
                  <a:lnTo>
                    <a:pt x="153" y="390"/>
                  </a:lnTo>
                  <a:lnTo>
                    <a:pt x="165" y="367"/>
                  </a:lnTo>
                  <a:lnTo>
                    <a:pt x="168" y="337"/>
                  </a:lnTo>
                  <a:lnTo>
                    <a:pt x="168" y="321"/>
                  </a:lnTo>
                  <a:lnTo>
                    <a:pt x="173" y="316"/>
                  </a:lnTo>
                  <a:lnTo>
                    <a:pt x="197" y="300"/>
                  </a:lnTo>
                  <a:lnTo>
                    <a:pt x="234" y="267"/>
                  </a:lnTo>
                  <a:lnTo>
                    <a:pt x="247" y="242"/>
                  </a:lnTo>
                  <a:lnTo>
                    <a:pt x="266" y="173"/>
                  </a:lnTo>
                  <a:lnTo>
                    <a:pt x="259" y="156"/>
                  </a:lnTo>
                  <a:lnTo>
                    <a:pt x="234" y="134"/>
                  </a:lnTo>
                  <a:lnTo>
                    <a:pt x="228" y="92"/>
                  </a:lnTo>
                  <a:lnTo>
                    <a:pt x="230" y="66"/>
                  </a:lnTo>
                  <a:lnTo>
                    <a:pt x="242" y="43"/>
                  </a:lnTo>
                  <a:lnTo>
                    <a:pt x="241" y="20"/>
                  </a:lnTo>
                  <a:lnTo>
                    <a:pt x="233" y="13"/>
                  </a:lnTo>
                  <a:lnTo>
                    <a:pt x="221" y="21"/>
                  </a:lnTo>
                  <a:lnTo>
                    <a:pt x="212" y="34"/>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16" name="Freeform 117"/>
            <p:cNvSpPr>
              <a:spLocks/>
            </p:cNvSpPr>
            <p:nvPr>
              <p:custDataLst>
                <p:tags r:id="rId31"/>
              </p:custDataLst>
            </p:nvPr>
          </p:nvSpPr>
          <p:spPr bwMode="invGray">
            <a:xfrm>
              <a:off x="4558114" y="3482757"/>
              <a:ext cx="16899" cy="18433"/>
            </a:xfrm>
            <a:custGeom>
              <a:avLst/>
              <a:gdLst/>
              <a:ahLst/>
              <a:cxnLst>
                <a:cxn ang="0">
                  <a:pos x="0" y="2"/>
                </a:cxn>
                <a:cxn ang="0">
                  <a:pos x="21" y="30"/>
                </a:cxn>
                <a:cxn ang="0">
                  <a:pos x="37" y="90"/>
                </a:cxn>
                <a:cxn ang="0">
                  <a:pos x="38" y="102"/>
                </a:cxn>
                <a:cxn ang="0">
                  <a:pos x="53" y="123"/>
                </a:cxn>
                <a:cxn ang="0">
                  <a:pos x="74" y="143"/>
                </a:cxn>
                <a:cxn ang="0">
                  <a:pos x="82" y="120"/>
                </a:cxn>
                <a:cxn ang="0">
                  <a:pos x="91" y="104"/>
                </a:cxn>
                <a:cxn ang="0">
                  <a:pos x="96" y="79"/>
                </a:cxn>
                <a:cxn ang="0">
                  <a:pos x="95" y="33"/>
                </a:cxn>
                <a:cxn ang="0">
                  <a:pos x="83" y="9"/>
                </a:cxn>
                <a:cxn ang="0">
                  <a:pos x="67" y="0"/>
                </a:cxn>
                <a:cxn ang="0">
                  <a:pos x="0" y="2"/>
                </a:cxn>
              </a:cxnLst>
              <a:rect l="0" t="0" r="r" b="b"/>
              <a:pathLst>
                <a:path w="96" h="143">
                  <a:moveTo>
                    <a:pt x="0" y="2"/>
                  </a:moveTo>
                  <a:lnTo>
                    <a:pt x="21" y="30"/>
                  </a:lnTo>
                  <a:lnTo>
                    <a:pt x="37" y="90"/>
                  </a:lnTo>
                  <a:lnTo>
                    <a:pt x="38" y="102"/>
                  </a:lnTo>
                  <a:lnTo>
                    <a:pt x="53" y="123"/>
                  </a:lnTo>
                  <a:lnTo>
                    <a:pt x="74" y="143"/>
                  </a:lnTo>
                  <a:lnTo>
                    <a:pt x="82" y="120"/>
                  </a:lnTo>
                  <a:lnTo>
                    <a:pt x="91" y="104"/>
                  </a:lnTo>
                  <a:lnTo>
                    <a:pt x="96" y="79"/>
                  </a:lnTo>
                  <a:lnTo>
                    <a:pt x="95" y="33"/>
                  </a:lnTo>
                  <a:lnTo>
                    <a:pt x="83" y="9"/>
                  </a:lnTo>
                  <a:lnTo>
                    <a:pt x="67" y="0"/>
                  </a:lnTo>
                  <a:lnTo>
                    <a:pt x="0" y="2"/>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17" name="Freeform 118"/>
            <p:cNvSpPr>
              <a:spLocks/>
            </p:cNvSpPr>
            <p:nvPr>
              <p:custDataLst>
                <p:tags r:id="rId32"/>
              </p:custDataLst>
            </p:nvPr>
          </p:nvSpPr>
          <p:spPr bwMode="invGray">
            <a:xfrm>
              <a:off x="4531558" y="3520706"/>
              <a:ext cx="16899" cy="19518"/>
            </a:xfrm>
            <a:custGeom>
              <a:avLst/>
              <a:gdLst/>
              <a:ahLst/>
              <a:cxnLst>
                <a:cxn ang="0">
                  <a:pos x="50" y="11"/>
                </a:cxn>
                <a:cxn ang="0">
                  <a:pos x="44" y="37"/>
                </a:cxn>
                <a:cxn ang="0">
                  <a:pos x="41" y="71"/>
                </a:cxn>
                <a:cxn ang="0">
                  <a:pos x="29" y="97"/>
                </a:cxn>
                <a:cxn ang="0">
                  <a:pos x="15" y="118"/>
                </a:cxn>
                <a:cxn ang="0">
                  <a:pos x="6" y="124"/>
                </a:cxn>
                <a:cxn ang="0">
                  <a:pos x="0" y="140"/>
                </a:cxn>
                <a:cxn ang="0">
                  <a:pos x="16" y="141"/>
                </a:cxn>
                <a:cxn ang="0">
                  <a:pos x="34" y="129"/>
                </a:cxn>
                <a:cxn ang="0">
                  <a:pos x="52" y="110"/>
                </a:cxn>
                <a:cxn ang="0">
                  <a:pos x="80" y="90"/>
                </a:cxn>
                <a:cxn ang="0">
                  <a:pos x="86" y="85"/>
                </a:cxn>
                <a:cxn ang="0">
                  <a:pos x="64" y="25"/>
                </a:cxn>
                <a:cxn ang="0">
                  <a:pos x="72" y="11"/>
                </a:cxn>
                <a:cxn ang="0">
                  <a:pos x="65" y="0"/>
                </a:cxn>
                <a:cxn ang="0">
                  <a:pos x="50" y="11"/>
                </a:cxn>
              </a:cxnLst>
              <a:rect l="0" t="0" r="r" b="b"/>
              <a:pathLst>
                <a:path w="86" h="141">
                  <a:moveTo>
                    <a:pt x="50" y="11"/>
                  </a:moveTo>
                  <a:lnTo>
                    <a:pt x="44" y="37"/>
                  </a:lnTo>
                  <a:lnTo>
                    <a:pt x="41" y="71"/>
                  </a:lnTo>
                  <a:lnTo>
                    <a:pt x="29" y="97"/>
                  </a:lnTo>
                  <a:lnTo>
                    <a:pt x="15" y="118"/>
                  </a:lnTo>
                  <a:lnTo>
                    <a:pt x="6" y="124"/>
                  </a:lnTo>
                  <a:lnTo>
                    <a:pt x="0" y="140"/>
                  </a:lnTo>
                  <a:lnTo>
                    <a:pt x="16" y="141"/>
                  </a:lnTo>
                  <a:lnTo>
                    <a:pt x="34" y="129"/>
                  </a:lnTo>
                  <a:lnTo>
                    <a:pt x="52" y="110"/>
                  </a:lnTo>
                  <a:lnTo>
                    <a:pt x="80" y="90"/>
                  </a:lnTo>
                  <a:lnTo>
                    <a:pt x="86" y="85"/>
                  </a:lnTo>
                  <a:lnTo>
                    <a:pt x="64" y="25"/>
                  </a:lnTo>
                  <a:lnTo>
                    <a:pt x="72" y="11"/>
                  </a:lnTo>
                  <a:lnTo>
                    <a:pt x="65" y="0"/>
                  </a:lnTo>
                  <a:lnTo>
                    <a:pt x="50" y="11"/>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18" name="Freeform 119"/>
            <p:cNvSpPr>
              <a:spLocks/>
            </p:cNvSpPr>
            <p:nvPr>
              <p:custDataLst>
                <p:tags r:id="rId33"/>
              </p:custDataLst>
            </p:nvPr>
          </p:nvSpPr>
          <p:spPr bwMode="invGray">
            <a:xfrm>
              <a:off x="4508623" y="3541309"/>
              <a:ext cx="20521" cy="24939"/>
            </a:xfrm>
            <a:custGeom>
              <a:avLst/>
              <a:gdLst/>
              <a:ahLst/>
              <a:cxnLst>
                <a:cxn ang="0">
                  <a:pos x="40" y="102"/>
                </a:cxn>
                <a:cxn ang="0">
                  <a:pos x="23" y="120"/>
                </a:cxn>
                <a:cxn ang="0">
                  <a:pos x="8" y="144"/>
                </a:cxn>
                <a:cxn ang="0">
                  <a:pos x="0" y="171"/>
                </a:cxn>
                <a:cxn ang="0">
                  <a:pos x="13" y="172"/>
                </a:cxn>
                <a:cxn ang="0">
                  <a:pos x="29" y="151"/>
                </a:cxn>
                <a:cxn ang="0">
                  <a:pos x="56" y="141"/>
                </a:cxn>
                <a:cxn ang="0">
                  <a:pos x="70" y="127"/>
                </a:cxn>
                <a:cxn ang="0">
                  <a:pos x="81" y="95"/>
                </a:cxn>
                <a:cxn ang="0">
                  <a:pos x="89" y="88"/>
                </a:cxn>
                <a:cxn ang="0">
                  <a:pos x="111" y="75"/>
                </a:cxn>
                <a:cxn ang="0">
                  <a:pos x="123" y="67"/>
                </a:cxn>
                <a:cxn ang="0">
                  <a:pos x="134" y="51"/>
                </a:cxn>
                <a:cxn ang="0">
                  <a:pos x="139" y="28"/>
                </a:cxn>
                <a:cxn ang="0">
                  <a:pos x="134" y="0"/>
                </a:cxn>
                <a:cxn ang="0">
                  <a:pos x="93" y="56"/>
                </a:cxn>
                <a:cxn ang="0">
                  <a:pos x="40" y="102"/>
                </a:cxn>
              </a:cxnLst>
              <a:rect l="0" t="0" r="r" b="b"/>
              <a:pathLst>
                <a:path w="139" h="172">
                  <a:moveTo>
                    <a:pt x="40" y="102"/>
                  </a:moveTo>
                  <a:lnTo>
                    <a:pt x="23" y="120"/>
                  </a:lnTo>
                  <a:lnTo>
                    <a:pt x="8" y="144"/>
                  </a:lnTo>
                  <a:lnTo>
                    <a:pt x="0" y="171"/>
                  </a:lnTo>
                  <a:lnTo>
                    <a:pt x="13" y="172"/>
                  </a:lnTo>
                  <a:lnTo>
                    <a:pt x="29" y="151"/>
                  </a:lnTo>
                  <a:lnTo>
                    <a:pt x="56" y="141"/>
                  </a:lnTo>
                  <a:lnTo>
                    <a:pt x="70" y="127"/>
                  </a:lnTo>
                  <a:lnTo>
                    <a:pt x="81" y="95"/>
                  </a:lnTo>
                  <a:lnTo>
                    <a:pt x="89" y="88"/>
                  </a:lnTo>
                  <a:lnTo>
                    <a:pt x="111" y="75"/>
                  </a:lnTo>
                  <a:lnTo>
                    <a:pt x="123" y="67"/>
                  </a:lnTo>
                  <a:lnTo>
                    <a:pt x="134" y="51"/>
                  </a:lnTo>
                  <a:lnTo>
                    <a:pt x="139" y="28"/>
                  </a:lnTo>
                  <a:lnTo>
                    <a:pt x="134" y="0"/>
                  </a:lnTo>
                  <a:lnTo>
                    <a:pt x="93" y="56"/>
                  </a:lnTo>
                  <a:lnTo>
                    <a:pt x="40" y="102"/>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19" name="Freeform 120"/>
            <p:cNvSpPr>
              <a:spLocks/>
            </p:cNvSpPr>
            <p:nvPr>
              <p:custDataLst>
                <p:tags r:id="rId34"/>
              </p:custDataLst>
            </p:nvPr>
          </p:nvSpPr>
          <p:spPr bwMode="invGray">
            <a:xfrm>
              <a:off x="4583462" y="3512033"/>
              <a:ext cx="16899" cy="20602"/>
            </a:xfrm>
            <a:custGeom>
              <a:avLst/>
              <a:gdLst/>
              <a:ahLst/>
              <a:cxnLst>
                <a:cxn ang="0">
                  <a:pos x="35" y="21"/>
                </a:cxn>
                <a:cxn ang="0">
                  <a:pos x="12" y="0"/>
                </a:cxn>
                <a:cxn ang="0">
                  <a:pos x="11" y="61"/>
                </a:cxn>
                <a:cxn ang="0">
                  <a:pos x="0" y="151"/>
                </a:cxn>
                <a:cxn ang="0">
                  <a:pos x="41" y="130"/>
                </a:cxn>
                <a:cxn ang="0">
                  <a:pos x="82" y="97"/>
                </a:cxn>
                <a:cxn ang="0">
                  <a:pos x="101" y="72"/>
                </a:cxn>
                <a:cxn ang="0">
                  <a:pos x="105" y="51"/>
                </a:cxn>
                <a:cxn ang="0">
                  <a:pos x="105" y="26"/>
                </a:cxn>
                <a:cxn ang="0">
                  <a:pos x="76" y="37"/>
                </a:cxn>
                <a:cxn ang="0">
                  <a:pos x="60" y="35"/>
                </a:cxn>
                <a:cxn ang="0">
                  <a:pos x="35" y="21"/>
                </a:cxn>
              </a:cxnLst>
              <a:rect l="0" t="0" r="r" b="b"/>
              <a:pathLst>
                <a:path w="105" h="151">
                  <a:moveTo>
                    <a:pt x="35" y="21"/>
                  </a:moveTo>
                  <a:lnTo>
                    <a:pt x="12" y="0"/>
                  </a:lnTo>
                  <a:lnTo>
                    <a:pt x="11" y="61"/>
                  </a:lnTo>
                  <a:lnTo>
                    <a:pt x="0" y="151"/>
                  </a:lnTo>
                  <a:lnTo>
                    <a:pt x="41" y="130"/>
                  </a:lnTo>
                  <a:lnTo>
                    <a:pt x="82" y="97"/>
                  </a:lnTo>
                  <a:lnTo>
                    <a:pt x="101" y="72"/>
                  </a:lnTo>
                  <a:lnTo>
                    <a:pt x="105" y="51"/>
                  </a:lnTo>
                  <a:lnTo>
                    <a:pt x="105" y="26"/>
                  </a:lnTo>
                  <a:lnTo>
                    <a:pt x="76" y="37"/>
                  </a:lnTo>
                  <a:lnTo>
                    <a:pt x="60" y="35"/>
                  </a:lnTo>
                  <a:lnTo>
                    <a:pt x="35" y="21"/>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20" name="Freeform 121"/>
            <p:cNvSpPr>
              <a:spLocks/>
            </p:cNvSpPr>
            <p:nvPr>
              <p:custDataLst>
                <p:tags r:id="rId35"/>
              </p:custDataLst>
            </p:nvPr>
          </p:nvSpPr>
          <p:spPr bwMode="invGray">
            <a:xfrm>
              <a:off x="4589498" y="3525043"/>
              <a:ext cx="15691" cy="30360"/>
            </a:xfrm>
            <a:custGeom>
              <a:avLst/>
              <a:gdLst/>
              <a:ahLst/>
              <a:cxnLst>
                <a:cxn ang="0">
                  <a:pos x="4" y="132"/>
                </a:cxn>
                <a:cxn ang="0">
                  <a:pos x="0" y="151"/>
                </a:cxn>
                <a:cxn ang="0">
                  <a:pos x="8" y="171"/>
                </a:cxn>
                <a:cxn ang="0">
                  <a:pos x="45" y="203"/>
                </a:cxn>
                <a:cxn ang="0">
                  <a:pos x="62" y="222"/>
                </a:cxn>
                <a:cxn ang="0">
                  <a:pos x="70" y="220"/>
                </a:cxn>
                <a:cxn ang="0">
                  <a:pos x="81" y="197"/>
                </a:cxn>
                <a:cxn ang="0">
                  <a:pos x="63" y="158"/>
                </a:cxn>
                <a:cxn ang="0">
                  <a:pos x="81" y="70"/>
                </a:cxn>
                <a:cxn ang="0">
                  <a:pos x="99" y="23"/>
                </a:cxn>
                <a:cxn ang="0">
                  <a:pos x="95" y="9"/>
                </a:cxn>
                <a:cxn ang="0">
                  <a:pos x="91" y="1"/>
                </a:cxn>
                <a:cxn ang="0">
                  <a:pos x="79" y="0"/>
                </a:cxn>
                <a:cxn ang="0">
                  <a:pos x="61" y="10"/>
                </a:cxn>
                <a:cxn ang="0">
                  <a:pos x="38" y="106"/>
                </a:cxn>
                <a:cxn ang="0">
                  <a:pos x="29" y="120"/>
                </a:cxn>
                <a:cxn ang="0">
                  <a:pos x="4" y="132"/>
                </a:cxn>
              </a:cxnLst>
              <a:rect l="0" t="0" r="r" b="b"/>
              <a:pathLst>
                <a:path w="99" h="222">
                  <a:moveTo>
                    <a:pt x="4" y="132"/>
                  </a:moveTo>
                  <a:lnTo>
                    <a:pt x="0" y="151"/>
                  </a:lnTo>
                  <a:lnTo>
                    <a:pt x="8" y="171"/>
                  </a:lnTo>
                  <a:lnTo>
                    <a:pt x="45" y="203"/>
                  </a:lnTo>
                  <a:lnTo>
                    <a:pt x="62" y="222"/>
                  </a:lnTo>
                  <a:lnTo>
                    <a:pt x="70" y="220"/>
                  </a:lnTo>
                  <a:lnTo>
                    <a:pt x="81" y="197"/>
                  </a:lnTo>
                  <a:lnTo>
                    <a:pt x="63" y="158"/>
                  </a:lnTo>
                  <a:lnTo>
                    <a:pt x="81" y="70"/>
                  </a:lnTo>
                  <a:lnTo>
                    <a:pt x="99" y="23"/>
                  </a:lnTo>
                  <a:lnTo>
                    <a:pt x="95" y="9"/>
                  </a:lnTo>
                  <a:lnTo>
                    <a:pt x="91" y="1"/>
                  </a:lnTo>
                  <a:lnTo>
                    <a:pt x="79" y="0"/>
                  </a:lnTo>
                  <a:lnTo>
                    <a:pt x="61" y="10"/>
                  </a:lnTo>
                  <a:lnTo>
                    <a:pt x="38" y="106"/>
                  </a:lnTo>
                  <a:lnTo>
                    <a:pt x="29" y="120"/>
                  </a:lnTo>
                  <a:lnTo>
                    <a:pt x="4" y="132"/>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21" name="Freeform 122"/>
            <p:cNvSpPr>
              <a:spLocks/>
            </p:cNvSpPr>
            <p:nvPr>
              <p:custDataLst>
                <p:tags r:id="rId36"/>
              </p:custDataLst>
            </p:nvPr>
          </p:nvSpPr>
          <p:spPr bwMode="invGray">
            <a:xfrm>
              <a:off x="4582256" y="3543477"/>
              <a:ext cx="73631" cy="72647"/>
            </a:xfrm>
            <a:custGeom>
              <a:avLst/>
              <a:gdLst/>
              <a:ahLst/>
              <a:cxnLst>
                <a:cxn ang="0">
                  <a:pos x="7" y="337"/>
                </a:cxn>
                <a:cxn ang="0">
                  <a:pos x="62" y="245"/>
                </a:cxn>
                <a:cxn ang="0">
                  <a:pos x="88" y="246"/>
                </a:cxn>
                <a:cxn ang="0">
                  <a:pos x="117" y="272"/>
                </a:cxn>
                <a:cxn ang="0">
                  <a:pos x="146" y="245"/>
                </a:cxn>
                <a:cxn ang="0">
                  <a:pos x="162" y="234"/>
                </a:cxn>
                <a:cxn ang="0">
                  <a:pos x="216" y="272"/>
                </a:cxn>
                <a:cxn ang="0">
                  <a:pos x="200" y="344"/>
                </a:cxn>
                <a:cxn ang="0">
                  <a:pos x="211" y="404"/>
                </a:cxn>
                <a:cxn ang="0">
                  <a:pos x="285" y="466"/>
                </a:cxn>
                <a:cxn ang="0">
                  <a:pos x="309" y="434"/>
                </a:cxn>
                <a:cxn ang="0">
                  <a:pos x="327" y="456"/>
                </a:cxn>
                <a:cxn ang="0">
                  <a:pos x="326" y="491"/>
                </a:cxn>
                <a:cxn ang="0">
                  <a:pos x="358" y="477"/>
                </a:cxn>
                <a:cxn ang="0">
                  <a:pos x="358" y="415"/>
                </a:cxn>
                <a:cxn ang="0">
                  <a:pos x="356" y="332"/>
                </a:cxn>
                <a:cxn ang="0">
                  <a:pos x="385" y="306"/>
                </a:cxn>
                <a:cxn ang="0">
                  <a:pos x="404" y="367"/>
                </a:cxn>
                <a:cxn ang="0">
                  <a:pos x="441" y="309"/>
                </a:cxn>
                <a:cxn ang="0">
                  <a:pos x="446" y="264"/>
                </a:cxn>
                <a:cxn ang="0">
                  <a:pos x="434" y="204"/>
                </a:cxn>
                <a:cxn ang="0">
                  <a:pos x="436" y="158"/>
                </a:cxn>
                <a:cxn ang="0">
                  <a:pos x="401" y="153"/>
                </a:cxn>
                <a:cxn ang="0">
                  <a:pos x="413" y="97"/>
                </a:cxn>
                <a:cxn ang="0">
                  <a:pos x="354" y="0"/>
                </a:cxn>
                <a:cxn ang="0">
                  <a:pos x="354" y="47"/>
                </a:cxn>
                <a:cxn ang="0">
                  <a:pos x="351" y="97"/>
                </a:cxn>
                <a:cxn ang="0">
                  <a:pos x="325" y="100"/>
                </a:cxn>
                <a:cxn ang="0">
                  <a:pos x="299" y="100"/>
                </a:cxn>
                <a:cxn ang="0">
                  <a:pos x="278" y="158"/>
                </a:cxn>
                <a:cxn ang="0">
                  <a:pos x="234" y="156"/>
                </a:cxn>
                <a:cxn ang="0">
                  <a:pos x="216" y="197"/>
                </a:cxn>
                <a:cxn ang="0">
                  <a:pos x="180" y="208"/>
                </a:cxn>
                <a:cxn ang="0">
                  <a:pos x="163" y="151"/>
                </a:cxn>
                <a:cxn ang="0">
                  <a:pos x="105" y="169"/>
                </a:cxn>
                <a:cxn ang="0">
                  <a:pos x="89" y="202"/>
                </a:cxn>
                <a:cxn ang="0">
                  <a:pos x="55" y="211"/>
                </a:cxn>
                <a:cxn ang="0">
                  <a:pos x="27" y="236"/>
                </a:cxn>
                <a:cxn ang="0">
                  <a:pos x="0" y="322"/>
                </a:cxn>
              </a:cxnLst>
              <a:rect l="0" t="0" r="r" b="b"/>
              <a:pathLst>
                <a:path w="446" h="505">
                  <a:moveTo>
                    <a:pt x="2" y="330"/>
                  </a:moveTo>
                  <a:lnTo>
                    <a:pt x="7" y="337"/>
                  </a:lnTo>
                  <a:lnTo>
                    <a:pt x="16" y="343"/>
                  </a:lnTo>
                  <a:lnTo>
                    <a:pt x="62" y="245"/>
                  </a:lnTo>
                  <a:lnTo>
                    <a:pt x="80" y="234"/>
                  </a:lnTo>
                  <a:lnTo>
                    <a:pt x="88" y="246"/>
                  </a:lnTo>
                  <a:lnTo>
                    <a:pt x="89" y="274"/>
                  </a:lnTo>
                  <a:lnTo>
                    <a:pt x="117" y="272"/>
                  </a:lnTo>
                  <a:lnTo>
                    <a:pt x="139" y="257"/>
                  </a:lnTo>
                  <a:lnTo>
                    <a:pt x="146" y="245"/>
                  </a:lnTo>
                  <a:lnTo>
                    <a:pt x="148" y="236"/>
                  </a:lnTo>
                  <a:lnTo>
                    <a:pt x="162" y="234"/>
                  </a:lnTo>
                  <a:lnTo>
                    <a:pt x="196" y="250"/>
                  </a:lnTo>
                  <a:lnTo>
                    <a:pt x="216" y="272"/>
                  </a:lnTo>
                  <a:lnTo>
                    <a:pt x="221" y="297"/>
                  </a:lnTo>
                  <a:lnTo>
                    <a:pt x="200" y="344"/>
                  </a:lnTo>
                  <a:lnTo>
                    <a:pt x="201" y="378"/>
                  </a:lnTo>
                  <a:lnTo>
                    <a:pt x="211" y="404"/>
                  </a:lnTo>
                  <a:lnTo>
                    <a:pt x="236" y="434"/>
                  </a:lnTo>
                  <a:lnTo>
                    <a:pt x="285" y="466"/>
                  </a:lnTo>
                  <a:lnTo>
                    <a:pt x="292" y="470"/>
                  </a:lnTo>
                  <a:lnTo>
                    <a:pt x="309" y="434"/>
                  </a:lnTo>
                  <a:lnTo>
                    <a:pt x="325" y="438"/>
                  </a:lnTo>
                  <a:lnTo>
                    <a:pt x="327" y="456"/>
                  </a:lnTo>
                  <a:lnTo>
                    <a:pt x="319" y="477"/>
                  </a:lnTo>
                  <a:lnTo>
                    <a:pt x="326" y="491"/>
                  </a:lnTo>
                  <a:lnTo>
                    <a:pt x="339" y="505"/>
                  </a:lnTo>
                  <a:lnTo>
                    <a:pt x="358" y="477"/>
                  </a:lnTo>
                  <a:lnTo>
                    <a:pt x="363" y="452"/>
                  </a:lnTo>
                  <a:lnTo>
                    <a:pt x="358" y="415"/>
                  </a:lnTo>
                  <a:lnTo>
                    <a:pt x="339" y="374"/>
                  </a:lnTo>
                  <a:lnTo>
                    <a:pt x="356" y="332"/>
                  </a:lnTo>
                  <a:lnTo>
                    <a:pt x="372" y="300"/>
                  </a:lnTo>
                  <a:lnTo>
                    <a:pt x="385" y="306"/>
                  </a:lnTo>
                  <a:lnTo>
                    <a:pt x="400" y="344"/>
                  </a:lnTo>
                  <a:lnTo>
                    <a:pt x="404" y="367"/>
                  </a:lnTo>
                  <a:lnTo>
                    <a:pt x="413" y="373"/>
                  </a:lnTo>
                  <a:lnTo>
                    <a:pt x="441" y="309"/>
                  </a:lnTo>
                  <a:lnTo>
                    <a:pt x="446" y="288"/>
                  </a:lnTo>
                  <a:lnTo>
                    <a:pt x="446" y="264"/>
                  </a:lnTo>
                  <a:lnTo>
                    <a:pt x="437" y="241"/>
                  </a:lnTo>
                  <a:lnTo>
                    <a:pt x="434" y="204"/>
                  </a:lnTo>
                  <a:lnTo>
                    <a:pt x="440" y="181"/>
                  </a:lnTo>
                  <a:lnTo>
                    <a:pt x="436" y="158"/>
                  </a:lnTo>
                  <a:lnTo>
                    <a:pt x="412" y="164"/>
                  </a:lnTo>
                  <a:lnTo>
                    <a:pt x="401" y="153"/>
                  </a:lnTo>
                  <a:lnTo>
                    <a:pt x="416" y="114"/>
                  </a:lnTo>
                  <a:lnTo>
                    <a:pt x="413" y="97"/>
                  </a:lnTo>
                  <a:lnTo>
                    <a:pt x="403" y="72"/>
                  </a:lnTo>
                  <a:lnTo>
                    <a:pt x="354" y="0"/>
                  </a:lnTo>
                  <a:lnTo>
                    <a:pt x="347" y="19"/>
                  </a:lnTo>
                  <a:lnTo>
                    <a:pt x="354" y="47"/>
                  </a:lnTo>
                  <a:lnTo>
                    <a:pt x="358" y="86"/>
                  </a:lnTo>
                  <a:lnTo>
                    <a:pt x="351" y="97"/>
                  </a:lnTo>
                  <a:lnTo>
                    <a:pt x="334" y="93"/>
                  </a:lnTo>
                  <a:lnTo>
                    <a:pt x="325" y="100"/>
                  </a:lnTo>
                  <a:lnTo>
                    <a:pt x="311" y="125"/>
                  </a:lnTo>
                  <a:lnTo>
                    <a:pt x="299" y="100"/>
                  </a:lnTo>
                  <a:lnTo>
                    <a:pt x="286" y="102"/>
                  </a:lnTo>
                  <a:lnTo>
                    <a:pt x="278" y="158"/>
                  </a:lnTo>
                  <a:lnTo>
                    <a:pt x="250" y="142"/>
                  </a:lnTo>
                  <a:lnTo>
                    <a:pt x="234" y="156"/>
                  </a:lnTo>
                  <a:lnTo>
                    <a:pt x="225" y="186"/>
                  </a:lnTo>
                  <a:lnTo>
                    <a:pt x="216" y="197"/>
                  </a:lnTo>
                  <a:lnTo>
                    <a:pt x="194" y="199"/>
                  </a:lnTo>
                  <a:lnTo>
                    <a:pt x="180" y="208"/>
                  </a:lnTo>
                  <a:lnTo>
                    <a:pt x="176" y="169"/>
                  </a:lnTo>
                  <a:lnTo>
                    <a:pt x="163" y="151"/>
                  </a:lnTo>
                  <a:lnTo>
                    <a:pt x="129" y="156"/>
                  </a:lnTo>
                  <a:lnTo>
                    <a:pt x="105" y="169"/>
                  </a:lnTo>
                  <a:lnTo>
                    <a:pt x="94" y="178"/>
                  </a:lnTo>
                  <a:lnTo>
                    <a:pt x="89" y="202"/>
                  </a:lnTo>
                  <a:lnTo>
                    <a:pt x="80" y="208"/>
                  </a:lnTo>
                  <a:lnTo>
                    <a:pt x="55" y="211"/>
                  </a:lnTo>
                  <a:lnTo>
                    <a:pt x="39" y="220"/>
                  </a:lnTo>
                  <a:lnTo>
                    <a:pt x="27" y="236"/>
                  </a:lnTo>
                  <a:lnTo>
                    <a:pt x="3" y="304"/>
                  </a:lnTo>
                  <a:lnTo>
                    <a:pt x="0" y="322"/>
                  </a:lnTo>
                  <a:lnTo>
                    <a:pt x="2" y="330"/>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22" name="Freeform 123"/>
            <p:cNvSpPr>
              <a:spLocks/>
            </p:cNvSpPr>
            <p:nvPr>
              <p:custDataLst>
                <p:tags r:id="rId37"/>
              </p:custDataLst>
            </p:nvPr>
          </p:nvSpPr>
          <p:spPr bwMode="invGray">
            <a:xfrm>
              <a:off x="4620882" y="3497937"/>
              <a:ext cx="19313" cy="23854"/>
            </a:xfrm>
            <a:custGeom>
              <a:avLst/>
              <a:gdLst/>
              <a:ahLst/>
              <a:cxnLst>
                <a:cxn ang="0">
                  <a:pos x="95" y="28"/>
                </a:cxn>
                <a:cxn ang="0">
                  <a:pos x="83" y="7"/>
                </a:cxn>
                <a:cxn ang="0">
                  <a:pos x="67" y="0"/>
                </a:cxn>
                <a:cxn ang="0">
                  <a:pos x="0" y="14"/>
                </a:cxn>
                <a:cxn ang="0">
                  <a:pos x="6" y="39"/>
                </a:cxn>
                <a:cxn ang="0">
                  <a:pos x="59" y="83"/>
                </a:cxn>
                <a:cxn ang="0">
                  <a:pos x="63" y="104"/>
                </a:cxn>
                <a:cxn ang="0">
                  <a:pos x="58" y="123"/>
                </a:cxn>
                <a:cxn ang="0">
                  <a:pos x="59" y="130"/>
                </a:cxn>
                <a:cxn ang="0">
                  <a:pos x="71" y="139"/>
                </a:cxn>
                <a:cxn ang="0">
                  <a:pos x="79" y="152"/>
                </a:cxn>
                <a:cxn ang="0">
                  <a:pos x="104" y="166"/>
                </a:cxn>
                <a:cxn ang="0">
                  <a:pos x="111" y="164"/>
                </a:cxn>
                <a:cxn ang="0">
                  <a:pos x="116" y="157"/>
                </a:cxn>
                <a:cxn ang="0">
                  <a:pos x="104" y="115"/>
                </a:cxn>
                <a:cxn ang="0">
                  <a:pos x="95" y="28"/>
                </a:cxn>
              </a:cxnLst>
              <a:rect l="0" t="0" r="r" b="b"/>
              <a:pathLst>
                <a:path w="116" h="166">
                  <a:moveTo>
                    <a:pt x="95" y="28"/>
                  </a:moveTo>
                  <a:lnTo>
                    <a:pt x="83" y="7"/>
                  </a:lnTo>
                  <a:lnTo>
                    <a:pt x="67" y="0"/>
                  </a:lnTo>
                  <a:lnTo>
                    <a:pt x="0" y="14"/>
                  </a:lnTo>
                  <a:lnTo>
                    <a:pt x="6" y="39"/>
                  </a:lnTo>
                  <a:lnTo>
                    <a:pt x="59" y="83"/>
                  </a:lnTo>
                  <a:lnTo>
                    <a:pt x="63" y="104"/>
                  </a:lnTo>
                  <a:lnTo>
                    <a:pt x="58" y="123"/>
                  </a:lnTo>
                  <a:lnTo>
                    <a:pt x="59" y="130"/>
                  </a:lnTo>
                  <a:lnTo>
                    <a:pt x="71" y="139"/>
                  </a:lnTo>
                  <a:lnTo>
                    <a:pt x="79" y="152"/>
                  </a:lnTo>
                  <a:lnTo>
                    <a:pt x="104" y="166"/>
                  </a:lnTo>
                  <a:lnTo>
                    <a:pt x="111" y="164"/>
                  </a:lnTo>
                  <a:lnTo>
                    <a:pt x="116" y="157"/>
                  </a:lnTo>
                  <a:lnTo>
                    <a:pt x="104" y="115"/>
                  </a:lnTo>
                  <a:lnTo>
                    <a:pt x="95" y="28"/>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23" name="Freeform 124"/>
            <p:cNvSpPr>
              <a:spLocks/>
            </p:cNvSpPr>
            <p:nvPr>
              <p:custDataLst>
                <p:tags r:id="rId38"/>
              </p:custDataLst>
            </p:nvPr>
          </p:nvSpPr>
          <p:spPr bwMode="invGray">
            <a:xfrm>
              <a:off x="4272037" y="3463240"/>
              <a:ext cx="83289" cy="70479"/>
            </a:xfrm>
            <a:custGeom>
              <a:avLst/>
              <a:gdLst/>
              <a:ahLst/>
              <a:cxnLst>
                <a:cxn ang="0">
                  <a:pos x="496" y="0"/>
                </a:cxn>
                <a:cxn ang="0">
                  <a:pos x="431" y="31"/>
                </a:cxn>
                <a:cxn ang="0">
                  <a:pos x="394" y="3"/>
                </a:cxn>
                <a:cxn ang="0">
                  <a:pos x="356" y="30"/>
                </a:cxn>
                <a:cxn ang="0">
                  <a:pos x="369" y="54"/>
                </a:cxn>
                <a:cxn ang="0">
                  <a:pos x="369" y="79"/>
                </a:cxn>
                <a:cxn ang="0">
                  <a:pos x="338" y="68"/>
                </a:cxn>
                <a:cxn ang="0">
                  <a:pos x="254" y="31"/>
                </a:cxn>
                <a:cxn ang="0">
                  <a:pos x="177" y="28"/>
                </a:cxn>
                <a:cxn ang="0">
                  <a:pos x="90" y="28"/>
                </a:cxn>
                <a:cxn ang="0">
                  <a:pos x="50" y="58"/>
                </a:cxn>
                <a:cxn ang="0">
                  <a:pos x="3" y="140"/>
                </a:cxn>
                <a:cxn ang="0">
                  <a:pos x="1" y="195"/>
                </a:cxn>
                <a:cxn ang="0">
                  <a:pos x="33" y="267"/>
                </a:cxn>
                <a:cxn ang="0">
                  <a:pos x="33" y="302"/>
                </a:cxn>
                <a:cxn ang="0">
                  <a:pos x="70" y="436"/>
                </a:cxn>
                <a:cxn ang="0">
                  <a:pos x="106" y="420"/>
                </a:cxn>
                <a:cxn ang="0">
                  <a:pos x="130" y="440"/>
                </a:cxn>
                <a:cxn ang="0">
                  <a:pos x="123" y="464"/>
                </a:cxn>
                <a:cxn ang="0">
                  <a:pos x="124" y="487"/>
                </a:cxn>
                <a:cxn ang="0">
                  <a:pos x="147" y="487"/>
                </a:cxn>
                <a:cxn ang="0">
                  <a:pos x="180" y="482"/>
                </a:cxn>
                <a:cxn ang="0">
                  <a:pos x="201" y="505"/>
                </a:cxn>
                <a:cxn ang="0">
                  <a:pos x="243" y="479"/>
                </a:cxn>
                <a:cxn ang="0">
                  <a:pos x="310" y="438"/>
                </a:cxn>
                <a:cxn ang="0">
                  <a:pos x="361" y="449"/>
                </a:cxn>
                <a:cxn ang="0">
                  <a:pos x="368" y="424"/>
                </a:cxn>
                <a:cxn ang="0">
                  <a:pos x="334" y="378"/>
                </a:cxn>
                <a:cxn ang="0">
                  <a:pos x="453" y="290"/>
                </a:cxn>
                <a:cxn ang="0">
                  <a:pos x="495" y="265"/>
                </a:cxn>
                <a:cxn ang="0">
                  <a:pos x="503" y="180"/>
                </a:cxn>
                <a:cxn ang="0">
                  <a:pos x="508" y="138"/>
                </a:cxn>
                <a:cxn ang="0">
                  <a:pos x="486" y="47"/>
                </a:cxn>
              </a:cxnLst>
              <a:rect l="0" t="0" r="r" b="b"/>
              <a:pathLst>
                <a:path w="508" h="505">
                  <a:moveTo>
                    <a:pt x="486" y="47"/>
                  </a:moveTo>
                  <a:lnTo>
                    <a:pt x="496" y="0"/>
                  </a:lnTo>
                  <a:lnTo>
                    <a:pt x="443" y="28"/>
                  </a:lnTo>
                  <a:lnTo>
                    <a:pt x="431" y="31"/>
                  </a:lnTo>
                  <a:lnTo>
                    <a:pt x="414" y="14"/>
                  </a:lnTo>
                  <a:lnTo>
                    <a:pt x="394" y="3"/>
                  </a:lnTo>
                  <a:lnTo>
                    <a:pt x="373" y="14"/>
                  </a:lnTo>
                  <a:lnTo>
                    <a:pt x="356" y="30"/>
                  </a:lnTo>
                  <a:lnTo>
                    <a:pt x="361" y="45"/>
                  </a:lnTo>
                  <a:lnTo>
                    <a:pt x="369" y="54"/>
                  </a:lnTo>
                  <a:lnTo>
                    <a:pt x="373" y="67"/>
                  </a:lnTo>
                  <a:lnTo>
                    <a:pt x="369" y="79"/>
                  </a:lnTo>
                  <a:lnTo>
                    <a:pt x="359" y="82"/>
                  </a:lnTo>
                  <a:lnTo>
                    <a:pt x="338" y="68"/>
                  </a:lnTo>
                  <a:lnTo>
                    <a:pt x="291" y="54"/>
                  </a:lnTo>
                  <a:lnTo>
                    <a:pt x="254" y="31"/>
                  </a:lnTo>
                  <a:lnTo>
                    <a:pt x="201" y="22"/>
                  </a:lnTo>
                  <a:lnTo>
                    <a:pt x="177" y="28"/>
                  </a:lnTo>
                  <a:lnTo>
                    <a:pt x="143" y="24"/>
                  </a:lnTo>
                  <a:lnTo>
                    <a:pt x="90" y="28"/>
                  </a:lnTo>
                  <a:lnTo>
                    <a:pt x="74" y="33"/>
                  </a:lnTo>
                  <a:lnTo>
                    <a:pt x="50" y="58"/>
                  </a:lnTo>
                  <a:lnTo>
                    <a:pt x="11" y="123"/>
                  </a:lnTo>
                  <a:lnTo>
                    <a:pt x="3" y="140"/>
                  </a:lnTo>
                  <a:lnTo>
                    <a:pt x="0" y="161"/>
                  </a:lnTo>
                  <a:lnTo>
                    <a:pt x="1" y="195"/>
                  </a:lnTo>
                  <a:lnTo>
                    <a:pt x="11" y="230"/>
                  </a:lnTo>
                  <a:lnTo>
                    <a:pt x="33" y="267"/>
                  </a:lnTo>
                  <a:lnTo>
                    <a:pt x="40" y="293"/>
                  </a:lnTo>
                  <a:lnTo>
                    <a:pt x="33" y="302"/>
                  </a:lnTo>
                  <a:lnTo>
                    <a:pt x="62" y="382"/>
                  </a:lnTo>
                  <a:lnTo>
                    <a:pt x="70" y="436"/>
                  </a:lnTo>
                  <a:lnTo>
                    <a:pt x="85" y="436"/>
                  </a:lnTo>
                  <a:lnTo>
                    <a:pt x="106" y="420"/>
                  </a:lnTo>
                  <a:lnTo>
                    <a:pt x="118" y="419"/>
                  </a:lnTo>
                  <a:lnTo>
                    <a:pt x="130" y="440"/>
                  </a:lnTo>
                  <a:lnTo>
                    <a:pt x="131" y="452"/>
                  </a:lnTo>
                  <a:lnTo>
                    <a:pt x="123" y="464"/>
                  </a:lnTo>
                  <a:lnTo>
                    <a:pt x="118" y="480"/>
                  </a:lnTo>
                  <a:lnTo>
                    <a:pt x="124" y="487"/>
                  </a:lnTo>
                  <a:lnTo>
                    <a:pt x="138" y="486"/>
                  </a:lnTo>
                  <a:lnTo>
                    <a:pt x="147" y="487"/>
                  </a:lnTo>
                  <a:lnTo>
                    <a:pt x="163" y="480"/>
                  </a:lnTo>
                  <a:lnTo>
                    <a:pt x="180" y="482"/>
                  </a:lnTo>
                  <a:lnTo>
                    <a:pt x="189" y="496"/>
                  </a:lnTo>
                  <a:lnTo>
                    <a:pt x="201" y="505"/>
                  </a:lnTo>
                  <a:lnTo>
                    <a:pt x="216" y="491"/>
                  </a:lnTo>
                  <a:lnTo>
                    <a:pt x="243" y="479"/>
                  </a:lnTo>
                  <a:lnTo>
                    <a:pt x="283" y="450"/>
                  </a:lnTo>
                  <a:lnTo>
                    <a:pt x="310" y="438"/>
                  </a:lnTo>
                  <a:lnTo>
                    <a:pt x="332" y="438"/>
                  </a:lnTo>
                  <a:lnTo>
                    <a:pt x="361" y="449"/>
                  </a:lnTo>
                  <a:lnTo>
                    <a:pt x="369" y="434"/>
                  </a:lnTo>
                  <a:lnTo>
                    <a:pt x="368" y="424"/>
                  </a:lnTo>
                  <a:lnTo>
                    <a:pt x="344" y="401"/>
                  </a:lnTo>
                  <a:lnTo>
                    <a:pt x="334" y="378"/>
                  </a:lnTo>
                  <a:lnTo>
                    <a:pt x="344" y="357"/>
                  </a:lnTo>
                  <a:lnTo>
                    <a:pt x="453" y="290"/>
                  </a:lnTo>
                  <a:lnTo>
                    <a:pt x="479" y="279"/>
                  </a:lnTo>
                  <a:lnTo>
                    <a:pt x="495" y="265"/>
                  </a:lnTo>
                  <a:lnTo>
                    <a:pt x="506" y="237"/>
                  </a:lnTo>
                  <a:lnTo>
                    <a:pt x="503" y="180"/>
                  </a:lnTo>
                  <a:lnTo>
                    <a:pt x="504" y="158"/>
                  </a:lnTo>
                  <a:lnTo>
                    <a:pt x="508" y="138"/>
                  </a:lnTo>
                  <a:lnTo>
                    <a:pt x="488" y="82"/>
                  </a:lnTo>
                  <a:lnTo>
                    <a:pt x="486" y="47"/>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24" name="Freeform 125"/>
            <p:cNvSpPr>
              <a:spLocks/>
            </p:cNvSpPr>
            <p:nvPr>
              <p:custDataLst>
                <p:tags r:id="rId39"/>
              </p:custDataLst>
            </p:nvPr>
          </p:nvSpPr>
          <p:spPr bwMode="invGray">
            <a:xfrm>
              <a:off x="3913536" y="3546729"/>
              <a:ext cx="33798" cy="61804"/>
            </a:xfrm>
            <a:custGeom>
              <a:avLst/>
              <a:gdLst/>
              <a:ahLst/>
              <a:cxnLst>
                <a:cxn ang="0">
                  <a:pos x="67" y="27"/>
                </a:cxn>
                <a:cxn ang="0">
                  <a:pos x="43" y="0"/>
                </a:cxn>
                <a:cxn ang="0">
                  <a:pos x="50" y="30"/>
                </a:cxn>
                <a:cxn ang="0">
                  <a:pos x="39" y="49"/>
                </a:cxn>
                <a:cxn ang="0">
                  <a:pos x="37" y="69"/>
                </a:cxn>
                <a:cxn ang="0">
                  <a:pos x="22" y="92"/>
                </a:cxn>
                <a:cxn ang="0">
                  <a:pos x="2" y="90"/>
                </a:cxn>
                <a:cxn ang="0">
                  <a:pos x="0" y="104"/>
                </a:cxn>
                <a:cxn ang="0">
                  <a:pos x="13" y="124"/>
                </a:cxn>
                <a:cxn ang="0">
                  <a:pos x="6" y="150"/>
                </a:cxn>
                <a:cxn ang="0">
                  <a:pos x="17" y="187"/>
                </a:cxn>
                <a:cxn ang="0">
                  <a:pos x="18" y="310"/>
                </a:cxn>
                <a:cxn ang="0">
                  <a:pos x="45" y="409"/>
                </a:cxn>
                <a:cxn ang="0">
                  <a:pos x="55" y="428"/>
                </a:cxn>
                <a:cxn ang="0">
                  <a:pos x="66" y="439"/>
                </a:cxn>
                <a:cxn ang="0">
                  <a:pos x="87" y="442"/>
                </a:cxn>
                <a:cxn ang="0">
                  <a:pos x="116" y="440"/>
                </a:cxn>
                <a:cxn ang="0">
                  <a:pos x="149" y="424"/>
                </a:cxn>
                <a:cxn ang="0">
                  <a:pos x="173" y="403"/>
                </a:cxn>
                <a:cxn ang="0">
                  <a:pos x="190" y="382"/>
                </a:cxn>
                <a:cxn ang="0">
                  <a:pos x="206" y="347"/>
                </a:cxn>
                <a:cxn ang="0">
                  <a:pos x="215" y="308"/>
                </a:cxn>
                <a:cxn ang="0">
                  <a:pos x="209" y="282"/>
                </a:cxn>
                <a:cxn ang="0">
                  <a:pos x="173" y="208"/>
                </a:cxn>
                <a:cxn ang="0">
                  <a:pos x="163" y="169"/>
                </a:cxn>
                <a:cxn ang="0">
                  <a:pos x="136" y="150"/>
                </a:cxn>
                <a:cxn ang="0">
                  <a:pos x="135" y="143"/>
                </a:cxn>
                <a:cxn ang="0">
                  <a:pos x="140" y="125"/>
                </a:cxn>
                <a:cxn ang="0">
                  <a:pos x="132" y="108"/>
                </a:cxn>
                <a:cxn ang="0">
                  <a:pos x="98" y="46"/>
                </a:cxn>
                <a:cxn ang="0">
                  <a:pos x="67" y="27"/>
                </a:cxn>
              </a:cxnLst>
              <a:rect l="0" t="0" r="r" b="b"/>
              <a:pathLst>
                <a:path w="215" h="442">
                  <a:moveTo>
                    <a:pt x="67" y="27"/>
                  </a:moveTo>
                  <a:lnTo>
                    <a:pt x="43" y="0"/>
                  </a:lnTo>
                  <a:lnTo>
                    <a:pt x="50" y="30"/>
                  </a:lnTo>
                  <a:lnTo>
                    <a:pt x="39" y="49"/>
                  </a:lnTo>
                  <a:lnTo>
                    <a:pt x="37" y="69"/>
                  </a:lnTo>
                  <a:lnTo>
                    <a:pt x="22" y="92"/>
                  </a:lnTo>
                  <a:lnTo>
                    <a:pt x="2" y="90"/>
                  </a:lnTo>
                  <a:lnTo>
                    <a:pt x="0" y="104"/>
                  </a:lnTo>
                  <a:lnTo>
                    <a:pt x="13" y="124"/>
                  </a:lnTo>
                  <a:lnTo>
                    <a:pt x="6" y="150"/>
                  </a:lnTo>
                  <a:lnTo>
                    <a:pt x="17" y="187"/>
                  </a:lnTo>
                  <a:lnTo>
                    <a:pt x="18" y="310"/>
                  </a:lnTo>
                  <a:lnTo>
                    <a:pt x="45" y="409"/>
                  </a:lnTo>
                  <a:lnTo>
                    <a:pt x="55" y="428"/>
                  </a:lnTo>
                  <a:lnTo>
                    <a:pt x="66" y="439"/>
                  </a:lnTo>
                  <a:lnTo>
                    <a:pt x="87" y="442"/>
                  </a:lnTo>
                  <a:lnTo>
                    <a:pt x="116" y="440"/>
                  </a:lnTo>
                  <a:lnTo>
                    <a:pt x="149" y="424"/>
                  </a:lnTo>
                  <a:lnTo>
                    <a:pt x="173" y="403"/>
                  </a:lnTo>
                  <a:lnTo>
                    <a:pt x="190" y="382"/>
                  </a:lnTo>
                  <a:lnTo>
                    <a:pt x="206" y="347"/>
                  </a:lnTo>
                  <a:lnTo>
                    <a:pt x="215" y="308"/>
                  </a:lnTo>
                  <a:lnTo>
                    <a:pt x="209" y="282"/>
                  </a:lnTo>
                  <a:lnTo>
                    <a:pt x="173" y="208"/>
                  </a:lnTo>
                  <a:lnTo>
                    <a:pt x="163" y="169"/>
                  </a:lnTo>
                  <a:lnTo>
                    <a:pt x="136" y="150"/>
                  </a:lnTo>
                  <a:lnTo>
                    <a:pt x="135" y="143"/>
                  </a:lnTo>
                  <a:lnTo>
                    <a:pt x="140" y="125"/>
                  </a:lnTo>
                  <a:lnTo>
                    <a:pt x="132" y="108"/>
                  </a:lnTo>
                  <a:lnTo>
                    <a:pt x="98" y="46"/>
                  </a:lnTo>
                  <a:lnTo>
                    <a:pt x="67" y="27"/>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25" name="Freeform 130"/>
            <p:cNvSpPr>
              <a:spLocks/>
            </p:cNvSpPr>
            <p:nvPr>
              <p:custDataLst>
                <p:tags r:id="rId40"/>
              </p:custDataLst>
            </p:nvPr>
          </p:nvSpPr>
          <p:spPr bwMode="invGray">
            <a:xfrm>
              <a:off x="4110288" y="3219274"/>
              <a:ext cx="141228" cy="318781"/>
            </a:xfrm>
            <a:custGeom>
              <a:avLst/>
              <a:gdLst/>
              <a:ahLst/>
              <a:cxnLst>
                <a:cxn ang="0">
                  <a:pos x="588" y="92"/>
                </a:cxn>
                <a:cxn ang="0">
                  <a:pos x="538" y="0"/>
                </a:cxn>
                <a:cxn ang="0">
                  <a:pos x="510" y="58"/>
                </a:cxn>
                <a:cxn ang="0">
                  <a:pos x="477" y="122"/>
                </a:cxn>
                <a:cxn ang="0">
                  <a:pos x="409" y="148"/>
                </a:cxn>
                <a:cxn ang="0">
                  <a:pos x="291" y="254"/>
                </a:cxn>
                <a:cxn ang="0">
                  <a:pos x="246" y="381"/>
                </a:cxn>
                <a:cxn ang="0">
                  <a:pos x="252" y="435"/>
                </a:cxn>
                <a:cxn ang="0">
                  <a:pos x="182" y="567"/>
                </a:cxn>
                <a:cxn ang="0">
                  <a:pos x="122" y="559"/>
                </a:cxn>
                <a:cxn ang="0">
                  <a:pos x="102" y="675"/>
                </a:cxn>
                <a:cxn ang="0">
                  <a:pos x="98" y="774"/>
                </a:cxn>
                <a:cxn ang="0">
                  <a:pos x="64" y="795"/>
                </a:cxn>
                <a:cxn ang="0">
                  <a:pos x="11" y="903"/>
                </a:cxn>
                <a:cxn ang="0">
                  <a:pos x="27" y="968"/>
                </a:cxn>
                <a:cxn ang="0">
                  <a:pos x="77" y="998"/>
                </a:cxn>
                <a:cxn ang="0">
                  <a:pos x="93" y="1044"/>
                </a:cxn>
                <a:cxn ang="0">
                  <a:pos x="158" y="1093"/>
                </a:cxn>
                <a:cxn ang="0">
                  <a:pos x="151" y="1135"/>
                </a:cxn>
                <a:cxn ang="0">
                  <a:pos x="168" y="1172"/>
                </a:cxn>
                <a:cxn ang="0">
                  <a:pos x="225" y="1269"/>
                </a:cxn>
                <a:cxn ang="0">
                  <a:pos x="198" y="1500"/>
                </a:cxn>
                <a:cxn ang="0">
                  <a:pos x="224" y="1517"/>
                </a:cxn>
                <a:cxn ang="0">
                  <a:pos x="264" y="1507"/>
                </a:cxn>
                <a:cxn ang="0">
                  <a:pos x="279" y="1546"/>
                </a:cxn>
                <a:cxn ang="0">
                  <a:pos x="305" y="1549"/>
                </a:cxn>
                <a:cxn ang="0">
                  <a:pos x="335" y="1540"/>
                </a:cxn>
                <a:cxn ang="0">
                  <a:pos x="445" y="1443"/>
                </a:cxn>
                <a:cxn ang="0">
                  <a:pos x="466" y="1364"/>
                </a:cxn>
                <a:cxn ang="0">
                  <a:pos x="514" y="1463"/>
                </a:cxn>
                <a:cxn ang="0">
                  <a:pos x="538" y="1484"/>
                </a:cxn>
                <a:cxn ang="0">
                  <a:pos x="596" y="1807"/>
                </a:cxn>
                <a:cxn ang="0">
                  <a:pos x="642" y="1996"/>
                </a:cxn>
                <a:cxn ang="0">
                  <a:pos x="640" y="2044"/>
                </a:cxn>
                <a:cxn ang="0">
                  <a:pos x="644" y="2111"/>
                </a:cxn>
                <a:cxn ang="0">
                  <a:pos x="618" y="2215"/>
                </a:cxn>
                <a:cxn ang="0">
                  <a:pos x="728" y="2032"/>
                </a:cxn>
                <a:cxn ang="0">
                  <a:pos x="683" y="1875"/>
                </a:cxn>
                <a:cxn ang="0">
                  <a:pos x="675" y="1778"/>
                </a:cxn>
                <a:cxn ang="0">
                  <a:pos x="589" y="1623"/>
                </a:cxn>
                <a:cxn ang="0">
                  <a:pos x="624" y="1526"/>
                </a:cxn>
                <a:cxn ang="0">
                  <a:pos x="657" y="1487"/>
                </a:cxn>
                <a:cxn ang="0">
                  <a:pos x="555" y="1337"/>
                </a:cxn>
                <a:cxn ang="0">
                  <a:pos x="515" y="1232"/>
                </a:cxn>
                <a:cxn ang="0">
                  <a:pos x="552" y="1212"/>
                </a:cxn>
                <a:cxn ang="0">
                  <a:pos x="555" y="1116"/>
                </a:cxn>
                <a:cxn ang="0">
                  <a:pos x="600" y="1077"/>
                </a:cxn>
                <a:cxn ang="0">
                  <a:pos x="691" y="1028"/>
                </a:cxn>
                <a:cxn ang="0">
                  <a:pos x="763" y="996"/>
                </a:cxn>
                <a:cxn ang="0">
                  <a:pos x="850" y="887"/>
                </a:cxn>
                <a:cxn ang="0">
                  <a:pos x="861" y="834"/>
                </a:cxn>
                <a:cxn ang="0">
                  <a:pos x="793" y="860"/>
                </a:cxn>
                <a:cxn ang="0">
                  <a:pos x="748" y="784"/>
                </a:cxn>
                <a:cxn ang="0">
                  <a:pos x="690" y="761"/>
                </a:cxn>
                <a:cxn ang="0">
                  <a:pos x="698" y="654"/>
                </a:cxn>
                <a:cxn ang="0">
                  <a:pos x="651" y="543"/>
                </a:cxn>
                <a:cxn ang="0">
                  <a:pos x="589" y="541"/>
                </a:cxn>
                <a:cxn ang="0">
                  <a:pos x="530" y="567"/>
                </a:cxn>
                <a:cxn ang="0">
                  <a:pos x="530" y="455"/>
                </a:cxn>
                <a:cxn ang="0">
                  <a:pos x="585" y="379"/>
                </a:cxn>
                <a:cxn ang="0">
                  <a:pos x="640" y="118"/>
                </a:cxn>
              </a:cxnLst>
              <a:rect l="0" t="0" r="r" b="b"/>
              <a:pathLst>
                <a:path w="872" h="2224">
                  <a:moveTo>
                    <a:pt x="609" y="113"/>
                  </a:moveTo>
                  <a:lnTo>
                    <a:pt x="597" y="110"/>
                  </a:lnTo>
                  <a:lnTo>
                    <a:pt x="588" y="92"/>
                  </a:lnTo>
                  <a:lnTo>
                    <a:pt x="577" y="41"/>
                  </a:lnTo>
                  <a:lnTo>
                    <a:pt x="559" y="16"/>
                  </a:lnTo>
                  <a:lnTo>
                    <a:pt x="538" y="0"/>
                  </a:lnTo>
                  <a:lnTo>
                    <a:pt x="526" y="4"/>
                  </a:lnTo>
                  <a:lnTo>
                    <a:pt x="511" y="23"/>
                  </a:lnTo>
                  <a:lnTo>
                    <a:pt x="510" y="58"/>
                  </a:lnTo>
                  <a:lnTo>
                    <a:pt x="506" y="73"/>
                  </a:lnTo>
                  <a:lnTo>
                    <a:pt x="479" y="106"/>
                  </a:lnTo>
                  <a:lnTo>
                    <a:pt x="477" y="122"/>
                  </a:lnTo>
                  <a:lnTo>
                    <a:pt x="483" y="163"/>
                  </a:lnTo>
                  <a:lnTo>
                    <a:pt x="472" y="166"/>
                  </a:lnTo>
                  <a:lnTo>
                    <a:pt x="409" y="148"/>
                  </a:lnTo>
                  <a:lnTo>
                    <a:pt x="395" y="155"/>
                  </a:lnTo>
                  <a:lnTo>
                    <a:pt x="300" y="235"/>
                  </a:lnTo>
                  <a:lnTo>
                    <a:pt x="291" y="254"/>
                  </a:lnTo>
                  <a:lnTo>
                    <a:pt x="294" y="297"/>
                  </a:lnTo>
                  <a:lnTo>
                    <a:pt x="288" y="318"/>
                  </a:lnTo>
                  <a:lnTo>
                    <a:pt x="246" y="381"/>
                  </a:lnTo>
                  <a:lnTo>
                    <a:pt x="244" y="394"/>
                  </a:lnTo>
                  <a:lnTo>
                    <a:pt x="252" y="418"/>
                  </a:lnTo>
                  <a:lnTo>
                    <a:pt x="252" y="435"/>
                  </a:lnTo>
                  <a:lnTo>
                    <a:pt x="202" y="560"/>
                  </a:lnTo>
                  <a:lnTo>
                    <a:pt x="195" y="569"/>
                  </a:lnTo>
                  <a:lnTo>
                    <a:pt x="182" y="567"/>
                  </a:lnTo>
                  <a:lnTo>
                    <a:pt x="163" y="562"/>
                  </a:lnTo>
                  <a:lnTo>
                    <a:pt x="127" y="545"/>
                  </a:lnTo>
                  <a:lnTo>
                    <a:pt x="122" y="559"/>
                  </a:lnTo>
                  <a:lnTo>
                    <a:pt x="127" y="649"/>
                  </a:lnTo>
                  <a:lnTo>
                    <a:pt x="121" y="668"/>
                  </a:lnTo>
                  <a:lnTo>
                    <a:pt x="102" y="675"/>
                  </a:lnTo>
                  <a:lnTo>
                    <a:pt x="93" y="686"/>
                  </a:lnTo>
                  <a:lnTo>
                    <a:pt x="100" y="737"/>
                  </a:lnTo>
                  <a:lnTo>
                    <a:pt x="98" y="774"/>
                  </a:lnTo>
                  <a:lnTo>
                    <a:pt x="86" y="795"/>
                  </a:lnTo>
                  <a:lnTo>
                    <a:pt x="76" y="802"/>
                  </a:lnTo>
                  <a:lnTo>
                    <a:pt x="64" y="795"/>
                  </a:lnTo>
                  <a:lnTo>
                    <a:pt x="37" y="786"/>
                  </a:lnTo>
                  <a:lnTo>
                    <a:pt x="47" y="874"/>
                  </a:lnTo>
                  <a:lnTo>
                    <a:pt x="11" y="903"/>
                  </a:lnTo>
                  <a:lnTo>
                    <a:pt x="0" y="922"/>
                  </a:lnTo>
                  <a:lnTo>
                    <a:pt x="4" y="936"/>
                  </a:lnTo>
                  <a:lnTo>
                    <a:pt x="27" y="968"/>
                  </a:lnTo>
                  <a:lnTo>
                    <a:pt x="52" y="994"/>
                  </a:lnTo>
                  <a:lnTo>
                    <a:pt x="69" y="991"/>
                  </a:lnTo>
                  <a:lnTo>
                    <a:pt x="77" y="998"/>
                  </a:lnTo>
                  <a:lnTo>
                    <a:pt x="79" y="1005"/>
                  </a:lnTo>
                  <a:lnTo>
                    <a:pt x="76" y="1030"/>
                  </a:lnTo>
                  <a:lnTo>
                    <a:pt x="93" y="1044"/>
                  </a:lnTo>
                  <a:lnTo>
                    <a:pt x="110" y="1038"/>
                  </a:lnTo>
                  <a:lnTo>
                    <a:pt x="119" y="1040"/>
                  </a:lnTo>
                  <a:lnTo>
                    <a:pt x="158" y="1093"/>
                  </a:lnTo>
                  <a:lnTo>
                    <a:pt x="159" y="1107"/>
                  </a:lnTo>
                  <a:lnTo>
                    <a:pt x="167" y="1135"/>
                  </a:lnTo>
                  <a:lnTo>
                    <a:pt x="151" y="1135"/>
                  </a:lnTo>
                  <a:lnTo>
                    <a:pt x="131" y="1143"/>
                  </a:lnTo>
                  <a:lnTo>
                    <a:pt x="155" y="1165"/>
                  </a:lnTo>
                  <a:lnTo>
                    <a:pt x="168" y="1172"/>
                  </a:lnTo>
                  <a:lnTo>
                    <a:pt x="182" y="1142"/>
                  </a:lnTo>
                  <a:lnTo>
                    <a:pt x="188" y="1158"/>
                  </a:lnTo>
                  <a:lnTo>
                    <a:pt x="225" y="1269"/>
                  </a:lnTo>
                  <a:lnTo>
                    <a:pt x="231" y="1375"/>
                  </a:lnTo>
                  <a:lnTo>
                    <a:pt x="223" y="1417"/>
                  </a:lnTo>
                  <a:lnTo>
                    <a:pt x="198" y="1500"/>
                  </a:lnTo>
                  <a:lnTo>
                    <a:pt x="198" y="1524"/>
                  </a:lnTo>
                  <a:lnTo>
                    <a:pt x="214" y="1532"/>
                  </a:lnTo>
                  <a:lnTo>
                    <a:pt x="224" y="1517"/>
                  </a:lnTo>
                  <a:lnTo>
                    <a:pt x="237" y="1510"/>
                  </a:lnTo>
                  <a:lnTo>
                    <a:pt x="264" y="1502"/>
                  </a:lnTo>
                  <a:lnTo>
                    <a:pt x="264" y="1507"/>
                  </a:lnTo>
                  <a:lnTo>
                    <a:pt x="258" y="1533"/>
                  </a:lnTo>
                  <a:lnTo>
                    <a:pt x="266" y="1546"/>
                  </a:lnTo>
                  <a:lnTo>
                    <a:pt x="279" y="1546"/>
                  </a:lnTo>
                  <a:lnTo>
                    <a:pt x="294" y="1526"/>
                  </a:lnTo>
                  <a:lnTo>
                    <a:pt x="305" y="1526"/>
                  </a:lnTo>
                  <a:lnTo>
                    <a:pt x="305" y="1549"/>
                  </a:lnTo>
                  <a:lnTo>
                    <a:pt x="315" y="1565"/>
                  </a:lnTo>
                  <a:lnTo>
                    <a:pt x="323" y="1556"/>
                  </a:lnTo>
                  <a:lnTo>
                    <a:pt x="335" y="1540"/>
                  </a:lnTo>
                  <a:lnTo>
                    <a:pt x="352" y="1507"/>
                  </a:lnTo>
                  <a:lnTo>
                    <a:pt x="426" y="1464"/>
                  </a:lnTo>
                  <a:lnTo>
                    <a:pt x="445" y="1443"/>
                  </a:lnTo>
                  <a:lnTo>
                    <a:pt x="453" y="1420"/>
                  </a:lnTo>
                  <a:lnTo>
                    <a:pt x="456" y="1366"/>
                  </a:lnTo>
                  <a:lnTo>
                    <a:pt x="466" y="1364"/>
                  </a:lnTo>
                  <a:lnTo>
                    <a:pt x="477" y="1376"/>
                  </a:lnTo>
                  <a:lnTo>
                    <a:pt x="498" y="1413"/>
                  </a:lnTo>
                  <a:lnTo>
                    <a:pt x="514" y="1463"/>
                  </a:lnTo>
                  <a:lnTo>
                    <a:pt x="519" y="1468"/>
                  </a:lnTo>
                  <a:lnTo>
                    <a:pt x="534" y="1473"/>
                  </a:lnTo>
                  <a:lnTo>
                    <a:pt x="538" y="1484"/>
                  </a:lnTo>
                  <a:lnTo>
                    <a:pt x="551" y="1644"/>
                  </a:lnTo>
                  <a:lnTo>
                    <a:pt x="559" y="1692"/>
                  </a:lnTo>
                  <a:lnTo>
                    <a:pt x="596" y="1807"/>
                  </a:lnTo>
                  <a:lnTo>
                    <a:pt x="625" y="1871"/>
                  </a:lnTo>
                  <a:lnTo>
                    <a:pt x="634" y="1915"/>
                  </a:lnTo>
                  <a:lnTo>
                    <a:pt x="642" y="1996"/>
                  </a:lnTo>
                  <a:lnTo>
                    <a:pt x="633" y="2025"/>
                  </a:lnTo>
                  <a:lnTo>
                    <a:pt x="633" y="2039"/>
                  </a:lnTo>
                  <a:lnTo>
                    <a:pt x="640" y="2044"/>
                  </a:lnTo>
                  <a:lnTo>
                    <a:pt x="662" y="2044"/>
                  </a:lnTo>
                  <a:lnTo>
                    <a:pt x="649" y="2069"/>
                  </a:lnTo>
                  <a:lnTo>
                    <a:pt x="644" y="2111"/>
                  </a:lnTo>
                  <a:lnTo>
                    <a:pt x="634" y="2138"/>
                  </a:lnTo>
                  <a:lnTo>
                    <a:pt x="616" y="2173"/>
                  </a:lnTo>
                  <a:lnTo>
                    <a:pt x="618" y="2215"/>
                  </a:lnTo>
                  <a:lnTo>
                    <a:pt x="634" y="2224"/>
                  </a:lnTo>
                  <a:lnTo>
                    <a:pt x="640" y="2205"/>
                  </a:lnTo>
                  <a:lnTo>
                    <a:pt x="728" y="2032"/>
                  </a:lnTo>
                  <a:lnTo>
                    <a:pt x="731" y="2016"/>
                  </a:lnTo>
                  <a:lnTo>
                    <a:pt x="683" y="1887"/>
                  </a:lnTo>
                  <a:lnTo>
                    <a:pt x="683" y="1875"/>
                  </a:lnTo>
                  <a:lnTo>
                    <a:pt x="687" y="1839"/>
                  </a:lnTo>
                  <a:lnTo>
                    <a:pt x="683" y="1803"/>
                  </a:lnTo>
                  <a:lnTo>
                    <a:pt x="675" y="1778"/>
                  </a:lnTo>
                  <a:lnTo>
                    <a:pt x="625" y="1720"/>
                  </a:lnTo>
                  <a:lnTo>
                    <a:pt x="597" y="1643"/>
                  </a:lnTo>
                  <a:lnTo>
                    <a:pt x="589" y="1623"/>
                  </a:lnTo>
                  <a:lnTo>
                    <a:pt x="626" y="1600"/>
                  </a:lnTo>
                  <a:lnTo>
                    <a:pt x="633" y="1590"/>
                  </a:lnTo>
                  <a:lnTo>
                    <a:pt x="624" y="1526"/>
                  </a:lnTo>
                  <a:lnTo>
                    <a:pt x="629" y="1514"/>
                  </a:lnTo>
                  <a:lnTo>
                    <a:pt x="649" y="1502"/>
                  </a:lnTo>
                  <a:lnTo>
                    <a:pt x="657" y="1487"/>
                  </a:lnTo>
                  <a:lnTo>
                    <a:pt x="614" y="1396"/>
                  </a:lnTo>
                  <a:lnTo>
                    <a:pt x="567" y="1345"/>
                  </a:lnTo>
                  <a:lnTo>
                    <a:pt x="555" y="1337"/>
                  </a:lnTo>
                  <a:lnTo>
                    <a:pt x="551" y="1290"/>
                  </a:lnTo>
                  <a:lnTo>
                    <a:pt x="547" y="1279"/>
                  </a:lnTo>
                  <a:lnTo>
                    <a:pt x="515" y="1232"/>
                  </a:lnTo>
                  <a:lnTo>
                    <a:pt x="540" y="1225"/>
                  </a:lnTo>
                  <a:lnTo>
                    <a:pt x="547" y="1225"/>
                  </a:lnTo>
                  <a:lnTo>
                    <a:pt x="552" y="1212"/>
                  </a:lnTo>
                  <a:lnTo>
                    <a:pt x="548" y="1189"/>
                  </a:lnTo>
                  <a:lnTo>
                    <a:pt x="554" y="1161"/>
                  </a:lnTo>
                  <a:lnTo>
                    <a:pt x="555" y="1116"/>
                  </a:lnTo>
                  <a:lnTo>
                    <a:pt x="563" y="1097"/>
                  </a:lnTo>
                  <a:lnTo>
                    <a:pt x="577" y="1074"/>
                  </a:lnTo>
                  <a:lnTo>
                    <a:pt x="600" y="1077"/>
                  </a:lnTo>
                  <a:lnTo>
                    <a:pt x="626" y="1077"/>
                  </a:lnTo>
                  <a:lnTo>
                    <a:pt x="674" y="1060"/>
                  </a:lnTo>
                  <a:lnTo>
                    <a:pt x="691" y="1028"/>
                  </a:lnTo>
                  <a:lnTo>
                    <a:pt x="714" y="1008"/>
                  </a:lnTo>
                  <a:lnTo>
                    <a:pt x="732" y="1000"/>
                  </a:lnTo>
                  <a:lnTo>
                    <a:pt x="763" y="996"/>
                  </a:lnTo>
                  <a:lnTo>
                    <a:pt x="768" y="993"/>
                  </a:lnTo>
                  <a:lnTo>
                    <a:pt x="806" y="952"/>
                  </a:lnTo>
                  <a:lnTo>
                    <a:pt x="850" y="887"/>
                  </a:lnTo>
                  <a:lnTo>
                    <a:pt x="872" y="867"/>
                  </a:lnTo>
                  <a:lnTo>
                    <a:pt x="865" y="855"/>
                  </a:lnTo>
                  <a:lnTo>
                    <a:pt x="861" y="834"/>
                  </a:lnTo>
                  <a:lnTo>
                    <a:pt x="832" y="857"/>
                  </a:lnTo>
                  <a:lnTo>
                    <a:pt x="804" y="866"/>
                  </a:lnTo>
                  <a:lnTo>
                    <a:pt x="793" y="860"/>
                  </a:lnTo>
                  <a:lnTo>
                    <a:pt x="776" y="846"/>
                  </a:lnTo>
                  <a:lnTo>
                    <a:pt x="761" y="804"/>
                  </a:lnTo>
                  <a:lnTo>
                    <a:pt x="748" y="784"/>
                  </a:lnTo>
                  <a:lnTo>
                    <a:pt x="704" y="786"/>
                  </a:lnTo>
                  <a:lnTo>
                    <a:pt x="694" y="781"/>
                  </a:lnTo>
                  <a:lnTo>
                    <a:pt x="690" y="761"/>
                  </a:lnTo>
                  <a:lnTo>
                    <a:pt x="720" y="673"/>
                  </a:lnTo>
                  <a:lnTo>
                    <a:pt x="720" y="659"/>
                  </a:lnTo>
                  <a:lnTo>
                    <a:pt x="698" y="654"/>
                  </a:lnTo>
                  <a:lnTo>
                    <a:pt x="674" y="657"/>
                  </a:lnTo>
                  <a:lnTo>
                    <a:pt x="665" y="640"/>
                  </a:lnTo>
                  <a:lnTo>
                    <a:pt x="651" y="543"/>
                  </a:lnTo>
                  <a:lnTo>
                    <a:pt x="645" y="536"/>
                  </a:lnTo>
                  <a:lnTo>
                    <a:pt x="624" y="536"/>
                  </a:lnTo>
                  <a:lnTo>
                    <a:pt x="589" y="541"/>
                  </a:lnTo>
                  <a:lnTo>
                    <a:pt x="554" y="566"/>
                  </a:lnTo>
                  <a:lnTo>
                    <a:pt x="540" y="571"/>
                  </a:lnTo>
                  <a:lnTo>
                    <a:pt x="530" y="567"/>
                  </a:lnTo>
                  <a:lnTo>
                    <a:pt x="530" y="552"/>
                  </a:lnTo>
                  <a:lnTo>
                    <a:pt x="540" y="520"/>
                  </a:lnTo>
                  <a:lnTo>
                    <a:pt x="530" y="455"/>
                  </a:lnTo>
                  <a:lnTo>
                    <a:pt x="556" y="406"/>
                  </a:lnTo>
                  <a:lnTo>
                    <a:pt x="565" y="395"/>
                  </a:lnTo>
                  <a:lnTo>
                    <a:pt x="585" y="379"/>
                  </a:lnTo>
                  <a:lnTo>
                    <a:pt x="614" y="349"/>
                  </a:lnTo>
                  <a:lnTo>
                    <a:pt x="649" y="261"/>
                  </a:lnTo>
                  <a:lnTo>
                    <a:pt x="640" y="118"/>
                  </a:lnTo>
                  <a:lnTo>
                    <a:pt x="632" y="111"/>
                  </a:lnTo>
                  <a:lnTo>
                    <a:pt x="609" y="113"/>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26" name="Freeform 131"/>
            <p:cNvSpPr>
              <a:spLocks/>
            </p:cNvSpPr>
            <p:nvPr>
              <p:custDataLst>
                <p:tags r:id="rId41"/>
              </p:custDataLst>
            </p:nvPr>
          </p:nvSpPr>
          <p:spPr bwMode="invGray">
            <a:xfrm>
              <a:off x="4046313" y="3256139"/>
              <a:ext cx="71217" cy="95418"/>
            </a:xfrm>
            <a:custGeom>
              <a:avLst/>
              <a:gdLst/>
              <a:ahLst/>
              <a:cxnLst>
                <a:cxn ang="0">
                  <a:pos x="410" y="160"/>
                </a:cxn>
                <a:cxn ang="0">
                  <a:pos x="295" y="143"/>
                </a:cxn>
                <a:cxn ang="0">
                  <a:pos x="182" y="136"/>
                </a:cxn>
                <a:cxn ang="0">
                  <a:pos x="172" y="64"/>
                </a:cxn>
                <a:cxn ang="0">
                  <a:pos x="148" y="42"/>
                </a:cxn>
                <a:cxn ang="0">
                  <a:pos x="95" y="16"/>
                </a:cxn>
                <a:cxn ang="0">
                  <a:pos x="30" y="9"/>
                </a:cxn>
                <a:cxn ang="0">
                  <a:pos x="0" y="55"/>
                </a:cxn>
                <a:cxn ang="0">
                  <a:pos x="26" y="76"/>
                </a:cxn>
                <a:cxn ang="0">
                  <a:pos x="84" y="136"/>
                </a:cxn>
                <a:cxn ang="0">
                  <a:pos x="43" y="158"/>
                </a:cxn>
                <a:cxn ang="0">
                  <a:pos x="2" y="209"/>
                </a:cxn>
                <a:cxn ang="0">
                  <a:pos x="63" y="250"/>
                </a:cxn>
                <a:cxn ang="0">
                  <a:pos x="70" y="276"/>
                </a:cxn>
                <a:cxn ang="0">
                  <a:pos x="49" y="334"/>
                </a:cxn>
                <a:cxn ang="0">
                  <a:pos x="96" y="534"/>
                </a:cxn>
                <a:cxn ang="0">
                  <a:pos x="120" y="578"/>
                </a:cxn>
                <a:cxn ang="0">
                  <a:pos x="153" y="573"/>
                </a:cxn>
                <a:cxn ang="0">
                  <a:pos x="176" y="557"/>
                </a:cxn>
                <a:cxn ang="0">
                  <a:pos x="185" y="523"/>
                </a:cxn>
                <a:cxn ang="0">
                  <a:pos x="210" y="569"/>
                </a:cxn>
                <a:cxn ang="0">
                  <a:pos x="231" y="534"/>
                </a:cxn>
                <a:cxn ang="0">
                  <a:pos x="258" y="520"/>
                </a:cxn>
                <a:cxn ang="0">
                  <a:pos x="242" y="453"/>
                </a:cxn>
                <a:cxn ang="0">
                  <a:pos x="251" y="416"/>
                </a:cxn>
                <a:cxn ang="0">
                  <a:pos x="271" y="451"/>
                </a:cxn>
                <a:cxn ang="0">
                  <a:pos x="283" y="467"/>
                </a:cxn>
                <a:cxn ang="0">
                  <a:pos x="333" y="447"/>
                </a:cxn>
                <a:cxn ang="0">
                  <a:pos x="375" y="548"/>
                </a:cxn>
                <a:cxn ang="0">
                  <a:pos x="403" y="659"/>
                </a:cxn>
                <a:cxn ang="0">
                  <a:pos x="450" y="611"/>
                </a:cxn>
                <a:cxn ang="0">
                  <a:pos x="411" y="359"/>
                </a:cxn>
                <a:cxn ang="0">
                  <a:pos x="391" y="331"/>
                </a:cxn>
                <a:cxn ang="0">
                  <a:pos x="362" y="401"/>
                </a:cxn>
                <a:cxn ang="0">
                  <a:pos x="328" y="396"/>
                </a:cxn>
                <a:cxn ang="0">
                  <a:pos x="307" y="315"/>
                </a:cxn>
                <a:cxn ang="0">
                  <a:pos x="341" y="280"/>
                </a:cxn>
                <a:cxn ang="0">
                  <a:pos x="405" y="230"/>
                </a:cxn>
                <a:cxn ang="0">
                  <a:pos x="412" y="167"/>
                </a:cxn>
              </a:cxnLst>
              <a:rect l="0" t="0" r="r" b="b"/>
              <a:pathLst>
                <a:path w="450" h="659">
                  <a:moveTo>
                    <a:pt x="412" y="167"/>
                  </a:moveTo>
                  <a:lnTo>
                    <a:pt x="410" y="160"/>
                  </a:lnTo>
                  <a:lnTo>
                    <a:pt x="405" y="155"/>
                  </a:lnTo>
                  <a:lnTo>
                    <a:pt x="295" y="143"/>
                  </a:lnTo>
                  <a:lnTo>
                    <a:pt x="230" y="146"/>
                  </a:lnTo>
                  <a:lnTo>
                    <a:pt x="182" y="136"/>
                  </a:lnTo>
                  <a:lnTo>
                    <a:pt x="178" y="131"/>
                  </a:lnTo>
                  <a:lnTo>
                    <a:pt x="172" y="64"/>
                  </a:lnTo>
                  <a:lnTo>
                    <a:pt x="166" y="46"/>
                  </a:lnTo>
                  <a:lnTo>
                    <a:pt x="148" y="42"/>
                  </a:lnTo>
                  <a:lnTo>
                    <a:pt x="127" y="46"/>
                  </a:lnTo>
                  <a:lnTo>
                    <a:pt x="95" y="16"/>
                  </a:lnTo>
                  <a:lnTo>
                    <a:pt x="41" y="0"/>
                  </a:lnTo>
                  <a:lnTo>
                    <a:pt x="30" y="9"/>
                  </a:lnTo>
                  <a:lnTo>
                    <a:pt x="5" y="39"/>
                  </a:lnTo>
                  <a:lnTo>
                    <a:pt x="0" y="55"/>
                  </a:lnTo>
                  <a:lnTo>
                    <a:pt x="3" y="64"/>
                  </a:lnTo>
                  <a:lnTo>
                    <a:pt x="26" y="76"/>
                  </a:lnTo>
                  <a:lnTo>
                    <a:pt x="79" y="129"/>
                  </a:lnTo>
                  <a:lnTo>
                    <a:pt x="84" y="136"/>
                  </a:lnTo>
                  <a:lnTo>
                    <a:pt x="83" y="143"/>
                  </a:lnTo>
                  <a:lnTo>
                    <a:pt x="43" y="158"/>
                  </a:lnTo>
                  <a:lnTo>
                    <a:pt x="27" y="174"/>
                  </a:lnTo>
                  <a:lnTo>
                    <a:pt x="2" y="209"/>
                  </a:lnTo>
                  <a:lnTo>
                    <a:pt x="17" y="227"/>
                  </a:lnTo>
                  <a:lnTo>
                    <a:pt x="63" y="250"/>
                  </a:lnTo>
                  <a:lnTo>
                    <a:pt x="71" y="262"/>
                  </a:lnTo>
                  <a:lnTo>
                    <a:pt x="70" y="276"/>
                  </a:lnTo>
                  <a:lnTo>
                    <a:pt x="47" y="320"/>
                  </a:lnTo>
                  <a:lnTo>
                    <a:pt x="49" y="334"/>
                  </a:lnTo>
                  <a:lnTo>
                    <a:pt x="66" y="359"/>
                  </a:lnTo>
                  <a:lnTo>
                    <a:pt x="96" y="534"/>
                  </a:lnTo>
                  <a:lnTo>
                    <a:pt x="104" y="564"/>
                  </a:lnTo>
                  <a:lnTo>
                    <a:pt x="120" y="578"/>
                  </a:lnTo>
                  <a:lnTo>
                    <a:pt x="141" y="543"/>
                  </a:lnTo>
                  <a:lnTo>
                    <a:pt x="153" y="573"/>
                  </a:lnTo>
                  <a:lnTo>
                    <a:pt x="162" y="571"/>
                  </a:lnTo>
                  <a:lnTo>
                    <a:pt x="176" y="557"/>
                  </a:lnTo>
                  <a:lnTo>
                    <a:pt x="182" y="520"/>
                  </a:lnTo>
                  <a:lnTo>
                    <a:pt x="185" y="523"/>
                  </a:lnTo>
                  <a:lnTo>
                    <a:pt x="199" y="544"/>
                  </a:lnTo>
                  <a:lnTo>
                    <a:pt x="210" y="569"/>
                  </a:lnTo>
                  <a:lnTo>
                    <a:pt x="221" y="564"/>
                  </a:lnTo>
                  <a:lnTo>
                    <a:pt x="231" y="534"/>
                  </a:lnTo>
                  <a:lnTo>
                    <a:pt x="252" y="528"/>
                  </a:lnTo>
                  <a:lnTo>
                    <a:pt x="258" y="520"/>
                  </a:lnTo>
                  <a:lnTo>
                    <a:pt x="258" y="497"/>
                  </a:lnTo>
                  <a:lnTo>
                    <a:pt x="242" y="453"/>
                  </a:lnTo>
                  <a:lnTo>
                    <a:pt x="243" y="423"/>
                  </a:lnTo>
                  <a:lnTo>
                    <a:pt x="251" y="416"/>
                  </a:lnTo>
                  <a:lnTo>
                    <a:pt x="255" y="419"/>
                  </a:lnTo>
                  <a:lnTo>
                    <a:pt x="271" y="451"/>
                  </a:lnTo>
                  <a:lnTo>
                    <a:pt x="282" y="463"/>
                  </a:lnTo>
                  <a:lnTo>
                    <a:pt x="283" y="467"/>
                  </a:lnTo>
                  <a:lnTo>
                    <a:pt x="301" y="467"/>
                  </a:lnTo>
                  <a:lnTo>
                    <a:pt x="333" y="447"/>
                  </a:lnTo>
                  <a:lnTo>
                    <a:pt x="349" y="470"/>
                  </a:lnTo>
                  <a:lnTo>
                    <a:pt x="375" y="548"/>
                  </a:lnTo>
                  <a:lnTo>
                    <a:pt x="386" y="615"/>
                  </a:lnTo>
                  <a:lnTo>
                    <a:pt x="403" y="659"/>
                  </a:lnTo>
                  <a:lnTo>
                    <a:pt x="414" y="640"/>
                  </a:lnTo>
                  <a:lnTo>
                    <a:pt x="450" y="611"/>
                  </a:lnTo>
                  <a:lnTo>
                    <a:pt x="439" y="497"/>
                  </a:lnTo>
                  <a:lnTo>
                    <a:pt x="411" y="359"/>
                  </a:lnTo>
                  <a:lnTo>
                    <a:pt x="410" y="327"/>
                  </a:lnTo>
                  <a:lnTo>
                    <a:pt x="391" y="331"/>
                  </a:lnTo>
                  <a:lnTo>
                    <a:pt x="378" y="336"/>
                  </a:lnTo>
                  <a:lnTo>
                    <a:pt x="362" y="401"/>
                  </a:lnTo>
                  <a:lnTo>
                    <a:pt x="352" y="421"/>
                  </a:lnTo>
                  <a:lnTo>
                    <a:pt x="328" y="396"/>
                  </a:lnTo>
                  <a:lnTo>
                    <a:pt x="307" y="366"/>
                  </a:lnTo>
                  <a:lnTo>
                    <a:pt x="307" y="315"/>
                  </a:lnTo>
                  <a:lnTo>
                    <a:pt x="312" y="299"/>
                  </a:lnTo>
                  <a:lnTo>
                    <a:pt x="341" y="280"/>
                  </a:lnTo>
                  <a:lnTo>
                    <a:pt x="364" y="273"/>
                  </a:lnTo>
                  <a:lnTo>
                    <a:pt x="405" y="230"/>
                  </a:lnTo>
                  <a:lnTo>
                    <a:pt x="411" y="211"/>
                  </a:lnTo>
                  <a:lnTo>
                    <a:pt x="412" y="167"/>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27" name="Freeform 132"/>
            <p:cNvSpPr>
              <a:spLocks/>
            </p:cNvSpPr>
            <p:nvPr>
              <p:custDataLst>
                <p:tags r:id="rId42"/>
              </p:custDataLst>
            </p:nvPr>
          </p:nvSpPr>
          <p:spPr bwMode="invGray">
            <a:xfrm>
              <a:off x="4193577" y="3361315"/>
              <a:ext cx="130365" cy="254807"/>
            </a:xfrm>
            <a:custGeom>
              <a:avLst/>
              <a:gdLst/>
              <a:ahLst/>
              <a:cxnLst>
                <a:cxn ang="0">
                  <a:pos x="159" y="73"/>
                </a:cxn>
                <a:cxn ang="0">
                  <a:pos x="62" y="87"/>
                </a:cxn>
                <a:cxn ang="0">
                  <a:pos x="39" y="174"/>
                </a:cxn>
                <a:cxn ang="0">
                  <a:pos x="32" y="238"/>
                </a:cxn>
                <a:cxn ang="0">
                  <a:pos x="32" y="292"/>
                </a:cxn>
                <a:cxn ang="0">
                  <a:pos x="52" y="358"/>
                </a:cxn>
                <a:cxn ang="0">
                  <a:pos x="134" y="515"/>
                </a:cxn>
                <a:cxn ang="0">
                  <a:pos x="118" y="603"/>
                </a:cxn>
                <a:cxn ang="0">
                  <a:pos x="82" y="656"/>
                </a:cxn>
                <a:cxn ang="0">
                  <a:pos x="168" y="816"/>
                </a:cxn>
                <a:cxn ang="0">
                  <a:pos x="168" y="900"/>
                </a:cxn>
                <a:cxn ang="0">
                  <a:pos x="125" y="1218"/>
                </a:cxn>
                <a:cxn ang="0">
                  <a:pos x="86" y="1376"/>
                </a:cxn>
                <a:cxn ang="0">
                  <a:pos x="90" y="1468"/>
                </a:cxn>
                <a:cxn ang="0">
                  <a:pos x="135" y="1477"/>
                </a:cxn>
                <a:cxn ang="0">
                  <a:pos x="171" y="1530"/>
                </a:cxn>
                <a:cxn ang="0">
                  <a:pos x="215" y="1575"/>
                </a:cxn>
                <a:cxn ang="0">
                  <a:pos x="224" y="1640"/>
                </a:cxn>
                <a:cxn ang="0">
                  <a:pos x="273" y="1652"/>
                </a:cxn>
                <a:cxn ang="0">
                  <a:pos x="291" y="1674"/>
                </a:cxn>
                <a:cxn ang="0">
                  <a:pos x="342" y="1704"/>
                </a:cxn>
                <a:cxn ang="0">
                  <a:pos x="359" y="1739"/>
                </a:cxn>
                <a:cxn ang="0">
                  <a:pos x="363" y="1778"/>
                </a:cxn>
                <a:cxn ang="0">
                  <a:pos x="400" y="1751"/>
                </a:cxn>
                <a:cxn ang="0">
                  <a:pos x="436" y="1741"/>
                </a:cxn>
                <a:cxn ang="0">
                  <a:pos x="422" y="1668"/>
                </a:cxn>
                <a:cxn ang="0">
                  <a:pos x="376" y="1628"/>
                </a:cxn>
                <a:cxn ang="0">
                  <a:pos x="310" y="1600"/>
                </a:cxn>
                <a:cxn ang="0">
                  <a:pos x="287" y="1500"/>
                </a:cxn>
                <a:cxn ang="0">
                  <a:pos x="258" y="1429"/>
                </a:cxn>
                <a:cxn ang="0">
                  <a:pos x="248" y="1378"/>
                </a:cxn>
                <a:cxn ang="0">
                  <a:pos x="229" y="1339"/>
                </a:cxn>
                <a:cxn ang="0">
                  <a:pos x="178" y="1341"/>
                </a:cxn>
                <a:cxn ang="0">
                  <a:pos x="178" y="1195"/>
                </a:cxn>
                <a:cxn ang="0">
                  <a:pos x="254" y="916"/>
                </a:cxn>
                <a:cxn ang="0">
                  <a:pos x="261" y="851"/>
                </a:cxn>
                <a:cxn ang="0">
                  <a:pos x="314" y="842"/>
                </a:cxn>
                <a:cxn ang="0">
                  <a:pos x="342" y="921"/>
                </a:cxn>
                <a:cxn ang="0">
                  <a:pos x="371" y="944"/>
                </a:cxn>
                <a:cxn ang="0">
                  <a:pos x="426" y="939"/>
                </a:cxn>
                <a:cxn ang="0">
                  <a:pos x="506" y="999"/>
                </a:cxn>
                <a:cxn ang="0">
                  <a:pos x="526" y="1002"/>
                </a:cxn>
                <a:cxn ang="0">
                  <a:pos x="487" y="904"/>
                </a:cxn>
                <a:cxn ang="0">
                  <a:pos x="497" y="832"/>
                </a:cxn>
                <a:cxn ang="0">
                  <a:pos x="576" y="737"/>
                </a:cxn>
                <a:cxn ang="0">
                  <a:pos x="687" y="731"/>
                </a:cxn>
                <a:cxn ang="0">
                  <a:pos x="789" y="716"/>
                </a:cxn>
                <a:cxn ang="0">
                  <a:pos x="787" y="613"/>
                </a:cxn>
                <a:cxn ang="0">
                  <a:pos x="715" y="481"/>
                </a:cxn>
                <a:cxn ang="0">
                  <a:pos x="687" y="345"/>
                </a:cxn>
                <a:cxn ang="0">
                  <a:pos x="642" y="266"/>
                </a:cxn>
                <a:cxn ang="0">
                  <a:pos x="573" y="246"/>
                </a:cxn>
                <a:cxn ang="0">
                  <a:pos x="527" y="313"/>
                </a:cxn>
                <a:cxn ang="0">
                  <a:pos x="440" y="285"/>
                </a:cxn>
                <a:cxn ang="0">
                  <a:pos x="344" y="347"/>
                </a:cxn>
                <a:cxn ang="0">
                  <a:pos x="367" y="117"/>
                </a:cxn>
                <a:cxn ang="0">
                  <a:pos x="324" y="124"/>
                </a:cxn>
                <a:cxn ang="0">
                  <a:pos x="295" y="95"/>
                </a:cxn>
                <a:cxn ang="0">
                  <a:pos x="295" y="20"/>
                </a:cxn>
                <a:cxn ang="0">
                  <a:pos x="253" y="6"/>
                </a:cxn>
                <a:cxn ang="0">
                  <a:pos x="199" y="21"/>
                </a:cxn>
              </a:cxnLst>
              <a:rect l="0" t="0" r="r" b="b"/>
              <a:pathLst>
                <a:path w="794" h="1778">
                  <a:moveTo>
                    <a:pt x="199" y="21"/>
                  </a:moveTo>
                  <a:lnTo>
                    <a:pt x="176" y="41"/>
                  </a:lnTo>
                  <a:lnTo>
                    <a:pt x="159" y="73"/>
                  </a:lnTo>
                  <a:lnTo>
                    <a:pt x="111" y="90"/>
                  </a:lnTo>
                  <a:lnTo>
                    <a:pt x="85" y="90"/>
                  </a:lnTo>
                  <a:lnTo>
                    <a:pt x="62" y="87"/>
                  </a:lnTo>
                  <a:lnTo>
                    <a:pt x="48" y="110"/>
                  </a:lnTo>
                  <a:lnTo>
                    <a:pt x="40" y="129"/>
                  </a:lnTo>
                  <a:lnTo>
                    <a:pt x="39" y="174"/>
                  </a:lnTo>
                  <a:lnTo>
                    <a:pt x="33" y="202"/>
                  </a:lnTo>
                  <a:lnTo>
                    <a:pt x="37" y="225"/>
                  </a:lnTo>
                  <a:lnTo>
                    <a:pt x="32" y="238"/>
                  </a:lnTo>
                  <a:lnTo>
                    <a:pt x="25" y="238"/>
                  </a:lnTo>
                  <a:lnTo>
                    <a:pt x="0" y="245"/>
                  </a:lnTo>
                  <a:lnTo>
                    <a:pt x="32" y="292"/>
                  </a:lnTo>
                  <a:lnTo>
                    <a:pt x="36" y="303"/>
                  </a:lnTo>
                  <a:lnTo>
                    <a:pt x="40" y="350"/>
                  </a:lnTo>
                  <a:lnTo>
                    <a:pt x="52" y="358"/>
                  </a:lnTo>
                  <a:lnTo>
                    <a:pt x="99" y="409"/>
                  </a:lnTo>
                  <a:lnTo>
                    <a:pt x="142" y="500"/>
                  </a:lnTo>
                  <a:lnTo>
                    <a:pt x="134" y="515"/>
                  </a:lnTo>
                  <a:lnTo>
                    <a:pt x="114" y="527"/>
                  </a:lnTo>
                  <a:lnTo>
                    <a:pt x="109" y="539"/>
                  </a:lnTo>
                  <a:lnTo>
                    <a:pt x="118" y="603"/>
                  </a:lnTo>
                  <a:lnTo>
                    <a:pt x="111" y="613"/>
                  </a:lnTo>
                  <a:lnTo>
                    <a:pt x="74" y="636"/>
                  </a:lnTo>
                  <a:lnTo>
                    <a:pt x="82" y="656"/>
                  </a:lnTo>
                  <a:lnTo>
                    <a:pt x="110" y="733"/>
                  </a:lnTo>
                  <a:lnTo>
                    <a:pt x="160" y="791"/>
                  </a:lnTo>
                  <a:lnTo>
                    <a:pt x="168" y="816"/>
                  </a:lnTo>
                  <a:lnTo>
                    <a:pt x="172" y="852"/>
                  </a:lnTo>
                  <a:lnTo>
                    <a:pt x="168" y="888"/>
                  </a:lnTo>
                  <a:lnTo>
                    <a:pt x="168" y="900"/>
                  </a:lnTo>
                  <a:lnTo>
                    <a:pt x="216" y="1029"/>
                  </a:lnTo>
                  <a:lnTo>
                    <a:pt x="213" y="1045"/>
                  </a:lnTo>
                  <a:lnTo>
                    <a:pt x="125" y="1218"/>
                  </a:lnTo>
                  <a:lnTo>
                    <a:pt x="119" y="1237"/>
                  </a:lnTo>
                  <a:lnTo>
                    <a:pt x="123" y="1240"/>
                  </a:lnTo>
                  <a:lnTo>
                    <a:pt x="86" y="1376"/>
                  </a:lnTo>
                  <a:lnTo>
                    <a:pt x="78" y="1417"/>
                  </a:lnTo>
                  <a:lnTo>
                    <a:pt x="80" y="1449"/>
                  </a:lnTo>
                  <a:lnTo>
                    <a:pt x="90" y="1468"/>
                  </a:lnTo>
                  <a:lnTo>
                    <a:pt x="99" y="1461"/>
                  </a:lnTo>
                  <a:lnTo>
                    <a:pt x="114" y="1456"/>
                  </a:lnTo>
                  <a:lnTo>
                    <a:pt x="135" y="1477"/>
                  </a:lnTo>
                  <a:lnTo>
                    <a:pt x="148" y="1486"/>
                  </a:lnTo>
                  <a:lnTo>
                    <a:pt x="162" y="1502"/>
                  </a:lnTo>
                  <a:lnTo>
                    <a:pt x="171" y="1530"/>
                  </a:lnTo>
                  <a:lnTo>
                    <a:pt x="188" y="1568"/>
                  </a:lnTo>
                  <a:lnTo>
                    <a:pt x="204" y="1566"/>
                  </a:lnTo>
                  <a:lnTo>
                    <a:pt x="215" y="1575"/>
                  </a:lnTo>
                  <a:lnTo>
                    <a:pt x="222" y="1598"/>
                  </a:lnTo>
                  <a:lnTo>
                    <a:pt x="220" y="1612"/>
                  </a:lnTo>
                  <a:lnTo>
                    <a:pt x="224" y="1640"/>
                  </a:lnTo>
                  <a:lnTo>
                    <a:pt x="241" y="1660"/>
                  </a:lnTo>
                  <a:lnTo>
                    <a:pt x="254" y="1663"/>
                  </a:lnTo>
                  <a:lnTo>
                    <a:pt x="273" y="1652"/>
                  </a:lnTo>
                  <a:lnTo>
                    <a:pt x="278" y="1661"/>
                  </a:lnTo>
                  <a:lnTo>
                    <a:pt x="273" y="1682"/>
                  </a:lnTo>
                  <a:lnTo>
                    <a:pt x="291" y="1674"/>
                  </a:lnTo>
                  <a:lnTo>
                    <a:pt x="317" y="1674"/>
                  </a:lnTo>
                  <a:lnTo>
                    <a:pt x="323" y="1698"/>
                  </a:lnTo>
                  <a:lnTo>
                    <a:pt x="342" y="1704"/>
                  </a:lnTo>
                  <a:lnTo>
                    <a:pt x="354" y="1716"/>
                  </a:lnTo>
                  <a:lnTo>
                    <a:pt x="356" y="1728"/>
                  </a:lnTo>
                  <a:lnTo>
                    <a:pt x="359" y="1739"/>
                  </a:lnTo>
                  <a:lnTo>
                    <a:pt x="348" y="1760"/>
                  </a:lnTo>
                  <a:lnTo>
                    <a:pt x="354" y="1772"/>
                  </a:lnTo>
                  <a:lnTo>
                    <a:pt x="363" y="1778"/>
                  </a:lnTo>
                  <a:lnTo>
                    <a:pt x="373" y="1757"/>
                  </a:lnTo>
                  <a:lnTo>
                    <a:pt x="385" y="1742"/>
                  </a:lnTo>
                  <a:lnTo>
                    <a:pt x="400" y="1751"/>
                  </a:lnTo>
                  <a:lnTo>
                    <a:pt x="401" y="1776"/>
                  </a:lnTo>
                  <a:lnTo>
                    <a:pt x="430" y="1771"/>
                  </a:lnTo>
                  <a:lnTo>
                    <a:pt x="436" y="1741"/>
                  </a:lnTo>
                  <a:lnTo>
                    <a:pt x="457" y="1723"/>
                  </a:lnTo>
                  <a:lnTo>
                    <a:pt x="461" y="1705"/>
                  </a:lnTo>
                  <a:lnTo>
                    <a:pt x="422" y="1668"/>
                  </a:lnTo>
                  <a:lnTo>
                    <a:pt x="410" y="1637"/>
                  </a:lnTo>
                  <a:lnTo>
                    <a:pt x="397" y="1626"/>
                  </a:lnTo>
                  <a:lnTo>
                    <a:pt x="376" y="1628"/>
                  </a:lnTo>
                  <a:lnTo>
                    <a:pt x="352" y="1622"/>
                  </a:lnTo>
                  <a:lnTo>
                    <a:pt x="317" y="1608"/>
                  </a:lnTo>
                  <a:lnTo>
                    <a:pt x="310" y="1600"/>
                  </a:lnTo>
                  <a:lnTo>
                    <a:pt x="290" y="1554"/>
                  </a:lnTo>
                  <a:lnTo>
                    <a:pt x="286" y="1514"/>
                  </a:lnTo>
                  <a:lnTo>
                    <a:pt x="287" y="1500"/>
                  </a:lnTo>
                  <a:lnTo>
                    <a:pt x="277" y="1449"/>
                  </a:lnTo>
                  <a:lnTo>
                    <a:pt x="270" y="1424"/>
                  </a:lnTo>
                  <a:lnTo>
                    <a:pt x="258" y="1429"/>
                  </a:lnTo>
                  <a:lnTo>
                    <a:pt x="250" y="1419"/>
                  </a:lnTo>
                  <a:lnTo>
                    <a:pt x="245" y="1403"/>
                  </a:lnTo>
                  <a:lnTo>
                    <a:pt x="248" y="1378"/>
                  </a:lnTo>
                  <a:lnTo>
                    <a:pt x="248" y="1362"/>
                  </a:lnTo>
                  <a:lnTo>
                    <a:pt x="241" y="1343"/>
                  </a:lnTo>
                  <a:lnTo>
                    <a:pt x="229" y="1339"/>
                  </a:lnTo>
                  <a:lnTo>
                    <a:pt x="213" y="1346"/>
                  </a:lnTo>
                  <a:lnTo>
                    <a:pt x="188" y="1350"/>
                  </a:lnTo>
                  <a:lnTo>
                    <a:pt x="178" y="1341"/>
                  </a:lnTo>
                  <a:lnTo>
                    <a:pt x="171" y="1325"/>
                  </a:lnTo>
                  <a:lnTo>
                    <a:pt x="166" y="1263"/>
                  </a:lnTo>
                  <a:lnTo>
                    <a:pt x="178" y="1195"/>
                  </a:lnTo>
                  <a:lnTo>
                    <a:pt x="248" y="1006"/>
                  </a:lnTo>
                  <a:lnTo>
                    <a:pt x="241" y="953"/>
                  </a:lnTo>
                  <a:lnTo>
                    <a:pt x="254" y="916"/>
                  </a:lnTo>
                  <a:lnTo>
                    <a:pt x="260" y="898"/>
                  </a:lnTo>
                  <a:lnTo>
                    <a:pt x="250" y="867"/>
                  </a:lnTo>
                  <a:lnTo>
                    <a:pt x="261" y="851"/>
                  </a:lnTo>
                  <a:lnTo>
                    <a:pt x="282" y="837"/>
                  </a:lnTo>
                  <a:lnTo>
                    <a:pt x="303" y="836"/>
                  </a:lnTo>
                  <a:lnTo>
                    <a:pt x="314" y="842"/>
                  </a:lnTo>
                  <a:lnTo>
                    <a:pt x="347" y="844"/>
                  </a:lnTo>
                  <a:lnTo>
                    <a:pt x="351" y="854"/>
                  </a:lnTo>
                  <a:lnTo>
                    <a:pt x="342" y="921"/>
                  </a:lnTo>
                  <a:lnTo>
                    <a:pt x="342" y="935"/>
                  </a:lnTo>
                  <a:lnTo>
                    <a:pt x="357" y="935"/>
                  </a:lnTo>
                  <a:lnTo>
                    <a:pt x="371" y="944"/>
                  </a:lnTo>
                  <a:lnTo>
                    <a:pt x="388" y="949"/>
                  </a:lnTo>
                  <a:lnTo>
                    <a:pt x="413" y="937"/>
                  </a:lnTo>
                  <a:lnTo>
                    <a:pt x="426" y="939"/>
                  </a:lnTo>
                  <a:lnTo>
                    <a:pt x="446" y="946"/>
                  </a:lnTo>
                  <a:lnTo>
                    <a:pt x="485" y="994"/>
                  </a:lnTo>
                  <a:lnTo>
                    <a:pt x="506" y="999"/>
                  </a:lnTo>
                  <a:lnTo>
                    <a:pt x="518" y="1008"/>
                  </a:lnTo>
                  <a:lnTo>
                    <a:pt x="519" y="1011"/>
                  </a:lnTo>
                  <a:lnTo>
                    <a:pt x="526" y="1002"/>
                  </a:lnTo>
                  <a:lnTo>
                    <a:pt x="519" y="976"/>
                  </a:lnTo>
                  <a:lnTo>
                    <a:pt x="497" y="939"/>
                  </a:lnTo>
                  <a:lnTo>
                    <a:pt x="487" y="904"/>
                  </a:lnTo>
                  <a:lnTo>
                    <a:pt x="486" y="870"/>
                  </a:lnTo>
                  <a:lnTo>
                    <a:pt x="489" y="849"/>
                  </a:lnTo>
                  <a:lnTo>
                    <a:pt x="497" y="832"/>
                  </a:lnTo>
                  <a:lnTo>
                    <a:pt x="536" y="767"/>
                  </a:lnTo>
                  <a:lnTo>
                    <a:pt x="560" y="742"/>
                  </a:lnTo>
                  <a:lnTo>
                    <a:pt x="576" y="737"/>
                  </a:lnTo>
                  <a:lnTo>
                    <a:pt x="629" y="733"/>
                  </a:lnTo>
                  <a:lnTo>
                    <a:pt x="663" y="737"/>
                  </a:lnTo>
                  <a:lnTo>
                    <a:pt x="687" y="731"/>
                  </a:lnTo>
                  <a:lnTo>
                    <a:pt x="740" y="740"/>
                  </a:lnTo>
                  <a:lnTo>
                    <a:pt x="753" y="749"/>
                  </a:lnTo>
                  <a:lnTo>
                    <a:pt x="789" y="716"/>
                  </a:lnTo>
                  <a:lnTo>
                    <a:pt x="794" y="691"/>
                  </a:lnTo>
                  <a:lnTo>
                    <a:pt x="794" y="640"/>
                  </a:lnTo>
                  <a:lnTo>
                    <a:pt x="787" y="613"/>
                  </a:lnTo>
                  <a:lnTo>
                    <a:pt x="769" y="576"/>
                  </a:lnTo>
                  <a:lnTo>
                    <a:pt x="724" y="507"/>
                  </a:lnTo>
                  <a:lnTo>
                    <a:pt x="715" y="481"/>
                  </a:lnTo>
                  <a:lnTo>
                    <a:pt x="710" y="462"/>
                  </a:lnTo>
                  <a:lnTo>
                    <a:pt x="707" y="379"/>
                  </a:lnTo>
                  <a:lnTo>
                    <a:pt x="687" y="345"/>
                  </a:lnTo>
                  <a:lnTo>
                    <a:pt x="657" y="310"/>
                  </a:lnTo>
                  <a:lnTo>
                    <a:pt x="645" y="280"/>
                  </a:lnTo>
                  <a:lnTo>
                    <a:pt x="642" y="266"/>
                  </a:lnTo>
                  <a:lnTo>
                    <a:pt x="631" y="257"/>
                  </a:lnTo>
                  <a:lnTo>
                    <a:pt x="592" y="246"/>
                  </a:lnTo>
                  <a:lnTo>
                    <a:pt x="573" y="246"/>
                  </a:lnTo>
                  <a:lnTo>
                    <a:pt x="560" y="271"/>
                  </a:lnTo>
                  <a:lnTo>
                    <a:pt x="551" y="299"/>
                  </a:lnTo>
                  <a:lnTo>
                    <a:pt x="527" y="313"/>
                  </a:lnTo>
                  <a:lnTo>
                    <a:pt x="519" y="317"/>
                  </a:lnTo>
                  <a:lnTo>
                    <a:pt x="455" y="283"/>
                  </a:lnTo>
                  <a:lnTo>
                    <a:pt x="440" y="285"/>
                  </a:lnTo>
                  <a:lnTo>
                    <a:pt x="372" y="372"/>
                  </a:lnTo>
                  <a:lnTo>
                    <a:pt x="351" y="365"/>
                  </a:lnTo>
                  <a:lnTo>
                    <a:pt x="344" y="347"/>
                  </a:lnTo>
                  <a:lnTo>
                    <a:pt x="346" y="320"/>
                  </a:lnTo>
                  <a:lnTo>
                    <a:pt x="378" y="188"/>
                  </a:lnTo>
                  <a:lnTo>
                    <a:pt x="367" y="117"/>
                  </a:lnTo>
                  <a:lnTo>
                    <a:pt x="364" y="111"/>
                  </a:lnTo>
                  <a:lnTo>
                    <a:pt x="347" y="113"/>
                  </a:lnTo>
                  <a:lnTo>
                    <a:pt x="324" y="124"/>
                  </a:lnTo>
                  <a:lnTo>
                    <a:pt x="307" y="124"/>
                  </a:lnTo>
                  <a:lnTo>
                    <a:pt x="298" y="115"/>
                  </a:lnTo>
                  <a:lnTo>
                    <a:pt x="295" y="95"/>
                  </a:lnTo>
                  <a:lnTo>
                    <a:pt x="299" y="51"/>
                  </a:lnTo>
                  <a:lnTo>
                    <a:pt x="299" y="28"/>
                  </a:lnTo>
                  <a:lnTo>
                    <a:pt x="295" y="20"/>
                  </a:lnTo>
                  <a:lnTo>
                    <a:pt x="282" y="9"/>
                  </a:lnTo>
                  <a:lnTo>
                    <a:pt x="258" y="0"/>
                  </a:lnTo>
                  <a:lnTo>
                    <a:pt x="253" y="6"/>
                  </a:lnTo>
                  <a:lnTo>
                    <a:pt x="248" y="9"/>
                  </a:lnTo>
                  <a:lnTo>
                    <a:pt x="217" y="13"/>
                  </a:lnTo>
                  <a:lnTo>
                    <a:pt x="199" y="21"/>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28" name="Freeform 133"/>
            <p:cNvSpPr>
              <a:spLocks/>
            </p:cNvSpPr>
            <p:nvPr>
              <p:custDataLst>
                <p:tags r:id="rId43"/>
              </p:custDataLst>
            </p:nvPr>
          </p:nvSpPr>
          <p:spPr bwMode="invGray">
            <a:xfrm>
              <a:off x="4386709" y="3593353"/>
              <a:ext cx="150884" cy="103008"/>
            </a:xfrm>
            <a:custGeom>
              <a:avLst/>
              <a:gdLst/>
              <a:ahLst/>
              <a:cxnLst>
                <a:cxn ang="0">
                  <a:pos x="645" y="94"/>
                </a:cxn>
                <a:cxn ang="0">
                  <a:pos x="616" y="136"/>
                </a:cxn>
                <a:cxn ang="0">
                  <a:pos x="585" y="166"/>
                </a:cxn>
                <a:cxn ang="0">
                  <a:pos x="557" y="191"/>
                </a:cxn>
                <a:cxn ang="0">
                  <a:pos x="580" y="222"/>
                </a:cxn>
                <a:cxn ang="0">
                  <a:pos x="553" y="242"/>
                </a:cxn>
                <a:cxn ang="0">
                  <a:pos x="541" y="235"/>
                </a:cxn>
                <a:cxn ang="0">
                  <a:pos x="540" y="245"/>
                </a:cxn>
                <a:cxn ang="0">
                  <a:pos x="544" y="275"/>
                </a:cxn>
                <a:cxn ang="0">
                  <a:pos x="553" y="298"/>
                </a:cxn>
                <a:cxn ang="0">
                  <a:pos x="499" y="325"/>
                </a:cxn>
                <a:cxn ang="0">
                  <a:pos x="469" y="325"/>
                </a:cxn>
                <a:cxn ang="0">
                  <a:pos x="454" y="312"/>
                </a:cxn>
                <a:cxn ang="0">
                  <a:pos x="448" y="286"/>
                </a:cxn>
                <a:cxn ang="0">
                  <a:pos x="421" y="309"/>
                </a:cxn>
                <a:cxn ang="0">
                  <a:pos x="360" y="385"/>
                </a:cxn>
                <a:cxn ang="0">
                  <a:pos x="319" y="455"/>
                </a:cxn>
                <a:cxn ang="0">
                  <a:pos x="183" y="503"/>
                </a:cxn>
                <a:cxn ang="0">
                  <a:pos x="143" y="602"/>
                </a:cxn>
                <a:cxn ang="0">
                  <a:pos x="158" y="659"/>
                </a:cxn>
                <a:cxn ang="0">
                  <a:pos x="127" y="663"/>
                </a:cxn>
                <a:cxn ang="0">
                  <a:pos x="76" y="630"/>
                </a:cxn>
                <a:cxn ang="0">
                  <a:pos x="21" y="618"/>
                </a:cxn>
                <a:cxn ang="0">
                  <a:pos x="0" y="595"/>
                </a:cxn>
                <a:cxn ang="0">
                  <a:pos x="24" y="652"/>
                </a:cxn>
                <a:cxn ang="0">
                  <a:pos x="82" y="708"/>
                </a:cxn>
                <a:cxn ang="0">
                  <a:pos x="143" y="701"/>
                </a:cxn>
                <a:cxn ang="0">
                  <a:pos x="176" y="712"/>
                </a:cxn>
                <a:cxn ang="0">
                  <a:pos x="242" y="691"/>
                </a:cxn>
                <a:cxn ang="0">
                  <a:pos x="283" y="640"/>
                </a:cxn>
                <a:cxn ang="0">
                  <a:pos x="323" y="643"/>
                </a:cxn>
                <a:cxn ang="0">
                  <a:pos x="396" y="675"/>
                </a:cxn>
                <a:cxn ang="0">
                  <a:pos x="429" y="656"/>
                </a:cxn>
                <a:cxn ang="0">
                  <a:pos x="488" y="636"/>
                </a:cxn>
                <a:cxn ang="0">
                  <a:pos x="546" y="526"/>
                </a:cxn>
                <a:cxn ang="0">
                  <a:pos x="552" y="469"/>
                </a:cxn>
                <a:cxn ang="0">
                  <a:pos x="590" y="436"/>
                </a:cxn>
                <a:cxn ang="0">
                  <a:pos x="590" y="355"/>
                </a:cxn>
                <a:cxn ang="0">
                  <a:pos x="618" y="312"/>
                </a:cxn>
                <a:cxn ang="0">
                  <a:pos x="700" y="321"/>
                </a:cxn>
                <a:cxn ang="0">
                  <a:pos x="748" y="321"/>
                </a:cxn>
                <a:cxn ang="0">
                  <a:pos x="789" y="342"/>
                </a:cxn>
                <a:cxn ang="0">
                  <a:pos x="843" y="323"/>
                </a:cxn>
                <a:cxn ang="0">
                  <a:pos x="871" y="297"/>
                </a:cxn>
                <a:cxn ang="0">
                  <a:pos x="827" y="245"/>
                </a:cxn>
                <a:cxn ang="0">
                  <a:pos x="874" y="235"/>
                </a:cxn>
                <a:cxn ang="0">
                  <a:pos x="919" y="224"/>
                </a:cxn>
                <a:cxn ang="0">
                  <a:pos x="934" y="203"/>
                </a:cxn>
                <a:cxn ang="0">
                  <a:pos x="915" y="182"/>
                </a:cxn>
                <a:cxn ang="0">
                  <a:pos x="857" y="145"/>
                </a:cxn>
                <a:cxn ang="0">
                  <a:pos x="808" y="155"/>
                </a:cxn>
                <a:cxn ang="0">
                  <a:pos x="818" y="117"/>
                </a:cxn>
                <a:cxn ang="0">
                  <a:pos x="768" y="120"/>
                </a:cxn>
                <a:cxn ang="0">
                  <a:pos x="785" y="60"/>
                </a:cxn>
                <a:cxn ang="0">
                  <a:pos x="737" y="7"/>
                </a:cxn>
                <a:cxn ang="0">
                  <a:pos x="708" y="25"/>
                </a:cxn>
                <a:cxn ang="0">
                  <a:pos x="669" y="64"/>
                </a:cxn>
              </a:cxnLst>
              <a:rect l="0" t="0" r="r" b="b"/>
              <a:pathLst>
                <a:path w="934" h="723">
                  <a:moveTo>
                    <a:pt x="669" y="64"/>
                  </a:moveTo>
                  <a:lnTo>
                    <a:pt x="645" y="94"/>
                  </a:lnTo>
                  <a:lnTo>
                    <a:pt x="633" y="120"/>
                  </a:lnTo>
                  <a:lnTo>
                    <a:pt x="616" y="136"/>
                  </a:lnTo>
                  <a:lnTo>
                    <a:pt x="608" y="168"/>
                  </a:lnTo>
                  <a:lnTo>
                    <a:pt x="585" y="166"/>
                  </a:lnTo>
                  <a:lnTo>
                    <a:pt x="567" y="170"/>
                  </a:lnTo>
                  <a:lnTo>
                    <a:pt x="557" y="191"/>
                  </a:lnTo>
                  <a:lnTo>
                    <a:pt x="579" y="210"/>
                  </a:lnTo>
                  <a:lnTo>
                    <a:pt x="580" y="222"/>
                  </a:lnTo>
                  <a:lnTo>
                    <a:pt x="573" y="237"/>
                  </a:lnTo>
                  <a:lnTo>
                    <a:pt x="553" y="242"/>
                  </a:lnTo>
                  <a:lnTo>
                    <a:pt x="551" y="242"/>
                  </a:lnTo>
                  <a:lnTo>
                    <a:pt x="541" y="235"/>
                  </a:lnTo>
                  <a:lnTo>
                    <a:pt x="534" y="237"/>
                  </a:lnTo>
                  <a:lnTo>
                    <a:pt x="540" y="245"/>
                  </a:lnTo>
                  <a:lnTo>
                    <a:pt x="546" y="270"/>
                  </a:lnTo>
                  <a:lnTo>
                    <a:pt x="544" y="275"/>
                  </a:lnTo>
                  <a:lnTo>
                    <a:pt x="544" y="288"/>
                  </a:lnTo>
                  <a:lnTo>
                    <a:pt x="553" y="298"/>
                  </a:lnTo>
                  <a:lnTo>
                    <a:pt x="553" y="304"/>
                  </a:lnTo>
                  <a:lnTo>
                    <a:pt x="499" y="325"/>
                  </a:lnTo>
                  <a:lnTo>
                    <a:pt x="482" y="339"/>
                  </a:lnTo>
                  <a:lnTo>
                    <a:pt x="469" y="325"/>
                  </a:lnTo>
                  <a:lnTo>
                    <a:pt x="465" y="312"/>
                  </a:lnTo>
                  <a:lnTo>
                    <a:pt x="454" y="312"/>
                  </a:lnTo>
                  <a:lnTo>
                    <a:pt x="451" y="293"/>
                  </a:lnTo>
                  <a:lnTo>
                    <a:pt x="448" y="286"/>
                  </a:lnTo>
                  <a:lnTo>
                    <a:pt x="442" y="289"/>
                  </a:lnTo>
                  <a:lnTo>
                    <a:pt x="421" y="309"/>
                  </a:lnTo>
                  <a:lnTo>
                    <a:pt x="383" y="367"/>
                  </a:lnTo>
                  <a:lnTo>
                    <a:pt x="360" y="385"/>
                  </a:lnTo>
                  <a:lnTo>
                    <a:pt x="336" y="438"/>
                  </a:lnTo>
                  <a:lnTo>
                    <a:pt x="319" y="455"/>
                  </a:lnTo>
                  <a:lnTo>
                    <a:pt x="208" y="489"/>
                  </a:lnTo>
                  <a:lnTo>
                    <a:pt x="183" y="503"/>
                  </a:lnTo>
                  <a:lnTo>
                    <a:pt x="159" y="570"/>
                  </a:lnTo>
                  <a:lnTo>
                    <a:pt x="143" y="602"/>
                  </a:lnTo>
                  <a:lnTo>
                    <a:pt x="135" y="630"/>
                  </a:lnTo>
                  <a:lnTo>
                    <a:pt x="158" y="659"/>
                  </a:lnTo>
                  <a:lnTo>
                    <a:pt x="143" y="664"/>
                  </a:lnTo>
                  <a:lnTo>
                    <a:pt x="127" y="663"/>
                  </a:lnTo>
                  <a:lnTo>
                    <a:pt x="95" y="640"/>
                  </a:lnTo>
                  <a:lnTo>
                    <a:pt x="76" y="630"/>
                  </a:lnTo>
                  <a:lnTo>
                    <a:pt x="39" y="625"/>
                  </a:lnTo>
                  <a:lnTo>
                    <a:pt x="21" y="618"/>
                  </a:lnTo>
                  <a:lnTo>
                    <a:pt x="4" y="596"/>
                  </a:lnTo>
                  <a:lnTo>
                    <a:pt x="0" y="595"/>
                  </a:lnTo>
                  <a:lnTo>
                    <a:pt x="13" y="636"/>
                  </a:lnTo>
                  <a:lnTo>
                    <a:pt x="24" y="652"/>
                  </a:lnTo>
                  <a:lnTo>
                    <a:pt x="69" y="703"/>
                  </a:lnTo>
                  <a:lnTo>
                    <a:pt x="82" y="708"/>
                  </a:lnTo>
                  <a:lnTo>
                    <a:pt x="101" y="723"/>
                  </a:lnTo>
                  <a:lnTo>
                    <a:pt x="143" y="701"/>
                  </a:lnTo>
                  <a:lnTo>
                    <a:pt x="155" y="701"/>
                  </a:lnTo>
                  <a:lnTo>
                    <a:pt x="176" y="712"/>
                  </a:lnTo>
                  <a:lnTo>
                    <a:pt x="200" y="719"/>
                  </a:lnTo>
                  <a:lnTo>
                    <a:pt x="242" y="691"/>
                  </a:lnTo>
                  <a:lnTo>
                    <a:pt x="260" y="664"/>
                  </a:lnTo>
                  <a:lnTo>
                    <a:pt x="283" y="640"/>
                  </a:lnTo>
                  <a:lnTo>
                    <a:pt x="304" y="636"/>
                  </a:lnTo>
                  <a:lnTo>
                    <a:pt x="323" y="643"/>
                  </a:lnTo>
                  <a:lnTo>
                    <a:pt x="371" y="668"/>
                  </a:lnTo>
                  <a:lnTo>
                    <a:pt x="396" y="675"/>
                  </a:lnTo>
                  <a:lnTo>
                    <a:pt x="408" y="673"/>
                  </a:lnTo>
                  <a:lnTo>
                    <a:pt x="429" y="656"/>
                  </a:lnTo>
                  <a:lnTo>
                    <a:pt x="449" y="647"/>
                  </a:lnTo>
                  <a:lnTo>
                    <a:pt x="488" y="636"/>
                  </a:lnTo>
                  <a:lnTo>
                    <a:pt x="504" y="621"/>
                  </a:lnTo>
                  <a:lnTo>
                    <a:pt x="546" y="526"/>
                  </a:lnTo>
                  <a:lnTo>
                    <a:pt x="543" y="487"/>
                  </a:lnTo>
                  <a:lnTo>
                    <a:pt x="552" y="469"/>
                  </a:lnTo>
                  <a:lnTo>
                    <a:pt x="580" y="457"/>
                  </a:lnTo>
                  <a:lnTo>
                    <a:pt x="590" y="436"/>
                  </a:lnTo>
                  <a:lnTo>
                    <a:pt x="585" y="385"/>
                  </a:lnTo>
                  <a:lnTo>
                    <a:pt x="590" y="355"/>
                  </a:lnTo>
                  <a:lnTo>
                    <a:pt x="608" y="321"/>
                  </a:lnTo>
                  <a:lnTo>
                    <a:pt x="618" y="312"/>
                  </a:lnTo>
                  <a:lnTo>
                    <a:pt x="671" y="316"/>
                  </a:lnTo>
                  <a:lnTo>
                    <a:pt x="700" y="321"/>
                  </a:lnTo>
                  <a:lnTo>
                    <a:pt x="728" y="319"/>
                  </a:lnTo>
                  <a:lnTo>
                    <a:pt x="748" y="321"/>
                  </a:lnTo>
                  <a:lnTo>
                    <a:pt x="781" y="337"/>
                  </a:lnTo>
                  <a:lnTo>
                    <a:pt x="789" y="342"/>
                  </a:lnTo>
                  <a:lnTo>
                    <a:pt x="792" y="334"/>
                  </a:lnTo>
                  <a:lnTo>
                    <a:pt x="843" y="323"/>
                  </a:lnTo>
                  <a:lnTo>
                    <a:pt x="863" y="312"/>
                  </a:lnTo>
                  <a:lnTo>
                    <a:pt x="871" y="297"/>
                  </a:lnTo>
                  <a:lnTo>
                    <a:pt x="831" y="259"/>
                  </a:lnTo>
                  <a:lnTo>
                    <a:pt x="827" y="245"/>
                  </a:lnTo>
                  <a:lnTo>
                    <a:pt x="842" y="229"/>
                  </a:lnTo>
                  <a:lnTo>
                    <a:pt x="874" y="235"/>
                  </a:lnTo>
                  <a:lnTo>
                    <a:pt x="899" y="233"/>
                  </a:lnTo>
                  <a:lnTo>
                    <a:pt x="919" y="224"/>
                  </a:lnTo>
                  <a:lnTo>
                    <a:pt x="927" y="217"/>
                  </a:lnTo>
                  <a:lnTo>
                    <a:pt x="934" y="203"/>
                  </a:lnTo>
                  <a:lnTo>
                    <a:pt x="929" y="191"/>
                  </a:lnTo>
                  <a:lnTo>
                    <a:pt x="915" y="182"/>
                  </a:lnTo>
                  <a:lnTo>
                    <a:pt x="869" y="148"/>
                  </a:lnTo>
                  <a:lnTo>
                    <a:pt x="857" y="145"/>
                  </a:lnTo>
                  <a:lnTo>
                    <a:pt x="842" y="150"/>
                  </a:lnTo>
                  <a:lnTo>
                    <a:pt x="808" y="155"/>
                  </a:lnTo>
                  <a:lnTo>
                    <a:pt x="825" y="129"/>
                  </a:lnTo>
                  <a:lnTo>
                    <a:pt x="818" y="117"/>
                  </a:lnTo>
                  <a:lnTo>
                    <a:pt x="771" y="131"/>
                  </a:lnTo>
                  <a:lnTo>
                    <a:pt x="768" y="120"/>
                  </a:lnTo>
                  <a:lnTo>
                    <a:pt x="788" y="78"/>
                  </a:lnTo>
                  <a:lnTo>
                    <a:pt x="785" y="60"/>
                  </a:lnTo>
                  <a:lnTo>
                    <a:pt x="751" y="34"/>
                  </a:lnTo>
                  <a:lnTo>
                    <a:pt x="737" y="7"/>
                  </a:lnTo>
                  <a:lnTo>
                    <a:pt x="724" y="30"/>
                  </a:lnTo>
                  <a:lnTo>
                    <a:pt x="708" y="25"/>
                  </a:lnTo>
                  <a:lnTo>
                    <a:pt x="694" y="0"/>
                  </a:lnTo>
                  <a:lnTo>
                    <a:pt x="669" y="64"/>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29" name="Freeform 134"/>
            <p:cNvSpPr>
              <a:spLocks/>
            </p:cNvSpPr>
            <p:nvPr>
              <p:custDataLst>
                <p:tags r:id="rId44"/>
              </p:custDataLst>
            </p:nvPr>
          </p:nvSpPr>
          <p:spPr bwMode="invGray">
            <a:xfrm>
              <a:off x="4239446" y="3600945"/>
              <a:ext cx="63975" cy="85660"/>
            </a:xfrm>
            <a:custGeom>
              <a:avLst/>
              <a:gdLst/>
              <a:ahLst/>
              <a:cxnLst>
                <a:cxn ang="0">
                  <a:pos x="191" y="31"/>
                </a:cxn>
                <a:cxn ang="0">
                  <a:pos x="190" y="31"/>
                </a:cxn>
                <a:cxn ang="0">
                  <a:pos x="186" y="49"/>
                </a:cxn>
                <a:cxn ang="0">
                  <a:pos x="165" y="67"/>
                </a:cxn>
                <a:cxn ang="0">
                  <a:pos x="159" y="97"/>
                </a:cxn>
                <a:cxn ang="0">
                  <a:pos x="130" y="102"/>
                </a:cxn>
                <a:cxn ang="0">
                  <a:pos x="129" y="77"/>
                </a:cxn>
                <a:cxn ang="0">
                  <a:pos x="114" y="68"/>
                </a:cxn>
                <a:cxn ang="0">
                  <a:pos x="102" y="83"/>
                </a:cxn>
                <a:cxn ang="0">
                  <a:pos x="92" y="104"/>
                </a:cxn>
                <a:cxn ang="0">
                  <a:pos x="83" y="98"/>
                </a:cxn>
                <a:cxn ang="0">
                  <a:pos x="77" y="86"/>
                </a:cxn>
                <a:cxn ang="0">
                  <a:pos x="88" y="65"/>
                </a:cxn>
                <a:cxn ang="0">
                  <a:pos x="85" y="54"/>
                </a:cxn>
                <a:cxn ang="0">
                  <a:pos x="83" y="42"/>
                </a:cxn>
                <a:cxn ang="0">
                  <a:pos x="71" y="30"/>
                </a:cxn>
                <a:cxn ang="0">
                  <a:pos x="52" y="24"/>
                </a:cxn>
                <a:cxn ang="0">
                  <a:pos x="46" y="0"/>
                </a:cxn>
                <a:cxn ang="0">
                  <a:pos x="20" y="0"/>
                </a:cxn>
                <a:cxn ang="0">
                  <a:pos x="2" y="8"/>
                </a:cxn>
                <a:cxn ang="0">
                  <a:pos x="0" y="28"/>
                </a:cxn>
                <a:cxn ang="0">
                  <a:pos x="24" y="164"/>
                </a:cxn>
                <a:cxn ang="0">
                  <a:pos x="42" y="197"/>
                </a:cxn>
                <a:cxn ang="0">
                  <a:pos x="46" y="218"/>
                </a:cxn>
                <a:cxn ang="0">
                  <a:pos x="43" y="259"/>
                </a:cxn>
                <a:cxn ang="0">
                  <a:pos x="52" y="294"/>
                </a:cxn>
                <a:cxn ang="0">
                  <a:pos x="91" y="337"/>
                </a:cxn>
                <a:cxn ang="0">
                  <a:pos x="110" y="374"/>
                </a:cxn>
                <a:cxn ang="0">
                  <a:pos x="117" y="425"/>
                </a:cxn>
                <a:cxn ang="0">
                  <a:pos x="126" y="439"/>
                </a:cxn>
                <a:cxn ang="0">
                  <a:pos x="292" y="562"/>
                </a:cxn>
                <a:cxn ang="0">
                  <a:pos x="314" y="586"/>
                </a:cxn>
                <a:cxn ang="0">
                  <a:pos x="322" y="590"/>
                </a:cxn>
                <a:cxn ang="0">
                  <a:pos x="339" y="583"/>
                </a:cxn>
                <a:cxn ang="0">
                  <a:pos x="379" y="584"/>
                </a:cxn>
                <a:cxn ang="0">
                  <a:pos x="396" y="588"/>
                </a:cxn>
                <a:cxn ang="0">
                  <a:pos x="362" y="497"/>
                </a:cxn>
                <a:cxn ang="0">
                  <a:pos x="347" y="469"/>
                </a:cxn>
                <a:cxn ang="0">
                  <a:pos x="323" y="442"/>
                </a:cxn>
                <a:cxn ang="0">
                  <a:pos x="314" y="423"/>
                </a:cxn>
                <a:cxn ang="0">
                  <a:pos x="310" y="396"/>
                </a:cxn>
                <a:cxn ang="0">
                  <a:pos x="314" y="363"/>
                </a:cxn>
                <a:cxn ang="0">
                  <a:pos x="310" y="307"/>
                </a:cxn>
                <a:cxn ang="0">
                  <a:pos x="317" y="218"/>
                </a:cxn>
                <a:cxn ang="0">
                  <a:pos x="314" y="188"/>
                </a:cxn>
                <a:cxn ang="0">
                  <a:pos x="214" y="37"/>
                </a:cxn>
                <a:cxn ang="0">
                  <a:pos x="191" y="31"/>
                </a:cxn>
              </a:cxnLst>
              <a:rect l="0" t="0" r="r" b="b"/>
              <a:pathLst>
                <a:path w="396" h="590">
                  <a:moveTo>
                    <a:pt x="191" y="31"/>
                  </a:moveTo>
                  <a:lnTo>
                    <a:pt x="190" y="31"/>
                  </a:lnTo>
                  <a:lnTo>
                    <a:pt x="186" y="49"/>
                  </a:lnTo>
                  <a:lnTo>
                    <a:pt x="165" y="67"/>
                  </a:lnTo>
                  <a:lnTo>
                    <a:pt x="159" y="97"/>
                  </a:lnTo>
                  <a:lnTo>
                    <a:pt x="130" y="102"/>
                  </a:lnTo>
                  <a:lnTo>
                    <a:pt x="129" y="77"/>
                  </a:lnTo>
                  <a:lnTo>
                    <a:pt x="114" y="68"/>
                  </a:lnTo>
                  <a:lnTo>
                    <a:pt x="102" y="83"/>
                  </a:lnTo>
                  <a:lnTo>
                    <a:pt x="92" y="104"/>
                  </a:lnTo>
                  <a:lnTo>
                    <a:pt x="83" y="98"/>
                  </a:lnTo>
                  <a:lnTo>
                    <a:pt x="77" y="86"/>
                  </a:lnTo>
                  <a:lnTo>
                    <a:pt x="88" y="65"/>
                  </a:lnTo>
                  <a:lnTo>
                    <a:pt x="85" y="54"/>
                  </a:lnTo>
                  <a:lnTo>
                    <a:pt x="83" y="42"/>
                  </a:lnTo>
                  <a:lnTo>
                    <a:pt x="71" y="30"/>
                  </a:lnTo>
                  <a:lnTo>
                    <a:pt x="52" y="24"/>
                  </a:lnTo>
                  <a:lnTo>
                    <a:pt x="46" y="0"/>
                  </a:lnTo>
                  <a:lnTo>
                    <a:pt x="20" y="0"/>
                  </a:lnTo>
                  <a:lnTo>
                    <a:pt x="2" y="8"/>
                  </a:lnTo>
                  <a:lnTo>
                    <a:pt x="0" y="28"/>
                  </a:lnTo>
                  <a:lnTo>
                    <a:pt x="24" y="164"/>
                  </a:lnTo>
                  <a:lnTo>
                    <a:pt x="42" y="197"/>
                  </a:lnTo>
                  <a:lnTo>
                    <a:pt x="46" y="218"/>
                  </a:lnTo>
                  <a:lnTo>
                    <a:pt x="43" y="259"/>
                  </a:lnTo>
                  <a:lnTo>
                    <a:pt x="52" y="294"/>
                  </a:lnTo>
                  <a:lnTo>
                    <a:pt x="91" y="337"/>
                  </a:lnTo>
                  <a:lnTo>
                    <a:pt x="110" y="374"/>
                  </a:lnTo>
                  <a:lnTo>
                    <a:pt x="117" y="425"/>
                  </a:lnTo>
                  <a:lnTo>
                    <a:pt x="126" y="439"/>
                  </a:lnTo>
                  <a:lnTo>
                    <a:pt x="292" y="562"/>
                  </a:lnTo>
                  <a:lnTo>
                    <a:pt x="314" y="586"/>
                  </a:lnTo>
                  <a:lnTo>
                    <a:pt x="322" y="590"/>
                  </a:lnTo>
                  <a:lnTo>
                    <a:pt x="339" y="583"/>
                  </a:lnTo>
                  <a:lnTo>
                    <a:pt x="379" y="584"/>
                  </a:lnTo>
                  <a:lnTo>
                    <a:pt x="396" y="588"/>
                  </a:lnTo>
                  <a:lnTo>
                    <a:pt x="362" y="497"/>
                  </a:lnTo>
                  <a:lnTo>
                    <a:pt x="347" y="469"/>
                  </a:lnTo>
                  <a:lnTo>
                    <a:pt x="323" y="442"/>
                  </a:lnTo>
                  <a:lnTo>
                    <a:pt x="314" y="423"/>
                  </a:lnTo>
                  <a:lnTo>
                    <a:pt x="310" y="396"/>
                  </a:lnTo>
                  <a:lnTo>
                    <a:pt x="314" y="363"/>
                  </a:lnTo>
                  <a:lnTo>
                    <a:pt x="310" y="307"/>
                  </a:lnTo>
                  <a:lnTo>
                    <a:pt x="317" y="218"/>
                  </a:lnTo>
                  <a:lnTo>
                    <a:pt x="314" y="188"/>
                  </a:lnTo>
                  <a:lnTo>
                    <a:pt x="214" y="37"/>
                  </a:lnTo>
                  <a:lnTo>
                    <a:pt x="191" y="31"/>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30" name="Freeform 136"/>
            <p:cNvSpPr>
              <a:spLocks/>
            </p:cNvSpPr>
            <p:nvPr>
              <p:custDataLst>
                <p:tags r:id="rId45"/>
              </p:custDataLst>
            </p:nvPr>
          </p:nvSpPr>
          <p:spPr bwMode="invGray">
            <a:xfrm>
              <a:off x="3918363" y="3182409"/>
              <a:ext cx="130365" cy="72647"/>
            </a:xfrm>
            <a:custGeom>
              <a:avLst/>
              <a:gdLst/>
              <a:ahLst/>
              <a:cxnLst>
                <a:cxn ang="0">
                  <a:pos x="634" y="314"/>
                </a:cxn>
                <a:cxn ang="0">
                  <a:pos x="593" y="296"/>
                </a:cxn>
                <a:cxn ang="0">
                  <a:pos x="582" y="323"/>
                </a:cxn>
                <a:cxn ang="0">
                  <a:pos x="552" y="268"/>
                </a:cxn>
                <a:cxn ang="0">
                  <a:pos x="495" y="268"/>
                </a:cxn>
                <a:cxn ang="0">
                  <a:pos x="502" y="231"/>
                </a:cxn>
                <a:cxn ang="0">
                  <a:pos x="472" y="245"/>
                </a:cxn>
                <a:cxn ang="0">
                  <a:pos x="412" y="178"/>
                </a:cxn>
                <a:cxn ang="0">
                  <a:pos x="390" y="146"/>
                </a:cxn>
                <a:cxn ang="0">
                  <a:pos x="352" y="162"/>
                </a:cxn>
                <a:cxn ang="0">
                  <a:pos x="303" y="100"/>
                </a:cxn>
                <a:cxn ang="0">
                  <a:pos x="277" y="95"/>
                </a:cxn>
                <a:cxn ang="0">
                  <a:pos x="205" y="46"/>
                </a:cxn>
                <a:cxn ang="0">
                  <a:pos x="152" y="0"/>
                </a:cxn>
                <a:cxn ang="0">
                  <a:pos x="132" y="7"/>
                </a:cxn>
                <a:cxn ang="0">
                  <a:pos x="114" y="55"/>
                </a:cxn>
                <a:cxn ang="0">
                  <a:pos x="90" y="26"/>
                </a:cxn>
                <a:cxn ang="0">
                  <a:pos x="30" y="86"/>
                </a:cxn>
                <a:cxn ang="0">
                  <a:pos x="21" y="122"/>
                </a:cxn>
                <a:cxn ang="0">
                  <a:pos x="9" y="168"/>
                </a:cxn>
                <a:cxn ang="0">
                  <a:pos x="1" y="206"/>
                </a:cxn>
                <a:cxn ang="0">
                  <a:pos x="50" y="222"/>
                </a:cxn>
                <a:cxn ang="0">
                  <a:pos x="111" y="259"/>
                </a:cxn>
                <a:cxn ang="0">
                  <a:pos x="179" y="326"/>
                </a:cxn>
                <a:cxn ang="0">
                  <a:pos x="234" y="351"/>
                </a:cxn>
                <a:cxn ang="0">
                  <a:pos x="266" y="370"/>
                </a:cxn>
                <a:cxn ang="0">
                  <a:pos x="316" y="392"/>
                </a:cxn>
                <a:cxn ang="0">
                  <a:pos x="327" y="376"/>
                </a:cxn>
                <a:cxn ang="0">
                  <a:pos x="370" y="390"/>
                </a:cxn>
                <a:cxn ang="0">
                  <a:pos x="417" y="386"/>
                </a:cxn>
                <a:cxn ang="0">
                  <a:pos x="451" y="404"/>
                </a:cxn>
                <a:cxn ang="0">
                  <a:pos x="477" y="437"/>
                </a:cxn>
                <a:cxn ang="0">
                  <a:pos x="516" y="469"/>
                </a:cxn>
                <a:cxn ang="0">
                  <a:pos x="557" y="457"/>
                </a:cxn>
                <a:cxn ang="0">
                  <a:pos x="569" y="489"/>
                </a:cxn>
                <a:cxn ang="0">
                  <a:pos x="618" y="485"/>
                </a:cxn>
                <a:cxn ang="0">
                  <a:pos x="682" y="489"/>
                </a:cxn>
                <a:cxn ang="0">
                  <a:pos x="711" y="515"/>
                </a:cxn>
                <a:cxn ang="0">
                  <a:pos x="739" y="511"/>
                </a:cxn>
                <a:cxn ang="0">
                  <a:pos x="784" y="508"/>
                </a:cxn>
                <a:cxn ang="0">
                  <a:pos x="779" y="422"/>
                </a:cxn>
                <a:cxn ang="0">
                  <a:pos x="795" y="330"/>
                </a:cxn>
                <a:cxn ang="0">
                  <a:pos x="765" y="319"/>
                </a:cxn>
                <a:cxn ang="0">
                  <a:pos x="735" y="328"/>
                </a:cxn>
                <a:cxn ang="0">
                  <a:pos x="683" y="310"/>
                </a:cxn>
                <a:cxn ang="0">
                  <a:pos x="638" y="295"/>
                </a:cxn>
              </a:cxnLst>
              <a:rect l="0" t="0" r="r" b="b"/>
              <a:pathLst>
                <a:path w="797" h="515">
                  <a:moveTo>
                    <a:pt x="638" y="295"/>
                  </a:moveTo>
                  <a:lnTo>
                    <a:pt x="634" y="314"/>
                  </a:lnTo>
                  <a:lnTo>
                    <a:pt x="622" y="319"/>
                  </a:lnTo>
                  <a:lnTo>
                    <a:pt x="593" y="296"/>
                  </a:lnTo>
                  <a:lnTo>
                    <a:pt x="593" y="317"/>
                  </a:lnTo>
                  <a:lnTo>
                    <a:pt x="582" y="323"/>
                  </a:lnTo>
                  <a:lnTo>
                    <a:pt x="576" y="296"/>
                  </a:lnTo>
                  <a:lnTo>
                    <a:pt x="552" y="268"/>
                  </a:lnTo>
                  <a:lnTo>
                    <a:pt x="536" y="273"/>
                  </a:lnTo>
                  <a:lnTo>
                    <a:pt x="495" y="268"/>
                  </a:lnTo>
                  <a:lnTo>
                    <a:pt x="495" y="254"/>
                  </a:lnTo>
                  <a:lnTo>
                    <a:pt x="502" y="231"/>
                  </a:lnTo>
                  <a:lnTo>
                    <a:pt x="487" y="231"/>
                  </a:lnTo>
                  <a:lnTo>
                    <a:pt x="472" y="245"/>
                  </a:lnTo>
                  <a:lnTo>
                    <a:pt x="409" y="194"/>
                  </a:lnTo>
                  <a:lnTo>
                    <a:pt x="412" y="178"/>
                  </a:lnTo>
                  <a:lnTo>
                    <a:pt x="404" y="155"/>
                  </a:lnTo>
                  <a:lnTo>
                    <a:pt x="390" y="146"/>
                  </a:lnTo>
                  <a:lnTo>
                    <a:pt x="360" y="153"/>
                  </a:lnTo>
                  <a:lnTo>
                    <a:pt x="352" y="162"/>
                  </a:lnTo>
                  <a:lnTo>
                    <a:pt x="324" y="116"/>
                  </a:lnTo>
                  <a:lnTo>
                    <a:pt x="303" y="100"/>
                  </a:lnTo>
                  <a:lnTo>
                    <a:pt x="298" y="108"/>
                  </a:lnTo>
                  <a:lnTo>
                    <a:pt x="277" y="95"/>
                  </a:lnTo>
                  <a:lnTo>
                    <a:pt x="244" y="62"/>
                  </a:lnTo>
                  <a:lnTo>
                    <a:pt x="205" y="46"/>
                  </a:lnTo>
                  <a:lnTo>
                    <a:pt x="200" y="11"/>
                  </a:lnTo>
                  <a:lnTo>
                    <a:pt x="152" y="0"/>
                  </a:lnTo>
                  <a:lnTo>
                    <a:pt x="144" y="11"/>
                  </a:lnTo>
                  <a:lnTo>
                    <a:pt x="132" y="7"/>
                  </a:lnTo>
                  <a:lnTo>
                    <a:pt x="127" y="37"/>
                  </a:lnTo>
                  <a:lnTo>
                    <a:pt x="114" y="55"/>
                  </a:lnTo>
                  <a:lnTo>
                    <a:pt x="102" y="51"/>
                  </a:lnTo>
                  <a:lnTo>
                    <a:pt x="90" y="26"/>
                  </a:lnTo>
                  <a:lnTo>
                    <a:pt x="44" y="79"/>
                  </a:lnTo>
                  <a:lnTo>
                    <a:pt x="30" y="86"/>
                  </a:lnTo>
                  <a:lnTo>
                    <a:pt x="30" y="106"/>
                  </a:lnTo>
                  <a:lnTo>
                    <a:pt x="21" y="122"/>
                  </a:lnTo>
                  <a:lnTo>
                    <a:pt x="24" y="145"/>
                  </a:lnTo>
                  <a:lnTo>
                    <a:pt x="9" y="168"/>
                  </a:lnTo>
                  <a:lnTo>
                    <a:pt x="0" y="192"/>
                  </a:lnTo>
                  <a:lnTo>
                    <a:pt x="1" y="206"/>
                  </a:lnTo>
                  <a:lnTo>
                    <a:pt x="29" y="227"/>
                  </a:lnTo>
                  <a:lnTo>
                    <a:pt x="50" y="222"/>
                  </a:lnTo>
                  <a:lnTo>
                    <a:pt x="79" y="250"/>
                  </a:lnTo>
                  <a:lnTo>
                    <a:pt x="111" y="259"/>
                  </a:lnTo>
                  <a:lnTo>
                    <a:pt x="124" y="289"/>
                  </a:lnTo>
                  <a:lnTo>
                    <a:pt x="179" y="326"/>
                  </a:lnTo>
                  <a:lnTo>
                    <a:pt x="189" y="317"/>
                  </a:lnTo>
                  <a:lnTo>
                    <a:pt x="234" y="351"/>
                  </a:lnTo>
                  <a:lnTo>
                    <a:pt x="257" y="347"/>
                  </a:lnTo>
                  <a:lnTo>
                    <a:pt x="266" y="370"/>
                  </a:lnTo>
                  <a:lnTo>
                    <a:pt x="303" y="379"/>
                  </a:lnTo>
                  <a:lnTo>
                    <a:pt x="316" y="392"/>
                  </a:lnTo>
                  <a:lnTo>
                    <a:pt x="323" y="386"/>
                  </a:lnTo>
                  <a:lnTo>
                    <a:pt x="327" y="376"/>
                  </a:lnTo>
                  <a:lnTo>
                    <a:pt x="349" y="376"/>
                  </a:lnTo>
                  <a:lnTo>
                    <a:pt x="370" y="390"/>
                  </a:lnTo>
                  <a:lnTo>
                    <a:pt x="396" y="370"/>
                  </a:lnTo>
                  <a:lnTo>
                    <a:pt x="417" y="386"/>
                  </a:lnTo>
                  <a:lnTo>
                    <a:pt x="446" y="392"/>
                  </a:lnTo>
                  <a:lnTo>
                    <a:pt x="451" y="404"/>
                  </a:lnTo>
                  <a:lnTo>
                    <a:pt x="447" y="429"/>
                  </a:lnTo>
                  <a:lnTo>
                    <a:pt x="477" y="437"/>
                  </a:lnTo>
                  <a:lnTo>
                    <a:pt x="490" y="453"/>
                  </a:lnTo>
                  <a:lnTo>
                    <a:pt x="516" y="469"/>
                  </a:lnTo>
                  <a:lnTo>
                    <a:pt x="541" y="453"/>
                  </a:lnTo>
                  <a:lnTo>
                    <a:pt x="557" y="457"/>
                  </a:lnTo>
                  <a:lnTo>
                    <a:pt x="556" y="474"/>
                  </a:lnTo>
                  <a:lnTo>
                    <a:pt x="569" y="489"/>
                  </a:lnTo>
                  <a:lnTo>
                    <a:pt x="585" y="476"/>
                  </a:lnTo>
                  <a:lnTo>
                    <a:pt x="618" y="485"/>
                  </a:lnTo>
                  <a:lnTo>
                    <a:pt x="655" y="504"/>
                  </a:lnTo>
                  <a:lnTo>
                    <a:pt x="682" y="489"/>
                  </a:lnTo>
                  <a:lnTo>
                    <a:pt x="693" y="508"/>
                  </a:lnTo>
                  <a:lnTo>
                    <a:pt x="711" y="515"/>
                  </a:lnTo>
                  <a:lnTo>
                    <a:pt x="728" y="508"/>
                  </a:lnTo>
                  <a:lnTo>
                    <a:pt x="739" y="511"/>
                  </a:lnTo>
                  <a:lnTo>
                    <a:pt x="769" y="504"/>
                  </a:lnTo>
                  <a:lnTo>
                    <a:pt x="784" y="508"/>
                  </a:lnTo>
                  <a:lnTo>
                    <a:pt x="797" y="469"/>
                  </a:lnTo>
                  <a:lnTo>
                    <a:pt x="779" y="422"/>
                  </a:lnTo>
                  <a:lnTo>
                    <a:pt x="782" y="372"/>
                  </a:lnTo>
                  <a:lnTo>
                    <a:pt x="795" y="330"/>
                  </a:lnTo>
                  <a:lnTo>
                    <a:pt x="794" y="328"/>
                  </a:lnTo>
                  <a:lnTo>
                    <a:pt x="765" y="319"/>
                  </a:lnTo>
                  <a:lnTo>
                    <a:pt x="749" y="335"/>
                  </a:lnTo>
                  <a:lnTo>
                    <a:pt x="735" y="328"/>
                  </a:lnTo>
                  <a:lnTo>
                    <a:pt x="698" y="332"/>
                  </a:lnTo>
                  <a:lnTo>
                    <a:pt x="683" y="310"/>
                  </a:lnTo>
                  <a:lnTo>
                    <a:pt x="656" y="295"/>
                  </a:lnTo>
                  <a:lnTo>
                    <a:pt x="638" y="295"/>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31" name="Freeform 137"/>
            <p:cNvSpPr>
              <a:spLocks/>
            </p:cNvSpPr>
            <p:nvPr>
              <p:custDataLst>
                <p:tags r:id="rId46"/>
              </p:custDataLst>
            </p:nvPr>
          </p:nvSpPr>
          <p:spPr bwMode="invGray">
            <a:xfrm>
              <a:off x="4462754" y="3623714"/>
              <a:ext cx="13279" cy="16264"/>
            </a:xfrm>
            <a:custGeom>
              <a:avLst/>
              <a:gdLst/>
              <a:ahLst/>
              <a:cxnLst>
                <a:cxn ang="0">
                  <a:pos x="72" y="14"/>
                </a:cxn>
                <a:cxn ang="0">
                  <a:pos x="75" y="0"/>
                </a:cxn>
                <a:cxn ang="0">
                  <a:pos x="66" y="3"/>
                </a:cxn>
                <a:cxn ang="0">
                  <a:pos x="35" y="53"/>
                </a:cxn>
                <a:cxn ang="0">
                  <a:pos x="9" y="58"/>
                </a:cxn>
                <a:cxn ang="0">
                  <a:pos x="0" y="65"/>
                </a:cxn>
                <a:cxn ang="0">
                  <a:pos x="3" y="72"/>
                </a:cxn>
                <a:cxn ang="0">
                  <a:pos x="6" y="91"/>
                </a:cxn>
                <a:cxn ang="0">
                  <a:pos x="17" y="91"/>
                </a:cxn>
                <a:cxn ang="0">
                  <a:pos x="21" y="104"/>
                </a:cxn>
                <a:cxn ang="0">
                  <a:pos x="34" y="118"/>
                </a:cxn>
                <a:cxn ang="0">
                  <a:pos x="51" y="104"/>
                </a:cxn>
                <a:cxn ang="0">
                  <a:pos x="105" y="83"/>
                </a:cxn>
                <a:cxn ang="0">
                  <a:pos x="105" y="77"/>
                </a:cxn>
                <a:cxn ang="0">
                  <a:pos x="96" y="67"/>
                </a:cxn>
                <a:cxn ang="0">
                  <a:pos x="96" y="54"/>
                </a:cxn>
                <a:cxn ang="0">
                  <a:pos x="98" y="49"/>
                </a:cxn>
                <a:cxn ang="0">
                  <a:pos x="92" y="24"/>
                </a:cxn>
                <a:cxn ang="0">
                  <a:pos x="86" y="16"/>
                </a:cxn>
                <a:cxn ang="0">
                  <a:pos x="79" y="19"/>
                </a:cxn>
                <a:cxn ang="0">
                  <a:pos x="72" y="14"/>
                </a:cxn>
              </a:cxnLst>
              <a:rect l="0" t="0" r="r" b="b"/>
              <a:pathLst>
                <a:path w="105" h="118">
                  <a:moveTo>
                    <a:pt x="72" y="14"/>
                  </a:moveTo>
                  <a:lnTo>
                    <a:pt x="75" y="0"/>
                  </a:lnTo>
                  <a:lnTo>
                    <a:pt x="66" y="3"/>
                  </a:lnTo>
                  <a:lnTo>
                    <a:pt x="35" y="53"/>
                  </a:lnTo>
                  <a:lnTo>
                    <a:pt x="9" y="58"/>
                  </a:lnTo>
                  <a:lnTo>
                    <a:pt x="0" y="65"/>
                  </a:lnTo>
                  <a:lnTo>
                    <a:pt x="3" y="72"/>
                  </a:lnTo>
                  <a:lnTo>
                    <a:pt x="6" y="91"/>
                  </a:lnTo>
                  <a:lnTo>
                    <a:pt x="17" y="91"/>
                  </a:lnTo>
                  <a:lnTo>
                    <a:pt x="21" y="104"/>
                  </a:lnTo>
                  <a:lnTo>
                    <a:pt x="34" y="118"/>
                  </a:lnTo>
                  <a:lnTo>
                    <a:pt x="51" y="104"/>
                  </a:lnTo>
                  <a:lnTo>
                    <a:pt x="105" y="83"/>
                  </a:lnTo>
                  <a:lnTo>
                    <a:pt x="105" y="77"/>
                  </a:lnTo>
                  <a:lnTo>
                    <a:pt x="96" y="67"/>
                  </a:lnTo>
                  <a:lnTo>
                    <a:pt x="96" y="54"/>
                  </a:lnTo>
                  <a:lnTo>
                    <a:pt x="98" y="49"/>
                  </a:lnTo>
                  <a:lnTo>
                    <a:pt x="92" y="24"/>
                  </a:lnTo>
                  <a:lnTo>
                    <a:pt x="86" y="16"/>
                  </a:lnTo>
                  <a:lnTo>
                    <a:pt x="79" y="19"/>
                  </a:lnTo>
                  <a:lnTo>
                    <a:pt x="72" y="14"/>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sp>
          <p:nvSpPr>
            <p:cNvPr id="132" name="Freeform 139"/>
            <p:cNvSpPr>
              <a:spLocks/>
            </p:cNvSpPr>
            <p:nvPr>
              <p:custDataLst>
                <p:tags r:id="rId47"/>
              </p:custDataLst>
            </p:nvPr>
          </p:nvSpPr>
          <p:spPr bwMode="invGray">
            <a:xfrm>
              <a:off x="4496536" y="2710743"/>
              <a:ext cx="47077" cy="166980"/>
            </a:xfrm>
            <a:custGeom>
              <a:avLst/>
              <a:gdLst/>
              <a:ahLst/>
              <a:cxnLst>
                <a:cxn ang="0">
                  <a:pos x="33" y="40"/>
                </a:cxn>
                <a:cxn ang="0">
                  <a:pos x="17" y="44"/>
                </a:cxn>
                <a:cxn ang="0">
                  <a:pos x="9" y="60"/>
                </a:cxn>
                <a:cxn ang="0">
                  <a:pos x="24" y="93"/>
                </a:cxn>
                <a:cxn ang="0">
                  <a:pos x="21" y="145"/>
                </a:cxn>
                <a:cxn ang="0">
                  <a:pos x="0" y="210"/>
                </a:cxn>
                <a:cxn ang="0">
                  <a:pos x="5" y="272"/>
                </a:cxn>
                <a:cxn ang="0">
                  <a:pos x="42" y="332"/>
                </a:cxn>
                <a:cxn ang="0">
                  <a:pos x="50" y="365"/>
                </a:cxn>
                <a:cxn ang="0">
                  <a:pos x="55" y="416"/>
                </a:cxn>
                <a:cxn ang="0">
                  <a:pos x="45" y="650"/>
                </a:cxn>
                <a:cxn ang="0">
                  <a:pos x="32" y="712"/>
                </a:cxn>
                <a:cxn ang="0">
                  <a:pos x="13" y="733"/>
                </a:cxn>
                <a:cxn ang="0">
                  <a:pos x="17" y="749"/>
                </a:cxn>
                <a:cxn ang="0">
                  <a:pos x="37" y="811"/>
                </a:cxn>
                <a:cxn ang="0">
                  <a:pos x="44" y="860"/>
                </a:cxn>
                <a:cxn ang="0">
                  <a:pos x="21" y="903"/>
                </a:cxn>
                <a:cxn ang="0">
                  <a:pos x="13" y="932"/>
                </a:cxn>
                <a:cxn ang="0">
                  <a:pos x="32" y="991"/>
                </a:cxn>
                <a:cxn ang="0">
                  <a:pos x="3" y="1067"/>
                </a:cxn>
                <a:cxn ang="0">
                  <a:pos x="11" y="1129"/>
                </a:cxn>
                <a:cxn ang="0">
                  <a:pos x="30" y="1163"/>
                </a:cxn>
                <a:cxn ang="0">
                  <a:pos x="71" y="1067"/>
                </a:cxn>
                <a:cxn ang="0">
                  <a:pos x="91" y="1047"/>
                </a:cxn>
                <a:cxn ang="0">
                  <a:pos x="99" y="1044"/>
                </a:cxn>
                <a:cxn ang="0">
                  <a:pos x="138" y="1065"/>
                </a:cxn>
                <a:cxn ang="0">
                  <a:pos x="168" y="1149"/>
                </a:cxn>
                <a:cxn ang="0">
                  <a:pos x="181" y="1065"/>
                </a:cxn>
                <a:cxn ang="0">
                  <a:pos x="160" y="1022"/>
                </a:cxn>
                <a:cxn ang="0">
                  <a:pos x="136" y="1008"/>
                </a:cxn>
                <a:cxn ang="0">
                  <a:pos x="108" y="948"/>
                </a:cxn>
                <a:cxn ang="0">
                  <a:pos x="99" y="934"/>
                </a:cxn>
                <a:cxn ang="0">
                  <a:pos x="87" y="869"/>
                </a:cxn>
                <a:cxn ang="0">
                  <a:pos x="91" y="830"/>
                </a:cxn>
                <a:cxn ang="0">
                  <a:pos x="102" y="756"/>
                </a:cxn>
                <a:cxn ang="0">
                  <a:pos x="123" y="685"/>
                </a:cxn>
                <a:cxn ang="0">
                  <a:pos x="141" y="671"/>
                </a:cxn>
                <a:cxn ang="0">
                  <a:pos x="153" y="666"/>
                </a:cxn>
                <a:cxn ang="0">
                  <a:pos x="196" y="670"/>
                </a:cxn>
                <a:cxn ang="0">
                  <a:pos x="290" y="742"/>
                </a:cxn>
                <a:cxn ang="0">
                  <a:pos x="238" y="627"/>
                </a:cxn>
                <a:cxn ang="0">
                  <a:pos x="171" y="416"/>
                </a:cxn>
                <a:cxn ang="0">
                  <a:pos x="146" y="356"/>
                </a:cxn>
                <a:cxn ang="0">
                  <a:pos x="132" y="303"/>
                </a:cxn>
                <a:cxn ang="0">
                  <a:pos x="132" y="249"/>
                </a:cxn>
                <a:cxn ang="0">
                  <a:pos x="141" y="194"/>
                </a:cxn>
                <a:cxn ang="0">
                  <a:pos x="151" y="164"/>
                </a:cxn>
                <a:cxn ang="0">
                  <a:pos x="151" y="109"/>
                </a:cxn>
                <a:cxn ang="0">
                  <a:pos x="144" y="76"/>
                </a:cxn>
                <a:cxn ang="0">
                  <a:pos x="124" y="32"/>
                </a:cxn>
                <a:cxn ang="0">
                  <a:pos x="106" y="0"/>
                </a:cxn>
                <a:cxn ang="0">
                  <a:pos x="61" y="39"/>
                </a:cxn>
                <a:cxn ang="0">
                  <a:pos x="33" y="40"/>
                </a:cxn>
              </a:cxnLst>
              <a:rect l="0" t="0" r="r" b="b"/>
              <a:pathLst>
                <a:path w="290" h="1163">
                  <a:moveTo>
                    <a:pt x="33" y="40"/>
                  </a:moveTo>
                  <a:lnTo>
                    <a:pt x="17" y="44"/>
                  </a:lnTo>
                  <a:lnTo>
                    <a:pt x="9" y="60"/>
                  </a:lnTo>
                  <a:lnTo>
                    <a:pt x="24" y="93"/>
                  </a:lnTo>
                  <a:lnTo>
                    <a:pt x="21" y="145"/>
                  </a:lnTo>
                  <a:lnTo>
                    <a:pt x="0" y="210"/>
                  </a:lnTo>
                  <a:lnTo>
                    <a:pt x="5" y="272"/>
                  </a:lnTo>
                  <a:lnTo>
                    <a:pt x="42" y="332"/>
                  </a:lnTo>
                  <a:lnTo>
                    <a:pt x="50" y="365"/>
                  </a:lnTo>
                  <a:lnTo>
                    <a:pt x="55" y="416"/>
                  </a:lnTo>
                  <a:lnTo>
                    <a:pt x="45" y="650"/>
                  </a:lnTo>
                  <a:lnTo>
                    <a:pt x="32" y="712"/>
                  </a:lnTo>
                  <a:lnTo>
                    <a:pt x="13" y="733"/>
                  </a:lnTo>
                  <a:lnTo>
                    <a:pt x="17" y="749"/>
                  </a:lnTo>
                  <a:lnTo>
                    <a:pt x="37" y="811"/>
                  </a:lnTo>
                  <a:lnTo>
                    <a:pt x="44" y="860"/>
                  </a:lnTo>
                  <a:lnTo>
                    <a:pt x="21" y="903"/>
                  </a:lnTo>
                  <a:lnTo>
                    <a:pt x="13" y="932"/>
                  </a:lnTo>
                  <a:lnTo>
                    <a:pt x="32" y="991"/>
                  </a:lnTo>
                  <a:lnTo>
                    <a:pt x="3" y="1067"/>
                  </a:lnTo>
                  <a:lnTo>
                    <a:pt x="11" y="1129"/>
                  </a:lnTo>
                  <a:lnTo>
                    <a:pt x="30" y="1163"/>
                  </a:lnTo>
                  <a:lnTo>
                    <a:pt x="71" y="1067"/>
                  </a:lnTo>
                  <a:lnTo>
                    <a:pt x="91" y="1047"/>
                  </a:lnTo>
                  <a:lnTo>
                    <a:pt x="99" y="1044"/>
                  </a:lnTo>
                  <a:lnTo>
                    <a:pt x="138" y="1065"/>
                  </a:lnTo>
                  <a:lnTo>
                    <a:pt x="168" y="1149"/>
                  </a:lnTo>
                  <a:lnTo>
                    <a:pt x="181" y="1065"/>
                  </a:lnTo>
                  <a:lnTo>
                    <a:pt x="160" y="1022"/>
                  </a:lnTo>
                  <a:lnTo>
                    <a:pt x="136" y="1008"/>
                  </a:lnTo>
                  <a:lnTo>
                    <a:pt x="108" y="948"/>
                  </a:lnTo>
                  <a:lnTo>
                    <a:pt x="99" y="934"/>
                  </a:lnTo>
                  <a:lnTo>
                    <a:pt x="87" y="869"/>
                  </a:lnTo>
                  <a:lnTo>
                    <a:pt x="91" y="830"/>
                  </a:lnTo>
                  <a:lnTo>
                    <a:pt x="102" y="756"/>
                  </a:lnTo>
                  <a:lnTo>
                    <a:pt x="123" y="685"/>
                  </a:lnTo>
                  <a:lnTo>
                    <a:pt x="141" y="671"/>
                  </a:lnTo>
                  <a:lnTo>
                    <a:pt x="153" y="666"/>
                  </a:lnTo>
                  <a:lnTo>
                    <a:pt x="196" y="670"/>
                  </a:lnTo>
                  <a:lnTo>
                    <a:pt x="290" y="742"/>
                  </a:lnTo>
                  <a:lnTo>
                    <a:pt x="238" y="627"/>
                  </a:lnTo>
                  <a:lnTo>
                    <a:pt x="171" y="416"/>
                  </a:lnTo>
                  <a:lnTo>
                    <a:pt x="146" y="356"/>
                  </a:lnTo>
                  <a:lnTo>
                    <a:pt x="132" y="303"/>
                  </a:lnTo>
                  <a:lnTo>
                    <a:pt x="132" y="249"/>
                  </a:lnTo>
                  <a:lnTo>
                    <a:pt x="141" y="194"/>
                  </a:lnTo>
                  <a:lnTo>
                    <a:pt x="151" y="164"/>
                  </a:lnTo>
                  <a:lnTo>
                    <a:pt x="151" y="109"/>
                  </a:lnTo>
                  <a:lnTo>
                    <a:pt x="144" y="76"/>
                  </a:lnTo>
                  <a:lnTo>
                    <a:pt x="124" y="32"/>
                  </a:lnTo>
                  <a:lnTo>
                    <a:pt x="106" y="0"/>
                  </a:lnTo>
                  <a:lnTo>
                    <a:pt x="61" y="39"/>
                  </a:lnTo>
                  <a:lnTo>
                    <a:pt x="33" y="40"/>
                  </a:lnTo>
                  <a:close/>
                </a:path>
              </a:pathLst>
            </a:custGeom>
            <a:solidFill>
              <a:schemeClr val="accent2"/>
            </a:solidFill>
            <a:ln w="9525" cap="flat" cmpd="sng">
              <a:solidFill>
                <a:schemeClr val="accent2"/>
              </a:solidFill>
              <a:prstDash val="solid"/>
              <a:round/>
              <a:headEnd type="none" w="med" len="med"/>
              <a:tailEnd type="none" w="med" len="med"/>
            </a:ln>
            <a:effectLst/>
          </p:spPr>
          <p:txBody>
            <a:bodyPr wrap="none" lIns="82124" tIns="41061" rIns="82124" bIns="41061" anchor="ctr"/>
            <a:lstStyle/>
            <a:p>
              <a:endParaRPr lang="en-US" dirty="0">
                <a:solidFill>
                  <a:srgbClr val="0096D6"/>
                </a:solidFill>
                <a:latin typeface="新宋体" pitchFamily="49" charset="-122"/>
                <a:ea typeface="新宋体" pitchFamily="49" charset="-122"/>
              </a:endParaRPr>
            </a:p>
          </p:txBody>
        </p:sp>
      </p:grpSp>
    </p:spTree>
    <p:extLst>
      <p:ext uri="{BB962C8B-B14F-4D97-AF65-F5344CB8AC3E}">
        <p14:creationId xmlns:p14="http://schemas.microsoft.com/office/powerpoint/2010/main" val="3745754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accel="50000" decel="50000" fill="hold" nodeType="clickEffect">
                                  <p:stCondLst>
                                    <p:cond delay="0"/>
                                  </p:stCondLst>
                                  <p:childTnLst>
                                    <p:anim calcmode="lin" valueType="num">
                                      <p:cBhvr additive="base">
                                        <p:cTn id="6" dur="1000"/>
                                        <p:tgtEl>
                                          <p:spTgt spid="7"/>
                                        </p:tgtEl>
                                        <p:attrNameLst>
                                          <p:attrName>ppt_x</p:attrName>
                                        </p:attrNameLst>
                                      </p:cBhvr>
                                      <p:tavLst>
                                        <p:tav tm="0">
                                          <p:val>
                                            <p:strVal val="ppt_x"/>
                                          </p:val>
                                        </p:tav>
                                        <p:tav tm="100000">
                                          <p:val>
                                            <p:strVal val="0-ppt_w/2"/>
                                          </p:val>
                                        </p:tav>
                                      </p:tavLst>
                                    </p:anim>
                                    <p:anim calcmode="lin" valueType="num">
                                      <p:cBhvr additive="base">
                                        <p:cTn id="7" dur="1000"/>
                                        <p:tgtEl>
                                          <p:spTgt spid="7"/>
                                        </p:tgtEl>
                                        <p:attrNameLst>
                                          <p:attrName>ppt_y</p:attrName>
                                        </p:attrNameLst>
                                      </p:cBhvr>
                                      <p:tavLst>
                                        <p:tav tm="0">
                                          <p:val>
                                            <p:strVal val="ppt_y"/>
                                          </p:val>
                                        </p:tav>
                                        <p:tav tm="100000">
                                          <p:val>
                                            <p:strVal val="ppt_y"/>
                                          </p:val>
                                        </p:tav>
                                      </p:tavLst>
                                    </p:anim>
                                    <p:set>
                                      <p:cBhvr>
                                        <p:cTn id="8" dur="1" fill="hold">
                                          <p:stCondLst>
                                            <p:cond delay="999"/>
                                          </p:stCondLst>
                                        </p:cTn>
                                        <p:tgtEl>
                                          <p:spTgt spid="7"/>
                                        </p:tgtEl>
                                        <p:attrNameLst>
                                          <p:attrName>style.visibility</p:attrName>
                                        </p:attrNameLst>
                                      </p:cBhvr>
                                      <p:to>
                                        <p:strVal val="hidden"/>
                                      </p:to>
                                    </p:set>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par>
                          <p:cTn id="26" fill="hold">
                            <p:stCondLst>
                              <p:cond delay="500"/>
                            </p:stCondLst>
                            <p:childTnLst>
                              <p:par>
                                <p:cTn id="27" presetID="2" presetClass="exit" presetSubtype="8" accel="50000" decel="50000" fill="hold" nodeType="afterEffect">
                                  <p:stCondLst>
                                    <p:cond delay="0"/>
                                  </p:stCondLst>
                                  <p:childTnLst>
                                    <p:anim calcmode="lin" valueType="num">
                                      <p:cBhvr additive="base">
                                        <p:cTn id="28" dur="1000"/>
                                        <p:tgtEl>
                                          <p:spTgt spid="6"/>
                                        </p:tgtEl>
                                        <p:attrNameLst>
                                          <p:attrName>ppt_x</p:attrName>
                                        </p:attrNameLst>
                                      </p:cBhvr>
                                      <p:tavLst>
                                        <p:tav tm="0">
                                          <p:val>
                                            <p:strVal val="ppt_x"/>
                                          </p:val>
                                        </p:tav>
                                        <p:tav tm="100000">
                                          <p:val>
                                            <p:strVal val="0-ppt_w/2"/>
                                          </p:val>
                                        </p:tav>
                                      </p:tavLst>
                                    </p:anim>
                                    <p:anim calcmode="lin" valueType="num">
                                      <p:cBhvr additive="base">
                                        <p:cTn id="29" dur="1000"/>
                                        <p:tgtEl>
                                          <p:spTgt spid="6"/>
                                        </p:tgtEl>
                                        <p:attrNameLst>
                                          <p:attrName>ppt_y</p:attrName>
                                        </p:attrNameLst>
                                      </p:cBhvr>
                                      <p:tavLst>
                                        <p:tav tm="0">
                                          <p:val>
                                            <p:strVal val="ppt_y"/>
                                          </p:val>
                                        </p:tav>
                                        <p:tav tm="100000">
                                          <p:val>
                                            <p:strVal val="ppt_y"/>
                                          </p:val>
                                        </p:tav>
                                      </p:tavLst>
                                    </p:anim>
                                    <p:set>
                                      <p:cBhvr>
                                        <p:cTn id="30" dur="1" fill="hold">
                                          <p:stCondLst>
                                            <p:cond delay="999"/>
                                          </p:stCondLst>
                                        </p:cTn>
                                        <p:tgtEl>
                                          <p:spTgt spid="6"/>
                                        </p:tgtEl>
                                        <p:attrNameLst>
                                          <p:attrName>style.visibility</p:attrName>
                                        </p:attrNameLst>
                                      </p:cBhvr>
                                      <p:to>
                                        <p:strVal val="hidden"/>
                                      </p:to>
                                    </p:set>
                                  </p:childTnLst>
                                </p:cTn>
                              </p:par>
                              <p:par>
                                <p:cTn id="31" presetID="2" presetClass="entr" presetSubtype="8" accel="50000" decel="5000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6860142" y="1280161"/>
            <a:ext cx="2104345" cy="4139247"/>
            <a:chOff x="8692648" y="1280160"/>
            <a:chExt cx="2234931" cy="4139247"/>
          </a:xfrm>
          <a:effectLst>
            <a:outerShdw blurRad="342900" dist="38100" algn="l" rotWithShape="0">
              <a:prstClr val="black">
                <a:alpha val="40000"/>
              </a:prstClr>
            </a:outerShdw>
          </a:effectLst>
        </p:grpSpPr>
        <p:sp>
          <p:nvSpPr>
            <p:cNvPr id="12" name="Rounded Rectangle 11"/>
            <p:cNvSpPr/>
            <p:nvPr/>
          </p:nvSpPr>
          <p:spPr>
            <a:xfrm>
              <a:off x="9661476" y="1280160"/>
              <a:ext cx="837295" cy="3873168"/>
            </a:xfrm>
            <a:prstGeom prst="roundRect">
              <a:avLst>
                <a:gd name="adj" fmla="val 50000"/>
              </a:avLst>
            </a:prstGeom>
            <a:blipFill dpi="0" rotWithShape="1">
              <a:blip r:embed="rId3" cstate="print"/>
              <a:srcRect/>
              <a:tile tx="-38100" ty="0" sx="70000" sy="70000" flip="none" algn="ctr"/>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3" name="Rounded Rectangle 12"/>
            <p:cNvSpPr/>
            <p:nvPr/>
          </p:nvSpPr>
          <p:spPr>
            <a:xfrm>
              <a:off x="9039913" y="2121988"/>
              <a:ext cx="712831" cy="3297419"/>
            </a:xfrm>
            <a:prstGeom prst="roundRect">
              <a:avLst>
                <a:gd name="adj" fmla="val 50000"/>
              </a:avLst>
            </a:prstGeom>
            <a:blipFill dpi="0" rotWithShape="1">
              <a:blip r:embed="rId4" cstate="print"/>
              <a:srcRect/>
              <a:tile tx="63500" ty="0" sx="45000" sy="45000" flip="none" algn="ctr"/>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4" name="Rounded Rectangle 13"/>
            <p:cNvSpPr/>
            <p:nvPr/>
          </p:nvSpPr>
          <p:spPr>
            <a:xfrm>
              <a:off x="8692648" y="2914832"/>
              <a:ext cx="451826" cy="2090059"/>
            </a:xfrm>
            <a:prstGeom prst="roundRect">
              <a:avLst>
                <a:gd name="adj" fmla="val 50000"/>
              </a:avLst>
            </a:prstGeom>
            <a:blipFill dpi="0" rotWithShape="1">
              <a:blip r:embed="rId5" cstate="print"/>
              <a:srcRect/>
              <a:tile tx="1390650" ty="-38100" sx="25000" sy="26000" flip="none" algn="ctr"/>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5" name="Rounded Rectangle 14"/>
            <p:cNvSpPr/>
            <p:nvPr/>
          </p:nvSpPr>
          <p:spPr>
            <a:xfrm>
              <a:off x="10412422" y="1827167"/>
              <a:ext cx="515157" cy="2383018"/>
            </a:xfrm>
            <a:prstGeom prst="roundRect">
              <a:avLst>
                <a:gd name="adj" fmla="val 50000"/>
              </a:avLst>
            </a:prstGeom>
            <a:blipFill dpi="0" rotWithShape="1">
              <a:blip r:embed="rId6" cstate="print"/>
              <a:srcRect/>
              <a:stretch>
                <a:fillRect l="-51000" r="-42000"/>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sp>
        <p:nvSpPr>
          <p:cNvPr id="9" name="Title 8"/>
          <p:cNvSpPr>
            <a:spLocks noGrp="1"/>
          </p:cNvSpPr>
          <p:nvPr>
            <p:ph type="title"/>
          </p:nvPr>
        </p:nvSpPr>
        <p:spPr>
          <a:xfrm>
            <a:off x="229704" y="223207"/>
            <a:ext cx="7086762" cy="838200"/>
          </a:xfrm>
        </p:spPr>
        <p:txBody>
          <a:bodyPr/>
          <a:lstStyle/>
          <a:p>
            <a:pPr lvl="0"/>
            <a:r>
              <a:rPr lang="zh-CN" altLang="en-US" sz="3200" dirty="0" smtClean="0"/>
              <a:t>思科</a:t>
            </a:r>
            <a:r>
              <a:rPr lang="en-US" sz="3200" dirty="0" smtClean="0"/>
              <a:t>Smart Care </a:t>
            </a:r>
            <a:r>
              <a:rPr lang="zh-CN" altLang="en-US" sz="3200" dirty="0" smtClean="0"/>
              <a:t>整合合作伙伴的专业性和增值服务</a:t>
            </a:r>
            <a:endParaRPr lang="en-US" sz="3200" dirty="0"/>
          </a:p>
        </p:txBody>
      </p:sp>
      <p:sp>
        <p:nvSpPr>
          <p:cNvPr id="11" name="Content Placeholder 10"/>
          <p:cNvSpPr>
            <a:spLocks noGrp="1"/>
          </p:cNvSpPr>
          <p:nvPr>
            <p:ph type="body" sz="quarter" idx="10"/>
          </p:nvPr>
        </p:nvSpPr>
        <p:spPr>
          <a:xfrm>
            <a:off x="233233" y="1344168"/>
            <a:ext cx="6122158" cy="4965192"/>
          </a:xfrm>
        </p:spPr>
        <p:txBody>
          <a:bodyPr/>
          <a:lstStyle/>
          <a:p>
            <a:r>
              <a:rPr lang="zh-CN" altLang="en-US" dirty="0" smtClean="0"/>
              <a:t>思科</a:t>
            </a:r>
            <a:r>
              <a:rPr lang="en-US" dirty="0" smtClean="0"/>
              <a:t>Smart Care</a:t>
            </a:r>
            <a:r>
              <a:rPr lang="zh-CN" altLang="en-US" dirty="0" smtClean="0"/>
              <a:t>是由思科认证的合作伙伴，通过协作式的</a:t>
            </a:r>
            <a:r>
              <a:rPr lang="en-US" altLang="zh-CN" dirty="0" smtClean="0"/>
              <a:t>“partner-led, Cisco-enabled” </a:t>
            </a:r>
            <a:r>
              <a:rPr lang="zh-CN" altLang="en-US" dirty="0" smtClean="0"/>
              <a:t>途径进行交付的技术支持服务。</a:t>
            </a:r>
            <a:endParaRPr lang="en-US" altLang="zh-CN" dirty="0" smtClean="0"/>
          </a:p>
          <a:p>
            <a:endParaRPr lang="en-US" dirty="0"/>
          </a:p>
          <a:p>
            <a:r>
              <a:rPr lang="en-US" dirty="0" smtClean="0"/>
              <a:t>S</a:t>
            </a:r>
            <a:r>
              <a:rPr lang="en-US" altLang="zh-CN" dirty="0" smtClean="0"/>
              <a:t>mart Care</a:t>
            </a:r>
            <a:r>
              <a:rPr lang="zh-CN" altLang="en-US" dirty="0" smtClean="0"/>
              <a:t>服务的特色是强强联合，整合思科的智力资本和合作伙伴的专业性和增值的优势以满足客户的需求；</a:t>
            </a:r>
            <a:endParaRPr lang="en-US" altLang="zh-CN" dirty="0" smtClean="0"/>
          </a:p>
          <a:p>
            <a:endParaRPr lang="en-US" dirty="0"/>
          </a:p>
          <a:p>
            <a:r>
              <a:rPr lang="zh-CN" altLang="en-US" dirty="0" smtClean="0"/>
              <a:t>通过网络主动监测、评估和远程修复等功能，提供整合型的网络技术支持，提供全面的网络关怀和网络的持续改善。</a:t>
            </a:r>
            <a:endParaRPr lang="en-US" dirty="0"/>
          </a:p>
        </p:txBody>
      </p:sp>
    </p:spTree>
    <p:extLst>
      <p:ext uri="{BB962C8B-B14F-4D97-AF65-F5344CB8AC3E}">
        <p14:creationId xmlns:p14="http://schemas.microsoft.com/office/powerpoint/2010/main" val="146284308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351334" y="1038629"/>
            <a:ext cx="8467229" cy="3752924"/>
          </a:xfrm>
          <a:prstGeom prst="roundRect">
            <a:avLst>
              <a:gd name="adj" fmla="val 2938"/>
            </a:avLst>
          </a:prstGeom>
          <a:gradFill>
            <a:gsLst>
              <a:gs pos="0">
                <a:schemeClr val="tx1">
                  <a:lumMod val="60000"/>
                  <a:lumOff val="40000"/>
                </a:schemeClr>
              </a:gs>
              <a:gs pos="50000">
                <a:srgbClr val="007FB8"/>
              </a:gs>
              <a:gs pos="100000">
                <a:srgbClr val="02209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 name="Title 2"/>
          <p:cNvSpPr>
            <a:spLocks noGrp="1"/>
          </p:cNvSpPr>
          <p:nvPr>
            <p:ph type="title"/>
          </p:nvPr>
        </p:nvSpPr>
        <p:spPr>
          <a:xfrm>
            <a:off x="237640" y="13115"/>
            <a:ext cx="8580923" cy="838200"/>
          </a:xfrm>
        </p:spPr>
        <p:txBody>
          <a:bodyPr/>
          <a:lstStyle/>
          <a:p>
            <a:r>
              <a:rPr lang="zh-CN" altLang="en-US" dirty="0" smtClean="0"/>
              <a:t>安心的服务</a:t>
            </a:r>
            <a:endParaRPr lang="en-US" dirty="0"/>
          </a:p>
        </p:txBody>
      </p:sp>
      <p:grpSp>
        <p:nvGrpSpPr>
          <p:cNvPr id="2" name="Group 98"/>
          <p:cNvGrpSpPr/>
          <p:nvPr/>
        </p:nvGrpSpPr>
        <p:grpSpPr>
          <a:xfrm>
            <a:off x="341263" y="1040373"/>
            <a:ext cx="8477300" cy="733367"/>
            <a:chOff x="341263" y="1363093"/>
            <a:chExt cx="8477300" cy="733366"/>
          </a:xfrm>
        </p:grpSpPr>
        <p:sp>
          <p:nvSpPr>
            <p:cNvPr id="69" name="Rectangle 68"/>
            <p:cNvSpPr/>
            <p:nvPr/>
          </p:nvSpPr>
          <p:spPr bwMode="white">
            <a:xfrm rot="10800000" flipV="1">
              <a:off x="341263" y="1363093"/>
              <a:ext cx="8477300" cy="733366"/>
            </a:xfrm>
            <a:prstGeom prst="rect">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1"/>
              <a:endParaRPr lang="en-US" kern="1200" dirty="0">
                <a:solidFill>
                  <a:srgbClr val="FFFFFF"/>
                </a:solidFill>
                <a:latin typeface="Arial"/>
                <a:ea typeface="+mn-ea"/>
                <a:cs typeface="+mn-cs"/>
              </a:endParaRPr>
            </a:p>
          </p:txBody>
        </p:sp>
        <p:sp>
          <p:nvSpPr>
            <p:cNvPr id="79" name="Rectangle 78"/>
            <p:cNvSpPr/>
            <p:nvPr/>
          </p:nvSpPr>
          <p:spPr bwMode="gray">
            <a:xfrm>
              <a:off x="2974345" y="1405740"/>
              <a:ext cx="3211136" cy="646331"/>
            </a:xfrm>
            <a:prstGeom prst="rect">
              <a:avLst/>
            </a:prstGeom>
          </p:spPr>
          <p:txBody>
            <a:bodyPr wrap="none" anchor="ctr" anchorCtr="0">
              <a:noAutofit/>
            </a:bodyPr>
            <a:lstStyle/>
            <a:p>
              <a:pPr algn="ctr" defTabSz="457181"/>
              <a:r>
                <a:rPr lang="zh-CN" altLang="en-US" sz="3600" dirty="0" smtClean="0">
                  <a:solidFill>
                    <a:schemeClr val="tx1">
                      <a:lumMod val="50000"/>
                    </a:schemeClr>
                  </a:solidFill>
                  <a:latin typeface="Arial"/>
                </a:rPr>
                <a:t>思科 </a:t>
              </a:r>
              <a:r>
                <a:rPr lang="en-US" sz="3600" dirty="0" smtClean="0">
                  <a:solidFill>
                    <a:schemeClr val="tx1">
                      <a:lumMod val="50000"/>
                    </a:schemeClr>
                  </a:solidFill>
                  <a:latin typeface="Arial"/>
                </a:rPr>
                <a:t>Smart Care </a:t>
              </a:r>
              <a:r>
                <a:rPr lang="zh-CN" altLang="en-US" sz="3600" dirty="0" smtClean="0">
                  <a:solidFill>
                    <a:schemeClr val="tx1">
                      <a:lumMod val="50000"/>
                    </a:schemeClr>
                  </a:solidFill>
                  <a:latin typeface="Arial"/>
                </a:rPr>
                <a:t>服务</a:t>
              </a:r>
              <a:endParaRPr lang="en-US" sz="3600" dirty="0">
                <a:solidFill>
                  <a:schemeClr val="tx1">
                    <a:lumMod val="50000"/>
                  </a:schemeClr>
                </a:solidFill>
                <a:latin typeface="Arial"/>
              </a:endParaRPr>
            </a:p>
          </p:txBody>
        </p:sp>
      </p:grpSp>
      <p:sp>
        <p:nvSpPr>
          <p:cNvPr id="107" name="Rectangle 106"/>
          <p:cNvSpPr/>
          <p:nvPr/>
        </p:nvSpPr>
        <p:spPr>
          <a:xfrm>
            <a:off x="341263" y="5212081"/>
            <a:ext cx="8449765" cy="830995"/>
          </a:xfrm>
          <a:prstGeom prst="rect">
            <a:avLst/>
          </a:prstGeom>
        </p:spPr>
        <p:txBody>
          <a:bodyPr wrap="square" lIns="91436" tIns="45719" rIns="91436" bIns="45719">
            <a:spAutoFit/>
          </a:bodyPr>
          <a:lstStyle/>
          <a:p>
            <a:pPr algn="ctr"/>
            <a:r>
              <a:rPr lang="zh-CN" altLang="en-US" sz="2400" b="1" dirty="0" smtClean="0">
                <a:solidFill>
                  <a:srgbClr val="FF0000"/>
                </a:solidFill>
              </a:rPr>
              <a:t>个性化的服务体验</a:t>
            </a:r>
            <a:r>
              <a:rPr lang="zh-CN" altLang="en-US" sz="2400" b="1" dirty="0" smtClean="0"/>
              <a:t>，有助于提高</a:t>
            </a:r>
            <a:r>
              <a:rPr lang="zh-CN" altLang="en-US" sz="2400" b="1" dirty="0" smtClean="0">
                <a:solidFill>
                  <a:srgbClr val="FF0000"/>
                </a:solidFill>
              </a:rPr>
              <a:t>网络的运营效率</a:t>
            </a:r>
            <a:r>
              <a:rPr lang="zh-CN" altLang="en-US" sz="2400" b="1" dirty="0" smtClean="0"/>
              <a:t>，最大限度地</a:t>
            </a:r>
            <a:r>
              <a:rPr lang="zh-CN" altLang="en-US" sz="2400" b="1" dirty="0" smtClean="0">
                <a:solidFill>
                  <a:srgbClr val="FF0000"/>
                </a:solidFill>
              </a:rPr>
              <a:t>减少经营风险</a:t>
            </a:r>
            <a:r>
              <a:rPr lang="zh-CN" altLang="en-US" sz="2400" b="1" dirty="0" smtClean="0"/>
              <a:t>，从您的</a:t>
            </a:r>
            <a:r>
              <a:rPr lang="zh-CN" altLang="en-US" sz="2400" b="1" dirty="0" smtClean="0">
                <a:solidFill>
                  <a:srgbClr val="FF0000"/>
                </a:solidFill>
              </a:rPr>
              <a:t>技术投资获得更多回报</a:t>
            </a:r>
            <a:endParaRPr lang="en-US" sz="2400" dirty="0" smtClean="0">
              <a:solidFill>
                <a:srgbClr val="FF0000"/>
              </a:solidFill>
              <a:latin typeface="Arial" pitchFamily="34" charset="0"/>
              <a:cs typeface="Arial" pitchFamily="34" charset="0"/>
            </a:endParaRPr>
          </a:p>
        </p:txBody>
      </p:sp>
      <p:sp>
        <p:nvSpPr>
          <p:cNvPr id="36" name="Rounded Rectangle 35"/>
          <p:cNvSpPr/>
          <p:nvPr/>
        </p:nvSpPr>
        <p:spPr>
          <a:xfrm>
            <a:off x="558090" y="1912012"/>
            <a:ext cx="2345481" cy="2644506"/>
          </a:xfrm>
          <a:prstGeom prst="roundRect">
            <a:avLst>
              <a:gd name="adj" fmla="val 4640"/>
            </a:avLst>
          </a:prstGeom>
          <a:gradFill>
            <a:gsLst>
              <a:gs pos="0">
                <a:srgbClr val="CBDB2A"/>
              </a:gs>
              <a:gs pos="50000">
                <a:srgbClr val="3EB549"/>
              </a:gs>
              <a:gs pos="100000">
                <a:srgbClr val="02928C"/>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ectangle 37"/>
          <p:cNvSpPr/>
          <p:nvPr/>
        </p:nvSpPr>
        <p:spPr>
          <a:xfrm>
            <a:off x="558090" y="2213426"/>
            <a:ext cx="2318138" cy="1384995"/>
          </a:xfrm>
          <a:prstGeom prst="rect">
            <a:avLst/>
          </a:prstGeom>
        </p:spPr>
        <p:txBody>
          <a:bodyPr wrap="square">
            <a:spAutoFit/>
          </a:bodyPr>
          <a:lstStyle/>
          <a:p>
            <a:pPr algn="ctr"/>
            <a:r>
              <a:rPr lang="zh-CN" altLang="en-US" sz="2800" dirty="0" smtClean="0">
                <a:solidFill>
                  <a:schemeClr val="bg1"/>
                </a:solidFill>
              </a:rPr>
              <a:t>基于思科的智力资本与多年的网络专业性</a:t>
            </a:r>
            <a:endParaRPr lang="en-US" sz="2800" dirty="0" smtClean="0">
              <a:solidFill>
                <a:schemeClr val="bg1"/>
              </a:solidFill>
            </a:endParaRPr>
          </a:p>
        </p:txBody>
      </p:sp>
      <p:sp>
        <p:nvSpPr>
          <p:cNvPr id="39" name="Rounded Rectangle 38"/>
          <p:cNvSpPr/>
          <p:nvPr/>
        </p:nvSpPr>
        <p:spPr>
          <a:xfrm>
            <a:off x="3311995" y="1921532"/>
            <a:ext cx="2521015" cy="2644506"/>
          </a:xfrm>
          <a:prstGeom prst="roundRect">
            <a:avLst>
              <a:gd name="adj" fmla="val 4640"/>
            </a:avLst>
          </a:prstGeom>
          <a:gradFill>
            <a:gsLst>
              <a:gs pos="0">
                <a:srgbClr val="CBDB2A"/>
              </a:gs>
              <a:gs pos="50000">
                <a:srgbClr val="3EB549"/>
              </a:gs>
              <a:gs pos="100000">
                <a:srgbClr val="02928C"/>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0" name="Rectangle 39"/>
          <p:cNvSpPr/>
          <p:nvPr/>
        </p:nvSpPr>
        <p:spPr>
          <a:xfrm>
            <a:off x="3391059" y="2051489"/>
            <a:ext cx="2345481" cy="2308324"/>
          </a:xfrm>
          <a:prstGeom prst="rect">
            <a:avLst/>
          </a:prstGeom>
        </p:spPr>
        <p:txBody>
          <a:bodyPr wrap="square">
            <a:spAutoFit/>
          </a:bodyPr>
          <a:lstStyle/>
          <a:p>
            <a:pPr algn="ctr"/>
            <a:r>
              <a:rPr lang="zh-CN" altLang="en-US" sz="2800" dirty="0" smtClean="0">
                <a:solidFill>
                  <a:schemeClr val="bg1"/>
                </a:solidFill>
              </a:rPr>
              <a:t>主动验证网络的安全性、可用性、可靠性</a:t>
            </a:r>
            <a:r>
              <a:rPr lang="en-US" sz="2800" dirty="0" smtClean="0">
                <a:solidFill>
                  <a:schemeClr val="bg1"/>
                </a:solidFill>
              </a:rPr>
              <a:t/>
            </a:r>
            <a:br>
              <a:rPr lang="en-US" sz="2800" dirty="0" smtClean="0">
                <a:solidFill>
                  <a:schemeClr val="bg1"/>
                </a:solidFill>
              </a:rPr>
            </a:br>
            <a:r>
              <a:rPr lang="zh-CN" altLang="en-US" sz="2000" dirty="0" smtClean="0">
                <a:solidFill>
                  <a:schemeClr val="bg1"/>
                </a:solidFill>
              </a:rPr>
              <a:t>依托思科由客户信赖的合作伙伴提供交付</a:t>
            </a:r>
            <a:endParaRPr lang="en-US" sz="2000" dirty="0" smtClean="0">
              <a:solidFill>
                <a:schemeClr val="bg1"/>
              </a:solidFill>
            </a:endParaRPr>
          </a:p>
        </p:txBody>
      </p:sp>
      <p:sp>
        <p:nvSpPr>
          <p:cNvPr id="41" name="Rounded Rectangle 40"/>
          <p:cNvSpPr/>
          <p:nvPr/>
        </p:nvSpPr>
        <p:spPr>
          <a:xfrm>
            <a:off x="6330975" y="1921532"/>
            <a:ext cx="2460053" cy="2644506"/>
          </a:xfrm>
          <a:prstGeom prst="roundRect">
            <a:avLst>
              <a:gd name="adj" fmla="val 4640"/>
            </a:avLst>
          </a:prstGeom>
          <a:gradFill>
            <a:gsLst>
              <a:gs pos="0">
                <a:srgbClr val="CBDB2A"/>
              </a:gs>
              <a:gs pos="50000">
                <a:srgbClr val="3EB549"/>
              </a:gs>
              <a:gs pos="100000">
                <a:srgbClr val="02928C"/>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ectangle 41"/>
          <p:cNvSpPr/>
          <p:nvPr/>
        </p:nvSpPr>
        <p:spPr>
          <a:xfrm>
            <a:off x="6241335" y="2608456"/>
            <a:ext cx="2577227" cy="892552"/>
          </a:xfrm>
          <a:prstGeom prst="rect">
            <a:avLst/>
          </a:prstGeom>
        </p:spPr>
        <p:txBody>
          <a:bodyPr wrap="square">
            <a:spAutoFit/>
          </a:bodyPr>
          <a:lstStyle/>
          <a:p>
            <a:pPr algn="ctr"/>
            <a:r>
              <a:rPr lang="zh-CN" altLang="en-US" sz="2600" dirty="0" smtClean="0">
                <a:solidFill>
                  <a:schemeClr val="bg1"/>
                </a:solidFill>
              </a:rPr>
              <a:t>集成合作伙伴的</a:t>
            </a:r>
            <a:endParaRPr lang="en-US" altLang="zh-CN" sz="2600" dirty="0" smtClean="0">
              <a:solidFill>
                <a:schemeClr val="bg1"/>
              </a:solidFill>
            </a:endParaRPr>
          </a:p>
          <a:p>
            <a:pPr algn="ctr"/>
            <a:r>
              <a:rPr lang="zh-CN" altLang="en-US" sz="2600" dirty="0">
                <a:solidFill>
                  <a:schemeClr val="bg1"/>
                </a:solidFill>
              </a:rPr>
              <a:t>专长和增值服务 </a:t>
            </a:r>
            <a:endParaRPr lang="zh-CN" altLang="en-US" sz="2800" dirty="0"/>
          </a:p>
        </p:txBody>
      </p:sp>
      <p:grpSp>
        <p:nvGrpSpPr>
          <p:cNvPr id="44" name="Group 43"/>
          <p:cNvGrpSpPr/>
          <p:nvPr/>
        </p:nvGrpSpPr>
        <p:grpSpPr>
          <a:xfrm>
            <a:off x="2837260" y="2199139"/>
            <a:ext cx="3436232" cy="1853461"/>
            <a:chOff x="3782028" y="2199138"/>
            <a:chExt cx="4580450" cy="1853461"/>
          </a:xfrm>
          <a:gradFill>
            <a:gsLst>
              <a:gs pos="0">
                <a:schemeClr val="tx1">
                  <a:lumMod val="60000"/>
                  <a:lumOff val="40000"/>
                </a:schemeClr>
              </a:gs>
              <a:gs pos="50000">
                <a:srgbClr val="007FB8"/>
              </a:gs>
              <a:gs pos="100000">
                <a:srgbClr val="02209E"/>
              </a:gs>
            </a:gsLst>
            <a:lin ang="5400000" scaled="0"/>
          </a:gradFill>
        </p:grpSpPr>
        <p:sp>
          <p:nvSpPr>
            <p:cNvPr id="56" name="Right Arrow 55"/>
            <p:cNvSpPr/>
            <p:nvPr/>
          </p:nvSpPr>
          <p:spPr>
            <a:xfrm>
              <a:off x="3782028" y="2199138"/>
              <a:ext cx="747705" cy="355060"/>
            </a:xfrm>
            <a:prstGeom prst="rightArrow">
              <a:avLst/>
            </a:prstGeom>
            <a:grp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smtClean="0"/>
            </a:p>
          </p:txBody>
        </p:sp>
        <p:sp>
          <p:nvSpPr>
            <p:cNvPr id="57" name="Right Arrow 56"/>
            <p:cNvSpPr/>
            <p:nvPr/>
          </p:nvSpPr>
          <p:spPr>
            <a:xfrm>
              <a:off x="3782028" y="2554199"/>
              <a:ext cx="747705" cy="355060"/>
            </a:xfrm>
            <a:prstGeom prst="rightArrow">
              <a:avLst/>
            </a:prstGeom>
            <a:grp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smtClean="0"/>
            </a:p>
          </p:txBody>
        </p:sp>
        <p:sp>
          <p:nvSpPr>
            <p:cNvPr id="58" name="Right Arrow 57"/>
            <p:cNvSpPr/>
            <p:nvPr/>
          </p:nvSpPr>
          <p:spPr>
            <a:xfrm>
              <a:off x="3782028" y="2923547"/>
              <a:ext cx="747705" cy="355060"/>
            </a:xfrm>
            <a:prstGeom prst="rightArrow">
              <a:avLst/>
            </a:prstGeom>
            <a:grp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smtClean="0"/>
            </a:p>
          </p:txBody>
        </p:sp>
        <p:sp>
          <p:nvSpPr>
            <p:cNvPr id="67" name="Right Arrow 66"/>
            <p:cNvSpPr/>
            <p:nvPr/>
          </p:nvSpPr>
          <p:spPr>
            <a:xfrm>
              <a:off x="3782028" y="3280295"/>
              <a:ext cx="747705" cy="355060"/>
            </a:xfrm>
            <a:prstGeom prst="rightArrow">
              <a:avLst/>
            </a:prstGeom>
            <a:grp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smtClean="0"/>
            </a:p>
          </p:txBody>
        </p:sp>
        <p:sp>
          <p:nvSpPr>
            <p:cNvPr id="102" name="Right Arrow 101"/>
            <p:cNvSpPr/>
            <p:nvPr/>
          </p:nvSpPr>
          <p:spPr>
            <a:xfrm>
              <a:off x="3782028" y="3658348"/>
              <a:ext cx="747705" cy="355060"/>
            </a:xfrm>
            <a:prstGeom prst="rightArrow">
              <a:avLst/>
            </a:prstGeom>
            <a:grp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smtClean="0"/>
            </a:p>
          </p:txBody>
        </p:sp>
        <p:grpSp>
          <p:nvGrpSpPr>
            <p:cNvPr id="43" name="Group 42"/>
            <p:cNvGrpSpPr/>
            <p:nvPr/>
          </p:nvGrpSpPr>
          <p:grpSpPr>
            <a:xfrm>
              <a:off x="7661016" y="2247035"/>
              <a:ext cx="701462" cy="1805564"/>
              <a:chOff x="7675304" y="2247035"/>
              <a:chExt cx="672886" cy="1805564"/>
            </a:xfrm>
            <a:grpFill/>
          </p:grpSpPr>
          <p:sp>
            <p:nvSpPr>
              <p:cNvPr id="94" name="Right Arrow 93"/>
              <p:cNvSpPr/>
              <p:nvPr/>
            </p:nvSpPr>
            <p:spPr>
              <a:xfrm flipH="1">
                <a:off x="7675304" y="2247035"/>
                <a:ext cx="672885" cy="355060"/>
              </a:xfrm>
              <a:prstGeom prst="rightArrow">
                <a:avLst/>
              </a:prstGeom>
              <a:grp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smtClean="0"/>
              </a:p>
            </p:txBody>
          </p:sp>
          <p:sp>
            <p:nvSpPr>
              <p:cNvPr id="95" name="Right Arrow 94"/>
              <p:cNvSpPr/>
              <p:nvPr/>
            </p:nvSpPr>
            <p:spPr>
              <a:xfrm flipH="1">
                <a:off x="7675304" y="2616383"/>
                <a:ext cx="672885" cy="355060"/>
              </a:xfrm>
              <a:prstGeom prst="rightArrow">
                <a:avLst/>
              </a:prstGeom>
              <a:grp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smtClean="0"/>
              </a:p>
            </p:txBody>
          </p:sp>
          <p:sp>
            <p:nvSpPr>
              <p:cNvPr id="99" name="Right Arrow 98"/>
              <p:cNvSpPr/>
              <p:nvPr/>
            </p:nvSpPr>
            <p:spPr>
              <a:xfrm flipH="1">
                <a:off x="7675304" y="2971443"/>
                <a:ext cx="672885" cy="355060"/>
              </a:xfrm>
              <a:prstGeom prst="rightArrow">
                <a:avLst/>
              </a:prstGeom>
              <a:grp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smtClean="0"/>
              </a:p>
            </p:txBody>
          </p:sp>
          <p:sp>
            <p:nvSpPr>
              <p:cNvPr id="100" name="Right Arrow 99"/>
              <p:cNvSpPr/>
              <p:nvPr/>
            </p:nvSpPr>
            <p:spPr>
              <a:xfrm flipH="1">
                <a:off x="7675304" y="3328191"/>
                <a:ext cx="672885" cy="355060"/>
              </a:xfrm>
              <a:prstGeom prst="rightArrow">
                <a:avLst/>
              </a:prstGeom>
              <a:grp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smtClean="0"/>
              </a:p>
            </p:txBody>
          </p:sp>
          <p:sp>
            <p:nvSpPr>
              <p:cNvPr id="103" name="Right Arrow 102"/>
              <p:cNvSpPr/>
              <p:nvPr/>
            </p:nvSpPr>
            <p:spPr>
              <a:xfrm flipH="1">
                <a:off x="7675305" y="3697539"/>
                <a:ext cx="672885" cy="355060"/>
              </a:xfrm>
              <a:prstGeom prst="rightArrow">
                <a:avLst/>
              </a:prstGeom>
              <a:grp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smtClean="0"/>
              </a:p>
            </p:txBody>
          </p:sp>
        </p:grpSp>
      </p:grpSp>
    </p:spTree>
    <p:extLst>
      <p:ext uri="{BB962C8B-B14F-4D97-AF65-F5344CB8AC3E}">
        <p14:creationId xmlns:p14="http://schemas.microsoft.com/office/powerpoint/2010/main" val="318576366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0"/>
          <p:cNvSpPr>
            <a:spLocks noGrp="1"/>
          </p:cNvSpPr>
          <p:nvPr>
            <p:ph type="title"/>
          </p:nvPr>
        </p:nvSpPr>
        <p:spPr/>
        <p:txBody>
          <a:bodyPr/>
          <a:lstStyle/>
          <a:p>
            <a:r>
              <a:rPr lang="en-US" dirty="0" smtClean="0"/>
              <a:t>Smart </a:t>
            </a:r>
            <a:r>
              <a:rPr lang="en-US" spc="-100" dirty="0"/>
              <a:t>Care</a:t>
            </a:r>
            <a:r>
              <a:rPr lang="en-US" dirty="0" smtClean="0"/>
              <a:t> </a:t>
            </a:r>
            <a:r>
              <a:rPr lang="zh-CN" altLang="en-US" dirty="0"/>
              <a:t>功</a:t>
            </a:r>
            <a:r>
              <a:rPr lang="zh-CN" altLang="en-US" dirty="0" smtClean="0"/>
              <a:t>能组成</a:t>
            </a:r>
            <a:endParaRPr lang="en-US" dirty="0" smtClean="0"/>
          </a:p>
        </p:txBody>
      </p:sp>
      <p:sp>
        <p:nvSpPr>
          <p:cNvPr id="33" name="Rectangle 32"/>
          <p:cNvSpPr/>
          <p:nvPr/>
        </p:nvSpPr>
        <p:spPr>
          <a:xfrm>
            <a:off x="427236" y="1144786"/>
            <a:ext cx="8393236" cy="707886"/>
          </a:xfrm>
          <a:prstGeom prst="rect">
            <a:avLst/>
          </a:prstGeom>
          <a:noFill/>
          <a:ln>
            <a:noFill/>
          </a:ln>
        </p:spPr>
        <p:txBody>
          <a:bodyPr wrap="square">
            <a:spAutoFit/>
          </a:bodyPr>
          <a:lstStyle/>
          <a:p>
            <a:pPr>
              <a:defRPr/>
            </a:pPr>
            <a:r>
              <a:rPr lang="zh-CN" altLang="en-US" sz="2000" dirty="0" smtClean="0">
                <a:solidFill>
                  <a:srgbClr val="000000"/>
                </a:solidFill>
                <a:latin typeface="宋体" pitchFamily="2" charset="-122"/>
                <a:ea typeface="宋体" pitchFamily="2" charset="-122"/>
              </a:rPr>
              <a:t>合作伙伴利用</a:t>
            </a:r>
            <a:r>
              <a:rPr lang="en-US" altLang="zh-CN" sz="2000" dirty="0" smtClean="0">
                <a:solidFill>
                  <a:srgbClr val="000000"/>
                </a:solidFill>
                <a:latin typeface="宋体" pitchFamily="2" charset="-122"/>
                <a:ea typeface="宋体" pitchFamily="2" charset="-122"/>
              </a:rPr>
              <a:t>Smart Care</a:t>
            </a:r>
            <a:r>
              <a:rPr lang="zh-CN" altLang="en-US" sz="2000" dirty="0" smtClean="0">
                <a:solidFill>
                  <a:srgbClr val="000000"/>
                </a:solidFill>
                <a:latin typeface="宋体" pitchFamily="2" charset="-122"/>
                <a:ea typeface="宋体" pitchFamily="2" charset="-122"/>
              </a:rPr>
              <a:t>协作型服务平台</a:t>
            </a:r>
            <a:r>
              <a:rPr lang="en-US" altLang="zh-CN" sz="2000" dirty="0" smtClean="0">
                <a:solidFill>
                  <a:srgbClr val="000000"/>
                </a:solidFill>
                <a:latin typeface="宋体" pitchFamily="2" charset="-122"/>
                <a:ea typeface="宋体" pitchFamily="2" charset="-122"/>
              </a:rPr>
              <a:t>,</a:t>
            </a:r>
          </a:p>
          <a:p>
            <a:pPr>
              <a:defRPr/>
            </a:pPr>
            <a:r>
              <a:rPr lang="zh-CN" altLang="en-US" sz="2000" dirty="0" smtClean="0">
                <a:solidFill>
                  <a:srgbClr val="000000"/>
                </a:solidFill>
                <a:latin typeface="宋体" pitchFamily="2" charset="-122"/>
                <a:ea typeface="宋体" pitchFamily="2" charset="-122"/>
              </a:rPr>
              <a:t>构建符合客户个性需求的全新服务体验</a:t>
            </a:r>
            <a:endParaRPr lang="en-US" altLang="ja-JP" sz="2000" b="1" kern="0" dirty="0">
              <a:solidFill>
                <a:srgbClr val="000000"/>
              </a:solidFill>
              <a:latin typeface="宋体" pitchFamily="2" charset="-122"/>
              <a:ea typeface="宋体" pitchFamily="2" charset="-122"/>
            </a:endParaRPr>
          </a:p>
        </p:txBody>
      </p:sp>
      <p:sp>
        <p:nvSpPr>
          <p:cNvPr id="30" name="Text Placeholder 51"/>
          <p:cNvSpPr txBox="1">
            <a:spLocks/>
          </p:cNvSpPr>
          <p:nvPr/>
        </p:nvSpPr>
        <p:spPr>
          <a:xfrm>
            <a:off x="793750" y="1071563"/>
            <a:ext cx="7169150" cy="381000"/>
          </a:xfrm>
          <a:prstGeom prst="rect">
            <a:avLst/>
          </a:prstGeom>
        </p:spPr>
        <p:txBody>
          <a:bodyPr rtlCol="0" anchor="t"/>
          <a:lstStyle/>
          <a:p>
            <a:pPr>
              <a:lnSpc>
                <a:spcPct val="95000"/>
              </a:lnSpc>
              <a:spcBef>
                <a:spcPts val="1440"/>
              </a:spcBef>
              <a:buClr>
                <a:srgbClr val="0183B7"/>
              </a:buClr>
              <a:buFont typeface="Wingdings" pitchFamily="2" charset="2"/>
              <a:buChar char="§"/>
              <a:defRPr/>
            </a:pPr>
            <a:endParaRPr lang="en-US" sz="1600" dirty="0">
              <a:solidFill>
                <a:srgbClr val="0183B7">
                  <a:lumMod val="65000"/>
                  <a:lumOff val="35000"/>
                </a:srgbClr>
              </a:solidFill>
            </a:endParaRPr>
          </a:p>
        </p:txBody>
      </p:sp>
      <p:grpSp>
        <p:nvGrpSpPr>
          <p:cNvPr id="2" name="Group 99"/>
          <p:cNvGrpSpPr/>
          <p:nvPr/>
        </p:nvGrpSpPr>
        <p:grpSpPr>
          <a:xfrm>
            <a:off x="573920" y="1988447"/>
            <a:ext cx="8446324" cy="3814644"/>
            <a:chOff x="559406" y="1306285"/>
            <a:chExt cx="8446324" cy="4003992"/>
          </a:xfrm>
        </p:grpSpPr>
        <p:sp>
          <p:nvSpPr>
            <p:cNvPr id="62" name="AutoShape 10"/>
            <p:cNvSpPr>
              <a:spLocks/>
            </p:cNvSpPr>
            <p:nvPr/>
          </p:nvSpPr>
          <p:spPr bwMode="auto">
            <a:xfrm>
              <a:off x="7447454" y="3143250"/>
              <a:ext cx="191304" cy="1914525"/>
            </a:xfrm>
            <a:prstGeom prst="rightBracket">
              <a:avLst>
                <a:gd name="adj" fmla="val 0"/>
              </a:avLst>
            </a:prstGeom>
            <a:noFill/>
            <a:ln w="9525">
              <a:solidFill>
                <a:schemeClr val="bg1"/>
              </a:solidFill>
              <a:miter lim="800000"/>
              <a:headEnd/>
              <a:tailEnd/>
            </a:ln>
          </p:spPr>
          <p:txBody>
            <a:bodyPr rot="10800000"/>
            <a:lstStyle/>
            <a:p>
              <a:pPr>
                <a:defRPr/>
              </a:pPr>
              <a:endParaRPr lang="en-US" sz="1000">
                <a:solidFill>
                  <a:srgbClr val="FFFFFF"/>
                </a:solidFill>
                <a:ea typeface="ＭＳ Ｐゴシック" charset="-128"/>
              </a:endParaRPr>
            </a:p>
          </p:txBody>
        </p:sp>
        <p:sp>
          <p:nvSpPr>
            <p:cNvPr id="64" name="Text Box 27"/>
            <p:cNvSpPr txBox="1">
              <a:spLocks noChangeArrowheads="1"/>
            </p:cNvSpPr>
            <p:nvPr/>
          </p:nvSpPr>
          <p:spPr bwMode="auto">
            <a:xfrm>
              <a:off x="7634130" y="3767416"/>
              <a:ext cx="1371600" cy="393941"/>
            </a:xfrm>
            <a:prstGeom prst="rect">
              <a:avLst/>
            </a:prstGeom>
            <a:noFill/>
            <a:ln w="9525" algn="ctr">
              <a:noFill/>
              <a:miter lim="800000"/>
              <a:headEnd/>
              <a:tailEnd/>
            </a:ln>
          </p:spPr>
          <p:txBody>
            <a:bodyPr wrap="square" lIns="82124" tIns="41061" rIns="82124" bIns="41061">
              <a:spAutoFit/>
            </a:bodyPr>
            <a:lstStyle/>
            <a:p>
              <a:pPr defTabSz="814388">
                <a:lnSpc>
                  <a:spcPct val="95000"/>
                </a:lnSpc>
                <a:spcBef>
                  <a:spcPct val="50000"/>
                </a:spcBef>
                <a:buClr>
                  <a:srgbClr val="FFFFFF"/>
                </a:buClr>
                <a:buSzPct val="100000"/>
                <a:buFont typeface="Wingdings" pitchFamily="2" charset="2"/>
                <a:buNone/>
                <a:defRPr/>
              </a:pPr>
              <a:r>
                <a:rPr lang="zh-CN" altLang="en-US" sz="2000" kern="0" dirty="0" smtClean="0">
                  <a:solidFill>
                    <a:srgbClr val="000000"/>
                  </a:solidFill>
                </a:rPr>
                <a:t>基础能力</a:t>
              </a:r>
              <a:endParaRPr lang="en-US" sz="2000" kern="0" dirty="0">
                <a:solidFill>
                  <a:srgbClr val="000000"/>
                </a:solidFill>
              </a:endParaRPr>
            </a:p>
          </p:txBody>
        </p:sp>
        <p:sp>
          <p:nvSpPr>
            <p:cNvPr id="65" name="AutoShape 9"/>
            <p:cNvSpPr>
              <a:spLocks/>
            </p:cNvSpPr>
            <p:nvPr/>
          </p:nvSpPr>
          <p:spPr bwMode="auto">
            <a:xfrm>
              <a:off x="7437929" y="2038020"/>
              <a:ext cx="197256" cy="933451"/>
            </a:xfrm>
            <a:prstGeom prst="rightBracket">
              <a:avLst>
                <a:gd name="adj" fmla="val 0"/>
              </a:avLst>
            </a:prstGeom>
            <a:noFill/>
            <a:ln w="9525">
              <a:solidFill>
                <a:schemeClr val="bg1"/>
              </a:solidFill>
              <a:miter lim="800000"/>
              <a:headEnd/>
              <a:tailEnd/>
            </a:ln>
          </p:spPr>
          <p:txBody>
            <a:bodyPr rot="10800000"/>
            <a:lstStyle/>
            <a:p>
              <a:pPr>
                <a:defRPr/>
              </a:pPr>
              <a:endParaRPr lang="en-US" sz="1000" dirty="0">
                <a:solidFill>
                  <a:schemeClr val="bg1"/>
                </a:solidFill>
                <a:ea typeface="ＭＳ Ｐゴシック" charset="-128"/>
              </a:endParaRPr>
            </a:p>
          </p:txBody>
        </p:sp>
        <p:sp>
          <p:nvSpPr>
            <p:cNvPr id="67" name="Text Box 24"/>
            <p:cNvSpPr txBox="1">
              <a:spLocks noChangeArrowheads="1"/>
            </p:cNvSpPr>
            <p:nvPr/>
          </p:nvSpPr>
          <p:spPr bwMode="auto">
            <a:xfrm>
              <a:off x="7634130" y="2270124"/>
              <a:ext cx="1371600" cy="393941"/>
            </a:xfrm>
            <a:prstGeom prst="rect">
              <a:avLst/>
            </a:prstGeom>
            <a:noFill/>
            <a:ln w="9525" algn="ctr">
              <a:noFill/>
              <a:miter lim="800000"/>
              <a:headEnd/>
              <a:tailEnd/>
            </a:ln>
          </p:spPr>
          <p:txBody>
            <a:bodyPr lIns="82124" tIns="41061" rIns="82124" bIns="41061">
              <a:spAutoFit/>
            </a:bodyPr>
            <a:lstStyle/>
            <a:p>
              <a:pPr defTabSz="814388">
                <a:lnSpc>
                  <a:spcPct val="95000"/>
                </a:lnSpc>
                <a:spcBef>
                  <a:spcPct val="50000"/>
                </a:spcBef>
                <a:buClr>
                  <a:srgbClr val="FFFFFF"/>
                </a:buClr>
                <a:buSzPct val="100000"/>
                <a:buFont typeface="Wingdings" pitchFamily="2" charset="2"/>
                <a:buNone/>
                <a:defRPr/>
              </a:pPr>
              <a:r>
                <a:rPr lang="zh-CN" altLang="en-US" sz="2000" kern="0" dirty="0">
                  <a:solidFill>
                    <a:srgbClr val="000000"/>
                  </a:solidFill>
                </a:rPr>
                <a:t>智</a:t>
              </a:r>
              <a:r>
                <a:rPr lang="zh-CN" altLang="en-US" sz="2000" kern="0" dirty="0" smtClean="0">
                  <a:solidFill>
                    <a:srgbClr val="000000"/>
                  </a:solidFill>
                </a:rPr>
                <a:t>能元素</a:t>
              </a:r>
              <a:endParaRPr lang="en-US" sz="2000" kern="0" dirty="0">
                <a:solidFill>
                  <a:srgbClr val="000000"/>
                </a:solidFill>
              </a:endParaRPr>
            </a:p>
          </p:txBody>
        </p:sp>
        <p:grpSp>
          <p:nvGrpSpPr>
            <p:cNvPr id="3" name="Group 96"/>
            <p:cNvGrpSpPr/>
            <p:nvPr/>
          </p:nvGrpSpPr>
          <p:grpSpPr>
            <a:xfrm>
              <a:off x="559406" y="3120799"/>
              <a:ext cx="6818783" cy="2149701"/>
              <a:chOff x="1554956" y="3120799"/>
              <a:chExt cx="6053138" cy="2149701"/>
            </a:xfrm>
          </p:grpSpPr>
          <p:sp>
            <p:nvSpPr>
              <p:cNvPr id="92" name="AutoShape 29"/>
              <p:cNvSpPr>
                <a:spLocks noChangeArrowheads="1"/>
              </p:cNvSpPr>
              <p:nvPr/>
            </p:nvSpPr>
            <p:spPr bwMode="auto">
              <a:xfrm>
                <a:off x="1554956" y="4646386"/>
                <a:ext cx="6053138" cy="624114"/>
              </a:xfrm>
              <a:prstGeom prst="cube">
                <a:avLst>
                  <a:gd name="adj" fmla="val 32008"/>
                </a:avLst>
              </a:prstGeom>
              <a:solidFill>
                <a:srgbClr val="72A323"/>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wrap="none" lIns="73025" tIns="36511" rIns="73025" bIns="36511" anchor="ctr"/>
              <a:lstStyle/>
              <a:p>
                <a:pPr>
                  <a:defRPr/>
                </a:pPr>
                <a:endParaRPr lang="en-US" kern="0">
                  <a:solidFill>
                    <a:srgbClr val="FFFFFF"/>
                  </a:solidFill>
                </a:endParaRPr>
              </a:p>
            </p:txBody>
          </p:sp>
          <p:sp>
            <p:nvSpPr>
              <p:cNvPr id="94" name="AutoShape 29"/>
              <p:cNvSpPr>
                <a:spLocks noChangeArrowheads="1"/>
              </p:cNvSpPr>
              <p:nvPr/>
            </p:nvSpPr>
            <p:spPr bwMode="auto">
              <a:xfrm>
                <a:off x="1554956" y="4137857"/>
                <a:ext cx="6053138" cy="624114"/>
              </a:xfrm>
              <a:prstGeom prst="cube">
                <a:avLst>
                  <a:gd name="adj" fmla="val 32008"/>
                </a:avLst>
              </a:prstGeom>
              <a:solidFill>
                <a:srgbClr val="72A323"/>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wrap="none" lIns="73025" tIns="36511" rIns="73025" bIns="36511" anchor="ctr"/>
              <a:lstStyle/>
              <a:p>
                <a:pPr>
                  <a:defRPr/>
                </a:pPr>
                <a:endParaRPr lang="en-US" kern="0">
                  <a:solidFill>
                    <a:srgbClr val="FFFFFF"/>
                  </a:solidFill>
                </a:endParaRPr>
              </a:p>
            </p:txBody>
          </p:sp>
          <p:sp>
            <p:nvSpPr>
              <p:cNvPr id="95" name="AutoShape 29"/>
              <p:cNvSpPr>
                <a:spLocks noChangeArrowheads="1"/>
              </p:cNvSpPr>
              <p:nvPr/>
            </p:nvSpPr>
            <p:spPr bwMode="auto">
              <a:xfrm>
                <a:off x="1554956" y="3629328"/>
                <a:ext cx="6053138" cy="624114"/>
              </a:xfrm>
              <a:prstGeom prst="cube">
                <a:avLst>
                  <a:gd name="adj" fmla="val 32008"/>
                </a:avLst>
              </a:prstGeom>
              <a:solidFill>
                <a:srgbClr val="72A323"/>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wrap="none" lIns="73025" tIns="36511" rIns="73025" bIns="36511" anchor="ctr"/>
              <a:lstStyle/>
              <a:p>
                <a:pPr>
                  <a:defRPr/>
                </a:pPr>
                <a:endParaRPr lang="en-US" kern="0">
                  <a:solidFill>
                    <a:srgbClr val="FFFFFF"/>
                  </a:solidFill>
                </a:endParaRPr>
              </a:p>
            </p:txBody>
          </p:sp>
          <p:sp>
            <p:nvSpPr>
              <p:cNvPr id="96" name="AutoShape 29"/>
              <p:cNvSpPr>
                <a:spLocks noChangeArrowheads="1"/>
              </p:cNvSpPr>
              <p:nvPr/>
            </p:nvSpPr>
            <p:spPr bwMode="auto">
              <a:xfrm>
                <a:off x="1554956" y="3120799"/>
                <a:ext cx="6053138" cy="624114"/>
              </a:xfrm>
              <a:prstGeom prst="cube">
                <a:avLst>
                  <a:gd name="adj" fmla="val 32008"/>
                </a:avLst>
              </a:prstGeom>
              <a:solidFill>
                <a:srgbClr val="72A323"/>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wrap="none" lIns="73025" tIns="36511" rIns="73025" bIns="36511" anchor="ctr"/>
              <a:lstStyle/>
              <a:p>
                <a:pPr>
                  <a:defRPr/>
                </a:pPr>
                <a:endParaRPr lang="en-US" kern="0">
                  <a:solidFill>
                    <a:srgbClr val="FFFFFF"/>
                  </a:solidFill>
                </a:endParaRPr>
              </a:p>
            </p:txBody>
          </p:sp>
        </p:grpSp>
        <p:sp>
          <p:nvSpPr>
            <p:cNvPr id="73" name="Text Box 7"/>
            <p:cNvSpPr txBox="1">
              <a:spLocks noChangeArrowheads="1"/>
            </p:cNvSpPr>
            <p:nvPr/>
          </p:nvSpPr>
          <p:spPr bwMode="auto">
            <a:xfrm>
              <a:off x="778002" y="4812774"/>
              <a:ext cx="6280504" cy="497503"/>
            </a:xfrm>
            <a:prstGeom prst="rect">
              <a:avLst/>
            </a:prstGeom>
            <a:noFill/>
            <a:ln w="9525" algn="ctr">
              <a:noFill/>
              <a:miter lim="800000"/>
              <a:headEnd/>
              <a:tailEnd/>
            </a:ln>
          </p:spPr>
          <p:txBody>
            <a:bodyPr wrap="square" lIns="173736" tIns="128016" rIns="173736" bIns="128016" anchor="ctr">
              <a:spAutoFit/>
            </a:bodyPr>
            <a:lstStyle/>
            <a:p>
              <a:pPr algn="ctr" defTabSz="814388">
                <a:defRPr/>
              </a:pPr>
              <a:r>
                <a:rPr lang="zh-CN" altLang="en-US" sz="1400" kern="0" dirty="0" smtClean="0">
                  <a:solidFill>
                    <a:srgbClr val="FFFFFF"/>
                  </a:solidFill>
                </a:rPr>
                <a:t>合作伙伴 </a:t>
              </a:r>
              <a:r>
                <a:rPr lang="en-US" sz="1400" kern="0" dirty="0" smtClean="0">
                  <a:solidFill>
                    <a:srgbClr val="FFFFFF"/>
                  </a:solidFill>
                </a:rPr>
                <a:t>24 X 7 </a:t>
              </a:r>
              <a:r>
                <a:rPr lang="zh-CN" altLang="en-US" sz="1400" kern="0" dirty="0" smtClean="0">
                  <a:solidFill>
                    <a:srgbClr val="FFFFFF"/>
                  </a:solidFill>
                </a:rPr>
                <a:t>访问 </a:t>
              </a:r>
              <a:r>
                <a:rPr lang="en-US" sz="1400" kern="0" dirty="0" smtClean="0">
                  <a:solidFill>
                    <a:srgbClr val="FFFFFF"/>
                  </a:solidFill>
                </a:rPr>
                <a:t>Technical </a:t>
              </a:r>
              <a:r>
                <a:rPr lang="en-US" sz="1400" kern="0" dirty="0">
                  <a:solidFill>
                    <a:srgbClr val="FFFFFF"/>
                  </a:solidFill>
                </a:rPr>
                <a:t>Assistance Center</a:t>
              </a:r>
            </a:p>
          </p:txBody>
        </p:sp>
        <p:sp>
          <p:nvSpPr>
            <p:cNvPr id="74" name="Text Box 8"/>
            <p:cNvSpPr txBox="1">
              <a:spLocks noChangeArrowheads="1"/>
            </p:cNvSpPr>
            <p:nvPr/>
          </p:nvSpPr>
          <p:spPr bwMode="auto">
            <a:xfrm>
              <a:off x="681000" y="4300931"/>
              <a:ext cx="6474508" cy="497503"/>
            </a:xfrm>
            <a:prstGeom prst="rect">
              <a:avLst/>
            </a:prstGeom>
            <a:noFill/>
            <a:ln w="9525" algn="ctr">
              <a:noFill/>
              <a:miter lim="800000"/>
              <a:headEnd/>
              <a:tailEnd/>
            </a:ln>
          </p:spPr>
          <p:txBody>
            <a:bodyPr wrap="square" lIns="173736" tIns="128016" rIns="173736" bIns="128016" anchor="ctr">
              <a:spAutoFit/>
            </a:bodyPr>
            <a:lstStyle/>
            <a:p>
              <a:pPr algn="ctr" defTabSz="814388">
                <a:defRPr/>
              </a:pPr>
              <a:r>
                <a:rPr lang="en-US" sz="1400" kern="0" dirty="0">
                  <a:solidFill>
                    <a:srgbClr val="FFFFFF"/>
                  </a:solidFill>
                </a:rPr>
                <a:t>Cisco.com </a:t>
              </a:r>
              <a:r>
                <a:rPr lang="zh-CN" altLang="en-US" sz="1400" kern="0" dirty="0" smtClean="0">
                  <a:solidFill>
                    <a:srgbClr val="FFFFFF"/>
                  </a:solidFill>
                </a:rPr>
                <a:t>和</a:t>
              </a:r>
              <a:r>
                <a:rPr lang="en-US" sz="1400" kern="0" dirty="0" smtClean="0">
                  <a:solidFill>
                    <a:srgbClr val="FFFFFF"/>
                  </a:solidFill>
                </a:rPr>
                <a:t> </a:t>
              </a:r>
              <a:r>
                <a:rPr lang="en-US" sz="1400" kern="0" dirty="0">
                  <a:solidFill>
                    <a:srgbClr val="FFFFFF"/>
                  </a:solidFill>
                </a:rPr>
                <a:t>Smart Care </a:t>
              </a:r>
              <a:r>
                <a:rPr lang="zh-CN" altLang="en-US" sz="1400" kern="0" dirty="0" smtClean="0">
                  <a:solidFill>
                    <a:srgbClr val="FFFFFF"/>
                  </a:solidFill>
                </a:rPr>
                <a:t>门户站点访问权限</a:t>
              </a:r>
              <a:endParaRPr lang="en-US" sz="1400" kern="0" dirty="0">
                <a:solidFill>
                  <a:srgbClr val="FFFFFF"/>
                </a:solidFill>
              </a:endParaRPr>
            </a:p>
          </p:txBody>
        </p:sp>
        <p:sp>
          <p:nvSpPr>
            <p:cNvPr id="75" name="Text Box 9"/>
            <p:cNvSpPr txBox="1">
              <a:spLocks noChangeArrowheads="1"/>
            </p:cNvSpPr>
            <p:nvPr/>
          </p:nvSpPr>
          <p:spPr bwMode="auto">
            <a:xfrm>
              <a:off x="955044" y="3786853"/>
              <a:ext cx="5926421" cy="497503"/>
            </a:xfrm>
            <a:prstGeom prst="rect">
              <a:avLst/>
            </a:prstGeom>
            <a:noFill/>
            <a:ln w="9525" algn="ctr">
              <a:noFill/>
              <a:miter lim="800000"/>
              <a:headEnd/>
              <a:tailEnd/>
            </a:ln>
          </p:spPr>
          <p:txBody>
            <a:bodyPr lIns="173736" tIns="128016" rIns="173736" bIns="128016" anchor="ctr">
              <a:spAutoFit/>
            </a:bodyPr>
            <a:lstStyle/>
            <a:p>
              <a:pPr algn="ctr" defTabSz="814388">
                <a:defRPr/>
              </a:pPr>
              <a:r>
                <a:rPr lang="zh-CN" altLang="en-US" sz="1400" kern="0" dirty="0">
                  <a:solidFill>
                    <a:srgbClr val="FFFFFF"/>
                  </a:solidFill>
                </a:rPr>
                <a:t>下</a:t>
              </a:r>
              <a:r>
                <a:rPr lang="zh-CN" altLang="en-US" sz="1400" kern="0" dirty="0" smtClean="0">
                  <a:solidFill>
                    <a:srgbClr val="FFFFFF"/>
                  </a:solidFill>
                </a:rPr>
                <a:t>一工作日</a:t>
              </a:r>
              <a:r>
                <a:rPr lang="en-US" altLang="zh-CN" sz="1400" kern="0" dirty="0" smtClean="0">
                  <a:solidFill>
                    <a:srgbClr val="FFFFFF"/>
                  </a:solidFill>
                </a:rPr>
                <a:t>/4</a:t>
              </a:r>
              <a:r>
                <a:rPr lang="zh-CN" altLang="en-US" sz="1400" kern="0" dirty="0" smtClean="0">
                  <a:solidFill>
                    <a:srgbClr val="FFFFFF"/>
                  </a:solidFill>
                </a:rPr>
                <a:t>小时</a:t>
              </a:r>
              <a:r>
                <a:rPr lang="en-US" altLang="zh-CN" sz="1400" kern="0" dirty="0" smtClean="0">
                  <a:solidFill>
                    <a:srgbClr val="FFFFFF"/>
                  </a:solidFill>
                </a:rPr>
                <a:t>/4</a:t>
              </a:r>
              <a:r>
                <a:rPr lang="zh-CN" altLang="en-US" sz="1400" kern="0" dirty="0" smtClean="0">
                  <a:solidFill>
                    <a:srgbClr val="FFFFFF"/>
                  </a:solidFill>
                </a:rPr>
                <a:t>小时现场 备件先行更换服务</a:t>
              </a:r>
              <a:endParaRPr lang="en-US" sz="1400" kern="0" dirty="0">
                <a:solidFill>
                  <a:srgbClr val="FFFFFF"/>
                </a:solidFill>
              </a:endParaRPr>
            </a:p>
          </p:txBody>
        </p:sp>
        <p:sp>
          <p:nvSpPr>
            <p:cNvPr id="76" name="Text Box 10"/>
            <p:cNvSpPr txBox="1">
              <a:spLocks noChangeArrowheads="1"/>
            </p:cNvSpPr>
            <p:nvPr/>
          </p:nvSpPr>
          <p:spPr bwMode="auto">
            <a:xfrm>
              <a:off x="895259" y="3272775"/>
              <a:ext cx="6045990" cy="497503"/>
            </a:xfrm>
            <a:prstGeom prst="rect">
              <a:avLst/>
            </a:prstGeom>
            <a:noFill/>
            <a:ln w="9525" algn="ctr">
              <a:noFill/>
              <a:miter lim="800000"/>
              <a:headEnd/>
              <a:tailEnd/>
            </a:ln>
          </p:spPr>
          <p:txBody>
            <a:bodyPr wrap="square" lIns="173736" tIns="128016" rIns="173736" bIns="128016" anchor="ctr">
              <a:spAutoFit/>
            </a:bodyPr>
            <a:lstStyle/>
            <a:p>
              <a:pPr algn="ctr" defTabSz="814388">
                <a:defRPr/>
              </a:pPr>
              <a:r>
                <a:rPr lang="en-US" sz="1400" kern="0" dirty="0">
                  <a:solidFill>
                    <a:srgbClr val="FFFFFF"/>
                  </a:solidFill>
                </a:rPr>
                <a:t>Cisco </a:t>
              </a:r>
              <a:r>
                <a:rPr lang="en-US" sz="1400" kern="0" dirty="0" err="1">
                  <a:solidFill>
                    <a:srgbClr val="FFFFFF"/>
                  </a:solidFill>
                </a:rPr>
                <a:t>IOS</a:t>
              </a:r>
              <a:r>
                <a:rPr lang="en-US" sz="1400" kern="0" dirty="0">
                  <a:solidFill>
                    <a:srgbClr val="FFFFFF"/>
                  </a:solidFill>
                </a:rPr>
                <a:t> </a:t>
              </a:r>
              <a:r>
                <a:rPr lang="zh-CN" altLang="en-US" sz="1400" kern="0" dirty="0">
                  <a:solidFill>
                    <a:srgbClr val="FFFFFF"/>
                  </a:solidFill>
                </a:rPr>
                <a:t>升</a:t>
              </a:r>
              <a:r>
                <a:rPr lang="zh-CN" altLang="en-US" sz="1400" kern="0" dirty="0" smtClean="0">
                  <a:solidFill>
                    <a:srgbClr val="FFFFFF"/>
                  </a:solidFill>
                </a:rPr>
                <a:t>级和 软件升级</a:t>
              </a:r>
              <a:endParaRPr lang="en-US" sz="1400" kern="0" dirty="0">
                <a:solidFill>
                  <a:srgbClr val="FFFFFF"/>
                </a:solidFill>
              </a:endParaRPr>
            </a:p>
          </p:txBody>
        </p:sp>
        <p:sp>
          <p:nvSpPr>
            <p:cNvPr id="77" name="AutoShape 29"/>
            <p:cNvSpPr>
              <a:spLocks noChangeArrowheads="1"/>
            </p:cNvSpPr>
            <p:nvPr/>
          </p:nvSpPr>
          <p:spPr bwMode="auto">
            <a:xfrm>
              <a:off x="571030" y="1306285"/>
              <a:ext cx="6818783" cy="1884921"/>
            </a:xfrm>
            <a:prstGeom prst="cube">
              <a:avLst>
                <a:gd name="adj" fmla="val 11262"/>
              </a:avLst>
            </a:prstGeom>
            <a:solidFill>
              <a:srgbClr val="24A2B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wrap="none" lIns="73025" tIns="36511" rIns="73025" bIns="36511" anchor="ctr"/>
            <a:lstStyle/>
            <a:p>
              <a:pPr>
                <a:defRPr/>
              </a:pPr>
              <a:endParaRPr lang="en-US" kern="0">
                <a:solidFill>
                  <a:srgbClr val="FFFFFF"/>
                </a:solidFill>
              </a:endParaRPr>
            </a:p>
          </p:txBody>
        </p:sp>
        <p:sp>
          <p:nvSpPr>
            <p:cNvPr id="78" name="Text Box 18"/>
            <p:cNvSpPr txBox="1">
              <a:spLocks noChangeArrowheads="1"/>
            </p:cNvSpPr>
            <p:nvPr/>
          </p:nvSpPr>
          <p:spPr bwMode="auto">
            <a:xfrm>
              <a:off x="1806894" y="1586566"/>
              <a:ext cx="4119992" cy="263525"/>
            </a:xfrm>
            <a:prstGeom prst="rect">
              <a:avLst/>
            </a:prstGeom>
            <a:noFill/>
            <a:ln w="9525" algn="ctr">
              <a:noFill/>
              <a:miter lim="800000"/>
              <a:headEnd/>
              <a:tailEnd/>
            </a:ln>
          </p:spPr>
          <p:txBody>
            <a:bodyPr lIns="173736" tIns="128016" rIns="173736" bIns="128016" anchor="ctr"/>
            <a:lstStyle/>
            <a:p>
              <a:pPr algn="ctr" defTabSz="814388">
                <a:defRPr/>
              </a:pPr>
              <a:r>
                <a:rPr lang="en-US" kern="0" dirty="0">
                  <a:solidFill>
                    <a:srgbClr val="FFFFFF"/>
                  </a:solidFill>
                </a:rPr>
                <a:t>Cisco Smart Care Service</a:t>
              </a:r>
            </a:p>
          </p:txBody>
        </p:sp>
        <p:sp>
          <p:nvSpPr>
            <p:cNvPr id="85" name="Rectangle 84"/>
            <p:cNvSpPr/>
            <p:nvPr/>
          </p:nvSpPr>
          <p:spPr bwMode="auto">
            <a:xfrm>
              <a:off x="772644" y="2020751"/>
              <a:ext cx="932972" cy="943025"/>
            </a:xfrm>
            <a:prstGeom prst="rect">
              <a:avLst/>
            </a:prstGeom>
            <a:gradFill>
              <a:gsLst>
                <a:gs pos="0">
                  <a:schemeClr val="tx2">
                    <a:lumMod val="75000"/>
                    <a:alpha val="0"/>
                  </a:schemeClr>
                </a:gs>
                <a:gs pos="80000">
                  <a:srgbClr val="1D848F"/>
                </a:gs>
                <a:gs pos="100000">
                  <a:srgbClr val="156169"/>
                </a:gs>
              </a:gsLst>
              <a:lin ang="16200000" scaled="0"/>
            </a:gradFill>
            <a:ln>
              <a:noFill/>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p:spPr>
          <p:txBody>
            <a:bodyPr vert="eaVert" wrap="none" lIns="73025" tIns="36511" rIns="73025" bIns="36511" anchor="ctr"/>
            <a:lstStyle/>
            <a:p>
              <a:pPr>
                <a:defRPr/>
              </a:pPr>
              <a:endParaRPr lang="en-US" kern="0">
                <a:solidFill>
                  <a:srgbClr val="FFFFFF"/>
                </a:solidFill>
              </a:endParaRPr>
            </a:p>
          </p:txBody>
        </p:sp>
        <p:sp>
          <p:nvSpPr>
            <p:cNvPr id="86" name="Text Box 20"/>
            <p:cNvSpPr txBox="1">
              <a:spLocks noChangeArrowheads="1"/>
            </p:cNvSpPr>
            <p:nvPr/>
          </p:nvSpPr>
          <p:spPr bwMode="auto">
            <a:xfrm>
              <a:off x="622366" y="2023590"/>
              <a:ext cx="1244534" cy="727075"/>
            </a:xfrm>
            <a:prstGeom prst="rect">
              <a:avLst/>
            </a:prstGeom>
            <a:noFill/>
            <a:ln w="9525" algn="ctr">
              <a:noFill/>
              <a:miter lim="800000"/>
              <a:headEnd/>
              <a:tailEnd/>
            </a:ln>
          </p:spPr>
          <p:txBody>
            <a:bodyPr lIns="173736" tIns="128016" rIns="173736" bIns="128016" anchor="t" anchorCtr="0"/>
            <a:lstStyle/>
            <a:p>
              <a:pPr algn="ctr" defTabSz="814388">
                <a:defRPr/>
              </a:pPr>
              <a:r>
                <a:rPr lang="zh-CN" altLang="en-US" sz="1000" b="1" kern="0" dirty="0">
                  <a:solidFill>
                    <a:srgbClr val="FFFFFF"/>
                  </a:solidFill>
                </a:rPr>
                <a:t>单</a:t>
              </a:r>
              <a:r>
                <a:rPr lang="zh-CN" altLang="en-US" sz="1000" b="1" kern="0" dirty="0" smtClean="0">
                  <a:solidFill>
                    <a:srgbClr val="FFFFFF"/>
                  </a:solidFill>
                </a:rPr>
                <a:t>一合同</a:t>
              </a:r>
              <a:endParaRPr lang="en-US" altLang="zh-CN" sz="1000" b="1" kern="0" dirty="0" smtClean="0">
                <a:solidFill>
                  <a:srgbClr val="FFFFFF"/>
                </a:solidFill>
              </a:endParaRPr>
            </a:p>
            <a:p>
              <a:pPr algn="ctr" defTabSz="814388">
                <a:defRPr/>
              </a:pPr>
              <a:r>
                <a:rPr lang="zh-CN" altLang="en-US" sz="1000" b="1" kern="0" dirty="0" smtClean="0">
                  <a:solidFill>
                    <a:srgbClr val="FFFFFF"/>
                  </a:solidFill>
                </a:rPr>
                <a:t>简化管理</a:t>
              </a:r>
              <a:endParaRPr lang="en-US" sz="1000" b="1" kern="0" dirty="0">
                <a:solidFill>
                  <a:srgbClr val="FFFFFF"/>
                </a:solidFill>
              </a:endParaRPr>
            </a:p>
          </p:txBody>
        </p:sp>
        <p:sp>
          <p:nvSpPr>
            <p:cNvPr id="31" name="Rectangle 30"/>
            <p:cNvSpPr/>
            <p:nvPr/>
          </p:nvSpPr>
          <p:spPr bwMode="auto">
            <a:xfrm>
              <a:off x="1831554" y="2019250"/>
              <a:ext cx="932972" cy="943025"/>
            </a:xfrm>
            <a:prstGeom prst="rect">
              <a:avLst/>
            </a:prstGeom>
            <a:gradFill>
              <a:gsLst>
                <a:gs pos="0">
                  <a:schemeClr val="tx2">
                    <a:lumMod val="75000"/>
                    <a:alpha val="0"/>
                  </a:schemeClr>
                </a:gs>
                <a:gs pos="80000">
                  <a:srgbClr val="1D848F"/>
                </a:gs>
                <a:gs pos="100000">
                  <a:srgbClr val="156169"/>
                </a:gs>
              </a:gsLst>
              <a:lin ang="16200000" scaled="0"/>
            </a:gradFill>
            <a:ln>
              <a:noFill/>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p:spPr>
          <p:txBody>
            <a:bodyPr vert="eaVert" wrap="none" lIns="73025" tIns="36511" rIns="73025" bIns="36511" anchor="ctr"/>
            <a:lstStyle/>
            <a:p>
              <a:pPr>
                <a:defRPr/>
              </a:pPr>
              <a:endParaRPr lang="en-US" kern="0">
                <a:solidFill>
                  <a:srgbClr val="FFFFFF"/>
                </a:solidFill>
              </a:endParaRPr>
            </a:p>
          </p:txBody>
        </p:sp>
        <p:sp>
          <p:nvSpPr>
            <p:cNvPr id="32" name="Text Box 20"/>
            <p:cNvSpPr txBox="1">
              <a:spLocks noChangeArrowheads="1"/>
            </p:cNvSpPr>
            <p:nvPr/>
          </p:nvSpPr>
          <p:spPr bwMode="auto">
            <a:xfrm>
              <a:off x="1658985" y="2022089"/>
              <a:ext cx="1289115" cy="727075"/>
            </a:xfrm>
            <a:prstGeom prst="rect">
              <a:avLst/>
            </a:prstGeom>
            <a:noFill/>
            <a:ln w="9525" algn="ctr">
              <a:noFill/>
              <a:miter lim="800000"/>
              <a:headEnd/>
              <a:tailEnd/>
            </a:ln>
          </p:spPr>
          <p:txBody>
            <a:bodyPr lIns="173736" tIns="128016" rIns="173736" bIns="128016" anchor="t" anchorCtr="0"/>
            <a:lstStyle/>
            <a:p>
              <a:pPr algn="ctr" defTabSz="814388">
                <a:defRPr/>
              </a:pPr>
              <a:r>
                <a:rPr lang="zh-CN" altLang="en-US" sz="1000" b="1" kern="0" dirty="0" smtClean="0">
                  <a:solidFill>
                    <a:srgbClr val="FFFFFF"/>
                  </a:solidFill>
                </a:rPr>
                <a:t>产品告警</a:t>
              </a:r>
              <a:endParaRPr lang="en-US" altLang="zh-CN" sz="1000" b="1" kern="0" dirty="0" smtClean="0">
                <a:solidFill>
                  <a:srgbClr val="FFFFFF"/>
                </a:solidFill>
              </a:endParaRPr>
            </a:p>
            <a:p>
              <a:pPr algn="ctr" defTabSz="814388">
                <a:defRPr/>
              </a:pPr>
              <a:r>
                <a:rPr lang="zh-CN" altLang="en-US" sz="1000" b="1" kern="0" dirty="0" smtClean="0">
                  <a:solidFill>
                    <a:srgbClr val="FFFFFF"/>
                  </a:solidFill>
                </a:rPr>
                <a:t>主</a:t>
              </a:r>
              <a:r>
                <a:rPr lang="zh-CN" altLang="en-US" sz="1000" b="1" kern="0" dirty="0">
                  <a:solidFill>
                    <a:srgbClr val="FFFFFF"/>
                  </a:solidFill>
                </a:rPr>
                <a:t>动通知 </a:t>
              </a:r>
              <a:endParaRPr lang="en-US" sz="1000" b="1" kern="0" dirty="0">
                <a:solidFill>
                  <a:srgbClr val="FFFFFF"/>
                </a:solidFill>
              </a:endParaRPr>
            </a:p>
          </p:txBody>
        </p:sp>
        <p:sp>
          <p:nvSpPr>
            <p:cNvPr id="34" name="Rectangle 33"/>
            <p:cNvSpPr/>
            <p:nvPr/>
          </p:nvSpPr>
          <p:spPr bwMode="auto">
            <a:xfrm>
              <a:off x="2881957" y="2019250"/>
              <a:ext cx="932972" cy="943025"/>
            </a:xfrm>
            <a:prstGeom prst="rect">
              <a:avLst/>
            </a:prstGeom>
            <a:gradFill>
              <a:gsLst>
                <a:gs pos="0">
                  <a:schemeClr val="tx2">
                    <a:lumMod val="75000"/>
                    <a:alpha val="0"/>
                  </a:schemeClr>
                </a:gs>
                <a:gs pos="80000">
                  <a:srgbClr val="1D848F"/>
                </a:gs>
                <a:gs pos="100000">
                  <a:srgbClr val="156169"/>
                </a:gs>
              </a:gsLst>
              <a:lin ang="16200000" scaled="0"/>
            </a:gradFill>
            <a:ln>
              <a:noFill/>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p:spPr>
          <p:txBody>
            <a:bodyPr vert="eaVert" wrap="none" lIns="73025" tIns="36511" rIns="73025" bIns="36511" anchor="ctr"/>
            <a:lstStyle/>
            <a:p>
              <a:pPr>
                <a:defRPr/>
              </a:pPr>
              <a:endParaRPr lang="en-US" kern="0">
                <a:solidFill>
                  <a:srgbClr val="FFFFFF"/>
                </a:solidFill>
              </a:endParaRPr>
            </a:p>
          </p:txBody>
        </p:sp>
        <p:sp>
          <p:nvSpPr>
            <p:cNvPr id="35" name="Text Box 20"/>
            <p:cNvSpPr txBox="1">
              <a:spLocks noChangeArrowheads="1"/>
            </p:cNvSpPr>
            <p:nvPr/>
          </p:nvSpPr>
          <p:spPr bwMode="auto">
            <a:xfrm>
              <a:off x="2699190" y="2022089"/>
              <a:ext cx="1289115" cy="727075"/>
            </a:xfrm>
            <a:prstGeom prst="rect">
              <a:avLst/>
            </a:prstGeom>
            <a:noFill/>
            <a:ln w="9525" algn="ctr">
              <a:noFill/>
              <a:miter lim="800000"/>
              <a:headEnd/>
              <a:tailEnd/>
            </a:ln>
          </p:spPr>
          <p:txBody>
            <a:bodyPr lIns="173736" tIns="128016" rIns="173736" bIns="128016" anchor="t" anchorCtr="0"/>
            <a:lstStyle/>
            <a:p>
              <a:pPr algn="ctr" defTabSz="814388">
                <a:defRPr/>
              </a:pPr>
              <a:r>
                <a:rPr lang="zh-CN" altLang="en-US" sz="1000" b="1" kern="0" dirty="0" smtClean="0">
                  <a:solidFill>
                    <a:srgbClr val="FFFFFF"/>
                  </a:solidFill>
                </a:rPr>
                <a:t>核心和安全</a:t>
              </a:r>
              <a:endParaRPr lang="en-US" altLang="zh-CN" sz="1000" b="1" kern="0" dirty="0" smtClean="0">
                <a:solidFill>
                  <a:srgbClr val="FFFFFF"/>
                </a:solidFill>
              </a:endParaRPr>
            </a:p>
            <a:p>
              <a:pPr algn="ctr" defTabSz="814388">
                <a:defRPr/>
              </a:pPr>
              <a:r>
                <a:rPr lang="zh-CN" altLang="en-US" sz="1000" b="1" kern="0" dirty="0" smtClean="0">
                  <a:solidFill>
                    <a:srgbClr val="FFFFFF"/>
                  </a:solidFill>
                </a:rPr>
                <a:t>评估与修复</a:t>
              </a:r>
              <a:endParaRPr lang="en-US" sz="1000" b="1" kern="0" dirty="0">
                <a:solidFill>
                  <a:srgbClr val="FFFFFF"/>
                </a:solidFill>
              </a:endParaRPr>
            </a:p>
          </p:txBody>
        </p:sp>
        <p:sp>
          <p:nvSpPr>
            <p:cNvPr id="36" name="Rectangle 35"/>
            <p:cNvSpPr/>
            <p:nvPr/>
          </p:nvSpPr>
          <p:spPr bwMode="auto">
            <a:xfrm>
              <a:off x="3930670" y="2017749"/>
              <a:ext cx="932972" cy="943025"/>
            </a:xfrm>
            <a:prstGeom prst="rect">
              <a:avLst/>
            </a:prstGeom>
            <a:gradFill>
              <a:gsLst>
                <a:gs pos="0">
                  <a:schemeClr val="tx2">
                    <a:lumMod val="75000"/>
                    <a:alpha val="0"/>
                  </a:schemeClr>
                </a:gs>
                <a:gs pos="80000">
                  <a:srgbClr val="1D848F"/>
                </a:gs>
                <a:gs pos="100000">
                  <a:srgbClr val="156169"/>
                </a:gs>
              </a:gsLst>
              <a:lin ang="16200000" scaled="0"/>
            </a:gradFill>
            <a:ln>
              <a:noFill/>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p:spPr>
          <p:txBody>
            <a:bodyPr vert="eaVert" wrap="none" lIns="73025" tIns="36511" rIns="73025" bIns="36511" anchor="ctr"/>
            <a:lstStyle/>
            <a:p>
              <a:pPr>
                <a:defRPr/>
              </a:pPr>
              <a:endParaRPr lang="en-US" kern="0">
                <a:solidFill>
                  <a:srgbClr val="FFFFFF"/>
                </a:solidFill>
              </a:endParaRPr>
            </a:p>
          </p:txBody>
        </p:sp>
        <p:sp>
          <p:nvSpPr>
            <p:cNvPr id="37" name="Text Box 20"/>
            <p:cNvSpPr txBox="1">
              <a:spLocks noChangeArrowheads="1"/>
            </p:cNvSpPr>
            <p:nvPr/>
          </p:nvSpPr>
          <p:spPr bwMode="auto">
            <a:xfrm>
              <a:off x="3768299" y="2020588"/>
              <a:ext cx="1289115" cy="727075"/>
            </a:xfrm>
            <a:prstGeom prst="rect">
              <a:avLst/>
            </a:prstGeom>
            <a:noFill/>
            <a:ln w="9525" algn="ctr">
              <a:noFill/>
              <a:miter lim="800000"/>
              <a:headEnd/>
              <a:tailEnd/>
            </a:ln>
          </p:spPr>
          <p:txBody>
            <a:bodyPr lIns="173736" tIns="128016" rIns="173736" bIns="128016" anchor="t" anchorCtr="0"/>
            <a:lstStyle/>
            <a:p>
              <a:pPr algn="ctr" defTabSz="814388">
                <a:defRPr/>
              </a:pPr>
              <a:r>
                <a:rPr lang="zh-CN" altLang="en-US" sz="1000" b="1" kern="0" dirty="0" smtClean="0">
                  <a:solidFill>
                    <a:srgbClr val="FFFFFF"/>
                  </a:solidFill>
                </a:rPr>
                <a:t>远程网络监控</a:t>
              </a:r>
              <a:endParaRPr lang="en-US" sz="1000" b="1" kern="0" dirty="0">
                <a:solidFill>
                  <a:srgbClr val="FFFFFF"/>
                </a:solidFill>
              </a:endParaRPr>
            </a:p>
          </p:txBody>
        </p:sp>
        <p:sp>
          <p:nvSpPr>
            <p:cNvPr id="38" name="Rectangle 37"/>
            <p:cNvSpPr/>
            <p:nvPr/>
          </p:nvSpPr>
          <p:spPr bwMode="auto">
            <a:xfrm>
              <a:off x="4972566" y="2019250"/>
              <a:ext cx="932972" cy="943025"/>
            </a:xfrm>
            <a:prstGeom prst="rect">
              <a:avLst/>
            </a:prstGeom>
            <a:gradFill>
              <a:gsLst>
                <a:gs pos="0">
                  <a:schemeClr val="tx2">
                    <a:lumMod val="75000"/>
                    <a:alpha val="0"/>
                  </a:schemeClr>
                </a:gs>
                <a:gs pos="80000">
                  <a:srgbClr val="1D848F"/>
                </a:gs>
                <a:gs pos="100000">
                  <a:srgbClr val="156169"/>
                </a:gs>
              </a:gsLst>
              <a:lin ang="16200000" scaled="0"/>
            </a:gradFill>
            <a:ln>
              <a:noFill/>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p:spPr>
          <p:txBody>
            <a:bodyPr vert="eaVert" wrap="none" lIns="73025" tIns="36511" rIns="73025" bIns="36511" anchor="ctr"/>
            <a:lstStyle/>
            <a:p>
              <a:pPr>
                <a:defRPr/>
              </a:pPr>
              <a:endParaRPr lang="en-US" kern="0">
                <a:solidFill>
                  <a:srgbClr val="FFFFFF"/>
                </a:solidFill>
              </a:endParaRPr>
            </a:p>
          </p:txBody>
        </p:sp>
        <p:sp>
          <p:nvSpPr>
            <p:cNvPr id="39" name="Text Box 20"/>
            <p:cNvSpPr txBox="1">
              <a:spLocks noChangeArrowheads="1"/>
            </p:cNvSpPr>
            <p:nvPr/>
          </p:nvSpPr>
          <p:spPr bwMode="auto">
            <a:xfrm>
              <a:off x="4799997" y="2022089"/>
              <a:ext cx="1289115" cy="727075"/>
            </a:xfrm>
            <a:prstGeom prst="rect">
              <a:avLst/>
            </a:prstGeom>
            <a:noFill/>
            <a:ln w="9525" algn="ctr">
              <a:noFill/>
              <a:miter lim="800000"/>
              <a:headEnd/>
              <a:tailEnd/>
            </a:ln>
          </p:spPr>
          <p:txBody>
            <a:bodyPr lIns="173736" tIns="128016" rIns="173736" bIns="128016" anchor="t" anchorCtr="0"/>
            <a:lstStyle/>
            <a:p>
              <a:pPr algn="ctr" defTabSz="814388">
                <a:defRPr/>
              </a:pPr>
              <a:r>
                <a:rPr lang="zh-CN" altLang="en-US" sz="1000" b="1" kern="0" dirty="0" smtClean="0">
                  <a:solidFill>
                    <a:srgbClr val="FFFFFF"/>
                  </a:solidFill>
                </a:rPr>
                <a:t>语音评估和</a:t>
              </a:r>
              <a:endParaRPr lang="en-US" altLang="zh-CN" sz="1000" b="1" kern="0" dirty="0" smtClean="0">
                <a:solidFill>
                  <a:srgbClr val="FFFFFF"/>
                </a:solidFill>
              </a:endParaRPr>
            </a:p>
            <a:p>
              <a:pPr algn="ctr" defTabSz="814388">
                <a:defRPr/>
              </a:pPr>
              <a:r>
                <a:rPr lang="zh-CN" altLang="en-US" sz="1000" b="1" kern="0" dirty="0" smtClean="0">
                  <a:solidFill>
                    <a:srgbClr val="FFFFFF"/>
                  </a:solidFill>
                </a:rPr>
                <a:t>质量监控</a:t>
              </a:r>
              <a:endParaRPr lang="en-US" sz="1000" b="1" kern="0" dirty="0">
                <a:solidFill>
                  <a:srgbClr val="FFFFFF"/>
                </a:solidFill>
              </a:endParaRPr>
            </a:p>
          </p:txBody>
        </p:sp>
        <p:sp>
          <p:nvSpPr>
            <p:cNvPr id="40" name="Rectangle 39"/>
            <p:cNvSpPr/>
            <p:nvPr/>
          </p:nvSpPr>
          <p:spPr bwMode="auto">
            <a:xfrm>
              <a:off x="6031475" y="2017749"/>
              <a:ext cx="934584" cy="958892"/>
            </a:xfrm>
            <a:prstGeom prst="rect">
              <a:avLst/>
            </a:prstGeom>
            <a:gradFill>
              <a:gsLst>
                <a:gs pos="0">
                  <a:schemeClr val="tx2">
                    <a:lumMod val="75000"/>
                    <a:alpha val="0"/>
                  </a:schemeClr>
                </a:gs>
                <a:gs pos="80000">
                  <a:srgbClr val="1D848F"/>
                </a:gs>
                <a:gs pos="100000">
                  <a:srgbClr val="156169"/>
                </a:gs>
              </a:gsLst>
              <a:lin ang="16200000" scaled="0"/>
            </a:gradFill>
            <a:ln>
              <a:noFill/>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p:spPr>
          <p:txBody>
            <a:bodyPr vert="eaVert" wrap="none" lIns="73025" tIns="36511" rIns="73025" bIns="36511" anchor="ctr"/>
            <a:lstStyle/>
            <a:p>
              <a:pPr>
                <a:defRPr/>
              </a:pPr>
              <a:endParaRPr lang="en-US" kern="0">
                <a:solidFill>
                  <a:srgbClr val="FFFFFF"/>
                </a:solidFill>
              </a:endParaRPr>
            </a:p>
          </p:txBody>
        </p:sp>
        <p:sp>
          <p:nvSpPr>
            <p:cNvPr id="41" name="Text Box 20"/>
            <p:cNvSpPr txBox="1">
              <a:spLocks noChangeArrowheads="1"/>
            </p:cNvSpPr>
            <p:nvPr/>
          </p:nvSpPr>
          <p:spPr bwMode="auto">
            <a:xfrm>
              <a:off x="5858907" y="2020588"/>
              <a:ext cx="1289115" cy="727075"/>
            </a:xfrm>
            <a:prstGeom prst="rect">
              <a:avLst/>
            </a:prstGeom>
            <a:noFill/>
            <a:ln w="9525" algn="ctr">
              <a:noFill/>
              <a:miter lim="800000"/>
              <a:headEnd/>
              <a:tailEnd/>
            </a:ln>
          </p:spPr>
          <p:txBody>
            <a:bodyPr lIns="173736" tIns="128016" rIns="173736" bIns="128016" anchor="t" anchorCtr="0"/>
            <a:lstStyle/>
            <a:p>
              <a:pPr algn="ctr" defTabSz="814388">
                <a:defRPr/>
              </a:pPr>
              <a:r>
                <a:rPr lang="zh-CN" altLang="en-US" sz="1000" b="1" kern="0" dirty="0" smtClean="0">
                  <a:solidFill>
                    <a:srgbClr val="FFFFFF"/>
                  </a:solidFill>
                </a:rPr>
                <a:t>网络设备配置归档与备份</a:t>
              </a:r>
              <a:r>
                <a:rPr lang="en-US" sz="1000" b="1" kern="0" dirty="0" smtClean="0">
                  <a:solidFill>
                    <a:srgbClr val="FFFFFF"/>
                  </a:solidFill>
                </a:rPr>
                <a:t>(</a:t>
              </a:r>
              <a:r>
                <a:rPr lang="en-US" sz="1000" b="1" kern="0" dirty="0">
                  <a:solidFill>
                    <a:srgbClr val="FFFFFF"/>
                  </a:solidFill>
                </a:rPr>
                <a:t>DR)</a:t>
              </a:r>
            </a:p>
          </p:txBody>
        </p:sp>
      </p:grpSp>
    </p:spTree>
    <p:extLst>
      <p:ext uri="{BB962C8B-B14F-4D97-AF65-F5344CB8AC3E}">
        <p14:creationId xmlns:p14="http://schemas.microsoft.com/office/powerpoint/2010/main" val="1974728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62" y="249341"/>
            <a:ext cx="8588861" cy="588865"/>
          </a:xfrm>
        </p:spPr>
        <p:txBody>
          <a:bodyPr anchor="t"/>
          <a:lstStyle/>
          <a:p>
            <a:pPr eaLnBrk="1" fontAlgn="auto" hangingPunct="1">
              <a:spcAft>
                <a:spcPts val="0"/>
              </a:spcAft>
              <a:defRPr/>
            </a:pPr>
            <a:r>
              <a:rPr lang="zh-CN" altLang="en-US" sz="2800" dirty="0" smtClean="0">
                <a:latin typeface="新宋体" pitchFamily="49" charset="-122"/>
                <a:ea typeface="新宋体" pitchFamily="49" charset="-122"/>
                <a:cs typeface="+mj-cs"/>
              </a:rPr>
              <a:t>思科智能关怀服务功能</a:t>
            </a:r>
            <a:endParaRPr sz="2800" dirty="0">
              <a:latin typeface="新宋体" pitchFamily="49" charset="-122"/>
              <a:ea typeface="新宋体" pitchFamily="49" charset="-122"/>
              <a:cs typeface="+mj-cs"/>
            </a:endParaRPr>
          </a:p>
        </p:txBody>
      </p:sp>
      <p:sp>
        <p:nvSpPr>
          <p:cNvPr id="3" name="Rectangle 2"/>
          <p:cNvSpPr/>
          <p:nvPr/>
        </p:nvSpPr>
        <p:spPr>
          <a:xfrm>
            <a:off x="0" y="4195769"/>
            <a:ext cx="9144000" cy="1671637"/>
          </a:xfrm>
          <a:prstGeom prst="rect">
            <a:avLst/>
          </a:prstGeom>
          <a:gradFill flip="none" rotWithShape="1">
            <a:gsLst>
              <a:gs pos="0">
                <a:schemeClr val="bg1">
                  <a:lumMod val="85000"/>
                </a:schemeClr>
              </a:gs>
              <a:gs pos="100000">
                <a:schemeClr val="accent1">
                  <a:tint val="23500"/>
                  <a:satMod val="160000"/>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新宋体" pitchFamily="49" charset="-122"/>
              <a:ea typeface="新宋体" pitchFamily="49" charset="-122"/>
            </a:endParaRPr>
          </a:p>
        </p:txBody>
      </p:sp>
      <p:sp>
        <p:nvSpPr>
          <p:cNvPr id="30" name="Oval 29"/>
          <p:cNvSpPr>
            <a:spLocks noChangeArrowheads="1"/>
          </p:cNvSpPr>
          <p:nvPr/>
        </p:nvSpPr>
        <p:spPr bwMode="auto">
          <a:xfrm>
            <a:off x="596900" y="5137468"/>
            <a:ext cx="7950200" cy="647700"/>
          </a:xfrm>
          <a:prstGeom prst="ellipse">
            <a:avLst/>
          </a:prstGeom>
          <a:gradFill rotWithShape="1">
            <a:gsLst>
              <a:gs pos="0">
                <a:srgbClr val="000000"/>
              </a:gs>
              <a:gs pos="100000">
                <a:srgbClr val="E6E8E6">
                  <a:alpha val="0"/>
                </a:srgbClr>
              </a:gs>
            </a:gsLst>
            <a:path path="shape">
              <a:fillToRect l="50000" t="50000" r="50000" b="50000"/>
            </a:path>
          </a:gradFill>
          <a:ln w="25400">
            <a:noFill/>
            <a:round/>
            <a:headEnd/>
            <a:tailEnd/>
          </a:ln>
          <a:effectLst>
            <a:outerShdw blurRad="63500" dist="50800" dir="5400000" algn="ctr" rotWithShape="0">
              <a:srgbClr val="000000">
                <a:alpha val="26999"/>
              </a:srgbClr>
            </a:outerShdw>
          </a:effectLst>
        </p:spPr>
        <p:txBody>
          <a:bodyPr anchor="ctr"/>
          <a:lstStyle/>
          <a:p>
            <a:pPr algn="ctr">
              <a:defRPr/>
            </a:pPr>
            <a:endParaRPr lang="en-US" dirty="0">
              <a:solidFill>
                <a:srgbClr val="FFFFFF"/>
              </a:solidFill>
              <a:latin typeface="新宋体" pitchFamily="49" charset="-122"/>
              <a:ea typeface="新宋体" pitchFamily="49" charset="-122"/>
              <a:cs typeface="Arial" charset="0"/>
            </a:endParaRPr>
          </a:p>
        </p:txBody>
      </p:sp>
      <p:sp>
        <p:nvSpPr>
          <p:cNvPr id="31" name="Trapezoid 30"/>
          <p:cNvSpPr/>
          <p:nvPr/>
        </p:nvSpPr>
        <p:spPr bwMode="auto">
          <a:xfrm>
            <a:off x="1124693" y="4148720"/>
            <a:ext cx="6620296" cy="980625"/>
          </a:xfrm>
          <a:prstGeom prst="trapezoid">
            <a:avLst>
              <a:gd name="adj" fmla="val 165772"/>
            </a:avLst>
          </a:prstGeom>
          <a:gradFill flip="none" rotWithShape="1">
            <a:gsLst>
              <a:gs pos="0">
                <a:srgbClr val="000000">
                  <a:lumMod val="50000"/>
                  <a:lumOff val="50000"/>
                </a:srgbClr>
              </a:gs>
              <a:gs pos="100000">
                <a:srgbClr val="000000">
                  <a:lumMod val="65000"/>
                  <a:lumOff val="35000"/>
                </a:srgbClr>
              </a:gs>
            </a:gsLst>
            <a:lin ang="5400000" scaled="1"/>
            <a:tileRect/>
          </a:gradFill>
          <a:ln w="9525" cap="flat" cmpd="sng" algn="ctr">
            <a:gradFill flip="none" rotWithShape="1">
              <a:gsLst>
                <a:gs pos="0">
                  <a:srgbClr val="FFFFFF"/>
                </a:gs>
                <a:gs pos="100000">
                  <a:srgbClr val="667263">
                    <a:tint val="23500"/>
                    <a:satMod val="160000"/>
                    <a:alpha val="0"/>
                  </a:srgbClr>
                </a:gs>
              </a:gsLst>
              <a:lin ang="16200000" scaled="1"/>
              <a:tileRect/>
            </a:gradFill>
            <a:prstDash val="solid"/>
            <a:round/>
            <a:headEnd type="none" w="med" len="med"/>
            <a:tailEnd type="none" w="med" len="med"/>
          </a:ln>
          <a:effectLst/>
        </p:spPr>
        <p:txBody>
          <a:bodyPr lIns="92075" tIns="46038" rIns="92075" bIns="46038" anchor="ctr"/>
          <a:lstStyle/>
          <a:p>
            <a:pPr marL="119063" indent="-119063" algn="ctr">
              <a:defRPr/>
            </a:pPr>
            <a:endParaRPr lang="en-US" b="1" kern="0" dirty="0">
              <a:solidFill>
                <a:sysClr val="windowText" lastClr="000000"/>
              </a:solidFill>
              <a:latin typeface="新宋体" pitchFamily="49" charset="-122"/>
              <a:ea typeface="新宋体" pitchFamily="49" charset="-122"/>
              <a:cs typeface="Arial" pitchFamily="34" charset="0"/>
            </a:endParaRPr>
          </a:p>
        </p:txBody>
      </p:sp>
      <p:grpSp>
        <p:nvGrpSpPr>
          <p:cNvPr id="111" name="Group 23"/>
          <p:cNvGrpSpPr>
            <a:grpSpLocks/>
          </p:cNvGrpSpPr>
          <p:nvPr/>
        </p:nvGrpSpPr>
        <p:grpSpPr bwMode="auto">
          <a:xfrm flipH="1">
            <a:off x="5220652" y="4106791"/>
            <a:ext cx="2524129" cy="1438736"/>
            <a:chOff x="799679" y="4082811"/>
            <a:chExt cx="2524766" cy="1187509"/>
          </a:xfrm>
        </p:grpSpPr>
        <p:sp>
          <p:nvSpPr>
            <p:cNvPr id="112" name="Freeform 111"/>
            <p:cNvSpPr>
              <a:spLocks/>
            </p:cNvSpPr>
            <p:nvPr/>
          </p:nvSpPr>
          <p:spPr bwMode="auto">
            <a:xfrm>
              <a:off x="799679" y="4087410"/>
              <a:ext cx="2524766" cy="807263"/>
            </a:xfrm>
            <a:custGeom>
              <a:avLst/>
              <a:gdLst>
                <a:gd name="T0" fmla="*/ 0 w 3654"/>
                <a:gd name="T1" fmla="*/ 1348 h 1348"/>
                <a:gd name="T2" fmla="*/ 2236 w 3654"/>
                <a:gd name="T3" fmla="*/ 0 h 1348"/>
                <a:gd name="T4" fmla="*/ 3654 w 3654"/>
                <a:gd name="T5" fmla="*/ 0 h 1348"/>
                <a:gd name="T6" fmla="*/ 2690 w 3654"/>
                <a:gd name="T7" fmla="*/ 1348 h 1348"/>
                <a:gd name="T8" fmla="*/ 0 w 3654"/>
                <a:gd name="T9" fmla="*/ 1348 h 1348"/>
                <a:gd name="T10" fmla="*/ 0 w 3654"/>
                <a:gd name="T11" fmla="*/ 1348 h 1348"/>
                <a:gd name="connsiteX0" fmla="*/ 0 w 10000"/>
                <a:gd name="connsiteY0" fmla="*/ 10000 h 10000"/>
                <a:gd name="connsiteX1" fmla="*/ 4375 w 10000"/>
                <a:gd name="connsiteY1" fmla="*/ 0 h 10000"/>
                <a:gd name="connsiteX2" fmla="*/ 10000 w 10000"/>
                <a:gd name="connsiteY2" fmla="*/ 0 h 10000"/>
                <a:gd name="connsiteX3" fmla="*/ 7362 w 10000"/>
                <a:gd name="connsiteY3" fmla="*/ 10000 h 10000"/>
                <a:gd name="connsiteX4" fmla="*/ 0 w 10000"/>
                <a:gd name="connsiteY4" fmla="*/ 10000 h 10000"/>
                <a:gd name="connsiteX5" fmla="*/ 0 w 10000"/>
                <a:gd name="connsiteY5" fmla="*/ 10000 h 10000"/>
                <a:gd name="connsiteX0" fmla="*/ 0 w 9278"/>
                <a:gd name="connsiteY0" fmla="*/ 10000 h 10000"/>
                <a:gd name="connsiteX1" fmla="*/ 4375 w 9278"/>
                <a:gd name="connsiteY1" fmla="*/ 0 h 10000"/>
                <a:gd name="connsiteX2" fmla="*/ 9278 w 9278"/>
                <a:gd name="connsiteY2" fmla="*/ 59 h 10000"/>
                <a:gd name="connsiteX3" fmla="*/ 7362 w 9278"/>
                <a:gd name="connsiteY3" fmla="*/ 10000 h 10000"/>
                <a:gd name="connsiteX4" fmla="*/ 0 w 9278"/>
                <a:gd name="connsiteY4" fmla="*/ 10000 h 10000"/>
                <a:gd name="connsiteX5" fmla="*/ 0 w 9278"/>
                <a:gd name="connsiteY5" fmla="*/ 10000 h 10000"/>
                <a:gd name="connsiteX0" fmla="*/ 0 w 10000"/>
                <a:gd name="connsiteY0" fmla="*/ 10000 h 10000"/>
                <a:gd name="connsiteX1" fmla="*/ 4715 w 10000"/>
                <a:gd name="connsiteY1" fmla="*/ 0 h 10000"/>
                <a:gd name="connsiteX2" fmla="*/ 6264 w 10000"/>
                <a:gd name="connsiteY2" fmla="*/ 64 h 10000"/>
                <a:gd name="connsiteX3" fmla="*/ 10000 w 10000"/>
                <a:gd name="connsiteY3" fmla="*/ 59 h 10000"/>
                <a:gd name="connsiteX4" fmla="*/ 7935 w 10000"/>
                <a:gd name="connsiteY4" fmla="*/ 10000 h 10000"/>
                <a:gd name="connsiteX5" fmla="*/ 0 w 10000"/>
                <a:gd name="connsiteY5" fmla="*/ 10000 h 10000"/>
                <a:gd name="connsiteX6" fmla="*/ 0 w 10000"/>
                <a:gd name="connsiteY6" fmla="*/ 10000 h 10000"/>
                <a:gd name="connsiteX0" fmla="*/ 0 w 10000"/>
                <a:gd name="connsiteY0" fmla="*/ 11217 h 11217"/>
                <a:gd name="connsiteX1" fmla="*/ 4715 w 10000"/>
                <a:gd name="connsiteY1" fmla="*/ 1217 h 11217"/>
                <a:gd name="connsiteX2" fmla="*/ 10000 w 10000"/>
                <a:gd name="connsiteY2" fmla="*/ 1276 h 11217"/>
                <a:gd name="connsiteX3" fmla="*/ 7935 w 10000"/>
                <a:gd name="connsiteY3" fmla="*/ 11217 h 11217"/>
                <a:gd name="connsiteX4" fmla="*/ 0 w 10000"/>
                <a:gd name="connsiteY4" fmla="*/ 11217 h 11217"/>
                <a:gd name="connsiteX5" fmla="*/ 0 w 10000"/>
                <a:gd name="connsiteY5" fmla="*/ 11217 h 11217"/>
                <a:gd name="connsiteX0" fmla="*/ 0 w 10000"/>
                <a:gd name="connsiteY0" fmla="*/ 10691 h 10691"/>
                <a:gd name="connsiteX1" fmla="*/ 4715 w 10000"/>
                <a:gd name="connsiteY1" fmla="*/ 691 h 10691"/>
                <a:gd name="connsiteX2" fmla="*/ 10000 w 10000"/>
                <a:gd name="connsiteY2" fmla="*/ 750 h 10691"/>
                <a:gd name="connsiteX3" fmla="*/ 7935 w 10000"/>
                <a:gd name="connsiteY3" fmla="*/ 10691 h 10691"/>
                <a:gd name="connsiteX4" fmla="*/ 0 w 10000"/>
                <a:gd name="connsiteY4" fmla="*/ 10691 h 10691"/>
                <a:gd name="connsiteX5" fmla="*/ 0 w 10000"/>
                <a:gd name="connsiteY5" fmla="*/ 10691 h 10691"/>
                <a:gd name="connsiteX0" fmla="*/ 0 w 10000"/>
                <a:gd name="connsiteY0" fmla="*/ 10000 h 10000"/>
                <a:gd name="connsiteX1" fmla="*/ 4715 w 10000"/>
                <a:gd name="connsiteY1" fmla="*/ 0 h 10000"/>
                <a:gd name="connsiteX2" fmla="*/ 10000 w 10000"/>
                <a:gd name="connsiteY2" fmla="*/ 59 h 10000"/>
                <a:gd name="connsiteX3" fmla="*/ 7935 w 10000"/>
                <a:gd name="connsiteY3" fmla="*/ 10000 h 10000"/>
                <a:gd name="connsiteX4" fmla="*/ 0 w 10000"/>
                <a:gd name="connsiteY4" fmla="*/ 10000 h 10000"/>
                <a:gd name="connsiteX5" fmla="*/ 0 w 10000"/>
                <a:gd name="connsiteY5" fmla="*/ 10000 h 10000"/>
                <a:gd name="connsiteX0" fmla="*/ 0 w 10000"/>
                <a:gd name="connsiteY0" fmla="*/ 9941 h 9941"/>
                <a:gd name="connsiteX1" fmla="*/ 6010 w 10000"/>
                <a:gd name="connsiteY1" fmla="*/ 19 h 9941"/>
                <a:gd name="connsiteX2" fmla="*/ 10000 w 10000"/>
                <a:gd name="connsiteY2" fmla="*/ 0 h 9941"/>
                <a:gd name="connsiteX3" fmla="*/ 7935 w 10000"/>
                <a:gd name="connsiteY3" fmla="*/ 9941 h 9941"/>
                <a:gd name="connsiteX4" fmla="*/ 0 w 10000"/>
                <a:gd name="connsiteY4" fmla="*/ 9941 h 9941"/>
                <a:gd name="connsiteX5" fmla="*/ 0 w 10000"/>
                <a:gd name="connsiteY5" fmla="*/ 9941 h 9941"/>
                <a:gd name="connsiteX0" fmla="*/ 0 w 10000"/>
                <a:gd name="connsiteY0" fmla="*/ 10020 h 10020"/>
                <a:gd name="connsiteX1" fmla="*/ 5331 w 10000"/>
                <a:gd name="connsiteY1" fmla="*/ 0 h 10020"/>
                <a:gd name="connsiteX2" fmla="*/ 10000 w 10000"/>
                <a:gd name="connsiteY2" fmla="*/ 20 h 10020"/>
                <a:gd name="connsiteX3" fmla="*/ 7935 w 10000"/>
                <a:gd name="connsiteY3" fmla="*/ 10020 h 10020"/>
                <a:gd name="connsiteX4" fmla="*/ 0 w 10000"/>
                <a:gd name="connsiteY4" fmla="*/ 10020 h 10020"/>
                <a:gd name="connsiteX5" fmla="*/ 0 w 10000"/>
                <a:gd name="connsiteY5" fmla="*/ 1002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20">
                  <a:moveTo>
                    <a:pt x="0" y="10020"/>
                  </a:moveTo>
                  <a:lnTo>
                    <a:pt x="5331" y="0"/>
                  </a:lnTo>
                  <a:lnTo>
                    <a:pt x="10000" y="20"/>
                  </a:lnTo>
                  <a:lnTo>
                    <a:pt x="7935" y="10020"/>
                  </a:lnTo>
                  <a:lnTo>
                    <a:pt x="0" y="10020"/>
                  </a:lnTo>
                  <a:lnTo>
                    <a:pt x="0" y="10020"/>
                  </a:lnTo>
                  <a:close/>
                </a:path>
              </a:pathLst>
            </a:custGeom>
            <a:gradFill flip="none" rotWithShape="1">
              <a:gsLst>
                <a:gs pos="0">
                  <a:srgbClr val="000000">
                    <a:lumMod val="65000"/>
                    <a:lumOff val="35000"/>
                  </a:srgbClr>
                </a:gs>
                <a:gs pos="100000">
                  <a:srgbClr val="000000">
                    <a:lumMod val="85000"/>
                    <a:lumOff val="15000"/>
                  </a:srgbClr>
                </a:gs>
              </a:gsLst>
              <a:lin ang="5400000" scaled="1"/>
              <a:tileRect/>
            </a:gradFill>
            <a:ln w="9525" cap="flat" cmpd="sng" algn="ctr">
              <a:noFill/>
              <a:prstDash val="solid"/>
              <a:round/>
              <a:headEnd type="none" w="med" len="med"/>
              <a:tailEnd type="none" w="med" len="med"/>
            </a:ln>
            <a:effectLst>
              <a:innerShdw blurRad="457200" dist="50800" dir="13500000">
                <a:prstClr val="black"/>
              </a:innerShdw>
            </a:effectLst>
          </p:spPr>
          <p:txBody>
            <a:bodyPr lIns="92075" tIns="46038" rIns="92075" bIns="46038" anchor="ctr"/>
            <a:lstStyle/>
            <a:p>
              <a:pPr marL="119063" indent="-119063" algn="ctr">
                <a:defRPr/>
              </a:pPr>
              <a:endParaRPr lang="en-US" b="1" kern="0">
                <a:solidFill>
                  <a:sysClr val="windowText" lastClr="000000"/>
                </a:solidFill>
                <a:latin typeface="新宋体" pitchFamily="49" charset="-122"/>
                <a:ea typeface="新宋体" pitchFamily="49" charset="-122"/>
                <a:cs typeface="Arial" pitchFamily="34" charset="0"/>
              </a:endParaRPr>
            </a:p>
          </p:txBody>
        </p:sp>
        <p:sp>
          <p:nvSpPr>
            <p:cNvPr id="113" name="Freeform 112"/>
            <p:cNvSpPr/>
            <p:nvPr/>
          </p:nvSpPr>
          <p:spPr>
            <a:xfrm>
              <a:off x="801760" y="4082811"/>
              <a:ext cx="1358657" cy="1187509"/>
            </a:xfrm>
            <a:custGeom>
              <a:avLst/>
              <a:gdLst>
                <a:gd name="connsiteX0" fmla="*/ 0 w 2194560"/>
                <a:gd name="connsiteY0" fmla="*/ 1310640 h 2065020"/>
                <a:gd name="connsiteX1" fmla="*/ 0 w 2194560"/>
                <a:gd name="connsiteY1" fmla="*/ 2065020 h 2065020"/>
                <a:gd name="connsiteX2" fmla="*/ 2194560 w 2194560"/>
                <a:gd name="connsiteY2" fmla="*/ 160020 h 2065020"/>
                <a:gd name="connsiteX3" fmla="*/ 2194560 w 2194560"/>
                <a:gd name="connsiteY3" fmla="*/ 0 h 2065020"/>
                <a:gd name="connsiteX4" fmla="*/ 0 w 2194560"/>
                <a:gd name="connsiteY4" fmla="*/ 1310640 h 2065020"/>
                <a:gd name="connsiteX0" fmla="*/ 0 w 2194560"/>
                <a:gd name="connsiteY0" fmla="*/ 1310640 h 2065020"/>
                <a:gd name="connsiteX1" fmla="*/ 0 w 2194560"/>
                <a:gd name="connsiteY1" fmla="*/ 2065020 h 2065020"/>
                <a:gd name="connsiteX2" fmla="*/ 2194560 w 2194560"/>
                <a:gd name="connsiteY2" fmla="*/ 248920 h 2065020"/>
                <a:gd name="connsiteX3" fmla="*/ 2194560 w 2194560"/>
                <a:gd name="connsiteY3" fmla="*/ 0 h 2065020"/>
                <a:gd name="connsiteX4" fmla="*/ 0 w 2194560"/>
                <a:gd name="connsiteY4" fmla="*/ 1310640 h 2065020"/>
                <a:gd name="connsiteX0" fmla="*/ 9525 w 2204085"/>
                <a:gd name="connsiteY0" fmla="*/ 1310640 h 1893570"/>
                <a:gd name="connsiteX1" fmla="*/ 0 w 2204085"/>
                <a:gd name="connsiteY1" fmla="*/ 1893570 h 1893570"/>
                <a:gd name="connsiteX2" fmla="*/ 2204085 w 2204085"/>
                <a:gd name="connsiteY2" fmla="*/ 248920 h 1893570"/>
                <a:gd name="connsiteX3" fmla="*/ 2204085 w 2204085"/>
                <a:gd name="connsiteY3" fmla="*/ 0 h 1893570"/>
                <a:gd name="connsiteX4" fmla="*/ 9525 w 2204085"/>
                <a:gd name="connsiteY4" fmla="*/ 1310640 h 1893570"/>
                <a:gd name="connsiteX0" fmla="*/ 9525 w 2204085"/>
                <a:gd name="connsiteY0" fmla="*/ 1297940 h 1880870"/>
                <a:gd name="connsiteX1" fmla="*/ 0 w 2204085"/>
                <a:gd name="connsiteY1" fmla="*/ 1880870 h 1880870"/>
                <a:gd name="connsiteX2" fmla="*/ 2204085 w 2204085"/>
                <a:gd name="connsiteY2" fmla="*/ 236220 h 1880870"/>
                <a:gd name="connsiteX3" fmla="*/ 2204085 w 2204085"/>
                <a:gd name="connsiteY3" fmla="*/ 0 h 1880870"/>
                <a:gd name="connsiteX4" fmla="*/ 9525 w 2204085"/>
                <a:gd name="connsiteY4" fmla="*/ 1297940 h 1880870"/>
                <a:gd name="connsiteX0" fmla="*/ 0 w 2194560"/>
                <a:gd name="connsiteY0" fmla="*/ 1297940 h 1887220"/>
                <a:gd name="connsiteX1" fmla="*/ 25400 w 2194560"/>
                <a:gd name="connsiteY1" fmla="*/ 1887220 h 1887220"/>
                <a:gd name="connsiteX2" fmla="*/ 2194560 w 2194560"/>
                <a:gd name="connsiteY2" fmla="*/ 236220 h 1887220"/>
                <a:gd name="connsiteX3" fmla="*/ 2194560 w 2194560"/>
                <a:gd name="connsiteY3" fmla="*/ 0 h 1887220"/>
                <a:gd name="connsiteX4" fmla="*/ 0 w 2194560"/>
                <a:gd name="connsiteY4" fmla="*/ 1297940 h 1887220"/>
                <a:gd name="connsiteX0" fmla="*/ 3175 w 2169160"/>
                <a:gd name="connsiteY0" fmla="*/ 1301115 h 1887220"/>
                <a:gd name="connsiteX1" fmla="*/ 0 w 2169160"/>
                <a:gd name="connsiteY1" fmla="*/ 1887220 h 1887220"/>
                <a:gd name="connsiteX2" fmla="*/ 2169160 w 2169160"/>
                <a:gd name="connsiteY2" fmla="*/ 236220 h 1887220"/>
                <a:gd name="connsiteX3" fmla="*/ 2169160 w 2169160"/>
                <a:gd name="connsiteY3" fmla="*/ 0 h 1887220"/>
                <a:gd name="connsiteX4" fmla="*/ 3175 w 2169160"/>
                <a:gd name="connsiteY4" fmla="*/ 1301115 h 1887220"/>
                <a:gd name="connsiteX0" fmla="*/ 3175 w 2169160"/>
                <a:gd name="connsiteY0" fmla="*/ 1301115 h 1887220"/>
                <a:gd name="connsiteX1" fmla="*/ 0 w 2169160"/>
                <a:gd name="connsiteY1" fmla="*/ 1887220 h 1887220"/>
                <a:gd name="connsiteX2" fmla="*/ 2160558 w 2169160"/>
                <a:gd name="connsiteY2" fmla="*/ 251317 h 1887220"/>
                <a:gd name="connsiteX3" fmla="*/ 2169160 w 2169160"/>
                <a:gd name="connsiteY3" fmla="*/ 0 h 1887220"/>
                <a:gd name="connsiteX4" fmla="*/ 3175 w 2169160"/>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1926711 w 2173463"/>
                <a:gd name="connsiteY4" fmla="*/ 10442 h 1887220"/>
                <a:gd name="connsiteX5" fmla="*/ 3175 w 2173463"/>
                <a:gd name="connsiteY5"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150145 h 1736250"/>
                <a:gd name="connsiteX1" fmla="*/ 0 w 2173463"/>
                <a:gd name="connsiteY1" fmla="*/ 1736250 h 1736250"/>
                <a:gd name="connsiteX2" fmla="*/ 2173463 w 2173463"/>
                <a:gd name="connsiteY2" fmla="*/ 100347 h 1736250"/>
                <a:gd name="connsiteX3" fmla="*/ 1928962 w 2173463"/>
                <a:gd name="connsiteY3" fmla="*/ 0 h 1736250"/>
                <a:gd name="connsiteX4" fmla="*/ 3175 w 2173463"/>
                <a:gd name="connsiteY4" fmla="*/ 1150145 h 1736250"/>
                <a:gd name="connsiteX0" fmla="*/ 3175 w 2173463"/>
                <a:gd name="connsiteY0" fmla="*/ 1296083 h 1882188"/>
                <a:gd name="connsiteX1" fmla="*/ 0 w 2173463"/>
                <a:gd name="connsiteY1" fmla="*/ 1882188 h 1882188"/>
                <a:gd name="connsiteX2" fmla="*/ 2173463 w 2173463"/>
                <a:gd name="connsiteY2" fmla="*/ 246285 h 1882188"/>
                <a:gd name="connsiteX3" fmla="*/ 1938026 w 2173463"/>
                <a:gd name="connsiteY3" fmla="*/ 0 h 1882188"/>
                <a:gd name="connsiteX4" fmla="*/ 3175 w 2173463"/>
                <a:gd name="connsiteY4" fmla="*/ 1296083 h 1882188"/>
                <a:gd name="connsiteX0" fmla="*/ 3175 w 1942330"/>
                <a:gd name="connsiteY0" fmla="*/ 1296083 h 1882188"/>
                <a:gd name="connsiteX1" fmla="*/ 0 w 1942330"/>
                <a:gd name="connsiteY1" fmla="*/ 1882188 h 1882188"/>
                <a:gd name="connsiteX2" fmla="*/ 1942330 w 1942330"/>
                <a:gd name="connsiteY2" fmla="*/ 246285 h 1882188"/>
                <a:gd name="connsiteX3" fmla="*/ 1938026 w 1942330"/>
                <a:gd name="connsiteY3" fmla="*/ 0 h 1882188"/>
                <a:gd name="connsiteX4" fmla="*/ 3175 w 1942330"/>
                <a:gd name="connsiteY4" fmla="*/ 1296083 h 1882188"/>
                <a:gd name="connsiteX0" fmla="*/ 205 w 1939360"/>
                <a:gd name="connsiteY0" fmla="*/ 1296083 h 1882188"/>
                <a:gd name="connsiteX1" fmla="*/ 1562 w 1939360"/>
                <a:gd name="connsiteY1" fmla="*/ 1882188 h 1882188"/>
                <a:gd name="connsiteX2" fmla="*/ 1939360 w 1939360"/>
                <a:gd name="connsiteY2" fmla="*/ 246285 h 1882188"/>
                <a:gd name="connsiteX3" fmla="*/ 1935056 w 1939360"/>
                <a:gd name="connsiteY3" fmla="*/ 0 h 1882188"/>
                <a:gd name="connsiteX4" fmla="*/ 205 w 1939360"/>
                <a:gd name="connsiteY4" fmla="*/ 1296083 h 18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360" h="1882188">
                  <a:moveTo>
                    <a:pt x="205" y="1296083"/>
                  </a:moveTo>
                  <a:cubicBezTo>
                    <a:pt x="-853" y="1491451"/>
                    <a:pt x="2620" y="1686820"/>
                    <a:pt x="1562" y="1882188"/>
                  </a:cubicBezTo>
                  <a:lnTo>
                    <a:pt x="1939360" y="246285"/>
                  </a:lnTo>
                  <a:cubicBezTo>
                    <a:pt x="1937925" y="164190"/>
                    <a:pt x="1936491" y="82095"/>
                    <a:pt x="1935056" y="0"/>
                  </a:cubicBezTo>
                  <a:lnTo>
                    <a:pt x="205" y="1296083"/>
                  </a:lnTo>
                  <a:close/>
                </a:path>
              </a:pathLst>
            </a:custGeom>
            <a:gradFill flip="none" rotWithShape="1">
              <a:gsLst>
                <a:gs pos="41000">
                  <a:srgbClr val="BEBEBE">
                    <a:lumMod val="75000"/>
                    <a:alpha val="0"/>
                  </a:srgbClr>
                </a:gs>
                <a:gs pos="57000">
                  <a:srgbClr val="000000"/>
                </a:gs>
              </a:gsLst>
              <a:lin ang="3120000" scaled="0"/>
              <a:tileRect/>
            </a:gradFill>
            <a:ln w="25400" cap="flat" cmpd="sng" algn="ctr">
              <a:noFill/>
              <a:prstDash val="solid"/>
            </a:ln>
            <a:effectLst/>
          </p:spPr>
          <p:txBody>
            <a:bodyPr anchor="ctr"/>
            <a:lstStyle/>
            <a:p>
              <a:pPr algn="ctr">
                <a:defRPr/>
              </a:pPr>
              <a:endParaRPr lang="en-US" kern="0">
                <a:solidFill>
                  <a:srgbClr val="FFFFFF"/>
                </a:solidFill>
                <a:latin typeface="新宋体" pitchFamily="49" charset="-122"/>
                <a:ea typeface="新宋体" pitchFamily="49" charset="-122"/>
                <a:cs typeface="Arial" charset="0"/>
              </a:endParaRPr>
            </a:p>
          </p:txBody>
        </p:sp>
        <p:sp>
          <p:nvSpPr>
            <p:cNvPr id="114" name="Freeform 113"/>
            <p:cNvSpPr/>
            <p:nvPr/>
          </p:nvSpPr>
          <p:spPr>
            <a:xfrm>
              <a:off x="2160511" y="4144644"/>
              <a:ext cx="1116296" cy="96712"/>
            </a:xfrm>
            <a:custGeom>
              <a:avLst/>
              <a:gdLst>
                <a:gd name="connsiteX0" fmla="*/ 0 w 2743200"/>
                <a:gd name="connsiteY0" fmla="*/ 129540 h 129540"/>
                <a:gd name="connsiteX1" fmla="*/ 0 w 2743200"/>
                <a:gd name="connsiteY1" fmla="*/ 0 h 129540"/>
                <a:gd name="connsiteX2" fmla="*/ 2743200 w 2743200"/>
                <a:gd name="connsiteY2" fmla="*/ 0 h 129540"/>
                <a:gd name="connsiteX3" fmla="*/ 2628900 w 2743200"/>
                <a:gd name="connsiteY3" fmla="*/ 114300 h 129540"/>
                <a:gd name="connsiteX4" fmla="*/ 0 w 2743200"/>
                <a:gd name="connsiteY4" fmla="*/ 129540 h 129540"/>
                <a:gd name="connsiteX0" fmla="*/ 0 w 2743200"/>
                <a:gd name="connsiteY0" fmla="*/ 146209 h 146209"/>
                <a:gd name="connsiteX1" fmla="*/ 0 w 2743200"/>
                <a:gd name="connsiteY1" fmla="*/ 0 h 146209"/>
                <a:gd name="connsiteX2" fmla="*/ 2743200 w 2743200"/>
                <a:gd name="connsiteY2" fmla="*/ 0 h 146209"/>
                <a:gd name="connsiteX3" fmla="*/ 2628900 w 2743200"/>
                <a:gd name="connsiteY3" fmla="*/ 114300 h 146209"/>
                <a:gd name="connsiteX4" fmla="*/ 0 w 2743200"/>
                <a:gd name="connsiteY4" fmla="*/ 146209 h 146209"/>
                <a:gd name="connsiteX0" fmla="*/ 0 w 2743200"/>
                <a:gd name="connsiteY0" fmla="*/ 146209 h 146209"/>
                <a:gd name="connsiteX1" fmla="*/ 0 w 2743200"/>
                <a:gd name="connsiteY1" fmla="*/ 0 h 146209"/>
                <a:gd name="connsiteX2" fmla="*/ 2743200 w 2743200"/>
                <a:gd name="connsiteY2" fmla="*/ 0 h 146209"/>
                <a:gd name="connsiteX3" fmla="*/ 2616994 w 2743200"/>
                <a:gd name="connsiteY3" fmla="*/ 135731 h 146209"/>
                <a:gd name="connsiteX4" fmla="*/ 0 w 2743200"/>
                <a:gd name="connsiteY4" fmla="*/ 146209 h 146209"/>
                <a:gd name="connsiteX0" fmla="*/ 45378 w 2743200"/>
                <a:gd name="connsiteY0" fmla="*/ 177166 h 177166"/>
                <a:gd name="connsiteX1" fmla="*/ 0 w 2743200"/>
                <a:gd name="connsiteY1" fmla="*/ 0 h 177166"/>
                <a:gd name="connsiteX2" fmla="*/ 2743200 w 2743200"/>
                <a:gd name="connsiteY2" fmla="*/ 0 h 177166"/>
                <a:gd name="connsiteX3" fmla="*/ 2616994 w 2743200"/>
                <a:gd name="connsiteY3" fmla="*/ 135731 h 177166"/>
                <a:gd name="connsiteX4" fmla="*/ 45378 w 2743200"/>
                <a:gd name="connsiteY4" fmla="*/ 177166 h 177166"/>
                <a:gd name="connsiteX0" fmla="*/ 1 w 2743200"/>
                <a:gd name="connsiteY0" fmla="*/ 153354 h 153354"/>
                <a:gd name="connsiteX1" fmla="*/ 0 w 2743200"/>
                <a:gd name="connsiteY1" fmla="*/ 0 h 153354"/>
                <a:gd name="connsiteX2" fmla="*/ 2743200 w 2743200"/>
                <a:gd name="connsiteY2" fmla="*/ 0 h 153354"/>
                <a:gd name="connsiteX3" fmla="*/ 2616994 w 2743200"/>
                <a:gd name="connsiteY3" fmla="*/ 135731 h 153354"/>
                <a:gd name="connsiteX4" fmla="*/ 1 w 2743200"/>
                <a:gd name="connsiteY4" fmla="*/ 153354 h 153354"/>
                <a:gd name="connsiteX0" fmla="*/ 1 w 2743200"/>
                <a:gd name="connsiteY0" fmla="*/ 153354 h 153354"/>
                <a:gd name="connsiteX1" fmla="*/ 0 w 2743200"/>
                <a:gd name="connsiteY1" fmla="*/ 0 h 153354"/>
                <a:gd name="connsiteX2" fmla="*/ 2743200 w 2743200"/>
                <a:gd name="connsiteY2" fmla="*/ 0 h 153354"/>
                <a:gd name="connsiteX3" fmla="*/ 2611941 w 2743200"/>
                <a:gd name="connsiteY3" fmla="*/ 150828 h 153354"/>
                <a:gd name="connsiteX4" fmla="*/ 1 w 2743200"/>
                <a:gd name="connsiteY4" fmla="*/ 153354 h 153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53354">
                  <a:moveTo>
                    <a:pt x="1" y="153354"/>
                  </a:moveTo>
                  <a:cubicBezTo>
                    <a:pt x="1" y="102236"/>
                    <a:pt x="0" y="51118"/>
                    <a:pt x="0" y="0"/>
                  </a:cubicBezTo>
                  <a:lnTo>
                    <a:pt x="2743200" y="0"/>
                  </a:lnTo>
                  <a:lnTo>
                    <a:pt x="2611941" y="150828"/>
                  </a:lnTo>
                  <a:lnTo>
                    <a:pt x="1" y="153354"/>
                  </a:lnTo>
                  <a:close/>
                </a:path>
              </a:pathLst>
            </a:custGeom>
            <a:gradFill flip="none" rotWithShape="1">
              <a:gsLst>
                <a:gs pos="0">
                  <a:srgbClr val="BEBEBE">
                    <a:lumMod val="75000"/>
                    <a:alpha val="0"/>
                  </a:srgbClr>
                </a:gs>
                <a:gs pos="100000">
                  <a:srgbClr val="000000">
                    <a:alpha val="66000"/>
                  </a:srgbClr>
                </a:gs>
              </a:gsLst>
              <a:lin ang="5400000" scaled="1"/>
              <a:tileRect/>
            </a:gradFill>
            <a:ln w="25400" cap="flat" cmpd="sng" algn="ctr">
              <a:noFill/>
              <a:prstDash val="solid"/>
            </a:ln>
            <a:effectLst/>
          </p:spPr>
          <p:txBody>
            <a:bodyPr anchor="ctr"/>
            <a:lstStyle/>
            <a:p>
              <a:pPr algn="ctr">
                <a:defRPr/>
              </a:pPr>
              <a:endParaRPr lang="en-US" kern="0">
                <a:solidFill>
                  <a:srgbClr val="FFFFFF"/>
                </a:solidFill>
                <a:latin typeface="新宋体" pitchFamily="49" charset="-122"/>
                <a:ea typeface="新宋体" pitchFamily="49" charset="-122"/>
                <a:cs typeface="Arial" charset="0"/>
              </a:endParaRPr>
            </a:p>
          </p:txBody>
        </p:sp>
      </p:grpSp>
      <p:grpSp>
        <p:nvGrpSpPr>
          <p:cNvPr id="115" name="Group 23"/>
          <p:cNvGrpSpPr>
            <a:grpSpLocks/>
          </p:cNvGrpSpPr>
          <p:nvPr/>
        </p:nvGrpSpPr>
        <p:grpSpPr bwMode="auto">
          <a:xfrm flipH="1">
            <a:off x="3309863" y="4104131"/>
            <a:ext cx="2266330" cy="1469469"/>
            <a:chOff x="1482535" y="4082811"/>
            <a:chExt cx="2266901" cy="1189675"/>
          </a:xfrm>
        </p:grpSpPr>
        <p:sp>
          <p:nvSpPr>
            <p:cNvPr id="116" name="Freeform 115"/>
            <p:cNvSpPr>
              <a:spLocks/>
            </p:cNvSpPr>
            <p:nvPr/>
          </p:nvSpPr>
          <p:spPr bwMode="auto">
            <a:xfrm>
              <a:off x="1482536" y="4089031"/>
              <a:ext cx="2266900" cy="805630"/>
            </a:xfrm>
            <a:custGeom>
              <a:avLst/>
              <a:gdLst>
                <a:gd name="T0" fmla="*/ 0 w 3654"/>
                <a:gd name="T1" fmla="*/ 1348 h 1348"/>
                <a:gd name="T2" fmla="*/ 2236 w 3654"/>
                <a:gd name="T3" fmla="*/ 0 h 1348"/>
                <a:gd name="T4" fmla="*/ 3654 w 3654"/>
                <a:gd name="T5" fmla="*/ 0 h 1348"/>
                <a:gd name="T6" fmla="*/ 2690 w 3654"/>
                <a:gd name="T7" fmla="*/ 1348 h 1348"/>
                <a:gd name="T8" fmla="*/ 0 w 3654"/>
                <a:gd name="T9" fmla="*/ 1348 h 1348"/>
                <a:gd name="T10" fmla="*/ 0 w 3654"/>
                <a:gd name="T11" fmla="*/ 1348 h 1348"/>
                <a:gd name="connsiteX0" fmla="*/ 0 w 10000"/>
                <a:gd name="connsiteY0" fmla="*/ 10000 h 10000"/>
                <a:gd name="connsiteX1" fmla="*/ 4375 w 10000"/>
                <a:gd name="connsiteY1" fmla="*/ 0 h 10000"/>
                <a:gd name="connsiteX2" fmla="*/ 10000 w 10000"/>
                <a:gd name="connsiteY2" fmla="*/ 0 h 10000"/>
                <a:gd name="connsiteX3" fmla="*/ 7362 w 10000"/>
                <a:gd name="connsiteY3" fmla="*/ 10000 h 10000"/>
                <a:gd name="connsiteX4" fmla="*/ 0 w 10000"/>
                <a:gd name="connsiteY4" fmla="*/ 10000 h 10000"/>
                <a:gd name="connsiteX5" fmla="*/ 0 w 10000"/>
                <a:gd name="connsiteY5" fmla="*/ 10000 h 10000"/>
                <a:gd name="connsiteX0" fmla="*/ 0 w 9278"/>
                <a:gd name="connsiteY0" fmla="*/ 10000 h 10000"/>
                <a:gd name="connsiteX1" fmla="*/ 4375 w 9278"/>
                <a:gd name="connsiteY1" fmla="*/ 0 h 10000"/>
                <a:gd name="connsiteX2" fmla="*/ 9278 w 9278"/>
                <a:gd name="connsiteY2" fmla="*/ 59 h 10000"/>
                <a:gd name="connsiteX3" fmla="*/ 7362 w 9278"/>
                <a:gd name="connsiteY3" fmla="*/ 10000 h 10000"/>
                <a:gd name="connsiteX4" fmla="*/ 0 w 9278"/>
                <a:gd name="connsiteY4" fmla="*/ 10000 h 10000"/>
                <a:gd name="connsiteX5" fmla="*/ 0 w 9278"/>
                <a:gd name="connsiteY5" fmla="*/ 10000 h 10000"/>
                <a:gd name="connsiteX0" fmla="*/ 0 w 10000"/>
                <a:gd name="connsiteY0" fmla="*/ 10000 h 10000"/>
                <a:gd name="connsiteX1" fmla="*/ 4715 w 10000"/>
                <a:gd name="connsiteY1" fmla="*/ 0 h 10000"/>
                <a:gd name="connsiteX2" fmla="*/ 6264 w 10000"/>
                <a:gd name="connsiteY2" fmla="*/ 64 h 10000"/>
                <a:gd name="connsiteX3" fmla="*/ 10000 w 10000"/>
                <a:gd name="connsiteY3" fmla="*/ 59 h 10000"/>
                <a:gd name="connsiteX4" fmla="*/ 7935 w 10000"/>
                <a:gd name="connsiteY4" fmla="*/ 10000 h 10000"/>
                <a:gd name="connsiteX5" fmla="*/ 0 w 10000"/>
                <a:gd name="connsiteY5" fmla="*/ 10000 h 10000"/>
                <a:gd name="connsiteX6" fmla="*/ 0 w 10000"/>
                <a:gd name="connsiteY6" fmla="*/ 10000 h 10000"/>
                <a:gd name="connsiteX0" fmla="*/ 0 w 10000"/>
                <a:gd name="connsiteY0" fmla="*/ 11217 h 11217"/>
                <a:gd name="connsiteX1" fmla="*/ 4715 w 10000"/>
                <a:gd name="connsiteY1" fmla="*/ 1217 h 11217"/>
                <a:gd name="connsiteX2" fmla="*/ 10000 w 10000"/>
                <a:gd name="connsiteY2" fmla="*/ 1276 h 11217"/>
                <a:gd name="connsiteX3" fmla="*/ 7935 w 10000"/>
                <a:gd name="connsiteY3" fmla="*/ 11217 h 11217"/>
                <a:gd name="connsiteX4" fmla="*/ 0 w 10000"/>
                <a:gd name="connsiteY4" fmla="*/ 11217 h 11217"/>
                <a:gd name="connsiteX5" fmla="*/ 0 w 10000"/>
                <a:gd name="connsiteY5" fmla="*/ 11217 h 11217"/>
                <a:gd name="connsiteX0" fmla="*/ 0 w 10000"/>
                <a:gd name="connsiteY0" fmla="*/ 10691 h 10691"/>
                <a:gd name="connsiteX1" fmla="*/ 4715 w 10000"/>
                <a:gd name="connsiteY1" fmla="*/ 691 h 10691"/>
                <a:gd name="connsiteX2" fmla="*/ 10000 w 10000"/>
                <a:gd name="connsiteY2" fmla="*/ 750 h 10691"/>
                <a:gd name="connsiteX3" fmla="*/ 7935 w 10000"/>
                <a:gd name="connsiteY3" fmla="*/ 10691 h 10691"/>
                <a:gd name="connsiteX4" fmla="*/ 0 w 10000"/>
                <a:gd name="connsiteY4" fmla="*/ 10691 h 10691"/>
                <a:gd name="connsiteX5" fmla="*/ 0 w 10000"/>
                <a:gd name="connsiteY5" fmla="*/ 10691 h 10691"/>
                <a:gd name="connsiteX0" fmla="*/ 0 w 10000"/>
                <a:gd name="connsiteY0" fmla="*/ 10000 h 10000"/>
                <a:gd name="connsiteX1" fmla="*/ 4715 w 10000"/>
                <a:gd name="connsiteY1" fmla="*/ 0 h 10000"/>
                <a:gd name="connsiteX2" fmla="*/ 10000 w 10000"/>
                <a:gd name="connsiteY2" fmla="*/ 59 h 10000"/>
                <a:gd name="connsiteX3" fmla="*/ 7935 w 10000"/>
                <a:gd name="connsiteY3" fmla="*/ 10000 h 10000"/>
                <a:gd name="connsiteX4" fmla="*/ 0 w 10000"/>
                <a:gd name="connsiteY4" fmla="*/ 10000 h 10000"/>
                <a:gd name="connsiteX5" fmla="*/ 0 w 10000"/>
                <a:gd name="connsiteY5" fmla="*/ 10000 h 10000"/>
                <a:gd name="connsiteX0" fmla="*/ 0 w 10000"/>
                <a:gd name="connsiteY0" fmla="*/ 9941 h 9941"/>
                <a:gd name="connsiteX1" fmla="*/ 6010 w 10000"/>
                <a:gd name="connsiteY1" fmla="*/ 19 h 9941"/>
                <a:gd name="connsiteX2" fmla="*/ 10000 w 10000"/>
                <a:gd name="connsiteY2" fmla="*/ 0 h 9941"/>
                <a:gd name="connsiteX3" fmla="*/ 7935 w 10000"/>
                <a:gd name="connsiteY3" fmla="*/ 9941 h 9941"/>
                <a:gd name="connsiteX4" fmla="*/ 0 w 10000"/>
                <a:gd name="connsiteY4" fmla="*/ 9941 h 9941"/>
                <a:gd name="connsiteX5" fmla="*/ 0 w 10000"/>
                <a:gd name="connsiteY5" fmla="*/ 9941 h 9941"/>
                <a:gd name="connsiteX0" fmla="*/ 0 w 10000"/>
                <a:gd name="connsiteY0" fmla="*/ 10020 h 10020"/>
                <a:gd name="connsiteX1" fmla="*/ 5331 w 10000"/>
                <a:gd name="connsiteY1" fmla="*/ 0 h 10020"/>
                <a:gd name="connsiteX2" fmla="*/ 10000 w 10000"/>
                <a:gd name="connsiteY2" fmla="*/ 20 h 10020"/>
                <a:gd name="connsiteX3" fmla="*/ 7935 w 10000"/>
                <a:gd name="connsiteY3" fmla="*/ 10020 h 10020"/>
                <a:gd name="connsiteX4" fmla="*/ 0 w 10000"/>
                <a:gd name="connsiteY4" fmla="*/ 10020 h 10020"/>
                <a:gd name="connsiteX5" fmla="*/ 0 w 10000"/>
                <a:gd name="connsiteY5" fmla="*/ 10020 h 10020"/>
                <a:gd name="connsiteX0" fmla="*/ 0 w 11771"/>
                <a:gd name="connsiteY0" fmla="*/ 10020 h 10020"/>
                <a:gd name="connsiteX1" fmla="*/ 5331 w 11771"/>
                <a:gd name="connsiteY1" fmla="*/ 0 h 10020"/>
                <a:gd name="connsiteX2" fmla="*/ 10000 w 11771"/>
                <a:gd name="connsiteY2" fmla="*/ 20 h 10020"/>
                <a:gd name="connsiteX3" fmla="*/ 11771 w 11771"/>
                <a:gd name="connsiteY3" fmla="*/ 10020 h 10020"/>
                <a:gd name="connsiteX4" fmla="*/ 0 w 11771"/>
                <a:gd name="connsiteY4" fmla="*/ 10020 h 10020"/>
                <a:gd name="connsiteX5" fmla="*/ 0 w 11771"/>
                <a:gd name="connsiteY5" fmla="*/ 10020 h 10020"/>
                <a:gd name="connsiteX0" fmla="*/ 2616 w 11771"/>
                <a:gd name="connsiteY0" fmla="*/ 10020 h 10020"/>
                <a:gd name="connsiteX1" fmla="*/ 5331 w 11771"/>
                <a:gd name="connsiteY1" fmla="*/ 0 h 10020"/>
                <a:gd name="connsiteX2" fmla="*/ 10000 w 11771"/>
                <a:gd name="connsiteY2" fmla="*/ 20 h 10020"/>
                <a:gd name="connsiteX3" fmla="*/ 11771 w 11771"/>
                <a:gd name="connsiteY3" fmla="*/ 10020 h 10020"/>
                <a:gd name="connsiteX4" fmla="*/ 0 w 11771"/>
                <a:gd name="connsiteY4" fmla="*/ 10020 h 10020"/>
                <a:gd name="connsiteX5" fmla="*/ 2616 w 11771"/>
                <a:gd name="connsiteY5" fmla="*/ 10020 h 10020"/>
                <a:gd name="connsiteX0" fmla="*/ 0 w 11771"/>
                <a:gd name="connsiteY0" fmla="*/ 10020 h 10020"/>
                <a:gd name="connsiteX1" fmla="*/ 5331 w 11771"/>
                <a:gd name="connsiteY1" fmla="*/ 0 h 10020"/>
                <a:gd name="connsiteX2" fmla="*/ 10000 w 11771"/>
                <a:gd name="connsiteY2" fmla="*/ 20 h 10020"/>
                <a:gd name="connsiteX3" fmla="*/ 11771 w 11771"/>
                <a:gd name="connsiteY3" fmla="*/ 10020 h 10020"/>
                <a:gd name="connsiteX4" fmla="*/ 0 w 11771"/>
                <a:gd name="connsiteY4" fmla="*/ 10020 h 10020"/>
                <a:gd name="connsiteX0" fmla="*/ 0 w 9343"/>
                <a:gd name="connsiteY0" fmla="*/ 10059 h 10059"/>
                <a:gd name="connsiteX1" fmla="*/ 2903 w 9343"/>
                <a:gd name="connsiteY1" fmla="*/ 0 h 10059"/>
                <a:gd name="connsiteX2" fmla="*/ 7572 w 9343"/>
                <a:gd name="connsiteY2" fmla="*/ 20 h 10059"/>
                <a:gd name="connsiteX3" fmla="*/ 9343 w 9343"/>
                <a:gd name="connsiteY3" fmla="*/ 10020 h 10059"/>
                <a:gd name="connsiteX4" fmla="*/ 0 w 9343"/>
                <a:gd name="connsiteY4" fmla="*/ 10059 h 10059"/>
                <a:gd name="connsiteX0" fmla="*/ 0 w 10000"/>
                <a:gd name="connsiteY0" fmla="*/ 9980 h 9980"/>
                <a:gd name="connsiteX1" fmla="*/ 2272 w 10000"/>
                <a:gd name="connsiteY1" fmla="*/ 19 h 9980"/>
                <a:gd name="connsiteX2" fmla="*/ 8104 w 10000"/>
                <a:gd name="connsiteY2" fmla="*/ 0 h 9980"/>
                <a:gd name="connsiteX3" fmla="*/ 10000 w 10000"/>
                <a:gd name="connsiteY3" fmla="*/ 9941 h 9980"/>
                <a:gd name="connsiteX4" fmla="*/ 0 w 10000"/>
                <a:gd name="connsiteY4" fmla="*/ 9980 h 9980"/>
                <a:gd name="connsiteX0" fmla="*/ 0 w 9798"/>
                <a:gd name="connsiteY0" fmla="*/ 9961 h 9961"/>
                <a:gd name="connsiteX1" fmla="*/ 2070 w 9798"/>
                <a:gd name="connsiteY1" fmla="*/ 19 h 9961"/>
                <a:gd name="connsiteX2" fmla="*/ 7902 w 9798"/>
                <a:gd name="connsiteY2" fmla="*/ 0 h 9961"/>
                <a:gd name="connsiteX3" fmla="*/ 9798 w 9798"/>
                <a:gd name="connsiteY3" fmla="*/ 9961 h 9961"/>
                <a:gd name="connsiteX4" fmla="*/ 0 w 9798"/>
                <a:gd name="connsiteY4" fmla="*/ 9961 h 9961"/>
                <a:gd name="connsiteX0" fmla="*/ 0 w 9904"/>
                <a:gd name="connsiteY0" fmla="*/ 10000 h 10000"/>
                <a:gd name="connsiteX1" fmla="*/ 2017 w 9904"/>
                <a:gd name="connsiteY1" fmla="*/ 19 h 10000"/>
                <a:gd name="connsiteX2" fmla="*/ 7969 w 9904"/>
                <a:gd name="connsiteY2" fmla="*/ 0 h 10000"/>
                <a:gd name="connsiteX3" fmla="*/ 9904 w 9904"/>
                <a:gd name="connsiteY3" fmla="*/ 10000 h 10000"/>
                <a:gd name="connsiteX4" fmla="*/ 0 w 9904"/>
                <a:gd name="connsiteY4" fmla="*/ 10000 h 10000"/>
                <a:gd name="connsiteX0" fmla="*/ 0 w 9945"/>
                <a:gd name="connsiteY0" fmla="*/ 10000 h 10000"/>
                <a:gd name="connsiteX1" fmla="*/ 2037 w 9945"/>
                <a:gd name="connsiteY1" fmla="*/ 19 h 10000"/>
                <a:gd name="connsiteX2" fmla="*/ 8046 w 9945"/>
                <a:gd name="connsiteY2" fmla="*/ 0 h 10000"/>
                <a:gd name="connsiteX3" fmla="*/ 9945 w 9945"/>
                <a:gd name="connsiteY3" fmla="*/ 9882 h 10000"/>
                <a:gd name="connsiteX4" fmla="*/ 0 w 9945"/>
                <a:gd name="connsiteY4" fmla="*/ 10000 h 10000"/>
                <a:gd name="connsiteX0" fmla="*/ 0 w 9958"/>
                <a:gd name="connsiteY0" fmla="*/ 10000 h 10000"/>
                <a:gd name="connsiteX1" fmla="*/ 2048 w 9958"/>
                <a:gd name="connsiteY1" fmla="*/ 19 h 10000"/>
                <a:gd name="connsiteX2" fmla="*/ 8090 w 9958"/>
                <a:gd name="connsiteY2" fmla="*/ 0 h 10000"/>
                <a:gd name="connsiteX3" fmla="*/ 9958 w 9958"/>
                <a:gd name="connsiteY3" fmla="*/ 9961 h 10000"/>
                <a:gd name="connsiteX4" fmla="*/ 0 w 9958"/>
                <a:gd name="connsiteY4" fmla="*/ 10000 h 10000"/>
                <a:gd name="connsiteX0" fmla="*/ 0 w 10000"/>
                <a:gd name="connsiteY0" fmla="*/ 10000 h 10000"/>
                <a:gd name="connsiteX1" fmla="*/ 2141 w 10000"/>
                <a:gd name="connsiteY1" fmla="*/ 19 h 10000"/>
                <a:gd name="connsiteX2" fmla="*/ 8124 w 10000"/>
                <a:gd name="connsiteY2" fmla="*/ 0 h 10000"/>
                <a:gd name="connsiteX3" fmla="*/ 10000 w 10000"/>
                <a:gd name="connsiteY3" fmla="*/ 9961 h 10000"/>
                <a:gd name="connsiteX4" fmla="*/ 0 w 10000"/>
                <a:gd name="connsiteY4" fmla="*/ 10000 h 10000"/>
                <a:gd name="connsiteX0" fmla="*/ 0 w 10000"/>
                <a:gd name="connsiteY0" fmla="*/ 10000 h 10000"/>
                <a:gd name="connsiteX1" fmla="*/ 2071 w 10000"/>
                <a:gd name="connsiteY1" fmla="*/ 19 h 10000"/>
                <a:gd name="connsiteX2" fmla="*/ 8124 w 10000"/>
                <a:gd name="connsiteY2" fmla="*/ 0 h 10000"/>
                <a:gd name="connsiteX3" fmla="*/ 10000 w 10000"/>
                <a:gd name="connsiteY3" fmla="*/ 9961 h 10000"/>
                <a:gd name="connsiteX4" fmla="*/ 0 w 10000"/>
                <a:gd name="connsiteY4" fmla="*/ 10000 h 10000"/>
                <a:gd name="connsiteX0" fmla="*/ 0 w 10000"/>
                <a:gd name="connsiteY0" fmla="*/ 10000 h 10000"/>
                <a:gd name="connsiteX1" fmla="*/ 2001 w 10000"/>
                <a:gd name="connsiteY1" fmla="*/ 19 h 10000"/>
                <a:gd name="connsiteX2" fmla="*/ 8124 w 10000"/>
                <a:gd name="connsiteY2" fmla="*/ 0 h 10000"/>
                <a:gd name="connsiteX3" fmla="*/ 10000 w 10000"/>
                <a:gd name="connsiteY3" fmla="*/ 9961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001" y="19"/>
                  </a:lnTo>
                  <a:lnTo>
                    <a:pt x="8124" y="0"/>
                  </a:lnTo>
                  <a:lnTo>
                    <a:pt x="10000" y="9961"/>
                  </a:lnTo>
                  <a:lnTo>
                    <a:pt x="0" y="10000"/>
                  </a:lnTo>
                  <a:close/>
                </a:path>
              </a:pathLst>
            </a:custGeom>
            <a:gradFill flip="none" rotWithShape="1">
              <a:gsLst>
                <a:gs pos="0">
                  <a:srgbClr val="000000">
                    <a:lumMod val="65000"/>
                    <a:lumOff val="35000"/>
                  </a:srgbClr>
                </a:gs>
                <a:gs pos="100000">
                  <a:srgbClr val="000000">
                    <a:lumMod val="85000"/>
                    <a:lumOff val="15000"/>
                  </a:srgbClr>
                </a:gs>
              </a:gsLst>
              <a:lin ang="5400000" scaled="1"/>
              <a:tileRect/>
            </a:gradFill>
            <a:ln w="9525" cap="flat" cmpd="sng" algn="ctr">
              <a:noFill/>
              <a:prstDash val="solid"/>
              <a:round/>
              <a:headEnd type="none" w="med" len="med"/>
              <a:tailEnd type="none" w="med" len="med"/>
            </a:ln>
            <a:effectLst>
              <a:innerShdw blurRad="457200" dist="50800" dir="13500000">
                <a:prstClr val="black"/>
              </a:innerShdw>
            </a:effectLst>
          </p:spPr>
          <p:txBody>
            <a:bodyPr lIns="92075" tIns="46038" rIns="92075" bIns="46038" anchor="ctr"/>
            <a:lstStyle/>
            <a:p>
              <a:pPr marL="119063" indent="-119063" algn="ctr">
                <a:defRPr/>
              </a:pPr>
              <a:endParaRPr lang="en-US" b="1" kern="0">
                <a:solidFill>
                  <a:sysClr val="windowText" lastClr="000000"/>
                </a:solidFill>
                <a:latin typeface="新宋体" pitchFamily="49" charset="-122"/>
                <a:ea typeface="新宋体" pitchFamily="49" charset="-122"/>
                <a:cs typeface="Arial" pitchFamily="34" charset="0"/>
              </a:endParaRPr>
            </a:p>
          </p:txBody>
        </p:sp>
        <p:sp>
          <p:nvSpPr>
            <p:cNvPr id="117" name="Freeform 116"/>
            <p:cNvSpPr/>
            <p:nvPr/>
          </p:nvSpPr>
          <p:spPr>
            <a:xfrm>
              <a:off x="1482535" y="4084977"/>
              <a:ext cx="460830" cy="1187509"/>
            </a:xfrm>
            <a:custGeom>
              <a:avLst/>
              <a:gdLst>
                <a:gd name="connsiteX0" fmla="*/ 0 w 2194560"/>
                <a:gd name="connsiteY0" fmla="*/ 1310640 h 2065020"/>
                <a:gd name="connsiteX1" fmla="*/ 0 w 2194560"/>
                <a:gd name="connsiteY1" fmla="*/ 2065020 h 2065020"/>
                <a:gd name="connsiteX2" fmla="*/ 2194560 w 2194560"/>
                <a:gd name="connsiteY2" fmla="*/ 160020 h 2065020"/>
                <a:gd name="connsiteX3" fmla="*/ 2194560 w 2194560"/>
                <a:gd name="connsiteY3" fmla="*/ 0 h 2065020"/>
                <a:gd name="connsiteX4" fmla="*/ 0 w 2194560"/>
                <a:gd name="connsiteY4" fmla="*/ 1310640 h 2065020"/>
                <a:gd name="connsiteX0" fmla="*/ 0 w 2194560"/>
                <a:gd name="connsiteY0" fmla="*/ 1310640 h 2065020"/>
                <a:gd name="connsiteX1" fmla="*/ 0 w 2194560"/>
                <a:gd name="connsiteY1" fmla="*/ 2065020 h 2065020"/>
                <a:gd name="connsiteX2" fmla="*/ 2194560 w 2194560"/>
                <a:gd name="connsiteY2" fmla="*/ 248920 h 2065020"/>
                <a:gd name="connsiteX3" fmla="*/ 2194560 w 2194560"/>
                <a:gd name="connsiteY3" fmla="*/ 0 h 2065020"/>
                <a:gd name="connsiteX4" fmla="*/ 0 w 2194560"/>
                <a:gd name="connsiteY4" fmla="*/ 1310640 h 2065020"/>
                <a:gd name="connsiteX0" fmla="*/ 9525 w 2204085"/>
                <a:gd name="connsiteY0" fmla="*/ 1310640 h 1893570"/>
                <a:gd name="connsiteX1" fmla="*/ 0 w 2204085"/>
                <a:gd name="connsiteY1" fmla="*/ 1893570 h 1893570"/>
                <a:gd name="connsiteX2" fmla="*/ 2204085 w 2204085"/>
                <a:gd name="connsiteY2" fmla="*/ 248920 h 1893570"/>
                <a:gd name="connsiteX3" fmla="*/ 2204085 w 2204085"/>
                <a:gd name="connsiteY3" fmla="*/ 0 h 1893570"/>
                <a:gd name="connsiteX4" fmla="*/ 9525 w 2204085"/>
                <a:gd name="connsiteY4" fmla="*/ 1310640 h 1893570"/>
                <a:gd name="connsiteX0" fmla="*/ 9525 w 2204085"/>
                <a:gd name="connsiteY0" fmla="*/ 1297940 h 1880870"/>
                <a:gd name="connsiteX1" fmla="*/ 0 w 2204085"/>
                <a:gd name="connsiteY1" fmla="*/ 1880870 h 1880870"/>
                <a:gd name="connsiteX2" fmla="*/ 2204085 w 2204085"/>
                <a:gd name="connsiteY2" fmla="*/ 236220 h 1880870"/>
                <a:gd name="connsiteX3" fmla="*/ 2204085 w 2204085"/>
                <a:gd name="connsiteY3" fmla="*/ 0 h 1880870"/>
                <a:gd name="connsiteX4" fmla="*/ 9525 w 2204085"/>
                <a:gd name="connsiteY4" fmla="*/ 1297940 h 1880870"/>
                <a:gd name="connsiteX0" fmla="*/ 0 w 2194560"/>
                <a:gd name="connsiteY0" fmla="*/ 1297940 h 1887220"/>
                <a:gd name="connsiteX1" fmla="*/ 25400 w 2194560"/>
                <a:gd name="connsiteY1" fmla="*/ 1887220 h 1887220"/>
                <a:gd name="connsiteX2" fmla="*/ 2194560 w 2194560"/>
                <a:gd name="connsiteY2" fmla="*/ 236220 h 1887220"/>
                <a:gd name="connsiteX3" fmla="*/ 2194560 w 2194560"/>
                <a:gd name="connsiteY3" fmla="*/ 0 h 1887220"/>
                <a:gd name="connsiteX4" fmla="*/ 0 w 2194560"/>
                <a:gd name="connsiteY4" fmla="*/ 1297940 h 1887220"/>
                <a:gd name="connsiteX0" fmla="*/ 3175 w 2169160"/>
                <a:gd name="connsiteY0" fmla="*/ 1301115 h 1887220"/>
                <a:gd name="connsiteX1" fmla="*/ 0 w 2169160"/>
                <a:gd name="connsiteY1" fmla="*/ 1887220 h 1887220"/>
                <a:gd name="connsiteX2" fmla="*/ 2169160 w 2169160"/>
                <a:gd name="connsiteY2" fmla="*/ 236220 h 1887220"/>
                <a:gd name="connsiteX3" fmla="*/ 2169160 w 2169160"/>
                <a:gd name="connsiteY3" fmla="*/ 0 h 1887220"/>
                <a:gd name="connsiteX4" fmla="*/ 3175 w 2169160"/>
                <a:gd name="connsiteY4" fmla="*/ 1301115 h 1887220"/>
                <a:gd name="connsiteX0" fmla="*/ 3175 w 2169160"/>
                <a:gd name="connsiteY0" fmla="*/ 1301115 h 1887220"/>
                <a:gd name="connsiteX1" fmla="*/ 0 w 2169160"/>
                <a:gd name="connsiteY1" fmla="*/ 1887220 h 1887220"/>
                <a:gd name="connsiteX2" fmla="*/ 2160558 w 2169160"/>
                <a:gd name="connsiteY2" fmla="*/ 251317 h 1887220"/>
                <a:gd name="connsiteX3" fmla="*/ 2169160 w 2169160"/>
                <a:gd name="connsiteY3" fmla="*/ 0 h 1887220"/>
                <a:gd name="connsiteX4" fmla="*/ 3175 w 2169160"/>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1926711 w 2173463"/>
                <a:gd name="connsiteY4" fmla="*/ 10442 h 1887220"/>
                <a:gd name="connsiteX5" fmla="*/ 3175 w 2173463"/>
                <a:gd name="connsiteY5"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150145 h 1736250"/>
                <a:gd name="connsiteX1" fmla="*/ 0 w 2173463"/>
                <a:gd name="connsiteY1" fmla="*/ 1736250 h 1736250"/>
                <a:gd name="connsiteX2" fmla="*/ 2173463 w 2173463"/>
                <a:gd name="connsiteY2" fmla="*/ 100347 h 1736250"/>
                <a:gd name="connsiteX3" fmla="*/ 1928962 w 2173463"/>
                <a:gd name="connsiteY3" fmla="*/ 0 h 1736250"/>
                <a:gd name="connsiteX4" fmla="*/ 3175 w 2173463"/>
                <a:gd name="connsiteY4" fmla="*/ 1150145 h 1736250"/>
                <a:gd name="connsiteX0" fmla="*/ 3175 w 2173463"/>
                <a:gd name="connsiteY0" fmla="*/ 1296083 h 1882188"/>
                <a:gd name="connsiteX1" fmla="*/ 0 w 2173463"/>
                <a:gd name="connsiteY1" fmla="*/ 1882188 h 1882188"/>
                <a:gd name="connsiteX2" fmla="*/ 2173463 w 2173463"/>
                <a:gd name="connsiteY2" fmla="*/ 246285 h 1882188"/>
                <a:gd name="connsiteX3" fmla="*/ 1938026 w 2173463"/>
                <a:gd name="connsiteY3" fmla="*/ 0 h 1882188"/>
                <a:gd name="connsiteX4" fmla="*/ 3175 w 2173463"/>
                <a:gd name="connsiteY4" fmla="*/ 1296083 h 1882188"/>
                <a:gd name="connsiteX0" fmla="*/ 3175 w 1942330"/>
                <a:gd name="connsiteY0" fmla="*/ 1296083 h 1882188"/>
                <a:gd name="connsiteX1" fmla="*/ 0 w 1942330"/>
                <a:gd name="connsiteY1" fmla="*/ 1882188 h 1882188"/>
                <a:gd name="connsiteX2" fmla="*/ 1942330 w 1942330"/>
                <a:gd name="connsiteY2" fmla="*/ 246285 h 1882188"/>
                <a:gd name="connsiteX3" fmla="*/ 1938026 w 1942330"/>
                <a:gd name="connsiteY3" fmla="*/ 0 h 1882188"/>
                <a:gd name="connsiteX4" fmla="*/ 3175 w 1942330"/>
                <a:gd name="connsiteY4" fmla="*/ 1296083 h 1882188"/>
                <a:gd name="connsiteX0" fmla="*/ 205 w 1939360"/>
                <a:gd name="connsiteY0" fmla="*/ 1296083 h 1882188"/>
                <a:gd name="connsiteX1" fmla="*/ 1562 w 1939360"/>
                <a:gd name="connsiteY1" fmla="*/ 1882188 h 1882188"/>
                <a:gd name="connsiteX2" fmla="*/ 1939360 w 1939360"/>
                <a:gd name="connsiteY2" fmla="*/ 246285 h 1882188"/>
                <a:gd name="connsiteX3" fmla="*/ 1935056 w 1939360"/>
                <a:gd name="connsiteY3" fmla="*/ 0 h 1882188"/>
                <a:gd name="connsiteX4" fmla="*/ 205 w 1939360"/>
                <a:gd name="connsiteY4" fmla="*/ 1296083 h 18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360" h="1882188">
                  <a:moveTo>
                    <a:pt x="205" y="1296083"/>
                  </a:moveTo>
                  <a:cubicBezTo>
                    <a:pt x="-853" y="1491451"/>
                    <a:pt x="2620" y="1686820"/>
                    <a:pt x="1562" y="1882188"/>
                  </a:cubicBezTo>
                  <a:lnTo>
                    <a:pt x="1939360" y="246285"/>
                  </a:lnTo>
                  <a:cubicBezTo>
                    <a:pt x="1937925" y="164190"/>
                    <a:pt x="1936491" y="82095"/>
                    <a:pt x="1935056" y="0"/>
                  </a:cubicBezTo>
                  <a:lnTo>
                    <a:pt x="205" y="1296083"/>
                  </a:lnTo>
                  <a:close/>
                </a:path>
              </a:pathLst>
            </a:custGeom>
            <a:gradFill flip="none" rotWithShape="1">
              <a:gsLst>
                <a:gs pos="41000">
                  <a:srgbClr val="BEBEBE">
                    <a:lumMod val="75000"/>
                    <a:alpha val="0"/>
                  </a:srgbClr>
                </a:gs>
                <a:gs pos="57000">
                  <a:srgbClr val="000000"/>
                </a:gs>
              </a:gsLst>
              <a:lin ang="1800000" scaled="0"/>
              <a:tileRect/>
            </a:gradFill>
            <a:ln w="25400" cap="flat" cmpd="sng" algn="ctr">
              <a:noFill/>
              <a:prstDash val="solid"/>
            </a:ln>
            <a:effectLst/>
          </p:spPr>
          <p:txBody>
            <a:bodyPr anchor="ctr"/>
            <a:lstStyle/>
            <a:p>
              <a:pPr algn="ctr"/>
              <a:endParaRPr lang="en-US" kern="0">
                <a:solidFill>
                  <a:srgbClr val="FFFFFF"/>
                </a:solidFill>
                <a:latin typeface="新宋体" pitchFamily="49" charset="-122"/>
                <a:ea typeface="新宋体" pitchFamily="49" charset="-122"/>
                <a:cs typeface="Arial" charset="0"/>
              </a:endParaRPr>
            </a:p>
          </p:txBody>
        </p:sp>
        <p:sp>
          <p:nvSpPr>
            <p:cNvPr id="118" name="Freeform 117"/>
            <p:cNvSpPr/>
            <p:nvPr/>
          </p:nvSpPr>
          <p:spPr>
            <a:xfrm>
              <a:off x="1943365" y="4144644"/>
              <a:ext cx="1376742" cy="96712"/>
            </a:xfrm>
            <a:custGeom>
              <a:avLst/>
              <a:gdLst>
                <a:gd name="connsiteX0" fmla="*/ 0 w 2743200"/>
                <a:gd name="connsiteY0" fmla="*/ 129540 h 129540"/>
                <a:gd name="connsiteX1" fmla="*/ 0 w 2743200"/>
                <a:gd name="connsiteY1" fmla="*/ 0 h 129540"/>
                <a:gd name="connsiteX2" fmla="*/ 2743200 w 2743200"/>
                <a:gd name="connsiteY2" fmla="*/ 0 h 129540"/>
                <a:gd name="connsiteX3" fmla="*/ 2628900 w 2743200"/>
                <a:gd name="connsiteY3" fmla="*/ 114300 h 129540"/>
                <a:gd name="connsiteX4" fmla="*/ 0 w 2743200"/>
                <a:gd name="connsiteY4" fmla="*/ 129540 h 129540"/>
                <a:gd name="connsiteX0" fmla="*/ 0 w 2743200"/>
                <a:gd name="connsiteY0" fmla="*/ 146209 h 146209"/>
                <a:gd name="connsiteX1" fmla="*/ 0 w 2743200"/>
                <a:gd name="connsiteY1" fmla="*/ 0 h 146209"/>
                <a:gd name="connsiteX2" fmla="*/ 2743200 w 2743200"/>
                <a:gd name="connsiteY2" fmla="*/ 0 h 146209"/>
                <a:gd name="connsiteX3" fmla="*/ 2628900 w 2743200"/>
                <a:gd name="connsiteY3" fmla="*/ 114300 h 146209"/>
                <a:gd name="connsiteX4" fmla="*/ 0 w 2743200"/>
                <a:gd name="connsiteY4" fmla="*/ 146209 h 146209"/>
                <a:gd name="connsiteX0" fmla="*/ 0 w 2743200"/>
                <a:gd name="connsiteY0" fmla="*/ 146209 h 146209"/>
                <a:gd name="connsiteX1" fmla="*/ 0 w 2743200"/>
                <a:gd name="connsiteY1" fmla="*/ 0 h 146209"/>
                <a:gd name="connsiteX2" fmla="*/ 2743200 w 2743200"/>
                <a:gd name="connsiteY2" fmla="*/ 0 h 146209"/>
                <a:gd name="connsiteX3" fmla="*/ 2616994 w 2743200"/>
                <a:gd name="connsiteY3" fmla="*/ 135731 h 146209"/>
                <a:gd name="connsiteX4" fmla="*/ 0 w 2743200"/>
                <a:gd name="connsiteY4" fmla="*/ 146209 h 146209"/>
                <a:gd name="connsiteX0" fmla="*/ 45378 w 2743200"/>
                <a:gd name="connsiteY0" fmla="*/ 177166 h 177166"/>
                <a:gd name="connsiteX1" fmla="*/ 0 w 2743200"/>
                <a:gd name="connsiteY1" fmla="*/ 0 h 177166"/>
                <a:gd name="connsiteX2" fmla="*/ 2743200 w 2743200"/>
                <a:gd name="connsiteY2" fmla="*/ 0 h 177166"/>
                <a:gd name="connsiteX3" fmla="*/ 2616994 w 2743200"/>
                <a:gd name="connsiteY3" fmla="*/ 135731 h 177166"/>
                <a:gd name="connsiteX4" fmla="*/ 45378 w 2743200"/>
                <a:gd name="connsiteY4" fmla="*/ 177166 h 177166"/>
                <a:gd name="connsiteX0" fmla="*/ 1 w 2743200"/>
                <a:gd name="connsiteY0" fmla="*/ 153354 h 153354"/>
                <a:gd name="connsiteX1" fmla="*/ 0 w 2743200"/>
                <a:gd name="connsiteY1" fmla="*/ 0 h 153354"/>
                <a:gd name="connsiteX2" fmla="*/ 2743200 w 2743200"/>
                <a:gd name="connsiteY2" fmla="*/ 0 h 153354"/>
                <a:gd name="connsiteX3" fmla="*/ 2616994 w 2743200"/>
                <a:gd name="connsiteY3" fmla="*/ 135731 h 153354"/>
                <a:gd name="connsiteX4" fmla="*/ 1 w 2743200"/>
                <a:gd name="connsiteY4" fmla="*/ 153354 h 153354"/>
                <a:gd name="connsiteX0" fmla="*/ 1 w 2743200"/>
                <a:gd name="connsiteY0" fmla="*/ 153354 h 153354"/>
                <a:gd name="connsiteX1" fmla="*/ 0 w 2743200"/>
                <a:gd name="connsiteY1" fmla="*/ 0 h 153354"/>
                <a:gd name="connsiteX2" fmla="*/ 2743200 w 2743200"/>
                <a:gd name="connsiteY2" fmla="*/ 0 h 153354"/>
                <a:gd name="connsiteX3" fmla="*/ 2611941 w 2743200"/>
                <a:gd name="connsiteY3" fmla="*/ 150828 h 153354"/>
                <a:gd name="connsiteX4" fmla="*/ 1 w 2743200"/>
                <a:gd name="connsiteY4" fmla="*/ 153354 h 153354"/>
                <a:gd name="connsiteX0" fmla="*/ 1 w 2743200"/>
                <a:gd name="connsiteY0" fmla="*/ 153354 h 153354"/>
                <a:gd name="connsiteX1" fmla="*/ 0 w 2743200"/>
                <a:gd name="connsiteY1" fmla="*/ 0 h 153354"/>
                <a:gd name="connsiteX2" fmla="*/ 2743200 w 2743200"/>
                <a:gd name="connsiteY2" fmla="*/ 0 h 153354"/>
                <a:gd name="connsiteX3" fmla="*/ 2734550 w 2743200"/>
                <a:gd name="connsiteY3" fmla="*/ 147056 h 153354"/>
                <a:gd name="connsiteX4" fmla="*/ 1 w 2743200"/>
                <a:gd name="connsiteY4" fmla="*/ 153354 h 153354"/>
                <a:gd name="connsiteX0" fmla="*/ 1 w 2744054"/>
                <a:gd name="connsiteY0" fmla="*/ 153354 h 153354"/>
                <a:gd name="connsiteX1" fmla="*/ 0 w 2744054"/>
                <a:gd name="connsiteY1" fmla="*/ 0 h 153354"/>
                <a:gd name="connsiteX2" fmla="*/ 2743200 w 2744054"/>
                <a:gd name="connsiteY2" fmla="*/ 0 h 153354"/>
                <a:gd name="connsiteX3" fmla="*/ 2744054 w 2744054"/>
                <a:gd name="connsiteY3" fmla="*/ 150827 h 153354"/>
                <a:gd name="connsiteX4" fmla="*/ 1 w 2744054"/>
                <a:gd name="connsiteY4" fmla="*/ 153354 h 153354"/>
                <a:gd name="connsiteX0" fmla="*/ 0 w 2753556"/>
                <a:gd name="connsiteY0" fmla="*/ 153354 h 153354"/>
                <a:gd name="connsiteX1" fmla="*/ 9502 w 2753556"/>
                <a:gd name="connsiteY1" fmla="*/ 0 h 153354"/>
                <a:gd name="connsiteX2" fmla="*/ 2752702 w 2753556"/>
                <a:gd name="connsiteY2" fmla="*/ 0 h 153354"/>
                <a:gd name="connsiteX3" fmla="*/ 2753556 w 2753556"/>
                <a:gd name="connsiteY3" fmla="*/ 150827 h 153354"/>
                <a:gd name="connsiteX4" fmla="*/ 0 w 2753556"/>
                <a:gd name="connsiteY4" fmla="*/ 153354 h 153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556" h="153354">
                  <a:moveTo>
                    <a:pt x="0" y="153354"/>
                  </a:moveTo>
                  <a:cubicBezTo>
                    <a:pt x="0" y="102236"/>
                    <a:pt x="9502" y="51118"/>
                    <a:pt x="9502" y="0"/>
                  </a:cubicBezTo>
                  <a:lnTo>
                    <a:pt x="2752702" y="0"/>
                  </a:lnTo>
                  <a:cubicBezTo>
                    <a:pt x="2752987" y="50276"/>
                    <a:pt x="2753271" y="100551"/>
                    <a:pt x="2753556" y="150827"/>
                  </a:cubicBezTo>
                  <a:lnTo>
                    <a:pt x="0" y="153354"/>
                  </a:lnTo>
                  <a:close/>
                </a:path>
              </a:pathLst>
            </a:custGeom>
            <a:gradFill flip="none" rotWithShape="1">
              <a:gsLst>
                <a:gs pos="0">
                  <a:srgbClr val="BEBEBE">
                    <a:lumMod val="75000"/>
                    <a:alpha val="0"/>
                  </a:srgbClr>
                </a:gs>
                <a:gs pos="100000">
                  <a:srgbClr val="000000">
                    <a:alpha val="66000"/>
                  </a:srgbClr>
                </a:gs>
              </a:gsLst>
              <a:lin ang="5400000" scaled="1"/>
              <a:tileRect/>
            </a:gradFill>
            <a:ln w="25400" cap="flat" cmpd="sng" algn="ctr">
              <a:noFill/>
              <a:prstDash val="solid"/>
            </a:ln>
            <a:effectLst/>
          </p:spPr>
          <p:txBody>
            <a:bodyPr anchor="ctr"/>
            <a:lstStyle/>
            <a:p>
              <a:pPr algn="ctr">
                <a:defRPr/>
              </a:pPr>
              <a:endParaRPr lang="en-US" kern="0">
                <a:solidFill>
                  <a:srgbClr val="FFFFFF"/>
                </a:solidFill>
                <a:latin typeface="新宋体" pitchFamily="49" charset="-122"/>
                <a:ea typeface="新宋体" pitchFamily="49" charset="-122"/>
                <a:cs typeface="Arial" charset="0"/>
              </a:endParaRPr>
            </a:p>
          </p:txBody>
        </p:sp>
        <p:sp>
          <p:nvSpPr>
            <p:cNvPr id="119" name="Freeform 118"/>
            <p:cNvSpPr/>
            <p:nvPr/>
          </p:nvSpPr>
          <p:spPr>
            <a:xfrm flipH="1">
              <a:off x="3319680" y="4082811"/>
              <a:ext cx="429755" cy="1187509"/>
            </a:xfrm>
            <a:custGeom>
              <a:avLst/>
              <a:gdLst>
                <a:gd name="connsiteX0" fmla="*/ 0 w 2194560"/>
                <a:gd name="connsiteY0" fmla="*/ 1310640 h 2065020"/>
                <a:gd name="connsiteX1" fmla="*/ 0 w 2194560"/>
                <a:gd name="connsiteY1" fmla="*/ 2065020 h 2065020"/>
                <a:gd name="connsiteX2" fmla="*/ 2194560 w 2194560"/>
                <a:gd name="connsiteY2" fmla="*/ 160020 h 2065020"/>
                <a:gd name="connsiteX3" fmla="*/ 2194560 w 2194560"/>
                <a:gd name="connsiteY3" fmla="*/ 0 h 2065020"/>
                <a:gd name="connsiteX4" fmla="*/ 0 w 2194560"/>
                <a:gd name="connsiteY4" fmla="*/ 1310640 h 2065020"/>
                <a:gd name="connsiteX0" fmla="*/ 0 w 2194560"/>
                <a:gd name="connsiteY0" fmla="*/ 1310640 h 2065020"/>
                <a:gd name="connsiteX1" fmla="*/ 0 w 2194560"/>
                <a:gd name="connsiteY1" fmla="*/ 2065020 h 2065020"/>
                <a:gd name="connsiteX2" fmla="*/ 2194560 w 2194560"/>
                <a:gd name="connsiteY2" fmla="*/ 248920 h 2065020"/>
                <a:gd name="connsiteX3" fmla="*/ 2194560 w 2194560"/>
                <a:gd name="connsiteY3" fmla="*/ 0 h 2065020"/>
                <a:gd name="connsiteX4" fmla="*/ 0 w 2194560"/>
                <a:gd name="connsiteY4" fmla="*/ 1310640 h 2065020"/>
                <a:gd name="connsiteX0" fmla="*/ 9525 w 2204085"/>
                <a:gd name="connsiteY0" fmla="*/ 1310640 h 1893570"/>
                <a:gd name="connsiteX1" fmla="*/ 0 w 2204085"/>
                <a:gd name="connsiteY1" fmla="*/ 1893570 h 1893570"/>
                <a:gd name="connsiteX2" fmla="*/ 2204085 w 2204085"/>
                <a:gd name="connsiteY2" fmla="*/ 248920 h 1893570"/>
                <a:gd name="connsiteX3" fmla="*/ 2204085 w 2204085"/>
                <a:gd name="connsiteY3" fmla="*/ 0 h 1893570"/>
                <a:gd name="connsiteX4" fmla="*/ 9525 w 2204085"/>
                <a:gd name="connsiteY4" fmla="*/ 1310640 h 1893570"/>
                <a:gd name="connsiteX0" fmla="*/ 9525 w 2204085"/>
                <a:gd name="connsiteY0" fmla="*/ 1297940 h 1880870"/>
                <a:gd name="connsiteX1" fmla="*/ 0 w 2204085"/>
                <a:gd name="connsiteY1" fmla="*/ 1880870 h 1880870"/>
                <a:gd name="connsiteX2" fmla="*/ 2204085 w 2204085"/>
                <a:gd name="connsiteY2" fmla="*/ 236220 h 1880870"/>
                <a:gd name="connsiteX3" fmla="*/ 2204085 w 2204085"/>
                <a:gd name="connsiteY3" fmla="*/ 0 h 1880870"/>
                <a:gd name="connsiteX4" fmla="*/ 9525 w 2204085"/>
                <a:gd name="connsiteY4" fmla="*/ 1297940 h 1880870"/>
                <a:gd name="connsiteX0" fmla="*/ 0 w 2194560"/>
                <a:gd name="connsiteY0" fmla="*/ 1297940 h 1887220"/>
                <a:gd name="connsiteX1" fmla="*/ 25400 w 2194560"/>
                <a:gd name="connsiteY1" fmla="*/ 1887220 h 1887220"/>
                <a:gd name="connsiteX2" fmla="*/ 2194560 w 2194560"/>
                <a:gd name="connsiteY2" fmla="*/ 236220 h 1887220"/>
                <a:gd name="connsiteX3" fmla="*/ 2194560 w 2194560"/>
                <a:gd name="connsiteY3" fmla="*/ 0 h 1887220"/>
                <a:gd name="connsiteX4" fmla="*/ 0 w 2194560"/>
                <a:gd name="connsiteY4" fmla="*/ 1297940 h 1887220"/>
                <a:gd name="connsiteX0" fmla="*/ 3175 w 2169160"/>
                <a:gd name="connsiteY0" fmla="*/ 1301115 h 1887220"/>
                <a:gd name="connsiteX1" fmla="*/ 0 w 2169160"/>
                <a:gd name="connsiteY1" fmla="*/ 1887220 h 1887220"/>
                <a:gd name="connsiteX2" fmla="*/ 2169160 w 2169160"/>
                <a:gd name="connsiteY2" fmla="*/ 236220 h 1887220"/>
                <a:gd name="connsiteX3" fmla="*/ 2169160 w 2169160"/>
                <a:gd name="connsiteY3" fmla="*/ 0 h 1887220"/>
                <a:gd name="connsiteX4" fmla="*/ 3175 w 2169160"/>
                <a:gd name="connsiteY4" fmla="*/ 1301115 h 1887220"/>
                <a:gd name="connsiteX0" fmla="*/ 3175 w 2169160"/>
                <a:gd name="connsiteY0" fmla="*/ 1301115 h 1887220"/>
                <a:gd name="connsiteX1" fmla="*/ 0 w 2169160"/>
                <a:gd name="connsiteY1" fmla="*/ 1887220 h 1887220"/>
                <a:gd name="connsiteX2" fmla="*/ 2160558 w 2169160"/>
                <a:gd name="connsiteY2" fmla="*/ 251317 h 1887220"/>
                <a:gd name="connsiteX3" fmla="*/ 2169160 w 2169160"/>
                <a:gd name="connsiteY3" fmla="*/ 0 h 1887220"/>
                <a:gd name="connsiteX4" fmla="*/ 3175 w 2169160"/>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1926711 w 2173463"/>
                <a:gd name="connsiteY4" fmla="*/ 10442 h 1887220"/>
                <a:gd name="connsiteX5" fmla="*/ 3175 w 2173463"/>
                <a:gd name="connsiteY5"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216916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301115 h 1887220"/>
                <a:gd name="connsiteX1" fmla="*/ 0 w 2173463"/>
                <a:gd name="connsiteY1" fmla="*/ 1887220 h 1887220"/>
                <a:gd name="connsiteX2" fmla="*/ 2173463 w 2173463"/>
                <a:gd name="connsiteY2" fmla="*/ 251317 h 1887220"/>
                <a:gd name="connsiteX3" fmla="*/ 1924430 w 2173463"/>
                <a:gd name="connsiteY3" fmla="*/ 0 h 1887220"/>
                <a:gd name="connsiteX4" fmla="*/ 3175 w 2173463"/>
                <a:gd name="connsiteY4" fmla="*/ 1301115 h 1887220"/>
                <a:gd name="connsiteX0" fmla="*/ 3175 w 2173463"/>
                <a:gd name="connsiteY0" fmla="*/ 1150145 h 1736250"/>
                <a:gd name="connsiteX1" fmla="*/ 0 w 2173463"/>
                <a:gd name="connsiteY1" fmla="*/ 1736250 h 1736250"/>
                <a:gd name="connsiteX2" fmla="*/ 2173463 w 2173463"/>
                <a:gd name="connsiteY2" fmla="*/ 100347 h 1736250"/>
                <a:gd name="connsiteX3" fmla="*/ 1928962 w 2173463"/>
                <a:gd name="connsiteY3" fmla="*/ 0 h 1736250"/>
                <a:gd name="connsiteX4" fmla="*/ 3175 w 2173463"/>
                <a:gd name="connsiteY4" fmla="*/ 1150145 h 1736250"/>
                <a:gd name="connsiteX0" fmla="*/ 3175 w 2173463"/>
                <a:gd name="connsiteY0" fmla="*/ 1296083 h 1882188"/>
                <a:gd name="connsiteX1" fmla="*/ 0 w 2173463"/>
                <a:gd name="connsiteY1" fmla="*/ 1882188 h 1882188"/>
                <a:gd name="connsiteX2" fmla="*/ 2173463 w 2173463"/>
                <a:gd name="connsiteY2" fmla="*/ 246285 h 1882188"/>
                <a:gd name="connsiteX3" fmla="*/ 1938026 w 2173463"/>
                <a:gd name="connsiteY3" fmla="*/ 0 h 1882188"/>
                <a:gd name="connsiteX4" fmla="*/ 3175 w 2173463"/>
                <a:gd name="connsiteY4" fmla="*/ 1296083 h 1882188"/>
                <a:gd name="connsiteX0" fmla="*/ 3175 w 1942330"/>
                <a:gd name="connsiteY0" fmla="*/ 1296083 h 1882188"/>
                <a:gd name="connsiteX1" fmla="*/ 0 w 1942330"/>
                <a:gd name="connsiteY1" fmla="*/ 1882188 h 1882188"/>
                <a:gd name="connsiteX2" fmla="*/ 1942330 w 1942330"/>
                <a:gd name="connsiteY2" fmla="*/ 246285 h 1882188"/>
                <a:gd name="connsiteX3" fmla="*/ 1938026 w 1942330"/>
                <a:gd name="connsiteY3" fmla="*/ 0 h 1882188"/>
                <a:gd name="connsiteX4" fmla="*/ 3175 w 1942330"/>
                <a:gd name="connsiteY4" fmla="*/ 1296083 h 1882188"/>
                <a:gd name="connsiteX0" fmla="*/ 205 w 1939360"/>
                <a:gd name="connsiteY0" fmla="*/ 1296083 h 1882188"/>
                <a:gd name="connsiteX1" fmla="*/ 1562 w 1939360"/>
                <a:gd name="connsiteY1" fmla="*/ 1882188 h 1882188"/>
                <a:gd name="connsiteX2" fmla="*/ 1939360 w 1939360"/>
                <a:gd name="connsiteY2" fmla="*/ 246285 h 1882188"/>
                <a:gd name="connsiteX3" fmla="*/ 1935056 w 1939360"/>
                <a:gd name="connsiteY3" fmla="*/ 0 h 1882188"/>
                <a:gd name="connsiteX4" fmla="*/ 205 w 1939360"/>
                <a:gd name="connsiteY4" fmla="*/ 1296083 h 18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360" h="1882188">
                  <a:moveTo>
                    <a:pt x="205" y="1296083"/>
                  </a:moveTo>
                  <a:cubicBezTo>
                    <a:pt x="-853" y="1491451"/>
                    <a:pt x="2620" y="1686820"/>
                    <a:pt x="1562" y="1882188"/>
                  </a:cubicBezTo>
                  <a:lnTo>
                    <a:pt x="1939360" y="246285"/>
                  </a:lnTo>
                  <a:cubicBezTo>
                    <a:pt x="1937925" y="164190"/>
                    <a:pt x="1936491" y="82095"/>
                    <a:pt x="1935056" y="0"/>
                  </a:cubicBezTo>
                  <a:lnTo>
                    <a:pt x="205" y="1296083"/>
                  </a:lnTo>
                  <a:close/>
                </a:path>
              </a:pathLst>
            </a:custGeom>
            <a:gradFill flip="none" rotWithShape="1">
              <a:gsLst>
                <a:gs pos="41000">
                  <a:srgbClr val="BEBEBE">
                    <a:lumMod val="75000"/>
                    <a:alpha val="0"/>
                  </a:srgbClr>
                </a:gs>
                <a:gs pos="57000">
                  <a:srgbClr val="000000"/>
                </a:gs>
              </a:gsLst>
              <a:lin ang="1800000" scaled="0"/>
              <a:tileRect/>
            </a:gradFill>
            <a:ln w="25400" cap="flat" cmpd="sng" algn="ctr">
              <a:noFill/>
              <a:prstDash val="solid"/>
            </a:ln>
            <a:effectLst/>
          </p:spPr>
          <p:txBody>
            <a:bodyPr anchor="ctr"/>
            <a:lstStyle/>
            <a:p>
              <a:pPr algn="ctr"/>
              <a:endParaRPr lang="en-US" kern="0">
                <a:solidFill>
                  <a:srgbClr val="FFFFFF"/>
                </a:solidFill>
                <a:latin typeface="新宋体" pitchFamily="49" charset="-122"/>
                <a:ea typeface="新宋体" pitchFamily="49" charset="-122"/>
                <a:cs typeface="Arial" charset="0"/>
              </a:endParaRPr>
            </a:p>
          </p:txBody>
        </p:sp>
      </p:grpSp>
      <p:sp>
        <p:nvSpPr>
          <p:cNvPr id="121" name="Rectangle 120"/>
          <p:cNvSpPr/>
          <p:nvPr/>
        </p:nvSpPr>
        <p:spPr>
          <a:xfrm>
            <a:off x="3421223" y="4283506"/>
            <a:ext cx="2020884" cy="856711"/>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a:lstStyle/>
          <a:p>
            <a:pPr algn="ctr" fontAlgn="base">
              <a:lnSpc>
                <a:spcPct val="85000"/>
              </a:lnSpc>
              <a:spcBef>
                <a:spcPct val="0"/>
              </a:spcBef>
              <a:spcAft>
                <a:spcPct val="0"/>
              </a:spcAft>
              <a:defRPr/>
            </a:pPr>
            <a:r>
              <a:rPr lang="zh-CN" altLang="en-US" sz="1600" dirty="0" smtClean="0">
                <a:solidFill>
                  <a:srgbClr val="0096D6">
                    <a:lumMod val="60000"/>
                    <a:lumOff val="40000"/>
                  </a:srgbClr>
                </a:solidFill>
                <a:latin typeface="新宋体" pitchFamily="49" charset="-122"/>
                <a:ea typeface="新宋体" pitchFamily="49" charset="-122"/>
                <a:cs typeface="Arial" charset="0"/>
              </a:rPr>
              <a:t>思科知识</a:t>
            </a:r>
            <a:endParaRPr lang="en-US" altLang="zh-CN" sz="1600" dirty="0" smtClean="0">
              <a:solidFill>
                <a:srgbClr val="0096D6">
                  <a:lumMod val="60000"/>
                  <a:lumOff val="40000"/>
                </a:srgbClr>
              </a:solidFill>
              <a:latin typeface="新宋体" pitchFamily="49" charset="-122"/>
              <a:ea typeface="新宋体" pitchFamily="49" charset="-122"/>
              <a:cs typeface="Arial" charset="0"/>
            </a:endParaRPr>
          </a:p>
          <a:p>
            <a:pPr algn="ctr" fontAlgn="base">
              <a:lnSpc>
                <a:spcPct val="85000"/>
              </a:lnSpc>
              <a:spcBef>
                <a:spcPct val="0"/>
              </a:spcBef>
              <a:spcAft>
                <a:spcPct val="0"/>
              </a:spcAft>
              <a:defRPr/>
            </a:pPr>
            <a:r>
              <a:rPr lang="zh-CN" altLang="en-US" sz="1600" dirty="0" smtClean="0">
                <a:solidFill>
                  <a:srgbClr val="0096D6">
                    <a:lumMod val="60000"/>
                    <a:lumOff val="40000"/>
                  </a:srgbClr>
                </a:solidFill>
                <a:latin typeface="新宋体" pitchFamily="49" charset="-122"/>
                <a:ea typeface="新宋体" pitchFamily="49" charset="-122"/>
                <a:cs typeface="Arial" charset="0"/>
              </a:rPr>
              <a:t>资本 </a:t>
            </a:r>
            <a:r>
              <a:rPr lang="en-US" sz="1600" dirty="0" smtClean="0">
                <a:solidFill>
                  <a:srgbClr val="0096D6">
                    <a:lumMod val="60000"/>
                    <a:lumOff val="40000"/>
                  </a:srgbClr>
                </a:solidFill>
                <a:latin typeface="新宋体" pitchFamily="49" charset="-122"/>
                <a:ea typeface="新宋体" pitchFamily="49" charset="-122"/>
                <a:cs typeface="Arial" charset="0"/>
              </a:rPr>
              <a:t>+ </a:t>
            </a:r>
            <a:r>
              <a:rPr lang="zh-CN" altLang="en-US" sz="1600" dirty="0" smtClean="0">
                <a:solidFill>
                  <a:srgbClr val="0096D6">
                    <a:lumMod val="60000"/>
                    <a:lumOff val="40000"/>
                  </a:srgbClr>
                </a:solidFill>
                <a:latin typeface="新宋体" pitchFamily="49" charset="-122"/>
                <a:ea typeface="新宋体" pitchFamily="49" charset="-122"/>
                <a:cs typeface="Arial" charset="0"/>
              </a:rPr>
              <a:t>智能</a:t>
            </a:r>
            <a:endParaRPr lang="en-US" altLang="zh-CN" sz="1600" dirty="0" smtClean="0">
              <a:solidFill>
                <a:srgbClr val="0096D6">
                  <a:lumMod val="60000"/>
                  <a:lumOff val="40000"/>
                </a:srgbClr>
              </a:solidFill>
              <a:latin typeface="新宋体" pitchFamily="49" charset="-122"/>
              <a:ea typeface="新宋体" pitchFamily="49" charset="-122"/>
              <a:cs typeface="Arial" charset="0"/>
            </a:endParaRPr>
          </a:p>
          <a:p>
            <a:pPr algn="ctr" fontAlgn="base">
              <a:lnSpc>
                <a:spcPct val="85000"/>
              </a:lnSpc>
              <a:spcBef>
                <a:spcPct val="0"/>
              </a:spcBef>
              <a:spcAft>
                <a:spcPct val="0"/>
              </a:spcAft>
              <a:defRPr/>
            </a:pPr>
            <a:r>
              <a:rPr lang="zh-CN" altLang="en-US" sz="1600" dirty="0" smtClean="0">
                <a:solidFill>
                  <a:srgbClr val="0096D6">
                    <a:lumMod val="60000"/>
                    <a:lumOff val="40000"/>
                  </a:srgbClr>
                </a:solidFill>
                <a:latin typeface="新宋体" pitchFamily="49" charset="-122"/>
                <a:ea typeface="新宋体" pitchFamily="49" charset="-122"/>
                <a:cs typeface="Arial" charset="0"/>
              </a:rPr>
              <a:t>服务创新</a:t>
            </a:r>
            <a:endParaRPr lang="en-US" sz="1600" dirty="0">
              <a:solidFill>
                <a:srgbClr val="0096D6">
                  <a:lumMod val="60000"/>
                  <a:lumOff val="40000"/>
                </a:srgbClr>
              </a:solidFill>
              <a:latin typeface="新宋体" pitchFamily="49" charset="-122"/>
              <a:ea typeface="新宋体" pitchFamily="49" charset="-122"/>
              <a:cs typeface="Arial" charset="0"/>
            </a:endParaRPr>
          </a:p>
        </p:txBody>
      </p:sp>
      <p:sp>
        <p:nvSpPr>
          <p:cNvPr id="122" name="Rectangle 121"/>
          <p:cNvSpPr/>
          <p:nvPr/>
        </p:nvSpPr>
        <p:spPr>
          <a:xfrm>
            <a:off x="5555374" y="4390189"/>
            <a:ext cx="1631951" cy="856711"/>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a:lstStyle/>
          <a:p>
            <a:pPr fontAlgn="base">
              <a:lnSpc>
                <a:spcPct val="85000"/>
              </a:lnSpc>
              <a:spcBef>
                <a:spcPct val="0"/>
              </a:spcBef>
              <a:spcAft>
                <a:spcPct val="0"/>
              </a:spcAft>
              <a:defRPr/>
            </a:pPr>
            <a:r>
              <a:rPr lang="zh-CN" altLang="en-US" sz="1600" dirty="0" smtClean="0">
                <a:solidFill>
                  <a:srgbClr val="0096D6">
                    <a:lumMod val="60000"/>
                    <a:lumOff val="40000"/>
                  </a:srgbClr>
                </a:solidFill>
                <a:latin typeface="新宋体" pitchFamily="49" charset="-122"/>
                <a:ea typeface="新宋体" pitchFamily="49" charset="-122"/>
                <a:cs typeface="Arial" charset="0"/>
              </a:rPr>
              <a:t>全球</a:t>
            </a:r>
            <a:endParaRPr lang="en-US" altLang="zh-CN" sz="1600" dirty="0" smtClean="0">
              <a:solidFill>
                <a:srgbClr val="0096D6">
                  <a:lumMod val="60000"/>
                  <a:lumOff val="40000"/>
                </a:srgbClr>
              </a:solidFill>
              <a:latin typeface="新宋体" pitchFamily="49" charset="-122"/>
              <a:ea typeface="新宋体" pitchFamily="49" charset="-122"/>
              <a:cs typeface="Arial" charset="0"/>
            </a:endParaRPr>
          </a:p>
          <a:p>
            <a:pPr fontAlgn="base">
              <a:lnSpc>
                <a:spcPct val="85000"/>
              </a:lnSpc>
              <a:spcBef>
                <a:spcPct val="0"/>
              </a:spcBef>
              <a:spcAft>
                <a:spcPct val="0"/>
              </a:spcAft>
              <a:defRPr/>
            </a:pPr>
            <a:r>
              <a:rPr lang="zh-CN" altLang="en-US" sz="1600" dirty="0" smtClean="0">
                <a:solidFill>
                  <a:srgbClr val="0096D6">
                    <a:lumMod val="60000"/>
                    <a:lumOff val="40000"/>
                  </a:srgbClr>
                </a:solidFill>
                <a:latin typeface="新宋体" pitchFamily="49" charset="-122"/>
                <a:ea typeface="新宋体" pitchFamily="49" charset="-122"/>
                <a:cs typeface="Arial" charset="0"/>
              </a:rPr>
              <a:t>基础架构</a:t>
            </a:r>
            <a:endParaRPr lang="en-US" sz="1600" dirty="0">
              <a:solidFill>
                <a:srgbClr val="0096D6">
                  <a:lumMod val="60000"/>
                  <a:lumOff val="40000"/>
                </a:srgbClr>
              </a:solidFill>
              <a:latin typeface="新宋体" pitchFamily="49" charset="-122"/>
              <a:ea typeface="新宋体" pitchFamily="49" charset="-122"/>
              <a:cs typeface="Arial" charset="0"/>
            </a:endParaRPr>
          </a:p>
        </p:txBody>
      </p:sp>
      <p:grpSp>
        <p:nvGrpSpPr>
          <p:cNvPr id="123" name="Group 5"/>
          <p:cNvGrpSpPr>
            <a:grpSpLocks/>
          </p:cNvGrpSpPr>
          <p:nvPr/>
        </p:nvGrpSpPr>
        <p:grpSpPr bwMode="auto">
          <a:xfrm>
            <a:off x="2451659" y="1212922"/>
            <a:ext cx="2663820" cy="2864024"/>
            <a:chOff x="4131794" y="1370235"/>
            <a:chExt cx="2018931" cy="2367263"/>
          </a:xfrm>
        </p:grpSpPr>
        <p:grpSp>
          <p:nvGrpSpPr>
            <p:cNvPr id="124" name="Group 128"/>
            <p:cNvGrpSpPr/>
            <p:nvPr/>
          </p:nvGrpSpPr>
          <p:grpSpPr>
            <a:xfrm>
              <a:off x="4131794" y="1370235"/>
              <a:ext cx="2018931" cy="2367263"/>
              <a:chOff x="4267363" y="2199941"/>
              <a:chExt cx="1135095" cy="1879200"/>
            </a:xfrm>
            <a:effectLst>
              <a:outerShdw blurRad="63500" sx="102000" sy="102000" algn="ctr" rotWithShape="0">
                <a:prstClr val="black">
                  <a:alpha val="40000"/>
                </a:prstClr>
              </a:outerShdw>
            </a:effectLst>
          </p:grpSpPr>
          <p:sp>
            <p:nvSpPr>
              <p:cNvPr id="126" name="Rectangle 125"/>
              <p:cNvSpPr/>
              <p:nvPr/>
            </p:nvSpPr>
            <p:spPr>
              <a:xfrm>
                <a:off x="4267363" y="2199941"/>
                <a:ext cx="1135095" cy="1879200"/>
              </a:xfrm>
              <a:prstGeom prst="rect">
                <a:avLst/>
              </a:prstGeom>
              <a:gradFill>
                <a:gsLst>
                  <a:gs pos="0">
                    <a:schemeClr val="accent1">
                      <a:lumMod val="60000"/>
                      <a:lumOff val="40000"/>
                    </a:schemeClr>
                  </a:gs>
                  <a:gs pos="100000">
                    <a:schemeClr val="tx1">
                      <a:lumMod val="75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127" name="Rectangle 126"/>
              <p:cNvSpPr/>
              <p:nvPr/>
            </p:nvSpPr>
            <p:spPr>
              <a:xfrm>
                <a:off x="4330036" y="2440702"/>
                <a:ext cx="1009748" cy="1530486"/>
              </a:xfrm>
              <a:prstGeom prst="rect">
                <a:avLst/>
              </a:prstGeom>
              <a:solidFill>
                <a:srgbClr val="FFFFFF"/>
              </a:solidFill>
              <a:ln>
                <a:noFill/>
              </a:ln>
              <a:effectLst>
                <a:innerShdw blurRad="63500">
                  <a:prstClr val="black"/>
                </a:innerShdw>
              </a:effectLst>
            </p:spPr>
            <p:txBody>
              <a:bodyPr anchor="ctr"/>
              <a:lstStyle/>
              <a:p>
                <a:pPr algn="ctr">
                  <a:lnSpc>
                    <a:spcPts val="1100"/>
                  </a:lnSpc>
                  <a:defRPr/>
                </a:pPr>
                <a:endParaRPr lang="en-US" kern="0" dirty="0">
                  <a:solidFill>
                    <a:srgbClr val="FFFFFF">
                      <a:lumMod val="50000"/>
                    </a:srgbClr>
                  </a:solidFill>
                  <a:latin typeface="新宋体" pitchFamily="49" charset="-122"/>
                  <a:ea typeface="新宋体" pitchFamily="49" charset="-122"/>
                  <a:cs typeface="Arial" charset="0"/>
                </a:endParaRPr>
              </a:p>
            </p:txBody>
          </p:sp>
        </p:grpSp>
        <p:sp>
          <p:nvSpPr>
            <p:cNvPr id="125" name="Rectangle 131"/>
            <p:cNvSpPr>
              <a:spLocks noChangeArrowheads="1"/>
            </p:cNvSpPr>
            <p:nvPr/>
          </p:nvSpPr>
          <p:spPr bwMode="auto">
            <a:xfrm>
              <a:off x="4295554" y="1776442"/>
              <a:ext cx="1691411" cy="14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fontAlgn="base">
                <a:lnSpc>
                  <a:spcPct val="95000"/>
                </a:lnSpc>
                <a:spcBef>
                  <a:spcPct val="0"/>
                </a:spcBef>
                <a:spcAft>
                  <a:spcPts val="300"/>
                </a:spcAft>
                <a:buClr>
                  <a:srgbClr val="0096D6"/>
                </a:buClr>
                <a:buSzPct val="80000"/>
                <a:buFont typeface="Arial" pitchFamily="34" charset="0"/>
                <a:buChar char="•"/>
              </a:pPr>
              <a:r>
                <a:rPr lang="zh-CN" altLang="en-US" sz="1400" dirty="0">
                  <a:solidFill>
                    <a:srgbClr val="565656"/>
                  </a:solidFill>
                  <a:latin typeface="新宋体" pitchFamily="49" charset="-122"/>
                  <a:ea typeface="新宋体" pitchFamily="49" charset="-122"/>
                  <a:cs typeface="Arial" charset="0"/>
                </a:rPr>
                <a:t>设备</a:t>
              </a:r>
              <a:r>
                <a:rPr lang="zh-CN" altLang="en-US" sz="1400" dirty="0" smtClean="0">
                  <a:solidFill>
                    <a:srgbClr val="565656"/>
                  </a:solidFill>
                  <a:latin typeface="新宋体" pitchFamily="49" charset="-122"/>
                  <a:ea typeface="新宋体" pitchFamily="49" charset="-122"/>
                  <a:cs typeface="Arial" charset="0"/>
                </a:rPr>
                <a:t>诊断</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0096D6"/>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安全警告</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0096D6"/>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评估</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0096D6"/>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报告</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0096D6"/>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主动通知</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0096D6"/>
                </a:buClr>
                <a:buSzPct val="80000"/>
                <a:buFont typeface="Arial" pitchFamily="34" charset="0"/>
                <a:buChar char="•"/>
              </a:pPr>
              <a:r>
                <a:rPr lang="zh-CN" altLang="en-US" sz="1400" dirty="0">
                  <a:solidFill>
                    <a:srgbClr val="565656"/>
                  </a:solidFill>
                  <a:latin typeface="新宋体" pitchFamily="49" charset="-122"/>
                  <a:ea typeface="新宋体" pitchFamily="49" charset="-122"/>
                  <a:cs typeface="Arial" charset="0"/>
                </a:rPr>
                <a:t>灾难</a:t>
              </a:r>
              <a:r>
                <a:rPr lang="zh-CN" altLang="en-US" sz="1400" dirty="0" smtClean="0">
                  <a:solidFill>
                    <a:srgbClr val="565656"/>
                  </a:solidFill>
                  <a:latin typeface="新宋体" pitchFamily="49" charset="-122"/>
                  <a:ea typeface="新宋体" pitchFamily="49" charset="-122"/>
                  <a:cs typeface="Arial" charset="0"/>
                </a:rPr>
                <a:t>恢复</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0096D6"/>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远程监测</a:t>
              </a:r>
              <a:endParaRPr lang="en-US" sz="1400" dirty="0">
                <a:solidFill>
                  <a:srgbClr val="565656"/>
                </a:solidFill>
                <a:latin typeface="新宋体" pitchFamily="49" charset="-122"/>
                <a:ea typeface="新宋体" pitchFamily="49" charset="-122"/>
                <a:cs typeface="Arial" charset="0"/>
              </a:endParaRPr>
            </a:p>
          </p:txBody>
        </p:sp>
      </p:grpSp>
      <p:grpSp>
        <p:nvGrpSpPr>
          <p:cNvPr id="130" name="Group 5"/>
          <p:cNvGrpSpPr>
            <a:grpSpLocks/>
          </p:cNvGrpSpPr>
          <p:nvPr/>
        </p:nvGrpSpPr>
        <p:grpSpPr bwMode="auto">
          <a:xfrm>
            <a:off x="5220650" y="1212922"/>
            <a:ext cx="2663820" cy="2864024"/>
            <a:chOff x="4131794" y="1370235"/>
            <a:chExt cx="2018931" cy="2367263"/>
          </a:xfrm>
        </p:grpSpPr>
        <p:grpSp>
          <p:nvGrpSpPr>
            <p:cNvPr id="131" name="Group 128"/>
            <p:cNvGrpSpPr/>
            <p:nvPr/>
          </p:nvGrpSpPr>
          <p:grpSpPr>
            <a:xfrm>
              <a:off x="4131794" y="1370235"/>
              <a:ext cx="2018931" cy="2367263"/>
              <a:chOff x="4267363" y="2199941"/>
              <a:chExt cx="1135095" cy="1879200"/>
            </a:xfrm>
            <a:effectLst>
              <a:outerShdw blurRad="63500" sx="102000" sy="102000" algn="ctr" rotWithShape="0">
                <a:prstClr val="black">
                  <a:alpha val="40000"/>
                </a:prstClr>
              </a:outerShdw>
            </a:effectLst>
          </p:grpSpPr>
          <p:sp>
            <p:nvSpPr>
              <p:cNvPr id="133" name="Rectangle 132"/>
              <p:cNvSpPr/>
              <p:nvPr/>
            </p:nvSpPr>
            <p:spPr>
              <a:xfrm>
                <a:off x="4267363" y="2199941"/>
                <a:ext cx="1135095" cy="1879200"/>
              </a:xfrm>
              <a:prstGeom prst="rect">
                <a:avLst/>
              </a:prstGeom>
              <a:gradFill>
                <a:gsLst>
                  <a:gs pos="0">
                    <a:schemeClr val="accent1">
                      <a:lumMod val="60000"/>
                      <a:lumOff val="40000"/>
                    </a:schemeClr>
                  </a:gs>
                  <a:gs pos="100000">
                    <a:schemeClr val="tx1">
                      <a:lumMod val="75000"/>
                    </a:schemeClr>
                  </a:gs>
                </a:gsLst>
                <a:lin ang="5400000" scaled="1"/>
              </a:gradFill>
              <a:ln>
                <a:noFill/>
              </a:ln>
              <a:effectLst/>
            </p:spPr>
            <p:txBody>
              <a:bodyPr/>
              <a:lstStyle/>
              <a:p>
                <a:pPr>
                  <a:defRPr/>
                </a:pPr>
                <a:endParaRPr lang="en-US" kern="0" dirty="0">
                  <a:solidFill>
                    <a:sysClr val="windowText" lastClr="000000"/>
                  </a:solidFill>
                  <a:latin typeface="新宋体" pitchFamily="49" charset="-122"/>
                  <a:ea typeface="新宋体" pitchFamily="49" charset="-122"/>
                  <a:cs typeface="Arial" charset="0"/>
                </a:endParaRPr>
              </a:p>
            </p:txBody>
          </p:sp>
          <p:sp>
            <p:nvSpPr>
              <p:cNvPr id="134" name="Rectangle 133"/>
              <p:cNvSpPr/>
              <p:nvPr/>
            </p:nvSpPr>
            <p:spPr>
              <a:xfrm>
                <a:off x="4330036" y="2440702"/>
                <a:ext cx="1009748" cy="1530486"/>
              </a:xfrm>
              <a:prstGeom prst="rect">
                <a:avLst/>
              </a:prstGeom>
              <a:solidFill>
                <a:srgbClr val="FFFFFF"/>
              </a:solidFill>
              <a:ln>
                <a:noFill/>
              </a:ln>
              <a:effectLst>
                <a:innerShdw blurRad="63500">
                  <a:prstClr val="black"/>
                </a:innerShdw>
              </a:effectLst>
            </p:spPr>
            <p:txBody>
              <a:bodyPr anchor="ctr"/>
              <a:lstStyle/>
              <a:p>
                <a:pPr algn="ctr">
                  <a:lnSpc>
                    <a:spcPts val="1100"/>
                  </a:lnSpc>
                  <a:defRPr/>
                </a:pPr>
                <a:endParaRPr lang="en-US" kern="0" dirty="0">
                  <a:solidFill>
                    <a:srgbClr val="FFFFFF">
                      <a:lumMod val="50000"/>
                    </a:srgbClr>
                  </a:solidFill>
                  <a:latin typeface="新宋体" pitchFamily="49" charset="-122"/>
                  <a:ea typeface="新宋体" pitchFamily="49" charset="-122"/>
                  <a:cs typeface="Arial" charset="0"/>
                </a:endParaRPr>
              </a:p>
            </p:txBody>
          </p:sp>
        </p:grpSp>
        <p:sp>
          <p:nvSpPr>
            <p:cNvPr id="132" name="Rectangle 131"/>
            <p:cNvSpPr>
              <a:spLocks noChangeArrowheads="1"/>
            </p:cNvSpPr>
            <p:nvPr/>
          </p:nvSpPr>
          <p:spPr bwMode="auto">
            <a:xfrm>
              <a:off x="4273464" y="1791330"/>
              <a:ext cx="1713753" cy="8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fontAlgn="base">
                <a:lnSpc>
                  <a:spcPct val="95000"/>
                </a:lnSpc>
                <a:spcBef>
                  <a:spcPct val="0"/>
                </a:spcBef>
                <a:spcAft>
                  <a:spcPts val="300"/>
                </a:spcAft>
                <a:buClr>
                  <a:srgbClr val="0096D6"/>
                </a:buClr>
                <a:buSzPct val="80000"/>
                <a:buFont typeface="Arial" pitchFamily="34" charset="0"/>
                <a:buChar char="•"/>
              </a:pPr>
              <a:r>
                <a:rPr lang="en-US" sz="1400" dirty="0" smtClean="0">
                  <a:solidFill>
                    <a:srgbClr val="565656"/>
                  </a:solidFill>
                  <a:latin typeface="新宋体" pitchFamily="49" charset="-122"/>
                  <a:ea typeface="新宋体" pitchFamily="49" charset="-122"/>
                  <a:cs typeface="Arial" charset="0"/>
                </a:rPr>
                <a:t>24</a:t>
              </a:r>
              <a:r>
                <a:rPr lang="zh-CN" altLang="en-US" sz="1400" dirty="0" smtClean="0">
                  <a:solidFill>
                    <a:srgbClr val="565656"/>
                  </a:solidFill>
                  <a:latin typeface="新宋体" pitchFamily="49" charset="-122"/>
                  <a:ea typeface="新宋体" pitchFamily="49" charset="-122"/>
                  <a:cs typeface="Arial" charset="0"/>
                </a:rPr>
                <a:t>*</a:t>
              </a:r>
              <a:r>
                <a:rPr lang="en-US" sz="1400" dirty="0" smtClean="0">
                  <a:solidFill>
                    <a:srgbClr val="565656"/>
                  </a:solidFill>
                  <a:latin typeface="新宋体" pitchFamily="49" charset="-122"/>
                  <a:ea typeface="新宋体" pitchFamily="49" charset="-122"/>
                  <a:cs typeface="Arial" charset="0"/>
                </a:rPr>
                <a:t>7 </a:t>
              </a:r>
              <a:r>
                <a:rPr lang="zh-CN" altLang="en-US" sz="1400" dirty="0" smtClean="0">
                  <a:solidFill>
                    <a:srgbClr val="565656"/>
                  </a:solidFill>
                  <a:latin typeface="新宋体" pitchFamily="49" charset="-122"/>
                  <a:ea typeface="新宋体" pitchFamily="49" charset="-122"/>
                  <a:cs typeface="Arial" charset="0"/>
                </a:rPr>
                <a:t>全天候 </a:t>
              </a:r>
              <a:r>
                <a:rPr lang="en-US" sz="1400" dirty="0" err="1" smtClean="0">
                  <a:solidFill>
                    <a:srgbClr val="565656"/>
                  </a:solidFill>
                  <a:latin typeface="新宋体" pitchFamily="49" charset="-122"/>
                  <a:ea typeface="新宋体" pitchFamily="49" charset="-122"/>
                  <a:cs typeface="Arial" charset="0"/>
                </a:rPr>
                <a:t>TAC</a:t>
              </a:r>
              <a:r>
                <a:rPr lang="en-US" sz="1400" dirty="0" smtClean="0">
                  <a:solidFill>
                    <a:srgbClr val="565656"/>
                  </a:solidFill>
                  <a:latin typeface="新宋体" pitchFamily="49" charset="-122"/>
                  <a:ea typeface="新宋体" pitchFamily="49" charset="-122"/>
                  <a:cs typeface="Arial" charset="0"/>
                </a:rPr>
                <a:t> </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0096D6"/>
                </a:buClr>
                <a:buSzPct val="80000"/>
                <a:buFont typeface="Arial" pitchFamily="34" charset="0"/>
                <a:buChar char="•"/>
              </a:pPr>
              <a:r>
                <a:rPr lang="en-US" sz="1400" dirty="0" smtClean="0">
                  <a:solidFill>
                    <a:srgbClr val="565656"/>
                  </a:solidFill>
                  <a:latin typeface="新宋体" pitchFamily="49" charset="-122"/>
                  <a:ea typeface="新宋体" pitchFamily="49" charset="-122"/>
                  <a:cs typeface="Arial" charset="0"/>
                </a:rPr>
                <a:t>NBD/4 </a:t>
              </a:r>
              <a:r>
                <a:rPr lang="zh-CN" altLang="en-US" sz="1400" dirty="0" smtClean="0">
                  <a:solidFill>
                    <a:srgbClr val="565656"/>
                  </a:solidFill>
                  <a:latin typeface="新宋体" pitchFamily="49" charset="-122"/>
                  <a:ea typeface="新宋体" pitchFamily="49" charset="-122"/>
                  <a:cs typeface="Arial" charset="0"/>
                </a:rPr>
                <a:t>小时硬件更换</a:t>
              </a:r>
              <a:endParaRPr lang="en-US" sz="1400" dirty="0" smtClean="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0096D6"/>
                </a:buClr>
                <a:buSzPct val="80000"/>
                <a:buFont typeface="Arial" pitchFamily="34" charset="0"/>
                <a:buChar char="•"/>
              </a:pPr>
              <a:r>
                <a:rPr lang="zh-CN" altLang="en-US" sz="1400" dirty="0" smtClean="0">
                  <a:solidFill>
                    <a:srgbClr val="565656"/>
                  </a:solidFill>
                  <a:latin typeface="新宋体" pitchFamily="49" charset="-122"/>
                  <a:ea typeface="新宋体" pitchFamily="49" charset="-122"/>
                  <a:cs typeface="Arial" charset="0"/>
                </a:rPr>
                <a:t>软件更新</a:t>
              </a:r>
              <a:endParaRPr lang="en-US" sz="1400" dirty="0">
                <a:solidFill>
                  <a:srgbClr val="565656"/>
                </a:solidFill>
                <a:latin typeface="新宋体" pitchFamily="49" charset="-122"/>
                <a:ea typeface="新宋体" pitchFamily="49" charset="-122"/>
                <a:cs typeface="Arial" charset="0"/>
              </a:endParaRPr>
            </a:p>
            <a:p>
              <a:pPr marL="171450" indent="-171450" fontAlgn="base">
                <a:lnSpc>
                  <a:spcPct val="95000"/>
                </a:lnSpc>
                <a:spcBef>
                  <a:spcPct val="0"/>
                </a:spcBef>
                <a:spcAft>
                  <a:spcPts val="300"/>
                </a:spcAft>
                <a:buClr>
                  <a:srgbClr val="0096D6"/>
                </a:buClr>
                <a:buSzPct val="80000"/>
                <a:buFont typeface="Arial" pitchFamily="34" charset="0"/>
                <a:buChar char="•"/>
              </a:pPr>
              <a:r>
                <a:rPr lang="en-US" sz="1400" dirty="0" smtClean="0">
                  <a:solidFill>
                    <a:srgbClr val="565656"/>
                  </a:solidFill>
                  <a:latin typeface="新宋体" pitchFamily="49" charset="-122"/>
                  <a:ea typeface="新宋体" pitchFamily="49" charset="-122"/>
                  <a:cs typeface="Arial" charset="0"/>
                </a:rPr>
                <a:t>Cisco.com </a:t>
              </a:r>
              <a:r>
                <a:rPr lang="zh-CN" altLang="en-US" sz="1400" dirty="0" smtClean="0">
                  <a:solidFill>
                    <a:srgbClr val="565656"/>
                  </a:solidFill>
                  <a:latin typeface="新宋体" pitchFamily="49" charset="-122"/>
                  <a:ea typeface="新宋体" pitchFamily="49" charset="-122"/>
                  <a:cs typeface="Arial" charset="0"/>
                </a:rPr>
                <a:t>访问</a:t>
              </a:r>
              <a:endParaRPr lang="en-US" sz="1400" dirty="0">
                <a:solidFill>
                  <a:srgbClr val="565656"/>
                </a:solidFill>
                <a:latin typeface="新宋体" pitchFamily="49" charset="-122"/>
                <a:ea typeface="新宋体" pitchFamily="49" charset="-122"/>
                <a:cs typeface="Arial" charset="0"/>
              </a:endParaRPr>
            </a:p>
          </p:txBody>
        </p:sp>
      </p:grpSp>
      <p:sp>
        <p:nvSpPr>
          <p:cNvPr id="6" name="Rectangle 5"/>
          <p:cNvSpPr/>
          <p:nvPr/>
        </p:nvSpPr>
        <p:spPr>
          <a:xfrm>
            <a:off x="2451659" y="3786078"/>
            <a:ext cx="2663820" cy="487903"/>
          </a:xfrm>
          <a:custGeom>
            <a:avLst/>
            <a:gdLst>
              <a:gd name="connsiteX0" fmla="*/ 0 w 2663820"/>
              <a:gd name="connsiteY0" fmla="*/ 0 h 403225"/>
              <a:gd name="connsiteX1" fmla="*/ 2663820 w 2663820"/>
              <a:gd name="connsiteY1" fmla="*/ 0 h 403225"/>
              <a:gd name="connsiteX2" fmla="*/ 2663820 w 2663820"/>
              <a:gd name="connsiteY2" fmla="*/ 403225 h 403225"/>
              <a:gd name="connsiteX3" fmla="*/ 0 w 2663820"/>
              <a:gd name="connsiteY3" fmla="*/ 403225 h 403225"/>
              <a:gd name="connsiteX4" fmla="*/ 0 w 2663820"/>
              <a:gd name="connsiteY4" fmla="*/ 0 h 403225"/>
              <a:gd name="connsiteX0" fmla="*/ 0 w 2663820"/>
              <a:gd name="connsiteY0" fmla="*/ 0 h 403225"/>
              <a:gd name="connsiteX1" fmla="*/ 2663820 w 2663820"/>
              <a:gd name="connsiteY1" fmla="*/ 0 h 403225"/>
              <a:gd name="connsiteX2" fmla="*/ 2663820 w 2663820"/>
              <a:gd name="connsiteY2" fmla="*/ 403225 h 403225"/>
              <a:gd name="connsiteX3" fmla="*/ 1276350 w 2663820"/>
              <a:gd name="connsiteY3" fmla="*/ 403225 h 403225"/>
              <a:gd name="connsiteX4" fmla="*/ 0 w 2663820"/>
              <a:gd name="connsiteY4" fmla="*/ 0 h 40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820" h="403225">
                <a:moveTo>
                  <a:pt x="0" y="0"/>
                </a:moveTo>
                <a:lnTo>
                  <a:pt x="2663820" y="0"/>
                </a:lnTo>
                <a:lnTo>
                  <a:pt x="2663820" y="403225"/>
                </a:lnTo>
                <a:lnTo>
                  <a:pt x="1276350" y="403225"/>
                </a:lnTo>
                <a:lnTo>
                  <a:pt x="0" y="0"/>
                </a:lnTo>
                <a:close/>
              </a:path>
            </a:pathLst>
          </a:custGeom>
          <a:gradFill>
            <a:gsLst>
              <a:gs pos="19000">
                <a:schemeClr val="tx1">
                  <a:alpha val="41000"/>
                </a:schemeClr>
              </a:gs>
              <a:gs pos="100000">
                <a:srgbClr val="565656">
                  <a:alpha val="22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srgbClr val="FFFFFF"/>
              </a:solidFill>
              <a:latin typeface="新宋体" pitchFamily="49" charset="-122"/>
              <a:ea typeface="新宋体" pitchFamily="49" charset="-122"/>
            </a:endParaRPr>
          </a:p>
        </p:txBody>
      </p:sp>
      <p:sp>
        <p:nvSpPr>
          <p:cNvPr id="135" name="Rectangle 134"/>
          <p:cNvSpPr/>
          <p:nvPr/>
        </p:nvSpPr>
        <p:spPr>
          <a:xfrm>
            <a:off x="5220650" y="3785744"/>
            <a:ext cx="2663820" cy="491744"/>
          </a:xfrm>
          <a:custGeom>
            <a:avLst/>
            <a:gdLst>
              <a:gd name="connsiteX0" fmla="*/ 0 w 2663820"/>
              <a:gd name="connsiteY0" fmla="*/ 0 h 403225"/>
              <a:gd name="connsiteX1" fmla="*/ 2663820 w 2663820"/>
              <a:gd name="connsiteY1" fmla="*/ 0 h 403225"/>
              <a:gd name="connsiteX2" fmla="*/ 2663820 w 2663820"/>
              <a:gd name="connsiteY2" fmla="*/ 403225 h 403225"/>
              <a:gd name="connsiteX3" fmla="*/ 0 w 2663820"/>
              <a:gd name="connsiteY3" fmla="*/ 403225 h 403225"/>
              <a:gd name="connsiteX4" fmla="*/ 0 w 2663820"/>
              <a:gd name="connsiteY4" fmla="*/ 0 h 403225"/>
              <a:gd name="connsiteX0" fmla="*/ 0 w 2663820"/>
              <a:gd name="connsiteY0" fmla="*/ 0 h 406400"/>
              <a:gd name="connsiteX1" fmla="*/ 2663820 w 2663820"/>
              <a:gd name="connsiteY1" fmla="*/ 0 h 406400"/>
              <a:gd name="connsiteX2" fmla="*/ 1174745 w 2663820"/>
              <a:gd name="connsiteY2" fmla="*/ 406400 h 406400"/>
              <a:gd name="connsiteX3" fmla="*/ 0 w 2663820"/>
              <a:gd name="connsiteY3" fmla="*/ 403225 h 406400"/>
              <a:gd name="connsiteX4" fmla="*/ 0 w 2663820"/>
              <a:gd name="connsiteY4" fmla="*/ 0 h 4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820" h="406400">
                <a:moveTo>
                  <a:pt x="0" y="0"/>
                </a:moveTo>
                <a:lnTo>
                  <a:pt x="2663820" y="0"/>
                </a:lnTo>
                <a:lnTo>
                  <a:pt x="1174745" y="406400"/>
                </a:lnTo>
                <a:lnTo>
                  <a:pt x="0" y="403225"/>
                </a:lnTo>
                <a:lnTo>
                  <a:pt x="0" y="0"/>
                </a:lnTo>
                <a:close/>
              </a:path>
            </a:pathLst>
          </a:custGeom>
          <a:gradFill>
            <a:gsLst>
              <a:gs pos="19000">
                <a:schemeClr val="tx1">
                  <a:alpha val="41000"/>
                </a:schemeClr>
              </a:gs>
              <a:gs pos="100000">
                <a:srgbClr val="565656">
                  <a:alpha val="22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srgbClr val="FFFFFF"/>
              </a:solidFill>
              <a:latin typeface="新宋体" pitchFamily="49" charset="-122"/>
              <a:ea typeface="新宋体" pitchFamily="49" charset="-122"/>
            </a:endParaRPr>
          </a:p>
        </p:txBody>
      </p:sp>
      <p:grpSp>
        <p:nvGrpSpPr>
          <p:cNvPr id="52" name="Group 28"/>
          <p:cNvGrpSpPr>
            <a:grpSpLocks/>
          </p:cNvGrpSpPr>
          <p:nvPr/>
        </p:nvGrpSpPr>
        <p:grpSpPr bwMode="auto">
          <a:xfrm>
            <a:off x="1124906" y="4983629"/>
            <a:ext cx="6619875" cy="636770"/>
            <a:chOff x="1261852" y="5104786"/>
            <a:chExt cx="6620296" cy="526528"/>
          </a:xfrm>
        </p:grpSpPr>
        <p:grpSp>
          <p:nvGrpSpPr>
            <p:cNvPr id="53" name="Group 15"/>
            <p:cNvGrpSpPr>
              <a:grpSpLocks/>
            </p:cNvGrpSpPr>
            <p:nvPr/>
          </p:nvGrpSpPr>
          <p:grpSpPr bwMode="auto">
            <a:xfrm>
              <a:off x="1261852" y="5107168"/>
              <a:ext cx="6620296" cy="524146"/>
              <a:chOff x="5115312" y="8893762"/>
              <a:chExt cx="11958166" cy="830765"/>
            </a:xfrm>
          </p:grpSpPr>
          <p:sp>
            <p:nvSpPr>
              <p:cNvPr id="55" name="Rectangle 38"/>
              <p:cNvSpPr>
                <a:spLocks noChangeArrowheads="1"/>
              </p:cNvSpPr>
              <p:nvPr/>
            </p:nvSpPr>
            <p:spPr bwMode="auto">
              <a:xfrm>
                <a:off x="5115312" y="8893762"/>
                <a:ext cx="11958166" cy="830765"/>
              </a:xfrm>
              <a:prstGeom prst="rect">
                <a:avLst/>
              </a:prstGeom>
              <a:gradFill flip="none" rotWithShape="1">
                <a:gsLst>
                  <a:gs pos="99167">
                    <a:srgbClr val="000000">
                      <a:lumMod val="75000"/>
                      <a:lumOff val="25000"/>
                    </a:srgbClr>
                  </a:gs>
                  <a:gs pos="0">
                    <a:srgbClr val="FFFFFF">
                      <a:lumMod val="65000"/>
                    </a:srgbClr>
                  </a:gs>
                </a:gsLst>
                <a:lin ang="5400000" scaled="1"/>
                <a:tileRect/>
              </a:gradFill>
              <a:ln w="38100" algn="ctr">
                <a:noFill/>
                <a:round/>
                <a:headEnd/>
                <a:tailEnd/>
              </a:ln>
              <a:effectLst/>
            </p:spPr>
            <p:txBody>
              <a:bodyPr lIns="92075" tIns="46038" rIns="92075" bIns="46038"/>
              <a:lstStyle/>
              <a:p>
                <a:pPr marL="119063" indent="-119063" algn="ctr">
                  <a:defRPr/>
                </a:pPr>
                <a:endParaRPr lang="en-US" b="1" kern="0" dirty="0">
                  <a:solidFill>
                    <a:sysClr val="windowText" lastClr="000000"/>
                  </a:solidFill>
                  <a:latin typeface="新宋体" pitchFamily="49" charset="-122"/>
                  <a:ea typeface="新宋体" pitchFamily="49" charset="-122"/>
                  <a:cs typeface="Arial" charset="0"/>
                </a:endParaRPr>
              </a:p>
            </p:txBody>
          </p:sp>
          <p:sp>
            <p:nvSpPr>
              <p:cNvPr id="56" name="TextBox 55"/>
              <p:cNvSpPr txBox="1"/>
              <p:nvPr/>
            </p:nvSpPr>
            <p:spPr>
              <a:xfrm>
                <a:off x="7300473" y="9067125"/>
                <a:ext cx="7587843" cy="484041"/>
              </a:xfrm>
              <a:prstGeom prst="rect">
                <a:avLst/>
              </a:prstGeom>
              <a:noFill/>
            </p:spPr>
            <p:txBody>
              <a:bodyPr anchor="ctr">
                <a:spAutoFit/>
              </a:bodyPr>
              <a:lstStyle/>
              <a:p>
                <a:pPr algn="ctr">
                  <a:defRPr/>
                </a:pPr>
                <a:r>
                  <a:rPr lang="zh-CN" altLang="en-US" kern="0" dirty="0" smtClean="0">
                    <a:solidFill>
                      <a:srgbClr val="FFFFFF"/>
                    </a:solidFill>
                    <a:effectLst>
                      <a:outerShdw blurRad="139700" algn="ctr" rotWithShape="0">
                        <a:prstClr val="black">
                          <a:alpha val="53000"/>
                        </a:prstClr>
                      </a:outerShdw>
                    </a:effectLst>
                    <a:latin typeface="新宋体" pitchFamily="49" charset="-122"/>
                    <a:ea typeface="新宋体" pitchFamily="49" charset="-122"/>
                    <a:cs typeface="Arial" charset="0"/>
                  </a:rPr>
                  <a:t>思科智能关怀服务</a:t>
                </a:r>
                <a:endParaRPr lang="en-US" kern="0" dirty="0">
                  <a:solidFill>
                    <a:srgbClr val="FFFFFF"/>
                  </a:solidFill>
                  <a:effectLst>
                    <a:outerShdw blurRad="139700" algn="ctr" rotWithShape="0">
                      <a:prstClr val="black">
                        <a:alpha val="53000"/>
                      </a:prstClr>
                    </a:outerShdw>
                  </a:effectLst>
                  <a:latin typeface="新宋体" pitchFamily="49" charset="-122"/>
                  <a:ea typeface="新宋体" pitchFamily="49" charset="-122"/>
                  <a:cs typeface="Arial" charset="0"/>
                </a:endParaRPr>
              </a:p>
            </p:txBody>
          </p:sp>
        </p:grpSp>
        <p:cxnSp>
          <p:nvCxnSpPr>
            <p:cNvPr id="54" name="Straight Connector 53"/>
            <p:cNvCxnSpPr/>
            <p:nvPr/>
          </p:nvCxnSpPr>
          <p:spPr>
            <a:xfrm>
              <a:off x="1261852" y="5104786"/>
              <a:ext cx="6620296" cy="0"/>
            </a:xfrm>
            <a:prstGeom prst="line">
              <a:avLst/>
            </a:prstGeom>
            <a:ln w="12700">
              <a:gradFill flip="none" rotWithShape="1">
                <a:gsLst>
                  <a:gs pos="0">
                    <a:schemeClr val="accent1">
                      <a:tint val="66000"/>
                      <a:satMod val="160000"/>
                      <a:alpha val="0"/>
                    </a:schemeClr>
                  </a:gs>
                  <a:gs pos="50000">
                    <a:schemeClr val="bg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7694437" y="4609365"/>
            <a:ext cx="1189115" cy="856711"/>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a:lstStyle/>
          <a:p>
            <a:pPr fontAlgn="base">
              <a:lnSpc>
                <a:spcPct val="85000"/>
              </a:lnSpc>
              <a:spcBef>
                <a:spcPct val="0"/>
              </a:spcBef>
              <a:spcAft>
                <a:spcPct val="0"/>
              </a:spcAft>
              <a:defRPr/>
            </a:pPr>
            <a:r>
              <a:rPr lang="zh-CN" altLang="en-US" sz="2000" dirty="0" smtClean="0">
                <a:solidFill>
                  <a:srgbClr val="1F8BAE"/>
                </a:solidFill>
                <a:latin typeface="新宋体" pitchFamily="49" charset="-122"/>
                <a:ea typeface="新宋体" pitchFamily="49" charset="-122"/>
                <a:cs typeface="Arial" charset="0"/>
              </a:rPr>
              <a:t>思科</a:t>
            </a:r>
            <a:endParaRPr lang="en-US" altLang="zh-CN" sz="2000" dirty="0" smtClean="0">
              <a:solidFill>
                <a:srgbClr val="1F8BAE"/>
              </a:solidFill>
              <a:latin typeface="新宋体" pitchFamily="49" charset="-122"/>
              <a:ea typeface="新宋体" pitchFamily="49" charset="-122"/>
              <a:cs typeface="Arial" charset="0"/>
            </a:endParaRPr>
          </a:p>
          <a:p>
            <a:pPr fontAlgn="base">
              <a:lnSpc>
                <a:spcPct val="85000"/>
              </a:lnSpc>
              <a:spcBef>
                <a:spcPct val="0"/>
              </a:spcBef>
              <a:spcAft>
                <a:spcPct val="0"/>
              </a:spcAft>
              <a:defRPr/>
            </a:pPr>
            <a:r>
              <a:rPr lang="zh-CN" altLang="en-US" sz="2000" dirty="0" smtClean="0">
                <a:solidFill>
                  <a:srgbClr val="1F8BAE"/>
                </a:solidFill>
                <a:latin typeface="新宋体" pitchFamily="49" charset="-122"/>
                <a:ea typeface="新宋体" pitchFamily="49" charset="-122"/>
                <a:cs typeface="Arial" charset="0"/>
              </a:rPr>
              <a:t>提供</a:t>
            </a:r>
            <a:endParaRPr lang="en-US" sz="2000" dirty="0">
              <a:solidFill>
                <a:srgbClr val="1F8BAE"/>
              </a:solidFill>
              <a:latin typeface="新宋体" pitchFamily="49" charset="-122"/>
              <a:ea typeface="新宋体" pitchFamily="49" charset="-122"/>
              <a:cs typeface="Arial" charset="0"/>
            </a:endParaRPr>
          </a:p>
        </p:txBody>
      </p:sp>
    </p:spTree>
    <p:extLst>
      <p:ext uri="{BB962C8B-B14F-4D97-AF65-F5344CB8AC3E}">
        <p14:creationId xmlns:p14="http://schemas.microsoft.com/office/powerpoint/2010/main" val="31232291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anim calcmode="lin" valueType="num">
                                      <p:cBhvr>
                                        <p:cTn id="13" dur="500" fill="hold"/>
                                        <p:tgtEl>
                                          <p:spTgt spid="52"/>
                                        </p:tgtEl>
                                        <p:attrNameLst>
                                          <p:attrName>ppt_x</p:attrName>
                                        </p:attrNameLst>
                                      </p:cBhvr>
                                      <p:tavLst>
                                        <p:tav tm="0">
                                          <p:val>
                                            <p:strVal val="#ppt_x"/>
                                          </p:val>
                                        </p:tav>
                                        <p:tav tm="100000">
                                          <p:val>
                                            <p:strVal val="#ppt_x"/>
                                          </p:val>
                                        </p:tav>
                                      </p:tavLst>
                                    </p:anim>
                                    <p:anim calcmode="lin" valueType="num">
                                      <p:cBhvr>
                                        <p:cTn id="14" dur="500" fill="hold"/>
                                        <p:tgtEl>
                                          <p:spTgt spid="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repeatCount="4000" fill="hold" nodeType="after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fade">
                                      <p:cBhvr>
                                        <p:cTn id="23" dur="100"/>
                                        <p:tgtEl>
                                          <p:spTgt spid="1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500"/>
                                        <p:tgtEl>
                                          <p:spTgt spid="121"/>
                                        </p:tgtEl>
                                      </p:cBhvr>
                                    </p:animEffect>
                                  </p:childTnLst>
                                </p:cTn>
                              </p:par>
                            </p:childTnLst>
                          </p:cTn>
                        </p:par>
                        <p:par>
                          <p:cTn id="27" fill="hold">
                            <p:stCondLst>
                              <p:cond delay="1000"/>
                            </p:stCondLst>
                            <p:childTnLst>
                              <p:par>
                                <p:cTn id="28" presetID="10" presetClass="entr" presetSubtype="0" repeatCount="4000" fill="hold" nodeType="after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fade">
                                      <p:cBhvr>
                                        <p:cTn id="30" dur="100"/>
                                        <p:tgtEl>
                                          <p:spTgt spid="1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500"/>
                                        <p:tgtEl>
                                          <p:spTgt spid="122"/>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fade">
                                      <p:cBhvr>
                                        <p:cTn id="45" dur="500"/>
                                        <p:tgtEl>
                                          <p:spTgt spid="123"/>
                                        </p:tgtEl>
                                      </p:cBhvr>
                                    </p:animEffect>
                                  </p:childTnLst>
                                </p:cTn>
                              </p:par>
                            </p:childTnLst>
                          </p:cTn>
                        </p:par>
                        <p:par>
                          <p:cTn id="46" fill="hold">
                            <p:stCondLst>
                              <p:cond delay="3000"/>
                            </p:stCondLst>
                            <p:childTnLst>
                              <p:par>
                                <p:cTn id="47" presetID="22" presetClass="entr" presetSubtype="4" fill="hold" grpId="0" nodeType="after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wipe(down)">
                                      <p:cBhvr>
                                        <p:cTn id="49" dur="500"/>
                                        <p:tgtEl>
                                          <p:spTgt spid="135"/>
                                        </p:tgtEl>
                                      </p:cBhvr>
                                    </p:animEffect>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130"/>
                                        </p:tgtEl>
                                        <p:attrNameLst>
                                          <p:attrName>style.visibility</p:attrName>
                                        </p:attrNameLst>
                                      </p:cBhvr>
                                      <p:to>
                                        <p:strVal val="visible"/>
                                      </p:to>
                                    </p:set>
                                    <p:animEffect transition="in" filter="fade">
                                      <p:cBhvr>
                                        <p:cTn id="53"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21" grpId="0"/>
      <p:bldP spid="122" grpId="0"/>
      <p:bldP spid="6" grpId="0" animBg="1"/>
      <p:bldP spid="135" grpId="0" animBg="1"/>
      <p:bldP spid="13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LZdXc2zhuUCVg7lbbReXc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DYEkgdl7EU6L1s3NVZ7t0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IXPJUJ5h0KZGHotM8XV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uFtGsmeKKU.5quj5_qBu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2NN.VtQjMk.BfwO7uaoue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7mxWlcvYREqwMlmrItiun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Lg6X1.sHwUqHWkU22CYE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IOKODeWh4kWMUvWR9KRe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w1BNj8T7PUmoSb6upPKy5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gI1dgdYU70.xrayYgUH43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Z_Jewer3xEeIZ3QcKnqQ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LUaV7gvDq0Sv7NcyIA3b1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BfaJGmspVEWuWNBK3VrwJ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3Llk0gGVWkWjE3TZke_m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Ezd2WQMCBUSpNCII6ZHki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_AKa3xDrbU2OYdvvZywRk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1RKCuI9l2EeXkFVxb.o6f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vITxz5vScEmDz6VvaUFo4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R0CscvhkF0KMLJCqdFpA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B.IerPsZ0UKNNd1x3u.44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4kqyWO6CfEGVYmPvBdM7N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hEytW4Y8MkCoEoHtS4Kj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EtCE7fETK0qWiR2Rp8eyg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2PjHVfsCj0GZV4w8m.guT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6vCxrqi5iEKk98JnJx5fB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XvJvb9wl.E6PnNijibSB.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OPn6HPNslUu3i5nQP2RZ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oqwZn9n9D0KKqnRsGMx0n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nPArNnvxD0etys9xpB3Xk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jxTXeBmP50KcUMc0URQfw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zuWHwDxVj0Sveb3MKiS5e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fD3XtK6oQkaI.xtm13SdF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YLAify57q06EpNZKB.sr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Cy6xFRt5fU6hY0KefNqEF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HYUPUieSJUCbU.ivFsp2P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kEHfwWyKLkOs4yvhXPIL4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AjFVwSp58kuPzNEB3cDbR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D3QrKNGJFkOPRGlaQE6_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RSONB2oU.KntHTcEFF2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dg28Wuo0QUWW2qVH2Rqc9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1rDsHDYqj0i0ve7kvHXrt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7hvZMOdtzE6dM.4h2X.W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OUOc9oz0aP1otcF9yWD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ec7DSgu0BESCPgySRupB7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QDuMGvMCkUqWumiB4D2k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bNkukaoN60G.va9ofP5N2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NkKtDpezwUmc2Z16Aaa6rw"/>
</p:tagLst>
</file>

<file path=ppt/theme/theme1.xml><?xml version="1.0" encoding="utf-8"?>
<a:theme xmlns:a="http://schemas.openxmlformats.org/drawingml/2006/main" name="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Cisco_Template_2010_Arial</Template>
  <TotalTime>2679</TotalTime>
  <Words>3236</Words>
  <Application>Microsoft Office PowerPoint</Application>
  <PresentationFormat>On-screen Show (4:3)</PresentationFormat>
  <Paragraphs>356</Paragraphs>
  <Slides>21</Slides>
  <Notes>15</Notes>
  <HiddenSlides>2</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vt:lpstr>
      <vt:lpstr>ＭＳ Ｐゴシック</vt:lpstr>
      <vt:lpstr>Cisco-light</vt:lpstr>
      <vt:lpstr>华文楷体</vt:lpstr>
      <vt:lpstr>宋体</vt:lpstr>
      <vt:lpstr>Calibri</vt:lpstr>
      <vt:lpstr>Wingdings</vt:lpstr>
      <vt:lpstr>新宋体</vt:lpstr>
      <vt:lpstr>ヒラギノ角ゴ Pro W3</vt:lpstr>
      <vt:lpstr>Arial Narrow</vt:lpstr>
      <vt:lpstr>Ciscolight</vt:lpstr>
      <vt:lpstr>华文黑体</vt:lpstr>
      <vt:lpstr>Heiti SC Medium</vt:lpstr>
      <vt:lpstr>Cisco_Template_2010_Arial</vt:lpstr>
      <vt:lpstr>思科智能关怀服务介绍 Cisco Smart Care Service</vt:lpstr>
      <vt:lpstr>挑战：</vt:lpstr>
      <vt:lpstr>什么是思科智能服务?</vt:lpstr>
      <vt:lpstr>思科智能服务组合</vt:lpstr>
      <vt:lpstr>两种独特的服务系列 </vt:lpstr>
      <vt:lpstr>思科Smart Care 整合合作伙伴的专业性和增值服务</vt:lpstr>
      <vt:lpstr>安心的服务</vt:lpstr>
      <vt:lpstr>Smart Care 功能组成</vt:lpstr>
      <vt:lpstr>思科智能关怀服务功能</vt:lpstr>
      <vt:lpstr>独树一帜的服务交付</vt:lpstr>
      <vt:lpstr>全面提升客户满意度</vt:lpstr>
      <vt:lpstr>思科智能关怀服务定位 在整个网络范围提供包括主动监测和评估在内的技术支持，保障网络安全，使网络保持最佳运行状态 </vt:lpstr>
      <vt:lpstr>智能关怀服务（Smart Care)工作流程</vt:lpstr>
      <vt:lpstr>合作伙伴 Smart Care 管理 门户</vt:lpstr>
      <vt:lpstr>PowerPoint Presentation</vt:lpstr>
      <vt:lpstr>合作伙伴通过Smart Care可以 帮助客户摆脱网络管理困境</vt:lpstr>
      <vt:lpstr>1.10版本发布细节概览</vt:lpstr>
      <vt:lpstr>Smart Care 服务级别选项</vt:lpstr>
      <vt:lpstr>联系我们 Smart Services Bureau (SSB)</vt:lpstr>
      <vt:lpstr>SSB</vt:lpstr>
      <vt:lpstr>PowerPoint Presentation</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Template Theme Files</dc:title>
  <dc:creator>Information Technology</dc:creator>
  <cp:lastModifiedBy>Lei Wang</cp:lastModifiedBy>
  <cp:revision>136</cp:revision>
  <dcterms:created xsi:type="dcterms:W3CDTF">2011-08-04T07:30:38Z</dcterms:created>
  <dcterms:modified xsi:type="dcterms:W3CDTF">2012-12-12T02:28:36Z</dcterms:modified>
</cp:coreProperties>
</file>