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7" r:id="rId2"/>
    <p:sldMasterId id="2147484056" r:id="rId3"/>
    <p:sldMasterId id="2147484115" r:id="rId4"/>
    <p:sldMasterId id="2147484153" r:id="rId5"/>
    <p:sldMasterId id="2147484192" r:id="rId6"/>
  </p:sldMasterIdLst>
  <p:notesMasterIdLst>
    <p:notesMasterId r:id="rId38"/>
  </p:notesMasterIdLst>
  <p:handoutMasterIdLst>
    <p:handoutMasterId r:id="rId39"/>
  </p:handoutMasterIdLst>
  <p:sldIdLst>
    <p:sldId id="256" r:id="rId7"/>
    <p:sldId id="322" r:id="rId8"/>
    <p:sldId id="324" r:id="rId9"/>
    <p:sldId id="318" r:id="rId10"/>
    <p:sldId id="299" r:id="rId11"/>
    <p:sldId id="328" r:id="rId12"/>
    <p:sldId id="287" r:id="rId13"/>
    <p:sldId id="320" r:id="rId14"/>
    <p:sldId id="288" r:id="rId15"/>
    <p:sldId id="292" r:id="rId16"/>
    <p:sldId id="293" r:id="rId17"/>
    <p:sldId id="298" r:id="rId18"/>
    <p:sldId id="315" r:id="rId19"/>
    <p:sldId id="317" r:id="rId20"/>
    <p:sldId id="301" r:id="rId21"/>
    <p:sldId id="329" r:id="rId22"/>
    <p:sldId id="330" r:id="rId23"/>
    <p:sldId id="304" r:id="rId24"/>
    <p:sldId id="306" r:id="rId25"/>
    <p:sldId id="307" r:id="rId26"/>
    <p:sldId id="308" r:id="rId27"/>
    <p:sldId id="310" r:id="rId28"/>
    <p:sldId id="311" r:id="rId29"/>
    <p:sldId id="312" r:id="rId30"/>
    <p:sldId id="331" r:id="rId31"/>
    <p:sldId id="321" r:id="rId32"/>
    <p:sldId id="325" r:id="rId33"/>
    <p:sldId id="326" r:id="rId34"/>
    <p:sldId id="327" r:id="rId35"/>
    <p:sldId id="332" r:id="rId36"/>
    <p:sldId id="279" r:id="rId3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EBF1"/>
    <a:srgbClr val="049FD9"/>
    <a:srgbClr val="004BAF"/>
    <a:srgbClr val="58585B"/>
    <a:srgbClr val="58595B"/>
    <a:srgbClr val="4D4D4D"/>
    <a:srgbClr val="AB0810"/>
    <a:srgbClr val="FDBE24"/>
    <a:srgbClr val="FA6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7649" autoAdjust="0"/>
  </p:normalViewPr>
  <p:slideViewPr>
    <p:cSldViewPr snapToGrid="0" snapToObjects="1">
      <p:cViewPr varScale="1">
        <p:scale>
          <a:sx n="60" d="100"/>
          <a:sy n="60" d="100"/>
        </p:scale>
        <p:origin x="570" y="66"/>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39737258748301"/>
          <c:y val="5.3462251144702398E-2"/>
          <c:w val="0.38572752991204701"/>
          <c:h val="0.89029898553733799"/>
        </c:manualLayout>
      </c:layout>
      <c:pieChart>
        <c:varyColors val="1"/>
        <c:ser>
          <c:idx val="0"/>
          <c:order val="0"/>
          <c:tx>
            <c:strRef>
              <c:f>Sheet1!$B$1</c:f>
              <c:strCache>
                <c:ptCount val="1"/>
                <c:pt idx="0">
                  <c:v>Column1</c:v>
                </c:pt>
              </c:strCache>
            </c:strRef>
          </c:tx>
          <c:spPr>
            <a:effectLst/>
          </c:spPr>
          <c:dPt>
            <c:idx val="0"/>
            <c:bubble3D val="0"/>
            <c:spPr>
              <a:solidFill>
                <a:schemeClr val="accent4">
                  <a:lumMod val="75000"/>
                </a:schemeClr>
              </a:solidFill>
              <a:ln>
                <a:noFill/>
              </a:ln>
              <a:effectLst/>
            </c:spPr>
            <c:extLst>
              <c:ext xmlns:c16="http://schemas.microsoft.com/office/drawing/2014/chart" uri="{C3380CC4-5D6E-409C-BE32-E72D297353CC}">
                <c16:uniqueId val="{00000001-5DDB-40F7-86D7-B174F7C412EE}"/>
              </c:ext>
            </c:extLst>
          </c:dPt>
          <c:dPt>
            <c:idx val="1"/>
            <c:bubble3D val="0"/>
            <c:spPr>
              <a:solidFill>
                <a:srgbClr val="AB0810"/>
              </a:solidFill>
              <a:ln>
                <a:noFill/>
              </a:ln>
              <a:effectLst/>
            </c:spPr>
            <c:extLst>
              <c:ext xmlns:c16="http://schemas.microsoft.com/office/drawing/2014/chart" uri="{C3380CC4-5D6E-409C-BE32-E72D297353CC}">
                <c16:uniqueId val="{00000003-5DDB-40F7-86D7-B174F7C412EE}"/>
              </c:ext>
            </c:extLst>
          </c:dPt>
          <c:cat>
            <c:strRef>
              <c:f>Sheet1!$A$2:$A$3</c:f>
              <c:strCache>
                <c:ptCount val="2"/>
                <c:pt idx="0">
                  <c:v>Yes</c:v>
                </c:pt>
                <c:pt idx="1">
                  <c:v>No</c:v>
                </c:pt>
              </c:strCache>
            </c:strRef>
          </c:cat>
          <c:val>
            <c:numRef>
              <c:f>Sheet1!$B$2:$B$3</c:f>
              <c:numCache>
                <c:formatCode>General</c:formatCode>
                <c:ptCount val="2"/>
                <c:pt idx="0">
                  <c:v>88</c:v>
                </c:pt>
                <c:pt idx="1">
                  <c:v>37</c:v>
                </c:pt>
              </c:numCache>
            </c:numRef>
          </c:val>
          <c:extLst>
            <c:ext xmlns:c16="http://schemas.microsoft.com/office/drawing/2014/chart" uri="{C3380CC4-5D6E-409C-BE32-E72D297353CC}">
              <c16:uniqueId val="{00000004-5DDB-40F7-86D7-B174F7C412EE}"/>
            </c:ext>
          </c:extLst>
        </c:ser>
        <c:dLbls>
          <c:dLblPos val="outEnd"/>
          <c:showLegendKey val="0"/>
          <c:showVal val="0"/>
          <c:showCatName val="0"/>
          <c:showSerName val="0"/>
          <c:showPercent val="0"/>
          <c:showBubbleSize val="0"/>
          <c:showLeaderLines val="0"/>
        </c:dLbls>
        <c:firstSliceAng val="27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12/15/2016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12/15/2016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75" dirty="0" smtClean="0"/>
              <a:t>IGP extension to program MPLS </a:t>
            </a:r>
            <a:r>
              <a:rPr lang="en-US" sz="1575" dirty="0" err="1" smtClean="0"/>
              <a:t>dataplane</a:t>
            </a:r>
            <a:endParaRPr lang="en-US" sz="1575" dirty="0" smtClean="0"/>
          </a:p>
          <a:p>
            <a:pPr lvl="1"/>
            <a:r>
              <a:rPr lang="en-US" sz="1425" dirty="0" smtClean="0"/>
              <a:t>Control Plane is vastly simplified – no need for LDP, RSVP-TE</a:t>
            </a:r>
          </a:p>
          <a:p>
            <a:pPr lvl="1"/>
            <a:r>
              <a:rPr lang="en-US" sz="1425" dirty="0" smtClean="0"/>
              <a:t>Leverage existing MPLS hardware; only a software change</a:t>
            </a:r>
          </a:p>
          <a:p>
            <a:r>
              <a:rPr lang="en-US" sz="1575" dirty="0" smtClean="0"/>
              <a:t>Seamless interworking with existing LDP / RSVP-TE based networks</a:t>
            </a:r>
          </a:p>
          <a:p>
            <a:r>
              <a:rPr lang="en-US" sz="1575" dirty="0" smtClean="0"/>
              <a:t>Multi-domain Support (complex to achieve with existing MPLS technologies)</a:t>
            </a:r>
          </a:p>
          <a:p>
            <a:r>
              <a:rPr lang="en-US" sz="1575" dirty="0" smtClean="0"/>
              <a:t>Automated 50msec FRR in any topology and end-to-end – this is HUGE !!</a:t>
            </a:r>
          </a:p>
          <a:p>
            <a:r>
              <a:rPr lang="en-US" sz="1575" dirty="0" smtClean="0"/>
              <a:t>Built-in micro-loop avoidance </a:t>
            </a:r>
          </a:p>
          <a:p>
            <a:r>
              <a:rPr lang="en-US" sz="1575" dirty="0" smtClean="0"/>
              <a:t>Centralized BW Optimization</a:t>
            </a:r>
          </a:p>
          <a:p>
            <a:pPr lvl="1"/>
            <a:r>
              <a:rPr lang="en-US" sz="1425" dirty="0" smtClean="0"/>
              <a:t>Drastic reduction in mid-point scale complexities</a:t>
            </a:r>
          </a:p>
          <a:p>
            <a:r>
              <a:rPr lang="en-US" sz="1575" dirty="0" smtClean="0"/>
              <a:t>New Services and network efficiency is possible on an end-to-end basis</a:t>
            </a:r>
          </a:p>
          <a:p>
            <a:pPr lvl="1"/>
            <a:r>
              <a:rPr lang="en-US" sz="1425" dirty="0" smtClean="0"/>
              <a:t>Engineer traffic for low latency / jitter, </a:t>
            </a:r>
            <a:r>
              <a:rPr lang="en-US" sz="1425" dirty="0" err="1" smtClean="0"/>
              <a:t>disjointness</a:t>
            </a:r>
            <a:r>
              <a:rPr lang="en-US" sz="1425" dirty="0" smtClean="0"/>
              <a:t>, resource avoidance</a:t>
            </a:r>
          </a:p>
          <a:p>
            <a:pPr marL="0" indent="0">
              <a:buNone/>
            </a:pPr>
            <a:endParaRPr lang="en-US" sz="1575" dirty="0" smtClean="0"/>
          </a:p>
          <a:p>
            <a:endParaRPr lang="en-US" dirty="0" smtClean="0"/>
          </a:p>
          <a:p>
            <a:endParaRPr lang="en-US" dirty="0" smtClean="0"/>
          </a:p>
          <a:p>
            <a:endParaRPr lang="en-US" dirty="0" smtClean="0"/>
          </a:p>
          <a:p>
            <a:r>
              <a:rPr lang="en-US" dirty="0" smtClean="0"/>
              <a:t>As a</a:t>
            </a:r>
            <a:r>
              <a:rPr lang="en-US" baseline="0" dirty="0" smtClean="0"/>
              <a:t> flexible</a:t>
            </a:r>
            <a:r>
              <a:rPr lang="en-US" dirty="0" smtClean="0"/>
              <a:t> architecture,  Segment</a:t>
            </a:r>
            <a:r>
              <a:rPr lang="en-US" baseline="0" dirty="0" smtClean="0"/>
              <a:t> Routing</a:t>
            </a:r>
            <a:r>
              <a:rPr lang="en-US" dirty="0" smtClean="0"/>
              <a:t> provides INCREMENTAL building blocks to</a:t>
            </a:r>
            <a:r>
              <a:rPr lang="en-US" baseline="0" dirty="0" smtClean="0"/>
              <a:t> address a RICH set of use cases</a:t>
            </a:r>
          </a:p>
          <a:p>
            <a:endParaRPr lang="en-US" baseline="0" dirty="0" smtClean="0"/>
          </a:p>
          <a:p>
            <a:r>
              <a:rPr lang="en-US" baseline="0" dirty="0" smtClean="0"/>
              <a:t>An operator can decide what pieces of the SR tool kit to introduce into the network and envision a path forward for more applications</a:t>
            </a:r>
          </a:p>
          <a:p>
            <a:endParaRPr lang="en-US" baseline="0" dirty="0" smtClean="0"/>
          </a:p>
          <a:p>
            <a:r>
              <a:rPr lang="en-US" baseline="0" dirty="0" smtClean="0"/>
              <a:t>In the slide, we capture a SAMPLE of use cases …</a:t>
            </a:r>
          </a:p>
          <a:p>
            <a:endParaRPr lang="en-US" baseline="0" dirty="0" smtClean="0"/>
          </a:p>
          <a:p>
            <a:r>
              <a:rPr lang="en-US" baseline="0" dirty="0" smtClean="0"/>
              <a:t>@</a:t>
            </a:r>
          </a:p>
          <a:p>
            <a:r>
              <a:rPr lang="en-US" baseline="0" dirty="0" smtClean="0"/>
              <a:t>Beginning at the top …</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Most early deployments target the benefits of network simplification and network protection</a:t>
            </a:r>
          </a:p>
          <a:p>
            <a:endParaRPr lang="en-US" baseline="0" dirty="0" smtClean="0"/>
          </a:p>
          <a:p>
            <a:r>
              <a:rPr lang="en-US" baseline="0" dirty="0" smtClean="0"/>
              <a:t>@</a:t>
            </a:r>
          </a:p>
          <a:p>
            <a:r>
              <a:rPr lang="en-US" baseline="0" dirty="0" smtClean="0"/>
              <a:t>Moving to the bottom …</a:t>
            </a:r>
          </a:p>
          <a:p>
            <a:r>
              <a:rPr lang="en-US" baseline="0" dirty="0" smtClean="0"/>
              <a:t>Segment Routing addresses a day-1 problem in  IP networking …  </a:t>
            </a:r>
            <a:r>
              <a:rPr lang="en-US" baseline="0" dirty="0" err="1" smtClean="0"/>
              <a:t>Microloops</a:t>
            </a:r>
            <a:r>
              <a:rPr lang="en-US" baseline="0" dirty="0" smtClean="0"/>
              <a:t> and how to avoid them altogether</a:t>
            </a:r>
          </a:p>
          <a:p>
            <a:pPr marL="0" marR="0" lvl="1" indent="0" algn="l" defTabSz="609417" rtl="0" eaLnBrk="1" fontAlgn="auto" latinLnBrk="0" hangingPunct="1">
              <a:lnSpc>
                <a:spcPct val="100000"/>
              </a:lnSpc>
              <a:spcBef>
                <a:spcPts val="0"/>
              </a:spcBef>
              <a:spcAft>
                <a:spcPts val="0"/>
              </a:spcAft>
              <a:buClrTx/>
              <a:buSzTx/>
              <a:buFontTx/>
              <a:buNone/>
              <a:tabLst/>
              <a:defRPr/>
            </a:pPr>
            <a:r>
              <a:rPr lang="en-US" baseline="0" dirty="0" smtClean="0"/>
              <a:t>To its side … with Segment Routing, we have automated the collection of the traffic matrix. Today, m</a:t>
            </a:r>
            <a:r>
              <a:rPr lang="en-US" sz="1600" dirty="0" smtClean="0"/>
              <a:t>ost operators do not have an accurate traffic matrix</a:t>
            </a:r>
            <a:r>
              <a:rPr lang="en-US" sz="1600" baseline="0" dirty="0" smtClean="0"/>
              <a:t> which is a</a:t>
            </a:r>
            <a:r>
              <a:rPr lang="en-US" sz="1600" dirty="0" smtClean="0"/>
              <a:t> fundamental tool for </a:t>
            </a:r>
            <a:r>
              <a:rPr lang="en-US" sz="1800" dirty="0" smtClean="0">
                <a:solidFill>
                  <a:schemeClr val="accent1"/>
                </a:solidFill>
              </a:rPr>
              <a:t>capacity planning</a:t>
            </a:r>
            <a:r>
              <a:rPr lang="en-US" sz="1800" baseline="0" dirty="0" smtClean="0">
                <a:solidFill>
                  <a:schemeClr val="accent1"/>
                </a:solidFill>
              </a:rPr>
              <a:t> </a:t>
            </a:r>
            <a:r>
              <a:rPr lang="en-US" sz="1600" dirty="0" smtClean="0"/>
              <a:t>and </a:t>
            </a:r>
            <a:r>
              <a:rPr lang="en-US" sz="1800" dirty="0" smtClean="0">
                <a:solidFill>
                  <a:schemeClr val="accent1"/>
                </a:solidFill>
              </a:rPr>
              <a:t>centralized traffic engineering</a:t>
            </a:r>
          </a:p>
          <a:p>
            <a:pPr marL="0" marR="0" indent="0" algn="l" defTabSz="609417" rtl="0" eaLnBrk="1" fontAlgn="auto" latinLnBrk="0" hangingPunct="1">
              <a:lnSpc>
                <a:spcPct val="100000"/>
              </a:lnSpc>
              <a:spcBef>
                <a:spcPts val="0"/>
              </a:spcBef>
              <a:spcAft>
                <a:spcPts val="0"/>
              </a:spcAft>
              <a:buClrTx/>
              <a:buSzTx/>
              <a:buFontTx/>
              <a:buNone/>
              <a:tabLst/>
              <a:defRPr/>
            </a:pPr>
            <a:endParaRPr lang="en-US" sz="1600" dirty="0" smtClean="0"/>
          </a:p>
          <a:p>
            <a:r>
              <a:rPr lang="en-US" baseline="0" dirty="0" smtClean="0"/>
              <a:t>@</a:t>
            </a:r>
          </a:p>
          <a:p>
            <a:r>
              <a:rPr lang="en-US" sz="2400" dirty="0" smtClean="0">
                <a:solidFill>
                  <a:srgbClr val="676767"/>
                </a:solidFill>
              </a:rPr>
              <a:t>Next … Segment Routing brings innovative solutions to address </a:t>
            </a:r>
            <a:r>
              <a:rPr lang="en-US" sz="2400" baseline="0" dirty="0" smtClean="0"/>
              <a:t>Traffic Engineering</a:t>
            </a:r>
            <a:r>
              <a:rPr lang="en-US" sz="2400" dirty="0" smtClean="0">
                <a:solidFill>
                  <a:srgbClr val="676767"/>
                </a:solidFill>
              </a:rPr>
              <a:t>.</a:t>
            </a:r>
            <a:r>
              <a:rPr lang="en-US" sz="2400" baseline="0" dirty="0" smtClean="0">
                <a:solidFill>
                  <a:srgbClr val="676767"/>
                </a:solidFill>
              </a:rPr>
              <a:t> And it does so in a way that is </a:t>
            </a:r>
            <a:r>
              <a:rPr lang="en-US" sz="2100" dirty="0" smtClean="0">
                <a:solidFill>
                  <a:schemeClr val="tx2"/>
                </a:solidFill>
              </a:rPr>
              <a:t>IP-centric (i.e. equal cost multiple-path aware), simple, and above</a:t>
            </a:r>
            <a:r>
              <a:rPr lang="en-US" sz="2100" baseline="0" dirty="0" smtClean="0">
                <a:solidFill>
                  <a:schemeClr val="tx2"/>
                </a:solidFill>
              </a:rPr>
              <a:t> all </a:t>
            </a:r>
            <a:r>
              <a:rPr lang="en-US" sz="2100" dirty="0" smtClean="0">
                <a:solidFill>
                  <a:schemeClr val="tx2"/>
                </a:solidFill>
              </a:rPr>
              <a:t>scalable</a:t>
            </a:r>
          </a:p>
          <a:p>
            <a:endParaRPr lang="en-US" baseline="0" dirty="0" smtClean="0"/>
          </a:p>
          <a:p>
            <a:r>
              <a:rPr lang="en-US" baseline="0" dirty="0" smtClean="0"/>
              <a:t>@</a:t>
            </a:r>
          </a:p>
          <a:p>
            <a:r>
              <a:rPr lang="en-US" baseline="0" dirty="0" smtClean="0"/>
              <a:t>Looking at the left hand side, the reach of Segment Routing is NOT limited to the Wide Area Network. It also expands into the data center fabric and peering use cases</a:t>
            </a:r>
          </a:p>
          <a:p>
            <a:endParaRPr lang="en-US" baseline="0" dirty="0" smtClean="0"/>
          </a:p>
          <a:p>
            <a:r>
              <a:rPr lang="en-US" baseline="0" dirty="0" smtClean="0"/>
              <a:t>@</a:t>
            </a:r>
          </a:p>
          <a:p>
            <a:r>
              <a:rPr lang="en-US" baseline="0" dirty="0" smtClean="0"/>
              <a:t>Segment Routing also tackles the challenging requirement of inter-domain traffic engineered policies at scale </a:t>
            </a:r>
          </a:p>
          <a:p>
            <a:r>
              <a:rPr lang="en-US" baseline="0" dirty="0" smtClean="0"/>
              <a:t>And finally, the ability to support application-specific engineered paths through the network can be realized with MPLS label imposition at the host</a:t>
            </a:r>
          </a:p>
          <a:p>
            <a:endParaRPr lang="en-US" baseline="0" dirty="0" smtClean="0"/>
          </a:p>
          <a:p>
            <a:r>
              <a:rPr lang="en-US" baseline="0" dirty="0" smtClean="0"/>
              <a:t>Let’s explore some of these use cases in more details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srgbClr val="000000"/>
                </a:solidFill>
                <a:latin typeface="CiscoSansTT ExtraLight"/>
              </a:rPr>
              <a:pPr>
                <a:defRPr/>
              </a:pPr>
              <a:t>20</a:t>
            </a:fld>
            <a:endParaRPr lang="en-US">
              <a:solidFill>
                <a:srgbClr val="000000"/>
              </a:solidFill>
              <a:latin typeface="CiscoSansTT ExtraLight"/>
            </a:endParaRPr>
          </a:p>
        </p:txBody>
      </p:sp>
    </p:spTree>
    <p:extLst>
      <p:ext uri="{BB962C8B-B14F-4D97-AF65-F5344CB8AC3E}">
        <p14:creationId xmlns:p14="http://schemas.microsoft.com/office/powerpoint/2010/main" val="1261371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Topology Independent LFA is one of the main drivers behind</a:t>
            </a:r>
            <a:r>
              <a:rPr lang="en-US" baseline="0" dirty="0" smtClean="0"/>
              <a:t> SR </a:t>
            </a:r>
            <a:r>
              <a:rPr lang="en-US" dirty="0" smtClean="0"/>
              <a:t>deployments</a:t>
            </a:r>
          </a:p>
          <a:p>
            <a:r>
              <a:rPr lang="en-US" dirty="0" smtClean="0"/>
              <a:t>Its main benefits include:</a:t>
            </a:r>
          </a:p>
          <a:p>
            <a:endParaRPr lang="en-US" dirty="0" smtClean="0"/>
          </a:p>
          <a:p>
            <a:r>
              <a:rPr lang="en-US" dirty="0" smtClean="0"/>
              <a:t>- Sub 50msec link</a:t>
            </a:r>
            <a:r>
              <a:rPr lang="en-US" baseline="0" dirty="0" smtClean="0"/>
              <a:t> and node </a:t>
            </a:r>
            <a:r>
              <a:rPr lang="en-US" dirty="0" smtClean="0"/>
              <a:t>protection with 100% topology coverage; in other words there are no </a:t>
            </a:r>
            <a:r>
              <a:rPr lang="en-US" baseline="0" dirty="0" smtClean="0"/>
              <a:t>topology restrictions</a:t>
            </a:r>
          </a:p>
          <a:p>
            <a:endParaRPr lang="en-US" dirty="0" smtClean="0"/>
          </a:p>
          <a:p>
            <a:r>
              <a:rPr lang="en-US" dirty="0" smtClean="0"/>
              <a:t>- With TI-LFA, the </a:t>
            </a:r>
            <a:r>
              <a:rPr lang="en-US" baseline="0" dirty="0" smtClean="0"/>
              <a:t>backup path is automatically computed by the IGP, no specific tuning is required</a:t>
            </a:r>
          </a:p>
          <a:p>
            <a:endParaRPr lang="en-US" baseline="0" dirty="0" smtClean="0"/>
          </a:p>
          <a:p>
            <a:r>
              <a:rPr lang="en-US" baseline="0" dirty="0" smtClean="0"/>
              <a:t>- With TI-LFA, one achieves OPTIMAL routing on the backup path. This is possible by always enforcing a backup path that is identical to the post-convergence path</a:t>
            </a:r>
          </a:p>
          <a:p>
            <a:endParaRPr lang="en-US" baseline="0" dirty="0" smtClean="0"/>
          </a:p>
          <a:p>
            <a:r>
              <a:rPr lang="en-US" baseline="0" dirty="0" smtClean="0"/>
              <a:t>- Because, the backup path is enforced using source routing, there is NO STATE required at the mid-points</a:t>
            </a:r>
          </a:p>
          <a:p>
            <a:endParaRPr lang="en-US" baseline="0" dirty="0" smtClean="0"/>
          </a:p>
          <a:p>
            <a:r>
              <a:rPr lang="en-US" baseline="0" dirty="0" smtClean="0"/>
              <a:t>- TI-LFA can be incrementally deployed. It’s a local functionality and it also protects LDP and IP traffic.</a:t>
            </a:r>
            <a:endParaRPr lang="en-US" dirty="0" smtClean="0"/>
          </a:p>
          <a:p>
            <a:endParaRPr lang="en-US" dirty="0" smtClean="0"/>
          </a:p>
          <a:p>
            <a:endParaRPr lang="en-US" dirty="0" smtClean="0"/>
          </a:p>
          <a:p>
            <a:r>
              <a:rPr lang="en-US" dirty="0" smtClean="0"/>
              <a:t>To understand how TI-LFA works, consider the network on the slide</a:t>
            </a:r>
          </a:p>
          <a:p>
            <a:endParaRPr lang="en-US" dirty="0" smtClean="0"/>
          </a:p>
          <a:p>
            <a:r>
              <a:rPr lang="en-US" dirty="0" smtClean="0"/>
              <a:t>@</a:t>
            </a:r>
          </a:p>
          <a:p>
            <a:r>
              <a:rPr lang="en-US" dirty="0" smtClean="0"/>
              <a:t>To start, consider the</a:t>
            </a:r>
            <a:r>
              <a:rPr lang="en-US" baseline="0" dirty="0" smtClean="0"/>
              <a:t> path followed by traffic from node 1 to node 7 along the IGP shortest path – through nodes 2 -3</a:t>
            </a:r>
          </a:p>
          <a:p>
            <a:r>
              <a:rPr lang="en-US" baseline="0" dirty="0" smtClean="0"/>
              <a:t>This traffic uses the prefix-</a:t>
            </a:r>
            <a:r>
              <a:rPr lang="en-US" baseline="0" dirty="0" err="1" smtClean="0"/>
              <a:t>sid</a:t>
            </a:r>
            <a:r>
              <a:rPr lang="en-US" baseline="0" dirty="0" smtClean="0"/>
              <a:t> of node 7; 16007</a:t>
            </a:r>
            <a:endParaRPr lang="en-US" dirty="0" smtClean="0"/>
          </a:p>
          <a:p>
            <a:r>
              <a:rPr lang="en-US" dirty="0" smtClean="0"/>
              <a:t>In a make-before-break fashion, node 1 precomputes a backup path to</a:t>
            </a:r>
            <a:r>
              <a:rPr lang="en-US" baseline="0" dirty="0" smtClean="0"/>
              <a:t> protect it against the failure of link 1-2</a:t>
            </a:r>
            <a:endParaRPr lang="en-US" dirty="0" smtClean="0"/>
          </a:p>
          <a:p>
            <a:endParaRPr lang="en-US" dirty="0" smtClean="0"/>
          </a:p>
          <a:p>
            <a:r>
              <a:rPr lang="en-US" dirty="0" smtClean="0"/>
              <a:t>@</a:t>
            </a:r>
          </a:p>
          <a:p>
            <a:r>
              <a:rPr lang="en-US" dirty="0" smtClean="0"/>
              <a:t>Suppose</a:t>
            </a:r>
            <a:r>
              <a:rPr lang="en-US" baseline="0" dirty="0" smtClean="0"/>
              <a:t> that link 1-2 fails</a:t>
            </a:r>
            <a:endParaRPr lang="en-US" dirty="0" smtClean="0"/>
          </a:p>
          <a:p>
            <a:endParaRPr lang="en-US" dirty="0" smtClean="0"/>
          </a:p>
          <a:p>
            <a:r>
              <a:rPr lang="en-US" dirty="0" smtClean="0"/>
              <a:t>@</a:t>
            </a:r>
          </a:p>
          <a:p>
            <a:r>
              <a:rPr lang="en-US" dirty="0" smtClean="0"/>
              <a:t>In</a:t>
            </a:r>
            <a:r>
              <a:rPr lang="en-US" baseline="0" dirty="0" smtClean="0"/>
              <a:t> sub-50 </a:t>
            </a:r>
            <a:r>
              <a:rPr lang="en-US" baseline="0" dirty="0" err="1" smtClean="0"/>
              <a:t>msec</a:t>
            </a:r>
            <a:r>
              <a:rPr lang="en-US" baseline="0" dirty="0" smtClean="0"/>
              <a:t>, node 1 enforces the backup path and sends the traffic towards node 7 VIA node 5. To achieve this, the prefix-</a:t>
            </a:r>
            <a:r>
              <a:rPr lang="en-US" baseline="0" dirty="0" err="1" smtClean="0"/>
              <a:t>sid</a:t>
            </a:r>
            <a:r>
              <a:rPr lang="en-US" baseline="0" dirty="0" smtClean="0"/>
              <a:t> of node 5 (16005) is pushed onto the stack</a:t>
            </a:r>
          </a:p>
          <a:p>
            <a:r>
              <a:rPr lang="en-US" baseline="0" dirty="0" smtClean="0"/>
              <a:t>The traffic thus uses the link 1-6 via node 6 to get to node 5</a:t>
            </a:r>
          </a:p>
          <a:p>
            <a:endParaRPr lang="en-US" dirty="0" smtClean="0"/>
          </a:p>
          <a:p>
            <a:r>
              <a:rPr lang="en-US"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Once at Node 5, the traffic flows through the shortest path towards node 7, via Node 4 - 3</a:t>
            </a:r>
            <a:endParaRPr lang="en-US" dirty="0" smtClean="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21</a:t>
            </a:fld>
            <a:endParaRPr lang="en-US">
              <a:solidFill>
                <a:srgbClr val="000000"/>
              </a:solidFill>
              <a:latin typeface="CiscoSansTT ExtraLight"/>
            </a:endParaRPr>
          </a:p>
        </p:txBody>
      </p:sp>
    </p:spTree>
    <p:extLst>
      <p:ext uri="{BB962C8B-B14F-4D97-AF65-F5344CB8AC3E}">
        <p14:creationId xmlns:p14="http://schemas.microsoft.com/office/powerpoint/2010/main" val="106998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dirty="0" smtClean="0"/>
              <a:t>SRTE uses a </a:t>
            </a:r>
            <a:r>
              <a:rPr lang="en-US" dirty="0" smtClean="0">
                <a:solidFill>
                  <a:schemeClr val="tx2"/>
                </a:solidFill>
              </a:rPr>
              <a:t>“Policy” (a SID-list) </a:t>
            </a:r>
            <a:r>
              <a:rPr lang="en-US" dirty="0" smtClean="0"/>
              <a:t>to forward traffic through the network</a:t>
            </a:r>
          </a:p>
          <a:p>
            <a:r>
              <a:rPr lang="en-US" dirty="0" smtClean="0"/>
              <a:t>If a packet at the head-end is steered into an SRTE policy, then the SID list is pushed on the packet</a:t>
            </a:r>
          </a:p>
          <a:p>
            <a:r>
              <a:rPr lang="en-US" dirty="0" smtClean="0"/>
              <a:t>The rest of the network simply executes the instructions embedded in the SID list</a:t>
            </a:r>
          </a:p>
          <a:p>
            <a:pPr lvl="0"/>
            <a:endParaRPr lang="en-US" sz="1400" dirty="0"/>
          </a:p>
          <a:p>
            <a:pPr marL="0" marR="0" indent="0" algn="l" defTabSz="609417" rtl="0" eaLnBrk="1" fontAlgn="auto" latinLnBrk="0" hangingPunct="1">
              <a:lnSpc>
                <a:spcPct val="100000"/>
              </a:lnSpc>
              <a:spcBef>
                <a:spcPts val="0"/>
              </a:spcBef>
              <a:spcAft>
                <a:spcPts val="0"/>
              </a:spcAft>
              <a:buClrTx/>
              <a:buSzTx/>
              <a:buFontTx/>
              <a:buNone/>
              <a:tabLst/>
              <a:defRPr/>
            </a:pPr>
            <a:r>
              <a:rPr lang="en-US" dirty="0" smtClean="0"/>
              <a:t>Consider</a:t>
            </a:r>
            <a:r>
              <a:rPr lang="en-US" baseline="0" dirty="0" smtClean="0"/>
              <a:t> the network depicted on the slide</a:t>
            </a:r>
            <a:endParaRPr lang="en-US" dirty="0" smtClean="0"/>
          </a:p>
          <a:p>
            <a:r>
              <a:rPr lang="en-US" dirty="0" smtClean="0"/>
              <a:t>@</a:t>
            </a:r>
          </a:p>
          <a:p>
            <a:r>
              <a:rPr lang="en-US" baseline="0" dirty="0" smtClean="0"/>
              <a:t>The operator needs to find a path from Node 1 to Node 3 that AVOIDS the Red link 2 - 3 </a:t>
            </a:r>
            <a:endParaRPr lang="en-US" dirty="0" smtClean="0"/>
          </a:p>
          <a:p>
            <a:endParaRPr lang="en-US" dirty="0" smtClean="0"/>
          </a:p>
          <a:p>
            <a:r>
              <a:rPr lang="en-US" dirty="0" smtClean="0"/>
              <a:t>@</a:t>
            </a:r>
          </a:p>
          <a:p>
            <a:r>
              <a:rPr lang="en-US" dirty="0" smtClean="0"/>
              <a:t>Based on the topology information contained in the TE database, a controller or an</a:t>
            </a:r>
            <a:r>
              <a:rPr lang="en-US" baseline="0" dirty="0" smtClean="0"/>
              <a:t> SR-TE head-end computes a segment list to meet this goal</a:t>
            </a:r>
          </a:p>
          <a:p>
            <a:r>
              <a:rPr lang="en-US" baseline="0" dirty="0" smtClean="0"/>
              <a:t>The algorithm would do so while maximizing ECMP usage and minimizing the required label stack size</a:t>
            </a:r>
          </a:p>
          <a:p>
            <a:r>
              <a:rPr lang="en-US" baseline="0" dirty="0" smtClean="0"/>
              <a:t>In this example, the solution to the problem is to direct traffic towards node 7 (using the IGP shortest path and available ECMPs) and then move traffic over the interface connecting Node 7 and Node 3</a:t>
            </a:r>
            <a:endParaRPr lang="en-US" dirty="0" smtClean="0"/>
          </a:p>
          <a:p>
            <a:endParaRPr lang="en-US" dirty="0" smtClean="0"/>
          </a:p>
          <a:p>
            <a:r>
              <a:rPr lang="en-US" dirty="0" smtClean="0"/>
              <a:t>@</a:t>
            </a:r>
          </a:p>
          <a:p>
            <a:r>
              <a:rPr lang="en-US" dirty="0" smtClean="0"/>
              <a:t>And</a:t>
            </a:r>
            <a:r>
              <a:rPr lang="en-US" baseline="0" dirty="0" smtClean="0"/>
              <a:t> to enforce this, only two (2) instructions / labels are required at the head-end</a:t>
            </a:r>
          </a:p>
          <a:p>
            <a:r>
              <a:rPr lang="en-US" baseline="0" dirty="0" smtClean="0"/>
              <a:t>The first instruction of the policy is represented by the prefix-SID of node 7 (16007)</a:t>
            </a:r>
          </a:p>
          <a:p>
            <a:r>
              <a:rPr lang="en-US" baseline="0" dirty="0" smtClean="0"/>
              <a:t>And the second instruction is represented by the </a:t>
            </a:r>
            <a:r>
              <a:rPr lang="en-US" baseline="0" dirty="0" err="1" smtClean="0"/>
              <a:t>adjancency</a:t>
            </a:r>
            <a:r>
              <a:rPr lang="en-US" baseline="0" dirty="0" smtClean="0"/>
              <a:t>-SID between node 7 and node 3 (24073)</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srgbClr val="000000"/>
                </a:solidFill>
                <a:latin typeface="CiscoSansTT ExtraLight"/>
              </a:rPr>
              <a:pPr>
                <a:defRPr/>
              </a:pPr>
              <a:t>22</a:t>
            </a:fld>
            <a:endParaRPr lang="en-US">
              <a:solidFill>
                <a:srgbClr val="000000"/>
              </a:solidFill>
              <a:latin typeface="CiscoSansTT ExtraLight"/>
            </a:endParaRPr>
          </a:p>
        </p:txBody>
      </p:sp>
    </p:spTree>
    <p:extLst>
      <p:ext uri="{BB962C8B-B14F-4D97-AF65-F5344CB8AC3E}">
        <p14:creationId xmlns:p14="http://schemas.microsoft.com/office/powerpoint/2010/main" val="111777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Consider</a:t>
            </a:r>
            <a:r>
              <a:rPr lang="en-US" baseline="0" dirty="0" smtClean="0"/>
              <a:t> a traffic engineering problem that requires traffic in a VPN to traverse the core network over an specific forwarding PLANE; with a plane defined as a set of nodes and links</a:t>
            </a:r>
          </a:p>
          <a:p>
            <a:endParaRPr lang="en-US" baseline="0" dirty="0" smtClean="0"/>
          </a:p>
          <a:p>
            <a:r>
              <a:rPr lang="en-US" baseline="0" dirty="0" smtClean="0"/>
              <a:t>The slides depicts a network that includes TWO planes:</a:t>
            </a:r>
          </a:p>
          <a:p>
            <a:r>
              <a:rPr lang="en-US" baseline="0" dirty="0" smtClean="0"/>
              <a:t>- The BLUE plane comprise of nodes 11-12-13-14</a:t>
            </a:r>
          </a:p>
          <a:p>
            <a:pPr marL="0" indent="0">
              <a:buFontTx/>
              <a:buNone/>
            </a:pPr>
            <a:r>
              <a:rPr lang="en-US" baseline="0" dirty="0" smtClean="0"/>
              <a:t>- And the RED plane comprise of nodes 21-22-23-24</a:t>
            </a:r>
          </a:p>
          <a:p>
            <a:pPr marL="285750" indent="-285750">
              <a:buFontTx/>
              <a:buChar char="-"/>
            </a:pPr>
            <a:endParaRPr lang="en-US" baseline="0" dirty="0" smtClean="0"/>
          </a:p>
          <a:p>
            <a:pPr marL="0" indent="0">
              <a:buFontTx/>
              <a:buNone/>
            </a:pPr>
            <a:r>
              <a:rPr lang="en-US" baseline="0" dirty="0" smtClean="0"/>
              <a:t>Edge devices, node B and node Z connect to both planes</a:t>
            </a:r>
          </a:p>
          <a:p>
            <a:pPr marL="0" indent="0">
              <a:buFontTx/>
              <a:buNone/>
            </a:pPr>
            <a:endParaRPr lang="en-US" baseline="0" dirty="0" smtClean="0"/>
          </a:p>
          <a:p>
            <a:pPr marL="0" indent="0">
              <a:buFontTx/>
              <a:buNone/>
            </a:pPr>
            <a:r>
              <a:rPr lang="en-US" baseline="0" dirty="0" smtClean="0"/>
              <a:t>With the use of the </a:t>
            </a:r>
            <a:r>
              <a:rPr lang="en-US" baseline="0" dirty="0" err="1" smtClean="0"/>
              <a:t>Anycast</a:t>
            </a:r>
            <a:r>
              <a:rPr lang="en-US" baseline="0" dirty="0" smtClean="0"/>
              <a:t> SID, Segment Routing provides a simple and elegant solution for building the forwarding planes</a:t>
            </a:r>
          </a:p>
          <a:p>
            <a:pPr marL="0" indent="0">
              <a:buFontTx/>
              <a:buNone/>
            </a:pPr>
            <a:r>
              <a:rPr lang="en-US" baseline="0" dirty="0" smtClean="0"/>
              <a:t>In this example, all nodes in the BLUE plane are configured with a common </a:t>
            </a:r>
            <a:r>
              <a:rPr lang="en-US" baseline="0" dirty="0" err="1" smtClean="0"/>
              <a:t>anycast</a:t>
            </a:r>
            <a:r>
              <a:rPr lang="en-US" baseline="0" dirty="0" smtClean="0"/>
              <a:t> prefix (example 1.1.1.111/32) and a prefix-</a:t>
            </a:r>
            <a:r>
              <a:rPr lang="en-US" baseline="0" dirty="0" err="1" smtClean="0"/>
              <a:t>sid</a:t>
            </a:r>
            <a:r>
              <a:rPr lang="en-US" baseline="0" dirty="0" smtClean="0"/>
              <a:t> of 16111</a:t>
            </a:r>
          </a:p>
          <a:p>
            <a:pPr marL="0" indent="0">
              <a:buFontTx/>
              <a:buNone/>
            </a:pPr>
            <a:r>
              <a:rPr lang="en-US" baseline="0" dirty="0" smtClean="0"/>
              <a:t>In the same manner, all nodes in the RED plane are configured with </a:t>
            </a:r>
            <a:r>
              <a:rPr lang="en-US" baseline="0" dirty="0" err="1" smtClean="0"/>
              <a:t>anycast</a:t>
            </a:r>
            <a:r>
              <a:rPr lang="en-US" baseline="0" dirty="0" smtClean="0"/>
              <a:t> prefix 1.1.1.222/32 and a prefix-</a:t>
            </a:r>
            <a:r>
              <a:rPr lang="en-US" baseline="0" dirty="0" err="1" smtClean="0"/>
              <a:t>sid</a:t>
            </a:r>
            <a:r>
              <a:rPr lang="en-US" baseline="0" dirty="0" smtClean="0"/>
              <a:t> of 16222</a:t>
            </a:r>
          </a:p>
          <a:p>
            <a:endParaRPr lang="en-US" baseline="0" dirty="0" smtClean="0"/>
          </a:p>
          <a:p>
            <a:r>
              <a:rPr lang="en-US" baseline="0" dirty="0" smtClean="0"/>
              <a:t>@</a:t>
            </a:r>
          </a:p>
          <a:p>
            <a:r>
              <a:rPr lang="en-US" baseline="0" dirty="0" smtClean="0"/>
              <a:t>Now consider egress PE Z that originates a VPNv4 unicast NLRI 8.0.0.1/32</a:t>
            </a:r>
          </a:p>
          <a:p>
            <a:r>
              <a:rPr lang="en-US" baseline="0" dirty="0" smtClean="0"/>
              <a:t>In addition, Z has been allocated a prefix-SID of 16065</a:t>
            </a:r>
          </a:p>
          <a:p>
            <a:endParaRPr lang="en-US" baseline="0" dirty="0" smtClean="0"/>
          </a:p>
          <a:p>
            <a:r>
              <a:rPr lang="en-US" baseline="0" dirty="0" smtClean="0"/>
              <a:t>@</a:t>
            </a:r>
          </a:p>
          <a:p>
            <a:r>
              <a:rPr lang="en-US" baseline="0" dirty="0" smtClean="0"/>
              <a:t>The solution to the original requirement can be computed at the head-end (node A) by including two (2) instructions in the SID list</a:t>
            </a:r>
          </a:p>
          <a:p>
            <a:pPr marL="285750" indent="-285750">
              <a:buFontTx/>
              <a:buChar char="-"/>
            </a:pPr>
            <a:r>
              <a:rPr lang="en-US" baseline="0" dirty="0" smtClean="0"/>
              <a:t>First instruction, follow the IGP’s shortest path to the BLUE plane. This is achieved by using the label 16111</a:t>
            </a:r>
          </a:p>
          <a:p>
            <a:pPr marL="285750" indent="-285750">
              <a:buFontTx/>
              <a:buChar char="-"/>
            </a:pPr>
            <a:r>
              <a:rPr lang="en-US" baseline="0" dirty="0" smtClean="0"/>
              <a:t>And the second instruction, follow the IGP’s shortest path towards the BGP next-hop - Node Z. This is achieved by pushing the label 16065</a:t>
            </a:r>
          </a:p>
          <a:p>
            <a:pPr marL="285750" indent="-285750">
              <a:buFontTx/>
              <a:buChar char="-"/>
            </a:pPr>
            <a:endParaRPr lang="en-US" baseline="0" dirty="0" smtClean="0"/>
          </a:p>
          <a:p>
            <a:pPr marL="0" indent="0">
              <a:buFontTx/>
              <a:buNone/>
            </a:pPr>
            <a:r>
              <a:rPr lang="en-US" baseline="0" dirty="0" smtClean="0"/>
              <a:t>@</a:t>
            </a:r>
          </a:p>
          <a:p>
            <a:r>
              <a:rPr lang="en-US" baseline="0" dirty="0" smtClean="0"/>
              <a:t>This way the traffic from A reaches the BLUE plane via node 11</a:t>
            </a:r>
          </a:p>
          <a:p>
            <a:r>
              <a:rPr lang="en-US" baseline="0" dirty="0" smtClean="0"/>
              <a:t>From here, it follows all available ECMPs towards Z </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23</a:t>
            </a:fld>
            <a:endParaRPr lang="en-US">
              <a:solidFill>
                <a:srgbClr val="000000"/>
              </a:solidFill>
              <a:latin typeface="CiscoSansTT ExtraLight"/>
            </a:endParaRPr>
          </a:p>
        </p:txBody>
      </p:sp>
    </p:spTree>
    <p:extLst>
      <p:ext uri="{BB962C8B-B14F-4D97-AF65-F5344CB8AC3E}">
        <p14:creationId xmlns:p14="http://schemas.microsoft.com/office/powerpoint/2010/main" val="133201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After covering a good number of Segment Routing use cases, we can now visualize the power of the architecture with Application Engineered Routing</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End-to-end policies that start right at the Host (or TOR) traversing the datacenter fabric, wide area or core networks and external peering links</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And inheriting the scalability properties of source routing, with:</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 No signaling</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 No midpoint state</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 And no reclassification at network boundaries thanks to end-to-end MPLS data-plane</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The slide covers a representative network workflow that start with an application requesting  a Low latency policy to node 7</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DC orchestrator conveys requirement to WAN Controller</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WAN controller learns WAN topology as well as BGP peering-SIDs towards external node 7</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WAN controller computes and instantiates a Low latency path to egress router node 4 on DCI router node 1</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DCI router node 1 programs and assigns a Binding SID for the SR-TE policy</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The Binding SID is used as an instruction to steer traffic into a policy</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Binding SID also plays other major roles in label stack compression and to stitch policies in different domains</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In the example, we use MPLS label 200 as binding-SID</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WAN controller communicates back to DC Orchestrator the value of the Binding-SID and BGP Peering SIDs</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Orchestrator configures / instantiates policy at the host (or TOR)</a:t>
            </a:r>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This policy could include a few segments to:</a:t>
            </a:r>
          </a:p>
          <a:p>
            <a:pPr marL="285750" marR="0" indent="-285750" algn="l" defTabSz="609417" rtl="0" eaLnBrk="1" fontAlgn="auto" latinLnBrk="0" hangingPunct="1">
              <a:lnSpc>
                <a:spcPct val="100000"/>
              </a:lnSpc>
              <a:spcBef>
                <a:spcPts val="0"/>
              </a:spcBef>
              <a:spcAft>
                <a:spcPts val="0"/>
              </a:spcAft>
              <a:buClrTx/>
              <a:buSzTx/>
              <a:buFontTx/>
              <a:buChar char="-"/>
              <a:tabLst/>
              <a:defRPr/>
            </a:pPr>
            <a:r>
              <a:rPr lang="en-US" baseline="0" dirty="0" smtClean="0"/>
              <a:t>direct the traffic through the DC fabric towards DCI node 1</a:t>
            </a:r>
          </a:p>
          <a:p>
            <a:pPr marL="285750" marR="0" indent="-285750" algn="l" defTabSz="609417" rtl="0" eaLnBrk="1" fontAlgn="auto" latinLnBrk="0" hangingPunct="1">
              <a:lnSpc>
                <a:spcPct val="100000"/>
              </a:lnSpc>
              <a:spcBef>
                <a:spcPts val="0"/>
              </a:spcBef>
              <a:spcAft>
                <a:spcPts val="0"/>
              </a:spcAft>
              <a:buClrTx/>
              <a:buSzTx/>
              <a:buFontTx/>
              <a:buChar char="-"/>
              <a:tabLst/>
              <a:defRPr/>
            </a:pPr>
            <a:r>
              <a:rPr lang="en-US" baseline="0" dirty="0" smtClean="0"/>
              <a:t>Map traffic into the WAN policy (using the binding-</a:t>
            </a:r>
            <a:r>
              <a:rPr lang="en-US" baseline="0" dirty="0" err="1" smtClean="0"/>
              <a:t>sid</a:t>
            </a:r>
            <a:r>
              <a:rPr lang="en-US" baseline="0" dirty="0" smtClean="0"/>
              <a:t>)</a:t>
            </a:r>
          </a:p>
          <a:p>
            <a:pPr marL="285750" marR="0" indent="-285750" algn="l" defTabSz="609417" rtl="0" eaLnBrk="1" fontAlgn="auto" latinLnBrk="0" hangingPunct="1">
              <a:lnSpc>
                <a:spcPct val="100000"/>
              </a:lnSpc>
              <a:spcBef>
                <a:spcPts val="0"/>
              </a:spcBef>
              <a:spcAft>
                <a:spcPts val="0"/>
              </a:spcAft>
              <a:buClrTx/>
              <a:buSzTx/>
              <a:buFontTx/>
              <a:buChar char="-"/>
              <a:tabLst/>
              <a:defRPr/>
            </a:pPr>
            <a:r>
              <a:rPr lang="en-US" baseline="0" dirty="0" smtClean="0"/>
              <a:t>Direct traffic to node 7 using the BGP peering session between node 4 and node 7</a:t>
            </a:r>
          </a:p>
          <a:p>
            <a:pPr marL="0" marR="0" indent="0" algn="l" defTabSz="609417"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baseline="0" dirty="0" smtClean="0"/>
              <a:t>@</a:t>
            </a:r>
          </a:p>
          <a:p>
            <a:r>
              <a:rPr lang="en-US" dirty="0" smtClean="0"/>
              <a:t>By programing</a:t>
            </a:r>
            <a:r>
              <a:rPr lang="en-US" baseline="0" dirty="0" smtClean="0"/>
              <a:t> these instructions the traffic will traverse the network end-to-end as desired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24</a:t>
            </a:fld>
            <a:endParaRPr lang="en-US">
              <a:solidFill>
                <a:srgbClr val="000000"/>
              </a:solidFill>
              <a:latin typeface="CiscoSansTT ExtraLight"/>
            </a:endParaRPr>
          </a:p>
        </p:txBody>
      </p:sp>
    </p:spTree>
    <p:extLst>
      <p:ext uri="{BB962C8B-B14F-4D97-AF65-F5344CB8AC3E}">
        <p14:creationId xmlns:p14="http://schemas.microsoft.com/office/powerpoint/2010/main" val="205586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 </a:t>
            </a:r>
            <a:r>
              <a:rPr lang="en-US" dirty="0" err="1" smtClean="0"/>
              <a:t>Appliction</a:t>
            </a:r>
            <a:r>
              <a:rPr lang="en-US" baseline="0" dirty="0" smtClean="0"/>
              <a:t> drives </a:t>
            </a:r>
            <a:r>
              <a:rPr lang="en-US" baseline="0" dirty="0" err="1" smtClean="0"/>
              <a:t>requreirements</a:t>
            </a:r>
            <a:r>
              <a:rPr lang="en-US" baseline="0" dirty="0" smtClean="0"/>
              <a:t> – SP – Wide range of </a:t>
            </a:r>
            <a:r>
              <a:rPr lang="en-US" baseline="0" dirty="0" err="1" smtClean="0"/>
              <a:t>applictions</a:t>
            </a:r>
            <a:r>
              <a:rPr lang="en-US" baseline="0" dirty="0" smtClean="0"/>
              <a:t> / requirements that are customer driven.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26</a:t>
            </a:fld>
            <a:endParaRPr lang="en-US"/>
          </a:p>
        </p:txBody>
      </p:sp>
    </p:spTree>
    <p:extLst>
      <p:ext uri="{BB962C8B-B14F-4D97-AF65-F5344CB8AC3E}">
        <p14:creationId xmlns:p14="http://schemas.microsoft.com/office/powerpoint/2010/main" val="25766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All of this is actually made possible by our </a:t>
            </a:r>
            <a:r>
              <a:rPr lang="en-US" sz="1200" b="1" kern="1200" dirty="0" smtClean="0">
                <a:solidFill>
                  <a:schemeClr val="tx1"/>
                </a:solidFill>
                <a:effectLst/>
                <a:latin typeface="+mn-lt"/>
                <a:ea typeface="ＭＳ Ｐゴシック" charset="0"/>
                <a:cs typeface="ＭＳ Ｐゴシック" charset="0"/>
              </a:rPr>
              <a:t>IOS XR</a:t>
            </a:r>
            <a:r>
              <a:rPr lang="en-US" sz="1200" kern="1200" dirty="0" smtClean="0">
                <a:solidFill>
                  <a:schemeClr val="tx1"/>
                </a:solidFill>
                <a:effectLst/>
                <a:latin typeface="+mn-lt"/>
                <a:ea typeface="ＭＳ Ｐゴシック" charset="0"/>
                <a:cs typeface="ＭＳ Ｐゴシック" charset="0"/>
              </a:rPr>
              <a:t> Operating System. </a:t>
            </a:r>
            <a:r>
              <a:rPr lang="en-US" sz="1200" b="1" kern="1200" dirty="0" smtClean="0">
                <a:solidFill>
                  <a:schemeClr val="tx1"/>
                </a:solidFill>
                <a:effectLst/>
                <a:latin typeface="+mn-lt"/>
                <a:ea typeface="ＭＳ Ｐゴシック" charset="0"/>
                <a:cs typeface="ＭＳ Ｐゴシック" charset="0"/>
              </a:rPr>
              <a:t>Cloud-scale enhancements to IOS XR</a:t>
            </a:r>
            <a:r>
              <a:rPr lang="en-US" sz="1200" kern="1200" dirty="0" smtClean="0">
                <a:solidFill>
                  <a:schemeClr val="tx1"/>
                </a:solidFill>
                <a:effectLst/>
                <a:latin typeface="+mn-lt"/>
                <a:ea typeface="ＭＳ Ｐゴシック" charset="0"/>
                <a:cs typeface="ＭＳ Ｐゴシック" charset="0"/>
              </a:rPr>
              <a:t> we announced one year ago and we augmented since then – ruthless automation, visibility and control, simplification and open innovation - bring you significant operational improvements across your entire network infrastructure.</a:t>
            </a:r>
          </a:p>
          <a:p>
            <a:r>
              <a:rPr lang="en-US" sz="1200" kern="1200" dirty="0" smtClean="0">
                <a:solidFill>
                  <a:schemeClr val="tx1"/>
                </a:solidFill>
                <a:effectLst/>
                <a:latin typeface="+mn-lt"/>
                <a:ea typeface="ＭＳ Ｐゴシック" charset="0"/>
                <a:cs typeface="ＭＳ Ｐゴシック" charset="0"/>
              </a:rPr>
              <a:t>All the </a:t>
            </a:r>
            <a:r>
              <a:rPr lang="en-US" sz="1200" b="1" kern="1200" dirty="0" smtClean="0">
                <a:solidFill>
                  <a:schemeClr val="tx1"/>
                </a:solidFill>
                <a:effectLst/>
                <a:latin typeface="+mn-lt"/>
                <a:ea typeface="ＭＳ Ｐゴシック" charset="0"/>
                <a:cs typeface="ＭＳ Ｐゴシック" charset="0"/>
              </a:rPr>
              <a:t>platforms</a:t>
            </a:r>
            <a:r>
              <a:rPr lang="en-US" sz="1200" kern="1200" dirty="0" smtClean="0">
                <a:solidFill>
                  <a:schemeClr val="tx1"/>
                </a:solidFill>
                <a:effectLst/>
                <a:latin typeface="+mn-lt"/>
                <a:ea typeface="ＭＳ Ｐゴシック" charset="0"/>
                <a:cs typeface="ＭＳ Ｐゴシック" charset="0"/>
              </a:rPr>
              <a:t> you can see here – in blue our legacy platforms and in green the platforms we announce</a:t>
            </a:r>
            <a:r>
              <a:rPr lang="en-US" sz="1200" kern="1200" baseline="0" dirty="0" smtClean="0">
                <a:solidFill>
                  <a:schemeClr val="tx1"/>
                </a:solidFill>
                <a:effectLst/>
                <a:latin typeface="+mn-lt"/>
                <a:ea typeface="ＭＳ Ｐゴシック" charset="0"/>
                <a:cs typeface="ＭＳ Ｐゴシック" charset="0"/>
              </a:rPr>
              <a:t> today</a:t>
            </a:r>
            <a:r>
              <a:rPr lang="en-US" sz="1200" kern="1200" dirty="0" smtClean="0">
                <a:solidFill>
                  <a:schemeClr val="tx1"/>
                </a:solidFill>
                <a:effectLst/>
                <a:latin typeface="+mn-lt"/>
                <a:ea typeface="ＭＳ Ｐゴシック" charset="0"/>
                <a:cs typeface="ＭＳ Ｐゴシック" charset="0"/>
              </a:rPr>
              <a:t> – are </a:t>
            </a:r>
            <a:r>
              <a:rPr lang="en-US" sz="1200" b="1" kern="1200" dirty="0" smtClean="0">
                <a:solidFill>
                  <a:schemeClr val="tx1"/>
                </a:solidFill>
                <a:effectLst/>
                <a:latin typeface="+mn-lt"/>
                <a:ea typeface="ＭＳ Ｐゴシック" charset="0"/>
                <a:cs typeface="ＭＳ Ｐゴシック" charset="0"/>
              </a:rPr>
              <a:t>powered by IOS XR</a:t>
            </a:r>
            <a:r>
              <a:rPr lang="en-US" sz="1200" kern="1200" dirty="0" smtClean="0">
                <a:solidFill>
                  <a:schemeClr val="tx1"/>
                </a:solidFill>
                <a:effectLst/>
                <a:latin typeface="+mn-lt"/>
                <a:ea typeface="ＭＳ Ｐゴシック" charset="0"/>
                <a:cs typeface="ＭＳ Ｐゴシック" charset="0"/>
              </a:rPr>
              <a:t>. We are thus offering you the flexibility and agility to deploy the </a:t>
            </a:r>
            <a:r>
              <a:rPr lang="en-US" sz="1200" b="1" kern="1200" dirty="0" smtClean="0">
                <a:solidFill>
                  <a:schemeClr val="tx1"/>
                </a:solidFill>
                <a:effectLst/>
                <a:latin typeface="+mn-lt"/>
                <a:ea typeface="ＭＳ Ｐゴシック" charset="0"/>
                <a:cs typeface="ＭＳ Ｐゴシック" charset="0"/>
              </a:rPr>
              <a:t>right hardware</a:t>
            </a:r>
            <a:r>
              <a:rPr lang="en-US" sz="1200" kern="1200" dirty="0" smtClean="0">
                <a:solidFill>
                  <a:schemeClr val="tx1"/>
                </a:solidFill>
                <a:effectLst/>
                <a:latin typeface="+mn-lt"/>
                <a:ea typeface="ＭＳ Ｐゴシック" charset="0"/>
                <a:cs typeface="ＭＳ Ｐゴシック" charset="0"/>
              </a:rPr>
              <a:t> depending on their </a:t>
            </a:r>
            <a:r>
              <a:rPr lang="en-US" sz="1200" b="1" kern="1200" dirty="0" smtClean="0">
                <a:solidFill>
                  <a:schemeClr val="tx1"/>
                </a:solidFill>
                <a:effectLst/>
                <a:latin typeface="+mn-lt"/>
                <a:ea typeface="ＭＳ Ｐゴシック" charset="0"/>
                <a:cs typeface="ＭＳ Ｐゴシック" charset="0"/>
              </a:rPr>
              <a:t>place in the network</a:t>
            </a:r>
            <a:r>
              <a:rPr lang="en-US" sz="1200" kern="1200" dirty="0" smtClean="0">
                <a:solidFill>
                  <a:schemeClr val="tx1"/>
                </a:solidFill>
                <a:effectLst/>
                <a:latin typeface="+mn-lt"/>
                <a:ea typeface="ＭＳ Ｐゴシック" charset="0"/>
                <a:cs typeface="ＭＳ Ｐゴシック" charset="0"/>
              </a:rPr>
              <a:t> architecture and I want to outline here that the richness of our HW portfolio does not come at the expense of </a:t>
            </a:r>
            <a:r>
              <a:rPr lang="en-US" sz="1200" b="1" kern="1200" dirty="0" smtClean="0">
                <a:solidFill>
                  <a:schemeClr val="tx1"/>
                </a:solidFill>
                <a:effectLst/>
                <a:latin typeface="+mn-lt"/>
                <a:ea typeface="ＭＳ Ｐゴシック" charset="0"/>
                <a:cs typeface="ＭＳ Ｐゴシック" charset="0"/>
              </a:rPr>
              <a:t>feature sets</a:t>
            </a:r>
            <a:r>
              <a:rPr lang="en-US" sz="1200" kern="1200" dirty="0" smtClean="0">
                <a:solidFill>
                  <a:schemeClr val="tx1"/>
                </a:solidFill>
                <a:effectLst/>
                <a:latin typeface="+mn-lt"/>
                <a:ea typeface="ＭＳ Ｐゴシック" charset="0"/>
                <a:cs typeface="ＭＳ Ｐゴシック" charset="0"/>
              </a:rPr>
              <a:t> and </a:t>
            </a:r>
            <a:r>
              <a:rPr lang="en-US" sz="1200" b="1" kern="1200" dirty="0" smtClean="0">
                <a:solidFill>
                  <a:schemeClr val="tx1"/>
                </a:solidFill>
                <a:effectLst/>
                <a:latin typeface="+mn-lt"/>
                <a:ea typeface="ＭＳ Ｐゴシック" charset="0"/>
                <a:cs typeface="ＭＳ Ｐゴシック" charset="0"/>
              </a:rPr>
              <a:t>operational consistency</a:t>
            </a:r>
            <a:r>
              <a:rPr lang="en-US" sz="1200" kern="1200" dirty="0" smtClean="0">
                <a:solidFill>
                  <a:schemeClr val="tx1"/>
                </a:solidFill>
                <a:effectLst/>
                <a:latin typeface="+mn-lt"/>
                <a:ea typeface="ＭＳ Ｐゴシック" charset="0"/>
                <a:cs typeface="ＭＳ Ｐゴシック" charset="0"/>
              </a:rPr>
              <a:t>.</a:t>
            </a:r>
          </a:p>
          <a:p>
            <a:r>
              <a:rPr lang="en-US" sz="1200" kern="1200" dirty="0" smtClean="0">
                <a:solidFill>
                  <a:schemeClr val="tx1"/>
                </a:solidFill>
                <a:effectLst/>
                <a:latin typeface="+mn-lt"/>
                <a:ea typeface="ＭＳ Ｐゴシック" charset="0"/>
                <a:cs typeface="ＭＳ Ｐゴシック" charset="0"/>
              </a:rPr>
              <a:t>Cisco is uniquely positioned to deliver this “</a:t>
            </a:r>
            <a:r>
              <a:rPr lang="en-US" sz="1200" b="1" kern="1200" dirty="0" smtClean="0">
                <a:solidFill>
                  <a:schemeClr val="tx1"/>
                </a:solidFill>
                <a:effectLst/>
                <a:latin typeface="+mn-lt"/>
                <a:ea typeface="ＭＳ Ｐゴシック" charset="0"/>
                <a:cs typeface="ＭＳ Ｐゴシック" charset="0"/>
              </a:rPr>
              <a:t>Network as a Fabric</a:t>
            </a:r>
            <a:r>
              <a:rPr lang="en-US" sz="1200" kern="1200" dirty="0" smtClean="0">
                <a:solidFill>
                  <a:schemeClr val="tx1"/>
                </a:solidFill>
                <a:effectLst/>
                <a:latin typeface="+mn-lt"/>
                <a:ea typeface="ＭＳ Ｐゴシック" charset="0"/>
                <a:cs typeface="ＭＳ Ｐゴシック" charset="0"/>
              </a:rPr>
              <a:t>”.</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153578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dates are calendar year</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212643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2075"/>
          </a:xfrm>
        </p:spPr>
      </p:sp>
      <p:sp>
        <p:nvSpPr>
          <p:cNvPr id="3" name="Notes Placeholder 2"/>
          <p:cNvSpPr>
            <a:spLocks noGrp="1"/>
          </p:cNvSpPr>
          <p:nvPr>
            <p:ph type="body" idx="1"/>
          </p:nvPr>
        </p:nvSpPr>
        <p:spPr/>
        <p:txBody>
          <a:bodyPr/>
          <a:lstStyle/>
          <a:p>
            <a:r>
              <a:rPr lang="en-US" baseline="0" dirty="0" smtClean="0"/>
              <a:t>I’d like to briefly summarize what I’ll be covering here today:</a:t>
            </a:r>
          </a:p>
          <a:p>
            <a:pPr marL="171450" indent="-171450">
              <a:buFont typeface="Arial" panose="020B0604020202020204" pitchFamily="34" charset="0"/>
              <a:buChar char="•"/>
            </a:pPr>
            <a:r>
              <a:rPr lang="en-US" baseline="0" dirty="0" smtClean="0"/>
              <a:t>Cisco is introducing the i</a:t>
            </a:r>
            <a:r>
              <a:rPr lang="en-US" sz="1200" dirty="0" smtClean="0">
                <a:solidFill>
                  <a:schemeClr val="bg1"/>
                </a:solidFill>
              </a:rPr>
              <a:t>ndustry’s first “</a:t>
            </a:r>
            <a:r>
              <a:rPr lang="en-US" sz="1200" b="1" dirty="0" smtClean="0">
                <a:solidFill>
                  <a:schemeClr val="bg1"/>
                </a:solidFill>
              </a:rPr>
              <a:t>Network as a Fabric</a:t>
            </a:r>
            <a:r>
              <a:rPr lang="en-US" sz="1200" dirty="0" smtClean="0">
                <a:solidFill>
                  <a:schemeClr val="bg1"/>
                </a:solidFill>
              </a:rPr>
              <a:t>” that spans from the </a:t>
            </a:r>
            <a:r>
              <a:rPr lang="en-US" sz="1100" dirty="0" smtClean="0">
                <a:solidFill>
                  <a:schemeClr val="bg1"/>
                </a:solidFill>
              </a:rPr>
              <a:t>Central Office to the Data Center</a:t>
            </a:r>
          </a:p>
          <a:p>
            <a:pPr marL="171450" indent="-171450">
              <a:buFont typeface="Arial" panose="020B0604020202020204" pitchFamily="34" charset="0"/>
              <a:buChar char="•"/>
            </a:pPr>
            <a:endParaRPr lang="en-US" sz="1100" baseline="0" dirty="0" smtClean="0">
              <a:solidFill>
                <a:schemeClr val="bg1"/>
              </a:solidFill>
            </a:endParaRPr>
          </a:p>
          <a:p>
            <a:pPr marL="0" indent="0">
              <a:buFont typeface="Arial" panose="020B0604020202020204" pitchFamily="34" charset="0"/>
              <a:buNone/>
            </a:pPr>
            <a:r>
              <a:rPr lang="en-US" sz="1100" baseline="0" dirty="0" smtClean="0">
                <a:solidFill>
                  <a:schemeClr val="bg1"/>
                </a:solidFill>
              </a:rPr>
              <a:t>Focused on lower TCO and greater efficiency, we’ll discuss:</a:t>
            </a:r>
          </a:p>
          <a:p>
            <a:pPr marL="285750" lvl="1" indent="-285750">
              <a:spcAft>
                <a:spcPts val="600"/>
              </a:spcAft>
              <a:buClr>
                <a:srgbClr val="8FD7FB"/>
              </a:buClr>
              <a:buFont typeface="Arial"/>
              <a:buChar char="•"/>
            </a:pPr>
            <a:r>
              <a:rPr lang="en-US" sz="1400" b="1" dirty="0" smtClean="0">
                <a:solidFill>
                  <a:srgbClr val="8FD7FB"/>
                </a:solidFill>
              </a:rPr>
              <a:t>Major US</a:t>
            </a:r>
            <a:r>
              <a:rPr lang="en-US" sz="1400" b="1" baseline="0" dirty="0" smtClean="0">
                <a:solidFill>
                  <a:srgbClr val="8FD7FB"/>
                </a:solidFill>
              </a:rPr>
              <a:t> Tier1 SP</a:t>
            </a:r>
            <a:r>
              <a:rPr lang="en-US" sz="1400" b="0" dirty="0" smtClean="0">
                <a:solidFill>
                  <a:srgbClr val="8FD7FB"/>
                </a:solidFill>
              </a:rPr>
              <a:t> as a customer proof point as they’ve </a:t>
            </a:r>
            <a:r>
              <a:rPr lang="en-US" sz="1400" b="0" dirty="0" smtClean="0">
                <a:solidFill>
                  <a:srgbClr val="FF0000"/>
                </a:solidFill>
              </a:rPr>
              <a:t>adopted </a:t>
            </a:r>
            <a:r>
              <a:rPr lang="en-US" sz="1400" b="1" dirty="0" smtClean="0">
                <a:solidFill>
                  <a:srgbClr val="FF0000"/>
                </a:solidFill>
              </a:rPr>
              <a:t>Cloud-Scale Networking </a:t>
            </a:r>
            <a:r>
              <a:rPr lang="en-US" sz="1400" b="0" dirty="0" smtClean="0">
                <a:solidFill>
                  <a:srgbClr val="FF0000"/>
                </a:solidFill>
              </a:rPr>
              <a:t>to transform their</a:t>
            </a:r>
            <a:r>
              <a:rPr lang="en-US" sz="1400" b="0" dirty="0" smtClean="0">
                <a:solidFill>
                  <a:srgbClr val="8FD7FB"/>
                </a:solidFill>
              </a:rPr>
              <a:t> COs into next-generation data centers</a:t>
            </a:r>
          </a:p>
          <a:p>
            <a:pPr marL="285750" lvl="1" indent="-285750">
              <a:spcAft>
                <a:spcPts val="600"/>
              </a:spcAft>
              <a:buClr>
                <a:srgbClr val="8FD7FB"/>
              </a:buClr>
              <a:buFont typeface="Arial"/>
              <a:buChar char="•"/>
            </a:pPr>
            <a:r>
              <a:rPr lang="en-US" sz="1400" b="0" dirty="0" smtClean="0">
                <a:solidFill>
                  <a:schemeClr val="bg1"/>
                </a:solidFill>
              </a:rPr>
              <a:t>New IOS XR capabilities: </a:t>
            </a:r>
            <a:r>
              <a:rPr lang="en-US" sz="1400" b="1" dirty="0" smtClean="0">
                <a:solidFill>
                  <a:srgbClr val="8FD7FB"/>
                </a:solidFill>
              </a:rPr>
              <a:t>EVPN</a:t>
            </a:r>
            <a:r>
              <a:rPr lang="en-US" sz="1400" b="0" dirty="0" smtClean="0">
                <a:solidFill>
                  <a:srgbClr val="8FD7FB"/>
                </a:solidFill>
              </a:rPr>
              <a:t>, </a:t>
            </a:r>
            <a:r>
              <a:rPr lang="en-US" sz="1400" b="1" dirty="0" smtClean="0">
                <a:solidFill>
                  <a:srgbClr val="8FD7FB"/>
                </a:solidFill>
              </a:rPr>
              <a:t>Segment Routing </a:t>
            </a:r>
            <a:r>
              <a:rPr lang="en-US" sz="1400" b="0" dirty="0" smtClean="0">
                <a:solidFill>
                  <a:srgbClr val="8FD7FB"/>
                </a:solidFill>
              </a:rPr>
              <a:t>and </a:t>
            </a:r>
            <a:r>
              <a:rPr lang="en-US" sz="1400" b="1" dirty="0" smtClean="0">
                <a:solidFill>
                  <a:srgbClr val="8FD7FB"/>
                </a:solidFill>
              </a:rPr>
              <a:t>Model-Driven Telemetry</a:t>
            </a:r>
          </a:p>
          <a:p>
            <a:pPr marL="285750" lvl="1" indent="-285750">
              <a:spcAft>
                <a:spcPts val="600"/>
              </a:spcAft>
              <a:buClr>
                <a:srgbClr val="8FD7FB"/>
              </a:buClr>
              <a:buFont typeface="Arial"/>
              <a:buChar char="•"/>
            </a:pPr>
            <a:r>
              <a:rPr lang="en-US" sz="1400" b="0" dirty="0" smtClean="0">
                <a:solidFill>
                  <a:srgbClr val="FFFFFF"/>
                </a:solidFill>
              </a:rPr>
              <a:t>The </a:t>
            </a:r>
            <a:r>
              <a:rPr lang="en-US" sz="1400" b="1" dirty="0" smtClean="0">
                <a:solidFill>
                  <a:srgbClr val="FFFFFF"/>
                </a:solidFill>
              </a:rPr>
              <a:t>extension of IOS XR </a:t>
            </a:r>
            <a:r>
              <a:rPr lang="en-US" sz="1400" b="1" dirty="0" smtClean="0">
                <a:solidFill>
                  <a:srgbClr val="8FD7FB"/>
                </a:solidFill>
              </a:rPr>
              <a:t>capabilities to </a:t>
            </a:r>
            <a:r>
              <a:rPr lang="en-US" sz="1400" b="0" dirty="0" smtClean="0">
                <a:solidFill>
                  <a:srgbClr val="8FD7FB"/>
                </a:solidFill>
              </a:rPr>
              <a:t>the broader Cisco Routing Portfolio: </a:t>
            </a:r>
            <a:r>
              <a:rPr lang="en-US" sz="1400" b="1" dirty="0" smtClean="0">
                <a:solidFill>
                  <a:srgbClr val="8FD7FB"/>
                </a:solidFill>
              </a:rPr>
              <a:t>ASR9k</a:t>
            </a:r>
            <a:r>
              <a:rPr lang="en-US" sz="1400" b="0" dirty="0" smtClean="0">
                <a:solidFill>
                  <a:srgbClr val="8FD7FB"/>
                </a:solidFill>
              </a:rPr>
              <a:t>, </a:t>
            </a:r>
            <a:r>
              <a:rPr lang="en-US" sz="1400" b="1" dirty="0" smtClean="0">
                <a:solidFill>
                  <a:srgbClr val="8FD7FB"/>
                </a:solidFill>
              </a:rPr>
              <a:t>NCS6k</a:t>
            </a:r>
          </a:p>
          <a:p>
            <a:pPr marL="285750" lvl="1" indent="-285750">
              <a:spcAft>
                <a:spcPts val="600"/>
              </a:spcAft>
              <a:buClr>
                <a:srgbClr val="8FD7FB"/>
              </a:buClr>
              <a:buFont typeface="Arial"/>
              <a:buChar char="•"/>
            </a:pPr>
            <a:r>
              <a:rPr lang="en-US" sz="1400" b="1" dirty="0" smtClean="0">
                <a:solidFill>
                  <a:srgbClr val="FFFFFF"/>
                </a:solidFill>
              </a:rPr>
              <a:t>New</a:t>
            </a:r>
            <a:r>
              <a:rPr lang="en-US" sz="1400" b="0" dirty="0" smtClean="0">
                <a:solidFill>
                  <a:srgbClr val="FFFFFF"/>
                </a:solidFill>
              </a:rPr>
              <a:t> NCS </a:t>
            </a:r>
            <a:r>
              <a:rPr lang="en-US" sz="1400" b="0" dirty="0" smtClean="0">
                <a:solidFill>
                  <a:schemeClr val="bg1"/>
                </a:solidFill>
              </a:rPr>
              <a:t>Family </a:t>
            </a:r>
            <a:r>
              <a:rPr lang="en-US" sz="1400" b="1" dirty="0" smtClean="0">
                <a:solidFill>
                  <a:srgbClr val="8FD7FB"/>
                </a:solidFill>
              </a:rPr>
              <a:t>Platforms</a:t>
            </a:r>
            <a:r>
              <a:rPr lang="en-US" sz="1400" b="0" dirty="0" smtClean="0">
                <a:solidFill>
                  <a:srgbClr val="8FD7FB"/>
                </a:solidFill>
              </a:rPr>
              <a:t>: </a:t>
            </a:r>
            <a:r>
              <a:rPr lang="en-US" sz="1400" b="1" dirty="0" smtClean="0">
                <a:solidFill>
                  <a:srgbClr val="8FD7FB"/>
                </a:solidFill>
              </a:rPr>
              <a:t>5501/5502</a:t>
            </a:r>
            <a:r>
              <a:rPr lang="en-US" sz="1400" b="0" dirty="0" smtClean="0">
                <a:solidFill>
                  <a:srgbClr val="8FD7FB"/>
                </a:solidFill>
              </a:rPr>
              <a:t>, </a:t>
            </a:r>
            <a:r>
              <a:rPr lang="en-US" sz="1400" b="1" dirty="0" smtClean="0">
                <a:solidFill>
                  <a:srgbClr val="8FD7FB"/>
                </a:solidFill>
              </a:rPr>
              <a:t>5516</a:t>
            </a:r>
            <a:r>
              <a:rPr lang="en-US" sz="1400" b="0" dirty="0" smtClean="0">
                <a:solidFill>
                  <a:srgbClr val="8FD7FB"/>
                </a:solidFill>
              </a:rPr>
              <a:t>, </a:t>
            </a:r>
            <a:r>
              <a:rPr lang="en-US" sz="1400" b="1" dirty="0" smtClean="0">
                <a:solidFill>
                  <a:srgbClr val="8FD7FB"/>
                </a:solidFill>
              </a:rPr>
              <a:t>1001</a:t>
            </a:r>
          </a:p>
          <a:p>
            <a:pPr marL="285750" lvl="1" indent="-285750">
              <a:spcAft>
                <a:spcPts val="600"/>
              </a:spcAft>
              <a:buClr>
                <a:srgbClr val="8FD7FB"/>
              </a:buClr>
              <a:buFont typeface="Arial"/>
              <a:buChar char="•"/>
            </a:pPr>
            <a:endParaRPr lang="en-US" sz="1400" b="0" dirty="0" smtClean="0">
              <a:solidFill>
                <a:srgbClr val="8FD7FB"/>
              </a:solidFill>
            </a:endParaRPr>
          </a:p>
          <a:p>
            <a:pPr marL="0" lvl="1" indent="0">
              <a:spcAft>
                <a:spcPts val="600"/>
              </a:spcAft>
              <a:buClr>
                <a:srgbClr val="8FD7FB"/>
              </a:buClr>
              <a:buFont typeface="Arial"/>
              <a:buNone/>
            </a:pPr>
            <a:r>
              <a:rPr lang="en-US" sz="1400" b="0" dirty="0" smtClean="0">
                <a:solidFill>
                  <a:srgbClr val="8FD7FB"/>
                </a:solidFill>
              </a:rPr>
              <a:t>So let’s dive in.</a:t>
            </a:r>
            <a:endParaRPr lang="en-US" sz="1400" b="0" dirty="0" smtClean="0">
              <a:solidFill>
                <a:schemeClr val="bg1"/>
              </a:solidFill>
            </a:endParaRPr>
          </a:p>
          <a:p>
            <a:pPr marL="171450" indent="-171450">
              <a:buFont typeface="Arial" panose="020B0604020202020204"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57998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2075"/>
          </a:xfrm>
        </p:spPr>
      </p:sp>
      <p:sp>
        <p:nvSpPr>
          <p:cNvPr id="3" name="Notes Placeholder 2"/>
          <p:cNvSpPr>
            <a:spLocks noGrp="1"/>
          </p:cNvSpPr>
          <p:nvPr>
            <p:ph type="body" idx="1"/>
          </p:nvPr>
        </p:nvSpPr>
        <p:spPr/>
        <p:txBody>
          <a:bodyPr/>
          <a:lstStyle/>
          <a:p>
            <a:r>
              <a:rPr lang="en-US" dirty="0" smtClean="0"/>
              <a:t>Cloud-Scale Networking was introduced a year ago to overcome the limitations of traditional architectures. The limitations include </a:t>
            </a:r>
            <a:r>
              <a:rPr lang="en-US" dirty="0" err="1" smtClean="0"/>
              <a:t>siloed</a:t>
            </a:r>
            <a:r>
              <a:rPr lang="en-US" dirty="0" smtClean="0"/>
              <a:t> technology, inflexible software, manual provisioning, and fragmented visibility and control. Cisco</a:t>
            </a:r>
            <a:r>
              <a:rPr lang="en-US" baseline="0" dirty="0" smtClean="0"/>
              <a:t> took data center principles – service automation; simplicity in scale; and agile, open software – and applied them to networking. The result is: </a:t>
            </a:r>
            <a:endParaRPr lang="en-US" dirty="0" smtClean="0"/>
          </a:p>
          <a:p>
            <a:pPr marL="171450" indent="-171450">
              <a:buFont typeface="Arial" panose="020B0604020202020204" pitchFamily="34" charset="0"/>
              <a:buChar char="•"/>
            </a:pPr>
            <a:r>
              <a:rPr lang="en-US" b="1" dirty="0" smtClean="0"/>
              <a:t>Large-scale automation </a:t>
            </a:r>
            <a:r>
              <a:rPr lang="en-US" dirty="0" smtClean="0"/>
              <a:t>- using data models such as YANG and OpenConfig to perform provisioning and network changes in minutes versus hours or days with manually-intensive, traditional methods</a:t>
            </a:r>
          </a:p>
          <a:p>
            <a:pPr marL="171450" indent="-171450">
              <a:buFont typeface="Arial" panose="020B0604020202020204" pitchFamily="34" charset="0"/>
              <a:buChar char="•"/>
            </a:pPr>
            <a:r>
              <a:rPr lang="en-US" b="1" dirty="0" smtClean="0"/>
              <a:t>Software modularity and extensibility </a:t>
            </a:r>
            <a:r>
              <a:rPr lang="en-US" dirty="0" smtClean="0"/>
              <a:t>- leveraging industry-standard DevOps tools such as Chef and Puppet to deploy services with speed, scale, automation</a:t>
            </a:r>
          </a:p>
          <a:p>
            <a:pPr marL="171450" indent="-171450">
              <a:buFont typeface="Arial" panose="020B0604020202020204" pitchFamily="34" charset="0"/>
              <a:buChar char="•"/>
            </a:pPr>
            <a:r>
              <a:rPr lang="en-US" b="1" dirty="0" smtClean="0"/>
              <a:t>Visibility and control </a:t>
            </a:r>
            <a:r>
              <a:rPr lang="en-US" dirty="0" smtClean="0"/>
              <a:t>- deriving streaming telemetry with WAN Automation Engine (WAE) support and Segment Routing Traffic Engineering to optimize and program the network in real-time</a:t>
            </a:r>
          </a:p>
          <a:p>
            <a:endParaRPr lang="en-US" dirty="0" smtClean="0"/>
          </a:p>
          <a:p>
            <a:r>
              <a:rPr lang="en-US" dirty="0" smtClean="0"/>
              <a:t>Cloud-Scale Networking delivered these capabilities at HALF the total cost of ownership and DOUBLE the efficiency and performance (over five years, compared to present mode of operation).</a:t>
            </a:r>
          </a:p>
          <a:p>
            <a:endParaRPr lang="en-US" dirty="0" smtClean="0"/>
          </a:p>
          <a:p>
            <a:r>
              <a:rPr lang="en-US" dirty="0" smtClean="0"/>
              <a:t>Now</a:t>
            </a:r>
            <a:r>
              <a:rPr lang="en-US" baseline="0" dirty="0" smtClean="0"/>
              <a:t> what we’re doing is extending </a:t>
            </a:r>
            <a:r>
              <a:rPr lang="en-US" dirty="0" smtClean="0"/>
              <a:t>Cloud-Scale beyond the traditional network and into the central office, a pivotal resource</a:t>
            </a:r>
            <a:r>
              <a:rPr lang="en-US" baseline="0" dirty="0" smtClean="0"/>
              <a:t> for communications service providers. Central offices are actually:</a:t>
            </a:r>
          </a:p>
          <a:p>
            <a:pPr marL="171450" indent="-171450">
              <a:spcAft>
                <a:spcPts val="400"/>
              </a:spcAft>
              <a:buFont typeface="Arial" panose="020B0604020202020204" pitchFamily="34" charset="0"/>
              <a:buChar char="•"/>
            </a:pPr>
            <a:r>
              <a:rPr lang="en-US" sz="1100" dirty="0" smtClean="0">
                <a:solidFill>
                  <a:srgbClr val="FFFFFF"/>
                </a:solidFill>
              </a:rPr>
              <a:t>Gateways to</a:t>
            </a:r>
            <a:r>
              <a:rPr lang="en-US" sz="1100" baseline="0" dirty="0" smtClean="0">
                <a:solidFill>
                  <a:srgbClr val="FFFFFF"/>
                </a:solidFill>
              </a:rPr>
              <a:t> service provider</a:t>
            </a:r>
            <a:r>
              <a:rPr lang="en-US" sz="1100" dirty="0" smtClean="0">
                <a:solidFill>
                  <a:srgbClr val="FFFFFF"/>
                </a:solidFill>
              </a:rPr>
              <a:t> customers</a:t>
            </a:r>
          </a:p>
          <a:p>
            <a:pPr marL="171450" indent="-171450">
              <a:spcAft>
                <a:spcPts val="400"/>
              </a:spcAft>
              <a:buFont typeface="Arial" panose="020B0604020202020204" pitchFamily="34" charset="0"/>
              <a:buChar char="•"/>
            </a:pPr>
            <a:r>
              <a:rPr lang="en-US" sz="1100" dirty="0" smtClean="0">
                <a:solidFill>
                  <a:srgbClr val="FFFFFF"/>
                </a:solidFill>
              </a:rPr>
              <a:t>Deployed in thousands of locations/points of presence</a:t>
            </a:r>
          </a:p>
          <a:p>
            <a:pPr marL="171450" indent="-171450">
              <a:spcAft>
                <a:spcPts val="400"/>
              </a:spcAft>
              <a:buFont typeface="Arial" panose="020B0604020202020204" pitchFamily="34" charset="0"/>
              <a:buChar char="•"/>
            </a:pPr>
            <a:r>
              <a:rPr lang="en-US" sz="1100" dirty="0" smtClean="0">
                <a:solidFill>
                  <a:srgbClr val="FFFFFF"/>
                </a:solidFill>
              </a:rPr>
              <a:t>A competitive edge that communications</a:t>
            </a:r>
            <a:r>
              <a:rPr lang="en-US" sz="1100" baseline="0" dirty="0" smtClean="0">
                <a:solidFill>
                  <a:srgbClr val="FFFFFF"/>
                </a:solidFill>
              </a:rPr>
              <a:t> service providers have </a:t>
            </a:r>
            <a:r>
              <a:rPr lang="en-US" sz="1100" dirty="0" smtClean="0">
                <a:solidFill>
                  <a:srgbClr val="FFFFFF"/>
                </a:solidFill>
              </a:rPr>
              <a:t>over Web providers:</a:t>
            </a:r>
          </a:p>
          <a:p>
            <a:pPr marL="412650" lvl="1" indent="-171450">
              <a:spcAft>
                <a:spcPts val="400"/>
              </a:spcAft>
              <a:buFont typeface="Wingdings" charset="2"/>
              <a:buChar char="ü"/>
            </a:pPr>
            <a:r>
              <a:rPr lang="en-US" sz="1000" dirty="0" smtClean="0">
                <a:solidFill>
                  <a:srgbClr val="FFFFFF"/>
                </a:solidFill>
              </a:rPr>
              <a:t>Closer to customers (latency, delay)</a:t>
            </a:r>
          </a:p>
          <a:p>
            <a:pPr marL="412650" lvl="1" indent="-171450">
              <a:spcAft>
                <a:spcPts val="400"/>
              </a:spcAft>
              <a:buFont typeface="Wingdings" charset="2"/>
              <a:buChar char="ü"/>
            </a:pPr>
            <a:r>
              <a:rPr lang="en-US" sz="1000" dirty="0" smtClean="0">
                <a:solidFill>
                  <a:srgbClr val="FFFFFF"/>
                </a:solidFill>
              </a:rPr>
              <a:t>Localized services</a:t>
            </a:r>
          </a:p>
          <a:p>
            <a:pPr marL="412650" lvl="1" indent="-171450">
              <a:spcAft>
                <a:spcPts val="400"/>
              </a:spcAft>
              <a:buFont typeface="Wingdings" charset="2"/>
              <a:buChar char="ü"/>
            </a:pPr>
            <a:r>
              <a:rPr lang="en-US" sz="1000" dirty="0" smtClean="0">
                <a:solidFill>
                  <a:srgbClr val="FFFFFF"/>
                </a:solidFill>
              </a:rPr>
              <a:t>Secure environments with controlled power and cooling</a:t>
            </a:r>
          </a:p>
          <a:p>
            <a:pPr marL="412650" lvl="1" indent="-171450">
              <a:spcAft>
                <a:spcPts val="400"/>
              </a:spcAft>
              <a:buFont typeface="Wingdings" charset="2"/>
              <a:buChar char="ü"/>
            </a:pPr>
            <a:r>
              <a:rPr lang="en-US" sz="1000" dirty="0" smtClean="0">
                <a:solidFill>
                  <a:srgbClr val="FFFFFF"/>
                </a:solidFill>
              </a:rPr>
              <a:t>Highly distributed so inherently protected against disasters</a:t>
            </a:r>
          </a:p>
          <a:p>
            <a:r>
              <a:rPr lang="en-US" dirty="0" smtClean="0"/>
              <a:t>In fact, these service providers are in the process of re-architecting their central offices into next-generation, automated data centers that leverage NFV and SDN. A recent study from Heavy Reading commissioned by Cisco shows that over 70% of service providers surveyed are in the process of or are planning this central office transformation.</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83631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Software defined service delivery</a:t>
            </a:r>
          </a:p>
          <a:p>
            <a:r>
              <a:rPr lang="en-US" sz="1100" dirty="0" smtClean="0"/>
              <a:t>Portable access (any service any port)</a:t>
            </a:r>
          </a:p>
          <a:p>
            <a:r>
              <a:rPr lang="en-US" sz="1100" dirty="0" smtClean="0"/>
              <a:t>Scalable service architecture</a:t>
            </a:r>
          </a:p>
          <a:p>
            <a:r>
              <a:rPr lang="en-US" sz="1100" dirty="0" smtClean="0"/>
              <a:t>Flexible service delivery </a:t>
            </a:r>
          </a:p>
          <a:p>
            <a:r>
              <a:rPr lang="en-US" sz="1100" dirty="0" smtClean="0"/>
              <a:t>Hardware / Software disaggregation</a:t>
            </a:r>
          </a:p>
          <a:p>
            <a:r>
              <a:rPr lang="en-US" sz="1100" dirty="0" smtClean="0"/>
              <a:t>Service / hardware disaggregation</a:t>
            </a:r>
          </a:p>
          <a:p>
            <a:endParaRPr lang="en-US" sz="1100" dirty="0" smtClean="0"/>
          </a:p>
          <a:p>
            <a:pPr marL="0" indent="0">
              <a:buNone/>
            </a:pPr>
            <a:r>
              <a:rPr lang="en-US" sz="1100" b="1" kern="1200" dirty="0" smtClean="0">
                <a:solidFill>
                  <a:schemeClr val="tx1"/>
                </a:solidFill>
                <a:effectLst/>
              </a:rPr>
              <a:t>Cloud-Scale Networking </a:t>
            </a:r>
            <a:r>
              <a:rPr lang="en-US" sz="1100" kern="1200" dirty="0" smtClean="0">
                <a:solidFill>
                  <a:schemeClr val="tx1"/>
                </a:solidFill>
                <a:effectLst/>
              </a:rPr>
              <a:t>helps pave the path to </a:t>
            </a:r>
            <a:r>
              <a:rPr lang="en-US" sz="1100" b="1" kern="1200" dirty="0" smtClean="0">
                <a:solidFill>
                  <a:schemeClr val="tx1"/>
                </a:solidFill>
                <a:effectLst/>
              </a:rPr>
              <a:t>central office transformation </a:t>
            </a:r>
            <a:r>
              <a:rPr lang="en-US" sz="1100" kern="1200" dirty="0" smtClean="0">
                <a:solidFill>
                  <a:schemeClr val="tx1"/>
                </a:solidFill>
                <a:effectLst/>
              </a:rPr>
              <a:t>by focusing on several key </a:t>
            </a:r>
            <a:r>
              <a:rPr lang="en-US" sz="1100" b="1" kern="1200" dirty="0" smtClean="0">
                <a:solidFill>
                  <a:schemeClr val="tx1"/>
                </a:solidFill>
                <a:effectLst/>
              </a:rPr>
              <a:t>tenets</a:t>
            </a:r>
            <a:r>
              <a:rPr lang="en-US" sz="1100" kern="1200" dirty="0" smtClean="0">
                <a:solidFill>
                  <a:schemeClr val="tx1"/>
                </a:solidFill>
                <a:effectLst/>
              </a:rPr>
              <a:t>:</a:t>
            </a:r>
          </a:p>
          <a:p>
            <a:pPr marL="0" indent="0">
              <a:buNone/>
            </a:pPr>
            <a:r>
              <a:rPr lang="en-US" sz="1100" kern="1200" baseline="0" dirty="0" smtClean="0">
                <a:solidFill>
                  <a:schemeClr val="tx1"/>
                </a:solidFill>
                <a:effectLst/>
              </a:rPr>
              <a:t>  - </a:t>
            </a:r>
            <a:r>
              <a:rPr lang="en-US" sz="1100" b="1" kern="1200" dirty="0" smtClean="0">
                <a:solidFill>
                  <a:schemeClr val="tx1"/>
                </a:solidFill>
                <a:effectLst/>
              </a:rPr>
              <a:t>Simplify</a:t>
            </a:r>
            <a:r>
              <a:rPr lang="en-US" sz="1100" kern="1200" dirty="0" smtClean="0">
                <a:solidFill>
                  <a:schemeClr val="tx1"/>
                </a:solidFill>
                <a:effectLst/>
              </a:rPr>
              <a:t> – by consolidating the number of data and control plane protocols</a:t>
            </a:r>
          </a:p>
          <a:p>
            <a:pPr marL="0" indent="0">
              <a:buNone/>
            </a:pPr>
            <a:r>
              <a:rPr lang="en-US" sz="1100" kern="1200" baseline="0" dirty="0" smtClean="0">
                <a:solidFill>
                  <a:schemeClr val="tx1"/>
                </a:solidFill>
                <a:effectLst/>
              </a:rPr>
              <a:t>  - </a:t>
            </a:r>
            <a:r>
              <a:rPr lang="en-US" sz="1100" b="1" kern="1200" dirty="0" smtClean="0">
                <a:solidFill>
                  <a:schemeClr val="tx1"/>
                </a:solidFill>
                <a:effectLst/>
              </a:rPr>
              <a:t>Automate</a:t>
            </a:r>
            <a:r>
              <a:rPr lang="en-US" sz="1100" kern="1200" dirty="0" smtClean="0">
                <a:solidFill>
                  <a:schemeClr val="tx1"/>
                </a:solidFill>
                <a:effectLst/>
              </a:rPr>
              <a:t> – by making network operations more proactive from reactive</a:t>
            </a:r>
          </a:p>
          <a:p>
            <a:pPr marL="0" indent="0">
              <a:buNone/>
            </a:pPr>
            <a:r>
              <a:rPr lang="en-US" sz="1100" kern="1200" baseline="0" dirty="0" smtClean="0">
                <a:solidFill>
                  <a:schemeClr val="tx1"/>
                </a:solidFill>
                <a:effectLst/>
              </a:rPr>
              <a:t>  - </a:t>
            </a:r>
            <a:r>
              <a:rPr lang="en-US" sz="1100" b="1" kern="1200" dirty="0" smtClean="0">
                <a:solidFill>
                  <a:schemeClr val="tx1"/>
                </a:solidFill>
                <a:effectLst/>
              </a:rPr>
              <a:t>Virtualize</a:t>
            </a:r>
            <a:r>
              <a:rPr lang="en-US" sz="1100" kern="1200" dirty="0" smtClean="0">
                <a:solidFill>
                  <a:schemeClr val="tx1"/>
                </a:solidFill>
                <a:effectLst/>
              </a:rPr>
              <a:t> – by leveraging NFV for faster service creation</a:t>
            </a:r>
          </a:p>
          <a:p>
            <a:pPr marL="0" indent="0">
              <a:buNone/>
            </a:pPr>
            <a:endParaRPr lang="en-US" sz="1100" kern="1200" dirty="0" smtClean="0">
              <a:solidFill>
                <a:schemeClr val="tx1"/>
              </a:solidFill>
              <a:effectLst/>
            </a:endParaRPr>
          </a:p>
          <a:p>
            <a:pPr marL="0" indent="0">
              <a:buNone/>
            </a:pPr>
            <a:r>
              <a:rPr lang="en-US" sz="1100" kern="1200" dirty="0" smtClean="0">
                <a:solidFill>
                  <a:schemeClr val="tx1"/>
                </a:solidFill>
                <a:effectLst/>
              </a:rPr>
              <a:t>This approach</a:t>
            </a:r>
            <a:r>
              <a:rPr lang="en-US" sz="1100" kern="1200" baseline="0" dirty="0" smtClean="0">
                <a:solidFill>
                  <a:schemeClr val="tx1"/>
                </a:solidFill>
                <a:effectLst/>
              </a:rPr>
              <a:t> ultimately helps service providers drive greater </a:t>
            </a:r>
            <a:r>
              <a:rPr lang="en-US" sz="1100" b="1" kern="1200" baseline="0" dirty="0" smtClean="0">
                <a:solidFill>
                  <a:schemeClr val="tx1"/>
                </a:solidFill>
                <a:effectLst/>
              </a:rPr>
              <a:t>efficiency</a:t>
            </a:r>
            <a:r>
              <a:rPr lang="en-US" sz="1100" kern="1200" baseline="0" dirty="0" smtClean="0">
                <a:solidFill>
                  <a:schemeClr val="tx1"/>
                </a:solidFill>
                <a:effectLst/>
              </a:rPr>
              <a:t>, </a:t>
            </a:r>
            <a:r>
              <a:rPr lang="en-US" sz="1100" b="1" kern="1200" baseline="0" dirty="0" smtClean="0">
                <a:solidFill>
                  <a:schemeClr val="tx1"/>
                </a:solidFill>
                <a:effectLst/>
              </a:rPr>
              <a:t>agility</a:t>
            </a:r>
            <a:r>
              <a:rPr lang="en-US" sz="1100" kern="1200" baseline="0" dirty="0" smtClean="0">
                <a:solidFill>
                  <a:schemeClr val="tx1"/>
                </a:solidFill>
                <a:effectLst/>
              </a:rPr>
              <a:t>, and </a:t>
            </a:r>
            <a:r>
              <a:rPr lang="en-US" sz="1100" b="1" kern="1200" baseline="0" dirty="0" smtClean="0">
                <a:solidFill>
                  <a:schemeClr val="tx1"/>
                </a:solidFill>
                <a:effectLst/>
              </a:rPr>
              <a:t>innovation</a:t>
            </a:r>
            <a:r>
              <a:rPr lang="en-US" sz="1100" kern="1200" baseline="0" dirty="0" smtClean="0">
                <a:solidFill>
                  <a:schemeClr val="tx1"/>
                </a:solidFill>
                <a:effectLst/>
              </a:rPr>
              <a:t> from the network.</a:t>
            </a:r>
            <a:endParaRPr lang="en-US" sz="1100" kern="1200" dirty="0" smtClean="0">
              <a:solidFill>
                <a:schemeClr val="tx1"/>
              </a:solidFill>
              <a:effectLst/>
            </a:endParaRPr>
          </a:p>
          <a:p>
            <a:pPr marL="0" indent="0">
              <a:buNone/>
            </a:pPr>
            <a:endParaRPr lang="en-US" sz="1100" kern="1200" dirty="0" smtClean="0">
              <a:solidFill>
                <a:schemeClr val="tx1"/>
              </a:solidFill>
              <a:effectLst/>
            </a:endParaRPr>
          </a:p>
          <a:p>
            <a:pPr marL="0" indent="0">
              <a:buNone/>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latin typeface="Arial" panose="020B0604020202020204" pitchFamily="34" charset="0"/>
              </a:rPr>
              <a:pPr/>
              <a:t>5</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79201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connectivity is Via MPLS over BGP-LU</a:t>
            </a:r>
            <a:r>
              <a:rPr lang="en-US" baseline="0" dirty="0" smtClean="0"/>
              <a:t> </a:t>
            </a:r>
            <a:r>
              <a:rPr lang="en-US" dirty="0" smtClean="0"/>
              <a:t>SR</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9</a:t>
            </a:fld>
            <a:endParaRPr lang="en-US"/>
          </a:p>
        </p:txBody>
      </p:sp>
    </p:spTree>
    <p:extLst>
      <p:ext uri="{BB962C8B-B14F-4D97-AF65-F5344CB8AC3E}">
        <p14:creationId xmlns:p14="http://schemas.microsoft.com/office/powerpoint/2010/main" val="2094936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2285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basic building blocks or segments can be combined in an ordered list to steer packets on any path within the network. A segment list can contain adjacency segments, prefix segments, or a combination of both depending on the forwarding requirements.</a:t>
            </a:r>
          </a:p>
          <a:p>
            <a:r>
              <a:rPr lang="en-GB" dirty="0"/>
              <a:t>In the MPLS implementation a list of segments is a stack of labels that is imposed on the packets to steer these packets on the specified path.</a:t>
            </a:r>
          </a:p>
          <a:p>
            <a:endParaRPr lang="en-GB" dirty="0"/>
          </a:p>
          <a:p>
            <a:r>
              <a:rPr lang="en-GB" dirty="0"/>
              <a:t>@</a:t>
            </a:r>
          </a:p>
          <a:p>
            <a:r>
              <a:rPr lang="en-GB" dirty="0"/>
              <a:t>In the example, node 4 advertises a prefix-SID 16004 with its loopback prefix and an adjacency-SID 24045 with its adjacency to node 5</a:t>
            </a:r>
          </a:p>
          <a:p>
            <a:r>
              <a:rPr lang="en-GB" dirty="0"/>
              <a:t>@</a:t>
            </a:r>
          </a:p>
          <a:p>
            <a:r>
              <a:rPr lang="en-GB" dirty="0"/>
              <a:t>Node1 is programmed to push a label stack (16004, 24045) on the packets of a flow.</a:t>
            </a:r>
          </a:p>
          <a:p>
            <a:r>
              <a:rPr lang="en-GB" dirty="0"/>
              <a:t>@</a:t>
            </a:r>
          </a:p>
          <a:p>
            <a:r>
              <a:rPr lang="en-GB" dirty="0"/>
              <a:t>The top label 16004 steers the traffic on the shortest path to Node 4 using all applicable ECMPs</a:t>
            </a:r>
          </a:p>
          <a:p>
            <a:r>
              <a:rPr lang="en-GB" dirty="0"/>
              <a:t>@</a:t>
            </a:r>
          </a:p>
          <a:p>
            <a:r>
              <a:rPr lang="en-GB" dirty="0"/>
              <a:t>and the next label on the stack, 24045, steers the traffic through an explicit interface to the destination node 5.</a:t>
            </a:r>
          </a:p>
          <a:p>
            <a:endParaRPr lang="en-GB" dirty="0"/>
          </a:p>
          <a:p>
            <a:r>
              <a:rPr lang="en-GB" dirty="0" smtClean="0"/>
              <a:t>It is important to highlight that Node </a:t>
            </a:r>
            <a:r>
              <a:rPr lang="en-GB" dirty="0"/>
              <a:t>1 does not need to signal the path of this flow, and the state information remains constant in the network, regardless of the number of flows that are steered through this </a:t>
            </a:r>
            <a:r>
              <a:rPr lang="en-GB" dirty="0" smtClean="0"/>
              <a:t>network.</a:t>
            </a:r>
          </a:p>
          <a:p>
            <a:endParaRPr lang="en-GB" dirty="0" smtClean="0"/>
          </a:p>
          <a:p>
            <a:r>
              <a:rPr lang="en-GB" dirty="0" smtClean="0"/>
              <a:t>The </a:t>
            </a:r>
            <a:r>
              <a:rPr lang="en-GB" dirty="0"/>
              <a:t>nodes in the network just execute the segment instructions, they simply forward the traffic based on the label stack.</a:t>
            </a:r>
          </a:p>
          <a:p>
            <a:r>
              <a:rPr lang="en-GB" dirty="0" smtClean="0"/>
              <a:t>And to </a:t>
            </a:r>
            <a:r>
              <a:rPr lang="en-GB" dirty="0"/>
              <a:t>enable this functionality, only a single protocol is needed: </a:t>
            </a:r>
            <a:r>
              <a:rPr lang="en-GB" dirty="0" smtClean="0"/>
              <a:t>IS-IS </a:t>
            </a:r>
            <a:r>
              <a:rPr lang="en-GB" dirty="0"/>
              <a:t>or </a:t>
            </a:r>
            <a:r>
              <a:rPr lang="en-GB" dirty="0" smtClean="0"/>
              <a:t>OSPF</a:t>
            </a:r>
          </a:p>
          <a:p>
            <a:endParaRPr lang="en-GB" dirty="0" smtClean="0"/>
          </a:p>
          <a:p>
            <a:r>
              <a:rPr lang="en-GB" dirty="0" smtClean="0"/>
              <a:t>This slide shows the foundation of how</a:t>
            </a:r>
            <a:r>
              <a:rPr lang="en-GB" baseline="0" dirty="0" smtClean="0"/>
              <a:t> Traffic Engineering is performed with Segment Routing. We will cover more of SR-TE in the subsequent sections</a:t>
            </a:r>
            <a:endParaRPr lang="en-GB" dirty="0" smtClean="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16</a:t>
            </a:fld>
            <a:endParaRPr lang="en-US">
              <a:solidFill>
                <a:srgbClr val="000000"/>
              </a:solidFill>
              <a:latin typeface="CiscoSansTT ExtraLight"/>
            </a:endParaRPr>
          </a:p>
        </p:txBody>
      </p:sp>
    </p:spTree>
    <p:extLst>
      <p:ext uri="{BB962C8B-B14F-4D97-AF65-F5344CB8AC3E}">
        <p14:creationId xmlns:p14="http://schemas.microsoft.com/office/powerpoint/2010/main" val="111224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a:t>
            </a:r>
            <a:r>
              <a:rPr lang="en-US" dirty="0" smtClean="0">
                <a:solidFill>
                  <a:schemeClr val="tx2"/>
                </a:solidFill>
              </a:rPr>
              <a:t>BGP-Prefix Segment </a:t>
            </a:r>
            <a:r>
              <a:rPr lang="en-US" dirty="0" smtClean="0"/>
              <a:t>is a segment attached to a BGP prefix</a:t>
            </a:r>
          </a:p>
          <a:p>
            <a:endParaRPr lang="en-US"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dirty="0" smtClean="0"/>
              <a:t>A </a:t>
            </a:r>
            <a:r>
              <a:rPr lang="en-US" dirty="0" smtClean="0">
                <a:solidFill>
                  <a:schemeClr val="tx2"/>
                </a:solidFill>
              </a:rPr>
              <a:t>BGP-Prefix Segment Identifier </a:t>
            </a:r>
            <a:r>
              <a:rPr lang="en-US" dirty="0" smtClean="0"/>
              <a:t>(BGP</a:t>
            </a:r>
            <a:r>
              <a:rPr lang="en-US" baseline="0" dirty="0" smtClean="0"/>
              <a:t> </a:t>
            </a:r>
            <a:r>
              <a:rPr lang="en-US" dirty="0" smtClean="0"/>
              <a:t>Prefix-SID)</a:t>
            </a:r>
            <a:r>
              <a:rPr lang="en-US" baseline="0" dirty="0" smtClean="0"/>
              <a:t> </a:t>
            </a:r>
            <a:r>
              <a:rPr lang="en-US" dirty="0" smtClean="0"/>
              <a:t>steers the traffic along the BGP best-path to its destination</a:t>
            </a:r>
          </a:p>
          <a:p>
            <a:pPr marL="0" marR="0" indent="0" algn="l" defTabSz="609417"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609417" rtl="0" eaLnBrk="1" fontAlgn="auto" latinLnBrk="0" hangingPunct="1">
              <a:lnSpc>
                <a:spcPct val="100000"/>
              </a:lnSpc>
              <a:spcBef>
                <a:spcPts val="0"/>
              </a:spcBef>
              <a:spcAft>
                <a:spcPts val="0"/>
              </a:spcAft>
              <a:buClrTx/>
              <a:buSzTx/>
              <a:buFontTx/>
              <a:buNone/>
              <a:tabLst/>
              <a:defRPr/>
            </a:pPr>
            <a:r>
              <a:rPr lang="en-US" dirty="0" smtClean="0"/>
              <a:t>In this example, if packets with top label 16001</a:t>
            </a:r>
            <a:r>
              <a:rPr lang="en-US" baseline="0" dirty="0" smtClean="0"/>
              <a:t> are injected in node 12, they will be load-balanced (assuming BGP multi-path is enabled) over the ECMP paths 12-10-1 and 12-11-1</a:t>
            </a:r>
            <a:endParaRPr lang="en-US" dirty="0" smtClean="0"/>
          </a:p>
          <a:p>
            <a:endParaRPr lang="en-US" dirty="0" smtClean="0"/>
          </a:p>
          <a:p>
            <a:r>
              <a:rPr lang="en-US" dirty="0" smtClean="0"/>
              <a:t>Like it was the case for the IGP Prefix</a:t>
            </a:r>
            <a:r>
              <a:rPr lang="en-US" baseline="0" dirty="0" smtClean="0"/>
              <a:t> segment, it</a:t>
            </a:r>
            <a:r>
              <a:rPr lang="en-US" dirty="0" smtClean="0"/>
              <a:t> is a global segment and therefore all nodes in the network can correctly execute the instruction of this segment</a:t>
            </a:r>
          </a:p>
          <a:p>
            <a:endParaRPr lang="en-US" dirty="0" smtClean="0"/>
          </a:p>
          <a:p>
            <a:r>
              <a:rPr lang="en-US" dirty="0" smtClean="0"/>
              <a:t>BGP was already capable of distributing IP + label information</a:t>
            </a:r>
            <a:r>
              <a:rPr lang="en-US" baseline="0" dirty="0" smtClean="0"/>
              <a:t> (via RFC 3107). However, a new attribute (the BGP Prefix SID attribute) has been defined in order to signal the BGP Prefix-SID </a:t>
            </a:r>
            <a:endParaRPr lang="en-US" dirty="0" smtClean="0"/>
          </a:p>
          <a:p>
            <a:endParaRPr lang="en-US" dirty="0" smtClean="0"/>
          </a:p>
          <a:p>
            <a:r>
              <a:rPr lang="en-US" dirty="0" smtClean="0"/>
              <a:t>One of the use cases for this</a:t>
            </a:r>
            <a:r>
              <a:rPr lang="en-US" baseline="0" dirty="0" smtClean="0"/>
              <a:t> segment are Data Center fabrics that rely on BGP as an IGP</a:t>
            </a:r>
            <a:endParaRPr lang="en-US"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17</a:t>
            </a:fld>
            <a:endParaRPr lang="en-US">
              <a:solidFill>
                <a:srgbClr val="000000"/>
              </a:solidFill>
              <a:latin typeface="CiscoSansTT ExtraLight"/>
            </a:endParaRPr>
          </a:p>
        </p:txBody>
      </p:sp>
    </p:spTree>
    <p:extLst>
      <p:ext uri="{BB962C8B-B14F-4D97-AF65-F5344CB8AC3E}">
        <p14:creationId xmlns:p14="http://schemas.microsoft.com/office/powerpoint/2010/main" val="23222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579341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5"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6"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79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82228" tIns="45687" rIns="82228" bIns="45687" rtlCol="0" anchor="t" anchorCtr="0">
            <a:noAutofit/>
          </a:bodyPr>
          <a:lstStyle>
            <a:lvl1pPr algn="l" defTabSz="685315" rtl="0" eaLnBrk="1" latinLnBrk="0" hangingPunct="1">
              <a:lnSpc>
                <a:spcPct val="80000"/>
              </a:lnSpc>
              <a:spcBef>
                <a:spcPct val="0"/>
              </a:spcBef>
              <a:buNone/>
              <a:defRPr lang="en-US" sz="2475" b="0" i="0" kern="1200" spc="-75" baseline="0" dirty="0" smtClean="0">
                <a:solidFill>
                  <a:schemeClr val="accent4"/>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121819" tIns="60909" rIns="121819" bIns="60909">
            <a:noAutofit/>
          </a:bodyPr>
          <a:lstStyle>
            <a:lvl1pPr marL="0" indent="0">
              <a:buClr>
                <a:schemeClr val="tx2"/>
              </a:buClr>
              <a:buSzPct val="80000"/>
              <a:buFont typeface="Wingdings" panose="05000000000000000000" pitchFamily="2" charset="2"/>
              <a:buNone/>
              <a:defRPr sz="1575" b="0" i="0">
                <a:solidFill>
                  <a:schemeClr val="tx2"/>
                </a:solidFill>
                <a:latin typeface="+mn-lt"/>
                <a:cs typeface="CiscoSans ExtraLight"/>
              </a:defRPr>
            </a:lvl1pPr>
            <a:lvl2pPr marL="475911" indent="-171331">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121819" tIns="60909" rIns="121819" bIns="60909">
            <a:noAutofit/>
          </a:bodyPr>
          <a:lstStyle>
            <a:lvl1pPr marL="0" indent="0">
              <a:buClr>
                <a:schemeClr val="tx2"/>
              </a:buClr>
              <a:buSzPct val="80000"/>
              <a:buFont typeface="Wingdings" panose="05000000000000000000" pitchFamily="2" charset="2"/>
              <a:buNone/>
              <a:defRPr sz="1575" b="0" i="0">
                <a:solidFill>
                  <a:schemeClr val="tx2"/>
                </a:solidFill>
                <a:latin typeface="+mn-lt"/>
                <a:cs typeface="CiscoSans ExtraLight"/>
              </a:defRPr>
            </a:lvl1pPr>
            <a:lvl2pPr marL="475911" indent="-171331">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121819" tIns="60909" rIns="121819" bIns="60909">
            <a:noAutofit/>
          </a:bodyPr>
          <a:lstStyle>
            <a:lvl1pPr marL="0" marR="0" indent="0" algn="l" defTabSz="685315" rtl="0" eaLnBrk="1" fontAlgn="auto" latinLnBrk="0" hangingPunct="1">
              <a:lnSpc>
                <a:spcPct val="80000"/>
              </a:lnSpc>
              <a:spcBef>
                <a:spcPct val="0"/>
              </a:spcBef>
              <a:spcAft>
                <a:spcPts val="0"/>
              </a:spcAft>
              <a:buClrTx/>
              <a:buSzTx/>
              <a:buFontTx/>
              <a:buNone/>
              <a:tabLst/>
              <a:defRPr lang="en-US" sz="2475" b="0" i="0" kern="1200" spc="-75" baseline="0" dirty="0">
                <a:solidFill>
                  <a:schemeClr val="accent4"/>
                </a:solidFill>
                <a:latin typeface="+mj-lt"/>
                <a:ea typeface="+mj-ea"/>
                <a:cs typeface="CiscoSans Thin"/>
              </a:defRPr>
            </a:lvl1pPr>
          </a:lstStyle>
          <a:p>
            <a:pPr marL="0" marR="0" lvl="0" indent="0" algn="l" defTabSz="685315"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17"/>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5" y="75438"/>
            <a:ext cx="2668457" cy="864108"/>
          </a:xfrm>
          <a:prstGeom prst="rect">
            <a:avLst/>
          </a:prstGeom>
        </p:spPr>
        <p:txBody>
          <a:bodyPr lIns="121819" tIns="60909" rIns="121819" bIns="60909" anchor="b" anchorCtr="0">
            <a:noAutofit/>
          </a:bodyPr>
          <a:lstStyle>
            <a:lvl1pPr marL="0" marR="0" indent="0" algn="l" defTabSz="685315"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31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399" y="75438"/>
            <a:ext cx="2599859" cy="864108"/>
          </a:xfrm>
          <a:prstGeom prst="rect">
            <a:avLst/>
          </a:prstGeom>
        </p:spPr>
        <p:txBody>
          <a:bodyPr lIns="121819" tIns="60909" rIns="121819" bIns="60909" anchor="b" anchorCtr="0">
            <a:noAutofit/>
          </a:bodyPr>
          <a:lstStyle>
            <a:lvl1pPr marL="0" marR="0" indent="0" algn="l" defTabSz="685315"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31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lIns="121819" tIns="60909" rIns="121819" bIns="60909" anchor="b" anchorCtr="0">
            <a:noAutofit/>
          </a:bodyPr>
          <a:lstStyle>
            <a:lvl1pPr marL="0" marR="0" indent="0" algn="l" defTabSz="685315"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31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5" y="1201574"/>
            <a:ext cx="2668457" cy="3336008"/>
          </a:xfrm>
          <a:prstGeom prst="rect">
            <a:avLst/>
          </a:prstGeom>
        </p:spPr>
        <p:txBody>
          <a:bodyPr lIns="121819" tIns="60909" rIns="121819" bIns="60909">
            <a:noAutofit/>
          </a:bodyPr>
          <a:lstStyle>
            <a:lvl1pPr marL="223663" indent="-171315">
              <a:lnSpc>
                <a:spcPct val="95000"/>
              </a:lnSpc>
              <a:spcBef>
                <a:spcPts val="1110"/>
              </a:spcBef>
              <a:buClr>
                <a:schemeClr val="tx2"/>
              </a:buClr>
              <a:buSzPct val="80000"/>
              <a:buFont typeface="Wingdings" panose="05000000000000000000" pitchFamily="2" charset="2"/>
              <a:buChar char="§"/>
              <a:defRPr sz="1575">
                <a:solidFill>
                  <a:schemeClr val="tx2"/>
                </a:solidFill>
                <a:latin typeface="+mn-lt"/>
                <a:cs typeface="CiscoSans ExtraLight"/>
              </a:defRPr>
            </a:lvl1pPr>
            <a:lvl2pPr marL="402901" indent="-190347">
              <a:lnSpc>
                <a:spcPct val="95000"/>
              </a:lnSpc>
              <a:spcBef>
                <a:spcPts val="450"/>
              </a:spcBef>
              <a:buClr>
                <a:schemeClr val="tx2"/>
              </a:buClr>
              <a:buSzPct val="80000"/>
              <a:buFont typeface="Wingdings" panose="05000000000000000000" pitchFamily="2" charset="2"/>
              <a:buChar char="§"/>
              <a:defRPr sz="1425">
                <a:solidFill>
                  <a:schemeClr val="tx2"/>
                </a:solidFill>
                <a:latin typeface="+mn-lt"/>
                <a:cs typeface="CiscoSans ExtraLight"/>
              </a:defRPr>
            </a:lvl2pPr>
            <a:lvl3pPr marL="569453" indent="-166554">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29" indent="-171315">
              <a:buClr>
                <a:schemeClr val="tx2"/>
              </a:buClr>
              <a:buSzPct val="80000"/>
              <a:buFont typeface="Wingdings" panose="05000000000000000000" pitchFamily="2" charset="2"/>
              <a:buChar char="§"/>
              <a:defRPr sz="975">
                <a:solidFill>
                  <a:schemeClr val="tx2"/>
                </a:solidFill>
                <a:latin typeface="+mn-lt"/>
                <a:cs typeface="CiscoSans ExtraLight"/>
              </a:defRPr>
            </a:lvl4pPr>
            <a:lvl5pPr marL="916844" indent="-171315">
              <a:buClr>
                <a:schemeClr val="tx2"/>
              </a:buClr>
              <a:buSzPct val="80000"/>
              <a:buFont typeface="Wingdings" panose="05000000000000000000" pitchFamily="2" charset="2"/>
              <a:buChar char="§"/>
              <a:defRPr sz="900">
                <a:solidFill>
                  <a:schemeClr val="tx2"/>
                </a:solidFill>
                <a:latin typeface="+mn-lt"/>
                <a:cs typeface="CiscoSans ExtraLight"/>
              </a:defRPr>
            </a:lvl5pPr>
            <a:lvl6pPr marL="6919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lIns="121819" tIns="60909" rIns="121819" bIns="60909">
            <a:noAutofit/>
          </a:bodyPr>
          <a:lstStyle>
            <a:lvl1pPr marL="171338" indent="-171338">
              <a:lnSpc>
                <a:spcPct val="95000"/>
              </a:lnSpc>
              <a:spcBef>
                <a:spcPts val="1110"/>
              </a:spcBef>
              <a:buClr>
                <a:schemeClr val="tx2"/>
              </a:buClr>
              <a:buSzPct val="80000"/>
              <a:buFont typeface="Wingdings" panose="05000000000000000000" pitchFamily="2" charset="2"/>
              <a:buChar char="§"/>
              <a:defRPr sz="1575">
                <a:solidFill>
                  <a:schemeClr val="tx2"/>
                </a:solidFill>
                <a:latin typeface="+mn-lt"/>
                <a:cs typeface="CiscoSans ExtraLight"/>
              </a:defRPr>
            </a:lvl1pPr>
            <a:lvl2pPr marL="359712" indent="-215828">
              <a:lnSpc>
                <a:spcPct val="95000"/>
              </a:lnSpc>
              <a:spcBef>
                <a:spcPts val="450"/>
              </a:spcBef>
              <a:buClr>
                <a:schemeClr val="tx2"/>
              </a:buClr>
              <a:buSzPct val="80000"/>
              <a:buFont typeface="Wingdings" panose="05000000000000000000" pitchFamily="2" charset="2"/>
              <a:buChar char="§"/>
              <a:defRPr sz="1425">
                <a:solidFill>
                  <a:schemeClr val="tx2"/>
                </a:solidFill>
                <a:latin typeface="+mn-lt"/>
                <a:cs typeface="CiscoSans ExtraLight"/>
              </a:defRPr>
            </a:lvl2pPr>
            <a:lvl3pPr marL="572628" indent="-171315">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29" indent="-171315">
              <a:buClr>
                <a:schemeClr val="tx2"/>
              </a:buClr>
              <a:buSzPct val="80000"/>
              <a:buFont typeface="Wingdings" panose="05000000000000000000" pitchFamily="2" charset="2"/>
              <a:buChar char="§"/>
              <a:defRPr sz="975">
                <a:solidFill>
                  <a:schemeClr val="tx2"/>
                </a:solidFill>
                <a:latin typeface="+mn-lt"/>
                <a:cs typeface="CiscoSans ExtraLight"/>
              </a:defRPr>
            </a:lvl4pPr>
            <a:lvl5pPr marL="916844" indent="-171315">
              <a:buClr>
                <a:schemeClr val="tx2"/>
              </a:buClr>
              <a:buSzPct val="80000"/>
              <a:buFont typeface="Wingdings" panose="05000000000000000000" pitchFamily="2" charset="2"/>
              <a:buChar char="§"/>
              <a:defRPr sz="900">
                <a:solidFill>
                  <a:schemeClr val="tx2"/>
                </a:solidFill>
                <a:latin typeface="+mn-lt"/>
                <a:cs typeface="CiscoSans ExtraLight"/>
              </a:defRPr>
            </a:lvl5pPr>
            <a:lvl6pPr marL="6919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399" y="1201574"/>
            <a:ext cx="2599859" cy="3336008"/>
          </a:xfrm>
          <a:prstGeom prst="rect">
            <a:avLst/>
          </a:prstGeom>
        </p:spPr>
        <p:txBody>
          <a:bodyPr lIns="121819" tIns="60909" rIns="121819" bIns="60909">
            <a:noAutofit/>
          </a:bodyPr>
          <a:lstStyle>
            <a:lvl1pPr marL="171338" indent="-171338">
              <a:lnSpc>
                <a:spcPct val="95000"/>
              </a:lnSpc>
              <a:spcBef>
                <a:spcPts val="1110"/>
              </a:spcBef>
              <a:buClr>
                <a:schemeClr val="tx2"/>
              </a:buClr>
              <a:buSzPct val="80000"/>
              <a:buFont typeface="Wingdings" panose="05000000000000000000" pitchFamily="2" charset="2"/>
              <a:buChar char="§"/>
              <a:defRPr sz="1575">
                <a:solidFill>
                  <a:schemeClr val="tx2"/>
                </a:solidFill>
                <a:latin typeface="+mn-lt"/>
                <a:cs typeface="CiscoSans ExtraLight"/>
              </a:defRPr>
            </a:lvl1pPr>
            <a:lvl2pPr marL="344204" indent="-176070">
              <a:lnSpc>
                <a:spcPct val="95000"/>
              </a:lnSpc>
              <a:spcBef>
                <a:spcPts val="450"/>
              </a:spcBef>
              <a:buClr>
                <a:schemeClr val="tx2"/>
              </a:buClr>
              <a:buSzPct val="80000"/>
              <a:buFont typeface="Wingdings" panose="05000000000000000000" pitchFamily="2" charset="2"/>
              <a:buChar char="§"/>
              <a:defRPr sz="1425">
                <a:solidFill>
                  <a:schemeClr val="tx2"/>
                </a:solidFill>
                <a:latin typeface="+mn-lt"/>
                <a:cs typeface="CiscoSans ExtraLight"/>
              </a:defRPr>
            </a:lvl2pPr>
            <a:lvl3pPr marL="513945" indent="-171315">
              <a:buClr>
                <a:schemeClr val="tx2"/>
              </a:buClr>
              <a:buSzPct val="80000"/>
              <a:buFont typeface="Wingdings" panose="05000000000000000000" pitchFamily="2" charset="2"/>
              <a:buChar char="§"/>
              <a:defRPr sz="1200">
                <a:solidFill>
                  <a:schemeClr val="tx2"/>
                </a:solidFill>
                <a:latin typeface="+mn-lt"/>
                <a:cs typeface="CiscoSans ExtraLight"/>
              </a:defRPr>
            </a:lvl3pPr>
            <a:lvl4pPr marL="686840" indent="-171315">
              <a:buClr>
                <a:schemeClr val="tx2"/>
              </a:buClr>
              <a:buSzPct val="80000"/>
              <a:buFont typeface="Wingdings" panose="05000000000000000000" pitchFamily="2" charset="2"/>
              <a:buChar char="§"/>
              <a:defRPr sz="975">
                <a:solidFill>
                  <a:schemeClr val="tx2"/>
                </a:solidFill>
                <a:latin typeface="+mn-lt"/>
                <a:cs typeface="CiscoSans ExtraLight"/>
              </a:defRPr>
            </a:lvl4pPr>
            <a:lvl5pPr marL="854973" indent="-168140">
              <a:buClr>
                <a:schemeClr val="tx2"/>
              </a:buClr>
              <a:buSzPct val="80000"/>
              <a:buFont typeface="Wingdings" panose="05000000000000000000" pitchFamily="2" charset="2"/>
              <a:buChar char="§"/>
              <a:defRPr sz="900">
                <a:solidFill>
                  <a:schemeClr val="tx2"/>
                </a:solidFill>
                <a:latin typeface="+mn-lt"/>
                <a:cs typeface="CiscoSans ExtraLight"/>
              </a:defRPr>
            </a:lvl5pPr>
            <a:lvl6pPr marL="691972"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16"/>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16"/>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6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26"/>
            <a:ext cx="8168270" cy="2878673"/>
          </a:xfrm>
          <a:prstGeom prst="rect">
            <a:avLst/>
          </a:prstGeom>
        </p:spPr>
        <p:txBody>
          <a:bodyPr>
            <a:noAutofit/>
          </a:bodyPr>
          <a:lstStyle>
            <a:lvl1pPr marL="399733" indent="-399733"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9808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26"/>
            <a:ext cx="8168270" cy="2878673"/>
          </a:xfrm>
          <a:prstGeom prst="rect">
            <a:avLst/>
          </a:prstGeom>
        </p:spPr>
        <p:txBody>
          <a:bodyPr>
            <a:noAutofit/>
          </a:bodyPr>
          <a:lstStyle>
            <a:lvl1pPr marL="402901" indent="-402901" algn="l">
              <a:lnSpc>
                <a:spcPct val="90000"/>
              </a:lnSpc>
              <a:defRPr sz="6000" b="0" i="1" spc="0" baseline="0">
                <a:gradFill>
                  <a:gsLst>
                    <a:gs pos="33000">
                      <a:srgbClr val="272749"/>
                    </a:gs>
                    <a:gs pos="0">
                      <a:srgbClr val="272749"/>
                    </a:gs>
                    <a:gs pos="93000">
                      <a:srgbClr val="EE402F"/>
                    </a:gs>
                    <a:gs pos="100000">
                      <a:srgbClr val="F37528"/>
                    </a:gs>
                  </a:gsLst>
                  <a:lin ang="0" scaled="0"/>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Tree>
    <p:extLst>
      <p:ext uri="{BB962C8B-B14F-4D97-AF65-F5344CB8AC3E}">
        <p14:creationId xmlns:p14="http://schemas.microsoft.com/office/powerpoint/2010/main" val="150786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4"/>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4"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7" name="Text Placeholder 9"/>
          <p:cNvSpPr>
            <a:spLocks noGrp="1"/>
          </p:cNvSpPr>
          <p:nvPr>
            <p:ph type="body" sz="quarter" idx="11" hasCustomPrompt="1"/>
          </p:nvPr>
        </p:nvSpPr>
        <p:spPr>
          <a:xfrm>
            <a:off x="723286"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bg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6"/>
            <a:ext cx="8168270" cy="2878673"/>
          </a:xfrm>
          <a:prstGeom prst="rect">
            <a:avLst/>
          </a:prstGeom>
        </p:spPr>
        <p:txBody>
          <a:bodyPr>
            <a:noAutofit/>
          </a:bodyPr>
          <a:lstStyle>
            <a:lvl1pPr marL="402901" indent="-402901"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1115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4"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7" name="Text Placeholder 9"/>
          <p:cNvSpPr>
            <a:spLocks noGrp="1"/>
          </p:cNvSpPr>
          <p:nvPr>
            <p:ph type="body" sz="quarter" idx="11" hasCustomPrompt="1"/>
          </p:nvPr>
        </p:nvSpPr>
        <p:spPr>
          <a:xfrm>
            <a:off x="723286"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bg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0" name="Straight Connector 9"/>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6"/>
            <a:ext cx="8168270" cy="2878673"/>
          </a:xfrm>
          <a:prstGeom prst="rect">
            <a:avLst/>
          </a:prstGeom>
        </p:spPr>
        <p:txBody>
          <a:bodyPr>
            <a:noAutofit/>
          </a:bodyPr>
          <a:lstStyle>
            <a:lvl1pPr marL="402901" indent="-402901"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85024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26"/>
            <a:ext cx="8301718" cy="2878673"/>
          </a:xfrm>
          <a:prstGeom prst="rect">
            <a:avLst/>
          </a:prstGeom>
        </p:spPr>
        <p:txBody>
          <a:bodyPr anchor="t" anchorCtr="1">
            <a:noAutofit/>
          </a:bodyPr>
          <a:lstStyle>
            <a:lvl1pPr algn="ctr">
              <a:lnSpc>
                <a:spcPct val="90000"/>
              </a:lnSpc>
              <a:defRPr sz="23025"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Tree>
    <p:extLst>
      <p:ext uri="{BB962C8B-B14F-4D97-AF65-F5344CB8AC3E}">
        <p14:creationId xmlns:p14="http://schemas.microsoft.com/office/powerpoint/2010/main" val="66090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26"/>
            <a:ext cx="8301718" cy="2878673"/>
          </a:xfrm>
          <a:prstGeom prst="rect">
            <a:avLst/>
          </a:prstGeom>
        </p:spPr>
        <p:txBody>
          <a:bodyPr anchor="t" anchorCtr="1">
            <a:noAutofit/>
          </a:bodyPr>
          <a:lstStyle>
            <a:lvl1pPr algn="ctr">
              <a:lnSpc>
                <a:spcPct val="90000"/>
              </a:lnSpc>
              <a:defRPr sz="23025" b="0" i="1" spc="0" baseline="0">
                <a:gradFill>
                  <a:gsLst>
                    <a:gs pos="0">
                      <a:srgbClr val="272749"/>
                    </a:gs>
                    <a:gs pos="100000">
                      <a:srgbClr val="F37527"/>
                    </a:gs>
                    <a:gs pos="34000">
                      <a:srgbClr val="272749"/>
                    </a:gs>
                    <a:gs pos="92000">
                      <a:srgbClr val="EE402F"/>
                    </a:gs>
                  </a:gsLst>
                  <a:lin ang="0" scaled="1"/>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Tree>
    <p:extLst>
      <p:ext uri="{BB962C8B-B14F-4D97-AF65-F5344CB8AC3E}">
        <p14:creationId xmlns:p14="http://schemas.microsoft.com/office/powerpoint/2010/main" val="183802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26"/>
            <a:ext cx="8301718" cy="2878673"/>
          </a:xfrm>
          <a:prstGeom prst="rect">
            <a:avLst/>
          </a:prstGeom>
        </p:spPr>
        <p:txBody>
          <a:bodyPr anchor="t" anchorCtr="1">
            <a:noAutofit/>
          </a:bodyPr>
          <a:lstStyle>
            <a:lvl1pPr algn="ctr">
              <a:lnSpc>
                <a:spcPct val="90000"/>
              </a:lnSpc>
              <a:defRPr sz="23025"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sz="1575" b="0" i="0">
                <a:solidFill>
                  <a:schemeClr val="bg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5"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6"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7" name="Straight Connector 6"/>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72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marL="0" indent="0" algn="l" defTabSz="685343" rtl="0" eaLnBrk="1" latinLnBrk="0" hangingPunct="1">
              <a:lnSpc>
                <a:spcPct val="90000"/>
              </a:lnSpc>
              <a:spcBef>
                <a:spcPct val="0"/>
              </a:spcBef>
              <a:buFont typeface="Arial" panose="020B0604020202020204" pitchFamily="34" charset="0"/>
              <a:buNone/>
              <a:defRPr lang="en-US" sz="4500" b="0" i="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5641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1"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7"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2" name="Straight Connector 11"/>
          <p:cNvCxnSpPr/>
          <p:nvPr userDrawn="1"/>
        </p:nvCxnSpPr>
        <p:spPr>
          <a:xfrm>
            <a:off x="0" y="5057775"/>
            <a:ext cx="9144000" cy="0"/>
          </a:xfrm>
          <a:prstGeom prst="line">
            <a:avLst/>
          </a:prstGeom>
          <a:ln w="177800">
            <a:gradFill>
              <a:gsLst>
                <a:gs pos="93000">
                  <a:schemeClr val="accent5"/>
                </a:gs>
                <a:gs pos="33000">
                  <a:schemeClr val="bg2"/>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439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33000">
              <a:schemeClr val="tx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0"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9" name="Straight Connector 8"/>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7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2"/>
            <a:ext cx="4117446" cy="2265389"/>
          </a:xfrm>
        </p:spPr>
        <p:txBody>
          <a:bodyPr vert="horz" lIns="82232" tIns="45689" rIns="82232" bIns="45689" rtlCol="0" anchor="ctr" anchorCtr="0">
            <a:noAutofit/>
          </a:bodyPr>
          <a:lstStyle>
            <a:lvl1pPr marL="0" indent="0" algn="l" defTabSz="685343" rtl="0" eaLnBrk="1" latinLnBrk="0" hangingPunct="1">
              <a:lnSpc>
                <a:spcPct val="80000"/>
              </a:lnSpc>
              <a:spcBef>
                <a:spcPct val="0"/>
              </a:spcBef>
              <a:buClr>
                <a:schemeClr val="tx1"/>
              </a:buClr>
              <a:buFont typeface="Ciscolight" pitchFamily="2" charset="0"/>
              <a:buNone/>
              <a:defRPr lang="en-US" sz="4500" b="0" kern="1200" spc="0" baseline="0" dirty="0">
                <a:gradFill>
                  <a:gsLst>
                    <a:gs pos="33000">
                      <a:srgbClr val="272749"/>
                    </a:gs>
                    <a:gs pos="0">
                      <a:schemeClr val="tx2"/>
                    </a:gs>
                    <a:gs pos="93000">
                      <a:srgbClr val="EE402F"/>
                    </a:gs>
                    <a:gs pos="100000">
                      <a:srgbClr val="F37527"/>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121819" tIns="60909" rIns="121819" bIns="60909" anchor="ctr" anchorCtr="0">
            <a:noAutofit/>
          </a:bodyPr>
          <a:lstStyle>
            <a:lvl1pPr marL="0" indent="0">
              <a:buFontTx/>
              <a:buNone/>
              <a:defRPr sz="1575"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17"/>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466051"/>
      </p:ext>
    </p:extLst>
  </p:cSld>
  <p:clrMapOvr>
    <a:masterClrMapping/>
  </p:clrMapOvr>
  <p:transition spd="slow">
    <p:wip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57" y="302421"/>
            <a:ext cx="8631329"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121819" tIns="60909" rIns="121819" bIns="60909">
            <a:noAutofit/>
          </a:bodyPr>
          <a:lstStyle>
            <a:lvl1pPr marL="0" indent="0" algn="ctr">
              <a:buNone/>
              <a:defRPr sz="2025"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55"/>
            <a:ext cx="7461250" cy="207749"/>
          </a:xfrm>
          <a:prstGeom prst="rect">
            <a:avLst/>
          </a:prstGeom>
        </p:spPr>
        <p:txBody>
          <a:bodyPr wrap="square" lIns="121819" tIns="60909" rIns="121819" bIns="60909" anchor="b" anchorCtr="0">
            <a:noAutofit/>
          </a:bodyPr>
          <a:lstStyle>
            <a:lvl1pPr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Tree>
    <p:extLst>
      <p:ext uri="{BB962C8B-B14F-4D97-AF65-F5344CB8AC3E}">
        <p14:creationId xmlns:p14="http://schemas.microsoft.com/office/powerpoint/2010/main" val="209228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73" y="302421"/>
            <a:ext cx="8615217"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904" y="1187452"/>
            <a:ext cx="8450261" cy="3043238"/>
          </a:xfrm>
          <a:prstGeom prst="rect">
            <a:avLst/>
          </a:prstGeom>
        </p:spPr>
        <p:txBody>
          <a:bodyPr lIns="121819" tIns="60909" rIns="121819" bIns="60909">
            <a:noAutofit/>
          </a:bodyPr>
          <a:lstStyle>
            <a:lvl1pPr marL="0" indent="0" algn="ctr">
              <a:buNone/>
              <a:defRPr sz="2025"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55"/>
            <a:ext cx="7461250" cy="207749"/>
          </a:xfrm>
          <a:prstGeom prst="rect">
            <a:avLst/>
          </a:prstGeom>
        </p:spPr>
        <p:txBody>
          <a:bodyPr wrap="square" lIns="121819" tIns="60909" rIns="121819" bIns="60909" anchor="b" anchorCtr="0">
            <a:noAutofit/>
          </a:bodyPr>
          <a:lstStyle>
            <a:lvl1pPr marL="0" indent="0" algn="l" defTabSz="603220">
              <a:lnSpc>
                <a:spcPct val="100000"/>
              </a:lnSpc>
              <a:spcBef>
                <a:spcPct val="50000"/>
              </a:spcBef>
              <a:buNone/>
              <a:defRPr lang="en-US" sz="1575" b="0" i="0" kern="1200" dirty="0" smtClean="0">
                <a:solidFill>
                  <a:srgbClr val="FFFFFF"/>
                </a:solidFill>
                <a:latin typeface="+mj-lt"/>
                <a:ea typeface="+mn-ea"/>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8"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9" name="Straight Connector 8"/>
          <p:cNvCxnSpPr/>
          <p:nvPr userDrawn="1"/>
        </p:nvCxnSpPr>
        <p:spPr>
          <a:xfrm>
            <a:off x="0" y="5057775"/>
            <a:ext cx="9144000" cy="0"/>
          </a:xfrm>
          <a:prstGeom prst="line">
            <a:avLst/>
          </a:prstGeom>
          <a:ln w="177800">
            <a:gradFill>
              <a:gsLst>
                <a:gs pos="34000">
                  <a:schemeClr val="tx2"/>
                </a:gs>
                <a:gs pos="93000">
                  <a:schemeClr val="accent5"/>
                </a:gs>
                <a:gs pos="0">
                  <a:schemeClr val="accent1"/>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6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55"/>
            <a:ext cx="7461250" cy="207749"/>
          </a:xfrm>
          <a:prstGeom prst="rect">
            <a:avLst/>
          </a:prstGeom>
        </p:spPr>
        <p:txBody>
          <a:bodyPr wrap="square" lIns="121819" tIns="60909" rIns="121819" bIns="60909" anchor="b" anchorCtr="0">
            <a:noAutofit/>
          </a:bodyPr>
          <a:lstStyle>
            <a:lvl1pPr algn="l" defTabSz="603220">
              <a:lnSpc>
                <a:spcPct val="100000"/>
              </a:lnSpc>
              <a:spcBef>
                <a:spcPct val="50000"/>
              </a:spcBef>
              <a:buNone/>
              <a:defRPr sz="1575" b="0" i="0">
                <a:solidFill>
                  <a:schemeClr val="tx1"/>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73" y="302421"/>
            <a:ext cx="8632053"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121819" tIns="60909" rIns="121819" bIns="60909">
            <a:noAutofit/>
          </a:bodyPr>
          <a:lstStyle>
            <a:lvl1pPr marL="0" indent="0" algn="ctr">
              <a:buNone/>
              <a:defRPr sz="2025"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78944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121819" tIns="60909" rIns="121819" bIns="60909">
            <a:noAutofit/>
          </a:bodyPr>
          <a:lstStyle>
            <a:lvl1pPr marL="0" indent="0" algn="ctr">
              <a:buNone/>
              <a:defRPr sz="2025"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55"/>
            <a:ext cx="7461250" cy="207749"/>
          </a:xfrm>
          <a:prstGeom prst="rect">
            <a:avLst/>
          </a:prstGeom>
        </p:spPr>
        <p:txBody>
          <a:bodyPr wrap="square" lIns="121819" tIns="60909" rIns="121819" bIns="60909" anchor="b" anchorCtr="0">
            <a:noAutofit/>
          </a:bodyPr>
          <a:lstStyle>
            <a:lvl1pPr algn="l" defTabSz="603220">
              <a:lnSpc>
                <a:spcPct val="100000"/>
              </a:lnSpc>
              <a:spcBef>
                <a:spcPct val="50000"/>
              </a:spcBef>
              <a:buNone/>
              <a:defRPr sz="1575" b="0" i="0">
                <a:solidFill>
                  <a:srgbClr val="FFFFFF"/>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9" name="Rectangle 7"/>
          <p:cNvSpPr>
            <a:spLocks noChangeArrowheads="1"/>
          </p:cNvSpPr>
          <p:nvPr userDrawn="1"/>
        </p:nvSpPr>
        <p:spPr bwMode="ltGray">
          <a:xfrm>
            <a:off x="8667314"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0"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22486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21"/>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121819" tIns="60909" rIns="121819" bIns="60909"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08" y="1169322"/>
            <a:ext cx="4016375" cy="3219450"/>
          </a:xfrm>
          <a:prstGeom prst="rect">
            <a:avLst/>
          </a:prstGeom>
        </p:spPr>
        <p:txBody>
          <a:bodyPr vert="horz" lIns="121819" tIns="60909" rIns="121819" bIns="60909">
            <a:noAutofit/>
          </a:bodyPr>
          <a:lstStyle>
            <a:lvl1pPr marL="0" indent="0" algn="ctr">
              <a:buNone/>
              <a:defRPr sz="2025">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190522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121819" tIns="60909" rIns="121819" bIns="60909"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08" y="1169322"/>
            <a:ext cx="4016375" cy="3219450"/>
          </a:xfrm>
          <a:prstGeom prst="rect">
            <a:avLst/>
          </a:prstGeom>
        </p:spPr>
        <p:txBody>
          <a:bodyPr vert="horz" lIns="121819" tIns="60909" rIns="121819" bIns="60909">
            <a:noAutofit/>
          </a:bodyPr>
          <a:lstStyle>
            <a:lvl1pPr marL="0" indent="0" algn="ctr">
              <a:buNone/>
              <a:defRPr sz="2025">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2"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9"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89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121819" tIns="60909" rIns="121819" bIns="60909"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16" y="1169322"/>
            <a:ext cx="4015167" cy="3221261"/>
          </a:xfrm>
          <a:prstGeom prst="rect">
            <a:avLst/>
          </a:prstGeom>
        </p:spPr>
        <p:txBody>
          <a:bodyPr vert="horz" lIns="121819" tIns="60909" rIns="121819" bIns="60909">
            <a:noAutofit/>
          </a:bodyPr>
          <a:lstStyle>
            <a:lvl1pPr marL="0" indent="0" algn="ctr">
              <a:buNone/>
              <a:defRPr sz="2025"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07132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6" y="1169322"/>
            <a:ext cx="4015167" cy="3221261"/>
          </a:xfrm>
          <a:prstGeom prst="rect">
            <a:avLst/>
          </a:prstGeom>
        </p:spPr>
        <p:txBody>
          <a:bodyPr vert="horz" lIns="121819" tIns="60909" rIns="121819" bIns="60909"/>
          <a:lstStyle>
            <a:lvl1pPr marL="0" indent="0" algn="ctr">
              <a:buNone/>
              <a:defRPr sz="2025"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121819" tIns="60909" rIns="121819" bIns="60909"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475"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5"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9"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4" name="Straight Connector 1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239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4"/>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5"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7"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9"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3" name="Picture Placeholder 2"/>
          <p:cNvSpPr>
            <a:spLocks noGrp="1"/>
          </p:cNvSpPr>
          <p:nvPr>
            <p:ph type="pic" sz="quarter" idx="10" hasCustomPrompt="1"/>
          </p:nvPr>
        </p:nvSpPr>
        <p:spPr>
          <a:xfrm>
            <a:off x="4778525" y="1169322"/>
            <a:ext cx="4015167" cy="3221261"/>
          </a:xfrm>
          <a:prstGeom prst="rect">
            <a:avLst/>
          </a:prstGeom>
        </p:spPr>
        <p:txBody>
          <a:bodyPr vert="horz" lIns="121819" tIns="60909" rIns="121819" bIns="60909">
            <a:noAutofit/>
          </a:bodyPr>
          <a:lstStyle>
            <a:lvl1pPr marL="0" indent="0" algn="ctr">
              <a:buNone/>
              <a:defRPr sz="2025"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121819" tIns="60909" rIns="121819" bIns="60909"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6" name="Straight Connector 15"/>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31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07" y="233363"/>
            <a:ext cx="3267861" cy="1995489"/>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40" y="233363"/>
            <a:ext cx="3302001" cy="1995489"/>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81" y="2271730"/>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30"/>
            <a:ext cx="2537420" cy="2594201"/>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30"/>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30"/>
            <a:ext cx="4028516" cy="2594201"/>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61"/>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9" tIns="34265" rIns="68529" bIns="34265" rtlCol="0" anchor="ctr"/>
          <a:lstStyle/>
          <a:p>
            <a:pPr algn="ctr" defTabSz="456835" fontAlgn="auto">
              <a:spcBef>
                <a:spcPts val="0"/>
              </a:spcBef>
              <a:spcAft>
                <a:spcPts val="0"/>
              </a:spcAft>
            </a:pPr>
            <a:endParaRPr lang="en-US" sz="1425">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22" name="Rectangle 7"/>
          <p:cNvSpPr>
            <a:spLocks noChangeArrowheads="1"/>
          </p:cNvSpPr>
          <p:nvPr userDrawn="1"/>
        </p:nvSpPr>
        <p:spPr bwMode="ltGray">
          <a:xfrm>
            <a:off x="8667314"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9"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2070320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456835" fontAlgn="auto">
              <a:spcBef>
                <a:spcPts val="0"/>
              </a:spcBef>
              <a:spcAft>
                <a:spcPts val="0"/>
              </a:spcAft>
            </a:pPr>
            <a:endParaRPr lang="en-US" sz="1425">
              <a:solidFill>
                <a:srgbClr val="FFFFFF"/>
              </a:solidFill>
              <a:latin typeface="CiscoSansTT ExtraLight"/>
            </a:endParaRPr>
          </a:p>
        </p:txBody>
      </p:sp>
      <p:sp>
        <p:nvSpPr>
          <p:cNvPr id="23" name="Rectangle 22"/>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456835" fontAlgn="auto">
              <a:spcBef>
                <a:spcPts val="0"/>
              </a:spcBef>
              <a:spcAft>
                <a:spcPts val="0"/>
              </a:spcAft>
            </a:pPr>
            <a:endParaRPr lang="en-US" sz="1425">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lIns="121819" tIns="60909" rIns="121819" bIns="60909"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25">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7308" y="4912288"/>
            <a:ext cx="214061" cy="154478"/>
          </a:xfrm>
          <a:prstGeom prst="rect">
            <a:avLst/>
          </a:prstGeom>
          <a:noFill/>
          <a:ln w="9525" algn="ctr">
            <a:noFill/>
            <a:miter lim="800000"/>
            <a:headEnd/>
            <a:tailEnd/>
          </a:ln>
          <a:effectLst/>
        </p:spPr>
        <p:txBody>
          <a:bodyPr wrap="none" lIns="61545" tIns="30772" rIns="61545" bIns="30772" anchor="b">
            <a:spAutoFit/>
          </a:bodyPr>
          <a:lstStyle/>
          <a:p>
            <a:pPr algn="r" defTabSz="610383" fontAlgn="auto">
              <a:spcBef>
                <a:spcPts val="0"/>
              </a:spcBef>
              <a:spcAft>
                <a:spcPts val="0"/>
              </a:spcAft>
            </a:pPr>
            <a:fld id="{DFCF27A5-1A5B-48D3-A060-2758FFBB1ADD}" type="slidenum">
              <a:rPr lang="en-US" sz="600">
                <a:solidFill>
                  <a:srgbClr val="272848"/>
                </a:solidFill>
                <a:latin typeface="CiscoSansTT Light"/>
                <a:ea typeface="ＭＳ Ｐゴシック" charset="0"/>
                <a:cs typeface="ＭＳ Ｐゴシック" charset="0"/>
              </a:rPr>
              <a:pPr algn="r" defTabSz="610383" fontAlgn="auto">
                <a:spcBef>
                  <a:spcPts val="0"/>
                </a:spcBef>
                <a:spcAft>
                  <a:spcPts val="0"/>
                </a:spcAft>
              </a:pPr>
              <a:t>‹#›</a:t>
            </a:fld>
            <a:endParaRPr lang="en-US" sz="600" dirty="0">
              <a:solidFill>
                <a:srgbClr val="272848"/>
              </a:solidFill>
              <a:latin typeface="CiscoSansTT Light"/>
              <a:ea typeface="ＭＳ Ｐゴシック" charset="0"/>
              <a:cs typeface="ＭＳ Ｐゴシック" charset="0"/>
            </a:endParaRPr>
          </a:p>
        </p:txBody>
      </p:sp>
      <p:sp>
        <p:nvSpPr>
          <p:cNvPr id="15"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6" name="Rectangle 7"/>
          <p:cNvSpPr>
            <a:spLocks noChangeArrowheads="1"/>
          </p:cNvSpPr>
          <p:nvPr userDrawn="1"/>
        </p:nvSpPr>
        <p:spPr bwMode="ltGray">
          <a:xfrm>
            <a:off x="8667313"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4"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47724323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456835" fontAlgn="auto">
              <a:spcBef>
                <a:spcPts val="0"/>
              </a:spcBef>
              <a:spcAft>
                <a:spcPts val="0"/>
              </a:spcAft>
            </a:pPr>
            <a:endParaRPr lang="en-US" sz="1425">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91376" tIns="45689" rIns="91376" bIns="45689" rtlCol="0" anchor="ctr" anchorCtr="0">
            <a:normAutofit/>
          </a:bodyPr>
          <a:lstStyle>
            <a:lvl1pPr marL="0" indent="0" algn="ctr" defTabSz="68534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343"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8" y="4916667"/>
            <a:ext cx="3420515" cy="154478"/>
          </a:xfrm>
          <a:prstGeom prst="rect">
            <a:avLst/>
          </a:prstGeom>
          <a:noFill/>
          <a:ln w="9525">
            <a:noFill/>
            <a:miter lim="800000"/>
            <a:headEnd/>
            <a:tailEnd/>
          </a:ln>
          <a:effectLst/>
        </p:spPr>
        <p:txBody>
          <a:bodyPr wrap="square" lIns="61545" tIns="30772" rIns="61545" bIns="30772" anchor="b" anchorCtr="0">
            <a:spAutoFit/>
          </a:bodyPr>
          <a:lstStyle/>
          <a:p>
            <a:pPr defTabSz="610383" fontAlgn="auto">
              <a:spcBef>
                <a:spcPts val="0"/>
              </a:spcBef>
              <a:spcAft>
                <a:spcPts val="0"/>
              </a:spcAft>
            </a:pPr>
            <a:r>
              <a:rPr lang="en-US" sz="600" dirty="0" smtClean="0">
                <a:solidFill>
                  <a:srgbClr val="272848"/>
                </a:solidFill>
                <a:latin typeface="CiscoSansTT Light"/>
                <a:ea typeface="ＭＳ Ｐゴシック" charset="0"/>
                <a:cs typeface="ＭＳ Ｐゴシック" charset="0"/>
              </a:rPr>
              <a:t>© 2013  Cisco and/or its affiliates. All rights reserved.</a:t>
            </a:r>
            <a:endParaRPr lang="en-US" sz="600" dirty="0">
              <a:solidFill>
                <a:srgbClr val="272848"/>
              </a:solidFill>
              <a:latin typeface="CiscoSansTT Light"/>
              <a:ea typeface="ＭＳ Ｐゴシック" charset="0"/>
              <a:cs typeface="ＭＳ Ｐゴシック" charset="0"/>
            </a:endParaRPr>
          </a:p>
        </p:txBody>
      </p:sp>
      <p:sp>
        <p:nvSpPr>
          <p:cNvPr id="10" name="Rectangle 7"/>
          <p:cNvSpPr>
            <a:spLocks noChangeArrowheads="1"/>
          </p:cNvSpPr>
          <p:nvPr userDrawn="1"/>
        </p:nvSpPr>
        <p:spPr bwMode="ltGray">
          <a:xfrm>
            <a:off x="8667308" y="4912288"/>
            <a:ext cx="214061" cy="154478"/>
          </a:xfrm>
          <a:prstGeom prst="rect">
            <a:avLst/>
          </a:prstGeom>
          <a:noFill/>
          <a:ln w="9525" algn="ctr">
            <a:noFill/>
            <a:miter lim="800000"/>
            <a:headEnd/>
            <a:tailEnd/>
          </a:ln>
          <a:effectLst/>
        </p:spPr>
        <p:txBody>
          <a:bodyPr wrap="none" lIns="61545" tIns="30772" rIns="61545" bIns="30772" anchor="b">
            <a:spAutoFit/>
          </a:bodyPr>
          <a:lstStyle/>
          <a:p>
            <a:pPr algn="r" defTabSz="610383" fontAlgn="auto">
              <a:spcBef>
                <a:spcPts val="0"/>
              </a:spcBef>
              <a:spcAft>
                <a:spcPts val="0"/>
              </a:spcAft>
            </a:pPr>
            <a:fld id="{DFCF27A5-1A5B-48D3-A060-2758FFBB1ADD}" type="slidenum">
              <a:rPr lang="en-US" sz="600">
                <a:solidFill>
                  <a:srgbClr val="272848"/>
                </a:solidFill>
                <a:latin typeface="CiscoSansTT Light"/>
                <a:ea typeface="ＭＳ Ｐゴシック" charset="0"/>
                <a:cs typeface="ＭＳ Ｐゴシック" charset="0"/>
              </a:rPr>
              <a:pPr algn="r" defTabSz="610383" fontAlgn="auto">
                <a:spcBef>
                  <a:spcPts val="0"/>
                </a:spcBef>
                <a:spcAft>
                  <a:spcPts val="0"/>
                </a:spcAft>
              </a:pPr>
              <a:t>‹#›</a:t>
            </a:fld>
            <a:endParaRPr lang="en-US" sz="600" dirty="0">
              <a:solidFill>
                <a:srgbClr val="272848"/>
              </a:solidFill>
              <a:latin typeface="CiscoSansTT Light"/>
              <a:ea typeface="ＭＳ Ｐゴシック" charset="0"/>
              <a:cs typeface="ＭＳ Ｐゴシック" charset="0"/>
            </a:endParaRPr>
          </a:p>
        </p:txBody>
      </p:sp>
      <p:sp>
        <p:nvSpPr>
          <p:cNvPr id="14"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5" name="Rectangle 7"/>
          <p:cNvSpPr>
            <a:spLocks noChangeArrowheads="1"/>
          </p:cNvSpPr>
          <p:nvPr userDrawn="1"/>
        </p:nvSpPr>
        <p:spPr bwMode="ltGray">
          <a:xfrm>
            <a:off x="8667313"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1"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115575272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456835" fontAlgn="auto">
              <a:spcBef>
                <a:spcPts val="0"/>
              </a:spcBef>
              <a:spcAft>
                <a:spcPts val="0"/>
              </a:spcAft>
            </a:pPr>
            <a:endParaRPr lang="en-US" sz="1425">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121819" tIns="60909" rIns="121819" bIns="60909"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46"/>
            <a:ext cx="4349918" cy="813985"/>
          </a:xfrm>
        </p:spPr>
        <p:txBody>
          <a:bodyPr anchor="t">
            <a:noAutofit/>
          </a:bodyPr>
          <a:lstStyle>
            <a:lvl1pPr>
              <a:lnSpc>
                <a:spcPct val="90000"/>
              </a:lnSpc>
              <a:defRPr sz="2475">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82" y="4916667"/>
            <a:ext cx="3420515" cy="154478"/>
          </a:xfrm>
          <a:prstGeom prst="rect">
            <a:avLst/>
          </a:prstGeom>
          <a:noFill/>
          <a:ln w="9525">
            <a:noFill/>
            <a:miter lim="800000"/>
            <a:headEnd/>
            <a:tailEnd/>
          </a:ln>
          <a:effectLst/>
        </p:spPr>
        <p:txBody>
          <a:bodyPr wrap="square" lIns="61545" tIns="30772" rIns="61545" bIns="30772" anchor="b" anchorCtr="0">
            <a:spAutoFit/>
          </a:bodyPr>
          <a:lstStyle/>
          <a:p>
            <a:pPr defTabSz="610383" fontAlgn="auto">
              <a:spcBef>
                <a:spcPts val="0"/>
              </a:spcBef>
              <a:spcAft>
                <a:spcPts val="0"/>
              </a:spcAft>
            </a:pPr>
            <a:r>
              <a:rPr lang="en-US" sz="600" dirty="0" smtClean="0">
                <a:solidFill>
                  <a:srgbClr val="272848"/>
                </a:solidFill>
                <a:latin typeface="CiscoSansTT Light"/>
                <a:ea typeface="ＭＳ Ｐゴシック" charset="0"/>
                <a:cs typeface="ＭＳ Ｐゴシック" charset="0"/>
              </a:rPr>
              <a:t>© 2013  Cisco and/or its affiliates. All rights reserved.</a:t>
            </a:r>
            <a:endParaRPr lang="en-US" sz="600" dirty="0">
              <a:solidFill>
                <a:srgbClr val="272848"/>
              </a:solidFill>
              <a:latin typeface="CiscoSansTT Light"/>
              <a:ea typeface="ＭＳ Ｐゴシック" charset="0"/>
              <a:cs typeface="ＭＳ Ｐゴシック" charset="0"/>
            </a:endParaRPr>
          </a:p>
        </p:txBody>
      </p:sp>
      <p:sp>
        <p:nvSpPr>
          <p:cNvPr id="10" name="Rectangle 7"/>
          <p:cNvSpPr>
            <a:spLocks noChangeArrowheads="1"/>
          </p:cNvSpPr>
          <p:nvPr userDrawn="1"/>
        </p:nvSpPr>
        <p:spPr bwMode="ltGray">
          <a:xfrm>
            <a:off x="8667308" y="4912288"/>
            <a:ext cx="214061" cy="154478"/>
          </a:xfrm>
          <a:prstGeom prst="rect">
            <a:avLst/>
          </a:prstGeom>
          <a:noFill/>
          <a:ln w="9525" algn="ctr">
            <a:noFill/>
            <a:miter lim="800000"/>
            <a:headEnd/>
            <a:tailEnd/>
          </a:ln>
          <a:effectLst/>
        </p:spPr>
        <p:txBody>
          <a:bodyPr wrap="none" lIns="61545" tIns="30772" rIns="61545" bIns="30772" anchor="b">
            <a:spAutoFit/>
          </a:bodyPr>
          <a:lstStyle/>
          <a:p>
            <a:pPr algn="r" defTabSz="610383" fontAlgn="auto">
              <a:spcBef>
                <a:spcPts val="0"/>
              </a:spcBef>
              <a:spcAft>
                <a:spcPts val="0"/>
              </a:spcAft>
            </a:pPr>
            <a:fld id="{DFCF27A5-1A5B-48D3-A060-2758FFBB1ADD}" type="slidenum">
              <a:rPr lang="en-US" sz="600">
                <a:solidFill>
                  <a:srgbClr val="272848"/>
                </a:solidFill>
                <a:latin typeface="CiscoSansTT Light"/>
                <a:ea typeface="ＭＳ Ｐゴシック" charset="0"/>
                <a:cs typeface="ＭＳ Ｐゴシック" charset="0"/>
              </a:rPr>
              <a:pPr algn="r" defTabSz="610383" fontAlgn="auto">
                <a:spcBef>
                  <a:spcPts val="0"/>
                </a:spcBef>
                <a:spcAft>
                  <a:spcPts val="0"/>
                </a:spcAft>
              </a:pPr>
              <a:t>‹#›</a:t>
            </a:fld>
            <a:endParaRPr lang="en-US" sz="600" dirty="0">
              <a:solidFill>
                <a:srgbClr val="272848"/>
              </a:solidFill>
              <a:latin typeface="CiscoSansTT Light"/>
              <a:ea typeface="ＭＳ Ｐゴシック" charset="0"/>
              <a:cs typeface="ＭＳ Ｐゴシック" charset="0"/>
            </a:endParaRPr>
          </a:p>
        </p:txBody>
      </p:sp>
      <p:sp>
        <p:nvSpPr>
          <p:cNvPr id="11"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12" name="Rectangle 7"/>
          <p:cNvSpPr>
            <a:spLocks noChangeArrowheads="1"/>
          </p:cNvSpPr>
          <p:nvPr userDrawn="1"/>
        </p:nvSpPr>
        <p:spPr bwMode="ltGray">
          <a:xfrm>
            <a:off x="8667313"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4"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148675384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121819" tIns="60909" rIns="121819" bIns="60909"/>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893751790"/>
      </p:ext>
    </p:extLst>
  </p:cSld>
  <p:clrMapOvr>
    <a:masterClrMapping/>
  </p:clrMapOvr>
  <p:transition spd="slow">
    <p:wip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24" y="240631"/>
            <a:ext cx="8447031" cy="4408370"/>
          </a:xfrm>
          <a:prstGeom prst="rect">
            <a:avLst/>
          </a:prstGeom>
        </p:spPr>
        <p:txBody>
          <a:bodyPr vert="horz" lIns="121819" tIns="60909" rIns="121819" bIns="60909"/>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300506659"/>
      </p:ext>
    </p:extLst>
  </p:cSld>
  <p:clrMapOvr>
    <a:masterClrMapping/>
  </p:clrMapOvr>
  <p:transition spd="slow">
    <p:wip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144000" cy="4963886"/>
          </a:xfrm>
          <a:prstGeom prst="rect">
            <a:avLst/>
          </a:prstGeom>
        </p:spPr>
        <p:txBody>
          <a:bodyPr vert="horz" lIns="121819" tIns="60909" rIns="121819" bIns="60909"/>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203548"/>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72" tIns="45687" rIns="91372" bIns="45687" rtlCol="0" anchor="ctr">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38" name="Rectangle 7"/>
          <p:cNvSpPr>
            <a:spLocks noChangeArrowheads="1"/>
          </p:cNvSpPr>
          <p:nvPr userDrawn="1"/>
        </p:nvSpPr>
        <p:spPr bwMode="ltGray">
          <a:xfrm>
            <a:off x="8667314"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39"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1541193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72" tIns="45687" rIns="91372" bIns="45687" rtlCol="0" anchor="ctr">
            <a:normAutofit/>
          </a:bodyPr>
          <a:lstStyle>
            <a:lvl1pPr marL="0" indent="0" algn="ctr" defTabSz="685315"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75886" y="4932162"/>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22" name="Rectangle 7"/>
          <p:cNvSpPr>
            <a:spLocks noChangeArrowheads="1"/>
          </p:cNvSpPr>
          <p:nvPr userDrawn="1"/>
        </p:nvSpPr>
        <p:spPr bwMode="ltGray">
          <a:xfrm>
            <a:off x="8667314" y="4929086"/>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6" name="Rectangle 4"/>
          <p:cNvSpPr>
            <a:spLocks noChangeArrowheads="1"/>
          </p:cNvSpPr>
          <p:nvPr userDrawn="1"/>
        </p:nvSpPr>
        <p:spPr bwMode="ltGray">
          <a:xfrm>
            <a:off x="292059" y="4916655"/>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spTree>
    <p:extLst>
      <p:ext uri="{BB962C8B-B14F-4D97-AF65-F5344CB8AC3E}">
        <p14:creationId xmlns:p14="http://schemas.microsoft.com/office/powerpoint/2010/main" val="1865955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8"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9" name="Straight Connector 8"/>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7742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4"/>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9"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0044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33000">
              <a:schemeClr val="bg2"/>
            </a:gs>
            <a:gs pos="0">
              <a:srgbClr val="272749"/>
            </a:gs>
            <a:gs pos="93000">
              <a:srgbClr val="EE402F"/>
            </a:gs>
            <a:gs pos="100000">
              <a:srgbClr val="F37528"/>
            </a:gs>
          </a:gsLst>
          <a:lin ang="120000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9"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51158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38510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20"/>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grpSp>
    </p:spTree>
    <p:extLst>
      <p:ext uri="{BB962C8B-B14F-4D97-AF65-F5344CB8AC3E}">
        <p14:creationId xmlns:p14="http://schemas.microsoft.com/office/powerpoint/2010/main" val="1516051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2300028"/>
            <a:ext cx="2287652" cy="646254"/>
          </a:xfrm>
          <a:prstGeom prst="rect">
            <a:avLst/>
          </a:prstGeom>
          <a:noFill/>
        </p:spPr>
        <p:txBody>
          <a:bodyPr wrap="none" lIns="91364" tIns="45682" rIns="91364" bIns="45682" rtlCol="0">
            <a:spAutoFit/>
          </a:bodyPr>
          <a:lstStyle/>
          <a:p>
            <a:pPr defTabSz="456835" fontAlgn="auto">
              <a:spcBef>
                <a:spcPts val="0"/>
              </a:spcBef>
              <a:spcAft>
                <a:spcPts val="0"/>
              </a:spcAft>
            </a:pPr>
            <a:r>
              <a:rPr lang="en-US" sz="3600" dirty="0" smtClean="0">
                <a:solidFill>
                  <a:srgbClr val="FFFFFF"/>
                </a:solidFill>
                <a:latin typeface="CiscoSansTT ExtraLight"/>
                <a:ea typeface="ＭＳ Ｐゴシック" charset="0"/>
                <a:cs typeface="ＭＳ Ｐゴシック" charset="0"/>
              </a:rPr>
              <a:t>Thank you.</a:t>
            </a:r>
            <a:endParaRPr lang="en-US" sz="3600" dirty="0">
              <a:solidFill>
                <a:srgbClr val="FFFFFF"/>
              </a:solidFill>
              <a:latin typeface="CiscoSansTT ExtraLight"/>
              <a:ea typeface="ＭＳ Ｐゴシック" charset="0"/>
              <a:cs typeface="ＭＳ Ｐゴシック" charset="0"/>
            </a:endParaRPr>
          </a:p>
        </p:txBody>
      </p:sp>
      <p:sp>
        <p:nvSpPr>
          <p:cNvPr id="65" name="Rectangle 64"/>
          <p:cNvSpPr>
            <a:spLocks noChangeArrowheads="1"/>
          </p:cNvSpPr>
          <p:nvPr userDrawn="1"/>
        </p:nvSpPr>
        <p:spPr bwMode="black">
          <a:xfrm>
            <a:off x="6286242" y="2851189"/>
            <a:ext cx="116616" cy="441827"/>
          </a:xfrm>
          <a:prstGeom prst="rect">
            <a:avLst/>
          </a:prstGeom>
          <a:solidFill>
            <a:schemeClr val="tx1"/>
          </a:solidFill>
          <a:ln w="9525">
            <a:noFill/>
            <a:miter lim="800000"/>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66" name="Freeform 65"/>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67" name="Freeform 66"/>
          <p:cNvSpPr>
            <a:spLocks/>
          </p:cNvSpPr>
          <p:nvPr userDrawn="1"/>
        </p:nvSpPr>
        <p:spPr bwMode="black">
          <a:xfrm>
            <a:off x="5798084"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68" name="Freeform 67"/>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69" name="Freeform 68"/>
          <p:cNvSpPr>
            <a:spLocks/>
          </p:cNvSpPr>
          <p:nvPr userDrawn="1"/>
        </p:nvSpPr>
        <p:spPr bwMode="black">
          <a:xfrm>
            <a:off x="6553371"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0" name="Freeform 69"/>
          <p:cNvSpPr>
            <a:spLocks/>
          </p:cNvSpPr>
          <p:nvPr userDrawn="1"/>
        </p:nvSpPr>
        <p:spPr bwMode="black">
          <a:xfrm>
            <a:off x="5566224"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1" name="Freeform 70"/>
          <p:cNvSpPr>
            <a:spLocks/>
          </p:cNvSpPr>
          <p:nvPr userDrawn="1"/>
        </p:nvSpPr>
        <p:spPr bwMode="black">
          <a:xfrm>
            <a:off x="5874033" y="2072766"/>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2" name="Freeform 71"/>
          <p:cNvSpPr>
            <a:spLocks/>
          </p:cNvSpPr>
          <p:nvPr userDrawn="1"/>
        </p:nvSpPr>
        <p:spPr bwMode="black">
          <a:xfrm>
            <a:off x="6176423" y="1863408"/>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3" name="Freeform 72"/>
          <p:cNvSpPr>
            <a:spLocks/>
          </p:cNvSpPr>
          <p:nvPr userDrawn="1"/>
        </p:nvSpPr>
        <p:spPr bwMode="black">
          <a:xfrm>
            <a:off x="6484232"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5" name="Freeform 74"/>
          <p:cNvSpPr>
            <a:spLocks/>
          </p:cNvSpPr>
          <p:nvPr userDrawn="1"/>
        </p:nvSpPr>
        <p:spPr bwMode="black">
          <a:xfrm>
            <a:off x="70930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6" name="Freeform 75"/>
          <p:cNvSpPr>
            <a:spLocks/>
          </p:cNvSpPr>
          <p:nvPr userDrawn="1"/>
        </p:nvSpPr>
        <p:spPr bwMode="black">
          <a:xfrm>
            <a:off x="7400872"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7" name="Freeform 76"/>
          <p:cNvSpPr>
            <a:spLocks/>
          </p:cNvSpPr>
          <p:nvPr userDrawn="1"/>
        </p:nvSpPr>
        <p:spPr bwMode="black">
          <a:xfrm>
            <a:off x="770325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78" name="Freeform 77"/>
          <p:cNvSpPr>
            <a:spLocks/>
          </p:cNvSpPr>
          <p:nvPr userDrawn="1"/>
        </p:nvSpPr>
        <p:spPr bwMode="black">
          <a:xfrm>
            <a:off x="8011068"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Tree>
    <p:extLst>
      <p:ext uri="{BB962C8B-B14F-4D97-AF65-F5344CB8AC3E}">
        <p14:creationId xmlns:p14="http://schemas.microsoft.com/office/powerpoint/2010/main" val="923029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20"/>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grpSp>
    </p:spTree>
    <p:extLst>
      <p:ext uri="{BB962C8B-B14F-4D97-AF65-F5344CB8AC3E}">
        <p14:creationId xmlns:p14="http://schemas.microsoft.com/office/powerpoint/2010/main" val="2137494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8" y="940726"/>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20"/>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15" eaLnBrk="0" hangingPunct="0">
                <a:lnSpc>
                  <a:spcPct val="90000"/>
                </a:lnSpc>
                <a:defRPr/>
              </a:pPr>
              <a:endParaRPr lang="en-US" sz="1425" smtClean="0">
                <a:solidFill>
                  <a:srgbClr val="FFFFFF"/>
                </a:solidFill>
                <a:ea typeface="ＭＳ Ｐゴシック" charset="0"/>
                <a:cs typeface="ＭＳ Ｐゴシック" charset="0"/>
              </a:endParaRPr>
            </a:p>
          </p:txBody>
        </p:sp>
      </p:grpSp>
      <p:cxnSp>
        <p:nvCxnSpPr>
          <p:cNvPr id="24" name="Straight Connector 2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659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28"/>
            <a:ext cx="2287652" cy="646254"/>
          </a:xfrm>
          <a:prstGeom prst="rect">
            <a:avLst/>
          </a:prstGeom>
          <a:noFill/>
        </p:spPr>
        <p:txBody>
          <a:bodyPr wrap="none" lIns="91364" tIns="45682" rIns="91364" bIns="45682" rtlCol="0">
            <a:spAutoFit/>
          </a:bodyPr>
          <a:lstStyle/>
          <a:p>
            <a:pPr defTabSz="456835" fontAlgn="auto">
              <a:spcBef>
                <a:spcPts val="0"/>
              </a:spcBef>
              <a:spcAft>
                <a:spcPts val="0"/>
              </a:spcAft>
            </a:pPr>
            <a:r>
              <a:rPr lang="en-US" sz="3600" dirty="0" smtClean="0">
                <a:solidFill>
                  <a:srgbClr val="FFFFFF"/>
                </a:solidFill>
                <a:latin typeface="CiscoSansTT ExtraLight"/>
                <a:ea typeface="ＭＳ Ｐゴシック" charset="0"/>
                <a:cs typeface="ＭＳ Ｐゴシック" charset="0"/>
              </a:rPr>
              <a:t>Thank you.</a:t>
            </a:r>
            <a:endParaRPr lang="en-US" sz="3600" dirty="0">
              <a:solidFill>
                <a:srgbClr val="FFFFFF"/>
              </a:solidFill>
              <a:latin typeface="CiscoSansTT ExtraLight"/>
              <a:ea typeface="ＭＳ Ｐゴシック" charset="0"/>
              <a:cs typeface="ＭＳ Ｐゴシック" charset="0"/>
            </a:endParaRPr>
          </a:p>
        </p:txBody>
      </p:sp>
      <p:sp>
        <p:nvSpPr>
          <p:cNvPr id="21" name="Rectangle 20"/>
          <p:cNvSpPr>
            <a:spLocks noChangeArrowheads="1"/>
          </p:cNvSpPr>
          <p:nvPr userDrawn="1"/>
        </p:nvSpPr>
        <p:spPr bwMode="black">
          <a:xfrm>
            <a:off x="6286242" y="2851189"/>
            <a:ext cx="116616" cy="441827"/>
          </a:xfrm>
          <a:prstGeom prst="rect">
            <a:avLst/>
          </a:prstGeom>
          <a:solidFill>
            <a:schemeClr val="tx1"/>
          </a:solidFill>
          <a:ln w="9525">
            <a:noFill/>
            <a:miter lim="800000"/>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22" name="Freeform 21"/>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23" name="Freeform 22"/>
          <p:cNvSpPr>
            <a:spLocks/>
          </p:cNvSpPr>
          <p:nvPr userDrawn="1"/>
        </p:nvSpPr>
        <p:spPr bwMode="black">
          <a:xfrm>
            <a:off x="5798084"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0" name="Freeform 39"/>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1" name="Freeform 40"/>
          <p:cNvSpPr>
            <a:spLocks/>
          </p:cNvSpPr>
          <p:nvPr userDrawn="1"/>
        </p:nvSpPr>
        <p:spPr bwMode="black">
          <a:xfrm>
            <a:off x="6553371"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2" name="Freeform 41"/>
          <p:cNvSpPr>
            <a:spLocks/>
          </p:cNvSpPr>
          <p:nvPr userDrawn="1"/>
        </p:nvSpPr>
        <p:spPr bwMode="black">
          <a:xfrm>
            <a:off x="5566224"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3" name="Freeform 42"/>
          <p:cNvSpPr>
            <a:spLocks/>
          </p:cNvSpPr>
          <p:nvPr userDrawn="1"/>
        </p:nvSpPr>
        <p:spPr bwMode="black">
          <a:xfrm>
            <a:off x="5874033" y="2072766"/>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4" name="Freeform 43"/>
          <p:cNvSpPr>
            <a:spLocks/>
          </p:cNvSpPr>
          <p:nvPr userDrawn="1"/>
        </p:nvSpPr>
        <p:spPr bwMode="black">
          <a:xfrm>
            <a:off x="6176423" y="1863408"/>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5" name="Freeform 44"/>
          <p:cNvSpPr>
            <a:spLocks/>
          </p:cNvSpPr>
          <p:nvPr userDrawn="1"/>
        </p:nvSpPr>
        <p:spPr bwMode="black">
          <a:xfrm>
            <a:off x="6484232"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7" name="Freeform 46"/>
          <p:cNvSpPr>
            <a:spLocks/>
          </p:cNvSpPr>
          <p:nvPr userDrawn="1"/>
        </p:nvSpPr>
        <p:spPr bwMode="black">
          <a:xfrm>
            <a:off x="70930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8" name="Freeform 47"/>
          <p:cNvSpPr>
            <a:spLocks/>
          </p:cNvSpPr>
          <p:nvPr userDrawn="1"/>
        </p:nvSpPr>
        <p:spPr bwMode="black">
          <a:xfrm>
            <a:off x="7400872"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49" name="Freeform 48"/>
          <p:cNvSpPr>
            <a:spLocks/>
          </p:cNvSpPr>
          <p:nvPr userDrawn="1"/>
        </p:nvSpPr>
        <p:spPr bwMode="black">
          <a:xfrm>
            <a:off x="770325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
        <p:nvSpPr>
          <p:cNvPr id="50" name="Freeform 49"/>
          <p:cNvSpPr>
            <a:spLocks/>
          </p:cNvSpPr>
          <p:nvPr userDrawn="1"/>
        </p:nvSpPr>
        <p:spPr bwMode="black">
          <a:xfrm>
            <a:off x="8011068"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64" tIns="45682" rIns="91364" bIns="45682"/>
          <a:lstStyle/>
          <a:p>
            <a:pPr defTabSz="456835" fontAlgn="auto">
              <a:spcBef>
                <a:spcPts val="0"/>
              </a:spcBef>
              <a:spcAft>
                <a:spcPts val="0"/>
              </a:spcAft>
            </a:pPr>
            <a:endParaRPr lang="en-US" sz="1425">
              <a:solidFill>
                <a:srgbClr val="0096D6"/>
              </a:solidFill>
              <a:latin typeface="CiscoSansTT ExtraLight"/>
              <a:ea typeface="ＭＳ Ｐゴシック" charset="0"/>
              <a:cs typeface="ＭＳ Ｐゴシック" charset="0"/>
            </a:endParaRPr>
          </a:p>
        </p:txBody>
      </p:sp>
    </p:spTree>
    <p:extLst>
      <p:ext uri="{BB962C8B-B14F-4D97-AF65-F5344CB8AC3E}">
        <p14:creationId xmlns:p14="http://schemas.microsoft.com/office/powerpoint/2010/main" val="365396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792" tIns="60896" rIns="121792" bIns="60896">
            <a:noAutofit/>
          </a:bodyPr>
          <a:lstStyle>
            <a:lvl1pPr marL="280699" indent="-223618">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491" indent="-215682">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963" indent="-171280">
              <a:buClr>
                <a:schemeClr val="tx1"/>
              </a:buClr>
              <a:buSzPct val="80000"/>
              <a:buFont typeface="Arial"/>
              <a:buChar char="•"/>
              <a:defRPr sz="1575" b="0" i="0">
                <a:solidFill>
                  <a:srgbClr val="676767"/>
                </a:solidFill>
                <a:latin typeface="+mn-lt"/>
                <a:cs typeface="CiscoSans ExtraLight"/>
              </a:defRPr>
            </a:lvl3pPr>
            <a:lvl4pPr marL="910306" indent="-171280">
              <a:buClr>
                <a:schemeClr val="tx1"/>
              </a:buClr>
              <a:buSzPct val="80000"/>
              <a:buFont typeface="Arial"/>
              <a:buChar char="•"/>
              <a:defRPr sz="1425" b="0" i="0">
                <a:solidFill>
                  <a:srgbClr val="676767"/>
                </a:solidFill>
                <a:latin typeface="+mn-lt"/>
                <a:cs typeface="CiscoSans ExtraLight"/>
              </a:defRPr>
            </a:lvl4pPr>
            <a:lvl5pPr marL="1081586" indent="-16810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5" name="Title Placeholder 5"/>
          <p:cNvSpPr>
            <a:spLocks noGrp="1"/>
          </p:cNvSpPr>
          <p:nvPr>
            <p:ph type="title"/>
          </p:nvPr>
        </p:nvSpPr>
        <p:spPr bwMode="auto">
          <a:xfrm>
            <a:off x="437766" y="138129"/>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797" tIns="60899" rIns="121797" bIns="60899"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49344399"/>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pic>
        <p:nvPicPr>
          <p:cNvPr id="13" name="Picture 12" descr="Background-final-blue-01.jpg"/>
          <p:cNvPicPr>
            <a:picLocks noChangeAspect="1"/>
          </p:cNvPicPr>
          <p:nvPr userDrawn="1"/>
        </p:nvPicPr>
        <p:blipFill>
          <a:blip r:embed="rId2" cstate="print">
            <a:grayscl/>
          </a:blip>
          <a:stretch>
            <a:fillRect/>
          </a:stretch>
        </p:blipFill>
        <p:spPr>
          <a:xfrm>
            <a:off x="0" y="26"/>
            <a:ext cx="9144000" cy="5143446"/>
          </a:xfrm>
          <a:prstGeom prst="rect">
            <a:avLst/>
          </a:prstGeom>
        </p:spPr>
      </p:pic>
      <p:pic>
        <p:nvPicPr>
          <p:cNvPr id="16" name="Picture 15" descr="89.png"/>
          <p:cNvPicPr preferRelativeResize="0">
            <a:picLocks/>
          </p:cNvPicPr>
          <p:nvPr userDrawn="1"/>
        </p:nvPicPr>
        <p:blipFill>
          <a:blip r:embed="rId3" cstate="print">
            <a:lum bright="15000"/>
          </a:blip>
          <a:stretch>
            <a:fillRect/>
          </a:stretch>
        </p:blipFill>
        <p:spPr>
          <a:xfrm>
            <a:off x="0" y="4813811"/>
            <a:ext cx="9144000" cy="219075"/>
          </a:xfrm>
          <a:prstGeom prst="rect">
            <a:avLst/>
          </a:prstGeom>
          <a:noFill/>
          <a:ln>
            <a:noFill/>
          </a:ln>
        </p:spPr>
      </p:pic>
      <p:sp>
        <p:nvSpPr>
          <p:cNvPr id="2" name="Title 1"/>
          <p:cNvSpPr>
            <a:spLocks noGrp="1"/>
          </p:cNvSpPr>
          <p:nvPr>
            <p:ph type="title"/>
          </p:nvPr>
        </p:nvSpPr>
        <p:spPr>
          <a:xfrm>
            <a:off x="157910" y="148717"/>
            <a:ext cx="8580923" cy="628650"/>
          </a:xfrm>
          <a:prstGeom prst="rect">
            <a:avLst/>
          </a:prstGeom>
        </p:spPr>
        <p:txBody>
          <a:bodyPr anchor="b" anchorCtr="0"/>
          <a:lstStyle>
            <a:lvl1pPr algn="l" defTabSz="685891" rtl="0" eaLnBrk="1" latinLnBrk="0" hangingPunct="1">
              <a:lnSpc>
                <a:spcPct val="80000"/>
              </a:lnSpc>
              <a:spcBef>
                <a:spcPct val="0"/>
              </a:spcBef>
              <a:buNone/>
              <a:defRPr kumimoji="0" lang="en-US" sz="2700" b="0" i="0" u="none" strike="noStrike" kern="1200" cap="none" spc="0" normalizeH="0" baseline="0" noProof="0" dirty="0">
                <a:ln>
                  <a:noFill/>
                </a:ln>
                <a:solidFill>
                  <a:srgbClr val="000000"/>
                </a:solidFill>
                <a:effectLst/>
                <a:uLnTx/>
                <a:uFillTx/>
                <a:latin typeface="+mj-lt"/>
                <a:ea typeface="+mj-ea"/>
                <a:cs typeface="+mj-cs"/>
              </a:defRPr>
            </a:lvl1pPr>
          </a:lstStyle>
          <a:p>
            <a:pPr marL="0" marR="0" lvl="0" indent="0" algn="l" defTabSz="685891" rtl="0" eaLnBrk="1" fontAlgn="auto" latinLnBrk="0" hangingPunct="1">
              <a:lnSpc>
                <a:spcPct val="80000"/>
              </a:lnSpc>
              <a:spcBef>
                <a:spcPct val="0"/>
              </a:spcBef>
              <a:spcAft>
                <a:spcPts val="0"/>
              </a:spcAft>
              <a:buClrTx/>
              <a:buSzTx/>
              <a:buFontTx/>
              <a:buNone/>
              <a:tabLst/>
              <a:defRPr/>
            </a:pPr>
            <a:r>
              <a:rPr lang="en-US" dirty="0" smtClean="0"/>
              <a:t>Click to edit Master title style</a:t>
            </a:r>
            <a:endParaRPr lang="en-US" dirty="0"/>
          </a:p>
        </p:txBody>
      </p:sp>
      <p:sp>
        <p:nvSpPr>
          <p:cNvPr id="9" name="Oval 8"/>
          <p:cNvSpPr/>
          <p:nvPr userDrawn="1"/>
        </p:nvSpPr>
        <p:spPr>
          <a:xfrm>
            <a:off x="44541" y="825555"/>
            <a:ext cx="9054918" cy="20574"/>
          </a:xfrm>
          <a:prstGeom prst="ellipse">
            <a:avLst/>
          </a:prstGeom>
          <a:gradFill flip="none" rotWithShape="1">
            <a:gsLst>
              <a:gs pos="17000">
                <a:srgbClr val="24793D"/>
              </a:gs>
              <a:gs pos="100000">
                <a:schemeClr val="tx1">
                  <a:lumMod val="5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algn="ctr" defTabSz="685834" rtl="0" eaLnBrk="1" latinLnBrk="0" hangingPunct="1"/>
            <a:endParaRPr lang="en-US" sz="1400" kern="1200" dirty="0" smtClean="0">
              <a:solidFill>
                <a:schemeClr val="lt1"/>
              </a:solidFill>
              <a:latin typeface="+mn-lt"/>
              <a:ea typeface="+mn-ea"/>
              <a:cs typeface="+mn-cs"/>
            </a:endParaRPr>
          </a:p>
        </p:txBody>
      </p:sp>
      <p:sp>
        <p:nvSpPr>
          <p:cNvPr id="19" name="Rectangle 5"/>
          <p:cNvSpPr>
            <a:spLocks noChangeArrowheads="1"/>
          </p:cNvSpPr>
          <p:nvPr userDrawn="1"/>
        </p:nvSpPr>
        <p:spPr bwMode="ltGray">
          <a:xfrm>
            <a:off x="7934465" y="4962581"/>
            <a:ext cx="641186" cy="139146"/>
          </a:xfrm>
          <a:prstGeom prst="rect">
            <a:avLst/>
          </a:prstGeom>
          <a:noFill/>
          <a:ln w="9525">
            <a:noFill/>
            <a:miter lim="800000"/>
            <a:headEnd/>
            <a:tailEnd/>
          </a:ln>
          <a:effectLst/>
        </p:spPr>
        <p:txBody>
          <a:bodyPr wrap="none" lIns="61601" tIns="30800" rIns="61601" bIns="30800" anchor="b">
            <a:spAutoFit/>
          </a:bodyPr>
          <a:lstStyle/>
          <a:p>
            <a:pPr marL="0" marR="0" lvl="0" indent="0" algn="r" defTabSz="610872"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Arial"/>
              </a:rPr>
              <a:t>Cisco Confidential</a:t>
            </a:r>
          </a:p>
        </p:txBody>
      </p:sp>
      <p:sp>
        <p:nvSpPr>
          <p:cNvPr id="20" name="Rectangle 7"/>
          <p:cNvSpPr>
            <a:spLocks noChangeArrowheads="1"/>
          </p:cNvSpPr>
          <p:nvPr userDrawn="1"/>
        </p:nvSpPr>
        <p:spPr bwMode="ltGray">
          <a:xfrm>
            <a:off x="8774320" y="4959503"/>
            <a:ext cx="202771" cy="139146"/>
          </a:xfrm>
          <a:prstGeom prst="rect">
            <a:avLst/>
          </a:prstGeom>
          <a:noFill/>
          <a:ln w="9525" algn="ctr">
            <a:noFill/>
            <a:miter lim="800000"/>
            <a:headEnd/>
            <a:tailEnd/>
          </a:ln>
          <a:effectLst/>
        </p:spPr>
        <p:txBody>
          <a:bodyPr wrap="none" lIns="61601" tIns="30800" rIns="61601" bIns="30800" anchor="b">
            <a:spAutoFit/>
          </a:bodyPr>
          <a:lstStyle/>
          <a:p>
            <a:pPr marL="0" marR="0" lvl="0" indent="0" algn="r" defTabSz="610872" eaLnBrk="1" fontAlgn="auto" latinLnBrk="0" hangingPunct="1">
              <a:lnSpc>
                <a:spcPct val="100000"/>
              </a:lnSpc>
              <a:spcBef>
                <a:spcPts val="0"/>
              </a:spcBef>
              <a:spcAft>
                <a:spcPts val="0"/>
              </a:spcAft>
              <a:buClrTx/>
              <a:buSzTx/>
              <a:buFontTx/>
              <a:buNone/>
              <a:tabLst/>
              <a:defRPr/>
            </a:pPr>
            <a:fld id="{DFCF27A5-1A5B-48D3-A060-2758FFBB1ADD}" type="slidenum">
              <a:rPr kumimoji="0" lang="en-US" sz="500" b="0" i="0" u="none" strike="noStrike" kern="0" cap="none" spc="0" normalizeH="0" baseline="0" noProof="0">
                <a:ln>
                  <a:noFill/>
                </a:ln>
                <a:solidFill>
                  <a:srgbClr val="000000"/>
                </a:solidFill>
                <a:effectLst/>
                <a:uLnTx/>
                <a:uFillTx/>
                <a:latin typeface="Arial"/>
              </a:rPr>
              <a:pPr marL="0" marR="0" lvl="0" indent="0" algn="r" defTabSz="610872" eaLnBrk="1" fontAlgn="auto" latinLnBrk="0" hangingPunct="1">
                <a:lnSpc>
                  <a:spcPct val="100000"/>
                </a:lnSpc>
                <a:spcBef>
                  <a:spcPts val="0"/>
                </a:spcBef>
                <a:spcAft>
                  <a:spcPts val="0"/>
                </a:spcAft>
                <a:buClrTx/>
                <a:buSzTx/>
                <a:buFontTx/>
                <a:buNone/>
                <a:tabLst/>
                <a:defRPr/>
              </a:pPr>
              <a:t>‹#›</a:t>
            </a:fld>
            <a:endParaRPr kumimoji="0" lang="en-US" sz="500" b="0" i="0" u="none" strike="noStrike" kern="0" cap="none" spc="0" normalizeH="0" baseline="0" noProof="0" dirty="0">
              <a:ln>
                <a:noFill/>
              </a:ln>
              <a:solidFill>
                <a:srgbClr val="000000"/>
              </a:solidFill>
              <a:effectLst/>
              <a:uLnTx/>
              <a:uFillTx/>
              <a:latin typeface="Arial"/>
            </a:endParaRPr>
          </a:p>
        </p:txBody>
      </p:sp>
      <p:sp>
        <p:nvSpPr>
          <p:cNvPr id="11" name="Rectangle 4"/>
          <p:cNvSpPr>
            <a:spLocks noChangeArrowheads="1"/>
          </p:cNvSpPr>
          <p:nvPr userDrawn="1"/>
        </p:nvSpPr>
        <p:spPr bwMode="ltGray">
          <a:xfrm>
            <a:off x="221394" y="4963882"/>
            <a:ext cx="3420515" cy="139146"/>
          </a:xfrm>
          <a:prstGeom prst="rect">
            <a:avLst/>
          </a:prstGeom>
          <a:noFill/>
          <a:ln w="9525">
            <a:noFill/>
            <a:miter lim="800000"/>
            <a:headEnd/>
            <a:tailEnd/>
          </a:ln>
          <a:effectLst/>
        </p:spPr>
        <p:txBody>
          <a:bodyPr wrap="square" lIns="61601" tIns="30800" rIns="61601" bIns="30800" anchor="b" anchorCtr="0">
            <a:spAutoFit/>
          </a:bodyPr>
          <a:lstStyle/>
          <a:p>
            <a:pPr marL="0" marR="0" lvl="0" indent="0" algn="l" defTabSz="610872"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000000"/>
                </a:solidFill>
                <a:effectLst/>
                <a:uLnTx/>
                <a:uFillTx/>
                <a:latin typeface="Arial"/>
              </a:rPr>
              <a:t>© 2013  Cisco and/or its affiliates. All rights reserved.</a:t>
            </a:r>
            <a:endParaRPr kumimoji="0" lang="en-US" sz="500" b="0" i="0" u="none" strike="noStrike" kern="0" cap="none" spc="0" normalizeH="0" baseline="0" noProof="0" dirty="0">
              <a:ln>
                <a:noFill/>
              </a:ln>
              <a:solidFill>
                <a:srgbClr val="000000"/>
              </a:solidFill>
              <a:effectLst/>
              <a:uLnTx/>
              <a:uFillTx/>
              <a:latin typeface="Arial"/>
            </a:endParaRPr>
          </a:p>
        </p:txBody>
      </p:sp>
      <p:sp>
        <p:nvSpPr>
          <p:cNvPr id="15" name="Oval 14"/>
          <p:cNvSpPr/>
          <p:nvPr userDrawn="1"/>
        </p:nvSpPr>
        <p:spPr>
          <a:xfrm>
            <a:off x="44541" y="4813811"/>
            <a:ext cx="9054918" cy="20574"/>
          </a:xfrm>
          <a:prstGeom prst="ellipse">
            <a:avLst/>
          </a:prstGeom>
          <a:gradFill flip="none" rotWithShape="1">
            <a:gsLst>
              <a:gs pos="17000">
                <a:srgbClr val="24793D"/>
              </a:gs>
              <a:gs pos="100000">
                <a:schemeClr val="tx1">
                  <a:lumMod val="5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0" algn="ctr" defTabSz="685834" rtl="0" eaLnBrk="1" latinLnBrk="0" hangingPunct="1"/>
            <a:endParaRPr lang="en-US" sz="1400" kern="1200" dirty="0" smtClean="0">
              <a:solidFill>
                <a:schemeClr val="lt1"/>
              </a:solidFill>
              <a:latin typeface="+mn-lt"/>
              <a:ea typeface="+mn-ea"/>
              <a:cs typeface="+mn-cs"/>
            </a:endParaRPr>
          </a:p>
        </p:txBody>
      </p:sp>
    </p:spTree>
    <p:extLst>
      <p:ext uri="{BB962C8B-B14F-4D97-AF65-F5344CB8AC3E}">
        <p14:creationId xmlns:p14="http://schemas.microsoft.com/office/powerpoint/2010/main" val="1908786599"/>
      </p:ext>
    </p:extLst>
  </p:cSld>
  <p:clrMapOvr>
    <a:masterClrMapping/>
  </p:clrMapOvr>
  <p:transition>
    <p:wipe dir="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121872" tIns="60936" rIns="121872" bIns="60936" anchor="b" anchorCtr="0">
            <a:noAutofit/>
          </a:bodyPr>
          <a:lstStyle>
            <a:lvl1pPr marL="0" indent="0" algn="l">
              <a:buNone/>
              <a:defRPr sz="1425" b="0" i="0">
                <a:solidFill>
                  <a:srgbClr val="FFFFFE"/>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121872" tIns="60936" rIns="121872" bIns="60936"/>
          <a:lstStyle>
            <a:lvl1pPr marL="0" indent="0">
              <a:buFont typeface="Arial" panose="020B0604020202020204" pitchFamily="34" charset="0"/>
              <a:buNone/>
              <a:defRPr sz="2175" baseline="0">
                <a:solidFill>
                  <a:srgbClr val="FFFFFE"/>
                </a:solidFill>
                <a:latin typeface="+mj-lt"/>
              </a:defRPr>
            </a:lvl1pPr>
            <a:lvl2pPr marL="304728" indent="0">
              <a:buNone/>
              <a:defRPr/>
            </a:lvl2pPr>
            <a:lvl3pPr marL="427326" indent="0">
              <a:buNone/>
              <a:defRPr/>
            </a:lvl3pPr>
            <a:lvl4pPr marL="516604" indent="0">
              <a:buNone/>
              <a:defRPr/>
            </a:lvl4pPr>
            <a:lvl5pPr marL="60111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648388661"/>
      </p:ext>
    </p:extLst>
  </p:cSld>
  <p:clrMapOvr>
    <a:masterClrMapping/>
  </p:clrMapOvr>
  <p:transition spd="slow">
    <p:wip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91416" tIns="45709" rIns="91416" bIns="45709" rtlCol="0">
            <a:noAutofit/>
          </a:bodyPr>
          <a:lstStyle>
            <a:lvl1pPr marL="0" indent="0" algn="l" defTabSz="68562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11" indent="0" algn="ctr">
              <a:buNone/>
              <a:defRPr>
                <a:solidFill>
                  <a:schemeClr val="tx1">
                    <a:tint val="75000"/>
                  </a:schemeClr>
                </a:solidFill>
              </a:defRPr>
            </a:lvl2pPr>
            <a:lvl3pPr marL="685628" indent="0" algn="ctr">
              <a:buNone/>
              <a:defRPr>
                <a:solidFill>
                  <a:schemeClr val="tx1">
                    <a:tint val="75000"/>
                  </a:schemeClr>
                </a:solidFill>
              </a:defRPr>
            </a:lvl3pPr>
            <a:lvl4pPr marL="1028442" indent="0" algn="ctr">
              <a:buNone/>
              <a:defRPr>
                <a:solidFill>
                  <a:schemeClr val="tx1">
                    <a:tint val="75000"/>
                  </a:schemeClr>
                </a:solidFill>
              </a:defRPr>
            </a:lvl4pPr>
            <a:lvl5pPr marL="1371258" indent="0" algn="ctr">
              <a:buNone/>
              <a:defRPr>
                <a:solidFill>
                  <a:schemeClr val="tx1">
                    <a:tint val="75000"/>
                  </a:schemeClr>
                </a:solidFill>
              </a:defRPr>
            </a:lvl5pPr>
            <a:lvl6pPr marL="1714069"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82272" tIns="45709" rIns="82272" bIns="45709" rtlCol="0" anchor="b">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2" y="1438276"/>
            <a:ext cx="2676525" cy="2166938"/>
          </a:xfrm>
          <a:prstGeom prst="rect">
            <a:avLst/>
          </a:prstGeom>
        </p:spPr>
        <p:txBody>
          <a:bodyPr lIns="121872" tIns="60936" rIns="121872" bIns="60936"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005485083"/>
      </p:ext>
    </p:extLst>
  </p:cSld>
  <p:clrMapOvr>
    <a:masterClrMapping/>
  </p:clrMapOvr>
  <p:transition spd="slow">
    <p:wip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637"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2016  </a:t>
            </a:r>
            <a:r>
              <a:rPr lang="en-US" sz="600" dirty="0">
                <a:solidFill>
                  <a:srgbClr val="FFFFFF">
                    <a:alpha val="60000"/>
                  </a:srgbClr>
                </a:solidFill>
                <a:latin typeface="Arial"/>
                <a:ea typeface=""/>
                <a:cs typeface="CiscoSans Thin"/>
              </a:rPr>
              <a:t>Cisco and/or its affiliates. All rights reserved.   Cisco </a:t>
            </a:r>
            <a:r>
              <a:rPr lang="en-US" sz="600" dirty="0" smtClean="0">
                <a:solidFill>
                  <a:srgbClr val="FFFFFF">
                    <a:alpha val="60000"/>
                  </a:srgbClr>
                </a:solidFill>
                <a:latin typeface="Arial"/>
                <a:ea typeface=""/>
                <a:cs typeface="CiscoSans Thin"/>
              </a:rPr>
              <a:t>Public</a:t>
            </a:r>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65566"/>
      </p:ext>
    </p:extLst>
  </p:cSld>
  <p:clrMapOvr>
    <a:masterClrMapping/>
  </p:clrMapOvr>
  <p:transition spd="slow">
    <p:wip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Tree>
    <p:extLst>
      <p:ext uri="{BB962C8B-B14F-4D97-AF65-F5344CB8AC3E}">
        <p14:creationId xmlns:p14="http://schemas.microsoft.com/office/powerpoint/2010/main" val="2072343959"/>
      </p:ext>
    </p:extLst>
  </p:cSld>
  <p:clrMapOvr>
    <a:masterClrMapping/>
  </p:clrMapOvr>
  <p:transition spd="slow">
    <p:wip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121872" tIns="60936" rIns="121872" bIns="60936">
            <a:noAutofit/>
          </a:bodyPr>
          <a:lstStyle>
            <a:lvl1pPr marL="285640" marR="0" indent="-285640" algn="ctr" defTabSz="457025"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7162441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9675012"/>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719553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051914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121872" tIns="60936" rIns="121872" bIns="60936">
            <a:noAutofit/>
          </a:bodyPr>
          <a:lstStyle>
            <a:lvl1pPr marL="212363" indent="-392331">
              <a:lnSpc>
                <a:spcPts val="4439"/>
              </a:lnSpc>
              <a:spcBef>
                <a:spcPts val="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908793059"/>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4838637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62139590"/>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82268" tIns="45707" rIns="82268" bIns="45707" rtlCol="0">
            <a:noAutofit/>
          </a:bodyPr>
          <a:lstStyle>
            <a:lvl1pPr algn="l" defTabSz="685600"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121872" tIns="60936" rIns="121872" bIns="60936" anchor="ctr"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540612"/>
      </p:ext>
    </p:extLst>
  </p:cSld>
  <p:clrMapOvr>
    <a:masterClrMapping/>
  </p:clrMapOvr>
  <p:transition spd="med">
    <p:fade/>
  </p:transition>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10"/>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61012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defTabSz="457063"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121872" tIns="60936" rIns="121872" bIns="60936">
            <a:noAutofit/>
          </a:bodyPr>
          <a:lstStyle>
            <a:lvl1pPr marL="85703" indent="-85703" algn="l" defTabSz="68560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3" indent="-85703" algn="l" defTabSz="685600" rtl="0" eaLnBrk="1" latinLnBrk="0" hangingPunct="1">
              <a:defRPr lang="en-US" sz="1500" kern="1200" dirty="0" smtClean="0">
                <a:solidFill>
                  <a:schemeClr val="accent2"/>
                </a:solidFill>
                <a:latin typeface="Ciscolight" pitchFamily="2" charset="0"/>
                <a:ea typeface="+mn-ea"/>
                <a:cs typeface="+mn-cs"/>
              </a:defRPr>
            </a:lvl2pPr>
            <a:lvl3pPr marL="85703" indent="-85703" algn="l" defTabSz="685600" rtl="0" eaLnBrk="1" latinLnBrk="0" hangingPunct="1">
              <a:defRPr lang="en-US" sz="1500" kern="1200" dirty="0" smtClean="0">
                <a:solidFill>
                  <a:schemeClr val="accent2"/>
                </a:solidFill>
                <a:latin typeface="Ciscolight" pitchFamily="2" charset="0"/>
                <a:ea typeface="+mn-ea"/>
                <a:cs typeface="+mn-cs"/>
              </a:defRPr>
            </a:lvl3pPr>
            <a:lvl4pPr marL="85703" indent="-85703" algn="l" defTabSz="685600" rtl="0" eaLnBrk="1" latinLnBrk="0" hangingPunct="1">
              <a:defRPr lang="en-US" sz="1500" kern="1200" dirty="0" smtClean="0">
                <a:solidFill>
                  <a:schemeClr val="accent2"/>
                </a:solidFill>
                <a:latin typeface="Ciscolight" pitchFamily="2" charset="0"/>
                <a:ea typeface="+mn-ea"/>
                <a:cs typeface="+mn-cs"/>
              </a:defRPr>
            </a:lvl4pPr>
            <a:lvl5pPr marL="85703" indent="-85703" algn="l" defTabSz="68560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121872" tIns="60936" rIns="121872" bIns="6093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7" name="Rounded Rectangle 6"/>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457063"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274090679"/>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30908264"/>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121872" tIns="60936" rIns="121872" bIns="60936" anchor="b" anchorCtr="0">
            <a:noAutofit/>
          </a:bodyPr>
          <a:lstStyle>
            <a:lvl1pPr marL="0" indent="0" algn="l" defTabSz="603470">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68" indent="-399898" algn="l">
              <a:lnSpc>
                <a:spcPct val="90000"/>
              </a:lnSpc>
              <a:defRPr sz="4575"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76819060"/>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82272" tIns="45709" rIns="82272" bIns="45709" rtlCol="0" anchor="ctr">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121872" tIns="60936" rIns="121872" bIns="60936"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5"/>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6490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121872" tIns="60936" rIns="121872" bIns="60936">
            <a:noAutofit/>
          </a:bodyPr>
          <a:lstStyle>
            <a:lvl1pPr marL="0" indent="0" algn="ctr">
              <a:buNone/>
              <a:defRPr sz="2025"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420005485"/>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84259741"/>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121872" tIns="60936" rIns="121872" bIns="60936">
            <a:noAutofit/>
          </a:bodyPr>
          <a:lstStyle>
            <a:lvl1pPr marL="0" indent="0" algn="ctr">
              <a:buNone/>
              <a:defRPr sz="2025">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2956693"/>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34583747"/>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412326942"/>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84000344"/>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68959"/>
            <a:ext cx="8139112" cy="536033"/>
          </a:xfrm>
          <a:prstGeom prst="rect">
            <a:avLst/>
          </a:prstGeom>
          <a:solidFill>
            <a:schemeClr val="bg1">
              <a:alpha val="70000"/>
            </a:schemeClr>
          </a:solidFill>
          <a:extLst/>
        </p:spPr>
        <p:txBody>
          <a:bodyPr wrap="square" lIns="143975" tIns="0" rIns="121899" bIns="60949" numCol="1" anchor="ctr" anchorCtr="0" compatLnSpc="1">
            <a:prstTxWarp prst="textNoShape">
              <a:avLst/>
            </a:prstTxWarp>
            <a:spAutoFit/>
          </a:bodyPr>
          <a:lstStyle>
            <a:lvl1pPr marL="17277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5741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121872" tIns="60936" rIns="121872" bIns="60936"/>
          <a:lstStyle>
            <a:lvl1pPr marL="0" indent="0" algn="ctr">
              <a:buNone/>
              <a:defRPr sz="2175"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9"/>
            <a:ext cx="8364236" cy="594564"/>
          </a:xfrm>
          <a:prstGeom prst="rect">
            <a:avLst/>
          </a:prstGeom>
        </p:spPr>
        <p:txBody>
          <a:bodyPr vert="horz" wrap="square" lIns="121899" tIns="60949" rIns="121899" bIns="60949">
            <a:spAutoFit/>
          </a:bodyPr>
          <a:lstStyle>
            <a:lvl1pPr marL="0" indent="0">
              <a:buNone/>
              <a:defRPr sz="3225"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064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3020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121877" tIns="60939" rIns="121877" bIns="60939"/>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303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25">
                <a:solidFill>
                  <a:srgbClr val="676767"/>
                </a:solidFill>
                <a:latin typeface="+mj-lt"/>
              </a:defRPr>
            </a:lvl1pPr>
          </a:lstStyle>
          <a:p>
            <a:r>
              <a:rPr lang="en-GB" dirty="0" smtClean="0"/>
              <a:t>Click to edit title</a:t>
            </a:r>
            <a:endParaRPr lang="en-US" dirty="0"/>
          </a:p>
        </p:txBody>
      </p:sp>
      <p:sp>
        <p:nvSpPr>
          <p:cNvPr id="6" name="Rectangle 5"/>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457063"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fontAlgn="auto">
              <a:spcBef>
                <a:spcPts val="0"/>
              </a:spcBef>
              <a:spcAft>
                <a:spcPts val="0"/>
              </a:spcAft>
            </a:pPr>
            <a:fld id="{DFCF27A5-1A5B-48D3-A060-2758FFBB1ADD}" type="slidenum">
              <a:rPr lang="en-US" sz="600">
                <a:solidFill>
                  <a:srgbClr val="2968AF"/>
                </a:solidFill>
                <a:latin typeface="Arial"/>
                <a:ea typeface=""/>
              </a:rPr>
              <a:pPr algn="r" defTabSz="610688" fontAlgn="auto">
                <a:spcBef>
                  <a:spcPts val="0"/>
                </a:spcBef>
                <a:spcAft>
                  <a:spcPts val="0"/>
                </a:spcAft>
              </a:pPr>
              <a:t>‹#›</a:t>
            </a:fld>
            <a:endParaRPr lang="en-US" sz="600" dirty="0">
              <a:solidFill>
                <a:srgbClr val="2968AF"/>
              </a:solidFill>
              <a:latin typeface="Arial"/>
              <a:ea typeface=""/>
            </a:endParaRPr>
          </a:p>
        </p:txBody>
      </p:sp>
      <p:sp>
        <p:nvSpPr>
          <p:cNvPr id="8"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9"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83208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91420" tIns="45711" rIns="91420" bIns="45711" rtlCol="0" anchor="ctr" anchorCtr="0">
            <a:normAutofit/>
          </a:bodyPr>
          <a:lstStyle>
            <a:lvl1pPr marL="0" indent="0" algn="ctr" defTabSz="6856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65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8"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30007998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475">
                <a:solidFill>
                  <a:schemeClr val="bg1"/>
                </a:solidFill>
                <a:latin typeface="+mj-lt"/>
              </a:defRPr>
            </a:lvl1pPr>
          </a:lstStyle>
          <a:p>
            <a:r>
              <a:rPr lang="en-GB" dirty="0" smtClean="0"/>
              <a:t>Click to edit title</a:t>
            </a:r>
            <a:endParaRPr lang="en-US" dirty="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Tree>
    <p:extLst>
      <p:ext uri="{BB962C8B-B14F-4D97-AF65-F5344CB8AC3E}">
        <p14:creationId xmlns:p14="http://schemas.microsoft.com/office/powerpoint/2010/main" val="493618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16"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17"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8"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69766403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415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49710741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69609463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6163"/>
      </p:ext>
    </p:extLst>
  </p:cSld>
  <p:clrMapOvr>
    <a:masterClrMapping/>
  </p:clrMapOvr>
  <p:transition spd="slow">
    <p:wip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08"/>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grpSp>
    </p:spTree>
    <p:extLst>
      <p:ext uri="{BB962C8B-B14F-4D97-AF65-F5344CB8AC3E}">
        <p14:creationId xmlns:p14="http://schemas.microsoft.com/office/powerpoint/2010/main" val="728758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2" y="1004809"/>
            <a:ext cx="8551441" cy="3724274"/>
          </a:xfrm>
          <a:prstGeom prst="rect">
            <a:avLst/>
          </a:prstGeom>
        </p:spPr>
        <p:txBody>
          <a:bodyPr lIns="121899" tIns="60949" rIns="121899" bIns="6094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121899" tIns="60949" rIns="121899" bIns="60949"/>
          <a:lstStyle/>
          <a:p>
            <a:pPr algn="ctr" defTabSz="914240" eaLnBrk="0" hangingPunct="0">
              <a:lnSpc>
                <a:spcPct val="90000"/>
              </a:lnSpc>
            </a:pPr>
            <a:fld id="{543BAC85-B5FF-4423-BD9E-7C14BC540CB5}" type="datetimeFigureOut">
              <a:rPr lang="en-US" sz="2400" smtClean="0">
                <a:solidFill>
                  <a:srgbClr val="0096D6"/>
                </a:solidFill>
                <a:latin typeface="Arial"/>
                <a:ea typeface=""/>
              </a:rPr>
              <a:pPr algn="ctr" defTabSz="914240" eaLnBrk="0" hangingPunct="0">
                <a:lnSpc>
                  <a:spcPct val="90000"/>
                </a:lnSpc>
              </a:pPr>
              <a:t>12/15/2016</a:t>
            </a:fld>
            <a:endParaRPr lang="en-US" sz="2400" dirty="0">
              <a:solidFill>
                <a:srgbClr val="0096D6"/>
              </a:solidFill>
              <a:latin typeface="Arial"/>
              <a:ea typeface=""/>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121899" tIns="60949" rIns="121899" bIns="60949"/>
          <a:lstStyle/>
          <a:p>
            <a:pPr algn="ctr" defTabSz="914240" eaLnBrk="0" hangingPunct="0">
              <a:lnSpc>
                <a:spcPct val="90000"/>
              </a:lnSpc>
            </a:pPr>
            <a:endParaRPr lang="en-US" sz="2400" dirty="0">
              <a:solidFill>
                <a:srgbClr val="0096D6"/>
              </a:solidFill>
              <a:latin typeface="Arial"/>
              <a:ea typeface=""/>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121899" tIns="60949" rIns="121899" bIns="60949"/>
          <a:lstStyle/>
          <a:p>
            <a:pPr algn="ctr" defTabSz="914240" eaLnBrk="0" hangingPunct="0">
              <a:lnSpc>
                <a:spcPct val="90000"/>
              </a:lnSpc>
            </a:pPr>
            <a:fld id="{C3D59008-98AB-4FBA-AB78-F9685C066FE2}" type="slidenum">
              <a:rPr lang="en-US" sz="2400" smtClean="0">
                <a:solidFill>
                  <a:srgbClr val="0096D6"/>
                </a:solidFill>
                <a:latin typeface="Arial"/>
                <a:ea typeface=""/>
              </a:rPr>
              <a:pPr algn="ctr" defTabSz="914240" eaLnBrk="0" hangingPunct="0">
                <a:lnSpc>
                  <a:spcPct val="90000"/>
                </a:lnSpc>
              </a:pPr>
              <a:t>‹#›</a:t>
            </a:fld>
            <a:endParaRPr lang="en-US" sz="2400" dirty="0">
              <a:solidFill>
                <a:srgbClr val="0096D6"/>
              </a:solidFill>
              <a:latin typeface="Arial"/>
              <a:ea typeface=""/>
            </a:endParaRPr>
          </a:p>
        </p:txBody>
      </p:sp>
    </p:spTree>
    <p:extLst>
      <p:ext uri="{BB962C8B-B14F-4D97-AF65-F5344CB8AC3E}">
        <p14:creationId xmlns:p14="http://schemas.microsoft.com/office/powerpoint/2010/main" val="2386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555558"/>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121872" tIns="60936" rIns="121872" bIns="60936" anchor="b" anchorCtr="0">
            <a:noAutofit/>
          </a:bodyPr>
          <a:lstStyle>
            <a:lvl1pPr marL="0" indent="0" algn="l">
              <a:buNone/>
              <a:defRPr sz="1425" b="0" i="0">
                <a:solidFill>
                  <a:srgbClr val="FFFFFE"/>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121872" tIns="60936" rIns="121872" bIns="60936"/>
          <a:lstStyle>
            <a:lvl1pPr marL="0" indent="0">
              <a:buFont typeface="Arial" panose="020B0604020202020204" pitchFamily="34" charset="0"/>
              <a:buNone/>
              <a:defRPr sz="2175" baseline="0">
                <a:solidFill>
                  <a:srgbClr val="FFFFFE"/>
                </a:solidFill>
                <a:latin typeface="+mj-lt"/>
              </a:defRPr>
            </a:lvl1pPr>
            <a:lvl2pPr marL="304728" indent="0">
              <a:buNone/>
              <a:defRPr/>
            </a:lvl2pPr>
            <a:lvl3pPr marL="427326" indent="0">
              <a:buNone/>
              <a:defRPr/>
            </a:lvl3pPr>
            <a:lvl4pPr marL="516604" indent="0">
              <a:buNone/>
              <a:defRPr/>
            </a:lvl4pPr>
            <a:lvl5pPr marL="60111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32700406"/>
      </p:ext>
    </p:extLst>
  </p:cSld>
  <p:clrMapOvr>
    <a:masterClrMapping/>
  </p:clrMapOvr>
  <p:transition spd="slow">
    <p:wip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91416" tIns="45709" rIns="91416" bIns="45709" rtlCol="0">
            <a:noAutofit/>
          </a:bodyPr>
          <a:lstStyle>
            <a:lvl1pPr marL="0" indent="0" algn="l" defTabSz="68562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11" indent="0" algn="ctr">
              <a:buNone/>
              <a:defRPr>
                <a:solidFill>
                  <a:schemeClr val="tx1">
                    <a:tint val="75000"/>
                  </a:schemeClr>
                </a:solidFill>
              </a:defRPr>
            </a:lvl2pPr>
            <a:lvl3pPr marL="685628" indent="0" algn="ctr">
              <a:buNone/>
              <a:defRPr>
                <a:solidFill>
                  <a:schemeClr val="tx1">
                    <a:tint val="75000"/>
                  </a:schemeClr>
                </a:solidFill>
              </a:defRPr>
            </a:lvl3pPr>
            <a:lvl4pPr marL="1028442" indent="0" algn="ctr">
              <a:buNone/>
              <a:defRPr>
                <a:solidFill>
                  <a:schemeClr val="tx1">
                    <a:tint val="75000"/>
                  </a:schemeClr>
                </a:solidFill>
              </a:defRPr>
            </a:lvl4pPr>
            <a:lvl5pPr marL="1371258" indent="0" algn="ctr">
              <a:buNone/>
              <a:defRPr>
                <a:solidFill>
                  <a:schemeClr val="tx1">
                    <a:tint val="75000"/>
                  </a:schemeClr>
                </a:solidFill>
              </a:defRPr>
            </a:lvl5pPr>
            <a:lvl6pPr marL="1714069"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82272" tIns="45709" rIns="82272" bIns="45709" rtlCol="0" anchor="b">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2" y="1438276"/>
            <a:ext cx="2676525" cy="2166938"/>
          </a:xfrm>
          <a:prstGeom prst="rect">
            <a:avLst/>
          </a:prstGeom>
        </p:spPr>
        <p:txBody>
          <a:bodyPr lIns="121872" tIns="60936" rIns="121872" bIns="60936"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115775369"/>
      </p:ext>
    </p:extLst>
  </p:cSld>
  <p:clrMapOvr>
    <a:masterClrMapping/>
  </p:clrMapOvr>
  <p:transition spd="slow">
    <p:wip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637"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2016  </a:t>
            </a:r>
            <a:r>
              <a:rPr lang="en-US" sz="600" dirty="0">
                <a:solidFill>
                  <a:srgbClr val="FFFFFF">
                    <a:alpha val="60000"/>
                  </a:srgbClr>
                </a:solidFill>
                <a:latin typeface="Arial"/>
                <a:ea typeface=""/>
                <a:cs typeface="CiscoSans Thin"/>
              </a:rPr>
              <a:t>Cisco and/or its affiliates. All rights reserved.   Cisco </a:t>
            </a:r>
            <a:r>
              <a:rPr lang="en-US" sz="600" dirty="0" smtClean="0">
                <a:solidFill>
                  <a:srgbClr val="FFFFFF">
                    <a:alpha val="60000"/>
                  </a:srgbClr>
                </a:solidFill>
                <a:latin typeface="Arial"/>
                <a:ea typeface=""/>
                <a:cs typeface="CiscoSans Thin"/>
              </a:rPr>
              <a:t>Public</a:t>
            </a:r>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4153"/>
      </p:ext>
    </p:extLst>
  </p:cSld>
  <p:clrMapOvr>
    <a:masterClrMapping/>
  </p:clrMapOvr>
  <p:transition spd="slow">
    <p:wip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Tree>
    <p:extLst>
      <p:ext uri="{BB962C8B-B14F-4D97-AF65-F5344CB8AC3E}">
        <p14:creationId xmlns:p14="http://schemas.microsoft.com/office/powerpoint/2010/main" val="405413362"/>
      </p:ext>
    </p:extLst>
  </p:cSld>
  <p:clrMapOvr>
    <a:masterClrMapping/>
  </p:clrMapOvr>
  <p:transition spd="slow">
    <p:wip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121872" tIns="60936" rIns="121872" bIns="60936">
            <a:noAutofit/>
          </a:bodyPr>
          <a:lstStyle>
            <a:lvl1pPr marL="285640" marR="0" indent="-285640" algn="ctr" defTabSz="457025"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78186266"/>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7195471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68430051"/>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48315767"/>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121872" tIns="60936" rIns="121872" bIns="60936">
            <a:noAutofit/>
          </a:bodyPr>
          <a:lstStyle>
            <a:lvl1pPr marL="212363" indent="-392331">
              <a:lnSpc>
                <a:spcPts val="4439"/>
              </a:lnSpc>
              <a:spcBef>
                <a:spcPts val="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817948775"/>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5580569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03393439"/>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82268" tIns="45707" rIns="82268" bIns="45707" rtlCol="0">
            <a:noAutofit/>
          </a:bodyPr>
          <a:lstStyle>
            <a:lvl1pPr algn="l" defTabSz="685600"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121872" tIns="60936" rIns="121872" bIns="60936" anchor="ctr"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341294"/>
      </p:ext>
    </p:extLst>
  </p:cSld>
  <p:clrMapOvr>
    <a:masterClrMapping/>
  </p:clrMapOvr>
  <p:transition spd="med">
    <p:fade/>
  </p:transition>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10"/>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909189"/>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defTabSz="457063"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121872" tIns="60936" rIns="121872" bIns="60936">
            <a:noAutofit/>
          </a:bodyPr>
          <a:lstStyle>
            <a:lvl1pPr marL="85703" indent="-85703" algn="l" defTabSz="68560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3" indent="-85703" algn="l" defTabSz="685600" rtl="0" eaLnBrk="1" latinLnBrk="0" hangingPunct="1">
              <a:defRPr lang="en-US" sz="1500" kern="1200" dirty="0" smtClean="0">
                <a:solidFill>
                  <a:schemeClr val="accent2"/>
                </a:solidFill>
                <a:latin typeface="Ciscolight" pitchFamily="2" charset="0"/>
                <a:ea typeface="+mn-ea"/>
                <a:cs typeface="+mn-cs"/>
              </a:defRPr>
            </a:lvl2pPr>
            <a:lvl3pPr marL="85703" indent="-85703" algn="l" defTabSz="685600" rtl="0" eaLnBrk="1" latinLnBrk="0" hangingPunct="1">
              <a:defRPr lang="en-US" sz="1500" kern="1200" dirty="0" smtClean="0">
                <a:solidFill>
                  <a:schemeClr val="accent2"/>
                </a:solidFill>
                <a:latin typeface="Ciscolight" pitchFamily="2" charset="0"/>
                <a:ea typeface="+mn-ea"/>
                <a:cs typeface="+mn-cs"/>
              </a:defRPr>
            </a:lvl3pPr>
            <a:lvl4pPr marL="85703" indent="-85703" algn="l" defTabSz="685600" rtl="0" eaLnBrk="1" latinLnBrk="0" hangingPunct="1">
              <a:defRPr lang="en-US" sz="1500" kern="1200" dirty="0" smtClean="0">
                <a:solidFill>
                  <a:schemeClr val="accent2"/>
                </a:solidFill>
                <a:latin typeface="Ciscolight" pitchFamily="2" charset="0"/>
                <a:ea typeface="+mn-ea"/>
                <a:cs typeface="+mn-cs"/>
              </a:defRPr>
            </a:lvl4pPr>
            <a:lvl5pPr marL="85703" indent="-85703" algn="l" defTabSz="68560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121872" tIns="60936" rIns="121872" bIns="6093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7" name="Rounded Rectangle 6"/>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457063"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506811352"/>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32420580"/>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121872" tIns="60936" rIns="121872" bIns="60936" anchor="b" anchorCtr="0">
            <a:noAutofit/>
          </a:bodyPr>
          <a:lstStyle>
            <a:lvl1pPr marL="0" indent="0" algn="l" defTabSz="603470">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68" indent="-399898" algn="l">
              <a:lnSpc>
                <a:spcPct val="90000"/>
              </a:lnSpc>
              <a:defRPr sz="4575"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977323445"/>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82272" tIns="45709" rIns="82272" bIns="45709" rtlCol="0" anchor="ctr">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121872" tIns="60936" rIns="121872" bIns="60936"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5"/>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239097"/>
      </p:ext>
    </p:extLst>
  </p:cSld>
  <p:clrMapOvr>
    <a:masterClrMapping/>
  </p:clrMapOvr>
  <p:transition spd="slow">
    <p:wip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121872" tIns="60936" rIns="121872" bIns="60936">
            <a:noAutofit/>
          </a:bodyPr>
          <a:lstStyle>
            <a:lvl1pPr marL="0" indent="0" algn="ctr">
              <a:buNone/>
              <a:defRPr sz="2025"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106960488"/>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36870978"/>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121872" tIns="60936" rIns="121872" bIns="60936">
            <a:noAutofit/>
          </a:bodyPr>
          <a:lstStyle>
            <a:lvl1pPr marL="0" indent="0" algn="ctr">
              <a:buNone/>
              <a:defRPr sz="2025">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722349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tx2"/>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7323698"/>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98189119"/>
      </p:ext>
    </p:extLst>
  </p:cSld>
  <p:clrMapOvr>
    <a:masterClrMapping/>
  </p:clrMapOvr>
  <p:transition spd="slow">
    <p:wip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47074992"/>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68959"/>
            <a:ext cx="8139112" cy="536033"/>
          </a:xfrm>
          <a:prstGeom prst="rect">
            <a:avLst/>
          </a:prstGeom>
          <a:solidFill>
            <a:schemeClr val="bg1">
              <a:alpha val="70000"/>
            </a:schemeClr>
          </a:solidFill>
          <a:extLst/>
        </p:spPr>
        <p:txBody>
          <a:bodyPr wrap="square" lIns="143975" tIns="0" rIns="121899" bIns="60949" numCol="1" anchor="ctr" anchorCtr="0" compatLnSpc="1">
            <a:prstTxWarp prst="textNoShape">
              <a:avLst/>
            </a:prstTxWarp>
            <a:spAutoFit/>
          </a:bodyPr>
          <a:lstStyle>
            <a:lvl1pPr marL="17277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64816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121872" tIns="60936" rIns="121872" bIns="60936"/>
          <a:lstStyle>
            <a:lvl1pPr marL="0" indent="0" algn="ctr">
              <a:buNone/>
              <a:defRPr sz="2175"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9"/>
            <a:ext cx="8364236" cy="594564"/>
          </a:xfrm>
          <a:prstGeom prst="rect">
            <a:avLst/>
          </a:prstGeom>
        </p:spPr>
        <p:txBody>
          <a:bodyPr vert="horz" wrap="square" lIns="121899" tIns="60949" rIns="121899" bIns="60949">
            <a:spAutoFit/>
          </a:bodyPr>
          <a:lstStyle>
            <a:lvl1pPr marL="0" indent="0">
              <a:buNone/>
              <a:defRPr sz="3225"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86429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81064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121877" tIns="60939" rIns="121877" bIns="60939"/>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82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25">
                <a:solidFill>
                  <a:srgbClr val="676767"/>
                </a:solidFill>
                <a:latin typeface="+mj-lt"/>
              </a:defRPr>
            </a:lvl1pPr>
          </a:lstStyle>
          <a:p>
            <a:r>
              <a:rPr lang="en-GB" dirty="0" smtClean="0"/>
              <a:t>Click to edit title</a:t>
            </a:r>
            <a:endParaRPr lang="en-US" dirty="0"/>
          </a:p>
        </p:txBody>
      </p:sp>
      <p:sp>
        <p:nvSpPr>
          <p:cNvPr id="6" name="Rectangle 5"/>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457063"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fontAlgn="auto">
              <a:spcBef>
                <a:spcPts val="0"/>
              </a:spcBef>
              <a:spcAft>
                <a:spcPts val="0"/>
              </a:spcAft>
            </a:pPr>
            <a:fld id="{DFCF27A5-1A5B-48D3-A060-2758FFBB1ADD}" type="slidenum">
              <a:rPr lang="en-US" sz="600">
                <a:solidFill>
                  <a:srgbClr val="2968AF"/>
                </a:solidFill>
                <a:latin typeface="Arial"/>
                <a:ea typeface=""/>
              </a:rPr>
              <a:pPr algn="r" defTabSz="610688" fontAlgn="auto">
                <a:spcBef>
                  <a:spcPts val="0"/>
                </a:spcBef>
                <a:spcAft>
                  <a:spcPts val="0"/>
                </a:spcAft>
              </a:pPr>
              <a:t>‹#›</a:t>
            </a:fld>
            <a:endParaRPr lang="en-US" sz="600" dirty="0">
              <a:solidFill>
                <a:srgbClr val="2968AF"/>
              </a:solidFill>
              <a:latin typeface="Arial"/>
              <a:ea typeface=""/>
            </a:endParaRPr>
          </a:p>
        </p:txBody>
      </p:sp>
      <p:sp>
        <p:nvSpPr>
          <p:cNvPr id="8"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9"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81844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91420" tIns="45711" rIns="91420" bIns="45711" rtlCol="0" anchor="ctr" anchorCtr="0">
            <a:normAutofit/>
          </a:bodyPr>
          <a:lstStyle>
            <a:lvl1pPr marL="0" indent="0" algn="ctr" defTabSz="6856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65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8"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38687852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475">
                <a:solidFill>
                  <a:schemeClr val="bg1"/>
                </a:solidFill>
                <a:latin typeface="+mj-lt"/>
              </a:defRPr>
            </a:lvl1pPr>
          </a:lstStyle>
          <a:p>
            <a:r>
              <a:rPr lang="en-GB" dirty="0" smtClean="0"/>
              <a:t>Click to edit title</a:t>
            </a:r>
            <a:endParaRPr lang="en-US" dirty="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Tree>
    <p:extLst>
      <p:ext uri="{BB962C8B-B14F-4D97-AF65-F5344CB8AC3E}">
        <p14:creationId xmlns:p14="http://schemas.microsoft.com/office/powerpoint/2010/main" val="2114716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16"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17"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8"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78211354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635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1170506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39229409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532758"/>
      </p:ext>
    </p:extLst>
  </p:cSld>
  <p:clrMapOvr>
    <a:masterClrMapping/>
  </p:clrMapOvr>
  <p:transition spd="slow">
    <p:wip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08"/>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grpSp>
    </p:spTree>
    <p:extLst>
      <p:ext uri="{BB962C8B-B14F-4D97-AF65-F5344CB8AC3E}">
        <p14:creationId xmlns:p14="http://schemas.microsoft.com/office/powerpoint/2010/main" val="569705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2" y="1004809"/>
            <a:ext cx="8551441" cy="3724274"/>
          </a:xfrm>
          <a:prstGeom prst="rect">
            <a:avLst/>
          </a:prstGeom>
        </p:spPr>
        <p:txBody>
          <a:bodyPr lIns="121899" tIns="60949" rIns="121899" bIns="6094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121899" tIns="60949" rIns="121899" bIns="60949"/>
          <a:lstStyle/>
          <a:p>
            <a:pPr algn="ctr" defTabSz="914240" eaLnBrk="0" hangingPunct="0">
              <a:lnSpc>
                <a:spcPct val="90000"/>
              </a:lnSpc>
            </a:pPr>
            <a:fld id="{543BAC85-B5FF-4423-BD9E-7C14BC540CB5}" type="datetimeFigureOut">
              <a:rPr lang="en-US" sz="2400" smtClean="0">
                <a:solidFill>
                  <a:srgbClr val="0096D6"/>
                </a:solidFill>
                <a:latin typeface="Arial"/>
                <a:ea typeface=""/>
              </a:rPr>
              <a:pPr algn="ctr" defTabSz="914240" eaLnBrk="0" hangingPunct="0">
                <a:lnSpc>
                  <a:spcPct val="90000"/>
                </a:lnSpc>
              </a:pPr>
              <a:t>12/15/2016</a:t>
            </a:fld>
            <a:endParaRPr lang="en-US" sz="2400" dirty="0">
              <a:solidFill>
                <a:srgbClr val="0096D6"/>
              </a:solidFill>
              <a:latin typeface="Arial"/>
              <a:ea typeface=""/>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121899" tIns="60949" rIns="121899" bIns="60949"/>
          <a:lstStyle/>
          <a:p>
            <a:pPr algn="ctr" defTabSz="914240" eaLnBrk="0" hangingPunct="0">
              <a:lnSpc>
                <a:spcPct val="90000"/>
              </a:lnSpc>
            </a:pPr>
            <a:endParaRPr lang="en-US" sz="2400" dirty="0">
              <a:solidFill>
                <a:srgbClr val="0096D6"/>
              </a:solidFill>
              <a:latin typeface="Arial"/>
              <a:ea typeface=""/>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121899" tIns="60949" rIns="121899" bIns="60949"/>
          <a:lstStyle/>
          <a:p>
            <a:pPr algn="ctr" defTabSz="914240" eaLnBrk="0" hangingPunct="0">
              <a:lnSpc>
                <a:spcPct val="90000"/>
              </a:lnSpc>
            </a:pPr>
            <a:fld id="{C3D59008-98AB-4FBA-AB78-F9685C066FE2}" type="slidenum">
              <a:rPr lang="en-US" sz="2400" smtClean="0">
                <a:solidFill>
                  <a:srgbClr val="0096D6"/>
                </a:solidFill>
                <a:latin typeface="Arial"/>
                <a:ea typeface=""/>
              </a:rPr>
              <a:pPr algn="ctr" defTabSz="914240" eaLnBrk="0" hangingPunct="0">
                <a:lnSpc>
                  <a:spcPct val="90000"/>
                </a:lnSpc>
              </a:pPr>
              <a:t>‹#›</a:t>
            </a:fld>
            <a:endParaRPr lang="en-US" sz="2400" dirty="0">
              <a:solidFill>
                <a:srgbClr val="0096D6"/>
              </a:solidFill>
              <a:latin typeface="Arial"/>
              <a:ea typeface=""/>
            </a:endParaRPr>
          </a:p>
        </p:txBody>
      </p:sp>
    </p:spTree>
    <p:extLst>
      <p:ext uri="{BB962C8B-B14F-4D97-AF65-F5344CB8AC3E}">
        <p14:creationId xmlns:p14="http://schemas.microsoft.com/office/powerpoint/2010/main" val="13067938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121872" tIns="60936" rIns="121872" bIns="60936" anchor="b" anchorCtr="0">
            <a:noAutofit/>
          </a:bodyPr>
          <a:lstStyle>
            <a:lvl1pPr marL="0" indent="0" algn="l">
              <a:buNone/>
              <a:defRPr sz="1425" b="0" i="0">
                <a:solidFill>
                  <a:srgbClr val="FFFFFE"/>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121872" tIns="60936" rIns="121872" bIns="60936"/>
          <a:lstStyle>
            <a:lvl1pPr marL="0" indent="0">
              <a:buFont typeface="Arial" panose="020B0604020202020204" pitchFamily="34" charset="0"/>
              <a:buNone/>
              <a:defRPr sz="2175" baseline="0">
                <a:solidFill>
                  <a:srgbClr val="FFFFFE"/>
                </a:solidFill>
                <a:latin typeface="+mj-lt"/>
              </a:defRPr>
            </a:lvl1pPr>
            <a:lvl2pPr marL="304728" indent="0">
              <a:buNone/>
              <a:defRPr/>
            </a:lvl2pPr>
            <a:lvl3pPr marL="427326" indent="0">
              <a:buNone/>
              <a:defRPr/>
            </a:lvl3pPr>
            <a:lvl4pPr marL="516604" indent="0">
              <a:buNone/>
              <a:defRPr/>
            </a:lvl4pPr>
            <a:lvl5pPr marL="60111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453689556"/>
      </p:ext>
    </p:extLst>
  </p:cSld>
  <p:clrMapOvr>
    <a:masterClrMapping/>
  </p:clrMapOvr>
  <p:transition spd="slow">
    <p:wip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2" tIns="34282" rIns="68562" bIns="34282" anchor="ctr"/>
          <a:lstStyle/>
          <a:p>
            <a:pPr defTabSz="457063" fontAlgn="auto">
              <a:spcBef>
                <a:spcPts val="0"/>
              </a:spcBef>
              <a:spcAft>
                <a:spcPts val="0"/>
              </a:spcAft>
            </a:pPr>
            <a:endParaRPr lang="en-US" sz="1800">
              <a:solidFill>
                <a:srgbClr val="676767"/>
              </a:solidFill>
              <a:latin typeface="Arial"/>
              <a:ea typeface=""/>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91416" tIns="45709" rIns="91416" bIns="45709" rtlCol="0">
            <a:noAutofit/>
          </a:bodyPr>
          <a:lstStyle>
            <a:lvl1pPr marL="0" indent="0" algn="l" defTabSz="68562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11" indent="0" algn="ctr">
              <a:buNone/>
              <a:defRPr>
                <a:solidFill>
                  <a:schemeClr val="tx1">
                    <a:tint val="75000"/>
                  </a:schemeClr>
                </a:solidFill>
              </a:defRPr>
            </a:lvl2pPr>
            <a:lvl3pPr marL="685628" indent="0" algn="ctr">
              <a:buNone/>
              <a:defRPr>
                <a:solidFill>
                  <a:schemeClr val="tx1">
                    <a:tint val="75000"/>
                  </a:schemeClr>
                </a:solidFill>
              </a:defRPr>
            </a:lvl3pPr>
            <a:lvl4pPr marL="1028442" indent="0" algn="ctr">
              <a:buNone/>
              <a:defRPr>
                <a:solidFill>
                  <a:schemeClr val="tx1">
                    <a:tint val="75000"/>
                  </a:schemeClr>
                </a:solidFill>
              </a:defRPr>
            </a:lvl4pPr>
            <a:lvl5pPr marL="1371258" indent="0" algn="ctr">
              <a:buNone/>
              <a:defRPr>
                <a:solidFill>
                  <a:schemeClr val="tx1">
                    <a:tint val="75000"/>
                  </a:schemeClr>
                </a:solidFill>
              </a:defRPr>
            </a:lvl5pPr>
            <a:lvl6pPr marL="1714069"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82272" tIns="45709" rIns="82272" bIns="45709" rtlCol="0" anchor="b">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2" y="1438276"/>
            <a:ext cx="2676525" cy="2166938"/>
          </a:xfrm>
          <a:prstGeom prst="rect">
            <a:avLst/>
          </a:prstGeom>
        </p:spPr>
        <p:txBody>
          <a:bodyPr lIns="121872" tIns="60936" rIns="121872" bIns="60936"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503013404"/>
      </p:ext>
    </p:extLst>
  </p:cSld>
  <p:clrMapOvr>
    <a:masterClrMapping/>
  </p:clrMapOvr>
  <p:transition spd="slow">
    <p:wip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637"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2016  </a:t>
            </a:r>
            <a:r>
              <a:rPr lang="en-US" sz="600" dirty="0">
                <a:solidFill>
                  <a:srgbClr val="FFFFFF">
                    <a:alpha val="60000"/>
                  </a:srgbClr>
                </a:solidFill>
                <a:latin typeface="Arial"/>
                <a:ea typeface=""/>
                <a:cs typeface="CiscoSans Thin"/>
              </a:rPr>
              <a:t>Cisco and/or its affiliates. All rights reserved.   Cisco </a:t>
            </a:r>
            <a:r>
              <a:rPr lang="en-US" sz="600" dirty="0" smtClean="0">
                <a:solidFill>
                  <a:srgbClr val="FFFFFF">
                    <a:alpha val="60000"/>
                  </a:srgbClr>
                </a:solidFill>
                <a:latin typeface="Arial"/>
                <a:ea typeface=""/>
                <a:cs typeface="CiscoSans Thin"/>
              </a:rPr>
              <a:t>Public</a:t>
            </a:r>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45070"/>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59" tIns="34280" rIns="68559" bIns="34280" anchor="ctr"/>
          <a:lstStyle/>
          <a:p>
            <a:pPr defTabSz="457063" fontAlgn="auto">
              <a:spcBef>
                <a:spcPts val="0"/>
              </a:spcBef>
              <a:spcAft>
                <a:spcPts val="0"/>
              </a:spcAft>
            </a:pPr>
            <a:endParaRPr lang="en-US" sz="1800">
              <a:solidFill>
                <a:srgbClr val="676767"/>
              </a:solidFill>
              <a:latin typeface="Arial"/>
              <a:ea typeface=""/>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fontAlgn="auto">
              <a:spcBef>
                <a:spcPts val="0"/>
              </a:spcBef>
              <a:spcAft>
                <a:spcPts val="0"/>
              </a:spcAft>
            </a:pPr>
            <a:endParaRPr lang="en-US" sz="1800">
              <a:solidFill>
                <a:srgbClr val="676767"/>
              </a:solidFill>
              <a:latin typeface="Arial"/>
              <a:ea typeface=""/>
            </a:endParaRPr>
          </a:p>
        </p:txBody>
      </p:sp>
    </p:spTree>
    <p:extLst>
      <p:ext uri="{BB962C8B-B14F-4D97-AF65-F5344CB8AC3E}">
        <p14:creationId xmlns:p14="http://schemas.microsoft.com/office/powerpoint/2010/main" val="58653320"/>
      </p:ext>
    </p:extLst>
  </p:cSld>
  <p:clrMapOvr>
    <a:masterClrMapping/>
  </p:clrMapOvr>
  <p:transition spd="slow">
    <p:wip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121872" tIns="60936" rIns="121872" bIns="60936">
            <a:noAutofit/>
          </a:bodyPr>
          <a:lstStyle>
            <a:lvl1pPr marL="285640" marR="0" indent="-285640" algn="ctr" defTabSz="457025"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04648511"/>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2453816"/>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78118139"/>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020456117"/>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121872" tIns="60936" rIns="121872" bIns="60936">
            <a:noAutofit/>
          </a:bodyPr>
          <a:lstStyle>
            <a:lvl1pPr marL="212363" indent="-392331">
              <a:lnSpc>
                <a:spcPts val="4439"/>
              </a:lnSpc>
              <a:spcBef>
                <a:spcPts val="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132462753"/>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69181182"/>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2805897"/>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82268" tIns="45707" rIns="82268" bIns="45707" rtlCol="0">
            <a:noAutofit/>
          </a:bodyPr>
          <a:lstStyle>
            <a:lvl1pPr algn="l" defTabSz="685600"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121872" tIns="60936" rIns="121872" bIns="60936" anchor="ctr"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685882"/>
      </p:ext>
    </p:extLst>
  </p:cSld>
  <p:clrMapOvr>
    <a:masterClrMapping/>
  </p:clrMapOvr>
  <p:transition spd="med">
    <p:fade/>
  </p:transition>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10"/>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6225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defTabSz="457063"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121872" tIns="60936" rIns="121872" bIns="60936">
            <a:noAutofit/>
          </a:bodyPr>
          <a:lstStyle>
            <a:lvl1pPr marL="85703" indent="-85703" algn="l" defTabSz="68560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3" indent="-85703" algn="l" defTabSz="685600" rtl="0" eaLnBrk="1" latinLnBrk="0" hangingPunct="1">
              <a:defRPr lang="en-US" sz="1500" kern="1200" dirty="0" smtClean="0">
                <a:solidFill>
                  <a:schemeClr val="accent2"/>
                </a:solidFill>
                <a:latin typeface="Ciscolight" pitchFamily="2" charset="0"/>
                <a:ea typeface="+mn-ea"/>
                <a:cs typeface="+mn-cs"/>
              </a:defRPr>
            </a:lvl2pPr>
            <a:lvl3pPr marL="85703" indent="-85703" algn="l" defTabSz="685600" rtl="0" eaLnBrk="1" latinLnBrk="0" hangingPunct="1">
              <a:defRPr lang="en-US" sz="1500" kern="1200" dirty="0" smtClean="0">
                <a:solidFill>
                  <a:schemeClr val="accent2"/>
                </a:solidFill>
                <a:latin typeface="Ciscolight" pitchFamily="2" charset="0"/>
                <a:ea typeface="+mn-ea"/>
                <a:cs typeface="+mn-cs"/>
              </a:defRPr>
            </a:lvl3pPr>
            <a:lvl4pPr marL="85703" indent="-85703" algn="l" defTabSz="685600" rtl="0" eaLnBrk="1" latinLnBrk="0" hangingPunct="1">
              <a:defRPr lang="en-US" sz="1500" kern="1200" dirty="0" smtClean="0">
                <a:solidFill>
                  <a:schemeClr val="accent2"/>
                </a:solidFill>
                <a:latin typeface="Ciscolight" pitchFamily="2" charset="0"/>
                <a:ea typeface="+mn-ea"/>
                <a:cs typeface="+mn-cs"/>
              </a:defRPr>
            </a:lvl4pPr>
            <a:lvl5pPr marL="85703" indent="-85703" algn="l" defTabSz="68560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121872" tIns="60936" rIns="121872" bIns="6093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7" name="Rounded Rectangle 6"/>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457063"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15019047"/>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28824227"/>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121872" tIns="60936" rIns="121872" bIns="60936" anchor="b" anchorCtr="0">
            <a:noAutofit/>
          </a:bodyPr>
          <a:lstStyle>
            <a:lvl1pPr marL="0" indent="0" algn="l" defTabSz="603470">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68" indent="-399898" algn="l">
              <a:lnSpc>
                <a:spcPct val="90000"/>
              </a:lnSpc>
              <a:defRPr sz="4575"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998470957"/>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82272" tIns="45709" rIns="82272" bIns="45709" rtlCol="0" anchor="ctr">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121872" tIns="60936" rIns="121872" bIns="60936"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5"/>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760626"/>
      </p:ext>
    </p:extLst>
  </p:cSld>
  <p:clrMapOvr>
    <a:masterClrMapping/>
  </p:clrMapOvr>
  <p:transition spd="slow">
    <p:wip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121872" tIns="60936" rIns="121872" bIns="60936">
            <a:noAutofit/>
          </a:bodyPr>
          <a:lstStyle>
            <a:lvl1pPr marL="0" indent="0" algn="ctr">
              <a:buNone/>
              <a:defRPr sz="2025"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32165581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80644268"/>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121872" tIns="60936" rIns="121872" bIns="60936">
            <a:noAutofit/>
          </a:bodyPr>
          <a:lstStyle>
            <a:lvl1pPr marL="0" indent="0" algn="ctr">
              <a:buNone/>
              <a:defRPr sz="2025">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27524405"/>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68167143"/>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15089091"/>
      </p:ext>
    </p:extLst>
  </p:cSld>
  <p:clrMapOvr>
    <a:masterClrMapping/>
  </p:clrMapOvr>
  <p:transition spd="slow">
    <p:wip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fontAlgn="auto">
              <a:spcBef>
                <a:spcPts val="0"/>
              </a:spcBef>
              <a:spcAft>
                <a:spcPts val="0"/>
              </a:spcAft>
              <a:defRPr/>
            </a:pPr>
            <a:endParaRPr lang="en-US" sz="1800" kern="0">
              <a:solidFill>
                <a:prstClr val="white"/>
              </a:solidFill>
              <a:latin typeface="Arial"/>
              <a:ea typeface=""/>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6095937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smtClean="0"/>
              <a:t>Drag picture to placeholder or click icon to add</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Drag picture to placeholder or click icon to add</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Drag picture to placeholder or click icon to add</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68959"/>
            <a:ext cx="8139112" cy="536033"/>
          </a:xfrm>
          <a:prstGeom prst="rect">
            <a:avLst/>
          </a:prstGeom>
          <a:solidFill>
            <a:schemeClr val="bg1">
              <a:alpha val="70000"/>
            </a:schemeClr>
          </a:solidFill>
          <a:extLst/>
        </p:spPr>
        <p:txBody>
          <a:bodyPr wrap="square" lIns="143975" tIns="0" rIns="121899" bIns="60949" numCol="1" anchor="ctr" anchorCtr="0" compatLnSpc="1">
            <a:prstTxWarp prst="textNoShape">
              <a:avLst/>
            </a:prstTxWarp>
            <a:spAutoFit/>
          </a:bodyPr>
          <a:lstStyle>
            <a:lvl1pPr marL="17277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0668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121872" tIns="60936" rIns="121872" bIns="60936"/>
          <a:lstStyle>
            <a:lvl1pPr marL="0" indent="0" algn="ctr">
              <a:buNone/>
              <a:defRPr sz="2175"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9"/>
            <a:ext cx="8364236" cy="594564"/>
          </a:xfrm>
          <a:prstGeom prst="rect">
            <a:avLst/>
          </a:prstGeom>
        </p:spPr>
        <p:txBody>
          <a:bodyPr vert="horz" wrap="square" lIns="121899" tIns="60949" rIns="121899" bIns="60949">
            <a:spAutoFit/>
          </a:bodyPr>
          <a:lstStyle>
            <a:lvl1pPr marL="0" indent="0">
              <a:buNone/>
              <a:defRPr sz="3225"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7589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8536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121877" tIns="60939" rIns="121877" bIns="60939"/>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560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25">
                <a:solidFill>
                  <a:srgbClr val="676767"/>
                </a:solidFill>
                <a:latin typeface="+mj-lt"/>
              </a:defRPr>
            </a:lvl1pPr>
          </a:lstStyle>
          <a:p>
            <a:r>
              <a:rPr lang="en-GB" dirty="0" smtClean="0"/>
              <a:t>Click to edit title</a:t>
            </a:r>
            <a:endParaRPr lang="en-US" dirty="0"/>
          </a:p>
        </p:txBody>
      </p:sp>
      <p:sp>
        <p:nvSpPr>
          <p:cNvPr id="6" name="Rectangle 5"/>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457063"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fontAlgn="auto">
              <a:spcBef>
                <a:spcPts val="0"/>
              </a:spcBef>
              <a:spcAft>
                <a:spcPts val="0"/>
              </a:spcAft>
            </a:pPr>
            <a:fld id="{DFCF27A5-1A5B-48D3-A060-2758FFBB1ADD}" type="slidenum">
              <a:rPr lang="en-US" sz="600">
                <a:solidFill>
                  <a:srgbClr val="2968AF"/>
                </a:solidFill>
                <a:latin typeface="Arial"/>
                <a:ea typeface=""/>
              </a:rPr>
              <a:pPr algn="r" defTabSz="610688" fontAlgn="auto">
                <a:spcBef>
                  <a:spcPts val="0"/>
                </a:spcBef>
                <a:spcAft>
                  <a:spcPts val="0"/>
                </a:spcAft>
              </a:pPr>
              <a:t>‹#›</a:t>
            </a:fld>
            <a:endParaRPr lang="en-US" sz="600" dirty="0">
              <a:solidFill>
                <a:srgbClr val="2968AF"/>
              </a:solidFill>
              <a:latin typeface="Arial"/>
              <a:ea typeface=""/>
            </a:endParaRPr>
          </a:p>
        </p:txBody>
      </p:sp>
      <p:sp>
        <p:nvSpPr>
          <p:cNvPr id="8"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9"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684218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91420" tIns="45711" rIns="91420" bIns="45711" rtlCol="0" anchor="ctr" anchorCtr="0">
            <a:normAutofit/>
          </a:bodyPr>
          <a:lstStyle>
            <a:lvl1pPr marL="0" indent="0" algn="ctr" defTabSz="6856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65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8"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77662012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475">
                <a:solidFill>
                  <a:schemeClr val="bg1"/>
                </a:solidFill>
                <a:latin typeface="+mj-lt"/>
              </a:defRPr>
            </a:lvl1pPr>
          </a:lstStyle>
          <a:p>
            <a:r>
              <a:rPr lang="en-GB" dirty="0" smtClean="0"/>
              <a:t>Click to edit title</a:t>
            </a:r>
            <a:endParaRPr lang="en-US" dirty="0"/>
          </a:p>
        </p:txBody>
      </p:sp>
      <p:sp>
        <p:nvSpPr>
          <p:cNvPr id="7"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Tree>
    <p:extLst>
      <p:ext uri="{BB962C8B-B14F-4D97-AF65-F5344CB8AC3E}">
        <p14:creationId xmlns:p14="http://schemas.microsoft.com/office/powerpoint/2010/main" val="186797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16"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17"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18"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87798397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5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91316063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fontAlgn="auto">
              <a:spcBef>
                <a:spcPts val="0"/>
              </a:spcBef>
              <a:spcAft>
                <a:spcPts val="0"/>
              </a:spcAft>
            </a:pPr>
            <a:fld id="{DFCF27A5-1A5B-48D3-A060-2758FFBB1ADD}" type="slidenum">
              <a:rPr lang="en-US" sz="600">
                <a:solidFill>
                  <a:srgbClr val="FFFFFF"/>
                </a:solidFill>
                <a:latin typeface="Arial"/>
                <a:ea typeface=""/>
                <a:cs typeface="CiscoSans Thin"/>
              </a:rPr>
              <a:pPr algn="r" defTabSz="610663"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89887715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418646"/>
      </p:ext>
    </p:extLst>
  </p:cSld>
  <p:clrMapOvr>
    <a:masterClrMapping/>
  </p:clrMapOvr>
  <p:transition spd="slow">
    <p:wip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08"/>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57" eaLnBrk="0" hangingPunct="0">
                <a:lnSpc>
                  <a:spcPct val="90000"/>
                </a:lnSpc>
                <a:defRPr/>
              </a:pPr>
              <a:endParaRPr lang="en-US" sz="1800" smtClean="0">
                <a:solidFill>
                  <a:srgbClr val="FFFFFF"/>
                </a:solidFill>
                <a:ea typeface=""/>
              </a:endParaRPr>
            </a:p>
          </p:txBody>
        </p:sp>
      </p:grpSp>
    </p:spTree>
    <p:extLst>
      <p:ext uri="{BB962C8B-B14F-4D97-AF65-F5344CB8AC3E}">
        <p14:creationId xmlns:p14="http://schemas.microsoft.com/office/powerpoint/2010/main" val="404852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2" y="1004809"/>
            <a:ext cx="8551441" cy="3724274"/>
          </a:xfrm>
          <a:prstGeom prst="rect">
            <a:avLst/>
          </a:prstGeom>
        </p:spPr>
        <p:txBody>
          <a:bodyPr lIns="121899" tIns="60949" rIns="121899" bIns="6094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121899" tIns="60949" rIns="121899" bIns="60949"/>
          <a:lstStyle/>
          <a:p>
            <a:pPr algn="ctr" defTabSz="914240" eaLnBrk="0" hangingPunct="0">
              <a:lnSpc>
                <a:spcPct val="90000"/>
              </a:lnSpc>
            </a:pPr>
            <a:fld id="{543BAC85-B5FF-4423-BD9E-7C14BC540CB5}" type="datetimeFigureOut">
              <a:rPr lang="en-US" sz="2400" smtClean="0">
                <a:solidFill>
                  <a:srgbClr val="0096D6"/>
                </a:solidFill>
                <a:latin typeface="Arial"/>
                <a:ea typeface=""/>
              </a:rPr>
              <a:pPr algn="ctr" defTabSz="914240" eaLnBrk="0" hangingPunct="0">
                <a:lnSpc>
                  <a:spcPct val="90000"/>
                </a:lnSpc>
              </a:pPr>
              <a:t>12/15/2016</a:t>
            </a:fld>
            <a:endParaRPr lang="en-US" sz="2400" dirty="0">
              <a:solidFill>
                <a:srgbClr val="0096D6"/>
              </a:solidFill>
              <a:latin typeface="Arial"/>
              <a:ea typeface=""/>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121899" tIns="60949" rIns="121899" bIns="60949"/>
          <a:lstStyle/>
          <a:p>
            <a:pPr algn="ctr" defTabSz="914240" eaLnBrk="0" hangingPunct="0">
              <a:lnSpc>
                <a:spcPct val="90000"/>
              </a:lnSpc>
            </a:pPr>
            <a:endParaRPr lang="en-US" sz="2400" dirty="0">
              <a:solidFill>
                <a:srgbClr val="0096D6"/>
              </a:solidFill>
              <a:latin typeface="Arial"/>
              <a:ea typeface=""/>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121899" tIns="60949" rIns="121899" bIns="60949"/>
          <a:lstStyle/>
          <a:p>
            <a:pPr algn="ctr" defTabSz="914240" eaLnBrk="0" hangingPunct="0">
              <a:lnSpc>
                <a:spcPct val="90000"/>
              </a:lnSpc>
            </a:pPr>
            <a:fld id="{C3D59008-98AB-4FBA-AB78-F9685C066FE2}" type="slidenum">
              <a:rPr lang="en-US" sz="2400" smtClean="0">
                <a:solidFill>
                  <a:srgbClr val="0096D6"/>
                </a:solidFill>
                <a:latin typeface="Arial"/>
                <a:ea typeface=""/>
              </a:rPr>
              <a:pPr algn="ctr" defTabSz="914240" eaLnBrk="0" hangingPunct="0">
                <a:lnSpc>
                  <a:spcPct val="90000"/>
                </a:lnSpc>
              </a:pPr>
              <a:t>‹#›</a:t>
            </a:fld>
            <a:endParaRPr lang="en-US" sz="2400" dirty="0">
              <a:solidFill>
                <a:srgbClr val="0096D6"/>
              </a:solidFill>
              <a:latin typeface="Arial"/>
              <a:ea typeface=""/>
            </a:endParaRPr>
          </a:p>
        </p:txBody>
      </p:sp>
    </p:spTree>
    <p:extLst>
      <p:ext uri="{BB962C8B-B14F-4D97-AF65-F5344CB8AC3E}">
        <p14:creationId xmlns:p14="http://schemas.microsoft.com/office/powerpoint/2010/main" val="123875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smtClean="0"/>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chemeClr val="tx2"/>
                </a:solidFill>
              </a:defRPr>
            </a:lvl1pPr>
          </a:lstStyle>
          <a:p>
            <a:pPr lvl="0"/>
            <a:r>
              <a:rPr lang="en-US" smtClean="0"/>
              <a:t>Click to 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chemeClr val="bg2"/>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chemeClr val="bg2"/>
                </a:solidFill>
                <a:latin typeface="+mj-lt"/>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55558"/>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IN-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28600" indent="-173038">
              <a:lnSpc>
                <a:spcPct val="95000"/>
              </a:lnSpc>
              <a:spcBef>
                <a:spcPts val="1110"/>
              </a:spcBef>
              <a:buClr>
                <a:schemeClr val="tx1"/>
              </a:buClr>
              <a:buSzPct val="80000"/>
              <a:buFont typeface="Arial" panose="020B0604020202020204" pitchFamily="34" charset="0"/>
              <a:buChar char="•"/>
              <a:defRPr sz="1800" b="0" i="0">
                <a:solidFill>
                  <a:schemeClr val="bg1">
                    <a:lumMod val="50000"/>
                  </a:schemeClr>
                </a:solidFill>
                <a:latin typeface="+mn-lt"/>
                <a:cs typeface="CiscoSans ExtraLight"/>
              </a:defRPr>
            </a:lvl1pPr>
            <a:lvl2pPr marL="292040" indent="0">
              <a:lnSpc>
                <a:spcPct val="95000"/>
              </a:lnSpc>
              <a:spcBef>
                <a:spcPts val="450"/>
              </a:spcBef>
              <a:buClr>
                <a:schemeClr val="tx1"/>
              </a:buClr>
              <a:buSzPct val="80000"/>
              <a:buFontTx/>
              <a:buNone/>
              <a:defRPr sz="1400" b="0" i="0">
                <a:solidFill>
                  <a:schemeClr val="bg1">
                    <a:lumMod val="50000"/>
                  </a:schemeClr>
                </a:solidFill>
                <a:latin typeface="+mn-lt"/>
                <a:cs typeface="CiscoSans ExtraLight"/>
              </a:defRPr>
            </a:lvl2pPr>
            <a:lvl3pPr marL="228600" indent="57150">
              <a:buClr>
                <a:schemeClr val="tx1"/>
              </a:buClr>
              <a:buSzPct val="80000"/>
              <a:buFontTx/>
              <a:buNone/>
              <a:defRPr sz="1400" b="0" i="0">
                <a:solidFill>
                  <a:srgbClr val="FF0000"/>
                </a:solidFill>
                <a:latin typeface="+mn-lt"/>
                <a:cs typeface="CiscoSans ExtraLight"/>
              </a:defRPr>
            </a:lvl3pPr>
            <a:lvl4pPr marL="400050" indent="57150">
              <a:buClr>
                <a:schemeClr val="tx1"/>
              </a:buClr>
              <a:buSzPct val="80000"/>
              <a:buFontTx/>
              <a:buNone/>
              <a:defRPr sz="1200" b="0" i="0">
                <a:solidFill>
                  <a:schemeClr val="bg1">
                    <a:lumMod val="50000"/>
                  </a:schemeClr>
                </a:solidFill>
                <a:latin typeface="+mn-lt"/>
                <a:cs typeface="CiscoSans ExtraLight"/>
              </a:defRPr>
            </a:lvl4pPr>
            <a:lvl5pPr marL="857250" indent="-228600">
              <a:buClr>
                <a:schemeClr val="tx1"/>
              </a:buClr>
              <a:buSzPct val="80000"/>
              <a:buFontTx/>
              <a:buNone/>
              <a:tabLst>
                <a:tab pos="685800" algn="l"/>
              </a:tabLst>
              <a:defRPr sz="1200" b="0" i="0">
                <a:solidFill>
                  <a:schemeClr val="bg1">
                    <a:lumMod val="50000"/>
                  </a:schemeClr>
                </a:solidFill>
                <a:latin typeface="+mn-lt"/>
                <a:cs typeface="CiscoSans ExtraLight"/>
              </a:defRPr>
            </a:lvl5pPr>
            <a:lvl6pPr marL="692411" indent="0">
              <a:buFontTx/>
              <a:buNone/>
              <a:defRPr i="1"/>
            </a:lvl6pPr>
          </a:lstStyle>
          <a:p>
            <a:pPr lvl="0"/>
            <a:r>
              <a:rPr lang="en-GB" dirty="0" smtClean="0"/>
              <a:t>First level</a:t>
            </a:r>
          </a:p>
          <a:p>
            <a:pPr lvl="1"/>
            <a:r>
              <a:rPr lang="en-GB" dirty="0" smtClean="0"/>
              <a:t>Second level</a:t>
            </a:r>
          </a:p>
          <a:p>
            <a:pPr lvl="3"/>
            <a:r>
              <a:rPr lang="en-GB" dirty="0" smtClean="0"/>
              <a:t>Third level</a:t>
            </a:r>
          </a:p>
          <a:p>
            <a:pPr lvl="4"/>
            <a:r>
              <a:rPr lang="en-GB" dirty="0" smtClean="0"/>
              <a:t>Fourth level</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73905293"/>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18947"/>
            <a:ext cx="8513064" cy="765432"/>
          </a:xfrm>
        </p:spPr>
        <p:txBody>
          <a:bodyPr/>
          <a:lstStyle>
            <a:lvl1pPr>
              <a:defRPr baseline="0">
                <a:solidFill>
                  <a:schemeClr val="tx1"/>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356616" y="1077912"/>
            <a:ext cx="4069080" cy="32579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5"/>
          <p:cNvSpPr>
            <a:spLocks noGrp="1"/>
          </p:cNvSpPr>
          <p:nvPr>
            <p:ph sz="quarter" idx="12"/>
          </p:nvPr>
        </p:nvSpPr>
        <p:spPr>
          <a:xfrm>
            <a:off x="4800600" y="1077913"/>
            <a:ext cx="4069080" cy="325345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21779828"/>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4354895" y="4888858"/>
            <a:ext cx="383410" cy="274637"/>
          </a:xfrm>
          <a:prstGeom prst="rect">
            <a:avLst/>
          </a:prstGeom>
        </p:spPr>
        <p:txBody>
          <a:bodyPr vert="horz" lIns="91440" tIns="45720" rIns="91440" bIns="45720" rtlCol="0" anchor="ctr"/>
          <a:lstStyle>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FFFFFF"/>
                </a:solidFill>
                <a:latin typeface="CiscoSansTT Light"/>
              </a:rPr>
              <a:pPr/>
              <a:t>‹#›</a:t>
            </a:fld>
            <a:endParaRPr dirty="0">
              <a:solidFill>
                <a:srgbClr val="FFFFFF"/>
              </a:solidFill>
              <a:latin typeface="CiscoSansTT Light"/>
            </a:endParaRPr>
          </a:p>
        </p:txBody>
      </p:sp>
    </p:spTree>
    <p:extLst>
      <p:ext uri="{BB962C8B-B14F-4D97-AF65-F5344CB8AC3E}">
        <p14:creationId xmlns:p14="http://schemas.microsoft.com/office/powerpoint/2010/main" val="1596341960"/>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238"/>
            <a:ext cx="8296421" cy="288131"/>
          </a:xfrm>
          <a:prstGeom prst="rect">
            <a:avLst/>
          </a:prstGeom>
        </p:spPr>
        <p:txBody>
          <a:bodyPr lIns="121664" tIns="60832" rIns="121664" bIns="60832" anchor="b" anchorCtr="0">
            <a:noAutofit/>
          </a:bodyPr>
          <a:lstStyle>
            <a:lvl1pPr marL="0" indent="0" algn="l">
              <a:buNone/>
              <a:defRPr sz="1425" b="0" i="0">
                <a:solidFill>
                  <a:srgbClr val="FFFFFE"/>
                </a:solidFill>
                <a:latin typeface="+mn-lt"/>
                <a:cs typeface="CiscoSans"/>
              </a:defRPr>
            </a:lvl1pPr>
            <a:lvl2pPr marL="342211" indent="0" algn="ctr">
              <a:buNone/>
              <a:defRPr>
                <a:solidFill>
                  <a:schemeClr val="tx1">
                    <a:tint val="75000"/>
                  </a:schemeClr>
                </a:solidFill>
              </a:defRPr>
            </a:lvl2pPr>
            <a:lvl3pPr marL="684489" indent="0" algn="ctr">
              <a:buNone/>
              <a:defRPr>
                <a:solidFill>
                  <a:schemeClr val="tx1">
                    <a:tint val="75000"/>
                  </a:schemeClr>
                </a:solidFill>
              </a:defRPr>
            </a:lvl3pPr>
            <a:lvl4pPr marL="1026725" indent="0" algn="ctr">
              <a:buNone/>
              <a:defRPr>
                <a:solidFill>
                  <a:schemeClr val="tx1">
                    <a:tint val="75000"/>
                  </a:schemeClr>
                </a:solidFill>
              </a:defRPr>
            </a:lvl4pPr>
            <a:lvl5pPr marL="1368979" indent="0" algn="ctr">
              <a:buNone/>
              <a:defRPr>
                <a:solidFill>
                  <a:schemeClr val="tx1">
                    <a:tint val="75000"/>
                  </a:schemeClr>
                </a:solidFill>
              </a:defRPr>
            </a:lvl5pPr>
            <a:lvl6pPr marL="1711193" indent="0" algn="ctr">
              <a:buNone/>
              <a:defRPr>
                <a:solidFill>
                  <a:schemeClr val="tx1">
                    <a:tint val="75000"/>
                  </a:schemeClr>
                </a:solidFill>
              </a:defRPr>
            </a:lvl6pPr>
            <a:lvl7pPr marL="2053460" indent="0" algn="ctr">
              <a:buNone/>
              <a:defRPr>
                <a:solidFill>
                  <a:schemeClr val="tx1">
                    <a:tint val="75000"/>
                  </a:schemeClr>
                </a:solidFill>
              </a:defRPr>
            </a:lvl7pPr>
            <a:lvl8pPr marL="2395701" indent="0" algn="ctr">
              <a:buNone/>
              <a:defRPr>
                <a:solidFill>
                  <a:schemeClr val="tx1">
                    <a:tint val="75000"/>
                  </a:schemeClr>
                </a:solidFill>
              </a:defRPr>
            </a:lvl8pPr>
            <a:lvl9pPr marL="2737955"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235"/>
            <a:ext cx="8296421" cy="288131"/>
          </a:xfrm>
          <a:prstGeom prst="rect">
            <a:avLst/>
          </a:prstGeom>
        </p:spPr>
        <p:txBody>
          <a:bodyPr lIns="121664" tIns="60832" rIns="121664" bIns="60832"/>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232"/>
            <a:ext cx="8296421" cy="288131"/>
          </a:xfrm>
          <a:prstGeom prst="rect">
            <a:avLst/>
          </a:prstGeom>
        </p:spPr>
        <p:txBody>
          <a:bodyPr lIns="121664" tIns="60832" rIns="121664" bIns="60832"/>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121664" tIns="60832" rIns="121664" bIns="60832"/>
          <a:lstStyle>
            <a:lvl1pPr marL="0" indent="0">
              <a:buFont typeface="Arial" panose="020B0604020202020204" pitchFamily="34" charset="0"/>
              <a:buNone/>
              <a:defRPr sz="2175" baseline="0">
                <a:solidFill>
                  <a:srgbClr val="FFFFFE"/>
                </a:solidFill>
                <a:latin typeface="+mj-lt"/>
              </a:defRPr>
            </a:lvl1pPr>
            <a:lvl2pPr marL="304260" indent="0">
              <a:buNone/>
              <a:defRPr/>
            </a:lvl2pPr>
            <a:lvl3pPr marL="426624" indent="0">
              <a:buNone/>
              <a:defRPr/>
            </a:lvl3pPr>
            <a:lvl4pPr marL="515785" indent="0">
              <a:buNone/>
              <a:defRPr/>
            </a:lvl4pPr>
            <a:lvl5pPr marL="60014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103194805"/>
      </p:ext>
    </p:extLst>
  </p:cSld>
  <p:clrMapOvr>
    <a:masterClrMapping/>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445" tIns="34223" rIns="68445" bIns="34223" anchor="ctr"/>
          <a:lstStyle/>
          <a:p>
            <a:pPr defTabSz="45632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445" tIns="34223" rIns="68445" bIns="34223" anchor="ctr"/>
          <a:lstStyle/>
          <a:p>
            <a:pPr defTabSz="456323" fontAlgn="auto">
              <a:spcBef>
                <a:spcPts val="0"/>
              </a:spcBef>
              <a:spcAft>
                <a:spcPts val="0"/>
              </a:spcAft>
            </a:pPr>
            <a:endParaRPr lang="en-US" sz="1800">
              <a:solidFill>
                <a:srgbClr val="676767"/>
              </a:solidFill>
              <a:latin typeface="Arial"/>
              <a:ea typeface=""/>
            </a:endParaRPr>
          </a:p>
        </p:txBody>
      </p:sp>
      <p:sp>
        <p:nvSpPr>
          <p:cNvPr id="3" name="Subtitle 2"/>
          <p:cNvSpPr>
            <a:spLocks noGrp="1"/>
          </p:cNvSpPr>
          <p:nvPr>
            <p:ph type="subTitle" idx="1" hasCustomPrompt="1"/>
          </p:nvPr>
        </p:nvSpPr>
        <p:spPr>
          <a:xfrm>
            <a:off x="499955" y="3209590"/>
            <a:ext cx="4684867" cy="288131"/>
          </a:xfrm>
          <a:prstGeom prst="rect">
            <a:avLst/>
          </a:prstGeom>
        </p:spPr>
        <p:txBody>
          <a:bodyPr vert="horz" lIns="91260" tIns="45631" rIns="91260" bIns="45631" rtlCol="0">
            <a:noAutofit/>
          </a:bodyPr>
          <a:lstStyle>
            <a:lvl1pPr marL="0" indent="0" algn="l" defTabSz="68451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226" indent="0" algn="ctr">
              <a:buNone/>
              <a:defRPr>
                <a:solidFill>
                  <a:schemeClr val="tx1">
                    <a:tint val="75000"/>
                  </a:schemeClr>
                </a:solidFill>
              </a:defRPr>
            </a:lvl2pPr>
            <a:lvl3pPr marL="684518" indent="0" algn="ctr">
              <a:buNone/>
              <a:defRPr>
                <a:solidFill>
                  <a:schemeClr val="tx1">
                    <a:tint val="75000"/>
                  </a:schemeClr>
                </a:solidFill>
              </a:defRPr>
            </a:lvl3pPr>
            <a:lvl4pPr marL="1026767" indent="0" algn="ctr">
              <a:buNone/>
              <a:defRPr>
                <a:solidFill>
                  <a:schemeClr val="tx1">
                    <a:tint val="75000"/>
                  </a:schemeClr>
                </a:solidFill>
              </a:defRPr>
            </a:lvl4pPr>
            <a:lvl5pPr marL="1369036" indent="0" algn="ctr">
              <a:buNone/>
              <a:defRPr>
                <a:solidFill>
                  <a:schemeClr val="tx1">
                    <a:tint val="75000"/>
                  </a:schemeClr>
                </a:solidFill>
              </a:defRPr>
            </a:lvl5pPr>
            <a:lvl6pPr marL="1711265" indent="0" algn="ctr">
              <a:buNone/>
              <a:defRPr>
                <a:solidFill>
                  <a:schemeClr val="tx1">
                    <a:tint val="75000"/>
                  </a:schemeClr>
                </a:solidFill>
              </a:defRPr>
            </a:lvl6pPr>
            <a:lvl7pPr marL="2053546" indent="0" algn="ctr">
              <a:buNone/>
              <a:defRPr>
                <a:solidFill>
                  <a:schemeClr val="tx1">
                    <a:tint val="75000"/>
                  </a:schemeClr>
                </a:solidFill>
              </a:defRPr>
            </a:lvl7pPr>
            <a:lvl8pPr marL="2395801" indent="0" algn="ctr">
              <a:buNone/>
              <a:defRPr>
                <a:solidFill>
                  <a:schemeClr val="tx1">
                    <a:tint val="75000"/>
                  </a:schemeClr>
                </a:solidFill>
              </a:defRPr>
            </a:lvl8pPr>
            <a:lvl9pPr marL="2738069"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65" y="2462028"/>
            <a:ext cx="4712557" cy="766763"/>
          </a:xfrm>
        </p:spPr>
        <p:txBody>
          <a:bodyPr lIns="82116" tIns="45631" rIns="82116" bIns="45631" rtlCol="0" anchor="b">
            <a:noAutofit/>
          </a:bodyPr>
          <a:lstStyle>
            <a:lvl1pPr marL="0" indent="0" algn="l" defTabSz="684518"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421" y="1438276"/>
            <a:ext cx="2676525" cy="2166938"/>
          </a:xfrm>
          <a:prstGeom prst="rect">
            <a:avLst/>
          </a:prstGeom>
        </p:spPr>
        <p:txBody>
          <a:bodyPr lIns="121664" tIns="60832" rIns="121664" bIns="60832"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16121225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428" y="4743036"/>
            <a:ext cx="218694" cy="154389"/>
          </a:xfrm>
          <a:prstGeom prst="rect">
            <a:avLst/>
          </a:prstGeom>
          <a:noFill/>
          <a:ln w="9525" algn="ctr">
            <a:noFill/>
            <a:miter lim="800000"/>
            <a:headEnd/>
            <a:tailEnd/>
          </a:ln>
          <a:effectLst/>
        </p:spPr>
        <p:txBody>
          <a:bodyPr wrap="none" lIns="61458" tIns="30728" rIns="61458" bIns="30728" anchor="b">
            <a:spAutoFit/>
          </a:bodyPr>
          <a:lstStyle/>
          <a:p>
            <a:pPr algn="r" defTabSz="6096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096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9" y="4741782"/>
            <a:ext cx="2658018" cy="154389"/>
          </a:xfrm>
          <a:prstGeom prst="rect">
            <a:avLst/>
          </a:prstGeom>
          <a:noFill/>
          <a:ln w="9525">
            <a:noFill/>
            <a:miter lim="800000"/>
            <a:headEnd/>
            <a:tailEnd/>
          </a:ln>
          <a:effectLst/>
        </p:spPr>
        <p:txBody>
          <a:bodyPr lIns="61458" tIns="30728" rIns="61458" bIns="30728" anchor="b">
            <a:spAutoFit/>
          </a:bodyPr>
          <a:lstStyle/>
          <a:p>
            <a:pPr algn="r" defTabSz="6096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2015  </a:t>
            </a:r>
            <a:r>
              <a:rPr lang="en-US" sz="600" dirty="0">
                <a:solidFill>
                  <a:srgbClr val="FFFFFF">
                    <a:alpha val="60000"/>
                  </a:srgbClr>
                </a:solidFill>
                <a:latin typeface="Arial"/>
                <a:ea typeface=""/>
                <a:cs typeface="CiscoSans Thin"/>
              </a:rPr>
              <a:t>Cisco and/or its affiliates. All rights reserved</a:t>
            </a:r>
            <a:r>
              <a:rPr lang="en-US" sz="600" dirty="0" smtClean="0">
                <a:solidFill>
                  <a:srgbClr val="FFFFFF">
                    <a:alpha val="60000"/>
                  </a:srgbClr>
                </a:solidFill>
                <a:latin typeface="Arial"/>
                <a:ea typeface=""/>
                <a:cs typeface="CiscoSans Thin"/>
              </a:rPr>
              <a:t>.</a:t>
            </a:r>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6464716"/>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442" tIns="34222" rIns="68442" bIns="34222" anchor="ctr"/>
          <a:lstStyle/>
          <a:p>
            <a:pPr defTabSz="456323" fontAlgn="auto">
              <a:spcBef>
                <a:spcPts val="0"/>
              </a:spcBef>
              <a:spcAft>
                <a:spcPts val="0"/>
              </a:spcAft>
            </a:pPr>
            <a:endParaRPr lang="en-US" sz="1800">
              <a:solidFill>
                <a:srgbClr val="676767"/>
              </a:solidFill>
              <a:latin typeface="Arial"/>
              <a:ea typeface=""/>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442" tIns="34222" rIns="68442" bIns="34222" anchor="ctr"/>
          <a:lstStyle/>
          <a:p>
            <a:pPr defTabSz="456323" fontAlgn="auto">
              <a:spcBef>
                <a:spcPts val="0"/>
              </a:spcBef>
              <a:spcAft>
                <a:spcPts val="0"/>
              </a:spcAft>
            </a:pPr>
            <a:endParaRPr lang="en-US" sz="1800">
              <a:solidFill>
                <a:srgbClr val="676767"/>
              </a:solidFill>
              <a:latin typeface="Arial"/>
              <a:ea typeface=""/>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448" tIns="34225" rIns="68448" bIns="34225" anchor="ctr"/>
          <a:lstStyle/>
          <a:p>
            <a:pPr defTabSz="456323" fontAlgn="auto">
              <a:spcBef>
                <a:spcPts val="0"/>
              </a:spcBef>
              <a:spcAft>
                <a:spcPts val="0"/>
              </a:spcAft>
            </a:pPr>
            <a:endParaRPr lang="en-US" sz="1800">
              <a:solidFill>
                <a:srgbClr val="676767"/>
              </a:solidFill>
              <a:latin typeface="Arial"/>
              <a:ea typeface=""/>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448" tIns="34225" rIns="68448" bIns="34225" anchor="ctr"/>
          <a:lstStyle/>
          <a:p>
            <a:pPr defTabSz="456323" fontAlgn="auto">
              <a:spcBef>
                <a:spcPts val="0"/>
              </a:spcBef>
              <a:spcAft>
                <a:spcPts val="0"/>
              </a:spcAft>
            </a:pPr>
            <a:endParaRPr lang="en-US" sz="1800">
              <a:solidFill>
                <a:srgbClr val="676767"/>
              </a:solidFill>
              <a:latin typeface="Arial"/>
              <a:ea typeface=""/>
            </a:endParaRPr>
          </a:p>
        </p:txBody>
      </p:sp>
    </p:spTree>
    <p:extLst>
      <p:ext uri="{BB962C8B-B14F-4D97-AF65-F5344CB8AC3E}">
        <p14:creationId xmlns:p14="http://schemas.microsoft.com/office/powerpoint/2010/main" val="1855804468"/>
      </p:ext>
    </p:extLst>
  </p:cSld>
  <p:clrMapOvr>
    <a:masterClrMapping/>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702" y="1347790"/>
            <a:ext cx="8280057" cy="3073946"/>
          </a:xfrm>
          <a:prstGeom prst="rect">
            <a:avLst/>
          </a:prstGeom>
        </p:spPr>
        <p:txBody>
          <a:bodyPr lIns="121664" tIns="60832" rIns="121664" bIns="60832">
            <a:noAutofit/>
          </a:bodyPr>
          <a:lstStyle>
            <a:lvl1pPr marL="285172" marR="0" indent="-285172" algn="ctr" defTabSz="456284"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3350667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664" tIns="60832" rIns="121664" bIns="60832">
            <a:noAutofit/>
          </a:bodyPr>
          <a:lstStyle>
            <a:lvl1pPr marL="280411" indent="-223402">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6987" indent="-21546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219" indent="-171112">
              <a:buClr>
                <a:schemeClr val="tx1"/>
              </a:buClr>
              <a:buSzPct val="80000"/>
              <a:buFont typeface="Arial"/>
              <a:buChar char="•"/>
              <a:defRPr sz="1575" b="0" i="0">
                <a:solidFill>
                  <a:srgbClr val="676767"/>
                </a:solidFill>
                <a:latin typeface="+mn-lt"/>
                <a:cs typeface="CiscoSans ExtraLight"/>
              </a:defRPr>
            </a:lvl3pPr>
            <a:lvl4pPr marL="909394" indent="-171112">
              <a:buClr>
                <a:schemeClr val="tx1"/>
              </a:buClr>
              <a:buSzPct val="80000"/>
              <a:buFont typeface="Arial"/>
              <a:buChar char="•"/>
              <a:defRPr sz="1425" b="0" i="0">
                <a:solidFill>
                  <a:srgbClr val="676767"/>
                </a:solidFill>
                <a:latin typeface="+mn-lt"/>
                <a:cs typeface="CiscoSans ExtraLight"/>
              </a:defRPr>
            </a:lvl4pPr>
            <a:lvl5pPr marL="1080506" indent="-167938">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532023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664" tIns="60832" rIns="121664" bIns="60832">
            <a:noAutofit/>
          </a:bodyPr>
          <a:lstStyle>
            <a:lvl1pPr marL="57010"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521"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106" indent="0">
              <a:buClr>
                <a:schemeClr val="tx1"/>
              </a:buClr>
              <a:buSzPct val="80000"/>
              <a:buFont typeface="Arial"/>
              <a:buNone/>
              <a:defRPr sz="1575" b="0" i="0">
                <a:solidFill>
                  <a:srgbClr val="676767"/>
                </a:solidFill>
                <a:latin typeface="+mn-lt"/>
                <a:cs typeface="CiscoSans ExtraLight"/>
              </a:defRPr>
            </a:lvl3pPr>
            <a:lvl4pPr marL="738295" indent="0">
              <a:buClr>
                <a:schemeClr val="tx1"/>
              </a:buClr>
              <a:buSzPct val="80000"/>
              <a:buFont typeface="Arial"/>
              <a:buNone/>
              <a:defRPr sz="1425" b="0" i="0">
                <a:solidFill>
                  <a:srgbClr val="676767"/>
                </a:solidFill>
                <a:latin typeface="+mn-lt"/>
                <a:cs typeface="CiscoSans ExtraLight"/>
              </a:defRPr>
            </a:lvl4pPr>
            <a:lvl5pPr marL="912569"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3847820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121664" tIns="60832" rIns="121664" bIns="60832">
            <a:noAutofit/>
          </a:bodyPr>
          <a:lstStyle>
            <a:lvl1pPr marL="57010"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521"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106" indent="0">
              <a:buClr>
                <a:schemeClr val="tx1"/>
              </a:buClr>
              <a:buSzPct val="80000"/>
              <a:buFont typeface="Arial"/>
              <a:buNone/>
              <a:defRPr sz="1575" b="0" i="0">
                <a:solidFill>
                  <a:srgbClr val="676767"/>
                </a:solidFill>
                <a:latin typeface="+mn-lt"/>
                <a:cs typeface="CiscoSans ExtraLight"/>
              </a:defRPr>
            </a:lvl3pPr>
            <a:lvl4pPr marL="738295" indent="0">
              <a:buClr>
                <a:schemeClr val="tx1"/>
              </a:buClr>
              <a:buSzPct val="80000"/>
              <a:buFont typeface="Arial"/>
              <a:buNone/>
              <a:defRPr sz="1425" b="0" i="0">
                <a:solidFill>
                  <a:srgbClr val="676767"/>
                </a:solidFill>
                <a:latin typeface="+mn-lt"/>
                <a:cs typeface="CiscoSans ExtraLight"/>
              </a:defRPr>
            </a:lvl4pPr>
            <a:lvl5pPr marL="912569"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57148832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121664" tIns="60832" rIns="121664" bIns="60832">
            <a:noAutofit/>
          </a:bodyPr>
          <a:lstStyle>
            <a:lvl1pPr marL="212013" indent="-391694">
              <a:lnSpc>
                <a:spcPts val="4439"/>
              </a:lnSpc>
              <a:spcBef>
                <a:spcPts val="0"/>
              </a:spcBef>
              <a:buClr>
                <a:schemeClr val="tx1"/>
              </a:buClr>
              <a:buSzPct val="80000"/>
              <a:buFont typeface="Arial"/>
              <a:buChar char="•"/>
              <a:defRPr sz="3675" b="0" i="0">
                <a:solidFill>
                  <a:srgbClr val="676767"/>
                </a:solidFill>
                <a:latin typeface="+mn-lt"/>
                <a:cs typeface="CiscoSans ExtraLight"/>
              </a:defRPr>
            </a:lvl1pPr>
            <a:lvl2pPr marL="506987" indent="-21546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219" indent="-171112">
              <a:buClr>
                <a:schemeClr val="tx1"/>
              </a:buClr>
              <a:buSzPct val="80000"/>
              <a:buFont typeface="Arial"/>
              <a:buChar char="•"/>
              <a:defRPr sz="1575" b="0" i="0">
                <a:solidFill>
                  <a:srgbClr val="676767"/>
                </a:solidFill>
                <a:latin typeface="+mn-lt"/>
                <a:cs typeface="CiscoSans ExtraLight"/>
              </a:defRPr>
            </a:lvl3pPr>
            <a:lvl4pPr marL="909394" indent="-171112">
              <a:buClr>
                <a:schemeClr val="tx1"/>
              </a:buClr>
              <a:buSzPct val="80000"/>
              <a:buFont typeface="Arial"/>
              <a:buChar char="•"/>
              <a:defRPr sz="1425" b="0" i="0">
                <a:solidFill>
                  <a:srgbClr val="676767"/>
                </a:solidFill>
                <a:latin typeface="+mn-lt"/>
                <a:cs typeface="CiscoSans ExtraLight"/>
              </a:defRPr>
            </a:lvl4pPr>
            <a:lvl5pPr marL="1080506" indent="-167938">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06267576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ullet CF">
    <p:spTree>
      <p:nvGrpSpPr>
        <p:cNvPr id="1" name=""/>
        <p:cNvGrpSpPr/>
        <p:nvPr/>
      </p:nvGrpSpPr>
      <p:grpSpPr>
        <a:xfrm>
          <a:off x="0" y="0"/>
          <a:ext cx="0" cy="0"/>
          <a:chOff x="0" y="0"/>
          <a:chExt cx="0" cy="0"/>
        </a:xfrm>
      </p:grpSpPr>
      <p:sp>
        <p:nvSpPr>
          <p:cNvPr id="2" name="Title 1"/>
          <p:cNvSpPr>
            <a:spLocks noGrp="1"/>
          </p:cNvSpPr>
          <p:nvPr>
            <p:ph type="title"/>
          </p:nvPr>
        </p:nvSpPr>
        <p:spPr>
          <a:xfrm>
            <a:off x="260620" y="341198"/>
            <a:ext cx="8659368" cy="545321"/>
          </a:xfrm>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a:xfrm>
            <a:off x="229702" y="1005142"/>
            <a:ext cx="8551441" cy="3723942"/>
          </a:xfrm>
          <a:prstGeom prst="rect">
            <a:avLst/>
          </a:prstGeom>
        </p:spPr>
        <p:txBody>
          <a:bodyPr lIns="121691" tIns="60845" rIns="121691" bIns="60845"/>
          <a:lstStyle>
            <a:lvl1pPr>
              <a:defRPr sz="2400"/>
            </a:lvl1pPr>
            <a:lvl2pPr>
              <a:buFont typeface="Arial" pitchFamily="34" charset="0"/>
              <a:buChar char="–"/>
              <a:defRPr sz="2025"/>
            </a:lvl2pPr>
            <a:lvl3pPr>
              <a:buFont typeface="Verdana" pitchFamily="34" charset="0"/>
              <a:buChar char="&gt;"/>
              <a:defRPr sz="1800"/>
            </a:lvl3pPr>
            <a:lvl4pPr>
              <a:defRPr sz="1575"/>
            </a:lvl4pPr>
            <a:lvl5pPr>
              <a:defRPr sz="157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439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1664" tIns="60832" rIns="121664" bIns="60832">
            <a:noAutofit/>
          </a:bodyPr>
          <a:lstStyle>
            <a:lvl1pPr marL="280411" indent="-223402">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6987" indent="-21546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219" indent="-171112">
              <a:buClr>
                <a:schemeClr val="tx1"/>
              </a:buClr>
              <a:buSzPct val="80000"/>
              <a:buFont typeface="Arial"/>
              <a:buChar char="•"/>
              <a:defRPr sz="1575" b="0" i="0">
                <a:solidFill>
                  <a:srgbClr val="676767"/>
                </a:solidFill>
                <a:latin typeface="+mn-lt"/>
                <a:cs typeface="CiscoSans ExtraLight"/>
              </a:defRPr>
            </a:lvl3pPr>
            <a:lvl4pPr marL="909394" indent="-171112">
              <a:buClr>
                <a:schemeClr val="tx1"/>
              </a:buClr>
              <a:buSzPct val="80000"/>
              <a:buFont typeface="Arial"/>
              <a:buChar char="•"/>
              <a:defRPr sz="1425" b="0" i="0">
                <a:solidFill>
                  <a:srgbClr val="676767"/>
                </a:solidFill>
                <a:latin typeface="+mn-lt"/>
                <a:cs typeface="CiscoSans ExtraLight"/>
              </a:defRPr>
            </a:lvl4pPr>
            <a:lvl5pPr marL="1080506" indent="-167938">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739783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806" y="1347788"/>
            <a:ext cx="3901123" cy="3083094"/>
          </a:xfrm>
          <a:prstGeom prst="rect">
            <a:avLst/>
          </a:prstGeom>
        </p:spPr>
        <p:txBody>
          <a:bodyPr lIns="121664" tIns="60832" rIns="121664" bIns="60832">
            <a:noAutofit/>
          </a:bodyPr>
          <a:lstStyle>
            <a:lvl1pPr marL="228164" indent="-171112">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6284" indent="-21546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7383" indent="-171112">
              <a:buClr>
                <a:schemeClr val="tx1"/>
              </a:buClr>
              <a:buSzPct val="80000"/>
              <a:buFont typeface="Arial"/>
              <a:buChar char="•"/>
              <a:defRPr sz="1575" b="0" i="0">
                <a:solidFill>
                  <a:schemeClr val="tx1"/>
                </a:solidFill>
                <a:latin typeface="+mn-lt"/>
                <a:cs typeface="CiscoSans ExtraLight"/>
              </a:defRPr>
            </a:lvl3pPr>
            <a:lvl4pPr marL="798506" indent="-171112">
              <a:buClr>
                <a:schemeClr val="tx1"/>
              </a:buClr>
              <a:buSzPct val="80000"/>
              <a:buFont typeface="Arial"/>
              <a:buChar char="•"/>
              <a:defRPr sz="1425" b="0" i="0">
                <a:solidFill>
                  <a:schemeClr val="tx1"/>
                </a:solidFill>
                <a:latin typeface="+mn-lt"/>
                <a:cs typeface="CiscoSans ExtraLight"/>
              </a:defRPr>
            </a:lvl4pPr>
            <a:lvl5pPr marL="969599" indent="-171112">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121664" tIns="60832" rIns="121664" bIns="60832">
            <a:noAutofit/>
          </a:bodyPr>
          <a:lstStyle>
            <a:lvl1pPr marL="228164" indent="-171112">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6284" indent="-21546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7383" indent="-171112">
              <a:buClr>
                <a:schemeClr val="tx1"/>
              </a:buClr>
              <a:buSzPct val="80000"/>
              <a:buFont typeface="Arial"/>
              <a:buChar char="•"/>
              <a:defRPr sz="1575" b="0" i="0">
                <a:solidFill>
                  <a:schemeClr val="tx1"/>
                </a:solidFill>
                <a:latin typeface="+mn-lt"/>
                <a:cs typeface="CiscoSans ExtraLight"/>
              </a:defRPr>
            </a:lvl3pPr>
            <a:lvl4pPr marL="798506" indent="-171112">
              <a:buClr>
                <a:schemeClr val="tx1"/>
              </a:buClr>
              <a:buSzPct val="80000"/>
              <a:buFont typeface="Arial"/>
              <a:buChar char="•"/>
              <a:defRPr sz="1425" b="0" i="0">
                <a:solidFill>
                  <a:schemeClr val="tx1"/>
                </a:solidFill>
                <a:latin typeface="+mn-lt"/>
                <a:cs typeface="CiscoSans ExtraLight"/>
              </a:defRPr>
            </a:lvl4pPr>
            <a:lvl5pPr marL="969599" indent="-171112">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5625810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34"/>
            <a:ext cx="3715995" cy="826447"/>
          </a:xfrm>
          <a:prstGeom prst="rect">
            <a:avLst/>
          </a:prstGeom>
        </p:spPr>
        <p:txBody>
          <a:bodyPr lIns="82112" tIns="45629" rIns="82112" bIns="45629" rtlCol="0">
            <a:noAutofit/>
          </a:bodyPr>
          <a:lstStyle>
            <a:lvl1pPr algn="l" defTabSz="684489"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121664" tIns="60832" rIns="121664" bIns="60832" anchor="ctr" anchorCtr="0">
            <a:noAutofit/>
          </a:bodyPr>
          <a:lstStyle>
            <a:lvl1pPr marL="0" marR="0" indent="0" algn="l" defTabSz="684489"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121664" tIns="60832" rIns="121664" bIns="60832">
            <a:noAutofit/>
          </a:bodyPr>
          <a:lstStyle>
            <a:lvl1pPr marL="228164" indent="-171112">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6284" indent="-21546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7383" indent="-171112">
              <a:buClr>
                <a:schemeClr val="tx1"/>
              </a:buClr>
              <a:buSzPct val="80000"/>
              <a:buFont typeface="Arial"/>
              <a:buChar char="•"/>
              <a:defRPr sz="1575" b="0" i="0">
                <a:solidFill>
                  <a:schemeClr val="tx1"/>
                </a:solidFill>
                <a:latin typeface="+mn-lt"/>
                <a:cs typeface="CiscoSans ExtraLight"/>
              </a:defRPr>
            </a:lvl3pPr>
            <a:lvl4pPr marL="798506" indent="-171112">
              <a:buClr>
                <a:schemeClr val="tx1"/>
              </a:buClr>
              <a:buSzPct val="80000"/>
              <a:buFont typeface="Arial"/>
              <a:buChar char="•"/>
              <a:defRPr sz="1425" b="0" i="0">
                <a:solidFill>
                  <a:schemeClr val="tx1"/>
                </a:solidFill>
                <a:latin typeface="+mn-lt"/>
                <a:cs typeface="CiscoSans ExtraLight"/>
              </a:defRPr>
            </a:lvl4pPr>
            <a:lvl5pPr marL="969599" indent="-171112">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121664" tIns="60832" rIns="121664" bIns="60832">
            <a:noAutofit/>
          </a:bodyPr>
          <a:lstStyle>
            <a:lvl1pPr marL="228164" indent="-171112">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6284" indent="-21546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7383" indent="-171112">
              <a:buClr>
                <a:schemeClr val="tx1"/>
              </a:buClr>
              <a:buSzPct val="80000"/>
              <a:buFont typeface="Arial"/>
              <a:buChar char="•"/>
              <a:defRPr sz="1575" b="0" i="0">
                <a:solidFill>
                  <a:schemeClr val="tx1"/>
                </a:solidFill>
                <a:latin typeface="+mn-lt"/>
                <a:cs typeface="CiscoSans ExtraLight"/>
              </a:defRPr>
            </a:lvl3pPr>
            <a:lvl4pPr marL="798506" indent="-171112">
              <a:buClr>
                <a:schemeClr val="tx1"/>
              </a:buClr>
              <a:buSzPct val="80000"/>
              <a:buFont typeface="Arial"/>
              <a:buChar char="•"/>
              <a:defRPr sz="1425" b="0" i="0">
                <a:solidFill>
                  <a:schemeClr val="tx1"/>
                </a:solidFill>
                <a:latin typeface="+mn-lt"/>
                <a:cs typeface="CiscoSans ExtraLight"/>
              </a:defRPr>
            </a:lvl4pPr>
            <a:lvl5pPr marL="969599" indent="-171112">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44"/>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286956"/>
      </p:ext>
    </p:extLst>
  </p:cSld>
  <p:clrMapOvr>
    <a:masterClrMapping/>
  </p:clrMapOvr>
  <p:transition spd="med">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58"/>
            <a:ext cx="2337109" cy="770461"/>
          </a:xfrm>
          <a:prstGeom prst="rect">
            <a:avLst/>
          </a:prstGeom>
        </p:spPr>
        <p:txBody>
          <a:bodyPr lIns="121664" tIns="60832" rIns="121664" bIns="60832" anchor="b" anchorCtr="0">
            <a:noAutofit/>
          </a:bodyPr>
          <a:lstStyle>
            <a:lvl1pPr marL="0" marR="0" indent="0" algn="l" defTabSz="684489"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78"/>
            <a:ext cx="2337109" cy="770461"/>
          </a:xfrm>
          <a:prstGeom prst="rect">
            <a:avLst/>
          </a:prstGeom>
        </p:spPr>
        <p:txBody>
          <a:bodyPr lIns="121664" tIns="60832" rIns="121664" bIns="60832" anchor="b" anchorCtr="0">
            <a:noAutofit/>
          </a:bodyPr>
          <a:lstStyle>
            <a:lvl1pPr marL="0" marR="0" indent="0" algn="l" defTabSz="684489"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518"/>
            <a:ext cx="2337109" cy="770461"/>
          </a:xfrm>
          <a:prstGeom prst="rect">
            <a:avLst/>
          </a:prstGeom>
        </p:spPr>
        <p:txBody>
          <a:bodyPr lIns="121664" tIns="60832" rIns="121664" bIns="60832" anchor="b" anchorCtr="0">
            <a:noAutofit/>
          </a:bodyPr>
          <a:lstStyle>
            <a:lvl1pPr marL="0" marR="0" indent="0" algn="l" defTabSz="684489"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121664" tIns="60832" rIns="121664" bIns="60832">
            <a:noAutofit/>
          </a:bodyPr>
          <a:lstStyle>
            <a:lvl1pPr marL="232925" indent="-171112">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132" indent="-17111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121664" tIns="60832" rIns="121664" bIns="60832">
            <a:noAutofit/>
          </a:bodyPr>
          <a:lstStyle>
            <a:lvl1pPr marL="232925" indent="-171112">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132" indent="-17111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121664" tIns="60832" rIns="121664" bIns="60832">
            <a:noAutofit/>
          </a:bodyPr>
          <a:lstStyle>
            <a:lvl1pPr marL="232925" indent="-171112">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132" indent="-171112">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10"/>
          <p:cNvCxnSpPr/>
          <p:nvPr userDrawn="1"/>
        </p:nvCxnSpPr>
        <p:spPr>
          <a:xfrm>
            <a:off x="3076575" y="60964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67425" y="60964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3983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51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48" tIns="45624" rIns="91248" bIns="45624" anchor="ctr"/>
          <a:lstStyle/>
          <a:p>
            <a:pPr algn="ctr" defTabSz="456323"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121664" tIns="60832" rIns="121664" bIns="60832">
            <a:noAutofit/>
          </a:bodyPr>
          <a:lstStyle>
            <a:lvl1pPr marL="85586" indent="-85586" algn="l" defTabSz="684489"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586" indent="-85586" algn="l" defTabSz="684489" rtl="0" eaLnBrk="1" latinLnBrk="0" hangingPunct="1">
              <a:defRPr lang="en-US" sz="1500" kern="1200" dirty="0" smtClean="0">
                <a:solidFill>
                  <a:schemeClr val="accent2"/>
                </a:solidFill>
                <a:latin typeface="Ciscolight" pitchFamily="2" charset="0"/>
                <a:ea typeface="+mn-ea"/>
                <a:cs typeface="+mn-cs"/>
              </a:defRPr>
            </a:lvl2pPr>
            <a:lvl3pPr marL="85586" indent="-85586" algn="l" defTabSz="684489" rtl="0" eaLnBrk="1" latinLnBrk="0" hangingPunct="1">
              <a:defRPr lang="en-US" sz="1500" kern="1200" dirty="0" smtClean="0">
                <a:solidFill>
                  <a:schemeClr val="accent2"/>
                </a:solidFill>
                <a:latin typeface="Ciscolight" pitchFamily="2" charset="0"/>
                <a:ea typeface="+mn-ea"/>
                <a:cs typeface="+mn-cs"/>
              </a:defRPr>
            </a:lvl3pPr>
            <a:lvl4pPr marL="85586" indent="-85586" algn="l" defTabSz="684489" rtl="0" eaLnBrk="1" latinLnBrk="0" hangingPunct="1">
              <a:defRPr lang="en-US" sz="1500" kern="1200" dirty="0" smtClean="0">
                <a:solidFill>
                  <a:schemeClr val="accent2"/>
                </a:solidFill>
                <a:latin typeface="Ciscolight" pitchFamily="2" charset="0"/>
                <a:ea typeface="+mn-ea"/>
                <a:cs typeface="+mn-cs"/>
              </a:defRPr>
            </a:lvl4pPr>
            <a:lvl5pPr marL="85586" indent="-85586" algn="l" defTabSz="684489"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121664" tIns="60832" rIns="121664" bIns="60832">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806" y="1347788"/>
            <a:ext cx="3901123" cy="3083094"/>
          </a:xfrm>
          <a:prstGeom prst="rect">
            <a:avLst/>
          </a:prstGeom>
        </p:spPr>
        <p:txBody>
          <a:bodyPr lIns="121664" tIns="60832" rIns="121664" bIns="60832">
            <a:noAutofit/>
          </a:bodyPr>
          <a:lstStyle>
            <a:lvl1pPr marL="228164" indent="-171112">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6284" indent="-21546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7383" indent="-171112">
              <a:buClr>
                <a:schemeClr val="tx1"/>
              </a:buClr>
              <a:buSzPct val="80000"/>
              <a:buFont typeface="Arial"/>
              <a:buChar char="•"/>
              <a:defRPr sz="1575" b="0" i="0">
                <a:solidFill>
                  <a:schemeClr val="tx1"/>
                </a:solidFill>
                <a:latin typeface="+mn-lt"/>
                <a:cs typeface="CiscoSans ExtraLight"/>
              </a:defRPr>
            </a:lvl3pPr>
            <a:lvl4pPr marL="798506" indent="-171112">
              <a:buClr>
                <a:schemeClr val="tx1"/>
              </a:buClr>
              <a:buSzPct val="80000"/>
              <a:buFont typeface="Arial"/>
              <a:buChar char="•"/>
              <a:defRPr sz="1425" b="0" i="0">
                <a:solidFill>
                  <a:schemeClr val="tx1"/>
                </a:solidFill>
                <a:latin typeface="+mn-lt"/>
                <a:cs typeface="CiscoSans ExtraLight"/>
              </a:defRPr>
            </a:lvl4pPr>
            <a:lvl5pPr marL="969599" indent="-171112">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
        <p:nvSpPr>
          <p:cNvPr id="7" name="Rounded Rectangle 6"/>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56" tIns="45628" rIns="91256" bIns="45628" rtlCol="0" anchor="ctr"/>
          <a:lstStyle/>
          <a:p>
            <a:pPr algn="ctr" defTabSz="456323"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21278849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795748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121664" tIns="60832" rIns="121664" bIns="60832" anchor="b" anchorCtr="0">
            <a:noAutofit/>
          </a:bodyPr>
          <a:lstStyle>
            <a:lvl1pPr marL="0" indent="0" algn="l" defTabSz="602495">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274" indent="-399251" algn="l">
              <a:lnSpc>
                <a:spcPct val="90000"/>
              </a:lnSpc>
              <a:defRPr sz="4575"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63679563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73"/>
            <a:ext cx="3820348" cy="2265389"/>
          </a:xfrm>
        </p:spPr>
        <p:txBody>
          <a:bodyPr lIns="82116" tIns="45631" rIns="82116" bIns="45631" rtlCol="0" anchor="ctr">
            <a:noAutofit/>
          </a:bodyPr>
          <a:lstStyle>
            <a:lvl1pPr marL="0" indent="0" algn="l" defTabSz="68451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121664" tIns="60832" rIns="121664" bIns="60832"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5"/>
          <p:cNvCxnSpPr/>
          <p:nvPr userDrawn="1"/>
        </p:nvCxnSpPr>
        <p:spPr>
          <a:xfrm>
            <a:off x="4600575" y="609644"/>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52114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121664" tIns="60832" rIns="121664" bIns="60832">
            <a:noAutofit/>
          </a:bodyPr>
          <a:lstStyle>
            <a:lvl1pPr marL="0" indent="0" algn="ctr">
              <a:buNone/>
              <a:defRPr sz="2025"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60"/>
            <a:ext cx="7180312" cy="326233"/>
          </a:xfrm>
          <a:prstGeom prst="rect">
            <a:avLst/>
          </a:prstGeom>
        </p:spPr>
        <p:txBody>
          <a:bodyPr wrap="square" lIns="121664" tIns="60832" rIns="121664" bIns="60832" anchor="b" anchorCtr="0">
            <a:noAutofit/>
          </a:bodyPr>
          <a:lstStyle>
            <a:lvl1pPr algn="l" defTabSz="602495">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hasCustomPrompt="1"/>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9300599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121664" tIns="60832" rIns="121664" bIns="60832">
            <a:noAutofit/>
          </a:bodyPr>
          <a:lstStyle>
            <a:lvl1pPr marL="0" indent="0" algn="ctr">
              <a:buNone/>
              <a:defRPr sz="2025"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60"/>
            <a:ext cx="7180312" cy="326233"/>
          </a:xfrm>
          <a:prstGeom prst="rect">
            <a:avLst/>
          </a:prstGeom>
        </p:spPr>
        <p:txBody>
          <a:bodyPr wrap="square" lIns="121664" tIns="60832" rIns="121664" bIns="60832" anchor="b" anchorCtr="0">
            <a:noAutofit/>
          </a:bodyPr>
          <a:lstStyle>
            <a:lvl1pPr algn="l" defTabSz="602495">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79254599"/>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806" y="1349456"/>
            <a:ext cx="4007001" cy="3040773"/>
          </a:xfrm>
          <a:prstGeom prst="rect">
            <a:avLst/>
          </a:prstGeom>
        </p:spPr>
        <p:txBody>
          <a:bodyPr lIns="121664" tIns="60832" rIns="121664" bIns="60832"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99"/>
            <a:ext cx="4073346" cy="3039397"/>
          </a:xfrm>
          <a:prstGeom prst="rect">
            <a:avLst/>
          </a:prstGeom>
        </p:spPr>
        <p:txBody>
          <a:bodyPr vert="horz" lIns="121664" tIns="60832" rIns="121664" bIns="60832">
            <a:noAutofit/>
          </a:bodyPr>
          <a:lstStyle>
            <a:lvl1pPr marL="0" indent="0" algn="ctr">
              <a:buNone/>
              <a:defRPr sz="2025">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10215124"/>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121664" tIns="60832" rIns="121664" bIns="60832"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121664" tIns="60832" rIns="121664" bIns="60832">
            <a:noAutofit/>
          </a:bodyPr>
          <a:lstStyle>
            <a:lvl1pPr marL="0" indent="0" algn="ctr">
              <a:buNone/>
              <a:defRPr sz="2025"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6475792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rtlCol="0" anchor="ctr"/>
          <a:lstStyle/>
          <a:p>
            <a:pPr algn="ctr" defTabSz="456323"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rtlCol="0" anchor="ctr"/>
          <a:lstStyle/>
          <a:p>
            <a:pPr algn="ctr" defTabSz="456323"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rtlCol="0" anchor="ctr"/>
          <a:lstStyle/>
          <a:p>
            <a:pPr algn="ctr" defTabSz="456323"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81"/>
            <a:ext cx="2292136" cy="603661"/>
          </a:xfrm>
          <a:prstGeom prst="rect">
            <a:avLst/>
          </a:prstGeom>
        </p:spPr>
        <p:txBody>
          <a:bodyPr lIns="121664" tIns="60832" rIns="121664" bIns="60832"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235"/>
            <a:ext cx="2292136" cy="603661"/>
          </a:xfrm>
          <a:prstGeom prst="rect">
            <a:avLst/>
          </a:prstGeom>
        </p:spPr>
        <p:txBody>
          <a:bodyPr lIns="121664" tIns="60832" rIns="121664" bIns="60832"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235"/>
            <a:ext cx="2292136" cy="603661"/>
          </a:xfrm>
          <a:prstGeom prst="rect">
            <a:avLst/>
          </a:prstGeom>
        </p:spPr>
        <p:txBody>
          <a:bodyPr lIns="121664" tIns="60832" rIns="121664" bIns="60832"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121691" tIns="60845" rIns="121691" bIns="60845"/>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121691" tIns="60845" rIns="121691" bIns="60845"/>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121691" tIns="60845" rIns="121691" bIns="60845"/>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01081725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61" y="1622395"/>
            <a:ext cx="2306251" cy="2305968"/>
          </a:xfrm>
          <a:prstGeom prst="ellipse">
            <a:avLst/>
          </a:prstGeom>
          <a:solidFill>
            <a:sysClr val="windowText" lastClr="000000">
              <a:alpha val="30000"/>
            </a:sysClr>
          </a:solidFill>
          <a:ln w="25400" cap="flat" cmpd="sng" algn="ctr">
            <a:noFill/>
            <a:prstDash val="solid"/>
          </a:ln>
          <a:effectLst/>
        </p:spPr>
        <p:txBody>
          <a:bodyPr lIns="68448" tIns="34225" rIns="68448" bIns="34225" anchor="ctr"/>
          <a:lstStyle/>
          <a:p>
            <a:pPr algn="ctr" defTabSz="912758" fontAlgn="auto">
              <a:spcBef>
                <a:spcPts val="0"/>
              </a:spcBef>
              <a:spcAft>
                <a:spcPts val="0"/>
              </a:spcAft>
              <a:defRPr/>
            </a:pPr>
            <a:endParaRPr lang="en-US" sz="1800" kern="0">
              <a:solidFill>
                <a:prstClr val="white"/>
              </a:solidFill>
              <a:latin typeface="Arial"/>
              <a:ea typeface=""/>
            </a:endParaRPr>
          </a:p>
        </p:txBody>
      </p:sp>
      <p:sp>
        <p:nvSpPr>
          <p:cNvPr id="44" name="Oval 43"/>
          <p:cNvSpPr/>
          <p:nvPr/>
        </p:nvSpPr>
        <p:spPr>
          <a:xfrm>
            <a:off x="3422882" y="1622395"/>
            <a:ext cx="2306251" cy="2305968"/>
          </a:xfrm>
          <a:prstGeom prst="ellipse">
            <a:avLst/>
          </a:prstGeom>
          <a:solidFill>
            <a:sysClr val="windowText" lastClr="000000">
              <a:alpha val="30000"/>
            </a:sysClr>
          </a:solidFill>
          <a:ln w="25400" cap="flat" cmpd="sng" algn="ctr">
            <a:noFill/>
            <a:prstDash val="solid"/>
          </a:ln>
          <a:effectLst/>
        </p:spPr>
        <p:txBody>
          <a:bodyPr lIns="68448" tIns="34225" rIns="68448" bIns="34225" anchor="ctr"/>
          <a:lstStyle/>
          <a:p>
            <a:pPr algn="ctr" defTabSz="912758" fontAlgn="auto">
              <a:spcBef>
                <a:spcPts val="0"/>
              </a:spcBef>
              <a:spcAft>
                <a:spcPts val="0"/>
              </a:spcAft>
              <a:defRPr/>
            </a:pPr>
            <a:endParaRPr lang="en-US" sz="1800" kern="0">
              <a:solidFill>
                <a:prstClr val="white"/>
              </a:solidFill>
              <a:latin typeface="Arial"/>
              <a:ea typeface=""/>
            </a:endParaRPr>
          </a:p>
        </p:txBody>
      </p:sp>
      <p:sp>
        <p:nvSpPr>
          <p:cNvPr id="45" name="Oval 44"/>
          <p:cNvSpPr/>
          <p:nvPr/>
        </p:nvSpPr>
        <p:spPr>
          <a:xfrm>
            <a:off x="6087399" y="1622395"/>
            <a:ext cx="2306251" cy="2305968"/>
          </a:xfrm>
          <a:prstGeom prst="ellipse">
            <a:avLst/>
          </a:prstGeom>
          <a:solidFill>
            <a:sysClr val="windowText" lastClr="000000">
              <a:alpha val="30000"/>
            </a:sysClr>
          </a:solidFill>
          <a:ln w="25400" cap="flat" cmpd="sng" algn="ctr">
            <a:noFill/>
            <a:prstDash val="solid"/>
          </a:ln>
          <a:effectLst/>
        </p:spPr>
        <p:txBody>
          <a:bodyPr lIns="68448" tIns="34225" rIns="68448" bIns="34225" anchor="ctr"/>
          <a:lstStyle/>
          <a:p>
            <a:pPr algn="ctr" defTabSz="912758" fontAlgn="auto">
              <a:spcBef>
                <a:spcPts val="0"/>
              </a:spcBef>
              <a:spcAft>
                <a:spcPts val="0"/>
              </a:spcAft>
              <a:defRPr/>
            </a:pPr>
            <a:endParaRPr lang="en-US" sz="1800" kern="0">
              <a:solidFill>
                <a:prstClr val="white"/>
              </a:solidFill>
              <a:latin typeface="Arial"/>
              <a:ea typeface=""/>
            </a:endParaRPr>
          </a:p>
        </p:txBody>
      </p:sp>
      <p:sp>
        <p:nvSpPr>
          <p:cNvPr id="3"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121669" tIns="60835" rIns="121669" bIns="60835" anchor="ctr" anchorCtr="0"/>
          <a:lstStyle>
            <a:lvl1pPr algn="l">
              <a:buFontTx/>
              <a:buNone/>
              <a:defRPr sz="1275"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121669" tIns="60835" rIns="121669" bIns="60835"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121669" tIns="60835" rIns="121669" bIns="60835"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78"/>
            <a:ext cx="2292136" cy="603661"/>
          </a:xfrm>
          <a:prstGeom prst="rect">
            <a:avLst/>
          </a:prstGeom>
        </p:spPr>
        <p:txBody>
          <a:bodyPr lIns="121664" tIns="60832" rIns="121664" bIns="60832"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231"/>
            <a:ext cx="2292136" cy="603661"/>
          </a:xfrm>
          <a:prstGeom prst="rect">
            <a:avLst/>
          </a:prstGeom>
        </p:spPr>
        <p:txBody>
          <a:bodyPr lIns="121664" tIns="60832" rIns="121664" bIns="60832"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231"/>
            <a:ext cx="2292136" cy="603661"/>
          </a:xfrm>
          <a:prstGeom prst="rect">
            <a:avLst/>
          </a:prstGeom>
        </p:spPr>
        <p:txBody>
          <a:bodyPr lIns="121664" tIns="60832" rIns="121664" bIns="60832"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000293589"/>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53" y="462919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121664" tIns="60832" rIns="121664" bIns="60832"/>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69012"/>
            <a:ext cx="8139112" cy="535928"/>
          </a:xfrm>
          <a:prstGeom prst="rect">
            <a:avLst/>
          </a:prstGeom>
          <a:solidFill>
            <a:schemeClr val="bg1">
              <a:alpha val="70000"/>
            </a:schemeClr>
          </a:solidFill>
          <a:extLst/>
        </p:spPr>
        <p:txBody>
          <a:bodyPr wrap="square" lIns="143742" tIns="0" rIns="121691" bIns="60845" numCol="1" anchor="ctr" anchorCtr="0" compatLnSpc="1">
            <a:prstTxWarp prst="textNoShape">
              <a:avLst/>
            </a:prstTxWarp>
            <a:spAutoFit/>
          </a:bodyPr>
          <a:lstStyle>
            <a:lvl1pPr marL="172497"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4098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68"/>
            <a:ext cx="8563172" cy="2542175"/>
          </a:xfrm>
          <a:prstGeom prst="rect">
            <a:avLst/>
          </a:prstGeom>
        </p:spPr>
        <p:txBody>
          <a:bodyPr vert="horz" lIns="121664" tIns="60832" rIns="121664" bIns="60832"/>
          <a:lstStyle>
            <a:lvl1pPr marL="0" indent="0" algn="ctr">
              <a:buNone/>
              <a:defRPr sz="2175"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58"/>
            <a:ext cx="8364236" cy="594354"/>
          </a:xfrm>
          <a:prstGeom prst="rect">
            <a:avLst/>
          </a:prstGeom>
        </p:spPr>
        <p:txBody>
          <a:bodyPr vert="horz" wrap="square" lIns="121691" tIns="60845" rIns="121691" bIns="60845">
            <a:spAutoFit/>
          </a:bodyPr>
          <a:lstStyle>
            <a:lvl1pPr marL="0" indent="0">
              <a:buNone/>
              <a:defRPr sz="3225"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1962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53" y="462919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121664" tIns="60832" rIns="121664" bIns="60832"/>
          <a:lstStyle>
            <a:lvl1pPr marL="0" indent="0" algn="ctr">
              <a:buNone/>
              <a:defRPr sz="2175"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229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121669" tIns="60835" rIns="121669" bIns="60835"/>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540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8" tIns="34225" rIns="68448" bIns="34225" anchor="ctr"/>
          <a:lstStyle/>
          <a:p>
            <a:pPr algn="ctr" defTabSz="456323"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448" tIns="34225" rIns="68448" bIns="34225" anchor="ctr"/>
          <a:lstStyle/>
          <a:p>
            <a:pPr algn="ctr" defTabSz="45632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121669" tIns="60835" rIns="121669" bIns="60835"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25">
                <a:solidFill>
                  <a:srgbClr val="676767"/>
                </a:solidFill>
                <a:latin typeface="+mj-lt"/>
              </a:defRPr>
            </a:lvl1pPr>
          </a:lstStyle>
          <a:p>
            <a:r>
              <a:rPr lang="en-GB" dirty="0" smtClean="0"/>
              <a:t>Click to edit title</a:t>
            </a:r>
            <a:endParaRPr lang="en-US" dirty="0"/>
          </a:p>
        </p:txBody>
      </p:sp>
      <p:sp>
        <p:nvSpPr>
          <p:cNvPr id="6" name="Rectangle 5"/>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451" tIns="34226" rIns="68451" bIns="34226" rtlCol="0" anchor="ctr"/>
          <a:lstStyle/>
          <a:p>
            <a:pPr algn="ctr" defTabSz="456323"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662" y="4912397"/>
            <a:ext cx="218706" cy="154395"/>
          </a:xfrm>
          <a:prstGeom prst="rect">
            <a:avLst/>
          </a:prstGeom>
          <a:noFill/>
          <a:ln w="9525" algn="ctr">
            <a:noFill/>
            <a:miter lim="800000"/>
            <a:headEnd/>
            <a:tailEnd/>
          </a:ln>
          <a:effectLst/>
        </p:spPr>
        <p:txBody>
          <a:bodyPr wrap="none" lIns="61464" tIns="30731" rIns="61464" bIns="30731" anchor="b">
            <a:spAutoFit/>
          </a:bodyPr>
          <a:lstStyle/>
          <a:p>
            <a:pPr algn="r" defTabSz="609695" fontAlgn="auto">
              <a:spcBef>
                <a:spcPts val="0"/>
              </a:spcBef>
              <a:spcAft>
                <a:spcPts val="0"/>
              </a:spcAft>
            </a:pPr>
            <a:fld id="{DFCF27A5-1A5B-48D3-A060-2758FFBB1ADD}" type="slidenum">
              <a:rPr lang="en-US" sz="600">
                <a:solidFill>
                  <a:srgbClr val="2968AF"/>
                </a:solidFill>
                <a:latin typeface="Arial"/>
                <a:ea typeface=""/>
              </a:rPr>
              <a:pPr algn="r" defTabSz="609695" fontAlgn="auto">
                <a:spcBef>
                  <a:spcPts val="0"/>
                </a:spcBef>
                <a:spcAft>
                  <a:spcPts val="0"/>
                </a:spcAft>
              </a:pPr>
              <a:t>‹#›</a:t>
            </a:fld>
            <a:endParaRPr lang="en-US" sz="600" dirty="0">
              <a:solidFill>
                <a:srgbClr val="2968AF"/>
              </a:solidFill>
              <a:latin typeface="Arial"/>
              <a:ea typeface=""/>
            </a:endParaRPr>
          </a:p>
        </p:txBody>
      </p:sp>
      <p:sp>
        <p:nvSpPr>
          <p:cNvPr id="8" name="Rectangle 5"/>
          <p:cNvSpPr>
            <a:spLocks noChangeArrowheads="1"/>
          </p:cNvSpPr>
          <p:nvPr userDrawn="1"/>
        </p:nvSpPr>
        <p:spPr bwMode="ltGray">
          <a:xfrm>
            <a:off x="7826357" y="4932243"/>
            <a:ext cx="749294" cy="154393"/>
          </a:xfrm>
          <a:prstGeom prst="rect">
            <a:avLst/>
          </a:prstGeom>
          <a:noFill/>
          <a:ln w="9525">
            <a:noFill/>
            <a:miter lim="800000"/>
            <a:headEnd/>
            <a:tailEnd/>
          </a:ln>
          <a:effectLst/>
        </p:spPr>
        <p:txBody>
          <a:bodyPr wrap="none" lIns="61461" tIns="30730" rIns="61461" bIns="30730" anchor="b">
            <a:spAutoFit/>
          </a:bodyPr>
          <a:lstStyle/>
          <a:p>
            <a:pPr algn="r" defTabSz="609669" fontAlgn="auto">
              <a:spcBef>
                <a:spcPts val="0"/>
              </a:spcBef>
              <a:spcAft>
                <a:spcPts val="0"/>
              </a:spcAft>
            </a:pPr>
            <a:r>
              <a:rPr lang="en-US" sz="600" dirty="0">
                <a:solidFill>
                  <a:srgbClr val="FFFFFF"/>
                </a:solidFill>
                <a:latin typeface="Arial"/>
                <a:ea typeface=""/>
                <a:cs typeface="CiscoSans Thin"/>
              </a:rPr>
              <a:t>Cisco Confidential</a:t>
            </a:r>
          </a:p>
        </p:txBody>
      </p:sp>
      <p:sp>
        <p:nvSpPr>
          <p:cNvPr id="9" name="Rectangle 7"/>
          <p:cNvSpPr>
            <a:spLocks noChangeArrowheads="1"/>
          </p:cNvSpPr>
          <p:nvPr userDrawn="1"/>
        </p:nvSpPr>
        <p:spPr bwMode="ltGray">
          <a:xfrm>
            <a:off x="8662668" y="4929167"/>
            <a:ext cx="218700" cy="154393"/>
          </a:xfrm>
          <a:prstGeom prst="rect">
            <a:avLst/>
          </a:prstGeom>
          <a:noFill/>
          <a:ln w="9525" algn="ctr">
            <a:noFill/>
            <a:miter lim="800000"/>
            <a:headEnd/>
            <a:tailEnd/>
          </a:ln>
          <a:effectLst/>
        </p:spPr>
        <p:txBody>
          <a:bodyPr wrap="none" lIns="61461" tIns="30730" rIns="61461" bIns="30730" anchor="b">
            <a:spAutoFit/>
          </a:bodyPr>
          <a:lstStyle/>
          <a:p>
            <a:pPr algn="r" defTabSz="609669" fontAlgn="auto">
              <a:spcBef>
                <a:spcPts val="0"/>
              </a:spcBef>
              <a:spcAft>
                <a:spcPts val="0"/>
              </a:spcAft>
            </a:pPr>
            <a:fld id="{DFCF27A5-1A5B-48D3-A060-2758FFBB1ADD}" type="slidenum">
              <a:rPr lang="en-US" sz="600">
                <a:solidFill>
                  <a:srgbClr val="FFFFFF"/>
                </a:solidFill>
                <a:latin typeface="Arial"/>
                <a:ea typeface=""/>
                <a:cs typeface="CiscoSans Thin"/>
              </a:rPr>
              <a:pPr algn="r" defTabSz="609669" fontAlgn="auto">
                <a:spcBef>
                  <a:spcPts val="0"/>
                </a:spcBef>
                <a:spcAft>
                  <a:spcPts val="0"/>
                </a:spcAft>
              </a:pPr>
              <a:t>‹#›</a:t>
            </a:fld>
            <a:endParaRPr lang="en-US" sz="600" dirty="0">
              <a:solidFill>
                <a:srgbClr val="FFFFFF"/>
              </a:solidFill>
              <a:latin typeface="Arial"/>
              <a:ea typeface=""/>
              <a:cs typeface="CiscoSans Thin"/>
            </a:endParaRPr>
          </a:p>
        </p:txBody>
      </p:sp>
      <p:sp>
        <p:nvSpPr>
          <p:cNvPr id="10" name="Rectangle 4"/>
          <p:cNvSpPr>
            <a:spLocks noChangeArrowheads="1"/>
          </p:cNvSpPr>
          <p:nvPr userDrawn="1"/>
        </p:nvSpPr>
        <p:spPr bwMode="ltGray">
          <a:xfrm>
            <a:off x="292086" y="4916736"/>
            <a:ext cx="3420515" cy="154393"/>
          </a:xfrm>
          <a:prstGeom prst="rect">
            <a:avLst/>
          </a:prstGeom>
          <a:noFill/>
          <a:ln w="9525">
            <a:noFill/>
            <a:miter lim="800000"/>
            <a:headEnd/>
            <a:tailEnd/>
          </a:ln>
          <a:effectLst/>
        </p:spPr>
        <p:txBody>
          <a:bodyPr wrap="square" lIns="61461" tIns="30730" rIns="61461" bIns="30730" anchor="b" anchorCtr="0">
            <a:spAutoFit/>
          </a:bodyPr>
          <a:lstStyle/>
          <a:p>
            <a:pPr defTabSz="609669"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059684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40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8" tIns="34225" rIns="68448" bIns="34225" anchor="ctr"/>
          <a:lstStyle/>
          <a:p>
            <a:pPr algn="ctr" defTabSz="45632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91264" tIns="45633" rIns="91264" bIns="45633" rtlCol="0" anchor="ctr" anchorCtr="0">
            <a:normAutofit/>
          </a:bodyPr>
          <a:lstStyle>
            <a:lvl1pPr marL="0" indent="0" algn="ctr" defTabSz="684546"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75" y="2480733"/>
            <a:ext cx="6729865" cy="1614419"/>
          </a:xfrm>
        </p:spPr>
        <p:txBody>
          <a:bodyPr>
            <a:noAutofit/>
          </a:bodyPr>
          <a:lstStyle>
            <a:lvl1pPr marL="0" marR="0" indent="0" algn="l" defTabSz="684546"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7" name="Rectangle 5"/>
          <p:cNvSpPr>
            <a:spLocks noChangeArrowheads="1"/>
          </p:cNvSpPr>
          <p:nvPr userDrawn="1"/>
        </p:nvSpPr>
        <p:spPr bwMode="ltGray">
          <a:xfrm>
            <a:off x="7826357" y="4932243"/>
            <a:ext cx="749294" cy="154393"/>
          </a:xfrm>
          <a:prstGeom prst="rect">
            <a:avLst/>
          </a:prstGeom>
          <a:noFill/>
          <a:ln w="9525">
            <a:noFill/>
            <a:miter lim="800000"/>
            <a:headEnd/>
            <a:tailEnd/>
          </a:ln>
          <a:effectLst/>
        </p:spPr>
        <p:txBody>
          <a:bodyPr wrap="none" lIns="61461" tIns="30730" rIns="61461" bIns="30730" anchor="b">
            <a:spAutoFit/>
          </a:bodyPr>
          <a:lstStyle/>
          <a:p>
            <a:pPr algn="r" defTabSz="609669" fontAlgn="auto">
              <a:spcBef>
                <a:spcPts val="0"/>
              </a:spcBef>
              <a:spcAft>
                <a:spcPts val="0"/>
              </a:spcAft>
            </a:pPr>
            <a:r>
              <a:rPr lang="en-US" sz="600" dirty="0">
                <a:solidFill>
                  <a:srgbClr val="FFFFFF"/>
                </a:solidFill>
                <a:latin typeface="Arial"/>
                <a:ea typeface=""/>
                <a:cs typeface="CiscoSans Thin"/>
              </a:rPr>
              <a:t>Cisco Confidential</a:t>
            </a:r>
          </a:p>
        </p:txBody>
      </p:sp>
      <p:sp>
        <p:nvSpPr>
          <p:cNvPr id="8" name="Rectangle 7"/>
          <p:cNvSpPr>
            <a:spLocks noChangeArrowheads="1"/>
          </p:cNvSpPr>
          <p:nvPr userDrawn="1"/>
        </p:nvSpPr>
        <p:spPr bwMode="ltGray">
          <a:xfrm>
            <a:off x="8662668" y="4929167"/>
            <a:ext cx="218700" cy="154393"/>
          </a:xfrm>
          <a:prstGeom prst="rect">
            <a:avLst/>
          </a:prstGeom>
          <a:noFill/>
          <a:ln w="9525" algn="ctr">
            <a:noFill/>
            <a:miter lim="800000"/>
            <a:headEnd/>
            <a:tailEnd/>
          </a:ln>
          <a:effectLst/>
        </p:spPr>
        <p:txBody>
          <a:bodyPr wrap="none" lIns="61461" tIns="30730" rIns="61461" bIns="30730" anchor="b">
            <a:spAutoFit/>
          </a:bodyPr>
          <a:lstStyle/>
          <a:p>
            <a:pPr algn="r" defTabSz="609669" fontAlgn="auto">
              <a:spcBef>
                <a:spcPts val="0"/>
              </a:spcBef>
              <a:spcAft>
                <a:spcPts val="0"/>
              </a:spcAft>
            </a:pPr>
            <a:fld id="{DFCF27A5-1A5B-48D3-A060-2758FFBB1ADD}" type="slidenum">
              <a:rPr lang="en-US" sz="600">
                <a:solidFill>
                  <a:srgbClr val="FFFFFF"/>
                </a:solidFill>
                <a:latin typeface="Arial"/>
                <a:ea typeface=""/>
                <a:cs typeface="CiscoSans Thin"/>
              </a:rPr>
              <a:pPr algn="r" defTabSz="609669" fontAlgn="auto">
                <a:spcBef>
                  <a:spcPts val="0"/>
                </a:spcBef>
                <a:spcAft>
                  <a:spcPts val="0"/>
                </a:spcAft>
              </a:pPr>
              <a:t>‹#›</a:t>
            </a:fld>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260623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8" tIns="34225" rIns="68448" bIns="34225" anchor="ctr"/>
          <a:lstStyle/>
          <a:p>
            <a:pPr algn="ctr" defTabSz="456323"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121669" tIns="60835" rIns="121669" bIns="60835"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74"/>
            <a:ext cx="4349918" cy="813985"/>
          </a:xfrm>
        </p:spPr>
        <p:txBody>
          <a:bodyPr wrap="none" anchor="t" anchorCtr="0">
            <a:noAutofit/>
          </a:bodyPr>
          <a:lstStyle>
            <a:lvl1pPr>
              <a:lnSpc>
                <a:spcPct val="90000"/>
              </a:lnSpc>
              <a:defRPr sz="2475">
                <a:solidFill>
                  <a:schemeClr val="bg1"/>
                </a:solidFill>
                <a:latin typeface="+mj-lt"/>
              </a:defRPr>
            </a:lvl1pPr>
          </a:lstStyle>
          <a:p>
            <a:r>
              <a:rPr lang="en-GB" dirty="0" smtClean="0"/>
              <a:t>Click to edit title</a:t>
            </a:r>
            <a:endParaRPr lang="en-US" dirty="0"/>
          </a:p>
        </p:txBody>
      </p:sp>
      <p:sp>
        <p:nvSpPr>
          <p:cNvPr id="7" name="Rectangle 5"/>
          <p:cNvSpPr>
            <a:spLocks noChangeArrowheads="1"/>
          </p:cNvSpPr>
          <p:nvPr userDrawn="1"/>
        </p:nvSpPr>
        <p:spPr bwMode="ltGray">
          <a:xfrm>
            <a:off x="7826357" y="4932243"/>
            <a:ext cx="749294" cy="154393"/>
          </a:xfrm>
          <a:prstGeom prst="rect">
            <a:avLst/>
          </a:prstGeom>
          <a:noFill/>
          <a:ln w="9525">
            <a:noFill/>
            <a:miter lim="800000"/>
            <a:headEnd/>
            <a:tailEnd/>
          </a:ln>
          <a:effectLst/>
        </p:spPr>
        <p:txBody>
          <a:bodyPr wrap="none" lIns="61461" tIns="30730" rIns="61461" bIns="30730" anchor="b">
            <a:spAutoFit/>
          </a:bodyPr>
          <a:lstStyle/>
          <a:p>
            <a:pPr algn="r" defTabSz="609669" fontAlgn="auto">
              <a:spcBef>
                <a:spcPts val="0"/>
              </a:spcBef>
              <a:spcAft>
                <a:spcPts val="0"/>
              </a:spcAft>
            </a:pPr>
            <a:r>
              <a:rPr lang="en-US" sz="600" dirty="0">
                <a:solidFill>
                  <a:srgbClr val="FFFFFF"/>
                </a:solidFill>
                <a:latin typeface="Arial"/>
                <a:ea typeface=""/>
                <a:cs typeface="CiscoSans Thin"/>
              </a:rPr>
              <a:t>Cisco Confidential</a:t>
            </a:r>
          </a:p>
        </p:txBody>
      </p:sp>
    </p:spTree>
    <p:extLst>
      <p:ext uri="{BB962C8B-B14F-4D97-AF65-F5344CB8AC3E}">
        <p14:creationId xmlns:p14="http://schemas.microsoft.com/office/powerpoint/2010/main" val="1114155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40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40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5003" y="227175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5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45" tIns="34223" rIns="68445" bIns="34223" anchor="ctr"/>
          <a:lstStyle/>
          <a:p>
            <a:pPr algn="ctr" defTabSz="456323"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9035" y="233363"/>
            <a:ext cx="3267861" cy="1995489"/>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68" y="233363"/>
            <a:ext cx="3302001" cy="1995489"/>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58"/>
            <a:ext cx="2537420" cy="2594201"/>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58"/>
            <a:ext cx="4028516" cy="2594201"/>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91260" tIns="45631" rIns="91260" bIns="45631" rtlCol="0" anchor="ctr" anchorCtr="0">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16" name="Rectangle 5"/>
          <p:cNvSpPr>
            <a:spLocks noChangeArrowheads="1"/>
          </p:cNvSpPr>
          <p:nvPr userDrawn="1"/>
        </p:nvSpPr>
        <p:spPr bwMode="ltGray">
          <a:xfrm>
            <a:off x="7826357" y="4932243"/>
            <a:ext cx="749294" cy="154393"/>
          </a:xfrm>
          <a:prstGeom prst="rect">
            <a:avLst/>
          </a:prstGeom>
          <a:noFill/>
          <a:ln w="9525">
            <a:noFill/>
            <a:miter lim="800000"/>
            <a:headEnd/>
            <a:tailEnd/>
          </a:ln>
          <a:effectLst/>
        </p:spPr>
        <p:txBody>
          <a:bodyPr wrap="none" lIns="61461" tIns="30730" rIns="61461" bIns="30730" anchor="b">
            <a:spAutoFit/>
          </a:bodyPr>
          <a:lstStyle/>
          <a:p>
            <a:pPr algn="r" defTabSz="609669" fontAlgn="auto">
              <a:spcBef>
                <a:spcPts val="0"/>
              </a:spcBef>
              <a:spcAft>
                <a:spcPts val="0"/>
              </a:spcAft>
            </a:pPr>
            <a:r>
              <a:rPr lang="en-US" sz="600" dirty="0">
                <a:solidFill>
                  <a:srgbClr val="FFFFFF"/>
                </a:solidFill>
                <a:latin typeface="Arial"/>
                <a:ea typeface=""/>
                <a:cs typeface="CiscoSans Thin"/>
              </a:rPr>
              <a:t>Cisco Confidential</a:t>
            </a:r>
          </a:p>
        </p:txBody>
      </p:sp>
      <p:sp>
        <p:nvSpPr>
          <p:cNvPr id="17" name="Rectangle 7"/>
          <p:cNvSpPr>
            <a:spLocks noChangeArrowheads="1"/>
          </p:cNvSpPr>
          <p:nvPr userDrawn="1"/>
        </p:nvSpPr>
        <p:spPr bwMode="ltGray">
          <a:xfrm>
            <a:off x="8662668" y="4929167"/>
            <a:ext cx="218700" cy="154393"/>
          </a:xfrm>
          <a:prstGeom prst="rect">
            <a:avLst/>
          </a:prstGeom>
          <a:noFill/>
          <a:ln w="9525" algn="ctr">
            <a:noFill/>
            <a:miter lim="800000"/>
            <a:headEnd/>
            <a:tailEnd/>
          </a:ln>
          <a:effectLst/>
        </p:spPr>
        <p:txBody>
          <a:bodyPr wrap="none" lIns="61461" tIns="30730" rIns="61461" bIns="30730" anchor="b">
            <a:spAutoFit/>
          </a:bodyPr>
          <a:lstStyle/>
          <a:p>
            <a:pPr algn="r" defTabSz="609669" fontAlgn="auto">
              <a:spcBef>
                <a:spcPts val="0"/>
              </a:spcBef>
              <a:spcAft>
                <a:spcPts val="0"/>
              </a:spcAft>
            </a:pPr>
            <a:fld id="{DFCF27A5-1A5B-48D3-A060-2758FFBB1ADD}" type="slidenum">
              <a:rPr lang="en-US" sz="600">
                <a:solidFill>
                  <a:srgbClr val="FFFFFF"/>
                </a:solidFill>
                <a:latin typeface="Arial"/>
                <a:ea typeface=""/>
                <a:cs typeface="CiscoSans Thin"/>
              </a:rPr>
              <a:pPr algn="r" defTabSz="609669" fontAlgn="auto">
                <a:spcBef>
                  <a:spcPts val="0"/>
                </a:spcBef>
                <a:spcAft>
                  <a:spcPts val="0"/>
                </a:spcAft>
              </a:pPr>
              <a:t>‹#›</a:t>
            </a:fld>
            <a:endParaRPr lang="en-US" sz="600" dirty="0">
              <a:solidFill>
                <a:srgbClr val="FFFFFF"/>
              </a:solidFill>
              <a:latin typeface="Arial"/>
              <a:ea typeface=""/>
              <a:cs typeface="CiscoSans Thin"/>
            </a:endParaRPr>
          </a:p>
        </p:txBody>
      </p:sp>
      <p:sp>
        <p:nvSpPr>
          <p:cNvPr id="18" name="Rectangle 4"/>
          <p:cNvSpPr>
            <a:spLocks noChangeArrowheads="1"/>
          </p:cNvSpPr>
          <p:nvPr userDrawn="1"/>
        </p:nvSpPr>
        <p:spPr bwMode="ltGray">
          <a:xfrm>
            <a:off x="292086" y="4916736"/>
            <a:ext cx="3420515" cy="154393"/>
          </a:xfrm>
          <a:prstGeom prst="rect">
            <a:avLst/>
          </a:prstGeom>
          <a:noFill/>
          <a:ln w="9525">
            <a:noFill/>
            <a:miter lim="800000"/>
            <a:headEnd/>
            <a:tailEnd/>
          </a:ln>
          <a:effectLst/>
        </p:spPr>
        <p:txBody>
          <a:bodyPr wrap="square" lIns="61461" tIns="30730" rIns="61461" bIns="30730" anchor="b" anchorCtr="0">
            <a:spAutoFit/>
          </a:bodyPr>
          <a:lstStyle/>
          <a:p>
            <a:pPr defTabSz="609669"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04200983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78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0"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260" tIns="45631" rIns="91260" bIns="45631" rtlCol="0" anchor="ctr">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4" name="Rectangle 7"/>
          <p:cNvSpPr>
            <a:spLocks noChangeArrowheads="1"/>
          </p:cNvSpPr>
          <p:nvPr userDrawn="1"/>
        </p:nvSpPr>
        <p:spPr bwMode="ltGray">
          <a:xfrm>
            <a:off x="8662668" y="4929167"/>
            <a:ext cx="218700" cy="154393"/>
          </a:xfrm>
          <a:prstGeom prst="rect">
            <a:avLst/>
          </a:prstGeom>
          <a:noFill/>
          <a:ln w="9525" algn="ctr">
            <a:noFill/>
            <a:miter lim="800000"/>
            <a:headEnd/>
            <a:tailEnd/>
          </a:ln>
          <a:effectLst/>
        </p:spPr>
        <p:txBody>
          <a:bodyPr wrap="none" lIns="61461" tIns="30730" rIns="61461" bIns="30730" anchor="b">
            <a:spAutoFit/>
          </a:bodyPr>
          <a:lstStyle/>
          <a:p>
            <a:pPr algn="r" defTabSz="609669" fontAlgn="auto">
              <a:spcBef>
                <a:spcPts val="0"/>
              </a:spcBef>
              <a:spcAft>
                <a:spcPts val="0"/>
              </a:spcAft>
            </a:pPr>
            <a:fld id="{DFCF27A5-1A5B-48D3-A060-2758FFBB1ADD}" type="slidenum">
              <a:rPr lang="en-US" sz="600">
                <a:solidFill>
                  <a:srgbClr val="FFFFFF"/>
                </a:solidFill>
                <a:latin typeface="Arial"/>
                <a:ea typeface=""/>
                <a:cs typeface="CiscoSans Thin"/>
              </a:rPr>
              <a:pPr algn="r" defTabSz="609669" fontAlgn="auto">
                <a:spcBef>
                  <a:spcPts val="0"/>
                </a:spcBef>
                <a:spcAft>
                  <a:spcPts val="0"/>
                </a:spcAft>
              </a:pPr>
              <a:t>‹#›</a:t>
            </a:fld>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142642740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260" tIns="45631" rIns="91260" bIns="45631" rtlCol="0" anchor="ctr">
            <a:normAutofit/>
          </a:bodyPr>
          <a:lstStyle>
            <a:lvl1pPr marL="0" indent="0" algn="ctr" defTabSz="684518"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826357" y="4932243"/>
            <a:ext cx="749294" cy="154393"/>
          </a:xfrm>
          <a:prstGeom prst="rect">
            <a:avLst/>
          </a:prstGeom>
          <a:noFill/>
          <a:ln w="9525">
            <a:noFill/>
            <a:miter lim="800000"/>
            <a:headEnd/>
            <a:tailEnd/>
          </a:ln>
          <a:effectLst/>
        </p:spPr>
        <p:txBody>
          <a:bodyPr wrap="none" lIns="61461" tIns="30730" rIns="61461" bIns="30730" anchor="b">
            <a:spAutoFit/>
          </a:bodyPr>
          <a:lstStyle/>
          <a:p>
            <a:pPr algn="r" defTabSz="609669" fontAlgn="auto">
              <a:spcBef>
                <a:spcPts val="0"/>
              </a:spcBef>
              <a:spcAft>
                <a:spcPts val="0"/>
              </a:spcAft>
            </a:pPr>
            <a:r>
              <a:rPr lang="en-US" sz="600" dirty="0">
                <a:solidFill>
                  <a:srgbClr val="FFFFFF"/>
                </a:solidFill>
                <a:latin typeface="Arial"/>
                <a:ea typeface=""/>
                <a:cs typeface="CiscoSans Thin"/>
              </a:rPr>
              <a:t>Cisco Confidential</a:t>
            </a:r>
          </a:p>
        </p:txBody>
      </p:sp>
      <p:sp>
        <p:nvSpPr>
          <p:cNvPr id="4" name="Rectangle 7"/>
          <p:cNvSpPr>
            <a:spLocks noChangeArrowheads="1"/>
          </p:cNvSpPr>
          <p:nvPr userDrawn="1"/>
        </p:nvSpPr>
        <p:spPr bwMode="ltGray">
          <a:xfrm>
            <a:off x="8662668" y="4929167"/>
            <a:ext cx="218700" cy="154393"/>
          </a:xfrm>
          <a:prstGeom prst="rect">
            <a:avLst/>
          </a:prstGeom>
          <a:noFill/>
          <a:ln w="9525" algn="ctr">
            <a:noFill/>
            <a:miter lim="800000"/>
            <a:headEnd/>
            <a:tailEnd/>
          </a:ln>
          <a:effectLst/>
        </p:spPr>
        <p:txBody>
          <a:bodyPr wrap="none" lIns="61461" tIns="30730" rIns="61461" bIns="30730" anchor="b">
            <a:spAutoFit/>
          </a:bodyPr>
          <a:lstStyle/>
          <a:p>
            <a:pPr algn="r" defTabSz="609669" fontAlgn="auto">
              <a:spcBef>
                <a:spcPts val="0"/>
              </a:spcBef>
              <a:spcAft>
                <a:spcPts val="0"/>
              </a:spcAft>
            </a:pPr>
            <a:fld id="{DFCF27A5-1A5B-48D3-A060-2758FFBB1ADD}" type="slidenum">
              <a:rPr lang="en-US" sz="600">
                <a:solidFill>
                  <a:srgbClr val="FFFFFF"/>
                </a:solidFill>
                <a:latin typeface="Arial"/>
                <a:ea typeface=""/>
                <a:cs typeface="CiscoSans Thin"/>
              </a:rPr>
              <a:pPr algn="r" defTabSz="609669" fontAlgn="auto">
                <a:spcBef>
                  <a:spcPts val="0"/>
                </a:spcBef>
                <a:spcAft>
                  <a:spcPts val="0"/>
                </a:spcAft>
              </a:pPr>
              <a:t>‹#›</a:t>
            </a:fld>
            <a:endParaRPr lang="en-US" sz="600" dirty="0">
              <a:solidFill>
                <a:srgbClr val="FFFFFF"/>
              </a:solidFill>
              <a:latin typeface="Arial"/>
              <a:ea typeface=""/>
              <a:cs typeface="CiscoSans Thin"/>
            </a:endParaRPr>
          </a:p>
        </p:txBody>
      </p:sp>
      <p:sp>
        <p:nvSpPr>
          <p:cNvPr id="5" name="Rectangle 4"/>
          <p:cNvSpPr>
            <a:spLocks noChangeArrowheads="1"/>
          </p:cNvSpPr>
          <p:nvPr userDrawn="1"/>
        </p:nvSpPr>
        <p:spPr bwMode="ltGray">
          <a:xfrm>
            <a:off x="292086" y="4916736"/>
            <a:ext cx="3420515" cy="154393"/>
          </a:xfrm>
          <a:prstGeom prst="rect">
            <a:avLst/>
          </a:prstGeom>
          <a:noFill/>
          <a:ln w="9525">
            <a:noFill/>
            <a:miter lim="800000"/>
            <a:headEnd/>
            <a:tailEnd/>
          </a:ln>
          <a:effectLst/>
        </p:spPr>
        <p:txBody>
          <a:bodyPr wrap="square" lIns="61461" tIns="30730" rIns="61461" bIns="30730" anchor="b" anchorCtr="0">
            <a:spAutoFit/>
          </a:bodyPr>
          <a:lstStyle/>
          <a:p>
            <a:pPr defTabSz="609669" fontAlgn="auto">
              <a:spcBef>
                <a:spcPts val="0"/>
              </a:spcBef>
              <a:spcAft>
                <a:spcPts val="0"/>
              </a:spcAft>
            </a:pPr>
            <a:r>
              <a:rPr lang="en-US" sz="600" dirty="0" smtClean="0">
                <a:solidFill>
                  <a:srgbClr val="FFFFFF"/>
                </a:solidFill>
                <a:latin typeface="Arial"/>
                <a:ea typeface=""/>
                <a:cs typeface="CiscoSans Thin"/>
              </a:rPr>
              <a:t>© 2013-2014  Cisco and/or its affiliates. All rights reserved.</a:t>
            </a:r>
            <a:endParaRPr lang="en-US" sz="600" dirty="0">
              <a:solidFill>
                <a:srgbClr val="FFFFFF"/>
              </a:solidFill>
              <a:latin typeface="Arial"/>
              <a:ea typeface=""/>
              <a:cs typeface="CiscoSans Thin"/>
            </a:endParaRPr>
          </a:p>
        </p:txBody>
      </p:sp>
    </p:spTree>
    <p:extLst>
      <p:ext uri="{BB962C8B-B14F-4D97-AF65-F5344CB8AC3E}">
        <p14:creationId xmlns:p14="http://schemas.microsoft.com/office/powerpoint/2010/main" val="58915191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28"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1296453"/>
      </p:ext>
    </p:extLst>
  </p:cSld>
  <p:clrMapOvr>
    <a:masterClrMapping/>
  </p:clrMapOvr>
  <p:transition spd="slow">
    <p:wip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pic>
        <p:nvPicPr>
          <p:cNvPr id="17"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TextBox 63"/>
          <p:cNvSpPr txBox="1"/>
          <p:nvPr userDrawn="1"/>
        </p:nvSpPr>
        <p:spPr>
          <a:xfrm>
            <a:off x="626132" y="2300054"/>
            <a:ext cx="2466971" cy="646145"/>
          </a:xfrm>
          <a:prstGeom prst="rect">
            <a:avLst/>
          </a:prstGeom>
          <a:noFill/>
        </p:spPr>
        <p:txBody>
          <a:bodyPr wrap="none" lIns="91256" tIns="45628" rIns="91256" bIns="45628" rtlCol="0">
            <a:spAutoFit/>
          </a:bodyPr>
          <a:lstStyle/>
          <a:p>
            <a:pPr defTabSz="456323" fontAlgn="auto">
              <a:spcBef>
                <a:spcPts val="0"/>
              </a:spcBef>
              <a:spcAft>
                <a:spcPts val="0"/>
              </a:spcAft>
            </a:pPr>
            <a:r>
              <a:rPr lang="en-US" sz="3600" dirty="0" smtClean="0">
                <a:solidFill>
                  <a:srgbClr val="FFFFFF"/>
                </a:solidFill>
                <a:latin typeface="Arial"/>
                <a:ea typeface=""/>
              </a:rPr>
              <a:t>Thank you.</a:t>
            </a:r>
            <a:endParaRPr lang="en-US" sz="3600" dirty="0">
              <a:solidFill>
                <a:srgbClr val="FFFFFF"/>
              </a:solidFill>
              <a:latin typeface="Arial"/>
              <a:ea typeface=""/>
            </a:endParaRPr>
          </a:p>
        </p:txBody>
      </p:sp>
      <p:sp>
        <p:nvSpPr>
          <p:cNvPr id="65" name="Rectangle 64"/>
          <p:cNvSpPr>
            <a:spLocks noChangeArrowheads="1"/>
          </p:cNvSpPr>
          <p:nvPr userDrawn="1"/>
        </p:nvSpPr>
        <p:spPr bwMode="black">
          <a:xfrm>
            <a:off x="6286242" y="2851216"/>
            <a:ext cx="116616" cy="441827"/>
          </a:xfrm>
          <a:prstGeom prst="rect">
            <a:avLst/>
          </a:prstGeom>
          <a:solidFill>
            <a:schemeClr val="tx1"/>
          </a:solidFill>
          <a:ln w="9525">
            <a:noFill/>
            <a:miter lim="800000"/>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66" name="Freeform 65"/>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67" name="Freeform 66"/>
          <p:cNvSpPr>
            <a:spLocks/>
          </p:cNvSpPr>
          <p:nvPr userDrawn="1"/>
        </p:nvSpPr>
        <p:spPr bwMode="black">
          <a:xfrm>
            <a:off x="5798084"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68" name="Freeform 67"/>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69" name="Freeform 68"/>
          <p:cNvSpPr>
            <a:spLocks/>
          </p:cNvSpPr>
          <p:nvPr userDrawn="1"/>
        </p:nvSpPr>
        <p:spPr bwMode="black">
          <a:xfrm>
            <a:off x="6553371"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0" name="Freeform 69"/>
          <p:cNvSpPr>
            <a:spLocks/>
          </p:cNvSpPr>
          <p:nvPr userDrawn="1"/>
        </p:nvSpPr>
        <p:spPr bwMode="black">
          <a:xfrm>
            <a:off x="5566251"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1" name="Freeform 70"/>
          <p:cNvSpPr>
            <a:spLocks/>
          </p:cNvSpPr>
          <p:nvPr userDrawn="1"/>
        </p:nvSpPr>
        <p:spPr bwMode="black">
          <a:xfrm>
            <a:off x="5874060" y="2072793"/>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2" name="Freeform 71"/>
          <p:cNvSpPr>
            <a:spLocks/>
          </p:cNvSpPr>
          <p:nvPr userDrawn="1"/>
        </p:nvSpPr>
        <p:spPr bwMode="black">
          <a:xfrm>
            <a:off x="6176450" y="1863435"/>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3" name="Freeform 72"/>
          <p:cNvSpPr>
            <a:spLocks/>
          </p:cNvSpPr>
          <p:nvPr userDrawn="1"/>
        </p:nvSpPr>
        <p:spPr bwMode="black">
          <a:xfrm>
            <a:off x="648425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5" name="Freeform 74"/>
          <p:cNvSpPr>
            <a:spLocks/>
          </p:cNvSpPr>
          <p:nvPr userDrawn="1"/>
        </p:nvSpPr>
        <p:spPr bwMode="black">
          <a:xfrm>
            <a:off x="70930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6" name="Freeform 75"/>
          <p:cNvSpPr>
            <a:spLocks/>
          </p:cNvSpPr>
          <p:nvPr userDrawn="1"/>
        </p:nvSpPr>
        <p:spPr bwMode="black">
          <a:xfrm>
            <a:off x="7400872"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7" name="Freeform 76"/>
          <p:cNvSpPr>
            <a:spLocks/>
          </p:cNvSpPr>
          <p:nvPr userDrawn="1"/>
        </p:nvSpPr>
        <p:spPr bwMode="black">
          <a:xfrm>
            <a:off x="770325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
        <p:nvSpPr>
          <p:cNvPr id="78" name="Freeform 77"/>
          <p:cNvSpPr>
            <a:spLocks/>
          </p:cNvSpPr>
          <p:nvPr userDrawn="1"/>
        </p:nvSpPr>
        <p:spPr bwMode="black">
          <a:xfrm>
            <a:off x="8011068"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256" tIns="45628" rIns="91256" bIns="45628"/>
          <a:lstStyle/>
          <a:p>
            <a:pPr defTabSz="456323" fontAlgn="auto">
              <a:spcBef>
                <a:spcPts val="0"/>
              </a:spcBef>
              <a:spcAft>
                <a:spcPts val="0"/>
              </a:spcAft>
            </a:pPr>
            <a:endParaRPr lang="en-US" sz="1800">
              <a:solidFill>
                <a:srgbClr val="0096D6"/>
              </a:solidFill>
              <a:latin typeface="Arial"/>
              <a:ea typeface=""/>
            </a:endParaRPr>
          </a:p>
        </p:txBody>
      </p:sp>
    </p:spTree>
    <p:extLst>
      <p:ext uri="{BB962C8B-B14F-4D97-AF65-F5344CB8AC3E}">
        <p14:creationId xmlns:p14="http://schemas.microsoft.com/office/powerpoint/2010/main" val="169764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ullet_Title only CF">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60620" y="341314"/>
            <a:ext cx="8659368" cy="54516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3132132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29"/>
            <a:ext cx="8112126" cy="288131"/>
          </a:xfrm>
          <a:prstGeom prst="rect">
            <a:avLst/>
          </a:prstGeom>
        </p:spPr>
        <p:txBody>
          <a:bodyPr lIns="121819" tIns="60909" rIns="121819" bIns="60909"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46" indent="0" algn="ctr">
              <a:buNone/>
              <a:defRPr>
                <a:solidFill>
                  <a:schemeClr val="tx1">
                    <a:tint val="75000"/>
                  </a:schemeClr>
                </a:solidFill>
              </a:defRPr>
            </a:lvl2pPr>
            <a:lvl3pPr marL="685315" indent="0" algn="ctr">
              <a:buNone/>
              <a:defRPr>
                <a:solidFill>
                  <a:schemeClr val="tx1">
                    <a:tint val="75000"/>
                  </a:schemeClr>
                </a:solidFill>
              </a:defRPr>
            </a:lvl3pPr>
            <a:lvl4pPr marL="1027969" indent="0" algn="ctr">
              <a:buNone/>
              <a:defRPr>
                <a:solidFill>
                  <a:schemeClr val="tx1">
                    <a:tint val="75000"/>
                  </a:schemeClr>
                </a:solidFill>
              </a:defRPr>
            </a:lvl4pPr>
            <a:lvl5pPr marL="1370631" indent="0" algn="ctr">
              <a:buNone/>
              <a:defRPr>
                <a:solidFill>
                  <a:schemeClr val="tx1">
                    <a:tint val="75000"/>
                  </a:schemeClr>
                </a:solidFill>
              </a:defRPr>
            </a:lvl5pPr>
            <a:lvl6pPr marL="1713277" indent="0" algn="ctr">
              <a:buNone/>
              <a:defRPr>
                <a:solidFill>
                  <a:schemeClr val="tx1">
                    <a:tint val="75000"/>
                  </a:schemeClr>
                </a:solidFill>
              </a:defRPr>
            </a:lvl6pPr>
            <a:lvl7pPr marL="2055942" indent="0" algn="ctr">
              <a:buNone/>
              <a:defRPr>
                <a:solidFill>
                  <a:schemeClr val="tx1">
                    <a:tint val="75000"/>
                  </a:schemeClr>
                </a:solidFill>
              </a:defRPr>
            </a:lvl7pPr>
            <a:lvl8pPr marL="2398601" indent="0" algn="ctr">
              <a:buNone/>
              <a:defRPr>
                <a:solidFill>
                  <a:schemeClr val="tx1">
                    <a:tint val="75000"/>
                  </a:schemeClr>
                </a:solidFill>
              </a:defRPr>
            </a:lvl8pPr>
            <a:lvl9pPr marL="274126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93"/>
            <a:ext cx="8112650" cy="288131"/>
          </a:xfrm>
          <a:prstGeom prst="rect">
            <a:avLst/>
          </a:prstGeom>
        </p:spPr>
        <p:txBody>
          <a:bodyPr lIns="121819" tIns="60909" rIns="121819" bIns="60909"/>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84"/>
            <a:ext cx="8112650" cy="288131"/>
          </a:xfrm>
          <a:prstGeom prst="rect">
            <a:avLst/>
          </a:prstGeom>
        </p:spPr>
        <p:txBody>
          <a:bodyPr lIns="121819" tIns="60909" rIns="121819" bIns="60909"/>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1" y="2622503"/>
            <a:ext cx="8302625" cy="299001"/>
          </a:xfrm>
          <a:prstGeom prst="rect">
            <a:avLst/>
          </a:prstGeom>
        </p:spPr>
        <p:txBody>
          <a:bodyPr lIns="121819" tIns="60909" rIns="121819" bIns="60909"/>
          <a:lstStyle>
            <a:lvl1pPr marL="0" indent="0">
              <a:buFont typeface="Arial" panose="020B0604020202020204" pitchFamily="34" charset="0"/>
              <a:buNone/>
              <a:defRPr sz="1800" baseline="0">
                <a:solidFill>
                  <a:schemeClr val="tx1"/>
                </a:solidFill>
                <a:latin typeface="+mj-lt"/>
              </a:defRPr>
            </a:lvl1pPr>
            <a:lvl2pPr marL="304608" indent="0">
              <a:buNone/>
              <a:defRPr/>
            </a:lvl2pPr>
            <a:lvl3pPr marL="427146" indent="0">
              <a:buNone/>
              <a:defRPr/>
            </a:lvl3pPr>
            <a:lvl4pPr marL="516394" indent="0">
              <a:buNone/>
              <a:defRPr/>
            </a:lvl4pPr>
            <a:lvl5pPr marL="60086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8"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grpSp>
    </p:spTree>
    <p:extLst>
      <p:ext uri="{BB962C8B-B14F-4D97-AF65-F5344CB8AC3E}">
        <p14:creationId xmlns:p14="http://schemas.microsoft.com/office/powerpoint/2010/main" val="13143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29"/>
            <a:ext cx="8112126" cy="288131"/>
          </a:xfrm>
          <a:prstGeom prst="rect">
            <a:avLst/>
          </a:prstGeom>
        </p:spPr>
        <p:txBody>
          <a:bodyPr lIns="121819" tIns="60909" rIns="121819" bIns="60909"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46" indent="0" algn="ctr">
              <a:buNone/>
              <a:defRPr>
                <a:solidFill>
                  <a:schemeClr val="tx1">
                    <a:tint val="75000"/>
                  </a:schemeClr>
                </a:solidFill>
              </a:defRPr>
            </a:lvl2pPr>
            <a:lvl3pPr marL="685315" indent="0" algn="ctr">
              <a:buNone/>
              <a:defRPr>
                <a:solidFill>
                  <a:schemeClr val="tx1">
                    <a:tint val="75000"/>
                  </a:schemeClr>
                </a:solidFill>
              </a:defRPr>
            </a:lvl3pPr>
            <a:lvl4pPr marL="1027969" indent="0" algn="ctr">
              <a:buNone/>
              <a:defRPr>
                <a:solidFill>
                  <a:schemeClr val="tx1">
                    <a:tint val="75000"/>
                  </a:schemeClr>
                </a:solidFill>
              </a:defRPr>
            </a:lvl4pPr>
            <a:lvl5pPr marL="1370631" indent="0" algn="ctr">
              <a:buNone/>
              <a:defRPr>
                <a:solidFill>
                  <a:schemeClr val="tx1">
                    <a:tint val="75000"/>
                  </a:schemeClr>
                </a:solidFill>
              </a:defRPr>
            </a:lvl5pPr>
            <a:lvl6pPr marL="1713277" indent="0" algn="ctr">
              <a:buNone/>
              <a:defRPr>
                <a:solidFill>
                  <a:schemeClr val="tx1">
                    <a:tint val="75000"/>
                  </a:schemeClr>
                </a:solidFill>
              </a:defRPr>
            </a:lvl6pPr>
            <a:lvl7pPr marL="2055942" indent="0" algn="ctr">
              <a:buNone/>
              <a:defRPr>
                <a:solidFill>
                  <a:schemeClr val="tx1">
                    <a:tint val="75000"/>
                  </a:schemeClr>
                </a:solidFill>
              </a:defRPr>
            </a:lvl7pPr>
            <a:lvl8pPr marL="2398601" indent="0" algn="ctr">
              <a:buNone/>
              <a:defRPr>
                <a:solidFill>
                  <a:schemeClr val="tx1">
                    <a:tint val="75000"/>
                  </a:schemeClr>
                </a:solidFill>
              </a:defRPr>
            </a:lvl8pPr>
            <a:lvl9pPr marL="274126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93"/>
            <a:ext cx="8112650" cy="288131"/>
          </a:xfrm>
          <a:prstGeom prst="rect">
            <a:avLst/>
          </a:prstGeom>
        </p:spPr>
        <p:txBody>
          <a:bodyPr lIns="121819" tIns="60909" rIns="121819" bIns="60909"/>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84"/>
            <a:ext cx="8112650" cy="288131"/>
          </a:xfrm>
          <a:prstGeom prst="rect">
            <a:avLst/>
          </a:prstGeom>
        </p:spPr>
        <p:txBody>
          <a:bodyPr lIns="121819" tIns="60909" rIns="121819" bIns="60909"/>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1" y="2622503"/>
            <a:ext cx="8302625" cy="299001"/>
          </a:xfrm>
          <a:prstGeom prst="rect">
            <a:avLst/>
          </a:prstGeom>
        </p:spPr>
        <p:txBody>
          <a:bodyPr lIns="121819" tIns="60909" rIns="121819" bIns="60909"/>
          <a:lstStyle>
            <a:lvl1pPr marL="0" indent="0">
              <a:buFont typeface="Arial" panose="020B0604020202020204" pitchFamily="34" charset="0"/>
              <a:buNone/>
              <a:defRPr sz="1800" baseline="0">
                <a:solidFill>
                  <a:schemeClr val="tx1"/>
                </a:solidFill>
                <a:latin typeface="+mj-lt"/>
              </a:defRPr>
            </a:lvl1pPr>
            <a:lvl2pPr marL="304608" indent="0">
              <a:buNone/>
              <a:defRPr/>
            </a:lvl2pPr>
            <a:lvl3pPr marL="427146" indent="0">
              <a:buNone/>
              <a:defRPr/>
            </a:lvl3pPr>
            <a:lvl4pPr marL="516394" indent="0">
              <a:buNone/>
              <a:defRPr/>
            </a:lvl4pPr>
            <a:lvl5pPr marL="60086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8"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grpSp>
    </p:spTree>
    <p:extLst>
      <p:ext uri="{BB962C8B-B14F-4D97-AF65-F5344CB8AC3E}">
        <p14:creationId xmlns:p14="http://schemas.microsoft.com/office/powerpoint/2010/main" val="44888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34000">
              <a:srgbClr val="272749"/>
            </a:gs>
            <a:gs pos="93000">
              <a:srgbClr val="EE402F"/>
            </a:gs>
            <a:gs pos="0">
              <a:srgbClr val="272749"/>
            </a:gs>
            <a:gs pos="100000">
              <a:srgbClr val="F37528"/>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9"/>
            <a:ext cx="8112126" cy="288131"/>
          </a:xfrm>
          <a:prstGeom prst="rect">
            <a:avLst/>
          </a:prstGeom>
        </p:spPr>
        <p:txBody>
          <a:bodyPr lIns="121819" tIns="60909" rIns="121819" bIns="60909" anchor="b" anchorCtr="0">
            <a:noAutofit/>
          </a:bodyPr>
          <a:lstStyle>
            <a:lvl1pPr marL="0" indent="0" algn="l">
              <a:buNone/>
              <a:defRPr sz="1200" b="0" i="0">
                <a:solidFill>
                  <a:schemeClr val="bg1"/>
                </a:solidFill>
                <a:latin typeface="+mn-lt"/>
                <a:cs typeface="CiscoSans"/>
              </a:defRPr>
            </a:lvl1pPr>
            <a:lvl2pPr marL="342646" indent="0" algn="ctr">
              <a:buNone/>
              <a:defRPr>
                <a:solidFill>
                  <a:schemeClr val="tx1">
                    <a:tint val="75000"/>
                  </a:schemeClr>
                </a:solidFill>
              </a:defRPr>
            </a:lvl2pPr>
            <a:lvl3pPr marL="685315" indent="0" algn="ctr">
              <a:buNone/>
              <a:defRPr>
                <a:solidFill>
                  <a:schemeClr val="tx1">
                    <a:tint val="75000"/>
                  </a:schemeClr>
                </a:solidFill>
              </a:defRPr>
            </a:lvl3pPr>
            <a:lvl4pPr marL="1027969" indent="0" algn="ctr">
              <a:buNone/>
              <a:defRPr>
                <a:solidFill>
                  <a:schemeClr val="tx1">
                    <a:tint val="75000"/>
                  </a:schemeClr>
                </a:solidFill>
              </a:defRPr>
            </a:lvl4pPr>
            <a:lvl5pPr marL="1370631" indent="0" algn="ctr">
              <a:buNone/>
              <a:defRPr>
                <a:solidFill>
                  <a:schemeClr val="tx1">
                    <a:tint val="75000"/>
                  </a:schemeClr>
                </a:solidFill>
              </a:defRPr>
            </a:lvl5pPr>
            <a:lvl6pPr marL="1713277" indent="0" algn="ctr">
              <a:buNone/>
              <a:defRPr>
                <a:solidFill>
                  <a:schemeClr val="tx1">
                    <a:tint val="75000"/>
                  </a:schemeClr>
                </a:solidFill>
              </a:defRPr>
            </a:lvl6pPr>
            <a:lvl7pPr marL="2055942" indent="0" algn="ctr">
              <a:buNone/>
              <a:defRPr>
                <a:solidFill>
                  <a:schemeClr val="tx1">
                    <a:tint val="75000"/>
                  </a:schemeClr>
                </a:solidFill>
              </a:defRPr>
            </a:lvl7pPr>
            <a:lvl8pPr marL="2398601" indent="0" algn="ctr">
              <a:buNone/>
              <a:defRPr>
                <a:solidFill>
                  <a:schemeClr val="tx1">
                    <a:tint val="75000"/>
                  </a:schemeClr>
                </a:solidFill>
              </a:defRPr>
            </a:lvl8pPr>
            <a:lvl9pPr marL="274126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93"/>
            <a:ext cx="8112650" cy="288131"/>
          </a:xfrm>
          <a:prstGeom prst="rect">
            <a:avLst/>
          </a:prstGeom>
        </p:spPr>
        <p:txBody>
          <a:bodyPr lIns="121819" tIns="60909" rIns="121819" bIns="60909"/>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84"/>
            <a:ext cx="8112650" cy="288131"/>
          </a:xfrm>
          <a:prstGeom prst="rect">
            <a:avLst/>
          </a:prstGeom>
        </p:spPr>
        <p:txBody>
          <a:bodyPr lIns="121819" tIns="60909" rIns="121819" bIns="60909"/>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121819" tIns="60909" rIns="121819" bIns="60909"/>
          <a:lstStyle>
            <a:lvl1pPr marL="0" indent="0">
              <a:buFont typeface="Arial" panose="020B0604020202020204" pitchFamily="34" charset="0"/>
              <a:buNone/>
              <a:defRPr sz="1800" baseline="0">
                <a:solidFill>
                  <a:schemeClr val="bg1"/>
                </a:solidFill>
                <a:latin typeface="+mj-lt"/>
              </a:defRPr>
            </a:lvl1pPr>
            <a:lvl2pPr marL="304608" indent="0">
              <a:buNone/>
              <a:defRPr/>
            </a:lvl2pPr>
            <a:lvl3pPr marL="427146" indent="0">
              <a:buNone/>
              <a:defRPr/>
            </a:lvl3pPr>
            <a:lvl4pPr marL="516394" indent="0">
              <a:buNone/>
              <a:defRPr/>
            </a:lvl4pPr>
            <a:lvl5pPr marL="600866" indent="0">
              <a:buNone/>
              <a:defRPr/>
            </a:lvl5pPr>
          </a:lstStyle>
          <a:p>
            <a:pPr lvl="0"/>
            <a:r>
              <a:rPr lang="en-GB" dirty="0" smtClean="0"/>
              <a:t>Subhead goes here</a:t>
            </a:r>
            <a:endParaRPr lang="en-GB" dirty="0"/>
          </a:p>
        </p:txBody>
      </p:sp>
      <p:grpSp>
        <p:nvGrpSpPr>
          <p:cNvPr id="28" name="Group 67"/>
          <p:cNvGrpSpPr/>
          <p:nvPr userDrawn="1"/>
        </p:nvGrpSpPr>
        <p:grpSpPr>
          <a:xfrm>
            <a:off x="285178"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grpSp>
    </p:spTree>
    <p:extLst>
      <p:ext uri="{BB962C8B-B14F-4D97-AF65-F5344CB8AC3E}">
        <p14:creationId xmlns:p14="http://schemas.microsoft.com/office/powerpoint/2010/main" val="107331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tx2"/>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9"/>
            <a:ext cx="8112126" cy="288131"/>
          </a:xfrm>
          <a:prstGeom prst="rect">
            <a:avLst/>
          </a:prstGeom>
        </p:spPr>
        <p:txBody>
          <a:bodyPr lIns="121819" tIns="60909" rIns="121819" bIns="60909" anchor="b" anchorCtr="0">
            <a:noAutofit/>
          </a:bodyPr>
          <a:lstStyle>
            <a:lvl1pPr marL="0" indent="0" algn="l">
              <a:buNone/>
              <a:defRPr sz="1200" b="0" i="0">
                <a:solidFill>
                  <a:schemeClr val="bg1"/>
                </a:solidFill>
                <a:latin typeface="+mn-lt"/>
                <a:cs typeface="CiscoSans"/>
              </a:defRPr>
            </a:lvl1pPr>
            <a:lvl2pPr marL="342646" indent="0" algn="ctr">
              <a:buNone/>
              <a:defRPr>
                <a:solidFill>
                  <a:schemeClr val="tx1">
                    <a:tint val="75000"/>
                  </a:schemeClr>
                </a:solidFill>
              </a:defRPr>
            </a:lvl2pPr>
            <a:lvl3pPr marL="685315" indent="0" algn="ctr">
              <a:buNone/>
              <a:defRPr>
                <a:solidFill>
                  <a:schemeClr val="tx1">
                    <a:tint val="75000"/>
                  </a:schemeClr>
                </a:solidFill>
              </a:defRPr>
            </a:lvl3pPr>
            <a:lvl4pPr marL="1027969" indent="0" algn="ctr">
              <a:buNone/>
              <a:defRPr>
                <a:solidFill>
                  <a:schemeClr val="tx1">
                    <a:tint val="75000"/>
                  </a:schemeClr>
                </a:solidFill>
              </a:defRPr>
            </a:lvl4pPr>
            <a:lvl5pPr marL="1370631" indent="0" algn="ctr">
              <a:buNone/>
              <a:defRPr>
                <a:solidFill>
                  <a:schemeClr val="tx1">
                    <a:tint val="75000"/>
                  </a:schemeClr>
                </a:solidFill>
              </a:defRPr>
            </a:lvl5pPr>
            <a:lvl6pPr marL="1713277" indent="0" algn="ctr">
              <a:buNone/>
              <a:defRPr>
                <a:solidFill>
                  <a:schemeClr val="tx1">
                    <a:tint val="75000"/>
                  </a:schemeClr>
                </a:solidFill>
              </a:defRPr>
            </a:lvl6pPr>
            <a:lvl7pPr marL="2055942" indent="0" algn="ctr">
              <a:buNone/>
              <a:defRPr>
                <a:solidFill>
                  <a:schemeClr val="tx1">
                    <a:tint val="75000"/>
                  </a:schemeClr>
                </a:solidFill>
              </a:defRPr>
            </a:lvl7pPr>
            <a:lvl8pPr marL="2398601" indent="0" algn="ctr">
              <a:buNone/>
              <a:defRPr>
                <a:solidFill>
                  <a:schemeClr val="tx1">
                    <a:tint val="75000"/>
                  </a:schemeClr>
                </a:solidFill>
              </a:defRPr>
            </a:lvl8pPr>
            <a:lvl9pPr marL="274126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93"/>
            <a:ext cx="8112650" cy="288131"/>
          </a:xfrm>
          <a:prstGeom prst="rect">
            <a:avLst/>
          </a:prstGeom>
        </p:spPr>
        <p:txBody>
          <a:bodyPr lIns="121819" tIns="60909" rIns="121819" bIns="60909"/>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84"/>
            <a:ext cx="8112650" cy="288131"/>
          </a:xfrm>
          <a:prstGeom prst="rect">
            <a:avLst/>
          </a:prstGeom>
        </p:spPr>
        <p:txBody>
          <a:bodyPr lIns="121819" tIns="60909" rIns="121819" bIns="60909"/>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121819" tIns="60909" rIns="121819" bIns="60909"/>
          <a:lstStyle>
            <a:lvl1pPr marL="0" indent="0">
              <a:buFont typeface="Arial" panose="020B0604020202020204" pitchFamily="34" charset="0"/>
              <a:buNone/>
              <a:defRPr sz="1800" baseline="0">
                <a:solidFill>
                  <a:schemeClr val="bg1"/>
                </a:solidFill>
                <a:latin typeface="+mj-lt"/>
              </a:defRPr>
            </a:lvl1pPr>
            <a:lvl2pPr marL="304608" indent="0">
              <a:buNone/>
              <a:defRPr/>
            </a:lvl2pPr>
            <a:lvl3pPr marL="427146" indent="0">
              <a:buNone/>
              <a:defRPr/>
            </a:lvl3pPr>
            <a:lvl4pPr marL="516394" indent="0">
              <a:buNone/>
              <a:defRPr/>
            </a:lvl4pPr>
            <a:lvl5pPr marL="600866" indent="0">
              <a:buNone/>
              <a:defRPr/>
            </a:lvl5pPr>
          </a:lstStyle>
          <a:p>
            <a:pPr lvl="0"/>
            <a:r>
              <a:rPr lang="en-GB" dirty="0" smtClean="0"/>
              <a:t>Subhead goes here</a:t>
            </a:r>
            <a:endParaRPr lang="en-GB" dirty="0"/>
          </a:p>
        </p:txBody>
      </p:sp>
      <p:grpSp>
        <p:nvGrpSpPr>
          <p:cNvPr id="28" name="Group 67"/>
          <p:cNvGrpSpPr/>
          <p:nvPr userDrawn="1"/>
        </p:nvGrpSpPr>
        <p:grpSpPr>
          <a:xfrm>
            <a:off x="285178"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835" fontAlgn="auto">
                <a:spcBef>
                  <a:spcPts val="0"/>
                </a:spcBef>
                <a:spcAft>
                  <a:spcPts val="0"/>
                </a:spcAft>
              </a:pPr>
              <a:endParaRPr lang="en-US" sz="1425">
                <a:solidFill>
                  <a:srgbClr val="FFFFFF"/>
                </a:solidFill>
                <a:latin typeface="CiscoSansTT ExtraLight"/>
                <a:ea typeface="ＭＳ Ｐゴシック" charset="0"/>
                <a:cs typeface="ＭＳ Ｐゴシック" charset="0"/>
              </a:endParaRPr>
            </a:p>
          </p:txBody>
        </p:sp>
      </p:grpSp>
    </p:spTree>
    <p:extLst>
      <p:ext uri="{BB962C8B-B14F-4D97-AF65-F5344CB8AC3E}">
        <p14:creationId xmlns:p14="http://schemas.microsoft.com/office/powerpoint/2010/main" val="19756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505" y="3209561"/>
            <a:ext cx="4684867" cy="288131"/>
          </a:xfrm>
          <a:prstGeom prst="rect">
            <a:avLst/>
          </a:prstGeom>
        </p:spPr>
        <p:txBody>
          <a:bodyPr vert="horz" lIns="91376" tIns="45689" rIns="91376" bIns="45689" rtlCol="0">
            <a:noAutofit/>
          </a:bodyPr>
          <a:lstStyle>
            <a:lvl1pPr marL="0" indent="0" algn="l" defTabSz="685343"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661" indent="0" algn="ctr">
              <a:buNone/>
              <a:defRPr>
                <a:solidFill>
                  <a:schemeClr val="tx1">
                    <a:tint val="75000"/>
                  </a:schemeClr>
                </a:solidFill>
              </a:defRPr>
            </a:lvl2pPr>
            <a:lvl3pPr marL="685343" indent="0" algn="ctr">
              <a:buNone/>
              <a:defRPr>
                <a:solidFill>
                  <a:schemeClr val="tx1">
                    <a:tint val="75000"/>
                  </a:schemeClr>
                </a:solidFill>
              </a:defRPr>
            </a:lvl3pPr>
            <a:lvl4pPr marL="1028012" indent="0" algn="ctr">
              <a:buNone/>
              <a:defRPr>
                <a:solidFill>
                  <a:schemeClr val="tx1">
                    <a:tint val="75000"/>
                  </a:schemeClr>
                </a:solidFill>
              </a:defRPr>
            </a:lvl4pPr>
            <a:lvl5pPr marL="1370688" indent="0" algn="ctr">
              <a:buNone/>
              <a:defRPr>
                <a:solidFill>
                  <a:schemeClr val="tx1">
                    <a:tint val="75000"/>
                  </a:schemeClr>
                </a:solidFill>
              </a:defRPr>
            </a:lvl5pPr>
            <a:lvl6pPr marL="1713349" indent="0" algn="ctr">
              <a:buNone/>
              <a:defRPr>
                <a:solidFill>
                  <a:schemeClr val="tx1">
                    <a:tint val="75000"/>
                  </a:schemeClr>
                </a:solidFill>
              </a:defRPr>
            </a:lvl6pPr>
            <a:lvl7pPr marL="2056028" indent="0" algn="ctr">
              <a:buNone/>
              <a:defRPr>
                <a:solidFill>
                  <a:schemeClr val="tx1">
                    <a:tint val="75000"/>
                  </a:schemeClr>
                </a:solidFill>
              </a:defRPr>
            </a:lvl7pPr>
            <a:lvl8pPr marL="2398700" indent="0" algn="ctr">
              <a:buNone/>
              <a:defRPr>
                <a:solidFill>
                  <a:schemeClr val="tx1">
                    <a:tint val="75000"/>
                  </a:schemeClr>
                </a:solidFill>
              </a:defRPr>
            </a:lvl8pPr>
            <a:lvl9pPr marL="2741376" indent="0" algn="ctr">
              <a:buNone/>
              <a:defRPr>
                <a:solidFill>
                  <a:schemeClr val="tx1">
                    <a:tint val="75000"/>
                  </a:schemeClr>
                </a:solidFill>
              </a:defRPr>
            </a:lvl9pPr>
          </a:lstStyle>
          <a:p>
            <a:pPr marL="0" lvl="0" indent="0" algn="l" defTabSz="685343"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32" tIns="34267" rIns="68532" bIns="34267" anchor="ctr"/>
          <a:lstStyle/>
          <a:p>
            <a:pPr defTabSz="456835" fontAlgn="auto">
              <a:spcBef>
                <a:spcPts val="0"/>
              </a:spcBef>
              <a:spcAft>
                <a:spcPts val="0"/>
              </a:spcAft>
            </a:pPr>
            <a:endParaRPr lang="en-US" sz="1425">
              <a:solidFill>
                <a:srgbClr val="000000"/>
              </a:solidFill>
              <a:latin typeface="CiscoSansTT ExtraLight"/>
              <a:ea typeface="ＭＳ Ｐゴシック" charset="0"/>
              <a:cs typeface="ＭＳ Ｐゴシック" charset="0"/>
            </a:endParaRPr>
          </a:p>
        </p:txBody>
      </p:sp>
      <p:sp>
        <p:nvSpPr>
          <p:cNvPr id="2" name="Title 1"/>
          <p:cNvSpPr>
            <a:spLocks noGrp="1"/>
          </p:cNvSpPr>
          <p:nvPr>
            <p:ph type="ctrTitle" hasCustomPrompt="1"/>
          </p:nvPr>
        </p:nvSpPr>
        <p:spPr>
          <a:xfrm>
            <a:off x="248815" y="2462028"/>
            <a:ext cx="4712557" cy="766763"/>
          </a:xfrm>
        </p:spPr>
        <p:txBody>
          <a:bodyPr vert="horz" lIns="82232" tIns="45689" rIns="82232" bIns="45689" rtlCol="0" anchor="b" anchorCtr="0">
            <a:noAutofit/>
          </a:bodyPr>
          <a:lstStyle>
            <a:lvl1pPr marL="0" indent="0" algn="l" defTabSz="685343" rtl="0" eaLnBrk="1" latinLnBrk="0" hangingPunct="1">
              <a:lnSpc>
                <a:spcPct val="80000"/>
              </a:lnSpc>
              <a:spcBef>
                <a:spcPct val="0"/>
              </a:spcBef>
              <a:buClr>
                <a:schemeClr val="tx1"/>
              </a:buClr>
              <a:buFont typeface="Ciscolight" pitchFamily="2" charset="0"/>
              <a:buNone/>
              <a:defRPr lang="en-US" sz="4500" b="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32" tIns="34267" rIns="68532" bIns="34267" anchor="ctr"/>
          <a:lstStyle/>
          <a:p>
            <a:pPr defTabSz="456835" fontAlgn="auto">
              <a:spcBef>
                <a:spcPts val="0"/>
              </a:spcBef>
              <a:spcAft>
                <a:spcPts val="0"/>
              </a:spcAft>
            </a:pPr>
            <a:endParaRPr lang="en-US" sz="1425">
              <a:solidFill>
                <a:srgbClr val="000000"/>
              </a:solidFill>
              <a:latin typeface="CiscoSansTT ExtraLight"/>
              <a:ea typeface="ＭＳ Ｐゴシック" charset="0"/>
              <a:cs typeface="ＭＳ Ｐゴシック" charset="0"/>
            </a:endParaRPr>
          </a:p>
        </p:txBody>
      </p:sp>
      <p:sp>
        <p:nvSpPr>
          <p:cNvPr id="31" name="Picture Placeholder 30"/>
          <p:cNvSpPr>
            <a:spLocks noGrp="1"/>
          </p:cNvSpPr>
          <p:nvPr>
            <p:ph type="pic" sz="quarter" idx="10" hasCustomPrompt="1"/>
          </p:nvPr>
        </p:nvSpPr>
        <p:spPr>
          <a:xfrm>
            <a:off x="5540392" y="1438276"/>
            <a:ext cx="2676525" cy="2166938"/>
          </a:xfrm>
          <a:prstGeom prst="rect">
            <a:avLst/>
          </a:prstGeom>
        </p:spPr>
        <p:txBody>
          <a:bodyPr lIns="121819" tIns="60909" rIns="121819" bIns="60909"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945741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29" tIns="34265" rIns="68529" bIns="34265" anchor="ctr"/>
          <a:lstStyle/>
          <a:p>
            <a:pPr defTabSz="456835" fontAlgn="auto">
              <a:spcBef>
                <a:spcPts val="0"/>
              </a:spcBef>
              <a:spcAft>
                <a:spcPts val="0"/>
              </a:spcAft>
            </a:pPr>
            <a:endParaRPr lang="en-US" sz="1425">
              <a:solidFill>
                <a:srgbClr val="000000"/>
              </a:solidFill>
              <a:latin typeface="CiscoSansTT ExtraLight"/>
              <a:ea typeface="ＭＳ Ｐゴシック" charset="0"/>
              <a:cs typeface="ＭＳ Ｐゴシック" charset="0"/>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29" tIns="34265" rIns="68529" bIns="34265" anchor="ctr"/>
          <a:lstStyle/>
          <a:p>
            <a:pPr defTabSz="456835" fontAlgn="auto">
              <a:spcBef>
                <a:spcPts val="0"/>
              </a:spcBef>
              <a:spcAft>
                <a:spcPts val="0"/>
              </a:spcAft>
            </a:pPr>
            <a:endParaRPr lang="en-US" sz="1425">
              <a:solidFill>
                <a:srgbClr val="000000"/>
              </a:solidFill>
              <a:latin typeface="CiscoSansTT ExtraLight"/>
              <a:ea typeface="ＭＳ Ｐゴシック" charset="0"/>
              <a:cs typeface="ＭＳ Ｐゴシック" charset="0"/>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34000">
                      <a:srgbClr val="272749"/>
                    </a:gs>
                    <a:gs pos="0">
                      <a:schemeClr val="tx2"/>
                    </a:gs>
                    <a:gs pos="92000">
                      <a:srgbClr val="EE402F"/>
                    </a:gs>
                    <a:gs pos="100000">
                      <a:srgbClr val="F37527"/>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2882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4"/>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0"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7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7"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0"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9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66"/>
            <a:ext cx="8659976" cy="3394075"/>
          </a:xfrm>
          <a:prstGeom prst="rect">
            <a:avLst/>
          </a:prstGeom>
        </p:spPr>
        <p:txBody>
          <a:bodyPr lIns="121819" tIns="60909" rIns="121819" bIns="60909">
            <a:noAutofit/>
          </a:bodyPr>
          <a:lstStyle>
            <a:lvl1pPr marL="285520" marR="0" indent="-285520" algn="ctr" defTabSz="456835" rtl="0" eaLnBrk="1" fontAlgn="auto" latinLnBrk="0" hangingPunct="1">
              <a:lnSpc>
                <a:spcPct val="100000"/>
              </a:lnSpc>
              <a:spcBef>
                <a:spcPct val="20000"/>
              </a:spcBef>
              <a:spcAft>
                <a:spcPts val="0"/>
              </a:spcAft>
              <a:buClrTx/>
              <a:buSzTx/>
              <a:buFont typeface="Arial"/>
              <a:buNone/>
              <a:tabLst/>
              <a:defRPr sz="2025" b="0" i="0" baseline="0">
                <a:solidFill>
                  <a:schemeClr val="tx2"/>
                </a:solidFill>
                <a:latin typeface="+mn-lt"/>
                <a:cs typeface="CiscoSans ExtraLight"/>
              </a:defRPr>
            </a:lvl1pPr>
          </a:lstStyle>
          <a:p>
            <a:pPr marL="0" marR="0" lvl="0" indent="0" algn="l" defTabSz="456835"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3680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475"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66"/>
            <a:ext cx="8659976" cy="3394075"/>
          </a:xfrm>
          <a:prstGeom prst="rect">
            <a:avLst/>
          </a:prstGeom>
        </p:spPr>
        <p:txBody>
          <a:bodyPr lIns="121819" tIns="60909" rIns="121819" bIns="60909">
            <a:noAutofit/>
          </a:bodyPr>
          <a:lstStyle>
            <a:lvl1pPr marL="285520" marR="0" indent="-285520" algn="l" defTabSz="456835" rtl="0" eaLnBrk="1" fontAlgn="auto" latinLnBrk="0" hangingPunct="1">
              <a:lnSpc>
                <a:spcPct val="100000"/>
              </a:lnSpc>
              <a:spcBef>
                <a:spcPct val="20000"/>
              </a:spcBef>
              <a:spcAft>
                <a:spcPts val="0"/>
              </a:spcAft>
              <a:buClrTx/>
              <a:buSzTx/>
              <a:buFont typeface="Arial"/>
              <a:buNone/>
              <a:tabLst/>
              <a:defRPr sz="2025" b="0" i="0" baseline="0">
                <a:solidFill>
                  <a:schemeClr val="bg1"/>
                </a:solidFill>
                <a:latin typeface="+mn-lt"/>
                <a:cs typeface="CiscoSans ExtraLight"/>
              </a:defRPr>
            </a:lvl1pPr>
          </a:lstStyle>
          <a:p>
            <a:pPr marL="0" marR="0" lvl="0" indent="0" algn="l" defTabSz="456835"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FFFFFF"/>
                </a:solidFill>
                <a:latin typeface="CiscoSansTT Light"/>
                <a:ea typeface="ＭＳ Ｐゴシック" charset="0"/>
                <a:cs typeface="CiscoSans Thin"/>
              </a:rPr>
              <a:t>Cisco Confidential</a:t>
            </a:r>
          </a:p>
        </p:txBody>
      </p:sp>
      <p:sp>
        <p:nvSpPr>
          <p:cNvPr id="9" name="Rectangle 7"/>
          <p:cNvSpPr>
            <a:spLocks noChangeArrowheads="1"/>
          </p:cNvSpPr>
          <p:nvPr userDrawn="1"/>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FFFFFF"/>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FFFFFF"/>
              </a:solidFill>
              <a:latin typeface="CiscoSansTT Light"/>
              <a:ea typeface="ＭＳ Ｐゴシック" charset="0"/>
              <a:cs typeface="CiscoSans Thin"/>
            </a:endParaRPr>
          </a:p>
        </p:txBody>
      </p:sp>
      <p:sp>
        <p:nvSpPr>
          <p:cNvPr id="10" name="Rectangle 4"/>
          <p:cNvSpPr>
            <a:spLocks noChangeArrowheads="1"/>
          </p:cNvSpPr>
          <p:nvPr userDrawn="1"/>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FFFFFF"/>
                </a:solidFill>
                <a:latin typeface="CiscoSansTT Light"/>
                <a:ea typeface="ＭＳ Ｐゴシック" charset="0"/>
                <a:cs typeface="CiscoSans Thin"/>
              </a:rPr>
              <a:t>© 2013-2014  Cisco and/or its affiliates. All rights reserved.</a:t>
            </a:r>
            <a:endParaRPr lang="en-US" sz="600" dirty="0">
              <a:solidFill>
                <a:srgbClr val="FFFFFF"/>
              </a:solidFill>
              <a:latin typeface="CiscoSansTT Light"/>
              <a:ea typeface="ＭＳ Ｐゴシック" charset="0"/>
              <a:cs typeface="CiscoSans Thin"/>
            </a:endParaRPr>
          </a:p>
        </p:txBody>
      </p:sp>
      <p:cxnSp>
        <p:nvCxnSpPr>
          <p:cNvPr id="11" name="Straight Connector 10"/>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0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121819" tIns="60909" rIns="121819" bIns="60909">
            <a:noAutofit/>
          </a:bodyPr>
          <a:lstStyle>
            <a:lvl1pPr marL="288695" indent="-231598">
              <a:lnSpc>
                <a:spcPct val="95000"/>
              </a:lnSpc>
              <a:spcBef>
                <a:spcPts val="1110"/>
              </a:spcBef>
              <a:buClr>
                <a:schemeClr val="tx2"/>
              </a:buClr>
              <a:buSzPct val="80000"/>
              <a:buFont typeface="Wingdings" panose="05000000000000000000" pitchFamily="2" charset="2"/>
              <a:buChar char="§"/>
              <a:defRPr sz="2025" b="0" i="0">
                <a:solidFill>
                  <a:schemeClr val="tx2"/>
                </a:solidFill>
                <a:latin typeface="+mn-lt"/>
                <a:cs typeface="CiscoSans ExtraLight"/>
              </a:defRPr>
            </a:lvl1pPr>
            <a:lvl2pPr marL="517120" indent="-21572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8704" indent="-171315">
              <a:buClr>
                <a:schemeClr val="tx2"/>
              </a:buClr>
              <a:buSzPct val="80000"/>
              <a:buFont typeface="Wingdings" panose="05000000000000000000" pitchFamily="2" charset="2"/>
              <a:buChar char="§"/>
              <a:defRPr sz="1575" b="0" i="0">
                <a:solidFill>
                  <a:schemeClr val="tx2"/>
                </a:solidFill>
                <a:latin typeface="+mn-lt"/>
                <a:cs typeface="CiscoSans ExtraLight"/>
              </a:defRPr>
            </a:lvl3pPr>
            <a:lvl4pPr marL="918426" indent="-171315">
              <a:buClr>
                <a:schemeClr val="tx2"/>
              </a:buClr>
              <a:buSzPct val="80000"/>
              <a:buFont typeface="Wingdings" panose="05000000000000000000" pitchFamily="2" charset="2"/>
              <a:buChar char="§"/>
              <a:defRPr sz="1425" b="0" i="0">
                <a:solidFill>
                  <a:schemeClr val="tx2"/>
                </a:solidFill>
                <a:latin typeface="+mn-lt"/>
                <a:cs typeface="CiscoSans ExtraLight"/>
              </a:defRPr>
            </a:lvl4pPr>
            <a:lvl5pPr marL="1081811" indent="-1713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525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lIns="121819" tIns="60909" rIns="121819" bIns="60909">
            <a:noAutofit/>
          </a:bodyPr>
          <a:lstStyle>
            <a:lvl1pPr marL="228425" indent="-171315">
              <a:lnSpc>
                <a:spcPct val="95000"/>
              </a:lnSpc>
              <a:spcBef>
                <a:spcPts val="1110"/>
              </a:spcBef>
              <a:buClr>
                <a:schemeClr val="tx2"/>
              </a:buClr>
              <a:buSzPct val="80000"/>
              <a:buFont typeface="Wingdings" panose="05000000000000000000" pitchFamily="2" charset="2"/>
              <a:buChar char="§"/>
              <a:defRPr sz="2025" b="0" i="0">
                <a:solidFill>
                  <a:schemeClr val="tx2"/>
                </a:solidFill>
                <a:latin typeface="+mn-lt"/>
                <a:cs typeface="CiscoSans ExtraLight"/>
              </a:defRPr>
            </a:lvl1pPr>
            <a:lvl2pPr marL="456835" indent="-21572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50" indent="-171315">
              <a:buClr>
                <a:schemeClr val="tx2"/>
              </a:buClr>
              <a:buSzPct val="80000"/>
              <a:buFont typeface="Wingdings" panose="05000000000000000000" pitchFamily="2" charset="2"/>
              <a:buChar char="§"/>
              <a:defRPr sz="1575" b="0" i="0">
                <a:solidFill>
                  <a:schemeClr val="tx2"/>
                </a:solidFill>
                <a:latin typeface="+mn-lt"/>
                <a:cs typeface="CiscoSans ExtraLight"/>
              </a:defRPr>
            </a:lvl3pPr>
            <a:lvl4pPr marL="799464" indent="-171315">
              <a:buClr>
                <a:schemeClr val="tx2"/>
              </a:buClr>
              <a:buSzPct val="80000"/>
              <a:buFont typeface="Wingdings" panose="05000000000000000000" pitchFamily="2" charset="2"/>
              <a:buChar char="§"/>
              <a:defRPr sz="1425" b="0" i="0">
                <a:solidFill>
                  <a:schemeClr val="tx2"/>
                </a:solidFill>
                <a:latin typeface="+mn-lt"/>
                <a:cs typeface="CiscoSans ExtraLight"/>
              </a:defRPr>
            </a:lvl4pPr>
            <a:lvl5pPr marL="970772" indent="-1713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121819" tIns="60909" rIns="121819" bIns="60909">
            <a:noAutofit/>
          </a:bodyPr>
          <a:lstStyle>
            <a:lvl1pPr marL="228425" indent="-171315">
              <a:lnSpc>
                <a:spcPct val="95000"/>
              </a:lnSpc>
              <a:spcBef>
                <a:spcPts val="1110"/>
              </a:spcBef>
              <a:buClr>
                <a:schemeClr val="tx2"/>
              </a:buClr>
              <a:buSzPct val="80000"/>
              <a:buFont typeface="Wingdings" panose="05000000000000000000" pitchFamily="2" charset="2"/>
              <a:buChar char="§"/>
              <a:defRPr sz="2025" b="0" i="0">
                <a:solidFill>
                  <a:schemeClr val="tx2"/>
                </a:solidFill>
                <a:latin typeface="+mn-lt"/>
                <a:cs typeface="CiscoSans ExtraLight"/>
              </a:defRPr>
            </a:lvl1pPr>
            <a:lvl2pPr marL="456835" indent="-21572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50" indent="-171315">
              <a:buClr>
                <a:schemeClr val="tx2"/>
              </a:buClr>
              <a:buSzPct val="80000"/>
              <a:buFont typeface="Wingdings" panose="05000000000000000000" pitchFamily="2" charset="2"/>
              <a:buChar char="§"/>
              <a:defRPr sz="1575" b="0" i="0">
                <a:solidFill>
                  <a:schemeClr val="tx2"/>
                </a:solidFill>
                <a:latin typeface="+mn-lt"/>
                <a:cs typeface="CiscoSans ExtraLight"/>
              </a:defRPr>
            </a:lvl3pPr>
            <a:lvl4pPr marL="799464" indent="-171315">
              <a:buClr>
                <a:schemeClr val="tx2"/>
              </a:buClr>
              <a:buSzPct val="80000"/>
              <a:buFont typeface="Wingdings" panose="05000000000000000000" pitchFamily="2" charset="2"/>
              <a:buChar char="§"/>
              <a:defRPr sz="1425" b="0" i="0">
                <a:solidFill>
                  <a:schemeClr val="tx2"/>
                </a:solidFill>
                <a:latin typeface="+mn-lt"/>
                <a:cs typeface="CiscoSans ExtraLight"/>
              </a:defRPr>
            </a:lvl4pPr>
            <a:lvl5pPr marL="970772" indent="-1713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15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121819" tIns="60909" rIns="121819" bIns="60909">
            <a:noAutofit/>
          </a:bodyPr>
          <a:lstStyle>
            <a:lvl1pPr marL="233186" indent="-171315">
              <a:lnSpc>
                <a:spcPct val="95000"/>
              </a:lnSpc>
              <a:spcBef>
                <a:spcPts val="1110"/>
              </a:spcBef>
              <a:buClr>
                <a:schemeClr val="tx2"/>
              </a:buClr>
              <a:buSzPct val="80000"/>
              <a:buFont typeface="Wingdings" panose="05000000000000000000" pitchFamily="2" charset="2"/>
              <a:buChar char="§"/>
              <a:defRPr sz="1425"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54" indent="-171315">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121819" tIns="60909" rIns="121819" bIns="60909">
            <a:noAutofit/>
          </a:bodyPr>
          <a:lstStyle>
            <a:lvl1pPr marL="223663" indent="-171315">
              <a:lnSpc>
                <a:spcPct val="95000"/>
              </a:lnSpc>
              <a:spcBef>
                <a:spcPts val="1110"/>
              </a:spcBef>
              <a:buClr>
                <a:schemeClr val="tx2"/>
              </a:buClr>
              <a:buSzPct val="80000"/>
              <a:buFont typeface="Wingdings" panose="05000000000000000000" pitchFamily="2" charset="2"/>
              <a:buChar char="§"/>
              <a:defRPr sz="1425"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54" indent="-171315">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14447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456835" fontAlgn="auto">
              <a:spcBef>
                <a:spcPts val="0"/>
              </a:spcBef>
              <a:spcAft>
                <a:spcPts val="0"/>
              </a:spcAft>
            </a:pPr>
            <a:endParaRPr lang="en-US" sz="1425">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79"/>
            <a:ext cx="3236976" cy="1830001"/>
          </a:xfrm>
          <a:prstGeom prst="rect">
            <a:avLst/>
          </a:prstGeom>
        </p:spPr>
        <p:txBody>
          <a:bodyPr lIns="121819" tIns="60909" rIns="121819" bIns="60909">
            <a:noAutofit/>
          </a:bodyPr>
          <a:lstStyle>
            <a:lvl1pPr marL="85673" indent="-85673" algn="l" defTabSz="685315" rtl="0" eaLnBrk="1" latinLnBrk="0" hangingPunct="1">
              <a:lnSpc>
                <a:spcPct val="90000"/>
              </a:lnSpc>
              <a:spcBef>
                <a:spcPts val="0"/>
              </a:spcBef>
              <a:buNone/>
              <a:defRPr lang="en-US" sz="1500" kern="1200" dirty="0" smtClean="0">
                <a:gradFill>
                  <a:gsLst>
                    <a:gs pos="0">
                      <a:schemeClr val="tx2"/>
                    </a:gs>
                    <a:gs pos="27000">
                      <a:srgbClr val="272749"/>
                    </a:gs>
                    <a:gs pos="100000">
                      <a:schemeClr val="accent4"/>
                    </a:gs>
                    <a:gs pos="83000">
                      <a:schemeClr val="accent5"/>
                    </a:gs>
                  </a:gsLst>
                  <a:lin ang="3600000" scaled="0"/>
                </a:gradFill>
                <a:latin typeface="+mn-lt"/>
                <a:ea typeface="+mn-ea"/>
                <a:cs typeface="CiscoSans ExtraLight"/>
              </a:defRPr>
            </a:lvl1pPr>
            <a:lvl2pPr marL="85673" indent="-85673" algn="l" defTabSz="685315" rtl="0" eaLnBrk="1" latinLnBrk="0" hangingPunct="1">
              <a:defRPr lang="en-US" sz="1500" kern="1200" dirty="0" smtClean="0">
                <a:solidFill>
                  <a:schemeClr val="accent2"/>
                </a:solidFill>
                <a:latin typeface="Ciscolight" pitchFamily="2" charset="0"/>
                <a:ea typeface="+mn-ea"/>
                <a:cs typeface="+mn-cs"/>
              </a:defRPr>
            </a:lvl2pPr>
            <a:lvl3pPr marL="85673" indent="-85673" algn="l" defTabSz="685315" rtl="0" eaLnBrk="1" latinLnBrk="0" hangingPunct="1">
              <a:defRPr lang="en-US" sz="1500" kern="1200" dirty="0" smtClean="0">
                <a:solidFill>
                  <a:schemeClr val="accent2"/>
                </a:solidFill>
                <a:latin typeface="Ciscolight" pitchFamily="2" charset="0"/>
                <a:ea typeface="+mn-ea"/>
                <a:cs typeface="+mn-cs"/>
              </a:defRPr>
            </a:lvl3pPr>
            <a:lvl4pPr marL="85673" indent="-85673" algn="l" defTabSz="685315" rtl="0" eaLnBrk="1" latinLnBrk="0" hangingPunct="1">
              <a:defRPr lang="en-US" sz="1500" kern="1200" dirty="0" smtClean="0">
                <a:solidFill>
                  <a:schemeClr val="accent2"/>
                </a:solidFill>
                <a:latin typeface="Ciscolight" pitchFamily="2" charset="0"/>
                <a:ea typeface="+mn-ea"/>
                <a:cs typeface="+mn-cs"/>
              </a:defRPr>
            </a:lvl4pPr>
            <a:lvl5pPr marL="85673" indent="-85673" algn="l" defTabSz="685315"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798" y="3552444"/>
            <a:ext cx="3326071" cy="253746"/>
          </a:xfrm>
          <a:prstGeom prst="rect">
            <a:avLst/>
          </a:prstGeom>
        </p:spPr>
        <p:txBody>
          <a:bodyPr lIns="121819" tIns="60909" rIns="121819" bIns="60909">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121819" tIns="60909" rIns="121819" bIns="60909">
            <a:noAutofit/>
          </a:bodyPr>
          <a:lstStyle>
            <a:lvl1pPr marL="233186" indent="-171315">
              <a:lnSpc>
                <a:spcPct val="95000"/>
              </a:lnSpc>
              <a:spcBef>
                <a:spcPts val="1110"/>
              </a:spcBef>
              <a:buClr>
                <a:schemeClr val="tx2"/>
              </a:buClr>
              <a:buSzPct val="80000"/>
              <a:buFont typeface="Wingdings" panose="05000000000000000000" pitchFamily="2" charset="2"/>
              <a:buChar char="§"/>
              <a:defRPr sz="1575" b="0" i="0">
                <a:solidFill>
                  <a:schemeClr val="tx2"/>
                </a:solidFill>
                <a:latin typeface="+mn-lt"/>
                <a:cs typeface="CiscoSans ExtraLight"/>
              </a:defRPr>
            </a:lvl1pPr>
            <a:lvl2pPr marL="455249" indent="-190347">
              <a:lnSpc>
                <a:spcPct val="95000"/>
              </a:lnSpc>
              <a:spcBef>
                <a:spcPts val="450"/>
              </a:spcBef>
              <a:buClr>
                <a:schemeClr val="tx2"/>
              </a:buClr>
              <a:buSzPct val="80000"/>
              <a:buFont typeface="Wingdings" panose="05000000000000000000" pitchFamily="2" charset="2"/>
              <a:buChar char="§"/>
              <a:defRPr sz="1425"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6096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75"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62047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theme" Target="../theme/theme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image" Target="../media/image6.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theme" Target="../theme/theme3.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image" Target="../media/image6.png"/><Relationship Id="rId3" Type="http://schemas.openxmlformats.org/officeDocument/2006/relationships/slideLayout" Target="../slideLayouts/slideLayout145.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theme" Target="../theme/theme4.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image" Target="../media/image6.png"/><Relationship Id="rId3" Type="http://schemas.openxmlformats.org/officeDocument/2006/relationships/slideLayout" Target="../slideLayouts/slideLayout182.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theme" Target="../theme/theme5.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image" Target="../media/image6.png"/><Relationship Id="rId3" Type="http://schemas.openxmlformats.org/officeDocument/2006/relationships/slideLayout" Target="../slideLayouts/slideLayout219.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theme" Target="../theme/theme6.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4" r:id="rId2"/>
    <p:sldLayoutId id="2147483965" r:id="rId3"/>
    <p:sldLayoutId id="2147484012"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5" r:id="rId44"/>
    <p:sldLayoutId id="2147484016" r:id="rId45"/>
    <p:sldLayoutId id="2147484191" r:id="rId4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5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669" tIns="60835" rIns="121669" bIns="60835"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882236" y="4909725"/>
            <a:ext cx="218694" cy="154389"/>
          </a:xfrm>
          <a:prstGeom prst="rect">
            <a:avLst/>
          </a:prstGeom>
          <a:noFill/>
          <a:ln w="9525" algn="ctr">
            <a:noFill/>
            <a:miter lim="800000"/>
            <a:headEnd/>
            <a:tailEnd/>
          </a:ln>
          <a:effectLst/>
        </p:spPr>
        <p:txBody>
          <a:bodyPr wrap="none" lIns="61458" tIns="30728" rIns="61458" bIns="30728" anchor="b">
            <a:spAutoFit/>
          </a:bodyPr>
          <a:lstStyle/>
          <a:p>
            <a:pPr algn="r" defTabSz="6096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096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6234317" y="4908471"/>
            <a:ext cx="2658018" cy="154389"/>
          </a:xfrm>
          <a:prstGeom prst="rect">
            <a:avLst/>
          </a:prstGeom>
          <a:noFill/>
          <a:ln w="9525">
            <a:noFill/>
            <a:miter lim="800000"/>
            <a:headEnd/>
            <a:tailEnd/>
          </a:ln>
          <a:effectLst/>
        </p:spPr>
        <p:txBody>
          <a:bodyPr lIns="61458" tIns="30728" rIns="61458" bIns="30728" anchor="b">
            <a:spAutoFit/>
          </a:bodyPr>
          <a:lstStyle/>
          <a:p>
            <a:pPr algn="r" defTabSz="6096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2015  </a:t>
            </a:r>
            <a:r>
              <a:rPr lang="en-US" sz="600" dirty="0">
                <a:solidFill>
                  <a:srgbClr val="000000">
                    <a:alpha val="25000"/>
                  </a:srgbClr>
                </a:solidFill>
                <a:latin typeface="Arial"/>
                <a:ea typeface=""/>
                <a:cs typeface="CiscoSans Thin"/>
              </a:rPr>
              <a:t>Cisco and/or its affiliates. All rights reserved</a:t>
            </a:r>
            <a:r>
              <a:rPr lang="en-US" sz="600" dirty="0" smtClean="0">
                <a:solidFill>
                  <a:srgbClr val="000000">
                    <a:alpha val="25000"/>
                  </a:srgbClr>
                </a:solidFill>
                <a:latin typeface="Arial"/>
                <a:ea typeface=""/>
                <a:cs typeface="CiscoSans Thin"/>
              </a:rPr>
              <a:t>.</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135950" y="4773410"/>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849195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Lst>
  <p:transition spd="slow">
    <p:wipe/>
  </p:transition>
  <p:timing>
    <p:tnLst>
      <p:par>
        <p:cTn id="1" dur="indefinite" restart="never" nodeType="tmRoot"/>
      </p:par>
    </p:tnLst>
  </p:timing>
  <p:txStyles>
    <p:titleStyle>
      <a:lvl1pPr algn="l" defTabSz="682982" rtl="0" eaLnBrk="1" fontAlgn="base" hangingPunct="1">
        <a:lnSpc>
          <a:spcPct val="80000"/>
        </a:lnSpc>
        <a:spcBef>
          <a:spcPct val="0"/>
        </a:spcBef>
        <a:spcAft>
          <a:spcPct val="0"/>
        </a:spcAft>
        <a:defRPr lang="en-US" sz="3225" kern="1200" dirty="0">
          <a:solidFill>
            <a:srgbClr val="676767"/>
          </a:solidFill>
          <a:latin typeface="+mj-lt"/>
          <a:ea typeface="ＭＳ Ｐゴシック" charset="0"/>
          <a:cs typeface="CiscoSans"/>
        </a:defRPr>
      </a:lvl1pPr>
      <a:lvl2pPr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6379"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2758"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69137"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5511" algn="l" defTabSz="682982"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560" indent="-169560" algn="l" defTabSz="682982"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127" indent="-215511" algn="l" defTabSz="682982"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023" indent="-169560" algn="l" defTabSz="682982"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331" indent="-169560" algn="l" defTabSz="682982"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3638" indent="-169560" algn="l" defTabSz="682982"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2301" indent="-171142" algn="l" defTabSz="68454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4160" indent="-171119" algn="l" defTabSz="684546"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5901" indent="0" algn="l" defTabSz="684546" rtl="0" eaLnBrk="1" latinLnBrk="0" hangingPunct="1">
        <a:spcBef>
          <a:spcPct val="20000"/>
        </a:spcBef>
        <a:buFont typeface="Arial" pitchFamily="34" charset="0"/>
        <a:buNone/>
        <a:defRPr sz="1500" kern="1200">
          <a:solidFill>
            <a:schemeClr val="tx1"/>
          </a:solidFill>
          <a:latin typeface="+mn-lt"/>
          <a:ea typeface="+mn-ea"/>
          <a:cs typeface="+mn-cs"/>
        </a:defRPr>
      </a:lvl8pPr>
      <a:lvl9pPr marL="2909307" indent="-171142" algn="l" defTabSz="68454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546" rtl="0" eaLnBrk="1" latinLnBrk="0" hangingPunct="1">
        <a:defRPr sz="1425" kern="1200">
          <a:solidFill>
            <a:schemeClr val="tx1"/>
          </a:solidFill>
          <a:latin typeface="+mn-lt"/>
          <a:ea typeface="+mn-ea"/>
          <a:cs typeface="+mn-cs"/>
        </a:defRPr>
      </a:lvl1pPr>
      <a:lvl2pPr marL="342241" algn="l" defTabSz="684546" rtl="0" eaLnBrk="1" latinLnBrk="0" hangingPunct="1">
        <a:defRPr sz="1425" kern="1200">
          <a:solidFill>
            <a:schemeClr val="tx1"/>
          </a:solidFill>
          <a:latin typeface="+mn-lt"/>
          <a:ea typeface="+mn-ea"/>
          <a:cs typeface="+mn-cs"/>
        </a:defRPr>
      </a:lvl2pPr>
      <a:lvl3pPr marL="684546" algn="l" defTabSz="684546" rtl="0" eaLnBrk="1" latinLnBrk="0" hangingPunct="1">
        <a:defRPr sz="1425" kern="1200">
          <a:solidFill>
            <a:schemeClr val="tx1"/>
          </a:solidFill>
          <a:latin typeface="+mn-lt"/>
          <a:ea typeface="+mn-ea"/>
          <a:cs typeface="+mn-cs"/>
        </a:defRPr>
      </a:lvl3pPr>
      <a:lvl4pPr marL="1026810" algn="l" defTabSz="684546" rtl="0" eaLnBrk="1" latinLnBrk="0" hangingPunct="1">
        <a:defRPr sz="1425" kern="1200">
          <a:solidFill>
            <a:schemeClr val="tx1"/>
          </a:solidFill>
          <a:latin typeface="+mn-lt"/>
          <a:ea typeface="+mn-ea"/>
          <a:cs typeface="+mn-cs"/>
        </a:defRPr>
      </a:lvl4pPr>
      <a:lvl5pPr marL="1369092" algn="l" defTabSz="684546" rtl="0" eaLnBrk="1" latinLnBrk="0" hangingPunct="1">
        <a:defRPr sz="1425" kern="1200">
          <a:solidFill>
            <a:schemeClr val="tx1"/>
          </a:solidFill>
          <a:latin typeface="+mn-lt"/>
          <a:ea typeface="+mn-ea"/>
          <a:cs typeface="+mn-cs"/>
        </a:defRPr>
      </a:lvl5pPr>
      <a:lvl6pPr marL="1711337" algn="l" defTabSz="684546" rtl="0" eaLnBrk="1" latinLnBrk="0" hangingPunct="1">
        <a:defRPr sz="1425" kern="1200">
          <a:solidFill>
            <a:schemeClr val="tx1"/>
          </a:solidFill>
          <a:latin typeface="+mn-lt"/>
          <a:ea typeface="+mn-ea"/>
          <a:cs typeface="+mn-cs"/>
        </a:defRPr>
      </a:lvl6pPr>
      <a:lvl7pPr marL="2053631" algn="l" defTabSz="684546" rtl="0" eaLnBrk="1" latinLnBrk="0" hangingPunct="1">
        <a:defRPr sz="1425" kern="1200">
          <a:solidFill>
            <a:schemeClr val="tx1"/>
          </a:solidFill>
          <a:latin typeface="+mn-lt"/>
          <a:ea typeface="+mn-ea"/>
          <a:cs typeface="+mn-cs"/>
        </a:defRPr>
      </a:lvl7pPr>
      <a:lvl8pPr marL="2395901" algn="l" defTabSz="684546" rtl="0" eaLnBrk="1" latinLnBrk="0" hangingPunct="1">
        <a:defRPr sz="1425" kern="1200">
          <a:solidFill>
            <a:schemeClr val="tx1"/>
          </a:solidFill>
          <a:latin typeface="+mn-lt"/>
          <a:ea typeface="+mn-ea"/>
          <a:cs typeface="+mn-cs"/>
        </a:defRPr>
      </a:lvl8pPr>
      <a:lvl9pPr marL="2738183" algn="l" defTabSz="684546"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121819" tIns="60909" rIns="121819" bIns="60909"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75886" y="4746029"/>
            <a:ext cx="699765" cy="154474"/>
          </a:xfrm>
          <a:prstGeom prst="rect">
            <a:avLst/>
          </a:prstGeom>
          <a:noFill/>
          <a:ln w="9525">
            <a:noFill/>
            <a:miter lim="800000"/>
            <a:headEnd/>
            <a:tailEnd/>
          </a:ln>
          <a:effectLst/>
        </p:spPr>
        <p:txBody>
          <a:bodyPr wrap="none" lIns="61542" tIns="30770" rIns="61542" bIns="30770" anchor="b">
            <a:spAutoFit/>
          </a:bodyPr>
          <a:lstStyle/>
          <a:p>
            <a:pPr algn="r" defTabSz="610358" fontAlgn="auto">
              <a:spcBef>
                <a:spcPts val="0"/>
              </a:spcBef>
              <a:spcAft>
                <a:spcPts val="0"/>
              </a:spcAft>
            </a:pPr>
            <a:r>
              <a:rPr lang="en-US" sz="600" dirty="0">
                <a:solidFill>
                  <a:srgbClr val="231F20"/>
                </a:solidFill>
                <a:latin typeface="CiscoSansTT Light"/>
                <a:ea typeface="ＭＳ Ｐゴシック" charset="0"/>
                <a:cs typeface="CiscoSans Thin"/>
              </a:rPr>
              <a:t>Cisco Confidential</a:t>
            </a:r>
          </a:p>
        </p:txBody>
      </p:sp>
      <p:sp>
        <p:nvSpPr>
          <p:cNvPr id="5" name="Rectangle 7"/>
          <p:cNvSpPr>
            <a:spLocks noChangeArrowheads="1"/>
          </p:cNvSpPr>
          <p:nvPr/>
        </p:nvSpPr>
        <p:spPr bwMode="ltGray">
          <a:xfrm>
            <a:off x="8667314" y="4742951"/>
            <a:ext cx="214055" cy="154474"/>
          </a:xfrm>
          <a:prstGeom prst="rect">
            <a:avLst/>
          </a:prstGeom>
          <a:noFill/>
          <a:ln w="9525" algn="ctr">
            <a:noFill/>
            <a:miter lim="800000"/>
            <a:headEnd/>
            <a:tailEnd/>
          </a:ln>
          <a:effectLst/>
        </p:spPr>
        <p:txBody>
          <a:bodyPr wrap="none" lIns="61542" tIns="30770" rIns="61542" bIns="30770" anchor="b">
            <a:spAutoFit/>
          </a:bodyPr>
          <a:lstStyle/>
          <a:p>
            <a:pPr algn="r" defTabSz="610358" fontAlgn="auto">
              <a:spcBef>
                <a:spcPts val="0"/>
              </a:spcBef>
              <a:spcAft>
                <a:spcPts val="0"/>
              </a:spcAft>
            </a:pPr>
            <a:fld id="{DFCF27A5-1A5B-48D3-A060-2758FFBB1ADD}" type="slidenum">
              <a:rPr lang="en-US" sz="600">
                <a:solidFill>
                  <a:srgbClr val="231F20"/>
                </a:solidFill>
                <a:latin typeface="CiscoSansTT Light"/>
                <a:ea typeface="ＭＳ Ｐゴシック" charset="0"/>
                <a:cs typeface="CiscoSans Thin"/>
              </a:rPr>
              <a:pPr algn="r" defTabSz="610358" fontAlgn="auto">
                <a:spcBef>
                  <a:spcPts val="0"/>
                </a:spcBef>
                <a:spcAft>
                  <a:spcPts val="0"/>
                </a:spcAft>
              </a:pPr>
              <a:t>‹#›</a:t>
            </a:fld>
            <a:endParaRPr lang="en-US" sz="600" dirty="0">
              <a:solidFill>
                <a:srgbClr val="231F20"/>
              </a:solidFill>
              <a:latin typeface="CiscoSansTT Light"/>
              <a:ea typeface="ＭＳ Ｐゴシック" charset="0"/>
              <a:cs typeface="CiscoSans Thin"/>
            </a:endParaRPr>
          </a:p>
        </p:txBody>
      </p:sp>
      <p:sp>
        <p:nvSpPr>
          <p:cNvPr id="6" name="Rectangle 4"/>
          <p:cNvSpPr>
            <a:spLocks noChangeArrowheads="1"/>
          </p:cNvSpPr>
          <p:nvPr/>
        </p:nvSpPr>
        <p:spPr bwMode="ltGray">
          <a:xfrm>
            <a:off x="292059" y="4747329"/>
            <a:ext cx="3420515" cy="154474"/>
          </a:xfrm>
          <a:prstGeom prst="rect">
            <a:avLst/>
          </a:prstGeom>
          <a:noFill/>
          <a:ln w="9525">
            <a:noFill/>
            <a:miter lim="800000"/>
            <a:headEnd/>
            <a:tailEnd/>
          </a:ln>
          <a:effectLst/>
        </p:spPr>
        <p:txBody>
          <a:bodyPr wrap="square" lIns="61542" tIns="30770" rIns="61542" bIns="30770" anchor="b" anchorCtr="0">
            <a:spAutoFit/>
          </a:bodyPr>
          <a:lstStyle/>
          <a:p>
            <a:pPr defTabSz="610358" fontAlgn="auto">
              <a:spcBef>
                <a:spcPts val="0"/>
              </a:spcBef>
              <a:spcAft>
                <a:spcPts val="0"/>
              </a:spcAft>
            </a:pPr>
            <a:r>
              <a:rPr lang="en-US" sz="600" dirty="0" smtClean="0">
                <a:solidFill>
                  <a:srgbClr val="231F20"/>
                </a:solidFill>
                <a:latin typeface="CiscoSansTT Light"/>
                <a:ea typeface="ＭＳ Ｐゴシック" charset="0"/>
                <a:cs typeface="CiscoSans Thin"/>
              </a:rPr>
              <a:t>© 2013-2014  Cisco and/or its affiliates. All rights reserved.</a:t>
            </a:r>
            <a:endParaRPr lang="en-US" sz="600" dirty="0">
              <a:solidFill>
                <a:srgbClr val="231F20"/>
              </a:solidFill>
              <a:latin typeface="CiscoSansTT Light"/>
              <a:ea typeface="ＭＳ Ｐゴシック" charset="0"/>
              <a:cs typeface="CiscoSans Thin"/>
            </a:endParaRPr>
          </a:p>
        </p:txBody>
      </p:sp>
      <p:cxnSp>
        <p:nvCxnSpPr>
          <p:cNvPr id="8" name="Straight Connector 7"/>
          <p:cNvCxnSpPr/>
          <p:nvPr/>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8456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 id="2147484085" r:id="rId29"/>
    <p:sldLayoutId id="2147484086" r:id="rId30"/>
    <p:sldLayoutId id="2147484087" r:id="rId31"/>
    <p:sldLayoutId id="2147484088" r:id="rId32"/>
    <p:sldLayoutId id="2147484089" r:id="rId33"/>
    <p:sldLayoutId id="2147484090" r:id="rId34"/>
    <p:sldLayoutId id="2147484091" r:id="rId35"/>
    <p:sldLayoutId id="2147484092" r:id="rId36"/>
    <p:sldLayoutId id="2147484093" r:id="rId37"/>
    <p:sldLayoutId id="2147484094" r:id="rId38"/>
    <p:sldLayoutId id="2147484095" r:id="rId39"/>
    <p:sldLayoutId id="2147484096" r:id="rId40"/>
    <p:sldLayoutId id="2147484097" r:id="rId41"/>
    <p:sldLayoutId id="2147484098" r:id="rId42"/>
    <p:sldLayoutId id="2147484099" r:id="rId43"/>
    <p:sldLayoutId id="2147484100" r:id="rId44"/>
    <p:sldLayoutId id="2147484101" r:id="rId45"/>
    <p:sldLayoutId id="2147484102" r:id="rId46"/>
    <p:sldLayoutId id="2147484103" r:id="rId47"/>
    <p:sldLayoutId id="2147484104" r:id="rId48"/>
    <p:sldLayoutId id="2147484105" r:id="rId49"/>
    <p:sldLayoutId id="2147484106" r:id="rId50"/>
    <p:sldLayoutId id="2147484107" r:id="rId51"/>
    <p:sldLayoutId id="2147484108" r:id="rId52"/>
    <p:sldLayoutId id="2147484109" r:id="rId53"/>
    <p:sldLayoutId id="2147484110" r:id="rId54"/>
    <p:sldLayoutId id="2147484111" r:id="rId55"/>
    <p:sldLayoutId id="2147484112" r:id="rId56"/>
    <p:sldLayoutId id="2147484113" r:id="rId57"/>
    <p:sldLayoutId id="2147484114" r:id="rId58"/>
  </p:sldLayoutIdLst>
  <p:transition spd="slow">
    <p:wipe/>
  </p:transition>
  <p:timing>
    <p:tnLst>
      <p:par>
        <p:cTn id="1" dur="indefinite" restart="never" nodeType="tmRoot"/>
      </p:par>
    </p:tnLst>
  </p:timing>
  <p:txStyles>
    <p:titleStyle>
      <a:lvl1pPr algn="l" defTabSz="685343" rtl="0" eaLnBrk="1" latinLnBrk="0" hangingPunct="1">
        <a:lnSpc>
          <a:spcPct val="80000"/>
        </a:lnSpc>
        <a:spcBef>
          <a:spcPct val="0"/>
        </a:spcBef>
        <a:buNone/>
        <a:defRPr lang="en-US" sz="2475" b="0" kern="1200" spc="0" baseline="0" dirty="0">
          <a:solidFill>
            <a:schemeClr val="accent4"/>
          </a:solidFill>
          <a:latin typeface="+mj-lt"/>
          <a:ea typeface="+mj-ea"/>
          <a:cs typeface="CiscoSans"/>
        </a:defRPr>
      </a:lvl1pPr>
    </p:titleStyle>
    <p:bodyStyle>
      <a:lvl1pPr marL="171338" indent="-171338" algn="l" defTabSz="685343"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712" indent="-215828" algn="l" defTabSz="685343" rtl="0" eaLnBrk="1" latinLnBrk="0" hangingPunct="1">
        <a:lnSpc>
          <a:spcPct val="95000"/>
        </a:lnSpc>
        <a:spcBef>
          <a:spcPts val="600"/>
        </a:spcBef>
        <a:buClr>
          <a:schemeClr val="tx2"/>
        </a:buClr>
        <a:buFont typeface="Arial"/>
        <a:buChar char="•"/>
        <a:defRPr lang="en-US" sz="1425" kern="1200" dirty="0" smtClean="0">
          <a:solidFill>
            <a:schemeClr val="tx1"/>
          </a:solidFill>
          <a:latin typeface="+mn-lt"/>
          <a:ea typeface="+mn-ea"/>
          <a:cs typeface="CiscoSans"/>
        </a:defRPr>
      </a:lvl2pPr>
      <a:lvl3pPr marL="431654" indent="-171315" algn="l" defTabSz="685343"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597" indent="-171315" algn="l" defTabSz="685343" rtl="0" eaLnBrk="1" latinLnBrk="0" hangingPunct="1">
        <a:lnSpc>
          <a:spcPct val="95000"/>
        </a:lnSpc>
        <a:spcBef>
          <a:spcPts val="630"/>
        </a:spcBef>
        <a:buFont typeface="Arial"/>
        <a:buChar char="•"/>
        <a:defRPr lang="en-US" sz="1125" kern="1200" dirty="0" smtClean="0">
          <a:solidFill>
            <a:schemeClr val="tx1"/>
          </a:solidFill>
          <a:latin typeface="+mn-lt"/>
          <a:ea typeface="+mn-ea"/>
          <a:cs typeface="CiscoSans"/>
        </a:defRPr>
      </a:lvl4pPr>
      <a:lvl5pPr marL="575540" indent="-171315" algn="l" defTabSz="685343" rtl="0" eaLnBrk="1" latinLnBrk="0" hangingPunct="1">
        <a:lnSpc>
          <a:spcPct val="95000"/>
        </a:lnSpc>
        <a:spcBef>
          <a:spcPts val="630"/>
        </a:spcBef>
        <a:buFont typeface="Arial"/>
        <a:buChar char="•"/>
        <a:defRPr lang="en-US" sz="1125" kern="1200" dirty="0">
          <a:solidFill>
            <a:schemeClr val="tx1"/>
          </a:solidFill>
          <a:latin typeface="+mn-lt"/>
          <a:ea typeface="+mn-ea"/>
          <a:cs typeface="CiscoSans"/>
        </a:defRPr>
      </a:lvl5pPr>
      <a:lvl6pPr marL="863309" indent="-171338" algn="l" defTabSz="6853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252" indent="-171315" algn="l" defTabSz="685343"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8700" indent="0" algn="l" defTabSz="6853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2708" indent="-171338" algn="l" defTabSz="6853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43" rtl="0" eaLnBrk="1" latinLnBrk="0" hangingPunct="1">
        <a:defRPr sz="1425" kern="1200">
          <a:solidFill>
            <a:schemeClr val="tx1"/>
          </a:solidFill>
          <a:latin typeface="+mn-lt"/>
          <a:ea typeface="+mn-ea"/>
          <a:cs typeface="+mn-cs"/>
        </a:defRPr>
      </a:lvl1pPr>
      <a:lvl2pPr marL="342661" algn="l" defTabSz="685343" rtl="0" eaLnBrk="1" latinLnBrk="0" hangingPunct="1">
        <a:defRPr sz="1425" kern="1200">
          <a:solidFill>
            <a:schemeClr val="tx1"/>
          </a:solidFill>
          <a:latin typeface="+mn-lt"/>
          <a:ea typeface="+mn-ea"/>
          <a:cs typeface="+mn-cs"/>
        </a:defRPr>
      </a:lvl2pPr>
      <a:lvl3pPr marL="685343" algn="l" defTabSz="685343" rtl="0" eaLnBrk="1" latinLnBrk="0" hangingPunct="1">
        <a:defRPr sz="1425" kern="1200">
          <a:solidFill>
            <a:schemeClr val="tx1"/>
          </a:solidFill>
          <a:latin typeface="+mn-lt"/>
          <a:ea typeface="+mn-ea"/>
          <a:cs typeface="+mn-cs"/>
        </a:defRPr>
      </a:lvl3pPr>
      <a:lvl4pPr marL="1028012" algn="l" defTabSz="685343" rtl="0" eaLnBrk="1" latinLnBrk="0" hangingPunct="1">
        <a:defRPr sz="1425" kern="1200">
          <a:solidFill>
            <a:schemeClr val="tx1"/>
          </a:solidFill>
          <a:latin typeface="+mn-lt"/>
          <a:ea typeface="+mn-ea"/>
          <a:cs typeface="+mn-cs"/>
        </a:defRPr>
      </a:lvl4pPr>
      <a:lvl5pPr marL="1370688" algn="l" defTabSz="685343" rtl="0" eaLnBrk="1" latinLnBrk="0" hangingPunct="1">
        <a:defRPr sz="1425" kern="1200">
          <a:solidFill>
            <a:schemeClr val="tx1"/>
          </a:solidFill>
          <a:latin typeface="+mn-lt"/>
          <a:ea typeface="+mn-ea"/>
          <a:cs typeface="+mn-cs"/>
        </a:defRPr>
      </a:lvl5pPr>
      <a:lvl6pPr marL="1713349" algn="l" defTabSz="685343" rtl="0" eaLnBrk="1" latinLnBrk="0" hangingPunct="1">
        <a:defRPr sz="1425" kern="1200">
          <a:solidFill>
            <a:schemeClr val="tx1"/>
          </a:solidFill>
          <a:latin typeface="+mn-lt"/>
          <a:ea typeface="+mn-ea"/>
          <a:cs typeface="+mn-cs"/>
        </a:defRPr>
      </a:lvl6pPr>
      <a:lvl7pPr marL="2056028" algn="l" defTabSz="685343" rtl="0" eaLnBrk="1" latinLnBrk="0" hangingPunct="1">
        <a:defRPr sz="1425" kern="1200">
          <a:solidFill>
            <a:schemeClr val="tx1"/>
          </a:solidFill>
          <a:latin typeface="+mn-lt"/>
          <a:ea typeface="+mn-ea"/>
          <a:cs typeface="+mn-cs"/>
        </a:defRPr>
      </a:lvl7pPr>
      <a:lvl8pPr marL="2398700" algn="l" defTabSz="685343" rtl="0" eaLnBrk="1" latinLnBrk="0" hangingPunct="1">
        <a:defRPr sz="1425" kern="1200">
          <a:solidFill>
            <a:schemeClr val="tx1"/>
          </a:solidFill>
          <a:latin typeface="+mn-lt"/>
          <a:ea typeface="+mn-ea"/>
          <a:cs typeface="+mn-cs"/>
        </a:defRPr>
      </a:lvl8pPr>
      <a:lvl9pPr marL="2741376" algn="l" defTabSz="685343"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637"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2016  </a:t>
            </a:r>
            <a:r>
              <a:rPr lang="en-US" sz="600" dirty="0">
                <a:solidFill>
                  <a:srgbClr val="000000">
                    <a:alpha val="25000"/>
                  </a:srgbClr>
                </a:solidFill>
                <a:latin typeface="Arial"/>
                <a:ea typeface=""/>
                <a:cs typeface="CiscoSans Thin"/>
              </a:rPr>
              <a:t>Cisco and/or its affiliates. All rights reserved.   Cisco </a:t>
            </a:r>
            <a:r>
              <a:rPr lang="en-US" sz="600" dirty="0" smtClean="0">
                <a:solidFill>
                  <a:srgbClr val="000000">
                    <a:alpha val="25000"/>
                  </a:srgbClr>
                </a:solidFill>
                <a:latin typeface="Arial"/>
                <a:ea typeface=""/>
                <a:cs typeface="CiscoSans Thin"/>
              </a:rPr>
              <a:t>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1096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 id="2147484143" r:id="rId28"/>
    <p:sldLayoutId id="2147484144" r:id="rId29"/>
    <p:sldLayoutId id="2147484145" r:id="rId30"/>
    <p:sldLayoutId id="2147484146" r:id="rId31"/>
    <p:sldLayoutId id="2147484147" r:id="rId32"/>
    <p:sldLayoutId id="2147484148" r:id="rId33"/>
    <p:sldLayoutId id="2147484149" r:id="rId34"/>
    <p:sldLayoutId id="2147484150" r:id="rId35"/>
    <p:sldLayoutId id="2147484151" r:id="rId36"/>
    <p:sldLayoutId id="2147484152" r:id="rId37"/>
  </p:sldLayoutIdLst>
  <p:transition spd="slow">
    <p:wipe/>
  </p:transition>
  <p:timing>
    <p:tnLst>
      <p:par>
        <p:cTn id="1" dur="indefinite" restart="never" nodeType="tmRoot"/>
      </p:par>
    </p:tnLst>
  </p:timing>
  <p:txStyles>
    <p:titleStyle>
      <a:lvl1pPr algn="l" defTabSz="684093" rtl="0" eaLnBrk="1" fontAlgn="base" hangingPunct="1">
        <a:lnSpc>
          <a:spcPct val="80000"/>
        </a:lnSpc>
        <a:spcBef>
          <a:spcPct val="0"/>
        </a:spcBef>
        <a:spcAft>
          <a:spcPct val="0"/>
        </a:spcAft>
        <a:defRPr lang="en-US" sz="3225" kern="1200" dirty="0">
          <a:solidFill>
            <a:srgbClr val="676767"/>
          </a:solidFill>
          <a:latin typeface="+mj-lt"/>
          <a:ea typeface="ＭＳ Ｐゴシック" charset="0"/>
          <a:cs typeface="CiscoSans"/>
        </a:defRPr>
      </a:lvl1pPr>
      <a:lvl2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712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24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36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48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33" indent="-169833" algn="l" defTabSz="68409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2" indent="-215862" algn="l" defTabSz="684093"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725" indent="-169833" algn="l" defTabSz="68409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0"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74"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705" indent="-171415" algn="l" defTabSz="68565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81" indent="-171392" algn="l" defTabSz="685657"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800" indent="0" algn="l" defTabSz="68565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43" indent="-171415" algn="l" defTabSz="6856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57" rtl="0" eaLnBrk="1" latinLnBrk="0" hangingPunct="1">
        <a:defRPr sz="1425" kern="1200">
          <a:solidFill>
            <a:schemeClr val="tx1"/>
          </a:solidFill>
          <a:latin typeface="+mn-lt"/>
          <a:ea typeface="+mn-ea"/>
          <a:cs typeface="+mn-cs"/>
        </a:defRPr>
      </a:lvl1pPr>
      <a:lvl2pPr marL="342826" algn="l" defTabSz="685657" rtl="0" eaLnBrk="1" latinLnBrk="0" hangingPunct="1">
        <a:defRPr sz="1425" kern="1200">
          <a:solidFill>
            <a:schemeClr val="tx1"/>
          </a:solidFill>
          <a:latin typeface="+mn-lt"/>
          <a:ea typeface="+mn-ea"/>
          <a:cs typeface="+mn-cs"/>
        </a:defRPr>
      </a:lvl2pPr>
      <a:lvl3pPr marL="685657" algn="l" defTabSz="685657" rtl="0" eaLnBrk="1" latinLnBrk="0" hangingPunct="1">
        <a:defRPr sz="1425" kern="1200">
          <a:solidFill>
            <a:schemeClr val="tx1"/>
          </a:solidFill>
          <a:latin typeface="+mn-lt"/>
          <a:ea typeface="+mn-ea"/>
          <a:cs typeface="+mn-cs"/>
        </a:defRPr>
      </a:lvl3pPr>
      <a:lvl4pPr marL="1028485" algn="l" defTabSz="685657" rtl="0" eaLnBrk="1" latinLnBrk="0" hangingPunct="1">
        <a:defRPr sz="1425" kern="1200">
          <a:solidFill>
            <a:schemeClr val="tx1"/>
          </a:solidFill>
          <a:latin typeface="+mn-lt"/>
          <a:ea typeface="+mn-ea"/>
          <a:cs typeface="+mn-cs"/>
        </a:defRPr>
      </a:lvl4pPr>
      <a:lvl5pPr marL="1371315" algn="l" defTabSz="685657" rtl="0" eaLnBrk="1" latinLnBrk="0" hangingPunct="1">
        <a:defRPr sz="1425" kern="1200">
          <a:solidFill>
            <a:schemeClr val="tx1"/>
          </a:solidFill>
          <a:latin typeface="+mn-lt"/>
          <a:ea typeface="+mn-ea"/>
          <a:cs typeface="+mn-cs"/>
        </a:defRPr>
      </a:lvl5pPr>
      <a:lvl6pPr marL="1714141" algn="l" defTabSz="685657" rtl="0" eaLnBrk="1" latinLnBrk="0" hangingPunct="1">
        <a:defRPr sz="1425" kern="1200">
          <a:solidFill>
            <a:schemeClr val="tx1"/>
          </a:solidFill>
          <a:latin typeface="+mn-lt"/>
          <a:ea typeface="+mn-ea"/>
          <a:cs typeface="+mn-cs"/>
        </a:defRPr>
      </a:lvl6pPr>
      <a:lvl7pPr marL="2056972" algn="l" defTabSz="685657" rtl="0" eaLnBrk="1" latinLnBrk="0" hangingPunct="1">
        <a:defRPr sz="1425" kern="1200">
          <a:solidFill>
            <a:schemeClr val="tx1"/>
          </a:solidFill>
          <a:latin typeface="+mn-lt"/>
          <a:ea typeface="+mn-ea"/>
          <a:cs typeface="+mn-cs"/>
        </a:defRPr>
      </a:lvl7pPr>
      <a:lvl8pPr marL="2399800" algn="l" defTabSz="685657" rtl="0" eaLnBrk="1" latinLnBrk="0" hangingPunct="1">
        <a:defRPr sz="1425" kern="1200">
          <a:solidFill>
            <a:schemeClr val="tx1"/>
          </a:solidFill>
          <a:latin typeface="+mn-lt"/>
          <a:ea typeface="+mn-ea"/>
          <a:cs typeface="+mn-cs"/>
        </a:defRPr>
      </a:lvl8pPr>
      <a:lvl9pPr marL="2742630" algn="l" defTabSz="685657"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637"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2016  </a:t>
            </a:r>
            <a:r>
              <a:rPr lang="en-US" sz="600" dirty="0">
                <a:solidFill>
                  <a:srgbClr val="000000">
                    <a:alpha val="25000"/>
                  </a:srgbClr>
                </a:solidFill>
                <a:latin typeface="Arial"/>
                <a:ea typeface=""/>
                <a:cs typeface="CiscoSans Thin"/>
              </a:rPr>
              <a:t>Cisco and/or its affiliates. All rights reserved.   Cisco </a:t>
            </a:r>
            <a:r>
              <a:rPr lang="en-US" sz="600" dirty="0" smtClean="0">
                <a:solidFill>
                  <a:srgbClr val="000000">
                    <a:alpha val="25000"/>
                  </a:srgbClr>
                </a:solidFill>
                <a:latin typeface="Arial"/>
                <a:ea typeface=""/>
                <a:cs typeface="CiscoSans Thin"/>
              </a:rPr>
              <a:t>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3145"/>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 id="2147484177" r:id="rId24"/>
    <p:sldLayoutId id="2147484178" r:id="rId25"/>
    <p:sldLayoutId id="2147484179" r:id="rId26"/>
    <p:sldLayoutId id="2147484180" r:id="rId27"/>
    <p:sldLayoutId id="2147484181" r:id="rId28"/>
    <p:sldLayoutId id="2147484182" r:id="rId29"/>
    <p:sldLayoutId id="2147484183" r:id="rId30"/>
    <p:sldLayoutId id="2147484184" r:id="rId31"/>
    <p:sldLayoutId id="2147484185" r:id="rId32"/>
    <p:sldLayoutId id="2147484186" r:id="rId33"/>
    <p:sldLayoutId id="2147484187" r:id="rId34"/>
    <p:sldLayoutId id="2147484188" r:id="rId35"/>
    <p:sldLayoutId id="2147484189" r:id="rId36"/>
    <p:sldLayoutId id="2147484190" r:id="rId37"/>
  </p:sldLayoutIdLst>
  <p:transition spd="slow">
    <p:wipe/>
  </p:transition>
  <p:timing>
    <p:tnLst>
      <p:par>
        <p:cTn id="1" dur="indefinite" restart="never" nodeType="tmRoot"/>
      </p:par>
    </p:tnLst>
  </p:timing>
  <p:txStyles>
    <p:titleStyle>
      <a:lvl1pPr algn="l" defTabSz="684093" rtl="0" eaLnBrk="1" fontAlgn="base" hangingPunct="1">
        <a:lnSpc>
          <a:spcPct val="80000"/>
        </a:lnSpc>
        <a:spcBef>
          <a:spcPct val="0"/>
        </a:spcBef>
        <a:spcAft>
          <a:spcPct val="0"/>
        </a:spcAft>
        <a:defRPr lang="en-US" sz="3225" kern="1200" dirty="0">
          <a:solidFill>
            <a:srgbClr val="676767"/>
          </a:solidFill>
          <a:latin typeface="+mj-lt"/>
          <a:ea typeface="ＭＳ Ｐゴシック" charset="0"/>
          <a:cs typeface="CiscoSans"/>
        </a:defRPr>
      </a:lvl1pPr>
      <a:lvl2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712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24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36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48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33" indent="-169833" algn="l" defTabSz="68409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2" indent="-215862" algn="l" defTabSz="684093"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725" indent="-169833" algn="l" defTabSz="68409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0"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74"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705" indent="-171415" algn="l" defTabSz="68565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81" indent="-171392" algn="l" defTabSz="685657"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800" indent="0" algn="l" defTabSz="68565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43" indent="-171415" algn="l" defTabSz="6856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57" rtl="0" eaLnBrk="1" latinLnBrk="0" hangingPunct="1">
        <a:defRPr sz="1425" kern="1200">
          <a:solidFill>
            <a:schemeClr val="tx1"/>
          </a:solidFill>
          <a:latin typeface="+mn-lt"/>
          <a:ea typeface="+mn-ea"/>
          <a:cs typeface="+mn-cs"/>
        </a:defRPr>
      </a:lvl1pPr>
      <a:lvl2pPr marL="342826" algn="l" defTabSz="685657" rtl="0" eaLnBrk="1" latinLnBrk="0" hangingPunct="1">
        <a:defRPr sz="1425" kern="1200">
          <a:solidFill>
            <a:schemeClr val="tx1"/>
          </a:solidFill>
          <a:latin typeface="+mn-lt"/>
          <a:ea typeface="+mn-ea"/>
          <a:cs typeface="+mn-cs"/>
        </a:defRPr>
      </a:lvl2pPr>
      <a:lvl3pPr marL="685657" algn="l" defTabSz="685657" rtl="0" eaLnBrk="1" latinLnBrk="0" hangingPunct="1">
        <a:defRPr sz="1425" kern="1200">
          <a:solidFill>
            <a:schemeClr val="tx1"/>
          </a:solidFill>
          <a:latin typeface="+mn-lt"/>
          <a:ea typeface="+mn-ea"/>
          <a:cs typeface="+mn-cs"/>
        </a:defRPr>
      </a:lvl3pPr>
      <a:lvl4pPr marL="1028485" algn="l" defTabSz="685657" rtl="0" eaLnBrk="1" latinLnBrk="0" hangingPunct="1">
        <a:defRPr sz="1425" kern="1200">
          <a:solidFill>
            <a:schemeClr val="tx1"/>
          </a:solidFill>
          <a:latin typeface="+mn-lt"/>
          <a:ea typeface="+mn-ea"/>
          <a:cs typeface="+mn-cs"/>
        </a:defRPr>
      </a:lvl4pPr>
      <a:lvl5pPr marL="1371315" algn="l" defTabSz="685657" rtl="0" eaLnBrk="1" latinLnBrk="0" hangingPunct="1">
        <a:defRPr sz="1425" kern="1200">
          <a:solidFill>
            <a:schemeClr val="tx1"/>
          </a:solidFill>
          <a:latin typeface="+mn-lt"/>
          <a:ea typeface="+mn-ea"/>
          <a:cs typeface="+mn-cs"/>
        </a:defRPr>
      </a:lvl5pPr>
      <a:lvl6pPr marL="1714141" algn="l" defTabSz="685657" rtl="0" eaLnBrk="1" latinLnBrk="0" hangingPunct="1">
        <a:defRPr sz="1425" kern="1200">
          <a:solidFill>
            <a:schemeClr val="tx1"/>
          </a:solidFill>
          <a:latin typeface="+mn-lt"/>
          <a:ea typeface="+mn-ea"/>
          <a:cs typeface="+mn-cs"/>
        </a:defRPr>
      </a:lvl6pPr>
      <a:lvl7pPr marL="2056972" algn="l" defTabSz="685657" rtl="0" eaLnBrk="1" latinLnBrk="0" hangingPunct="1">
        <a:defRPr sz="1425" kern="1200">
          <a:solidFill>
            <a:schemeClr val="tx1"/>
          </a:solidFill>
          <a:latin typeface="+mn-lt"/>
          <a:ea typeface="+mn-ea"/>
          <a:cs typeface="+mn-cs"/>
        </a:defRPr>
      </a:lvl7pPr>
      <a:lvl8pPr marL="2399800" algn="l" defTabSz="685657" rtl="0" eaLnBrk="1" latinLnBrk="0" hangingPunct="1">
        <a:defRPr sz="1425" kern="1200">
          <a:solidFill>
            <a:schemeClr val="tx1"/>
          </a:solidFill>
          <a:latin typeface="+mn-lt"/>
          <a:ea typeface="+mn-ea"/>
          <a:cs typeface="+mn-cs"/>
        </a:defRPr>
      </a:lvl8pPr>
      <a:lvl9pPr marL="2742630" algn="l" defTabSz="685657"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637"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2016  </a:t>
            </a:r>
            <a:r>
              <a:rPr lang="en-US" sz="600" dirty="0">
                <a:solidFill>
                  <a:srgbClr val="000000">
                    <a:alpha val="25000"/>
                  </a:srgbClr>
                </a:solidFill>
                <a:latin typeface="Arial"/>
                <a:ea typeface=""/>
                <a:cs typeface="CiscoSans Thin"/>
              </a:rPr>
              <a:t>Cisco and/or its affiliates. All rights reserved.   Cisco </a:t>
            </a:r>
            <a:r>
              <a:rPr lang="en-US" sz="600" dirty="0" smtClean="0">
                <a:solidFill>
                  <a:srgbClr val="000000">
                    <a:alpha val="25000"/>
                  </a:srgbClr>
                </a:solidFill>
                <a:latin typeface="Arial"/>
                <a:ea typeface=""/>
                <a:cs typeface="CiscoSans Thin"/>
              </a:rPr>
              <a:t>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7799"/>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18" r:id="rId26"/>
    <p:sldLayoutId id="2147484219" r:id="rId27"/>
    <p:sldLayoutId id="2147484220" r:id="rId28"/>
    <p:sldLayoutId id="2147484221" r:id="rId29"/>
    <p:sldLayoutId id="2147484222" r:id="rId30"/>
    <p:sldLayoutId id="2147484223" r:id="rId31"/>
    <p:sldLayoutId id="2147484224" r:id="rId32"/>
    <p:sldLayoutId id="2147484225" r:id="rId33"/>
    <p:sldLayoutId id="2147484226" r:id="rId34"/>
    <p:sldLayoutId id="2147484227" r:id="rId35"/>
    <p:sldLayoutId id="2147484228" r:id="rId36"/>
    <p:sldLayoutId id="2147484229" r:id="rId37"/>
  </p:sldLayoutIdLst>
  <p:transition spd="slow">
    <p:wipe/>
  </p:transition>
  <p:timing>
    <p:tnLst>
      <p:par>
        <p:cTn id="1" dur="indefinite" restart="never" nodeType="tmRoot"/>
      </p:par>
    </p:tnLst>
  </p:timing>
  <p:txStyles>
    <p:titleStyle>
      <a:lvl1pPr algn="l" defTabSz="684093" rtl="0" eaLnBrk="1" fontAlgn="base" hangingPunct="1">
        <a:lnSpc>
          <a:spcPct val="80000"/>
        </a:lnSpc>
        <a:spcBef>
          <a:spcPct val="0"/>
        </a:spcBef>
        <a:spcAft>
          <a:spcPct val="0"/>
        </a:spcAft>
        <a:defRPr lang="en-US" sz="3225" kern="1200" dirty="0">
          <a:solidFill>
            <a:srgbClr val="676767"/>
          </a:solidFill>
          <a:latin typeface="+mj-lt"/>
          <a:ea typeface="ＭＳ Ｐゴシック" charset="0"/>
          <a:cs typeface="CiscoSans"/>
        </a:defRPr>
      </a:lvl1pPr>
      <a:lvl2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712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24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36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48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33" indent="-169833" algn="l" defTabSz="68409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2" indent="-215862" algn="l" defTabSz="684093"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725" indent="-169833" algn="l" defTabSz="68409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0"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74"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705" indent="-171415" algn="l" defTabSz="68565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81" indent="-171392" algn="l" defTabSz="685657"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800" indent="0" algn="l" defTabSz="68565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43" indent="-171415" algn="l" defTabSz="6856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57" rtl="0" eaLnBrk="1" latinLnBrk="0" hangingPunct="1">
        <a:defRPr sz="1425" kern="1200">
          <a:solidFill>
            <a:schemeClr val="tx1"/>
          </a:solidFill>
          <a:latin typeface="+mn-lt"/>
          <a:ea typeface="+mn-ea"/>
          <a:cs typeface="+mn-cs"/>
        </a:defRPr>
      </a:lvl1pPr>
      <a:lvl2pPr marL="342826" algn="l" defTabSz="685657" rtl="0" eaLnBrk="1" latinLnBrk="0" hangingPunct="1">
        <a:defRPr sz="1425" kern="1200">
          <a:solidFill>
            <a:schemeClr val="tx1"/>
          </a:solidFill>
          <a:latin typeface="+mn-lt"/>
          <a:ea typeface="+mn-ea"/>
          <a:cs typeface="+mn-cs"/>
        </a:defRPr>
      </a:lvl2pPr>
      <a:lvl3pPr marL="685657" algn="l" defTabSz="685657" rtl="0" eaLnBrk="1" latinLnBrk="0" hangingPunct="1">
        <a:defRPr sz="1425" kern="1200">
          <a:solidFill>
            <a:schemeClr val="tx1"/>
          </a:solidFill>
          <a:latin typeface="+mn-lt"/>
          <a:ea typeface="+mn-ea"/>
          <a:cs typeface="+mn-cs"/>
        </a:defRPr>
      </a:lvl3pPr>
      <a:lvl4pPr marL="1028485" algn="l" defTabSz="685657" rtl="0" eaLnBrk="1" latinLnBrk="0" hangingPunct="1">
        <a:defRPr sz="1425" kern="1200">
          <a:solidFill>
            <a:schemeClr val="tx1"/>
          </a:solidFill>
          <a:latin typeface="+mn-lt"/>
          <a:ea typeface="+mn-ea"/>
          <a:cs typeface="+mn-cs"/>
        </a:defRPr>
      </a:lvl4pPr>
      <a:lvl5pPr marL="1371315" algn="l" defTabSz="685657" rtl="0" eaLnBrk="1" latinLnBrk="0" hangingPunct="1">
        <a:defRPr sz="1425" kern="1200">
          <a:solidFill>
            <a:schemeClr val="tx1"/>
          </a:solidFill>
          <a:latin typeface="+mn-lt"/>
          <a:ea typeface="+mn-ea"/>
          <a:cs typeface="+mn-cs"/>
        </a:defRPr>
      </a:lvl5pPr>
      <a:lvl6pPr marL="1714141" algn="l" defTabSz="685657" rtl="0" eaLnBrk="1" latinLnBrk="0" hangingPunct="1">
        <a:defRPr sz="1425" kern="1200">
          <a:solidFill>
            <a:schemeClr val="tx1"/>
          </a:solidFill>
          <a:latin typeface="+mn-lt"/>
          <a:ea typeface="+mn-ea"/>
          <a:cs typeface="+mn-cs"/>
        </a:defRPr>
      </a:lvl6pPr>
      <a:lvl7pPr marL="2056972" algn="l" defTabSz="685657" rtl="0" eaLnBrk="1" latinLnBrk="0" hangingPunct="1">
        <a:defRPr sz="1425" kern="1200">
          <a:solidFill>
            <a:schemeClr val="tx1"/>
          </a:solidFill>
          <a:latin typeface="+mn-lt"/>
          <a:ea typeface="+mn-ea"/>
          <a:cs typeface="+mn-cs"/>
        </a:defRPr>
      </a:lvl7pPr>
      <a:lvl8pPr marL="2399800" algn="l" defTabSz="685657" rtl="0" eaLnBrk="1" latinLnBrk="0" hangingPunct="1">
        <a:defRPr sz="1425" kern="1200">
          <a:solidFill>
            <a:schemeClr val="tx1"/>
          </a:solidFill>
          <a:latin typeface="+mn-lt"/>
          <a:ea typeface="+mn-ea"/>
          <a:cs typeface="+mn-cs"/>
        </a:defRPr>
      </a:lvl8pPr>
      <a:lvl9pPr marL="2742630" algn="l" defTabSz="685657"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25.wmf"/><Relationship Id="rId1" Type="http://schemas.openxmlformats.org/officeDocument/2006/relationships/slideLayout" Target="../slideLayouts/slideLayout11.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6.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4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blogs.cisco.com/sp/supercharge-your-network-with-segment-routing-innovations" TargetMode="External"/><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hyperlink" Target="https://xrdocs.github.io/segment-routing/conferences/2016-09-25-mpls-sdn-world-congress-2015-paris/#spring-interoperability-testing" TargetMode="External"/><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9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19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xrdocs.github.io/" TargetMode="External"/><Relationship Id="rId2" Type="http://schemas.openxmlformats.org/officeDocument/2006/relationships/hyperlink" Target="http://www.cisco.com/c/en/us/solutions/service-provider/cloud-scale-networking-solutions/index.html" TargetMode="External"/><Relationship Id="rId1" Type="http://schemas.openxmlformats.org/officeDocument/2006/relationships/slideLayout" Target="../slideLayouts/slideLayout189.xml"/><Relationship Id="rId5" Type="http://schemas.openxmlformats.org/officeDocument/2006/relationships/hyperlink" Target="http://blogs.cisco.com/news/cloud-scale-networking-finding-common-ground" TargetMode="External"/><Relationship Id="rId4" Type="http://schemas.openxmlformats.org/officeDocument/2006/relationships/hyperlink" Target="https://newsroom.cisco.com/press-release-content?type=webcontent&amp;articleId=180960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3.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ea typeface="ＭＳ Ｐゴシック" pitchFamily="34" charset="-128"/>
                <a:cs typeface="CiscoSans" pitchFamily="34" charset="0"/>
              </a:rPr>
              <a:t>Ravi </a:t>
            </a:r>
            <a:r>
              <a:rPr lang="en-US" altLang="en-US" dirty="0" err="1" smtClean="0">
                <a:ea typeface="ＭＳ Ｐゴシック" pitchFamily="34" charset="-128"/>
                <a:cs typeface="CiscoSans" pitchFamily="34" charset="0"/>
              </a:rPr>
              <a:t>Ramaswamy</a:t>
            </a:r>
            <a:r>
              <a:rPr lang="en-US" altLang="en-US" dirty="0" smtClean="0">
                <a:ea typeface="ＭＳ Ｐゴシック" pitchFamily="34" charset="-128"/>
                <a:cs typeface="CiscoSans" pitchFamily="34" charset="0"/>
              </a:rPr>
              <a:t>  - Toby Rees</a:t>
            </a:r>
            <a:endParaRPr altLang="en-US" dirty="0" smtClean="0">
              <a:ea typeface="ＭＳ Ｐゴシック" pitchFamily="34" charset="-128"/>
              <a:cs typeface="CiscoSans" pitchFamily="34" charset="0"/>
            </a:endParaRPr>
          </a:p>
        </p:txBody>
      </p:sp>
      <p:sp>
        <p:nvSpPr>
          <p:cNvPr id="40964" name="Text Placeholder 3"/>
          <p:cNvSpPr>
            <a:spLocks noGrp="1"/>
          </p:cNvSpPr>
          <p:nvPr>
            <p:ph type="body"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ea typeface="ＭＳ Ｐゴシック" pitchFamily="34" charset="-128"/>
                <a:cs typeface="CiscoSans" pitchFamily="34" charset="0"/>
              </a:rPr>
              <a:t>15</a:t>
            </a:r>
            <a:r>
              <a:rPr lang="en-US" altLang="en-US" baseline="30000" dirty="0" smtClean="0">
                <a:ea typeface="ＭＳ Ｐゴシック" pitchFamily="34" charset="-128"/>
                <a:cs typeface="CiscoSans" pitchFamily="34" charset="0"/>
              </a:rPr>
              <a:t>th</a:t>
            </a:r>
            <a:r>
              <a:rPr lang="en-US" altLang="en-US" dirty="0" smtClean="0">
                <a:ea typeface="ＭＳ Ｐゴシック" pitchFamily="34" charset="-128"/>
                <a:cs typeface="CiscoSans" pitchFamily="34" charset="0"/>
              </a:rPr>
              <a:t> December </a:t>
            </a:r>
            <a:r>
              <a:rPr lang="en-US" altLang="en-US" dirty="0" smtClean="0">
                <a:ea typeface="ＭＳ Ｐゴシック" pitchFamily="34" charset="-128"/>
                <a:cs typeface="CiscoSans" pitchFamily="34" charset="0"/>
              </a:rPr>
              <a:t>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endParaRPr dirty="0"/>
          </a:p>
        </p:txBody>
      </p:sp>
      <p:sp>
        <p:nvSpPr>
          <p:cNvPr id="2" name="Text Placeholder 1"/>
          <p:cNvSpPr>
            <a:spLocks noGrp="1"/>
          </p:cNvSpPr>
          <p:nvPr>
            <p:ph type="body" sz="quarter" idx="13"/>
          </p:nvPr>
        </p:nvSpPr>
        <p:spPr/>
        <p:txBody>
          <a:bodyPr/>
          <a:lstStyle/>
          <a:p>
            <a:r>
              <a:rPr lang="en-US" dirty="0" smtClean="0"/>
              <a:t>Cisco Knowledge Network</a:t>
            </a:r>
            <a:endParaRPr lang="en-US" dirty="0"/>
          </a:p>
        </p:txBody>
      </p:sp>
      <p:sp>
        <p:nvSpPr>
          <p:cNvPr id="6" name="Title 5"/>
          <p:cNvSpPr>
            <a:spLocks noGrp="1"/>
          </p:cNvSpPr>
          <p:nvPr>
            <p:ph type="ctrTitle"/>
          </p:nvPr>
        </p:nvSpPr>
        <p:spPr/>
        <p:txBody>
          <a:bodyPr/>
          <a:lstStyle/>
          <a:p>
            <a:pPr>
              <a:defRPr/>
            </a:pPr>
            <a:r>
              <a:rPr lang="en-US" kern="0" dirty="0" smtClean="0"/>
              <a:t>CO Transformation</a:t>
            </a:r>
            <a:endParaRPr dirty="0"/>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Ethernet VPN?</a:t>
            </a:r>
            <a:br>
              <a:rPr lang="en-US" dirty="0" smtClean="0"/>
            </a:br>
            <a:r>
              <a:rPr lang="en-US" sz="1800" dirty="0" smtClean="0"/>
              <a:t>Highlights</a:t>
            </a:r>
            <a:endParaRPr lang="en-US" sz="1800" dirty="0"/>
          </a:p>
        </p:txBody>
      </p:sp>
      <p:sp>
        <p:nvSpPr>
          <p:cNvPr id="4" name="Content Placeholder 3"/>
          <p:cNvSpPr>
            <a:spLocks noGrp="1"/>
          </p:cNvSpPr>
          <p:nvPr>
            <p:ph sz="quarter" idx="11"/>
          </p:nvPr>
        </p:nvSpPr>
        <p:spPr/>
        <p:txBody>
          <a:bodyPr/>
          <a:lstStyle/>
          <a:p>
            <a:r>
              <a:rPr lang="en-US" dirty="0"/>
              <a:t>EVPN family introduces next generation solutions for Ethernet services</a:t>
            </a:r>
          </a:p>
          <a:p>
            <a:pPr lvl="1"/>
            <a:r>
              <a:rPr lang="en-US" dirty="0"/>
              <a:t>BGP control-plane for Ethernet </a:t>
            </a:r>
            <a:r>
              <a:rPr lang="en-US" dirty="0" smtClean="0"/>
              <a:t>Segment, customer MAC learning and IP distribution </a:t>
            </a:r>
            <a:r>
              <a:rPr lang="en-US" dirty="0"/>
              <a:t>over MPLS core</a:t>
            </a:r>
          </a:p>
          <a:p>
            <a:pPr lvl="1"/>
            <a:r>
              <a:rPr lang="en-US" dirty="0"/>
              <a:t>Same principles and operational experience of IP </a:t>
            </a:r>
            <a:r>
              <a:rPr lang="en-US" dirty="0" smtClean="0"/>
              <a:t>VPNs</a:t>
            </a:r>
            <a:endParaRPr lang="en-US" sz="1500" dirty="0" smtClean="0"/>
          </a:p>
          <a:p>
            <a:r>
              <a:rPr lang="en-US" sz="1600" dirty="0" smtClean="0"/>
              <a:t>Learning on PE Access Circuits via data-plane transparent learning</a:t>
            </a:r>
          </a:p>
          <a:p>
            <a:pPr>
              <a:lnSpc>
                <a:spcPct val="75000"/>
              </a:lnSpc>
            </a:pPr>
            <a:r>
              <a:rPr lang="en-US" sz="1600" dirty="0" smtClean="0"/>
              <a:t>Standardized at IETF – RFC </a:t>
            </a:r>
            <a:r>
              <a:rPr lang="en-US" sz="1600" dirty="0"/>
              <a:t>7432</a:t>
            </a:r>
          </a:p>
        </p:txBody>
      </p:sp>
      <p:sp>
        <p:nvSpPr>
          <p:cNvPr id="7" name="Slide Number Placeholder 6"/>
          <p:cNvSpPr>
            <a:spLocks noGrp="1"/>
          </p:cNvSpPr>
          <p:nvPr>
            <p:ph type="sldNum" sz="quarter" idx="4"/>
          </p:nvPr>
        </p:nvSpPr>
        <p:spPr/>
        <p:txBody>
          <a:bodyPr/>
          <a:lstStyle/>
          <a:p>
            <a:fld id="{96A97DD0-5BE7-4856-A2A9-C42C6688E607}" type="slidenum">
              <a:rPr lang="en-US" smtClean="0"/>
              <a:pPr/>
              <a:t>10</a:t>
            </a:fld>
            <a:endParaRPr lang="en-US" dirty="0"/>
          </a:p>
        </p:txBody>
      </p:sp>
      <p:grpSp>
        <p:nvGrpSpPr>
          <p:cNvPr id="11" name="Group 10"/>
          <p:cNvGrpSpPr/>
          <p:nvPr/>
        </p:nvGrpSpPr>
        <p:grpSpPr>
          <a:xfrm>
            <a:off x="5557741" y="2014833"/>
            <a:ext cx="3385807" cy="2451735"/>
            <a:chOff x="9652794" y="3431425"/>
            <a:chExt cx="6019800" cy="4358640"/>
          </a:xfrm>
        </p:grpSpPr>
        <p:sp>
          <p:nvSpPr>
            <p:cNvPr id="12" name="Rounded Rectangle 11"/>
            <p:cNvSpPr/>
            <p:nvPr/>
          </p:nvSpPr>
          <p:spPr>
            <a:xfrm>
              <a:off x="9652794" y="3431425"/>
              <a:ext cx="6019800" cy="4358640"/>
            </a:xfrm>
            <a:prstGeom prst="roundRect">
              <a:avLst>
                <a:gd name="adj" fmla="val 4832"/>
              </a:avLst>
            </a:prstGeom>
            <a:solidFill>
              <a:srgbClr val="FFECCC">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grpSp>
          <p:nvGrpSpPr>
            <p:cNvPr id="13" name="Group 12"/>
            <p:cNvGrpSpPr>
              <a:grpSpLocks noChangeAspect="1"/>
            </p:cNvGrpSpPr>
            <p:nvPr/>
          </p:nvGrpSpPr>
          <p:grpSpPr>
            <a:xfrm>
              <a:off x="11031214" y="4456315"/>
              <a:ext cx="3202759" cy="1927860"/>
              <a:chOff x="1049146" y="2057400"/>
              <a:chExt cx="1057149" cy="636337"/>
            </a:xfrm>
          </p:grpSpPr>
          <p:grpSp>
            <p:nvGrpSpPr>
              <p:cNvPr id="222" name="Group 791"/>
              <p:cNvGrpSpPr/>
              <p:nvPr/>
            </p:nvGrpSpPr>
            <p:grpSpPr>
              <a:xfrm>
                <a:off x="1049146" y="2057400"/>
                <a:ext cx="1057149" cy="636337"/>
                <a:chOff x="1095375" y="-6018213"/>
                <a:chExt cx="9998075" cy="6018213"/>
              </a:xfrm>
              <a:effectLst>
                <a:outerShdw blurRad="127000" algn="ctr" rotWithShape="0">
                  <a:prstClr val="black">
                    <a:alpha val="40000"/>
                  </a:prstClr>
                </a:outerShdw>
              </a:effectLst>
            </p:grpSpPr>
            <p:sp>
              <p:nvSpPr>
                <p:cNvPr id="224" name="Freeform 6"/>
                <p:cNvSpPr>
                  <a:spLocks/>
                </p:cNvSpPr>
                <p:nvPr/>
              </p:nvSpPr>
              <p:spPr bwMode="auto">
                <a:xfrm>
                  <a:off x="1095375" y="-6018213"/>
                  <a:ext cx="9998075" cy="6018213"/>
                </a:xfrm>
                <a:custGeom>
                  <a:avLst/>
                  <a:gdLst/>
                  <a:ahLst/>
                  <a:cxnLst>
                    <a:cxn ang="0">
                      <a:pos x="2516" y="940"/>
                    </a:cxn>
                    <a:cxn ang="0">
                      <a:pos x="2397" y="887"/>
                    </a:cxn>
                    <a:cxn ang="0">
                      <a:pos x="2353" y="744"/>
                    </a:cxn>
                    <a:cxn ang="0">
                      <a:pos x="2182" y="671"/>
                    </a:cxn>
                    <a:cxn ang="0">
                      <a:pos x="2181" y="458"/>
                    </a:cxn>
                    <a:cxn ang="0">
                      <a:pos x="2071" y="206"/>
                    </a:cxn>
                    <a:cxn ang="0">
                      <a:pos x="1875" y="57"/>
                    </a:cxn>
                    <a:cxn ang="0">
                      <a:pos x="1570" y="0"/>
                    </a:cxn>
                    <a:cxn ang="0">
                      <a:pos x="1247" y="61"/>
                    </a:cxn>
                    <a:cxn ang="0">
                      <a:pos x="1071" y="198"/>
                    </a:cxn>
                    <a:cxn ang="0">
                      <a:pos x="995" y="358"/>
                    </a:cxn>
                    <a:cxn ang="0">
                      <a:pos x="803" y="320"/>
                    </a:cxn>
                    <a:cxn ang="0">
                      <a:pos x="610" y="374"/>
                    </a:cxn>
                    <a:cxn ang="0">
                      <a:pos x="471" y="591"/>
                    </a:cxn>
                    <a:cxn ang="0">
                      <a:pos x="471" y="675"/>
                    </a:cxn>
                    <a:cxn ang="0">
                      <a:pos x="191" y="752"/>
                    </a:cxn>
                    <a:cxn ang="0">
                      <a:pos x="55" y="897"/>
                    </a:cxn>
                    <a:cxn ang="0">
                      <a:pos x="0" y="1145"/>
                    </a:cxn>
                    <a:cxn ang="0">
                      <a:pos x="196" y="1532"/>
                    </a:cxn>
                    <a:cxn ang="0">
                      <a:pos x="391" y="1604"/>
                    </a:cxn>
                    <a:cxn ang="0">
                      <a:pos x="392" y="1605"/>
                    </a:cxn>
                    <a:cxn ang="0">
                      <a:pos x="394" y="1605"/>
                    </a:cxn>
                    <a:cxn ang="0">
                      <a:pos x="2220" y="1605"/>
                    </a:cxn>
                    <a:cxn ang="0">
                      <a:pos x="2504" y="1542"/>
                    </a:cxn>
                    <a:cxn ang="0">
                      <a:pos x="2620" y="1429"/>
                    </a:cxn>
                    <a:cxn ang="0">
                      <a:pos x="2666" y="1239"/>
                    </a:cxn>
                    <a:cxn ang="0">
                      <a:pos x="2516" y="940"/>
                    </a:cxn>
                  </a:cxnLst>
                  <a:rect l="0" t="0" r="r" b="b"/>
                  <a:pathLst>
                    <a:path w="2666" h="1605">
                      <a:moveTo>
                        <a:pt x="2516" y="940"/>
                      </a:moveTo>
                      <a:cubicBezTo>
                        <a:pt x="2471" y="910"/>
                        <a:pt x="2426" y="894"/>
                        <a:pt x="2397" y="887"/>
                      </a:cubicBezTo>
                      <a:cubicBezTo>
                        <a:pt x="2400" y="829"/>
                        <a:pt x="2385" y="781"/>
                        <a:pt x="2353" y="744"/>
                      </a:cubicBezTo>
                      <a:cubicBezTo>
                        <a:pt x="2304" y="688"/>
                        <a:pt x="2228" y="674"/>
                        <a:pt x="2182" y="671"/>
                      </a:cubicBezTo>
                      <a:cubicBezTo>
                        <a:pt x="2193" y="601"/>
                        <a:pt x="2193" y="528"/>
                        <a:pt x="2181" y="458"/>
                      </a:cubicBezTo>
                      <a:cubicBezTo>
                        <a:pt x="2164" y="362"/>
                        <a:pt x="2126" y="275"/>
                        <a:pt x="2071" y="206"/>
                      </a:cubicBezTo>
                      <a:cubicBezTo>
                        <a:pt x="2020" y="142"/>
                        <a:pt x="1954" y="92"/>
                        <a:pt x="1875" y="57"/>
                      </a:cubicBezTo>
                      <a:cubicBezTo>
                        <a:pt x="1788" y="19"/>
                        <a:pt x="1685" y="0"/>
                        <a:pt x="1570" y="0"/>
                      </a:cubicBezTo>
                      <a:cubicBezTo>
                        <a:pt x="1444" y="0"/>
                        <a:pt x="1336" y="20"/>
                        <a:pt x="1247" y="61"/>
                      </a:cubicBezTo>
                      <a:cubicBezTo>
                        <a:pt x="1175" y="94"/>
                        <a:pt x="1116" y="140"/>
                        <a:pt x="1071" y="198"/>
                      </a:cubicBezTo>
                      <a:cubicBezTo>
                        <a:pt x="1025" y="259"/>
                        <a:pt x="1004" y="319"/>
                        <a:pt x="995" y="358"/>
                      </a:cubicBezTo>
                      <a:cubicBezTo>
                        <a:pt x="953" y="342"/>
                        <a:pt x="882" y="320"/>
                        <a:pt x="803" y="320"/>
                      </a:cubicBezTo>
                      <a:cubicBezTo>
                        <a:pt x="730" y="320"/>
                        <a:pt x="665" y="338"/>
                        <a:pt x="610" y="374"/>
                      </a:cubicBezTo>
                      <a:cubicBezTo>
                        <a:pt x="509" y="438"/>
                        <a:pt x="479" y="527"/>
                        <a:pt x="471" y="591"/>
                      </a:cubicBezTo>
                      <a:cubicBezTo>
                        <a:pt x="467" y="624"/>
                        <a:pt x="468" y="653"/>
                        <a:pt x="471" y="675"/>
                      </a:cubicBezTo>
                      <a:cubicBezTo>
                        <a:pt x="361" y="680"/>
                        <a:pt x="265" y="707"/>
                        <a:pt x="191" y="752"/>
                      </a:cubicBezTo>
                      <a:cubicBezTo>
                        <a:pt x="133" y="789"/>
                        <a:pt x="87" y="837"/>
                        <a:pt x="55" y="897"/>
                      </a:cubicBezTo>
                      <a:cubicBezTo>
                        <a:pt x="19" y="965"/>
                        <a:pt x="0" y="1048"/>
                        <a:pt x="0" y="1145"/>
                      </a:cubicBezTo>
                      <a:cubicBezTo>
                        <a:pt x="0" y="1360"/>
                        <a:pt x="107" y="1474"/>
                        <a:pt x="196" y="1532"/>
                      </a:cubicBezTo>
                      <a:cubicBezTo>
                        <a:pt x="291" y="1593"/>
                        <a:pt x="387" y="1604"/>
                        <a:pt x="391" y="1604"/>
                      </a:cubicBezTo>
                      <a:cubicBezTo>
                        <a:pt x="392" y="1605"/>
                        <a:pt x="392" y="1605"/>
                        <a:pt x="392" y="1605"/>
                      </a:cubicBezTo>
                      <a:cubicBezTo>
                        <a:pt x="394" y="1605"/>
                        <a:pt x="394" y="1605"/>
                        <a:pt x="394" y="1605"/>
                      </a:cubicBezTo>
                      <a:cubicBezTo>
                        <a:pt x="2220" y="1605"/>
                        <a:pt x="2220" y="1605"/>
                        <a:pt x="2220" y="1605"/>
                      </a:cubicBezTo>
                      <a:cubicBezTo>
                        <a:pt x="2335" y="1605"/>
                        <a:pt x="2431" y="1583"/>
                        <a:pt x="2504" y="1542"/>
                      </a:cubicBezTo>
                      <a:cubicBezTo>
                        <a:pt x="2554" y="1513"/>
                        <a:pt x="2593" y="1475"/>
                        <a:pt x="2620" y="1429"/>
                      </a:cubicBezTo>
                      <a:cubicBezTo>
                        <a:pt x="2650" y="1376"/>
                        <a:pt x="2666" y="1312"/>
                        <a:pt x="2666" y="1239"/>
                      </a:cubicBezTo>
                      <a:cubicBezTo>
                        <a:pt x="2666" y="1076"/>
                        <a:pt x="2585" y="986"/>
                        <a:pt x="2516" y="940"/>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pPr defTabSz="914249"/>
                  <a:endParaRPr lang="en-US" b="1">
                    <a:solidFill>
                      <a:srgbClr val="000000"/>
                    </a:solidFill>
                    <a:latin typeface="Arial Narrow" pitchFamily="34" charset="0"/>
                  </a:endParaRPr>
                </a:p>
              </p:txBody>
            </p:sp>
            <p:sp>
              <p:nvSpPr>
                <p:cNvPr id="225" name="Freeform 7"/>
                <p:cNvSpPr>
                  <a:spLocks/>
                </p:cNvSpPr>
                <p:nvPr/>
              </p:nvSpPr>
              <p:spPr bwMode="auto">
                <a:xfrm>
                  <a:off x="1216025" y="-5897563"/>
                  <a:ext cx="9756775" cy="5776913"/>
                </a:xfrm>
                <a:custGeom>
                  <a:avLst/>
                  <a:gdLst/>
                  <a:ahLst/>
                  <a:cxnLst>
                    <a:cxn ang="0">
                      <a:pos x="988" y="372"/>
                    </a:cxn>
                    <a:cxn ang="0">
                      <a:pos x="1538" y="0"/>
                    </a:cxn>
                    <a:cxn ang="0">
                      <a:pos x="2112" y="671"/>
                    </a:cxn>
                    <a:cxn ang="0">
                      <a:pos x="2331" y="880"/>
                    </a:cxn>
                    <a:cxn ang="0">
                      <a:pos x="2602" y="1207"/>
                    </a:cxn>
                    <a:cxn ang="0">
                      <a:pos x="2188" y="1541"/>
                    </a:cxn>
                    <a:cxn ang="0">
                      <a:pos x="362" y="1541"/>
                    </a:cxn>
                    <a:cxn ang="0">
                      <a:pos x="0" y="1113"/>
                    </a:cxn>
                    <a:cxn ang="0">
                      <a:pos x="477" y="675"/>
                    </a:cxn>
                    <a:cxn ang="0">
                      <a:pos x="595" y="368"/>
                    </a:cxn>
                    <a:cxn ang="0">
                      <a:pos x="988" y="372"/>
                    </a:cxn>
                  </a:cxnLst>
                  <a:rect l="0" t="0" r="r" b="b"/>
                  <a:pathLst>
                    <a:path w="2602" h="1541">
                      <a:moveTo>
                        <a:pt x="988" y="372"/>
                      </a:moveTo>
                      <a:cubicBezTo>
                        <a:pt x="988" y="372"/>
                        <a:pt x="1009" y="0"/>
                        <a:pt x="1538" y="0"/>
                      </a:cubicBezTo>
                      <a:cubicBezTo>
                        <a:pt x="2066" y="0"/>
                        <a:pt x="2171" y="410"/>
                        <a:pt x="2112" y="671"/>
                      </a:cubicBezTo>
                      <a:cubicBezTo>
                        <a:pt x="2112" y="671"/>
                        <a:pt x="2362" y="650"/>
                        <a:pt x="2331" y="880"/>
                      </a:cubicBezTo>
                      <a:cubicBezTo>
                        <a:pt x="2331" y="880"/>
                        <a:pt x="2602" y="918"/>
                        <a:pt x="2602" y="1207"/>
                      </a:cubicBezTo>
                      <a:cubicBezTo>
                        <a:pt x="2602" y="1495"/>
                        <a:pt x="2352" y="1541"/>
                        <a:pt x="2188" y="1541"/>
                      </a:cubicBezTo>
                      <a:cubicBezTo>
                        <a:pt x="2025" y="1541"/>
                        <a:pt x="362" y="1541"/>
                        <a:pt x="362" y="1541"/>
                      </a:cubicBezTo>
                      <a:cubicBezTo>
                        <a:pt x="362" y="1541"/>
                        <a:pt x="0" y="1502"/>
                        <a:pt x="0" y="1113"/>
                      </a:cubicBezTo>
                      <a:cubicBezTo>
                        <a:pt x="0" y="723"/>
                        <a:pt x="310" y="675"/>
                        <a:pt x="477" y="675"/>
                      </a:cubicBezTo>
                      <a:cubicBezTo>
                        <a:pt x="477" y="675"/>
                        <a:pt x="421" y="480"/>
                        <a:pt x="595" y="368"/>
                      </a:cubicBezTo>
                      <a:cubicBezTo>
                        <a:pt x="769" y="257"/>
                        <a:pt x="988" y="372"/>
                        <a:pt x="988" y="372"/>
                      </a:cubicBezTo>
                      <a:close/>
                    </a:path>
                  </a:pathLst>
                </a:custGeom>
                <a:gradFill>
                  <a:gsLst>
                    <a:gs pos="0">
                      <a:schemeClr val="bg1">
                        <a:lumMod val="85000"/>
                      </a:schemeClr>
                    </a:gs>
                    <a:gs pos="100000">
                      <a:schemeClr val="bg1"/>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pPr defTabSz="914249"/>
                  <a:endParaRPr lang="en-US" b="1">
                    <a:solidFill>
                      <a:srgbClr val="000000"/>
                    </a:solidFill>
                    <a:latin typeface="Arial Narrow" pitchFamily="34" charset="0"/>
                  </a:endParaRPr>
                </a:p>
              </p:txBody>
            </p:sp>
            <p:sp>
              <p:nvSpPr>
                <p:cNvPr id="226" name="Freeform 8"/>
                <p:cNvSpPr>
                  <a:spLocks/>
                </p:cNvSpPr>
                <p:nvPr/>
              </p:nvSpPr>
              <p:spPr bwMode="auto">
                <a:xfrm>
                  <a:off x="1274763" y="-2928938"/>
                  <a:ext cx="9637713" cy="2749550"/>
                </a:xfrm>
                <a:custGeom>
                  <a:avLst/>
                  <a:gdLst/>
                  <a:ahLst/>
                  <a:cxnLst>
                    <a:cxn ang="0">
                      <a:pos x="174" y="667"/>
                    </a:cxn>
                    <a:cxn ang="0">
                      <a:pos x="347" y="733"/>
                    </a:cxn>
                    <a:cxn ang="0">
                      <a:pos x="2172" y="733"/>
                    </a:cxn>
                    <a:cxn ang="0">
                      <a:pos x="2570" y="415"/>
                    </a:cxn>
                    <a:cxn ang="0">
                      <a:pos x="2570" y="398"/>
                    </a:cxn>
                    <a:cxn ang="0">
                      <a:pos x="104" y="19"/>
                    </a:cxn>
                    <a:cxn ang="0">
                      <a:pos x="0" y="321"/>
                    </a:cxn>
                    <a:cxn ang="0">
                      <a:pos x="174" y="667"/>
                    </a:cxn>
                  </a:cxnLst>
                  <a:rect l="0" t="0" r="r" b="b"/>
                  <a:pathLst>
                    <a:path w="2570" h="733">
                      <a:moveTo>
                        <a:pt x="174" y="667"/>
                      </a:moveTo>
                      <a:cubicBezTo>
                        <a:pt x="256" y="720"/>
                        <a:pt x="338" y="732"/>
                        <a:pt x="347" y="733"/>
                      </a:cubicBezTo>
                      <a:cubicBezTo>
                        <a:pt x="2172" y="733"/>
                        <a:pt x="2172" y="733"/>
                        <a:pt x="2172" y="733"/>
                      </a:cubicBezTo>
                      <a:cubicBezTo>
                        <a:pt x="2354" y="733"/>
                        <a:pt x="2570" y="677"/>
                        <a:pt x="2570" y="415"/>
                      </a:cubicBezTo>
                      <a:cubicBezTo>
                        <a:pt x="2570" y="409"/>
                        <a:pt x="2570" y="403"/>
                        <a:pt x="2570" y="398"/>
                      </a:cubicBezTo>
                      <a:cubicBezTo>
                        <a:pt x="1339" y="17"/>
                        <a:pt x="482" y="0"/>
                        <a:pt x="104" y="19"/>
                      </a:cubicBezTo>
                      <a:cubicBezTo>
                        <a:pt x="41" y="84"/>
                        <a:pt x="0" y="180"/>
                        <a:pt x="0" y="321"/>
                      </a:cubicBezTo>
                      <a:cubicBezTo>
                        <a:pt x="0" y="477"/>
                        <a:pt x="59" y="593"/>
                        <a:pt x="174" y="667"/>
                      </a:cubicBezTo>
                      <a:close/>
                    </a:path>
                  </a:pathLst>
                </a:custGeom>
                <a:gradFill flip="none" rotWithShape="1">
                  <a:gsLst>
                    <a:gs pos="0">
                      <a:schemeClr val="bg1">
                        <a:lumMod val="85000"/>
                        <a:alpha val="80000"/>
                      </a:schemeClr>
                    </a:gs>
                    <a:gs pos="50000">
                      <a:schemeClr val="bg1">
                        <a:lumMod val="85000"/>
                        <a:alpha val="50000"/>
                      </a:schemeClr>
                    </a:gs>
                    <a:gs pos="100000">
                      <a:schemeClr val="bg1">
                        <a:lumMod val="85000"/>
                        <a:alpha val="80000"/>
                      </a:scheme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pPr defTabSz="914249"/>
                  <a:endParaRPr lang="en-US" b="1">
                    <a:solidFill>
                      <a:srgbClr val="000000"/>
                    </a:solidFill>
                    <a:latin typeface="Arial Narrow" pitchFamily="34" charset="0"/>
                  </a:endParaRPr>
                </a:p>
              </p:txBody>
            </p:sp>
          </p:grpSp>
          <p:sp>
            <p:nvSpPr>
              <p:cNvPr id="223" name="Text Box 120"/>
              <p:cNvSpPr txBox="1">
                <a:spLocks noChangeArrowheads="1"/>
              </p:cNvSpPr>
              <p:nvPr/>
            </p:nvSpPr>
            <p:spPr bwMode="auto">
              <a:xfrm>
                <a:off x="1169377" y="2236848"/>
                <a:ext cx="862120" cy="414787"/>
              </a:xfrm>
              <a:prstGeom prst="rect">
                <a:avLst/>
              </a:prstGeom>
              <a:noFill/>
              <a:ln w="9525">
                <a:noFill/>
                <a:miter lim="800000"/>
                <a:headEnd/>
                <a:tailEnd/>
              </a:ln>
            </p:spPr>
            <p:txBody>
              <a:bodyPr anchor="ctr"/>
              <a:lstStyle>
                <a:defPPr>
                  <a:defRPr lang="en-US"/>
                </a:defPPr>
                <a:lvl1pPr algn="ctr">
                  <a:lnSpc>
                    <a:spcPct val="90000"/>
                  </a:lnSpc>
                  <a:buClr>
                    <a:srgbClr val="000000"/>
                  </a:buClr>
                  <a:buSzPct val="100000"/>
                  <a:buFont typeface="Times New Roman" pitchFamily="18" charset="0"/>
                  <a:buNone/>
                  <a:defRPr sz="1100">
                    <a:solidFill>
                      <a:schemeClr val="accent3">
                        <a:lumMod val="10000"/>
                      </a:schemeClr>
                    </a:solidFill>
                    <a:cs typeface="Arial" pitchFamily="34" charset="0"/>
                  </a:defRPr>
                </a:lvl1pPr>
              </a:lstStyle>
              <a:p>
                <a:pPr defTabSz="914249"/>
                <a:r>
                  <a:rPr lang="en-US" b="1" dirty="0">
                    <a:solidFill>
                      <a:srgbClr val="FFA100">
                        <a:lumMod val="10000"/>
                      </a:srgbClr>
                    </a:solidFill>
                    <a:latin typeface="Arial Narrow" pitchFamily="34" charset="0"/>
                    <a:sym typeface="Arial" pitchFamily="34" charset="0"/>
                  </a:rPr>
                  <a:t>MPLS</a:t>
                </a:r>
              </a:p>
            </p:txBody>
          </p:sp>
        </p:grpSp>
        <p:grpSp>
          <p:nvGrpSpPr>
            <p:cNvPr id="14" name="Group 13"/>
            <p:cNvGrpSpPr/>
            <p:nvPr/>
          </p:nvGrpSpPr>
          <p:grpSpPr>
            <a:xfrm>
              <a:off x="9682545" y="3605687"/>
              <a:ext cx="2361044" cy="3926373"/>
              <a:chOff x="2262550" y="3354209"/>
              <a:chExt cx="2361044" cy="3569430"/>
            </a:xfrm>
          </p:grpSpPr>
          <p:sp>
            <p:nvSpPr>
              <p:cNvPr id="119" name="Line 5"/>
              <p:cNvSpPr>
                <a:spLocks noChangeShapeType="1"/>
              </p:cNvSpPr>
              <p:nvPr/>
            </p:nvSpPr>
            <p:spPr bwMode="auto">
              <a:xfrm flipV="1">
                <a:off x="2642394" y="4267200"/>
                <a:ext cx="1295400" cy="762000"/>
              </a:xfrm>
              <a:prstGeom prst="line">
                <a:avLst/>
              </a:prstGeom>
              <a:noFill/>
              <a:ln w="38100">
                <a:solidFill>
                  <a:schemeClr val="accent2"/>
                </a:solidFill>
                <a:round/>
                <a:headEnd type="none" w="sm" len="sm"/>
                <a:tailEnd type="none" w="sm" len="sm"/>
              </a:ln>
              <a:effectLst/>
            </p:spPr>
            <p:txBody>
              <a:bodyPr wrap="none" anchor="ctr"/>
              <a:lstStyle/>
              <a:p>
                <a:pPr algn="ctr" defTabSz="914249" eaLnBrk="0" hangingPunct="0">
                  <a:lnSpc>
                    <a:spcPct val="90000"/>
                  </a:lnSpc>
                </a:pPr>
                <a:endParaRPr lang="en-US" sz="1100">
                  <a:solidFill>
                    <a:srgbClr val="000000"/>
                  </a:solidFill>
                  <a:latin typeface="Arial Narrow" pitchFamily="34" charset="0"/>
                </a:endParaRPr>
              </a:p>
            </p:txBody>
          </p:sp>
          <p:sp>
            <p:nvSpPr>
              <p:cNvPr id="120" name="Rectangle 119"/>
              <p:cNvSpPr>
                <a:spLocks noChangeArrowheads="1"/>
              </p:cNvSpPr>
              <p:nvPr/>
            </p:nvSpPr>
            <p:spPr bwMode="auto">
              <a:xfrm>
                <a:off x="3802100" y="3354209"/>
                <a:ext cx="688160"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a:solidFill>
                      <a:srgbClr val="000000"/>
                    </a:solidFill>
                    <a:latin typeface="Arial Narrow" pitchFamily="34" charset="0"/>
                    <a:ea typeface="MS PGothic" pitchFamily="34" charset="-128"/>
                    <a:cs typeface="Calibri" pitchFamily="34" charset="0"/>
                  </a:rPr>
                  <a:t>PE1</a:t>
                </a:r>
              </a:p>
            </p:txBody>
          </p:sp>
          <p:sp>
            <p:nvSpPr>
              <p:cNvPr id="121" name="Rectangle 120"/>
              <p:cNvSpPr>
                <a:spLocks noChangeArrowheads="1"/>
              </p:cNvSpPr>
              <p:nvPr/>
            </p:nvSpPr>
            <p:spPr bwMode="auto">
              <a:xfrm>
                <a:off x="2262550" y="4528868"/>
                <a:ext cx="699560"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err="1">
                    <a:solidFill>
                      <a:srgbClr val="000000"/>
                    </a:solidFill>
                    <a:latin typeface="Arial Narrow" pitchFamily="34" charset="0"/>
                    <a:ea typeface="MS PGothic" pitchFamily="34" charset="-128"/>
                    <a:cs typeface="Calibri" pitchFamily="34" charset="0"/>
                  </a:rPr>
                  <a:t>CE1</a:t>
                </a:r>
                <a:endParaRPr lang="en-US" sz="900" b="1" dirty="0">
                  <a:solidFill>
                    <a:srgbClr val="000000"/>
                  </a:solidFill>
                  <a:latin typeface="Arial Narrow" pitchFamily="34" charset="0"/>
                  <a:ea typeface="MS PGothic" pitchFamily="34" charset="-128"/>
                  <a:cs typeface="Calibri" pitchFamily="34" charset="0"/>
                </a:endParaRPr>
              </a:p>
            </p:txBody>
          </p:sp>
          <p:sp>
            <p:nvSpPr>
              <p:cNvPr id="122" name="Line 5"/>
              <p:cNvSpPr>
                <a:spLocks noChangeShapeType="1"/>
              </p:cNvSpPr>
              <p:nvPr/>
            </p:nvSpPr>
            <p:spPr bwMode="auto">
              <a:xfrm>
                <a:off x="2642394" y="5181600"/>
                <a:ext cx="1447800" cy="914400"/>
              </a:xfrm>
              <a:prstGeom prst="line">
                <a:avLst/>
              </a:prstGeom>
              <a:noFill/>
              <a:ln w="38100">
                <a:solidFill>
                  <a:schemeClr val="accent2"/>
                </a:solidFill>
                <a:round/>
                <a:headEnd type="none" w="sm" len="sm"/>
                <a:tailEnd type="none" w="sm" len="sm"/>
              </a:ln>
              <a:effectLst/>
            </p:spPr>
            <p:txBody>
              <a:bodyPr wrap="none" anchor="ctr"/>
              <a:lstStyle/>
              <a:p>
                <a:pPr algn="ctr" defTabSz="914249" eaLnBrk="0" hangingPunct="0">
                  <a:lnSpc>
                    <a:spcPct val="90000"/>
                  </a:lnSpc>
                </a:pPr>
                <a:endParaRPr lang="en-US" sz="1100">
                  <a:solidFill>
                    <a:srgbClr val="000000"/>
                  </a:solidFill>
                  <a:latin typeface="Arial Narrow" pitchFamily="34" charset="0"/>
                </a:endParaRPr>
              </a:p>
            </p:txBody>
          </p:sp>
          <p:pic>
            <p:nvPicPr>
              <p:cNvPr id="123" name="Picture 27" descr="Router"/>
              <p:cNvPicPr>
                <a:picLocks noChangeAspect="1" noChangeArrowheads="1"/>
              </p:cNvPicPr>
              <p:nvPr/>
            </p:nvPicPr>
            <p:blipFill>
              <a:blip r:embed="rId2" cstate="print"/>
              <a:srcRect/>
              <a:stretch>
                <a:fillRect/>
              </a:stretch>
            </p:blipFill>
            <p:spPr bwMode="auto">
              <a:xfrm>
                <a:off x="2337594" y="4894101"/>
                <a:ext cx="626417" cy="439899"/>
              </a:xfrm>
              <a:prstGeom prst="rect">
                <a:avLst/>
              </a:prstGeom>
              <a:noFill/>
            </p:spPr>
          </p:pic>
          <p:grpSp>
            <p:nvGrpSpPr>
              <p:cNvPr id="124" name="Group 81"/>
              <p:cNvGrpSpPr>
                <a:grpSpLocks/>
              </p:cNvGrpSpPr>
              <p:nvPr/>
            </p:nvGrpSpPr>
            <p:grpSpPr bwMode="auto">
              <a:xfrm>
                <a:off x="3709194" y="5410200"/>
                <a:ext cx="914400" cy="990600"/>
                <a:chOff x="1828800" y="2952001"/>
                <a:chExt cx="838200" cy="934199"/>
              </a:xfrm>
              <a:effectLst>
                <a:reflection blurRad="6350" stA="30000" endA="300" endPos="50000" dir="5400000" sy="-100000" algn="bl" rotWithShape="0"/>
              </a:effectLst>
            </p:grpSpPr>
            <p:sp>
              <p:nvSpPr>
                <p:cNvPr id="175" name="AutoShape 6"/>
                <p:cNvSpPr>
                  <a:spLocks noChangeAspect="1" noChangeArrowheads="1" noTextEdit="1"/>
                </p:cNvSpPr>
                <p:nvPr/>
              </p:nvSpPr>
              <p:spPr bwMode="auto">
                <a:xfrm>
                  <a:off x="1828800" y="2952001"/>
                  <a:ext cx="838200" cy="934199"/>
                </a:xfrm>
                <a:prstGeom prst="rect">
                  <a:avLst/>
                </a:prstGeom>
                <a:noFill/>
                <a:ln w="9525">
                  <a:noFill/>
                  <a:miter lim="800000"/>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6" name="Freeform 7"/>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78AA"/>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7" name="Freeform 8"/>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8" name="Freeform 9"/>
                <p:cNvSpPr>
                  <a:spLocks/>
                </p:cNvSpPr>
                <p:nvPr/>
              </p:nvSpPr>
              <p:spPr bwMode="auto">
                <a:xfrm>
                  <a:off x="1834351" y="3107701"/>
                  <a:ext cx="828486" cy="631449"/>
                </a:xfrm>
                <a:custGeom>
                  <a:avLst/>
                  <a:gdLst>
                    <a:gd name="T0" fmla="*/ 0 w 597"/>
                    <a:gd name="T1" fmla="*/ 0 h 438"/>
                    <a:gd name="T2" fmla="*/ 0 w 597"/>
                    <a:gd name="T3" fmla="*/ 2147483647 h 438"/>
                    <a:gd name="T4" fmla="*/ 2147483647 w 597"/>
                    <a:gd name="T5" fmla="*/ 2147483647 h 438"/>
                    <a:gd name="T6" fmla="*/ 2147483647 w 597"/>
                    <a:gd name="T7" fmla="*/ 0 h 438"/>
                    <a:gd name="T8" fmla="*/ 0 w 597"/>
                    <a:gd name="T9" fmla="*/ 0 h 438"/>
                    <a:gd name="T10" fmla="*/ 0 w 597"/>
                    <a:gd name="T11" fmla="*/ 0 h 438"/>
                    <a:gd name="T12" fmla="*/ 0 60000 65536"/>
                    <a:gd name="T13" fmla="*/ 0 60000 65536"/>
                    <a:gd name="T14" fmla="*/ 0 60000 65536"/>
                    <a:gd name="T15" fmla="*/ 0 60000 65536"/>
                    <a:gd name="T16" fmla="*/ 0 60000 65536"/>
                    <a:gd name="T17" fmla="*/ 0 60000 65536"/>
                    <a:gd name="T18" fmla="*/ 0 w 597"/>
                    <a:gd name="T19" fmla="*/ 0 h 438"/>
                    <a:gd name="T20" fmla="*/ 597 w 597"/>
                    <a:gd name="T21" fmla="*/ 438 h 438"/>
                  </a:gdLst>
                  <a:ahLst/>
                  <a:cxnLst>
                    <a:cxn ang="T12">
                      <a:pos x="T0" y="T1"/>
                    </a:cxn>
                    <a:cxn ang="T13">
                      <a:pos x="T2" y="T3"/>
                    </a:cxn>
                    <a:cxn ang="T14">
                      <a:pos x="T4" y="T5"/>
                    </a:cxn>
                    <a:cxn ang="T15">
                      <a:pos x="T6" y="T7"/>
                    </a:cxn>
                    <a:cxn ang="T16">
                      <a:pos x="T8" y="T9"/>
                    </a:cxn>
                    <a:cxn ang="T17">
                      <a:pos x="T10" y="T11"/>
                    </a:cxn>
                  </a:cxnLst>
                  <a:rect l="T18" t="T19" r="T20" b="T21"/>
                  <a:pathLst>
                    <a:path w="597" h="438">
                      <a:moveTo>
                        <a:pt x="0" y="0"/>
                      </a:moveTo>
                      <a:lnTo>
                        <a:pt x="0" y="438"/>
                      </a:lnTo>
                      <a:lnTo>
                        <a:pt x="597" y="438"/>
                      </a:lnTo>
                      <a:lnTo>
                        <a:pt x="597" y="0"/>
                      </a:lnTo>
                      <a:lnTo>
                        <a:pt x="0" y="0"/>
                      </a:lnTo>
                      <a:close/>
                    </a:path>
                  </a:pathLst>
                </a:custGeom>
                <a:solidFill>
                  <a:srgbClr val="0078AA"/>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9" name="Freeform 10"/>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B4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0" name="Freeform 11"/>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1" name="Freeform 12"/>
                <p:cNvSpPr>
                  <a:spLocks/>
                </p:cNvSpPr>
                <p:nvPr/>
              </p:nvSpPr>
              <p:spPr bwMode="auto">
                <a:xfrm>
                  <a:off x="2260390" y="2996693"/>
                  <a:ext cx="271999" cy="96592"/>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2" name="Freeform 13"/>
                <p:cNvSpPr>
                  <a:spLocks/>
                </p:cNvSpPr>
                <p:nvPr/>
              </p:nvSpPr>
              <p:spPr bwMode="auto">
                <a:xfrm>
                  <a:off x="1962024" y="3110584"/>
                  <a:ext cx="271999" cy="96592"/>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3" name="Freeform 14"/>
                <p:cNvSpPr>
                  <a:spLocks/>
                </p:cNvSpPr>
                <p:nvPr/>
              </p:nvSpPr>
              <p:spPr bwMode="auto">
                <a:xfrm>
                  <a:off x="1977289" y="2993809"/>
                  <a:ext cx="271999" cy="96592"/>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4" name="Freeform 15"/>
                <p:cNvSpPr>
                  <a:spLocks/>
                </p:cNvSpPr>
                <p:nvPr/>
              </p:nvSpPr>
              <p:spPr bwMode="auto">
                <a:xfrm>
                  <a:off x="2250675" y="3117792"/>
                  <a:ext cx="271999" cy="95150"/>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5" name="Freeform 16"/>
                <p:cNvSpPr>
                  <a:spLocks/>
                </p:cNvSpPr>
                <p:nvPr/>
              </p:nvSpPr>
              <p:spPr bwMode="auto">
                <a:xfrm>
                  <a:off x="2264553" y="3002459"/>
                  <a:ext cx="271999" cy="95150"/>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6" name="Freeform 17"/>
                <p:cNvSpPr>
                  <a:spLocks/>
                </p:cNvSpPr>
                <p:nvPr/>
              </p:nvSpPr>
              <p:spPr bwMode="auto">
                <a:xfrm>
                  <a:off x="1966187" y="3116351"/>
                  <a:ext cx="273386" cy="95150"/>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7" name="Freeform 18"/>
                <p:cNvSpPr>
                  <a:spLocks/>
                </p:cNvSpPr>
                <p:nvPr/>
              </p:nvSpPr>
              <p:spPr bwMode="auto">
                <a:xfrm>
                  <a:off x="1981452" y="2999576"/>
                  <a:ext cx="273386" cy="95150"/>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8" name="Freeform 19"/>
                <p:cNvSpPr>
                  <a:spLocks/>
                </p:cNvSpPr>
                <p:nvPr/>
              </p:nvSpPr>
              <p:spPr bwMode="auto">
                <a:xfrm>
                  <a:off x="2256226" y="3122117"/>
                  <a:ext cx="271999" cy="96592"/>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89" name="Line 20"/>
                <p:cNvSpPr>
                  <a:spLocks noChangeShapeType="1"/>
                </p:cNvSpPr>
                <p:nvPr/>
              </p:nvSpPr>
              <p:spPr bwMode="auto">
                <a:xfrm>
                  <a:off x="1835739" y="3107701"/>
                  <a:ext cx="0" cy="628566"/>
                </a:xfrm>
                <a:prstGeom prst="line">
                  <a:avLst/>
                </a:prstGeom>
                <a:noFill/>
                <a:ln w="4763" cap="sq">
                  <a:solidFill>
                    <a:srgbClr val="AAE6FF"/>
                  </a:solidFill>
                  <a:bevel/>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0" name="Line 38"/>
                <p:cNvSpPr>
                  <a:spLocks noChangeShapeType="1"/>
                </p:cNvSpPr>
                <p:nvPr/>
              </p:nvSpPr>
              <p:spPr bwMode="auto">
                <a:xfrm>
                  <a:off x="2662837" y="3107701"/>
                  <a:ext cx="0" cy="628566"/>
                </a:xfrm>
                <a:prstGeom prst="line">
                  <a:avLst/>
                </a:prstGeom>
                <a:noFill/>
                <a:ln w="4763" cap="sq">
                  <a:solidFill>
                    <a:srgbClr val="AAE6FF"/>
                  </a:solidFill>
                  <a:bevel/>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grpSp>
              <p:nvGrpSpPr>
                <p:cNvPr id="191" name="Group 119"/>
                <p:cNvGrpSpPr>
                  <a:grpSpLocks noChangeAspect="1"/>
                </p:cNvGrpSpPr>
                <p:nvPr/>
              </p:nvGrpSpPr>
              <p:grpSpPr bwMode="auto">
                <a:xfrm>
                  <a:off x="2015994" y="3353013"/>
                  <a:ext cx="450372" cy="381034"/>
                  <a:chOff x="3062" y="2021"/>
                  <a:chExt cx="361" cy="317"/>
                </a:xfrm>
              </p:grpSpPr>
              <p:sp>
                <p:nvSpPr>
                  <p:cNvPr id="192" name="Line 88"/>
                  <p:cNvSpPr>
                    <a:spLocks noChangeShapeType="1"/>
                  </p:cNvSpPr>
                  <p:nvPr/>
                </p:nvSpPr>
                <p:spPr bwMode="auto">
                  <a:xfrm>
                    <a:off x="3096" y="2088"/>
                    <a:ext cx="327"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3" name="Line 89"/>
                  <p:cNvSpPr>
                    <a:spLocks noChangeShapeType="1"/>
                  </p:cNvSpPr>
                  <p:nvPr/>
                </p:nvSpPr>
                <p:spPr bwMode="auto">
                  <a:xfrm>
                    <a:off x="3080" y="2187"/>
                    <a:ext cx="329"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4" name="Line 90"/>
                  <p:cNvSpPr>
                    <a:spLocks noChangeShapeType="1"/>
                  </p:cNvSpPr>
                  <p:nvPr/>
                </p:nvSpPr>
                <p:spPr bwMode="auto">
                  <a:xfrm>
                    <a:off x="3066" y="2282"/>
                    <a:ext cx="327"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5" name="Line 91"/>
                  <p:cNvSpPr>
                    <a:spLocks noChangeShapeType="1"/>
                  </p:cNvSpPr>
                  <p:nvPr/>
                </p:nvSpPr>
                <p:spPr bwMode="auto">
                  <a:xfrm flipV="1">
                    <a:off x="3111" y="2028"/>
                    <a:ext cx="67" cy="310"/>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6" name="Line 92"/>
                  <p:cNvSpPr>
                    <a:spLocks noChangeShapeType="1"/>
                  </p:cNvSpPr>
                  <p:nvPr/>
                </p:nvSpPr>
                <p:spPr bwMode="auto">
                  <a:xfrm flipV="1">
                    <a:off x="3320" y="2028"/>
                    <a:ext cx="68" cy="310"/>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7" name="Line 93"/>
                  <p:cNvSpPr>
                    <a:spLocks noChangeShapeType="1"/>
                  </p:cNvSpPr>
                  <p:nvPr/>
                </p:nvSpPr>
                <p:spPr bwMode="auto">
                  <a:xfrm flipV="1">
                    <a:off x="3216" y="2025"/>
                    <a:ext cx="67" cy="31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8" name="Freeform 94"/>
                  <p:cNvSpPr>
                    <a:spLocks/>
                  </p:cNvSpPr>
                  <p:nvPr/>
                </p:nvSpPr>
                <p:spPr bwMode="auto">
                  <a:xfrm>
                    <a:off x="3139" y="2070"/>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99" name="Freeform 95"/>
                  <p:cNvSpPr>
                    <a:spLocks/>
                  </p:cNvSpPr>
                  <p:nvPr/>
                </p:nvSpPr>
                <p:spPr bwMode="auto">
                  <a:xfrm>
                    <a:off x="3245" y="2065"/>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0" name="Freeform 96"/>
                  <p:cNvSpPr>
                    <a:spLocks/>
                  </p:cNvSpPr>
                  <p:nvPr/>
                </p:nvSpPr>
                <p:spPr bwMode="auto">
                  <a:xfrm>
                    <a:off x="3351" y="2073"/>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1" name="Freeform 97"/>
                  <p:cNvSpPr>
                    <a:spLocks/>
                  </p:cNvSpPr>
                  <p:nvPr/>
                </p:nvSpPr>
                <p:spPr bwMode="auto">
                  <a:xfrm>
                    <a:off x="3115" y="2171"/>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2" name="Freeform 98"/>
                  <p:cNvSpPr>
                    <a:spLocks/>
                  </p:cNvSpPr>
                  <p:nvPr/>
                </p:nvSpPr>
                <p:spPr bwMode="auto">
                  <a:xfrm>
                    <a:off x="3221" y="2174"/>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3" name="Freeform 99"/>
                  <p:cNvSpPr>
                    <a:spLocks/>
                  </p:cNvSpPr>
                  <p:nvPr/>
                </p:nvSpPr>
                <p:spPr bwMode="auto">
                  <a:xfrm>
                    <a:off x="3327" y="2169"/>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4" name="Freeform 100"/>
                  <p:cNvSpPr>
                    <a:spLocks/>
                  </p:cNvSpPr>
                  <p:nvPr/>
                </p:nvSpPr>
                <p:spPr bwMode="auto">
                  <a:xfrm>
                    <a:off x="3094" y="2267"/>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5" name="Freeform 101"/>
                  <p:cNvSpPr>
                    <a:spLocks/>
                  </p:cNvSpPr>
                  <p:nvPr/>
                </p:nvSpPr>
                <p:spPr bwMode="auto">
                  <a:xfrm>
                    <a:off x="3200" y="2268"/>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6" name="Freeform 102"/>
                  <p:cNvSpPr>
                    <a:spLocks/>
                  </p:cNvSpPr>
                  <p:nvPr/>
                </p:nvSpPr>
                <p:spPr bwMode="auto">
                  <a:xfrm>
                    <a:off x="3306" y="2268"/>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7" name="Line 103"/>
                  <p:cNvSpPr>
                    <a:spLocks noChangeShapeType="1"/>
                  </p:cNvSpPr>
                  <p:nvPr/>
                </p:nvSpPr>
                <p:spPr bwMode="auto">
                  <a:xfrm>
                    <a:off x="3092" y="2084"/>
                    <a:ext cx="327"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8" name="Line 104"/>
                  <p:cNvSpPr>
                    <a:spLocks noChangeShapeType="1"/>
                  </p:cNvSpPr>
                  <p:nvPr/>
                </p:nvSpPr>
                <p:spPr bwMode="auto">
                  <a:xfrm>
                    <a:off x="3076" y="2183"/>
                    <a:ext cx="329"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09" name="Line 105"/>
                  <p:cNvSpPr>
                    <a:spLocks noChangeShapeType="1"/>
                  </p:cNvSpPr>
                  <p:nvPr/>
                </p:nvSpPr>
                <p:spPr bwMode="auto">
                  <a:xfrm>
                    <a:off x="3062" y="2278"/>
                    <a:ext cx="327"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0" name="Line 106"/>
                  <p:cNvSpPr>
                    <a:spLocks noChangeShapeType="1"/>
                  </p:cNvSpPr>
                  <p:nvPr/>
                </p:nvSpPr>
                <p:spPr bwMode="auto">
                  <a:xfrm flipV="1">
                    <a:off x="3107" y="2024"/>
                    <a:ext cx="67" cy="310"/>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1" name="Line 107"/>
                  <p:cNvSpPr>
                    <a:spLocks noChangeAspect="1" noChangeShapeType="1"/>
                  </p:cNvSpPr>
                  <p:nvPr/>
                </p:nvSpPr>
                <p:spPr bwMode="auto">
                  <a:xfrm flipV="1">
                    <a:off x="3316" y="2024"/>
                    <a:ext cx="68" cy="310"/>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2" name="Line 108"/>
                  <p:cNvSpPr>
                    <a:spLocks noChangeShapeType="1"/>
                  </p:cNvSpPr>
                  <p:nvPr/>
                </p:nvSpPr>
                <p:spPr bwMode="auto">
                  <a:xfrm flipV="1">
                    <a:off x="3212" y="2021"/>
                    <a:ext cx="67" cy="31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3" name="Freeform 109"/>
                  <p:cNvSpPr>
                    <a:spLocks/>
                  </p:cNvSpPr>
                  <p:nvPr/>
                </p:nvSpPr>
                <p:spPr bwMode="auto">
                  <a:xfrm>
                    <a:off x="3135" y="2066"/>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4" name="Freeform 110"/>
                  <p:cNvSpPr>
                    <a:spLocks/>
                  </p:cNvSpPr>
                  <p:nvPr/>
                </p:nvSpPr>
                <p:spPr bwMode="auto">
                  <a:xfrm>
                    <a:off x="3241" y="2061"/>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5" name="Freeform 111"/>
                  <p:cNvSpPr>
                    <a:spLocks/>
                  </p:cNvSpPr>
                  <p:nvPr/>
                </p:nvSpPr>
                <p:spPr bwMode="auto">
                  <a:xfrm>
                    <a:off x="3347" y="2069"/>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6" name="Freeform 112"/>
                  <p:cNvSpPr>
                    <a:spLocks/>
                  </p:cNvSpPr>
                  <p:nvPr/>
                </p:nvSpPr>
                <p:spPr bwMode="auto">
                  <a:xfrm>
                    <a:off x="3111" y="2167"/>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7" name="Freeform 113"/>
                  <p:cNvSpPr>
                    <a:spLocks/>
                  </p:cNvSpPr>
                  <p:nvPr/>
                </p:nvSpPr>
                <p:spPr bwMode="auto">
                  <a:xfrm>
                    <a:off x="3217" y="2170"/>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8" name="Freeform 114"/>
                  <p:cNvSpPr>
                    <a:spLocks/>
                  </p:cNvSpPr>
                  <p:nvPr/>
                </p:nvSpPr>
                <p:spPr bwMode="auto">
                  <a:xfrm>
                    <a:off x="3323" y="2165"/>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19" name="Freeform 115"/>
                  <p:cNvSpPr>
                    <a:spLocks/>
                  </p:cNvSpPr>
                  <p:nvPr/>
                </p:nvSpPr>
                <p:spPr bwMode="auto">
                  <a:xfrm>
                    <a:off x="3090" y="2263"/>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20" name="Freeform 116"/>
                  <p:cNvSpPr>
                    <a:spLocks/>
                  </p:cNvSpPr>
                  <p:nvPr/>
                </p:nvSpPr>
                <p:spPr bwMode="auto">
                  <a:xfrm>
                    <a:off x="3196" y="2264"/>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221" name="Freeform 117"/>
                  <p:cNvSpPr>
                    <a:spLocks/>
                  </p:cNvSpPr>
                  <p:nvPr/>
                </p:nvSpPr>
                <p:spPr bwMode="auto">
                  <a:xfrm>
                    <a:off x="3302" y="2264"/>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grpSp>
          </p:grpSp>
          <p:sp>
            <p:nvSpPr>
              <p:cNvPr id="125" name="Oval 124"/>
              <p:cNvSpPr/>
              <p:nvPr/>
            </p:nvSpPr>
            <p:spPr>
              <a:xfrm>
                <a:off x="3251994" y="4495800"/>
                <a:ext cx="152400" cy="1219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sz="1600">
                  <a:solidFill>
                    <a:srgbClr val="FFFFFF"/>
                  </a:solidFill>
                  <a:latin typeface="Arial Narrow" pitchFamily="34" charset="0"/>
                </a:endParaRPr>
              </a:p>
            </p:txBody>
          </p:sp>
          <p:sp>
            <p:nvSpPr>
              <p:cNvPr id="126" name="Rectangle 8"/>
              <p:cNvSpPr>
                <a:spLocks noChangeArrowheads="1"/>
              </p:cNvSpPr>
              <p:nvPr/>
            </p:nvSpPr>
            <p:spPr bwMode="auto">
              <a:xfrm>
                <a:off x="3799469" y="6553200"/>
                <a:ext cx="688159"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a:solidFill>
                      <a:srgbClr val="000000"/>
                    </a:solidFill>
                    <a:latin typeface="Arial Narrow" pitchFamily="34" charset="0"/>
                    <a:ea typeface="MS PGothic" pitchFamily="34" charset="-128"/>
                    <a:cs typeface="Calibri" pitchFamily="34" charset="0"/>
                  </a:rPr>
                  <a:t>PE2</a:t>
                </a:r>
              </a:p>
            </p:txBody>
          </p:sp>
          <p:grpSp>
            <p:nvGrpSpPr>
              <p:cNvPr id="127" name="Group 81"/>
              <p:cNvGrpSpPr>
                <a:grpSpLocks/>
              </p:cNvGrpSpPr>
              <p:nvPr/>
            </p:nvGrpSpPr>
            <p:grpSpPr bwMode="auto">
              <a:xfrm>
                <a:off x="3709194" y="3733800"/>
                <a:ext cx="914400" cy="990600"/>
                <a:chOff x="1828800" y="2952001"/>
                <a:chExt cx="838200" cy="934199"/>
              </a:xfrm>
              <a:effectLst/>
            </p:grpSpPr>
            <p:sp>
              <p:nvSpPr>
                <p:cNvPr id="128" name="AutoShape 6"/>
                <p:cNvSpPr>
                  <a:spLocks noChangeAspect="1" noChangeArrowheads="1" noTextEdit="1"/>
                </p:cNvSpPr>
                <p:nvPr/>
              </p:nvSpPr>
              <p:spPr bwMode="auto">
                <a:xfrm>
                  <a:off x="1828800" y="2952001"/>
                  <a:ext cx="838200" cy="934199"/>
                </a:xfrm>
                <a:prstGeom prst="rect">
                  <a:avLst/>
                </a:prstGeom>
                <a:noFill/>
                <a:ln w="9525">
                  <a:noFill/>
                  <a:miter lim="800000"/>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29" name="Freeform 7"/>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78AA"/>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0" name="Freeform 8"/>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1" name="Freeform 9"/>
                <p:cNvSpPr>
                  <a:spLocks/>
                </p:cNvSpPr>
                <p:nvPr/>
              </p:nvSpPr>
              <p:spPr bwMode="auto">
                <a:xfrm>
                  <a:off x="1834351" y="3107701"/>
                  <a:ext cx="828486" cy="631449"/>
                </a:xfrm>
                <a:custGeom>
                  <a:avLst/>
                  <a:gdLst>
                    <a:gd name="T0" fmla="*/ 0 w 597"/>
                    <a:gd name="T1" fmla="*/ 0 h 438"/>
                    <a:gd name="T2" fmla="*/ 0 w 597"/>
                    <a:gd name="T3" fmla="*/ 2147483647 h 438"/>
                    <a:gd name="T4" fmla="*/ 2147483647 w 597"/>
                    <a:gd name="T5" fmla="*/ 2147483647 h 438"/>
                    <a:gd name="T6" fmla="*/ 2147483647 w 597"/>
                    <a:gd name="T7" fmla="*/ 0 h 438"/>
                    <a:gd name="T8" fmla="*/ 0 w 597"/>
                    <a:gd name="T9" fmla="*/ 0 h 438"/>
                    <a:gd name="T10" fmla="*/ 0 w 597"/>
                    <a:gd name="T11" fmla="*/ 0 h 438"/>
                    <a:gd name="T12" fmla="*/ 0 60000 65536"/>
                    <a:gd name="T13" fmla="*/ 0 60000 65536"/>
                    <a:gd name="T14" fmla="*/ 0 60000 65536"/>
                    <a:gd name="T15" fmla="*/ 0 60000 65536"/>
                    <a:gd name="T16" fmla="*/ 0 60000 65536"/>
                    <a:gd name="T17" fmla="*/ 0 60000 65536"/>
                    <a:gd name="T18" fmla="*/ 0 w 597"/>
                    <a:gd name="T19" fmla="*/ 0 h 438"/>
                    <a:gd name="T20" fmla="*/ 597 w 597"/>
                    <a:gd name="T21" fmla="*/ 438 h 438"/>
                  </a:gdLst>
                  <a:ahLst/>
                  <a:cxnLst>
                    <a:cxn ang="T12">
                      <a:pos x="T0" y="T1"/>
                    </a:cxn>
                    <a:cxn ang="T13">
                      <a:pos x="T2" y="T3"/>
                    </a:cxn>
                    <a:cxn ang="T14">
                      <a:pos x="T4" y="T5"/>
                    </a:cxn>
                    <a:cxn ang="T15">
                      <a:pos x="T6" y="T7"/>
                    </a:cxn>
                    <a:cxn ang="T16">
                      <a:pos x="T8" y="T9"/>
                    </a:cxn>
                    <a:cxn ang="T17">
                      <a:pos x="T10" y="T11"/>
                    </a:cxn>
                  </a:cxnLst>
                  <a:rect l="T18" t="T19" r="T20" b="T21"/>
                  <a:pathLst>
                    <a:path w="597" h="438">
                      <a:moveTo>
                        <a:pt x="0" y="0"/>
                      </a:moveTo>
                      <a:lnTo>
                        <a:pt x="0" y="438"/>
                      </a:lnTo>
                      <a:lnTo>
                        <a:pt x="597" y="438"/>
                      </a:lnTo>
                      <a:lnTo>
                        <a:pt x="597" y="0"/>
                      </a:lnTo>
                      <a:lnTo>
                        <a:pt x="0" y="0"/>
                      </a:lnTo>
                      <a:close/>
                    </a:path>
                  </a:pathLst>
                </a:custGeom>
                <a:solidFill>
                  <a:srgbClr val="0078AA"/>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2" name="Freeform 10"/>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B4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3" name="Freeform 11"/>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4" name="Freeform 12"/>
                <p:cNvSpPr>
                  <a:spLocks/>
                </p:cNvSpPr>
                <p:nvPr/>
              </p:nvSpPr>
              <p:spPr bwMode="auto">
                <a:xfrm>
                  <a:off x="2260390" y="2996693"/>
                  <a:ext cx="271999" cy="96592"/>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5" name="Freeform 13"/>
                <p:cNvSpPr>
                  <a:spLocks/>
                </p:cNvSpPr>
                <p:nvPr/>
              </p:nvSpPr>
              <p:spPr bwMode="auto">
                <a:xfrm>
                  <a:off x="1962024" y="3110584"/>
                  <a:ext cx="271999" cy="96592"/>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6" name="Freeform 14"/>
                <p:cNvSpPr>
                  <a:spLocks/>
                </p:cNvSpPr>
                <p:nvPr/>
              </p:nvSpPr>
              <p:spPr bwMode="auto">
                <a:xfrm>
                  <a:off x="1977289" y="2993809"/>
                  <a:ext cx="271999" cy="96592"/>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7" name="Freeform 15"/>
                <p:cNvSpPr>
                  <a:spLocks/>
                </p:cNvSpPr>
                <p:nvPr/>
              </p:nvSpPr>
              <p:spPr bwMode="auto">
                <a:xfrm>
                  <a:off x="2250675" y="3117792"/>
                  <a:ext cx="271999" cy="95150"/>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8" name="Freeform 16"/>
                <p:cNvSpPr>
                  <a:spLocks/>
                </p:cNvSpPr>
                <p:nvPr/>
              </p:nvSpPr>
              <p:spPr bwMode="auto">
                <a:xfrm>
                  <a:off x="2264553" y="3002459"/>
                  <a:ext cx="271999" cy="95150"/>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39" name="Freeform 17"/>
                <p:cNvSpPr>
                  <a:spLocks/>
                </p:cNvSpPr>
                <p:nvPr/>
              </p:nvSpPr>
              <p:spPr bwMode="auto">
                <a:xfrm>
                  <a:off x="1966187" y="3116351"/>
                  <a:ext cx="273386" cy="95150"/>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0" name="Freeform 18"/>
                <p:cNvSpPr>
                  <a:spLocks/>
                </p:cNvSpPr>
                <p:nvPr/>
              </p:nvSpPr>
              <p:spPr bwMode="auto">
                <a:xfrm>
                  <a:off x="1981452" y="2999576"/>
                  <a:ext cx="273386" cy="95150"/>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1" name="Freeform 19"/>
                <p:cNvSpPr>
                  <a:spLocks/>
                </p:cNvSpPr>
                <p:nvPr/>
              </p:nvSpPr>
              <p:spPr bwMode="auto">
                <a:xfrm>
                  <a:off x="2256226" y="3122117"/>
                  <a:ext cx="271999" cy="96592"/>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2" name="Line 20"/>
                <p:cNvSpPr>
                  <a:spLocks noChangeShapeType="1"/>
                </p:cNvSpPr>
                <p:nvPr/>
              </p:nvSpPr>
              <p:spPr bwMode="auto">
                <a:xfrm>
                  <a:off x="1835739" y="3107701"/>
                  <a:ext cx="0" cy="628566"/>
                </a:xfrm>
                <a:prstGeom prst="line">
                  <a:avLst/>
                </a:prstGeom>
                <a:noFill/>
                <a:ln w="4763" cap="sq">
                  <a:solidFill>
                    <a:srgbClr val="AAE6FF"/>
                  </a:solidFill>
                  <a:bevel/>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3" name="Line 38"/>
                <p:cNvSpPr>
                  <a:spLocks noChangeShapeType="1"/>
                </p:cNvSpPr>
                <p:nvPr/>
              </p:nvSpPr>
              <p:spPr bwMode="auto">
                <a:xfrm>
                  <a:off x="2662837" y="3107701"/>
                  <a:ext cx="0" cy="628566"/>
                </a:xfrm>
                <a:prstGeom prst="line">
                  <a:avLst/>
                </a:prstGeom>
                <a:noFill/>
                <a:ln w="4763" cap="sq">
                  <a:solidFill>
                    <a:srgbClr val="AAE6FF"/>
                  </a:solidFill>
                  <a:bevel/>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grpSp>
              <p:nvGrpSpPr>
                <p:cNvPr id="144" name="Group 119"/>
                <p:cNvGrpSpPr>
                  <a:grpSpLocks noChangeAspect="1"/>
                </p:cNvGrpSpPr>
                <p:nvPr/>
              </p:nvGrpSpPr>
              <p:grpSpPr bwMode="auto">
                <a:xfrm>
                  <a:off x="2015994" y="3353013"/>
                  <a:ext cx="450372" cy="381034"/>
                  <a:chOff x="3062" y="2021"/>
                  <a:chExt cx="361" cy="317"/>
                </a:xfrm>
              </p:grpSpPr>
              <p:sp>
                <p:nvSpPr>
                  <p:cNvPr id="145" name="Line 88"/>
                  <p:cNvSpPr>
                    <a:spLocks noChangeShapeType="1"/>
                  </p:cNvSpPr>
                  <p:nvPr/>
                </p:nvSpPr>
                <p:spPr bwMode="auto">
                  <a:xfrm>
                    <a:off x="3096" y="2088"/>
                    <a:ext cx="327"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6" name="Line 89"/>
                  <p:cNvSpPr>
                    <a:spLocks noChangeShapeType="1"/>
                  </p:cNvSpPr>
                  <p:nvPr/>
                </p:nvSpPr>
                <p:spPr bwMode="auto">
                  <a:xfrm>
                    <a:off x="3080" y="2187"/>
                    <a:ext cx="329"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7" name="Line 90"/>
                  <p:cNvSpPr>
                    <a:spLocks noChangeShapeType="1"/>
                  </p:cNvSpPr>
                  <p:nvPr/>
                </p:nvSpPr>
                <p:spPr bwMode="auto">
                  <a:xfrm>
                    <a:off x="3066" y="2282"/>
                    <a:ext cx="327" cy="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8" name="Line 91"/>
                  <p:cNvSpPr>
                    <a:spLocks noChangeShapeType="1"/>
                  </p:cNvSpPr>
                  <p:nvPr/>
                </p:nvSpPr>
                <p:spPr bwMode="auto">
                  <a:xfrm flipV="1">
                    <a:off x="3111" y="2028"/>
                    <a:ext cx="67" cy="310"/>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49" name="Line 92"/>
                  <p:cNvSpPr>
                    <a:spLocks noChangeShapeType="1"/>
                  </p:cNvSpPr>
                  <p:nvPr/>
                </p:nvSpPr>
                <p:spPr bwMode="auto">
                  <a:xfrm flipV="1">
                    <a:off x="3320" y="2028"/>
                    <a:ext cx="68" cy="310"/>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0" name="Line 93"/>
                  <p:cNvSpPr>
                    <a:spLocks noChangeShapeType="1"/>
                  </p:cNvSpPr>
                  <p:nvPr/>
                </p:nvSpPr>
                <p:spPr bwMode="auto">
                  <a:xfrm flipV="1">
                    <a:off x="3216" y="2025"/>
                    <a:ext cx="67" cy="311"/>
                  </a:xfrm>
                  <a:prstGeom prst="line">
                    <a:avLst/>
                  </a:prstGeom>
                  <a:noFill/>
                  <a:ln w="17463">
                    <a:solidFill>
                      <a:srgbClr val="000000"/>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1" name="Freeform 94"/>
                  <p:cNvSpPr>
                    <a:spLocks/>
                  </p:cNvSpPr>
                  <p:nvPr/>
                </p:nvSpPr>
                <p:spPr bwMode="auto">
                  <a:xfrm>
                    <a:off x="3139" y="2070"/>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2" name="Freeform 95"/>
                  <p:cNvSpPr>
                    <a:spLocks/>
                  </p:cNvSpPr>
                  <p:nvPr/>
                </p:nvSpPr>
                <p:spPr bwMode="auto">
                  <a:xfrm>
                    <a:off x="3245" y="2065"/>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3" name="Freeform 96"/>
                  <p:cNvSpPr>
                    <a:spLocks/>
                  </p:cNvSpPr>
                  <p:nvPr/>
                </p:nvSpPr>
                <p:spPr bwMode="auto">
                  <a:xfrm>
                    <a:off x="3351" y="2073"/>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4" name="Freeform 97"/>
                  <p:cNvSpPr>
                    <a:spLocks/>
                  </p:cNvSpPr>
                  <p:nvPr/>
                </p:nvSpPr>
                <p:spPr bwMode="auto">
                  <a:xfrm>
                    <a:off x="3115" y="2171"/>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5" name="Freeform 98"/>
                  <p:cNvSpPr>
                    <a:spLocks/>
                  </p:cNvSpPr>
                  <p:nvPr/>
                </p:nvSpPr>
                <p:spPr bwMode="auto">
                  <a:xfrm>
                    <a:off x="3221" y="2174"/>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6" name="Freeform 99"/>
                  <p:cNvSpPr>
                    <a:spLocks/>
                  </p:cNvSpPr>
                  <p:nvPr/>
                </p:nvSpPr>
                <p:spPr bwMode="auto">
                  <a:xfrm>
                    <a:off x="3327" y="2169"/>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7" name="Freeform 100"/>
                  <p:cNvSpPr>
                    <a:spLocks/>
                  </p:cNvSpPr>
                  <p:nvPr/>
                </p:nvSpPr>
                <p:spPr bwMode="auto">
                  <a:xfrm>
                    <a:off x="3094" y="2267"/>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8" name="Freeform 101"/>
                  <p:cNvSpPr>
                    <a:spLocks/>
                  </p:cNvSpPr>
                  <p:nvPr/>
                </p:nvSpPr>
                <p:spPr bwMode="auto">
                  <a:xfrm>
                    <a:off x="3200" y="2268"/>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59" name="Freeform 102"/>
                  <p:cNvSpPr>
                    <a:spLocks/>
                  </p:cNvSpPr>
                  <p:nvPr/>
                </p:nvSpPr>
                <p:spPr bwMode="auto">
                  <a:xfrm>
                    <a:off x="3306" y="2268"/>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0" name="Line 103"/>
                  <p:cNvSpPr>
                    <a:spLocks noChangeShapeType="1"/>
                  </p:cNvSpPr>
                  <p:nvPr/>
                </p:nvSpPr>
                <p:spPr bwMode="auto">
                  <a:xfrm>
                    <a:off x="3092" y="2084"/>
                    <a:ext cx="327"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1" name="Line 104"/>
                  <p:cNvSpPr>
                    <a:spLocks noChangeShapeType="1"/>
                  </p:cNvSpPr>
                  <p:nvPr/>
                </p:nvSpPr>
                <p:spPr bwMode="auto">
                  <a:xfrm>
                    <a:off x="3076" y="2183"/>
                    <a:ext cx="329"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2" name="Line 105"/>
                  <p:cNvSpPr>
                    <a:spLocks noChangeShapeType="1"/>
                  </p:cNvSpPr>
                  <p:nvPr/>
                </p:nvSpPr>
                <p:spPr bwMode="auto">
                  <a:xfrm>
                    <a:off x="3062" y="2278"/>
                    <a:ext cx="327" cy="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3" name="Line 106"/>
                  <p:cNvSpPr>
                    <a:spLocks noChangeShapeType="1"/>
                  </p:cNvSpPr>
                  <p:nvPr/>
                </p:nvSpPr>
                <p:spPr bwMode="auto">
                  <a:xfrm flipV="1">
                    <a:off x="3107" y="2024"/>
                    <a:ext cx="67" cy="310"/>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4" name="Line 107"/>
                  <p:cNvSpPr>
                    <a:spLocks noChangeAspect="1" noChangeShapeType="1"/>
                  </p:cNvSpPr>
                  <p:nvPr/>
                </p:nvSpPr>
                <p:spPr bwMode="auto">
                  <a:xfrm flipV="1">
                    <a:off x="3316" y="2024"/>
                    <a:ext cx="68" cy="310"/>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5" name="Line 108"/>
                  <p:cNvSpPr>
                    <a:spLocks noChangeShapeType="1"/>
                  </p:cNvSpPr>
                  <p:nvPr/>
                </p:nvSpPr>
                <p:spPr bwMode="auto">
                  <a:xfrm flipV="1">
                    <a:off x="3212" y="2021"/>
                    <a:ext cx="67" cy="311"/>
                  </a:xfrm>
                  <a:prstGeom prst="line">
                    <a:avLst/>
                  </a:prstGeom>
                  <a:noFill/>
                  <a:ln w="17463">
                    <a:solidFill>
                      <a:srgbClr val="FFFFFF"/>
                    </a:solid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6" name="Freeform 109"/>
                  <p:cNvSpPr>
                    <a:spLocks/>
                  </p:cNvSpPr>
                  <p:nvPr/>
                </p:nvSpPr>
                <p:spPr bwMode="auto">
                  <a:xfrm>
                    <a:off x="3135" y="2066"/>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7" name="Freeform 110"/>
                  <p:cNvSpPr>
                    <a:spLocks/>
                  </p:cNvSpPr>
                  <p:nvPr/>
                </p:nvSpPr>
                <p:spPr bwMode="auto">
                  <a:xfrm>
                    <a:off x="3241" y="2061"/>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8" name="Freeform 111"/>
                  <p:cNvSpPr>
                    <a:spLocks/>
                  </p:cNvSpPr>
                  <p:nvPr/>
                </p:nvSpPr>
                <p:spPr bwMode="auto">
                  <a:xfrm>
                    <a:off x="3347" y="2069"/>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69" name="Freeform 112"/>
                  <p:cNvSpPr>
                    <a:spLocks/>
                  </p:cNvSpPr>
                  <p:nvPr/>
                </p:nvSpPr>
                <p:spPr bwMode="auto">
                  <a:xfrm>
                    <a:off x="3111" y="2167"/>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0" name="Freeform 113"/>
                  <p:cNvSpPr>
                    <a:spLocks/>
                  </p:cNvSpPr>
                  <p:nvPr/>
                </p:nvSpPr>
                <p:spPr bwMode="auto">
                  <a:xfrm>
                    <a:off x="3217" y="2170"/>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1" name="Freeform 114"/>
                  <p:cNvSpPr>
                    <a:spLocks/>
                  </p:cNvSpPr>
                  <p:nvPr/>
                </p:nvSpPr>
                <p:spPr bwMode="auto">
                  <a:xfrm>
                    <a:off x="3323" y="2165"/>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2" name="Freeform 115"/>
                  <p:cNvSpPr>
                    <a:spLocks/>
                  </p:cNvSpPr>
                  <p:nvPr/>
                </p:nvSpPr>
                <p:spPr bwMode="auto">
                  <a:xfrm>
                    <a:off x="3090" y="2263"/>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3" name="Freeform 116"/>
                  <p:cNvSpPr>
                    <a:spLocks/>
                  </p:cNvSpPr>
                  <p:nvPr/>
                </p:nvSpPr>
                <p:spPr bwMode="auto">
                  <a:xfrm>
                    <a:off x="3196" y="2264"/>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sp>
                <p:nvSpPr>
                  <p:cNvPr id="174" name="Freeform 117"/>
                  <p:cNvSpPr>
                    <a:spLocks/>
                  </p:cNvSpPr>
                  <p:nvPr/>
                </p:nvSpPr>
                <p:spPr bwMode="auto">
                  <a:xfrm>
                    <a:off x="3302" y="2264"/>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100">
                      <a:solidFill>
                        <a:srgbClr val="000000"/>
                      </a:solidFill>
                      <a:latin typeface="Arial Narrow" pitchFamily="34" charset="0"/>
                      <a:ea typeface="ＭＳ Ｐゴシック" pitchFamily="-108" charset="-128"/>
                      <a:cs typeface="ＭＳ Ｐゴシック" pitchFamily="-108" charset="-128"/>
                    </a:endParaRPr>
                  </a:p>
                </p:txBody>
              </p:sp>
            </p:grpSp>
          </p:grpSp>
        </p:grpSp>
        <p:grpSp>
          <p:nvGrpSpPr>
            <p:cNvPr id="15" name="Group 14"/>
            <p:cNvGrpSpPr/>
            <p:nvPr/>
          </p:nvGrpSpPr>
          <p:grpSpPr>
            <a:xfrm>
              <a:off x="13310394" y="3605687"/>
              <a:ext cx="2257405" cy="3926373"/>
              <a:chOff x="7700189" y="4572000"/>
              <a:chExt cx="2257405" cy="3569430"/>
            </a:xfrm>
          </p:grpSpPr>
          <p:sp>
            <p:nvSpPr>
              <p:cNvPr id="16" name="Line 5"/>
              <p:cNvSpPr>
                <a:spLocks noChangeShapeType="1"/>
              </p:cNvSpPr>
              <p:nvPr/>
            </p:nvSpPr>
            <p:spPr bwMode="auto">
              <a:xfrm flipV="1">
                <a:off x="8281194" y="6400800"/>
                <a:ext cx="1295400" cy="762000"/>
              </a:xfrm>
              <a:prstGeom prst="line">
                <a:avLst/>
              </a:prstGeom>
              <a:noFill/>
              <a:ln w="38100">
                <a:solidFill>
                  <a:schemeClr val="accent2"/>
                </a:solidFill>
                <a:round/>
                <a:headEnd type="none" w="sm" len="sm"/>
                <a:tailEnd type="none" w="sm" len="sm"/>
              </a:ln>
              <a:effectLst/>
            </p:spPr>
            <p:txBody>
              <a:bodyPr wrap="none" anchor="ctr"/>
              <a:lstStyle/>
              <a:p>
                <a:pPr algn="ctr" defTabSz="914249" eaLnBrk="0" hangingPunct="0">
                  <a:lnSpc>
                    <a:spcPct val="90000"/>
                  </a:lnSpc>
                </a:pPr>
                <a:endParaRPr lang="en-US" sz="1300">
                  <a:solidFill>
                    <a:srgbClr val="000000"/>
                  </a:solidFill>
                  <a:latin typeface="Arial" pitchFamily="34" charset="0"/>
                </a:endParaRPr>
              </a:p>
            </p:txBody>
          </p:sp>
          <p:sp>
            <p:nvSpPr>
              <p:cNvPr id="17" name="Rectangle 16"/>
              <p:cNvSpPr>
                <a:spLocks noChangeArrowheads="1"/>
              </p:cNvSpPr>
              <p:nvPr/>
            </p:nvSpPr>
            <p:spPr bwMode="auto">
              <a:xfrm>
                <a:off x="7793094" y="4572000"/>
                <a:ext cx="688160"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err="1">
                    <a:solidFill>
                      <a:srgbClr val="000000"/>
                    </a:solidFill>
                    <a:latin typeface="Arial Narrow" pitchFamily="34" charset="0"/>
                    <a:ea typeface="MS PGothic" pitchFamily="34" charset="-128"/>
                  </a:rPr>
                  <a:t>PE3</a:t>
                </a:r>
                <a:endParaRPr lang="en-US" sz="900" b="1" dirty="0">
                  <a:solidFill>
                    <a:srgbClr val="000000"/>
                  </a:solidFill>
                  <a:latin typeface="Arial Narrow" pitchFamily="34" charset="0"/>
                  <a:ea typeface="MS PGothic" pitchFamily="34" charset="-128"/>
                </a:endParaRPr>
              </a:p>
            </p:txBody>
          </p:sp>
          <p:sp>
            <p:nvSpPr>
              <p:cNvPr id="18" name="Rectangle 17"/>
              <p:cNvSpPr>
                <a:spLocks noChangeArrowheads="1"/>
              </p:cNvSpPr>
              <p:nvPr/>
            </p:nvSpPr>
            <p:spPr bwMode="auto">
              <a:xfrm>
                <a:off x="9256133" y="5746659"/>
                <a:ext cx="699560"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err="1">
                    <a:solidFill>
                      <a:srgbClr val="000000"/>
                    </a:solidFill>
                    <a:latin typeface="Arial Narrow" pitchFamily="34" charset="0"/>
                    <a:ea typeface="MS PGothic" pitchFamily="34" charset="-128"/>
                  </a:rPr>
                  <a:t>CE3</a:t>
                </a:r>
                <a:endParaRPr lang="en-US" sz="900" b="1" dirty="0">
                  <a:solidFill>
                    <a:srgbClr val="000000"/>
                  </a:solidFill>
                  <a:latin typeface="Arial Narrow" pitchFamily="34" charset="0"/>
                  <a:ea typeface="MS PGothic" pitchFamily="34" charset="-128"/>
                </a:endParaRPr>
              </a:p>
            </p:txBody>
          </p:sp>
          <p:sp>
            <p:nvSpPr>
              <p:cNvPr id="19" name="Line 5"/>
              <p:cNvSpPr>
                <a:spLocks noChangeShapeType="1"/>
              </p:cNvSpPr>
              <p:nvPr/>
            </p:nvSpPr>
            <p:spPr bwMode="auto">
              <a:xfrm>
                <a:off x="8204994" y="5410200"/>
                <a:ext cx="1447800" cy="914400"/>
              </a:xfrm>
              <a:prstGeom prst="line">
                <a:avLst/>
              </a:prstGeom>
              <a:noFill/>
              <a:ln w="38100">
                <a:solidFill>
                  <a:schemeClr val="accent2"/>
                </a:solidFill>
                <a:round/>
                <a:headEnd type="none" w="sm" len="sm"/>
                <a:tailEnd type="none" w="sm" len="sm"/>
              </a:ln>
              <a:effectLst/>
            </p:spPr>
            <p:txBody>
              <a:bodyPr wrap="none" anchor="ctr"/>
              <a:lstStyle/>
              <a:p>
                <a:pPr algn="ctr" defTabSz="914249" eaLnBrk="0" hangingPunct="0">
                  <a:lnSpc>
                    <a:spcPct val="90000"/>
                  </a:lnSpc>
                </a:pPr>
                <a:endParaRPr lang="en-US" sz="1300">
                  <a:solidFill>
                    <a:srgbClr val="000000"/>
                  </a:solidFill>
                  <a:latin typeface="Arial" pitchFamily="34" charset="0"/>
                </a:endParaRPr>
              </a:p>
            </p:txBody>
          </p:sp>
          <p:pic>
            <p:nvPicPr>
              <p:cNvPr id="20" name="Picture 27" descr="Router"/>
              <p:cNvPicPr>
                <a:picLocks noChangeAspect="1" noChangeArrowheads="1"/>
              </p:cNvPicPr>
              <p:nvPr/>
            </p:nvPicPr>
            <p:blipFill>
              <a:blip r:embed="rId2" cstate="print"/>
              <a:srcRect/>
              <a:stretch>
                <a:fillRect/>
              </a:stretch>
            </p:blipFill>
            <p:spPr bwMode="auto">
              <a:xfrm>
                <a:off x="9331177" y="6111892"/>
                <a:ext cx="626417" cy="439899"/>
              </a:xfrm>
              <a:prstGeom prst="rect">
                <a:avLst/>
              </a:prstGeom>
              <a:noFill/>
            </p:spPr>
          </p:pic>
          <p:grpSp>
            <p:nvGrpSpPr>
              <p:cNvPr id="21" name="Group 81"/>
              <p:cNvGrpSpPr>
                <a:grpSpLocks/>
              </p:cNvGrpSpPr>
              <p:nvPr/>
            </p:nvGrpSpPr>
            <p:grpSpPr bwMode="auto">
              <a:xfrm>
                <a:off x="7700189" y="6627991"/>
                <a:ext cx="914400" cy="990600"/>
                <a:chOff x="1828800" y="2952001"/>
                <a:chExt cx="838200" cy="934199"/>
              </a:xfrm>
              <a:effectLst>
                <a:reflection blurRad="6350" stA="30000" endA="300" endPos="50000" dir="5400000" sy="-100000" algn="bl" rotWithShape="0"/>
              </a:effectLst>
            </p:grpSpPr>
            <p:sp>
              <p:nvSpPr>
                <p:cNvPr id="72" name="AutoShape 6"/>
                <p:cNvSpPr>
                  <a:spLocks noChangeAspect="1" noChangeArrowheads="1" noTextEdit="1"/>
                </p:cNvSpPr>
                <p:nvPr/>
              </p:nvSpPr>
              <p:spPr bwMode="auto">
                <a:xfrm>
                  <a:off x="1828800" y="2952001"/>
                  <a:ext cx="838200" cy="934199"/>
                </a:xfrm>
                <a:prstGeom prst="rect">
                  <a:avLst/>
                </a:prstGeom>
                <a:noFill/>
                <a:ln w="9525">
                  <a:noFill/>
                  <a:miter lim="800000"/>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3" name="Freeform 7"/>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78AA"/>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4" name="Freeform 8"/>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5" name="Freeform 9"/>
                <p:cNvSpPr>
                  <a:spLocks/>
                </p:cNvSpPr>
                <p:nvPr/>
              </p:nvSpPr>
              <p:spPr bwMode="auto">
                <a:xfrm>
                  <a:off x="1834351" y="3107701"/>
                  <a:ext cx="828486" cy="631449"/>
                </a:xfrm>
                <a:custGeom>
                  <a:avLst/>
                  <a:gdLst>
                    <a:gd name="T0" fmla="*/ 0 w 597"/>
                    <a:gd name="T1" fmla="*/ 0 h 438"/>
                    <a:gd name="T2" fmla="*/ 0 w 597"/>
                    <a:gd name="T3" fmla="*/ 2147483647 h 438"/>
                    <a:gd name="T4" fmla="*/ 2147483647 w 597"/>
                    <a:gd name="T5" fmla="*/ 2147483647 h 438"/>
                    <a:gd name="T6" fmla="*/ 2147483647 w 597"/>
                    <a:gd name="T7" fmla="*/ 0 h 438"/>
                    <a:gd name="T8" fmla="*/ 0 w 597"/>
                    <a:gd name="T9" fmla="*/ 0 h 438"/>
                    <a:gd name="T10" fmla="*/ 0 w 597"/>
                    <a:gd name="T11" fmla="*/ 0 h 438"/>
                    <a:gd name="T12" fmla="*/ 0 60000 65536"/>
                    <a:gd name="T13" fmla="*/ 0 60000 65536"/>
                    <a:gd name="T14" fmla="*/ 0 60000 65536"/>
                    <a:gd name="T15" fmla="*/ 0 60000 65536"/>
                    <a:gd name="T16" fmla="*/ 0 60000 65536"/>
                    <a:gd name="T17" fmla="*/ 0 60000 65536"/>
                    <a:gd name="T18" fmla="*/ 0 w 597"/>
                    <a:gd name="T19" fmla="*/ 0 h 438"/>
                    <a:gd name="T20" fmla="*/ 597 w 597"/>
                    <a:gd name="T21" fmla="*/ 438 h 438"/>
                  </a:gdLst>
                  <a:ahLst/>
                  <a:cxnLst>
                    <a:cxn ang="T12">
                      <a:pos x="T0" y="T1"/>
                    </a:cxn>
                    <a:cxn ang="T13">
                      <a:pos x="T2" y="T3"/>
                    </a:cxn>
                    <a:cxn ang="T14">
                      <a:pos x="T4" y="T5"/>
                    </a:cxn>
                    <a:cxn ang="T15">
                      <a:pos x="T6" y="T7"/>
                    </a:cxn>
                    <a:cxn ang="T16">
                      <a:pos x="T8" y="T9"/>
                    </a:cxn>
                    <a:cxn ang="T17">
                      <a:pos x="T10" y="T11"/>
                    </a:cxn>
                  </a:cxnLst>
                  <a:rect l="T18" t="T19" r="T20" b="T21"/>
                  <a:pathLst>
                    <a:path w="597" h="438">
                      <a:moveTo>
                        <a:pt x="0" y="0"/>
                      </a:moveTo>
                      <a:lnTo>
                        <a:pt x="0" y="438"/>
                      </a:lnTo>
                      <a:lnTo>
                        <a:pt x="597" y="438"/>
                      </a:lnTo>
                      <a:lnTo>
                        <a:pt x="597" y="0"/>
                      </a:lnTo>
                      <a:lnTo>
                        <a:pt x="0" y="0"/>
                      </a:lnTo>
                      <a:close/>
                    </a:path>
                  </a:pathLst>
                </a:custGeom>
                <a:solidFill>
                  <a:srgbClr val="0078AA"/>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6" name="Freeform 10"/>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B4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7" name="Freeform 11"/>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8" name="Freeform 12"/>
                <p:cNvSpPr>
                  <a:spLocks/>
                </p:cNvSpPr>
                <p:nvPr/>
              </p:nvSpPr>
              <p:spPr bwMode="auto">
                <a:xfrm>
                  <a:off x="2260390" y="2996693"/>
                  <a:ext cx="271999" cy="96592"/>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9" name="Freeform 13"/>
                <p:cNvSpPr>
                  <a:spLocks/>
                </p:cNvSpPr>
                <p:nvPr/>
              </p:nvSpPr>
              <p:spPr bwMode="auto">
                <a:xfrm>
                  <a:off x="1962024" y="3110584"/>
                  <a:ext cx="271999" cy="96592"/>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0" name="Freeform 14"/>
                <p:cNvSpPr>
                  <a:spLocks/>
                </p:cNvSpPr>
                <p:nvPr/>
              </p:nvSpPr>
              <p:spPr bwMode="auto">
                <a:xfrm>
                  <a:off x="1977289" y="2993809"/>
                  <a:ext cx="271999" cy="96592"/>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1" name="Freeform 15"/>
                <p:cNvSpPr>
                  <a:spLocks/>
                </p:cNvSpPr>
                <p:nvPr/>
              </p:nvSpPr>
              <p:spPr bwMode="auto">
                <a:xfrm>
                  <a:off x="2250675" y="3117792"/>
                  <a:ext cx="271999" cy="95150"/>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2" name="Freeform 16"/>
                <p:cNvSpPr>
                  <a:spLocks/>
                </p:cNvSpPr>
                <p:nvPr/>
              </p:nvSpPr>
              <p:spPr bwMode="auto">
                <a:xfrm>
                  <a:off x="2264553" y="3002459"/>
                  <a:ext cx="271999" cy="95150"/>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3" name="Freeform 17"/>
                <p:cNvSpPr>
                  <a:spLocks/>
                </p:cNvSpPr>
                <p:nvPr/>
              </p:nvSpPr>
              <p:spPr bwMode="auto">
                <a:xfrm>
                  <a:off x="1966187" y="3116351"/>
                  <a:ext cx="273386" cy="95150"/>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4" name="Freeform 18"/>
                <p:cNvSpPr>
                  <a:spLocks/>
                </p:cNvSpPr>
                <p:nvPr/>
              </p:nvSpPr>
              <p:spPr bwMode="auto">
                <a:xfrm>
                  <a:off x="1981452" y="2999576"/>
                  <a:ext cx="273386" cy="95150"/>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5" name="Freeform 19"/>
                <p:cNvSpPr>
                  <a:spLocks/>
                </p:cNvSpPr>
                <p:nvPr/>
              </p:nvSpPr>
              <p:spPr bwMode="auto">
                <a:xfrm>
                  <a:off x="2256226" y="3122117"/>
                  <a:ext cx="271999" cy="96592"/>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6" name="Line 20"/>
                <p:cNvSpPr>
                  <a:spLocks noChangeShapeType="1"/>
                </p:cNvSpPr>
                <p:nvPr/>
              </p:nvSpPr>
              <p:spPr bwMode="auto">
                <a:xfrm>
                  <a:off x="1835739" y="3107701"/>
                  <a:ext cx="0" cy="628566"/>
                </a:xfrm>
                <a:prstGeom prst="line">
                  <a:avLst/>
                </a:prstGeom>
                <a:noFill/>
                <a:ln w="4763" cap="sq">
                  <a:solidFill>
                    <a:srgbClr val="AAE6FF"/>
                  </a:solidFill>
                  <a:bevel/>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87" name="Line 38"/>
                <p:cNvSpPr>
                  <a:spLocks noChangeShapeType="1"/>
                </p:cNvSpPr>
                <p:nvPr/>
              </p:nvSpPr>
              <p:spPr bwMode="auto">
                <a:xfrm>
                  <a:off x="2662837" y="3107701"/>
                  <a:ext cx="0" cy="628566"/>
                </a:xfrm>
                <a:prstGeom prst="line">
                  <a:avLst/>
                </a:prstGeom>
                <a:noFill/>
                <a:ln w="4763" cap="sq">
                  <a:solidFill>
                    <a:srgbClr val="AAE6FF"/>
                  </a:solidFill>
                  <a:bevel/>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grpSp>
              <p:nvGrpSpPr>
                <p:cNvPr id="88" name="Group 119"/>
                <p:cNvGrpSpPr>
                  <a:grpSpLocks noChangeAspect="1"/>
                </p:cNvGrpSpPr>
                <p:nvPr/>
              </p:nvGrpSpPr>
              <p:grpSpPr bwMode="auto">
                <a:xfrm>
                  <a:off x="2015994" y="3353013"/>
                  <a:ext cx="450372" cy="381034"/>
                  <a:chOff x="3062" y="2021"/>
                  <a:chExt cx="361" cy="317"/>
                </a:xfrm>
              </p:grpSpPr>
              <p:sp>
                <p:nvSpPr>
                  <p:cNvPr id="89" name="Line 88"/>
                  <p:cNvSpPr>
                    <a:spLocks noChangeShapeType="1"/>
                  </p:cNvSpPr>
                  <p:nvPr/>
                </p:nvSpPr>
                <p:spPr bwMode="auto">
                  <a:xfrm>
                    <a:off x="3096" y="2088"/>
                    <a:ext cx="327"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0" name="Line 89"/>
                  <p:cNvSpPr>
                    <a:spLocks noChangeShapeType="1"/>
                  </p:cNvSpPr>
                  <p:nvPr/>
                </p:nvSpPr>
                <p:spPr bwMode="auto">
                  <a:xfrm>
                    <a:off x="3080" y="2187"/>
                    <a:ext cx="329"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1" name="Line 90"/>
                  <p:cNvSpPr>
                    <a:spLocks noChangeShapeType="1"/>
                  </p:cNvSpPr>
                  <p:nvPr/>
                </p:nvSpPr>
                <p:spPr bwMode="auto">
                  <a:xfrm>
                    <a:off x="3066" y="2282"/>
                    <a:ext cx="327"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2" name="Line 91"/>
                  <p:cNvSpPr>
                    <a:spLocks noChangeShapeType="1"/>
                  </p:cNvSpPr>
                  <p:nvPr/>
                </p:nvSpPr>
                <p:spPr bwMode="auto">
                  <a:xfrm flipV="1">
                    <a:off x="3111" y="2028"/>
                    <a:ext cx="67" cy="310"/>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3" name="Line 92"/>
                  <p:cNvSpPr>
                    <a:spLocks noChangeShapeType="1"/>
                  </p:cNvSpPr>
                  <p:nvPr/>
                </p:nvSpPr>
                <p:spPr bwMode="auto">
                  <a:xfrm flipV="1">
                    <a:off x="3320" y="2028"/>
                    <a:ext cx="68" cy="310"/>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4" name="Line 93"/>
                  <p:cNvSpPr>
                    <a:spLocks noChangeShapeType="1"/>
                  </p:cNvSpPr>
                  <p:nvPr/>
                </p:nvSpPr>
                <p:spPr bwMode="auto">
                  <a:xfrm flipV="1">
                    <a:off x="3216" y="2025"/>
                    <a:ext cx="67" cy="31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5" name="Freeform 94"/>
                  <p:cNvSpPr>
                    <a:spLocks/>
                  </p:cNvSpPr>
                  <p:nvPr/>
                </p:nvSpPr>
                <p:spPr bwMode="auto">
                  <a:xfrm>
                    <a:off x="3139" y="2070"/>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6" name="Freeform 95"/>
                  <p:cNvSpPr>
                    <a:spLocks/>
                  </p:cNvSpPr>
                  <p:nvPr/>
                </p:nvSpPr>
                <p:spPr bwMode="auto">
                  <a:xfrm>
                    <a:off x="3245" y="2065"/>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7" name="Freeform 96"/>
                  <p:cNvSpPr>
                    <a:spLocks/>
                  </p:cNvSpPr>
                  <p:nvPr/>
                </p:nvSpPr>
                <p:spPr bwMode="auto">
                  <a:xfrm>
                    <a:off x="3351" y="2073"/>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8" name="Freeform 97"/>
                  <p:cNvSpPr>
                    <a:spLocks/>
                  </p:cNvSpPr>
                  <p:nvPr/>
                </p:nvSpPr>
                <p:spPr bwMode="auto">
                  <a:xfrm>
                    <a:off x="3115" y="2171"/>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99" name="Freeform 98"/>
                  <p:cNvSpPr>
                    <a:spLocks/>
                  </p:cNvSpPr>
                  <p:nvPr/>
                </p:nvSpPr>
                <p:spPr bwMode="auto">
                  <a:xfrm>
                    <a:off x="3221" y="2174"/>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0" name="Freeform 99"/>
                  <p:cNvSpPr>
                    <a:spLocks/>
                  </p:cNvSpPr>
                  <p:nvPr/>
                </p:nvSpPr>
                <p:spPr bwMode="auto">
                  <a:xfrm>
                    <a:off x="3327" y="2169"/>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1" name="Freeform 100"/>
                  <p:cNvSpPr>
                    <a:spLocks/>
                  </p:cNvSpPr>
                  <p:nvPr/>
                </p:nvSpPr>
                <p:spPr bwMode="auto">
                  <a:xfrm>
                    <a:off x="3094" y="2267"/>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2" name="Freeform 101"/>
                  <p:cNvSpPr>
                    <a:spLocks/>
                  </p:cNvSpPr>
                  <p:nvPr/>
                </p:nvSpPr>
                <p:spPr bwMode="auto">
                  <a:xfrm>
                    <a:off x="3200" y="2268"/>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3" name="Freeform 102"/>
                  <p:cNvSpPr>
                    <a:spLocks/>
                  </p:cNvSpPr>
                  <p:nvPr/>
                </p:nvSpPr>
                <p:spPr bwMode="auto">
                  <a:xfrm>
                    <a:off x="3306" y="2268"/>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4" name="Line 103"/>
                  <p:cNvSpPr>
                    <a:spLocks noChangeShapeType="1"/>
                  </p:cNvSpPr>
                  <p:nvPr/>
                </p:nvSpPr>
                <p:spPr bwMode="auto">
                  <a:xfrm>
                    <a:off x="3092" y="2084"/>
                    <a:ext cx="327"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5" name="Line 104"/>
                  <p:cNvSpPr>
                    <a:spLocks noChangeShapeType="1"/>
                  </p:cNvSpPr>
                  <p:nvPr/>
                </p:nvSpPr>
                <p:spPr bwMode="auto">
                  <a:xfrm>
                    <a:off x="3076" y="2183"/>
                    <a:ext cx="329"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6" name="Line 105"/>
                  <p:cNvSpPr>
                    <a:spLocks noChangeShapeType="1"/>
                  </p:cNvSpPr>
                  <p:nvPr/>
                </p:nvSpPr>
                <p:spPr bwMode="auto">
                  <a:xfrm>
                    <a:off x="3062" y="2278"/>
                    <a:ext cx="327"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7" name="Line 106"/>
                  <p:cNvSpPr>
                    <a:spLocks noChangeShapeType="1"/>
                  </p:cNvSpPr>
                  <p:nvPr/>
                </p:nvSpPr>
                <p:spPr bwMode="auto">
                  <a:xfrm flipV="1">
                    <a:off x="3107" y="2024"/>
                    <a:ext cx="67" cy="310"/>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8" name="Line 107"/>
                  <p:cNvSpPr>
                    <a:spLocks noChangeAspect="1" noChangeShapeType="1"/>
                  </p:cNvSpPr>
                  <p:nvPr/>
                </p:nvSpPr>
                <p:spPr bwMode="auto">
                  <a:xfrm flipV="1">
                    <a:off x="3316" y="2024"/>
                    <a:ext cx="68" cy="310"/>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09" name="Line 108"/>
                  <p:cNvSpPr>
                    <a:spLocks noChangeShapeType="1"/>
                  </p:cNvSpPr>
                  <p:nvPr/>
                </p:nvSpPr>
                <p:spPr bwMode="auto">
                  <a:xfrm flipV="1">
                    <a:off x="3212" y="2021"/>
                    <a:ext cx="67" cy="31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0" name="Freeform 109"/>
                  <p:cNvSpPr>
                    <a:spLocks/>
                  </p:cNvSpPr>
                  <p:nvPr/>
                </p:nvSpPr>
                <p:spPr bwMode="auto">
                  <a:xfrm>
                    <a:off x="3135" y="2066"/>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1" name="Freeform 110"/>
                  <p:cNvSpPr>
                    <a:spLocks/>
                  </p:cNvSpPr>
                  <p:nvPr/>
                </p:nvSpPr>
                <p:spPr bwMode="auto">
                  <a:xfrm>
                    <a:off x="3241" y="2061"/>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2" name="Freeform 111"/>
                  <p:cNvSpPr>
                    <a:spLocks/>
                  </p:cNvSpPr>
                  <p:nvPr/>
                </p:nvSpPr>
                <p:spPr bwMode="auto">
                  <a:xfrm>
                    <a:off x="3347" y="2069"/>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3" name="Freeform 112"/>
                  <p:cNvSpPr>
                    <a:spLocks/>
                  </p:cNvSpPr>
                  <p:nvPr/>
                </p:nvSpPr>
                <p:spPr bwMode="auto">
                  <a:xfrm>
                    <a:off x="3111" y="2167"/>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4" name="Freeform 113"/>
                  <p:cNvSpPr>
                    <a:spLocks/>
                  </p:cNvSpPr>
                  <p:nvPr/>
                </p:nvSpPr>
                <p:spPr bwMode="auto">
                  <a:xfrm>
                    <a:off x="3217" y="2170"/>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5" name="Freeform 114"/>
                  <p:cNvSpPr>
                    <a:spLocks/>
                  </p:cNvSpPr>
                  <p:nvPr/>
                </p:nvSpPr>
                <p:spPr bwMode="auto">
                  <a:xfrm>
                    <a:off x="3323" y="2165"/>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6" name="Freeform 115"/>
                  <p:cNvSpPr>
                    <a:spLocks/>
                  </p:cNvSpPr>
                  <p:nvPr/>
                </p:nvSpPr>
                <p:spPr bwMode="auto">
                  <a:xfrm>
                    <a:off x="3090" y="2263"/>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7" name="Freeform 116"/>
                  <p:cNvSpPr>
                    <a:spLocks/>
                  </p:cNvSpPr>
                  <p:nvPr/>
                </p:nvSpPr>
                <p:spPr bwMode="auto">
                  <a:xfrm>
                    <a:off x="3196" y="2264"/>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118" name="Freeform 117"/>
                  <p:cNvSpPr>
                    <a:spLocks/>
                  </p:cNvSpPr>
                  <p:nvPr/>
                </p:nvSpPr>
                <p:spPr bwMode="auto">
                  <a:xfrm>
                    <a:off x="3302" y="2264"/>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grpSp>
          </p:grpSp>
          <p:sp>
            <p:nvSpPr>
              <p:cNvPr id="22" name="Oval 21"/>
              <p:cNvSpPr/>
              <p:nvPr/>
            </p:nvSpPr>
            <p:spPr>
              <a:xfrm>
                <a:off x="8814594" y="5713591"/>
                <a:ext cx="152400" cy="1219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sp>
            <p:nvSpPr>
              <p:cNvPr id="23" name="Rectangle 8"/>
              <p:cNvSpPr>
                <a:spLocks noChangeArrowheads="1"/>
              </p:cNvSpPr>
              <p:nvPr/>
            </p:nvSpPr>
            <p:spPr bwMode="auto">
              <a:xfrm>
                <a:off x="7790465" y="7770991"/>
                <a:ext cx="688160" cy="370439"/>
              </a:xfrm>
              <a:prstGeom prst="rect">
                <a:avLst/>
              </a:prstGeom>
              <a:noFill/>
              <a:ln w="9525">
                <a:noFill/>
                <a:miter lim="800000"/>
                <a:headEnd/>
                <a:tailEnd/>
              </a:ln>
              <a:effectLst/>
            </p:spPr>
            <p:txBody>
              <a:bodyPr wrap="none" lIns="103548" tIns="51774" rIns="103548" bIns="51774">
                <a:spAutoFit/>
              </a:bodyPr>
              <a:lstStyle/>
              <a:p>
                <a:pPr algn="ctr" defTabSz="578541" eaLnBrk="0" hangingPunct="0">
                  <a:lnSpc>
                    <a:spcPct val="90000"/>
                  </a:lnSpc>
                </a:pPr>
                <a:r>
                  <a:rPr lang="en-US" sz="900" b="1" dirty="0" err="1">
                    <a:solidFill>
                      <a:srgbClr val="000000"/>
                    </a:solidFill>
                    <a:latin typeface="Arial Narrow" pitchFamily="34" charset="0"/>
                    <a:ea typeface="MS PGothic" pitchFamily="34" charset="-128"/>
                  </a:rPr>
                  <a:t>PE4</a:t>
                </a:r>
                <a:endParaRPr lang="en-US" sz="900" b="1" dirty="0">
                  <a:solidFill>
                    <a:srgbClr val="000000"/>
                  </a:solidFill>
                  <a:latin typeface="Arial Narrow" pitchFamily="34" charset="0"/>
                  <a:ea typeface="MS PGothic" pitchFamily="34" charset="-128"/>
                </a:endParaRPr>
              </a:p>
            </p:txBody>
          </p:sp>
          <p:grpSp>
            <p:nvGrpSpPr>
              <p:cNvPr id="24" name="Group 81"/>
              <p:cNvGrpSpPr>
                <a:grpSpLocks/>
              </p:cNvGrpSpPr>
              <p:nvPr/>
            </p:nvGrpSpPr>
            <p:grpSpPr bwMode="auto">
              <a:xfrm>
                <a:off x="7700189" y="4951591"/>
                <a:ext cx="914400" cy="990600"/>
                <a:chOff x="1828800" y="2952001"/>
                <a:chExt cx="838200" cy="934199"/>
              </a:xfrm>
              <a:effectLst/>
            </p:grpSpPr>
            <p:sp>
              <p:nvSpPr>
                <p:cNvPr id="25" name="AutoShape 6"/>
                <p:cNvSpPr>
                  <a:spLocks noChangeAspect="1" noChangeArrowheads="1" noTextEdit="1"/>
                </p:cNvSpPr>
                <p:nvPr/>
              </p:nvSpPr>
              <p:spPr bwMode="auto">
                <a:xfrm>
                  <a:off x="1828800" y="2952001"/>
                  <a:ext cx="838200" cy="934199"/>
                </a:xfrm>
                <a:prstGeom prst="rect">
                  <a:avLst/>
                </a:prstGeom>
                <a:noFill/>
                <a:ln w="9525">
                  <a:noFill/>
                  <a:miter lim="800000"/>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26" name="Freeform 7"/>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78AA"/>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27" name="Freeform 8"/>
                <p:cNvSpPr>
                  <a:spLocks/>
                </p:cNvSpPr>
                <p:nvPr/>
              </p:nvSpPr>
              <p:spPr bwMode="auto">
                <a:xfrm>
                  <a:off x="1835739" y="3587775"/>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28" name="Freeform 9"/>
                <p:cNvSpPr>
                  <a:spLocks/>
                </p:cNvSpPr>
                <p:nvPr/>
              </p:nvSpPr>
              <p:spPr bwMode="auto">
                <a:xfrm>
                  <a:off x="1834351" y="3107701"/>
                  <a:ext cx="828486" cy="631449"/>
                </a:xfrm>
                <a:custGeom>
                  <a:avLst/>
                  <a:gdLst>
                    <a:gd name="T0" fmla="*/ 0 w 597"/>
                    <a:gd name="T1" fmla="*/ 0 h 438"/>
                    <a:gd name="T2" fmla="*/ 0 w 597"/>
                    <a:gd name="T3" fmla="*/ 2147483647 h 438"/>
                    <a:gd name="T4" fmla="*/ 2147483647 w 597"/>
                    <a:gd name="T5" fmla="*/ 2147483647 h 438"/>
                    <a:gd name="T6" fmla="*/ 2147483647 w 597"/>
                    <a:gd name="T7" fmla="*/ 0 h 438"/>
                    <a:gd name="T8" fmla="*/ 0 w 597"/>
                    <a:gd name="T9" fmla="*/ 0 h 438"/>
                    <a:gd name="T10" fmla="*/ 0 w 597"/>
                    <a:gd name="T11" fmla="*/ 0 h 438"/>
                    <a:gd name="T12" fmla="*/ 0 60000 65536"/>
                    <a:gd name="T13" fmla="*/ 0 60000 65536"/>
                    <a:gd name="T14" fmla="*/ 0 60000 65536"/>
                    <a:gd name="T15" fmla="*/ 0 60000 65536"/>
                    <a:gd name="T16" fmla="*/ 0 60000 65536"/>
                    <a:gd name="T17" fmla="*/ 0 60000 65536"/>
                    <a:gd name="T18" fmla="*/ 0 w 597"/>
                    <a:gd name="T19" fmla="*/ 0 h 438"/>
                    <a:gd name="T20" fmla="*/ 597 w 597"/>
                    <a:gd name="T21" fmla="*/ 438 h 438"/>
                  </a:gdLst>
                  <a:ahLst/>
                  <a:cxnLst>
                    <a:cxn ang="T12">
                      <a:pos x="T0" y="T1"/>
                    </a:cxn>
                    <a:cxn ang="T13">
                      <a:pos x="T2" y="T3"/>
                    </a:cxn>
                    <a:cxn ang="T14">
                      <a:pos x="T4" y="T5"/>
                    </a:cxn>
                    <a:cxn ang="T15">
                      <a:pos x="T6" y="T7"/>
                    </a:cxn>
                    <a:cxn ang="T16">
                      <a:pos x="T8" y="T9"/>
                    </a:cxn>
                    <a:cxn ang="T17">
                      <a:pos x="T10" y="T11"/>
                    </a:cxn>
                  </a:cxnLst>
                  <a:rect l="T18" t="T19" r="T20" b="T21"/>
                  <a:pathLst>
                    <a:path w="597" h="438">
                      <a:moveTo>
                        <a:pt x="0" y="0"/>
                      </a:moveTo>
                      <a:lnTo>
                        <a:pt x="0" y="438"/>
                      </a:lnTo>
                      <a:lnTo>
                        <a:pt x="597" y="438"/>
                      </a:lnTo>
                      <a:lnTo>
                        <a:pt x="597" y="0"/>
                      </a:lnTo>
                      <a:lnTo>
                        <a:pt x="0" y="0"/>
                      </a:lnTo>
                      <a:close/>
                    </a:path>
                  </a:pathLst>
                </a:custGeom>
                <a:solidFill>
                  <a:srgbClr val="0078AA"/>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29" name="Freeform 10"/>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B4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0" name="Freeform 11"/>
                <p:cNvSpPr>
                  <a:spLocks/>
                </p:cNvSpPr>
                <p:nvPr/>
              </p:nvSpPr>
              <p:spPr bwMode="auto">
                <a:xfrm>
                  <a:off x="1835739" y="2957768"/>
                  <a:ext cx="827098" cy="294100"/>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1" name="Freeform 12"/>
                <p:cNvSpPr>
                  <a:spLocks/>
                </p:cNvSpPr>
                <p:nvPr/>
              </p:nvSpPr>
              <p:spPr bwMode="auto">
                <a:xfrm>
                  <a:off x="2260390" y="2996693"/>
                  <a:ext cx="271999" cy="96592"/>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2" name="Freeform 13"/>
                <p:cNvSpPr>
                  <a:spLocks/>
                </p:cNvSpPr>
                <p:nvPr/>
              </p:nvSpPr>
              <p:spPr bwMode="auto">
                <a:xfrm>
                  <a:off x="1962024" y="3110584"/>
                  <a:ext cx="271999" cy="96592"/>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3" name="Freeform 14"/>
                <p:cNvSpPr>
                  <a:spLocks/>
                </p:cNvSpPr>
                <p:nvPr/>
              </p:nvSpPr>
              <p:spPr bwMode="auto">
                <a:xfrm>
                  <a:off x="1977289" y="2993809"/>
                  <a:ext cx="271999" cy="96592"/>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4" name="Freeform 15"/>
                <p:cNvSpPr>
                  <a:spLocks/>
                </p:cNvSpPr>
                <p:nvPr/>
              </p:nvSpPr>
              <p:spPr bwMode="auto">
                <a:xfrm>
                  <a:off x="2250675" y="3117792"/>
                  <a:ext cx="271999" cy="95150"/>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5" name="Freeform 16"/>
                <p:cNvSpPr>
                  <a:spLocks/>
                </p:cNvSpPr>
                <p:nvPr/>
              </p:nvSpPr>
              <p:spPr bwMode="auto">
                <a:xfrm>
                  <a:off x="2264553" y="3002459"/>
                  <a:ext cx="271999" cy="95150"/>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6" name="Freeform 17"/>
                <p:cNvSpPr>
                  <a:spLocks/>
                </p:cNvSpPr>
                <p:nvPr/>
              </p:nvSpPr>
              <p:spPr bwMode="auto">
                <a:xfrm>
                  <a:off x="1966187" y="3116351"/>
                  <a:ext cx="273386" cy="95150"/>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7" name="Freeform 18"/>
                <p:cNvSpPr>
                  <a:spLocks/>
                </p:cNvSpPr>
                <p:nvPr/>
              </p:nvSpPr>
              <p:spPr bwMode="auto">
                <a:xfrm>
                  <a:off x="1981452" y="2999576"/>
                  <a:ext cx="273386" cy="95150"/>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8" name="Freeform 19"/>
                <p:cNvSpPr>
                  <a:spLocks/>
                </p:cNvSpPr>
                <p:nvPr/>
              </p:nvSpPr>
              <p:spPr bwMode="auto">
                <a:xfrm>
                  <a:off x="2256226" y="3122117"/>
                  <a:ext cx="271999" cy="96592"/>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39" name="Line 20"/>
                <p:cNvSpPr>
                  <a:spLocks noChangeShapeType="1"/>
                </p:cNvSpPr>
                <p:nvPr/>
              </p:nvSpPr>
              <p:spPr bwMode="auto">
                <a:xfrm>
                  <a:off x="1835739" y="3107701"/>
                  <a:ext cx="0" cy="628566"/>
                </a:xfrm>
                <a:prstGeom prst="line">
                  <a:avLst/>
                </a:prstGeom>
                <a:noFill/>
                <a:ln w="4763" cap="sq">
                  <a:solidFill>
                    <a:srgbClr val="AAE6FF"/>
                  </a:solidFill>
                  <a:bevel/>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0" name="Line 38"/>
                <p:cNvSpPr>
                  <a:spLocks noChangeShapeType="1"/>
                </p:cNvSpPr>
                <p:nvPr/>
              </p:nvSpPr>
              <p:spPr bwMode="auto">
                <a:xfrm>
                  <a:off x="2662837" y="3107701"/>
                  <a:ext cx="0" cy="628566"/>
                </a:xfrm>
                <a:prstGeom prst="line">
                  <a:avLst/>
                </a:prstGeom>
                <a:noFill/>
                <a:ln w="4763" cap="sq">
                  <a:solidFill>
                    <a:srgbClr val="AAE6FF"/>
                  </a:solidFill>
                  <a:bevel/>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grpSp>
              <p:nvGrpSpPr>
                <p:cNvPr id="41" name="Group 119"/>
                <p:cNvGrpSpPr>
                  <a:grpSpLocks noChangeAspect="1"/>
                </p:cNvGrpSpPr>
                <p:nvPr/>
              </p:nvGrpSpPr>
              <p:grpSpPr bwMode="auto">
                <a:xfrm>
                  <a:off x="2015994" y="3353013"/>
                  <a:ext cx="450372" cy="381034"/>
                  <a:chOff x="3062" y="2021"/>
                  <a:chExt cx="361" cy="317"/>
                </a:xfrm>
              </p:grpSpPr>
              <p:sp>
                <p:nvSpPr>
                  <p:cNvPr id="42" name="Line 88"/>
                  <p:cNvSpPr>
                    <a:spLocks noChangeShapeType="1"/>
                  </p:cNvSpPr>
                  <p:nvPr/>
                </p:nvSpPr>
                <p:spPr bwMode="auto">
                  <a:xfrm>
                    <a:off x="3096" y="2088"/>
                    <a:ext cx="327"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3" name="Line 89"/>
                  <p:cNvSpPr>
                    <a:spLocks noChangeShapeType="1"/>
                  </p:cNvSpPr>
                  <p:nvPr/>
                </p:nvSpPr>
                <p:spPr bwMode="auto">
                  <a:xfrm>
                    <a:off x="3080" y="2187"/>
                    <a:ext cx="329"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4" name="Line 90"/>
                  <p:cNvSpPr>
                    <a:spLocks noChangeShapeType="1"/>
                  </p:cNvSpPr>
                  <p:nvPr/>
                </p:nvSpPr>
                <p:spPr bwMode="auto">
                  <a:xfrm>
                    <a:off x="3066" y="2282"/>
                    <a:ext cx="327" cy="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5" name="Line 91"/>
                  <p:cNvSpPr>
                    <a:spLocks noChangeShapeType="1"/>
                  </p:cNvSpPr>
                  <p:nvPr/>
                </p:nvSpPr>
                <p:spPr bwMode="auto">
                  <a:xfrm flipV="1">
                    <a:off x="3111" y="2028"/>
                    <a:ext cx="67" cy="310"/>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6" name="Line 92"/>
                  <p:cNvSpPr>
                    <a:spLocks noChangeShapeType="1"/>
                  </p:cNvSpPr>
                  <p:nvPr/>
                </p:nvSpPr>
                <p:spPr bwMode="auto">
                  <a:xfrm flipV="1">
                    <a:off x="3320" y="2028"/>
                    <a:ext cx="68" cy="310"/>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7" name="Line 93"/>
                  <p:cNvSpPr>
                    <a:spLocks noChangeShapeType="1"/>
                  </p:cNvSpPr>
                  <p:nvPr/>
                </p:nvSpPr>
                <p:spPr bwMode="auto">
                  <a:xfrm flipV="1">
                    <a:off x="3216" y="2025"/>
                    <a:ext cx="67" cy="311"/>
                  </a:xfrm>
                  <a:prstGeom prst="line">
                    <a:avLst/>
                  </a:prstGeom>
                  <a:noFill/>
                  <a:ln w="17463">
                    <a:solidFill>
                      <a:srgbClr val="000000"/>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8" name="Freeform 94"/>
                  <p:cNvSpPr>
                    <a:spLocks/>
                  </p:cNvSpPr>
                  <p:nvPr/>
                </p:nvSpPr>
                <p:spPr bwMode="auto">
                  <a:xfrm>
                    <a:off x="3139" y="2070"/>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49" name="Freeform 95"/>
                  <p:cNvSpPr>
                    <a:spLocks/>
                  </p:cNvSpPr>
                  <p:nvPr/>
                </p:nvSpPr>
                <p:spPr bwMode="auto">
                  <a:xfrm>
                    <a:off x="3245" y="2065"/>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0" name="Freeform 96"/>
                  <p:cNvSpPr>
                    <a:spLocks/>
                  </p:cNvSpPr>
                  <p:nvPr/>
                </p:nvSpPr>
                <p:spPr bwMode="auto">
                  <a:xfrm>
                    <a:off x="3351" y="2073"/>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1" name="Freeform 97"/>
                  <p:cNvSpPr>
                    <a:spLocks/>
                  </p:cNvSpPr>
                  <p:nvPr/>
                </p:nvSpPr>
                <p:spPr bwMode="auto">
                  <a:xfrm>
                    <a:off x="3115" y="2171"/>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2" name="Freeform 98"/>
                  <p:cNvSpPr>
                    <a:spLocks/>
                  </p:cNvSpPr>
                  <p:nvPr/>
                </p:nvSpPr>
                <p:spPr bwMode="auto">
                  <a:xfrm>
                    <a:off x="3221" y="2174"/>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3" name="Freeform 99"/>
                  <p:cNvSpPr>
                    <a:spLocks/>
                  </p:cNvSpPr>
                  <p:nvPr/>
                </p:nvSpPr>
                <p:spPr bwMode="auto">
                  <a:xfrm>
                    <a:off x="3327" y="2169"/>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4" name="Freeform 100"/>
                  <p:cNvSpPr>
                    <a:spLocks/>
                  </p:cNvSpPr>
                  <p:nvPr/>
                </p:nvSpPr>
                <p:spPr bwMode="auto">
                  <a:xfrm>
                    <a:off x="3094" y="2267"/>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5" name="Freeform 101"/>
                  <p:cNvSpPr>
                    <a:spLocks/>
                  </p:cNvSpPr>
                  <p:nvPr/>
                </p:nvSpPr>
                <p:spPr bwMode="auto">
                  <a:xfrm>
                    <a:off x="3200" y="2268"/>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6" name="Freeform 102"/>
                  <p:cNvSpPr>
                    <a:spLocks/>
                  </p:cNvSpPr>
                  <p:nvPr/>
                </p:nvSpPr>
                <p:spPr bwMode="auto">
                  <a:xfrm>
                    <a:off x="3306" y="2268"/>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7" name="Line 103"/>
                  <p:cNvSpPr>
                    <a:spLocks noChangeShapeType="1"/>
                  </p:cNvSpPr>
                  <p:nvPr/>
                </p:nvSpPr>
                <p:spPr bwMode="auto">
                  <a:xfrm>
                    <a:off x="3092" y="2084"/>
                    <a:ext cx="327"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8" name="Line 104"/>
                  <p:cNvSpPr>
                    <a:spLocks noChangeShapeType="1"/>
                  </p:cNvSpPr>
                  <p:nvPr/>
                </p:nvSpPr>
                <p:spPr bwMode="auto">
                  <a:xfrm>
                    <a:off x="3076" y="2183"/>
                    <a:ext cx="329"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59" name="Line 105"/>
                  <p:cNvSpPr>
                    <a:spLocks noChangeShapeType="1"/>
                  </p:cNvSpPr>
                  <p:nvPr/>
                </p:nvSpPr>
                <p:spPr bwMode="auto">
                  <a:xfrm>
                    <a:off x="3062" y="2278"/>
                    <a:ext cx="327" cy="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0" name="Line 106"/>
                  <p:cNvSpPr>
                    <a:spLocks noChangeShapeType="1"/>
                  </p:cNvSpPr>
                  <p:nvPr/>
                </p:nvSpPr>
                <p:spPr bwMode="auto">
                  <a:xfrm flipV="1">
                    <a:off x="3107" y="2024"/>
                    <a:ext cx="67" cy="310"/>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1" name="Line 107"/>
                  <p:cNvSpPr>
                    <a:spLocks noChangeAspect="1" noChangeShapeType="1"/>
                  </p:cNvSpPr>
                  <p:nvPr/>
                </p:nvSpPr>
                <p:spPr bwMode="auto">
                  <a:xfrm flipV="1">
                    <a:off x="3316" y="2024"/>
                    <a:ext cx="68" cy="310"/>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2" name="Line 108"/>
                  <p:cNvSpPr>
                    <a:spLocks noChangeShapeType="1"/>
                  </p:cNvSpPr>
                  <p:nvPr/>
                </p:nvSpPr>
                <p:spPr bwMode="auto">
                  <a:xfrm flipV="1">
                    <a:off x="3212" y="2021"/>
                    <a:ext cx="67" cy="311"/>
                  </a:xfrm>
                  <a:prstGeom prst="line">
                    <a:avLst/>
                  </a:prstGeom>
                  <a:noFill/>
                  <a:ln w="17463">
                    <a:solidFill>
                      <a:srgbClr val="FFFFFF"/>
                    </a:solid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3" name="Freeform 109"/>
                  <p:cNvSpPr>
                    <a:spLocks/>
                  </p:cNvSpPr>
                  <p:nvPr/>
                </p:nvSpPr>
                <p:spPr bwMode="auto">
                  <a:xfrm>
                    <a:off x="3135" y="2066"/>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4" name="Freeform 110"/>
                  <p:cNvSpPr>
                    <a:spLocks/>
                  </p:cNvSpPr>
                  <p:nvPr/>
                </p:nvSpPr>
                <p:spPr bwMode="auto">
                  <a:xfrm>
                    <a:off x="3241" y="2061"/>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5" name="Freeform 111"/>
                  <p:cNvSpPr>
                    <a:spLocks/>
                  </p:cNvSpPr>
                  <p:nvPr/>
                </p:nvSpPr>
                <p:spPr bwMode="auto">
                  <a:xfrm>
                    <a:off x="3347" y="2069"/>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6" name="Freeform 112"/>
                  <p:cNvSpPr>
                    <a:spLocks/>
                  </p:cNvSpPr>
                  <p:nvPr/>
                </p:nvSpPr>
                <p:spPr bwMode="auto">
                  <a:xfrm>
                    <a:off x="3111" y="2167"/>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7" name="Freeform 113"/>
                  <p:cNvSpPr>
                    <a:spLocks/>
                  </p:cNvSpPr>
                  <p:nvPr/>
                </p:nvSpPr>
                <p:spPr bwMode="auto">
                  <a:xfrm>
                    <a:off x="3217" y="2170"/>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8" name="Freeform 114"/>
                  <p:cNvSpPr>
                    <a:spLocks/>
                  </p:cNvSpPr>
                  <p:nvPr/>
                </p:nvSpPr>
                <p:spPr bwMode="auto">
                  <a:xfrm>
                    <a:off x="3323" y="2165"/>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69" name="Freeform 115"/>
                  <p:cNvSpPr>
                    <a:spLocks/>
                  </p:cNvSpPr>
                  <p:nvPr/>
                </p:nvSpPr>
                <p:spPr bwMode="auto">
                  <a:xfrm>
                    <a:off x="3090" y="2263"/>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0" name="Freeform 116"/>
                  <p:cNvSpPr>
                    <a:spLocks/>
                  </p:cNvSpPr>
                  <p:nvPr/>
                </p:nvSpPr>
                <p:spPr bwMode="auto">
                  <a:xfrm>
                    <a:off x="3196" y="2264"/>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sp>
                <p:nvSpPr>
                  <p:cNvPr id="71" name="Freeform 117"/>
                  <p:cNvSpPr>
                    <a:spLocks/>
                  </p:cNvSpPr>
                  <p:nvPr/>
                </p:nvSpPr>
                <p:spPr bwMode="auto">
                  <a:xfrm>
                    <a:off x="3302" y="2264"/>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257129">
                      <a:defRPr/>
                    </a:pPr>
                    <a:endParaRPr lang="en-US" sz="1300">
                      <a:solidFill>
                        <a:srgbClr val="000000"/>
                      </a:solidFill>
                      <a:latin typeface="Arial" pitchFamily="-108" charset="0"/>
                      <a:ea typeface="ＭＳ Ｐゴシック" pitchFamily="-108" charset="-128"/>
                      <a:cs typeface="ＭＳ Ｐゴシック" pitchFamily="-108" charset="-128"/>
                    </a:endParaRPr>
                  </a:p>
                </p:txBody>
              </p:sp>
            </p:grpSp>
          </p:grpSp>
        </p:grpSp>
      </p:grpSp>
      <p:grpSp>
        <p:nvGrpSpPr>
          <p:cNvPr id="227" name="Group 226"/>
          <p:cNvGrpSpPr/>
          <p:nvPr/>
        </p:nvGrpSpPr>
        <p:grpSpPr>
          <a:xfrm>
            <a:off x="6537136" y="2717778"/>
            <a:ext cx="1077805" cy="806111"/>
            <a:chOff x="11394109" y="4681105"/>
            <a:chExt cx="1916285" cy="1433086"/>
          </a:xfrm>
        </p:grpSpPr>
        <p:sp>
          <p:nvSpPr>
            <p:cNvPr id="228" name="Freeform 227"/>
            <p:cNvSpPr/>
            <p:nvPr/>
          </p:nvSpPr>
          <p:spPr>
            <a:xfrm>
              <a:off x="12091194" y="4681105"/>
              <a:ext cx="1219200" cy="335280"/>
            </a:xfrm>
            <a:custGeom>
              <a:avLst/>
              <a:gdLst>
                <a:gd name="connsiteX0" fmla="*/ 0 w 1860331"/>
                <a:gd name="connsiteY0" fmla="*/ 331076 h 331076"/>
                <a:gd name="connsiteX1" fmla="*/ 898634 w 1860331"/>
                <a:gd name="connsiteY1" fmla="*/ 0 h 331076"/>
                <a:gd name="connsiteX2" fmla="*/ 1860331 w 1860331"/>
                <a:gd name="connsiteY2" fmla="*/ 331076 h 331076"/>
                <a:gd name="connsiteX3" fmla="*/ 1860331 w 1860331"/>
                <a:gd name="connsiteY3" fmla="*/ 331076 h 331076"/>
              </a:gdLst>
              <a:ahLst/>
              <a:cxnLst>
                <a:cxn ang="0">
                  <a:pos x="connsiteX0" y="connsiteY0"/>
                </a:cxn>
                <a:cxn ang="0">
                  <a:pos x="connsiteX1" y="connsiteY1"/>
                </a:cxn>
                <a:cxn ang="0">
                  <a:pos x="connsiteX2" y="connsiteY2"/>
                </a:cxn>
                <a:cxn ang="0">
                  <a:pos x="connsiteX3" y="connsiteY3"/>
                </a:cxn>
              </a:cxnLst>
              <a:rect l="l" t="t" r="r" b="b"/>
              <a:pathLst>
                <a:path w="1860331" h="331076">
                  <a:moveTo>
                    <a:pt x="0" y="331076"/>
                  </a:moveTo>
                  <a:cubicBezTo>
                    <a:pt x="294289" y="165538"/>
                    <a:pt x="588579" y="0"/>
                    <a:pt x="898634" y="0"/>
                  </a:cubicBezTo>
                  <a:cubicBezTo>
                    <a:pt x="1208689" y="0"/>
                    <a:pt x="1860331" y="331076"/>
                    <a:pt x="1860331" y="331076"/>
                  </a:cubicBezTo>
                  <a:lnTo>
                    <a:pt x="1860331" y="331076"/>
                  </a:lnTo>
                </a:path>
              </a:pathLst>
            </a:custGeom>
            <a:noFill/>
            <a:ln w="38100">
              <a:solidFill>
                <a:srgbClr val="C0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sp>
          <p:nvSpPr>
            <p:cNvPr id="229" name="Freeform 228"/>
            <p:cNvSpPr/>
            <p:nvPr/>
          </p:nvSpPr>
          <p:spPr>
            <a:xfrm>
              <a:off x="12041268" y="5096790"/>
              <a:ext cx="1225414" cy="1017401"/>
            </a:xfrm>
            <a:custGeom>
              <a:avLst/>
              <a:gdLst>
                <a:gd name="connsiteX0" fmla="*/ 0 w 1387366"/>
                <a:gd name="connsiteY0" fmla="*/ 0 h 1024759"/>
                <a:gd name="connsiteX1" fmla="*/ 441435 w 1387366"/>
                <a:gd name="connsiteY1" fmla="*/ 804042 h 1024759"/>
                <a:gd name="connsiteX2" fmla="*/ 1387366 w 1387366"/>
                <a:gd name="connsiteY2" fmla="*/ 1024759 h 1024759"/>
                <a:gd name="connsiteX0" fmla="*/ 0 w 1546543"/>
                <a:gd name="connsiteY0" fmla="*/ 0 h 1063267"/>
                <a:gd name="connsiteX1" fmla="*/ 600612 w 1546543"/>
                <a:gd name="connsiteY1" fmla="*/ 842550 h 1063267"/>
                <a:gd name="connsiteX2" fmla="*/ 1546543 w 1546543"/>
                <a:gd name="connsiteY2" fmla="*/ 1063267 h 1063267"/>
              </a:gdLst>
              <a:ahLst/>
              <a:cxnLst>
                <a:cxn ang="0">
                  <a:pos x="connsiteX0" y="connsiteY0"/>
                </a:cxn>
                <a:cxn ang="0">
                  <a:pos x="connsiteX1" y="connsiteY1"/>
                </a:cxn>
                <a:cxn ang="0">
                  <a:pos x="connsiteX2" y="connsiteY2"/>
                </a:cxn>
              </a:cxnLst>
              <a:rect l="l" t="t" r="r" b="b"/>
              <a:pathLst>
                <a:path w="1546543" h="1063267">
                  <a:moveTo>
                    <a:pt x="0" y="0"/>
                  </a:moveTo>
                  <a:cubicBezTo>
                    <a:pt x="105103" y="316624"/>
                    <a:pt x="342855" y="665339"/>
                    <a:pt x="600612" y="842550"/>
                  </a:cubicBezTo>
                  <a:cubicBezTo>
                    <a:pt x="858369" y="1019761"/>
                    <a:pt x="1189191" y="1038305"/>
                    <a:pt x="1546543" y="1063267"/>
                  </a:cubicBezTo>
                </a:path>
              </a:pathLst>
            </a:custGeom>
            <a:noFill/>
            <a:ln w="38100">
              <a:solidFill>
                <a:srgbClr val="C0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sp>
          <p:nvSpPr>
            <p:cNvPr id="230" name="Freeform 229"/>
            <p:cNvSpPr/>
            <p:nvPr/>
          </p:nvSpPr>
          <p:spPr>
            <a:xfrm>
              <a:off x="11394109" y="5158761"/>
              <a:ext cx="521666" cy="618173"/>
            </a:xfrm>
            <a:custGeom>
              <a:avLst/>
              <a:gdLst>
                <a:gd name="connsiteX0" fmla="*/ 521666 w 521666"/>
                <a:gd name="connsiteY0" fmla="*/ 0 h 561975"/>
                <a:gd name="connsiteX1" fmla="*/ 16841 w 521666"/>
                <a:gd name="connsiteY1" fmla="*/ 200025 h 561975"/>
                <a:gd name="connsiteX2" fmla="*/ 169241 w 521666"/>
                <a:gd name="connsiteY2" fmla="*/ 561975 h 561975"/>
              </a:gdLst>
              <a:ahLst/>
              <a:cxnLst>
                <a:cxn ang="0">
                  <a:pos x="connsiteX0" y="connsiteY0"/>
                </a:cxn>
                <a:cxn ang="0">
                  <a:pos x="connsiteX1" y="connsiteY1"/>
                </a:cxn>
                <a:cxn ang="0">
                  <a:pos x="connsiteX2" y="connsiteY2"/>
                </a:cxn>
              </a:cxnLst>
              <a:rect l="l" t="t" r="r" b="b"/>
              <a:pathLst>
                <a:path w="521666" h="561975">
                  <a:moveTo>
                    <a:pt x="521666" y="0"/>
                  </a:moveTo>
                  <a:cubicBezTo>
                    <a:pt x="298622" y="53181"/>
                    <a:pt x="75578" y="106363"/>
                    <a:pt x="16841" y="200025"/>
                  </a:cubicBezTo>
                  <a:cubicBezTo>
                    <a:pt x="-41896" y="293687"/>
                    <a:pt x="63672" y="427831"/>
                    <a:pt x="169241" y="561975"/>
                  </a:cubicBezTo>
                </a:path>
              </a:pathLst>
            </a:custGeom>
            <a:noFill/>
            <a:ln w="38100">
              <a:solidFill>
                <a:srgbClr val="C0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sp>
          <p:nvSpPr>
            <p:cNvPr id="231" name="Oval 230"/>
            <p:cNvSpPr/>
            <p:nvPr/>
          </p:nvSpPr>
          <p:spPr>
            <a:xfrm>
              <a:off x="11919744" y="5000625"/>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9"/>
              <a:endParaRPr lang="en-US">
                <a:solidFill>
                  <a:srgbClr val="FFFFFF"/>
                </a:solidFill>
              </a:endParaRPr>
            </a:p>
          </p:txBody>
        </p:sp>
      </p:grpSp>
      <p:grpSp>
        <p:nvGrpSpPr>
          <p:cNvPr id="232" name="Group 231"/>
          <p:cNvGrpSpPr/>
          <p:nvPr/>
        </p:nvGrpSpPr>
        <p:grpSpPr>
          <a:xfrm>
            <a:off x="5650435" y="2371276"/>
            <a:ext cx="625492" cy="471488"/>
            <a:chOff x="9668560" y="4112375"/>
            <a:chExt cx="1112095" cy="838200"/>
          </a:xfrm>
        </p:grpSpPr>
        <p:cxnSp>
          <p:nvCxnSpPr>
            <p:cNvPr id="233" name="Straight Arrow Connector 232"/>
            <p:cNvCxnSpPr/>
            <p:nvPr/>
          </p:nvCxnSpPr>
          <p:spPr>
            <a:xfrm flipV="1">
              <a:off x="10201960" y="4645775"/>
              <a:ext cx="533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9668560" y="4112375"/>
              <a:ext cx="1112095" cy="738662"/>
            </a:xfrm>
            <a:prstGeom prst="rect">
              <a:avLst/>
            </a:prstGeom>
            <a:noFill/>
          </p:spPr>
          <p:txBody>
            <a:bodyPr wrap="none" rtlCol="0">
              <a:spAutoFit/>
            </a:bodyPr>
            <a:lstStyle/>
            <a:p>
              <a:pPr defTabSz="914249"/>
              <a:r>
                <a:rPr lang="en-US" sz="700" dirty="0">
                  <a:solidFill>
                    <a:prstClr val="black"/>
                  </a:solidFill>
                  <a:latin typeface="Arial Narrow" pitchFamily="34" charset="0"/>
                </a:rPr>
                <a:t>VID 100</a:t>
              </a:r>
            </a:p>
            <a:p>
              <a:pPr defTabSz="914249"/>
              <a:r>
                <a:rPr lang="en-US" sz="700" b="1" dirty="0">
                  <a:solidFill>
                    <a:srgbClr val="C00000"/>
                  </a:solidFill>
                  <a:latin typeface="Arial Narrow" pitchFamily="34" charset="0"/>
                </a:rPr>
                <a:t>SMAC: M1</a:t>
              </a:r>
            </a:p>
            <a:p>
              <a:pPr defTabSz="914249"/>
              <a:r>
                <a:rPr lang="en-US" sz="700" b="1" dirty="0">
                  <a:solidFill>
                    <a:srgbClr val="C00000"/>
                  </a:solidFill>
                  <a:latin typeface="Arial Narrow" pitchFamily="34" charset="0"/>
                </a:rPr>
                <a:t>DMAC: </a:t>
              </a:r>
              <a:r>
                <a:rPr lang="en-US" sz="700" b="1" dirty="0" err="1">
                  <a:solidFill>
                    <a:srgbClr val="C00000"/>
                  </a:solidFill>
                  <a:latin typeface="Arial Narrow" pitchFamily="34" charset="0"/>
                </a:rPr>
                <a:t>F.F.F</a:t>
              </a:r>
              <a:endParaRPr lang="en-US" sz="700" b="1" dirty="0">
                <a:solidFill>
                  <a:srgbClr val="C00000"/>
                </a:solidFill>
                <a:latin typeface="Arial Narrow" pitchFamily="34" charset="0"/>
              </a:endParaRPr>
            </a:p>
          </p:txBody>
        </p:sp>
      </p:grpSp>
      <p:graphicFrame>
        <p:nvGraphicFramePr>
          <p:cNvPr id="235" name="Table 234"/>
          <p:cNvGraphicFramePr>
            <a:graphicFrameLocks noGrp="1"/>
          </p:cNvGraphicFramePr>
          <p:nvPr>
            <p:extLst/>
          </p:nvPr>
        </p:nvGraphicFramePr>
        <p:xfrm>
          <a:off x="6113008" y="2458366"/>
          <a:ext cx="240007" cy="137160"/>
        </p:xfrm>
        <a:graphic>
          <a:graphicData uri="http://schemas.openxmlformats.org/drawingml/2006/table">
            <a:tbl>
              <a:tblPr firstRow="1" bandRow="1">
                <a:tableStyleId>{5C22544A-7EE6-4342-B048-85BDC9FD1C3A}</a:tableStyleId>
              </a:tblPr>
              <a:tblGrid>
                <a:gridCol w="240007">
                  <a:extLst>
                    <a:ext uri="{9D8B030D-6E8A-4147-A177-3AD203B41FA5}">
                      <a16:colId xmlns:a16="http://schemas.microsoft.com/office/drawing/2014/main" val="20000"/>
                    </a:ext>
                  </a:extLst>
                </a:gridCol>
              </a:tblGrid>
              <a:tr h="137160">
                <a:tc>
                  <a:txBody>
                    <a:bodyPr/>
                    <a:lstStyle/>
                    <a:p>
                      <a:pPr algn="ctr"/>
                      <a:endParaRPr lang="en-US" sz="900" b="0" dirty="0">
                        <a:latin typeface="Arial Narrow"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bl>
          </a:graphicData>
        </a:graphic>
      </p:graphicFrame>
      <p:sp>
        <p:nvSpPr>
          <p:cNvPr id="236" name="Rectangular Callout 235"/>
          <p:cNvSpPr/>
          <p:nvPr/>
        </p:nvSpPr>
        <p:spPr>
          <a:xfrm>
            <a:off x="6757774" y="4295118"/>
            <a:ext cx="1071458" cy="719794"/>
          </a:xfrm>
          <a:prstGeom prst="wedgeRectCallout">
            <a:avLst>
              <a:gd name="adj1" fmla="val -13629"/>
              <a:gd name="adj2" fmla="val -161029"/>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defTabSz="914249"/>
            <a:r>
              <a:rPr lang="en-US" sz="900" b="1" dirty="0">
                <a:solidFill>
                  <a:srgbClr val="9A9B9C">
                    <a:lumMod val="50000"/>
                  </a:srgbClr>
                </a:solidFill>
                <a:latin typeface="Arial Narrow" pitchFamily="34" charset="0"/>
              </a:rPr>
              <a:t>BGP MAC adv. Route</a:t>
            </a:r>
          </a:p>
          <a:p>
            <a:pPr defTabSz="914249"/>
            <a:r>
              <a:rPr lang="en-US" sz="900" dirty="0">
                <a:solidFill>
                  <a:srgbClr val="9A9B9C">
                    <a:lumMod val="50000"/>
                  </a:srgbClr>
                </a:solidFill>
                <a:latin typeface="Arial Narrow" pitchFamily="34" charset="0"/>
              </a:rPr>
              <a:t>EVPN NLRI</a:t>
            </a:r>
          </a:p>
          <a:p>
            <a:pPr defTabSz="914249"/>
            <a:r>
              <a:rPr lang="en-US" sz="900" b="1" dirty="0">
                <a:solidFill>
                  <a:srgbClr val="C00000"/>
                </a:solidFill>
                <a:latin typeface="Arial Narrow" pitchFamily="34" charset="0"/>
              </a:rPr>
              <a:t>MAC </a:t>
            </a:r>
            <a:r>
              <a:rPr lang="en-US" sz="900" b="1" dirty="0" err="1">
                <a:solidFill>
                  <a:srgbClr val="C00000"/>
                </a:solidFill>
                <a:latin typeface="Arial Narrow" pitchFamily="34" charset="0"/>
              </a:rPr>
              <a:t>M1</a:t>
            </a:r>
            <a:r>
              <a:rPr lang="en-US" sz="900" b="1" dirty="0">
                <a:solidFill>
                  <a:srgbClr val="C00000"/>
                </a:solidFill>
                <a:latin typeface="Arial Narrow" pitchFamily="34" charset="0"/>
              </a:rPr>
              <a:t> via PE1</a:t>
            </a:r>
          </a:p>
        </p:txBody>
      </p:sp>
      <p:sp>
        <p:nvSpPr>
          <p:cNvPr id="237" name="Rectangular Callout 236"/>
          <p:cNvSpPr/>
          <p:nvPr/>
        </p:nvSpPr>
        <p:spPr>
          <a:xfrm>
            <a:off x="4872008" y="1560787"/>
            <a:ext cx="1071458" cy="462619"/>
          </a:xfrm>
          <a:prstGeom prst="wedgeRectCallout">
            <a:avLst>
              <a:gd name="adj1" fmla="val 63371"/>
              <a:gd name="adj2" fmla="val 13341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defTabSz="914249"/>
            <a:r>
              <a:rPr lang="en-US" sz="900" b="1" dirty="0">
                <a:solidFill>
                  <a:srgbClr val="9A9B9C">
                    <a:lumMod val="50000"/>
                  </a:srgbClr>
                </a:solidFill>
                <a:latin typeface="Arial Narrow" pitchFamily="34" charset="0"/>
              </a:rPr>
              <a:t>Data-plane address learning from Access</a:t>
            </a:r>
            <a:endParaRPr lang="en-US" sz="900" dirty="0">
              <a:solidFill>
                <a:srgbClr val="9A9B9C">
                  <a:lumMod val="50000"/>
                </a:srgbClr>
              </a:solidFill>
              <a:latin typeface="Arial Narrow" pitchFamily="34" charset="0"/>
            </a:endParaRPr>
          </a:p>
        </p:txBody>
      </p:sp>
      <p:sp>
        <p:nvSpPr>
          <p:cNvPr id="238" name="Rectangular Callout 237"/>
          <p:cNvSpPr/>
          <p:nvPr/>
        </p:nvSpPr>
        <p:spPr>
          <a:xfrm>
            <a:off x="6543482" y="1466193"/>
            <a:ext cx="1200033" cy="462619"/>
          </a:xfrm>
          <a:prstGeom prst="wedgeRectCallout">
            <a:avLst>
              <a:gd name="adj1" fmla="val 10371"/>
              <a:gd name="adj2" fmla="val 193641"/>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defTabSz="914249"/>
            <a:r>
              <a:rPr lang="en-US" sz="900" b="1" dirty="0">
                <a:solidFill>
                  <a:srgbClr val="9A9B9C">
                    <a:lumMod val="50000"/>
                  </a:srgbClr>
                </a:solidFill>
                <a:latin typeface="Arial Narrow" pitchFamily="34" charset="0"/>
              </a:rPr>
              <a:t>Control-plane address advertisement / learning over Core</a:t>
            </a:r>
            <a:endParaRPr lang="en-US" sz="900" dirty="0">
              <a:solidFill>
                <a:srgbClr val="9A9B9C">
                  <a:lumMod val="50000"/>
                </a:srgbClr>
              </a:solidFill>
              <a:latin typeface="Arial Narrow" pitchFamily="34" charset="0"/>
            </a:endParaRPr>
          </a:p>
        </p:txBody>
      </p:sp>
      <p:sp>
        <p:nvSpPr>
          <p:cNvPr id="239" name="TextBox 238"/>
          <p:cNvSpPr txBox="1"/>
          <p:nvPr/>
        </p:nvSpPr>
        <p:spPr>
          <a:xfrm>
            <a:off x="8557823" y="3343275"/>
            <a:ext cx="365146" cy="267372"/>
          </a:xfrm>
          <a:prstGeom prst="rect">
            <a:avLst/>
          </a:prstGeom>
          <a:noFill/>
        </p:spPr>
        <p:txBody>
          <a:bodyPr wrap="none" lIns="51426" tIns="25713" rIns="51426" bIns="25713" rtlCol="0">
            <a:spAutoFit/>
          </a:bodyPr>
          <a:lstStyle/>
          <a:p>
            <a:pPr defTabSz="914249"/>
            <a:r>
              <a:rPr lang="en-US" sz="700" dirty="0">
                <a:solidFill>
                  <a:srgbClr val="000000"/>
                </a:solidFill>
                <a:latin typeface="Arial Narrow" pitchFamily="34" charset="0"/>
              </a:rPr>
              <a:t>C-MAC:</a:t>
            </a:r>
          </a:p>
          <a:p>
            <a:pPr defTabSz="914249"/>
            <a:r>
              <a:rPr lang="en-US" sz="700" dirty="0">
                <a:solidFill>
                  <a:srgbClr val="000000"/>
                </a:solidFill>
                <a:latin typeface="Arial Narrow" pitchFamily="34" charset="0"/>
              </a:rPr>
              <a:t>M2</a:t>
            </a:r>
            <a:endParaRPr lang="en-US" sz="800" baseline="-25000" dirty="0">
              <a:solidFill>
                <a:srgbClr val="000000"/>
              </a:solidFill>
              <a:latin typeface="Arial Narrow" pitchFamily="34" charset="0"/>
            </a:endParaRPr>
          </a:p>
        </p:txBody>
      </p:sp>
      <p:sp>
        <p:nvSpPr>
          <p:cNvPr id="240" name="TextBox 239"/>
          <p:cNvSpPr txBox="1"/>
          <p:nvPr/>
        </p:nvSpPr>
        <p:spPr>
          <a:xfrm>
            <a:off x="5600600" y="3386138"/>
            <a:ext cx="365146" cy="267372"/>
          </a:xfrm>
          <a:prstGeom prst="rect">
            <a:avLst/>
          </a:prstGeom>
          <a:noFill/>
        </p:spPr>
        <p:txBody>
          <a:bodyPr wrap="none" lIns="51426" tIns="25713" rIns="51426" bIns="25713" rtlCol="0">
            <a:spAutoFit/>
          </a:bodyPr>
          <a:lstStyle/>
          <a:p>
            <a:pPr defTabSz="914249"/>
            <a:r>
              <a:rPr lang="en-US" sz="700" dirty="0">
                <a:solidFill>
                  <a:srgbClr val="000000"/>
                </a:solidFill>
                <a:latin typeface="Arial Narrow" pitchFamily="34" charset="0"/>
              </a:rPr>
              <a:t>C-MAC:</a:t>
            </a:r>
          </a:p>
          <a:p>
            <a:pPr defTabSz="914249"/>
            <a:r>
              <a:rPr lang="en-US" sz="700" dirty="0">
                <a:solidFill>
                  <a:srgbClr val="000000"/>
                </a:solidFill>
                <a:latin typeface="Arial Narrow" pitchFamily="34" charset="0"/>
              </a:rPr>
              <a:t>M1</a:t>
            </a:r>
            <a:endParaRPr lang="en-US" sz="800" dirty="0">
              <a:solidFill>
                <a:srgbClr val="000000"/>
              </a:solidFill>
              <a:latin typeface="Arial Narrow" pitchFamily="34" charset="0"/>
            </a:endParaRPr>
          </a:p>
        </p:txBody>
      </p:sp>
    </p:spTree>
    <p:extLst>
      <p:ext uri="{BB962C8B-B14F-4D97-AF65-F5344CB8AC3E}">
        <p14:creationId xmlns:p14="http://schemas.microsoft.com/office/powerpoint/2010/main" val="46294426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
            <a:ext cx="8208965" cy="628650"/>
          </a:xfrm>
        </p:spPr>
        <p:txBody>
          <a:bodyPr/>
          <a:lstStyle/>
          <a:p>
            <a:r>
              <a:rPr lang="en-US" dirty="0" smtClean="0"/>
              <a:t>What’s the big deal ?</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1310130759"/>
              </p:ext>
            </p:extLst>
          </p:nvPr>
        </p:nvGraphicFramePr>
        <p:xfrm>
          <a:off x="1524000" y="2198371"/>
          <a:ext cx="7391400" cy="267843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tblGrid>
              <a:tr h="278130">
                <a:tc>
                  <a:txBody>
                    <a:bodyPr/>
                    <a:lstStyle/>
                    <a:p>
                      <a:r>
                        <a:rPr lang="en-US" sz="1200" dirty="0" smtClean="0"/>
                        <a:t>Service</a:t>
                      </a:r>
                      <a:endParaRPr lang="en-US" sz="1200" dirty="0"/>
                    </a:p>
                  </a:txBody>
                  <a:tcPr marT="34290" marB="34290"/>
                </a:tc>
                <a:tc>
                  <a:txBody>
                    <a:bodyPr/>
                    <a:lstStyle/>
                    <a:p>
                      <a:r>
                        <a:rPr lang="en-US" sz="1200" dirty="0" smtClean="0"/>
                        <a:t>Additional Capabilities</a:t>
                      </a:r>
                      <a:endParaRPr lang="en-US" sz="1200" dirty="0"/>
                    </a:p>
                  </a:txBody>
                  <a:tcPr marT="34290" marB="34290"/>
                </a:tc>
                <a:extLst>
                  <a:ext uri="{0D108BD9-81ED-4DB2-BD59-A6C34878D82A}">
                    <a16:rowId xmlns:a16="http://schemas.microsoft.com/office/drawing/2014/main" val="10000"/>
                  </a:ext>
                </a:extLst>
              </a:tr>
              <a:tr h="800100">
                <a:tc>
                  <a:txBody>
                    <a:bodyPr/>
                    <a:lstStyle/>
                    <a:p>
                      <a:pPr algn="l"/>
                      <a:r>
                        <a:rPr lang="en-US" sz="1200" dirty="0" smtClean="0">
                          <a:solidFill>
                            <a:srgbClr val="546568"/>
                          </a:solidFill>
                        </a:rPr>
                        <a:t>E-LAN</a:t>
                      </a:r>
                      <a:endParaRPr lang="en-US" sz="1200" dirty="0">
                        <a:solidFill>
                          <a:srgbClr val="546568"/>
                        </a:solidFill>
                      </a:endParaRPr>
                    </a:p>
                  </a:txBody>
                  <a:tcPr marT="34290" marB="34290"/>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solidFill>
                            <a:srgbClr val="546568"/>
                          </a:solidFill>
                        </a:rPr>
                        <a:t>Provides</a:t>
                      </a:r>
                      <a:r>
                        <a:rPr lang="en-US" sz="1200" baseline="0" dirty="0" smtClean="0">
                          <a:solidFill>
                            <a:srgbClr val="546568"/>
                          </a:solidFill>
                        </a:rPr>
                        <a:t> All-Active multi-homing</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546568"/>
                          </a:solidFill>
                        </a:rPr>
                        <a:t>Prevents loop for both all-active &amp; single-active even in transient state</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546568"/>
                          </a:solidFill>
                        </a:rPr>
                        <a:t>Ability to do per-flow LB &amp; DF</a:t>
                      </a:r>
                      <a:endParaRPr lang="en-US" sz="1200" dirty="0" smtClean="0">
                        <a:solidFill>
                          <a:srgbClr val="546568"/>
                        </a:solidFill>
                      </a:endParaRPr>
                    </a:p>
                  </a:txBody>
                  <a:tcPr marT="34290" marB="34290"/>
                </a:tc>
                <a:extLst>
                  <a:ext uri="{0D108BD9-81ED-4DB2-BD59-A6C34878D82A}">
                    <a16:rowId xmlns:a16="http://schemas.microsoft.com/office/drawing/2014/main" val="10001"/>
                  </a:ext>
                </a:extLst>
              </a:tr>
              <a:tr h="800100">
                <a:tc>
                  <a:txBody>
                    <a:bodyPr/>
                    <a:lstStyle/>
                    <a:p>
                      <a:pPr algn="l"/>
                      <a:r>
                        <a:rPr lang="en-US" sz="1200" dirty="0" smtClean="0">
                          <a:solidFill>
                            <a:srgbClr val="546568"/>
                          </a:solidFill>
                        </a:rPr>
                        <a:t>E-Line</a:t>
                      </a:r>
                      <a:endParaRPr lang="en-US" sz="1200" dirty="0">
                        <a:solidFill>
                          <a:srgbClr val="546568"/>
                        </a:solidFill>
                      </a:endParaRPr>
                    </a:p>
                  </a:txBody>
                  <a:tcPr marT="34290" marB="34290"/>
                </a:tc>
                <a:tc>
                  <a:txBody>
                    <a:bodyPr/>
                    <a:lstStyle/>
                    <a:p>
                      <a:pPr marL="342900" indent="-342900">
                        <a:buFont typeface="Arial"/>
                        <a:buChar char="•"/>
                      </a:pPr>
                      <a:r>
                        <a:rPr lang="en-US" sz="1200" dirty="0" smtClean="0">
                          <a:solidFill>
                            <a:srgbClr val="546568"/>
                          </a:solidFill>
                        </a:rPr>
                        <a:t>Both</a:t>
                      </a:r>
                      <a:r>
                        <a:rPr lang="en-US" sz="1200" baseline="0" dirty="0" smtClean="0">
                          <a:solidFill>
                            <a:srgbClr val="546568"/>
                          </a:solidFill>
                        </a:rPr>
                        <a:t> single-segment &amp; multi-segment support</a:t>
                      </a:r>
                    </a:p>
                    <a:p>
                      <a:pPr marL="342900" indent="-342900">
                        <a:buFont typeface="Arial"/>
                        <a:buChar char="•"/>
                      </a:pPr>
                      <a:r>
                        <a:rPr lang="en-US" sz="1200" baseline="0" dirty="0" smtClean="0">
                          <a:solidFill>
                            <a:srgbClr val="546568"/>
                          </a:solidFill>
                        </a:rPr>
                        <a:t>Discovery &amp; signaling via single protocol – BGP</a:t>
                      </a:r>
                    </a:p>
                    <a:p>
                      <a:pPr marL="342900" indent="-342900">
                        <a:buFont typeface="Arial"/>
                        <a:buChar char="•"/>
                      </a:pPr>
                      <a:r>
                        <a:rPr lang="en-US" sz="1200" dirty="0" smtClean="0">
                          <a:solidFill>
                            <a:srgbClr val="546568"/>
                          </a:solidFill>
                        </a:rPr>
                        <a:t>All-active &amp; single-active redundancy support</a:t>
                      </a:r>
                    </a:p>
                    <a:p>
                      <a:pPr marL="342900" indent="-342900">
                        <a:buFont typeface="Arial"/>
                        <a:buChar char="•"/>
                      </a:pPr>
                      <a:endParaRPr lang="en-US" sz="1200" dirty="0">
                        <a:solidFill>
                          <a:srgbClr val="546568"/>
                        </a:solidFill>
                      </a:endParaRPr>
                    </a:p>
                  </a:txBody>
                  <a:tcPr marT="34290" marB="34290"/>
                </a:tc>
                <a:extLst>
                  <a:ext uri="{0D108BD9-81ED-4DB2-BD59-A6C34878D82A}">
                    <a16:rowId xmlns:a16="http://schemas.microsoft.com/office/drawing/2014/main" val="10002"/>
                  </a:ext>
                </a:extLst>
              </a:tr>
              <a:tr h="800100">
                <a:tc>
                  <a:txBody>
                    <a:bodyPr/>
                    <a:lstStyle/>
                    <a:p>
                      <a:pPr algn="l"/>
                      <a:r>
                        <a:rPr lang="en-US" sz="1200" dirty="0" smtClean="0">
                          <a:solidFill>
                            <a:srgbClr val="546568"/>
                          </a:solidFill>
                        </a:rPr>
                        <a:t>IRB</a:t>
                      </a:r>
                      <a:endParaRPr lang="en-US" sz="1200" dirty="0">
                        <a:solidFill>
                          <a:srgbClr val="546568"/>
                        </a:solidFill>
                      </a:endParaRPr>
                    </a:p>
                  </a:txBody>
                  <a:tcPr marT="34290" marB="34290"/>
                </a:tc>
                <a:tc>
                  <a:txBody>
                    <a:bodyPr/>
                    <a:lstStyle/>
                    <a:p>
                      <a:pPr marL="342900" marR="0" indent="-342900" algn="l" defTabSz="257006"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546568"/>
                          </a:solidFill>
                        </a:rPr>
                        <a:t>both L2 &amp; L3 (on a per flow) for a given VLAN/tenant</a:t>
                      </a:r>
                    </a:p>
                    <a:p>
                      <a:pPr marL="342900" marR="0" indent="-342900" algn="l" defTabSz="257006"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546568"/>
                          </a:solidFill>
                        </a:rPr>
                        <a:t>L3 only mode when needed</a:t>
                      </a:r>
                    </a:p>
                    <a:p>
                      <a:pPr marL="342900" marR="0" indent="-342900" algn="l" defTabSz="257006"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546568"/>
                          </a:solidFill>
                        </a:rPr>
                        <a:t>Inherent support for </a:t>
                      </a:r>
                      <a:r>
                        <a:rPr lang="en-US" sz="1200" baseline="0" dirty="0" err="1" smtClean="0">
                          <a:solidFill>
                            <a:srgbClr val="546568"/>
                          </a:solidFill>
                        </a:rPr>
                        <a:t>anycast</a:t>
                      </a:r>
                      <a:r>
                        <a:rPr lang="en-US" sz="1200" baseline="0" dirty="0" smtClean="0">
                          <a:solidFill>
                            <a:srgbClr val="546568"/>
                          </a:solidFill>
                        </a:rPr>
                        <a:t> GW</a:t>
                      </a:r>
                    </a:p>
                    <a:p>
                      <a:pPr marL="342900" indent="-342900" algn="l">
                        <a:buFont typeface="Arial"/>
                        <a:buChar char="•"/>
                      </a:pPr>
                      <a:endParaRPr lang="en-US" sz="1200" dirty="0" smtClean="0">
                        <a:solidFill>
                          <a:srgbClr val="546568"/>
                        </a:solidFill>
                      </a:endParaRPr>
                    </a:p>
                  </a:txBody>
                  <a:tcPr marT="34290" marB="34290"/>
                </a:tc>
                <a:extLst>
                  <a:ext uri="{0D108BD9-81ED-4DB2-BD59-A6C34878D82A}">
                    <a16:rowId xmlns:a16="http://schemas.microsoft.com/office/drawing/2014/main" val="10003"/>
                  </a:ext>
                </a:extLst>
              </a:tr>
            </a:tbl>
          </a:graphicData>
        </a:graphic>
      </p:graphicFrame>
      <p:sp>
        <p:nvSpPr>
          <p:cNvPr id="4" name="TextBox 3"/>
          <p:cNvSpPr txBox="1"/>
          <p:nvPr/>
        </p:nvSpPr>
        <p:spPr>
          <a:xfrm>
            <a:off x="533401" y="1058303"/>
            <a:ext cx="8077200" cy="646315"/>
          </a:xfrm>
          <a:prstGeom prst="rect">
            <a:avLst/>
          </a:prstGeom>
          <a:noFill/>
        </p:spPr>
        <p:txBody>
          <a:bodyPr wrap="square" lIns="91425" tIns="45712" rIns="91425" bIns="45712" rtlCol="0">
            <a:spAutoFit/>
          </a:bodyPr>
          <a:lstStyle/>
          <a:p>
            <a:r>
              <a:rPr lang="en-US" dirty="0" smtClean="0"/>
              <a:t>Not only a single technology/solution does the job of many existing solutions but it does it better!</a:t>
            </a:r>
            <a:endParaRPr lang="en-US" dirty="0"/>
          </a:p>
        </p:txBody>
      </p:sp>
      <p:grpSp>
        <p:nvGrpSpPr>
          <p:cNvPr id="5" name="Group 4"/>
          <p:cNvGrpSpPr/>
          <p:nvPr/>
        </p:nvGrpSpPr>
        <p:grpSpPr>
          <a:xfrm>
            <a:off x="457201" y="2419350"/>
            <a:ext cx="1034281" cy="914400"/>
            <a:chOff x="5351390" y="4450093"/>
            <a:chExt cx="1498742" cy="1408904"/>
          </a:xfrm>
        </p:grpSpPr>
        <p:grpSp>
          <p:nvGrpSpPr>
            <p:cNvPr id="6" name="Group 5"/>
            <p:cNvGrpSpPr/>
            <p:nvPr/>
          </p:nvGrpSpPr>
          <p:grpSpPr>
            <a:xfrm>
              <a:off x="5396305" y="4450093"/>
              <a:ext cx="1408904" cy="1408904"/>
              <a:chOff x="3040017" y="1772865"/>
              <a:chExt cx="1816735" cy="1816735"/>
            </a:xfrm>
          </p:grpSpPr>
          <p:grpSp>
            <p:nvGrpSpPr>
              <p:cNvPr id="8" name="Group 80"/>
              <p:cNvGrpSpPr/>
              <p:nvPr/>
            </p:nvGrpSpPr>
            <p:grpSpPr>
              <a:xfrm flipH="1">
                <a:off x="3040017" y="1772865"/>
                <a:ext cx="1816735" cy="1816735"/>
                <a:chOff x="7876034" y="-1198326"/>
                <a:chExt cx="841802" cy="840582"/>
              </a:xfrm>
            </p:grpSpPr>
            <p:sp>
              <p:nvSpPr>
                <p:cNvPr id="12" name="Oval 11"/>
                <p:cNvSpPr>
                  <a:spLocks noChangeArrowheads="1"/>
                </p:cNvSpPr>
                <p:nvPr/>
              </p:nvSpPr>
              <p:spPr bwMode="auto">
                <a:xfrm>
                  <a:off x="7876034" y="-1198326"/>
                  <a:ext cx="841802" cy="840582"/>
                </a:xfrm>
                <a:prstGeom prst="ellipse">
                  <a:avLst/>
                </a:prstGeom>
                <a:gradFill flip="none" rotWithShape="1">
                  <a:gsLst>
                    <a:gs pos="0">
                      <a:srgbClr val="CBDB2A"/>
                    </a:gs>
                    <a:gs pos="50000">
                      <a:srgbClr val="3EB549"/>
                    </a:gs>
                    <a:gs pos="100000">
                      <a:srgbClr val="02928C"/>
                    </a:gs>
                  </a:gsLst>
                  <a:lin ang="5400000" scaled="1"/>
                  <a:tileRect/>
                </a:gra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lnSpc>
                      <a:spcPct val="90000"/>
                    </a:lnSpc>
                  </a:pPr>
                  <a:endParaRPr lang="en-US" sz="1200" dirty="0">
                    <a:solidFill>
                      <a:srgbClr val="FFFFFF"/>
                    </a:solidFill>
                  </a:endParaRPr>
                </a:p>
              </p:txBody>
            </p:sp>
            <p:sp>
              <p:nvSpPr>
                <p:cNvPr id="13" name="Oval 8"/>
                <p:cNvSpPr>
                  <a:spLocks noChangeArrowheads="1"/>
                </p:cNvSpPr>
                <p:nvPr/>
              </p:nvSpPr>
              <p:spPr bwMode="auto">
                <a:xfrm>
                  <a:off x="7915469" y="-1159498"/>
                  <a:ext cx="762927" cy="762927"/>
                </a:xfrm>
                <a:prstGeom prst="ellipse">
                  <a:avLst/>
                </a:prstGeom>
                <a:gradFill>
                  <a:gsLst>
                    <a:gs pos="0">
                      <a:schemeClr val="bg1">
                        <a:alpha val="65000"/>
                      </a:schemeClr>
                    </a:gs>
                    <a:gs pos="55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endParaRPr lang="en-US" sz="1200" dirty="0">
                    <a:solidFill>
                      <a:srgbClr val="FFFFFF"/>
                    </a:solidFill>
                  </a:endParaRPr>
                </a:p>
              </p:txBody>
            </p:sp>
          </p:grpSp>
          <p:grpSp>
            <p:nvGrpSpPr>
              <p:cNvPr id="9" name="Group 153"/>
              <p:cNvGrpSpPr/>
              <p:nvPr/>
            </p:nvGrpSpPr>
            <p:grpSpPr>
              <a:xfrm>
                <a:off x="4217914" y="2215507"/>
                <a:ext cx="1548" cy="1006673"/>
                <a:chOff x="5505450" y="1776413"/>
                <a:chExt cx="1587" cy="1031875"/>
              </a:xfrm>
              <a:solidFill>
                <a:schemeClr val="bg1"/>
              </a:solidFill>
              <a:effectLst>
                <a:outerShdw blurRad="63500" sx="102000" sy="102000" algn="ctr" rotWithShape="0">
                  <a:prstClr val="black">
                    <a:alpha val="40000"/>
                  </a:prstClr>
                </a:outerShdw>
              </a:effectLst>
            </p:grpSpPr>
            <p:sp>
              <p:nvSpPr>
                <p:cNvPr id="10"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sp>
              <p:nvSpPr>
                <p:cNvPr id="11"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grpSp>
        </p:grpSp>
        <p:sp>
          <p:nvSpPr>
            <p:cNvPr id="7" name="TextBox 6"/>
            <p:cNvSpPr txBox="1"/>
            <p:nvPr/>
          </p:nvSpPr>
          <p:spPr>
            <a:xfrm>
              <a:off x="5351390" y="4696765"/>
              <a:ext cx="1498742" cy="915558"/>
            </a:xfrm>
            <a:prstGeom prst="rect">
              <a:avLst/>
            </a:prstGeom>
            <a:noFill/>
            <a:ln w="9525">
              <a:noFill/>
              <a:miter lim="800000"/>
              <a:headEnd/>
              <a:tailEnd/>
            </a:ln>
          </p:spPr>
          <p:txBody>
            <a:bodyPr wrap="square" lIns="100783" tIns="50392" rIns="100783" bIns="50392" anchor="ctr">
              <a:spAutoFit/>
            </a:bodyPr>
            <a:lstStyle>
              <a:defPPr>
                <a:defRPr lang="en-US"/>
              </a:defPPr>
              <a:lvl1pPr eaLnBrk="0" hangingPunct="0">
                <a:lnSpc>
                  <a:spcPct val="90000"/>
                </a:lnSpc>
                <a:defRPr sz="1600">
                  <a:solidFill>
                    <a:schemeClr val="accent3">
                      <a:lumMod val="25000"/>
                    </a:schemeClr>
                  </a:solidFill>
                  <a:latin typeface="+mj-lt"/>
                </a:defRPr>
              </a:lvl1pPr>
            </a:lstStyle>
            <a:p>
              <a:pPr algn="ctr" defTabSz="913494">
                <a:lnSpc>
                  <a:spcPct val="100000"/>
                </a:lnSpc>
                <a:spcBef>
                  <a:spcPts val="200"/>
                </a:spcBef>
              </a:pPr>
              <a:r>
                <a:rPr lang="en-US" b="1" dirty="0" smtClean="0">
                  <a:solidFill>
                    <a:srgbClr val="FFFFFF"/>
                  </a:solidFill>
                </a:rPr>
                <a:t>EVPN MPLS</a:t>
              </a:r>
              <a:endParaRPr lang="en-US" b="1" dirty="0">
                <a:solidFill>
                  <a:srgbClr val="FFFFFF"/>
                </a:solidFill>
              </a:endParaRPr>
            </a:p>
          </p:txBody>
        </p:sp>
      </p:grpSp>
      <p:grpSp>
        <p:nvGrpSpPr>
          <p:cNvPr id="14" name="Group 13"/>
          <p:cNvGrpSpPr/>
          <p:nvPr/>
        </p:nvGrpSpPr>
        <p:grpSpPr>
          <a:xfrm>
            <a:off x="457200" y="3257550"/>
            <a:ext cx="1066800" cy="914400"/>
            <a:chOff x="5351390" y="4450093"/>
            <a:chExt cx="1498742" cy="1408904"/>
          </a:xfrm>
        </p:grpSpPr>
        <p:grpSp>
          <p:nvGrpSpPr>
            <p:cNvPr id="15" name="Group 14"/>
            <p:cNvGrpSpPr/>
            <p:nvPr/>
          </p:nvGrpSpPr>
          <p:grpSpPr>
            <a:xfrm>
              <a:off x="5396308" y="4450093"/>
              <a:ext cx="1408904" cy="1408904"/>
              <a:chOff x="3040021" y="1772865"/>
              <a:chExt cx="1816735" cy="1816735"/>
            </a:xfrm>
          </p:grpSpPr>
          <p:grpSp>
            <p:nvGrpSpPr>
              <p:cNvPr id="17" name="Group 80"/>
              <p:cNvGrpSpPr/>
              <p:nvPr/>
            </p:nvGrpSpPr>
            <p:grpSpPr>
              <a:xfrm flipH="1">
                <a:off x="3040021" y="1772865"/>
                <a:ext cx="1816735" cy="1816735"/>
                <a:chOff x="7876032" y="-1198326"/>
                <a:chExt cx="841802" cy="840582"/>
              </a:xfrm>
            </p:grpSpPr>
            <p:sp>
              <p:nvSpPr>
                <p:cNvPr id="21" name="Oval 20"/>
                <p:cNvSpPr>
                  <a:spLocks noChangeArrowheads="1"/>
                </p:cNvSpPr>
                <p:nvPr/>
              </p:nvSpPr>
              <p:spPr bwMode="auto">
                <a:xfrm>
                  <a:off x="7876032" y="-1198326"/>
                  <a:ext cx="841802" cy="840582"/>
                </a:xfrm>
                <a:prstGeom prst="ellipse">
                  <a:avLst/>
                </a:prstGeom>
                <a:gradFill flip="none" rotWithShape="1">
                  <a:gsLst>
                    <a:gs pos="0">
                      <a:srgbClr val="CBDB2A"/>
                    </a:gs>
                    <a:gs pos="50000">
                      <a:srgbClr val="3EB549"/>
                    </a:gs>
                    <a:gs pos="100000">
                      <a:srgbClr val="02928C"/>
                    </a:gs>
                  </a:gsLst>
                  <a:lin ang="5400000" scaled="1"/>
                  <a:tileRect/>
                </a:gra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lnSpc>
                      <a:spcPct val="90000"/>
                    </a:lnSpc>
                  </a:pPr>
                  <a:endParaRPr lang="en-US" sz="1200" dirty="0">
                    <a:solidFill>
                      <a:srgbClr val="FFFFFF"/>
                    </a:solidFill>
                  </a:endParaRPr>
                </a:p>
              </p:txBody>
            </p:sp>
            <p:sp>
              <p:nvSpPr>
                <p:cNvPr id="22" name="Oval 8"/>
                <p:cNvSpPr>
                  <a:spLocks noChangeArrowheads="1"/>
                </p:cNvSpPr>
                <p:nvPr/>
              </p:nvSpPr>
              <p:spPr bwMode="auto">
                <a:xfrm>
                  <a:off x="7915469" y="-1159498"/>
                  <a:ext cx="762927" cy="762927"/>
                </a:xfrm>
                <a:prstGeom prst="ellipse">
                  <a:avLst/>
                </a:prstGeom>
                <a:gradFill>
                  <a:gsLst>
                    <a:gs pos="0">
                      <a:schemeClr val="bg1">
                        <a:alpha val="65000"/>
                      </a:schemeClr>
                    </a:gs>
                    <a:gs pos="55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endParaRPr lang="en-US" sz="1200" dirty="0">
                    <a:solidFill>
                      <a:srgbClr val="FFFFFF"/>
                    </a:solidFill>
                  </a:endParaRPr>
                </a:p>
              </p:txBody>
            </p:sp>
          </p:grpSp>
          <p:grpSp>
            <p:nvGrpSpPr>
              <p:cNvPr id="18" name="Group 153"/>
              <p:cNvGrpSpPr/>
              <p:nvPr/>
            </p:nvGrpSpPr>
            <p:grpSpPr>
              <a:xfrm>
                <a:off x="4217914" y="2215507"/>
                <a:ext cx="1548" cy="1006673"/>
                <a:chOff x="5505450" y="1776413"/>
                <a:chExt cx="1587" cy="1031875"/>
              </a:xfrm>
              <a:solidFill>
                <a:schemeClr val="bg1"/>
              </a:solidFill>
              <a:effectLst>
                <a:outerShdw blurRad="63500" sx="102000" sy="102000" algn="ctr" rotWithShape="0">
                  <a:prstClr val="black">
                    <a:alpha val="40000"/>
                  </a:prstClr>
                </a:outerShdw>
              </a:effectLst>
            </p:grpSpPr>
            <p:sp>
              <p:nvSpPr>
                <p:cNvPr id="19"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sp>
              <p:nvSpPr>
                <p:cNvPr id="20"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grpSp>
        </p:grpSp>
        <p:sp>
          <p:nvSpPr>
            <p:cNvPr id="16" name="TextBox 15"/>
            <p:cNvSpPr txBox="1"/>
            <p:nvPr/>
          </p:nvSpPr>
          <p:spPr>
            <a:xfrm>
              <a:off x="5351390" y="4696765"/>
              <a:ext cx="1498742" cy="915558"/>
            </a:xfrm>
            <a:prstGeom prst="rect">
              <a:avLst/>
            </a:prstGeom>
            <a:noFill/>
            <a:ln w="9525">
              <a:noFill/>
              <a:miter lim="800000"/>
              <a:headEnd/>
              <a:tailEnd/>
            </a:ln>
          </p:spPr>
          <p:txBody>
            <a:bodyPr wrap="square" lIns="100783" tIns="50392" rIns="100783" bIns="50392" anchor="ctr">
              <a:spAutoFit/>
            </a:bodyPr>
            <a:lstStyle>
              <a:defPPr>
                <a:defRPr lang="en-US"/>
              </a:defPPr>
              <a:lvl1pPr eaLnBrk="0" hangingPunct="0">
                <a:lnSpc>
                  <a:spcPct val="90000"/>
                </a:lnSpc>
                <a:defRPr sz="1600">
                  <a:solidFill>
                    <a:schemeClr val="accent3">
                      <a:lumMod val="25000"/>
                    </a:schemeClr>
                  </a:solidFill>
                  <a:latin typeface="+mj-lt"/>
                </a:defRPr>
              </a:lvl1pPr>
            </a:lstStyle>
            <a:p>
              <a:pPr algn="ctr" defTabSz="913494">
                <a:lnSpc>
                  <a:spcPct val="100000"/>
                </a:lnSpc>
                <a:spcBef>
                  <a:spcPts val="200"/>
                </a:spcBef>
              </a:pPr>
              <a:r>
                <a:rPr lang="en-US" b="1" dirty="0">
                  <a:solidFill>
                    <a:srgbClr val="FFFFFF"/>
                  </a:solidFill>
                </a:rPr>
                <a:t>EVPN VPWS</a:t>
              </a:r>
            </a:p>
          </p:txBody>
        </p:sp>
      </p:grpSp>
      <p:grpSp>
        <p:nvGrpSpPr>
          <p:cNvPr id="23" name="Group 22"/>
          <p:cNvGrpSpPr/>
          <p:nvPr/>
        </p:nvGrpSpPr>
        <p:grpSpPr>
          <a:xfrm>
            <a:off x="457200" y="4171950"/>
            <a:ext cx="1066800" cy="838200"/>
            <a:chOff x="5351390" y="4450093"/>
            <a:chExt cx="1498742" cy="1408904"/>
          </a:xfrm>
        </p:grpSpPr>
        <p:grpSp>
          <p:nvGrpSpPr>
            <p:cNvPr id="24" name="Group 23"/>
            <p:cNvGrpSpPr/>
            <p:nvPr/>
          </p:nvGrpSpPr>
          <p:grpSpPr>
            <a:xfrm>
              <a:off x="5396308" y="4450093"/>
              <a:ext cx="1408904" cy="1408904"/>
              <a:chOff x="3040021" y="1772865"/>
              <a:chExt cx="1816735" cy="1816735"/>
            </a:xfrm>
          </p:grpSpPr>
          <p:grpSp>
            <p:nvGrpSpPr>
              <p:cNvPr id="26" name="Group 80"/>
              <p:cNvGrpSpPr/>
              <p:nvPr/>
            </p:nvGrpSpPr>
            <p:grpSpPr>
              <a:xfrm flipH="1">
                <a:off x="3040021" y="1772865"/>
                <a:ext cx="1816735" cy="1816735"/>
                <a:chOff x="7876032" y="-1198326"/>
                <a:chExt cx="841802" cy="840582"/>
              </a:xfrm>
            </p:grpSpPr>
            <p:sp>
              <p:nvSpPr>
                <p:cNvPr id="30" name="Oval 29"/>
                <p:cNvSpPr>
                  <a:spLocks noChangeArrowheads="1"/>
                </p:cNvSpPr>
                <p:nvPr/>
              </p:nvSpPr>
              <p:spPr bwMode="auto">
                <a:xfrm>
                  <a:off x="7876032" y="-1198326"/>
                  <a:ext cx="841802" cy="840582"/>
                </a:xfrm>
                <a:prstGeom prst="ellipse">
                  <a:avLst/>
                </a:prstGeom>
                <a:gradFill flip="none" rotWithShape="1">
                  <a:gsLst>
                    <a:gs pos="0">
                      <a:srgbClr val="CBDB2A"/>
                    </a:gs>
                    <a:gs pos="50000">
                      <a:srgbClr val="3EB549"/>
                    </a:gs>
                    <a:gs pos="100000">
                      <a:srgbClr val="02928C"/>
                    </a:gs>
                  </a:gsLst>
                  <a:lin ang="5400000" scaled="1"/>
                  <a:tileRect/>
                </a:gra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lnSpc>
                      <a:spcPct val="90000"/>
                    </a:lnSpc>
                  </a:pPr>
                  <a:endParaRPr lang="en-US" sz="1200" dirty="0">
                    <a:solidFill>
                      <a:srgbClr val="FFFFFF"/>
                    </a:solidFill>
                  </a:endParaRPr>
                </a:p>
              </p:txBody>
            </p:sp>
            <p:sp>
              <p:nvSpPr>
                <p:cNvPr id="31" name="Oval 8"/>
                <p:cNvSpPr>
                  <a:spLocks noChangeArrowheads="1"/>
                </p:cNvSpPr>
                <p:nvPr/>
              </p:nvSpPr>
              <p:spPr bwMode="auto">
                <a:xfrm>
                  <a:off x="7915469" y="-1159498"/>
                  <a:ext cx="762927" cy="762927"/>
                </a:xfrm>
                <a:prstGeom prst="ellipse">
                  <a:avLst/>
                </a:prstGeom>
                <a:gradFill>
                  <a:gsLst>
                    <a:gs pos="0">
                      <a:schemeClr val="bg1">
                        <a:alpha val="65000"/>
                      </a:schemeClr>
                    </a:gs>
                    <a:gs pos="55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94"/>
                  <a:endParaRPr lang="en-US" sz="1200" dirty="0">
                    <a:solidFill>
                      <a:srgbClr val="FFFFFF"/>
                    </a:solidFill>
                  </a:endParaRPr>
                </a:p>
              </p:txBody>
            </p:sp>
          </p:grpSp>
          <p:grpSp>
            <p:nvGrpSpPr>
              <p:cNvPr id="27" name="Group 153"/>
              <p:cNvGrpSpPr/>
              <p:nvPr/>
            </p:nvGrpSpPr>
            <p:grpSpPr>
              <a:xfrm>
                <a:off x="4217914" y="2215507"/>
                <a:ext cx="1548" cy="1006673"/>
                <a:chOff x="5505450" y="1776413"/>
                <a:chExt cx="1587" cy="1031875"/>
              </a:xfrm>
              <a:solidFill>
                <a:schemeClr val="bg1"/>
              </a:solidFill>
              <a:effectLst>
                <a:outerShdw blurRad="63500" sx="102000" sy="102000" algn="ctr" rotWithShape="0">
                  <a:prstClr val="black">
                    <a:alpha val="40000"/>
                  </a:prstClr>
                </a:outerShdw>
              </a:effectLst>
            </p:grpSpPr>
            <p:sp>
              <p:nvSpPr>
                <p:cNvPr id="28"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sp>
              <p:nvSpPr>
                <p:cNvPr id="29"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defTabSz="913494"/>
                  <a:endParaRPr lang="en-US" sz="1200">
                    <a:solidFill>
                      <a:srgbClr val="000000"/>
                    </a:solidFill>
                    <a:latin typeface="Arial"/>
                  </a:endParaRPr>
                </a:p>
              </p:txBody>
            </p:sp>
          </p:grpSp>
        </p:grpSp>
        <p:sp>
          <p:nvSpPr>
            <p:cNvPr id="25" name="TextBox 24"/>
            <p:cNvSpPr txBox="1"/>
            <p:nvPr/>
          </p:nvSpPr>
          <p:spPr>
            <a:xfrm>
              <a:off x="5351390" y="4655149"/>
              <a:ext cx="1498742" cy="998791"/>
            </a:xfrm>
            <a:prstGeom prst="rect">
              <a:avLst/>
            </a:prstGeom>
            <a:noFill/>
            <a:ln w="9525">
              <a:noFill/>
              <a:miter lim="800000"/>
              <a:headEnd/>
              <a:tailEnd/>
            </a:ln>
          </p:spPr>
          <p:txBody>
            <a:bodyPr wrap="square" lIns="100783" tIns="50392" rIns="100783" bIns="50392" anchor="ctr">
              <a:spAutoFit/>
            </a:bodyPr>
            <a:lstStyle>
              <a:defPPr>
                <a:defRPr lang="en-US"/>
              </a:defPPr>
              <a:lvl1pPr eaLnBrk="0" hangingPunct="0">
                <a:lnSpc>
                  <a:spcPct val="90000"/>
                </a:lnSpc>
                <a:defRPr sz="1600">
                  <a:solidFill>
                    <a:schemeClr val="accent3">
                      <a:lumMod val="25000"/>
                    </a:schemeClr>
                  </a:solidFill>
                  <a:latin typeface="+mj-lt"/>
                </a:defRPr>
              </a:lvl1pPr>
            </a:lstStyle>
            <a:p>
              <a:pPr algn="ctr" defTabSz="913494">
                <a:lnSpc>
                  <a:spcPct val="100000"/>
                </a:lnSpc>
                <a:spcBef>
                  <a:spcPts val="200"/>
                </a:spcBef>
              </a:pPr>
              <a:r>
                <a:rPr lang="en-US" b="1" dirty="0" smtClean="0">
                  <a:solidFill>
                    <a:srgbClr val="FFFFFF"/>
                  </a:solidFill>
                </a:rPr>
                <a:t>EVPN -IRB</a:t>
              </a:r>
              <a:endParaRPr lang="en-US" b="1" dirty="0">
                <a:solidFill>
                  <a:srgbClr val="FFFFFF"/>
                </a:solidFill>
              </a:endParaRPr>
            </a:p>
          </p:txBody>
        </p:sp>
      </p:grpSp>
    </p:spTree>
    <p:extLst>
      <p:ext uri="{BB962C8B-B14F-4D97-AF65-F5344CB8AC3E}">
        <p14:creationId xmlns:p14="http://schemas.microsoft.com/office/powerpoint/2010/main" val="144779462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2" name="Straight Connector 151"/>
          <p:cNvCxnSpPr/>
          <p:nvPr/>
        </p:nvCxnSpPr>
        <p:spPr>
          <a:xfrm flipH="1">
            <a:off x="2065809" y="2757295"/>
            <a:ext cx="476412" cy="272731"/>
          </a:xfrm>
          <a:prstGeom prst="line">
            <a:avLst/>
          </a:prstGeom>
          <a:ln w="12700"/>
        </p:spPr>
        <p:style>
          <a:lnRef idx="2">
            <a:schemeClr val="dk1"/>
          </a:lnRef>
          <a:fillRef idx="0">
            <a:schemeClr val="dk1"/>
          </a:fillRef>
          <a:effectRef idx="1">
            <a:schemeClr val="dk1"/>
          </a:effectRef>
          <a:fontRef idx="minor">
            <a:schemeClr val="tx1"/>
          </a:fontRef>
        </p:style>
      </p:cxnSp>
      <p:cxnSp>
        <p:nvCxnSpPr>
          <p:cNvPr id="154" name="Straight Connector 153"/>
          <p:cNvCxnSpPr/>
          <p:nvPr/>
        </p:nvCxnSpPr>
        <p:spPr>
          <a:xfrm flipH="1" flipV="1">
            <a:off x="2080526" y="3082362"/>
            <a:ext cx="493134" cy="269363"/>
          </a:xfrm>
          <a:prstGeom prst="line">
            <a:avLst/>
          </a:prstGeom>
          <a:ln w="12700"/>
        </p:spPr>
        <p:style>
          <a:lnRef idx="2">
            <a:schemeClr val="dk1"/>
          </a:lnRef>
          <a:fillRef idx="0">
            <a:schemeClr val="dk1"/>
          </a:fillRef>
          <a:effectRef idx="1">
            <a:schemeClr val="dk1"/>
          </a:effectRef>
          <a:fontRef idx="minor">
            <a:schemeClr val="tx1"/>
          </a:fontRef>
        </p:style>
      </p:cxnSp>
      <p:sp>
        <p:nvSpPr>
          <p:cNvPr id="147" name="Cloud 146"/>
          <p:cNvSpPr/>
          <p:nvPr/>
        </p:nvSpPr>
        <p:spPr>
          <a:xfrm>
            <a:off x="2482308" y="2578705"/>
            <a:ext cx="3466432" cy="979450"/>
          </a:xfrm>
          <a:prstGeom prst="cloud">
            <a:avLst/>
          </a:prstGeom>
          <a:ln w="12700">
            <a:solidFill>
              <a:srgbClr val="049FD9"/>
            </a:solidFill>
          </a:ln>
        </p:spPr>
        <p:style>
          <a:lnRef idx="2">
            <a:schemeClr val="accent3">
              <a:shade val="50000"/>
            </a:schemeClr>
          </a:lnRef>
          <a:fillRef idx="1002">
            <a:schemeClr val="lt2"/>
          </a:fillRef>
          <a:effectRef idx="0">
            <a:schemeClr val="accent3"/>
          </a:effectRef>
          <a:fontRef idx="minor">
            <a:schemeClr val="lt1"/>
          </a:fontRef>
        </p:style>
        <p:txBody>
          <a:bodyPr rtlCol="0" anchor="ctr"/>
          <a:lstStyle/>
          <a:p>
            <a:pPr algn="ctr"/>
            <a:r>
              <a:rPr lang="en-US" sz="800" dirty="0" smtClean="0">
                <a:solidFill>
                  <a:schemeClr val="tx1"/>
                </a:solidFill>
              </a:rPr>
              <a:t>CO DC MPLS core</a:t>
            </a:r>
          </a:p>
        </p:txBody>
      </p:sp>
      <p:cxnSp>
        <p:nvCxnSpPr>
          <p:cNvPr id="62" name="Straight Connector 61"/>
          <p:cNvCxnSpPr/>
          <p:nvPr/>
        </p:nvCxnSpPr>
        <p:spPr>
          <a:xfrm>
            <a:off x="6359553" y="1322463"/>
            <a:ext cx="0" cy="3269078"/>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60" name="Cloud 59"/>
          <p:cNvSpPr/>
          <p:nvPr/>
        </p:nvSpPr>
        <p:spPr>
          <a:xfrm>
            <a:off x="6427906" y="2104272"/>
            <a:ext cx="1507628" cy="1555277"/>
          </a:xfrm>
          <a:prstGeom prst="cloud">
            <a:avLst/>
          </a:prstGeom>
          <a:solidFill>
            <a:schemeClr val="bg2">
              <a:lumMod val="90000"/>
            </a:schemeClr>
          </a:solidFill>
        </p:spPr>
        <p:style>
          <a:lnRef idx="2">
            <a:schemeClr val="accent2">
              <a:shade val="50000"/>
            </a:schemeClr>
          </a:lnRef>
          <a:fillRef idx="1">
            <a:schemeClr val="accent2"/>
          </a:fillRef>
          <a:effectRef idx="0">
            <a:schemeClr val="accent2"/>
          </a:effectRef>
          <a:fontRef idx="minor">
            <a:schemeClr val="lt1"/>
          </a:fontRef>
        </p:style>
        <p:txBody>
          <a:bodyPr lIns="68589" tIns="34295" rIns="68589" bIns="34295" rtlCol="0" anchor="ctr"/>
          <a:lstStyle/>
          <a:p>
            <a:pPr algn="ctr"/>
            <a:r>
              <a:rPr lang="en-US" sz="800" b="1" dirty="0">
                <a:solidFill>
                  <a:schemeClr val="tx1"/>
                </a:solidFill>
              </a:rPr>
              <a:t>MPLS Core</a:t>
            </a:r>
          </a:p>
        </p:txBody>
      </p:sp>
      <p:sp>
        <p:nvSpPr>
          <p:cNvPr id="3" name="Title 2"/>
          <p:cNvSpPr>
            <a:spLocks noGrp="1"/>
          </p:cNvSpPr>
          <p:nvPr>
            <p:ph type="ctrTitle"/>
          </p:nvPr>
        </p:nvSpPr>
        <p:spPr>
          <a:xfrm>
            <a:off x="253113" y="181786"/>
            <a:ext cx="8659976" cy="471861"/>
          </a:xfrm>
        </p:spPr>
        <p:txBody>
          <a:bodyPr/>
          <a:lstStyle/>
          <a:p>
            <a:r>
              <a:rPr lang="en-US" dirty="0" smtClean="0"/>
              <a:t>EVPN VPWS FXC</a:t>
            </a:r>
            <a:r>
              <a:rPr lang="en-US" dirty="0"/>
              <a:t/>
            </a:r>
            <a:br>
              <a:rPr lang="en-US" dirty="0"/>
            </a:br>
            <a:r>
              <a:rPr lang="en-US" dirty="0" smtClean="0"/>
              <a:t>Resilient “point to point” transport service </a:t>
            </a:r>
            <a:endParaRPr lang="en-US" dirty="0"/>
          </a:p>
        </p:txBody>
      </p:sp>
      <p:sp>
        <p:nvSpPr>
          <p:cNvPr id="24" name="Rounded Rectangle 23"/>
          <p:cNvSpPr/>
          <p:nvPr/>
        </p:nvSpPr>
        <p:spPr>
          <a:xfrm>
            <a:off x="3159924" y="1309346"/>
            <a:ext cx="996454" cy="734006"/>
          </a:xfrm>
          <a:prstGeom prst="roundRect">
            <a:avLst/>
          </a:prstGeom>
          <a:noFill/>
          <a:ln>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b"/>
          <a:lstStyle/>
          <a:p>
            <a:r>
              <a:rPr lang="en-US" sz="900" dirty="0">
                <a:solidFill>
                  <a:srgbClr val="676767"/>
                </a:solidFill>
              </a:rPr>
              <a:t>Compute</a:t>
            </a:r>
          </a:p>
        </p:txBody>
      </p:sp>
      <p:cxnSp>
        <p:nvCxnSpPr>
          <p:cNvPr id="45" name="Straight Connector 44"/>
          <p:cNvCxnSpPr>
            <a:stCxn id="24" idx="2"/>
            <a:endCxn id="130" idx="0"/>
          </p:cNvCxnSpPr>
          <p:nvPr/>
        </p:nvCxnSpPr>
        <p:spPr>
          <a:xfrm>
            <a:off x="3658151" y="2043352"/>
            <a:ext cx="141229" cy="409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24" idx="2"/>
            <a:endCxn id="129" idx="0"/>
          </p:cNvCxnSpPr>
          <p:nvPr/>
        </p:nvCxnSpPr>
        <p:spPr>
          <a:xfrm>
            <a:off x="3658151" y="2043352"/>
            <a:ext cx="1193476" cy="409666"/>
          </a:xfrm>
          <a:prstGeom prst="line">
            <a:avLst/>
          </a:prstGeom>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6432441" y="951152"/>
            <a:ext cx="1279856" cy="346259"/>
          </a:xfrm>
          <a:prstGeom prst="rect">
            <a:avLst/>
          </a:prstGeom>
        </p:spPr>
        <p:txBody>
          <a:bodyPr wrap="none" lIns="68589" tIns="34295" rIns="68589" bIns="34295">
            <a:spAutoFit/>
          </a:bodyPr>
          <a:lstStyle/>
          <a:p>
            <a:r>
              <a:rPr lang="en-US" dirty="0" smtClean="0">
                <a:solidFill>
                  <a:srgbClr val="676767"/>
                </a:solidFill>
              </a:rPr>
              <a:t>MPLS core</a:t>
            </a:r>
            <a:endParaRPr lang="en-US" dirty="0">
              <a:solidFill>
                <a:srgbClr val="676767"/>
              </a:solidFill>
            </a:endParaRPr>
          </a:p>
        </p:txBody>
      </p:sp>
      <p:sp>
        <p:nvSpPr>
          <p:cNvPr id="64" name="Rectangle 63"/>
          <p:cNvSpPr/>
          <p:nvPr/>
        </p:nvSpPr>
        <p:spPr>
          <a:xfrm>
            <a:off x="2462578" y="878889"/>
            <a:ext cx="895135" cy="346259"/>
          </a:xfrm>
          <a:prstGeom prst="rect">
            <a:avLst/>
          </a:prstGeom>
        </p:spPr>
        <p:txBody>
          <a:bodyPr wrap="none" lIns="68589" tIns="34295" rIns="68589" bIns="34295">
            <a:spAutoFit/>
          </a:bodyPr>
          <a:lstStyle/>
          <a:p>
            <a:r>
              <a:rPr lang="en-US" dirty="0" smtClean="0">
                <a:solidFill>
                  <a:srgbClr val="676767"/>
                </a:solidFill>
              </a:rPr>
              <a:t>CO-DC</a:t>
            </a:r>
            <a:endParaRPr lang="en-US" dirty="0">
              <a:solidFill>
                <a:srgbClr val="676767"/>
              </a:solidFill>
            </a:endParaRPr>
          </a:p>
        </p:txBody>
      </p:sp>
      <p:cxnSp>
        <p:nvCxnSpPr>
          <p:cNvPr id="65" name="Straight Connector 64"/>
          <p:cNvCxnSpPr/>
          <p:nvPr/>
        </p:nvCxnSpPr>
        <p:spPr>
          <a:xfrm>
            <a:off x="2101836" y="1346905"/>
            <a:ext cx="0" cy="331958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165993" y="879593"/>
            <a:ext cx="910406" cy="346249"/>
          </a:xfrm>
          <a:prstGeom prst="rect">
            <a:avLst/>
          </a:prstGeom>
        </p:spPr>
        <p:txBody>
          <a:bodyPr wrap="none" lIns="68589" tIns="34295" rIns="68589" bIns="34295">
            <a:spAutoFit/>
          </a:bodyPr>
          <a:lstStyle/>
          <a:p>
            <a:r>
              <a:rPr lang="en-US" dirty="0" smtClean="0">
                <a:solidFill>
                  <a:srgbClr val="676767"/>
                </a:solidFill>
              </a:rPr>
              <a:t>Access</a:t>
            </a:r>
            <a:endParaRPr lang="en-US" dirty="0">
              <a:solidFill>
                <a:srgbClr val="676767"/>
              </a:solidFill>
            </a:endParaRPr>
          </a:p>
        </p:txBody>
      </p:sp>
      <p:sp>
        <p:nvSpPr>
          <p:cNvPr id="68" name="Rounded Rectangle 67"/>
          <p:cNvSpPr/>
          <p:nvPr/>
        </p:nvSpPr>
        <p:spPr>
          <a:xfrm>
            <a:off x="4610688" y="1311199"/>
            <a:ext cx="996454" cy="734006"/>
          </a:xfrm>
          <a:prstGeom prst="roundRect">
            <a:avLst/>
          </a:prstGeom>
          <a:noFill/>
          <a:ln>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b"/>
          <a:lstStyle/>
          <a:p>
            <a:r>
              <a:rPr lang="en-US" sz="900" dirty="0">
                <a:solidFill>
                  <a:srgbClr val="676767"/>
                </a:solidFill>
              </a:rPr>
              <a:t>Compute</a:t>
            </a:r>
          </a:p>
        </p:txBody>
      </p:sp>
      <p:cxnSp>
        <p:nvCxnSpPr>
          <p:cNvPr id="74" name="Straight Connector 73"/>
          <p:cNvCxnSpPr>
            <a:stCxn id="68" idx="2"/>
            <a:endCxn id="129" idx="0"/>
          </p:cNvCxnSpPr>
          <p:nvPr/>
        </p:nvCxnSpPr>
        <p:spPr>
          <a:xfrm flipH="1">
            <a:off x="4851627" y="2045205"/>
            <a:ext cx="257288" cy="4078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68" idx="2"/>
            <a:endCxn id="130" idx="0"/>
          </p:cNvCxnSpPr>
          <p:nvPr/>
        </p:nvCxnSpPr>
        <p:spPr>
          <a:xfrm flipH="1">
            <a:off x="3799380" y="2045205"/>
            <a:ext cx="1309535" cy="4078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406350" y="4304645"/>
            <a:ext cx="208668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1069016" y="4371589"/>
            <a:ext cx="542598" cy="196208"/>
          </a:xfrm>
          <a:prstGeom prst="rect">
            <a:avLst/>
          </a:prstGeom>
        </p:spPr>
        <p:txBody>
          <a:bodyPr wrap="none" lIns="68589" tIns="34295" rIns="68589" bIns="34295">
            <a:spAutoFit/>
          </a:bodyPr>
          <a:lstStyle/>
          <a:p>
            <a:r>
              <a:rPr lang="en-US" sz="800" dirty="0">
                <a:solidFill>
                  <a:srgbClr val="676767"/>
                </a:solidFill>
              </a:rPr>
              <a:t>Ethernet</a:t>
            </a:r>
          </a:p>
        </p:txBody>
      </p:sp>
      <p:sp>
        <p:nvSpPr>
          <p:cNvPr id="84" name="Rectangle 83"/>
          <p:cNvSpPr/>
          <p:nvPr/>
        </p:nvSpPr>
        <p:spPr>
          <a:xfrm>
            <a:off x="2817881" y="4372294"/>
            <a:ext cx="1162837" cy="192370"/>
          </a:xfrm>
          <a:prstGeom prst="rect">
            <a:avLst/>
          </a:prstGeom>
        </p:spPr>
        <p:txBody>
          <a:bodyPr wrap="none" lIns="68589" tIns="34295" rIns="68589" bIns="34295">
            <a:spAutoFit/>
          </a:bodyPr>
          <a:lstStyle/>
          <a:p>
            <a:r>
              <a:rPr lang="en-US" sz="800" dirty="0" smtClean="0">
                <a:solidFill>
                  <a:srgbClr val="676767"/>
                </a:solidFill>
              </a:rPr>
              <a:t>EVPN FXC/ MPLS </a:t>
            </a:r>
            <a:r>
              <a:rPr lang="en-US" sz="800" dirty="0">
                <a:solidFill>
                  <a:srgbClr val="676767"/>
                </a:solidFill>
              </a:rPr>
              <a:t>SR</a:t>
            </a:r>
          </a:p>
        </p:txBody>
      </p:sp>
      <p:cxnSp>
        <p:nvCxnSpPr>
          <p:cNvPr id="85" name="Straight Arrow Connector 84"/>
          <p:cNvCxnSpPr/>
          <p:nvPr/>
        </p:nvCxnSpPr>
        <p:spPr>
          <a:xfrm>
            <a:off x="2542221" y="4305350"/>
            <a:ext cx="2042245" cy="0"/>
          </a:xfrm>
          <a:prstGeom prst="straightConnector1">
            <a:avLst/>
          </a:prstGeom>
          <a:ln>
            <a:solidFill>
              <a:srgbClr val="FF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4610688" y="4306054"/>
            <a:ext cx="1590831" cy="0"/>
          </a:xfrm>
          <a:prstGeom prst="straightConnector1">
            <a:avLst/>
          </a:prstGeom>
          <a:ln>
            <a:solidFill>
              <a:srgbClr val="6466AB"/>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5528237" y="4364260"/>
            <a:ext cx="696526" cy="196208"/>
          </a:xfrm>
          <a:prstGeom prst="rect">
            <a:avLst/>
          </a:prstGeom>
        </p:spPr>
        <p:txBody>
          <a:bodyPr wrap="none" lIns="68589" tIns="34295" rIns="68589" bIns="34295">
            <a:spAutoFit/>
          </a:bodyPr>
          <a:lstStyle/>
          <a:p>
            <a:r>
              <a:rPr lang="en-US" sz="800" dirty="0">
                <a:solidFill>
                  <a:srgbClr val="676767"/>
                </a:solidFill>
              </a:rPr>
              <a:t>MPLS + SR</a:t>
            </a:r>
          </a:p>
        </p:txBody>
      </p:sp>
      <p:sp>
        <p:nvSpPr>
          <p:cNvPr id="92" name="Rectangle 91"/>
          <p:cNvSpPr/>
          <p:nvPr/>
        </p:nvSpPr>
        <p:spPr>
          <a:xfrm>
            <a:off x="6823297" y="4356225"/>
            <a:ext cx="696526" cy="196208"/>
          </a:xfrm>
          <a:prstGeom prst="rect">
            <a:avLst/>
          </a:prstGeom>
        </p:spPr>
        <p:txBody>
          <a:bodyPr wrap="none" lIns="68589" tIns="34295" rIns="68589" bIns="34295">
            <a:spAutoFit/>
          </a:bodyPr>
          <a:lstStyle/>
          <a:p>
            <a:r>
              <a:rPr lang="en-US" sz="800" dirty="0">
                <a:solidFill>
                  <a:srgbClr val="676767"/>
                </a:solidFill>
              </a:rPr>
              <a:t>MPLS + SR</a:t>
            </a:r>
          </a:p>
        </p:txBody>
      </p:sp>
      <p:cxnSp>
        <p:nvCxnSpPr>
          <p:cNvPr id="93" name="Straight Arrow Connector 92"/>
          <p:cNvCxnSpPr/>
          <p:nvPr/>
        </p:nvCxnSpPr>
        <p:spPr>
          <a:xfrm>
            <a:off x="6359553" y="4306757"/>
            <a:ext cx="159083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79445" y="1696324"/>
            <a:ext cx="815748" cy="1452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0090"/>
                </a:solidFill>
              </a:rPr>
              <a:t>VF</a:t>
            </a:r>
          </a:p>
        </p:txBody>
      </p:sp>
      <p:sp>
        <p:nvSpPr>
          <p:cNvPr id="72" name="Rounded Rectangle 71"/>
          <p:cNvSpPr/>
          <p:nvPr/>
        </p:nvSpPr>
        <p:spPr>
          <a:xfrm>
            <a:off x="4693247" y="1687338"/>
            <a:ext cx="815748" cy="1452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0090"/>
                </a:solidFill>
              </a:rPr>
              <a:t>VF</a:t>
            </a:r>
          </a:p>
        </p:txBody>
      </p:sp>
      <p:pic>
        <p:nvPicPr>
          <p:cNvPr id="75" name="Picture 76"/>
          <p:cNvPicPr>
            <a:picLocks noChangeArrowheads="1"/>
          </p:cNvPicPr>
          <p:nvPr/>
        </p:nvPicPr>
        <p:blipFill>
          <a:blip r:embed="rId2" cstate="print"/>
          <a:srcRect/>
          <a:stretch>
            <a:fillRect/>
          </a:stretch>
        </p:blipFill>
        <p:spPr bwMode="auto">
          <a:xfrm>
            <a:off x="2363444" y="2661850"/>
            <a:ext cx="357555" cy="187607"/>
          </a:xfrm>
          <a:prstGeom prst="rect">
            <a:avLst/>
          </a:prstGeom>
          <a:noFill/>
          <a:ln w="9525">
            <a:noFill/>
            <a:miter lim="800000"/>
            <a:headEnd/>
            <a:tailEnd/>
          </a:ln>
          <a:effectLst/>
        </p:spPr>
      </p:pic>
      <p:grpSp>
        <p:nvGrpSpPr>
          <p:cNvPr id="42" name="Group 41"/>
          <p:cNvGrpSpPr/>
          <p:nvPr/>
        </p:nvGrpSpPr>
        <p:grpSpPr>
          <a:xfrm>
            <a:off x="501278" y="3558902"/>
            <a:ext cx="1098949" cy="556571"/>
            <a:chOff x="815058" y="4245205"/>
            <a:chExt cx="1098949" cy="556571"/>
          </a:xfrm>
        </p:grpSpPr>
        <p:grpSp>
          <p:nvGrpSpPr>
            <p:cNvPr id="79" name="Group 78"/>
            <p:cNvGrpSpPr/>
            <p:nvPr/>
          </p:nvGrpSpPr>
          <p:grpSpPr>
            <a:xfrm>
              <a:off x="815058" y="4245205"/>
              <a:ext cx="1098949" cy="556571"/>
              <a:chOff x="2635145" y="4418195"/>
              <a:chExt cx="1098949" cy="556571"/>
            </a:xfrm>
          </p:grpSpPr>
          <p:sp>
            <p:nvSpPr>
              <p:cNvPr id="86" name="Rounded Rectangle 85"/>
              <p:cNvSpPr/>
              <p:nvPr/>
            </p:nvSpPr>
            <p:spPr>
              <a:xfrm>
                <a:off x="2635145" y="4418195"/>
                <a:ext cx="1098949" cy="556571"/>
              </a:xfrm>
              <a:prstGeom prst="roundRect">
                <a:avLst/>
              </a:prstGeom>
              <a:noFill/>
              <a:ln w="9525">
                <a:solidFill>
                  <a:srgbClr val="FFC000"/>
                </a:solidFill>
                <a:prstDash val="sysDot"/>
              </a:ln>
            </p:spPr>
            <p:style>
              <a:lnRef idx="2">
                <a:schemeClr val="accent5"/>
              </a:lnRef>
              <a:fillRef idx="1">
                <a:schemeClr val="lt1"/>
              </a:fillRef>
              <a:effectRef idx="0">
                <a:schemeClr val="accent5"/>
              </a:effectRef>
              <a:fontRef idx="minor">
                <a:schemeClr val="dk1"/>
              </a:fontRef>
            </p:style>
            <p:txBody>
              <a:bodyPr wrap="none" tIns="0" rtlCol="0" anchor="t" anchorCtr="0"/>
              <a:lstStyle/>
              <a:p>
                <a:r>
                  <a:rPr lang="en-US" sz="600" b="1" dirty="0" smtClean="0"/>
                  <a:t>Mobile 2G/3G/LTE</a:t>
                </a:r>
              </a:p>
            </p:txBody>
          </p:sp>
          <p:sp>
            <p:nvSpPr>
              <p:cNvPr id="88" name="Cloud 87"/>
              <p:cNvSpPr/>
              <p:nvPr/>
            </p:nvSpPr>
            <p:spPr>
              <a:xfrm>
                <a:off x="2690000" y="4603360"/>
                <a:ext cx="567706" cy="332660"/>
              </a:xfrm>
              <a:prstGeom prst="cloud">
                <a:avLst/>
              </a:prstGeom>
              <a:ln w="9525">
                <a:solidFill>
                  <a:schemeClr val="tx1">
                    <a:lumMod val="60000"/>
                    <a:lumOff val="40000"/>
                  </a:schemeClr>
                </a:solidFill>
              </a:ln>
              <a:effectLst/>
            </p:spPr>
            <p:style>
              <a:lnRef idx="2">
                <a:schemeClr val="accent1">
                  <a:shade val="50000"/>
                </a:schemeClr>
              </a:lnRef>
              <a:fillRef idx="1002">
                <a:schemeClr val="lt1"/>
              </a:fillRef>
              <a:effectRef idx="0">
                <a:schemeClr val="accent1"/>
              </a:effectRef>
              <a:fontRef idx="minor">
                <a:schemeClr val="lt1"/>
              </a:fontRef>
            </p:style>
            <p:txBody>
              <a:bodyPr wrap="none" rtlCol="0" anchor="ctr"/>
              <a:lstStyle/>
              <a:p>
                <a:pPr algn="ctr"/>
                <a:endParaRPr lang="en-US" sz="600" b="1" dirty="0" smtClean="0">
                  <a:solidFill>
                    <a:schemeClr val="tx1"/>
                  </a:solidFill>
                </a:endParaRPr>
              </a:p>
            </p:txBody>
          </p:sp>
        </p:grpSp>
        <p:pic>
          <p:nvPicPr>
            <p:cNvPr id="41" name="Picture 40"/>
            <p:cNvPicPr>
              <a:picLocks noChangeAspect="1"/>
            </p:cNvPicPr>
            <p:nvPr/>
          </p:nvPicPr>
          <p:blipFill>
            <a:blip r:embed="rId3"/>
            <a:stretch>
              <a:fillRect/>
            </a:stretch>
          </p:blipFill>
          <p:spPr>
            <a:xfrm>
              <a:off x="1445270" y="4374674"/>
              <a:ext cx="268706" cy="369832"/>
            </a:xfrm>
            <a:prstGeom prst="rect">
              <a:avLst/>
            </a:prstGeom>
          </p:spPr>
        </p:pic>
      </p:grpSp>
      <p:grpSp>
        <p:nvGrpSpPr>
          <p:cNvPr id="120" name="Group 119"/>
          <p:cNvGrpSpPr/>
          <p:nvPr/>
        </p:nvGrpSpPr>
        <p:grpSpPr>
          <a:xfrm>
            <a:off x="22711" y="2581555"/>
            <a:ext cx="1138288" cy="955929"/>
            <a:chOff x="3492883" y="4453631"/>
            <a:chExt cx="1138288" cy="955929"/>
          </a:xfrm>
        </p:grpSpPr>
        <p:cxnSp>
          <p:nvCxnSpPr>
            <p:cNvPr id="105" name="Straight Connector 104"/>
            <p:cNvCxnSpPr/>
            <p:nvPr/>
          </p:nvCxnSpPr>
          <p:spPr>
            <a:xfrm>
              <a:off x="3927388" y="4901818"/>
              <a:ext cx="381320" cy="19190"/>
            </a:xfrm>
            <a:prstGeom prst="line">
              <a:avLst/>
            </a:prstGeom>
            <a:ln w="12700"/>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a:off x="3732175" y="4568119"/>
              <a:ext cx="616335" cy="342066"/>
            </a:xfrm>
            <a:prstGeom prst="line">
              <a:avLst/>
            </a:prstGeom>
            <a:ln w="12700"/>
          </p:spPr>
          <p:style>
            <a:lnRef idx="2">
              <a:schemeClr val="dk1"/>
            </a:lnRef>
            <a:fillRef idx="0">
              <a:schemeClr val="dk1"/>
            </a:fillRef>
            <a:effectRef idx="1">
              <a:schemeClr val="dk1"/>
            </a:effectRef>
            <a:fontRef idx="minor">
              <a:schemeClr val="tx1"/>
            </a:fontRef>
          </p:style>
        </p:cxnSp>
        <p:cxnSp>
          <p:nvCxnSpPr>
            <p:cNvPr id="113" name="Straight Connector 112"/>
            <p:cNvCxnSpPr/>
            <p:nvPr/>
          </p:nvCxnSpPr>
          <p:spPr>
            <a:xfrm flipH="1">
              <a:off x="4236749" y="4928324"/>
              <a:ext cx="143919" cy="339425"/>
            </a:xfrm>
            <a:prstGeom prst="line">
              <a:avLst/>
            </a:prstGeom>
            <a:ln w="12700"/>
          </p:spPr>
          <p:style>
            <a:lnRef idx="2">
              <a:schemeClr val="dk1"/>
            </a:lnRef>
            <a:fillRef idx="0">
              <a:schemeClr val="dk1"/>
            </a:fillRef>
            <a:effectRef idx="1">
              <a:schemeClr val="dk1"/>
            </a:effectRef>
            <a:fontRef idx="minor">
              <a:schemeClr val="tx1"/>
            </a:fontRef>
          </p:style>
        </p:cxnSp>
        <p:cxnSp>
          <p:nvCxnSpPr>
            <p:cNvPr id="108" name="Straight Connector 107"/>
            <p:cNvCxnSpPr/>
            <p:nvPr/>
          </p:nvCxnSpPr>
          <p:spPr>
            <a:xfrm flipH="1">
              <a:off x="3678669" y="5211879"/>
              <a:ext cx="506396" cy="8509"/>
            </a:xfrm>
            <a:prstGeom prst="line">
              <a:avLst/>
            </a:prstGeom>
            <a:ln w="12700"/>
          </p:spPr>
          <p:style>
            <a:lnRef idx="2">
              <a:schemeClr val="dk1"/>
            </a:lnRef>
            <a:fillRef idx="0">
              <a:schemeClr val="dk1"/>
            </a:fillRef>
            <a:effectRef idx="1">
              <a:schemeClr val="dk1"/>
            </a:effectRef>
            <a:fontRef idx="minor">
              <a:schemeClr val="tx1"/>
            </a:fontRef>
          </p:style>
        </p:cxnSp>
        <p:sp>
          <p:nvSpPr>
            <p:cNvPr id="97" name="Rounded Rectangle 96"/>
            <p:cNvSpPr/>
            <p:nvPr/>
          </p:nvSpPr>
          <p:spPr>
            <a:xfrm>
              <a:off x="3492883" y="4453631"/>
              <a:ext cx="1138288" cy="955929"/>
            </a:xfrm>
            <a:prstGeom prst="roundRect">
              <a:avLst/>
            </a:prstGeom>
            <a:noFill/>
            <a:ln w="9525">
              <a:solidFill>
                <a:srgbClr val="FFC000"/>
              </a:solidFill>
              <a:prstDash val="sysDot"/>
            </a:ln>
          </p:spPr>
          <p:style>
            <a:lnRef idx="2">
              <a:schemeClr val="accent5"/>
            </a:lnRef>
            <a:fillRef idx="1">
              <a:schemeClr val="lt1"/>
            </a:fillRef>
            <a:effectRef idx="0">
              <a:schemeClr val="accent5"/>
            </a:effectRef>
            <a:fontRef idx="minor">
              <a:schemeClr val="dk1"/>
            </a:fontRef>
          </p:style>
          <p:txBody>
            <a:bodyPr wrap="none" tIns="0" rtlCol="0" anchor="t" anchorCtr="0"/>
            <a:lstStyle/>
            <a:p>
              <a:pPr algn="r"/>
              <a:r>
                <a:rPr lang="en-US" sz="600" b="1" dirty="0" smtClean="0"/>
                <a:t>Residential</a:t>
              </a:r>
            </a:p>
          </p:txBody>
        </p:sp>
        <p:pic>
          <p:nvPicPr>
            <p:cNvPr id="44" name="Picture 43"/>
            <p:cNvPicPr>
              <a:picLocks noChangeAspect="1"/>
            </p:cNvPicPr>
            <p:nvPr/>
          </p:nvPicPr>
          <p:blipFill rotWithShape="1">
            <a:blip r:embed="rId4"/>
            <a:srcRect l="1" r="5750"/>
            <a:stretch/>
          </p:blipFill>
          <p:spPr>
            <a:xfrm>
              <a:off x="3583081" y="5089120"/>
              <a:ext cx="330148" cy="262537"/>
            </a:xfrm>
            <a:prstGeom prst="rect">
              <a:avLst/>
            </a:prstGeom>
          </p:spPr>
        </p:pic>
        <p:pic>
          <p:nvPicPr>
            <p:cNvPr id="46" name="Picture 45"/>
            <p:cNvPicPr>
              <a:picLocks noChangeAspect="1"/>
            </p:cNvPicPr>
            <p:nvPr/>
          </p:nvPicPr>
          <p:blipFill>
            <a:blip r:embed="rId5"/>
            <a:stretch>
              <a:fillRect/>
            </a:stretch>
          </p:blipFill>
          <p:spPr>
            <a:xfrm>
              <a:off x="3728378" y="4823065"/>
              <a:ext cx="288008" cy="206406"/>
            </a:xfrm>
            <a:prstGeom prst="rect">
              <a:avLst/>
            </a:prstGeom>
          </p:spPr>
        </p:pic>
        <p:pic>
          <p:nvPicPr>
            <p:cNvPr id="48" name="Picture 47"/>
            <p:cNvPicPr>
              <a:picLocks noChangeAspect="1"/>
            </p:cNvPicPr>
            <p:nvPr/>
          </p:nvPicPr>
          <p:blipFill>
            <a:blip r:embed="rId6"/>
            <a:stretch>
              <a:fillRect/>
            </a:stretch>
          </p:blipFill>
          <p:spPr>
            <a:xfrm>
              <a:off x="3596909" y="4501110"/>
              <a:ext cx="353946" cy="245442"/>
            </a:xfrm>
            <a:prstGeom prst="rect">
              <a:avLst/>
            </a:prstGeom>
          </p:spPr>
        </p:pic>
        <p:pic>
          <p:nvPicPr>
            <p:cNvPr id="49" name="Picture 48"/>
            <p:cNvPicPr>
              <a:picLocks noChangeAspect="1"/>
            </p:cNvPicPr>
            <p:nvPr/>
          </p:nvPicPr>
          <p:blipFill rotWithShape="1">
            <a:blip r:embed="rId7"/>
            <a:srcRect l="24863" t="27383" r="24863" b="39445"/>
            <a:stretch/>
          </p:blipFill>
          <p:spPr>
            <a:xfrm>
              <a:off x="4115193" y="5138289"/>
              <a:ext cx="270916" cy="135458"/>
            </a:xfrm>
            <a:prstGeom prst="rect">
              <a:avLst/>
            </a:prstGeom>
          </p:spPr>
        </p:pic>
        <p:pic>
          <p:nvPicPr>
            <p:cNvPr id="100" name="Picture 76"/>
            <p:cNvPicPr>
              <a:picLocks noChangeArrowheads="1"/>
            </p:cNvPicPr>
            <p:nvPr/>
          </p:nvPicPr>
          <p:blipFill>
            <a:blip r:embed="rId2" cstate="print"/>
            <a:srcRect/>
            <a:stretch>
              <a:fillRect/>
            </a:stretch>
          </p:blipFill>
          <p:spPr bwMode="auto">
            <a:xfrm>
              <a:off x="4240748" y="4841864"/>
              <a:ext cx="357555" cy="187607"/>
            </a:xfrm>
            <a:prstGeom prst="rect">
              <a:avLst/>
            </a:prstGeom>
            <a:noFill/>
            <a:ln w="9525">
              <a:noFill/>
              <a:miter lim="800000"/>
              <a:headEnd/>
              <a:tailEnd/>
            </a:ln>
            <a:effectLst/>
          </p:spPr>
        </p:pic>
      </p:grpSp>
      <p:pic>
        <p:nvPicPr>
          <p:cNvPr id="121" name="Picture 76"/>
          <p:cNvPicPr>
            <a:picLocks noChangeArrowheads="1"/>
          </p:cNvPicPr>
          <p:nvPr/>
        </p:nvPicPr>
        <p:blipFill>
          <a:blip r:embed="rId2" cstate="print"/>
          <a:srcRect/>
          <a:stretch>
            <a:fillRect/>
          </a:stretch>
        </p:blipFill>
        <p:spPr bwMode="auto">
          <a:xfrm>
            <a:off x="2363444" y="3222311"/>
            <a:ext cx="357555" cy="187607"/>
          </a:xfrm>
          <a:prstGeom prst="rect">
            <a:avLst/>
          </a:prstGeom>
          <a:noFill/>
          <a:ln w="9525">
            <a:noFill/>
            <a:miter lim="800000"/>
            <a:headEnd/>
            <a:tailEnd/>
          </a:ln>
          <a:effectLst/>
        </p:spPr>
      </p:pic>
      <p:pic>
        <p:nvPicPr>
          <p:cNvPr id="122" name="Picture 121"/>
          <p:cNvPicPr>
            <a:picLocks noChangeAspect="1"/>
          </p:cNvPicPr>
          <p:nvPr/>
        </p:nvPicPr>
        <p:blipFill rotWithShape="1">
          <a:blip r:embed="rId8"/>
          <a:srcRect l="30895" t="19076" r="29657" b="28325"/>
          <a:stretch/>
        </p:blipFill>
        <p:spPr>
          <a:xfrm>
            <a:off x="1209738" y="2822645"/>
            <a:ext cx="429356" cy="483042"/>
          </a:xfrm>
          <a:prstGeom prst="rect">
            <a:avLst/>
          </a:prstGeom>
        </p:spPr>
      </p:pic>
      <p:pic>
        <p:nvPicPr>
          <p:cNvPr id="125" name="Picture 76"/>
          <p:cNvPicPr>
            <a:picLocks noChangeArrowheads="1"/>
          </p:cNvPicPr>
          <p:nvPr/>
        </p:nvPicPr>
        <p:blipFill>
          <a:blip r:embed="rId2" cstate="print"/>
          <a:srcRect/>
          <a:stretch>
            <a:fillRect/>
          </a:stretch>
        </p:blipFill>
        <p:spPr bwMode="auto">
          <a:xfrm>
            <a:off x="5859928" y="2661850"/>
            <a:ext cx="357555" cy="187607"/>
          </a:xfrm>
          <a:prstGeom prst="rect">
            <a:avLst/>
          </a:prstGeom>
          <a:noFill/>
          <a:ln w="9525">
            <a:noFill/>
            <a:miter lim="800000"/>
            <a:headEnd/>
            <a:tailEnd/>
          </a:ln>
          <a:effectLst/>
        </p:spPr>
      </p:pic>
      <p:pic>
        <p:nvPicPr>
          <p:cNvPr id="126" name="Picture 76"/>
          <p:cNvPicPr>
            <a:picLocks noChangeArrowheads="1"/>
          </p:cNvPicPr>
          <p:nvPr/>
        </p:nvPicPr>
        <p:blipFill>
          <a:blip r:embed="rId2" cstate="print"/>
          <a:srcRect/>
          <a:stretch>
            <a:fillRect/>
          </a:stretch>
        </p:blipFill>
        <p:spPr bwMode="auto">
          <a:xfrm>
            <a:off x="5859928" y="3195604"/>
            <a:ext cx="357555" cy="187607"/>
          </a:xfrm>
          <a:prstGeom prst="rect">
            <a:avLst/>
          </a:prstGeom>
          <a:noFill/>
          <a:ln w="9525">
            <a:noFill/>
            <a:miter lim="800000"/>
            <a:headEnd/>
            <a:tailEnd/>
          </a:ln>
          <a:effectLst/>
        </p:spPr>
      </p:pic>
      <p:pic>
        <p:nvPicPr>
          <p:cNvPr id="127" name="Picture 76"/>
          <p:cNvPicPr>
            <a:picLocks noChangeArrowheads="1"/>
          </p:cNvPicPr>
          <p:nvPr/>
        </p:nvPicPr>
        <p:blipFill>
          <a:blip r:embed="rId2" cstate="print"/>
          <a:srcRect/>
          <a:stretch>
            <a:fillRect/>
          </a:stretch>
        </p:blipFill>
        <p:spPr bwMode="auto">
          <a:xfrm>
            <a:off x="4676543" y="3453701"/>
            <a:ext cx="357555" cy="187607"/>
          </a:xfrm>
          <a:prstGeom prst="rect">
            <a:avLst/>
          </a:prstGeom>
          <a:noFill/>
          <a:ln w="9525">
            <a:noFill/>
            <a:miter lim="800000"/>
            <a:headEnd/>
            <a:tailEnd/>
          </a:ln>
          <a:effectLst/>
        </p:spPr>
      </p:pic>
      <p:pic>
        <p:nvPicPr>
          <p:cNvPr id="128" name="Picture 76"/>
          <p:cNvPicPr>
            <a:picLocks noChangeArrowheads="1"/>
          </p:cNvPicPr>
          <p:nvPr/>
        </p:nvPicPr>
        <p:blipFill>
          <a:blip r:embed="rId2" cstate="print"/>
          <a:srcRect/>
          <a:stretch>
            <a:fillRect/>
          </a:stretch>
        </p:blipFill>
        <p:spPr bwMode="auto">
          <a:xfrm>
            <a:off x="3624296" y="3453701"/>
            <a:ext cx="357555" cy="187607"/>
          </a:xfrm>
          <a:prstGeom prst="rect">
            <a:avLst/>
          </a:prstGeom>
          <a:noFill/>
          <a:ln w="9525">
            <a:noFill/>
            <a:miter lim="800000"/>
            <a:headEnd/>
            <a:tailEnd/>
          </a:ln>
          <a:effectLst/>
        </p:spPr>
      </p:pic>
      <p:pic>
        <p:nvPicPr>
          <p:cNvPr id="129" name="Picture 76"/>
          <p:cNvPicPr>
            <a:picLocks noChangeArrowheads="1"/>
          </p:cNvPicPr>
          <p:nvPr/>
        </p:nvPicPr>
        <p:blipFill>
          <a:blip r:embed="rId2" cstate="print"/>
          <a:srcRect/>
          <a:stretch>
            <a:fillRect/>
          </a:stretch>
        </p:blipFill>
        <p:spPr bwMode="auto">
          <a:xfrm>
            <a:off x="4672849" y="2453018"/>
            <a:ext cx="357555" cy="187607"/>
          </a:xfrm>
          <a:prstGeom prst="rect">
            <a:avLst/>
          </a:prstGeom>
          <a:noFill/>
          <a:ln w="9525">
            <a:noFill/>
            <a:miter lim="800000"/>
            <a:headEnd/>
            <a:tailEnd/>
          </a:ln>
          <a:effectLst/>
        </p:spPr>
      </p:pic>
      <p:pic>
        <p:nvPicPr>
          <p:cNvPr id="130" name="Picture 76"/>
          <p:cNvPicPr>
            <a:picLocks noChangeArrowheads="1"/>
          </p:cNvPicPr>
          <p:nvPr/>
        </p:nvPicPr>
        <p:blipFill>
          <a:blip r:embed="rId2" cstate="print"/>
          <a:srcRect/>
          <a:stretch>
            <a:fillRect/>
          </a:stretch>
        </p:blipFill>
        <p:spPr bwMode="auto">
          <a:xfrm>
            <a:off x="3620602" y="2453018"/>
            <a:ext cx="357555" cy="187607"/>
          </a:xfrm>
          <a:prstGeom prst="rect">
            <a:avLst/>
          </a:prstGeom>
          <a:noFill/>
          <a:ln w="9525">
            <a:noFill/>
            <a:miter lim="800000"/>
            <a:headEnd/>
            <a:tailEnd/>
          </a:ln>
          <a:effectLst/>
        </p:spPr>
      </p:pic>
      <p:cxnSp>
        <p:nvCxnSpPr>
          <p:cNvPr id="134" name="Straight Connector 133"/>
          <p:cNvCxnSpPr/>
          <p:nvPr/>
        </p:nvCxnSpPr>
        <p:spPr>
          <a:xfrm>
            <a:off x="8033391" y="1322463"/>
            <a:ext cx="0" cy="3269078"/>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pic>
        <p:nvPicPr>
          <p:cNvPr id="135" name="Picture 76"/>
          <p:cNvPicPr>
            <a:picLocks noChangeArrowheads="1"/>
          </p:cNvPicPr>
          <p:nvPr/>
        </p:nvPicPr>
        <p:blipFill>
          <a:blip r:embed="rId2" cstate="print"/>
          <a:srcRect/>
          <a:stretch>
            <a:fillRect/>
          </a:stretch>
        </p:blipFill>
        <p:spPr bwMode="auto">
          <a:xfrm>
            <a:off x="8076855" y="2660859"/>
            <a:ext cx="357555" cy="187607"/>
          </a:xfrm>
          <a:prstGeom prst="rect">
            <a:avLst/>
          </a:prstGeom>
          <a:noFill/>
          <a:ln w="9525">
            <a:noFill/>
            <a:miter lim="800000"/>
            <a:headEnd/>
            <a:tailEnd/>
          </a:ln>
          <a:effectLst/>
        </p:spPr>
      </p:pic>
      <p:pic>
        <p:nvPicPr>
          <p:cNvPr id="136" name="Picture 76"/>
          <p:cNvPicPr>
            <a:picLocks noChangeArrowheads="1"/>
          </p:cNvPicPr>
          <p:nvPr/>
        </p:nvPicPr>
        <p:blipFill>
          <a:blip r:embed="rId2" cstate="print"/>
          <a:srcRect/>
          <a:stretch>
            <a:fillRect/>
          </a:stretch>
        </p:blipFill>
        <p:spPr bwMode="auto">
          <a:xfrm>
            <a:off x="8076855" y="3194613"/>
            <a:ext cx="357555" cy="187607"/>
          </a:xfrm>
          <a:prstGeom prst="rect">
            <a:avLst/>
          </a:prstGeom>
          <a:noFill/>
          <a:ln w="9525">
            <a:noFill/>
            <a:miter lim="800000"/>
            <a:headEnd/>
            <a:tailEnd/>
          </a:ln>
          <a:effectLst/>
        </p:spPr>
      </p:pic>
      <p:cxnSp>
        <p:nvCxnSpPr>
          <p:cNvPr id="148" name="Straight Connector 147"/>
          <p:cNvCxnSpPr/>
          <p:nvPr/>
        </p:nvCxnSpPr>
        <p:spPr>
          <a:xfrm>
            <a:off x="1303446" y="2343546"/>
            <a:ext cx="609964" cy="626242"/>
          </a:xfrm>
          <a:prstGeom prst="line">
            <a:avLst/>
          </a:prstGeom>
          <a:ln w="12700"/>
        </p:spPr>
        <p:style>
          <a:lnRef idx="2">
            <a:schemeClr val="dk1"/>
          </a:lnRef>
          <a:fillRef idx="0">
            <a:schemeClr val="dk1"/>
          </a:fillRef>
          <a:effectRef idx="1">
            <a:schemeClr val="dk1"/>
          </a:effectRef>
          <a:fontRef idx="minor">
            <a:schemeClr val="tx1"/>
          </a:fontRef>
        </p:style>
      </p:cxnSp>
      <p:cxnSp>
        <p:nvCxnSpPr>
          <p:cNvPr id="150" name="Straight Connector 149"/>
          <p:cNvCxnSpPr/>
          <p:nvPr/>
        </p:nvCxnSpPr>
        <p:spPr>
          <a:xfrm flipV="1">
            <a:off x="1463318" y="3194613"/>
            <a:ext cx="399620" cy="452480"/>
          </a:xfrm>
          <a:prstGeom prst="line">
            <a:avLst/>
          </a:prstGeom>
          <a:ln w="12700"/>
        </p:spPr>
        <p:style>
          <a:lnRef idx="2">
            <a:schemeClr val="dk1"/>
          </a:lnRef>
          <a:fillRef idx="0">
            <a:schemeClr val="dk1"/>
          </a:fillRef>
          <a:effectRef idx="1">
            <a:schemeClr val="dk1"/>
          </a:effectRef>
          <a:fontRef idx="minor">
            <a:schemeClr val="tx1"/>
          </a:fontRef>
        </p:style>
      </p:cxnSp>
      <p:sp>
        <p:nvSpPr>
          <p:cNvPr id="133" name="Cloud 132"/>
          <p:cNvSpPr/>
          <p:nvPr/>
        </p:nvSpPr>
        <p:spPr>
          <a:xfrm>
            <a:off x="1608398" y="2725525"/>
            <a:ext cx="711583" cy="704631"/>
          </a:xfrm>
          <a:prstGeom prst="cloud">
            <a:avLst/>
          </a:prstGeom>
          <a:ln w="9525">
            <a:solidFill>
              <a:schemeClr val="tx1">
                <a:lumMod val="60000"/>
                <a:lumOff val="40000"/>
              </a:schemeClr>
            </a:solidFill>
          </a:ln>
        </p:spPr>
        <p:style>
          <a:lnRef idx="2">
            <a:schemeClr val="accent3">
              <a:shade val="50000"/>
            </a:schemeClr>
          </a:lnRef>
          <a:fillRef idx="1002">
            <a:schemeClr val="lt1"/>
          </a:fillRef>
          <a:effectRef idx="0">
            <a:schemeClr val="accent3"/>
          </a:effectRef>
          <a:fontRef idx="minor">
            <a:schemeClr val="lt1"/>
          </a:fontRef>
        </p:style>
        <p:txBody>
          <a:bodyPr lIns="68589" tIns="34295" rIns="68589" bIns="34295" rtlCol="0" anchor="ctr"/>
          <a:lstStyle/>
          <a:p>
            <a:pPr algn="ctr"/>
            <a:r>
              <a:rPr lang="en-US" sz="600" b="1" smtClean="0">
                <a:solidFill>
                  <a:schemeClr val="tx1"/>
                </a:solidFill>
              </a:rPr>
              <a:t>Ethernet </a:t>
            </a:r>
            <a:endParaRPr lang="en-US" sz="600" b="1" dirty="0">
              <a:solidFill>
                <a:schemeClr val="tx1"/>
              </a:solidFill>
            </a:endParaRPr>
          </a:p>
        </p:txBody>
      </p:sp>
      <p:grpSp>
        <p:nvGrpSpPr>
          <p:cNvPr id="20" name="Group 19"/>
          <p:cNvGrpSpPr/>
          <p:nvPr/>
        </p:nvGrpSpPr>
        <p:grpSpPr>
          <a:xfrm>
            <a:off x="611524" y="2061627"/>
            <a:ext cx="1098949" cy="556571"/>
            <a:chOff x="2635145" y="4418195"/>
            <a:chExt cx="1098949" cy="556571"/>
          </a:xfrm>
        </p:grpSpPr>
        <p:sp>
          <p:nvSpPr>
            <p:cNvPr id="18" name="Rounded Rectangle 17"/>
            <p:cNvSpPr/>
            <p:nvPr/>
          </p:nvSpPr>
          <p:spPr>
            <a:xfrm>
              <a:off x="2635145" y="4418195"/>
              <a:ext cx="1098949" cy="556571"/>
            </a:xfrm>
            <a:prstGeom prst="roundRect">
              <a:avLst/>
            </a:prstGeom>
            <a:noFill/>
            <a:ln w="9525">
              <a:solidFill>
                <a:srgbClr val="FFC000"/>
              </a:solidFill>
              <a:prstDash val="sysDot"/>
            </a:ln>
          </p:spPr>
          <p:style>
            <a:lnRef idx="2">
              <a:schemeClr val="accent5"/>
            </a:lnRef>
            <a:fillRef idx="1">
              <a:schemeClr val="lt1"/>
            </a:fillRef>
            <a:effectRef idx="0">
              <a:schemeClr val="accent5"/>
            </a:effectRef>
            <a:fontRef idx="minor">
              <a:schemeClr val="dk1"/>
            </a:fontRef>
          </p:style>
          <p:txBody>
            <a:bodyPr wrap="none" tIns="0" rtlCol="0" anchor="t" anchorCtr="0"/>
            <a:lstStyle/>
            <a:p>
              <a:r>
                <a:rPr lang="en-US" sz="600" b="1" dirty="0" smtClean="0"/>
                <a:t>Business</a:t>
              </a:r>
            </a:p>
          </p:txBody>
        </p:sp>
        <p:sp>
          <p:nvSpPr>
            <p:cNvPr id="19" name="Cloud 18"/>
            <p:cNvSpPr/>
            <p:nvPr/>
          </p:nvSpPr>
          <p:spPr>
            <a:xfrm>
              <a:off x="2690000" y="4603360"/>
              <a:ext cx="567706" cy="332660"/>
            </a:xfrm>
            <a:prstGeom prst="cloud">
              <a:avLst/>
            </a:prstGeom>
            <a:ln w="9525">
              <a:solidFill>
                <a:schemeClr val="tx1">
                  <a:lumMod val="60000"/>
                  <a:lumOff val="40000"/>
                </a:schemeClr>
              </a:solidFill>
            </a:ln>
            <a:effectLst/>
          </p:spPr>
          <p:style>
            <a:lnRef idx="2">
              <a:schemeClr val="accent1">
                <a:shade val="50000"/>
              </a:schemeClr>
            </a:lnRef>
            <a:fillRef idx="1002">
              <a:schemeClr val="lt1"/>
            </a:fillRef>
            <a:effectRef idx="0">
              <a:schemeClr val="accent1"/>
            </a:effectRef>
            <a:fontRef idx="minor">
              <a:schemeClr val="lt1"/>
            </a:fontRef>
          </p:style>
          <p:txBody>
            <a:bodyPr wrap="none" rtlCol="0" anchor="ctr"/>
            <a:lstStyle/>
            <a:p>
              <a:pPr algn="ctr"/>
              <a:r>
                <a:rPr lang="en-US" sz="600" b="1" dirty="0" smtClean="0">
                  <a:solidFill>
                    <a:schemeClr val="tx1"/>
                  </a:solidFill>
                </a:rPr>
                <a:t>Corporate</a:t>
              </a:r>
            </a:p>
          </p:txBody>
        </p:sp>
        <p:pic>
          <p:nvPicPr>
            <p:cNvPr id="77" name="Picture 76"/>
            <p:cNvPicPr>
              <a:picLocks noChangeArrowheads="1"/>
            </p:cNvPicPr>
            <p:nvPr/>
          </p:nvPicPr>
          <p:blipFill>
            <a:blip r:embed="rId2" cstate="print"/>
            <a:srcRect/>
            <a:stretch>
              <a:fillRect/>
            </a:stretch>
          </p:blipFill>
          <p:spPr bwMode="auto">
            <a:xfrm>
              <a:off x="3162493" y="4579921"/>
              <a:ext cx="357555" cy="187607"/>
            </a:xfrm>
            <a:prstGeom prst="rect">
              <a:avLst/>
            </a:prstGeom>
            <a:noFill/>
            <a:ln w="9525">
              <a:noFill/>
              <a:miter lim="800000"/>
              <a:headEnd/>
              <a:tailEnd/>
            </a:ln>
            <a:effectLst/>
          </p:spPr>
        </p:pic>
      </p:grpSp>
      <p:sp>
        <p:nvSpPr>
          <p:cNvPr id="157" name="Freeform 156"/>
          <p:cNvSpPr/>
          <p:nvPr/>
        </p:nvSpPr>
        <p:spPr>
          <a:xfrm>
            <a:off x="2615349" y="2930984"/>
            <a:ext cx="1053034" cy="376188"/>
          </a:xfrm>
          <a:custGeom>
            <a:avLst/>
            <a:gdLst>
              <a:gd name="connsiteX0" fmla="*/ 0 w 2299782"/>
              <a:gd name="connsiteY0" fmla="*/ 1444709 h 1773716"/>
              <a:gd name="connsiteX1" fmla="*/ 1514682 w 2299782"/>
              <a:gd name="connsiteY1" fmla="*/ 1770934 h 1773716"/>
              <a:gd name="connsiteX2" fmla="*/ 2295326 w 2299782"/>
              <a:gd name="connsiteY2" fmla="*/ 1281597 h 1773716"/>
              <a:gd name="connsiteX3" fmla="*/ 1840921 w 2299782"/>
              <a:gd name="connsiteY3" fmla="*/ 0 h 1773716"/>
              <a:gd name="connsiteX0" fmla="*/ 0 w 2295860"/>
              <a:gd name="connsiteY0" fmla="*/ 1351502 h 1680509"/>
              <a:gd name="connsiteX1" fmla="*/ 1514682 w 2295860"/>
              <a:gd name="connsiteY1" fmla="*/ 1677727 h 1680509"/>
              <a:gd name="connsiteX2" fmla="*/ 2295326 w 2295860"/>
              <a:gd name="connsiteY2" fmla="*/ 1188390 h 1680509"/>
              <a:gd name="connsiteX3" fmla="*/ 1642847 w 2295860"/>
              <a:gd name="connsiteY3" fmla="*/ 0 h 1680509"/>
              <a:gd name="connsiteX0" fmla="*/ 0 w 2381534"/>
              <a:gd name="connsiteY0" fmla="*/ 315404 h 644411"/>
              <a:gd name="connsiteX1" fmla="*/ 1514682 w 2381534"/>
              <a:gd name="connsiteY1" fmla="*/ 641629 h 644411"/>
              <a:gd name="connsiteX2" fmla="*/ 2295326 w 2381534"/>
              <a:gd name="connsiteY2" fmla="*/ 152292 h 644411"/>
              <a:gd name="connsiteX3" fmla="*/ 2368416 w 2381534"/>
              <a:gd name="connsiteY3" fmla="*/ 31018 h 644411"/>
              <a:gd name="connsiteX0" fmla="*/ 0 w 2295326"/>
              <a:gd name="connsiteY0" fmla="*/ 163112 h 492119"/>
              <a:gd name="connsiteX1" fmla="*/ 1514682 w 2295326"/>
              <a:gd name="connsiteY1" fmla="*/ 489337 h 492119"/>
              <a:gd name="connsiteX2" fmla="*/ 2295326 w 2295326"/>
              <a:gd name="connsiteY2" fmla="*/ 0 h 492119"/>
              <a:gd name="connsiteX0" fmla="*/ 0 w 2167285"/>
              <a:gd name="connsiteY0" fmla="*/ 35059 h 361443"/>
              <a:gd name="connsiteX1" fmla="*/ 1514682 w 2167285"/>
              <a:gd name="connsiteY1" fmla="*/ 361284 h 361443"/>
              <a:gd name="connsiteX2" fmla="*/ 2167285 w 2167285"/>
              <a:gd name="connsiteY2" fmla="*/ 0 h 361443"/>
              <a:gd name="connsiteX0" fmla="*/ 0 w 1711074"/>
              <a:gd name="connsiteY0" fmla="*/ 1131956 h 1513719"/>
              <a:gd name="connsiteX1" fmla="*/ 1514682 w 1711074"/>
              <a:gd name="connsiteY1" fmla="*/ 1458181 h 1513719"/>
              <a:gd name="connsiteX2" fmla="*/ 1705605 w 1711074"/>
              <a:gd name="connsiteY2" fmla="*/ 0 h 1513719"/>
              <a:gd name="connsiteX0" fmla="*/ 0 w 2170853"/>
              <a:gd name="connsiteY0" fmla="*/ 1131956 h 1461186"/>
              <a:gd name="connsiteX1" fmla="*/ 1514682 w 2170853"/>
              <a:gd name="connsiteY1" fmla="*/ 1458181 h 1461186"/>
              <a:gd name="connsiteX2" fmla="*/ 2169383 w 2170853"/>
              <a:gd name="connsiteY2" fmla="*/ 961472 h 1461186"/>
              <a:gd name="connsiteX3" fmla="*/ 1705605 w 2170853"/>
              <a:gd name="connsiteY3" fmla="*/ 0 h 1461186"/>
              <a:gd name="connsiteX0" fmla="*/ 0 w 2148488"/>
              <a:gd name="connsiteY0" fmla="*/ 1236437 h 1469955"/>
              <a:gd name="connsiteX1" fmla="*/ 1492317 w 2148488"/>
              <a:gd name="connsiteY1" fmla="*/ 1458181 h 1469955"/>
              <a:gd name="connsiteX2" fmla="*/ 2147018 w 2148488"/>
              <a:gd name="connsiteY2" fmla="*/ 961472 h 1469955"/>
              <a:gd name="connsiteX3" fmla="*/ 1683240 w 2148488"/>
              <a:gd name="connsiteY3" fmla="*/ 0 h 1469955"/>
              <a:gd name="connsiteX0" fmla="*/ 0 w 1881700"/>
              <a:gd name="connsiteY0" fmla="*/ 1236437 h 1470432"/>
              <a:gd name="connsiteX1" fmla="*/ 1492317 w 1881700"/>
              <a:gd name="connsiteY1" fmla="*/ 1458181 h 1470432"/>
              <a:gd name="connsiteX2" fmla="*/ 1878641 w 1881700"/>
              <a:gd name="connsiteY2" fmla="*/ 953435 h 1470432"/>
              <a:gd name="connsiteX3" fmla="*/ 1683240 w 1881700"/>
              <a:gd name="connsiteY3" fmla="*/ 0 h 1470432"/>
              <a:gd name="connsiteX0" fmla="*/ 0 w 1881700"/>
              <a:gd name="connsiteY0" fmla="*/ 1236437 h 1389568"/>
              <a:gd name="connsiteX1" fmla="*/ 1425223 w 1881700"/>
              <a:gd name="connsiteY1" fmla="*/ 1361737 h 1389568"/>
              <a:gd name="connsiteX2" fmla="*/ 1878641 w 1881700"/>
              <a:gd name="connsiteY2" fmla="*/ 953435 h 1389568"/>
              <a:gd name="connsiteX3" fmla="*/ 1683240 w 1881700"/>
              <a:gd name="connsiteY3" fmla="*/ 0 h 1389568"/>
              <a:gd name="connsiteX0" fmla="*/ 0 w 1883422"/>
              <a:gd name="connsiteY0" fmla="*/ 1228400 h 1381531"/>
              <a:gd name="connsiteX1" fmla="*/ 1425223 w 1883422"/>
              <a:gd name="connsiteY1" fmla="*/ 1353700 h 1381531"/>
              <a:gd name="connsiteX2" fmla="*/ 1878641 w 1883422"/>
              <a:gd name="connsiteY2" fmla="*/ 945398 h 1381531"/>
              <a:gd name="connsiteX3" fmla="*/ 1772699 w 1883422"/>
              <a:gd name="connsiteY3" fmla="*/ 0 h 1381531"/>
              <a:gd name="connsiteX0" fmla="*/ 0 w 1884204"/>
              <a:gd name="connsiteY0" fmla="*/ 529181 h 682312"/>
              <a:gd name="connsiteX1" fmla="*/ 1425223 w 1884204"/>
              <a:gd name="connsiteY1" fmla="*/ 654481 h 682312"/>
              <a:gd name="connsiteX2" fmla="*/ 1878641 w 1884204"/>
              <a:gd name="connsiteY2" fmla="*/ 246179 h 682312"/>
              <a:gd name="connsiteX3" fmla="*/ 1795064 w 1884204"/>
              <a:gd name="connsiteY3" fmla="*/ 0 h 682312"/>
              <a:gd name="connsiteX0" fmla="*/ 0 w 1795065"/>
              <a:gd name="connsiteY0" fmla="*/ 529181 h 679342"/>
              <a:gd name="connsiteX1" fmla="*/ 1425223 w 1795065"/>
              <a:gd name="connsiteY1" fmla="*/ 654481 h 679342"/>
              <a:gd name="connsiteX2" fmla="*/ 972866 w 1795065"/>
              <a:gd name="connsiteY2" fmla="*/ 286364 h 679342"/>
              <a:gd name="connsiteX3" fmla="*/ 1795064 w 1795065"/>
              <a:gd name="connsiteY3" fmla="*/ 0 h 679342"/>
              <a:gd name="connsiteX0" fmla="*/ 0 w 1795064"/>
              <a:gd name="connsiteY0" fmla="*/ 529181 h 700521"/>
              <a:gd name="connsiteX1" fmla="*/ 1425223 w 1795064"/>
              <a:gd name="connsiteY1" fmla="*/ 654481 h 700521"/>
              <a:gd name="connsiteX2" fmla="*/ 1795064 w 1795064"/>
              <a:gd name="connsiteY2" fmla="*/ 0 h 700521"/>
              <a:gd name="connsiteX0" fmla="*/ 0 w 1795064"/>
              <a:gd name="connsiteY0" fmla="*/ 529181 h 573969"/>
              <a:gd name="connsiteX1" fmla="*/ 944379 w 1795064"/>
              <a:gd name="connsiteY1" fmla="*/ 220484 h 573969"/>
              <a:gd name="connsiteX2" fmla="*/ 1795064 w 1795064"/>
              <a:gd name="connsiteY2" fmla="*/ 0 h 573969"/>
              <a:gd name="connsiteX0" fmla="*/ 0 w 1795064"/>
              <a:gd name="connsiteY0" fmla="*/ 529181 h 529181"/>
              <a:gd name="connsiteX1" fmla="*/ 944379 w 1795064"/>
              <a:gd name="connsiteY1" fmla="*/ 220484 h 529181"/>
              <a:gd name="connsiteX2" fmla="*/ 1795064 w 1795064"/>
              <a:gd name="connsiteY2" fmla="*/ 0 h 529181"/>
              <a:gd name="connsiteX0" fmla="*/ 0 w 1795064"/>
              <a:gd name="connsiteY0" fmla="*/ 529181 h 529181"/>
              <a:gd name="connsiteX1" fmla="*/ 944379 w 1795064"/>
              <a:gd name="connsiteY1" fmla="*/ 220484 h 529181"/>
              <a:gd name="connsiteX2" fmla="*/ 1795064 w 1795064"/>
              <a:gd name="connsiteY2" fmla="*/ 0 h 529181"/>
              <a:gd name="connsiteX0" fmla="*/ 0 w 1403679"/>
              <a:gd name="connsiteY0" fmla="*/ 360404 h 360404"/>
              <a:gd name="connsiteX1" fmla="*/ 944379 w 1403679"/>
              <a:gd name="connsiteY1" fmla="*/ 51707 h 360404"/>
              <a:gd name="connsiteX2" fmla="*/ 1403679 w 1403679"/>
              <a:gd name="connsiteY2" fmla="*/ 0 h 360404"/>
              <a:gd name="connsiteX0" fmla="*/ 0 w 1403679"/>
              <a:gd name="connsiteY0" fmla="*/ 360404 h 360404"/>
              <a:gd name="connsiteX1" fmla="*/ 944379 w 1403679"/>
              <a:gd name="connsiteY1" fmla="*/ 51707 h 360404"/>
              <a:gd name="connsiteX2" fmla="*/ 1403679 w 1403679"/>
              <a:gd name="connsiteY2" fmla="*/ 0 h 360404"/>
            </a:gdLst>
            <a:ahLst/>
            <a:cxnLst>
              <a:cxn ang="0">
                <a:pos x="connsiteX0" y="connsiteY0"/>
              </a:cxn>
              <a:cxn ang="0">
                <a:pos x="connsiteX1" y="connsiteY1"/>
              </a:cxn>
              <a:cxn ang="0">
                <a:pos x="connsiteX2" y="connsiteY2"/>
              </a:cxn>
            </a:cxnLst>
            <a:rect l="l" t="t" r="r" b="b"/>
            <a:pathLst>
              <a:path w="1403679" h="360404">
                <a:moveTo>
                  <a:pt x="0" y="360404"/>
                </a:moveTo>
                <a:cubicBezTo>
                  <a:pt x="521335" y="199556"/>
                  <a:pt x="710433" y="111774"/>
                  <a:pt x="944379" y="51707"/>
                </a:cubicBezTo>
                <a:cubicBezTo>
                  <a:pt x="1178325" y="-8360"/>
                  <a:pt x="1270716" y="7757"/>
                  <a:pt x="1403679" y="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lIns="68589" tIns="34295" rIns="68589" bIns="34295" rtlCol="0" anchor="ctr"/>
          <a:lstStyle/>
          <a:p>
            <a:pPr algn="ctr"/>
            <a:endParaRPr lang="en-US"/>
          </a:p>
        </p:txBody>
      </p:sp>
      <p:sp>
        <p:nvSpPr>
          <p:cNvPr id="160" name="Oval 159"/>
          <p:cNvSpPr/>
          <p:nvPr/>
        </p:nvSpPr>
        <p:spPr>
          <a:xfrm>
            <a:off x="2326575" y="2789822"/>
            <a:ext cx="45719" cy="485710"/>
          </a:xfrm>
          <a:prstGeom prst="ellipse">
            <a:avLst/>
          </a:prstGeom>
          <a:no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63" name="Picture 76"/>
          <p:cNvPicPr>
            <a:picLocks noChangeArrowheads="1"/>
          </p:cNvPicPr>
          <p:nvPr/>
        </p:nvPicPr>
        <p:blipFill>
          <a:blip r:embed="rId2" cstate="print"/>
          <a:srcRect/>
          <a:stretch>
            <a:fillRect/>
          </a:stretch>
        </p:blipFill>
        <p:spPr bwMode="auto">
          <a:xfrm>
            <a:off x="4715853" y="1368043"/>
            <a:ext cx="357555" cy="187607"/>
          </a:xfrm>
          <a:prstGeom prst="rect">
            <a:avLst/>
          </a:prstGeom>
          <a:noFill/>
          <a:ln w="9525">
            <a:noFill/>
            <a:miter lim="800000"/>
            <a:headEnd/>
            <a:tailEnd/>
          </a:ln>
          <a:effectLst/>
        </p:spPr>
      </p:pic>
      <p:sp>
        <p:nvSpPr>
          <p:cNvPr id="164" name="Freeform 163"/>
          <p:cNvSpPr/>
          <p:nvPr/>
        </p:nvSpPr>
        <p:spPr>
          <a:xfrm>
            <a:off x="2615349" y="1465049"/>
            <a:ext cx="2286217" cy="1479022"/>
          </a:xfrm>
          <a:custGeom>
            <a:avLst/>
            <a:gdLst>
              <a:gd name="connsiteX0" fmla="*/ 0 w 2299782"/>
              <a:gd name="connsiteY0" fmla="*/ 1444709 h 1773716"/>
              <a:gd name="connsiteX1" fmla="*/ 1514682 w 2299782"/>
              <a:gd name="connsiteY1" fmla="*/ 1770934 h 1773716"/>
              <a:gd name="connsiteX2" fmla="*/ 2295326 w 2299782"/>
              <a:gd name="connsiteY2" fmla="*/ 1281597 h 1773716"/>
              <a:gd name="connsiteX3" fmla="*/ 1840921 w 2299782"/>
              <a:gd name="connsiteY3" fmla="*/ 0 h 1773716"/>
              <a:gd name="connsiteX0" fmla="*/ 0 w 2295860"/>
              <a:gd name="connsiteY0" fmla="*/ 1351502 h 1680509"/>
              <a:gd name="connsiteX1" fmla="*/ 1514682 w 2295860"/>
              <a:gd name="connsiteY1" fmla="*/ 1677727 h 1680509"/>
              <a:gd name="connsiteX2" fmla="*/ 2295326 w 2295860"/>
              <a:gd name="connsiteY2" fmla="*/ 1188390 h 1680509"/>
              <a:gd name="connsiteX3" fmla="*/ 1642847 w 2295860"/>
              <a:gd name="connsiteY3" fmla="*/ 0 h 1680509"/>
              <a:gd name="connsiteX0" fmla="*/ 0 w 2381534"/>
              <a:gd name="connsiteY0" fmla="*/ 315404 h 644411"/>
              <a:gd name="connsiteX1" fmla="*/ 1514682 w 2381534"/>
              <a:gd name="connsiteY1" fmla="*/ 641629 h 644411"/>
              <a:gd name="connsiteX2" fmla="*/ 2295326 w 2381534"/>
              <a:gd name="connsiteY2" fmla="*/ 152292 h 644411"/>
              <a:gd name="connsiteX3" fmla="*/ 2368416 w 2381534"/>
              <a:gd name="connsiteY3" fmla="*/ 31018 h 644411"/>
              <a:gd name="connsiteX0" fmla="*/ 0 w 2295326"/>
              <a:gd name="connsiteY0" fmla="*/ 163112 h 492119"/>
              <a:gd name="connsiteX1" fmla="*/ 1514682 w 2295326"/>
              <a:gd name="connsiteY1" fmla="*/ 489337 h 492119"/>
              <a:gd name="connsiteX2" fmla="*/ 2295326 w 2295326"/>
              <a:gd name="connsiteY2" fmla="*/ 0 h 492119"/>
              <a:gd name="connsiteX0" fmla="*/ 0 w 2167285"/>
              <a:gd name="connsiteY0" fmla="*/ 35059 h 361443"/>
              <a:gd name="connsiteX1" fmla="*/ 1514682 w 2167285"/>
              <a:gd name="connsiteY1" fmla="*/ 361284 h 361443"/>
              <a:gd name="connsiteX2" fmla="*/ 2167285 w 2167285"/>
              <a:gd name="connsiteY2" fmla="*/ 0 h 361443"/>
              <a:gd name="connsiteX0" fmla="*/ 0 w 1711074"/>
              <a:gd name="connsiteY0" fmla="*/ 1131956 h 1513719"/>
              <a:gd name="connsiteX1" fmla="*/ 1514682 w 1711074"/>
              <a:gd name="connsiteY1" fmla="*/ 1458181 h 1513719"/>
              <a:gd name="connsiteX2" fmla="*/ 1705605 w 1711074"/>
              <a:gd name="connsiteY2" fmla="*/ 0 h 1513719"/>
              <a:gd name="connsiteX0" fmla="*/ 0 w 2170853"/>
              <a:gd name="connsiteY0" fmla="*/ 1131956 h 1461186"/>
              <a:gd name="connsiteX1" fmla="*/ 1514682 w 2170853"/>
              <a:gd name="connsiteY1" fmla="*/ 1458181 h 1461186"/>
              <a:gd name="connsiteX2" fmla="*/ 2169383 w 2170853"/>
              <a:gd name="connsiteY2" fmla="*/ 961472 h 1461186"/>
              <a:gd name="connsiteX3" fmla="*/ 1705605 w 2170853"/>
              <a:gd name="connsiteY3" fmla="*/ 0 h 1461186"/>
              <a:gd name="connsiteX0" fmla="*/ 0 w 2148488"/>
              <a:gd name="connsiteY0" fmla="*/ 1236437 h 1469955"/>
              <a:gd name="connsiteX1" fmla="*/ 1492317 w 2148488"/>
              <a:gd name="connsiteY1" fmla="*/ 1458181 h 1469955"/>
              <a:gd name="connsiteX2" fmla="*/ 2147018 w 2148488"/>
              <a:gd name="connsiteY2" fmla="*/ 961472 h 1469955"/>
              <a:gd name="connsiteX3" fmla="*/ 1683240 w 2148488"/>
              <a:gd name="connsiteY3" fmla="*/ 0 h 1469955"/>
              <a:gd name="connsiteX0" fmla="*/ 0 w 1881700"/>
              <a:gd name="connsiteY0" fmla="*/ 1236437 h 1470432"/>
              <a:gd name="connsiteX1" fmla="*/ 1492317 w 1881700"/>
              <a:gd name="connsiteY1" fmla="*/ 1458181 h 1470432"/>
              <a:gd name="connsiteX2" fmla="*/ 1878641 w 1881700"/>
              <a:gd name="connsiteY2" fmla="*/ 953435 h 1470432"/>
              <a:gd name="connsiteX3" fmla="*/ 1683240 w 1881700"/>
              <a:gd name="connsiteY3" fmla="*/ 0 h 1470432"/>
              <a:gd name="connsiteX0" fmla="*/ 0 w 1881700"/>
              <a:gd name="connsiteY0" fmla="*/ 1236437 h 1389568"/>
              <a:gd name="connsiteX1" fmla="*/ 1425223 w 1881700"/>
              <a:gd name="connsiteY1" fmla="*/ 1361737 h 1389568"/>
              <a:gd name="connsiteX2" fmla="*/ 1878641 w 1881700"/>
              <a:gd name="connsiteY2" fmla="*/ 953435 h 1389568"/>
              <a:gd name="connsiteX3" fmla="*/ 1683240 w 1881700"/>
              <a:gd name="connsiteY3" fmla="*/ 0 h 1389568"/>
              <a:gd name="connsiteX0" fmla="*/ 0 w 1883422"/>
              <a:gd name="connsiteY0" fmla="*/ 1228400 h 1381531"/>
              <a:gd name="connsiteX1" fmla="*/ 1425223 w 1883422"/>
              <a:gd name="connsiteY1" fmla="*/ 1353700 h 1381531"/>
              <a:gd name="connsiteX2" fmla="*/ 1878641 w 1883422"/>
              <a:gd name="connsiteY2" fmla="*/ 945398 h 1381531"/>
              <a:gd name="connsiteX3" fmla="*/ 1772699 w 1883422"/>
              <a:gd name="connsiteY3" fmla="*/ 0 h 1381531"/>
              <a:gd name="connsiteX0" fmla="*/ 0 w 3058675"/>
              <a:gd name="connsiteY0" fmla="*/ 1204289 h 1357420"/>
              <a:gd name="connsiteX1" fmla="*/ 1425223 w 3058675"/>
              <a:gd name="connsiteY1" fmla="*/ 1329589 h 1357420"/>
              <a:gd name="connsiteX2" fmla="*/ 1878641 w 3058675"/>
              <a:gd name="connsiteY2" fmla="*/ 921287 h 1357420"/>
              <a:gd name="connsiteX3" fmla="*/ 3058675 w 3058675"/>
              <a:gd name="connsiteY3" fmla="*/ 0 h 1357420"/>
              <a:gd name="connsiteX0" fmla="*/ 0 w 3058676"/>
              <a:gd name="connsiteY0" fmla="*/ 1204289 h 1352669"/>
              <a:gd name="connsiteX1" fmla="*/ 1425223 w 3058676"/>
              <a:gd name="connsiteY1" fmla="*/ 1329589 h 1352669"/>
              <a:gd name="connsiteX2" fmla="*/ 2940970 w 3058676"/>
              <a:gd name="connsiteY2" fmla="*/ 985583 h 1352669"/>
              <a:gd name="connsiteX3" fmla="*/ 3058675 w 3058676"/>
              <a:gd name="connsiteY3" fmla="*/ 0 h 1352669"/>
              <a:gd name="connsiteX0" fmla="*/ 0 w 3047494"/>
              <a:gd name="connsiteY0" fmla="*/ 1268585 h 1416965"/>
              <a:gd name="connsiteX1" fmla="*/ 1425223 w 3047494"/>
              <a:gd name="connsiteY1" fmla="*/ 1393885 h 1416965"/>
              <a:gd name="connsiteX2" fmla="*/ 2940970 w 3047494"/>
              <a:gd name="connsiteY2" fmla="*/ 1049879 h 1416965"/>
              <a:gd name="connsiteX3" fmla="*/ 3047492 w 3047494"/>
              <a:gd name="connsiteY3" fmla="*/ 0 h 1416965"/>
            </a:gdLst>
            <a:ahLst/>
            <a:cxnLst>
              <a:cxn ang="0">
                <a:pos x="connsiteX0" y="connsiteY0"/>
              </a:cxn>
              <a:cxn ang="0">
                <a:pos x="connsiteX1" y="connsiteY1"/>
              </a:cxn>
              <a:cxn ang="0">
                <a:pos x="connsiteX2" y="connsiteY2"/>
              </a:cxn>
              <a:cxn ang="0">
                <a:pos x="connsiteX3" y="connsiteY3"/>
              </a:cxn>
            </a:cxnLst>
            <a:rect l="l" t="t" r="r" b="b"/>
            <a:pathLst>
              <a:path w="3047494" h="1416965">
                <a:moveTo>
                  <a:pt x="0" y="1268585"/>
                </a:moveTo>
                <a:cubicBezTo>
                  <a:pt x="566064" y="1445290"/>
                  <a:pt x="935061" y="1430336"/>
                  <a:pt x="1425223" y="1393885"/>
                </a:cubicBezTo>
                <a:cubicBezTo>
                  <a:pt x="1915385" y="1357434"/>
                  <a:pt x="2909150" y="1292909"/>
                  <a:pt x="2940970" y="1049879"/>
                </a:cubicBezTo>
                <a:cubicBezTo>
                  <a:pt x="2972790" y="806849"/>
                  <a:pt x="3047842" y="134587"/>
                  <a:pt x="3047492" y="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lIns="68589" tIns="34295" rIns="68589" bIns="34295" rtlCol="0" anchor="ctr"/>
          <a:lstStyle/>
          <a:p>
            <a:pPr algn="ctr"/>
            <a:endParaRPr lang="en-US"/>
          </a:p>
        </p:txBody>
      </p:sp>
      <p:sp>
        <p:nvSpPr>
          <p:cNvPr id="166" name="Cloud 165"/>
          <p:cNvSpPr/>
          <p:nvPr/>
        </p:nvSpPr>
        <p:spPr>
          <a:xfrm>
            <a:off x="8284639" y="2500131"/>
            <a:ext cx="1422590" cy="979450"/>
          </a:xfrm>
          <a:prstGeom prst="cloud">
            <a:avLst/>
          </a:prstGeom>
          <a:ln w="12700">
            <a:solidFill>
              <a:srgbClr val="049FD9"/>
            </a:solidFill>
          </a:ln>
        </p:spPr>
        <p:style>
          <a:lnRef idx="2">
            <a:schemeClr val="accent3">
              <a:shade val="50000"/>
            </a:schemeClr>
          </a:lnRef>
          <a:fillRef idx="1002">
            <a:schemeClr val="lt2"/>
          </a:fillRef>
          <a:effectRef idx="0">
            <a:schemeClr val="accent3"/>
          </a:effectRef>
          <a:fontRef idx="minor">
            <a:schemeClr val="lt1"/>
          </a:fontRef>
        </p:style>
        <p:txBody>
          <a:bodyPr lIns="0" rtlCol="0" anchor="ctr"/>
          <a:lstStyle/>
          <a:p>
            <a:r>
              <a:rPr lang="en-US" sz="800" dirty="0" smtClean="0">
                <a:solidFill>
                  <a:schemeClr val="tx1"/>
                </a:solidFill>
              </a:rPr>
              <a:t>CO DC MPLS core</a:t>
            </a:r>
          </a:p>
        </p:txBody>
      </p:sp>
      <p:grpSp>
        <p:nvGrpSpPr>
          <p:cNvPr id="169" name="Group 168"/>
          <p:cNvGrpSpPr/>
          <p:nvPr/>
        </p:nvGrpSpPr>
        <p:grpSpPr>
          <a:xfrm>
            <a:off x="2482308" y="1941835"/>
            <a:ext cx="357555" cy="238876"/>
            <a:chOff x="2482308" y="1941835"/>
            <a:chExt cx="357555" cy="238876"/>
          </a:xfrm>
        </p:grpSpPr>
        <p:pic>
          <p:nvPicPr>
            <p:cNvPr id="167" name="Picture 76"/>
            <p:cNvPicPr>
              <a:picLocks noChangeArrowheads="1"/>
            </p:cNvPicPr>
            <p:nvPr/>
          </p:nvPicPr>
          <p:blipFill>
            <a:blip r:embed="rId2" cstate="print"/>
            <a:srcRect/>
            <a:stretch>
              <a:fillRect/>
            </a:stretch>
          </p:blipFill>
          <p:spPr bwMode="auto">
            <a:xfrm>
              <a:off x="2482308" y="1941835"/>
              <a:ext cx="357555" cy="187607"/>
            </a:xfrm>
            <a:prstGeom prst="rect">
              <a:avLst/>
            </a:prstGeom>
            <a:noFill/>
            <a:ln w="9525">
              <a:noFill/>
              <a:miter lim="800000"/>
              <a:headEnd/>
              <a:tailEnd/>
            </a:ln>
            <a:effectLst/>
          </p:spPr>
        </p:pic>
        <p:sp>
          <p:nvSpPr>
            <p:cNvPr id="168" name="TextBox 167"/>
            <p:cNvSpPr txBox="1"/>
            <p:nvPr/>
          </p:nvSpPr>
          <p:spPr>
            <a:xfrm>
              <a:off x="2512647" y="1996045"/>
              <a:ext cx="296876" cy="184666"/>
            </a:xfrm>
            <a:prstGeom prst="rect">
              <a:avLst/>
            </a:prstGeom>
            <a:noFill/>
          </p:spPr>
          <p:txBody>
            <a:bodyPr wrap="none" rtlCol="0">
              <a:spAutoFit/>
            </a:bodyPr>
            <a:lstStyle/>
            <a:p>
              <a:r>
                <a:rPr lang="en-US" sz="600" b="1" smtClean="0"/>
                <a:t>RR</a:t>
              </a:r>
              <a:endParaRPr lang="en-US" sz="600" b="1"/>
            </a:p>
          </p:txBody>
        </p:sp>
      </p:grpSp>
      <p:cxnSp>
        <p:nvCxnSpPr>
          <p:cNvPr id="171" name="Straight Connector 170"/>
          <p:cNvCxnSpPr/>
          <p:nvPr/>
        </p:nvCxnSpPr>
        <p:spPr>
          <a:xfrm flipV="1">
            <a:off x="2485424" y="2027172"/>
            <a:ext cx="103512" cy="718693"/>
          </a:xfrm>
          <a:prstGeom prst="line">
            <a:avLst/>
          </a:prstGeom>
          <a:ln w="3175">
            <a:solidFill>
              <a:srgbClr val="FF000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2594216" y="2037021"/>
            <a:ext cx="147785" cy="1291213"/>
          </a:xfrm>
          <a:prstGeom prst="line">
            <a:avLst/>
          </a:prstGeom>
          <a:ln w="3175">
            <a:solidFill>
              <a:srgbClr val="FF000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2777033" y="1422577"/>
            <a:ext cx="2076007" cy="659981"/>
          </a:xfrm>
          <a:prstGeom prst="line">
            <a:avLst/>
          </a:prstGeom>
          <a:ln w="3175">
            <a:solidFill>
              <a:srgbClr val="FF000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Freeform 75"/>
          <p:cNvSpPr/>
          <p:nvPr/>
        </p:nvSpPr>
        <p:spPr>
          <a:xfrm>
            <a:off x="2621073" y="1461846"/>
            <a:ext cx="2286218" cy="1489644"/>
          </a:xfrm>
          <a:custGeom>
            <a:avLst/>
            <a:gdLst>
              <a:gd name="connsiteX0" fmla="*/ 0 w 2299782"/>
              <a:gd name="connsiteY0" fmla="*/ 1444709 h 1773716"/>
              <a:gd name="connsiteX1" fmla="*/ 1514682 w 2299782"/>
              <a:gd name="connsiteY1" fmla="*/ 1770934 h 1773716"/>
              <a:gd name="connsiteX2" fmla="*/ 2295326 w 2299782"/>
              <a:gd name="connsiteY2" fmla="*/ 1281597 h 1773716"/>
              <a:gd name="connsiteX3" fmla="*/ 1840921 w 2299782"/>
              <a:gd name="connsiteY3" fmla="*/ 0 h 1773716"/>
              <a:gd name="connsiteX0" fmla="*/ 0 w 2295860"/>
              <a:gd name="connsiteY0" fmla="*/ 1351502 h 1680509"/>
              <a:gd name="connsiteX1" fmla="*/ 1514682 w 2295860"/>
              <a:gd name="connsiteY1" fmla="*/ 1677727 h 1680509"/>
              <a:gd name="connsiteX2" fmla="*/ 2295326 w 2295860"/>
              <a:gd name="connsiteY2" fmla="*/ 1188390 h 1680509"/>
              <a:gd name="connsiteX3" fmla="*/ 1642847 w 2295860"/>
              <a:gd name="connsiteY3" fmla="*/ 0 h 1680509"/>
              <a:gd name="connsiteX0" fmla="*/ 0 w 2381534"/>
              <a:gd name="connsiteY0" fmla="*/ 315404 h 644411"/>
              <a:gd name="connsiteX1" fmla="*/ 1514682 w 2381534"/>
              <a:gd name="connsiteY1" fmla="*/ 641629 h 644411"/>
              <a:gd name="connsiteX2" fmla="*/ 2295326 w 2381534"/>
              <a:gd name="connsiteY2" fmla="*/ 152292 h 644411"/>
              <a:gd name="connsiteX3" fmla="*/ 2368416 w 2381534"/>
              <a:gd name="connsiteY3" fmla="*/ 31018 h 644411"/>
              <a:gd name="connsiteX0" fmla="*/ 0 w 2295326"/>
              <a:gd name="connsiteY0" fmla="*/ 163112 h 492119"/>
              <a:gd name="connsiteX1" fmla="*/ 1514682 w 2295326"/>
              <a:gd name="connsiteY1" fmla="*/ 489337 h 492119"/>
              <a:gd name="connsiteX2" fmla="*/ 2295326 w 2295326"/>
              <a:gd name="connsiteY2" fmla="*/ 0 h 492119"/>
              <a:gd name="connsiteX0" fmla="*/ 0 w 2167285"/>
              <a:gd name="connsiteY0" fmla="*/ 35059 h 361443"/>
              <a:gd name="connsiteX1" fmla="*/ 1514682 w 2167285"/>
              <a:gd name="connsiteY1" fmla="*/ 361284 h 361443"/>
              <a:gd name="connsiteX2" fmla="*/ 2167285 w 2167285"/>
              <a:gd name="connsiteY2" fmla="*/ 0 h 361443"/>
              <a:gd name="connsiteX0" fmla="*/ 0 w 1711074"/>
              <a:gd name="connsiteY0" fmla="*/ 1131956 h 1513719"/>
              <a:gd name="connsiteX1" fmla="*/ 1514682 w 1711074"/>
              <a:gd name="connsiteY1" fmla="*/ 1458181 h 1513719"/>
              <a:gd name="connsiteX2" fmla="*/ 1705605 w 1711074"/>
              <a:gd name="connsiteY2" fmla="*/ 0 h 1513719"/>
              <a:gd name="connsiteX0" fmla="*/ 0 w 2170853"/>
              <a:gd name="connsiteY0" fmla="*/ 1131956 h 1461186"/>
              <a:gd name="connsiteX1" fmla="*/ 1514682 w 2170853"/>
              <a:gd name="connsiteY1" fmla="*/ 1458181 h 1461186"/>
              <a:gd name="connsiteX2" fmla="*/ 2169383 w 2170853"/>
              <a:gd name="connsiteY2" fmla="*/ 961472 h 1461186"/>
              <a:gd name="connsiteX3" fmla="*/ 1705605 w 2170853"/>
              <a:gd name="connsiteY3" fmla="*/ 0 h 1461186"/>
              <a:gd name="connsiteX0" fmla="*/ 0 w 2148488"/>
              <a:gd name="connsiteY0" fmla="*/ 1236437 h 1469955"/>
              <a:gd name="connsiteX1" fmla="*/ 1492317 w 2148488"/>
              <a:gd name="connsiteY1" fmla="*/ 1458181 h 1469955"/>
              <a:gd name="connsiteX2" fmla="*/ 2147018 w 2148488"/>
              <a:gd name="connsiteY2" fmla="*/ 961472 h 1469955"/>
              <a:gd name="connsiteX3" fmla="*/ 1683240 w 2148488"/>
              <a:gd name="connsiteY3" fmla="*/ 0 h 1469955"/>
              <a:gd name="connsiteX0" fmla="*/ 0 w 1881700"/>
              <a:gd name="connsiteY0" fmla="*/ 1236437 h 1470432"/>
              <a:gd name="connsiteX1" fmla="*/ 1492317 w 1881700"/>
              <a:gd name="connsiteY1" fmla="*/ 1458181 h 1470432"/>
              <a:gd name="connsiteX2" fmla="*/ 1878641 w 1881700"/>
              <a:gd name="connsiteY2" fmla="*/ 953435 h 1470432"/>
              <a:gd name="connsiteX3" fmla="*/ 1683240 w 1881700"/>
              <a:gd name="connsiteY3" fmla="*/ 0 h 1470432"/>
              <a:gd name="connsiteX0" fmla="*/ 0 w 1881700"/>
              <a:gd name="connsiteY0" fmla="*/ 1236437 h 1389568"/>
              <a:gd name="connsiteX1" fmla="*/ 1425223 w 1881700"/>
              <a:gd name="connsiteY1" fmla="*/ 1361737 h 1389568"/>
              <a:gd name="connsiteX2" fmla="*/ 1878641 w 1881700"/>
              <a:gd name="connsiteY2" fmla="*/ 953435 h 1389568"/>
              <a:gd name="connsiteX3" fmla="*/ 1683240 w 1881700"/>
              <a:gd name="connsiteY3" fmla="*/ 0 h 1389568"/>
              <a:gd name="connsiteX0" fmla="*/ 0 w 1883422"/>
              <a:gd name="connsiteY0" fmla="*/ 1228400 h 1381531"/>
              <a:gd name="connsiteX1" fmla="*/ 1425223 w 1883422"/>
              <a:gd name="connsiteY1" fmla="*/ 1353700 h 1381531"/>
              <a:gd name="connsiteX2" fmla="*/ 1878641 w 1883422"/>
              <a:gd name="connsiteY2" fmla="*/ 945398 h 1381531"/>
              <a:gd name="connsiteX3" fmla="*/ 1772699 w 1883422"/>
              <a:gd name="connsiteY3" fmla="*/ 0 h 1381531"/>
              <a:gd name="connsiteX0" fmla="*/ 0 w 3058675"/>
              <a:gd name="connsiteY0" fmla="*/ 1204289 h 1357420"/>
              <a:gd name="connsiteX1" fmla="*/ 1425223 w 3058675"/>
              <a:gd name="connsiteY1" fmla="*/ 1329589 h 1357420"/>
              <a:gd name="connsiteX2" fmla="*/ 1878641 w 3058675"/>
              <a:gd name="connsiteY2" fmla="*/ 921287 h 1357420"/>
              <a:gd name="connsiteX3" fmla="*/ 3058675 w 3058675"/>
              <a:gd name="connsiteY3" fmla="*/ 0 h 1357420"/>
              <a:gd name="connsiteX0" fmla="*/ 0 w 3058676"/>
              <a:gd name="connsiteY0" fmla="*/ 1204289 h 1352669"/>
              <a:gd name="connsiteX1" fmla="*/ 1425223 w 3058676"/>
              <a:gd name="connsiteY1" fmla="*/ 1329589 h 1352669"/>
              <a:gd name="connsiteX2" fmla="*/ 2940970 w 3058676"/>
              <a:gd name="connsiteY2" fmla="*/ 985583 h 1352669"/>
              <a:gd name="connsiteX3" fmla="*/ 3058675 w 3058676"/>
              <a:gd name="connsiteY3" fmla="*/ 0 h 1352669"/>
              <a:gd name="connsiteX0" fmla="*/ 0 w 3047494"/>
              <a:gd name="connsiteY0" fmla="*/ 1268585 h 1416965"/>
              <a:gd name="connsiteX1" fmla="*/ 1425223 w 3047494"/>
              <a:gd name="connsiteY1" fmla="*/ 1393885 h 1416965"/>
              <a:gd name="connsiteX2" fmla="*/ 2940970 w 3047494"/>
              <a:gd name="connsiteY2" fmla="*/ 1049879 h 1416965"/>
              <a:gd name="connsiteX3" fmla="*/ 3047492 w 3047494"/>
              <a:gd name="connsiteY3" fmla="*/ 0 h 1416965"/>
              <a:gd name="connsiteX0" fmla="*/ 0 w 3047491"/>
              <a:gd name="connsiteY0" fmla="*/ 1268585 h 1435750"/>
              <a:gd name="connsiteX1" fmla="*/ 1425223 w 3047491"/>
              <a:gd name="connsiteY1" fmla="*/ 1393885 h 1435750"/>
              <a:gd name="connsiteX2" fmla="*/ 2355906 w 3047491"/>
              <a:gd name="connsiteY2" fmla="*/ 795829 h 1435750"/>
              <a:gd name="connsiteX3" fmla="*/ 3047492 w 3047491"/>
              <a:gd name="connsiteY3" fmla="*/ 0 h 1435750"/>
              <a:gd name="connsiteX0" fmla="*/ 0 w 3047492"/>
              <a:gd name="connsiteY0" fmla="*/ 1268585 h 1427141"/>
              <a:gd name="connsiteX1" fmla="*/ 1425223 w 3047492"/>
              <a:gd name="connsiteY1" fmla="*/ 1393885 h 1427141"/>
              <a:gd name="connsiteX2" fmla="*/ 1796096 w 3047492"/>
              <a:gd name="connsiteY2" fmla="*/ 912219 h 1427141"/>
              <a:gd name="connsiteX3" fmla="*/ 2355906 w 3047492"/>
              <a:gd name="connsiteY3" fmla="*/ 795829 h 1427141"/>
              <a:gd name="connsiteX4" fmla="*/ 3047492 w 3047492"/>
              <a:gd name="connsiteY4" fmla="*/ 0 h 1427141"/>
              <a:gd name="connsiteX0" fmla="*/ 0 w 3047492"/>
              <a:gd name="connsiteY0" fmla="*/ 1268585 h 1427141"/>
              <a:gd name="connsiteX1" fmla="*/ 1425223 w 3047492"/>
              <a:gd name="connsiteY1" fmla="*/ 1393885 h 1427141"/>
              <a:gd name="connsiteX2" fmla="*/ 1796096 w 3047492"/>
              <a:gd name="connsiteY2" fmla="*/ 912219 h 1427141"/>
              <a:gd name="connsiteX3" fmla="*/ 2782515 w 3047492"/>
              <a:gd name="connsiteY3" fmla="*/ 497978 h 1427141"/>
              <a:gd name="connsiteX4" fmla="*/ 3047492 w 3047492"/>
              <a:gd name="connsiteY4" fmla="*/ 0 h 1427141"/>
              <a:gd name="connsiteX0" fmla="*/ 0 w 3047524"/>
              <a:gd name="connsiteY0" fmla="*/ 1268585 h 1427141"/>
              <a:gd name="connsiteX1" fmla="*/ 1425223 w 3047524"/>
              <a:gd name="connsiteY1" fmla="*/ 1393885 h 1427141"/>
              <a:gd name="connsiteX2" fmla="*/ 1796096 w 3047524"/>
              <a:gd name="connsiteY2" fmla="*/ 912219 h 1427141"/>
              <a:gd name="connsiteX3" fmla="*/ 3014102 w 3047524"/>
              <a:gd name="connsiteY3" fmla="*/ 384093 h 1427141"/>
              <a:gd name="connsiteX4" fmla="*/ 3047492 w 3047524"/>
              <a:gd name="connsiteY4" fmla="*/ 0 h 1427141"/>
              <a:gd name="connsiteX0" fmla="*/ 0 w 3047495"/>
              <a:gd name="connsiteY0" fmla="*/ 1268585 h 1427141"/>
              <a:gd name="connsiteX1" fmla="*/ 1425223 w 3047495"/>
              <a:gd name="connsiteY1" fmla="*/ 1393885 h 1427141"/>
              <a:gd name="connsiteX2" fmla="*/ 1796096 w 3047495"/>
              <a:gd name="connsiteY2" fmla="*/ 912219 h 1427141"/>
              <a:gd name="connsiteX3" fmla="*/ 3014102 w 3047495"/>
              <a:gd name="connsiteY3" fmla="*/ 384093 h 1427141"/>
              <a:gd name="connsiteX4" fmla="*/ 3047492 w 3047495"/>
              <a:gd name="connsiteY4" fmla="*/ 0 h 142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495" h="1427141">
                <a:moveTo>
                  <a:pt x="0" y="1268585"/>
                </a:moveTo>
                <a:cubicBezTo>
                  <a:pt x="566064" y="1445290"/>
                  <a:pt x="1125874" y="1453279"/>
                  <a:pt x="1425223" y="1393885"/>
                </a:cubicBezTo>
                <a:cubicBezTo>
                  <a:pt x="1724572" y="1334491"/>
                  <a:pt x="1640982" y="1011895"/>
                  <a:pt x="1796096" y="912219"/>
                </a:cubicBezTo>
                <a:cubicBezTo>
                  <a:pt x="1951210" y="812543"/>
                  <a:pt x="2852260" y="569711"/>
                  <a:pt x="3014102" y="384093"/>
                </a:cubicBezTo>
                <a:cubicBezTo>
                  <a:pt x="3021544" y="149823"/>
                  <a:pt x="3047842" y="134587"/>
                  <a:pt x="3047492" y="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lIns="68589" tIns="34295" rIns="68589" bIns="34295" rtlCol="0" anchor="ctr"/>
          <a:lstStyle/>
          <a:p>
            <a:pPr algn="ctr"/>
            <a:endParaRPr lang="en-US"/>
          </a:p>
        </p:txBody>
      </p:sp>
    </p:spTree>
    <p:extLst>
      <p:ext uri="{BB962C8B-B14F-4D97-AF65-F5344CB8AC3E}">
        <p14:creationId xmlns:p14="http://schemas.microsoft.com/office/powerpoint/2010/main" val="139148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76"/>
          <p:cNvPicPr>
            <a:picLocks noChangeArrowheads="1"/>
          </p:cNvPicPr>
          <p:nvPr/>
        </p:nvPicPr>
        <p:blipFill>
          <a:blip r:embed="rId2" cstate="print"/>
          <a:srcRect/>
          <a:stretch>
            <a:fillRect/>
          </a:stretch>
        </p:blipFill>
        <p:spPr bwMode="auto">
          <a:xfrm>
            <a:off x="2979049" y="2470892"/>
            <a:ext cx="357555" cy="187607"/>
          </a:xfrm>
          <a:prstGeom prst="rect">
            <a:avLst/>
          </a:prstGeom>
          <a:noFill/>
          <a:ln w="9525">
            <a:noFill/>
            <a:miter lim="800000"/>
            <a:headEnd/>
            <a:tailEnd/>
          </a:ln>
          <a:effectLst/>
        </p:spPr>
      </p:pic>
      <p:pic>
        <p:nvPicPr>
          <p:cNvPr id="186" name="Picture 76"/>
          <p:cNvPicPr>
            <a:picLocks noChangeArrowheads="1"/>
          </p:cNvPicPr>
          <p:nvPr/>
        </p:nvPicPr>
        <p:blipFill>
          <a:blip r:embed="rId2" cstate="print"/>
          <a:srcRect/>
          <a:stretch>
            <a:fillRect/>
          </a:stretch>
        </p:blipFill>
        <p:spPr bwMode="auto">
          <a:xfrm>
            <a:off x="1926802" y="2470892"/>
            <a:ext cx="357555" cy="187607"/>
          </a:xfrm>
          <a:prstGeom prst="rect">
            <a:avLst/>
          </a:prstGeom>
          <a:noFill/>
          <a:ln w="9525">
            <a:noFill/>
            <a:miter lim="800000"/>
            <a:headEnd/>
            <a:tailEnd/>
          </a:ln>
          <a:effectLst/>
        </p:spPr>
      </p:pic>
      <p:sp>
        <p:nvSpPr>
          <p:cNvPr id="147" name="Cloud 146"/>
          <p:cNvSpPr/>
          <p:nvPr/>
        </p:nvSpPr>
        <p:spPr>
          <a:xfrm>
            <a:off x="1810086" y="2597609"/>
            <a:ext cx="4137634" cy="979450"/>
          </a:xfrm>
          <a:prstGeom prst="cloud">
            <a:avLst/>
          </a:prstGeom>
          <a:ln w="12700">
            <a:solidFill>
              <a:srgbClr val="049FD9"/>
            </a:solidFill>
          </a:ln>
        </p:spPr>
        <p:style>
          <a:lnRef idx="2">
            <a:schemeClr val="accent3">
              <a:shade val="50000"/>
            </a:schemeClr>
          </a:lnRef>
          <a:fillRef idx="1002">
            <a:schemeClr val="lt2"/>
          </a:fillRef>
          <a:effectRef idx="0">
            <a:schemeClr val="accent3"/>
          </a:effectRef>
          <a:fontRef idx="minor">
            <a:schemeClr val="lt1"/>
          </a:fontRef>
        </p:style>
        <p:txBody>
          <a:bodyPr rtlCol="0" anchor="ctr"/>
          <a:lstStyle/>
          <a:p>
            <a:pPr algn="ctr"/>
            <a:r>
              <a:rPr lang="en-US" sz="800" dirty="0" smtClean="0">
                <a:solidFill>
                  <a:schemeClr val="tx1"/>
                </a:solidFill>
              </a:rPr>
              <a:t>CO DC MPLS core</a:t>
            </a:r>
          </a:p>
        </p:txBody>
      </p:sp>
      <p:cxnSp>
        <p:nvCxnSpPr>
          <p:cNvPr id="62" name="Straight Connector 61"/>
          <p:cNvCxnSpPr/>
          <p:nvPr/>
        </p:nvCxnSpPr>
        <p:spPr>
          <a:xfrm>
            <a:off x="6359553" y="1322463"/>
            <a:ext cx="0" cy="3269078"/>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60" name="Cloud 59"/>
          <p:cNvSpPr/>
          <p:nvPr/>
        </p:nvSpPr>
        <p:spPr>
          <a:xfrm>
            <a:off x="6427906" y="2104272"/>
            <a:ext cx="1507628" cy="1555277"/>
          </a:xfrm>
          <a:prstGeom prst="cloud">
            <a:avLst/>
          </a:prstGeom>
          <a:solidFill>
            <a:schemeClr val="bg2">
              <a:lumMod val="90000"/>
            </a:schemeClr>
          </a:solidFill>
        </p:spPr>
        <p:style>
          <a:lnRef idx="2">
            <a:schemeClr val="accent2">
              <a:shade val="50000"/>
            </a:schemeClr>
          </a:lnRef>
          <a:fillRef idx="1">
            <a:schemeClr val="accent2"/>
          </a:fillRef>
          <a:effectRef idx="0">
            <a:schemeClr val="accent2"/>
          </a:effectRef>
          <a:fontRef idx="minor">
            <a:schemeClr val="lt1"/>
          </a:fontRef>
        </p:style>
        <p:txBody>
          <a:bodyPr lIns="68589" tIns="34295" rIns="68589" bIns="34295" rtlCol="0" anchor="ctr"/>
          <a:lstStyle/>
          <a:p>
            <a:pPr algn="ctr"/>
            <a:r>
              <a:rPr lang="en-US" sz="800" b="1" dirty="0">
                <a:solidFill>
                  <a:schemeClr val="tx1"/>
                </a:solidFill>
              </a:rPr>
              <a:t>MPLS Core</a:t>
            </a:r>
          </a:p>
        </p:txBody>
      </p:sp>
      <p:sp>
        <p:nvSpPr>
          <p:cNvPr id="3" name="Title 2"/>
          <p:cNvSpPr>
            <a:spLocks noGrp="1"/>
          </p:cNvSpPr>
          <p:nvPr>
            <p:ph type="ctrTitle"/>
          </p:nvPr>
        </p:nvSpPr>
        <p:spPr>
          <a:xfrm>
            <a:off x="259742" y="181786"/>
            <a:ext cx="8659976" cy="471861"/>
          </a:xfrm>
        </p:spPr>
        <p:txBody>
          <a:bodyPr/>
          <a:lstStyle/>
          <a:p>
            <a:r>
              <a:rPr lang="en-US" dirty="0"/>
              <a:t>EVPN </a:t>
            </a:r>
            <a:r>
              <a:rPr lang="en-US" dirty="0" smtClean="0"/>
              <a:t>MPLS + </a:t>
            </a:r>
            <a:r>
              <a:rPr lang="en-US" dirty="0" err="1" smtClean="0"/>
              <a:t>Anycast</a:t>
            </a:r>
            <a:r>
              <a:rPr lang="en-US" dirty="0" smtClean="0"/>
              <a:t> GW</a:t>
            </a:r>
            <a:br>
              <a:rPr lang="en-US" dirty="0" smtClean="0"/>
            </a:br>
            <a:r>
              <a:rPr lang="en-US" dirty="0" smtClean="0"/>
              <a:t>Integrated L2 + L3 transport L4-7 </a:t>
            </a:r>
            <a:r>
              <a:rPr lang="en-US" dirty="0" err="1" smtClean="0"/>
              <a:t>vNF</a:t>
            </a:r>
            <a:endParaRPr lang="en-US" dirty="0"/>
          </a:p>
        </p:txBody>
      </p:sp>
      <p:sp>
        <p:nvSpPr>
          <p:cNvPr id="24" name="Rounded Rectangle 23"/>
          <p:cNvSpPr/>
          <p:nvPr/>
        </p:nvSpPr>
        <p:spPr>
          <a:xfrm>
            <a:off x="3159924" y="1309346"/>
            <a:ext cx="996454" cy="734006"/>
          </a:xfrm>
          <a:prstGeom prst="roundRect">
            <a:avLst/>
          </a:prstGeom>
          <a:noFill/>
          <a:ln>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b"/>
          <a:lstStyle/>
          <a:p>
            <a:r>
              <a:rPr lang="en-US" sz="900" dirty="0">
                <a:solidFill>
                  <a:srgbClr val="676767"/>
                </a:solidFill>
              </a:rPr>
              <a:t>Compute</a:t>
            </a:r>
          </a:p>
        </p:txBody>
      </p:sp>
      <p:cxnSp>
        <p:nvCxnSpPr>
          <p:cNvPr id="45" name="Straight Connector 44"/>
          <p:cNvCxnSpPr>
            <a:stCxn id="24" idx="2"/>
            <a:endCxn id="130" idx="0"/>
          </p:cNvCxnSpPr>
          <p:nvPr/>
        </p:nvCxnSpPr>
        <p:spPr>
          <a:xfrm>
            <a:off x="3658151" y="2043352"/>
            <a:ext cx="141229" cy="409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24" idx="2"/>
            <a:endCxn id="129" idx="0"/>
          </p:cNvCxnSpPr>
          <p:nvPr/>
        </p:nvCxnSpPr>
        <p:spPr>
          <a:xfrm>
            <a:off x="3658151" y="2043352"/>
            <a:ext cx="1193476" cy="409666"/>
          </a:xfrm>
          <a:prstGeom prst="line">
            <a:avLst/>
          </a:prstGeom>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6432441" y="951152"/>
            <a:ext cx="1279856" cy="346259"/>
          </a:xfrm>
          <a:prstGeom prst="rect">
            <a:avLst/>
          </a:prstGeom>
        </p:spPr>
        <p:txBody>
          <a:bodyPr wrap="none" lIns="68589" tIns="34295" rIns="68589" bIns="34295">
            <a:spAutoFit/>
          </a:bodyPr>
          <a:lstStyle/>
          <a:p>
            <a:r>
              <a:rPr lang="en-US" dirty="0" smtClean="0">
                <a:solidFill>
                  <a:srgbClr val="676767"/>
                </a:solidFill>
              </a:rPr>
              <a:t>MPLS core</a:t>
            </a:r>
            <a:endParaRPr lang="en-US" dirty="0">
              <a:solidFill>
                <a:srgbClr val="676767"/>
              </a:solidFill>
            </a:endParaRPr>
          </a:p>
        </p:txBody>
      </p:sp>
      <p:sp>
        <p:nvSpPr>
          <p:cNvPr id="64" name="Rectangle 63"/>
          <p:cNvSpPr/>
          <p:nvPr/>
        </p:nvSpPr>
        <p:spPr>
          <a:xfrm>
            <a:off x="2462578" y="878889"/>
            <a:ext cx="895135" cy="346259"/>
          </a:xfrm>
          <a:prstGeom prst="rect">
            <a:avLst/>
          </a:prstGeom>
        </p:spPr>
        <p:txBody>
          <a:bodyPr wrap="none" lIns="68589" tIns="34295" rIns="68589" bIns="34295">
            <a:spAutoFit/>
          </a:bodyPr>
          <a:lstStyle/>
          <a:p>
            <a:r>
              <a:rPr lang="en-US" dirty="0" smtClean="0">
                <a:solidFill>
                  <a:srgbClr val="676767"/>
                </a:solidFill>
              </a:rPr>
              <a:t>CO-DC</a:t>
            </a:r>
            <a:endParaRPr lang="en-US" dirty="0">
              <a:solidFill>
                <a:srgbClr val="676767"/>
              </a:solidFill>
            </a:endParaRPr>
          </a:p>
        </p:txBody>
      </p:sp>
      <p:sp>
        <p:nvSpPr>
          <p:cNvPr id="68" name="Rounded Rectangle 67"/>
          <p:cNvSpPr/>
          <p:nvPr/>
        </p:nvSpPr>
        <p:spPr>
          <a:xfrm>
            <a:off x="4610688" y="1311199"/>
            <a:ext cx="996454" cy="734006"/>
          </a:xfrm>
          <a:prstGeom prst="roundRect">
            <a:avLst/>
          </a:prstGeom>
          <a:noFill/>
          <a:ln>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b"/>
          <a:lstStyle/>
          <a:p>
            <a:r>
              <a:rPr lang="en-US" sz="900" dirty="0">
                <a:solidFill>
                  <a:srgbClr val="676767"/>
                </a:solidFill>
              </a:rPr>
              <a:t>Compute</a:t>
            </a:r>
          </a:p>
        </p:txBody>
      </p:sp>
      <p:cxnSp>
        <p:nvCxnSpPr>
          <p:cNvPr id="74" name="Straight Connector 73"/>
          <p:cNvCxnSpPr>
            <a:stCxn id="68" idx="2"/>
            <a:endCxn id="129" idx="0"/>
          </p:cNvCxnSpPr>
          <p:nvPr/>
        </p:nvCxnSpPr>
        <p:spPr>
          <a:xfrm flipH="1">
            <a:off x="4851627" y="2045205"/>
            <a:ext cx="257288" cy="4078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68" idx="2"/>
            <a:endCxn id="130" idx="0"/>
          </p:cNvCxnSpPr>
          <p:nvPr/>
        </p:nvCxnSpPr>
        <p:spPr>
          <a:xfrm flipH="1">
            <a:off x="3799380" y="2045205"/>
            <a:ext cx="1309535" cy="407813"/>
          </a:xfrm>
          <a:prstGeom prst="line">
            <a:avLst/>
          </a:prstGeom>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926802" y="3860998"/>
            <a:ext cx="3454753" cy="259314"/>
            <a:chOff x="2542221" y="4305350"/>
            <a:chExt cx="2042245" cy="259314"/>
          </a:xfrm>
        </p:grpSpPr>
        <p:sp>
          <p:nvSpPr>
            <p:cNvPr id="84" name="Rectangle 83"/>
            <p:cNvSpPr/>
            <p:nvPr/>
          </p:nvSpPr>
          <p:spPr>
            <a:xfrm>
              <a:off x="2817881" y="4372294"/>
              <a:ext cx="1267032" cy="192370"/>
            </a:xfrm>
            <a:prstGeom prst="rect">
              <a:avLst/>
            </a:prstGeom>
          </p:spPr>
          <p:txBody>
            <a:bodyPr wrap="none" lIns="68589" tIns="34295" rIns="68589" bIns="34295">
              <a:spAutoFit/>
            </a:bodyPr>
            <a:lstStyle/>
            <a:p>
              <a:r>
                <a:rPr lang="en-US" sz="800" dirty="0" smtClean="0">
                  <a:solidFill>
                    <a:srgbClr val="676767"/>
                  </a:solidFill>
                </a:rPr>
                <a:t>EVPN MPLS / MPLS </a:t>
              </a:r>
              <a:r>
                <a:rPr lang="en-US" sz="800" dirty="0">
                  <a:solidFill>
                    <a:srgbClr val="676767"/>
                  </a:solidFill>
                </a:rPr>
                <a:t>SR</a:t>
              </a:r>
            </a:p>
          </p:txBody>
        </p:sp>
        <p:cxnSp>
          <p:nvCxnSpPr>
            <p:cNvPr id="85" name="Straight Arrow Connector 84"/>
            <p:cNvCxnSpPr/>
            <p:nvPr/>
          </p:nvCxnSpPr>
          <p:spPr>
            <a:xfrm>
              <a:off x="2542221" y="4305350"/>
              <a:ext cx="2042245" cy="0"/>
            </a:xfrm>
            <a:prstGeom prst="straightConnector1">
              <a:avLst/>
            </a:prstGeom>
            <a:ln>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grpSp>
      <p:sp>
        <p:nvSpPr>
          <p:cNvPr id="92" name="Rectangle 91"/>
          <p:cNvSpPr/>
          <p:nvPr/>
        </p:nvSpPr>
        <p:spPr>
          <a:xfrm>
            <a:off x="6823297" y="4356225"/>
            <a:ext cx="696526" cy="196208"/>
          </a:xfrm>
          <a:prstGeom prst="rect">
            <a:avLst/>
          </a:prstGeom>
        </p:spPr>
        <p:txBody>
          <a:bodyPr wrap="none" lIns="68589" tIns="34295" rIns="68589" bIns="34295">
            <a:spAutoFit/>
          </a:bodyPr>
          <a:lstStyle/>
          <a:p>
            <a:r>
              <a:rPr lang="en-US" sz="800" dirty="0">
                <a:solidFill>
                  <a:srgbClr val="676767"/>
                </a:solidFill>
              </a:rPr>
              <a:t>MPLS + SR</a:t>
            </a:r>
          </a:p>
        </p:txBody>
      </p:sp>
      <p:cxnSp>
        <p:nvCxnSpPr>
          <p:cNvPr id="93" name="Straight Arrow Connector 92"/>
          <p:cNvCxnSpPr/>
          <p:nvPr/>
        </p:nvCxnSpPr>
        <p:spPr>
          <a:xfrm>
            <a:off x="6359553" y="4306757"/>
            <a:ext cx="159083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79445" y="1696324"/>
            <a:ext cx="815748" cy="1452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0090"/>
                </a:solidFill>
              </a:rPr>
              <a:t>VF</a:t>
            </a:r>
          </a:p>
        </p:txBody>
      </p:sp>
      <p:sp>
        <p:nvSpPr>
          <p:cNvPr id="72" name="Rounded Rectangle 71"/>
          <p:cNvSpPr/>
          <p:nvPr/>
        </p:nvSpPr>
        <p:spPr>
          <a:xfrm>
            <a:off x="4693247" y="1687338"/>
            <a:ext cx="815748" cy="1452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0090"/>
                </a:solidFill>
              </a:rPr>
              <a:t>VF</a:t>
            </a:r>
          </a:p>
        </p:txBody>
      </p:sp>
      <p:pic>
        <p:nvPicPr>
          <p:cNvPr id="124" name="Picture 76"/>
          <p:cNvPicPr>
            <a:picLocks noChangeArrowheads="1"/>
          </p:cNvPicPr>
          <p:nvPr/>
        </p:nvPicPr>
        <p:blipFill>
          <a:blip r:embed="rId2" cstate="print"/>
          <a:srcRect/>
          <a:stretch>
            <a:fillRect/>
          </a:stretch>
        </p:blipFill>
        <p:spPr bwMode="auto">
          <a:xfrm>
            <a:off x="3728324" y="1368043"/>
            <a:ext cx="357555" cy="187607"/>
          </a:xfrm>
          <a:prstGeom prst="rect">
            <a:avLst/>
          </a:prstGeom>
          <a:noFill/>
          <a:ln w="9525">
            <a:noFill/>
            <a:miter lim="800000"/>
            <a:headEnd/>
            <a:tailEnd/>
          </a:ln>
          <a:effectLst/>
        </p:spPr>
      </p:pic>
      <p:pic>
        <p:nvPicPr>
          <p:cNvPr id="125" name="Picture 76"/>
          <p:cNvPicPr>
            <a:picLocks noChangeArrowheads="1"/>
          </p:cNvPicPr>
          <p:nvPr/>
        </p:nvPicPr>
        <p:blipFill>
          <a:blip r:embed="rId2" cstate="print"/>
          <a:srcRect/>
          <a:stretch>
            <a:fillRect/>
          </a:stretch>
        </p:blipFill>
        <p:spPr bwMode="auto">
          <a:xfrm>
            <a:off x="5859928" y="2661850"/>
            <a:ext cx="357555" cy="187607"/>
          </a:xfrm>
          <a:prstGeom prst="rect">
            <a:avLst/>
          </a:prstGeom>
          <a:noFill/>
          <a:ln w="9525">
            <a:noFill/>
            <a:miter lim="800000"/>
            <a:headEnd/>
            <a:tailEnd/>
          </a:ln>
          <a:effectLst/>
        </p:spPr>
      </p:pic>
      <p:pic>
        <p:nvPicPr>
          <p:cNvPr id="126" name="Picture 76"/>
          <p:cNvPicPr>
            <a:picLocks noChangeArrowheads="1"/>
          </p:cNvPicPr>
          <p:nvPr/>
        </p:nvPicPr>
        <p:blipFill>
          <a:blip r:embed="rId2" cstate="print"/>
          <a:srcRect/>
          <a:stretch>
            <a:fillRect/>
          </a:stretch>
        </p:blipFill>
        <p:spPr bwMode="auto">
          <a:xfrm>
            <a:off x="5859928" y="3195604"/>
            <a:ext cx="357555" cy="187607"/>
          </a:xfrm>
          <a:prstGeom prst="rect">
            <a:avLst/>
          </a:prstGeom>
          <a:noFill/>
          <a:ln w="9525">
            <a:noFill/>
            <a:miter lim="800000"/>
            <a:headEnd/>
            <a:tailEnd/>
          </a:ln>
          <a:effectLst/>
        </p:spPr>
      </p:pic>
      <p:pic>
        <p:nvPicPr>
          <p:cNvPr id="127" name="Picture 76"/>
          <p:cNvPicPr>
            <a:picLocks noChangeArrowheads="1"/>
          </p:cNvPicPr>
          <p:nvPr/>
        </p:nvPicPr>
        <p:blipFill>
          <a:blip r:embed="rId2" cstate="print"/>
          <a:srcRect/>
          <a:stretch>
            <a:fillRect/>
          </a:stretch>
        </p:blipFill>
        <p:spPr bwMode="auto">
          <a:xfrm>
            <a:off x="4676543" y="3453701"/>
            <a:ext cx="357555" cy="187607"/>
          </a:xfrm>
          <a:prstGeom prst="rect">
            <a:avLst/>
          </a:prstGeom>
          <a:noFill/>
          <a:ln w="9525">
            <a:noFill/>
            <a:miter lim="800000"/>
            <a:headEnd/>
            <a:tailEnd/>
          </a:ln>
          <a:effectLst/>
        </p:spPr>
      </p:pic>
      <p:pic>
        <p:nvPicPr>
          <p:cNvPr id="128" name="Picture 76"/>
          <p:cNvPicPr>
            <a:picLocks noChangeArrowheads="1"/>
          </p:cNvPicPr>
          <p:nvPr/>
        </p:nvPicPr>
        <p:blipFill>
          <a:blip r:embed="rId2" cstate="print"/>
          <a:srcRect/>
          <a:stretch>
            <a:fillRect/>
          </a:stretch>
        </p:blipFill>
        <p:spPr bwMode="auto">
          <a:xfrm>
            <a:off x="3624296" y="3453701"/>
            <a:ext cx="357555" cy="187607"/>
          </a:xfrm>
          <a:prstGeom prst="rect">
            <a:avLst/>
          </a:prstGeom>
          <a:noFill/>
          <a:ln w="9525">
            <a:noFill/>
            <a:miter lim="800000"/>
            <a:headEnd/>
            <a:tailEnd/>
          </a:ln>
          <a:effectLst/>
        </p:spPr>
      </p:pic>
      <p:pic>
        <p:nvPicPr>
          <p:cNvPr id="129" name="Picture 76"/>
          <p:cNvPicPr>
            <a:picLocks noChangeArrowheads="1"/>
          </p:cNvPicPr>
          <p:nvPr/>
        </p:nvPicPr>
        <p:blipFill>
          <a:blip r:embed="rId2" cstate="print"/>
          <a:srcRect/>
          <a:stretch>
            <a:fillRect/>
          </a:stretch>
        </p:blipFill>
        <p:spPr bwMode="auto">
          <a:xfrm>
            <a:off x="4672849" y="2453018"/>
            <a:ext cx="357555" cy="187607"/>
          </a:xfrm>
          <a:prstGeom prst="rect">
            <a:avLst/>
          </a:prstGeom>
          <a:noFill/>
          <a:ln w="9525">
            <a:noFill/>
            <a:miter lim="800000"/>
            <a:headEnd/>
            <a:tailEnd/>
          </a:ln>
          <a:effectLst/>
        </p:spPr>
      </p:pic>
      <p:pic>
        <p:nvPicPr>
          <p:cNvPr id="130" name="Picture 76"/>
          <p:cNvPicPr>
            <a:picLocks noChangeArrowheads="1"/>
          </p:cNvPicPr>
          <p:nvPr/>
        </p:nvPicPr>
        <p:blipFill>
          <a:blip r:embed="rId2" cstate="print"/>
          <a:srcRect/>
          <a:stretch>
            <a:fillRect/>
          </a:stretch>
        </p:blipFill>
        <p:spPr bwMode="auto">
          <a:xfrm>
            <a:off x="3620602" y="2453018"/>
            <a:ext cx="357555" cy="187607"/>
          </a:xfrm>
          <a:prstGeom prst="rect">
            <a:avLst/>
          </a:prstGeom>
          <a:noFill/>
          <a:ln w="9525">
            <a:noFill/>
            <a:miter lim="800000"/>
            <a:headEnd/>
            <a:tailEnd/>
          </a:ln>
          <a:effectLst/>
        </p:spPr>
      </p:pic>
      <p:cxnSp>
        <p:nvCxnSpPr>
          <p:cNvPr id="134" name="Straight Connector 133"/>
          <p:cNvCxnSpPr/>
          <p:nvPr/>
        </p:nvCxnSpPr>
        <p:spPr>
          <a:xfrm>
            <a:off x="8033391" y="1322463"/>
            <a:ext cx="0" cy="3269078"/>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pic>
        <p:nvPicPr>
          <p:cNvPr id="135" name="Picture 76"/>
          <p:cNvPicPr>
            <a:picLocks noChangeArrowheads="1"/>
          </p:cNvPicPr>
          <p:nvPr/>
        </p:nvPicPr>
        <p:blipFill>
          <a:blip r:embed="rId2" cstate="print"/>
          <a:srcRect/>
          <a:stretch>
            <a:fillRect/>
          </a:stretch>
        </p:blipFill>
        <p:spPr bwMode="auto">
          <a:xfrm>
            <a:off x="8076855" y="2660859"/>
            <a:ext cx="357555" cy="187607"/>
          </a:xfrm>
          <a:prstGeom prst="rect">
            <a:avLst/>
          </a:prstGeom>
          <a:noFill/>
          <a:ln w="9525">
            <a:noFill/>
            <a:miter lim="800000"/>
            <a:headEnd/>
            <a:tailEnd/>
          </a:ln>
          <a:effectLst/>
        </p:spPr>
      </p:pic>
      <p:pic>
        <p:nvPicPr>
          <p:cNvPr id="136" name="Picture 76"/>
          <p:cNvPicPr>
            <a:picLocks noChangeArrowheads="1"/>
          </p:cNvPicPr>
          <p:nvPr/>
        </p:nvPicPr>
        <p:blipFill>
          <a:blip r:embed="rId2" cstate="print"/>
          <a:srcRect/>
          <a:stretch>
            <a:fillRect/>
          </a:stretch>
        </p:blipFill>
        <p:spPr bwMode="auto">
          <a:xfrm>
            <a:off x="8076855" y="3194613"/>
            <a:ext cx="357555" cy="187607"/>
          </a:xfrm>
          <a:prstGeom prst="rect">
            <a:avLst/>
          </a:prstGeom>
          <a:noFill/>
          <a:ln w="9525">
            <a:noFill/>
            <a:miter lim="800000"/>
            <a:headEnd/>
            <a:tailEnd/>
          </a:ln>
          <a:effectLst/>
        </p:spPr>
      </p:pic>
      <p:sp>
        <p:nvSpPr>
          <p:cNvPr id="166" name="Cloud 165"/>
          <p:cNvSpPr/>
          <p:nvPr/>
        </p:nvSpPr>
        <p:spPr>
          <a:xfrm>
            <a:off x="8284639" y="2500131"/>
            <a:ext cx="1422590" cy="979450"/>
          </a:xfrm>
          <a:prstGeom prst="cloud">
            <a:avLst/>
          </a:prstGeom>
          <a:ln w="12700">
            <a:solidFill>
              <a:srgbClr val="049FD9"/>
            </a:solidFill>
          </a:ln>
        </p:spPr>
        <p:style>
          <a:lnRef idx="2">
            <a:schemeClr val="accent3">
              <a:shade val="50000"/>
            </a:schemeClr>
          </a:lnRef>
          <a:fillRef idx="1002">
            <a:schemeClr val="lt2"/>
          </a:fillRef>
          <a:effectRef idx="0">
            <a:schemeClr val="accent3"/>
          </a:effectRef>
          <a:fontRef idx="minor">
            <a:schemeClr val="lt1"/>
          </a:fontRef>
        </p:style>
        <p:txBody>
          <a:bodyPr lIns="0" rtlCol="0" anchor="ctr"/>
          <a:lstStyle/>
          <a:p>
            <a:r>
              <a:rPr lang="en-US" sz="800" dirty="0" smtClean="0">
                <a:solidFill>
                  <a:schemeClr val="tx1"/>
                </a:solidFill>
              </a:rPr>
              <a:t>CO DC MPLS core</a:t>
            </a:r>
          </a:p>
        </p:txBody>
      </p:sp>
      <p:sp>
        <p:nvSpPr>
          <p:cNvPr id="73" name="Oval 72"/>
          <p:cNvSpPr/>
          <p:nvPr/>
        </p:nvSpPr>
        <p:spPr>
          <a:xfrm>
            <a:off x="3560294" y="2146571"/>
            <a:ext cx="593154" cy="45719"/>
          </a:xfrm>
          <a:prstGeom prst="ellipse">
            <a:avLst/>
          </a:prstGeom>
          <a:no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Oval 75"/>
          <p:cNvSpPr/>
          <p:nvPr/>
        </p:nvSpPr>
        <p:spPr>
          <a:xfrm>
            <a:off x="4558743" y="2148032"/>
            <a:ext cx="593154" cy="45719"/>
          </a:xfrm>
          <a:prstGeom prst="ellipse">
            <a:avLst/>
          </a:prstGeom>
          <a:no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5" name="Group 94"/>
          <p:cNvGrpSpPr/>
          <p:nvPr/>
        </p:nvGrpSpPr>
        <p:grpSpPr>
          <a:xfrm>
            <a:off x="4129398" y="3222311"/>
            <a:ext cx="357555" cy="238876"/>
            <a:chOff x="2482308" y="1941835"/>
            <a:chExt cx="357555" cy="238876"/>
          </a:xfrm>
        </p:grpSpPr>
        <p:pic>
          <p:nvPicPr>
            <p:cNvPr id="96" name="Picture 76"/>
            <p:cNvPicPr>
              <a:picLocks noChangeArrowheads="1"/>
            </p:cNvPicPr>
            <p:nvPr/>
          </p:nvPicPr>
          <p:blipFill>
            <a:blip r:embed="rId2" cstate="print"/>
            <a:srcRect/>
            <a:stretch>
              <a:fillRect/>
            </a:stretch>
          </p:blipFill>
          <p:spPr bwMode="auto">
            <a:xfrm>
              <a:off x="2482308" y="1941835"/>
              <a:ext cx="357555" cy="187607"/>
            </a:xfrm>
            <a:prstGeom prst="rect">
              <a:avLst/>
            </a:prstGeom>
            <a:noFill/>
            <a:ln w="9525">
              <a:noFill/>
              <a:miter lim="800000"/>
              <a:headEnd/>
              <a:tailEnd/>
            </a:ln>
            <a:effectLst/>
          </p:spPr>
        </p:pic>
        <p:sp>
          <p:nvSpPr>
            <p:cNvPr id="98" name="TextBox 97"/>
            <p:cNvSpPr txBox="1"/>
            <p:nvPr/>
          </p:nvSpPr>
          <p:spPr>
            <a:xfrm>
              <a:off x="2512647" y="1996045"/>
              <a:ext cx="296876" cy="184666"/>
            </a:xfrm>
            <a:prstGeom prst="rect">
              <a:avLst/>
            </a:prstGeom>
            <a:noFill/>
          </p:spPr>
          <p:txBody>
            <a:bodyPr wrap="none" rtlCol="0">
              <a:spAutoFit/>
            </a:bodyPr>
            <a:lstStyle/>
            <a:p>
              <a:r>
                <a:rPr lang="en-US" sz="600" b="1" smtClean="0"/>
                <a:t>RR</a:t>
              </a:r>
              <a:endParaRPr lang="en-US" sz="600" b="1"/>
            </a:p>
          </p:txBody>
        </p:sp>
      </p:grpSp>
      <p:sp>
        <p:nvSpPr>
          <p:cNvPr id="2" name="Oval 1"/>
          <p:cNvSpPr/>
          <p:nvPr/>
        </p:nvSpPr>
        <p:spPr>
          <a:xfrm>
            <a:off x="1712230" y="2501936"/>
            <a:ext cx="3364812" cy="158566"/>
          </a:xfrm>
          <a:prstGeom prst="ellipse">
            <a:avLst/>
          </a:prstGeom>
          <a:solidFill>
            <a:srgbClr val="FFFFFF">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5" name="Straight Connector 4"/>
          <p:cNvCxnSpPr/>
          <p:nvPr/>
        </p:nvCxnSpPr>
        <p:spPr>
          <a:xfrm>
            <a:off x="1810086" y="2579392"/>
            <a:ext cx="310784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124" idx="2"/>
            <a:endCxn id="13" idx="0"/>
          </p:cNvCxnSpPr>
          <p:nvPr/>
        </p:nvCxnSpPr>
        <p:spPr>
          <a:xfrm flipH="1">
            <a:off x="3877047" y="1555650"/>
            <a:ext cx="30055" cy="961537"/>
          </a:xfrm>
          <a:prstGeom prst="line">
            <a:avLst/>
          </a:prstGeom>
          <a:ln w="9525">
            <a:solidFill>
              <a:srgbClr val="00B050"/>
            </a:solidFill>
          </a:ln>
        </p:spPr>
        <p:style>
          <a:lnRef idx="2">
            <a:schemeClr val="dk1"/>
          </a:lnRef>
          <a:fillRef idx="0">
            <a:schemeClr val="dk1"/>
          </a:fillRef>
          <a:effectRef idx="1">
            <a:schemeClr val="dk1"/>
          </a:effectRef>
          <a:fontRef idx="minor">
            <a:schemeClr val="tx1"/>
          </a:fontRef>
        </p:style>
      </p:cxnSp>
      <p:cxnSp>
        <p:nvCxnSpPr>
          <p:cNvPr id="89" name="Straight Connector 88"/>
          <p:cNvCxnSpPr>
            <a:stCxn id="124" idx="2"/>
            <a:endCxn id="106" idx="0"/>
          </p:cNvCxnSpPr>
          <p:nvPr/>
        </p:nvCxnSpPr>
        <p:spPr>
          <a:xfrm rot="16200000" flipH="1">
            <a:off x="3822897" y="1639854"/>
            <a:ext cx="970828" cy="802419"/>
          </a:xfrm>
          <a:prstGeom prst="curvedConnector3">
            <a:avLst>
              <a:gd name="adj1" fmla="val 78256"/>
            </a:avLst>
          </a:prstGeom>
          <a:ln w="9525">
            <a:solidFill>
              <a:srgbClr val="00B050"/>
            </a:solidFill>
          </a:ln>
        </p:spPr>
        <p:style>
          <a:lnRef idx="2">
            <a:schemeClr val="dk1"/>
          </a:lnRef>
          <a:fillRef idx="0">
            <a:schemeClr val="dk1"/>
          </a:fillRef>
          <a:effectRef idx="1">
            <a:schemeClr val="dk1"/>
          </a:effectRef>
          <a:fontRef idx="minor">
            <a:schemeClr val="tx1"/>
          </a:fontRef>
        </p:style>
      </p:cxnSp>
      <p:cxnSp>
        <p:nvCxnSpPr>
          <p:cNvPr id="90" name="Straight Connector 89"/>
          <p:cNvCxnSpPr>
            <a:stCxn id="163" idx="2"/>
            <a:endCxn id="13" idx="0"/>
          </p:cNvCxnSpPr>
          <p:nvPr/>
        </p:nvCxnSpPr>
        <p:spPr>
          <a:xfrm rot="5400000">
            <a:off x="3905071" y="1527626"/>
            <a:ext cx="961537" cy="1017584"/>
          </a:xfrm>
          <a:prstGeom prst="curvedConnector3">
            <a:avLst>
              <a:gd name="adj1" fmla="val 66167"/>
            </a:avLst>
          </a:prstGeom>
          <a:ln w="9525">
            <a:solidFill>
              <a:srgbClr val="00B050"/>
            </a:solidFill>
          </a:ln>
        </p:spPr>
        <p:style>
          <a:lnRef idx="2">
            <a:schemeClr val="dk1"/>
          </a:lnRef>
          <a:fillRef idx="0">
            <a:schemeClr val="dk1"/>
          </a:fillRef>
          <a:effectRef idx="1">
            <a:schemeClr val="dk1"/>
          </a:effectRef>
          <a:fontRef idx="minor">
            <a:schemeClr val="tx1"/>
          </a:fontRef>
        </p:style>
      </p:cxnSp>
      <p:cxnSp>
        <p:nvCxnSpPr>
          <p:cNvPr id="94" name="Straight Connector 93"/>
          <p:cNvCxnSpPr>
            <a:stCxn id="163" idx="2"/>
            <a:endCxn id="106" idx="0"/>
          </p:cNvCxnSpPr>
          <p:nvPr/>
        </p:nvCxnSpPr>
        <p:spPr>
          <a:xfrm flipH="1">
            <a:off x="4709521" y="1555650"/>
            <a:ext cx="185110" cy="970828"/>
          </a:xfrm>
          <a:prstGeom prst="line">
            <a:avLst/>
          </a:prstGeom>
          <a:ln w="9525">
            <a:solidFill>
              <a:srgbClr val="00B050"/>
            </a:solidFill>
          </a:ln>
        </p:spPr>
        <p:style>
          <a:lnRef idx="2">
            <a:schemeClr val="dk1"/>
          </a:lnRef>
          <a:fillRef idx="0">
            <a:schemeClr val="dk1"/>
          </a:fillRef>
          <a:effectRef idx="1">
            <a:schemeClr val="dk1"/>
          </a:effectRef>
          <a:fontRef idx="minor">
            <a:schemeClr val="tx1"/>
          </a:fontRef>
        </p:style>
      </p:cxnSp>
      <p:sp>
        <p:nvSpPr>
          <p:cNvPr id="110" name="Oval 109"/>
          <p:cNvSpPr/>
          <p:nvPr/>
        </p:nvSpPr>
        <p:spPr>
          <a:xfrm>
            <a:off x="4607371" y="2641372"/>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6" name="Diamond 105"/>
          <p:cNvSpPr/>
          <p:nvPr/>
        </p:nvSpPr>
        <p:spPr>
          <a:xfrm>
            <a:off x="4660835" y="2526478"/>
            <a:ext cx="97372" cy="280231"/>
          </a:xfrm>
          <a:prstGeom prst="diamond">
            <a:avLst/>
          </a:prstGeom>
          <a:solidFill>
            <a:srgbClr val="00B050"/>
          </a:solidFill>
          <a:ln w="952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1" name="Oval 110"/>
          <p:cNvSpPr/>
          <p:nvPr/>
        </p:nvSpPr>
        <p:spPr>
          <a:xfrm>
            <a:off x="3765526" y="2640618"/>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Diamond 12"/>
          <p:cNvSpPr/>
          <p:nvPr/>
        </p:nvSpPr>
        <p:spPr>
          <a:xfrm>
            <a:off x="3828361" y="2517187"/>
            <a:ext cx="97372" cy="280231"/>
          </a:xfrm>
          <a:prstGeom prst="diamond">
            <a:avLst/>
          </a:prstGeom>
          <a:solidFill>
            <a:srgbClr val="00B050"/>
          </a:solidFill>
          <a:ln w="952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14" name="Picture 76"/>
          <p:cNvPicPr>
            <a:picLocks noChangeArrowheads="1"/>
          </p:cNvPicPr>
          <p:nvPr/>
        </p:nvPicPr>
        <p:blipFill>
          <a:blip r:embed="rId2" cstate="print"/>
          <a:srcRect/>
          <a:stretch>
            <a:fillRect/>
          </a:stretch>
        </p:blipFill>
        <p:spPr bwMode="auto">
          <a:xfrm>
            <a:off x="5232489" y="3473522"/>
            <a:ext cx="357555" cy="187607"/>
          </a:xfrm>
          <a:prstGeom prst="rect">
            <a:avLst/>
          </a:prstGeom>
          <a:noFill/>
          <a:ln w="9525">
            <a:noFill/>
            <a:miter lim="800000"/>
            <a:headEnd/>
            <a:tailEnd/>
          </a:ln>
          <a:effectLst/>
        </p:spPr>
      </p:pic>
      <p:sp>
        <p:nvSpPr>
          <p:cNvPr id="115" name="Oval 114"/>
          <p:cNvSpPr/>
          <p:nvPr/>
        </p:nvSpPr>
        <p:spPr>
          <a:xfrm>
            <a:off x="5316313" y="3604164"/>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18" name="Group 117"/>
          <p:cNvGrpSpPr/>
          <p:nvPr/>
        </p:nvGrpSpPr>
        <p:grpSpPr>
          <a:xfrm>
            <a:off x="5448960" y="3861656"/>
            <a:ext cx="1729829" cy="259314"/>
            <a:chOff x="2542221" y="4305350"/>
            <a:chExt cx="2042245" cy="259314"/>
          </a:xfrm>
        </p:grpSpPr>
        <p:sp>
          <p:nvSpPr>
            <p:cNvPr id="119" name="Rectangle 118"/>
            <p:cNvSpPr/>
            <p:nvPr/>
          </p:nvSpPr>
          <p:spPr>
            <a:xfrm>
              <a:off x="2817880" y="4372294"/>
              <a:ext cx="1550747" cy="192370"/>
            </a:xfrm>
            <a:prstGeom prst="rect">
              <a:avLst/>
            </a:prstGeom>
          </p:spPr>
          <p:txBody>
            <a:bodyPr wrap="none" lIns="68589" tIns="34295" rIns="68589" bIns="34295">
              <a:spAutoFit/>
            </a:bodyPr>
            <a:lstStyle/>
            <a:p>
              <a:r>
                <a:rPr lang="en-US" sz="800" dirty="0" smtClean="0">
                  <a:solidFill>
                    <a:srgbClr val="676767"/>
                  </a:solidFill>
                </a:rPr>
                <a:t>L3VPN MPLS / MPLS </a:t>
              </a:r>
              <a:r>
                <a:rPr lang="en-US" sz="800" dirty="0">
                  <a:solidFill>
                    <a:srgbClr val="676767"/>
                  </a:solidFill>
                </a:rPr>
                <a:t>SR</a:t>
              </a:r>
            </a:p>
          </p:txBody>
        </p:sp>
        <p:cxnSp>
          <p:nvCxnSpPr>
            <p:cNvPr id="131" name="Straight Arrow Connector 130"/>
            <p:cNvCxnSpPr/>
            <p:nvPr/>
          </p:nvCxnSpPr>
          <p:spPr>
            <a:xfrm>
              <a:off x="2542221" y="4305350"/>
              <a:ext cx="2042245" cy="0"/>
            </a:xfrm>
            <a:prstGeom prst="straightConnector1">
              <a:avLst/>
            </a:prstGeom>
            <a:ln>
              <a:solidFill>
                <a:srgbClr val="00B050"/>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grpSp>
      <p:sp>
        <p:nvSpPr>
          <p:cNvPr id="132" name="Oval 131"/>
          <p:cNvSpPr/>
          <p:nvPr/>
        </p:nvSpPr>
        <p:spPr>
          <a:xfrm>
            <a:off x="2929895" y="4523033"/>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7" name="Diamond 136"/>
          <p:cNvSpPr/>
          <p:nvPr/>
        </p:nvSpPr>
        <p:spPr>
          <a:xfrm>
            <a:off x="2983359" y="4771596"/>
            <a:ext cx="97372" cy="280231"/>
          </a:xfrm>
          <a:prstGeom prst="diamond">
            <a:avLst/>
          </a:prstGeom>
          <a:solidFill>
            <a:srgbClr val="00B050"/>
          </a:solidFill>
          <a:ln w="952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7" name="Group 16"/>
          <p:cNvGrpSpPr/>
          <p:nvPr/>
        </p:nvGrpSpPr>
        <p:grpSpPr>
          <a:xfrm>
            <a:off x="2924312" y="4268536"/>
            <a:ext cx="209883" cy="201157"/>
            <a:chOff x="2924312" y="4268536"/>
            <a:chExt cx="1573155" cy="152003"/>
          </a:xfrm>
        </p:grpSpPr>
        <p:sp>
          <p:nvSpPr>
            <p:cNvPr id="138" name="Oval 137"/>
            <p:cNvSpPr/>
            <p:nvPr/>
          </p:nvSpPr>
          <p:spPr>
            <a:xfrm>
              <a:off x="2924312" y="4268536"/>
              <a:ext cx="1573155" cy="152003"/>
            </a:xfrm>
            <a:prstGeom prst="ellipse">
              <a:avLst/>
            </a:prstGeom>
            <a:solidFill>
              <a:srgbClr val="FFFFFF">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39" name="Straight Connector 138"/>
            <p:cNvCxnSpPr/>
            <p:nvPr/>
          </p:nvCxnSpPr>
          <p:spPr>
            <a:xfrm>
              <a:off x="3092345" y="4345992"/>
              <a:ext cx="124601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40" name="Rectangle 139"/>
          <p:cNvSpPr/>
          <p:nvPr/>
        </p:nvSpPr>
        <p:spPr>
          <a:xfrm>
            <a:off x="3139259" y="4272929"/>
            <a:ext cx="970477" cy="192370"/>
          </a:xfrm>
          <a:prstGeom prst="rect">
            <a:avLst/>
          </a:prstGeom>
        </p:spPr>
        <p:txBody>
          <a:bodyPr wrap="none" lIns="68589" tIns="34295" rIns="68589" bIns="34295">
            <a:spAutoFit/>
          </a:bodyPr>
          <a:lstStyle/>
          <a:p>
            <a:r>
              <a:rPr lang="en-US" sz="800" smtClean="0">
                <a:solidFill>
                  <a:srgbClr val="676767"/>
                </a:solidFill>
              </a:rPr>
              <a:t>Broadcast domain</a:t>
            </a:r>
            <a:endParaRPr lang="en-US" sz="800" dirty="0">
              <a:solidFill>
                <a:srgbClr val="676767"/>
              </a:solidFill>
            </a:endParaRPr>
          </a:p>
        </p:txBody>
      </p:sp>
      <p:sp>
        <p:nvSpPr>
          <p:cNvPr id="141" name="Rectangle 140"/>
          <p:cNvSpPr/>
          <p:nvPr/>
        </p:nvSpPr>
        <p:spPr>
          <a:xfrm>
            <a:off x="3134195" y="4532242"/>
            <a:ext cx="487972" cy="192370"/>
          </a:xfrm>
          <a:prstGeom prst="rect">
            <a:avLst/>
          </a:prstGeom>
        </p:spPr>
        <p:txBody>
          <a:bodyPr wrap="none" lIns="68589" tIns="34295" rIns="68589" bIns="34295">
            <a:spAutoFit/>
          </a:bodyPr>
          <a:lstStyle/>
          <a:p>
            <a:r>
              <a:rPr lang="en-US" sz="800" dirty="0" smtClean="0">
                <a:solidFill>
                  <a:srgbClr val="676767"/>
                </a:solidFill>
              </a:rPr>
              <a:t>L3 VRF</a:t>
            </a:r>
            <a:endParaRPr lang="en-US" sz="800" dirty="0">
              <a:solidFill>
                <a:srgbClr val="676767"/>
              </a:solidFill>
            </a:endParaRPr>
          </a:p>
        </p:txBody>
      </p:sp>
      <p:sp>
        <p:nvSpPr>
          <p:cNvPr id="142" name="Rectangle 141"/>
          <p:cNvSpPr/>
          <p:nvPr/>
        </p:nvSpPr>
        <p:spPr>
          <a:xfrm>
            <a:off x="3132630" y="4815526"/>
            <a:ext cx="855060" cy="192370"/>
          </a:xfrm>
          <a:prstGeom prst="rect">
            <a:avLst/>
          </a:prstGeom>
        </p:spPr>
        <p:txBody>
          <a:bodyPr wrap="none" lIns="68589" tIns="34295" rIns="68589" bIns="34295">
            <a:spAutoFit/>
          </a:bodyPr>
          <a:lstStyle/>
          <a:p>
            <a:r>
              <a:rPr lang="en-US" sz="800" dirty="0" smtClean="0">
                <a:solidFill>
                  <a:srgbClr val="676767"/>
                </a:solidFill>
              </a:rPr>
              <a:t>IRB default GW</a:t>
            </a:r>
            <a:endParaRPr lang="en-US" sz="800" dirty="0">
              <a:solidFill>
                <a:srgbClr val="676767"/>
              </a:solidFill>
            </a:endParaRPr>
          </a:p>
        </p:txBody>
      </p:sp>
      <p:sp>
        <p:nvSpPr>
          <p:cNvPr id="143" name="Rectangle 142"/>
          <p:cNvSpPr/>
          <p:nvPr/>
        </p:nvSpPr>
        <p:spPr>
          <a:xfrm>
            <a:off x="4820179" y="4515732"/>
            <a:ext cx="1194897" cy="315481"/>
          </a:xfrm>
          <a:prstGeom prst="rect">
            <a:avLst/>
          </a:prstGeom>
        </p:spPr>
        <p:txBody>
          <a:bodyPr wrap="none" lIns="68589" tIns="34295" rIns="68589" bIns="34295">
            <a:spAutoFit/>
          </a:bodyPr>
          <a:lstStyle/>
          <a:p>
            <a:r>
              <a:rPr lang="en-US" sz="800" dirty="0" smtClean="0">
                <a:solidFill>
                  <a:srgbClr val="676767"/>
                </a:solidFill>
              </a:rPr>
              <a:t>EVPN L3VPN </a:t>
            </a:r>
          </a:p>
          <a:p>
            <a:r>
              <a:rPr lang="en-US" sz="800" dirty="0" smtClean="0">
                <a:solidFill>
                  <a:srgbClr val="676767"/>
                </a:solidFill>
              </a:rPr>
              <a:t>service exchange point</a:t>
            </a:r>
          </a:p>
        </p:txBody>
      </p:sp>
      <p:cxnSp>
        <p:nvCxnSpPr>
          <p:cNvPr id="22" name="Straight Arrow Connector 21"/>
          <p:cNvCxnSpPr>
            <a:stCxn id="143" idx="0"/>
            <a:endCxn id="114" idx="2"/>
          </p:cNvCxnSpPr>
          <p:nvPr/>
        </p:nvCxnSpPr>
        <p:spPr>
          <a:xfrm flipH="1" flipV="1">
            <a:off x="5411267" y="3661129"/>
            <a:ext cx="6361" cy="85460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98" idx="0"/>
          </p:cNvCxnSpPr>
          <p:nvPr/>
        </p:nvCxnSpPr>
        <p:spPr>
          <a:xfrm flipH="1" flipV="1">
            <a:off x="3940836" y="2576852"/>
            <a:ext cx="367339" cy="699669"/>
          </a:xfrm>
          <a:prstGeom prst="straightConnector1">
            <a:avLst/>
          </a:prstGeom>
          <a:ln w="9525">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98" idx="0"/>
            <a:endCxn id="2" idx="5"/>
          </p:cNvCxnSpPr>
          <p:nvPr/>
        </p:nvCxnSpPr>
        <p:spPr>
          <a:xfrm flipV="1">
            <a:off x="4308175" y="2637281"/>
            <a:ext cx="276102" cy="639240"/>
          </a:xfrm>
          <a:prstGeom prst="straightConnector1">
            <a:avLst/>
          </a:prstGeom>
          <a:ln w="9525">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98" idx="0"/>
            <a:endCxn id="115" idx="0"/>
          </p:cNvCxnSpPr>
          <p:nvPr/>
        </p:nvCxnSpPr>
        <p:spPr>
          <a:xfrm>
            <a:off x="4308175" y="3276521"/>
            <a:ext cx="1110288" cy="327643"/>
          </a:xfrm>
          <a:prstGeom prst="straightConnector1">
            <a:avLst/>
          </a:prstGeom>
          <a:ln w="9525">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98" idx="0"/>
          </p:cNvCxnSpPr>
          <p:nvPr/>
        </p:nvCxnSpPr>
        <p:spPr>
          <a:xfrm flipH="1" flipV="1">
            <a:off x="3303105" y="2671813"/>
            <a:ext cx="1005070" cy="604708"/>
          </a:xfrm>
          <a:prstGeom prst="straightConnector1">
            <a:avLst/>
          </a:prstGeom>
          <a:ln w="9525">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a:stCxn id="98" idx="0"/>
          </p:cNvCxnSpPr>
          <p:nvPr/>
        </p:nvCxnSpPr>
        <p:spPr>
          <a:xfrm flipH="1" flipV="1">
            <a:off x="2284357" y="2640618"/>
            <a:ext cx="2023818" cy="635903"/>
          </a:xfrm>
          <a:prstGeom prst="straightConnector1">
            <a:avLst/>
          </a:prstGeom>
          <a:ln w="9525">
            <a:solidFill>
              <a:srgbClr val="00B05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80" name="Rounded Rectangle 179"/>
          <p:cNvSpPr/>
          <p:nvPr/>
        </p:nvSpPr>
        <p:spPr>
          <a:xfrm>
            <a:off x="1466124" y="1327220"/>
            <a:ext cx="996454" cy="734006"/>
          </a:xfrm>
          <a:prstGeom prst="roundRect">
            <a:avLst/>
          </a:prstGeom>
          <a:noFill/>
          <a:ln>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b"/>
          <a:lstStyle/>
          <a:p>
            <a:r>
              <a:rPr lang="en-US" sz="900" dirty="0">
                <a:solidFill>
                  <a:srgbClr val="676767"/>
                </a:solidFill>
              </a:rPr>
              <a:t>Compute</a:t>
            </a:r>
          </a:p>
        </p:txBody>
      </p:sp>
      <p:cxnSp>
        <p:nvCxnSpPr>
          <p:cNvPr id="181" name="Straight Connector 180"/>
          <p:cNvCxnSpPr/>
          <p:nvPr/>
        </p:nvCxnSpPr>
        <p:spPr>
          <a:xfrm>
            <a:off x="1964351" y="2061226"/>
            <a:ext cx="141229" cy="409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964351" y="2061226"/>
            <a:ext cx="1193476" cy="409666"/>
          </a:xfrm>
          <a:prstGeom prst="line">
            <a:avLst/>
          </a:prstGeom>
        </p:spPr>
        <p:style>
          <a:lnRef idx="2">
            <a:schemeClr val="accent1"/>
          </a:lnRef>
          <a:fillRef idx="0">
            <a:schemeClr val="accent1"/>
          </a:fillRef>
          <a:effectRef idx="1">
            <a:schemeClr val="accent1"/>
          </a:effectRef>
          <a:fontRef idx="minor">
            <a:schemeClr val="tx1"/>
          </a:fontRef>
        </p:style>
      </p:cxnSp>
      <p:sp>
        <p:nvSpPr>
          <p:cNvPr id="183" name="Rounded Rectangle 182"/>
          <p:cNvSpPr/>
          <p:nvPr/>
        </p:nvSpPr>
        <p:spPr>
          <a:xfrm>
            <a:off x="1585645" y="1714198"/>
            <a:ext cx="815748" cy="1452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0090"/>
                </a:solidFill>
              </a:rPr>
              <a:t>VF</a:t>
            </a:r>
          </a:p>
        </p:txBody>
      </p:sp>
      <p:pic>
        <p:nvPicPr>
          <p:cNvPr id="184" name="Picture 76"/>
          <p:cNvPicPr>
            <a:picLocks noChangeArrowheads="1"/>
          </p:cNvPicPr>
          <p:nvPr/>
        </p:nvPicPr>
        <p:blipFill>
          <a:blip r:embed="rId2" cstate="print"/>
          <a:srcRect/>
          <a:stretch>
            <a:fillRect/>
          </a:stretch>
        </p:blipFill>
        <p:spPr bwMode="auto">
          <a:xfrm>
            <a:off x="2034524" y="1385917"/>
            <a:ext cx="357555" cy="187607"/>
          </a:xfrm>
          <a:prstGeom prst="rect">
            <a:avLst/>
          </a:prstGeom>
          <a:noFill/>
          <a:ln w="9525">
            <a:noFill/>
            <a:miter lim="800000"/>
            <a:headEnd/>
            <a:tailEnd/>
          </a:ln>
          <a:effectLst/>
        </p:spPr>
      </p:pic>
      <p:sp>
        <p:nvSpPr>
          <p:cNvPr id="187" name="Oval 186"/>
          <p:cNvSpPr/>
          <p:nvPr/>
        </p:nvSpPr>
        <p:spPr>
          <a:xfrm>
            <a:off x="1866494" y="2164445"/>
            <a:ext cx="593154" cy="45719"/>
          </a:xfrm>
          <a:prstGeom prst="ellipse">
            <a:avLst/>
          </a:prstGeom>
          <a:no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90" name="Straight Connector 189"/>
          <p:cNvCxnSpPr>
            <a:stCxn id="184" idx="2"/>
            <a:endCxn id="2" idx="1"/>
          </p:cNvCxnSpPr>
          <p:nvPr/>
        </p:nvCxnSpPr>
        <p:spPr>
          <a:xfrm flipH="1">
            <a:off x="2204995" y="1573524"/>
            <a:ext cx="8307" cy="951633"/>
          </a:xfrm>
          <a:prstGeom prst="line">
            <a:avLst/>
          </a:prstGeom>
          <a:ln w="9525">
            <a:solidFill>
              <a:srgbClr val="00B050"/>
            </a:solidFill>
          </a:ln>
        </p:spPr>
        <p:style>
          <a:lnRef idx="2">
            <a:schemeClr val="dk1"/>
          </a:lnRef>
          <a:fillRef idx="0">
            <a:schemeClr val="dk1"/>
          </a:fillRef>
          <a:effectRef idx="1">
            <a:schemeClr val="dk1"/>
          </a:effectRef>
          <a:fontRef idx="minor">
            <a:schemeClr val="tx1"/>
          </a:fontRef>
        </p:style>
      </p:cxnSp>
      <p:cxnSp>
        <p:nvCxnSpPr>
          <p:cNvPr id="191" name="Straight Connector 190"/>
          <p:cNvCxnSpPr>
            <a:stCxn id="184" idx="2"/>
            <a:endCxn id="193" idx="0"/>
          </p:cNvCxnSpPr>
          <p:nvPr/>
        </p:nvCxnSpPr>
        <p:spPr>
          <a:xfrm rot="16200000" flipH="1">
            <a:off x="2129097" y="1657728"/>
            <a:ext cx="970828" cy="802419"/>
          </a:xfrm>
          <a:prstGeom prst="curvedConnector3">
            <a:avLst>
              <a:gd name="adj1" fmla="val 79198"/>
            </a:avLst>
          </a:prstGeom>
          <a:ln w="9525">
            <a:solidFill>
              <a:srgbClr val="00B050"/>
            </a:solidFill>
          </a:ln>
        </p:spPr>
        <p:style>
          <a:lnRef idx="2">
            <a:schemeClr val="dk1"/>
          </a:lnRef>
          <a:fillRef idx="0">
            <a:schemeClr val="dk1"/>
          </a:fillRef>
          <a:effectRef idx="1">
            <a:schemeClr val="dk1"/>
          </a:effectRef>
          <a:fontRef idx="minor">
            <a:schemeClr val="tx1"/>
          </a:fontRef>
        </p:style>
      </p:cxnSp>
      <p:sp>
        <p:nvSpPr>
          <p:cNvPr id="192" name="Oval 191"/>
          <p:cNvSpPr/>
          <p:nvPr/>
        </p:nvSpPr>
        <p:spPr>
          <a:xfrm>
            <a:off x="2913571" y="2659246"/>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3" name="Diamond 192"/>
          <p:cNvSpPr/>
          <p:nvPr/>
        </p:nvSpPr>
        <p:spPr>
          <a:xfrm>
            <a:off x="2967035" y="2544352"/>
            <a:ext cx="97372" cy="280231"/>
          </a:xfrm>
          <a:prstGeom prst="diamond">
            <a:avLst/>
          </a:prstGeom>
          <a:solidFill>
            <a:srgbClr val="00B050"/>
          </a:solidFill>
          <a:ln w="952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4" name="Oval 193"/>
          <p:cNvSpPr/>
          <p:nvPr/>
        </p:nvSpPr>
        <p:spPr>
          <a:xfrm>
            <a:off x="2071726" y="2658492"/>
            <a:ext cx="204300" cy="203595"/>
          </a:xfrm>
          <a:prstGeom prst="ellipse">
            <a:avLst/>
          </a:prstGeom>
          <a:solidFill>
            <a:srgbClr val="00B050">
              <a:alpha val="63137"/>
            </a:srgbClr>
          </a:solidFill>
          <a:ln w="952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5" name="Diamond 194"/>
          <p:cNvSpPr/>
          <p:nvPr/>
        </p:nvSpPr>
        <p:spPr>
          <a:xfrm>
            <a:off x="2134561" y="2535061"/>
            <a:ext cx="97372" cy="280231"/>
          </a:xfrm>
          <a:prstGeom prst="diamond">
            <a:avLst/>
          </a:prstGeom>
          <a:solidFill>
            <a:srgbClr val="00B050"/>
          </a:solidFill>
          <a:ln w="952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18" name="Straight Connector 190"/>
          <p:cNvCxnSpPr>
            <a:endCxn id="193" idx="0"/>
          </p:cNvCxnSpPr>
          <p:nvPr/>
        </p:nvCxnSpPr>
        <p:spPr>
          <a:xfrm rot="16200000" flipH="1">
            <a:off x="1886208" y="1414839"/>
            <a:ext cx="970828" cy="1288197"/>
          </a:xfrm>
          <a:prstGeom prst="curvedConnector3">
            <a:avLst>
              <a:gd name="adj1" fmla="val 82966"/>
            </a:avLst>
          </a:prstGeom>
          <a:ln w="9525">
            <a:solidFill>
              <a:srgbClr val="00B050"/>
            </a:solidFill>
          </a:ln>
        </p:spPr>
        <p:style>
          <a:lnRef idx="2">
            <a:schemeClr val="dk1"/>
          </a:lnRef>
          <a:fillRef idx="0">
            <a:schemeClr val="dk1"/>
          </a:fillRef>
          <a:effectRef idx="1">
            <a:schemeClr val="dk1"/>
          </a:effectRef>
          <a:fontRef idx="minor">
            <a:schemeClr val="tx1"/>
          </a:fontRef>
        </p:style>
      </p:cxnSp>
      <p:cxnSp>
        <p:nvCxnSpPr>
          <p:cNvPr id="219" name="Straight Connector 190"/>
          <p:cNvCxnSpPr>
            <a:endCxn id="195" idx="0"/>
          </p:cNvCxnSpPr>
          <p:nvPr/>
        </p:nvCxnSpPr>
        <p:spPr>
          <a:xfrm rot="16200000" flipH="1">
            <a:off x="1474617" y="1826430"/>
            <a:ext cx="961537" cy="455723"/>
          </a:xfrm>
          <a:prstGeom prst="curvedConnector3">
            <a:avLst>
              <a:gd name="adj1" fmla="val 71873"/>
            </a:avLst>
          </a:prstGeom>
          <a:ln w="9525">
            <a:solidFill>
              <a:srgbClr val="00B050"/>
            </a:solidFill>
          </a:ln>
        </p:spPr>
        <p:style>
          <a:lnRef idx="2">
            <a:schemeClr val="dk1"/>
          </a:lnRef>
          <a:fillRef idx="0">
            <a:schemeClr val="dk1"/>
          </a:fillRef>
          <a:effectRef idx="1">
            <a:schemeClr val="dk1"/>
          </a:effectRef>
          <a:fontRef idx="minor">
            <a:schemeClr val="tx1"/>
          </a:fontRef>
        </p:style>
      </p:cxnSp>
      <p:sp>
        <p:nvSpPr>
          <p:cNvPr id="227" name="Rectangle 226"/>
          <p:cNvSpPr/>
          <p:nvPr/>
        </p:nvSpPr>
        <p:spPr>
          <a:xfrm>
            <a:off x="907696" y="2492097"/>
            <a:ext cx="831015" cy="192370"/>
          </a:xfrm>
          <a:prstGeom prst="rect">
            <a:avLst/>
          </a:prstGeom>
        </p:spPr>
        <p:txBody>
          <a:bodyPr wrap="none" lIns="68589" tIns="34295" rIns="68589" bIns="34295">
            <a:spAutoFit/>
          </a:bodyPr>
          <a:lstStyle/>
          <a:p>
            <a:r>
              <a:rPr lang="en-US" sz="800" b="1" smtClean="0">
                <a:solidFill>
                  <a:srgbClr val="676767"/>
                </a:solidFill>
              </a:rPr>
              <a:t>192.168.1.0/24</a:t>
            </a:r>
            <a:endParaRPr lang="en-US" sz="800" b="1" dirty="0">
              <a:solidFill>
                <a:srgbClr val="676767"/>
              </a:solidFill>
            </a:endParaRPr>
          </a:p>
        </p:txBody>
      </p:sp>
      <p:sp>
        <p:nvSpPr>
          <p:cNvPr id="228" name="Rectangle 227"/>
          <p:cNvSpPr/>
          <p:nvPr/>
        </p:nvSpPr>
        <p:spPr>
          <a:xfrm>
            <a:off x="1933380" y="2672990"/>
            <a:ext cx="319506" cy="192370"/>
          </a:xfrm>
          <a:prstGeom prst="rect">
            <a:avLst/>
          </a:prstGeom>
        </p:spPr>
        <p:txBody>
          <a:bodyPr wrap="square" lIns="68589" tIns="34295" rIns="68589" bIns="34295">
            <a:spAutoFit/>
          </a:bodyPr>
          <a:lstStyle/>
          <a:p>
            <a:r>
              <a:rPr lang="en-US" sz="800" b="1" smtClean="0">
                <a:solidFill>
                  <a:srgbClr val="676767"/>
                </a:solidFill>
              </a:rPr>
              <a:t>.1</a:t>
            </a:r>
            <a:endParaRPr lang="en-US" sz="800" b="1" dirty="0">
              <a:solidFill>
                <a:srgbClr val="676767"/>
              </a:solidFill>
            </a:endParaRPr>
          </a:p>
        </p:txBody>
      </p:sp>
      <p:sp>
        <p:nvSpPr>
          <p:cNvPr id="230" name="Rectangle 229"/>
          <p:cNvSpPr/>
          <p:nvPr/>
        </p:nvSpPr>
        <p:spPr>
          <a:xfrm>
            <a:off x="2761225" y="2679348"/>
            <a:ext cx="319506" cy="192370"/>
          </a:xfrm>
          <a:prstGeom prst="rect">
            <a:avLst/>
          </a:prstGeom>
        </p:spPr>
        <p:txBody>
          <a:bodyPr wrap="square" lIns="68589" tIns="34295" rIns="68589" bIns="34295">
            <a:spAutoFit/>
          </a:bodyPr>
          <a:lstStyle/>
          <a:p>
            <a:r>
              <a:rPr lang="en-US" sz="800" b="1" smtClean="0">
                <a:solidFill>
                  <a:srgbClr val="676767"/>
                </a:solidFill>
              </a:rPr>
              <a:t>.1</a:t>
            </a:r>
            <a:endParaRPr lang="en-US" sz="800" b="1" dirty="0">
              <a:solidFill>
                <a:srgbClr val="676767"/>
              </a:solidFill>
            </a:endParaRPr>
          </a:p>
        </p:txBody>
      </p:sp>
      <p:sp>
        <p:nvSpPr>
          <p:cNvPr id="231" name="Rectangle 230"/>
          <p:cNvSpPr/>
          <p:nvPr/>
        </p:nvSpPr>
        <p:spPr>
          <a:xfrm>
            <a:off x="3621330" y="2651936"/>
            <a:ext cx="319506" cy="192370"/>
          </a:xfrm>
          <a:prstGeom prst="rect">
            <a:avLst/>
          </a:prstGeom>
        </p:spPr>
        <p:txBody>
          <a:bodyPr wrap="square" lIns="68589" tIns="34295" rIns="68589" bIns="34295">
            <a:spAutoFit/>
          </a:bodyPr>
          <a:lstStyle/>
          <a:p>
            <a:r>
              <a:rPr lang="en-US" sz="800" b="1" smtClean="0">
                <a:solidFill>
                  <a:srgbClr val="676767"/>
                </a:solidFill>
              </a:rPr>
              <a:t>.1</a:t>
            </a:r>
            <a:endParaRPr lang="en-US" sz="800" b="1" dirty="0">
              <a:solidFill>
                <a:srgbClr val="676767"/>
              </a:solidFill>
            </a:endParaRPr>
          </a:p>
        </p:txBody>
      </p:sp>
      <p:sp>
        <p:nvSpPr>
          <p:cNvPr id="232" name="Rectangle 231"/>
          <p:cNvSpPr/>
          <p:nvPr/>
        </p:nvSpPr>
        <p:spPr>
          <a:xfrm>
            <a:off x="4472202" y="2642536"/>
            <a:ext cx="319506" cy="192370"/>
          </a:xfrm>
          <a:prstGeom prst="rect">
            <a:avLst/>
          </a:prstGeom>
        </p:spPr>
        <p:txBody>
          <a:bodyPr wrap="square" lIns="68589" tIns="34295" rIns="68589" bIns="34295">
            <a:spAutoFit/>
          </a:bodyPr>
          <a:lstStyle/>
          <a:p>
            <a:r>
              <a:rPr lang="en-US" sz="800" b="1" smtClean="0">
                <a:solidFill>
                  <a:srgbClr val="676767"/>
                </a:solidFill>
              </a:rPr>
              <a:t>.1</a:t>
            </a:r>
            <a:endParaRPr lang="en-US" sz="800" b="1" dirty="0">
              <a:solidFill>
                <a:srgbClr val="676767"/>
              </a:solidFill>
            </a:endParaRPr>
          </a:p>
        </p:txBody>
      </p:sp>
      <p:sp>
        <p:nvSpPr>
          <p:cNvPr id="233" name="Rectangle 232"/>
          <p:cNvSpPr/>
          <p:nvPr/>
        </p:nvSpPr>
        <p:spPr>
          <a:xfrm>
            <a:off x="3877636" y="1491400"/>
            <a:ext cx="319506" cy="192370"/>
          </a:xfrm>
          <a:prstGeom prst="rect">
            <a:avLst/>
          </a:prstGeom>
        </p:spPr>
        <p:txBody>
          <a:bodyPr wrap="square" lIns="68589" tIns="34295" rIns="68589" bIns="34295">
            <a:spAutoFit/>
          </a:bodyPr>
          <a:lstStyle/>
          <a:p>
            <a:r>
              <a:rPr lang="en-US" sz="800" b="1" dirty="0" smtClean="0">
                <a:solidFill>
                  <a:srgbClr val="676767"/>
                </a:solidFill>
              </a:rPr>
              <a:t>.2</a:t>
            </a:r>
            <a:endParaRPr lang="en-US" sz="800" b="1" dirty="0">
              <a:solidFill>
                <a:srgbClr val="676767"/>
              </a:solidFill>
            </a:endParaRPr>
          </a:p>
        </p:txBody>
      </p:sp>
      <p:grpSp>
        <p:nvGrpSpPr>
          <p:cNvPr id="236" name="Group 235"/>
          <p:cNvGrpSpPr/>
          <p:nvPr/>
        </p:nvGrpSpPr>
        <p:grpSpPr>
          <a:xfrm>
            <a:off x="4715853" y="1368043"/>
            <a:ext cx="487255" cy="315546"/>
            <a:chOff x="4715853" y="1368043"/>
            <a:chExt cx="487255" cy="315546"/>
          </a:xfrm>
        </p:grpSpPr>
        <p:pic>
          <p:nvPicPr>
            <p:cNvPr id="163" name="Picture 76"/>
            <p:cNvPicPr>
              <a:picLocks noChangeArrowheads="1"/>
            </p:cNvPicPr>
            <p:nvPr/>
          </p:nvPicPr>
          <p:blipFill>
            <a:blip r:embed="rId2" cstate="print"/>
            <a:srcRect/>
            <a:stretch>
              <a:fillRect/>
            </a:stretch>
          </p:blipFill>
          <p:spPr bwMode="auto">
            <a:xfrm>
              <a:off x="4715853" y="1368043"/>
              <a:ext cx="357555" cy="187607"/>
            </a:xfrm>
            <a:prstGeom prst="rect">
              <a:avLst/>
            </a:prstGeom>
            <a:noFill/>
            <a:ln w="9525">
              <a:noFill/>
              <a:miter lim="800000"/>
              <a:headEnd/>
              <a:tailEnd/>
            </a:ln>
            <a:effectLst/>
          </p:spPr>
        </p:pic>
        <p:sp>
          <p:nvSpPr>
            <p:cNvPr id="234" name="Rectangle 233"/>
            <p:cNvSpPr/>
            <p:nvPr/>
          </p:nvSpPr>
          <p:spPr>
            <a:xfrm>
              <a:off x="4883602" y="1491219"/>
              <a:ext cx="319506" cy="192370"/>
            </a:xfrm>
            <a:prstGeom prst="rect">
              <a:avLst/>
            </a:prstGeom>
          </p:spPr>
          <p:txBody>
            <a:bodyPr wrap="square" lIns="68589" tIns="34295" rIns="68589" bIns="34295">
              <a:spAutoFit/>
            </a:bodyPr>
            <a:lstStyle/>
            <a:p>
              <a:r>
                <a:rPr lang="en-US" sz="800" b="1" dirty="0" smtClean="0">
                  <a:solidFill>
                    <a:srgbClr val="676767"/>
                  </a:solidFill>
                </a:rPr>
                <a:t>.3</a:t>
              </a:r>
              <a:endParaRPr lang="en-US" sz="800" b="1" dirty="0">
                <a:solidFill>
                  <a:srgbClr val="676767"/>
                </a:solidFill>
              </a:endParaRPr>
            </a:p>
          </p:txBody>
        </p:sp>
      </p:grpSp>
      <p:sp>
        <p:nvSpPr>
          <p:cNvPr id="235" name="Rectangle 234"/>
          <p:cNvSpPr/>
          <p:nvPr/>
        </p:nvSpPr>
        <p:spPr>
          <a:xfrm>
            <a:off x="2210474" y="1514794"/>
            <a:ext cx="319506" cy="192370"/>
          </a:xfrm>
          <a:prstGeom prst="rect">
            <a:avLst/>
          </a:prstGeom>
        </p:spPr>
        <p:txBody>
          <a:bodyPr wrap="square" lIns="68589" tIns="34295" rIns="68589" bIns="34295">
            <a:spAutoFit/>
          </a:bodyPr>
          <a:lstStyle/>
          <a:p>
            <a:r>
              <a:rPr lang="en-US" sz="800" b="1" dirty="0" smtClean="0">
                <a:solidFill>
                  <a:srgbClr val="676767"/>
                </a:solidFill>
              </a:rPr>
              <a:t>.4</a:t>
            </a:r>
            <a:endParaRPr lang="en-US" sz="800" b="1" dirty="0">
              <a:solidFill>
                <a:srgbClr val="676767"/>
              </a:solidFill>
            </a:endParaRPr>
          </a:p>
        </p:txBody>
      </p:sp>
      <p:sp>
        <p:nvSpPr>
          <p:cNvPr id="97" name="Rectangle 96"/>
          <p:cNvSpPr/>
          <p:nvPr/>
        </p:nvSpPr>
        <p:spPr>
          <a:xfrm>
            <a:off x="5554648" y="3622843"/>
            <a:ext cx="831015" cy="192370"/>
          </a:xfrm>
          <a:prstGeom prst="rect">
            <a:avLst/>
          </a:prstGeom>
        </p:spPr>
        <p:txBody>
          <a:bodyPr wrap="none" lIns="68589" tIns="34295" rIns="68589" bIns="34295">
            <a:spAutoFit/>
          </a:bodyPr>
          <a:lstStyle/>
          <a:p>
            <a:r>
              <a:rPr lang="en-US" sz="800" b="1" smtClean="0">
                <a:solidFill>
                  <a:srgbClr val="676767"/>
                </a:solidFill>
              </a:rPr>
              <a:t>192.168.1.0/24</a:t>
            </a:r>
            <a:endParaRPr lang="en-US" sz="800" b="1" dirty="0">
              <a:solidFill>
                <a:srgbClr val="676767"/>
              </a:solidFill>
            </a:endParaRPr>
          </a:p>
        </p:txBody>
      </p:sp>
      <p:cxnSp>
        <p:nvCxnSpPr>
          <p:cNvPr id="102" name="Straight Arrow Connector 101"/>
          <p:cNvCxnSpPr/>
          <p:nvPr/>
        </p:nvCxnSpPr>
        <p:spPr>
          <a:xfrm>
            <a:off x="6306645" y="3704198"/>
            <a:ext cx="339252" cy="0"/>
          </a:xfrm>
          <a:prstGeom prst="straightConnector1">
            <a:avLst/>
          </a:prstGeom>
          <a:ln>
            <a:solidFill>
              <a:srgbClr val="00B05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53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94"/>
                                        </p:tgtEl>
                                      </p:cBhvr>
                                    </p:animEffect>
                                    <p:set>
                                      <p:cBhvr>
                                        <p:cTn id="10" dur="1" fill="hold">
                                          <p:stCondLst>
                                            <p:cond delay="499"/>
                                          </p:stCondLst>
                                        </p:cTn>
                                        <p:tgtEl>
                                          <p:spTgt spid="9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55 -0.01203 L -0.34444 0.00186 " pathEditMode="relative" rAng="0" ptsTypes="AA">
                                      <p:cBhvr>
                                        <p:cTn id="14" dur="2000" fill="hold"/>
                                        <p:tgtEl>
                                          <p:spTgt spid="236"/>
                                        </p:tgtEl>
                                        <p:attrNameLst>
                                          <p:attrName>ppt_x</p:attrName>
                                          <p:attrName>ppt_y</p:attrName>
                                        </p:attrNameLst>
                                      </p:cBhvr>
                                      <p:rCtr x="-16944" y="679"/>
                                    </p:animMotion>
                                  </p:childTnLst>
                                </p:cTn>
                              </p:par>
                            </p:childTnLst>
                          </p:cTn>
                        </p:par>
                        <p:par>
                          <p:cTn id="15" fill="hold">
                            <p:stCondLst>
                              <p:cond delay="2000"/>
                            </p:stCondLst>
                            <p:childTnLst>
                              <p:par>
                                <p:cTn id="16" presetID="9" presetClass="entr" presetSubtype="0" fill="hold" nodeType="afterEffect">
                                  <p:stCondLst>
                                    <p:cond delay="0"/>
                                  </p:stCondLst>
                                  <p:childTnLst>
                                    <p:set>
                                      <p:cBhvr>
                                        <p:cTn id="17" dur="1" fill="hold">
                                          <p:stCondLst>
                                            <p:cond delay="0"/>
                                          </p:stCondLst>
                                        </p:cTn>
                                        <p:tgtEl>
                                          <p:spTgt spid="218"/>
                                        </p:tgtEl>
                                        <p:attrNameLst>
                                          <p:attrName>style.visibility</p:attrName>
                                        </p:attrNameLst>
                                      </p:cBhvr>
                                      <p:to>
                                        <p:strVal val="visible"/>
                                      </p:to>
                                    </p:set>
                                    <p:animEffect transition="in" filter="dissolve">
                                      <p:cBhvr>
                                        <p:cTn id="18" dur="500"/>
                                        <p:tgtEl>
                                          <p:spTgt spid="218"/>
                                        </p:tgtEl>
                                      </p:cBhvr>
                                    </p:animEffect>
                                  </p:childTnLst>
                                </p:cTn>
                              </p:par>
                              <p:par>
                                <p:cTn id="19" presetID="9" presetClass="entr" presetSubtype="0" fill="hold"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dissolve">
                                      <p:cBhvr>
                                        <p:cTn id="21"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Flexible, programmable, dynamic transport service, with embedded reliability and optimization. </a:t>
            </a:r>
          </a:p>
          <a:p>
            <a:r>
              <a:rPr lang="en-US" dirty="0" smtClean="0"/>
              <a:t>Enables simplified access to DC transport for service elements </a:t>
            </a:r>
            <a:r>
              <a:rPr lang="en-US" smtClean="0"/>
              <a:t>whilst balancing scale and convergence over an MPLS underlay.</a:t>
            </a:r>
            <a:endParaRPr lang="en-US" dirty="0"/>
          </a:p>
        </p:txBody>
      </p:sp>
      <p:sp>
        <p:nvSpPr>
          <p:cNvPr id="3" name="Title 2"/>
          <p:cNvSpPr>
            <a:spLocks noGrp="1"/>
          </p:cNvSpPr>
          <p:nvPr>
            <p:ph type="title"/>
          </p:nvPr>
        </p:nvSpPr>
        <p:spPr/>
        <p:txBody>
          <a:bodyPr/>
          <a:lstStyle/>
          <a:p>
            <a:r>
              <a:rPr lang="en-US" dirty="0" smtClean="0"/>
              <a:t>EVPN overlay value</a:t>
            </a:r>
            <a:endParaRPr lang="en-US" dirty="0"/>
          </a:p>
        </p:txBody>
      </p:sp>
    </p:spTree>
    <p:extLst>
      <p:ext uri="{BB962C8B-B14F-4D97-AF65-F5344CB8AC3E}">
        <p14:creationId xmlns:p14="http://schemas.microsoft.com/office/powerpoint/2010/main" val="28065143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44" y="118618"/>
            <a:ext cx="8657113" cy="545321"/>
          </a:xfrm>
        </p:spPr>
        <p:txBody>
          <a:bodyPr/>
          <a:lstStyle/>
          <a:p>
            <a:r>
              <a:rPr lang="en-US" dirty="0" smtClean="0"/>
              <a:t>Rationale for SR</a:t>
            </a:r>
            <a:endParaRPr lang="fr-FR" dirty="0"/>
          </a:p>
        </p:txBody>
      </p:sp>
      <p:pic>
        <p:nvPicPr>
          <p:cNvPr id="5" name="Picture 4" descr="Cap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93" y="614580"/>
            <a:ext cx="8341518" cy="3765352"/>
          </a:xfrm>
          <a:prstGeom prst="rect">
            <a:avLst/>
          </a:prstGeom>
        </p:spPr>
      </p:pic>
      <p:sp>
        <p:nvSpPr>
          <p:cNvPr id="6" name="TextBox 5"/>
          <p:cNvSpPr txBox="1"/>
          <p:nvPr/>
        </p:nvSpPr>
        <p:spPr>
          <a:xfrm>
            <a:off x="241557" y="4486969"/>
            <a:ext cx="8822246" cy="299965"/>
          </a:xfrm>
          <a:prstGeom prst="rect">
            <a:avLst/>
          </a:prstGeom>
          <a:noFill/>
        </p:spPr>
        <p:txBody>
          <a:bodyPr wrap="square" lIns="68463" tIns="34232" rIns="68463" bIns="34232" rtlCol="0">
            <a:spAutoFit/>
          </a:bodyPr>
          <a:lstStyle/>
          <a:p>
            <a:pPr algn="ctr" defTabSz="456323" fontAlgn="auto">
              <a:spcBef>
                <a:spcPts val="0"/>
              </a:spcBef>
              <a:spcAft>
                <a:spcPts val="0"/>
              </a:spcAft>
            </a:pPr>
            <a:r>
              <a:rPr lang="en-US" sz="1500" b="1">
                <a:solidFill>
                  <a:srgbClr val="676767"/>
                </a:solidFill>
                <a:latin typeface="Arial"/>
                <a:ea typeface=""/>
              </a:rPr>
              <a:t>SR solves Traffic Engineering Requirements for SPs without the complexity of RSVP-TE</a:t>
            </a:r>
          </a:p>
        </p:txBody>
      </p:sp>
    </p:spTree>
    <p:extLst>
      <p:ext uri="{BB962C8B-B14F-4D97-AF65-F5344CB8AC3E}">
        <p14:creationId xmlns:p14="http://schemas.microsoft.com/office/powerpoint/2010/main" val="1473517241"/>
      </p:ext>
    </p:extLst>
  </p:cSld>
  <p:clrMapOvr>
    <a:masterClrMapping/>
  </p:clrMapOvr>
  <mc:AlternateContent xmlns:mc="http://schemas.openxmlformats.org/markup-compatibility/2006" xmlns:p14="http://schemas.microsoft.com/office/powerpoint/2010/main">
    <mc:Choice Requires="p14">
      <p:transition spd="med" p14:dur="700" advTm="38536">
        <p:fade/>
      </p:transition>
    </mc:Choice>
    <mc:Fallback xmlns="">
      <p:transition xmlns:p14="http://schemas.microsoft.com/office/powerpoint/2010/main" spd="med" advTm="3853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46584" y="1249964"/>
            <a:ext cx="3725561" cy="3266034"/>
          </a:xfrm>
        </p:spPr>
        <p:txBody>
          <a:bodyPr lIns="91424" tIns="45712" rIns="91424" bIns="45712">
            <a:noAutofit/>
          </a:bodyPr>
          <a:lstStyle/>
          <a:p>
            <a:r>
              <a:rPr lang="en-US" sz="1575" dirty="0"/>
              <a:t>Steer traffic on any path through the network</a:t>
            </a:r>
          </a:p>
          <a:p>
            <a:r>
              <a:rPr lang="en-US" sz="1575" dirty="0"/>
              <a:t>Path is specified by list of segments in packet header, a stack of labels</a:t>
            </a:r>
          </a:p>
          <a:p>
            <a:r>
              <a:rPr lang="en-US" sz="1575" dirty="0"/>
              <a:t>No path is signaled</a:t>
            </a:r>
          </a:p>
          <a:p>
            <a:r>
              <a:rPr lang="en-US" sz="1575" dirty="0"/>
              <a:t>No per-flow state is created</a:t>
            </a:r>
          </a:p>
          <a:p>
            <a:r>
              <a:rPr lang="en-US" sz="1575" dirty="0"/>
              <a:t>Single protocol: IS-IS or OSPF</a:t>
            </a:r>
          </a:p>
        </p:txBody>
      </p:sp>
      <p:sp>
        <p:nvSpPr>
          <p:cNvPr id="2" name="Title 1"/>
          <p:cNvSpPr>
            <a:spLocks noGrp="1"/>
          </p:cNvSpPr>
          <p:nvPr>
            <p:ph type="title"/>
          </p:nvPr>
        </p:nvSpPr>
        <p:spPr>
          <a:xfrm>
            <a:off x="152016" y="102765"/>
            <a:ext cx="8345488" cy="731837"/>
          </a:xfrm>
        </p:spPr>
        <p:txBody>
          <a:bodyPr/>
          <a:lstStyle/>
          <a:p>
            <a:r>
              <a:rPr lang="en-US" dirty="0" smtClean="0"/>
              <a:t>SR Overview - IGP</a:t>
            </a:r>
            <a:endParaRPr lang="fr-FR" dirty="0"/>
          </a:p>
        </p:txBody>
      </p:sp>
      <p:sp>
        <p:nvSpPr>
          <p:cNvPr id="96" name="Oval 95"/>
          <p:cNvSpPr/>
          <p:nvPr/>
        </p:nvSpPr>
        <p:spPr>
          <a:xfrm>
            <a:off x="4796723" y="1337891"/>
            <a:ext cx="725732" cy="725921"/>
          </a:xfrm>
          <a:prstGeom prst="ellipse">
            <a:avLst/>
          </a:prstGeom>
          <a:no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r>
              <a:rPr lang="fr-FR" sz="2700" dirty="0">
                <a:solidFill>
                  <a:srgbClr val="676767">
                    <a:lumMod val="75000"/>
                    <a:lumOff val="25000"/>
                  </a:srgbClr>
                </a:solidFill>
                <a:latin typeface="Verdana"/>
                <a:cs typeface="Verdana"/>
              </a:rPr>
              <a:t>1</a:t>
            </a:r>
          </a:p>
        </p:txBody>
      </p:sp>
      <p:sp>
        <p:nvSpPr>
          <p:cNvPr id="99" name="Oval 98"/>
          <p:cNvSpPr/>
          <p:nvPr/>
        </p:nvSpPr>
        <p:spPr>
          <a:xfrm>
            <a:off x="6523300" y="1337891"/>
            <a:ext cx="725732" cy="725921"/>
          </a:xfrm>
          <a:prstGeom prst="ellipse">
            <a:avLst/>
          </a:prstGeom>
          <a:no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r>
              <a:rPr lang="fr-FR" sz="2700" dirty="0">
                <a:solidFill>
                  <a:srgbClr val="676767">
                    <a:lumMod val="75000"/>
                    <a:lumOff val="25000"/>
                  </a:srgbClr>
                </a:solidFill>
                <a:latin typeface="Verdana"/>
                <a:cs typeface="Verdana"/>
              </a:rPr>
              <a:t>2</a:t>
            </a:r>
          </a:p>
        </p:txBody>
      </p:sp>
      <p:sp>
        <p:nvSpPr>
          <p:cNvPr id="102" name="Oval 101"/>
          <p:cNvSpPr/>
          <p:nvPr/>
        </p:nvSpPr>
        <p:spPr>
          <a:xfrm>
            <a:off x="4796723" y="3229932"/>
            <a:ext cx="725732" cy="725921"/>
          </a:xfrm>
          <a:prstGeom prst="ellipse">
            <a:avLst/>
          </a:prstGeom>
          <a:no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r>
              <a:rPr lang="fr-FR" sz="2700" dirty="0">
                <a:solidFill>
                  <a:srgbClr val="676767">
                    <a:lumMod val="75000"/>
                    <a:lumOff val="25000"/>
                  </a:srgbClr>
                </a:solidFill>
                <a:latin typeface="Verdana"/>
                <a:cs typeface="Verdana"/>
              </a:rPr>
              <a:t>3</a:t>
            </a:r>
          </a:p>
        </p:txBody>
      </p:sp>
      <p:sp>
        <p:nvSpPr>
          <p:cNvPr id="109" name="Oval 108"/>
          <p:cNvSpPr/>
          <p:nvPr/>
        </p:nvSpPr>
        <p:spPr>
          <a:xfrm>
            <a:off x="6523443" y="3229932"/>
            <a:ext cx="725732" cy="725921"/>
          </a:xfrm>
          <a:prstGeom prst="ellipse">
            <a:avLst/>
          </a:prstGeom>
          <a:no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r>
              <a:rPr lang="fr-FR" sz="2700" dirty="0">
                <a:solidFill>
                  <a:srgbClr val="676767">
                    <a:lumMod val="75000"/>
                    <a:lumOff val="25000"/>
                  </a:srgbClr>
                </a:solidFill>
                <a:latin typeface="Verdana"/>
                <a:cs typeface="Verdana"/>
              </a:rPr>
              <a:t>4</a:t>
            </a:r>
          </a:p>
        </p:txBody>
      </p:sp>
      <p:sp>
        <p:nvSpPr>
          <p:cNvPr id="112" name="Oval 111"/>
          <p:cNvSpPr/>
          <p:nvPr/>
        </p:nvSpPr>
        <p:spPr>
          <a:xfrm>
            <a:off x="8000809" y="2241606"/>
            <a:ext cx="725732" cy="725921"/>
          </a:xfrm>
          <a:prstGeom prst="ellipse">
            <a:avLst/>
          </a:prstGeom>
          <a:no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r>
              <a:rPr lang="fr-FR" sz="2700" dirty="0">
                <a:solidFill>
                  <a:srgbClr val="676767">
                    <a:lumMod val="75000"/>
                    <a:lumOff val="25000"/>
                  </a:srgbClr>
                </a:solidFill>
                <a:latin typeface="Verdana"/>
                <a:cs typeface="Verdana"/>
              </a:rPr>
              <a:t>5</a:t>
            </a:r>
          </a:p>
        </p:txBody>
      </p:sp>
      <p:cxnSp>
        <p:nvCxnSpPr>
          <p:cNvPr id="115" name="Straight Connector 114"/>
          <p:cNvCxnSpPr>
            <a:stCxn id="96" idx="6"/>
            <a:endCxn id="99" idx="2"/>
          </p:cNvCxnSpPr>
          <p:nvPr/>
        </p:nvCxnSpPr>
        <p:spPr>
          <a:xfrm>
            <a:off x="5522455" y="1700852"/>
            <a:ext cx="1000844" cy="0"/>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02" idx="6"/>
            <a:endCxn id="109" idx="2"/>
          </p:cNvCxnSpPr>
          <p:nvPr/>
        </p:nvCxnSpPr>
        <p:spPr>
          <a:xfrm>
            <a:off x="5522455" y="3592892"/>
            <a:ext cx="1000988" cy="0"/>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09" idx="0"/>
            <a:endCxn id="99" idx="4"/>
          </p:cNvCxnSpPr>
          <p:nvPr/>
        </p:nvCxnSpPr>
        <p:spPr>
          <a:xfrm flipH="1" flipV="1">
            <a:off x="6886166" y="2063812"/>
            <a:ext cx="143" cy="1166120"/>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99" idx="6"/>
            <a:endCxn id="112" idx="1"/>
          </p:cNvCxnSpPr>
          <p:nvPr/>
        </p:nvCxnSpPr>
        <p:spPr>
          <a:xfrm>
            <a:off x="7249032" y="1700851"/>
            <a:ext cx="858058" cy="647063"/>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12" idx="3"/>
          </p:cNvCxnSpPr>
          <p:nvPr/>
        </p:nvCxnSpPr>
        <p:spPr>
          <a:xfrm flipV="1">
            <a:off x="7249174" y="2861218"/>
            <a:ext cx="857915" cy="718310"/>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102" idx="0"/>
            <a:endCxn id="96" idx="4"/>
          </p:cNvCxnSpPr>
          <p:nvPr/>
        </p:nvCxnSpPr>
        <p:spPr>
          <a:xfrm flipV="1">
            <a:off x="5159589" y="2063812"/>
            <a:ext cx="0" cy="1166120"/>
          </a:xfrm>
          <a:prstGeom prst="line">
            <a:avLst/>
          </a:prstGeom>
          <a:ln w="57150" cmpd="sng">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4906284" y="1390688"/>
            <a:ext cx="1847140" cy="1930850"/>
          </a:xfrm>
          <a:custGeom>
            <a:avLst/>
            <a:gdLst>
              <a:gd name="connsiteX0" fmla="*/ 0 w 4161442"/>
              <a:gd name="connsiteY0" fmla="*/ 111100 h 1420176"/>
              <a:gd name="connsiteX1" fmla="*/ 2305400 w 4161442"/>
              <a:gd name="connsiteY1" fmla="*/ 130638 h 1420176"/>
              <a:gd name="connsiteX2" fmla="*/ 4161442 w 4161442"/>
              <a:gd name="connsiteY2" fmla="*/ 1420176 h 1420176"/>
              <a:gd name="connsiteX0" fmla="*/ 0 w 4141904"/>
              <a:gd name="connsiteY0" fmla="*/ 196869 h 1369176"/>
              <a:gd name="connsiteX1" fmla="*/ 2285862 w 4141904"/>
              <a:gd name="connsiteY1" fmla="*/ 79638 h 1369176"/>
              <a:gd name="connsiteX2" fmla="*/ 4141904 w 4141904"/>
              <a:gd name="connsiteY2" fmla="*/ 1369176 h 1369176"/>
              <a:gd name="connsiteX0" fmla="*/ 0 w 4141904"/>
              <a:gd name="connsiteY0" fmla="*/ 138768 h 1311075"/>
              <a:gd name="connsiteX1" fmla="*/ 2539847 w 4141904"/>
              <a:gd name="connsiteY1" fmla="*/ 99691 h 1311075"/>
              <a:gd name="connsiteX2" fmla="*/ 4141904 w 4141904"/>
              <a:gd name="connsiteY2" fmla="*/ 1311075 h 1311075"/>
              <a:gd name="connsiteX0" fmla="*/ 0 w 4141904"/>
              <a:gd name="connsiteY0" fmla="*/ 166809 h 1339116"/>
              <a:gd name="connsiteX1" fmla="*/ 2442160 w 4141904"/>
              <a:gd name="connsiteY1" fmla="*/ 88655 h 1339116"/>
              <a:gd name="connsiteX2" fmla="*/ 4141904 w 4141904"/>
              <a:gd name="connsiteY2" fmla="*/ 1339116 h 1339116"/>
              <a:gd name="connsiteX0" fmla="*/ 0 w 2524372"/>
              <a:gd name="connsiteY0" fmla="*/ 273904 h 2892057"/>
              <a:gd name="connsiteX1" fmla="*/ 2442160 w 2524372"/>
              <a:gd name="connsiteY1" fmla="*/ 195750 h 2892057"/>
              <a:gd name="connsiteX2" fmla="*/ 1992803 w 2524372"/>
              <a:gd name="connsiteY2" fmla="*/ 2892057 h 2892057"/>
              <a:gd name="connsiteX0" fmla="*/ 0 w 2085660"/>
              <a:gd name="connsiteY0" fmla="*/ 46174 h 2664327"/>
              <a:gd name="connsiteX1" fmla="*/ 1914653 w 2085660"/>
              <a:gd name="connsiteY1" fmla="*/ 417405 h 2664327"/>
              <a:gd name="connsiteX2" fmla="*/ 1992803 w 2085660"/>
              <a:gd name="connsiteY2" fmla="*/ 2664327 h 2664327"/>
              <a:gd name="connsiteX0" fmla="*/ 0 w 2462853"/>
              <a:gd name="connsiteY0" fmla="*/ 73544 h 2574466"/>
              <a:gd name="connsiteX1" fmla="*/ 2266324 w 2462853"/>
              <a:gd name="connsiteY1" fmla="*/ 327544 h 2574466"/>
              <a:gd name="connsiteX2" fmla="*/ 2344474 w 2462853"/>
              <a:gd name="connsiteY2" fmla="*/ 2574466 h 2574466"/>
            </a:gdLst>
            <a:ahLst/>
            <a:cxnLst>
              <a:cxn ang="0">
                <a:pos x="connsiteX0" y="connsiteY0"/>
              </a:cxn>
              <a:cxn ang="0">
                <a:pos x="connsiteX1" y="connsiteY1"/>
              </a:cxn>
              <a:cxn ang="0">
                <a:pos x="connsiteX2" y="connsiteY2"/>
              </a:cxn>
            </a:cxnLst>
            <a:rect l="l" t="t" r="r" b="b"/>
            <a:pathLst>
              <a:path w="2462853" h="2574466">
                <a:moveTo>
                  <a:pt x="0" y="73544"/>
                </a:moveTo>
                <a:cubicBezTo>
                  <a:pt x="805913" y="-25777"/>
                  <a:pt x="1875578" y="-89276"/>
                  <a:pt x="2266324" y="327544"/>
                </a:cubicBezTo>
                <a:cubicBezTo>
                  <a:pt x="2657070" y="744364"/>
                  <a:pt x="2344474" y="2574466"/>
                  <a:pt x="2344474" y="2574466"/>
                </a:cubicBezTo>
              </a:path>
            </a:pathLst>
          </a:custGeom>
          <a:ln w="76200" cmpd="sng">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endParaRPr lang="en-US">
              <a:solidFill>
                <a:srgbClr val="676767"/>
              </a:solidFill>
            </a:endParaRPr>
          </a:p>
        </p:txBody>
      </p:sp>
      <p:sp>
        <p:nvSpPr>
          <p:cNvPr id="20" name="Rounded Rectangular Callout 19"/>
          <p:cNvSpPr/>
          <p:nvPr/>
        </p:nvSpPr>
        <p:spPr>
          <a:xfrm>
            <a:off x="5624279" y="4054231"/>
            <a:ext cx="1084319" cy="424961"/>
          </a:xfrm>
          <a:prstGeom prst="wedgeRoundRectCallout">
            <a:avLst>
              <a:gd name="adj1" fmla="val 41552"/>
              <a:gd name="adj2" fmla="val -91965"/>
              <a:gd name="adj3" fmla="val 16667"/>
            </a:avLst>
          </a:prstGeom>
          <a:solidFill>
            <a:srgbClr val="FFFFFF"/>
          </a:solidFill>
          <a:ln w="12700" cmpd="sng">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r>
              <a:rPr lang="en-US" dirty="0">
                <a:solidFill>
                  <a:srgbClr val="676767"/>
                </a:solidFill>
              </a:rPr>
              <a:t>16004</a:t>
            </a:r>
          </a:p>
        </p:txBody>
      </p:sp>
      <p:sp>
        <p:nvSpPr>
          <p:cNvPr id="22" name="Rounded Rectangular Callout 21"/>
          <p:cNvSpPr/>
          <p:nvPr/>
        </p:nvSpPr>
        <p:spPr>
          <a:xfrm>
            <a:off x="7329261" y="4055965"/>
            <a:ext cx="1084319" cy="424961"/>
          </a:xfrm>
          <a:prstGeom prst="wedgeRoundRectCallout">
            <a:avLst>
              <a:gd name="adj1" fmla="val -54394"/>
              <a:gd name="adj2" fmla="val -162532"/>
              <a:gd name="adj3" fmla="val 16667"/>
            </a:avLst>
          </a:prstGeom>
          <a:solidFill>
            <a:srgbClr val="FFFFFF"/>
          </a:solidFill>
          <a:ln w="12700" cmpd="sng">
            <a:solidFill>
              <a:srgbClr val="660066"/>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r>
              <a:rPr lang="en-US" dirty="0">
                <a:solidFill>
                  <a:srgbClr val="676767"/>
                </a:solidFill>
              </a:rPr>
              <a:t>24045</a:t>
            </a:r>
          </a:p>
        </p:txBody>
      </p:sp>
      <p:grpSp>
        <p:nvGrpSpPr>
          <p:cNvPr id="23" name="Group 60"/>
          <p:cNvGrpSpPr/>
          <p:nvPr/>
        </p:nvGrpSpPr>
        <p:grpSpPr>
          <a:xfrm>
            <a:off x="5493292" y="623497"/>
            <a:ext cx="968744" cy="715973"/>
            <a:chOff x="2246401" y="1495947"/>
            <a:chExt cx="1166178" cy="954630"/>
          </a:xfrm>
          <a:effectLst>
            <a:outerShdw blurRad="50800" dist="38100" dir="2700000" algn="tl" rotWithShape="0">
              <a:prstClr val="black">
                <a:alpha val="40000"/>
              </a:prstClr>
            </a:outerShdw>
          </a:effectLst>
        </p:grpSpPr>
        <p:sp>
          <p:nvSpPr>
            <p:cNvPr id="26" name="TextBox 25"/>
            <p:cNvSpPr txBox="1"/>
            <p:nvPr/>
          </p:nvSpPr>
          <p:spPr>
            <a:xfrm>
              <a:off x="2246401" y="1495947"/>
              <a:ext cx="1166178" cy="369332"/>
            </a:xfrm>
            <a:prstGeom prst="rect">
              <a:avLst/>
            </a:prstGeom>
            <a:solidFill>
              <a:srgbClr val="008000"/>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defTabSz="457063" fontAlgn="auto">
                <a:spcBef>
                  <a:spcPts val="0"/>
                </a:spcBef>
                <a:spcAft>
                  <a:spcPts val="0"/>
                </a:spcAft>
              </a:pPr>
              <a:r>
                <a:rPr lang="en-US" sz="1200" b="1" dirty="0">
                  <a:solidFill>
                    <a:srgbClr val="FFFFFF"/>
                  </a:solidFill>
                  <a:latin typeface="Arial"/>
                  <a:ea typeface=""/>
                  <a:cs typeface="Arial"/>
                </a:rPr>
                <a:t>16004</a:t>
              </a:r>
            </a:p>
          </p:txBody>
        </p:sp>
        <p:sp>
          <p:nvSpPr>
            <p:cNvPr id="25" name="TextBox 24"/>
            <p:cNvSpPr txBox="1"/>
            <p:nvPr/>
          </p:nvSpPr>
          <p:spPr>
            <a:xfrm>
              <a:off x="2246401" y="1836447"/>
              <a:ext cx="1166178" cy="369332"/>
            </a:xfrm>
            <a:prstGeom prst="rect">
              <a:avLst/>
            </a:prstGeom>
            <a:solidFill>
              <a:srgbClr val="660066"/>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defTabSz="457063" fontAlgn="auto">
                <a:spcBef>
                  <a:spcPts val="0"/>
                </a:spcBef>
                <a:spcAft>
                  <a:spcPts val="0"/>
                </a:spcAft>
              </a:pPr>
              <a:r>
                <a:rPr lang="en-US" sz="1200" b="1" dirty="0">
                  <a:solidFill>
                    <a:srgbClr val="FFFFFF"/>
                  </a:solidFill>
                  <a:latin typeface="Arial"/>
                  <a:ea typeface=""/>
                  <a:cs typeface="Arial"/>
                </a:rPr>
                <a:t>24045</a:t>
              </a:r>
            </a:p>
          </p:txBody>
        </p:sp>
        <p:sp>
          <p:nvSpPr>
            <p:cNvPr id="24" name="TextBox 23"/>
            <p:cNvSpPr txBox="1"/>
            <p:nvPr/>
          </p:nvSpPr>
          <p:spPr>
            <a:xfrm>
              <a:off x="2246401" y="2173377"/>
              <a:ext cx="1166178" cy="277200"/>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txBody>
            <a:bodyPr wrap="square" rtlCol="0" anchor="ctr">
              <a:noAutofit/>
            </a:bodyPr>
            <a:lstStyle/>
            <a:p>
              <a:pPr algn="ctr" defTabSz="457063" fontAlgn="auto">
                <a:spcBef>
                  <a:spcPts val="0"/>
                </a:spcBef>
                <a:spcAft>
                  <a:spcPts val="0"/>
                </a:spcAft>
              </a:pPr>
              <a:r>
                <a:rPr lang="en-US" sz="1100" b="1" dirty="0">
                  <a:solidFill>
                    <a:srgbClr val="FFFFFF"/>
                  </a:solidFill>
                  <a:latin typeface="Arial"/>
                  <a:ea typeface=""/>
                  <a:cs typeface="Arial"/>
                </a:rPr>
                <a:t>Packet to 5</a:t>
              </a:r>
            </a:p>
          </p:txBody>
        </p:sp>
      </p:grpSp>
      <p:grpSp>
        <p:nvGrpSpPr>
          <p:cNvPr id="27" name="Group 60"/>
          <p:cNvGrpSpPr/>
          <p:nvPr/>
        </p:nvGrpSpPr>
        <p:grpSpPr>
          <a:xfrm>
            <a:off x="5537560" y="2832157"/>
            <a:ext cx="968744" cy="460598"/>
            <a:chOff x="2246401" y="1836447"/>
            <a:chExt cx="1166178" cy="614130"/>
          </a:xfrm>
          <a:effectLst>
            <a:outerShdw blurRad="50800" dist="38100" dir="2700000" algn="tl" rotWithShape="0">
              <a:prstClr val="black">
                <a:alpha val="40000"/>
              </a:prstClr>
            </a:outerShdw>
          </a:effectLst>
        </p:grpSpPr>
        <p:sp>
          <p:nvSpPr>
            <p:cNvPr id="32" name="TextBox 31"/>
            <p:cNvSpPr txBox="1"/>
            <p:nvPr/>
          </p:nvSpPr>
          <p:spPr>
            <a:xfrm>
              <a:off x="2246401" y="1836447"/>
              <a:ext cx="1166178" cy="369332"/>
            </a:xfrm>
            <a:prstGeom prst="rect">
              <a:avLst/>
            </a:prstGeom>
            <a:solidFill>
              <a:srgbClr val="660066"/>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defTabSz="457063" fontAlgn="auto">
                <a:spcBef>
                  <a:spcPts val="0"/>
                </a:spcBef>
                <a:spcAft>
                  <a:spcPts val="0"/>
                </a:spcAft>
              </a:pPr>
              <a:r>
                <a:rPr lang="en-US" sz="1200" b="1" dirty="0">
                  <a:solidFill>
                    <a:srgbClr val="FFFFFF"/>
                  </a:solidFill>
                  <a:latin typeface="Arial"/>
                  <a:ea typeface=""/>
                  <a:cs typeface="Arial"/>
                </a:rPr>
                <a:t>24045</a:t>
              </a:r>
            </a:p>
          </p:txBody>
        </p:sp>
        <p:sp>
          <p:nvSpPr>
            <p:cNvPr id="33" name="TextBox 32"/>
            <p:cNvSpPr txBox="1"/>
            <p:nvPr/>
          </p:nvSpPr>
          <p:spPr>
            <a:xfrm>
              <a:off x="2246401" y="2173377"/>
              <a:ext cx="1166178" cy="277200"/>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txBody>
            <a:bodyPr wrap="square" rtlCol="0" anchor="ctr">
              <a:noAutofit/>
            </a:bodyPr>
            <a:lstStyle/>
            <a:p>
              <a:pPr algn="ctr" defTabSz="457063" fontAlgn="auto">
                <a:spcBef>
                  <a:spcPts val="0"/>
                </a:spcBef>
                <a:spcAft>
                  <a:spcPts val="0"/>
                </a:spcAft>
              </a:pPr>
              <a:r>
                <a:rPr lang="en-US" sz="1100" b="1" dirty="0">
                  <a:solidFill>
                    <a:srgbClr val="FFFFFF"/>
                  </a:solidFill>
                  <a:latin typeface="Arial"/>
                  <a:ea typeface=""/>
                  <a:cs typeface="Arial"/>
                </a:rPr>
                <a:t>Packet to 5</a:t>
              </a:r>
            </a:p>
          </p:txBody>
        </p:sp>
      </p:grpSp>
      <p:sp>
        <p:nvSpPr>
          <p:cNvPr id="21" name="Freeform 20"/>
          <p:cNvSpPr/>
          <p:nvPr/>
        </p:nvSpPr>
        <p:spPr>
          <a:xfrm flipV="1">
            <a:off x="7203876" y="2955191"/>
            <a:ext cx="1069667" cy="845754"/>
          </a:xfrm>
          <a:custGeom>
            <a:avLst/>
            <a:gdLst>
              <a:gd name="connsiteX0" fmla="*/ 0 w 4161442"/>
              <a:gd name="connsiteY0" fmla="*/ 111100 h 1420176"/>
              <a:gd name="connsiteX1" fmla="*/ 2305400 w 4161442"/>
              <a:gd name="connsiteY1" fmla="*/ 130638 h 1420176"/>
              <a:gd name="connsiteX2" fmla="*/ 4161442 w 4161442"/>
              <a:gd name="connsiteY2" fmla="*/ 1420176 h 1420176"/>
              <a:gd name="connsiteX0" fmla="*/ 0 w 4141904"/>
              <a:gd name="connsiteY0" fmla="*/ 196869 h 1369176"/>
              <a:gd name="connsiteX1" fmla="*/ 2285862 w 4141904"/>
              <a:gd name="connsiteY1" fmla="*/ 79638 h 1369176"/>
              <a:gd name="connsiteX2" fmla="*/ 4141904 w 4141904"/>
              <a:gd name="connsiteY2" fmla="*/ 1369176 h 1369176"/>
              <a:gd name="connsiteX0" fmla="*/ 0 w 4141904"/>
              <a:gd name="connsiteY0" fmla="*/ 138768 h 1311075"/>
              <a:gd name="connsiteX1" fmla="*/ 2539847 w 4141904"/>
              <a:gd name="connsiteY1" fmla="*/ 99691 h 1311075"/>
              <a:gd name="connsiteX2" fmla="*/ 4141904 w 4141904"/>
              <a:gd name="connsiteY2" fmla="*/ 1311075 h 1311075"/>
              <a:gd name="connsiteX0" fmla="*/ 0 w 4141904"/>
              <a:gd name="connsiteY0" fmla="*/ 166809 h 1339116"/>
              <a:gd name="connsiteX1" fmla="*/ 2442160 w 4141904"/>
              <a:gd name="connsiteY1" fmla="*/ 88655 h 1339116"/>
              <a:gd name="connsiteX2" fmla="*/ 4141904 w 4141904"/>
              <a:gd name="connsiteY2" fmla="*/ 1339116 h 1339116"/>
              <a:gd name="connsiteX0" fmla="*/ 0 w 1699744"/>
              <a:gd name="connsiteY0" fmla="*/ 0 h 1250461"/>
              <a:gd name="connsiteX1" fmla="*/ 1699744 w 1699744"/>
              <a:gd name="connsiteY1" fmla="*/ 1250461 h 1250461"/>
              <a:gd name="connsiteX0" fmla="*/ 0 w 1426222"/>
              <a:gd name="connsiteY0" fmla="*/ 0 h 1006351"/>
              <a:gd name="connsiteX1" fmla="*/ 1426222 w 1426222"/>
              <a:gd name="connsiteY1" fmla="*/ 1006351 h 1006351"/>
              <a:gd name="connsiteX0" fmla="*/ 0 w 1426222"/>
              <a:gd name="connsiteY0" fmla="*/ 0 h 1006351"/>
              <a:gd name="connsiteX1" fmla="*/ 1426222 w 1426222"/>
              <a:gd name="connsiteY1" fmla="*/ 1006351 h 1006351"/>
              <a:gd name="connsiteX0" fmla="*/ 0 w 1532993"/>
              <a:gd name="connsiteY0" fmla="*/ 0 h 1080895"/>
              <a:gd name="connsiteX1" fmla="*/ 1426222 w 1532993"/>
              <a:gd name="connsiteY1" fmla="*/ 1006351 h 1080895"/>
              <a:gd name="connsiteX2" fmla="*/ 1430120 w 1532993"/>
              <a:gd name="connsiteY2" fmla="*/ 1006350 h 1080895"/>
              <a:gd name="connsiteX0" fmla="*/ 0 w 1820866"/>
              <a:gd name="connsiteY0" fmla="*/ 0 h 1058593"/>
              <a:gd name="connsiteX1" fmla="*/ 1426222 w 1820866"/>
              <a:gd name="connsiteY1" fmla="*/ 1006351 h 1058593"/>
              <a:gd name="connsiteX2" fmla="*/ 1820866 w 1820866"/>
              <a:gd name="connsiteY2" fmla="*/ 884295 h 1058593"/>
              <a:gd name="connsiteX0" fmla="*/ 0 w 1820866"/>
              <a:gd name="connsiteY0" fmla="*/ 0 h 1109661"/>
              <a:gd name="connsiteX1" fmla="*/ 1426222 w 1820866"/>
              <a:gd name="connsiteY1" fmla="*/ 1006351 h 1109661"/>
              <a:gd name="connsiteX2" fmla="*/ 1820866 w 1820866"/>
              <a:gd name="connsiteY2" fmla="*/ 884295 h 1109661"/>
              <a:gd name="connsiteX0" fmla="*/ 0 w 1820866"/>
              <a:gd name="connsiteY0" fmla="*/ 0 h 1109661"/>
              <a:gd name="connsiteX1" fmla="*/ 1426222 w 1820866"/>
              <a:gd name="connsiteY1" fmla="*/ 1006351 h 1109661"/>
              <a:gd name="connsiteX2" fmla="*/ 1820866 w 1820866"/>
              <a:gd name="connsiteY2" fmla="*/ 884295 h 1109661"/>
              <a:gd name="connsiteX0" fmla="*/ 0 w 1426222"/>
              <a:gd name="connsiteY0" fmla="*/ 0 h 1006351"/>
              <a:gd name="connsiteX1" fmla="*/ 1426222 w 1426222"/>
              <a:gd name="connsiteY1" fmla="*/ 1006351 h 1006351"/>
            </a:gdLst>
            <a:ahLst/>
            <a:cxnLst>
              <a:cxn ang="0">
                <a:pos x="connsiteX0" y="connsiteY0"/>
              </a:cxn>
              <a:cxn ang="0">
                <a:pos x="connsiteX1" y="connsiteY1"/>
              </a:cxn>
            </a:cxnLst>
            <a:rect l="l" t="t" r="r" b="b"/>
            <a:pathLst>
              <a:path w="1426222" h="1006351">
                <a:moveTo>
                  <a:pt x="0" y="0"/>
                </a:moveTo>
                <a:cubicBezTo>
                  <a:pt x="866152" y="177948"/>
                  <a:pt x="1246481" y="716571"/>
                  <a:pt x="1426222" y="1006351"/>
                </a:cubicBezTo>
              </a:path>
            </a:pathLst>
          </a:custGeom>
          <a:ln w="76200" cmpd="sng">
            <a:solidFill>
              <a:srgbClr val="660066"/>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endParaRPr lang="en-US">
              <a:solidFill>
                <a:srgbClr val="676767"/>
              </a:solidFill>
            </a:endParaRPr>
          </a:p>
        </p:txBody>
      </p:sp>
      <p:sp>
        <p:nvSpPr>
          <p:cNvPr id="34" name="Freeform 33"/>
          <p:cNvSpPr/>
          <p:nvPr/>
        </p:nvSpPr>
        <p:spPr>
          <a:xfrm flipH="1" flipV="1">
            <a:off x="4750217" y="1417066"/>
            <a:ext cx="1780488" cy="2085032"/>
          </a:xfrm>
          <a:custGeom>
            <a:avLst/>
            <a:gdLst>
              <a:gd name="connsiteX0" fmla="*/ 0 w 4161442"/>
              <a:gd name="connsiteY0" fmla="*/ 111100 h 1420176"/>
              <a:gd name="connsiteX1" fmla="*/ 2305400 w 4161442"/>
              <a:gd name="connsiteY1" fmla="*/ 130638 h 1420176"/>
              <a:gd name="connsiteX2" fmla="*/ 4161442 w 4161442"/>
              <a:gd name="connsiteY2" fmla="*/ 1420176 h 1420176"/>
              <a:gd name="connsiteX0" fmla="*/ 0 w 4141904"/>
              <a:gd name="connsiteY0" fmla="*/ 196869 h 1369176"/>
              <a:gd name="connsiteX1" fmla="*/ 2285862 w 4141904"/>
              <a:gd name="connsiteY1" fmla="*/ 79638 h 1369176"/>
              <a:gd name="connsiteX2" fmla="*/ 4141904 w 4141904"/>
              <a:gd name="connsiteY2" fmla="*/ 1369176 h 1369176"/>
              <a:gd name="connsiteX0" fmla="*/ 0 w 4141904"/>
              <a:gd name="connsiteY0" fmla="*/ 138768 h 1311075"/>
              <a:gd name="connsiteX1" fmla="*/ 2539847 w 4141904"/>
              <a:gd name="connsiteY1" fmla="*/ 99691 h 1311075"/>
              <a:gd name="connsiteX2" fmla="*/ 4141904 w 4141904"/>
              <a:gd name="connsiteY2" fmla="*/ 1311075 h 1311075"/>
              <a:gd name="connsiteX0" fmla="*/ 0 w 4141904"/>
              <a:gd name="connsiteY0" fmla="*/ 166809 h 1339116"/>
              <a:gd name="connsiteX1" fmla="*/ 2442160 w 4141904"/>
              <a:gd name="connsiteY1" fmla="*/ 88655 h 1339116"/>
              <a:gd name="connsiteX2" fmla="*/ 4141904 w 4141904"/>
              <a:gd name="connsiteY2" fmla="*/ 1339116 h 1339116"/>
              <a:gd name="connsiteX0" fmla="*/ 0 w 2524372"/>
              <a:gd name="connsiteY0" fmla="*/ 273904 h 2892057"/>
              <a:gd name="connsiteX1" fmla="*/ 2442160 w 2524372"/>
              <a:gd name="connsiteY1" fmla="*/ 195750 h 2892057"/>
              <a:gd name="connsiteX2" fmla="*/ 1992803 w 2524372"/>
              <a:gd name="connsiteY2" fmla="*/ 2892057 h 2892057"/>
              <a:gd name="connsiteX0" fmla="*/ 0 w 2085660"/>
              <a:gd name="connsiteY0" fmla="*/ 46174 h 2664327"/>
              <a:gd name="connsiteX1" fmla="*/ 1914653 w 2085660"/>
              <a:gd name="connsiteY1" fmla="*/ 417405 h 2664327"/>
              <a:gd name="connsiteX2" fmla="*/ 1992803 w 2085660"/>
              <a:gd name="connsiteY2" fmla="*/ 2664327 h 2664327"/>
              <a:gd name="connsiteX0" fmla="*/ 0 w 2462853"/>
              <a:gd name="connsiteY0" fmla="*/ 73544 h 2574466"/>
              <a:gd name="connsiteX1" fmla="*/ 2266324 w 2462853"/>
              <a:gd name="connsiteY1" fmla="*/ 327544 h 2574466"/>
              <a:gd name="connsiteX2" fmla="*/ 2344474 w 2462853"/>
              <a:gd name="connsiteY2" fmla="*/ 2574466 h 2574466"/>
              <a:gd name="connsiteX0" fmla="*/ 0 w 2547630"/>
              <a:gd name="connsiteY0" fmla="*/ 250830 h 2751752"/>
              <a:gd name="connsiteX1" fmla="*/ 2383548 w 2547630"/>
              <a:gd name="connsiteY1" fmla="*/ 192214 h 2751752"/>
              <a:gd name="connsiteX2" fmla="*/ 2344474 w 2547630"/>
              <a:gd name="connsiteY2" fmla="*/ 2751752 h 2751752"/>
              <a:gd name="connsiteX0" fmla="*/ 0 w 2358811"/>
              <a:gd name="connsiteY0" fmla="*/ 129109 h 2844954"/>
              <a:gd name="connsiteX1" fmla="*/ 2207712 w 2358811"/>
              <a:gd name="connsiteY1" fmla="*/ 285416 h 2844954"/>
              <a:gd name="connsiteX2" fmla="*/ 2168638 w 2358811"/>
              <a:gd name="connsiteY2" fmla="*/ 2844954 h 2844954"/>
              <a:gd name="connsiteX0" fmla="*/ 0 w 2373984"/>
              <a:gd name="connsiteY0" fmla="*/ 64197 h 2780042"/>
              <a:gd name="connsiteX1" fmla="*/ 2227249 w 2373984"/>
              <a:gd name="connsiteY1" fmla="*/ 376812 h 2780042"/>
              <a:gd name="connsiteX2" fmla="*/ 2168638 w 2373984"/>
              <a:gd name="connsiteY2" fmla="*/ 2780042 h 2780042"/>
            </a:gdLst>
            <a:ahLst/>
            <a:cxnLst>
              <a:cxn ang="0">
                <a:pos x="connsiteX0" y="connsiteY0"/>
              </a:cxn>
              <a:cxn ang="0">
                <a:pos x="connsiteX1" y="connsiteY1"/>
              </a:cxn>
              <a:cxn ang="0">
                <a:pos x="connsiteX2" y="connsiteY2"/>
              </a:cxn>
            </a:cxnLst>
            <a:rect l="l" t="t" r="r" b="b"/>
            <a:pathLst>
              <a:path w="2373984" h="2780042">
                <a:moveTo>
                  <a:pt x="0" y="64197"/>
                </a:moveTo>
                <a:cubicBezTo>
                  <a:pt x="805913" y="-35124"/>
                  <a:pt x="1865809" y="-75829"/>
                  <a:pt x="2227249" y="376812"/>
                </a:cubicBezTo>
                <a:cubicBezTo>
                  <a:pt x="2588689" y="829453"/>
                  <a:pt x="2168638" y="2780042"/>
                  <a:pt x="2168638" y="2780042"/>
                </a:cubicBezTo>
              </a:path>
            </a:pathLst>
          </a:custGeom>
          <a:ln w="76200" cmpd="sng">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endParaRPr lang="en-US">
              <a:solidFill>
                <a:srgbClr val="676767"/>
              </a:solidFill>
            </a:endParaRPr>
          </a:p>
        </p:txBody>
      </p:sp>
      <p:sp>
        <p:nvSpPr>
          <p:cNvPr id="29" name="TextBox 28"/>
          <p:cNvSpPr txBox="1"/>
          <p:nvPr/>
        </p:nvSpPr>
        <p:spPr>
          <a:xfrm>
            <a:off x="6970013" y="142875"/>
            <a:ext cx="2087431" cy="461665"/>
          </a:xfrm>
          <a:prstGeom prst="rect">
            <a:avLst/>
          </a:prstGeom>
          <a:noFill/>
        </p:spPr>
        <p:txBody>
          <a:bodyPr wrap="none" rtlCol="0">
            <a:spAutoFit/>
          </a:bodyPr>
          <a:lstStyle/>
          <a:p>
            <a:pPr defTabSz="457063" fontAlgn="auto">
              <a:spcBef>
                <a:spcPts val="0"/>
              </a:spcBef>
              <a:spcAft>
                <a:spcPts val="0"/>
              </a:spcAft>
            </a:pPr>
            <a:r>
              <a:rPr lang="en-US" sz="1200" dirty="0">
                <a:solidFill>
                  <a:srgbClr val="676767"/>
                </a:solidFill>
                <a:latin typeface="Arial"/>
                <a:ea typeface=""/>
              </a:rPr>
              <a:t>All nodes use default SRGB</a:t>
            </a:r>
            <a:br>
              <a:rPr lang="en-US" sz="1200" dirty="0">
                <a:solidFill>
                  <a:srgbClr val="676767"/>
                </a:solidFill>
                <a:latin typeface="Arial"/>
                <a:ea typeface=""/>
              </a:rPr>
            </a:br>
            <a:r>
              <a:rPr lang="en-US" sz="1200" dirty="0">
                <a:solidFill>
                  <a:srgbClr val="676767"/>
                </a:solidFill>
                <a:latin typeface="Arial"/>
                <a:ea typeface=""/>
              </a:rPr>
              <a:t>16,000 – 23,999</a:t>
            </a:r>
          </a:p>
        </p:txBody>
      </p:sp>
    </p:spTree>
    <p:custDataLst>
      <p:tags r:id="rId1"/>
    </p:custDataLst>
    <p:extLst>
      <p:ext uri="{BB962C8B-B14F-4D97-AF65-F5344CB8AC3E}">
        <p14:creationId xmlns:p14="http://schemas.microsoft.com/office/powerpoint/2010/main" val="2036642714"/>
      </p:ext>
    </p:extLst>
  </p:cSld>
  <p:clrMapOvr>
    <a:masterClrMapping/>
  </p:clrMapOvr>
  <mc:AlternateContent xmlns:mc="http://schemas.openxmlformats.org/markup-compatibility/2006" xmlns:p14="http://schemas.microsoft.com/office/powerpoint/2010/main">
    <mc:Choice Requires="p14">
      <p:transition spd="med" p14:dur="700" advTm="116000">
        <p:fade/>
      </p:transition>
    </mc:Choice>
    <mc:Fallback xmlns="">
      <p:transition spd="med" advTm="11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2756740" y="1677409"/>
            <a:ext cx="2623247" cy="2997641"/>
          </a:xfrm>
          <a:prstGeom prst="roundRect">
            <a:avLst/>
          </a:prstGeom>
          <a:noFill/>
          <a:ln w="12700">
            <a:solidFill>
              <a:schemeClr val="tx1">
                <a:alpha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cxnSp>
        <p:nvCxnSpPr>
          <p:cNvPr id="82" name="Straight Connector 81"/>
          <p:cNvCxnSpPr>
            <a:stCxn id="53" idx="6"/>
          </p:cNvCxnSpPr>
          <p:nvPr/>
        </p:nvCxnSpPr>
        <p:spPr>
          <a:xfrm>
            <a:off x="4822711" y="2383098"/>
            <a:ext cx="445166" cy="453598"/>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53" idx="6"/>
          </p:cNvCxnSpPr>
          <p:nvPr/>
        </p:nvCxnSpPr>
        <p:spPr>
          <a:xfrm>
            <a:off x="4822711" y="2383098"/>
            <a:ext cx="445166" cy="113389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sz="quarter" idx="10"/>
          </p:nvPr>
        </p:nvSpPr>
        <p:spPr>
          <a:xfrm>
            <a:off x="438845" y="1347788"/>
            <a:ext cx="2504407" cy="3305108"/>
          </a:xfrm>
        </p:spPr>
        <p:txBody>
          <a:bodyPr/>
          <a:lstStyle/>
          <a:p>
            <a:r>
              <a:rPr lang="en-US" sz="1800" dirty="0">
                <a:solidFill>
                  <a:srgbClr val="00A2BF"/>
                </a:solidFill>
              </a:rPr>
              <a:t>Best-path to the BGP prefix</a:t>
            </a:r>
          </a:p>
          <a:p>
            <a:r>
              <a:rPr lang="en-US" sz="1800" dirty="0">
                <a:solidFill>
                  <a:srgbClr val="00A2BF"/>
                </a:solidFill>
              </a:rPr>
              <a:t>BGP prefix-SID</a:t>
            </a:r>
          </a:p>
          <a:p>
            <a:r>
              <a:rPr lang="en-US" sz="1800" dirty="0">
                <a:solidFill>
                  <a:srgbClr val="00A2BF"/>
                </a:solidFill>
              </a:rPr>
              <a:t>Global Segment</a:t>
            </a:r>
          </a:p>
          <a:p>
            <a:r>
              <a:rPr lang="en-US" sz="1800" dirty="0"/>
              <a:t>Signaled by BGP</a:t>
            </a:r>
          </a:p>
          <a:p>
            <a:pPr lvl="1"/>
            <a:r>
              <a:rPr lang="en-US" sz="1500" dirty="0">
                <a:solidFill>
                  <a:srgbClr val="00A2BF"/>
                </a:solidFill>
              </a:rPr>
              <a:t>Extension to RFC 3107</a:t>
            </a:r>
          </a:p>
          <a:p>
            <a:r>
              <a:rPr lang="en-US" sz="1800" dirty="0"/>
              <a:t>Used in </a:t>
            </a:r>
            <a:r>
              <a:rPr lang="en-US" sz="1800" dirty="0">
                <a:solidFill>
                  <a:srgbClr val="00A2BF"/>
                </a:solidFill>
              </a:rPr>
              <a:t>Data Center fabrics</a:t>
            </a:r>
            <a:r>
              <a:rPr lang="en-US" sz="1800" dirty="0"/>
              <a:t> that use BGP as an IGP</a:t>
            </a:r>
          </a:p>
        </p:txBody>
      </p:sp>
      <p:sp>
        <p:nvSpPr>
          <p:cNvPr id="2" name="Title 1"/>
          <p:cNvSpPr>
            <a:spLocks noGrp="1"/>
          </p:cNvSpPr>
          <p:nvPr>
            <p:ph type="title"/>
          </p:nvPr>
        </p:nvSpPr>
        <p:spPr/>
        <p:txBody>
          <a:bodyPr/>
          <a:lstStyle/>
          <a:p>
            <a:r>
              <a:rPr lang="en-US" smtClean="0"/>
              <a:t>SR Overview - BGP</a:t>
            </a:r>
            <a:endParaRPr lang="fr-FR" dirty="0"/>
          </a:p>
        </p:txBody>
      </p:sp>
      <p:sp>
        <p:nvSpPr>
          <p:cNvPr id="48" name="TextBox 47"/>
          <p:cNvSpPr txBox="1"/>
          <p:nvPr/>
        </p:nvSpPr>
        <p:spPr>
          <a:xfrm>
            <a:off x="3126084" y="4369552"/>
            <a:ext cx="1935882"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DC (BGP-SR)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0" name="Group 49"/>
          <p:cNvGrpSpPr/>
          <p:nvPr/>
        </p:nvGrpSpPr>
        <p:grpSpPr>
          <a:xfrm>
            <a:off x="4457046" y="2200218"/>
            <a:ext cx="365665" cy="365760"/>
            <a:chOff x="5890315" y="3204376"/>
            <a:chExt cx="365760" cy="365760"/>
          </a:xfrm>
        </p:grpSpPr>
        <p:sp>
          <p:nvSpPr>
            <p:cNvPr id="53" name="Oval 52"/>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55" name="TextBox 54"/>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10</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56" name="Group 55"/>
          <p:cNvGrpSpPr/>
          <p:nvPr/>
        </p:nvGrpSpPr>
        <p:grpSpPr>
          <a:xfrm>
            <a:off x="4448274" y="3699868"/>
            <a:ext cx="365665" cy="365760"/>
            <a:chOff x="5890315" y="3204376"/>
            <a:chExt cx="365760" cy="365760"/>
          </a:xfrm>
        </p:grpSpPr>
        <p:sp>
          <p:nvSpPr>
            <p:cNvPr id="61" name="Oval 60"/>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63" name="TextBox 62"/>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11</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7" name="Group 66"/>
          <p:cNvGrpSpPr/>
          <p:nvPr/>
        </p:nvGrpSpPr>
        <p:grpSpPr>
          <a:xfrm>
            <a:off x="3260679" y="1975242"/>
            <a:ext cx="365665" cy="365760"/>
            <a:chOff x="5890315" y="3204376"/>
            <a:chExt cx="365760" cy="365760"/>
          </a:xfrm>
        </p:grpSpPr>
        <p:sp>
          <p:nvSpPr>
            <p:cNvPr id="68" name="Oval 67"/>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69" name="TextBox 68"/>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12</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0" name="Group 69"/>
          <p:cNvGrpSpPr/>
          <p:nvPr/>
        </p:nvGrpSpPr>
        <p:grpSpPr>
          <a:xfrm>
            <a:off x="3260679" y="2958407"/>
            <a:ext cx="365665" cy="365760"/>
            <a:chOff x="5890315" y="3204376"/>
            <a:chExt cx="365760" cy="365760"/>
          </a:xfrm>
        </p:grpSpPr>
        <p:sp>
          <p:nvSpPr>
            <p:cNvPr id="71" name="Oval 70"/>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72" name="TextBox 71"/>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13</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3" name="Group 72"/>
          <p:cNvGrpSpPr/>
          <p:nvPr/>
        </p:nvGrpSpPr>
        <p:grpSpPr>
          <a:xfrm>
            <a:off x="3260679" y="4011743"/>
            <a:ext cx="365665" cy="365760"/>
            <a:chOff x="5890315" y="3204376"/>
            <a:chExt cx="365760" cy="365760"/>
          </a:xfrm>
        </p:grpSpPr>
        <p:sp>
          <p:nvSpPr>
            <p:cNvPr id="74" name="Oval 73"/>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75" name="TextBox 74"/>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14</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76" name="Straight Connector 75"/>
          <p:cNvCxnSpPr>
            <a:stCxn id="68" idx="6"/>
            <a:endCxn id="53" idx="2"/>
          </p:cNvCxnSpPr>
          <p:nvPr/>
        </p:nvCxnSpPr>
        <p:spPr>
          <a:xfrm>
            <a:off x="3626344" y="2158122"/>
            <a:ext cx="830702" cy="22497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1" idx="6"/>
            <a:endCxn id="55" idx="1"/>
          </p:cNvCxnSpPr>
          <p:nvPr/>
        </p:nvCxnSpPr>
        <p:spPr>
          <a:xfrm flipV="1">
            <a:off x="3626344" y="2376364"/>
            <a:ext cx="830702" cy="764923"/>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4" idx="6"/>
            <a:endCxn id="53" idx="2"/>
          </p:cNvCxnSpPr>
          <p:nvPr/>
        </p:nvCxnSpPr>
        <p:spPr>
          <a:xfrm flipV="1">
            <a:off x="3626344" y="2383099"/>
            <a:ext cx="830702" cy="1811525"/>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5" idx="3"/>
            <a:endCxn id="61" idx="2"/>
          </p:cNvCxnSpPr>
          <p:nvPr/>
        </p:nvCxnSpPr>
        <p:spPr>
          <a:xfrm flipV="1">
            <a:off x="3626344" y="3882748"/>
            <a:ext cx="821930" cy="30514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1" idx="6"/>
            <a:endCxn id="61" idx="2"/>
          </p:cNvCxnSpPr>
          <p:nvPr/>
        </p:nvCxnSpPr>
        <p:spPr>
          <a:xfrm>
            <a:off x="3626344" y="3141288"/>
            <a:ext cx="821930" cy="74146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8" idx="6"/>
            <a:endCxn id="61" idx="2"/>
          </p:cNvCxnSpPr>
          <p:nvPr/>
        </p:nvCxnSpPr>
        <p:spPr>
          <a:xfrm>
            <a:off x="3626344" y="2158122"/>
            <a:ext cx="821930" cy="172462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1" idx="6"/>
          </p:cNvCxnSpPr>
          <p:nvPr/>
        </p:nvCxnSpPr>
        <p:spPr>
          <a:xfrm flipV="1">
            <a:off x="4813939" y="2836696"/>
            <a:ext cx="453938" cy="1046052"/>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63" idx="3"/>
          </p:cNvCxnSpPr>
          <p:nvPr/>
        </p:nvCxnSpPr>
        <p:spPr>
          <a:xfrm flipV="1">
            <a:off x="4813939" y="3516989"/>
            <a:ext cx="453938" cy="359025"/>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6" name="Flowchart: Magnetic Disk 85"/>
          <p:cNvSpPr/>
          <p:nvPr/>
        </p:nvSpPr>
        <p:spPr>
          <a:xfrm>
            <a:off x="2868012" y="1941645"/>
            <a:ext cx="261778" cy="399358"/>
          </a:xfrm>
          <a:prstGeom prst="flowChartMagneticDisk">
            <a:avLst/>
          </a:prstGeom>
          <a:solidFill>
            <a:schemeClr val="accent5">
              <a:lumMod val="20000"/>
              <a:lumOff val="80000"/>
            </a:schemeClr>
          </a:solidFill>
          <a:ln w="25400">
            <a:solidFill>
              <a:schemeClr val="accent5">
                <a:lumMod val="60000"/>
                <a:lumOff val="40000"/>
                <a:alpha val="85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grpSp>
        <p:nvGrpSpPr>
          <p:cNvPr id="92" name="Group 91"/>
          <p:cNvGrpSpPr/>
          <p:nvPr/>
        </p:nvGrpSpPr>
        <p:grpSpPr>
          <a:xfrm>
            <a:off x="6043377" y="2318969"/>
            <a:ext cx="365665" cy="365760"/>
            <a:chOff x="4460682" y="1494845"/>
            <a:chExt cx="365760" cy="365760"/>
          </a:xfrm>
        </p:grpSpPr>
        <p:sp>
          <p:nvSpPr>
            <p:cNvPr id="96" name="Oval 95"/>
            <p:cNvSpPr/>
            <p:nvPr/>
          </p:nvSpPr>
          <p:spPr>
            <a:xfrm>
              <a:off x="4460682" y="1494845"/>
              <a:ext cx="365760" cy="365760"/>
            </a:xfrm>
            <a:prstGeom prst="ellipse">
              <a:avLst/>
            </a:prstGeom>
            <a:noFill/>
            <a:ln w="38100">
              <a:solidFill>
                <a:schemeClr val="bg1">
                  <a:lumMod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7" name="TextBox 96"/>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2</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8" name="Group 97"/>
          <p:cNvGrpSpPr/>
          <p:nvPr/>
        </p:nvGrpSpPr>
        <p:grpSpPr>
          <a:xfrm>
            <a:off x="6902080" y="2319584"/>
            <a:ext cx="365665" cy="365760"/>
            <a:chOff x="4460682" y="1494845"/>
            <a:chExt cx="365760" cy="365760"/>
          </a:xfrm>
        </p:grpSpPr>
        <p:sp>
          <p:nvSpPr>
            <p:cNvPr id="99" name="Oval 98"/>
            <p:cNvSpPr/>
            <p:nvPr/>
          </p:nvSpPr>
          <p:spPr>
            <a:xfrm>
              <a:off x="4460682" y="1494845"/>
              <a:ext cx="365760" cy="365760"/>
            </a:xfrm>
            <a:prstGeom prst="ellipse">
              <a:avLst/>
            </a:prstGeom>
            <a:noFill/>
            <a:ln w="38100">
              <a:solidFill>
                <a:schemeClr val="bg1">
                  <a:lumMod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0" name="TextBox 99"/>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4</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1" name="Group 100"/>
          <p:cNvGrpSpPr/>
          <p:nvPr/>
        </p:nvGrpSpPr>
        <p:grpSpPr>
          <a:xfrm>
            <a:off x="6020890" y="3272593"/>
            <a:ext cx="365665" cy="365760"/>
            <a:chOff x="4460682" y="1494845"/>
            <a:chExt cx="365760" cy="365760"/>
          </a:xfrm>
        </p:grpSpPr>
        <p:sp>
          <p:nvSpPr>
            <p:cNvPr id="102" name="Oval 101"/>
            <p:cNvSpPr/>
            <p:nvPr/>
          </p:nvSpPr>
          <p:spPr>
            <a:xfrm>
              <a:off x="4460682" y="1494845"/>
              <a:ext cx="365760" cy="365760"/>
            </a:xfrm>
            <a:prstGeom prst="ellipse">
              <a:avLst/>
            </a:prstGeom>
            <a:noFill/>
            <a:ln w="38100">
              <a:solidFill>
                <a:schemeClr val="bg1">
                  <a:lumMod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3" name="TextBox 102"/>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6</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8" name="Group 107"/>
          <p:cNvGrpSpPr/>
          <p:nvPr/>
        </p:nvGrpSpPr>
        <p:grpSpPr>
          <a:xfrm>
            <a:off x="6902152" y="3272593"/>
            <a:ext cx="365665" cy="365760"/>
            <a:chOff x="4460682" y="1494845"/>
            <a:chExt cx="365760" cy="365760"/>
          </a:xfrm>
        </p:grpSpPr>
        <p:sp>
          <p:nvSpPr>
            <p:cNvPr id="109" name="Oval 108"/>
            <p:cNvSpPr/>
            <p:nvPr/>
          </p:nvSpPr>
          <p:spPr>
            <a:xfrm>
              <a:off x="4460682" y="1494845"/>
              <a:ext cx="365760" cy="365760"/>
            </a:xfrm>
            <a:prstGeom prst="ellipse">
              <a:avLst/>
            </a:prstGeom>
            <a:noFill/>
            <a:ln w="38100">
              <a:solidFill>
                <a:schemeClr val="bg1">
                  <a:lumMod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10" name="TextBox 109"/>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5</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11" name="Group 110"/>
          <p:cNvGrpSpPr/>
          <p:nvPr/>
        </p:nvGrpSpPr>
        <p:grpSpPr>
          <a:xfrm>
            <a:off x="8252532" y="2767816"/>
            <a:ext cx="365665" cy="365760"/>
            <a:chOff x="4460682" y="1494845"/>
            <a:chExt cx="365760" cy="365760"/>
          </a:xfrm>
        </p:grpSpPr>
        <p:sp>
          <p:nvSpPr>
            <p:cNvPr id="112" name="Oval 111"/>
            <p:cNvSpPr/>
            <p:nvPr/>
          </p:nvSpPr>
          <p:spPr>
            <a:xfrm>
              <a:off x="4460682" y="1494845"/>
              <a:ext cx="365760" cy="365760"/>
            </a:xfrm>
            <a:prstGeom prst="ellipse">
              <a:avLst/>
            </a:prstGeom>
            <a:noFill/>
            <a:ln w="38100">
              <a:solidFill>
                <a:schemeClr val="bg1">
                  <a:lumMod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13" name="TextBox 112"/>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7</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114" name="Straight Connector 113"/>
          <p:cNvCxnSpPr>
            <a:stCxn id="130" idx="3"/>
            <a:endCxn id="97" idx="1"/>
          </p:cNvCxnSpPr>
          <p:nvPr/>
        </p:nvCxnSpPr>
        <p:spPr>
          <a:xfrm flipV="1">
            <a:off x="5651480" y="2495115"/>
            <a:ext cx="391897" cy="32689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96" idx="6"/>
            <a:endCxn id="100" idx="1"/>
          </p:cNvCxnSpPr>
          <p:nvPr/>
        </p:nvCxnSpPr>
        <p:spPr>
          <a:xfrm flipV="1">
            <a:off x="6409042" y="2495730"/>
            <a:ext cx="493038" cy="611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30" idx="3"/>
            <a:endCxn id="102" idx="1"/>
          </p:cNvCxnSpPr>
          <p:nvPr/>
        </p:nvCxnSpPr>
        <p:spPr>
          <a:xfrm>
            <a:off x="5651480" y="2822011"/>
            <a:ext cx="422960" cy="50414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02" idx="6"/>
            <a:endCxn id="109" idx="2"/>
          </p:cNvCxnSpPr>
          <p:nvPr/>
        </p:nvCxnSpPr>
        <p:spPr>
          <a:xfrm>
            <a:off x="6386555" y="3455473"/>
            <a:ext cx="51559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09" idx="0"/>
            <a:endCxn id="99" idx="4"/>
          </p:cNvCxnSpPr>
          <p:nvPr/>
        </p:nvCxnSpPr>
        <p:spPr>
          <a:xfrm flipH="1" flipV="1">
            <a:off x="7084912" y="2685345"/>
            <a:ext cx="72" cy="58724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99" idx="6"/>
            <a:endCxn id="112" idx="1"/>
          </p:cNvCxnSpPr>
          <p:nvPr/>
        </p:nvCxnSpPr>
        <p:spPr>
          <a:xfrm>
            <a:off x="7267744" y="2502465"/>
            <a:ext cx="1038338" cy="31891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5493304" y="1677409"/>
            <a:ext cx="2169704" cy="2997641"/>
          </a:xfrm>
          <a:prstGeom prst="roundRect">
            <a:avLst/>
          </a:prstGeom>
          <a:noFill/>
          <a:ln w="12700">
            <a:solidFill>
              <a:schemeClr val="bg1">
                <a:lumMod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sp>
        <p:nvSpPr>
          <p:cNvPr id="123" name="TextBox 122"/>
          <p:cNvSpPr txBox="1"/>
          <p:nvPr/>
        </p:nvSpPr>
        <p:spPr>
          <a:xfrm>
            <a:off x="5777502" y="4391876"/>
            <a:ext cx="1664173"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WAN (IGP-SR)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4" name="Straight Connector 123"/>
          <p:cNvCxnSpPr>
            <a:endCxn id="102" idx="2"/>
          </p:cNvCxnSpPr>
          <p:nvPr/>
        </p:nvCxnSpPr>
        <p:spPr>
          <a:xfrm flipV="1">
            <a:off x="5655229" y="3455474"/>
            <a:ext cx="365662" cy="4052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5285815" y="3326157"/>
            <a:ext cx="365665" cy="365760"/>
            <a:chOff x="5890315" y="3204376"/>
            <a:chExt cx="365760" cy="365760"/>
          </a:xfrm>
        </p:grpSpPr>
        <p:sp>
          <p:nvSpPr>
            <p:cNvPr id="126" name="Oval 125"/>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27" name="TextBox 126"/>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3</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28" name="Group 127"/>
          <p:cNvGrpSpPr/>
          <p:nvPr/>
        </p:nvGrpSpPr>
        <p:grpSpPr>
          <a:xfrm>
            <a:off x="5285815" y="2645865"/>
            <a:ext cx="365665" cy="365760"/>
            <a:chOff x="5890315" y="3204376"/>
            <a:chExt cx="365760" cy="365760"/>
          </a:xfrm>
        </p:grpSpPr>
        <p:sp>
          <p:nvSpPr>
            <p:cNvPr id="129" name="Oval 128"/>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30" name="TextBox 129"/>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34" name="Rounded Rectangle 133"/>
          <p:cNvSpPr/>
          <p:nvPr/>
        </p:nvSpPr>
        <p:spPr>
          <a:xfrm>
            <a:off x="7891070" y="1677407"/>
            <a:ext cx="1021213" cy="2999172"/>
          </a:xfrm>
          <a:prstGeom prst="roundRect">
            <a:avLst/>
          </a:prstGeom>
          <a:noFill/>
          <a:ln w="12700">
            <a:solidFill>
              <a:schemeClr val="bg1">
                <a:lumMod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cxnSp>
        <p:nvCxnSpPr>
          <p:cNvPr id="135" name="Straight Connector 134"/>
          <p:cNvCxnSpPr>
            <a:stCxn id="110" idx="3"/>
            <a:endCxn id="113" idx="1"/>
          </p:cNvCxnSpPr>
          <p:nvPr/>
        </p:nvCxnSpPr>
        <p:spPr>
          <a:xfrm flipV="1">
            <a:off x="7267817" y="2943962"/>
            <a:ext cx="984715" cy="5047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724147" y="4364356"/>
            <a:ext cx="1355055"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PEER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3936063" y="1836751"/>
            <a:ext cx="1104845"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b="1" dirty="0">
                <a:solidFill>
                  <a:srgbClr val="548123"/>
                </a:solidFill>
                <a:latin typeface="Verdana" panose="020B0604030504040204" pitchFamily="34" charset="0"/>
                <a:ea typeface="Verdana" panose="020B0604030504040204" pitchFamily="34" charset="0"/>
                <a:cs typeface="Verdana" panose="020B0604030504040204" pitchFamily="34" charset="0"/>
              </a:rPr>
              <a:t>16001</a:t>
            </a:r>
            <a:endParaRPr lang="fr-FR" sz="1425" b="1" dirty="0">
              <a:solidFill>
                <a:srgbClr val="548123"/>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reeform 11"/>
          <p:cNvSpPr/>
          <p:nvPr/>
        </p:nvSpPr>
        <p:spPr>
          <a:xfrm>
            <a:off x="3570398" y="2122999"/>
            <a:ext cx="1820374" cy="1746873"/>
          </a:xfrm>
          <a:custGeom>
            <a:avLst/>
            <a:gdLst>
              <a:gd name="connsiteX0" fmla="*/ 0 w 1820848"/>
              <a:gd name="connsiteY0" fmla="*/ 0 h 1746873"/>
              <a:gd name="connsiteX1" fmla="*/ 985961 w 1820848"/>
              <a:gd name="connsiteY1" fmla="*/ 1725433 h 1746873"/>
              <a:gd name="connsiteX2" fmla="*/ 1582309 w 1820848"/>
              <a:gd name="connsiteY2" fmla="*/ 946205 h 1746873"/>
              <a:gd name="connsiteX3" fmla="*/ 1820848 w 1820848"/>
              <a:gd name="connsiteY3" fmla="*/ 652007 h 1746873"/>
            </a:gdLst>
            <a:ahLst/>
            <a:cxnLst>
              <a:cxn ang="0">
                <a:pos x="connsiteX0" y="connsiteY0"/>
              </a:cxn>
              <a:cxn ang="0">
                <a:pos x="connsiteX1" y="connsiteY1"/>
              </a:cxn>
              <a:cxn ang="0">
                <a:pos x="connsiteX2" y="connsiteY2"/>
              </a:cxn>
              <a:cxn ang="0">
                <a:pos x="connsiteX3" y="connsiteY3"/>
              </a:cxn>
            </a:cxnLst>
            <a:rect l="l" t="t" r="r" b="b"/>
            <a:pathLst>
              <a:path w="1820848" h="1746873">
                <a:moveTo>
                  <a:pt x="0" y="0"/>
                </a:moveTo>
                <a:cubicBezTo>
                  <a:pt x="361121" y="783866"/>
                  <a:pt x="722243" y="1567732"/>
                  <a:pt x="985961" y="1725433"/>
                </a:cubicBezTo>
                <a:cubicBezTo>
                  <a:pt x="1249679" y="1883134"/>
                  <a:pt x="1443161" y="1125109"/>
                  <a:pt x="1582309" y="946205"/>
                </a:cubicBezTo>
                <a:cubicBezTo>
                  <a:pt x="1721457" y="767301"/>
                  <a:pt x="1771152" y="709654"/>
                  <a:pt x="1820848" y="652007"/>
                </a:cubicBezTo>
              </a:path>
            </a:pathLst>
          </a:custGeom>
          <a:noFill/>
          <a:ln w="63500">
            <a:solidFill>
              <a:srgbClr val="548123">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sp>
        <p:nvSpPr>
          <p:cNvPr id="13" name="Freeform 12"/>
          <p:cNvSpPr/>
          <p:nvPr/>
        </p:nvSpPr>
        <p:spPr>
          <a:xfrm>
            <a:off x="3570397" y="2138902"/>
            <a:ext cx="1756781" cy="667909"/>
          </a:xfrm>
          <a:custGeom>
            <a:avLst/>
            <a:gdLst>
              <a:gd name="connsiteX0" fmla="*/ 0 w 1757238"/>
              <a:gd name="connsiteY0" fmla="*/ 0 h 667909"/>
              <a:gd name="connsiteX1" fmla="*/ 1176793 w 1757238"/>
              <a:gd name="connsiteY1" fmla="*/ 286247 h 667909"/>
              <a:gd name="connsiteX2" fmla="*/ 1757238 w 1757238"/>
              <a:gd name="connsiteY2" fmla="*/ 667909 h 667909"/>
            </a:gdLst>
            <a:ahLst/>
            <a:cxnLst>
              <a:cxn ang="0">
                <a:pos x="connsiteX0" y="connsiteY0"/>
              </a:cxn>
              <a:cxn ang="0">
                <a:pos x="connsiteX1" y="connsiteY1"/>
              </a:cxn>
              <a:cxn ang="0">
                <a:pos x="connsiteX2" y="connsiteY2"/>
              </a:cxn>
            </a:cxnLst>
            <a:rect l="l" t="t" r="r" b="b"/>
            <a:pathLst>
              <a:path w="1757238" h="667909">
                <a:moveTo>
                  <a:pt x="0" y="0"/>
                </a:moveTo>
                <a:cubicBezTo>
                  <a:pt x="441960" y="87464"/>
                  <a:pt x="883920" y="174929"/>
                  <a:pt x="1176793" y="286247"/>
                </a:cubicBezTo>
                <a:cubicBezTo>
                  <a:pt x="1469666" y="397565"/>
                  <a:pt x="1757238" y="667909"/>
                  <a:pt x="1757238" y="667909"/>
                </a:cubicBezTo>
              </a:path>
            </a:pathLst>
          </a:custGeom>
          <a:noFill/>
          <a:ln w="63500">
            <a:solidFill>
              <a:srgbClr val="548123">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sp>
        <p:nvSpPr>
          <p:cNvPr id="87" name="Rounded Rectangular Callout 86"/>
          <p:cNvSpPr/>
          <p:nvPr/>
        </p:nvSpPr>
        <p:spPr>
          <a:xfrm>
            <a:off x="4922815" y="1946778"/>
            <a:ext cx="1084319" cy="424961"/>
          </a:xfrm>
          <a:prstGeom prst="wedgeRoundRectCallout">
            <a:avLst>
              <a:gd name="adj1" fmla="val -9533"/>
              <a:gd name="adj2" fmla="val 99086"/>
              <a:gd name="adj3" fmla="val 16667"/>
            </a:avLst>
          </a:prstGeom>
          <a:solidFill>
            <a:srgbClr val="FFFFFF"/>
          </a:solidFill>
          <a:ln w="12700" cmpd="sng">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063" fontAlgn="auto">
              <a:spcBef>
                <a:spcPts val="0"/>
              </a:spcBef>
              <a:spcAft>
                <a:spcPts val="0"/>
              </a:spcAft>
            </a:pPr>
            <a:r>
              <a:rPr lang="en-US" dirty="0">
                <a:solidFill>
                  <a:srgbClr val="676767"/>
                </a:solidFill>
              </a:rPr>
              <a:t>16001</a:t>
            </a:r>
          </a:p>
        </p:txBody>
      </p:sp>
      <p:sp>
        <p:nvSpPr>
          <p:cNvPr id="88" name="TextBox 87"/>
          <p:cNvSpPr txBox="1"/>
          <p:nvPr/>
        </p:nvSpPr>
        <p:spPr>
          <a:xfrm>
            <a:off x="5140014" y="1668600"/>
            <a:ext cx="867545" cy="276999"/>
          </a:xfrm>
          <a:prstGeom prst="rect">
            <a:avLst/>
          </a:prstGeom>
          <a:noFill/>
        </p:spPr>
        <p:txBody>
          <a:bodyPr wrap="none" rtlCol="0" anchor="b">
            <a:spAutoFit/>
          </a:bodyPr>
          <a:lstStyle/>
          <a:p>
            <a:pPr algn="r" defTabSz="457063" fontAlgn="auto">
              <a:spcBef>
                <a:spcPts val="0"/>
              </a:spcBef>
              <a:spcAft>
                <a:spcPts val="0"/>
              </a:spcAft>
            </a:pPr>
            <a:r>
              <a:rPr lang="en-US" sz="1200" dirty="0">
                <a:solidFill>
                  <a:srgbClr val="676767"/>
                </a:solidFill>
                <a:latin typeface="Arial"/>
                <a:ea typeface=""/>
              </a:rPr>
              <a:t>1.1.1.1/32</a:t>
            </a:r>
          </a:p>
        </p:txBody>
      </p:sp>
    </p:spTree>
    <p:extLst>
      <p:ext uri="{BB962C8B-B14F-4D97-AF65-F5344CB8AC3E}">
        <p14:creationId xmlns:p14="http://schemas.microsoft.com/office/powerpoint/2010/main" val="179842116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58" y="106663"/>
            <a:ext cx="8657113" cy="442841"/>
          </a:xfrm>
        </p:spPr>
        <p:txBody>
          <a:bodyPr/>
          <a:lstStyle/>
          <a:p>
            <a:r>
              <a:rPr lang="en-US" dirty="0" smtClean="0"/>
              <a:t>Industry Eco-System</a:t>
            </a:r>
            <a:endParaRPr lang="fr-FR" dirty="0"/>
          </a:p>
        </p:txBody>
      </p:sp>
      <p:sp>
        <p:nvSpPr>
          <p:cNvPr id="3" name="Content Placeholder 2"/>
          <p:cNvSpPr>
            <a:spLocks noGrp="1"/>
          </p:cNvSpPr>
          <p:nvPr>
            <p:ph idx="1"/>
          </p:nvPr>
        </p:nvSpPr>
        <p:spPr>
          <a:xfrm>
            <a:off x="230834" y="721237"/>
            <a:ext cx="8549214" cy="4059368"/>
          </a:xfrm>
        </p:spPr>
        <p:txBody>
          <a:bodyPr>
            <a:normAutofit fontScale="92500" lnSpcReduction="20000"/>
          </a:bodyPr>
          <a:lstStyle/>
          <a:p>
            <a:pPr>
              <a:lnSpc>
                <a:spcPct val="120000"/>
              </a:lnSpc>
            </a:pPr>
            <a:r>
              <a:rPr lang="en-US" sz="2100" dirty="0"/>
              <a:t>Public references</a:t>
            </a:r>
          </a:p>
          <a:p>
            <a:pPr lvl="1">
              <a:lnSpc>
                <a:spcPct val="120000"/>
              </a:lnSpc>
            </a:pPr>
            <a:r>
              <a:rPr lang="en-US" sz="1800" dirty="0"/>
              <a:t>Google, Facebook, Microsoft, Yandex, Apple, Amazon…</a:t>
            </a:r>
          </a:p>
          <a:p>
            <a:pPr lvl="1">
              <a:lnSpc>
                <a:spcPct val="120000"/>
              </a:lnSpc>
            </a:pPr>
            <a:r>
              <a:rPr lang="en-US" sz="1800" dirty="0"/>
              <a:t>Comcast, DT, Orange, BT, Telecom Italia…</a:t>
            </a:r>
          </a:p>
          <a:p>
            <a:pPr>
              <a:lnSpc>
                <a:spcPct val="120000"/>
              </a:lnSpc>
            </a:pPr>
            <a:r>
              <a:rPr lang="en-US" sz="2100" dirty="0"/>
              <a:t>Hidden but active participation</a:t>
            </a:r>
          </a:p>
          <a:p>
            <a:pPr lvl="1">
              <a:lnSpc>
                <a:spcPct val="120000"/>
              </a:lnSpc>
            </a:pPr>
            <a:r>
              <a:rPr lang="en-US" sz="1800" dirty="0"/>
              <a:t>Financial, large enterprises…</a:t>
            </a:r>
          </a:p>
          <a:p>
            <a:pPr>
              <a:lnSpc>
                <a:spcPct val="120000"/>
              </a:lnSpc>
            </a:pPr>
            <a:r>
              <a:rPr lang="en-US" sz="1800" dirty="0"/>
              <a:t>Multi-vendor support</a:t>
            </a:r>
            <a:endParaRPr lang="en-US" sz="1500" dirty="0"/>
          </a:p>
          <a:p>
            <a:pPr>
              <a:lnSpc>
                <a:spcPct val="120000"/>
              </a:lnSpc>
            </a:pPr>
            <a:r>
              <a:rPr lang="en-US" sz="1800" dirty="0"/>
              <a:t>Support SR in open source projects</a:t>
            </a:r>
          </a:p>
          <a:p>
            <a:pPr lvl="1">
              <a:lnSpc>
                <a:spcPct val="120000"/>
              </a:lnSpc>
            </a:pPr>
            <a:r>
              <a:rPr lang="en-US" sz="1500" dirty="0"/>
              <a:t>Linux, OVS, ONF</a:t>
            </a:r>
          </a:p>
          <a:p>
            <a:pPr>
              <a:lnSpc>
                <a:spcPct val="120000"/>
              </a:lnSpc>
            </a:pPr>
            <a:r>
              <a:rPr lang="en-US" sz="2100" dirty="0"/>
              <a:t>SR TechField Day Presentations by Walmart, Microsoft Azure, Comcast</a:t>
            </a:r>
          </a:p>
          <a:p>
            <a:pPr lvl="1">
              <a:lnSpc>
                <a:spcPct val="120000"/>
              </a:lnSpc>
            </a:pPr>
            <a:r>
              <a:rPr lang="en-US" sz="1725" u="sng" dirty="0"/>
              <a:t>https://</a:t>
            </a:r>
            <a:r>
              <a:rPr lang="en-US" sz="1725" u="sng" dirty="0" err="1"/>
              <a:t>www.youtube.com</a:t>
            </a:r>
            <a:r>
              <a:rPr lang="en-US" sz="1725" u="sng" dirty="0"/>
              <a:t>/</a:t>
            </a:r>
            <a:r>
              <a:rPr lang="en-US" sz="1725" u="sng" dirty="0" err="1"/>
              <a:t>playlist?list</a:t>
            </a:r>
            <a:r>
              <a:rPr lang="en-US" sz="1725" u="sng" dirty="0"/>
              <a:t>=PLinuRwpnsHacUlfUCrVstvpzURnK_M3iI&amp;feature=</a:t>
            </a:r>
            <a:r>
              <a:rPr lang="en-US" sz="1725" u="sng" dirty="0" err="1"/>
              <a:t>view_all</a:t>
            </a:r>
            <a:endParaRPr lang="en-US" sz="1500" dirty="0"/>
          </a:p>
          <a:p>
            <a:pPr>
              <a:lnSpc>
                <a:spcPct val="120000"/>
              </a:lnSpc>
            </a:pPr>
            <a:endParaRPr lang="fr-FR" sz="2175" dirty="0"/>
          </a:p>
          <a:p>
            <a:pPr lvl="1"/>
            <a:endParaRPr lang="en-US" sz="1800" dirty="0"/>
          </a:p>
          <a:p>
            <a:pPr lvl="1"/>
            <a:endParaRPr lang="en-US" dirty="0" smtClean="0"/>
          </a:p>
          <a:p>
            <a:endParaRPr lang="fr-FR" dirty="0"/>
          </a:p>
        </p:txBody>
      </p:sp>
    </p:spTree>
    <p:extLst>
      <p:ext uri="{BB962C8B-B14F-4D97-AF65-F5344CB8AC3E}">
        <p14:creationId xmlns:p14="http://schemas.microsoft.com/office/powerpoint/2010/main" val="2096216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10" y="126009"/>
            <a:ext cx="8580923" cy="628650"/>
          </a:xfrm>
        </p:spPr>
        <p:txBody>
          <a:bodyPr/>
          <a:lstStyle/>
          <a:p>
            <a:r>
              <a:rPr lang="en-US" dirty="0" smtClean="0"/>
              <a:t>SR and Cisco</a:t>
            </a:r>
            <a:endParaRPr lang="en-US" dirty="0"/>
          </a:p>
        </p:txBody>
      </p:sp>
      <p:pic>
        <p:nvPicPr>
          <p:cNvPr id="3" name="Picture 2"/>
          <p:cNvPicPr>
            <a:picLocks noChangeAspect="1"/>
          </p:cNvPicPr>
          <p:nvPr/>
        </p:nvPicPr>
        <p:blipFill>
          <a:blip r:embed="rId3"/>
          <a:stretch>
            <a:fillRect/>
          </a:stretch>
        </p:blipFill>
        <p:spPr>
          <a:xfrm>
            <a:off x="3521793" y="870209"/>
            <a:ext cx="1677580" cy="1135566"/>
          </a:xfrm>
          <a:prstGeom prst="rect">
            <a:avLst/>
          </a:prstGeom>
        </p:spPr>
      </p:pic>
      <p:pic>
        <p:nvPicPr>
          <p:cNvPr id="4" name="Picture 3"/>
          <p:cNvPicPr>
            <a:picLocks noChangeAspect="1"/>
          </p:cNvPicPr>
          <p:nvPr/>
        </p:nvPicPr>
        <p:blipFill>
          <a:blip r:embed="rId4"/>
          <a:stretch>
            <a:fillRect/>
          </a:stretch>
        </p:blipFill>
        <p:spPr>
          <a:xfrm>
            <a:off x="2235589" y="3423759"/>
            <a:ext cx="2730883" cy="980971"/>
          </a:xfrm>
          <a:prstGeom prst="rect">
            <a:avLst/>
          </a:prstGeom>
        </p:spPr>
      </p:pic>
      <p:pic>
        <p:nvPicPr>
          <p:cNvPr id="5" name="Picture 4"/>
          <p:cNvPicPr>
            <a:picLocks noChangeAspect="1"/>
          </p:cNvPicPr>
          <p:nvPr/>
        </p:nvPicPr>
        <p:blipFill>
          <a:blip r:embed="rId5"/>
          <a:stretch>
            <a:fillRect/>
          </a:stretch>
        </p:blipFill>
        <p:spPr>
          <a:xfrm>
            <a:off x="392134" y="889638"/>
            <a:ext cx="1104174" cy="1180568"/>
          </a:xfrm>
          <a:prstGeom prst="rect">
            <a:avLst/>
          </a:prstGeom>
        </p:spPr>
      </p:pic>
      <p:pic>
        <p:nvPicPr>
          <p:cNvPr id="7" name="Picture 6"/>
          <p:cNvPicPr>
            <a:picLocks noChangeAspect="1"/>
          </p:cNvPicPr>
          <p:nvPr/>
        </p:nvPicPr>
        <p:blipFill>
          <a:blip r:embed="rId6"/>
          <a:stretch>
            <a:fillRect/>
          </a:stretch>
        </p:blipFill>
        <p:spPr>
          <a:xfrm>
            <a:off x="5363469" y="847881"/>
            <a:ext cx="1629067" cy="1085762"/>
          </a:xfrm>
          <a:prstGeom prst="rect">
            <a:avLst/>
          </a:prstGeom>
        </p:spPr>
      </p:pic>
      <p:pic>
        <p:nvPicPr>
          <p:cNvPr id="8" name="Picture 7"/>
          <p:cNvPicPr>
            <a:picLocks noChangeAspect="1"/>
          </p:cNvPicPr>
          <p:nvPr/>
        </p:nvPicPr>
        <p:blipFill>
          <a:blip r:embed="rId7"/>
          <a:stretch>
            <a:fillRect/>
          </a:stretch>
        </p:blipFill>
        <p:spPr>
          <a:xfrm>
            <a:off x="5636281" y="2797016"/>
            <a:ext cx="1582287" cy="1265499"/>
          </a:xfrm>
          <a:prstGeom prst="rect">
            <a:avLst/>
          </a:prstGeom>
        </p:spPr>
      </p:pic>
      <p:pic>
        <p:nvPicPr>
          <p:cNvPr id="9" name="Picture 8"/>
          <p:cNvPicPr>
            <a:picLocks noChangeAspect="1"/>
          </p:cNvPicPr>
          <p:nvPr/>
        </p:nvPicPr>
        <p:blipFill>
          <a:blip r:embed="rId8"/>
          <a:stretch>
            <a:fillRect/>
          </a:stretch>
        </p:blipFill>
        <p:spPr>
          <a:xfrm>
            <a:off x="1790998" y="836724"/>
            <a:ext cx="1399683" cy="1247748"/>
          </a:xfrm>
          <a:prstGeom prst="rect">
            <a:avLst/>
          </a:prstGeom>
        </p:spPr>
      </p:pic>
      <p:pic>
        <p:nvPicPr>
          <p:cNvPr id="10" name="Picture 9"/>
          <p:cNvPicPr>
            <a:picLocks noChangeAspect="1"/>
          </p:cNvPicPr>
          <p:nvPr/>
        </p:nvPicPr>
        <p:blipFill>
          <a:blip r:embed="rId9"/>
          <a:stretch>
            <a:fillRect/>
          </a:stretch>
        </p:blipFill>
        <p:spPr>
          <a:xfrm>
            <a:off x="7658032" y="2621147"/>
            <a:ext cx="1326329" cy="853693"/>
          </a:xfrm>
          <a:prstGeom prst="rect">
            <a:avLst/>
          </a:prstGeom>
        </p:spPr>
      </p:pic>
      <p:pic>
        <p:nvPicPr>
          <p:cNvPr id="11" name="Picture 10"/>
          <p:cNvPicPr>
            <a:picLocks noChangeAspect="1"/>
          </p:cNvPicPr>
          <p:nvPr/>
        </p:nvPicPr>
        <p:blipFill>
          <a:blip r:embed="rId10"/>
          <a:stretch>
            <a:fillRect/>
          </a:stretch>
        </p:blipFill>
        <p:spPr>
          <a:xfrm>
            <a:off x="2464261" y="2525095"/>
            <a:ext cx="2930853" cy="543842"/>
          </a:xfrm>
          <a:prstGeom prst="rect">
            <a:avLst/>
          </a:prstGeom>
        </p:spPr>
      </p:pic>
      <p:sp>
        <p:nvSpPr>
          <p:cNvPr id="12" name="TextBox 11"/>
          <p:cNvSpPr txBox="1"/>
          <p:nvPr/>
        </p:nvSpPr>
        <p:spPr>
          <a:xfrm>
            <a:off x="2074401" y="4358328"/>
            <a:ext cx="3036012" cy="315481"/>
          </a:xfrm>
          <a:prstGeom prst="rect">
            <a:avLst/>
          </a:prstGeom>
          <a:noFill/>
        </p:spPr>
        <p:txBody>
          <a:bodyPr wrap="square" lIns="68589" tIns="34295" rIns="68589" bIns="34295" rtlCol="0">
            <a:spAutoFit/>
          </a:bodyPr>
          <a:lstStyle/>
          <a:p>
            <a:pPr algn="ctr"/>
            <a:r>
              <a:rPr lang="en-US" sz="1600" b="1" dirty="0" smtClean="0">
                <a:solidFill>
                  <a:srgbClr val="27AAE1"/>
                </a:solidFill>
              </a:rPr>
              <a:t>ASR1000 / ISR400 / (</a:t>
            </a:r>
            <a:r>
              <a:rPr lang="en-US" sz="1600" b="1" i="1" dirty="0" smtClean="0">
                <a:solidFill>
                  <a:srgbClr val="27AAE1"/>
                </a:solidFill>
              </a:rPr>
              <a:t>cBR8)</a:t>
            </a:r>
            <a:endParaRPr lang="en-US" sz="1600" b="1" i="1" dirty="0">
              <a:solidFill>
                <a:srgbClr val="27AAE1"/>
              </a:solidFill>
            </a:endParaRPr>
          </a:p>
        </p:txBody>
      </p:sp>
      <p:sp>
        <p:nvSpPr>
          <p:cNvPr id="13" name="TextBox 12"/>
          <p:cNvSpPr txBox="1"/>
          <p:nvPr/>
        </p:nvSpPr>
        <p:spPr>
          <a:xfrm>
            <a:off x="3749556" y="2097402"/>
            <a:ext cx="1099028" cy="315481"/>
          </a:xfrm>
          <a:prstGeom prst="rect">
            <a:avLst/>
          </a:prstGeom>
          <a:noFill/>
        </p:spPr>
        <p:txBody>
          <a:bodyPr wrap="square" lIns="68589" tIns="34295" rIns="68589" bIns="34295" rtlCol="0">
            <a:spAutoFit/>
          </a:bodyPr>
          <a:lstStyle/>
          <a:p>
            <a:pPr algn="ctr"/>
            <a:r>
              <a:rPr lang="en-US" sz="1600" b="1" dirty="0" smtClean="0">
                <a:solidFill>
                  <a:srgbClr val="1C1C1C"/>
                </a:solidFill>
              </a:rPr>
              <a:t>ASR9000</a:t>
            </a:r>
            <a:endParaRPr lang="en-US" sz="1600" b="1" dirty="0">
              <a:solidFill>
                <a:srgbClr val="1C1C1C"/>
              </a:solidFill>
            </a:endParaRPr>
          </a:p>
        </p:txBody>
      </p:sp>
      <p:sp>
        <p:nvSpPr>
          <p:cNvPr id="14" name="TextBox 13"/>
          <p:cNvSpPr txBox="1"/>
          <p:nvPr/>
        </p:nvSpPr>
        <p:spPr>
          <a:xfrm>
            <a:off x="321049" y="2073301"/>
            <a:ext cx="1285260" cy="315481"/>
          </a:xfrm>
          <a:prstGeom prst="rect">
            <a:avLst/>
          </a:prstGeom>
          <a:noFill/>
        </p:spPr>
        <p:txBody>
          <a:bodyPr wrap="square" lIns="68589" tIns="34295" rIns="68589" bIns="34295" rtlCol="0">
            <a:spAutoFit/>
          </a:bodyPr>
          <a:lstStyle/>
          <a:p>
            <a:pPr algn="ctr"/>
            <a:r>
              <a:rPr lang="en-US" sz="1600" b="1" dirty="0" smtClean="0">
                <a:solidFill>
                  <a:srgbClr val="1C1C1C"/>
                </a:solidFill>
              </a:rPr>
              <a:t>NCS6000</a:t>
            </a:r>
            <a:endParaRPr lang="en-US" sz="1600" b="1" dirty="0">
              <a:solidFill>
                <a:srgbClr val="1C1C1C"/>
              </a:solidFill>
            </a:endParaRPr>
          </a:p>
        </p:txBody>
      </p:sp>
      <p:sp>
        <p:nvSpPr>
          <p:cNvPr id="15" name="TextBox 14"/>
          <p:cNvSpPr txBox="1"/>
          <p:nvPr/>
        </p:nvSpPr>
        <p:spPr>
          <a:xfrm>
            <a:off x="1662749" y="2057721"/>
            <a:ext cx="1689712" cy="315481"/>
          </a:xfrm>
          <a:prstGeom prst="rect">
            <a:avLst/>
          </a:prstGeom>
          <a:noFill/>
        </p:spPr>
        <p:txBody>
          <a:bodyPr wrap="square" lIns="68589" tIns="34295" rIns="68589" bIns="34295" rtlCol="0">
            <a:spAutoFit/>
          </a:bodyPr>
          <a:lstStyle/>
          <a:p>
            <a:pPr algn="ctr"/>
            <a:r>
              <a:rPr lang="en-US" sz="1600" b="1" dirty="0" smtClean="0">
                <a:solidFill>
                  <a:srgbClr val="1C1C1C"/>
                </a:solidFill>
              </a:rPr>
              <a:t>CRS-3 / CRS-X</a:t>
            </a:r>
            <a:endParaRPr lang="en-US" sz="1600" b="1" dirty="0">
              <a:solidFill>
                <a:srgbClr val="1C1C1C"/>
              </a:solidFill>
            </a:endParaRPr>
          </a:p>
        </p:txBody>
      </p:sp>
      <p:sp>
        <p:nvSpPr>
          <p:cNvPr id="16" name="TextBox 15"/>
          <p:cNvSpPr txBox="1"/>
          <p:nvPr/>
        </p:nvSpPr>
        <p:spPr>
          <a:xfrm>
            <a:off x="3266959" y="3082281"/>
            <a:ext cx="1285260" cy="315481"/>
          </a:xfrm>
          <a:prstGeom prst="rect">
            <a:avLst/>
          </a:prstGeom>
          <a:noFill/>
        </p:spPr>
        <p:txBody>
          <a:bodyPr wrap="square" lIns="68589" tIns="34295" rIns="68589" bIns="34295" rtlCol="0">
            <a:spAutoFit/>
          </a:bodyPr>
          <a:lstStyle/>
          <a:p>
            <a:pPr algn="ctr"/>
            <a:r>
              <a:rPr lang="en-US" sz="1600" b="1" dirty="0" smtClean="0">
                <a:solidFill>
                  <a:srgbClr val="27AAE1"/>
                </a:solidFill>
              </a:rPr>
              <a:t>ASR900</a:t>
            </a:r>
            <a:endParaRPr lang="en-US" sz="1600" b="1" dirty="0">
              <a:solidFill>
                <a:srgbClr val="27AAE1"/>
              </a:solidFill>
            </a:endParaRPr>
          </a:p>
        </p:txBody>
      </p:sp>
      <p:sp>
        <p:nvSpPr>
          <p:cNvPr id="17" name="TextBox 16"/>
          <p:cNvSpPr txBox="1"/>
          <p:nvPr/>
        </p:nvSpPr>
        <p:spPr>
          <a:xfrm>
            <a:off x="7389006" y="2121202"/>
            <a:ext cx="1285260" cy="315481"/>
          </a:xfrm>
          <a:prstGeom prst="rect">
            <a:avLst/>
          </a:prstGeom>
          <a:noFill/>
        </p:spPr>
        <p:txBody>
          <a:bodyPr wrap="square" lIns="68589" tIns="34295" rIns="68589" bIns="34295" rtlCol="0">
            <a:spAutoFit/>
          </a:bodyPr>
          <a:lstStyle/>
          <a:p>
            <a:pPr algn="ctr"/>
            <a:r>
              <a:rPr lang="en-US" sz="1600" b="1" dirty="0" smtClean="0">
                <a:solidFill>
                  <a:srgbClr val="1C1C1C"/>
                </a:solidFill>
              </a:rPr>
              <a:t>(NCS4000)</a:t>
            </a:r>
            <a:endParaRPr lang="en-US" sz="1600" b="1" dirty="0">
              <a:solidFill>
                <a:srgbClr val="1C1C1C"/>
              </a:solidFill>
            </a:endParaRPr>
          </a:p>
        </p:txBody>
      </p:sp>
      <p:sp>
        <p:nvSpPr>
          <p:cNvPr id="18" name="TextBox 17"/>
          <p:cNvSpPr txBox="1"/>
          <p:nvPr/>
        </p:nvSpPr>
        <p:spPr>
          <a:xfrm>
            <a:off x="5581447" y="2048863"/>
            <a:ext cx="1285260" cy="561702"/>
          </a:xfrm>
          <a:prstGeom prst="rect">
            <a:avLst/>
          </a:prstGeom>
          <a:noFill/>
        </p:spPr>
        <p:txBody>
          <a:bodyPr wrap="square" lIns="68589" tIns="34295" rIns="68589" bIns="34295" rtlCol="0">
            <a:spAutoFit/>
          </a:bodyPr>
          <a:lstStyle/>
          <a:p>
            <a:pPr algn="ctr"/>
            <a:r>
              <a:rPr lang="en-US" sz="1600" b="1" dirty="0" smtClean="0">
                <a:solidFill>
                  <a:srgbClr val="1C1C1C"/>
                </a:solidFill>
              </a:rPr>
              <a:t>NCS5000</a:t>
            </a:r>
          </a:p>
          <a:p>
            <a:pPr algn="ctr"/>
            <a:r>
              <a:rPr lang="en-US" sz="1600" b="1" dirty="0" smtClean="0">
                <a:solidFill>
                  <a:srgbClr val="1C1C1C"/>
                </a:solidFill>
              </a:rPr>
              <a:t>NCS5500</a:t>
            </a:r>
            <a:endParaRPr lang="en-US" sz="1600" b="1" dirty="0">
              <a:solidFill>
                <a:srgbClr val="1C1C1C"/>
              </a:solidFill>
            </a:endParaRPr>
          </a:p>
        </p:txBody>
      </p:sp>
      <p:sp>
        <p:nvSpPr>
          <p:cNvPr id="19" name="TextBox 18"/>
          <p:cNvSpPr txBox="1"/>
          <p:nvPr/>
        </p:nvSpPr>
        <p:spPr>
          <a:xfrm>
            <a:off x="5636280" y="3957857"/>
            <a:ext cx="1582287" cy="1054145"/>
          </a:xfrm>
          <a:prstGeom prst="rect">
            <a:avLst/>
          </a:prstGeom>
          <a:noFill/>
        </p:spPr>
        <p:txBody>
          <a:bodyPr wrap="square" lIns="68589" tIns="34295" rIns="68589" bIns="34295" rtlCol="0">
            <a:spAutoFit/>
          </a:bodyPr>
          <a:lstStyle/>
          <a:p>
            <a:pPr algn="ctr"/>
            <a:r>
              <a:rPr lang="en-US" sz="1600" b="1" dirty="0" smtClean="0">
                <a:solidFill>
                  <a:schemeClr val="accent4">
                    <a:lumMod val="50000"/>
                  </a:schemeClr>
                </a:solidFill>
              </a:rPr>
              <a:t>(NEXUS 7000)</a:t>
            </a:r>
          </a:p>
          <a:p>
            <a:pPr algn="ctr"/>
            <a:r>
              <a:rPr lang="en-US" sz="1600" b="1" dirty="0" smtClean="0">
                <a:solidFill>
                  <a:schemeClr val="accent4">
                    <a:lumMod val="50000"/>
                  </a:schemeClr>
                </a:solidFill>
              </a:rPr>
              <a:t>(NEXUS 8000</a:t>
            </a:r>
            <a:r>
              <a:rPr lang="en-US" sz="1600" b="1" i="1" dirty="0" smtClean="0">
                <a:solidFill>
                  <a:schemeClr val="accent4">
                    <a:lumMod val="50000"/>
                  </a:schemeClr>
                </a:solidFill>
              </a:rPr>
              <a:t>)</a:t>
            </a:r>
          </a:p>
          <a:p>
            <a:pPr algn="ctr"/>
            <a:r>
              <a:rPr lang="en-US" sz="1600" b="1" dirty="0" smtClean="0">
                <a:solidFill>
                  <a:schemeClr val="accent4">
                    <a:lumMod val="50000"/>
                  </a:schemeClr>
                </a:solidFill>
              </a:rPr>
              <a:t>NEXUS 9000</a:t>
            </a:r>
          </a:p>
          <a:p>
            <a:pPr algn="ctr"/>
            <a:endParaRPr lang="en-US" sz="1600" b="1" dirty="0">
              <a:solidFill>
                <a:schemeClr val="accent4">
                  <a:lumMod val="50000"/>
                </a:schemeClr>
              </a:solidFill>
            </a:endParaRPr>
          </a:p>
        </p:txBody>
      </p:sp>
      <p:sp>
        <p:nvSpPr>
          <p:cNvPr id="20" name="TextBox 19"/>
          <p:cNvSpPr txBox="1"/>
          <p:nvPr/>
        </p:nvSpPr>
        <p:spPr>
          <a:xfrm>
            <a:off x="7486296" y="3483049"/>
            <a:ext cx="1498065" cy="1300366"/>
          </a:xfrm>
          <a:prstGeom prst="rect">
            <a:avLst/>
          </a:prstGeom>
          <a:noFill/>
        </p:spPr>
        <p:txBody>
          <a:bodyPr wrap="square" lIns="68589" tIns="34295" rIns="68589" bIns="34295" rtlCol="0">
            <a:spAutoFit/>
          </a:bodyPr>
          <a:lstStyle/>
          <a:p>
            <a:pPr algn="ctr"/>
            <a:r>
              <a:rPr lang="en-US" sz="1600" b="1" dirty="0" err="1" smtClean="0">
                <a:solidFill>
                  <a:srgbClr val="AE804E"/>
                </a:solidFill>
              </a:rPr>
              <a:t>FD.io</a:t>
            </a:r>
            <a:endParaRPr lang="en-US" sz="1600" b="1" dirty="0" smtClean="0">
              <a:solidFill>
                <a:srgbClr val="AE804E"/>
              </a:solidFill>
            </a:endParaRPr>
          </a:p>
          <a:p>
            <a:pPr algn="ctr"/>
            <a:r>
              <a:rPr lang="en-US" sz="1600" b="1" dirty="0" smtClean="0">
                <a:solidFill>
                  <a:srgbClr val="AE804E"/>
                </a:solidFill>
              </a:rPr>
              <a:t>WAE</a:t>
            </a:r>
          </a:p>
          <a:p>
            <a:pPr algn="ctr"/>
            <a:r>
              <a:rPr lang="en-US" sz="1600" b="1" dirty="0" smtClean="0">
                <a:solidFill>
                  <a:srgbClr val="AE804E"/>
                </a:solidFill>
              </a:rPr>
              <a:t>ODL</a:t>
            </a:r>
          </a:p>
          <a:p>
            <a:pPr algn="ctr"/>
            <a:r>
              <a:rPr lang="en-US" sz="1600" b="1" dirty="0" smtClean="0">
                <a:solidFill>
                  <a:srgbClr val="AE804E"/>
                </a:solidFill>
              </a:rPr>
              <a:t>(</a:t>
            </a:r>
            <a:r>
              <a:rPr lang="en-US" sz="1600" b="1" dirty="0" err="1" smtClean="0">
                <a:solidFill>
                  <a:srgbClr val="AE804E"/>
                </a:solidFill>
              </a:rPr>
              <a:t>Docker</a:t>
            </a:r>
            <a:r>
              <a:rPr lang="en-US" sz="1600" b="1" dirty="0" smtClean="0">
                <a:solidFill>
                  <a:srgbClr val="AE804E"/>
                </a:solidFill>
              </a:rPr>
              <a:t>)</a:t>
            </a:r>
          </a:p>
          <a:p>
            <a:pPr algn="ctr"/>
            <a:r>
              <a:rPr lang="en-US" sz="1600" b="1" dirty="0" smtClean="0">
                <a:solidFill>
                  <a:srgbClr val="AE804E"/>
                </a:solidFill>
              </a:rPr>
              <a:t>(Linux Kernel)</a:t>
            </a:r>
          </a:p>
        </p:txBody>
      </p:sp>
      <p:pic>
        <p:nvPicPr>
          <p:cNvPr id="21" name="Picture 20"/>
          <p:cNvPicPr>
            <a:picLocks noChangeAspect="1"/>
          </p:cNvPicPr>
          <p:nvPr/>
        </p:nvPicPr>
        <p:blipFill>
          <a:blip r:embed="rId11"/>
          <a:stretch>
            <a:fillRect/>
          </a:stretch>
        </p:blipFill>
        <p:spPr>
          <a:xfrm>
            <a:off x="159377" y="2493707"/>
            <a:ext cx="1915024" cy="1143000"/>
          </a:xfrm>
          <a:prstGeom prst="rect">
            <a:avLst/>
          </a:prstGeom>
        </p:spPr>
      </p:pic>
      <p:sp>
        <p:nvSpPr>
          <p:cNvPr id="22" name="TextBox 21"/>
          <p:cNvSpPr txBox="1"/>
          <p:nvPr/>
        </p:nvSpPr>
        <p:spPr>
          <a:xfrm>
            <a:off x="584619" y="3627401"/>
            <a:ext cx="1132467" cy="315481"/>
          </a:xfrm>
          <a:prstGeom prst="rect">
            <a:avLst/>
          </a:prstGeom>
          <a:noFill/>
        </p:spPr>
        <p:txBody>
          <a:bodyPr wrap="square" lIns="68589" tIns="34295" rIns="68589" bIns="34295" rtlCol="0">
            <a:spAutoFit/>
          </a:bodyPr>
          <a:lstStyle/>
          <a:p>
            <a:pPr algn="ctr"/>
            <a:r>
              <a:rPr lang="en-US" sz="1600" b="1" dirty="0" smtClean="0">
                <a:solidFill>
                  <a:srgbClr val="27AAE1"/>
                </a:solidFill>
              </a:rPr>
              <a:t>CSR1000v</a:t>
            </a:r>
            <a:endParaRPr lang="en-US" sz="1600" b="1" dirty="0">
              <a:solidFill>
                <a:srgbClr val="27AAE1"/>
              </a:solidFill>
            </a:endParaRPr>
          </a:p>
        </p:txBody>
      </p:sp>
      <p:sp>
        <p:nvSpPr>
          <p:cNvPr id="23" name="TextBox 22"/>
          <p:cNvSpPr txBox="1"/>
          <p:nvPr/>
        </p:nvSpPr>
        <p:spPr>
          <a:xfrm>
            <a:off x="4988923" y="408400"/>
            <a:ext cx="2229645" cy="346259"/>
          </a:xfrm>
          <a:prstGeom prst="rect">
            <a:avLst/>
          </a:prstGeom>
          <a:noFill/>
        </p:spPr>
        <p:txBody>
          <a:bodyPr wrap="square" lIns="68589" tIns="34295" rIns="68589" bIns="34295" rtlCol="0">
            <a:spAutoFit/>
          </a:bodyPr>
          <a:lstStyle/>
          <a:p>
            <a:r>
              <a:rPr lang="en-US" b="1" dirty="0" smtClean="0">
                <a:solidFill>
                  <a:srgbClr val="27AAE1"/>
                </a:solidFill>
              </a:rPr>
              <a:t>IOS classic</a:t>
            </a:r>
            <a:endParaRPr lang="en-US" b="1" dirty="0">
              <a:solidFill>
                <a:srgbClr val="27AAE1"/>
              </a:solidFill>
            </a:endParaRPr>
          </a:p>
        </p:txBody>
      </p:sp>
      <p:sp>
        <p:nvSpPr>
          <p:cNvPr id="24" name="TextBox 23"/>
          <p:cNvSpPr txBox="1"/>
          <p:nvPr/>
        </p:nvSpPr>
        <p:spPr>
          <a:xfrm>
            <a:off x="5060152" y="62141"/>
            <a:ext cx="1162240" cy="346259"/>
          </a:xfrm>
          <a:prstGeom prst="rect">
            <a:avLst/>
          </a:prstGeom>
          <a:noFill/>
        </p:spPr>
        <p:txBody>
          <a:bodyPr wrap="square" lIns="68589" tIns="34295" rIns="68589" bIns="34295" rtlCol="0">
            <a:spAutoFit/>
          </a:bodyPr>
          <a:lstStyle/>
          <a:p>
            <a:r>
              <a:rPr lang="en-US" b="1" dirty="0" smtClean="0">
                <a:solidFill>
                  <a:srgbClr val="000000"/>
                </a:solidFill>
              </a:rPr>
              <a:t>IOS XR</a:t>
            </a:r>
            <a:endParaRPr lang="en-US" b="1" dirty="0">
              <a:solidFill>
                <a:srgbClr val="000000"/>
              </a:solidFill>
            </a:endParaRPr>
          </a:p>
        </p:txBody>
      </p:sp>
      <p:sp>
        <p:nvSpPr>
          <p:cNvPr id="25" name="TextBox 24"/>
          <p:cNvSpPr txBox="1"/>
          <p:nvPr/>
        </p:nvSpPr>
        <p:spPr>
          <a:xfrm>
            <a:off x="6575122" y="62141"/>
            <a:ext cx="1132467" cy="346259"/>
          </a:xfrm>
          <a:prstGeom prst="rect">
            <a:avLst/>
          </a:prstGeom>
          <a:noFill/>
        </p:spPr>
        <p:txBody>
          <a:bodyPr wrap="square" lIns="68589" tIns="34295" rIns="68589" bIns="34295" rtlCol="0">
            <a:spAutoFit/>
          </a:bodyPr>
          <a:lstStyle/>
          <a:p>
            <a:r>
              <a:rPr lang="en-US" b="1" dirty="0" err="1" smtClean="0">
                <a:solidFill>
                  <a:srgbClr val="008000"/>
                </a:solidFill>
              </a:rPr>
              <a:t>NxOS</a:t>
            </a:r>
            <a:endParaRPr lang="en-US" b="1" dirty="0">
              <a:solidFill>
                <a:srgbClr val="008000"/>
              </a:solidFill>
            </a:endParaRPr>
          </a:p>
        </p:txBody>
      </p:sp>
      <p:sp>
        <p:nvSpPr>
          <p:cNvPr id="26" name="TextBox 25"/>
          <p:cNvSpPr txBox="1"/>
          <p:nvPr/>
        </p:nvSpPr>
        <p:spPr>
          <a:xfrm>
            <a:off x="6575122" y="408400"/>
            <a:ext cx="1165565" cy="346259"/>
          </a:xfrm>
          <a:prstGeom prst="rect">
            <a:avLst/>
          </a:prstGeom>
          <a:noFill/>
        </p:spPr>
        <p:txBody>
          <a:bodyPr wrap="square" lIns="68589" tIns="34295" rIns="68589" bIns="34295" rtlCol="0">
            <a:spAutoFit/>
          </a:bodyPr>
          <a:lstStyle/>
          <a:p>
            <a:r>
              <a:rPr lang="en-US" b="1" dirty="0" smtClean="0">
                <a:solidFill>
                  <a:srgbClr val="AE804E"/>
                </a:solidFill>
              </a:rPr>
              <a:t>Linux</a:t>
            </a:r>
            <a:endParaRPr lang="en-US" b="1" dirty="0">
              <a:solidFill>
                <a:srgbClr val="AE804E"/>
              </a:solidFill>
            </a:endParaRPr>
          </a:p>
        </p:txBody>
      </p:sp>
      <p:sp>
        <p:nvSpPr>
          <p:cNvPr id="27" name="TextBox 26"/>
          <p:cNvSpPr txBox="1"/>
          <p:nvPr/>
        </p:nvSpPr>
        <p:spPr>
          <a:xfrm>
            <a:off x="479778" y="3935883"/>
            <a:ext cx="1311220" cy="315481"/>
          </a:xfrm>
          <a:prstGeom prst="rect">
            <a:avLst/>
          </a:prstGeom>
          <a:noFill/>
        </p:spPr>
        <p:txBody>
          <a:bodyPr wrap="square" lIns="68589" tIns="34295" rIns="68589" bIns="34295" rtlCol="0">
            <a:spAutoFit/>
          </a:bodyPr>
          <a:lstStyle/>
          <a:p>
            <a:pPr algn="ctr"/>
            <a:r>
              <a:rPr lang="en-US" sz="1600" b="1" i="1" dirty="0" smtClean="0"/>
              <a:t>(XRV-9000)</a:t>
            </a:r>
            <a:endParaRPr lang="en-US" sz="1600" b="1" i="1" dirty="0"/>
          </a:p>
        </p:txBody>
      </p:sp>
      <p:pic>
        <p:nvPicPr>
          <p:cNvPr id="28" name="Picture 27"/>
          <p:cNvPicPr>
            <a:picLocks noChangeAspect="1"/>
          </p:cNvPicPr>
          <p:nvPr/>
        </p:nvPicPr>
        <p:blipFill>
          <a:blip r:embed="rId12"/>
          <a:stretch>
            <a:fillRect/>
          </a:stretch>
        </p:blipFill>
        <p:spPr>
          <a:xfrm>
            <a:off x="7305044" y="936298"/>
            <a:ext cx="1433789" cy="1148174"/>
          </a:xfrm>
          <a:prstGeom prst="rect">
            <a:avLst/>
          </a:prstGeom>
        </p:spPr>
      </p:pic>
    </p:spTree>
    <p:extLst>
      <p:ext uri="{BB962C8B-B14F-4D97-AF65-F5344CB8AC3E}">
        <p14:creationId xmlns:p14="http://schemas.microsoft.com/office/powerpoint/2010/main" val="1865650507"/>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1"/>
            <a:ext cx="9201150" cy="5162551"/>
          </a:xfrm>
          <a:prstGeom prst="rect">
            <a:avLst/>
          </a:prstGeom>
        </p:spPr>
      </p:pic>
      <p:sp>
        <p:nvSpPr>
          <p:cNvPr id="2" name="Title 1"/>
          <p:cNvSpPr>
            <a:spLocks noGrp="1"/>
          </p:cNvSpPr>
          <p:nvPr>
            <p:ph type="title"/>
          </p:nvPr>
        </p:nvSpPr>
        <p:spPr>
          <a:xfrm>
            <a:off x="437766" y="272733"/>
            <a:ext cx="8345488" cy="731837"/>
          </a:xfrm>
        </p:spPr>
        <p:txBody>
          <a:bodyPr/>
          <a:lstStyle/>
          <a:p>
            <a:r>
              <a:rPr lang="en-US" sz="2900" dirty="0" smtClean="0">
                <a:solidFill>
                  <a:schemeClr val="bg1"/>
                </a:solidFill>
              </a:rPr>
              <a:t>Introducing Industry’s First “Network as a Fabric” </a:t>
            </a:r>
            <a:br>
              <a:rPr lang="en-US" sz="2900" dirty="0" smtClean="0">
                <a:solidFill>
                  <a:schemeClr val="bg1"/>
                </a:solidFill>
              </a:rPr>
            </a:br>
            <a:r>
              <a:rPr lang="en-US" sz="2000" dirty="0" smtClean="0">
                <a:solidFill>
                  <a:schemeClr val="bg1"/>
                </a:solidFill>
              </a:rPr>
              <a:t>Central Office to the Data Center</a:t>
            </a:r>
            <a:endParaRPr lang="en-US" sz="2000" dirty="0">
              <a:solidFill>
                <a:schemeClr val="bg1"/>
              </a:solidFill>
            </a:endParaRPr>
          </a:p>
        </p:txBody>
      </p:sp>
      <p:grpSp>
        <p:nvGrpSpPr>
          <p:cNvPr id="4" name="Group 3"/>
          <p:cNvGrpSpPr/>
          <p:nvPr/>
        </p:nvGrpSpPr>
        <p:grpSpPr>
          <a:xfrm>
            <a:off x="1647963" y="1326009"/>
            <a:ext cx="5834667" cy="2805162"/>
            <a:chOff x="3779100" y="859952"/>
            <a:chExt cx="5364900" cy="3231198"/>
          </a:xfrm>
        </p:grpSpPr>
        <p:sp>
          <p:nvSpPr>
            <p:cNvPr id="6" name="Rounded Rectangle 5"/>
            <p:cNvSpPr/>
            <p:nvPr/>
          </p:nvSpPr>
          <p:spPr>
            <a:xfrm>
              <a:off x="3779100" y="1598766"/>
              <a:ext cx="5364900" cy="2492384"/>
            </a:xfrm>
            <a:prstGeom prst="roundRect">
              <a:avLst>
                <a:gd name="adj" fmla="val 0"/>
              </a:avLst>
            </a:prstGeom>
            <a:solidFill>
              <a:schemeClr val="tx1">
                <a:lumMod val="50000"/>
                <a:alpha val="90000"/>
              </a:schemeClr>
            </a:solidFill>
            <a:ln w="12700">
              <a:noFill/>
            </a:ln>
            <a:effectLst/>
          </p:spPr>
          <p:style>
            <a:lnRef idx="2">
              <a:schemeClr val="accent1"/>
            </a:lnRef>
            <a:fillRef idx="0">
              <a:schemeClr val="accent1"/>
            </a:fillRef>
            <a:effectRef idx="1">
              <a:schemeClr val="accent1"/>
            </a:effectRef>
            <a:fontRef idx="minor">
              <a:schemeClr val="tx1"/>
            </a:fontRef>
          </p:style>
          <p:txBody>
            <a:bodyPr lIns="121899" tIns="60949" rIns="121899" bIns="60949" rtlCol="0" anchor="ctr"/>
            <a:lstStyle/>
            <a:p>
              <a:pPr algn="ctr"/>
              <a:endParaRPr lang="en-US" dirty="0">
                <a:latin typeface="+mn-lt"/>
                <a:ea typeface="+mn-ea"/>
                <a:cs typeface="+mn-cs"/>
              </a:endParaRPr>
            </a:p>
          </p:txBody>
        </p:sp>
        <p:sp>
          <p:nvSpPr>
            <p:cNvPr id="18" name="Rectangle 17"/>
            <p:cNvSpPr/>
            <p:nvPr/>
          </p:nvSpPr>
          <p:spPr>
            <a:xfrm>
              <a:off x="3779100" y="859952"/>
              <a:ext cx="5364900" cy="738815"/>
            </a:xfrm>
            <a:prstGeom prst="rect">
              <a:avLst/>
            </a:prstGeom>
            <a:solidFill>
              <a:srgbClr val="088FD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TextBox 13"/>
            <p:cNvSpPr txBox="1"/>
            <p:nvPr/>
          </p:nvSpPr>
          <p:spPr>
            <a:xfrm>
              <a:off x="3886469" y="1007070"/>
              <a:ext cx="5257531" cy="425425"/>
            </a:xfrm>
            <a:prstGeom prst="rect">
              <a:avLst/>
            </a:prstGeom>
            <a:noFill/>
          </p:spPr>
          <p:txBody>
            <a:bodyPr wrap="square" rtlCol="0" anchor="ctr">
              <a:spAutoFit/>
            </a:bodyPr>
            <a:lstStyle/>
            <a:p>
              <a:pPr algn="ctr"/>
              <a:r>
                <a:rPr lang="en-US" b="1" dirty="0" smtClean="0">
                  <a:solidFill>
                    <a:schemeClr val="bg1"/>
                  </a:solidFill>
                </a:rPr>
                <a:t>Lower TCO and Greater Efficiency</a:t>
              </a:r>
            </a:p>
          </p:txBody>
        </p:sp>
      </p:grpSp>
      <p:pic>
        <p:nvPicPr>
          <p:cNvPr id="15" name="Picture 2" descr="C:\Users\spius\Pictures\cisco logo blue gradient.png"/>
          <p:cNvPicPr>
            <a:picLocks noChangeAspect="1" noChangeArrowheads="1"/>
          </p:cNvPicPr>
          <p:nvPr/>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1803294" y="2128706"/>
            <a:ext cx="5533140" cy="1831271"/>
          </a:xfrm>
          <a:prstGeom prst="rect">
            <a:avLst/>
          </a:prstGeom>
        </p:spPr>
        <p:txBody>
          <a:bodyPr wrap="square">
            <a:spAutoFit/>
          </a:bodyPr>
          <a:lstStyle/>
          <a:p>
            <a:pPr marL="285750" lvl="1" indent="-285750">
              <a:spcAft>
                <a:spcPts val="600"/>
              </a:spcAft>
              <a:buClr>
                <a:srgbClr val="8FD7FB"/>
              </a:buClr>
              <a:buFont typeface="Arial"/>
              <a:buChar char="•"/>
            </a:pPr>
            <a:r>
              <a:rPr lang="en-US" sz="1400" b="1" dirty="0" smtClean="0">
                <a:solidFill>
                  <a:srgbClr val="8FD7FB"/>
                </a:solidFill>
              </a:rPr>
              <a:t>Major US Tier SP </a:t>
            </a:r>
            <a:r>
              <a:rPr lang="en-US" sz="1400" b="1" dirty="0" smtClean="0">
                <a:solidFill>
                  <a:srgbClr val="FFFF00"/>
                </a:solidFill>
              </a:rPr>
              <a:t>adopts Cloud-Scale Networking to transform their  </a:t>
            </a:r>
            <a:r>
              <a:rPr lang="en-US" sz="1400" b="1" dirty="0" smtClean="0">
                <a:solidFill>
                  <a:srgbClr val="8FD7FB"/>
                </a:solidFill>
              </a:rPr>
              <a:t>COs into next-generation data centers</a:t>
            </a:r>
          </a:p>
          <a:p>
            <a:pPr marL="285750" lvl="1" indent="-285750">
              <a:spcAft>
                <a:spcPts val="600"/>
              </a:spcAft>
              <a:buClr>
                <a:srgbClr val="8FD7FB"/>
              </a:buClr>
              <a:buFont typeface="Arial"/>
              <a:buChar char="•"/>
            </a:pPr>
            <a:r>
              <a:rPr lang="en-US" sz="1400" dirty="0">
                <a:solidFill>
                  <a:schemeClr val="bg1"/>
                </a:solidFill>
              </a:rPr>
              <a:t>New </a:t>
            </a:r>
            <a:r>
              <a:rPr lang="en-US" sz="1400" dirty="0" smtClean="0">
                <a:solidFill>
                  <a:schemeClr val="bg1"/>
                </a:solidFill>
              </a:rPr>
              <a:t>IOS XR capabilities: </a:t>
            </a:r>
            <a:r>
              <a:rPr lang="en-US" sz="1400" b="1" dirty="0" smtClean="0">
                <a:solidFill>
                  <a:srgbClr val="8FD7FB"/>
                </a:solidFill>
              </a:rPr>
              <a:t>EVPN, Segment Routing and Model</a:t>
            </a:r>
            <a:r>
              <a:rPr lang="en-US" sz="1400" b="1" dirty="0">
                <a:solidFill>
                  <a:srgbClr val="8FD7FB"/>
                </a:solidFill>
              </a:rPr>
              <a:t>-Driven </a:t>
            </a:r>
            <a:r>
              <a:rPr lang="en-US" sz="1400" b="1" dirty="0" smtClean="0">
                <a:solidFill>
                  <a:srgbClr val="8FD7FB"/>
                </a:solidFill>
              </a:rPr>
              <a:t>Telemetry</a:t>
            </a:r>
          </a:p>
          <a:p>
            <a:pPr marL="285750" lvl="1" indent="-285750">
              <a:spcAft>
                <a:spcPts val="600"/>
              </a:spcAft>
              <a:buClr>
                <a:srgbClr val="8FD7FB"/>
              </a:buClr>
              <a:buFont typeface="Arial"/>
              <a:buChar char="•"/>
            </a:pPr>
            <a:r>
              <a:rPr lang="en-US" sz="1400" dirty="0" smtClean="0">
                <a:solidFill>
                  <a:srgbClr val="FFFFFF"/>
                </a:solidFill>
              </a:rPr>
              <a:t>Extending IOS XR </a:t>
            </a:r>
            <a:r>
              <a:rPr lang="en-US" sz="1400" b="1" dirty="0" smtClean="0">
                <a:solidFill>
                  <a:srgbClr val="8FD7FB"/>
                </a:solidFill>
              </a:rPr>
              <a:t>capabilities </a:t>
            </a:r>
            <a:r>
              <a:rPr lang="en-US" sz="1400" b="1" dirty="0">
                <a:solidFill>
                  <a:srgbClr val="8FD7FB"/>
                </a:solidFill>
              </a:rPr>
              <a:t>to </a:t>
            </a:r>
            <a:r>
              <a:rPr lang="en-US" sz="1400" b="1" dirty="0" smtClean="0">
                <a:solidFill>
                  <a:srgbClr val="8FD7FB"/>
                </a:solidFill>
              </a:rPr>
              <a:t>broader Cisco </a:t>
            </a:r>
            <a:r>
              <a:rPr lang="en-US" sz="1400" b="1" dirty="0">
                <a:solidFill>
                  <a:srgbClr val="8FD7FB"/>
                </a:solidFill>
              </a:rPr>
              <a:t>Routing </a:t>
            </a:r>
            <a:r>
              <a:rPr lang="en-US" sz="1400" b="1" dirty="0" smtClean="0">
                <a:solidFill>
                  <a:srgbClr val="8FD7FB"/>
                </a:solidFill>
              </a:rPr>
              <a:t>Portfolio: ASR9k, NCS6k</a:t>
            </a:r>
            <a:endParaRPr lang="en-US" sz="1400" b="1" dirty="0">
              <a:solidFill>
                <a:srgbClr val="8FD7FB"/>
              </a:solidFill>
            </a:endParaRPr>
          </a:p>
          <a:p>
            <a:pPr marL="285750" lvl="1" indent="-285750">
              <a:spcAft>
                <a:spcPts val="600"/>
              </a:spcAft>
              <a:buClr>
                <a:srgbClr val="8FD7FB"/>
              </a:buClr>
              <a:buFont typeface="Arial"/>
              <a:buChar char="•"/>
            </a:pPr>
            <a:r>
              <a:rPr lang="en-US" sz="1400" dirty="0" smtClean="0">
                <a:solidFill>
                  <a:srgbClr val="FFFFFF"/>
                </a:solidFill>
              </a:rPr>
              <a:t>New NCS </a:t>
            </a:r>
            <a:r>
              <a:rPr lang="en-US" sz="1400" dirty="0" smtClean="0">
                <a:solidFill>
                  <a:schemeClr val="bg1"/>
                </a:solidFill>
              </a:rPr>
              <a:t>Family </a:t>
            </a:r>
            <a:r>
              <a:rPr lang="en-US" sz="1400" b="1" dirty="0" smtClean="0">
                <a:solidFill>
                  <a:srgbClr val="8FD7FB"/>
                </a:solidFill>
              </a:rPr>
              <a:t>Platforms</a:t>
            </a:r>
            <a:r>
              <a:rPr lang="en-US" sz="1400" b="1" dirty="0">
                <a:solidFill>
                  <a:srgbClr val="8FD7FB"/>
                </a:solidFill>
              </a:rPr>
              <a:t>: </a:t>
            </a:r>
            <a:r>
              <a:rPr lang="en-US" sz="1400" b="1" dirty="0" smtClean="0">
                <a:solidFill>
                  <a:srgbClr val="8FD7FB"/>
                </a:solidFill>
              </a:rPr>
              <a:t>5501/5502, 5516, 1001</a:t>
            </a:r>
            <a:endParaRPr lang="en-US" sz="1400" dirty="0">
              <a:solidFill>
                <a:schemeClr val="bg1"/>
              </a:solidFill>
            </a:endParaRPr>
          </a:p>
        </p:txBody>
      </p:sp>
      <p:sp>
        <p:nvSpPr>
          <p:cNvPr id="17" name="Rectangle 7"/>
          <p:cNvSpPr>
            <a:spLocks noChangeArrowheads="1"/>
          </p:cNvSpPr>
          <p:nvPr/>
        </p:nvSpPr>
        <p:spPr bwMode="ltGray">
          <a:xfrm>
            <a:off x="8566465" y="4742907"/>
            <a:ext cx="167656"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alpha val="60000"/>
                  </a:schemeClr>
                </a:solidFill>
                <a:latin typeface="+mn-lt"/>
                <a:ea typeface="+mn-ea"/>
                <a:cs typeface="CiscoSans Thin"/>
              </a:rPr>
              <a:t>2</a:t>
            </a:r>
            <a:endParaRPr lang="en-US" sz="600" dirty="0">
              <a:solidFill>
                <a:schemeClr val="bg1">
                  <a:alpha val="60000"/>
                </a:schemeClr>
              </a:solidFill>
              <a:latin typeface="+mn-lt"/>
              <a:ea typeface="+mn-ea"/>
              <a:cs typeface="CiscoSans Thin"/>
            </a:endParaRPr>
          </a:p>
        </p:txBody>
      </p:sp>
      <p:sp>
        <p:nvSpPr>
          <p:cNvPr id="20"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47147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SR Innovations</a:t>
            </a:r>
            <a:endParaRPr lang="en-US" dirty="0"/>
          </a:p>
        </p:txBody>
      </p:sp>
      <p:sp>
        <p:nvSpPr>
          <p:cNvPr id="4" name="Oval 3"/>
          <p:cNvSpPr/>
          <p:nvPr/>
        </p:nvSpPr>
        <p:spPr>
          <a:xfrm>
            <a:off x="3067443" y="1200151"/>
            <a:ext cx="3313837" cy="3268663"/>
          </a:xfrm>
          <a:prstGeom prst="ellipse">
            <a:avLst/>
          </a:prstGeom>
          <a:noFill/>
          <a:ln>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dirty="0">
              <a:solidFill>
                <a:srgbClr val="FFFFFF"/>
              </a:solidFill>
            </a:endParaRPr>
          </a:p>
        </p:txBody>
      </p:sp>
      <p:sp>
        <p:nvSpPr>
          <p:cNvPr id="5" name="Rounded Rectangle 4"/>
          <p:cNvSpPr/>
          <p:nvPr/>
        </p:nvSpPr>
        <p:spPr>
          <a:xfrm>
            <a:off x="3419775" y="781050"/>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MPLS Transport + IW with LDP</a:t>
            </a:r>
          </a:p>
        </p:txBody>
      </p:sp>
      <p:sp>
        <p:nvSpPr>
          <p:cNvPr id="6" name="Rounded Rectangle 5"/>
          <p:cNvSpPr/>
          <p:nvPr/>
        </p:nvSpPr>
        <p:spPr>
          <a:xfrm>
            <a:off x="4781496" y="781050"/>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Topology Independent IP FRR</a:t>
            </a:r>
          </a:p>
        </p:txBody>
      </p:sp>
      <p:sp>
        <p:nvSpPr>
          <p:cNvPr id="7" name="Rounded Rectangle 6"/>
          <p:cNvSpPr/>
          <p:nvPr/>
        </p:nvSpPr>
        <p:spPr>
          <a:xfrm>
            <a:off x="6105128" y="2421265"/>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Traffic Engineering</a:t>
            </a:r>
          </a:p>
        </p:txBody>
      </p:sp>
      <p:sp>
        <p:nvSpPr>
          <p:cNvPr id="8" name="Rounded Rectangle 7"/>
          <p:cNvSpPr/>
          <p:nvPr/>
        </p:nvSpPr>
        <p:spPr>
          <a:xfrm>
            <a:off x="2686541" y="3595749"/>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Egress Peering Engineering</a:t>
            </a:r>
          </a:p>
        </p:txBody>
      </p:sp>
      <p:sp>
        <p:nvSpPr>
          <p:cNvPr id="9" name="Rounded Rectangle 8"/>
          <p:cNvSpPr/>
          <p:nvPr/>
        </p:nvSpPr>
        <p:spPr>
          <a:xfrm>
            <a:off x="2072639" y="1527180"/>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Data Center Fabric</a:t>
            </a:r>
          </a:p>
        </p:txBody>
      </p:sp>
      <p:sp>
        <p:nvSpPr>
          <p:cNvPr id="10" name="Rounded Rectangle 9"/>
          <p:cNvSpPr/>
          <p:nvPr/>
        </p:nvSpPr>
        <p:spPr>
          <a:xfrm>
            <a:off x="6114047" y="1383001"/>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err="1">
                <a:solidFill>
                  <a:srgbClr val="FFFFFF"/>
                </a:solidFill>
                <a:latin typeface="Arial Narrow" panose="020B0606020202030204" pitchFamily="34" charset="0"/>
              </a:rPr>
              <a:t>Microloop</a:t>
            </a:r>
            <a:r>
              <a:rPr lang="en-US" sz="2025" dirty="0">
                <a:solidFill>
                  <a:srgbClr val="FFFFFF"/>
                </a:solidFill>
                <a:latin typeface="Arial Narrow" panose="020B0606020202030204" pitchFamily="34" charset="0"/>
              </a:rPr>
              <a:t> Avoidance</a:t>
            </a:r>
          </a:p>
        </p:txBody>
      </p:sp>
      <p:sp>
        <p:nvSpPr>
          <p:cNvPr id="11" name="Rounded Rectangle 10"/>
          <p:cNvSpPr/>
          <p:nvPr/>
        </p:nvSpPr>
        <p:spPr>
          <a:xfrm>
            <a:off x="2029487" y="2583711"/>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Demand Matrix</a:t>
            </a:r>
          </a:p>
        </p:txBody>
      </p:sp>
      <p:sp>
        <p:nvSpPr>
          <p:cNvPr id="12" name="Rounded Rectangle 11"/>
          <p:cNvSpPr/>
          <p:nvPr/>
        </p:nvSpPr>
        <p:spPr>
          <a:xfrm>
            <a:off x="4124442" y="3725984"/>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2025" dirty="0">
                <a:solidFill>
                  <a:srgbClr val="FFFFFF"/>
                </a:solidFill>
                <a:latin typeface="Arial Narrow" panose="020B0606020202030204" pitchFamily="34" charset="0"/>
              </a:rPr>
              <a:t>Application Engineered Routing</a:t>
            </a:r>
          </a:p>
        </p:txBody>
      </p:sp>
      <p:sp>
        <p:nvSpPr>
          <p:cNvPr id="13" name="Rounded Rectangle 12"/>
          <p:cNvSpPr/>
          <p:nvPr/>
        </p:nvSpPr>
        <p:spPr>
          <a:xfrm>
            <a:off x="5590610" y="3462339"/>
            <a:ext cx="1314108" cy="10033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12" rIns="0" bIns="45712" rtlCol="0" anchor="ctr"/>
          <a:lstStyle/>
          <a:p>
            <a:pPr algn="ctr" defTabSz="457063" fontAlgn="auto">
              <a:spcBef>
                <a:spcPts val="0"/>
              </a:spcBef>
              <a:spcAft>
                <a:spcPts val="0"/>
              </a:spcAft>
            </a:pPr>
            <a:r>
              <a:rPr lang="en-US" sz="1950" dirty="0">
                <a:solidFill>
                  <a:srgbClr val="FFFFFF"/>
                </a:solidFill>
                <a:latin typeface="Arial Narrow" panose="020B0606020202030204" pitchFamily="34" charset="0"/>
              </a:rPr>
              <a:t>Inter-Domain Policy at Scale</a:t>
            </a:r>
          </a:p>
        </p:txBody>
      </p:sp>
      <p:sp>
        <p:nvSpPr>
          <p:cNvPr id="14" name="TextBox 13"/>
          <p:cNvSpPr txBox="1"/>
          <p:nvPr/>
        </p:nvSpPr>
        <p:spPr>
          <a:xfrm>
            <a:off x="3592529" y="2115521"/>
            <a:ext cx="2282710" cy="1200312"/>
          </a:xfrm>
          <a:prstGeom prst="rect">
            <a:avLst/>
          </a:prstGeom>
          <a:noFill/>
        </p:spPr>
        <p:txBody>
          <a:bodyPr wrap="square" lIns="91424" tIns="45712" rIns="91424" bIns="45712" rtlCol="0">
            <a:spAutoFit/>
          </a:bodyPr>
          <a:lstStyle/>
          <a:p>
            <a:pPr algn="ctr" defTabSz="457063" fontAlgn="auto">
              <a:spcBef>
                <a:spcPts val="0"/>
              </a:spcBef>
              <a:spcAft>
                <a:spcPts val="0"/>
              </a:spcAft>
            </a:pPr>
            <a:r>
              <a:rPr lang="en-US" sz="2400" dirty="0">
                <a:solidFill>
                  <a:srgbClr val="C00000"/>
                </a:solidFill>
                <a:latin typeface="Arial"/>
                <a:ea typeface=""/>
              </a:rPr>
              <a:t>Incremental Use Case Deployment</a:t>
            </a:r>
          </a:p>
        </p:txBody>
      </p:sp>
      <p:sp>
        <p:nvSpPr>
          <p:cNvPr id="2" name="TextBox 1"/>
          <p:cNvSpPr txBox="1"/>
          <p:nvPr/>
        </p:nvSpPr>
        <p:spPr>
          <a:xfrm>
            <a:off x="1753334" y="4838016"/>
            <a:ext cx="5658889" cy="265441"/>
          </a:xfrm>
          <a:prstGeom prst="rect">
            <a:avLst/>
          </a:prstGeom>
          <a:solidFill>
            <a:schemeClr val="bg1"/>
          </a:solidFill>
        </p:spPr>
        <p:txBody>
          <a:bodyPr wrap="none" lIns="91424" tIns="45712" rIns="91424" bIns="45712" rtlCol="0">
            <a:spAutoFit/>
          </a:bodyPr>
          <a:lstStyle/>
          <a:p>
            <a:pPr defTabSz="457063" fontAlgn="auto">
              <a:spcBef>
                <a:spcPts val="0"/>
              </a:spcBef>
              <a:spcAft>
                <a:spcPts val="0"/>
              </a:spcAft>
            </a:pPr>
            <a:r>
              <a:rPr lang="en-US" sz="1125" dirty="0">
                <a:solidFill>
                  <a:srgbClr val="676767"/>
                </a:solidFill>
                <a:latin typeface="Arial"/>
                <a:ea typeface=""/>
                <a:hlinkClick r:id="rId3"/>
              </a:rPr>
              <a:t>http://blogs.cisco.com/sp/supercharge-your-network-with-segment-routing-innovations</a:t>
            </a:r>
            <a:endParaRPr lang="en-US" sz="1125" dirty="0">
              <a:solidFill>
                <a:srgbClr val="676767"/>
              </a:solidFill>
              <a:latin typeface="Arial"/>
              <a:ea typeface=""/>
            </a:endParaRPr>
          </a:p>
        </p:txBody>
      </p:sp>
    </p:spTree>
    <p:extLst>
      <p:ext uri="{BB962C8B-B14F-4D97-AF65-F5344CB8AC3E}">
        <p14:creationId xmlns:p14="http://schemas.microsoft.com/office/powerpoint/2010/main" val="1641449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smtClean="0">
                <a:solidFill>
                  <a:srgbClr val="00A2BF"/>
                </a:solidFill>
              </a:rPr>
              <a:t>50msec FRR in any topology</a:t>
            </a:r>
          </a:p>
          <a:p>
            <a:r>
              <a:rPr lang="en-US" dirty="0" smtClean="0">
                <a:solidFill>
                  <a:srgbClr val="00A2BF"/>
                </a:solidFill>
              </a:rPr>
              <a:t>IGP Automated</a:t>
            </a:r>
          </a:p>
          <a:p>
            <a:pPr lvl="1"/>
            <a:r>
              <a:rPr lang="en-US" dirty="0" smtClean="0"/>
              <a:t>No LDP, no RSVP-TE</a:t>
            </a:r>
          </a:p>
          <a:p>
            <a:r>
              <a:rPr lang="en-US" dirty="0" smtClean="0">
                <a:solidFill>
                  <a:srgbClr val="00A2BF"/>
                </a:solidFill>
              </a:rPr>
              <a:t>Optimum</a:t>
            </a:r>
          </a:p>
          <a:p>
            <a:pPr lvl="1"/>
            <a:r>
              <a:rPr lang="en-US" dirty="0" smtClean="0"/>
              <a:t>Post-convergence path</a:t>
            </a:r>
          </a:p>
          <a:p>
            <a:r>
              <a:rPr lang="en-US" dirty="0" smtClean="0"/>
              <a:t>No midpoint backup state</a:t>
            </a:r>
          </a:p>
          <a:p>
            <a:r>
              <a:rPr lang="en-US" dirty="0" smtClean="0">
                <a:hlinkClick r:id="rId3"/>
              </a:rPr>
              <a:t>Detailed operator report</a:t>
            </a:r>
            <a:endParaRPr lang="en-US" dirty="0" smtClean="0"/>
          </a:p>
          <a:p>
            <a:pPr lvl="1"/>
            <a:r>
              <a:rPr lang="en-US" dirty="0" smtClean="0"/>
              <a:t>S. </a:t>
            </a:r>
            <a:r>
              <a:rPr lang="en-US" dirty="0" err="1" smtClean="0"/>
              <a:t>Litkowski</a:t>
            </a:r>
            <a:r>
              <a:rPr lang="en-US" dirty="0" smtClean="0"/>
              <a:t>, B. </a:t>
            </a:r>
            <a:r>
              <a:rPr lang="en-US" dirty="0" err="1" smtClean="0"/>
              <a:t>Decraene</a:t>
            </a:r>
            <a:r>
              <a:rPr lang="en-US" dirty="0" smtClean="0"/>
              <a:t>, Orange</a:t>
            </a:r>
            <a:endParaRPr lang="en-US" dirty="0"/>
          </a:p>
        </p:txBody>
      </p:sp>
      <p:sp>
        <p:nvSpPr>
          <p:cNvPr id="2" name="Title 1"/>
          <p:cNvSpPr>
            <a:spLocks noGrp="1"/>
          </p:cNvSpPr>
          <p:nvPr>
            <p:ph type="title"/>
          </p:nvPr>
        </p:nvSpPr>
        <p:spPr/>
        <p:txBody>
          <a:bodyPr/>
          <a:lstStyle/>
          <a:p>
            <a:r>
              <a:rPr lang="en-US" smtClean="0"/>
              <a:t>Topology Independent LFA FRR</a:t>
            </a:r>
            <a:endParaRPr lang="fr-FR" dirty="0"/>
          </a:p>
        </p:txBody>
      </p:sp>
      <p:grpSp>
        <p:nvGrpSpPr>
          <p:cNvPr id="6" name="Group 5"/>
          <p:cNvGrpSpPr/>
          <p:nvPr/>
        </p:nvGrpSpPr>
        <p:grpSpPr>
          <a:xfrm>
            <a:off x="5399527" y="2217479"/>
            <a:ext cx="365665" cy="365760"/>
            <a:chOff x="4460682" y="1494845"/>
            <a:chExt cx="365760" cy="365760"/>
          </a:xfrm>
        </p:grpSpPr>
        <p:sp>
          <p:nvSpPr>
            <p:cNvPr id="4" name="Oval 3"/>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5" name="TextBox 4"/>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 name="Group 6"/>
          <p:cNvGrpSpPr/>
          <p:nvPr/>
        </p:nvGrpSpPr>
        <p:grpSpPr>
          <a:xfrm>
            <a:off x="6130854" y="1543387"/>
            <a:ext cx="365665" cy="365760"/>
            <a:chOff x="4460682" y="1494845"/>
            <a:chExt cx="365760" cy="365760"/>
          </a:xfrm>
        </p:grpSpPr>
        <p:sp>
          <p:nvSpPr>
            <p:cNvPr id="8" name="Oval 7"/>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 name="TextBox 8"/>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2</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Group 21"/>
          <p:cNvGrpSpPr/>
          <p:nvPr/>
        </p:nvGrpSpPr>
        <p:grpSpPr>
          <a:xfrm>
            <a:off x="7012115" y="1543387"/>
            <a:ext cx="365665" cy="365760"/>
            <a:chOff x="4460682" y="1494845"/>
            <a:chExt cx="365760" cy="365760"/>
          </a:xfrm>
        </p:grpSpPr>
        <p:sp>
          <p:nvSpPr>
            <p:cNvPr id="23" name="Oval 22"/>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24" name="TextBox 23"/>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3</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5" name="Group 24"/>
          <p:cNvGrpSpPr/>
          <p:nvPr/>
        </p:nvGrpSpPr>
        <p:grpSpPr>
          <a:xfrm>
            <a:off x="7768399" y="2217479"/>
            <a:ext cx="365665" cy="365760"/>
            <a:chOff x="4460682" y="1494845"/>
            <a:chExt cx="365760" cy="365760"/>
          </a:xfrm>
        </p:grpSpPr>
        <p:sp>
          <p:nvSpPr>
            <p:cNvPr id="26" name="Oval 25"/>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27" name="TextBox 26"/>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4</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8" name="Group 27"/>
          <p:cNvGrpSpPr/>
          <p:nvPr/>
        </p:nvGrpSpPr>
        <p:grpSpPr>
          <a:xfrm>
            <a:off x="6130854" y="2832824"/>
            <a:ext cx="365665" cy="365760"/>
            <a:chOff x="4460682" y="1494845"/>
            <a:chExt cx="365760" cy="365760"/>
          </a:xfrm>
        </p:grpSpPr>
        <p:sp>
          <p:nvSpPr>
            <p:cNvPr id="29" name="Oval 28"/>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30" name="TextBox 29"/>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6</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1" name="Group 30"/>
          <p:cNvGrpSpPr/>
          <p:nvPr/>
        </p:nvGrpSpPr>
        <p:grpSpPr>
          <a:xfrm>
            <a:off x="7012115" y="2832824"/>
            <a:ext cx="365665" cy="365760"/>
            <a:chOff x="4460682" y="1494845"/>
            <a:chExt cx="365760" cy="365760"/>
          </a:xfrm>
        </p:grpSpPr>
        <p:sp>
          <p:nvSpPr>
            <p:cNvPr id="32" name="Oval 31"/>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33" name="TextBox 32"/>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5</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4" name="Group 33"/>
          <p:cNvGrpSpPr/>
          <p:nvPr/>
        </p:nvGrpSpPr>
        <p:grpSpPr>
          <a:xfrm>
            <a:off x="8204802" y="1143887"/>
            <a:ext cx="365665" cy="365760"/>
            <a:chOff x="4460682" y="1494845"/>
            <a:chExt cx="365760" cy="365760"/>
          </a:xfrm>
        </p:grpSpPr>
        <p:sp>
          <p:nvSpPr>
            <p:cNvPr id="35" name="Oval 34"/>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36" name="TextBox 35"/>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7</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38" name="Straight Connector 37"/>
          <p:cNvCxnSpPr>
            <a:stCxn id="4" idx="7"/>
            <a:endCxn id="8" idx="3"/>
          </p:cNvCxnSpPr>
          <p:nvPr/>
        </p:nvCxnSpPr>
        <p:spPr>
          <a:xfrm flipV="1">
            <a:off x="5711643" y="1855583"/>
            <a:ext cx="472762" cy="41546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8" idx="6"/>
            <a:endCxn id="24" idx="1"/>
          </p:cNvCxnSpPr>
          <p:nvPr/>
        </p:nvCxnSpPr>
        <p:spPr>
          <a:xfrm flipV="1">
            <a:off x="6496519" y="1719533"/>
            <a:ext cx="515596" cy="6734"/>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3" idx="5"/>
            <a:endCxn id="26" idx="1"/>
          </p:cNvCxnSpPr>
          <p:nvPr/>
        </p:nvCxnSpPr>
        <p:spPr>
          <a:xfrm>
            <a:off x="7324230" y="1855583"/>
            <a:ext cx="497720" cy="41546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 idx="5"/>
            <a:endCxn id="29" idx="1"/>
          </p:cNvCxnSpPr>
          <p:nvPr/>
        </p:nvCxnSpPr>
        <p:spPr>
          <a:xfrm>
            <a:off x="5711643" y="2529676"/>
            <a:ext cx="472762" cy="356712"/>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9" idx="6"/>
            <a:endCxn id="32" idx="2"/>
          </p:cNvCxnSpPr>
          <p:nvPr/>
        </p:nvCxnSpPr>
        <p:spPr>
          <a:xfrm>
            <a:off x="6496519" y="3015704"/>
            <a:ext cx="515597"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26" idx="3"/>
          </p:cNvCxnSpPr>
          <p:nvPr/>
        </p:nvCxnSpPr>
        <p:spPr>
          <a:xfrm flipV="1">
            <a:off x="7324230" y="2529675"/>
            <a:ext cx="497720" cy="356713"/>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3" idx="7"/>
            <a:endCxn id="35" idx="2"/>
          </p:cNvCxnSpPr>
          <p:nvPr/>
        </p:nvCxnSpPr>
        <p:spPr>
          <a:xfrm flipV="1">
            <a:off x="7324231" y="1326768"/>
            <a:ext cx="880571" cy="270183"/>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0" name="Explosion 1 59"/>
          <p:cNvSpPr/>
          <p:nvPr/>
        </p:nvSpPr>
        <p:spPr>
          <a:xfrm>
            <a:off x="5828784" y="1977398"/>
            <a:ext cx="238476" cy="240081"/>
          </a:xfrm>
          <a:prstGeom prst="irregularSeal1">
            <a:avLst/>
          </a:prstGeom>
          <a:solidFill>
            <a:srgbClr val="FF0000"/>
          </a:solidFill>
          <a:ln>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grpSp>
        <p:nvGrpSpPr>
          <p:cNvPr id="14" name="Group 13"/>
          <p:cNvGrpSpPr/>
          <p:nvPr/>
        </p:nvGrpSpPr>
        <p:grpSpPr>
          <a:xfrm>
            <a:off x="5345980" y="2543300"/>
            <a:ext cx="1793623" cy="1831229"/>
            <a:chOff x="5346181" y="1900363"/>
            <a:chExt cx="1794090" cy="1831228"/>
          </a:xfrm>
        </p:grpSpPr>
        <p:sp>
          <p:nvSpPr>
            <p:cNvPr id="11" name="Freeform 10"/>
            <p:cNvSpPr/>
            <p:nvPr/>
          </p:nvSpPr>
          <p:spPr>
            <a:xfrm>
              <a:off x="5621572" y="1900363"/>
              <a:ext cx="1518699" cy="778974"/>
            </a:xfrm>
            <a:custGeom>
              <a:avLst/>
              <a:gdLst>
                <a:gd name="connsiteX0" fmla="*/ 0 w 1518699"/>
                <a:gd name="connsiteY0" fmla="*/ 0 h 738853"/>
                <a:gd name="connsiteX1" fmla="*/ 659958 w 1518699"/>
                <a:gd name="connsiteY1" fmla="*/ 699715 h 738853"/>
                <a:gd name="connsiteX2" fmla="*/ 1518699 w 1518699"/>
                <a:gd name="connsiteY2" fmla="*/ 588396 h 738853"/>
                <a:gd name="connsiteX0" fmla="*/ 0 w 1518699"/>
                <a:gd name="connsiteY0" fmla="*/ 0 h 778974"/>
                <a:gd name="connsiteX1" fmla="*/ 580445 w 1518699"/>
                <a:gd name="connsiteY1" fmla="*/ 747422 h 778974"/>
                <a:gd name="connsiteX2" fmla="*/ 1518699 w 1518699"/>
                <a:gd name="connsiteY2" fmla="*/ 588396 h 778974"/>
              </a:gdLst>
              <a:ahLst/>
              <a:cxnLst>
                <a:cxn ang="0">
                  <a:pos x="connsiteX0" y="connsiteY0"/>
                </a:cxn>
                <a:cxn ang="0">
                  <a:pos x="connsiteX1" y="connsiteY1"/>
                </a:cxn>
                <a:cxn ang="0">
                  <a:pos x="connsiteX2" y="connsiteY2"/>
                </a:cxn>
              </a:cxnLst>
              <a:rect l="l" t="t" r="r" b="b"/>
              <a:pathLst>
                <a:path w="1518699" h="778974">
                  <a:moveTo>
                    <a:pt x="0" y="0"/>
                  </a:moveTo>
                  <a:cubicBezTo>
                    <a:pt x="203421" y="300824"/>
                    <a:pt x="327329" y="649356"/>
                    <a:pt x="580445" y="747422"/>
                  </a:cubicBezTo>
                  <a:cubicBezTo>
                    <a:pt x="833561" y="845488"/>
                    <a:pt x="1215886" y="693088"/>
                    <a:pt x="1518699" y="588396"/>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nvGrpSpPr>
            <p:cNvPr id="12" name="Group 11"/>
            <p:cNvGrpSpPr/>
            <p:nvPr/>
          </p:nvGrpSpPr>
          <p:grpSpPr>
            <a:xfrm>
              <a:off x="5346181" y="2889306"/>
              <a:ext cx="838642" cy="842285"/>
              <a:chOff x="4603328" y="799805"/>
              <a:chExt cx="838642" cy="842285"/>
            </a:xfrm>
          </p:grpSpPr>
          <p:sp>
            <p:nvSpPr>
              <p:cNvPr id="62" name="TextBox 61"/>
              <p:cNvSpPr txBox="1"/>
              <p:nvPr/>
            </p:nvSpPr>
            <p:spPr>
              <a:xfrm>
                <a:off x="4603328" y="1370855"/>
                <a:ext cx="83864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dirty="0" err="1">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pkt</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TextBox 65"/>
              <p:cNvSpPr txBox="1"/>
              <p:nvPr/>
            </p:nvSpPr>
            <p:spPr>
              <a:xfrm>
                <a:off x="4603328" y="1079427"/>
                <a:ext cx="83864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b="1" dirty="0">
                    <a:solidFill>
                      <a:srgbClr val="00B050"/>
                    </a:solidFill>
                    <a:latin typeface="Verdana" panose="020B0604030504040204" pitchFamily="34" charset="0"/>
                    <a:ea typeface="Verdana" panose="020B0604030504040204" pitchFamily="34" charset="0"/>
                    <a:cs typeface="Verdana" panose="020B0604030504040204" pitchFamily="34" charset="0"/>
                  </a:rPr>
                  <a:t>16007</a:t>
                </a:r>
                <a:endParaRPr lang="fr-FR" sz="1425"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4603328" y="799805"/>
                <a:ext cx="83864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b="1" dirty="0">
                    <a:solidFill>
                      <a:srgbClr val="00B050"/>
                    </a:solidFill>
                    <a:latin typeface="Verdana" panose="020B0604030504040204" pitchFamily="34" charset="0"/>
                    <a:ea typeface="Verdana" panose="020B0604030504040204" pitchFamily="34" charset="0"/>
                    <a:cs typeface="Verdana" panose="020B0604030504040204" pitchFamily="34" charset="0"/>
                  </a:rPr>
                  <a:t>16005</a:t>
                </a:r>
                <a:endParaRPr lang="fr-FR" sz="1425"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48" name="Group 47"/>
          <p:cNvGrpSpPr/>
          <p:nvPr/>
        </p:nvGrpSpPr>
        <p:grpSpPr>
          <a:xfrm>
            <a:off x="4527105" y="1231335"/>
            <a:ext cx="3717442" cy="1163944"/>
            <a:chOff x="4527093" y="588397"/>
            <a:chExt cx="3718410" cy="1163944"/>
          </a:xfrm>
        </p:grpSpPr>
        <p:grpSp>
          <p:nvGrpSpPr>
            <p:cNvPr id="50" name="Group 49"/>
            <p:cNvGrpSpPr/>
            <p:nvPr/>
          </p:nvGrpSpPr>
          <p:grpSpPr>
            <a:xfrm>
              <a:off x="4527093" y="1087378"/>
              <a:ext cx="991112" cy="554712"/>
              <a:chOff x="7261862" y="1569434"/>
              <a:chExt cx="991112" cy="554712"/>
            </a:xfrm>
          </p:grpSpPr>
          <p:sp>
            <p:nvSpPr>
              <p:cNvPr id="53" name="TextBox 52"/>
              <p:cNvSpPr txBox="1"/>
              <p:nvPr/>
            </p:nvSpPr>
            <p:spPr>
              <a:xfrm>
                <a:off x="7261862" y="1852911"/>
                <a:ext cx="99111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dirty="0" err="1">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pkt</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TextBox 53"/>
              <p:cNvSpPr txBox="1"/>
              <p:nvPr/>
            </p:nvSpPr>
            <p:spPr>
              <a:xfrm>
                <a:off x="7261862" y="1569434"/>
                <a:ext cx="99111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b="1" dirty="0">
                    <a:solidFill>
                      <a:srgbClr val="00B050"/>
                    </a:solidFill>
                    <a:latin typeface="Verdana" panose="020B0604030504040204" pitchFamily="34" charset="0"/>
                    <a:ea typeface="Verdana" panose="020B0604030504040204" pitchFamily="34" charset="0"/>
                    <a:cs typeface="Verdana" panose="020B0604030504040204" pitchFamily="34" charset="0"/>
                  </a:rPr>
                  <a:t>16007</a:t>
                </a:r>
                <a:endParaRPr lang="fr-FR" sz="1425"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1" name="Freeform 50"/>
            <p:cNvSpPr/>
            <p:nvPr/>
          </p:nvSpPr>
          <p:spPr>
            <a:xfrm>
              <a:off x="5287617" y="588397"/>
              <a:ext cx="2957886" cy="1163944"/>
            </a:xfrm>
            <a:custGeom>
              <a:avLst/>
              <a:gdLst>
                <a:gd name="connsiteX0" fmla="*/ 0 w 2957886"/>
                <a:gd name="connsiteY0" fmla="*/ 1144987 h 1163944"/>
                <a:gd name="connsiteX1" fmla="*/ 310101 w 2957886"/>
                <a:gd name="connsiteY1" fmla="*/ 1065474 h 1163944"/>
                <a:gd name="connsiteX2" fmla="*/ 1025719 w 2957886"/>
                <a:gd name="connsiteY2" fmla="*/ 381662 h 1163944"/>
                <a:gd name="connsiteX3" fmla="*/ 1916265 w 2957886"/>
                <a:gd name="connsiteY3" fmla="*/ 357808 h 1163944"/>
                <a:gd name="connsiteX4" fmla="*/ 2401294 w 2957886"/>
                <a:gd name="connsiteY4" fmla="*/ 174928 h 1163944"/>
                <a:gd name="connsiteX5" fmla="*/ 2552369 w 2957886"/>
                <a:gd name="connsiteY5" fmla="*/ 47707 h 1163944"/>
                <a:gd name="connsiteX6" fmla="*/ 2957886 w 2957886"/>
                <a:gd name="connsiteY6" fmla="*/ 0 h 116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886" h="1163944">
                  <a:moveTo>
                    <a:pt x="0" y="1144987"/>
                  </a:moveTo>
                  <a:cubicBezTo>
                    <a:pt x="69574" y="1168841"/>
                    <a:pt x="139148" y="1192695"/>
                    <a:pt x="310101" y="1065474"/>
                  </a:cubicBezTo>
                  <a:cubicBezTo>
                    <a:pt x="481054" y="938253"/>
                    <a:pt x="758025" y="499606"/>
                    <a:pt x="1025719" y="381662"/>
                  </a:cubicBezTo>
                  <a:cubicBezTo>
                    <a:pt x="1293413" y="263718"/>
                    <a:pt x="1687003" y="392264"/>
                    <a:pt x="1916265" y="357808"/>
                  </a:cubicBezTo>
                  <a:cubicBezTo>
                    <a:pt x="2145527" y="323352"/>
                    <a:pt x="2295277" y="226611"/>
                    <a:pt x="2401294" y="174928"/>
                  </a:cubicBezTo>
                  <a:cubicBezTo>
                    <a:pt x="2507311" y="123245"/>
                    <a:pt x="2459604" y="76862"/>
                    <a:pt x="2552369" y="47707"/>
                  </a:cubicBezTo>
                  <a:cubicBezTo>
                    <a:pt x="2645134" y="18552"/>
                    <a:pt x="2801510" y="9276"/>
                    <a:pt x="2957886" y="0"/>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grpSp>
        <p:nvGrpSpPr>
          <p:cNvPr id="20" name="Group 19"/>
          <p:cNvGrpSpPr/>
          <p:nvPr/>
        </p:nvGrpSpPr>
        <p:grpSpPr>
          <a:xfrm>
            <a:off x="7266791" y="1415665"/>
            <a:ext cx="1303676" cy="1893143"/>
            <a:chOff x="7267492" y="772727"/>
            <a:chExt cx="1304015" cy="1893142"/>
          </a:xfrm>
        </p:grpSpPr>
        <p:sp>
          <p:nvSpPr>
            <p:cNvPr id="19" name="Freeform 18"/>
            <p:cNvSpPr/>
            <p:nvPr/>
          </p:nvSpPr>
          <p:spPr>
            <a:xfrm>
              <a:off x="7267492" y="772727"/>
              <a:ext cx="962108" cy="1692177"/>
            </a:xfrm>
            <a:custGeom>
              <a:avLst/>
              <a:gdLst>
                <a:gd name="connsiteX0" fmla="*/ 0 w 962108"/>
                <a:gd name="connsiteY0" fmla="*/ 1692177 h 1692177"/>
                <a:gd name="connsiteX1" fmla="*/ 270345 w 962108"/>
                <a:gd name="connsiteY1" fmla="*/ 1246904 h 1692177"/>
                <a:gd name="connsiteX2" fmla="*/ 588397 w 962108"/>
                <a:gd name="connsiteY2" fmla="*/ 968609 h 1692177"/>
                <a:gd name="connsiteX3" fmla="*/ 87465 w 962108"/>
                <a:gd name="connsiteY3" fmla="*/ 404066 h 1692177"/>
                <a:gd name="connsiteX4" fmla="*/ 620202 w 962108"/>
                <a:gd name="connsiteY4" fmla="*/ 54209 h 1692177"/>
                <a:gd name="connsiteX5" fmla="*/ 962108 w 962108"/>
                <a:gd name="connsiteY5" fmla="*/ 6501 h 169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108" h="1692177">
                  <a:moveTo>
                    <a:pt x="0" y="1692177"/>
                  </a:moveTo>
                  <a:cubicBezTo>
                    <a:pt x="86139" y="1529838"/>
                    <a:pt x="172279" y="1367499"/>
                    <a:pt x="270345" y="1246904"/>
                  </a:cubicBezTo>
                  <a:cubicBezTo>
                    <a:pt x="368411" y="1126309"/>
                    <a:pt x="618877" y="1109082"/>
                    <a:pt x="588397" y="968609"/>
                  </a:cubicBezTo>
                  <a:cubicBezTo>
                    <a:pt x="557917" y="828136"/>
                    <a:pt x="82164" y="556466"/>
                    <a:pt x="87465" y="404066"/>
                  </a:cubicBezTo>
                  <a:cubicBezTo>
                    <a:pt x="92766" y="251666"/>
                    <a:pt x="474428" y="120470"/>
                    <a:pt x="620202" y="54209"/>
                  </a:cubicBezTo>
                  <a:cubicBezTo>
                    <a:pt x="765976" y="-12052"/>
                    <a:pt x="864042" y="-2776"/>
                    <a:pt x="962108" y="6501"/>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nvGrpSpPr>
            <p:cNvPr id="55" name="Group 54"/>
            <p:cNvGrpSpPr/>
            <p:nvPr/>
          </p:nvGrpSpPr>
          <p:grpSpPr>
            <a:xfrm>
              <a:off x="7698475" y="2103206"/>
              <a:ext cx="873032" cy="562663"/>
              <a:chOff x="7298687" y="2521672"/>
              <a:chExt cx="873032" cy="562663"/>
            </a:xfrm>
          </p:grpSpPr>
          <p:sp>
            <p:nvSpPr>
              <p:cNvPr id="56" name="TextBox 55"/>
              <p:cNvSpPr txBox="1"/>
              <p:nvPr/>
            </p:nvSpPr>
            <p:spPr>
              <a:xfrm>
                <a:off x="7298687" y="2813100"/>
                <a:ext cx="87303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dirty="0" err="1">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pkt</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p:cNvSpPr txBox="1"/>
              <p:nvPr/>
            </p:nvSpPr>
            <p:spPr>
              <a:xfrm>
                <a:off x="7298687" y="2521672"/>
                <a:ext cx="873032" cy="271235"/>
              </a:xfrm>
              <a:prstGeom prst="rect">
                <a:avLst/>
              </a:prstGeom>
              <a:noFill/>
              <a:ln>
                <a:solidFill>
                  <a:schemeClr val="accent1"/>
                </a:solidFill>
              </a:ln>
            </p:spPr>
            <p:txBody>
              <a:bodyPr wrap="square" lIns="51442" tIns="25721" rIns="51442" bIns="25721" rtlCol="0">
                <a:spAutoFit/>
              </a:bodyPr>
              <a:lstStyle/>
              <a:p>
                <a:pPr algn="ctr" defTabSz="457063" fontAlgn="auto">
                  <a:spcBef>
                    <a:spcPts val="0"/>
                  </a:spcBef>
                  <a:spcAft>
                    <a:spcPts val="0"/>
                  </a:spcAft>
                </a:pPr>
                <a:r>
                  <a:rPr lang="en-US" sz="1425" b="1" dirty="0">
                    <a:solidFill>
                      <a:srgbClr val="00B050"/>
                    </a:solidFill>
                    <a:latin typeface="Verdana" panose="020B0604030504040204" pitchFamily="34" charset="0"/>
                    <a:ea typeface="Verdana" panose="020B0604030504040204" pitchFamily="34" charset="0"/>
                    <a:cs typeface="Verdana" panose="020B0604030504040204" pitchFamily="34" charset="0"/>
                  </a:rPr>
                  <a:t>16007</a:t>
                </a:r>
                <a:endParaRPr lang="fr-FR" sz="1425"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grpSp>
      </p:grpSp>
    </p:spTree>
    <p:extLst>
      <p:ext uri="{BB962C8B-B14F-4D97-AF65-F5344CB8AC3E}">
        <p14:creationId xmlns:p14="http://schemas.microsoft.com/office/powerpoint/2010/main" val="206257815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6273137" y="4846638"/>
            <a:ext cx="2615298" cy="226294"/>
          </a:xfrm>
          <a:prstGeom prst="rect">
            <a:avLst/>
          </a:prstGeom>
          <a:solidFill>
            <a:schemeClr val="bg1"/>
          </a:solidFill>
          <a:ln w="38100">
            <a:no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dirty="0">
              <a:solidFill>
                <a:srgbClr val="FFFFFF"/>
              </a:solidFill>
            </a:endParaRPr>
          </a:p>
        </p:txBody>
      </p:sp>
      <p:sp>
        <p:nvSpPr>
          <p:cNvPr id="105" name="Freeform 104"/>
          <p:cNvSpPr/>
          <p:nvPr/>
        </p:nvSpPr>
        <p:spPr>
          <a:xfrm>
            <a:off x="4605170" y="2178888"/>
            <a:ext cx="1209016" cy="1908311"/>
          </a:xfrm>
          <a:custGeom>
            <a:avLst/>
            <a:gdLst>
              <a:gd name="connsiteX0" fmla="*/ 0 w 3006247"/>
              <a:gd name="connsiteY0" fmla="*/ 1106755 h 1118405"/>
              <a:gd name="connsiteX1" fmla="*/ 2679987 w 3006247"/>
              <a:gd name="connsiteY1" fmla="*/ 0 h 1118405"/>
              <a:gd name="connsiteX2" fmla="*/ 3006247 w 3006247"/>
              <a:gd name="connsiteY2" fmla="*/ 1118405 h 1118405"/>
              <a:gd name="connsiteX3" fmla="*/ 0 w 3006247"/>
              <a:gd name="connsiteY3" fmla="*/ 1106755 h 1118405"/>
              <a:gd name="connsiteX0" fmla="*/ 0 w 3006247"/>
              <a:gd name="connsiteY0" fmla="*/ 1118405 h 1130055"/>
              <a:gd name="connsiteX1" fmla="*/ 1526427 w 3006247"/>
              <a:gd name="connsiteY1" fmla="*/ 0 h 1130055"/>
              <a:gd name="connsiteX2" fmla="*/ 3006247 w 3006247"/>
              <a:gd name="connsiteY2" fmla="*/ 1130055 h 1130055"/>
              <a:gd name="connsiteX3" fmla="*/ 0 w 3006247"/>
              <a:gd name="connsiteY3" fmla="*/ 1118405 h 1130055"/>
              <a:gd name="connsiteX0" fmla="*/ 0 w 3006247"/>
              <a:gd name="connsiteY0" fmla="*/ 1107066 h 1118716"/>
              <a:gd name="connsiteX1" fmla="*/ 1288295 w 3006247"/>
              <a:gd name="connsiteY1" fmla="*/ 0 h 1118716"/>
              <a:gd name="connsiteX2" fmla="*/ 3006247 w 3006247"/>
              <a:gd name="connsiteY2" fmla="*/ 1118716 h 1118716"/>
              <a:gd name="connsiteX3" fmla="*/ 0 w 3006247"/>
              <a:gd name="connsiteY3" fmla="*/ 1107066 h 1118716"/>
              <a:gd name="connsiteX0" fmla="*/ 0 w 3006247"/>
              <a:gd name="connsiteY0" fmla="*/ 294446 h 306096"/>
              <a:gd name="connsiteX1" fmla="*/ 1363786 w 3006247"/>
              <a:gd name="connsiteY1" fmla="*/ 0 h 306096"/>
              <a:gd name="connsiteX2" fmla="*/ 3006247 w 3006247"/>
              <a:gd name="connsiteY2" fmla="*/ 306096 h 306096"/>
              <a:gd name="connsiteX3" fmla="*/ 0 w 3006247"/>
              <a:gd name="connsiteY3" fmla="*/ 294446 h 306096"/>
              <a:gd name="connsiteX0" fmla="*/ 0 w 3006247"/>
              <a:gd name="connsiteY0" fmla="*/ 332147 h 343797"/>
              <a:gd name="connsiteX1" fmla="*/ 1288296 w 3006247"/>
              <a:gd name="connsiteY1" fmla="*/ 0 h 343797"/>
              <a:gd name="connsiteX2" fmla="*/ 3006247 w 3006247"/>
              <a:gd name="connsiteY2" fmla="*/ 343797 h 343797"/>
              <a:gd name="connsiteX3" fmla="*/ 0 w 3006247"/>
              <a:gd name="connsiteY3" fmla="*/ 332147 h 343797"/>
              <a:gd name="connsiteX0" fmla="*/ 0 w 3006247"/>
              <a:gd name="connsiteY0" fmla="*/ 332147 h 343797"/>
              <a:gd name="connsiteX1" fmla="*/ 1288296 w 3006247"/>
              <a:gd name="connsiteY1" fmla="*/ 0 h 343797"/>
              <a:gd name="connsiteX2" fmla="*/ 3006247 w 3006247"/>
              <a:gd name="connsiteY2" fmla="*/ 343797 h 343797"/>
              <a:gd name="connsiteX3" fmla="*/ 0 w 3006247"/>
              <a:gd name="connsiteY3" fmla="*/ 332147 h 343797"/>
              <a:gd name="connsiteX0" fmla="*/ 0 w 3006247"/>
              <a:gd name="connsiteY0" fmla="*/ 332147 h 343797"/>
              <a:gd name="connsiteX1" fmla="*/ 1288296 w 3006247"/>
              <a:gd name="connsiteY1" fmla="*/ 0 h 343797"/>
              <a:gd name="connsiteX2" fmla="*/ 3006247 w 3006247"/>
              <a:gd name="connsiteY2" fmla="*/ 343797 h 343797"/>
              <a:gd name="connsiteX3" fmla="*/ 0 w 3006247"/>
              <a:gd name="connsiteY3" fmla="*/ 332147 h 343797"/>
              <a:gd name="connsiteX0" fmla="*/ 0 w 3006247"/>
              <a:gd name="connsiteY0" fmla="*/ 322192 h 333842"/>
              <a:gd name="connsiteX1" fmla="*/ 968887 w 3006247"/>
              <a:gd name="connsiteY1" fmla="*/ 0 h 333842"/>
              <a:gd name="connsiteX2" fmla="*/ 3006247 w 3006247"/>
              <a:gd name="connsiteY2" fmla="*/ 333842 h 333842"/>
              <a:gd name="connsiteX3" fmla="*/ 0 w 3006247"/>
              <a:gd name="connsiteY3" fmla="*/ 322192 h 333842"/>
              <a:gd name="connsiteX0" fmla="*/ 0 w 3006247"/>
              <a:gd name="connsiteY0" fmla="*/ 322192 h 333842"/>
              <a:gd name="connsiteX1" fmla="*/ 968887 w 3006247"/>
              <a:gd name="connsiteY1" fmla="*/ 0 h 333842"/>
              <a:gd name="connsiteX2" fmla="*/ 3006247 w 3006247"/>
              <a:gd name="connsiteY2" fmla="*/ 333842 h 333842"/>
              <a:gd name="connsiteX3" fmla="*/ 0 w 3006247"/>
              <a:gd name="connsiteY3" fmla="*/ 322192 h 333842"/>
              <a:gd name="connsiteX0" fmla="*/ 0 w 3622455"/>
              <a:gd name="connsiteY0" fmla="*/ 295133 h 306783"/>
              <a:gd name="connsiteX1" fmla="*/ 3525112 w 3622455"/>
              <a:gd name="connsiteY1" fmla="*/ 0 h 306783"/>
              <a:gd name="connsiteX2" fmla="*/ 3006247 w 3622455"/>
              <a:gd name="connsiteY2" fmla="*/ 306783 h 306783"/>
              <a:gd name="connsiteX3" fmla="*/ 0 w 3622455"/>
              <a:gd name="connsiteY3" fmla="*/ 295133 h 306783"/>
              <a:gd name="connsiteX0" fmla="*/ 0 w 3622455"/>
              <a:gd name="connsiteY0" fmla="*/ 295133 h 306783"/>
              <a:gd name="connsiteX1" fmla="*/ 3525112 w 3622455"/>
              <a:gd name="connsiteY1" fmla="*/ 0 h 306783"/>
              <a:gd name="connsiteX2" fmla="*/ 3006247 w 3622455"/>
              <a:gd name="connsiteY2" fmla="*/ 306783 h 306783"/>
              <a:gd name="connsiteX3" fmla="*/ 0 w 3622455"/>
              <a:gd name="connsiteY3" fmla="*/ 295133 h 306783"/>
              <a:gd name="connsiteX0" fmla="*/ 0 w 3525112"/>
              <a:gd name="connsiteY0" fmla="*/ 295133 h 306783"/>
              <a:gd name="connsiteX1" fmla="*/ 3525112 w 3525112"/>
              <a:gd name="connsiteY1" fmla="*/ 0 h 306783"/>
              <a:gd name="connsiteX2" fmla="*/ 3006247 w 3525112"/>
              <a:gd name="connsiteY2" fmla="*/ 306783 h 306783"/>
              <a:gd name="connsiteX3" fmla="*/ 0 w 3525112"/>
              <a:gd name="connsiteY3" fmla="*/ 295133 h 306783"/>
              <a:gd name="connsiteX0" fmla="*/ 0 w 3525112"/>
              <a:gd name="connsiteY0" fmla="*/ 303150 h 306783"/>
              <a:gd name="connsiteX1" fmla="*/ 3525112 w 3525112"/>
              <a:gd name="connsiteY1" fmla="*/ 0 h 306783"/>
              <a:gd name="connsiteX2" fmla="*/ 3006247 w 3525112"/>
              <a:gd name="connsiteY2" fmla="*/ 306783 h 306783"/>
              <a:gd name="connsiteX3" fmla="*/ 0 w 3525112"/>
              <a:gd name="connsiteY3" fmla="*/ 303150 h 306783"/>
            </a:gdLst>
            <a:ahLst/>
            <a:cxnLst>
              <a:cxn ang="0">
                <a:pos x="connsiteX0" y="connsiteY0"/>
              </a:cxn>
              <a:cxn ang="0">
                <a:pos x="connsiteX1" y="connsiteY1"/>
              </a:cxn>
              <a:cxn ang="0">
                <a:pos x="connsiteX2" y="connsiteY2"/>
              </a:cxn>
              <a:cxn ang="0">
                <a:pos x="connsiteX3" y="connsiteY3"/>
              </a:cxn>
            </a:cxnLst>
            <a:rect l="l" t="t" r="r" b="b"/>
            <a:pathLst>
              <a:path w="3525112" h="306783">
                <a:moveTo>
                  <a:pt x="0" y="303150"/>
                </a:moveTo>
                <a:cubicBezTo>
                  <a:pt x="429432" y="192434"/>
                  <a:pt x="1252049" y="247029"/>
                  <a:pt x="3525112" y="0"/>
                </a:cubicBezTo>
                <a:cubicBezTo>
                  <a:pt x="2692813" y="225406"/>
                  <a:pt x="2433597" y="192184"/>
                  <a:pt x="3006247" y="306783"/>
                </a:cubicBezTo>
                <a:lnTo>
                  <a:pt x="0" y="303150"/>
                </a:lnTo>
                <a:close/>
              </a:path>
            </a:pathLst>
          </a:custGeom>
          <a:solidFill>
            <a:srgbClr val="D7F2F2">
              <a:alpha val="8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en-US" dirty="0">
              <a:solidFill>
                <a:srgbClr val="FFFFFF"/>
              </a:solidFill>
            </a:endParaRPr>
          </a:p>
        </p:txBody>
      </p:sp>
      <p:sp>
        <p:nvSpPr>
          <p:cNvPr id="3" name="Content Placeholder 2"/>
          <p:cNvSpPr>
            <a:spLocks noGrp="1"/>
          </p:cNvSpPr>
          <p:nvPr>
            <p:ph type="body" sz="quarter" idx="10"/>
          </p:nvPr>
        </p:nvSpPr>
        <p:spPr>
          <a:xfrm>
            <a:off x="438848" y="1080314"/>
            <a:ext cx="4072784" cy="3083094"/>
          </a:xfrm>
        </p:spPr>
        <p:txBody>
          <a:bodyPr/>
          <a:lstStyle/>
          <a:p>
            <a:r>
              <a:rPr lang="en-US" dirty="0" smtClean="0"/>
              <a:t>SRTE uses a </a:t>
            </a:r>
            <a:r>
              <a:rPr lang="en-US" dirty="0" smtClean="0">
                <a:solidFill>
                  <a:schemeClr val="tx2"/>
                </a:solidFill>
              </a:rPr>
              <a:t>“Policy” (SID-list) </a:t>
            </a:r>
            <a:r>
              <a:rPr lang="en-US" dirty="0" smtClean="0"/>
              <a:t>to steer traffic through the network</a:t>
            </a:r>
          </a:p>
          <a:p>
            <a:r>
              <a:rPr lang="en-US" dirty="0">
                <a:solidFill>
                  <a:schemeClr val="tx2"/>
                </a:solidFill>
              </a:rPr>
              <a:t>Policy </a:t>
            </a:r>
            <a:r>
              <a:rPr lang="en-US" dirty="0" smtClean="0">
                <a:solidFill>
                  <a:schemeClr val="tx2"/>
                </a:solidFill>
              </a:rPr>
              <a:t>path can </a:t>
            </a:r>
            <a:r>
              <a:rPr lang="en-US" dirty="0">
                <a:solidFill>
                  <a:schemeClr val="tx2"/>
                </a:solidFill>
              </a:rPr>
              <a:t>be computed </a:t>
            </a:r>
            <a:r>
              <a:rPr lang="en-US" dirty="0" smtClean="0">
                <a:solidFill>
                  <a:schemeClr val="tx2"/>
                </a:solidFill>
              </a:rPr>
              <a:t>by router or controller</a:t>
            </a:r>
          </a:p>
          <a:p>
            <a:r>
              <a:rPr lang="en-US" dirty="0" smtClean="0"/>
              <a:t>SID list pushed by head-end</a:t>
            </a:r>
          </a:p>
          <a:p>
            <a:r>
              <a:rPr lang="en-US" dirty="0" smtClean="0"/>
              <a:t>Rest </a:t>
            </a:r>
            <a:r>
              <a:rPr lang="en-US" dirty="0"/>
              <a:t>of </a:t>
            </a:r>
            <a:r>
              <a:rPr lang="en-US" dirty="0" smtClean="0"/>
              <a:t>network </a:t>
            </a:r>
            <a:r>
              <a:rPr lang="en-US" dirty="0"/>
              <a:t>executes </a:t>
            </a:r>
            <a:r>
              <a:rPr lang="en-US" dirty="0" smtClean="0"/>
              <a:t>instructions </a:t>
            </a:r>
            <a:r>
              <a:rPr lang="en-US" dirty="0"/>
              <a:t>embedded in the SID </a:t>
            </a:r>
            <a:r>
              <a:rPr lang="en-US" dirty="0" smtClean="0"/>
              <a:t>list</a:t>
            </a:r>
            <a:endParaRPr lang="en-US" dirty="0"/>
          </a:p>
        </p:txBody>
      </p:sp>
      <p:sp>
        <p:nvSpPr>
          <p:cNvPr id="2" name="Title 1"/>
          <p:cNvSpPr>
            <a:spLocks noGrp="1"/>
          </p:cNvSpPr>
          <p:nvPr>
            <p:ph type="title"/>
          </p:nvPr>
        </p:nvSpPr>
        <p:spPr>
          <a:xfrm>
            <a:off x="438848" y="134448"/>
            <a:ext cx="8557690" cy="731837"/>
          </a:xfrm>
        </p:spPr>
        <p:txBody>
          <a:bodyPr/>
          <a:lstStyle/>
          <a:p>
            <a:r>
              <a:rPr lang="en-US" dirty="0" smtClean="0"/>
              <a:t>SR-TE Example - Steering Traffic with ECMP</a:t>
            </a:r>
            <a:endParaRPr lang="en-US" dirty="0"/>
          </a:p>
        </p:txBody>
      </p:sp>
      <p:grpSp>
        <p:nvGrpSpPr>
          <p:cNvPr id="58" name="Group 57"/>
          <p:cNvGrpSpPr/>
          <p:nvPr/>
        </p:nvGrpSpPr>
        <p:grpSpPr>
          <a:xfrm>
            <a:off x="7000646" y="1162743"/>
            <a:ext cx="318284" cy="318367"/>
            <a:chOff x="4460682" y="1494845"/>
            <a:chExt cx="365760" cy="365760"/>
          </a:xfrm>
        </p:grpSpPr>
        <p:sp>
          <p:nvSpPr>
            <p:cNvPr id="94" name="Oval 93"/>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5" name="TextBox 94"/>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2</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59" name="Group 58"/>
          <p:cNvGrpSpPr/>
          <p:nvPr/>
        </p:nvGrpSpPr>
        <p:grpSpPr>
          <a:xfrm>
            <a:off x="6367343" y="2300532"/>
            <a:ext cx="318284" cy="318367"/>
            <a:chOff x="4460682" y="1494845"/>
            <a:chExt cx="365760" cy="365760"/>
          </a:xfrm>
        </p:grpSpPr>
        <p:sp>
          <p:nvSpPr>
            <p:cNvPr id="92" name="Oval 91"/>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3" name="TextBox 92"/>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4</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60" name="Straight Connector 59"/>
          <p:cNvCxnSpPr>
            <a:stCxn id="90" idx="7"/>
            <a:endCxn id="94" idx="2"/>
          </p:cNvCxnSpPr>
          <p:nvPr/>
        </p:nvCxnSpPr>
        <p:spPr>
          <a:xfrm flipV="1">
            <a:off x="6005710" y="1321927"/>
            <a:ext cx="994935" cy="60254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94" idx="6"/>
            <a:endCxn id="86" idx="0"/>
          </p:cNvCxnSpPr>
          <p:nvPr/>
        </p:nvCxnSpPr>
        <p:spPr>
          <a:xfrm>
            <a:off x="7318929" y="1321927"/>
            <a:ext cx="1107467" cy="5902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98" idx="0"/>
            <a:endCxn id="97" idx="1"/>
          </p:cNvCxnSpPr>
          <p:nvPr/>
        </p:nvCxnSpPr>
        <p:spPr>
          <a:xfrm>
            <a:off x="5990423" y="2116379"/>
            <a:ext cx="416555" cy="27878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92" idx="6"/>
            <a:endCxn id="89" idx="1"/>
          </p:cNvCxnSpPr>
          <p:nvPr/>
        </p:nvCxnSpPr>
        <p:spPr>
          <a:xfrm flipV="1">
            <a:off x="6685627" y="2132164"/>
            <a:ext cx="315020" cy="327552"/>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5734039" y="1877844"/>
            <a:ext cx="318284" cy="318367"/>
            <a:chOff x="5890315" y="3204376"/>
            <a:chExt cx="365760" cy="365760"/>
          </a:xfrm>
        </p:grpSpPr>
        <p:sp>
          <p:nvSpPr>
            <p:cNvPr id="90" name="Oval 89"/>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1" name="TextBox 90"/>
            <p:cNvSpPr txBox="1"/>
            <p:nvPr/>
          </p:nvSpPr>
          <p:spPr>
            <a:xfrm>
              <a:off x="5890315" y="3244904"/>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5" name="Group 64"/>
          <p:cNvGrpSpPr/>
          <p:nvPr/>
        </p:nvGrpSpPr>
        <p:grpSpPr>
          <a:xfrm>
            <a:off x="7000647" y="1984352"/>
            <a:ext cx="318284" cy="318367"/>
            <a:chOff x="4460682" y="1494845"/>
            <a:chExt cx="365760" cy="365760"/>
          </a:xfrm>
        </p:grpSpPr>
        <p:sp>
          <p:nvSpPr>
            <p:cNvPr id="88" name="Oval 87"/>
            <p:cNvSpPr/>
            <p:nvPr/>
          </p:nvSpPr>
          <p:spPr>
            <a:xfrm>
              <a:off x="4460682" y="1494845"/>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89" name="TextBox 88"/>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5</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6" name="Group 65"/>
          <p:cNvGrpSpPr/>
          <p:nvPr/>
        </p:nvGrpSpPr>
        <p:grpSpPr>
          <a:xfrm>
            <a:off x="8267254" y="1912208"/>
            <a:ext cx="318284" cy="318367"/>
            <a:chOff x="4460682" y="1494845"/>
            <a:chExt cx="365760" cy="365760"/>
          </a:xfrm>
        </p:grpSpPr>
        <p:sp>
          <p:nvSpPr>
            <p:cNvPr id="86" name="Oval 85"/>
            <p:cNvSpPr/>
            <p:nvPr/>
          </p:nvSpPr>
          <p:spPr>
            <a:xfrm>
              <a:off x="4460682" y="1494845"/>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87" name="TextBox 86"/>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3</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67" name="Straight Connector 66"/>
          <p:cNvCxnSpPr>
            <a:stCxn id="83" idx="3"/>
            <a:endCxn id="86" idx="4"/>
          </p:cNvCxnSpPr>
          <p:nvPr/>
        </p:nvCxnSpPr>
        <p:spPr>
          <a:xfrm flipV="1">
            <a:off x="7952235" y="2230575"/>
            <a:ext cx="474161" cy="217769"/>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7000646" y="2631973"/>
            <a:ext cx="318284" cy="318367"/>
            <a:chOff x="4460682" y="1494845"/>
            <a:chExt cx="365760" cy="365760"/>
          </a:xfrm>
        </p:grpSpPr>
        <p:sp>
          <p:nvSpPr>
            <p:cNvPr id="84" name="Oval 83"/>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85" name="TextBox 84"/>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6</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9" name="Group 68"/>
          <p:cNvGrpSpPr/>
          <p:nvPr/>
        </p:nvGrpSpPr>
        <p:grpSpPr>
          <a:xfrm>
            <a:off x="7633951" y="2300532"/>
            <a:ext cx="318284" cy="318367"/>
            <a:chOff x="4460682" y="1494845"/>
            <a:chExt cx="365760" cy="365760"/>
          </a:xfrm>
        </p:grpSpPr>
        <p:sp>
          <p:nvSpPr>
            <p:cNvPr id="82" name="Oval 81"/>
            <p:cNvSpPr/>
            <p:nvPr/>
          </p:nvSpPr>
          <p:spPr>
            <a:xfrm>
              <a:off x="4460682" y="1494845"/>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83" name="TextBox 82"/>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7</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70" name="Straight Connector 69"/>
          <p:cNvCxnSpPr>
            <a:stCxn id="92" idx="6"/>
            <a:endCxn id="84" idx="2"/>
          </p:cNvCxnSpPr>
          <p:nvPr/>
        </p:nvCxnSpPr>
        <p:spPr>
          <a:xfrm>
            <a:off x="6685627" y="2459716"/>
            <a:ext cx="315019" cy="33144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82" idx="2"/>
            <a:endCxn id="88" idx="6"/>
          </p:cNvCxnSpPr>
          <p:nvPr/>
        </p:nvCxnSpPr>
        <p:spPr>
          <a:xfrm flipH="1" flipV="1">
            <a:off x="7318930" y="2143536"/>
            <a:ext cx="315020" cy="31618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82" idx="2"/>
            <a:endCxn id="84" idx="6"/>
          </p:cNvCxnSpPr>
          <p:nvPr/>
        </p:nvCxnSpPr>
        <p:spPr>
          <a:xfrm flipH="1">
            <a:off x="7318929" y="2459716"/>
            <a:ext cx="315021" cy="33144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5734039" y="3309508"/>
            <a:ext cx="318284" cy="318367"/>
            <a:chOff x="4460682" y="1494845"/>
            <a:chExt cx="365760" cy="365760"/>
          </a:xfrm>
        </p:grpSpPr>
        <p:sp>
          <p:nvSpPr>
            <p:cNvPr id="80" name="Oval 79"/>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81" name="TextBox 80"/>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8</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74" name="Straight Connector 73"/>
          <p:cNvCxnSpPr>
            <a:stCxn id="90" idx="4"/>
            <a:endCxn id="80" idx="0"/>
          </p:cNvCxnSpPr>
          <p:nvPr/>
        </p:nvCxnSpPr>
        <p:spPr>
          <a:xfrm>
            <a:off x="5893181" y="2196211"/>
            <a:ext cx="0" cy="1113297"/>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80" idx="6"/>
            <a:endCxn id="78" idx="2"/>
          </p:cNvCxnSpPr>
          <p:nvPr/>
        </p:nvCxnSpPr>
        <p:spPr>
          <a:xfrm>
            <a:off x="6052323" y="3468691"/>
            <a:ext cx="1587779"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7640102" y="3309508"/>
            <a:ext cx="318284" cy="318367"/>
            <a:chOff x="4460682" y="1494845"/>
            <a:chExt cx="365760" cy="365760"/>
          </a:xfrm>
        </p:grpSpPr>
        <p:sp>
          <p:nvSpPr>
            <p:cNvPr id="78" name="Oval 77"/>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79" name="TextBox 78"/>
            <p:cNvSpPr txBox="1"/>
            <p:nvPr/>
          </p:nvSpPr>
          <p:spPr>
            <a:xfrm>
              <a:off x="4460682" y="1535373"/>
              <a:ext cx="365760" cy="258573"/>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9</a:t>
              </a:r>
              <a:endParaRPr lang="fr-FR" sz="11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77" name="Straight Connector 76"/>
          <p:cNvCxnSpPr>
            <a:stCxn id="78" idx="0"/>
            <a:endCxn id="82" idx="4"/>
          </p:cNvCxnSpPr>
          <p:nvPr/>
        </p:nvCxnSpPr>
        <p:spPr>
          <a:xfrm flipH="1" flipV="1">
            <a:off x="7793092" y="2618899"/>
            <a:ext cx="6152" cy="690609"/>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5975548" y="2016004"/>
            <a:ext cx="2379003" cy="1489639"/>
            <a:chOff x="5720576" y="1867814"/>
            <a:chExt cx="2674826" cy="1489639"/>
          </a:xfrm>
        </p:grpSpPr>
        <p:sp>
          <p:nvSpPr>
            <p:cNvPr id="97" name="Freeform 96"/>
            <p:cNvSpPr/>
            <p:nvPr/>
          </p:nvSpPr>
          <p:spPr>
            <a:xfrm>
              <a:off x="5720576" y="1867814"/>
              <a:ext cx="1884556" cy="395884"/>
            </a:xfrm>
            <a:custGeom>
              <a:avLst/>
              <a:gdLst>
                <a:gd name="connsiteX0" fmla="*/ 0 w 1884556"/>
                <a:gd name="connsiteY0" fmla="*/ 83649 h 395884"/>
                <a:gd name="connsiteX1" fmla="*/ 485078 w 1884556"/>
                <a:gd name="connsiteY1" fmla="*/ 379157 h 395884"/>
                <a:gd name="connsiteX2" fmla="*/ 1226634 w 1884556"/>
                <a:gd name="connsiteY2" fmla="*/ 15 h 395884"/>
                <a:gd name="connsiteX3" fmla="*/ 1884556 w 1884556"/>
                <a:gd name="connsiteY3" fmla="*/ 395884 h 395884"/>
              </a:gdLst>
              <a:ahLst/>
              <a:cxnLst>
                <a:cxn ang="0">
                  <a:pos x="connsiteX0" y="connsiteY0"/>
                </a:cxn>
                <a:cxn ang="0">
                  <a:pos x="connsiteX1" y="connsiteY1"/>
                </a:cxn>
                <a:cxn ang="0">
                  <a:pos x="connsiteX2" y="connsiteY2"/>
                </a:cxn>
                <a:cxn ang="0">
                  <a:pos x="connsiteX3" y="connsiteY3"/>
                </a:cxn>
              </a:cxnLst>
              <a:rect l="l" t="t" r="r" b="b"/>
              <a:pathLst>
                <a:path w="1884556" h="395884">
                  <a:moveTo>
                    <a:pt x="0" y="83649"/>
                  </a:moveTo>
                  <a:cubicBezTo>
                    <a:pt x="140319" y="238372"/>
                    <a:pt x="280639" y="393096"/>
                    <a:pt x="485078" y="379157"/>
                  </a:cubicBezTo>
                  <a:cubicBezTo>
                    <a:pt x="689517" y="365218"/>
                    <a:pt x="993388" y="-2773"/>
                    <a:pt x="1226634" y="15"/>
                  </a:cubicBezTo>
                  <a:cubicBezTo>
                    <a:pt x="1459880" y="2803"/>
                    <a:pt x="1672218" y="199343"/>
                    <a:pt x="1884556" y="395884"/>
                  </a:cubicBezTo>
                </a:path>
              </a:pathLst>
            </a:custGeom>
            <a:noFill/>
            <a:ln w="3810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8" name="Freeform 97"/>
            <p:cNvSpPr/>
            <p:nvPr/>
          </p:nvSpPr>
          <p:spPr>
            <a:xfrm>
              <a:off x="5737302" y="1968190"/>
              <a:ext cx="1817649" cy="799015"/>
            </a:xfrm>
            <a:custGeom>
              <a:avLst/>
              <a:gdLst>
                <a:gd name="connsiteX0" fmla="*/ 0 w 1817649"/>
                <a:gd name="connsiteY0" fmla="*/ 0 h 799015"/>
                <a:gd name="connsiteX1" fmla="*/ 518532 w 1817649"/>
                <a:gd name="connsiteY1" fmla="*/ 485078 h 799015"/>
                <a:gd name="connsiteX2" fmla="*/ 1248937 w 1817649"/>
                <a:gd name="connsiteY2" fmla="*/ 797312 h 799015"/>
                <a:gd name="connsiteX3" fmla="*/ 1817649 w 1817649"/>
                <a:gd name="connsiteY3" fmla="*/ 351264 h 799015"/>
              </a:gdLst>
              <a:ahLst/>
              <a:cxnLst>
                <a:cxn ang="0">
                  <a:pos x="connsiteX0" y="connsiteY0"/>
                </a:cxn>
                <a:cxn ang="0">
                  <a:pos x="connsiteX1" y="connsiteY1"/>
                </a:cxn>
                <a:cxn ang="0">
                  <a:pos x="connsiteX2" y="connsiteY2"/>
                </a:cxn>
                <a:cxn ang="0">
                  <a:pos x="connsiteX3" y="connsiteY3"/>
                </a:cxn>
              </a:cxnLst>
              <a:rect l="l" t="t" r="r" b="b"/>
              <a:pathLst>
                <a:path w="1817649" h="799015">
                  <a:moveTo>
                    <a:pt x="0" y="0"/>
                  </a:moveTo>
                  <a:cubicBezTo>
                    <a:pt x="155188" y="176096"/>
                    <a:pt x="310376" y="352193"/>
                    <a:pt x="518532" y="485078"/>
                  </a:cubicBezTo>
                  <a:cubicBezTo>
                    <a:pt x="726688" y="617963"/>
                    <a:pt x="1032418" y="819614"/>
                    <a:pt x="1248937" y="797312"/>
                  </a:cubicBezTo>
                  <a:cubicBezTo>
                    <a:pt x="1465456" y="775010"/>
                    <a:pt x="1641552" y="563137"/>
                    <a:pt x="1817649" y="351264"/>
                  </a:cubicBezTo>
                </a:path>
              </a:pathLst>
            </a:custGeom>
            <a:noFill/>
            <a:ln w="3810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9" name="Freeform 98"/>
            <p:cNvSpPr/>
            <p:nvPr/>
          </p:nvSpPr>
          <p:spPr>
            <a:xfrm>
              <a:off x="5720576" y="1967564"/>
              <a:ext cx="1878980" cy="1389889"/>
            </a:xfrm>
            <a:custGeom>
              <a:avLst/>
              <a:gdLst>
                <a:gd name="connsiteX0" fmla="*/ 0 w 1851102"/>
                <a:gd name="connsiteY0" fmla="*/ 0 h 1372536"/>
                <a:gd name="connsiteX1" fmla="*/ 479502 w 1851102"/>
                <a:gd name="connsiteY1" fmla="*/ 1232210 h 1372536"/>
                <a:gd name="connsiteX2" fmla="*/ 1321419 w 1851102"/>
                <a:gd name="connsiteY2" fmla="*/ 1254512 h 1372536"/>
                <a:gd name="connsiteX3" fmla="*/ 1851102 w 1851102"/>
                <a:gd name="connsiteY3" fmla="*/ 423746 h 1372536"/>
              </a:gdLst>
              <a:ahLst/>
              <a:cxnLst>
                <a:cxn ang="0">
                  <a:pos x="connsiteX0" y="connsiteY0"/>
                </a:cxn>
                <a:cxn ang="0">
                  <a:pos x="connsiteX1" y="connsiteY1"/>
                </a:cxn>
                <a:cxn ang="0">
                  <a:pos x="connsiteX2" y="connsiteY2"/>
                </a:cxn>
                <a:cxn ang="0">
                  <a:pos x="connsiteX3" y="connsiteY3"/>
                </a:cxn>
              </a:cxnLst>
              <a:rect l="l" t="t" r="r" b="b"/>
              <a:pathLst>
                <a:path w="1851102" h="1372536">
                  <a:moveTo>
                    <a:pt x="0" y="0"/>
                  </a:moveTo>
                  <a:cubicBezTo>
                    <a:pt x="129633" y="511562"/>
                    <a:pt x="259266" y="1023125"/>
                    <a:pt x="479502" y="1232210"/>
                  </a:cubicBezTo>
                  <a:cubicBezTo>
                    <a:pt x="699738" y="1441295"/>
                    <a:pt x="1092819" y="1389256"/>
                    <a:pt x="1321419" y="1254512"/>
                  </a:cubicBezTo>
                  <a:cubicBezTo>
                    <a:pt x="1550019" y="1119768"/>
                    <a:pt x="1700560" y="771757"/>
                    <a:pt x="1851102" y="423746"/>
                  </a:cubicBezTo>
                </a:path>
              </a:pathLst>
            </a:custGeom>
            <a:noFill/>
            <a:ln w="3810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0" name="Freeform 99"/>
            <p:cNvSpPr/>
            <p:nvPr/>
          </p:nvSpPr>
          <p:spPr>
            <a:xfrm>
              <a:off x="7921476" y="1967564"/>
              <a:ext cx="473926" cy="289932"/>
            </a:xfrm>
            <a:custGeom>
              <a:avLst/>
              <a:gdLst>
                <a:gd name="connsiteX0" fmla="*/ 0 w 473927"/>
                <a:gd name="connsiteY0" fmla="*/ 289932 h 289932"/>
                <a:gd name="connsiteX1" fmla="*/ 351263 w 473927"/>
                <a:gd name="connsiteY1" fmla="*/ 105937 h 289932"/>
                <a:gd name="connsiteX2" fmla="*/ 473927 w 473927"/>
                <a:gd name="connsiteY2" fmla="*/ 0 h 289932"/>
              </a:gdLst>
              <a:ahLst/>
              <a:cxnLst>
                <a:cxn ang="0">
                  <a:pos x="connsiteX0" y="connsiteY0"/>
                </a:cxn>
                <a:cxn ang="0">
                  <a:pos x="connsiteX1" y="connsiteY1"/>
                </a:cxn>
                <a:cxn ang="0">
                  <a:pos x="connsiteX2" y="connsiteY2"/>
                </a:cxn>
              </a:cxnLst>
              <a:rect l="l" t="t" r="r" b="b"/>
              <a:pathLst>
                <a:path w="473927" h="289932">
                  <a:moveTo>
                    <a:pt x="0" y="289932"/>
                  </a:moveTo>
                  <a:cubicBezTo>
                    <a:pt x="136137" y="222095"/>
                    <a:pt x="272275" y="154259"/>
                    <a:pt x="351263" y="105937"/>
                  </a:cubicBezTo>
                  <a:cubicBezTo>
                    <a:pt x="430251" y="57615"/>
                    <a:pt x="452089" y="28807"/>
                    <a:pt x="473927" y="0"/>
                  </a:cubicBezTo>
                </a:path>
              </a:pathLst>
            </a:custGeom>
            <a:noFill/>
            <a:ln w="3810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sp>
        <p:nvSpPr>
          <p:cNvPr id="101" name="Oval 100"/>
          <p:cNvSpPr/>
          <p:nvPr/>
        </p:nvSpPr>
        <p:spPr>
          <a:xfrm>
            <a:off x="7640102" y="2300532"/>
            <a:ext cx="318284" cy="318367"/>
          </a:xfrm>
          <a:prstGeom prst="ellipse">
            <a:avLst/>
          </a:prstGeom>
          <a:noFill/>
          <a:ln w="3810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graphicFrame>
        <p:nvGraphicFramePr>
          <p:cNvPr id="102" name="Table 101"/>
          <p:cNvGraphicFramePr>
            <a:graphicFrameLocks noGrp="1"/>
          </p:cNvGraphicFramePr>
          <p:nvPr>
            <p:extLst/>
          </p:nvPr>
        </p:nvGraphicFramePr>
        <p:xfrm>
          <a:off x="4611106" y="4087198"/>
          <a:ext cx="980444" cy="957327"/>
        </p:xfrm>
        <a:graphic>
          <a:graphicData uri="http://schemas.openxmlformats.org/drawingml/2006/table">
            <a:tbl>
              <a:tblPr firstRow="1" bandRow="1">
                <a:tableStyleId>{5940675A-B579-460E-94D1-54222C63F5DA}</a:tableStyleId>
              </a:tblPr>
              <a:tblGrid>
                <a:gridCol w="980444">
                  <a:extLst>
                    <a:ext uri="{9D8B030D-6E8A-4147-A177-3AD203B41FA5}">
                      <a16:colId xmlns:a16="http://schemas.microsoft.com/office/drawing/2014/main" val="20000"/>
                    </a:ext>
                  </a:extLst>
                </a:gridCol>
              </a:tblGrid>
              <a:tr h="319109">
                <a:tc>
                  <a:txBody>
                    <a:bodyPr/>
                    <a:lstStyle/>
                    <a:p>
                      <a:pPr algn="ctr"/>
                      <a:r>
                        <a:rPr lang="en-US" sz="1400" b="1" dirty="0" smtClean="0">
                          <a:solidFill>
                            <a:schemeClr val="bg1"/>
                          </a:solidFill>
                        </a:rPr>
                        <a:t>16007</a:t>
                      </a:r>
                      <a:endParaRPr lang="en-US" sz="1400" b="1" dirty="0">
                        <a:solidFill>
                          <a:schemeClr val="bg1"/>
                        </a:solidFill>
                      </a:endParaRPr>
                    </a:p>
                  </a:txBody>
                  <a:tcPr marL="91416" marR="91416">
                    <a:solidFill>
                      <a:schemeClr val="accent1"/>
                    </a:solidFill>
                  </a:tcPr>
                </a:tc>
                <a:extLst>
                  <a:ext uri="{0D108BD9-81ED-4DB2-BD59-A6C34878D82A}">
                    <a16:rowId xmlns:a16="http://schemas.microsoft.com/office/drawing/2014/main" val="10000"/>
                  </a:ext>
                </a:extLst>
              </a:tr>
              <a:tr h="319109">
                <a:tc>
                  <a:txBody>
                    <a:bodyPr/>
                    <a:lstStyle/>
                    <a:p>
                      <a:pPr algn="ctr"/>
                      <a:r>
                        <a:rPr lang="en-US" sz="1400" b="1" dirty="0" smtClean="0">
                          <a:solidFill>
                            <a:schemeClr val="bg1"/>
                          </a:solidFill>
                        </a:rPr>
                        <a:t>24073</a:t>
                      </a:r>
                      <a:endParaRPr lang="en-US" sz="1400" b="1" dirty="0">
                        <a:solidFill>
                          <a:schemeClr val="bg1"/>
                        </a:solidFill>
                      </a:endParaRPr>
                    </a:p>
                  </a:txBody>
                  <a:tcPr marL="91416" marR="91416">
                    <a:solidFill>
                      <a:srgbClr val="4D4D4D"/>
                    </a:solidFill>
                  </a:tcPr>
                </a:tc>
                <a:extLst>
                  <a:ext uri="{0D108BD9-81ED-4DB2-BD59-A6C34878D82A}">
                    <a16:rowId xmlns:a16="http://schemas.microsoft.com/office/drawing/2014/main" val="10001"/>
                  </a:ext>
                </a:extLst>
              </a:tr>
              <a:tr h="319109">
                <a:tc>
                  <a:txBody>
                    <a:bodyPr/>
                    <a:lstStyle/>
                    <a:p>
                      <a:pPr algn="ctr"/>
                      <a:r>
                        <a:rPr lang="en-US" sz="1400" b="1" dirty="0" smtClean="0"/>
                        <a:t>IP packet</a:t>
                      </a:r>
                      <a:endParaRPr lang="en-US" sz="1400" b="1" dirty="0"/>
                    </a:p>
                  </a:txBody>
                  <a:tcPr marL="91416" marR="91416"/>
                </a:tc>
                <a:extLst>
                  <a:ext uri="{0D108BD9-81ED-4DB2-BD59-A6C34878D82A}">
                    <a16:rowId xmlns:a16="http://schemas.microsoft.com/office/drawing/2014/main" val="10002"/>
                  </a:ext>
                </a:extLst>
              </a:tr>
            </a:tbl>
          </a:graphicData>
        </a:graphic>
      </p:graphicFrame>
      <p:sp>
        <p:nvSpPr>
          <p:cNvPr id="103" name="Rounded Rectangular Callout 102"/>
          <p:cNvSpPr/>
          <p:nvPr/>
        </p:nvSpPr>
        <p:spPr>
          <a:xfrm>
            <a:off x="6137119" y="4106739"/>
            <a:ext cx="2448419" cy="306442"/>
          </a:xfrm>
          <a:prstGeom prst="wedgeRoundRectCallout">
            <a:avLst>
              <a:gd name="adj1" fmla="val -70083"/>
              <a:gd name="adj2" fmla="val -675"/>
              <a:gd name="adj3" fmla="val 16667"/>
            </a:avLst>
          </a:prstGeom>
          <a:solidFill>
            <a:schemeClr val="bg1">
              <a:lumMod val="85000"/>
            </a:schemeClr>
          </a:solidFill>
          <a:ln w="28575"/>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lIns="45709" tIns="45709" rIns="45709" bIns="45709" rtlCol="0" anchor="ctr">
            <a:spAutoFit/>
          </a:bodyPr>
          <a:lstStyle/>
          <a:p>
            <a:pPr algn="ctr" defTabSz="457063" fontAlgn="auto">
              <a:spcBef>
                <a:spcPts val="0"/>
              </a:spcBef>
              <a:spcAft>
                <a:spcPts val="0"/>
              </a:spcAft>
            </a:pPr>
            <a:r>
              <a:rPr lang="en-US" sz="1200" b="1" dirty="0">
                <a:solidFill>
                  <a:srgbClr val="435153"/>
                </a:solidFill>
              </a:rPr>
              <a:t>Instruction #1: Follow IGP to (7)</a:t>
            </a:r>
          </a:p>
        </p:txBody>
      </p:sp>
      <p:sp>
        <p:nvSpPr>
          <p:cNvPr id="104" name="Rounded Rectangular Callout 103"/>
          <p:cNvSpPr/>
          <p:nvPr/>
        </p:nvSpPr>
        <p:spPr>
          <a:xfrm>
            <a:off x="6137119" y="4502735"/>
            <a:ext cx="2448419" cy="510754"/>
          </a:xfrm>
          <a:prstGeom prst="wedgeRoundRectCallout">
            <a:avLst>
              <a:gd name="adj1" fmla="val -70054"/>
              <a:gd name="adj2" fmla="val -43431"/>
              <a:gd name="adj3" fmla="val 16667"/>
            </a:avLst>
          </a:prstGeom>
          <a:solidFill>
            <a:schemeClr val="bg1">
              <a:lumMod val="85000"/>
            </a:schemeClr>
          </a:solidFill>
          <a:ln w="28575"/>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lIns="45709" tIns="45709" rIns="45709" bIns="45709" rtlCol="0" anchor="ctr">
            <a:spAutoFit/>
          </a:bodyPr>
          <a:lstStyle/>
          <a:p>
            <a:pPr algn="ctr" defTabSz="457063" fontAlgn="auto">
              <a:spcBef>
                <a:spcPts val="0"/>
              </a:spcBef>
              <a:spcAft>
                <a:spcPts val="0"/>
              </a:spcAft>
            </a:pPr>
            <a:r>
              <a:rPr lang="en-US" sz="1200" b="1" dirty="0">
                <a:solidFill>
                  <a:srgbClr val="435153"/>
                </a:solidFill>
              </a:rPr>
              <a:t>Instruction #2: Follow IGP Adjacency (7) – (3)</a:t>
            </a:r>
          </a:p>
        </p:txBody>
      </p:sp>
      <p:sp>
        <p:nvSpPr>
          <p:cNvPr id="55" name="TextBox 54"/>
          <p:cNvSpPr txBox="1"/>
          <p:nvPr/>
        </p:nvSpPr>
        <p:spPr>
          <a:xfrm>
            <a:off x="7301426" y="3704086"/>
            <a:ext cx="1695112"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dirty="0">
                <a:solidFill>
                  <a:srgbClr val="676767"/>
                </a:solidFill>
                <a:latin typeface="Arial"/>
                <a:ea typeface=""/>
              </a:rPr>
              <a:t>Default IGP metric: 10</a:t>
            </a:r>
          </a:p>
        </p:txBody>
      </p:sp>
      <p:sp>
        <p:nvSpPr>
          <p:cNvPr id="57" name="TextBox 56"/>
          <p:cNvSpPr txBox="1"/>
          <p:nvPr/>
        </p:nvSpPr>
        <p:spPr>
          <a:xfrm>
            <a:off x="8108547" y="2405686"/>
            <a:ext cx="439512"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dirty="0">
                <a:solidFill>
                  <a:srgbClr val="676767"/>
                </a:solidFill>
                <a:latin typeface="Arial"/>
                <a:ea typeface=""/>
              </a:rPr>
              <a:t>100</a:t>
            </a:r>
          </a:p>
        </p:txBody>
      </p:sp>
      <p:sp>
        <p:nvSpPr>
          <p:cNvPr id="111" name="Rounded Rectangular Callout 110"/>
          <p:cNvSpPr/>
          <p:nvPr/>
        </p:nvSpPr>
        <p:spPr>
          <a:xfrm>
            <a:off x="4749118" y="1120313"/>
            <a:ext cx="2130134" cy="510754"/>
          </a:xfrm>
          <a:prstGeom prst="wedgeRoundRectCallout">
            <a:avLst>
              <a:gd name="adj1" fmla="val -4315"/>
              <a:gd name="adj2" fmla="val 91849"/>
              <a:gd name="adj3" fmla="val 16667"/>
            </a:avLst>
          </a:prstGeom>
          <a:solidFill>
            <a:schemeClr val="bg1">
              <a:lumMod val="85000"/>
            </a:schemeClr>
          </a:solidFill>
          <a:ln w="28575"/>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lIns="45709" tIns="45709" rIns="45709" bIns="45709" rtlCol="0" anchor="ctr">
            <a:spAutoFit/>
          </a:bodyPr>
          <a:lstStyle/>
          <a:p>
            <a:pPr algn="ctr" defTabSz="457063" fontAlgn="auto">
              <a:spcBef>
                <a:spcPts val="0"/>
              </a:spcBef>
              <a:spcAft>
                <a:spcPts val="0"/>
              </a:spcAft>
            </a:pPr>
            <a:r>
              <a:rPr lang="en-US" sz="1200" b="1" dirty="0">
                <a:solidFill>
                  <a:srgbClr val="435153"/>
                </a:solidFill>
              </a:rPr>
              <a:t>Find a path (1) – (3) that avoids RED link (2) – (3)</a:t>
            </a:r>
          </a:p>
        </p:txBody>
      </p:sp>
    </p:spTree>
    <p:extLst>
      <p:ext uri="{BB962C8B-B14F-4D97-AF65-F5344CB8AC3E}">
        <p14:creationId xmlns:p14="http://schemas.microsoft.com/office/powerpoint/2010/main" val="209567424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777" y="172058"/>
            <a:ext cx="8345488" cy="731837"/>
          </a:xfrm>
        </p:spPr>
        <p:txBody>
          <a:bodyPr/>
          <a:lstStyle/>
          <a:p>
            <a:r>
              <a:rPr lang="en-US" sz="2800" dirty="0" smtClean="0"/>
              <a:t>SR-TE Example - </a:t>
            </a:r>
            <a:r>
              <a:rPr lang="en-US" sz="2800" dirty="0" err="1"/>
              <a:t>Disjointness via Anycast SID</a:t>
            </a:r>
            <a:endParaRPr lang="en-US" sz="2800" dirty="0"/>
          </a:p>
        </p:txBody>
      </p:sp>
      <p:sp>
        <p:nvSpPr>
          <p:cNvPr id="8" name="Oval 7"/>
          <p:cNvSpPr/>
          <p:nvPr/>
        </p:nvSpPr>
        <p:spPr>
          <a:xfrm>
            <a:off x="4208538" y="2710137"/>
            <a:ext cx="505830" cy="505962"/>
          </a:xfrm>
          <a:prstGeom prst="ellipse">
            <a:avLst/>
          </a:prstGeom>
          <a:solidFill>
            <a:srgbClr val="FFFFFF"/>
          </a:solid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B</a:t>
            </a:r>
          </a:p>
        </p:txBody>
      </p:sp>
      <p:sp>
        <p:nvSpPr>
          <p:cNvPr id="9" name="Oval 8"/>
          <p:cNvSpPr/>
          <p:nvPr/>
        </p:nvSpPr>
        <p:spPr>
          <a:xfrm>
            <a:off x="8219747" y="3636329"/>
            <a:ext cx="505830" cy="505962"/>
          </a:xfrm>
          <a:prstGeom prst="ellipse">
            <a:avLst/>
          </a:prstGeom>
          <a:solidFill>
            <a:srgbClr val="FFFFFF"/>
          </a:solid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Z</a:t>
            </a:r>
          </a:p>
        </p:txBody>
      </p:sp>
      <p:sp>
        <p:nvSpPr>
          <p:cNvPr id="5" name="Oval 4"/>
          <p:cNvSpPr/>
          <p:nvPr/>
        </p:nvSpPr>
        <p:spPr>
          <a:xfrm>
            <a:off x="5081022" y="2019916"/>
            <a:ext cx="505830" cy="505962"/>
          </a:xfrm>
          <a:prstGeom prst="ellipse">
            <a:avLst/>
          </a:prstGeom>
          <a:solidFill>
            <a:srgbClr val="FFFFFF"/>
          </a:solidFill>
          <a:ln w="57150" cmpd="sng">
            <a:solidFill>
              <a:schemeClr val="accent1"/>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11</a:t>
            </a:r>
          </a:p>
        </p:txBody>
      </p:sp>
      <p:sp>
        <p:nvSpPr>
          <p:cNvPr id="6" name="Oval 5"/>
          <p:cNvSpPr/>
          <p:nvPr/>
        </p:nvSpPr>
        <p:spPr>
          <a:xfrm>
            <a:off x="6764090" y="2019916"/>
            <a:ext cx="505830" cy="505962"/>
          </a:xfrm>
          <a:prstGeom prst="ellipse">
            <a:avLst/>
          </a:prstGeom>
          <a:solidFill>
            <a:srgbClr val="FFFFFF"/>
          </a:solidFill>
          <a:ln w="57150" cmpd="sng">
            <a:solidFill>
              <a:schemeClr val="accent1"/>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13</a:t>
            </a:r>
          </a:p>
        </p:txBody>
      </p:sp>
      <p:sp>
        <p:nvSpPr>
          <p:cNvPr id="10" name="Oval 9"/>
          <p:cNvSpPr/>
          <p:nvPr/>
        </p:nvSpPr>
        <p:spPr>
          <a:xfrm>
            <a:off x="5735769" y="2889022"/>
            <a:ext cx="505830" cy="505962"/>
          </a:xfrm>
          <a:prstGeom prst="ellipse">
            <a:avLst/>
          </a:prstGeom>
          <a:solidFill>
            <a:srgbClr val="FFFFFF"/>
          </a:solidFill>
          <a:ln w="57150" cmpd="sng">
            <a:solidFill>
              <a:schemeClr val="accent1"/>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12</a:t>
            </a:r>
          </a:p>
        </p:txBody>
      </p:sp>
      <p:sp>
        <p:nvSpPr>
          <p:cNvPr id="11" name="Oval 10"/>
          <p:cNvSpPr/>
          <p:nvPr/>
        </p:nvSpPr>
        <p:spPr>
          <a:xfrm>
            <a:off x="7418837" y="2889022"/>
            <a:ext cx="505830" cy="505962"/>
          </a:xfrm>
          <a:prstGeom prst="ellipse">
            <a:avLst/>
          </a:prstGeom>
          <a:solidFill>
            <a:srgbClr val="FFFFFF"/>
          </a:solidFill>
          <a:ln w="57150" cmpd="sng">
            <a:solidFill>
              <a:schemeClr val="accent1"/>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14</a:t>
            </a:r>
          </a:p>
        </p:txBody>
      </p:sp>
      <p:cxnSp>
        <p:nvCxnSpPr>
          <p:cNvPr id="13" name="Straight Connector 12"/>
          <p:cNvCxnSpPr>
            <a:stCxn id="5" idx="5"/>
            <a:endCxn id="10" idx="1"/>
          </p:cNvCxnSpPr>
          <p:nvPr/>
        </p:nvCxnSpPr>
        <p:spPr>
          <a:xfrm>
            <a:off x="5512775" y="2451783"/>
            <a:ext cx="297071" cy="51133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6"/>
            <a:endCxn id="6" idx="2"/>
          </p:cNvCxnSpPr>
          <p:nvPr/>
        </p:nvCxnSpPr>
        <p:spPr>
          <a:xfrm>
            <a:off x="5586852" y="2272897"/>
            <a:ext cx="1177238"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6" idx="5"/>
            <a:endCxn id="11" idx="1"/>
          </p:cNvCxnSpPr>
          <p:nvPr/>
        </p:nvCxnSpPr>
        <p:spPr>
          <a:xfrm>
            <a:off x="7195843" y="2451783"/>
            <a:ext cx="297071" cy="51133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6"/>
            <a:endCxn id="11" idx="2"/>
          </p:cNvCxnSpPr>
          <p:nvPr/>
        </p:nvCxnSpPr>
        <p:spPr>
          <a:xfrm>
            <a:off x="6241600" y="3142003"/>
            <a:ext cx="1177238"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081022" y="3457444"/>
            <a:ext cx="505830" cy="505962"/>
          </a:xfrm>
          <a:prstGeom prst="ellipse">
            <a:avLst/>
          </a:prstGeom>
          <a:solidFill>
            <a:srgbClr val="FFFFFF"/>
          </a:solidFill>
          <a:ln w="57150" cmpd="sng">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21</a:t>
            </a:r>
          </a:p>
        </p:txBody>
      </p:sp>
      <p:sp>
        <p:nvSpPr>
          <p:cNvPr id="22" name="Oval 21"/>
          <p:cNvSpPr/>
          <p:nvPr/>
        </p:nvSpPr>
        <p:spPr>
          <a:xfrm>
            <a:off x="6764090" y="3457444"/>
            <a:ext cx="505830" cy="505962"/>
          </a:xfrm>
          <a:prstGeom prst="ellipse">
            <a:avLst/>
          </a:prstGeom>
          <a:solidFill>
            <a:srgbClr val="FFFFFF"/>
          </a:solidFill>
          <a:ln w="57150" cmpd="sng">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23</a:t>
            </a:r>
          </a:p>
        </p:txBody>
      </p:sp>
      <p:sp>
        <p:nvSpPr>
          <p:cNvPr id="23" name="Oval 22"/>
          <p:cNvSpPr/>
          <p:nvPr/>
        </p:nvSpPr>
        <p:spPr>
          <a:xfrm>
            <a:off x="5735769" y="4326550"/>
            <a:ext cx="505830" cy="505962"/>
          </a:xfrm>
          <a:prstGeom prst="ellipse">
            <a:avLst/>
          </a:prstGeom>
          <a:solidFill>
            <a:srgbClr val="FFFFFF"/>
          </a:solidFill>
          <a:ln w="57150" cmpd="sng">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22</a:t>
            </a:r>
          </a:p>
        </p:txBody>
      </p:sp>
      <p:sp>
        <p:nvSpPr>
          <p:cNvPr id="24" name="Oval 23"/>
          <p:cNvSpPr/>
          <p:nvPr/>
        </p:nvSpPr>
        <p:spPr>
          <a:xfrm>
            <a:off x="7418837" y="4326550"/>
            <a:ext cx="505830" cy="505962"/>
          </a:xfrm>
          <a:prstGeom prst="ellipse">
            <a:avLst/>
          </a:prstGeom>
          <a:solidFill>
            <a:srgbClr val="FFFFFF"/>
          </a:solidFill>
          <a:ln w="57150" cmpd="sng">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34289" rIns="0"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24</a:t>
            </a:r>
          </a:p>
        </p:txBody>
      </p:sp>
      <p:cxnSp>
        <p:nvCxnSpPr>
          <p:cNvPr id="25" name="Straight Connector 24"/>
          <p:cNvCxnSpPr>
            <a:stCxn id="21" idx="5"/>
            <a:endCxn id="23" idx="1"/>
          </p:cNvCxnSpPr>
          <p:nvPr/>
        </p:nvCxnSpPr>
        <p:spPr>
          <a:xfrm>
            <a:off x="5512775" y="3889311"/>
            <a:ext cx="297071" cy="51133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6"/>
            <a:endCxn id="22" idx="2"/>
          </p:cNvCxnSpPr>
          <p:nvPr/>
        </p:nvCxnSpPr>
        <p:spPr>
          <a:xfrm>
            <a:off x="5586852" y="3710425"/>
            <a:ext cx="1177238"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2" idx="5"/>
            <a:endCxn id="24" idx="1"/>
          </p:cNvCxnSpPr>
          <p:nvPr/>
        </p:nvCxnSpPr>
        <p:spPr>
          <a:xfrm>
            <a:off x="7195843" y="3889311"/>
            <a:ext cx="297071" cy="51133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3" idx="6"/>
            <a:endCxn id="24" idx="2"/>
          </p:cNvCxnSpPr>
          <p:nvPr/>
        </p:nvCxnSpPr>
        <p:spPr>
          <a:xfrm>
            <a:off x="6241600" y="4579531"/>
            <a:ext cx="1177238"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1" idx="0"/>
            <a:endCxn id="5" idx="4"/>
          </p:cNvCxnSpPr>
          <p:nvPr/>
        </p:nvCxnSpPr>
        <p:spPr>
          <a:xfrm flipV="1">
            <a:off x="5333937" y="2525878"/>
            <a:ext cx="0" cy="93156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3" idx="0"/>
            <a:endCxn id="10" idx="4"/>
          </p:cNvCxnSpPr>
          <p:nvPr/>
        </p:nvCxnSpPr>
        <p:spPr>
          <a:xfrm flipV="1">
            <a:off x="5988684" y="3394984"/>
            <a:ext cx="0" cy="93156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2" idx="0"/>
            <a:endCxn id="6" idx="4"/>
          </p:cNvCxnSpPr>
          <p:nvPr/>
        </p:nvCxnSpPr>
        <p:spPr>
          <a:xfrm flipV="1">
            <a:off x="7017005" y="2525878"/>
            <a:ext cx="0" cy="93156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4" idx="0"/>
            <a:endCxn id="11" idx="4"/>
          </p:cNvCxnSpPr>
          <p:nvPr/>
        </p:nvCxnSpPr>
        <p:spPr>
          <a:xfrm flipV="1">
            <a:off x="7671752" y="3394984"/>
            <a:ext cx="0" cy="93156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314965" y="2710137"/>
            <a:ext cx="505830" cy="505962"/>
          </a:xfrm>
          <a:prstGeom prst="ellipse">
            <a:avLst/>
          </a:prstGeom>
          <a:solidFill>
            <a:srgbClr val="FFFFFF"/>
          </a:solidFill>
          <a:ln w="57150" cmpd="sng">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063" fontAlgn="auto">
              <a:spcBef>
                <a:spcPts val="0"/>
              </a:spcBef>
              <a:spcAft>
                <a:spcPts val="0"/>
              </a:spcAft>
            </a:pPr>
            <a:r>
              <a:rPr lang="fr-FR" dirty="0">
                <a:solidFill>
                  <a:srgbClr val="676767">
                    <a:lumMod val="75000"/>
                    <a:lumOff val="25000"/>
                  </a:srgbClr>
                </a:solidFill>
                <a:latin typeface="Verdana"/>
                <a:cs typeface="Verdana"/>
              </a:rPr>
              <a:t>A</a:t>
            </a:r>
          </a:p>
        </p:txBody>
      </p:sp>
      <p:cxnSp>
        <p:nvCxnSpPr>
          <p:cNvPr id="41" name="Straight Connector 40"/>
          <p:cNvCxnSpPr>
            <a:stCxn id="39" idx="6"/>
            <a:endCxn id="8" idx="2"/>
          </p:cNvCxnSpPr>
          <p:nvPr/>
        </p:nvCxnSpPr>
        <p:spPr>
          <a:xfrm>
            <a:off x="3820795" y="2963118"/>
            <a:ext cx="387743"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8" idx="7"/>
            <a:endCxn id="5" idx="3"/>
          </p:cNvCxnSpPr>
          <p:nvPr/>
        </p:nvCxnSpPr>
        <p:spPr>
          <a:xfrm flipV="1">
            <a:off x="4640292" y="2451782"/>
            <a:ext cx="514807" cy="33245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8" idx="5"/>
            <a:endCxn id="21" idx="1"/>
          </p:cNvCxnSpPr>
          <p:nvPr/>
        </p:nvCxnSpPr>
        <p:spPr>
          <a:xfrm>
            <a:off x="4640292" y="3142004"/>
            <a:ext cx="514807" cy="389537"/>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9" idx="1"/>
            <a:endCxn id="11" idx="5"/>
          </p:cNvCxnSpPr>
          <p:nvPr/>
        </p:nvCxnSpPr>
        <p:spPr>
          <a:xfrm flipH="1" flipV="1">
            <a:off x="7850591" y="3320889"/>
            <a:ext cx="443233" cy="389537"/>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4" idx="7"/>
            <a:endCxn id="9" idx="3"/>
          </p:cNvCxnSpPr>
          <p:nvPr/>
        </p:nvCxnSpPr>
        <p:spPr>
          <a:xfrm flipV="1">
            <a:off x="7850591" y="4068196"/>
            <a:ext cx="443233" cy="33245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823230" y="1742917"/>
            <a:ext cx="986841"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b="1" dirty="0">
                <a:solidFill>
                  <a:srgbClr val="214794"/>
                </a:solidFill>
                <a:latin typeface="Arial"/>
                <a:ea typeface=""/>
              </a:rPr>
              <a:t>SID: 16111 </a:t>
            </a:r>
          </a:p>
        </p:txBody>
      </p:sp>
      <p:sp>
        <p:nvSpPr>
          <p:cNvPr id="51" name="TextBox 50"/>
          <p:cNvSpPr txBox="1"/>
          <p:nvPr/>
        </p:nvSpPr>
        <p:spPr>
          <a:xfrm>
            <a:off x="6523696" y="1742917"/>
            <a:ext cx="986841"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b="1" dirty="0">
                <a:solidFill>
                  <a:srgbClr val="214794"/>
                </a:solidFill>
                <a:latin typeface="Arial"/>
                <a:ea typeface=""/>
              </a:rPr>
              <a:t>SID: 16111 </a:t>
            </a:r>
          </a:p>
        </p:txBody>
      </p:sp>
      <p:sp>
        <p:nvSpPr>
          <p:cNvPr id="52" name="TextBox 51"/>
          <p:cNvSpPr txBox="1"/>
          <p:nvPr/>
        </p:nvSpPr>
        <p:spPr>
          <a:xfrm>
            <a:off x="5691633" y="2612023"/>
            <a:ext cx="986841"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b="1" dirty="0">
                <a:solidFill>
                  <a:srgbClr val="214794"/>
                </a:solidFill>
                <a:latin typeface="Arial"/>
                <a:ea typeface=""/>
              </a:rPr>
              <a:t>SID: 16111 </a:t>
            </a:r>
          </a:p>
        </p:txBody>
      </p:sp>
      <p:sp>
        <p:nvSpPr>
          <p:cNvPr id="53" name="TextBox 52"/>
          <p:cNvSpPr txBox="1"/>
          <p:nvPr/>
        </p:nvSpPr>
        <p:spPr>
          <a:xfrm>
            <a:off x="7392099" y="2612023"/>
            <a:ext cx="986841"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b="1" dirty="0">
                <a:solidFill>
                  <a:srgbClr val="214794"/>
                </a:solidFill>
                <a:latin typeface="Arial"/>
                <a:ea typeface=""/>
              </a:rPr>
              <a:t>SID: 16111 </a:t>
            </a:r>
          </a:p>
        </p:txBody>
      </p:sp>
      <p:grpSp>
        <p:nvGrpSpPr>
          <p:cNvPr id="58" name="Group 57"/>
          <p:cNvGrpSpPr/>
          <p:nvPr/>
        </p:nvGrpSpPr>
        <p:grpSpPr>
          <a:xfrm>
            <a:off x="4892218" y="3217403"/>
            <a:ext cx="3366774" cy="1146105"/>
            <a:chOff x="260620" y="3084903"/>
            <a:chExt cx="3367650" cy="1146105"/>
          </a:xfrm>
        </p:grpSpPr>
        <p:sp>
          <p:nvSpPr>
            <p:cNvPr id="54" name="TextBox 53"/>
            <p:cNvSpPr txBox="1"/>
            <p:nvPr/>
          </p:nvSpPr>
          <p:spPr>
            <a:xfrm>
              <a:off x="260620" y="3084903"/>
              <a:ext cx="1004062" cy="276999"/>
            </a:xfrm>
            <a:prstGeom prst="rect">
              <a:avLst/>
            </a:prstGeom>
            <a:noFill/>
          </p:spPr>
          <p:txBody>
            <a:bodyPr wrap="none" rtlCol="0">
              <a:spAutoFit/>
            </a:bodyPr>
            <a:lstStyle/>
            <a:p>
              <a:pPr defTabSz="457063" fontAlgn="auto">
                <a:spcBef>
                  <a:spcPts val="0"/>
                </a:spcBef>
                <a:spcAft>
                  <a:spcPts val="0"/>
                </a:spcAft>
              </a:pPr>
              <a:r>
                <a:rPr lang="en-US" sz="1200" b="1" dirty="0">
                  <a:solidFill>
                    <a:srgbClr val="FF0000"/>
                  </a:solidFill>
                  <a:latin typeface="Arial"/>
                  <a:ea typeface=""/>
                </a:rPr>
                <a:t>SID: 16222 </a:t>
              </a:r>
            </a:p>
          </p:txBody>
        </p:sp>
        <p:sp>
          <p:nvSpPr>
            <p:cNvPr id="55" name="TextBox 54"/>
            <p:cNvSpPr txBox="1"/>
            <p:nvPr/>
          </p:nvSpPr>
          <p:spPr>
            <a:xfrm>
              <a:off x="1961529" y="3084903"/>
              <a:ext cx="1004062" cy="276999"/>
            </a:xfrm>
            <a:prstGeom prst="rect">
              <a:avLst/>
            </a:prstGeom>
            <a:noFill/>
          </p:spPr>
          <p:txBody>
            <a:bodyPr wrap="none" rtlCol="0">
              <a:spAutoFit/>
            </a:bodyPr>
            <a:lstStyle/>
            <a:p>
              <a:pPr defTabSz="457063" fontAlgn="auto">
                <a:spcBef>
                  <a:spcPts val="0"/>
                </a:spcBef>
                <a:spcAft>
                  <a:spcPts val="0"/>
                </a:spcAft>
              </a:pPr>
              <a:r>
                <a:rPr lang="en-US" sz="1200" b="1" dirty="0">
                  <a:solidFill>
                    <a:srgbClr val="FF0000"/>
                  </a:solidFill>
                  <a:latin typeface="Arial"/>
                  <a:ea typeface=""/>
                </a:rPr>
                <a:t>SID: 16222 </a:t>
              </a:r>
            </a:p>
          </p:txBody>
        </p:sp>
        <p:sp>
          <p:nvSpPr>
            <p:cNvPr id="56" name="TextBox 55"/>
            <p:cNvSpPr txBox="1"/>
            <p:nvPr/>
          </p:nvSpPr>
          <p:spPr>
            <a:xfrm>
              <a:off x="923299" y="3954009"/>
              <a:ext cx="1004062" cy="276999"/>
            </a:xfrm>
            <a:prstGeom prst="rect">
              <a:avLst/>
            </a:prstGeom>
            <a:noFill/>
          </p:spPr>
          <p:txBody>
            <a:bodyPr wrap="none" rtlCol="0">
              <a:spAutoFit/>
            </a:bodyPr>
            <a:lstStyle/>
            <a:p>
              <a:pPr defTabSz="457063" fontAlgn="auto">
                <a:spcBef>
                  <a:spcPts val="0"/>
                </a:spcBef>
                <a:spcAft>
                  <a:spcPts val="0"/>
                </a:spcAft>
              </a:pPr>
              <a:r>
                <a:rPr lang="en-US" sz="1200" b="1" dirty="0">
                  <a:solidFill>
                    <a:srgbClr val="FF0000"/>
                  </a:solidFill>
                  <a:latin typeface="Arial"/>
                  <a:ea typeface=""/>
                </a:rPr>
                <a:t>SID: 16222 </a:t>
              </a:r>
            </a:p>
          </p:txBody>
        </p:sp>
        <p:sp>
          <p:nvSpPr>
            <p:cNvPr id="57" name="TextBox 56"/>
            <p:cNvSpPr txBox="1"/>
            <p:nvPr/>
          </p:nvSpPr>
          <p:spPr>
            <a:xfrm>
              <a:off x="2624208" y="3954009"/>
              <a:ext cx="1004062" cy="276999"/>
            </a:xfrm>
            <a:prstGeom prst="rect">
              <a:avLst/>
            </a:prstGeom>
            <a:noFill/>
          </p:spPr>
          <p:txBody>
            <a:bodyPr wrap="none" rtlCol="0">
              <a:spAutoFit/>
            </a:bodyPr>
            <a:lstStyle/>
            <a:p>
              <a:pPr defTabSz="457063" fontAlgn="auto">
                <a:spcBef>
                  <a:spcPts val="0"/>
                </a:spcBef>
                <a:spcAft>
                  <a:spcPts val="0"/>
                </a:spcAft>
              </a:pPr>
              <a:r>
                <a:rPr lang="en-US" sz="1200" b="1" dirty="0">
                  <a:solidFill>
                    <a:srgbClr val="FF0000"/>
                  </a:solidFill>
                  <a:latin typeface="Arial"/>
                  <a:ea typeface=""/>
                </a:rPr>
                <a:t>SID: 16222 </a:t>
              </a:r>
            </a:p>
          </p:txBody>
        </p:sp>
      </p:grpSp>
      <p:sp>
        <p:nvSpPr>
          <p:cNvPr id="59" name="TextBox 58"/>
          <p:cNvSpPr txBox="1"/>
          <p:nvPr/>
        </p:nvSpPr>
        <p:spPr>
          <a:xfrm>
            <a:off x="8148565" y="3213794"/>
            <a:ext cx="1003769" cy="276983"/>
          </a:xfrm>
          <a:prstGeom prst="rect">
            <a:avLst/>
          </a:prstGeom>
          <a:noFill/>
        </p:spPr>
        <p:txBody>
          <a:bodyPr wrap="none" lIns="91424" tIns="45712" rIns="91424" bIns="45712" rtlCol="0">
            <a:spAutoFit/>
          </a:bodyPr>
          <a:lstStyle/>
          <a:p>
            <a:pPr defTabSz="457063" fontAlgn="auto">
              <a:spcBef>
                <a:spcPts val="0"/>
              </a:spcBef>
              <a:spcAft>
                <a:spcPts val="0"/>
              </a:spcAft>
            </a:pPr>
            <a:r>
              <a:rPr lang="en-US" sz="1200" b="1" dirty="0">
                <a:solidFill>
                  <a:srgbClr val="57B74E">
                    <a:lumMod val="50000"/>
                  </a:srgbClr>
                </a:solidFill>
                <a:latin typeface="Arial"/>
                <a:ea typeface=""/>
              </a:rPr>
              <a:t>SID: 16065 </a:t>
            </a:r>
          </a:p>
        </p:txBody>
      </p:sp>
      <p:grpSp>
        <p:nvGrpSpPr>
          <p:cNvPr id="12" name="Group 11"/>
          <p:cNvGrpSpPr/>
          <p:nvPr/>
        </p:nvGrpSpPr>
        <p:grpSpPr>
          <a:xfrm>
            <a:off x="3476654" y="2037784"/>
            <a:ext cx="5550856" cy="1811191"/>
            <a:chOff x="3476368" y="2037783"/>
            <a:chExt cx="5552302" cy="1811191"/>
          </a:xfrm>
        </p:grpSpPr>
        <p:sp>
          <p:nvSpPr>
            <p:cNvPr id="3" name="Freeform 2"/>
            <p:cNvSpPr/>
            <p:nvPr/>
          </p:nvSpPr>
          <p:spPr>
            <a:xfrm>
              <a:off x="3476368" y="2037783"/>
              <a:ext cx="5552302" cy="1811191"/>
            </a:xfrm>
            <a:custGeom>
              <a:avLst/>
              <a:gdLst>
                <a:gd name="connsiteX0" fmla="*/ 0 w 5552302"/>
                <a:gd name="connsiteY0" fmla="*/ 542590 h 1804883"/>
                <a:gd name="connsiteX1" fmla="*/ 1021491 w 5552302"/>
                <a:gd name="connsiteY1" fmla="*/ 559066 h 1804883"/>
                <a:gd name="connsiteX2" fmla="*/ 1598140 w 5552302"/>
                <a:gd name="connsiteY2" fmla="*/ 122460 h 1804883"/>
                <a:gd name="connsiteX3" fmla="*/ 3937686 w 5552302"/>
                <a:gd name="connsiteY3" fmla="*/ 73033 h 1804883"/>
                <a:gd name="connsiteX4" fmla="*/ 4382529 w 5552302"/>
                <a:gd name="connsiteY4" fmla="*/ 1036860 h 1804883"/>
                <a:gd name="connsiteX5" fmla="*/ 5206313 w 5552302"/>
                <a:gd name="connsiteY5" fmla="*/ 1720601 h 1804883"/>
                <a:gd name="connsiteX6" fmla="*/ 5552302 w 5552302"/>
                <a:gd name="connsiteY6" fmla="*/ 1770028 h 1804883"/>
                <a:gd name="connsiteX0" fmla="*/ 0 w 5552302"/>
                <a:gd name="connsiteY0" fmla="*/ 548898 h 1811191"/>
                <a:gd name="connsiteX1" fmla="*/ 1021491 w 5552302"/>
                <a:gd name="connsiteY1" fmla="*/ 565374 h 1811191"/>
                <a:gd name="connsiteX2" fmla="*/ 1598140 w 5552302"/>
                <a:gd name="connsiteY2" fmla="*/ 128768 h 1811191"/>
                <a:gd name="connsiteX3" fmla="*/ 3624649 w 5552302"/>
                <a:gd name="connsiteY3" fmla="*/ 71104 h 1811191"/>
                <a:gd name="connsiteX4" fmla="*/ 4382529 w 5552302"/>
                <a:gd name="connsiteY4" fmla="*/ 1043168 h 1811191"/>
                <a:gd name="connsiteX5" fmla="*/ 5206313 w 5552302"/>
                <a:gd name="connsiteY5" fmla="*/ 1726909 h 1811191"/>
                <a:gd name="connsiteX6" fmla="*/ 5552302 w 5552302"/>
                <a:gd name="connsiteY6" fmla="*/ 1776336 h 18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2302" h="1811191">
                  <a:moveTo>
                    <a:pt x="0" y="548898"/>
                  </a:moveTo>
                  <a:cubicBezTo>
                    <a:pt x="377567" y="592147"/>
                    <a:pt x="755134" y="635396"/>
                    <a:pt x="1021491" y="565374"/>
                  </a:cubicBezTo>
                  <a:cubicBezTo>
                    <a:pt x="1287848" y="495352"/>
                    <a:pt x="1164280" y="211146"/>
                    <a:pt x="1598140" y="128768"/>
                  </a:cubicBezTo>
                  <a:cubicBezTo>
                    <a:pt x="2032000" y="46390"/>
                    <a:pt x="3160584" y="-81296"/>
                    <a:pt x="3624649" y="71104"/>
                  </a:cubicBezTo>
                  <a:cubicBezTo>
                    <a:pt x="4088714" y="223504"/>
                    <a:pt x="4118918" y="767201"/>
                    <a:pt x="4382529" y="1043168"/>
                  </a:cubicBezTo>
                  <a:cubicBezTo>
                    <a:pt x="4646140" y="1319135"/>
                    <a:pt x="5011351" y="1604714"/>
                    <a:pt x="5206313" y="1726909"/>
                  </a:cubicBezTo>
                  <a:cubicBezTo>
                    <a:pt x="5401275" y="1849104"/>
                    <a:pt x="5476788" y="1812720"/>
                    <a:pt x="5552302" y="1776336"/>
                  </a:cubicBezTo>
                </a:path>
              </a:pathLst>
            </a:custGeom>
            <a:noFill/>
            <a:ln w="57150">
              <a:solidFill>
                <a:schemeClr val="accent4">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en-US">
                <a:solidFill>
                  <a:srgbClr val="FFFFFF"/>
                </a:solidFill>
              </a:endParaRPr>
            </a:p>
          </p:txBody>
        </p:sp>
        <p:sp>
          <p:nvSpPr>
            <p:cNvPr id="4" name="Freeform 3"/>
            <p:cNvSpPr/>
            <p:nvPr/>
          </p:nvSpPr>
          <p:spPr>
            <a:xfrm>
              <a:off x="5107459" y="2166551"/>
              <a:ext cx="2759676" cy="966145"/>
            </a:xfrm>
            <a:custGeom>
              <a:avLst/>
              <a:gdLst>
                <a:gd name="connsiteX0" fmla="*/ 0 w 2759676"/>
                <a:gd name="connsiteY0" fmla="*/ 0 h 966145"/>
                <a:gd name="connsiteX1" fmla="*/ 593125 w 2759676"/>
                <a:gd name="connsiteY1" fmla="*/ 864973 h 966145"/>
                <a:gd name="connsiteX2" fmla="*/ 2759676 w 2759676"/>
                <a:gd name="connsiteY2" fmla="*/ 914400 h 966145"/>
              </a:gdLst>
              <a:ahLst/>
              <a:cxnLst>
                <a:cxn ang="0">
                  <a:pos x="connsiteX0" y="connsiteY0"/>
                </a:cxn>
                <a:cxn ang="0">
                  <a:pos x="connsiteX1" y="connsiteY1"/>
                </a:cxn>
                <a:cxn ang="0">
                  <a:pos x="connsiteX2" y="connsiteY2"/>
                </a:cxn>
              </a:cxnLst>
              <a:rect l="l" t="t" r="r" b="b"/>
              <a:pathLst>
                <a:path w="2759676" h="966145">
                  <a:moveTo>
                    <a:pt x="0" y="0"/>
                  </a:moveTo>
                  <a:cubicBezTo>
                    <a:pt x="66589" y="356286"/>
                    <a:pt x="133179" y="712573"/>
                    <a:pt x="593125" y="864973"/>
                  </a:cubicBezTo>
                  <a:cubicBezTo>
                    <a:pt x="1053071" y="1017373"/>
                    <a:pt x="1906373" y="965886"/>
                    <a:pt x="2759676" y="914400"/>
                  </a:cubicBezTo>
                </a:path>
              </a:pathLst>
            </a:custGeom>
            <a:noFill/>
            <a:ln w="57150">
              <a:solidFill>
                <a:schemeClr val="accent4">
                  <a:lumMod val="75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en-US">
                <a:solidFill>
                  <a:srgbClr val="FFFFFF"/>
                </a:solidFill>
              </a:endParaRPr>
            </a:p>
          </p:txBody>
        </p:sp>
      </p:grpSp>
      <p:graphicFrame>
        <p:nvGraphicFramePr>
          <p:cNvPr id="7" name="Table 6"/>
          <p:cNvGraphicFramePr>
            <a:graphicFrameLocks noGrp="1"/>
          </p:cNvGraphicFramePr>
          <p:nvPr>
            <p:extLst/>
          </p:nvPr>
        </p:nvGraphicFramePr>
        <p:xfrm>
          <a:off x="2017097" y="2113119"/>
          <a:ext cx="1187634" cy="1112520"/>
        </p:xfrm>
        <a:graphic>
          <a:graphicData uri="http://schemas.openxmlformats.org/drawingml/2006/table">
            <a:tbl>
              <a:tblPr firstRow="1" bandRow="1">
                <a:tableStyleId>{5940675A-B579-460E-94D1-54222C63F5DA}</a:tableStyleId>
              </a:tblPr>
              <a:tblGrid>
                <a:gridCol w="1187634">
                  <a:extLst>
                    <a:ext uri="{9D8B030D-6E8A-4147-A177-3AD203B41FA5}">
                      <a16:colId xmlns:a16="http://schemas.microsoft.com/office/drawing/2014/main" val="20000"/>
                    </a:ext>
                  </a:extLst>
                </a:gridCol>
              </a:tblGrid>
              <a:tr h="370840">
                <a:tc>
                  <a:txBody>
                    <a:bodyPr/>
                    <a:lstStyle/>
                    <a:p>
                      <a:pPr algn="ctr"/>
                      <a:r>
                        <a:rPr lang="en-US" sz="1800" b="1" dirty="0" smtClean="0">
                          <a:solidFill>
                            <a:schemeClr val="bg1"/>
                          </a:solidFill>
                        </a:rPr>
                        <a:t>16111</a:t>
                      </a:r>
                      <a:endParaRPr lang="en-US" sz="1800" b="1" dirty="0">
                        <a:solidFill>
                          <a:schemeClr val="bg1"/>
                        </a:solidFill>
                      </a:endParaRPr>
                    </a:p>
                  </a:txBody>
                  <a:tcPr marL="91416" marR="91416">
                    <a:solidFill>
                      <a:schemeClr val="accent1"/>
                    </a:solidFill>
                  </a:tcPr>
                </a:tc>
                <a:extLst>
                  <a:ext uri="{0D108BD9-81ED-4DB2-BD59-A6C34878D82A}">
                    <a16:rowId xmlns:a16="http://schemas.microsoft.com/office/drawing/2014/main" val="10000"/>
                  </a:ext>
                </a:extLst>
              </a:tr>
              <a:tr h="370840">
                <a:tc>
                  <a:txBody>
                    <a:bodyPr/>
                    <a:lstStyle/>
                    <a:p>
                      <a:pPr algn="ctr"/>
                      <a:r>
                        <a:rPr lang="en-US" sz="1800" b="1" dirty="0" smtClean="0">
                          <a:solidFill>
                            <a:schemeClr val="bg1"/>
                          </a:solidFill>
                        </a:rPr>
                        <a:t>16065</a:t>
                      </a:r>
                      <a:endParaRPr lang="en-US" sz="1800" b="1" dirty="0">
                        <a:solidFill>
                          <a:schemeClr val="bg1"/>
                        </a:solidFill>
                      </a:endParaRPr>
                    </a:p>
                  </a:txBody>
                  <a:tcPr marL="91416" marR="91416">
                    <a:solidFill>
                      <a:schemeClr val="accent4">
                        <a:lumMod val="50000"/>
                      </a:schemeClr>
                    </a:solidFill>
                  </a:tcPr>
                </a:tc>
                <a:extLst>
                  <a:ext uri="{0D108BD9-81ED-4DB2-BD59-A6C34878D82A}">
                    <a16:rowId xmlns:a16="http://schemas.microsoft.com/office/drawing/2014/main" val="10001"/>
                  </a:ext>
                </a:extLst>
              </a:tr>
              <a:tr h="370840">
                <a:tc>
                  <a:txBody>
                    <a:bodyPr/>
                    <a:lstStyle/>
                    <a:p>
                      <a:pPr algn="ctr"/>
                      <a:r>
                        <a:rPr lang="en-US" sz="1800" b="1" dirty="0" smtClean="0"/>
                        <a:t>IP packet</a:t>
                      </a:r>
                      <a:endParaRPr lang="en-US" sz="1800" b="1" dirty="0"/>
                    </a:p>
                  </a:txBody>
                  <a:tcPr marL="91416" marR="91416"/>
                </a:tc>
                <a:extLst>
                  <a:ext uri="{0D108BD9-81ED-4DB2-BD59-A6C34878D82A}">
                    <a16:rowId xmlns:a16="http://schemas.microsoft.com/office/drawing/2014/main" val="10002"/>
                  </a:ext>
                </a:extLst>
              </a:tr>
            </a:tbl>
          </a:graphicData>
        </a:graphic>
      </p:graphicFrame>
      <p:sp>
        <p:nvSpPr>
          <p:cNvPr id="46" name="TextBox 45"/>
          <p:cNvSpPr txBox="1"/>
          <p:nvPr/>
        </p:nvSpPr>
        <p:spPr>
          <a:xfrm>
            <a:off x="125480" y="1155445"/>
            <a:ext cx="4346934" cy="1200312"/>
          </a:xfrm>
          <a:prstGeom prst="rect">
            <a:avLst/>
          </a:prstGeom>
          <a:noFill/>
        </p:spPr>
        <p:txBody>
          <a:bodyPr wrap="square" lIns="91424" tIns="45712" rIns="91424" bIns="45712" rtlCol="0">
            <a:spAutoFit/>
          </a:bodyPr>
          <a:lstStyle/>
          <a:p>
            <a:pPr defTabSz="457063" fontAlgn="auto">
              <a:spcBef>
                <a:spcPts val="0"/>
              </a:spcBef>
              <a:spcAft>
                <a:spcPts val="0"/>
              </a:spcAft>
            </a:pPr>
            <a:r>
              <a:rPr lang="en-US" sz="2400" dirty="0">
                <a:solidFill>
                  <a:srgbClr val="676767"/>
                </a:solidFill>
                <a:latin typeface="Arial"/>
                <a:ea typeface=""/>
              </a:rPr>
              <a:t>Goal: steer VPN xyz traffic towards Z ove</a:t>
            </a:r>
            <a:r>
              <a:rPr lang="en-US" sz="2400" dirty="0">
                <a:solidFill>
                  <a:srgbClr val="676767">
                    <a:lumMod val="75000"/>
                  </a:srgbClr>
                </a:solidFill>
                <a:latin typeface="Arial"/>
                <a:ea typeface=""/>
              </a:rPr>
              <a:t>r the </a:t>
            </a:r>
            <a:r>
              <a:rPr lang="en-US" sz="2400" dirty="0">
                <a:solidFill>
                  <a:srgbClr val="214794"/>
                </a:solidFill>
                <a:latin typeface="Arial"/>
                <a:ea typeface=""/>
              </a:rPr>
              <a:t>BLUE plane</a:t>
            </a:r>
            <a:r>
              <a:rPr lang="en-US" sz="2400" dirty="0">
                <a:solidFill>
                  <a:srgbClr val="57B74E">
                    <a:lumMod val="75000"/>
                  </a:srgbClr>
                </a:solidFill>
                <a:latin typeface="Arial"/>
                <a:ea typeface=""/>
              </a:rPr>
              <a:t>  </a:t>
            </a:r>
          </a:p>
        </p:txBody>
      </p:sp>
      <p:sp>
        <p:nvSpPr>
          <p:cNvPr id="14" name="Freeform 13"/>
          <p:cNvSpPr/>
          <p:nvPr/>
        </p:nvSpPr>
        <p:spPr>
          <a:xfrm>
            <a:off x="3591953" y="1257169"/>
            <a:ext cx="5059178" cy="1922636"/>
          </a:xfrm>
          <a:custGeom>
            <a:avLst/>
            <a:gdLst>
              <a:gd name="connsiteX0" fmla="*/ 0 w 5060495"/>
              <a:gd name="connsiteY0" fmla="*/ 1255372 h 1922636"/>
              <a:gd name="connsiteX1" fmla="*/ 1293341 w 5060495"/>
              <a:gd name="connsiteY1" fmla="*/ 258593 h 1922636"/>
              <a:gd name="connsiteX2" fmla="*/ 3220995 w 5060495"/>
              <a:gd name="connsiteY2" fmla="*/ 69123 h 1922636"/>
              <a:gd name="connsiteX3" fmla="*/ 4810898 w 5060495"/>
              <a:gd name="connsiteY3" fmla="*/ 1247134 h 1922636"/>
              <a:gd name="connsiteX4" fmla="*/ 5033319 w 5060495"/>
              <a:gd name="connsiteY4" fmla="*/ 1922636 h 1922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495" h="1922636">
                <a:moveTo>
                  <a:pt x="0" y="1255372"/>
                </a:moveTo>
                <a:cubicBezTo>
                  <a:pt x="378254" y="855836"/>
                  <a:pt x="756509" y="456301"/>
                  <a:pt x="1293341" y="258593"/>
                </a:cubicBezTo>
                <a:cubicBezTo>
                  <a:pt x="1830173" y="60885"/>
                  <a:pt x="2634736" y="-95634"/>
                  <a:pt x="3220995" y="69123"/>
                </a:cubicBezTo>
                <a:cubicBezTo>
                  <a:pt x="3807254" y="233880"/>
                  <a:pt x="4508844" y="938215"/>
                  <a:pt x="4810898" y="1247134"/>
                </a:cubicBezTo>
                <a:cubicBezTo>
                  <a:pt x="5112952" y="1556053"/>
                  <a:pt x="5073135" y="1739344"/>
                  <a:pt x="5033319" y="1922636"/>
                </a:cubicBezTo>
              </a:path>
            </a:pathLst>
          </a:custGeom>
          <a:noFill/>
          <a:ln w="28575" cmpd="sng">
            <a:solidFill>
              <a:schemeClr val="tx1">
                <a:alpha val="85000"/>
              </a:schemeClr>
            </a:solidFill>
            <a:prstDash val="sysDash"/>
            <a:headEnd type="triangl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063" fontAlgn="auto">
              <a:spcBef>
                <a:spcPts val="0"/>
              </a:spcBef>
              <a:spcAft>
                <a:spcPts val="0"/>
              </a:spcAft>
            </a:pPr>
            <a:endParaRPr lang="en-US">
              <a:solidFill>
                <a:srgbClr val="FFFFFF"/>
              </a:solidFill>
            </a:endParaRPr>
          </a:p>
        </p:txBody>
      </p:sp>
      <p:sp>
        <p:nvSpPr>
          <p:cNvPr id="48" name="TextBox 47"/>
          <p:cNvSpPr txBox="1"/>
          <p:nvPr/>
        </p:nvSpPr>
        <p:spPr>
          <a:xfrm>
            <a:off x="5753509" y="1155445"/>
            <a:ext cx="976182" cy="276983"/>
          </a:xfrm>
          <a:prstGeom prst="rect">
            <a:avLst/>
          </a:prstGeom>
          <a:solidFill>
            <a:schemeClr val="bg1"/>
          </a:solidFill>
        </p:spPr>
        <p:txBody>
          <a:bodyPr wrap="square" lIns="91424" tIns="45712" rIns="91424" bIns="45712" rtlCol="0">
            <a:spAutoFit/>
          </a:bodyPr>
          <a:lstStyle/>
          <a:p>
            <a:pPr algn="ctr" defTabSz="457063" fontAlgn="auto">
              <a:spcBef>
                <a:spcPts val="0"/>
              </a:spcBef>
              <a:spcAft>
                <a:spcPts val="0"/>
              </a:spcAft>
            </a:pPr>
            <a:r>
              <a:rPr lang="en-US" sz="1200" dirty="0">
                <a:solidFill>
                  <a:srgbClr val="676767">
                    <a:lumMod val="75000"/>
                  </a:srgbClr>
                </a:solidFill>
                <a:latin typeface="Arial"/>
                <a:ea typeface=""/>
              </a:rPr>
              <a:t>MP-BGP</a:t>
            </a:r>
          </a:p>
        </p:txBody>
      </p:sp>
      <p:sp>
        <p:nvSpPr>
          <p:cNvPr id="61" name="TextBox 60"/>
          <p:cNvSpPr txBox="1"/>
          <p:nvPr/>
        </p:nvSpPr>
        <p:spPr>
          <a:xfrm>
            <a:off x="125480" y="3225638"/>
            <a:ext cx="4346934" cy="1569644"/>
          </a:xfrm>
          <a:prstGeom prst="rect">
            <a:avLst/>
          </a:prstGeom>
          <a:noFill/>
        </p:spPr>
        <p:txBody>
          <a:bodyPr wrap="square" lIns="91424" tIns="45712" rIns="91424" bIns="45712" rtlCol="0">
            <a:spAutoFit/>
          </a:bodyPr>
          <a:lstStyle/>
          <a:p>
            <a:pPr defTabSz="457063" fontAlgn="auto">
              <a:spcBef>
                <a:spcPts val="0"/>
              </a:spcBef>
              <a:spcAft>
                <a:spcPts val="0"/>
              </a:spcAft>
            </a:pPr>
            <a:r>
              <a:rPr lang="en-US" sz="2400" dirty="0">
                <a:solidFill>
                  <a:srgbClr val="676767"/>
                </a:solidFill>
                <a:latin typeface="Arial"/>
                <a:ea typeface=""/>
              </a:rPr>
              <a:t>Solution: </a:t>
            </a:r>
            <a:r>
              <a:rPr lang="en-US" sz="2400" dirty="0">
                <a:solidFill>
                  <a:srgbClr val="214794"/>
                </a:solidFill>
                <a:latin typeface="Arial"/>
                <a:ea typeface=""/>
              </a:rPr>
              <a:t>prepend </a:t>
            </a:r>
            <a:r>
              <a:rPr lang="en-US" sz="2400" dirty="0" err="1">
                <a:solidFill>
                  <a:srgbClr val="214794"/>
                </a:solidFill>
                <a:latin typeface="Arial"/>
                <a:ea typeface=""/>
              </a:rPr>
              <a:t>Anycast</a:t>
            </a:r>
            <a:r>
              <a:rPr lang="en-US" sz="2400" dirty="0">
                <a:solidFill>
                  <a:srgbClr val="214794"/>
                </a:solidFill>
                <a:latin typeface="Arial"/>
                <a:ea typeface=""/>
              </a:rPr>
              <a:t> SID</a:t>
            </a:r>
            <a:r>
              <a:rPr lang="en-US" sz="2400" dirty="0">
                <a:solidFill>
                  <a:srgbClr val="676767"/>
                </a:solidFill>
                <a:latin typeface="Arial"/>
                <a:ea typeface=""/>
              </a:rPr>
              <a:t> of the target plane</a:t>
            </a:r>
          </a:p>
          <a:p>
            <a:pPr defTabSz="457063" fontAlgn="auto">
              <a:spcBef>
                <a:spcPts val="0"/>
              </a:spcBef>
              <a:spcAft>
                <a:spcPts val="0"/>
              </a:spcAft>
            </a:pPr>
            <a:r>
              <a:rPr lang="en-US" sz="2400" dirty="0">
                <a:solidFill>
                  <a:srgbClr val="676767"/>
                </a:solidFill>
                <a:latin typeface="Arial"/>
                <a:ea typeface=""/>
              </a:rPr>
              <a:t>before the segment of the BGP </a:t>
            </a:r>
            <a:r>
              <a:rPr lang="en-US" sz="2400" dirty="0" err="1">
                <a:solidFill>
                  <a:srgbClr val="676767"/>
                </a:solidFill>
                <a:latin typeface="Arial"/>
                <a:ea typeface=""/>
              </a:rPr>
              <a:t>nhop</a:t>
            </a:r>
            <a:endParaRPr lang="en-US" sz="2400" dirty="0">
              <a:solidFill>
                <a:srgbClr val="57B74E">
                  <a:lumMod val="75000"/>
                </a:srgbClr>
              </a:solidFill>
              <a:latin typeface="Arial"/>
              <a:ea typeface=""/>
            </a:endParaRPr>
          </a:p>
        </p:txBody>
      </p:sp>
      <p:sp>
        <p:nvSpPr>
          <p:cNvPr id="63" name="TextBox 62"/>
          <p:cNvSpPr txBox="1"/>
          <p:nvPr/>
        </p:nvSpPr>
        <p:spPr>
          <a:xfrm>
            <a:off x="7087049" y="1049447"/>
            <a:ext cx="1206774" cy="375110"/>
          </a:xfrm>
          <a:prstGeom prst="rect">
            <a:avLst/>
          </a:prstGeom>
          <a:noFill/>
          <a:ln>
            <a:noFill/>
          </a:ln>
        </p:spPr>
        <p:txBody>
          <a:bodyPr wrap="square" lIns="51440" tIns="25721" rIns="51440" bIns="25721" rtlCol="0">
            <a:spAutoFit/>
          </a:bodyPr>
          <a:lstStyle/>
          <a:p>
            <a:pPr defTabSz="457063" fontAlgn="auto">
              <a:spcBef>
                <a:spcPts val="0"/>
              </a:spcBef>
              <a:spcAft>
                <a:spcPts val="0"/>
              </a:spcAft>
            </a:pPr>
            <a:r>
              <a:rPr lang="en-US" sz="1050" b="1" dirty="0">
                <a:solidFill>
                  <a:srgbClr val="C00000"/>
                </a:solidFill>
                <a:latin typeface="Arial"/>
                <a:ea typeface="Verdana" panose="020B0604030504040204" pitchFamily="34" charset="0"/>
                <a:cs typeface="Verdana" panose="020B0604030504040204" pitchFamily="34" charset="0"/>
              </a:rPr>
              <a:t>VPNv4: 8.0.0.1/24</a:t>
            </a:r>
          </a:p>
          <a:p>
            <a:pPr defTabSz="457063" fontAlgn="auto">
              <a:spcBef>
                <a:spcPts val="0"/>
              </a:spcBef>
              <a:spcAft>
                <a:spcPts val="0"/>
              </a:spcAft>
            </a:pPr>
            <a:r>
              <a:rPr lang="en-US" sz="1050" b="1" dirty="0">
                <a:solidFill>
                  <a:srgbClr val="C00000"/>
                </a:solidFill>
                <a:latin typeface="Arial"/>
                <a:ea typeface="Verdana" panose="020B0604030504040204" pitchFamily="34" charset="0"/>
                <a:cs typeface="Verdana" panose="020B0604030504040204" pitchFamily="34" charset="0"/>
              </a:rPr>
              <a:t>NHOP: Z</a:t>
            </a:r>
          </a:p>
        </p:txBody>
      </p:sp>
    </p:spTree>
    <p:extLst>
      <p:ext uri="{BB962C8B-B14F-4D97-AF65-F5344CB8AC3E}">
        <p14:creationId xmlns:p14="http://schemas.microsoft.com/office/powerpoint/2010/main" val="255497818"/>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2756740" y="1677409"/>
            <a:ext cx="2623247" cy="2997641"/>
          </a:xfrm>
          <a:prstGeom prst="roundRect">
            <a:avLst/>
          </a:prstGeom>
          <a:noFill/>
          <a:ln w="12700">
            <a:solidFill>
              <a:schemeClr val="tx1">
                <a:alpha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cxnSp>
        <p:nvCxnSpPr>
          <p:cNvPr id="82" name="Straight Connector 81"/>
          <p:cNvCxnSpPr>
            <a:stCxn id="53" idx="6"/>
          </p:cNvCxnSpPr>
          <p:nvPr/>
        </p:nvCxnSpPr>
        <p:spPr>
          <a:xfrm>
            <a:off x="4822711" y="2383098"/>
            <a:ext cx="445166" cy="453598"/>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53" idx="6"/>
          </p:cNvCxnSpPr>
          <p:nvPr/>
        </p:nvCxnSpPr>
        <p:spPr>
          <a:xfrm>
            <a:off x="4822711" y="2383098"/>
            <a:ext cx="445166" cy="113389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2549" y="182186"/>
            <a:ext cx="8657113" cy="545321"/>
          </a:xfrm>
        </p:spPr>
        <p:txBody>
          <a:bodyPr/>
          <a:lstStyle/>
          <a:p>
            <a:r>
              <a:rPr lang="en-US" sz="2800" dirty="0" smtClean="0"/>
              <a:t>SR-TE Example - Application Engineered Routing</a:t>
            </a:r>
            <a:endParaRPr lang="fr-FR" sz="2800" dirty="0"/>
          </a:p>
        </p:txBody>
      </p:sp>
      <p:sp>
        <p:nvSpPr>
          <p:cNvPr id="3" name="Content Placeholder 2"/>
          <p:cNvSpPr>
            <a:spLocks noGrp="1"/>
          </p:cNvSpPr>
          <p:nvPr>
            <p:ph idx="1"/>
          </p:nvPr>
        </p:nvSpPr>
        <p:spPr>
          <a:xfrm>
            <a:off x="230836" y="1160248"/>
            <a:ext cx="2324354" cy="3831737"/>
          </a:xfrm>
          <a:solidFill>
            <a:schemeClr val="bg1"/>
          </a:solidFill>
        </p:spPr>
        <p:txBody>
          <a:bodyPr/>
          <a:lstStyle/>
          <a:p>
            <a:r>
              <a:rPr lang="en-US" sz="1575" dirty="0"/>
              <a:t>Per-application </a:t>
            </a:r>
            <a:br>
              <a:rPr lang="en-US" sz="1575" dirty="0"/>
            </a:br>
            <a:r>
              <a:rPr lang="en-US" sz="1575" dirty="0"/>
              <a:t>flow engineering</a:t>
            </a:r>
          </a:p>
          <a:p>
            <a:r>
              <a:rPr lang="en-US" sz="1575" dirty="0"/>
              <a:t>End-to-End</a:t>
            </a:r>
          </a:p>
          <a:p>
            <a:pPr lvl="1"/>
            <a:r>
              <a:rPr lang="en-US" sz="1200" dirty="0"/>
              <a:t>DC, WAN, AGG, PEER</a:t>
            </a:r>
          </a:p>
          <a:p>
            <a:r>
              <a:rPr lang="en-US" sz="1575" dirty="0"/>
              <a:t>Binding SID to steer traffic</a:t>
            </a:r>
          </a:p>
          <a:p>
            <a:r>
              <a:rPr lang="en-US" sz="1575" dirty="0"/>
              <a:t>Millions of flows</a:t>
            </a:r>
          </a:p>
          <a:p>
            <a:pPr lvl="1"/>
            <a:r>
              <a:rPr lang="en-US" sz="1200" dirty="0"/>
              <a:t>No signaling</a:t>
            </a:r>
          </a:p>
          <a:p>
            <a:pPr lvl="1"/>
            <a:r>
              <a:rPr lang="en-US" sz="1200" dirty="0"/>
              <a:t>No midpoint state</a:t>
            </a:r>
          </a:p>
          <a:p>
            <a:pPr lvl="1"/>
            <a:r>
              <a:rPr lang="en-US" sz="1200" dirty="0"/>
              <a:t>No reclassification at</a:t>
            </a:r>
            <a:br>
              <a:rPr lang="en-US" sz="1200" dirty="0"/>
            </a:br>
            <a:r>
              <a:rPr lang="en-US" sz="1200" dirty="0"/>
              <a:t>boundaries</a:t>
            </a:r>
          </a:p>
          <a:p>
            <a:r>
              <a:rPr lang="en-US" sz="1575" dirty="0"/>
              <a:t>The network scaling and simplicity is preserved</a:t>
            </a:r>
          </a:p>
          <a:p>
            <a:endParaRPr lang="en-US" sz="1575" dirty="0"/>
          </a:p>
          <a:p>
            <a:endParaRPr lang="en-US" sz="1575" dirty="0"/>
          </a:p>
        </p:txBody>
      </p:sp>
      <p:sp>
        <p:nvSpPr>
          <p:cNvPr id="48" name="TextBox 47"/>
          <p:cNvSpPr txBox="1"/>
          <p:nvPr/>
        </p:nvSpPr>
        <p:spPr>
          <a:xfrm>
            <a:off x="3126084" y="4369552"/>
            <a:ext cx="1935882"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DC (BGP-SR)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0" name="Group 49"/>
          <p:cNvGrpSpPr/>
          <p:nvPr/>
        </p:nvGrpSpPr>
        <p:grpSpPr>
          <a:xfrm>
            <a:off x="4457046" y="2200218"/>
            <a:ext cx="365665" cy="365760"/>
            <a:chOff x="5890315" y="3204376"/>
            <a:chExt cx="365760" cy="365760"/>
          </a:xfrm>
        </p:grpSpPr>
        <p:sp>
          <p:nvSpPr>
            <p:cNvPr id="53" name="Oval 52"/>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55" name="TextBox 54"/>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10</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56" name="Group 55"/>
          <p:cNvGrpSpPr/>
          <p:nvPr/>
        </p:nvGrpSpPr>
        <p:grpSpPr>
          <a:xfrm>
            <a:off x="4448274" y="3699868"/>
            <a:ext cx="365665" cy="365760"/>
            <a:chOff x="5890315" y="3204376"/>
            <a:chExt cx="365760" cy="365760"/>
          </a:xfrm>
        </p:grpSpPr>
        <p:sp>
          <p:nvSpPr>
            <p:cNvPr id="61" name="Oval 60"/>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63" name="TextBox 62"/>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11</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7" name="Group 66"/>
          <p:cNvGrpSpPr/>
          <p:nvPr/>
        </p:nvGrpSpPr>
        <p:grpSpPr>
          <a:xfrm>
            <a:off x="3260679" y="1975242"/>
            <a:ext cx="365665" cy="365760"/>
            <a:chOff x="5890315" y="3204376"/>
            <a:chExt cx="365760" cy="365760"/>
          </a:xfrm>
        </p:grpSpPr>
        <p:sp>
          <p:nvSpPr>
            <p:cNvPr id="68" name="Oval 67"/>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69" name="TextBox 68"/>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12</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0" name="Group 69"/>
          <p:cNvGrpSpPr/>
          <p:nvPr/>
        </p:nvGrpSpPr>
        <p:grpSpPr>
          <a:xfrm>
            <a:off x="3260679" y="2958407"/>
            <a:ext cx="365665" cy="365760"/>
            <a:chOff x="5890315" y="3204376"/>
            <a:chExt cx="365760" cy="365760"/>
          </a:xfrm>
        </p:grpSpPr>
        <p:sp>
          <p:nvSpPr>
            <p:cNvPr id="71" name="Oval 70"/>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72" name="TextBox 71"/>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13</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3" name="Group 72"/>
          <p:cNvGrpSpPr/>
          <p:nvPr/>
        </p:nvGrpSpPr>
        <p:grpSpPr>
          <a:xfrm>
            <a:off x="3260679" y="4011743"/>
            <a:ext cx="365665" cy="365760"/>
            <a:chOff x="5890315" y="3204376"/>
            <a:chExt cx="365760" cy="365760"/>
          </a:xfrm>
        </p:grpSpPr>
        <p:sp>
          <p:nvSpPr>
            <p:cNvPr id="74" name="Oval 73"/>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75" name="TextBox 74"/>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14</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76" name="Straight Connector 75"/>
          <p:cNvCxnSpPr>
            <a:stCxn id="68" idx="6"/>
            <a:endCxn id="53" idx="2"/>
          </p:cNvCxnSpPr>
          <p:nvPr/>
        </p:nvCxnSpPr>
        <p:spPr>
          <a:xfrm>
            <a:off x="3626344" y="2158122"/>
            <a:ext cx="830702" cy="22497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1" idx="6"/>
            <a:endCxn id="55" idx="1"/>
          </p:cNvCxnSpPr>
          <p:nvPr/>
        </p:nvCxnSpPr>
        <p:spPr>
          <a:xfrm flipV="1">
            <a:off x="3626344" y="2376364"/>
            <a:ext cx="830702" cy="764923"/>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4" idx="6"/>
            <a:endCxn id="53" idx="2"/>
          </p:cNvCxnSpPr>
          <p:nvPr/>
        </p:nvCxnSpPr>
        <p:spPr>
          <a:xfrm flipV="1">
            <a:off x="3626344" y="2383099"/>
            <a:ext cx="830702" cy="1811525"/>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5" idx="3"/>
            <a:endCxn id="61" idx="2"/>
          </p:cNvCxnSpPr>
          <p:nvPr/>
        </p:nvCxnSpPr>
        <p:spPr>
          <a:xfrm flipV="1">
            <a:off x="3626344" y="3882748"/>
            <a:ext cx="821930" cy="30514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1" idx="6"/>
            <a:endCxn id="61" idx="2"/>
          </p:cNvCxnSpPr>
          <p:nvPr/>
        </p:nvCxnSpPr>
        <p:spPr>
          <a:xfrm>
            <a:off x="3626344" y="3141288"/>
            <a:ext cx="821930" cy="741461"/>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8" idx="6"/>
            <a:endCxn id="61" idx="2"/>
          </p:cNvCxnSpPr>
          <p:nvPr/>
        </p:nvCxnSpPr>
        <p:spPr>
          <a:xfrm>
            <a:off x="3626344" y="2158122"/>
            <a:ext cx="821930" cy="172462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1" idx="6"/>
          </p:cNvCxnSpPr>
          <p:nvPr/>
        </p:nvCxnSpPr>
        <p:spPr>
          <a:xfrm flipV="1">
            <a:off x="4813939" y="2836696"/>
            <a:ext cx="453938" cy="1046052"/>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63" idx="3"/>
          </p:cNvCxnSpPr>
          <p:nvPr/>
        </p:nvCxnSpPr>
        <p:spPr>
          <a:xfrm flipV="1">
            <a:off x="4813939" y="3516989"/>
            <a:ext cx="453938" cy="359025"/>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6" name="Flowchart: Magnetic Disk 85"/>
          <p:cNvSpPr/>
          <p:nvPr/>
        </p:nvSpPr>
        <p:spPr>
          <a:xfrm>
            <a:off x="2868012" y="1941645"/>
            <a:ext cx="261778" cy="399358"/>
          </a:xfrm>
          <a:prstGeom prst="flowChartMagneticDisk">
            <a:avLst/>
          </a:prstGeom>
          <a:solidFill>
            <a:schemeClr val="accent5">
              <a:lumMod val="20000"/>
              <a:lumOff val="80000"/>
            </a:schemeClr>
          </a:solidFill>
          <a:ln w="25400">
            <a:solidFill>
              <a:schemeClr val="accent5">
                <a:lumMod val="60000"/>
                <a:lumOff val="40000"/>
                <a:alpha val="85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pic>
        <p:nvPicPr>
          <p:cNvPr id="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961" y="926482"/>
            <a:ext cx="822322" cy="68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991253" y="1364757"/>
            <a:ext cx="1167386" cy="1688994"/>
            <a:chOff x="2990841" y="1364757"/>
            <a:chExt cx="1167690" cy="1688994"/>
          </a:xfrm>
        </p:grpSpPr>
        <p:sp>
          <p:nvSpPr>
            <p:cNvPr id="6" name="Freeform 5"/>
            <p:cNvSpPr/>
            <p:nvPr/>
          </p:nvSpPr>
          <p:spPr>
            <a:xfrm>
              <a:off x="3475021" y="1364757"/>
              <a:ext cx="683510" cy="532738"/>
            </a:xfrm>
            <a:custGeom>
              <a:avLst/>
              <a:gdLst>
                <a:gd name="connsiteX0" fmla="*/ 1001864 w 1001864"/>
                <a:gd name="connsiteY0" fmla="*/ 0 h 532738"/>
                <a:gd name="connsiteX1" fmla="*/ 230587 w 1001864"/>
                <a:gd name="connsiteY1" fmla="*/ 246491 h 532738"/>
                <a:gd name="connsiteX2" fmla="*/ 0 w 1001864"/>
                <a:gd name="connsiteY2" fmla="*/ 532738 h 532738"/>
              </a:gdLst>
              <a:ahLst/>
              <a:cxnLst>
                <a:cxn ang="0">
                  <a:pos x="connsiteX0" y="connsiteY0"/>
                </a:cxn>
                <a:cxn ang="0">
                  <a:pos x="connsiteX1" y="connsiteY1"/>
                </a:cxn>
                <a:cxn ang="0">
                  <a:pos x="connsiteX2" y="connsiteY2"/>
                </a:cxn>
              </a:cxnLst>
              <a:rect l="l" t="t" r="r" b="b"/>
              <a:pathLst>
                <a:path w="1001864" h="532738">
                  <a:moveTo>
                    <a:pt x="1001864" y="0"/>
                  </a:moveTo>
                  <a:cubicBezTo>
                    <a:pt x="699714" y="78850"/>
                    <a:pt x="397564" y="157701"/>
                    <a:pt x="230587" y="246491"/>
                  </a:cubicBezTo>
                  <a:cubicBezTo>
                    <a:pt x="63610" y="335281"/>
                    <a:pt x="31805" y="434009"/>
                    <a:pt x="0" y="532738"/>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nvGrpSpPr>
            <p:cNvPr id="88" name="Group 87"/>
            <p:cNvGrpSpPr/>
            <p:nvPr/>
          </p:nvGrpSpPr>
          <p:grpSpPr>
            <a:xfrm>
              <a:off x="2990841" y="2304358"/>
              <a:ext cx="838703" cy="749393"/>
              <a:chOff x="5821963" y="2639832"/>
              <a:chExt cx="675056" cy="592890"/>
            </a:xfrm>
            <a:solidFill>
              <a:srgbClr val="00B050"/>
            </a:solidFill>
          </p:grpSpPr>
          <p:sp>
            <p:nvSpPr>
              <p:cNvPr id="89" name="Horizontal Scroll 88"/>
              <p:cNvSpPr/>
              <p:nvPr/>
            </p:nvSpPr>
            <p:spPr>
              <a:xfrm>
                <a:off x="5821963" y="2639832"/>
                <a:ext cx="675056" cy="592890"/>
              </a:xfrm>
              <a:prstGeom prst="horizontalScroll">
                <a:avLst/>
              </a:prstGeom>
              <a:grpFill/>
              <a:ln w="12700">
                <a:solidFill>
                  <a:schemeClr val="tx1">
                    <a:alpha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sp>
            <p:nvSpPr>
              <p:cNvPr id="90" name="TextBox 89"/>
              <p:cNvSpPr txBox="1"/>
              <p:nvPr/>
            </p:nvSpPr>
            <p:spPr>
              <a:xfrm>
                <a:off x="5885572" y="2704904"/>
                <a:ext cx="611446" cy="442873"/>
              </a:xfrm>
              <a:prstGeom prst="rect">
                <a:avLst/>
              </a:prstGeom>
              <a:noFill/>
              <a:ln>
                <a:noFill/>
              </a:ln>
            </p:spPr>
            <p:txBody>
              <a:bodyPr wrap="square" lIns="51442" tIns="25721" rIns="51442" bIns="25721" rtlCol="0">
                <a:spAutoFit/>
              </a:bodyPr>
              <a:lstStyle/>
              <a:p>
                <a:pPr defTabSz="457063" fontAlgn="auto">
                  <a:spcBef>
                    <a:spcPts val="0"/>
                  </a:spcBef>
                  <a:spcAft>
                    <a:spcPts val="0"/>
                  </a:spcAft>
                </a:pP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Push</a:t>
                </a:r>
                <a:b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{16001,</a:t>
                </a:r>
                <a:b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825" b="1" dirty="0">
                    <a:solidFill>
                      <a:srgbClr val="C00000"/>
                    </a:solidFill>
                    <a:latin typeface="Verdana" panose="020B0604030504040204" pitchFamily="34" charset="0"/>
                    <a:ea typeface="Verdana" panose="020B0604030504040204" pitchFamily="34" charset="0"/>
                    <a:cs typeface="Verdana" panose="020B0604030504040204" pitchFamily="34" charset="0"/>
                  </a:rPr>
                  <a:t>200</a:t>
                </a:r>
              </a:p>
              <a:p>
                <a:pPr defTabSz="457063" fontAlgn="auto">
                  <a:spcBef>
                    <a:spcPts val="0"/>
                  </a:spcBef>
                  <a:spcAft>
                    <a:spcPts val="0"/>
                  </a:spcAft>
                </a:pP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147}</a:t>
                </a:r>
                <a:endParaRPr lang="fr-FR" sz="8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5" name="Group 14"/>
          <p:cNvGrpSpPr/>
          <p:nvPr/>
        </p:nvGrpSpPr>
        <p:grpSpPr>
          <a:xfrm>
            <a:off x="3570397" y="2122999"/>
            <a:ext cx="5119307" cy="1746873"/>
            <a:chOff x="3570136" y="2122998"/>
            <a:chExt cx="5120640" cy="1746873"/>
          </a:xfrm>
        </p:grpSpPr>
        <p:sp>
          <p:nvSpPr>
            <p:cNvPr id="12" name="Freeform 11"/>
            <p:cNvSpPr/>
            <p:nvPr/>
          </p:nvSpPr>
          <p:spPr>
            <a:xfrm>
              <a:off x="3570136" y="2122998"/>
              <a:ext cx="1820848" cy="1746873"/>
            </a:xfrm>
            <a:custGeom>
              <a:avLst/>
              <a:gdLst>
                <a:gd name="connsiteX0" fmla="*/ 0 w 1820848"/>
                <a:gd name="connsiteY0" fmla="*/ 0 h 1746873"/>
                <a:gd name="connsiteX1" fmla="*/ 985961 w 1820848"/>
                <a:gd name="connsiteY1" fmla="*/ 1725433 h 1746873"/>
                <a:gd name="connsiteX2" fmla="*/ 1582309 w 1820848"/>
                <a:gd name="connsiteY2" fmla="*/ 946205 h 1746873"/>
                <a:gd name="connsiteX3" fmla="*/ 1820848 w 1820848"/>
                <a:gd name="connsiteY3" fmla="*/ 652007 h 1746873"/>
              </a:gdLst>
              <a:ahLst/>
              <a:cxnLst>
                <a:cxn ang="0">
                  <a:pos x="connsiteX0" y="connsiteY0"/>
                </a:cxn>
                <a:cxn ang="0">
                  <a:pos x="connsiteX1" y="connsiteY1"/>
                </a:cxn>
                <a:cxn ang="0">
                  <a:pos x="connsiteX2" y="connsiteY2"/>
                </a:cxn>
                <a:cxn ang="0">
                  <a:pos x="connsiteX3" y="connsiteY3"/>
                </a:cxn>
              </a:cxnLst>
              <a:rect l="l" t="t" r="r" b="b"/>
              <a:pathLst>
                <a:path w="1820848" h="1746873">
                  <a:moveTo>
                    <a:pt x="0" y="0"/>
                  </a:moveTo>
                  <a:cubicBezTo>
                    <a:pt x="361121" y="783866"/>
                    <a:pt x="722243" y="1567732"/>
                    <a:pt x="985961" y="1725433"/>
                  </a:cubicBezTo>
                  <a:cubicBezTo>
                    <a:pt x="1249679" y="1883134"/>
                    <a:pt x="1443161" y="1125109"/>
                    <a:pt x="1582309" y="946205"/>
                  </a:cubicBezTo>
                  <a:cubicBezTo>
                    <a:pt x="1721457" y="767301"/>
                    <a:pt x="1771152" y="709654"/>
                    <a:pt x="1820848" y="652007"/>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3" name="Freeform 12"/>
            <p:cNvSpPr/>
            <p:nvPr/>
          </p:nvSpPr>
          <p:spPr>
            <a:xfrm>
              <a:off x="3570136" y="2138901"/>
              <a:ext cx="1757238" cy="667909"/>
            </a:xfrm>
            <a:custGeom>
              <a:avLst/>
              <a:gdLst>
                <a:gd name="connsiteX0" fmla="*/ 0 w 1757238"/>
                <a:gd name="connsiteY0" fmla="*/ 0 h 667909"/>
                <a:gd name="connsiteX1" fmla="*/ 1176793 w 1757238"/>
                <a:gd name="connsiteY1" fmla="*/ 286247 h 667909"/>
                <a:gd name="connsiteX2" fmla="*/ 1757238 w 1757238"/>
                <a:gd name="connsiteY2" fmla="*/ 667909 h 667909"/>
              </a:gdLst>
              <a:ahLst/>
              <a:cxnLst>
                <a:cxn ang="0">
                  <a:pos x="connsiteX0" y="connsiteY0"/>
                </a:cxn>
                <a:cxn ang="0">
                  <a:pos x="connsiteX1" y="connsiteY1"/>
                </a:cxn>
                <a:cxn ang="0">
                  <a:pos x="connsiteX2" y="connsiteY2"/>
                </a:cxn>
              </a:cxnLst>
              <a:rect l="l" t="t" r="r" b="b"/>
              <a:pathLst>
                <a:path w="1757238" h="667909">
                  <a:moveTo>
                    <a:pt x="0" y="0"/>
                  </a:moveTo>
                  <a:cubicBezTo>
                    <a:pt x="441960" y="87464"/>
                    <a:pt x="883920" y="174929"/>
                    <a:pt x="1176793" y="286247"/>
                  </a:cubicBezTo>
                  <a:cubicBezTo>
                    <a:pt x="1469666" y="397565"/>
                    <a:pt x="1757238" y="667909"/>
                    <a:pt x="1757238" y="667909"/>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4" name="Freeform 13"/>
            <p:cNvSpPr/>
            <p:nvPr/>
          </p:nvSpPr>
          <p:spPr>
            <a:xfrm>
              <a:off x="5557962" y="2200730"/>
              <a:ext cx="3132814" cy="552495"/>
            </a:xfrm>
            <a:custGeom>
              <a:avLst/>
              <a:gdLst>
                <a:gd name="connsiteX0" fmla="*/ 0 w 3132814"/>
                <a:gd name="connsiteY0" fmla="*/ 534519 h 552495"/>
                <a:gd name="connsiteX1" fmla="*/ 1168841 w 3132814"/>
                <a:gd name="connsiteY1" fmla="*/ 1781 h 552495"/>
                <a:gd name="connsiteX2" fmla="*/ 2011680 w 3132814"/>
                <a:gd name="connsiteY2" fmla="*/ 367541 h 552495"/>
                <a:gd name="connsiteX3" fmla="*/ 2321781 w 3132814"/>
                <a:gd name="connsiteY3" fmla="*/ 526567 h 552495"/>
                <a:gd name="connsiteX4" fmla="*/ 3132814 w 3132814"/>
                <a:gd name="connsiteY4" fmla="*/ 550421 h 55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2814" h="552495">
                  <a:moveTo>
                    <a:pt x="0" y="534519"/>
                  </a:moveTo>
                  <a:cubicBezTo>
                    <a:pt x="416780" y="282065"/>
                    <a:pt x="833561" y="29611"/>
                    <a:pt x="1168841" y="1781"/>
                  </a:cubicBezTo>
                  <a:cubicBezTo>
                    <a:pt x="1504121" y="-26049"/>
                    <a:pt x="1819523" y="280077"/>
                    <a:pt x="2011680" y="367541"/>
                  </a:cubicBezTo>
                  <a:cubicBezTo>
                    <a:pt x="2203837" y="455005"/>
                    <a:pt x="2134925" y="496087"/>
                    <a:pt x="2321781" y="526567"/>
                  </a:cubicBezTo>
                  <a:cubicBezTo>
                    <a:pt x="2508637" y="557047"/>
                    <a:pt x="2820725" y="553734"/>
                    <a:pt x="3132814" y="550421"/>
                  </a:cubicBezTo>
                </a:path>
              </a:pathLst>
            </a:custGeom>
            <a:noFill/>
            <a:ln w="63500">
              <a:solidFill>
                <a:srgbClr val="00B050">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grpSp>
        <p:nvGrpSpPr>
          <p:cNvPr id="18" name="Group 17"/>
          <p:cNvGrpSpPr/>
          <p:nvPr/>
        </p:nvGrpSpPr>
        <p:grpSpPr>
          <a:xfrm>
            <a:off x="2555190" y="874808"/>
            <a:ext cx="1651146" cy="1041456"/>
            <a:chOff x="2554664" y="874808"/>
            <a:chExt cx="1651576" cy="1041456"/>
          </a:xfrm>
        </p:grpSpPr>
        <p:sp>
          <p:nvSpPr>
            <p:cNvPr id="17" name="Freeform 16"/>
            <p:cNvSpPr/>
            <p:nvPr/>
          </p:nvSpPr>
          <p:spPr>
            <a:xfrm>
              <a:off x="2957921" y="1121134"/>
              <a:ext cx="1248319" cy="795130"/>
            </a:xfrm>
            <a:custGeom>
              <a:avLst/>
              <a:gdLst>
                <a:gd name="connsiteX0" fmla="*/ 47672 w 1248319"/>
                <a:gd name="connsiteY0" fmla="*/ 795130 h 795130"/>
                <a:gd name="connsiteX1" fmla="*/ 143088 w 1248319"/>
                <a:gd name="connsiteY1" fmla="*/ 222636 h 795130"/>
                <a:gd name="connsiteX2" fmla="*/ 1248319 w 1248319"/>
                <a:gd name="connsiteY2" fmla="*/ 0 h 795130"/>
              </a:gdLst>
              <a:ahLst/>
              <a:cxnLst>
                <a:cxn ang="0">
                  <a:pos x="connsiteX0" y="connsiteY0"/>
                </a:cxn>
                <a:cxn ang="0">
                  <a:pos x="connsiteX1" y="connsiteY1"/>
                </a:cxn>
                <a:cxn ang="0">
                  <a:pos x="connsiteX2" y="connsiteY2"/>
                </a:cxn>
              </a:cxnLst>
              <a:rect l="l" t="t" r="r" b="b"/>
              <a:pathLst>
                <a:path w="1248319" h="795130">
                  <a:moveTo>
                    <a:pt x="47672" y="795130"/>
                  </a:moveTo>
                  <a:cubicBezTo>
                    <a:pt x="-4674" y="575144"/>
                    <a:pt x="-57020" y="355158"/>
                    <a:pt x="143088" y="222636"/>
                  </a:cubicBezTo>
                  <a:cubicBezTo>
                    <a:pt x="343196" y="90114"/>
                    <a:pt x="795757" y="45057"/>
                    <a:pt x="1248319" y="0"/>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1" name="TextBox 90"/>
            <p:cNvSpPr txBox="1"/>
            <p:nvPr/>
          </p:nvSpPr>
          <p:spPr>
            <a:xfrm>
              <a:off x="2554664" y="874808"/>
              <a:ext cx="1262111" cy="305860"/>
            </a:xfrm>
            <a:prstGeom prst="rect">
              <a:avLst/>
            </a:prstGeom>
            <a:noFill/>
            <a:ln>
              <a:noFill/>
            </a:ln>
          </p:spPr>
          <p:txBody>
            <a:bodyPr wrap="square" lIns="51442" tIns="25721" rIns="51442" bIns="25721" rtlCol="0">
              <a:spAutoFit/>
            </a:bodyPr>
            <a:lstStyle/>
            <a:p>
              <a:pPr defTabSz="457063" fontAlgn="auto">
                <a:spcBef>
                  <a:spcPts val="0"/>
                </a:spcBef>
                <a:spcAft>
                  <a:spcPts val="0"/>
                </a:spcAft>
              </a:pPr>
              <a:r>
                <a:rPr lang="en-US" sz="825" b="1" dirty="0">
                  <a:solidFill>
                    <a:srgbClr val="163E8E"/>
                  </a:solidFill>
                  <a:latin typeface="Verdana" panose="020B0604030504040204" pitchFamily="34" charset="0"/>
                  <a:ea typeface="Verdana" panose="020B0604030504040204" pitchFamily="34" charset="0"/>
                  <a:cs typeface="Verdana" panose="020B0604030504040204" pitchFamily="34" charset="0"/>
                </a:rPr>
                <a:t>Low-Latency to 7</a:t>
              </a:r>
              <a:br>
                <a:rPr lang="en-US" sz="825" b="1" dirty="0">
                  <a:solidFill>
                    <a:srgbClr val="163E8E"/>
                  </a:solidFill>
                  <a:latin typeface="Verdana" panose="020B0604030504040204" pitchFamily="34" charset="0"/>
                  <a:ea typeface="Verdana" panose="020B0604030504040204" pitchFamily="34" charset="0"/>
                  <a:cs typeface="Verdana" panose="020B0604030504040204" pitchFamily="34" charset="0"/>
                </a:rPr>
              </a:br>
              <a:r>
                <a:rPr lang="en-US" sz="825" b="1" dirty="0">
                  <a:solidFill>
                    <a:srgbClr val="163E8E"/>
                  </a:solidFill>
                  <a:latin typeface="Verdana" panose="020B0604030504040204" pitchFamily="34" charset="0"/>
                  <a:ea typeface="Verdana" panose="020B0604030504040204" pitchFamily="34" charset="0"/>
                  <a:cs typeface="Verdana" panose="020B0604030504040204" pitchFamily="34" charset="0"/>
                </a:rPr>
                <a:t>for application A12</a:t>
              </a:r>
              <a:endParaRPr lang="fr-FR" sz="825" b="1" dirty="0">
                <a:solidFill>
                  <a:srgbClr val="163E8E"/>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21" name="Right Arrow 20"/>
          <p:cNvSpPr/>
          <p:nvPr/>
        </p:nvSpPr>
        <p:spPr>
          <a:xfrm>
            <a:off x="5074360" y="1121135"/>
            <a:ext cx="924527" cy="243623"/>
          </a:xfrm>
          <a:prstGeom prst="rightArrow">
            <a:avLst/>
          </a:prstGeom>
          <a:gradFill flip="none" rotWithShape="1">
            <a:gsLst>
              <a:gs pos="0">
                <a:srgbClr val="163E8E">
                  <a:shade val="30000"/>
                  <a:satMod val="115000"/>
                </a:srgbClr>
              </a:gs>
              <a:gs pos="50000">
                <a:srgbClr val="163E8E">
                  <a:shade val="67500"/>
                  <a:satMod val="115000"/>
                </a:srgbClr>
              </a:gs>
              <a:gs pos="100000">
                <a:srgbClr val="163E8E">
                  <a:shade val="100000"/>
                  <a:satMod val="115000"/>
                </a:srgbClr>
              </a:gs>
            </a:gsLst>
            <a:lin ang="10800000" scaled="1"/>
            <a:tileRect/>
          </a:gradFill>
          <a:ln w="63500">
            <a:no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sp>
        <p:nvSpPr>
          <p:cNvPr id="95" name="Right Arrow 94"/>
          <p:cNvSpPr/>
          <p:nvPr/>
        </p:nvSpPr>
        <p:spPr>
          <a:xfrm flipH="1">
            <a:off x="4971024" y="1131944"/>
            <a:ext cx="924527" cy="243623"/>
          </a:xfrm>
          <a:prstGeom prst="rightArrow">
            <a:avLst/>
          </a:prstGeom>
          <a:gradFill flip="none" rotWithShape="1">
            <a:gsLst>
              <a:gs pos="0">
                <a:srgbClr val="163E8E">
                  <a:shade val="30000"/>
                  <a:satMod val="115000"/>
                </a:srgbClr>
              </a:gs>
              <a:gs pos="50000">
                <a:srgbClr val="163E8E">
                  <a:shade val="67500"/>
                  <a:satMod val="115000"/>
                </a:srgbClr>
              </a:gs>
              <a:gs pos="100000">
                <a:srgbClr val="163E8E">
                  <a:shade val="100000"/>
                  <a:satMod val="115000"/>
                </a:srgbClr>
              </a:gs>
            </a:gsLst>
            <a:lin ang="10800000" scaled="1"/>
            <a:tileRect/>
          </a:gradFill>
          <a:ln w="63500">
            <a:no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fontAlgn="auto">
              <a:spcBef>
                <a:spcPts val="0"/>
              </a:spcBef>
              <a:spcAft>
                <a:spcPts val="0"/>
              </a:spcAft>
            </a:pPr>
            <a:endParaRPr lang="fr-FR">
              <a:solidFill>
                <a:srgbClr val="FFFFFF"/>
              </a:solidFill>
            </a:endParaRPr>
          </a:p>
        </p:txBody>
      </p:sp>
      <p:grpSp>
        <p:nvGrpSpPr>
          <p:cNvPr id="92" name="Group 91"/>
          <p:cNvGrpSpPr/>
          <p:nvPr/>
        </p:nvGrpSpPr>
        <p:grpSpPr>
          <a:xfrm>
            <a:off x="6043377" y="2318969"/>
            <a:ext cx="365665" cy="365760"/>
            <a:chOff x="4460682" y="1494845"/>
            <a:chExt cx="365760" cy="365760"/>
          </a:xfrm>
        </p:grpSpPr>
        <p:sp>
          <p:nvSpPr>
            <p:cNvPr id="96" name="Oval 95"/>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7" name="TextBox 96"/>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2</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8" name="Group 97"/>
          <p:cNvGrpSpPr/>
          <p:nvPr/>
        </p:nvGrpSpPr>
        <p:grpSpPr>
          <a:xfrm>
            <a:off x="6902080" y="2319584"/>
            <a:ext cx="365665" cy="365760"/>
            <a:chOff x="4460682" y="1494845"/>
            <a:chExt cx="365760" cy="365760"/>
          </a:xfrm>
        </p:grpSpPr>
        <p:sp>
          <p:nvSpPr>
            <p:cNvPr id="99" name="Oval 98"/>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0" name="TextBox 99"/>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4</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1" name="Group 100"/>
          <p:cNvGrpSpPr/>
          <p:nvPr/>
        </p:nvGrpSpPr>
        <p:grpSpPr>
          <a:xfrm>
            <a:off x="6020890" y="3272593"/>
            <a:ext cx="365665" cy="365760"/>
            <a:chOff x="4460682" y="1494845"/>
            <a:chExt cx="365760" cy="365760"/>
          </a:xfrm>
        </p:grpSpPr>
        <p:sp>
          <p:nvSpPr>
            <p:cNvPr id="102" name="Oval 101"/>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3" name="TextBox 102"/>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6</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8" name="Group 107"/>
          <p:cNvGrpSpPr/>
          <p:nvPr/>
        </p:nvGrpSpPr>
        <p:grpSpPr>
          <a:xfrm>
            <a:off x="6902152" y="3272593"/>
            <a:ext cx="365665" cy="365760"/>
            <a:chOff x="4460682" y="1494845"/>
            <a:chExt cx="365760" cy="365760"/>
          </a:xfrm>
        </p:grpSpPr>
        <p:sp>
          <p:nvSpPr>
            <p:cNvPr id="109" name="Oval 108"/>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10" name="TextBox 109"/>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5</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11" name="Group 110"/>
          <p:cNvGrpSpPr/>
          <p:nvPr/>
        </p:nvGrpSpPr>
        <p:grpSpPr>
          <a:xfrm>
            <a:off x="8252532" y="2767816"/>
            <a:ext cx="365665" cy="365760"/>
            <a:chOff x="4460682" y="1494845"/>
            <a:chExt cx="365760" cy="365760"/>
          </a:xfrm>
        </p:grpSpPr>
        <p:sp>
          <p:nvSpPr>
            <p:cNvPr id="112" name="Oval 111"/>
            <p:cNvSpPr/>
            <p:nvPr/>
          </p:nvSpPr>
          <p:spPr>
            <a:xfrm>
              <a:off x="4460682" y="1494845"/>
              <a:ext cx="365760" cy="365760"/>
            </a:xfrm>
            <a:prstGeom prst="ellipse">
              <a:avLst/>
            </a:prstGeom>
            <a:no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13" name="TextBox 112"/>
            <p:cNvSpPr txBox="1"/>
            <p:nvPr/>
          </p:nvSpPr>
          <p:spPr>
            <a:xfrm>
              <a:off x="4460682" y="1535373"/>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7</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114" name="Straight Connector 113"/>
          <p:cNvCxnSpPr>
            <a:stCxn id="130" idx="3"/>
            <a:endCxn id="97" idx="1"/>
          </p:cNvCxnSpPr>
          <p:nvPr/>
        </p:nvCxnSpPr>
        <p:spPr>
          <a:xfrm flipV="1">
            <a:off x="5651480" y="2495115"/>
            <a:ext cx="391897" cy="32689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96" idx="6"/>
            <a:endCxn id="100" idx="1"/>
          </p:cNvCxnSpPr>
          <p:nvPr/>
        </p:nvCxnSpPr>
        <p:spPr>
          <a:xfrm flipV="1">
            <a:off x="6409042" y="2495730"/>
            <a:ext cx="493038" cy="6119"/>
          </a:xfrm>
          <a:prstGeom prst="line">
            <a:avLst/>
          </a:prstGeom>
          <a:ln w="127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30" idx="3"/>
            <a:endCxn id="102" idx="1"/>
          </p:cNvCxnSpPr>
          <p:nvPr/>
        </p:nvCxnSpPr>
        <p:spPr>
          <a:xfrm>
            <a:off x="5651480" y="2822011"/>
            <a:ext cx="422960" cy="504146"/>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02" idx="6"/>
            <a:endCxn id="109" idx="2"/>
          </p:cNvCxnSpPr>
          <p:nvPr/>
        </p:nvCxnSpPr>
        <p:spPr>
          <a:xfrm>
            <a:off x="6386555" y="3455473"/>
            <a:ext cx="515597" cy="0"/>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09" idx="0"/>
            <a:endCxn id="99" idx="4"/>
          </p:cNvCxnSpPr>
          <p:nvPr/>
        </p:nvCxnSpPr>
        <p:spPr>
          <a:xfrm flipH="1" flipV="1">
            <a:off x="7084912" y="2685345"/>
            <a:ext cx="72" cy="587249"/>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99" idx="6"/>
            <a:endCxn id="112" idx="1"/>
          </p:cNvCxnSpPr>
          <p:nvPr/>
        </p:nvCxnSpPr>
        <p:spPr>
          <a:xfrm>
            <a:off x="7267744" y="2502465"/>
            <a:ext cx="1038338" cy="318916"/>
          </a:xfrm>
          <a:prstGeom prst="line">
            <a:avLst/>
          </a:prstGeom>
          <a:ln w="254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5651480" y="4014840"/>
            <a:ext cx="2239589" cy="369330"/>
          </a:xfrm>
          <a:prstGeom prst="rect">
            <a:avLst/>
          </a:prstGeom>
          <a:noFill/>
          <a:ln>
            <a:noFill/>
          </a:ln>
        </p:spPr>
        <p:txBody>
          <a:bodyPr wrap="square" lIns="68577" tIns="34289" rIns="68577" bIns="34289" rtlCol="0">
            <a:spAutoFit/>
          </a:bodyPr>
          <a:lstStyle/>
          <a:p>
            <a:pPr defTabSz="457063" fontAlgn="auto">
              <a:spcBef>
                <a:spcPts val="0"/>
              </a:spcBef>
              <a:spcAft>
                <a:spcPts val="0"/>
              </a:spcAft>
            </a:pPr>
            <a:r>
              <a:rPr lang="en-US" sz="97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Default ISIS cost metric: 10</a:t>
            </a:r>
            <a:br>
              <a:rPr lang="en-US" sz="97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br>
            <a:r>
              <a:rPr lang="en-US" sz="97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Default Latency metric: 10</a:t>
            </a:r>
            <a:endParaRPr lang="fr-FR" sz="97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21" name="TextBox 120"/>
          <p:cNvSpPr txBox="1"/>
          <p:nvPr/>
        </p:nvSpPr>
        <p:spPr>
          <a:xfrm>
            <a:off x="6396482" y="2342822"/>
            <a:ext cx="818508" cy="173122"/>
          </a:xfrm>
          <a:prstGeom prst="rect">
            <a:avLst/>
          </a:prstGeom>
          <a:noFill/>
          <a:ln>
            <a:noFill/>
          </a:ln>
        </p:spPr>
        <p:txBody>
          <a:bodyPr wrap="square" lIns="68577" tIns="34289" rIns="68577" bIns="34289" rtlCol="0">
            <a:spAutoFit/>
          </a:bodyPr>
          <a:lstStyle/>
          <a:p>
            <a:pPr defTabSz="457063" fontAlgn="auto">
              <a:spcBef>
                <a:spcPts val="0"/>
              </a:spcBef>
              <a:spcAft>
                <a:spcPts val="0"/>
              </a:spcAft>
            </a:pPr>
            <a:r>
              <a:rPr lang="en-US" sz="675" b="1"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ISIS: 35</a:t>
            </a:r>
            <a:endParaRPr lang="fr-FR" sz="675" b="1"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22" name="Rounded Rectangle 121"/>
          <p:cNvSpPr/>
          <p:nvPr/>
        </p:nvSpPr>
        <p:spPr>
          <a:xfrm>
            <a:off x="5493304" y="1677409"/>
            <a:ext cx="2169704" cy="2997641"/>
          </a:xfrm>
          <a:prstGeom prst="roundRect">
            <a:avLst/>
          </a:prstGeom>
          <a:noFill/>
          <a:ln w="12700">
            <a:solidFill>
              <a:schemeClr val="tx1">
                <a:alpha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sp>
        <p:nvSpPr>
          <p:cNvPr id="123" name="TextBox 122"/>
          <p:cNvSpPr txBox="1"/>
          <p:nvPr/>
        </p:nvSpPr>
        <p:spPr>
          <a:xfrm>
            <a:off x="5777501" y="4391876"/>
            <a:ext cx="1534577"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WAN (IGP-SR)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4" name="Straight Connector 123"/>
          <p:cNvCxnSpPr>
            <a:endCxn id="102" idx="2"/>
          </p:cNvCxnSpPr>
          <p:nvPr/>
        </p:nvCxnSpPr>
        <p:spPr>
          <a:xfrm flipV="1">
            <a:off x="5655229" y="3455474"/>
            <a:ext cx="365662" cy="40528"/>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5285815" y="3326157"/>
            <a:ext cx="365665" cy="365760"/>
            <a:chOff x="5890315" y="3204376"/>
            <a:chExt cx="365760" cy="365760"/>
          </a:xfrm>
        </p:grpSpPr>
        <p:sp>
          <p:nvSpPr>
            <p:cNvPr id="126" name="Oval 125"/>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27" name="TextBox 126"/>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3</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28" name="Group 127"/>
          <p:cNvGrpSpPr/>
          <p:nvPr/>
        </p:nvGrpSpPr>
        <p:grpSpPr>
          <a:xfrm>
            <a:off x="5285815" y="2645865"/>
            <a:ext cx="365665" cy="365760"/>
            <a:chOff x="5890315" y="3204376"/>
            <a:chExt cx="365760" cy="365760"/>
          </a:xfrm>
        </p:grpSpPr>
        <p:sp>
          <p:nvSpPr>
            <p:cNvPr id="129" name="Oval 128"/>
            <p:cNvSpPr/>
            <p:nvPr/>
          </p:nvSpPr>
          <p:spPr>
            <a:xfrm>
              <a:off x="5890315" y="3204376"/>
              <a:ext cx="365760" cy="365760"/>
            </a:xfrm>
            <a:prstGeom prst="ellipse">
              <a:avLst/>
            </a:prstGeom>
            <a:solidFill>
              <a:schemeClr val="bg1"/>
            </a:solidFill>
            <a:ln w="38100">
              <a:gradFill>
                <a:gsLst>
                  <a:gs pos="0">
                    <a:schemeClr val="tx1">
                      <a:lumMod val="75000"/>
                      <a:lumOff val="25000"/>
                    </a:schemeClr>
                  </a:gs>
                  <a:gs pos="100000">
                    <a:schemeClr val="tx1">
                      <a:lumMod val="65000"/>
                      <a:lumOff val="35000"/>
                      <a:alpha val="65000"/>
                    </a:schemeClr>
                  </a:gs>
                  <a:gs pos="100000">
                    <a:schemeClr val="accent1">
                      <a:tint val="23500"/>
                      <a:satMod val="160000"/>
                    </a:schemeClr>
                  </a:gs>
                </a:gsLst>
                <a:lin ang="5400000" scaled="0"/>
              </a:gra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30" name="TextBox 129"/>
            <p:cNvSpPr txBox="1"/>
            <p:nvPr/>
          </p:nvSpPr>
          <p:spPr>
            <a:xfrm>
              <a:off x="5890315" y="3244904"/>
              <a:ext cx="365760" cy="271235"/>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1</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p:cNvGrpSpPr/>
          <p:nvPr/>
        </p:nvGrpSpPr>
        <p:grpSpPr>
          <a:xfrm>
            <a:off x="5551532" y="1614115"/>
            <a:ext cx="1553622" cy="2024238"/>
            <a:chOff x="5551786" y="1614115"/>
            <a:chExt cx="1554027" cy="2024238"/>
          </a:xfrm>
        </p:grpSpPr>
        <p:grpSp>
          <p:nvGrpSpPr>
            <p:cNvPr id="5" name="Group 4"/>
            <p:cNvGrpSpPr/>
            <p:nvPr/>
          </p:nvGrpSpPr>
          <p:grpSpPr>
            <a:xfrm>
              <a:off x="5645426" y="1614115"/>
              <a:ext cx="1460387" cy="978010"/>
              <a:chOff x="5645426" y="1614115"/>
              <a:chExt cx="1460387" cy="978010"/>
            </a:xfrm>
          </p:grpSpPr>
          <p:sp>
            <p:nvSpPr>
              <p:cNvPr id="20" name="Freeform 19"/>
              <p:cNvSpPr/>
              <p:nvPr/>
            </p:nvSpPr>
            <p:spPr>
              <a:xfrm>
                <a:off x="5645426" y="1614115"/>
                <a:ext cx="659958" cy="978010"/>
              </a:xfrm>
              <a:custGeom>
                <a:avLst/>
                <a:gdLst>
                  <a:gd name="connsiteX0" fmla="*/ 0 w 659958"/>
                  <a:gd name="connsiteY0" fmla="*/ 978010 h 978010"/>
                  <a:gd name="connsiteX1" fmla="*/ 461176 w 659958"/>
                  <a:gd name="connsiteY1" fmla="*/ 373711 h 978010"/>
                  <a:gd name="connsiteX2" fmla="*/ 659958 w 659958"/>
                  <a:gd name="connsiteY2" fmla="*/ 0 h 978010"/>
                </a:gdLst>
                <a:ahLst/>
                <a:cxnLst>
                  <a:cxn ang="0">
                    <a:pos x="connsiteX0" y="connsiteY0"/>
                  </a:cxn>
                  <a:cxn ang="0">
                    <a:pos x="connsiteX1" y="connsiteY1"/>
                  </a:cxn>
                  <a:cxn ang="0">
                    <a:pos x="connsiteX2" y="connsiteY2"/>
                  </a:cxn>
                </a:cxnLst>
                <a:rect l="l" t="t" r="r" b="b"/>
                <a:pathLst>
                  <a:path w="659958" h="978010">
                    <a:moveTo>
                      <a:pt x="0" y="978010"/>
                    </a:moveTo>
                    <a:cubicBezTo>
                      <a:pt x="175591" y="757361"/>
                      <a:pt x="351183" y="536713"/>
                      <a:pt x="461176" y="373711"/>
                    </a:cubicBezTo>
                    <a:cubicBezTo>
                      <a:pt x="571169" y="210709"/>
                      <a:pt x="615563" y="105354"/>
                      <a:pt x="659958" y="0"/>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94" name="TextBox 93"/>
              <p:cNvSpPr txBox="1"/>
              <p:nvPr/>
            </p:nvSpPr>
            <p:spPr>
              <a:xfrm>
                <a:off x="6287092" y="1761298"/>
                <a:ext cx="818721" cy="305860"/>
              </a:xfrm>
              <a:prstGeom prst="rect">
                <a:avLst/>
              </a:prstGeom>
              <a:solidFill>
                <a:schemeClr val="bg1"/>
              </a:solidFill>
              <a:ln>
                <a:noFill/>
              </a:ln>
            </p:spPr>
            <p:txBody>
              <a:bodyPr wrap="square" lIns="51442" tIns="25721" rIns="51442" bIns="25721" rtlCol="0">
                <a:spAutoFit/>
              </a:bodyPr>
              <a:lstStyle/>
              <a:p>
                <a:pPr defTabSz="457063" fontAlgn="auto">
                  <a:spcBef>
                    <a:spcPts val="0"/>
                  </a:spcBef>
                  <a:spcAft>
                    <a:spcPts val="0"/>
                  </a:spcAft>
                </a:pPr>
                <a:r>
                  <a:rPr lang="en-US" sz="825" b="1" dirty="0">
                    <a:solidFill>
                      <a:srgbClr val="C00000"/>
                    </a:solidFill>
                    <a:latin typeface="Verdana" panose="020B0604030504040204" pitchFamily="34" charset="0"/>
                    <a:ea typeface="Verdana" panose="020B0604030504040204" pitchFamily="34" charset="0"/>
                    <a:cs typeface="Verdana" panose="020B0604030504040204" pitchFamily="34" charset="0"/>
                  </a:rPr>
                  <a:t>Binding SID</a:t>
                </a:r>
              </a:p>
              <a:p>
                <a:pPr defTabSz="457063" fontAlgn="auto">
                  <a:spcBef>
                    <a:spcPts val="0"/>
                  </a:spcBef>
                  <a:spcAft>
                    <a:spcPts val="0"/>
                  </a:spcAft>
                </a:pPr>
                <a:r>
                  <a:rPr lang="en-US" sz="825" b="1" dirty="0">
                    <a:solidFill>
                      <a:srgbClr val="C00000"/>
                    </a:solidFill>
                    <a:latin typeface="Verdana" panose="020B0604030504040204" pitchFamily="34" charset="0"/>
                    <a:ea typeface="Verdana" panose="020B0604030504040204" pitchFamily="34" charset="0"/>
                    <a:cs typeface="Verdana" panose="020B0604030504040204" pitchFamily="34" charset="0"/>
                  </a:rPr>
                  <a:t>BSID: 200</a:t>
                </a:r>
                <a:endParaRPr lang="fr-FR" sz="825"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31" name="Group 130"/>
            <p:cNvGrpSpPr/>
            <p:nvPr/>
          </p:nvGrpSpPr>
          <p:grpSpPr>
            <a:xfrm>
              <a:off x="5551786" y="2742891"/>
              <a:ext cx="838703" cy="895462"/>
              <a:chOff x="5821962" y="2639832"/>
              <a:chExt cx="675056" cy="523480"/>
            </a:xfrm>
            <a:solidFill>
              <a:srgbClr val="00B050"/>
            </a:solidFill>
          </p:grpSpPr>
          <p:sp>
            <p:nvSpPr>
              <p:cNvPr id="132" name="Horizontal Scroll 131"/>
              <p:cNvSpPr/>
              <p:nvPr/>
            </p:nvSpPr>
            <p:spPr>
              <a:xfrm>
                <a:off x="5821962" y="2639832"/>
                <a:ext cx="675056" cy="523480"/>
              </a:xfrm>
              <a:prstGeom prst="horizontalScroll">
                <a:avLst/>
              </a:prstGeom>
              <a:grpFill/>
              <a:ln w="12700">
                <a:solidFill>
                  <a:schemeClr val="tx1">
                    <a:alpha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sp>
            <p:nvSpPr>
              <p:cNvPr id="133" name="TextBox 132"/>
              <p:cNvSpPr txBox="1"/>
              <p:nvPr/>
            </p:nvSpPr>
            <p:spPr>
              <a:xfrm>
                <a:off x="5885572" y="2704904"/>
                <a:ext cx="611446" cy="327241"/>
              </a:xfrm>
              <a:prstGeom prst="rect">
                <a:avLst/>
              </a:prstGeom>
              <a:noFill/>
              <a:ln>
                <a:noFill/>
              </a:ln>
            </p:spPr>
            <p:txBody>
              <a:bodyPr wrap="square" lIns="51442" tIns="25721" rIns="51442" bIns="25721" rtlCol="0">
                <a:spAutoFit/>
              </a:bodyPr>
              <a:lstStyle/>
              <a:p>
                <a:pPr defTabSz="457063" fontAlgn="auto">
                  <a:spcBef>
                    <a:spcPts val="0"/>
                  </a:spcBef>
                  <a:spcAft>
                    <a:spcPts val="0"/>
                  </a:spcAft>
                </a:pPr>
                <a:r>
                  <a:rPr lang="en-US" sz="825" b="1" dirty="0">
                    <a:solidFill>
                      <a:srgbClr val="C00000"/>
                    </a:solidFill>
                    <a:latin typeface="Verdana" panose="020B0604030504040204" pitchFamily="34" charset="0"/>
                    <a:ea typeface="Verdana" panose="020B0604030504040204" pitchFamily="34" charset="0"/>
                    <a:cs typeface="Verdana" panose="020B0604030504040204" pitchFamily="34" charset="0"/>
                  </a:rPr>
                  <a:t>200</a:t>
                </a: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 pop and push {16002,</a:t>
                </a:r>
                <a:b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 16004}</a:t>
                </a:r>
                <a:endParaRPr lang="fr-FR" sz="8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134" name="Rounded Rectangle 133"/>
          <p:cNvSpPr/>
          <p:nvPr/>
        </p:nvSpPr>
        <p:spPr>
          <a:xfrm>
            <a:off x="7891070" y="1677407"/>
            <a:ext cx="1021213" cy="2999172"/>
          </a:xfrm>
          <a:prstGeom prst="roundRect">
            <a:avLst/>
          </a:prstGeom>
          <a:noFill/>
          <a:ln w="12700">
            <a:solidFill>
              <a:schemeClr val="tx1">
                <a:alpha val="85000"/>
              </a:schemeClr>
            </a:solidFill>
            <a:prstDash val="dash"/>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cxnSp>
        <p:nvCxnSpPr>
          <p:cNvPr id="135" name="Straight Connector 134"/>
          <p:cNvCxnSpPr>
            <a:stCxn id="110" idx="3"/>
            <a:endCxn id="113" idx="1"/>
          </p:cNvCxnSpPr>
          <p:nvPr/>
        </p:nvCxnSpPr>
        <p:spPr>
          <a:xfrm flipV="1">
            <a:off x="7267817" y="2943962"/>
            <a:ext cx="984715" cy="504777"/>
          </a:xfrm>
          <a:prstGeom prst="line">
            <a:avLst/>
          </a:prstGeom>
          <a:ln w="38100">
            <a:gradFill>
              <a:gsLst>
                <a:gs pos="0">
                  <a:schemeClr val="tx1">
                    <a:lumMod val="85000"/>
                    <a:lumOff val="15000"/>
                  </a:schemeClr>
                </a:gs>
                <a:gs pos="100000">
                  <a:schemeClr val="tx1">
                    <a:lumMod val="65000"/>
                    <a:lumOff val="35000"/>
                    <a:alpha val="65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724147" y="4364356"/>
            <a:ext cx="1355055" cy="288539"/>
          </a:xfrm>
          <a:prstGeom prst="rect">
            <a:avLst/>
          </a:prstGeom>
          <a:noFill/>
          <a:ln>
            <a:noFill/>
          </a:ln>
        </p:spPr>
        <p:txBody>
          <a:bodyPr wrap="square" lIns="68577" tIns="34289" rIns="68577" bIns="34289" rtlCol="0">
            <a:spAutoFit/>
          </a:bodyPr>
          <a:lstStyle/>
          <a:p>
            <a:pPr algn="ctr" defTabSz="457063" fontAlgn="auto">
              <a:spcBef>
                <a:spcPts val="0"/>
              </a:spcBef>
              <a:spcAft>
                <a:spcPts val="0"/>
              </a:spcAft>
            </a:pPr>
            <a:r>
              <a:rPr lang="en-US"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PEER</a:t>
            </a:r>
            <a:endParaRPr lang="fr-FR" sz="1425"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38" name="TextBox 137"/>
          <p:cNvSpPr txBox="1"/>
          <p:nvPr/>
        </p:nvSpPr>
        <p:spPr>
          <a:xfrm>
            <a:off x="7591466" y="2359497"/>
            <a:ext cx="1098239" cy="173122"/>
          </a:xfrm>
          <a:prstGeom prst="rect">
            <a:avLst/>
          </a:prstGeom>
          <a:solidFill>
            <a:schemeClr val="bg1"/>
          </a:solidFill>
          <a:ln>
            <a:noFill/>
          </a:ln>
        </p:spPr>
        <p:txBody>
          <a:bodyPr wrap="square" lIns="68577" tIns="34289" rIns="68577" bIns="34289" rtlCol="0">
            <a:spAutoFit/>
          </a:bodyPr>
          <a:lstStyle/>
          <a:p>
            <a:pPr defTabSz="457063" fontAlgn="auto">
              <a:spcBef>
                <a:spcPts val="0"/>
              </a:spcBef>
              <a:spcAft>
                <a:spcPts val="0"/>
              </a:spcAft>
            </a:pPr>
            <a:r>
              <a:rPr lang="en-US" sz="675" b="1"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Low </a:t>
            </a:r>
            <a:r>
              <a:rPr lang="en-US" sz="675" b="1" dirty="0" err="1">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Lat</a:t>
            </a:r>
            <a:r>
              <a:rPr lang="en-US" sz="675" b="1"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rPr>
              <a:t>, Low BW</a:t>
            </a:r>
            <a:endParaRPr lang="fr-FR" sz="675" b="1" dirty="0">
              <a:solidFill>
                <a:srgbClr val="676767">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4" name="Group 23"/>
          <p:cNvGrpSpPr/>
          <p:nvPr/>
        </p:nvGrpSpPr>
        <p:grpSpPr>
          <a:xfrm>
            <a:off x="6861381" y="1121134"/>
            <a:ext cx="2050901" cy="1073426"/>
            <a:chOff x="6861976" y="1121134"/>
            <a:chExt cx="2051435" cy="1073426"/>
          </a:xfrm>
        </p:grpSpPr>
        <p:sp>
          <p:nvSpPr>
            <p:cNvPr id="23" name="Freeform 22"/>
            <p:cNvSpPr/>
            <p:nvPr/>
          </p:nvSpPr>
          <p:spPr>
            <a:xfrm>
              <a:off x="6861976" y="1319917"/>
              <a:ext cx="510162" cy="874643"/>
            </a:xfrm>
            <a:custGeom>
              <a:avLst/>
              <a:gdLst>
                <a:gd name="connsiteX0" fmla="*/ 349857 w 510162"/>
                <a:gd name="connsiteY0" fmla="*/ 874643 h 874643"/>
                <a:gd name="connsiteX1" fmla="*/ 492981 w 510162"/>
                <a:gd name="connsiteY1" fmla="*/ 182880 h 874643"/>
                <a:gd name="connsiteX2" fmla="*/ 0 w 510162"/>
                <a:gd name="connsiteY2" fmla="*/ 0 h 874643"/>
              </a:gdLst>
              <a:ahLst/>
              <a:cxnLst>
                <a:cxn ang="0">
                  <a:pos x="connsiteX0" y="connsiteY0"/>
                </a:cxn>
                <a:cxn ang="0">
                  <a:pos x="connsiteX1" y="connsiteY1"/>
                </a:cxn>
                <a:cxn ang="0">
                  <a:pos x="connsiteX2" y="connsiteY2"/>
                </a:cxn>
              </a:cxnLst>
              <a:rect l="l" t="t" r="r" b="b"/>
              <a:pathLst>
                <a:path w="510162" h="874643">
                  <a:moveTo>
                    <a:pt x="349857" y="874643"/>
                  </a:moveTo>
                  <a:cubicBezTo>
                    <a:pt x="450573" y="601648"/>
                    <a:pt x="551290" y="328654"/>
                    <a:pt x="492981" y="182880"/>
                  </a:cubicBezTo>
                  <a:cubicBezTo>
                    <a:pt x="434672" y="37106"/>
                    <a:pt x="217336" y="18553"/>
                    <a:pt x="0" y="0"/>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40" name="TextBox 139"/>
            <p:cNvSpPr txBox="1"/>
            <p:nvPr/>
          </p:nvSpPr>
          <p:spPr>
            <a:xfrm>
              <a:off x="7133222" y="1121134"/>
              <a:ext cx="1780189" cy="155819"/>
            </a:xfrm>
            <a:prstGeom prst="rect">
              <a:avLst/>
            </a:prstGeom>
            <a:solidFill>
              <a:schemeClr val="bg1"/>
            </a:solidFill>
            <a:ln>
              <a:noFill/>
            </a:ln>
          </p:spPr>
          <p:txBody>
            <a:bodyPr wrap="square" lIns="51442" tIns="25721" rIns="51442" bIns="25721" rtlCol="0">
              <a:spAutoFit/>
            </a:bodyPr>
            <a:lstStyle/>
            <a:p>
              <a:pPr defTabSz="457063" fontAlgn="auto">
                <a:spcBef>
                  <a:spcPts val="0"/>
                </a:spcBef>
                <a:spcAft>
                  <a:spcPts val="0"/>
                </a:spcAft>
              </a:pPr>
              <a:r>
                <a:rPr lang="en-US" sz="675" b="1" dirty="0" err="1">
                  <a:solidFill>
                    <a:srgbClr val="163E8E"/>
                  </a:solidFill>
                  <a:latin typeface="Verdana" panose="020B0604030504040204" pitchFamily="34" charset="0"/>
                  <a:ea typeface="Verdana" panose="020B0604030504040204" pitchFamily="34" charset="0"/>
                  <a:cs typeface="Verdana" panose="020B0604030504040204" pitchFamily="34" charset="0"/>
                </a:rPr>
                <a:t>PeerSID</a:t>
              </a:r>
              <a:r>
                <a:rPr lang="en-US" sz="675" b="1" dirty="0">
                  <a:solidFill>
                    <a:srgbClr val="163E8E"/>
                  </a:solidFill>
                  <a:latin typeface="Verdana" panose="020B0604030504040204" pitchFamily="34" charset="0"/>
                  <a:ea typeface="Verdana" panose="020B0604030504040204" pitchFamily="34" charset="0"/>
                  <a:cs typeface="Verdana" panose="020B0604030504040204" pitchFamily="34" charset="0"/>
                </a:rPr>
                <a:t>: 147, Low </a:t>
              </a:r>
              <a:r>
                <a:rPr lang="en-US" sz="675" b="1" dirty="0" err="1">
                  <a:solidFill>
                    <a:srgbClr val="163E8E"/>
                  </a:solidFill>
                  <a:latin typeface="Verdana" panose="020B0604030504040204" pitchFamily="34" charset="0"/>
                  <a:ea typeface="Verdana" panose="020B0604030504040204" pitchFamily="34" charset="0"/>
                  <a:cs typeface="Verdana" panose="020B0604030504040204" pitchFamily="34" charset="0"/>
                </a:rPr>
                <a:t>Lat</a:t>
              </a:r>
              <a:r>
                <a:rPr lang="en-US" sz="675" b="1" dirty="0">
                  <a:solidFill>
                    <a:srgbClr val="163E8E"/>
                  </a:solidFill>
                  <a:latin typeface="Verdana" panose="020B0604030504040204" pitchFamily="34" charset="0"/>
                  <a:ea typeface="Verdana" panose="020B0604030504040204" pitchFamily="34" charset="0"/>
                  <a:cs typeface="Verdana" panose="020B0604030504040204" pitchFamily="34" charset="0"/>
                </a:rPr>
                <a:t>, Low BW</a:t>
              </a:r>
              <a:endParaRPr lang="fr-FR" sz="675" b="1" dirty="0">
                <a:solidFill>
                  <a:srgbClr val="163E8E"/>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4" name="Group 103"/>
          <p:cNvGrpSpPr/>
          <p:nvPr/>
        </p:nvGrpSpPr>
        <p:grpSpPr>
          <a:xfrm>
            <a:off x="6902201" y="1375567"/>
            <a:ext cx="2293744" cy="1938606"/>
            <a:chOff x="6767185" y="255955"/>
            <a:chExt cx="2294341" cy="1938606"/>
          </a:xfrm>
        </p:grpSpPr>
        <p:sp>
          <p:nvSpPr>
            <p:cNvPr id="105" name="Freeform 104"/>
            <p:cNvSpPr/>
            <p:nvPr/>
          </p:nvSpPr>
          <p:spPr>
            <a:xfrm>
              <a:off x="6767185" y="255955"/>
              <a:ext cx="604953" cy="1938606"/>
            </a:xfrm>
            <a:custGeom>
              <a:avLst/>
              <a:gdLst>
                <a:gd name="connsiteX0" fmla="*/ 349857 w 510162"/>
                <a:gd name="connsiteY0" fmla="*/ 874643 h 874643"/>
                <a:gd name="connsiteX1" fmla="*/ 492981 w 510162"/>
                <a:gd name="connsiteY1" fmla="*/ 182880 h 874643"/>
                <a:gd name="connsiteX2" fmla="*/ 0 w 510162"/>
                <a:gd name="connsiteY2" fmla="*/ 0 h 874643"/>
              </a:gdLst>
              <a:ahLst/>
              <a:cxnLst>
                <a:cxn ang="0">
                  <a:pos x="connsiteX0" y="connsiteY0"/>
                </a:cxn>
                <a:cxn ang="0">
                  <a:pos x="connsiteX1" y="connsiteY1"/>
                </a:cxn>
                <a:cxn ang="0">
                  <a:pos x="connsiteX2" y="connsiteY2"/>
                </a:cxn>
              </a:cxnLst>
              <a:rect l="l" t="t" r="r" b="b"/>
              <a:pathLst>
                <a:path w="510162" h="874643">
                  <a:moveTo>
                    <a:pt x="349857" y="874643"/>
                  </a:moveTo>
                  <a:cubicBezTo>
                    <a:pt x="450573" y="601648"/>
                    <a:pt x="551290" y="328654"/>
                    <a:pt x="492981" y="182880"/>
                  </a:cubicBezTo>
                  <a:cubicBezTo>
                    <a:pt x="434672" y="37106"/>
                    <a:pt x="217336" y="18553"/>
                    <a:pt x="0" y="0"/>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sp>
          <p:nvSpPr>
            <p:cNvPr id="106" name="TextBox 105"/>
            <p:cNvSpPr txBox="1"/>
            <p:nvPr/>
          </p:nvSpPr>
          <p:spPr>
            <a:xfrm>
              <a:off x="7281337" y="255955"/>
              <a:ext cx="1780189" cy="155819"/>
            </a:xfrm>
            <a:prstGeom prst="rect">
              <a:avLst/>
            </a:prstGeom>
            <a:solidFill>
              <a:schemeClr val="bg1"/>
            </a:solidFill>
            <a:ln>
              <a:noFill/>
            </a:ln>
          </p:spPr>
          <p:txBody>
            <a:bodyPr wrap="square" lIns="51442" tIns="25721" rIns="51442" bIns="25721" rtlCol="0">
              <a:spAutoFit/>
            </a:bodyPr>
            <a:lstStyle/>
            <a:p>
              <a:pPr defTabSz="457063" fontAlgn="auto">
                <a:spcBef>
                  <a:spcPts val="0"/>
                </a:spcBef>
                <a:spcAft>
                  <a:spcPts val="0"/>
                </a:spcAft>
              </a:pPr>
              <a:r>
                <a:rPr lang="en-US" sz="675" b="1" dirty="0" err="1">
                  <a:solidFill>
                    <a:srgbClr val="163E8E"/>
                  </a:solidFill>
                  <a:latin typeface="Verdana" panose="020B0604030504040204" pitchFamily="34" charset="0"/>
                  <a:ea typeface="Verdana" panose="020B0604030504040204" pitchFamily="34" charset="0"/>
                  <a:cs typeface="Verdana" panose="020B0604030504040204" pitchFamily="34" charset="0"/>
                </a:rPr>
                <a:t>PeerSID</a:t>
              </a:r>
              <a:r>
                <a:rPr lang="en-US" sz="675" b="1">
                  <a:solidFill>
                    <a:srgbClr val="163E8E"/>
                  </a:solidFill>
                  <a:latin typeface="Verdana" panose="020B0604030504040204" pitchFamily="34" charset="0"/>
                  <a:ea typeface="Verdana" panose="020B0604030504040204" pitchFamily="34" charset="0"/>
                  <a:cs typeface="Verdana" panose="020B0604030504040204" pitchFamily="34" charset="0"/>
                </a:rPr>
                <a:t>: 157</a:t>
              </a:r>
              <a:r>
                <a:rPr lang="en-US" sz="675" b="1" dirty="0">
                  <a:solidFill>
                    <a:srgbClr val="163E8E"/>
                  </a:solidFill>
                  <a:latin typeface="Verdana" panose="020B0604030504040204" pitchFamily="34" charset="0"/>
                  <a:ea typeface="Verdana" panose="020B0604030504040204" pitchFamily="34" charset="0"/>
                  <a:cs typeface="Verdana" panose="020B0604030504040204" pitchFamily="34" charset="0"/>
                </a:rPr>
                <a:t>, High </a:t>
              </a:r>
              <a:r>
                <a:rPr lang="en-US" sz="675" b="1" dirty="0" err="1">
                  <a:solidFill>
                    <a:srgbClr val="163E8E"/>
                  </a:solidFill>
                  <a:latin typeface="Verdana" panose="020B0604030504040204" pitchFamily="34" charset="0"/>
                  <a:ea typeface="Verdana" panose="020B0604030504040204" pitchFamily="34" charset="0"/>
                  <a:cs typeface="Verdana" panose="020B0604030504040204" pitchFamily="34" charset="0"/>
                </a:rPr>
                <a:t>Lat</a:t>
              </a:r>
              <a:r>
                <a:rPr lang="en-US" sz="675" b="1" dirty="0">
                  <a:solidFill>
                    <a:srgbClr val="163E8E"/>
                  </a:solidFill>
                  <a:latin typeface="Verdana" panose="020B0604030504040204" pitchFamily="34" charset="0"/>
                  <a:ea typeface="Verdana" panose="020B0604030504040204" pitchFamily="34" charset="0"/>
                  <a:cs typeface="Verdana" panose="020B0604030504040204" pitchFamily="34" charset="0"/>
                </a:rPr>
                <a:t>, High BW</a:t>
              </a:r>
              <a:endParaRPr lang="fr-FR" sz="675" b="1" dirty="0">
                <a:solidFill>
                  <a:srgbClr val="163E8E"/>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07" name="Group 106"/>
          <p:cNvGrpSpPr/>
          <p:nvPr/>
        </p:nvGrpSpPr>
        <p:grpSpPr>
          <a:xfrm>
            <a:off x="5946662" y="717146"/>
            <a:ext cx="1016733" cy="842349"/>
            <a:chOff x="4919379" y="747667"/>
            <a:chExt cx="1016998" cy="842349"/>
          </a:xfrm>
        </p:grpSpPr>
        <p:sp>
          <p:nvSpPr>
            <p:cNvPr id="139" name="Oval 138"/>
            <p:cNvSpPr/>
            <p:nvPr/>
          </p:nvSpPr>
          <p:spPr>
            <a:xfrm>
              <a:off x="5009811" y="747667"/>
              <a:ext cx="842349" cy="84234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en-US" sz="675" b="1" dirty="0">
                <a:solidFill>
                  <a:srgbClr val="FFFFFF"/>
                </a:solidFill>
              </a:endParaRPr>
            </a:p>
          </p:txBody>
        </p:sp>
        <p:sp>
          <p:nvSpPr>
            <p:cNvPr id="141" name="TextBox 140"/>
            <p:cNvSpPr txBox="1"/>
            <p:nvPr/>
          </p:nvSpPr>
          <p:spPr>
            <a:xfrm>
              <a:off x="4919379" y="914354"/>
              <a:ext cx="1016998" cy="421276"/>
            </a:xfrm>
            <a:prstGeom prst="rect">
              <a:avLst/>
            </a:prstGeom>
            <a:noFill/>
            <a:ln>
              <a:noFill/>
            </a:ln>
          </p:spPr>
          <p:txBody>
            <a:bodyPr wrap="square" lIns="51442" tIns="25721" rIns="51442" bIns="25721" rtlCol="0">
              <a:spAutoFit/>
            </a:bodyPr>
            <a:lstStyle/>
            <a:p>
              <a:pPr algn="ctr" defTabSz="457063" fontAlgn="auto">
                <a:spcBef>
                  <a:spcPts val="0"/>
                </a:spcBef>
                <a:spcAft>
                  <a:spcPts val="0"/>
                </a:spcAft>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SDN</a:t>
              </a:r>
            </a:p>
            <a:p>
              <a:pPr algn="ctr" defTabSz="457063" fontAlgn="auto">
                <a:spcBef>
                  <a:spcPts val="0"/>
                </a:spcBef>
                <a:spcAft>
                  <a:spcPts val="0"/>
                </a:spcAft>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Controller</a:t>
              </a:r>
              <a:endParaRPr lang="fr-FR"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p:cNvGrpSpPr/>
          <p:nvPr/>
        </p:nvGrpSpPr>
        <p:grpSpPr>
          <a:xfrm>
            <a:off x="4727462" y="1390424"/>
            <a:ext cx="1434386" cy="1050627"/>
            <a:chOff x="6301695" y="1853898"/>
            <a:chExt cx="1912514" cy="1400836"/>
          </a:xfrm>
        </p:grpSpPr>
        <p:sp>
          <p:nvSpPr>
            <p:cNvPr id="19" name="Freeform 18"/>
            <p:cNvSpPr/>
            <p:nvPr/>
          </p:nvSpPr>
          <p:spPr>
            <a:xfrm>
              <a:off x="7376890" y="1993127"/>
              <a:ext cx="837319" cy="1261607"/>
            </a:xfrm>
            <a:custGeom>
              <a:avLst/>
              <a:gdLst>
                <a:gd name="connsiteX0" fmla="*/ 628153 w 628153"/>
                <a:gd name="connsiteY0" fmla="*/ 0 h 946205"/>
                <a:gd name="connsiteX1" fmla="*/ 278295 w 628153"/>
                <a:gd name="connsiteY1" fmla="*/ 349858 h 946205"/>
                <a:gd name="connsiteX2" fmla="*/ 0 w 628153"/>
                <a:gd name="connsiteY2" fmla="*/ 946205 h 946205"/>
              </a:gdLst>
              <a:ahLst/>
              <a:cxnLst>
                <a:cxn ang="0">
                  <a:pos x="connsiteX0" y="connsiteY0"/>
                </a:cxn>
                <a:cxn ang="0">
                  <a:pos x="connsiteX1" y="connsiteY1"/>
                </a:cxn>
                <a:cxn ang="0">
                  <a:pos x="connsiteX2" y="connsiteY2"/>
                </a:cxn>
              </a:cxnLst>
              <a:rect l="l" t="t" r="r" b="b"/>
              <a:pathLst>
                <a:path w="628153" h="946205">
                  <a:moveTo>
                    <a:pt x="628153" y="0"/>
                  </a:moveTo>
                  <a:cubicBezTo>
                    <a:pt x="505570" y="96078"/>
                    <a:pt x="382987" y="192157"/>
                    <a:pt x="278295" y="349858"/>
                  </a:cubicBezTo>
                  <a:cubicBezTo>
                    <a:pt x="173603" y="507559"/>
                    <a:pt x="86801" y="726882"/>
                    <a:pt x="0" y="946205"/>
                  </a:cubicBezTo>
                </a:path>
              </a:pathLst>
            </a:custGeom>
            <a:noFill/>
            <a:ln w="25400">
              <a:solidFill>
                <a:srgbClr val="163E8E">
                  <a:alpha val="85000"/>
                </a:srgb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auto">
                <a:spcBef>
                  <a:spcPts val="0"/>
                </a:spcBef>
                <a:spcAft>
                  <a:spcPts val="0"/>
                </a:spcAft>
              </a:pPr>
              <a:endParaRPr lang="fr-FR">
                <a:solidFill>
                  <a:srgbClr val="FFFFFF"/>
                </a:solidFill>
              </a:endParaRPr>
            </a:p>
          </p:txBody>
        </p:sp>
        <p:grpSp>
          <p:nvGrpSpPr>
            <p:cNvPr id="7" name="Group 6"/>
            <p:cNvGrpSpPr/>
            <p:nvPr/>
          </p:nvGrpSpPr>
          <p:grpSpPr>
            <a:xfrm>
              <a:off x="6301695" y="1853898"/>
              <a:ext cx="1292213" cy="1026506"/>
              <a:chOff x="9457173" y="151938"/>
              <a:chExt cx="1292213" cy="1026506"/>
            </a:xfrm>
          </p:grpSpPr>
          <p:sp>
            <p:nvSpPr>
              <p:cNvPr id="136" name="Horizontal Scroll 135"/>
              <p:cNvSpPr/>
              <p:nvPr/>
            </p:nvSpPr>
            <p:spPr>
              <a:xfrm>
                <a:off x="9457173" y="151938"/>
                <a:ext cx="1262817" cy="1026506"/>
              </a:xfrm>
              <a:prstGeom prst="horizontalScroll">
                <a:avLst/>
              </a:prstGeom>
              <a:solidFill>
                <a:srgbClr val="00B050"/>
              </a:solidFill>
              <a:ln w="12700">
                <a:solidFill>
                  <a:schemeClr val="tx1">
                    <a:alpha val="8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063" fontAlgn="auto">
                  <a:spcBef>
                    <a:spcPts val="0"/>
                  </a:spcBef>
                  <a:spcAft>
                    <a:spcPts val="0"/>
                  </a:spcAft>
                </a:pPr>
                <a:endParaRPr lang="fr-FR">
                  <a:solidFill>
                    <a:srgbClr val="FFFFFF"/>
                  </a:solidFill>
                </a:endParaRPr>
              </a:p>
            </p:txBody>
          </p:sp>
          <p:sp>
            <p:nvSpPr>
              <p:cNvPr id="143" name="TextBox 142"/>
              <p:cNvSpPr txBox="1"/>
              <p:nvPr/>
            </p:nvSpPr>
            <p:spPr>
              <a:xfrm>
                <a:off x="9618398" y="396639"/>
                <a:ext cx="1130988" cy="577090"/>
              </a:xfrm>
              <a:prstGeom prst="rect">
                <a:avLst/>
              </a:prstGeom>
              <a:noFill/>
              <a:ln>
                <a:noFill/>
              </a:ln>
            </p:spPr>
            <p:txBody>
              <a:bodyPr wrap="square" lIns="51442" tIns="25721" rIns="51442" bIns="25721" rtlCol="0">
                <a:spAutoFit/>
              </a:bodyPr>
              <a:lstStyle/>
              <a:p>
                <a:pPr defTabSz="457063" fontAlgn="auto">
                  <a:spcBef>
                    <a:spcPts val="0"/>
                  </a:spcBef>
                  <a:spcAft>
                    <a:spcPts val="0"/>
                  </a:spcAft>
                </a:pPr>
                <a:r>
                  <a:rPr lang="en-US" sz="825" b="1" dirty="0">
                    <a:solidFill>
                      <a:srgbClr val="163E8E"/>
                    </a:solidFill>
                    <a:latin typeface="Verdana" panose="020B0604030504040204" pitchFamily="34" charset="0"/>
                    <a:ea typeface="Verdana" panose="020B0604030504040204" pitchFamily="34" charset="0"/>
                    <a:cs typeface="Verdana" panose="020B0604030504040204" pitchFamily="34" charset="0"/>
                  </a:rPr>
                  <a:t>Low-Lat to 4</a:t>
                </a:r>
                <a:endParaRPr lang="fr-FR" sz="825" b="1" dirty="0">
                  <a:solidFill>
                    <a:srgbClr val="163E8E"/>
                  </a:solidFill>
                  <a:latin typeface="Verdana" panose="020B0604030504040204" pitchFamily="34" charset="0"/>
                  <a:ea typeface="Verdana" panose="020B0604030504040204" pitchFamily="34" charset="0"/>
                  <a:cs typeface="Verdana" panose="020B0604030504040204" pitchFamily="34" charset="0"/>
                </a:endParaRPr>
              </a:p>
              <a:p>
                <a:pPr defTabSz="457063" fontAlgn="auto">
                  <a:spcBef>
                    <a:spcPts val="0"/>
                  </a:spcBef>
                  <a:spcAft>
                    <a:spcPts val="0"/>
                  </a:spcAft>
                </a:pP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{16002,</a:t>
                </a:r>
                <a:b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825" b="1" dirty="0">
                    <a:solidFill>
                      <a:srgbClr val="FFFFFF"/>
                    </a:solidFill>
                    <a:latin typeface="Verdana" panose="020B0604030504040204" pitchFamily="34" charset="0"/>
                    <a:ea typeface="Verdana" panose="020B0604030504040204" pitchFamily="34" charset="0"/>
                    <a:cs typeface="Verdana" panose="020B0604030504040204" pitchFamily="34" charset="0"/>
                  </a:rPr>
                  <a:t> 16004}</a:t>
                </a:r>
                <a:endParaRPr lang="fr-FR" sz="825"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spTree>
    <p:extLst>
      <p:ext uri="{BB962C8B-B14F-4D97-AF65-F5344CB8AC3E}">
        <p14:creationId xmlns:p14="http://schemas.microsoft.com/office/powerpoint/2010/main" val="96864294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38" y="83023"/>
            <a:ext cx="8657113" cy="545321"/>
          </a:xfrm>
        </p:spPr>
        <p:txBody>
          <a:bodyPr/>
          <a:lstStyle/>
          <a:p>
            <a:r>
              <a:rPr lang="en-US" smtClean="0"/>
              <a:t>Segment Routing Underlay Summary</a:t>
            </a:r>
            <a:endParaRPr lang="fr-FR" dirty="0"/>
          </a:p>
        </p:txBody>
      </p:sp>
      <p:sp>
        <p:nvSpPr>
          <p:cNvPr id="3" name="Content Placeholder 2"/>
          <p:cNvSpPr>
            <a:spLocks noGrp="1"/>
          </p:cNvSpPr>
          <p:nvPr>
            <p:ph idx="1"/>
          </p:nvPr>
        </p:nvSpPr>
        <p:spPr>
          <a:xfrm>
            <a:off x="302055" y="800381"/>
            <a:ext cx="8549214" cy="3723942"/>
          </a:xfrm>
        </p:spPr>
        <p:txBody>
          <a:bodyPr/>
          <a:lstStyle/>
          <a:p>
            <a:r>
              <a:rPr lang="en-US" sz="1575"/>
              <a:t>IGP </a:t>
            </a:r>
            <a:r>
              <a:rPr lang="en-US" sz="1575" dirty="0"/>
              <a:t>extension to program MPLS dataplane</a:t>
            </a:r>
          </a:p>
          <a:p>
            <a:pPr lvl="1"/>
            <a:r>
              <a:rPr lang="en-US" dirty="0"/>
              <a:t>Control Plane is vastly simplified </a:t>
            </a:r>
            <a:r>
              <a:rPr lang="en-US"/>
              <a:t>– no need for </a:t>
            </a:r>
            <a:r>
              <a:rPr lang="en-US" dirty="0"/>
              <a:t>LDP, RSVP-TE</a:t>
            </a:r>
          </a:p>
          <a:p>
            <a:pPr lvl="1"/>
            <a:r>
              <a:rPr lang="en-US" dirty="0"/>
              <a:t>Leverage existing MPLS hardware; only a software change</a:t>
            </a:r>
          </a:p>
          <a:p>
            <a:r>
              <a:rPr lang="en-US" sz="1575" dirty="0"/>
              <a:t>Seamless interworking with existing LDP / RSVP-TE based networks</a:t>
            </a:r>
          </a:p>
          <a:p>
            <a:r>
              <a:rPr lang="en-US" sz="1575" dirty="0"/>
              <a:t>Multi-domain Support (complex to achieve with existing MPLS technologies)</a:t>
            </a:r>
          </a:p>
          <a:p>
            <a:r>
              <a:rPr lang="en-US" sz="1575" dirty="0"/>
              <a:t>Automated 50msec FRR in any topology and end-to-end – this is HUGE !!</a:t>
            </a:r>
          </a:p>
          <a:p>
            <a:r>
              <a:rPr lang="en-US" sz="1575" dirty="0"/>
              <a:t>Built-in micro-loop avoidance </a:t>
            </a:r>
          </a:p>
          <a:p>
            <a:r>
              <a:rPr lang="en-US" sz="1575" dirty="0"/>
              <a:t>Centralized BW Optimization</a:t>
            </a:r>
          </a:p>
          <a:p>
            <a:pPr lvl="1"/>
            <a:r>
              <a:rPr lang="en-US" dirty="0"/>
              <a:t>Drastic reduction in mid-point scale complexities</a:t>
            </a:r>
          </a:p>
          <a:p>
            <a:r>
              <a:rPr lang="en-US" sz="1575" dirty="0"/>
              <a:t>New Services </a:t>
            </a:r>
            <a:r>
              <a:rPr lang="en-US" sz="1575"/>
              <a:t>and network </a:t>
            </a:r>
            <a:r>
              <a:rPr lang="en-US" sz="1575" dirty="0"/>
              <a:t>e</a:t>
            </a:r>
            <a:r>
              <a:rPr lang="en-US" sz="1575"/>
              <a:t>fficiency is possible </a:t>
            </a:r>
            <a:r>
              <a:rPr lang="en-US" sz="1575" dirty="0"/>
              <a:t>on an end-to-end basis</a:t>
            </a:r>
          </a:p>
          <a:p>
            <a:pPr lvl="1"/>
            <a:r>
              <a:rPr lang="en-US" dirty="0"/>
              <a:t>Engineer traffic for low latency / jitter, disjointness, resource avoidance</a:t>
            </a:r>
          </a:p>
          <a:p>
            <a:pPr marL="0" indent="0">
              <a:buNone/>
            </a:pPr>
            <a:endParaRPr lang="en-US" sz="1575" dirty="0"/>
          </a:p>
        </p:txBody>
      </p:sp>
    </p:spTree>
    <p:extLst>
      <p:ext uri="{BB962C8B-B14F-4D97-AF65-F5344CB8AC3E}">
        <p14:creationId xmlns:p14="http://schemas.microsoft.com/office/powerpoint/2010/main" val="1110018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Rectangle 419"/>
          <p:cNvSpPr/>
          <p:nvPr/>
        </p:nvSpPr>
        <p:spPr>
          <a:xfrm>
            <a:off x="7761945" y="2022932"/>
            <a:ext cx="519089" cy="1496207"/>
          </a:xfrm>
          <a:prstGeom prst="rect">
            <a:avLst/>
          </a:prstGeom>
          <a:noFill/>
          <a:ln w="57150" cmpd="dbl">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2" name="Rectangle 421"/>
          <p:cNvSpPr/>
          <p:nvPr/>
        </p:nvSpPr>
        <p:spPr>
          <a:xfrm>
            <a:off x="7172204" y="2022932"/>
            <a:ext cx="519089" cy="1496207"/>
          </a:xfrm>
          <a:prstGeom prst="rect">
            <a:avLst/>
          </a:prstGeom>
          <a:noFill/>
          <a:ln w="57150" cmpd="dbl">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Oval 3"/>
          <p:cNvSpPr/>
          <p:nvPr/>
        </p:nvSpPr>
        <p:spPr>
          <a:xfrm>
            <a:off x="5252958" y="1726440"/>
            <a:ext cx="1860821" cy="18608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p>
        </p:txBody>
      </p:sp>
      <p:grpSp>
        <p:nvGrpSpPr>
          <p:cNvPr id="38" name="Group 37"/>
          <p:cNvGrpSpPr/>
          <p:nvPr/>
        </p:nvGrpSpPr>
        <p:grpSpPr>
          <a:xfrm>
            <a:off x="5622043" y="2147695"/>
            <a:ext cx="1327052" cy="1256627"/>
            <a:chOff x="1089050" y="2385820"/>
            <a:chExt cx="1327052" cy="1256627"/>
          </a:xfrm>
        </p:grpSpPr>
        <p:grpSp>
          <p:nvGrpSpPr>
            <p:cNvPr id="39" name="Group 38"/>
            <p:cNvGrpSpPr/>
            <p:nvPr/>
          </p:nvGrpSpPr>
          <p:grpSpPr>
            <a:xfrm>
              <a:off x="1089050" y="2793563"/>
              <a:ext cx="572594" cy="848884"/>
              <a:chOff x="1089050" y="2793563"/>
              <a:chExt cx="572594" cy="848884"/>
            </a:xfrm>
          </p:grpSpPr>
          <p:grpSp>
            <p:nvGrpSpPr>
              <p:cNvPr id="207" name="Group 206"/>
              <p:cNvGrpSpPr/>
              <p:nvPr/>
            </p:nvGrpSpPr>
            <p:grpSpPr>
              <a:xfrm>
                <a:off x="1279051" y="2793563"/>
                <a:ext cx="192537" cy="206877"/>
                <a:chOff x="3230864" y="2517165"/>
                <a:chExt cx="652800" cy="701419"/>
              </a:xfrm>
            </p:grpSpPr>
            <p:sp>
              <p:nvSpPr>
                <p:cNvPr id="219" name="Rounded Rectangle 94"/>
                <p:cNvSpPr/>
                <p:nvPr/>
              </p:nvSpPr>
              <p:spPr>
                <a:xfrm>
                  <a:off x="3230864" y="2517165"/>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0" name="Rounded Rectangle 94"/>
                <p:cNvSpPr/>
                <p:nvPr/>
              </p:nvSpPr>
              <p:spPr>
                <a:xfrm>
                  <a:off x="3232155" y="2708808"/>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1" name="Rectangle 100"/>
                <p:cNvSpPr/>
                <p:nvPr/>
              </p:nvSpPr>
              <p:spPr>
                <a:xfrm>
                  <a:off x="3232155" y="2904001"/>
                  <a:ext cx="651509" cy="314583"/>
                </a:xfrm>
                <a:custGeom>
                  <a:avLst/>
                  <a:gdLst/>
                  <a:ahLst/>
                  <a:cxnLst/>
                  <a:rect l="l" t="t" r="r" b="b"/>
                  <a:pathLst>
                    <a:path w="3663692" h="1769025">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1982924" y="907143"/>
                      </a:lnTo>
                      <a:lnTo>
                        <a:pt x="1982924" y="1164926"/>
                      </a:lnTo>
                      <a:lnTo>
                        <a:pt x="2003671" y="1176187"/>
                      </a:lnTo>
                      <a:cubicBezTo>
                        <a:pt x="2089881" y="1234429"/>
                        <a:pt x="2146561" y="1333061"/>
                        <a:pt x="2146561" y="1444931"/>
                      </a:cubicBezTo>
                      <a:cubicBezTo>
                        <a:pt x="2146561" y="1623923"/>
                        <a:pt x="2001459" y="1769025"/>
                        <a:pt x="1822467" y="1769025"/>
                      </a:cubicBezTo>
                      <a:cubicBezTo>
                        <a:pt x="1643475" y="1769025"/>
                        <a:pt x="1498373" y="1623923"/>
                        <a:pt x="1498373" y="1444931"/>
                      </a:cubicBezTo>
                      <a:cubicBezTo>
                        <a:pt x="1498373" y="1333061"/>
                        <a:pt x="1555053" y="1234429"/>
                        <a:pt x="1641263" y="1176187"/>
                      </a:cubicBezTo>
                      <a:lnTo>
                        <a:pt x="1674216" y="1158301"/>
                      </a:lnTo>
                      <a:lnTo>
                        <a:pt x="1674216" y="907143"/>
                      </a:ln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2" name="Rectangle 102"/>
                <p:cNvSpPr/>
                <p:nvPr/>
              </p:nvSpPr>
              <p:spPr>
                <a:xfrm>
                  <a:off x="3251918" y="3134588"/>
                  <a:ext cx="611512" cy="56982"/>
                </a:xfrm>
                <a:custGeom>
                  <a:avLst/>
                  <a:gdLst/>
                  <a:ahLst/>
                  <a:cxnLst/>
                  <a:rect l="l" t="t" r="r" b="b"/>
                  <a:pathLst>
                    <a:path w="3438771" h="320431">
                      <a:moveTo>
                        <a:pt x="2148544" y="0"/>
                      </a:moveTo>
                      <a:lnTo>
                        <a:pt x="3438771" y="0"/>
                      </a:lnTo>
                      <a:lnTo>
                        <a:pt x="3438771" y="320431"/>
                      </a:lnTo>
                      <a:lnTo>
                        <a:pt x="2143464" y="320431"/>
                      </a:lnTo>
                      <a:lnTo>
                        <a:pt x="2166662" y="245701"/>
                      </a:lnTo>
                      <a:cubicBezTo>
                        <a:pt x="2172853" y="215446"/>
                        <a:pt x="2176104" y="184119"/>
                        <a:pt x="2176104" y="152033"/>
                      </a:cubicBezTo>
                      <a:cubicBezTo>
                        <a:pt x="2176104" y="119947"/>
                        <a:pt x="2172853" y="88621"/>
                        <a:pt x="2166662" y="58365"/>
                      </a:cubicBezTo>
                      <a:close/>
                      <a:moveTo>
                        <a:pt x="0" y="0"/>
                      </a:moveTo>
                      <a:lnTo>
                        <a:pt x="1274118" y="0"/>
                      </a:lnTo>
                      <a:lnTo>
                        <a:pt x="1256001" y="58365"/>
                      </a:lnTo>
                      <a:cubicBezTo>
                        <a:pt x="1249809" y="88621"/>
                        <a:pt x="1246558" y="119947"/>
                        <a:pt x="1246558" y="152033"/>
                      </a:cubicBezTo>
                      <a:cubicBezTo>
                        <a:pt x="1246558" y="184119"/>
                        <a:pt x="1249809" y="215446"/>
                        <a:pt x="1256001" y="245701"/>
                      </a:cubicBezTo>
                      <a:lnTo>
                        <a:pt x="1279198" y="320431"/>
                      </a:lnTo>
                      <a:lnTo>
                        <a:pt x="0" y="32043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08" name="Group 207"/>
              <p:cNvGrpSpPr/>
              <p:nvPr/>
            </p:nvGrpSpPr>
            <p:grpSpPr>
              <a:xfrm>
                <a:off x="1281984" y="3024988"/>
                <a:ext cx="192537" cy="206877"/>
                <a:chOff x="3230864" y="2517165"/>
                <a:chExt cx="652800" cy="701419"/>
              </a:xfrm>
            </p:grpSpPr>
            <p:sp>
              <p:nvSpPr>
                <p:cNvPr id="215" name="Rounded Rectangle 94"/>
                <p:cNvSpPr/>
                <p:nvPr/>
              </p:nvSpPr>
              <p:spPr>
                <a:xfrm>
                  <a:off x="3230864" y="2517165"/>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6" name="Rounded Rectangle 94"/>
                <p:cNvSpPr/>
                <p:nvPr/>
              </p:nvSpPr>
              <p:spPr>
                <a:xfrm>
                  <a:off x="3232155" y="2708808"/>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7" name="Rectangle 100"/>
                <p:cNvSpPr/>
                <p:nvPr/>
              </p:nvSpPr>
              <p:spPr>
                <a:xfrm>
                  <a:off x="3232155" y="2904001"/>
                  <a:ext cx="651509" cy="314583"/>
                </a:xfrm>
                <a:custGeom>
                  <a:avLst/>
                  <a:gdLst/>
                  <a:ahLst/>
                  <a:cxnLst/>
                  <a:rect l="l" t="t" r="r" b="b"/>
                  <a:pathLst>
                    <a:path w="3663692" h="1769025">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1982924" y="907143"/>
                      </a:lnTo>
                      <a:lnTo>
                        <a:pt x="1982924" y="1164926"/>
                      </a:lnTo>
                      <a:lnTo>
                        <a:pt x="2003671" y="1176187"/>
                      </a:lnTo>
                      <a:cubicBezTo>
                        <a:pt x="2089881" y="1234429"/>
                        <a:pt x="2146561" y="1333061"/>
                        <a:pt x="2146561" y="1444931"/>
                      </a:cubicBezTo>
                      <a:cubicBezTo>
                        <a:pt x="2146561" y="1623923"/>
                        <a:pt x="2001459" y="1769025"/>
                        <a:pt x="1822467" y="1769025"/>
                      </a:cubicBezTo>
                      <a:cubicBezTo>
                        <a:pt x="1643475" y="1769025"/>
                        <a:pt x="1498373" y="1623923"/>
                        <a:pt x="1498373" y="1444931"/>
                      </a:cubicBezTo>
                      <a:cubicBezTo>
                        <a:pt x="1498373" y="1333061"/>
                        <a:pt x="1555053" y="1234429"/>
                        <a:pt x="1641263" y="1176187"/>
                      </a:cubicBezTo>
                      <a:lnTo>
                        <a:pt x="1674216" y="1158301"/>
                      </a:lnTo>
                      <a:lnTo>
                        <a:pt x="1674216" y="907143"/>
                      </a:ln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8" name="Rectangle 102"/>
                <p:cNvSpPr/>
                <p:nvPr/>
              </p:nvSpPr>
              <p:spPr>
                <a:xfrm>
                  <a:off x="3251918" y="3134588"/>
                  <a:ext cx="611512" cy="56982"/>
                </a:xfrm>
                <a:custGeom>
                  <a:avLst/>
                  <a:gdLst/>
                  <a:ahLst/>
                  <a:cxnLst/>
                  <a:rect l="l" t="t" r="r" b="b"/>
                  <a:pathLst>
                    <a:path w="3438771" h="320431">
                      <a:moveTo>
                        <a:pt x="2148544" y="0"/>
                      </a:moveTo>
                      <a:lnTo>
                        <a:pt x="3438771" y="0"/>
                      </a:lnTo>
                      <a:lnTo>
                        <a:pt x="3438771" y="320431"/>
                      </a:lnTo>
                      <a:lnTo>
                        <a:pt x="2143464" y="320431"/>
                      </a:lnTo>
                      <a:lnTo>
                        <a:pt x="2166662" y="245701"/>
                      </a:lnTo>
                      <a:cubicBezTo>
                        <a:pt x="2172853" y="215446"/>
                        <a:pt x="2176104" y="184119"/>
                        <a:pt x="2176104" y="152033"/>
                      </a:cubicBezTo>
                      <a:cubicBezTo>
                        <a:pt x="2176104" y="119947"/>
                        <a:pt x="2172853" y="88621"/>
                        <a:pt x="2166662" y="58365"/>
                      </a:cubicBezTo>
                      <a:close/>
                      <a:moveTo>
                        <a:pt x="0" y="0"/>
                      </a:moveTo>
                      <a:lnTo>
                        <a:pt x="1274118" y="0"/>
                      </a:lnTo>
                      <a:lnTo>
                        <a:pt x="1256001" y="58365"/>
                      </a:lnTo>
                      <a:cubicBezTo>
                        <a:pt x="1249809" y="88621"/>
                        <a:pt x="1246558" y="119947"/>
                        <a:pt x="1246558" y="152033"/>
                      </a:cubicBezTo>
                      <a:cubicBezTo>
                        <a:pt x="1246558" y="184119"/>
                        <a:pt x="1249809" y="215446"/>
                        <a:pt x="1256001" y="245701"/>
                      </a:cubicBezTo>
                      <a:lnTo>
                        <a:pt x="1279198" y="320431"/>
                      </a:lnTo>
                      <a:lnTo>
                        <a:pt x="0" y="32043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09" name="Group 208"/>
              <p:cNvGrpSpPr/>
              <p:nvPr/>
            </p:nvGrpSpPr>
            <p:grpSpPr>
              <a:xfrm>
                <a:off x="1280431" y="3262228"/>
                <a:ext cx="192537" cy="206877"/>
                <a:chOff x="3230864" y="2517165"/>
                <a:chExt cx="652800" cy="701419"/>
              </a:xfrm>
            </p:grpSpPr>
            <p:sp>
              <p:nvSpPr>
                <p:cNvPr id="211" name="Rounded Rectangle 94"/>
                <p:cNvSpPr/>
                <p:nvPr/>
              </p:nvSpPr>
              <p:spPr>
                <a:xfrm>
                  <a:off x="3230864" y="2517165"/>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2" name="Rounded Rectangle 94"/>
                <p:cNvSpPr/>
                <p:nvPr/>
              </p:nvSpPr>
              <p:spPr>
                <a:xfrm>
                  <a:off x="3232155" y="2708808"/>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3" name="Rectangle 100"/>
                <p:cNvSpPr/>
                <p:nvPr/>
              </p:nvSpPr>
              <p:spPr>
                <a:xfrm>
                  <a:off x="3232155" y="2904001"/>
                  <a:ext cx="651509" cy="314583"/>
                </a:xfrm>
                <a:custGeom>
                  <a:avLst/>
                  <a:gdLst/>
                  <a:ahLst/>
                  <a:cxnLst/>
                  <a:rect l="l" t="t" r="r" b="b"/>
                  <a:pathLst>
                    <a:path w="3663692" h="1769025">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1982924" y="907143"/>
                      </a:lnTo>
                      <a:lnTo>
                        <a:pt x="1982924" y="1164926"/>
                      </a:lnTo>
                      <a:lnTo>
                        <a:pt x="2003671" y="1176187"/>
                      </a:lnTo>
                      <a:cubicBezTo>
                        <a:pt x="2089881" y="1234429"/>
                        <a:pt x="2146561" y="1333061"/>
                        <a:pt x="2146561" y="1444931"/>
                      </a:cubicBezTo>
                      <a:cubicBezTo>
                        <a:pt x="2146561" y="1623923"/>
                        <a:pt x="2001459" y="1769025"/>
                        <a:pt x="1822467" y="1769025"/>
                      </a:cubicBezTo>
                      <a:cubicBezTo>
                        <a:pt x="1643475" y="1769025"/>
                        <a:pt x="1498373" y="1623923"/>
                        <a:pt x="1498373" y="1444931"/>
                      </a:cubicBezTo>
                      <a:cubicBezTo>
                        <a:pt x="1498373" y="1333061"/>
                        <a:pt x="1555053" y="1234429"/>
                        <a:pt x="1641263" y="1176187"/>
                      </a:cubicBezTo>
                      <a:lnTo>
                        <a:pt x="1674216" y="1158301"/>
                      </a:lnTo>
                      <a:lnTo>
                        <a:pt x="1674216" y="907143"/>
                      </a:lnTo>
                      <a:lnTo>
                        <a:pt x="381227" y="907143"/>
                      </a:lnTo>
                      <a:cubicBezTo>
                        <a:pt x="170681" y="907143"/>
                        <a:pt x="0" y="736462"/>
                        <a:pt x="0" y="525916"/>
                      </a:cubicBezTo>
                      <a:lnTo>
                        <a:pt x="0" y="381227"/>
                      </a:lnTo>
                      <a:cubicBezTo>
                        <a:pt x="0" y="170681"/>
                        <a:pt x="170681" y="0"/>
                        <a:pt x="38122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4" name="Rectangle 102"/>
                <p:cNvSpPr/>
                <p:nvPr/>
              </p:nvSpPr>
              <p:spPr>
                <a:xfrm>
                  <a:off x="3251918" y="3134588"/>
                  <a:ext cx="611512" cy="56982"/>
                </a:xfrm>
                <a:custGeom>
                  <a:avLst/>
                  <a:gdLst/>
                  <a:ahLst/>
                  <a:cxnLst/>
                  <a:rect l="l" t="t" r="r" b="b"/>
                  <a:pathLst>
                    <a:path w="3438771" h="320431">
                      <a:moveTo>
                        <a:pt x="2148544" y="0"/>
                      </a:moveTo>
                      <a:lnTo>
                        <a:pt x="3438771" y="0"/>
                      </a:lnTo>
                      <a:lnTo>
                        <a:pt x="3438771" y="320431"/>
                      </a:lnTo>
                      <a:lnTo>
                        <a:pt x="2143464" y="320431"/>
                      </a:lnTo>
                      <a:lnTo>
                        <a:pt x="2166662" y="245701"/>
                      </a:lnTo>
                      <a:cubicBezTo>
                        <a:pt x="2172853" y="215446"/>
                        <a:pt x="2176104" y="184119"/>
                        <a:pt x="2176104" y="152033"/>
                      </a:cubicBezTo>
                      <a:cubicBezTo>
                        <a:pt x="2176104" y="119947"/>
                        <a:pt x="2172853" y="88621"/>
                        <a:pt x="2166662" y="58365"/>
                      </a:cubicBezTo>
                      <a:close/>
                      <a:moveTo>
                        <a:pt x="0" y="0"/>
                      </a:moveTo>
                      <a:lnTo>
                        <a:pt x="1274118" y="0"/>
                      </a:lnTo>
                      <a:lnTo>
                        <a:pt x="1256001" y="58365"/>
                      </a:lnTo>
                      <a:cubicBezTo>
                        <a:pt x="1249809" y="88621"/>
                        <a:pt x="1246558" y="119947"/>
                        <a:pt x="1246558" y="152033"/>
                      </a:cubicBezTo>
                      <a:cubicBezTo>
                        <a:pt x="1246558" y="184119"/>
                        <a:pt x="1249809" y="215446"/>
                        <a:pt x="1256001" y="245701"/>
                      </a:cubicBezTo>
                      <a:lnTo>
                        <a:pt x="1279198" y="320431"/>
                      </a:lnTo>
                      <a:lnTo>
                        <a:pt x="0" y="32043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10" name="TextBox 209"/>
              <p:cNvSpPr txBox="1"/>
              <p:nvPr/>
            </p:nvSpPr>
            <p:spPr>
              <a:xfrm>
                <a:off x="1089050" y="3442392"/>
                <a:ext cx="572594" cy="200055"/>
              </a:xfrm>
              <a:prstGeom prst="rect">
                <a:avLst/>
              </a:prstGeom>
              <a:noFill/>
            </p:spPr>
            <p:txBody>
              <a:bodyPr wrap="none" rtlCol="0">
                <a:spAutoFit/>
              </a:bodyPr>
              <a:lstStyle/>
              <a:p>
                <a:pPr algn="ctr"/>
                <a:r>
                  <a:rPr lang="en-US" sz="700" b="1" dirty="0" smtClean="0">
                    <a:solidFill>
                      <a:schemeClr val="bg1"/>
                    </a:solidFill>
                  </a:rPr>
                  <a:t>Compute</a:t>
                </a:r>
                <a:endParaRPr lang="en-US" sz="700" b="1" dirty="0">
                  <a:solidFill>
                    <a:schemeClr val="bg1"/>
                  </a:solidFill>
                </a:endParaRPr>
              </a:p>
            </p:txBody>
          </p:sp>
        </p:grpSp>
        <p:grpSp>
          <p:nvGrpSpPr>
            <p:cNvPr id="40" name="Group 39"/>
            <p:cNvGrpSpPr/>
            <p:nvPr/>
          </p:nvGrpSpPr>
          <p:grpSpPr>
            <a:xfrm>
              <a:off x="1601009" y="2385820"/>
              <a:ext cx="815093" cy="1256627"/>
              <a:chOff x="1601009" y="2385820"/>
              <a:chExt cx="815093" cy="1256627"/>
            </a:xfrm>
          </p:grpSpPr>
          <p:grpSp>
            <p:nvGrpSpPr>
              <p:cNvPr id="41" name="Group 40"/>
              <p:cNvGrpSpPr/>
              <p:nvPr/>
            </p:nvGrpSpPr>
            <p:grpSpPr>
              <a:xfrm>
                <a:off x="1706444" y="2385820"/>
                <a:ext cx="182769" cy="210129"/>
                <a:chOff x="110072" y="1408932"/>
                <a:chExt cx="523097" cy="721992"/>
              </a:xfrm>
            </p:grpSpPr>
            <p:sp>
              <p:nvSpPr>
                <p:cNvPr id="182" name="Rounded Rectangle 3"/>
                <p:cNvSpPr/>
                <p:nvPr/>
              </p:nvSpPr>
              <p:spPr>
                <a:xfrm>
                  <a:off x="110072" y="1408932"/>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3" name="Oval 182"/>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4" name="Oval 183"/>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5" name="Oval 184"/>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6" name="Oval 185"/>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7" name="Oval 186"/>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8" name="Oval 187"/>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9" name="Oval 188"/>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0" name="Oval 189"/>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1" name="Oval 190"/>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192" name="Oval 191"/>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3" name="Oval 192"/>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4" name="Oval 193"/>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5" name="Oval 194"/>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6" name="Oval 195"/>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7" name="Oval 196"/>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8" name="Oval 197"/>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9" name="Oval 198"/>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0"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1"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2"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3"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4"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5"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6"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2" name="Group 41"/>
              <p:cNvGrpSpPr/>
              <p:nvPr/>
            </p:nvGrpSpPr>
            <p:grpSpPr>
              <a:xfrm>
                <a:off x="1705391" y="2666767"/>
                <a:ext cx="182769" cy="210129"/>
                <a:chOff x="110072" y="1408932"/>
                <a:chExt cx="523097" cy="721992"/>
              </a:xfrm>
            </p:grpSpPr>
            <p:sp>
              <p:nvSpPr>
                <p:cNvPr id="157" name="Rounded Rectangle 3"/>
                <p:cNvSpPr/>
                <p:nvPr/>
              </p:nvSpPr>
              <p:spPr>
                <a:xfrm>
                  <a:off x="110072" y="1408932"/>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8" name="Oval 157"/>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9" name="Oval 158"/>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0" name="Oval 159"/>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1" name="Oval 160"/>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2" name="Oval 161"/>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3" name="Oval 162"/>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4" name="Oval 163"/>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5" name="Oval 164"/>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6" name="Oval 165"/>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167" name="Oval 166"/>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8" name="Oval 167"/>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9" name="Oval 168"/>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0" name="Oval 169"/>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1" name="Oval 170"/>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2" name="Oval 171"/>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3" name="Oval 172"/>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4" name="Oval 173"/>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5"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6"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7"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8"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9"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0"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1"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3" name="Group 42"/>
              <p:cNvGrpSpPr/>
              <p:nvPr/>
            </p:nvGrpSpPr>
            <p:grpSpPr>
              <a:xfrm>
                <a:off x="1705391" y="2948662"/>
                <a:ext cx="182769" cy="210129"/>
                <a:chOff x="110072" y="1408932"/>
                <a:chExt cx="523097" cy="721992"/>
              </a:xfrm>
            </p:grpSpPr>
            <p:sp>
              <p:nvSpPr>
                <p:cNvPr id="132" name="Rounded Rectangle 3"/>
                <p:cNvSpPr/>
                <p:nvPr/>
              </p:nvSpPr>
              <p:spPr>
                <a:xfrm>
                  <a:off x="110072" y="1408932"/>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3" name="Oval 132"/>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4" name="Oval 133"/>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5" name="Oval 134"/>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6" name="Oval 135"/>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7" name="Oval 136"/>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8" name="Oval 137"/>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9" name="Oval 138"/>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0" name="Oval 139"/>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1" name="Oval 140"/>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142" name="Oval 141"/>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3" name="Oval 142"/>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4" name="Oval 143"/>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5" name="Oval 144"/>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6" name="Oval 145"/>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7" name="Oval 146"/>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8" name="Oval 147"/>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9" name="Oval 148"/>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0"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1"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2"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3"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4"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5"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6"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4" name="Group 43"/>
              <p:cNvGrpSpPr/>
              <p:nvPr/>
            </p:nvGrpSpPr>
            <p:grpSpPr>
              <a:xfrm>
                <a:off x="1705205" y="3229238"/>
                <a:ext cx="182769" cy="210129"/>
                <a:chOff x="131881" y="1435114"/>
                <a:chExt cx="523097" cy="721992"/>
              </a:xfrm>
            </p:grpSpPr>
            <p:sp>
              <p:nvSpPr>
                <p:cNvPr id="107" name="Rounded Rectangle 3"/>
                <p:cNvSpPr/>
                <p:nvPr/>
              </p:nvSpPr>
              <p:spPr>
                <a:xfrm>
                  <a:off x="131881" y="1435114"/>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Oval 107"/>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9" name="Oval 108"/>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0" name="Oval 109"/>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1" name="Oval 110"/>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Oval 111"/>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3" name="Oval 112"/>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4" name="Oval 113"/>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5" name="Oval 114"/>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6" name="Oval 115"/>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117" name="Oval 116"/>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8" name="Oval 117"/>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9" name="Oval 118"/>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0" name="Oval 119"/>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1" name="Oval 120"/>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2" name="Oval 121"/>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3" name="Oval 122"/>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4" name="Oval 123"/>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5"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7"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8"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9"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0"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1"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5" name="Group 44"/>
              <p:cNvGrpSpPr/>
              <p:nvPr/>
            </p:nvGrpSpPr>
            <p:grpSpPr>
              <a:xfrm>
                <a:off x="2115795" y="2666767"/>
                <a:ext cx="182769" cy="210129"/>
                <a:chOff x="110072" y="1408932"/>
                <a:chExt cx="523097" cy="721992"/>
              </a:xfrm>
            </p:grpSpPr>
            <p:sp>
              <p:nvSpPr>
                <p:cNvPr id="82" name="Rounded Rectangle 3"/>
                <p:cNvSpPr/>
                <p:nvPr/>
              </p:nvSpPr>
              <p:spPr>
                <a:xfrm>
                  <a:off x="110072" y="1408932"/>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3" name="Oval 82"/>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 name="Oval 83"/>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 name="Oval 84"/>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 name="Oval 85"/>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 name="Oval 86"/>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 name="Oval 87"/>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 name="Oval 88"/>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 name="Oval 89"/>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 name="Oval 90"/>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92" name="Oval 91"/>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 name="Oval 92"/>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 name="Oval 93"/>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 name="Oval 94"/>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 name="Oval 95"/>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 name="Oval 96"/>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8" name="Oval 97"/>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9" name="Oval 98"/>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1"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3"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4"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5"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6"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6" name="Group 45"/>
              <p:cNvGrpSpPr/>
              <p:nvPr/>
            </p:nvGrpSpPr>
            <p:grpSpPr>
              <a:xfrm>
                <a:off x="2115262" y="2955867"/>
                <a:ext cx="182769" cy="210129"/>
                <a:chOff x="110072" y="1408932"/>
                <a:chExt cx="523097" cy="721992"/>
              </a:xfrm>
            </p:grpSpPr>
            <p:sp>
              <p:nvSpPr>
                <p:cNvPr id="57" name="Rounded Rectangle 3"/>
                <p:cNvSpPr/>
                <p:nvPr/>
              </p:nvSpPr>
              <p:spPr>
                <a:xfrm>
                  <a:off x="110072" y="1408932"/>
                  <a:ext cx="523097" cy="721992"/>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Oval 57"/>
                <p:cNvSpPr/>
                <p:nvPr/>
              </p:nvSpPr>
              <p:spPr>
                <a:xfrm>
                  <a:off x="211021" y="1469850"/>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Oval 58"/>
                <p:cNvSpPr/>
                <p:nvPr/>
              </p:nvSpPr>
              <p:spPr>
                <a:xfrm>
                  <a:off x="211285" y="1565397"/>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Oval 59"/>
                <p:cNvSpPr/>
                <p:nvPr/>
              </p:nvSpPr>
              <p:spPr>
                <a:xfrm>
                  <a:off x="211285" y="1662566"/>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Oval 60"/>
                <p:cNvSpPr/>
                <p:nvPr/>
              </p:nvSpPr>
              <p:spPr>
                <a:xfrm>
                  <a:off x="211285" y="175690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Oval 61"/>
                <p:cNvSpPr/>
                <p:nvPr/>
              </p:nvSpPr>
              <p:spPr>
                <a:xfrm>
                  <a:off x="211285" y="1854074"/>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Oval 62"/>
                <p:cNvSpPr/>
                <p:nvPr/>
              </p:nvSpPr>
              <p:spPr>
                <a:xfrm>
                  <a:off x="211285" y="1949355"/>
                  <a:ext cx="28302" cy="28302"/>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Oval 63"/>
                <p:cNvSpPr>
                  <a:spLocks noChangeAspect="1"/>
                </p:cNvSpPr>
                <p:nvPr/>
              </p:nvSpPr>
              <p:spPr>
                <a:xfrm>
                  <a:off x="430161" y="1472945"/>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Oval 64"/>
                <p:cNvSpPr>
                  <a:spLocks noChangeAspect="1"/>
                </p:cNvSpPr>
                <p:nvPr/>
              </p:nvSpPr>
              <p:spPr>
                <a:xfrm>
                  <a:off x="506842" y="1473210"/>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Oval 65"/>
                <p:cNvSpPr>
                  <a:spLocks noChangeAspect="1"/>
                </p:cNvSpPr>
                <p:nvPr/>
              </p:nvSpPr>
              <p:spPr>
                <a:xfrm>
                  <a:off x="469369" y="1568757"/>
                  <a:ext cx="23288" cy="23288"/>
                </a:xfrm>
                <a:prstGeom prst="ellipse">
                  <a:avLst/>
                </a:pr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67" name="Oval 66"/>
                <p:cNvSpPr>
                  <a:spLocks noChangeAspect="1"/>
                </p:cNvSpPr>
                <p:nvPr/>
              </p:nvSpPr>
              <p:spPr>
                <a:xfrm>
                  <a:off x="429481" y="1664718"/>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8" name="Oval 67"/>
                <p:cNvSpPr>
                  <a:spLocks noChangeAspect="1"/>
                </p:cNvSpPr>
                <p:nvPr/>
              </p:nvSpPr>
              <p:spPr>
                <a:xfrm>
                  <a:off x="429481" y="1759057"/>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Oval 68"/>
                <p:cNvSpPr>
                  <a:spLocks noChangeAspect="1"/>
                </p:cNvSpPr>
                <p:nvPr/>
              </p:nvSpPr>
              <p:spPr>
                <a:xfrm>
                  <a:off x="506163"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Oval 69"/>
                <p:cNvSpPr>
                  <a:spLocks noChangeAspect="1"/>
                </p:cNvSpPr>
                <p:nvPr/>
              </p:nvSpPr>
              <p:spPr>
                <a:xfrm>
                  <a:off x="468426" y="1759322"/>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1" name="Oval 70"/>
                <p:cNvSpPr>
                  <a:spLocks noChangeAspect="1"/>
                </p:cNvSpPr>
                <p:nvPr/>
              </p:nvSpPr>
              <p:spPr>
                <a:xfrm>
                  <a:off x="507106"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Oval 71"/>
                <p:cNvSpPr>
                  <a:spLocks noChangeAspect="1"/>
                </p:cNvSpPr>
                <p:nvPr/>
              </p:nvSpPr>
              <p:spPr>
                <a:xfrm>
                  <a:off x="469369" y="1854604"/>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3" name="Oval 72"/>
                <p:cNvSpPr>
                  <a:spLocks noChangeAspect="1"/>
                </p:cNvSpPr>
                <p:nvPr/>
              </p:nvSpPr>
              <p:spPr>
                <a:xfrm>
                  <a:off x="429481" y="1949621"/>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Oval 73"/>
                <p:cNvSpPr>
                  <a:spLocks noChangeAspect="1"/>
                </p:cNvSpPr>
                <p:nvPr/>
              </p:nvSpPr>
              <p:spPr>
                <a:xfrm>
                  <a:off x="468426" y="1949886"/>
                  <a:ext cx="23288" cy="2328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Oval 71"/>
                <p:cNvSpPr>
                  <a:spLocks noChangeAspect="1"/>
                </p:cNvSpPr>
                <p:nvPr/>
              </p:nvSpPr>
              <p:spPr>
                <a:xfrm>
                  <a:off x="432091" y="185456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Oval 71"/>
                <p:cNvSpPr>
                  <a:spLocks noChangeAspect="1"/>
                </p:cNvSpPr>
                <p:nvPr/>
              </p:nvSpPr>
              <p:spPr>
                <a:xfrm>
                  <a:off x="504633" y="195084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 name="Oval 71"/>
                <p:cNvSpPr>
                  <a:spLocks noChangeAspect="1"/>
                </p:cNvSpPr>
                <p:nvPr/>
              </p:nvSpPr>
              <p:spPr>
                <a:xfrm>
                  <a:off x="467712"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Oval 71"/>
                <p:cNvSpPr>
                  <a:spLocks noChangeAspect="1"/>
                </p:cNvSpPr>
                <p:nvPr/>
              </p:nvSpPr>
              <p:spPr>
                <a:xfrm>
                  <a:off x="504633" y="1665125"/>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 name="Oval 71"/>
                <p:cNvSpPr>
                  <a:spLocks noChangeAspect="1"/>
                </p:cNvSpPr>
                <p:nvPr/>
              </p:nvSpPr>
              <p:spPr>
                <a:xfrm>
                  <a:off x="504633" y="1568421"/>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0" name="Oval 71"/>
                <p:cNvSpPr>
                  <a:spLocks noChangeAspect="1"/>
                </p:cNvSpPr>
                <p:nvPr/>
              </p:nvSpPr>
              <p:spPr>
                <a:xfrm>
                  <a:off x="428153" y="1569300"/>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 name="Oval 71"/>
                <p:cNvSpPr>
                  <a:spLocks noChangeAspect="1"/>
                </p:cNvSpPr>
                <p:nvPr/>
              </p:nvSpPr>
              <p:spPr>
                <a:xfrm>
                  <a:off x="467712" y="1473477"/>
                  <a:ext cx="25064" cy="25064"/>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7" name="TextBox 46"/>
              <p:cNvSpPr txBox="1"/>
              <p:nvPr/>
            </p:nvSpPr>
            <p:spPr>
              <a:xfrm>
                <a:off x="1601009" y="3442392"/>
                <a:ext cx="369012" cy="200055"/>
              </a:xfrm>
              <a:prstGeom prst="rect">
                <a:avLst/>
              </a:prstGeom>
              <a:noFill/>
            </p:spPr>
            <p:txBody>
              <a:bodyPr wrap="none" rtlCol="0">
                <a:spAutoFit/>
              </a:bodyPr>
              <a:lstStyle/>
              <a:p>
                <a:pPr algn="ctr"/>
                <a:r>
                  <a:rPr lang="en-US" sz="700" b="1" dirty="0" smtClean="0">
                    <a:solidFill>
                      <a:schemeClr val="bg1"/>
                    </a:solidFill>
                  </a:rPr>
                  <a:t>Leaf</a:t>
                </a:r>
                <a:endParaRPr lang="en-US" sz="700" b="1" dirty="0">
                  <a:solidFill>
                    <a:schemeClr val="bg1"/>
                  </a:solidFill>
                </a:endParaRPr>
              </a:p>
            </p:txBody>
          </p:sp>
          <p:sp>
            <p:nvSpPr>
              <p:cNvPr id="48" name="TextBox 47"/>
              <p:cNvSpPr txBox="1"/>
              <p:nvPr/>
            </p:nvSpPr>
            <p:spPr>
              <a:xfrm>
                <a:off x="1987780" y="3442392"/>
                <a:ext cx="428322" cy="200055"/>
              </a:xfrm>
              <a:prstGeom prst="rect">
                <a:avLst/>
              </a:prstGeom>
              <a:noFill/>
            </p:spPr>
            <p:txBody>
              <a:bodyPr wrap="none" rtlCol="0">
                <a:spAutoFit/>
              </a:bodyPr>
              <a:lstStyle/>
              <a:p>
                <a:pPr algn="ctr"/>
                <a:r>
                  <a:rPr lang="en-US" sz="700" b="1" smtClean="0">
                    <a:solidFill>
                      <a:schemeClr val="bg1"/>
                    </a:solidFill>
                  </a:rPr>
                  <a:t>Spine</a:t>
                </a:r>
                <a:endParaRPr lang="en-US" sz="700" b="1" dirty="0">
                  <a:solidFill>
                    <a:schemeClr val="bg1"/>
                  </a:solidFill>
                </a:endParaRPr>
              </a:p>
            </p:txBody>
          </p:sp>
          <p:cxnSp>
            <p:nvCxnSpPr>
              <p:cNvPr id="49" name="Straight Connector 48"/>
              <p:cNvCxnSpPr/>
              <p:nvPr/>
            </p:nvCxnSpPr>
            <p:spPr>
              <a:xfrm flipH="1">
                <a:off x="1860605" y="3053226"/>
                <a:ext cx="282211" cy="283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856781" y="2741107"/>
                <a:ext cx="272428" cy="602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873697" y="3045200"/>
                <a:ext cx="255390" cy="279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873697" y="2740655"/>
                <a:ext cx="260530" cy="2872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1861195" y="2469437"/>
                <a:ext cx="265216" cy="6173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871577" y="2754413"/>
                <a:ext cx="2552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1871577" y="2487095"/>
                <a:ext cx="240849" cy="270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863389" y="2749251"/>
                <a:ext cx="249037" cy="324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5" name="Group 224"/>
          <p:cNvGrpSpPr/>
          <p:nvPr/>
        </p:nvGrpSpPr>
        <p:grpSpPr>
          <a:xfrm>
            <a:off x="8386180" y="2563282"/>
            <a:ext cx="612994" cy="605841"/>
            <a:chOff x="5763097" y="1815432"/>
            <a:chExt cx="612994" cy="605841"/>
          </a:xfrm>
        </p:grpSpPr>
        <p:grpSp>
          <p:nvGrpSpPr>
            <p:cNvPr id="226" name="Group 225"/>
            <p:cNvGrpSpPr/>
            <p:nvPr/>
          </p:nvGrpSpPr>
          <p:grpSpPr>
            <a:xfrm>
              <a:off x="6045000" y="1815432"/>
              <a:ext cx="310804" cy="236523"/>
              <a:chOff x="1148212" y="1587941"/>
              <a:chExt cx="641197" cy="457200"/>
            </a:xfrm>
            <a:solidFill>
              <a:srgbClr val="2968AF"/>
            </a:solidFill>
          </p:grpSpPr>
          <p:sp>
            <p:nvSpPr>
              <p:cNvPr id="319"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0" name="Oval 319"/>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1" name="Oval 320"/>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2" name="Oval 321"/>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3" name="Oval 322"/>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4"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5"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6" name="Oval 325"/>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7" name="Oval 326"/>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8" name="Oval 327"/>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9" name="Oval 328"/>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0" name="Oval 329"/>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1" name="Oval 330"/>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2" name="Oval 331"/>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3" name="Oval 332"/>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4" name="Oval 333"/>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335" name="Oval 334"/>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6" name="Oval 335"/>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7" name="Oval 336"/>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8" name="Oval 337"/>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9" name="Oval 338"/>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0" name="Oval 339"/>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1" name="Oval 340"/>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2" name="Oval 341"/>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3"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4"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5"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6"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7"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8"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9"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0"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1" name="Oval 350"/>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2" name="Oval 351"/>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3" name="Oval 352"/>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4" name="Oval 353"/>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5" name="Oval 354"/>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6" name="Oval 355"/>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7" name="Oval 356"/>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8" name="Oval 357"/>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9"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0"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1"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2"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3"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27" name="Group 226"/>
            <p:cNvGrpSpPr/>
            <p:nvPr/>
          </p:nvGrpSpPr>
          <p:grpSpPr>
            <a:xfrm>
              <a:off x="5763097" y="2012321"/>
              <a:ext cx="310804" cy="236523"/>
              <a:chOff x="1148212" y="1587941"/>
              <a:chExt cx="641197" cy="457200"/>
            </a:xfrm>
            <a:solidFill>
              <a:srgbClr val="2968AF"/>
            </a:solidFill>
          </p:grpSpPr>
          <p:sp>
            <p:nvSpPr>
              <p:cNvPr id="274"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5" name="Oval 274"/>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6" name="Oval 275"/>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7" name="Oval 276"/>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8" name="Oval 277"/>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9"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0"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1" name="Oval 280"/>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2" name="Oval 281"/>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3" name="Oval 282"/>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4" name="Oval 283"/>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5" name="Oval 284"/>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6" name="Oval 285"/>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7" name="Oval 286"/>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8" name="Oval 287"/>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9" name="Oval 288"/>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290" name="Oval 289"/>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1" name="Oval 290"/>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2" name="Oval 291"/>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3" name="Oval 292"/>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4" name="Oval 293"/>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5" name="Oval 294"/>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6" name="Oval 295"/>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7" name="Oval 296"/>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8"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9"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0"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1"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2"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3"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4"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5"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6" name="Oval 305"/>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7" name="Oval 306"/>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8" name="Oval 307"/>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9" name="Oval 308"/>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0" name="Oval 309"/>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1" name="Oval 310"/>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2" name="Oval 311"/>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3" name="Oval 312"/>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4"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5"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6"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7"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8"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28" name="Group 227"/>
            <p:cNvGrpSpPr/>
            <p:nvPr/>
          </p:nvGrpSpPr>
          <p:grpSpPr>
            <a:xfrm>
              <a:off x="6065287" y="2184750"/>
              <a:ext cx="310804" cy="236523"/>
              <a:chOff x="1148212" y="1587941"/>
              <a:chExt cx="641197" cy="457200"/>
            </a:xfrm>
            <a:solidFill>
              <a:srgbClr val="2968AF"/>
            </a:solidFill>
          </p:grpSpPr>
          <p:sp>
            <p:nvSpPr>
              <p:cNvPr id="229"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0" name="Oval 229"/>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1" name="Oval 230"/>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2" name="Oval 231"/>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3" name="Oval 232"/>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4"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5"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6" name="Oval 235"/>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7" name="Oval 236"/>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8" name="Oval 237"/>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9" name="Oval 238"/>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3" name="Oval 242"/>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4" name="Oval 243"/>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245" name="Oval 244"/>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6" name="Oval 245"/>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7" name="Oval 246"/>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8" name="Oval 247"/>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9" name="Oval 248"/>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Oval 249"/>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1" name="Oval 250"/>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2" name="Oval 251"/>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3"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4"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5"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6"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7"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8"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9"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0"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1" name="Oval 260"/>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2" name="Oval 261"/>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3" name="Oval 262"/>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4" name="Oval 263"/>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5" name="Oval 264"/>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6" name="Oval 265"/>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7" name="Oval 266"/>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8" name="Oval 267"/>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9"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0"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1"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2"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3"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390" name="Group 389"/>
          <p:cNvGrpSpPr/>
          <p:nvPr/>
        </p:nvGrpSpPr>
        <p:grpSpPr>
          <a:xfrm>
            <a:off x="6301676" y="2488447"/>
            <a:ext cx="2788481" cy="414228"/>
            <a:chOff x="1656189" y="2467649"/>
            <a:chExt cx="7388726" cy="414228"/>
          </a:xfrm>
        </p:grpSpPr>
        <p:grpSp>
          <p:nvGrpSpPr>
            <p:cNvPr id="391" name="Group 390"/>
            <p:cNvGrpSpPr/>
            <p:nvPr/>
          </p:nvGrpSpPr>
          <p:grpSpPr>
            <a:xfrm>
              <a:off x="8167824" y="2547775"/>
              <a:ext cx="877091" cy="211600"/>
              <a:chOff x="7891957" y="4332951"/>
              <a:chExt cx="877091" cy="211600"/>
            </a:xfrm>
          </p:grpSpPr>
          <p:sp>
            <p:nvSpPr>
              <p:cNvPr id="415" name="TextBox 414"/>
              <p:cNvSpPr txBox="1"/>
              <p:nvPr/>
            </p:nvSpPr>
            <p:spPr>
              <a:xfrm>
                <a:off x="7891957" y="4344496"/>
                <a:ext cx="877091" cy="200055"/>
              </a:xfrm>
              <a:prstGeom prst="rect">
                <a:avLst/>
              </a:prstGeom>
              <a:noFill/>
            </p:spPr>
            <p:txBody>
              <a:bodyPr wrap="square" rtlCol="0">
                <a:spAutoFit/>
              </a:bodyPr>
              <a:lstStyle/>
              <a:p>
                <a:pPr algn="ctr"/>
                <a:r>
                  <a:rPr lang="en-US" sz="700" b="1" dirty="0" smtClean="0">
                    <a:solidFill>
                      <a:schemeClr val="bg1"/>
                    </a:solidFill>
                    <a:latin typeface="+mn-lt"/>
                  </a:rPr>
                  <a:t>VNF</a:t>
                </a:r>
                <a:endParaRPr lang="en-US" sz="900" b="1" dirty="0">
                  <a:solidFill>
                    <a:schemeClr val="bg1"/>
                  </a:solidFill>
                  <a:latin typeface="+mn-lt"/>
                </a:endParaRPr>
              </a:p>
            </p:txBody>
          </p:sp>
          <p:grpSp>
            <p:nvGrpSpPr>
              <p:cNvPr id="414" name="Group 413"/>
              <p:cNvGrpSpPr/>
              <p:nvPr/>
            </p:nvGrpSpPr>
            <p:grpSpPr>
              <a:xfrm>
                <a:off x="7952382" y="4332951"/>
                <a:ext cx="621942" cy="209720"/>
                <a:chOff x="7952382" y="4332951"/>
                <a:chExt cx="621942" cy="209720"/>
              </a:xfrm>
            </p:grpSpPr>
            <p:sp>
              <p:nvSpPr>
                <p:cNvPr id="418" name="Rounded Rectangle 417"/>
                <p:cNvSpPr/>
                <p:nvPr/>
              </p:nvSpPr>
              <p:spPr>
                <a:xfrm>
                  <a:off x="7969471" y="4345594"/>
                  <a:ext cx="562974" cy="184435"/>
                </a:xfrm>
                <a:prstGeom prst="roundRect">
                  <a:avLst/>
                </a:prstGeom>
                <a:ln/>
              </p:spPr>
              <p:style>
                <a:lnRef idx="1">
                  <a:schemeClr val="accent5"/>
                </a:lnRef>
                <a:fillRef idx="3">
                  <a:schemeClr val="accent5"/>
                </a:fillRef>
                <a:effectRef idx="2">
                  <a:schemeClr val="accent5"/>
                </a:effectRef>
                <a:fontRef idx="minor">
                  <a:schemeClr val="lt1"/>
                </a:fontRef>
              </p:style>
              <p:txBody>
                <a:bodyPr vert="horz" lIns="0" rIns="0" rtlCol="0" anchor="ctr"/>
                <a:lstStyle/>
                <a:p>
                  <a:pPr algn="ctr"/>
                  <a:r>
                    <a:rPr lang="en-US" sz="400" kern="0" dirty="0" smtClean="0">
                      <a:solidFill>
                        <a:schemeClr val="bg1"/>
                      </a:solidFill>
                    </a:rPr>
                    <a:t>VNF</a:t>
                  </a:r>
                  <a:endParaRPr lang="en-US" sz="400" kern="0" dirty="0">
                    <a:solidFill>
                      <a:schemeClr val="bg1"/>
                    </a:solidFill>
                  </a:endParaRPr>
                </a:p>
              </p:txBody>
            </p:sp>
            <p:sp>
              <p:nvSpPr>
                <p:cNvPr id="417" name="Rounded Rectangle 416"/>
                <p:cNvSpPr>
                  <a:spLocks noChangeAspect="1"/>
                </p:cNvSpPr>
                <p:nvPr/>
              </p:nvSpPr>
              <p:spPr>
                <a:xfrm>
                  <a:off x="7952382" y="4332951"/>
                  <a:ext cx="621942" cy="209720"/>
                </a:xfrm>
                <a:prstGeom prst="roundRect">
                  <a:avLst/>
                </a:prstGeom>
                <a:noFill/>
                <a:ln w="12700" cap="sq" cmpd="sng" algn="ctr">
                  <a:solidFill>
                    <a:schemeClr val="accent6"/>
                  </a:solidFill>
                  <a:prstDash val="sysDot"/>
                </a:ln>
                <a:effectLst/>
              </p:spPr>
              <p:txBody>
                <a:bodyPr rtlCol="0" anchor="ctr"/>
                <a:lstStyle/>
                <a:p>
                  <a:pPr algn="ctr"/>
                  <a:endParaRPr lang="en-US" sz="800" kern="0" dirty="0">
                    <a:solidFill>
                      <a:srgbClr val="8E909E"/>
                    </a:solidFill>
                    <a:latin typeface="+mn-lt"/>
                  </a:endParaRPr>
                </a:p>
              </p:txBody>
            </p:sp>
          </p:grpSp>
        </p:grpSp>
        <p:cxnSp>
          <p:nvCxnSpPr>
            <p:cNvPr id="395" name="Elbow Connector 394"/>
            <p:cNvCxnSpPr/>
            <p:nvPr/>
          </p:nvCxnSpPr>
          <p:spPr>
            <a:xfrm flipV="1">
              <a:off x="1656189" y="2467649"/>
              <a:ext cx="6704215" cy="414228"/>
            </a:xfrm>
            <a:prstGeom prst="bentConnector4">
              <a:avLst>
                <a:gd name="adj1" fmla="val 30"/>
                <a:gd name="adj2" fmla="val 155187"/>
              </a:avLst>
            </a:prstGeom>
            <a:ln w="41275">
              <a:solidFill>
                <a:srgbClr val="92D05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p:nvPr>
        </p:nvSpPr>
        <p:spPr>
          <a:xfrm>
            <a:off x="324586" y="630456"/>
            <a:ext cx="4637939" cy="3870599"/>
          </a:xfrm>
        </p:spPr>
        <p:txBody>
          <a:bodyPr/>
          <a:lstStyle/>
          <a:p>
            <a:r>
              <a:rPr lang="en-US" sz="1800" dirty="0" smtClean="0"/>
              <a:t>Builds </a:t>
            </a:r>
            <a:r>
              <a:rPr lang="en-US" sz="1800" dirty="0"/>
              <a:t>a modular service plane of virtual and classic network and service functions</a:t>
            </a:r>
          </a:p>
          <a:p>
            <a:r>
              <a:rPr lang="en-US" sz="1800" dirty="0" smtClean="0"/>
              <a:t>Using a standardized, programmable, dynamic transport overlay </a:t>
            </a:r>
          </a:p>
          <a:p>
            <a:r>
              <a:rPr lang="en-US" sz="1800" dirty="0" smtClean="0"/>
              <a:t>Riding on standardized, programmable, application aware, highly available underlay</a:t>
            </a:r>
          </a:p>
          <a:p>
            <a:r>
              <a:rPr lang="en-US" sz="1800" dirty="0" smtClean="0"/>
              <a:t>Using low cost / high performance multipurpose hardware elements optimized for cloud-scale service delivery</a:t>
            </a:r>
          </a:p>
          <a:p>
            <a:endParaRPr lang="en-US" sz="1800" dirty="0" smtClean="0"/>
          </a:p>
          <a:p>
            <a:endParaRPr lang="en-US" dirty="0"/>
          </a:p>
          <a:p>
            <a:endParaRPr lang="en-US" dirty="0"/>
          </a:p>
          <a:p>
            <a:endParaRPr lang="en-US" dirty="0"/>
          </a:p>
          <a:p>
            <a:endParaRPr lang="en-US" dirty="0"/>
          </a:p>
          <a:p>
            <a:endParaRPr lang="en-US" dirty="0" smtClean="0"/>
          </a:p>
          <a:p>
            <a:endParaRPr lang="en-US" dirty="0" smtClean="0"/>
          </a:p>
        </p:txBody>
      </p:sp>
      <p:sp>
        <p:nvSpPr>
          <p:cNvPr id="5" name="Title 4"/>
          <p:cNvSpPr>
            <a:spLocks noGrp="1"/>
          </p:cNvSpPr>
          <p:nvPr>
            <p:ph type="title"/>
          </p:nvPr>
        </p:nvSpPr>
        <p:spPr>
          <a:xfrm>
            <a:off x="394157" y="144244"/>
            <a:ext cx="8345488" cy="368135"/>
          </a:xfrm>
        </p:spPr>
        <p:txBody>
          <a:bodyPr/>
          <a:lstStyle/>
          <a:p>
            <a:r>
              <a:rPr lang="en-US" sz="3600" dirty="0"/>
              <a:t>Cisco CO </a:t>
            </a:r>
            <a:r>
              <a:rPr lang="en-US" sz="3600" dirty="0" smtClean="0"/>
              <a:t>transformation - Takeaway</a:t>
            </a:r>
            <a:endParaRPr lang="en-US" sz="3600" dirty="0"/>
          </a:p>
        </p:txBody>
      </p:sp>
      <p:grpSp>
        <p:nvGrpSpPr>
          <p:cNvPr id="7" name="Group 6"/>
          <p:cNvGrpSpPr/>
          <p:nvPr/>
        </p:nvGrpSpPr>
        <p:grpSpPr>
          <a:xfrm>
            <a:off x="4851997" y="1850125"/>
            <a:ext cx="250538" cy="1642700"/>
            <a:chOff x="277230" y="1818647"/>
            <a:chExt cx="250538" cy="1207682"/>
          </a:xfrm>
        </p:grpSpPr>
        <p:grpSp>
          <p:nvGrpSpPr>
            <p:cNvPr id="8" name="Group 7"/>
            <p:cNvGrpSpPr/>
            <p:nvPr/>
          </p:nvGrpSpPr>
          <p:grpSpPr>
            <a:xfrm>
              <a:off x="308200" y="1818647"/>
              <a:ext cx="193231" cy="182384"/>
              <a:chOff x="9693275" y="571500"/>
              <a:chExt cx="482600" cy="609600"/>
            </a:xfrm>
            <a:solidFill>
              <a:srgbClr val="214794"/>
            </a:solidFill>
          </p:grpSpPr>
          <p:sp>
            <p:nvSpPr>
              <p:cNvPr id="30" name="Freeform 16"/>
              <p:cNvSpPr>
                <a:spLocks/>
              </p:cNvSpPr>
              <p:nvPr/>
            </p:nvSpPr>
            <p:spPr bwMode="auto">
              <a:xfrm>
                <a:off x="9794875" y="673100"/>
                <a:ext cx="277813" cy="225425"/>
              </a:xfrm>
              <a:custGeom>
                <a:avLst/>
                <a:gdLst>
                  <a:gd name="T0" fmla="*/ 298 w 366"/>
                  <a:gd name="T1" fmla="*/ 201 h 297"/>
                  <a:gd name="T2" fmla="*/ 297 w 366"/>
                  <a:gd name="T3" fmla="*/ 206 h 297"/>
                  <a:gd name="T4" fmla="*/ 296 w 366"/>
                  <a:gd name="T5" fmla="*/ 213 h 297"/>
                  <a:gd name="T6" fmla="*/ 295 w 366"/>
                  <a:gd name="T7" fmla="*/ 217 h 297"/>
                  <a:gd name="T8" fmla="*/ 292 w 366"/>
                  <a:gd name="T9" fmla="*/ 224 h 297"/>
                  <a:gd name="T10" fmla="*/ 291 w 366"/>
                  <a:gd name="T11" fmla="*/ 227 h 297"/>
                  <a:gd name="T12" fmla="*/ 327 w 366"/>
                  <a:gd name="T13" fmla="*/ 297 h 297"/>
                  <a:gd name="T14" fmla="*/ 366 w 366"/>
                  <a:gd name="T15" fmla="*/ 184 h 297"/>
                  <a:gd name="T16" fmla="*/ 183 w 366"/>
                  <a:gd name="T17" fmla="*/ 0 h 297"/>
                  <a:gd name="T18" fmla="*/ 0 w 366"/>
                  <a:gd name="T19" fmla="*/ 184 h 297"/>
                  <a:gd name="T20" fmla="*/ 39 w 366"/>
                  <a:gd name="T21" fmla="*/ 297 h 297"/>
                  <a:gd name="T22" fmla="*/ 75 w 366"/>
                  <a:gd name="T23" fmla="*/ 227 h 297"/>
                  <a:gd name="T24" fmla="*/ 74 w 366"/>
                  <a:gd name="T25" fmla="*/ 224 h 297"/>
                  <a:gd name="T26" fmla="*/ 71 w 366"/>
                  <a:gd name="T27" fmla="*/ 217 h 297"/>
                  <a:gd name="T28" fmla="*/ 70 w 366"/>
                  <a:gd name="T29" fmla="*/ 213 h 297"/>
                  <a:gd name="T30" fmla="*/ 69 w 366"/>
                  <a:gd name="T31" fmla="*/ 206 h 297"/>
                  <a:gd name="T32" fmla="*/ 68 w 366"/>
                  <a:gd name="T33" fmla="*/ 200 h 297"/>
                  <a:gd name="T34" fmla="*/ 67 w 366"/>
                  <a:gd name="T35" fmla="*/ 195 h 297"/>
                  <a:gd name="T36" fmla="*/ 66 w 366"/>
                  <a:gd name="T37" fmla="*/ 184 h 297"/>
                  <a:gd name="T38" fmla="*/ 67 w 366"/>
                  <a:gd name="T39" fmla="*/ 170 h 297"/>
                  <a:gd name="T40" fmla="*/ 72 w 366"/>
                  <a:gd name="T41" fmla="*/ 149 h 297"/>
                  <a:gd name="T42" fmla="*/ 183 w 366"/>
                  <a:gd name="T43" fmla="*/ 67 h 297"/>
                  <a:gd name="T44" fmla="*/ 294 w 366"/>
                  <a:gd name="T45" fmla="*/ 149 h 297"/>
                  <a:gd name="T46" fmla="*/ 297 w 366"/>
                  <a:gd name="T47" fmla="*/ 160 h 297"/>
                  <a:gd name="T48" fmla="*/ 300 w 366"/>
                  <a:gd name="T49" fmla="*/ 184 h 297"/>
                  <a:gd name="T50" fmla="*/ 299 w 366"/>
                  <a:gd name="T51" fmla="*/ 195 h 297"/>
                  <a:gd name="T52" fmla="*/ 298 w 366"/>
                  <a:gd name="T53" fmla="*/ 20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297">
                    <a:moveTo>
                      <a:pt x="298" y="201"/>
                    </a:moveTo>
                    <a:cubicBezTo>
                      <a:pt x="298" y="202"/>
                      <a:pt x="298" y="204"/>
                      <a:pt x="297" y="206"/>
                    </a:cubicBezTo>
                    <a:cubicBezTo>
                      <a:pt x="297" y="208"/>
                      <a:pt x="296" y="211"/>
                      <a:pt x="296" y="213"/>
                    </a:cubicBezTo>
                    <a:cubicBezTo>
                      <a:pt x="295" y="214"/>
                      <a:pt x="295" y="216"/>
                      <a:pt x="295" y="217"/>
                    </a:cubicBezTo>
                    <a:cubicBezTo>
                      <a:pt x="294" y="219"/>
                      <a:pt x="293" y="222"/>
                      <a:pt x="292" y="224"/>
                    </a:cubicBezTo>
                    <a:cubicBezTo>
                      <a:pt x="292" y="225"/>
                      <a:pt x="292" y="226"/>
                      <a:pt x="291" y="227"/>
                    </a:cubicBezTo>
                    <a:lnTo>
                      <a:pt x="327" y="297"/>
                    </a:lnTo>
                    <a:cubicBezTo>
                      <a:pt x="351" y="266"/>
                      <a:pt x="366" y="227"/>
                      <a:pt x="366" y="184"/>
                    </a:cubicBezTo>
                    <a:cubicBezTo>
                      <a:pt x="366" y="83"/>
                      <a:pt x="284" y="0"/>
                      <a:pt x="183" y="0"/>
                    </a:cubicBezTo>
                    <a:cubicBezTo>
                      <a:pt x="82" y="0"/>
                      <a:pt x="0" y="83"/>
                      <a:pt x="0" y="184"/>
                    </a:cubicBezTo>
                    <a:cubicBezTo>
                      <a:pt x="0" y="227"/>
                      <a:pt x="15" y="266"/>
                      <a:pt x="39" y="297"/>
                    </a:cubicBezTo>
                    <a:lnTo>
                      <a:pt x="75" y="227"/>
                    </a:lnTo>
                    <a:cubicBezTo>
                      <a:pt x="74" y="226"/>
                      <a:pt x="74" y="225"/>
                      <a:pt x="74" y="224"/>
                    </a:cubicBezTo>
                    <a:cubicBezTo>
                      <a:pt x="73" y="222"/>
                      <a:pt x="72" y="219"/>
                      <a:pt x="71" y="217"/>
                    </a:cubicBezTo>
                    <a:cubicBezTo>
                      <a:pt x="71" y="216"/>
                      <a:pt x="71" y="214"/>
                      <a:pt x="70" y="213"/>
                    </a:cubicBezTo>
                    <a:cubicBezTo>
                      <a:pt x="70" y="211"/>
                      <a:pt x="69" y="208"/>
                      <a:pt x="69" y="206"/>
                    </a:cubicBezTo>
                    <a:cubicBezTo>
                      <a:pt x="68" y="204"/>
                      <a:pt x="68" y="202"/>
                      <a:pt x="68" y="200"/>
                    </a:cubicBezTo>
                    <a:cubicBezTo>
                      <a:pt x="67" y="199"/>
                      <a:pt x="67" y="197"/>
                      <a:pt x="67" y="195"/>
                    </a:cubicBezTo>
                    <a:cubicBezTo>
                      <a:pt x="67" y="191"/>
                      <a:pt x="66" y="187"/>
                      <a:pt x="66" y="184"/>
                    </a:cubicBezTo>
                    <a:cubicBezTo>
                      <a:pt x="66" y="179"/>
                      <a:pt x="67" y="175"/>
                      <a:pt x="67" y="170"/>
                    </a:cubicBezTo>
                    <a:cubicBezTo>
                      <a:pt x="68" y="163"/>
                      <a:pt x="69" y="156"/>
                      <a:pt x="72" y="149"/>
                    </a:cubicBezTo>
                    <a:cubicBezTo>
                      <a:pt x="86" y="101"/>
                      <a:pt x="131" y="67"/>
                      <a:pt x="183" y="67"/>
                    </a:cubicBezTo>
                    <a:cubicBezTo>
                      <a:pt x="235" y="67"/>
                      <a:pt x="280" y="101"/>
                      <a:pt x="294" y="149"/>
                    </a:cubicBezTo>
                    <a:cubicBezTo>
                      <a:pt x="296" y="153"/>
                      <a:pt x="297" y="156"/>
                      <a:pt x="297" y="160"/>
                    </a:cubicBezTo>
                    <a:cubicBezTo>
                      <a:pt x="299" y="168"/>
                      <a:pt x="300" y="176"/>
                      <a:pt x="300" y="184"/>
                    </a:cubicBezTo>
                    <a:cubicBezTo>
                      <a:pt x="300" y="187"/>
                      <a:pt x="299" y="191"/>
                      <a:pt x="299" y="195"/>
                    </a:cubicBezTo>
                    <a:cubicBezTo>
                      <a:pt x="299" y="197"/>
                      <a:pt x="299" y="199"/>
                      <a:pt x="298" y="201"/>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31" name="Freeform 17"/>
              <p:cNvSpPr>
                <a:spLocks/>
              </p:cNvSpPr>
              <p:nvPr/>
            </p:nvSpPr>
            <p:spPr bwMode="auto">
              <a:xfrm>
                <a:off x="9693275" y="571500"/>
                <a:ext cx="482600" cy="423863"/>
              </a:xfrm>
              <a:custGeom>
                <a:avLst/>
                <a:gdLst>
                  <a:gd name="T0" fmla="*/ 110 w 634"/>
                  <a:gd name="T1" fmla="*/ 556 h 556"/>
                  <a:gd name="T2" fmla="*/ 141 w 634"/>
                  <a:gd name="T3" fmla="*/ 494 h 556"/>
                  <a:gd name="T4" fmla="*/ 67 w 634"/>
                  <a:gd name="T5" fmla="*/ 317 h 556"/>
                  <a:gd name="T6" fmla="*/ 317 w 634"/>
                  <a:gd name="T7" fmla="*/ 67 h 556"/>
                  <a:gd name="T8" fmla="*/ 567 w 634"/>
                  <a:gd name="T9" fmla="*/ 317 h 556"/>
                  <a:gd name="T10" fmla="*/ 493 w 634"/>
                  <a:gd name="T11" fmla="*/ 494 h 556"/>
                  <a:gd name="T12" fmla="*/ 524 w 634"/>
                  <a:gd name="T13" fmla="*/ 556 h 556"/>
                  <a:gd name="T14" fmla="*/ 634 w 634"/>
                  <a:gd name="T15" fmla="*/ 317 h 556"/>
                  <a:gd name="T16" fmla="*/ 317 w 634"/>
                  <a:gd name="T17" fmla="*/ 0 h 556"/>
                  <a:gd name="T18" fmla="*/ 0 w 634"/>
                  <a:gd name="T19" fmla="*/ 317 h 556"/>
                  <a:gd name="T20" fmla="*/ 110 w 634"/>
                  <a:gd name="T21"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4" h="556">
                    <a:moveTo>
                      <a:pt x="110" y="556"/>
                    </a:moveTo>
                    <a:lnTo>
                      <a:pt x="141" y="494"/>
                    </a:lnTo>
                    <a:cubicBezTo>
                      <a:pt x="95" y="449"/>
                      <a:pt x="67" y="386"/>
                      <a:pt x="67" y="317"/>
                    </a:cubicBezTo>
                    <a:cubicBezTo>
                      <a:pt x="67" y="179"/>
                      <a:pt x="179" y="67"/>
                      <a:pt x="317" y="67"/>
                    </a:cubicBezTo>
                    <a:cubicBezTo>
                      <a:pt x="455" y="67"/>
                      <a:pt x="567" y="179"/>
                      <a:pt x="567" y="317"/>
                    </a:cubicBezTo>
                    <a:cubicBezTo>
                      <a:pt x="567" y="386"/>
                      <a:pt x="539" y="449"/>
                      <a:pt x="493" y="494"/>
                    </a:cubicBezTo>
                    <a:lnTo>
                      <a:pt x="524" y="556"/>
                    </a:lnTo>
                    <a:cubicBezTo>
                      <a:pt x="591" y="498"/>
                      <a:pt x="634" y="412"/>
                      <a:pt x="634" y="317"/>
                    </a:cubicBezTo>
                    <a:cubicBezTo>
                      <a:pt x="634" y="142"/>
                      <a:pt x="492" y="0"/>
                      <a:pt x="317" y="0"/>
                    </a:cubicBezTo>
                    <a:cubicBezTo>
                      <a:pt x="142" y="0"/>
                      <a:pt x="0" y="142"/>
                      <a:pt x="0" y="317"/>
                    </a:cubicBezTo>
                    <a:cubicBezTo>
                      <a:pt x="0" y="412"/>
                      <a:pt x="43" y="498"/>
                      <a:pt x="110" y="556"/>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32" name="Freeform 18"/>
              <p:cNvSpPr>
                <a:spLocks noEditPoints="1"/>
              </p:cNvSpPr>
              <p:nvPr/>
            </p:nvSpPr>
            <p:spPr bwMode="auto">
              <a:xfrm>
                <a:off x="9752013" y="774700"/>
                <a:ext cx="363538" cy="406400"/>
              </a:xfrm>
              <a:custGeom>
                <a:avLst/>
                <a:gdLst>
                  <a:gd name="T0" fmla="*/ 125 w 476"/>
                  <a:gd name="T1" fmla="*/ 400 h 533"/>
                  <a:gd name="T2" fmla="*/ 150 w 476"/>
                  <a:gd name="T3" fmla="*/ 350 h 533"/>
                  <a:gd name="T4" fmla="*/ 326 w 476"/>
                  <a:gd name="T5" fmla="*/ 350 h 533"/>
                  <a:gd name="T6" fmla="*/ 351 w 476"/>
                  <a:gd name="T7" fmla="*/ 400 h 533"/>
                  <a:gd name="T8" fmla="*/ 125 w 476"/>
                  <a:gd name="T9" fmla="*/ 400 h 533"/>
                  <a:gd name="T10" fmla="*/ 238 w 476"/>
                  <a:gd name="T11" fmla="*/ 174 h 533"/>
                  <a:gd name="T12" fmla="*/ 292 w 476"/>
                  <a:gd name="T13" fmla="*/ 283 h 533"/>
                  <a:gd name="T14" fmla="*/ 184 w 476"/>
                  <a:gd name="T15" fmla="*/ 283 h 533"/>
                  <a:gd name="T16" fmla="*/ 238 w 476"/>
                  <a:gd name="T17" fmla="*/ 174 h 533"/>
                  <a:gd name="T18" fmla="*/ 270 w 476"/>
                  <a:gd name="T19" fmla="*/ 88 h 533"/>
                  <a:gd name="T20" fmla="*/ 288 w 476"/>
                  <a:gd name="T21" fmla="*/ 50 h 533"/>
                  <a:gd name="T22" fmla="*/ 238 w 476"/>
                  <a:gd name="T23" fmla="*/ 0 h 533"/>
                  <a:gd name="T24" fmla="*/ 188 w 476"/>
                  <a:gd name="T25" fmla="*/ 50 h 533"/>
                  <a:gd name="T26" fmla="*/ 206 w 476"/>
                  <a:gd name="T27" fmla="*/ 88 h 533"/>
                  <a:gd name="T28" fmla="*/ 8 w 476"/>
                  <a:gd name="T29" fmla="*/ 485 h 533"/>
                  <a:gd name="T30" fmla="*/ 23 w 476"/>
                  <a:gd name="T31" fmla="*/ 529 h 533"/>
                  <a:gd name="T32" fmla="*/ 30 w 476"/>
                  <a:gd name="T33" fmla="*/ 532 h 533"/>
                  <a:gd name="T34" fmla="*/ 32 w 476"/>
                  <a:gd name="T35" fmla="*/ 532 h 533"/>
                  <a:gd name="T36" fmla="*/ 37 w 476"/>
                  <a:gd name="T37" fmla="*/ 533 h 533"/>
                  <a:gd name="T38" fmla="*/ 39 w 476"/>
                  <a:gd name="T39" fmla="*/ 533 h 533"/>
                  <a:gd name="T40" fmla="*/ 46 w 476"/>
                  <a:gd name="T41" fmla="*/ 532 h 533"/>
                  <a:gd name="T42" fmla="*/ 48 w 476"/>
                  <a:gd name="T43" fmla="*/ 531 h 533"/>
                  <a:gd name="T44" fmla="*/ 55 w 476"/>
                  <a:gd name="T45" fmla="*/ 528 h 533"/>
                  <a:gd name="T46" fmla="*/ 56 w 476"/>
                  <a:gd name="T47" fmla="*/ 527 h 533"/>
                  <a:gd name="T48" fmla="*/ 61 w 476"/>
                  <a:gd name="T49" fmla="*/ 523 h 533"/>
                  <a:gd name="T50" fmla="*/ 63 w 476"/>
                  <a:gd name="T51" fmla="*/ 522 h 533"/>
                  <a:gd name="T52" fmla="*/ 68 w 476"/>
                  <a:gd name="T53" fmla="*/ 515 h 533"/>
                  <a:gd name="T54" fmla="*/ 92 w 476"/>
                  <a:gd name="T55" fmla="*/ 466 h 533"/>
                  <a:gd name="T56" fmla="*/ 384 w 476"/>
                  <a:gd name="T57" fmla="*/ 466 h 533"/>
                  <a:gd name="T58" fmla="*/ 408 w 476"/>
                  <a:gd name="T59" fmla="*/ 515 h 533"/>
                  <a:gd name="T60" fmla="*/ 438 w 476"/>
                  <a:gd name="T61" fmla="*/ 533 h 533"/>
                  <a:gd name="T62" fmla="*/ 453 w 476"/>
                  <a:gd name="T63" fmla="*/ 529 h 533"/>
                  <a:gd name="T64" fmla="*/ 468 w 476"/>
                  <a:gd name="T65" fmla="*/ 485 h 533"/>
                  <a:gd name="T66" fmla="*/ 270 w 476"/>
                  <a:gd name="T67" fmla="*/ 88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6" h="533">
                    <a:moveTo>
                      <a:pt x="125" y="400"/>
                    </a:moveTo>
                    <a:lnTo>
                      <a:pt x="150" y="350"/>
                    </a:lnTo>
                    <a:lnTo>
                      <a:pt x="326" y="350"/>
                    </a:lnTo>
                    <a:lnTo>
                      <a:pt x="351" y="400"/>
                    </a:lnTo>
                    <a:lnTo>
                      <a:pt x="125" y="400"/>
                    </a:lnTo>
                    <a:close/>
                    <a:moveTo>
                      <a:pt x="238" y="174"/>
                    </a:moveTo>
                    <a:lnTo>
                      <a:pt x="292" y="283"/>
                    </a:lnTo>
                    <a:lnTo>
                      <a:pt x="184" y="283"/>
                    </a:lnTo>
                    <a:lnTo>
                      <a:pt x="238" y="174"/>
                    </a:lnTo>
                    <a:close/>
                    <a:moveTo>
                      <a:pt x="270" y="88"/>
                    </a:moveTo>
                    <a:cubicBezTo>
                      <a:pt x="281" y="79"/>
                      <a:pt x="288" y="65"/>
                      <a:pt x="288" y="50"/>
                    </a:cubicBezTo>
                    <a:cubicBezTo>
                      <a:pt x="288" y="22"/>
                      <a:pt x="266" y="0"/>
                      <a:pt x="238" y="0"/>
                    </a:cubicBezTo>
                    <a:cubicBezTo>
                      <a:pt x="210" y="0"/>
                      <a:pt x="188" y="22"/>
                      <a:pt x="188" y="50"/>
                    </a:cubicBezTo>
                    <a:cubicBezTo>
                      <a:pt x="188" y="65"/>
                      <a:pt x="195" y="79"/>
                      <a:pt x="206" y="88"/>
                    </a:cubicBezTo>
                    <a:lnTo>
                      <a:pt x="8" y="485"/>
                    </a:lnTo>
                    <a:cubicBezTo>
                      <a:pt x="0" y="501"/>
                      <a:pt x="7" y="521"/>
                      <a:pt x="23" y="529"/>
                    </a:cubicBezTo>
                    <a:cubicBezTo>
                      <a:pt x="25" y="531"/>
                      <a:pt x="28" y="531"/>
                      <a:pt x="30" y="532"/>
                    </a:cubicBezTo>
                    <a:cubicBezTo>
                      <a:pt x="31" y="532"/>
                      <a:pt x="32" y="532"/>
                      <a:pt x="32" y="532"/>
                    </a:cubicBezTo>
                    <a:cubicBezTo>
                      <a:pt x="34" y="533"/>
                      <a:pt x="35" y="533"/>
                      <a:pt x="37" y="533"/>
                    </a:cubicBezTo>
                    <a:cubicBezTo>
                      <a:pt x="38" y="533"/>
                      <a:pt x="39" y="533"/>
                      <a:pt x="39" y="533"/>
                    </a:cubicBezTo>
                    <a:cubicBezTo>
                      <a:pt x="41" y="533"/>
                      <a:pt x="44" y="532"/>
                      <a:pt x="46" y="532"/>
                    </a:cubicBezTo>
                    <a:cubicBezTo>
                      <a:pt x="46" y="532"/>
                      <a:pt x="47" y="532"/>
                      <a:pt x="48" y="531"/>
                    </a:cubicBezTo>
                    <a:cubicBezTo>
                      <a:pt x="50" y="531"/>
                      <a:pt x="53" y="530"/>
                      <a:pt x="55" y="528"/>
                    </a:cubicBezTo>
                    <a:cubicBezTo>
                      <a:pt x="55" y="528"/>
                      <a:pt x="56" y="528"/>
                      <a:pt x="56" y="527"/>
                    </a:cubicBezTo>
                    <a:cubicBezTo>
                      <a:pt x="58" y="526"/>
                      <a:pt x="60" y="525"/>
                      <a:pt x="61" y="523"/>
                    </a:cubicBezTo>
                    <a:cubicBezTo>
                      <a:pt x="62" y="523"/>
                      <a:pt x="62" y="522"/>
                      <a:pt x="63" y="522"/>
                    </a:cubicBezTo>
                    <a:cubicBezTo>
                      <a:pt x="65" y="519"/>
                      <a:pt x="67" y="517"/>
                      <a:pt x="68" y="515"/>
                    </a:cubicBezTo>
                    <a:lnTo>
                      <a:pt x="92" y="466"/>
                    </a:lnTo>
                    <a:lnTo>
                      <a:pt x="384" y="466"/>
                    </a:lnTo>
                    <a:lnTo>
                      <a:pt x="408" y="515"/>
                    </a:lnTo>
                    <a:cubicBezTo>
                      <a:pt x="414" y="526"/>
                      <a:pt x="426" y="533"/>
                      <a:pt x="438" y="533"/>
                    </a:cubicBezTo>
                    <a:cubicBezTo>
                      <a:pt x="443" y="533"/>
                      <a:pt x="448" y="532"/>
                      <a:pt x="453" y="529"/>
                    </a:cubicBezTo>
                    <a:cubicBezTo>
                      <a:pt x="469" y="521"/>
                      <a:pt x="476" y="501"/>
                      <a:pt x="468" y="485"/>
                    </a:cubicBezTo>
                    <a:lnTo>
                      <a:pt x="270" y="88"/>
                    </a:ln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grpSp>
        <p:grpSp>
          <p:nvGrpSpPr>
            <p:cNvPr id="9" name="Group 8"/>
            <p:cNvGrpSpPr/>
            <p:nvPr/>
          </p:nvGrpSpPr>
          <p:grpSpPr>
            <a:xfrm>
              <a:off x="338673" y="2196941"/>
              <a:ext cx="157779" cy="163356"/>
              <a:chOff x="4846631" y="863202"/>
              <a:chExt cx="2844030" cy="3789056"/>
            </a:xfrm>
            <a:solidFill>
              <a:srgbClr val="214794"/>
            </a:solidFill>
          </p:grpSpPr>
          <p:sp>
            <p:nvSpPr>
              <p:cNvPr id="20" name="Rectangle 19"/>
              <p:cNvSpPr/>
              <p:nvPr/>
            </p:nvSpPr>
            <p:spPr>
              <a:xfrm>
                <a:off x="5114001" y="86824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1" name="Rectangle 20"/>
              <p:cNvSpPr/>
              <p:nvPr/>
            </p:nvSpPr>
            <p:spPr>
              <a:xfrm>
                <a:off x="5262997" y="86742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2" name="Rectangle 21"/>
              <p:cNvSpPr/>
              <p:nvPr/>
            </p:nvSpPr>
            <p:spPr>
              <a:xfrm>
                <a:off x="5416212" y="86742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3" name="Rectangle 22"/>
              <p:cNvSpPr/>
              <p:nvPr/>
            </p:nvSpPr>
            <p:spPr>
              <a:xfrm>
                <a:off x="5565208" y="86660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4" name="Rectangle 11"/>
              <p:cNvSpPr/>
              <p:nvPr/>
            </p:nvSpPr>
            <p:spPr>
              <a:xfrm>
                <a:off x="4922516" y="864021"/>
                <a:ext cx="269794" cy="678391"/>
              </a:xfrm>
              <a:custGeom>
                <a:avLst/>
                <a:gdLst/>
                <a:ahLst/>
                <a:cxnLst/>
                <a:rect l="l" t="t" r="r" b="b"/>
                <a:pathLst>
                  <a:path w="269794" h="678391">
                    <a:moveTo>
                      <a:pt x="0" y="0"/>
                    </a:moveTo>
                    <a:lnTo>
                      <a:pt x="82530" y="0"/>
                    </a:lnTo>
                    <a:lnTo>
                      <a:pt x="82530" y="155804"/>
                    </a:lnTo>
                    <a:lnTo>
                      <a:pt x="191484" y="155804"/>
                    </a:lnTo>
                    <a:lnTo>
                      <a:pt x="191484" y="457073"/>
                    </a:lnTo>
                    <a:lnTo>
                      <a:pt x="269794" y="457073"/>
                    </a:lnTo>
                    <a:lnTo>
                      <a:pt x="269794" y="678391"/>
                    </a:lnTo>
                    <a:lnTo>
                      <a:pt x="815" y="678391"/>
                    </a:lnTo>
                    <a:lnTo>
                      <a:pt x="815" y="651152"/>
                    </a:lnTo>
                    <a:lnTo>
                      <a:pt x="0" y="651152"/>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5" name="Rectangle 24"/>
              <p:cNvSpPr/>
              <p:nvPr/>
            </p:nvSpPr>
            <p:spPr>
              <a:xfrm>
                <a:off x="5190681" y="1019825"/>
                <a:ext cx="379562" cy="219552"/>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 name="Rectangle 11"/>
              <p:cNvSpPr/>
              <p:nvPr/>
            </p:nvSpPr>
            <p:spPr>
              <a:xfrm flipH="1">
                <a:off x="5568611" y="863202"/>
                <a:ext cx="269794" cy="678391"/>
              </a:xfrm>
              <a:custGeom>
                <a:avLst/>
                <a:gdLst/>
                <a:ahLst/>
                <a:cxnLst/>
                <a:rect l="l" t="t" r="r" b="b"/>
                <a:pathLst>
                  <a:path w="269794" h="678391">
                    <a:moveTo>
                      <a:pt x="0" y="0"/>
                    </a:moveTo>
                    <a:lnTo>
                      <a:pt x="82530" y="0"/>
                    </a:lnTo>
                    <a:lnTo>
                      <a:pt x="82530" y="155804"/>
                    </a:lnTo>
                    <a:lnTo>
                      <a:pt x="191484" y="155804"/>
                    </a:lnTo>
                    <a:lnTo>
                      <a:pt x="191484" y="457073"/>
                    </a:lnTo>
                    <a:lnTo>
                      <a:pt x="269794" y="457073"/>
                    </a:lnTo>
                    <a:lnTo>
                      <a:pt x="269794" y="678391"/>
                    </a:lnTo>
                    <a:lnTo>
                      <a:pt x="815" y="678391"/>
                    </a:lnTo>
                    <a:lnTo>
                      <a:pt x="815" y="651152"/>
                    </a:lnTo>
                    <a:lnTo>
                      <a:pt x="0" y="651152"/>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7" name="Rectangle 15"/>
              <p:cNvSpPr/>
              <p:nvPr/>
            </p:nvSpPr>
            <p:spPr>
              <a:xfrm>
                <a:off x="5264771" y="1223298"/>
                <a:ext cx="230567" cy="571369"/>
              </a:xfrm>
              <a:custGeom>
                <a:avLst/>
                <a:gdLst>
                  <a:gd name="connsiteX0" fmla="*/ 0 w 230567"/>
                  <a:gd name="connsiteY0" fmla="*/ 0 h 520001"/>
                  <a:gd name="connsiteX1" fmla="*/ 230567 w 230567"/>
                  <a:gd name="connsiteY1" fmla="*/ 0 h 520001"/>
                  <a:gd name="connsiteX2" fmla="*/ 230567 w 230567"/>
                  <a:gd name="connsiteY2" fmla="*/ 520001 h 520001"/>
                  <a:gd name="connsiteX3" fmla="*/ 0 w 230567"/>
                  <a:gd name="connsiteY3" fmla="*/ 520001 h 520001"/>
                  <a:gd name="connsiteX4" fmla="*/ 0 w 230567"/>
                  <a:gd name="connsiteY4" fmla="*/ 0 h 520001"/>
                  <a:gd name="connsiteX0" fmla="*/ 0 w 230567"/>
                  <a:gd name="connsiteY0" fmla="*/ 0 h 553867"/>
                  <a:gd name="connsiteX1" fmla="*/ 230567 w 230567"/>
                  <a:gd name="connsiteY1" fmla="*/ 0 h 553867"/>
                  <a:gd name="connsiteX2" fmla="*/ 230567 w 230567"/>
                  <a:gd name="connsiteY2" fmla="*/ 520001 h 553867"/>
                  <a:gd name="connsiteX3" fmla="*/ 0 w 230567"/>
                  <a:gd name="connsiteY3" fmla="*/ 520001 h 553867"/>
                  <a:gd name="connsiteX4" fmla="*/ 0 w 230567"/>
                  <a:gd name="connsiteY4" fmla="*/ 0 h 553867"/>
                  <a:gd name="connsiteX0" fmla="*/ 0 w 230567"/>
                  <a:gd name="connsiteY0" fmla="*/ 0 h 571369"/>
                  <a:gd name="connsiteX1" fmla="*/ 230567 w 230567"/>
                  <a:gd name="connsiteY1" fmla="*/ 0 h 571369"/>
                  <a:gd name="connsiteX2" fmla="*/ 230567 w 230567"/>
                  <a:gd name="connsiteY2" fmla="*/ 520001 h 571369"/>
                  <a:gd name="connsiteX3" fmla="*/ 0 w 230567"/>
                  <a:gd name="connsiteY3" fmla="*/ 520001 h 571369"/>
                  <a:gd name="connsiteX4" fmla="*/ 0 w 230567"/>
                  <a:gd name="connsiteY4" fmla="*/ 0 h 57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67" h="571369">
                    <a:moveTo>
                      <a:pt x="0" y="0"/>
                    </a:moveTo>
                    <a:lnTo>
                      <a:pt x="230567" y="0"/>
                    </a:lnTo>
                    <a:lnTo>
                      <a:pt x="230567" y="520001"/>
                    </a:lnTo>
                    <a:cubicBezTo>
                      <a:pt x="156886" y="580326"/>
                      <a:pt x="102256" y="596201"/>
                      <a:pt x="0" y="520001"/>
                    </a:cubicBezTo>
                    <a:lnTo>
                      <a:pt x="0" y="0"/>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8" name="Round Same Side Corner Rectangle 19"/>
              <p:cNvSpPr/>
              <p:nvPr/>
            </p:nvSpPr>
            <p:spPr>
              <a:xfrm rot="10800000">
                <a:off x="4846631" y="1661174"/>
                <a:ext cx="1068393" cy="1170924"/>
              </a:xfrm>
              <a:custGeom>
                <a:avLst/>
                <a:gdLst>
                  <a:gd name="connsiteX0" fmla="*/ 1067244 w 1067244"/>
                  <a:gd name="connsiteY0" fmla="*/ 1170924 h 1170924"/>
                  <a:gd name="connsiteX1" fmla="*/ 847114 w 1067244"/>
                  <a:gd name="connsiteY1" fmla="*/ 1170924 h 1170924"/>
                  <a:gd name="connsiteX2" fmla="*/ 816924 w 1067244"/>
                  <a:gd name="connsiteY2" fmla="*/ 1115303 h 1170924"/>
                  <a:gd name="connsiteX3" fmla="*/ 528637 w 1067244"/>
                  <a:gd name="connsiteY3" fmla="*/ 962022 h 1170924"/>
                  <a:gd name="connsiteX4" fmla="*/ 240349 w 1067244"/>
                  <a:gd name="connsiteY4" fmla="*/ 1115303 h 1170924"/>
                  <a:gd name="connsiteX5" fmla="*/ 210159 w 1067244"/>
                  <a:gd name="connsiteY5" fmla="*/ 1170924 h 1170924"/>
                  <a:gd name="connsiteX6" fmla="*/ 0 w 1067244"/>
                  <a:gd name="connsiteY6" fmla="*/ 1170924 h 1170924"/>
                  <a:gd name="connsiteX7" fmla="*/ 4200 w 1067244"/>
                  <a:gd name="connsiteY7" fmla="*/ 577849 h 1170924"/>
                  <a:gd name="connsiteX8" fmla="*/ 229046 w 1067244"/>
                  <a:gd name="connsiteY8" fmla="*/ 52799 h 1170924"/>
                  <a:gd name="connsiteX9" fmla="*/ 308701 w 1067244"/>
                  <a:gd name="connsiteY9" fmla="*/ 0 h 1170924"/>
                  <a:gd name="connsiteX10" fmla="*/ 751753 w 1067244"/>
                  <a:gd name="connsiteY10" fmla="*/ 0 h 1170924"/>
                  <a:gd name="connsiteX11" fmla="*/ 812882 w 1067244"/>
                  <a:gd name="connsiteY11" fmla="*/ 25321 h 1170924"/>
                  <a:gd name="connsiteX12" fmla="*/ 817217 w 1067244"/>
                  <a:gd name="connsiteY12" fmla="*/ 31751 h 1170924"/>
                  <a:gd name="connsiteX13" fmla="*/ 818783 w 1067244"/>
                  <a:gd name="connsiteY13" fmla="*/ 31751 h 1170924"/>
                  <a:gd name="connsiteX14" fmla="*/ 823068 w 1067244"/>
                  <a:gd name="connsiteY14" fmla="*/ 40429 h 1170924"/>
                  <a:gd name="connsiteX15" fmla="*/ 831409 w 1067244"/>
                  <a:gd name="connsiteY15" fmla="*/ 52799 h 1170924"/>
                  <a:gd name="connsiteX16" fmla="*/ 832952 w 1067244"/>
                  <a:gd name="connsiteY16" fmla="*/ 60447 h 1170924"/>
                  <a:gd name="connsiteX17" fmla="*/ 1061230 w 1067244"/>
                  <a:gd name="connsiteY17" fmla="*/ 577849 h 1170924"/>
                  <a:gd name="connsiteX18" fmla="*/ 1067244 w 1067244"/>
                  <a:gd name="connsiteY18" fmla="*/ 577849 h 1170924"/>
                  <a:gd name="connsiteX19" fmla="*/ 1067244 w 1067244"/>
                  <a:gd name="connsiteY19" fmla="*/ 1170924 h 1170924"/>
                  <a:gd name="connsiteX0" fmla="*/ 1067244 w 1067244"/>
                  <a:gd name="connsiteY0" fmla="*/ 1170924 h 1170924"/>
                  <a:gd name="connsiteX1" fmla="*/ 847114 w 1067244"/>
                  <a:gd name="connsiteY1" fmla="*/ 1170924 h 1170924"/>
                  <a:gd name="connsiteX2" fmla="*/ 816924 w 1067244"/>
                  <a:gd name="connsiteY2" fmla="*/ 1115303 h 1170924"/>
                  <a:gd name="connsiteX3" fmla="*/ 528637 w 1067244"/>
                  <a:gd name="connsiteY3" fmla="*/ 962022 h 1170924"/>
                  <a:gd name="connsiteX4" fmla="*/ 240349 w 1067244"/>
                  <a:gd name="connsiteY4" fmla="*/ 1115303 h 1170924"/>
                  <a:gd name="connsiteX5" fmla="*/ 210159 w 1067244"/>
                  <a:gd name="connsiteY5" fmla="*/ 1170924 h 1170924"/>
                  <a:gd name="connsiteX6" fmla="*/ 0 w 1067244"/>
                  <a:gd name="connsiteY6" fmla="*/ 1170924 h 1170924"/>
                  <a:gd name="connsiteX7" fmla="*/ 4200 w 1067244"/>
                  <a:gd name="connsiteY7" fmla="*/ 577849 h 1170924"/>
                  <a:gd name="connsiteX8" fmla="*/ 229046 w 1067244"/>
                  <a:gd name="connsiteY8" fmla="*/ 52799 h 1170924"/>
                  <a:gd name="connsiteX9" fmla="*/ 308701 w 1067244"/>
                  <a:gd name="connsiteY9" fmla="*/ 0 h 1170924"/>
                  <a:gd name="connsiteX10" fmla="*/ 751753 w 1067244"/>
                  <a:gd name="connsiteY10" fmla="*/ 0 h 1170924"/>
                  <a:gd name="connsiteX11" fmla="*/ 812882 w 1067244"/>
                  <a:gd name="connsiteY11" fmla="*/ 25321 h 1170924"/>
                  <a:gd name="connsiteX12" fmla="*/ 817217 w 1067244"/>
                  <a:gd name="connsiteY12" fmla="*/ 31751 h 1170924"/>
                  <a:gd name="connsiteX13" fmla="*/ 818783 w 1067244"/>
                  <a:gd name="connsiteY13" fmla="*/ 31751 h 1170924"/>
                  <a:gd name="connsiteX14" fmla="*/ 823068 w 1067244"/>
                  <a:gd name="connsiteY14" fmla="*/ 40429 h 1170924"/>
                  <a:gd name="connsiteX15" fmla="*/ 831409 w 1067244"/>
                  <a:gd name="connsiteY15" fmla="*/ 52799 h 1170924"/>
                  <a:gd name="connsiteX16" fmla="*/ 832952 w 1067244"/>
                  <a:gd name="connsiteY16" fmla="*/ 60447 h 1170924"/>
                  <a:gd name="connsiteX17" fmla="*/ 1061230 w 1067244"/>
                  <a:gd name="connsiteY17" fmla="*/ 577849 h 1170924"/>
                  <a:gd name="connsiteX18" fmla="*/ 1067244 w 1067244"/>
                  <a:gd name="connsiteY18" fmla="*/ 1170924 h 1170924"/>
                  <a:gd name="connsiteX0" fmla="*/ 1067244 w 1068393"/>
                  <a:gd name="connsiteY0" fmla="*/ 1170924 h 1170924"/>
                  <a:gd name="connsiteX1" fmla="*/ 847114 w 1068393"/>
                  <a:gd name="connsiteY1" fmla="*/ 1170924 h 1170924"/>
                  <a:gd name="connsiteX2" fmla="*/ 816924 w 1068393"/>
                  <a:gd name="connsiteY2" fmla="*/ 1115303 h 1170924"/>
                  <a:gd name="connsiteX3" fmla="*/ 528637 w 1068393"/>
                  <a:gd name="connsiteY3" fmla="*/ 962022 h 1170924"/>
                  <a:gd name="connsiteX4" fmla="*/ 240349 w 1068393"/>
                  <a:gd name="connsiteY4" fmla="*/ 1115303 h 1170924"/>
                  <a:gd name="connsiteX5" fmla="*/ 210159 w 1068393"/>
                  <a:gd name="connsiteY5" fmla="*/ 1170924 h 1170924"/>
                  <a:gd name="connsiteX6" fmla="*/ 0 w 1068393"/>
                  <a:gd name="connsiteY6" fmla="*/ 1170924 h 1170924"/>
                  <a:gd name="connsiteX7" fmla="*/ 4200 w 1068393"/>
                  <a:gd name="connsiteY7" fmla="*/ 577849 h 1170924"/>
                  <a:gd name="connsiteX8" fmla="*/ 229046 w 1068393"/>
                  <a:gd name="connsiteY8" fmla="*/ 52799 h 1170924"/>
                  <a:gd name="connsiteX9" fmla="*/ 308701 w 1068393"/>
                  <a:gd name="connsiteY9" fmla="*/ 0 h 1170924"/>
                  <a:gd name="connsiteX10" fmla="*/ 751753 w 1068393"/>
                  <a:gd name="connsiteY10" fmla="*/ 0 h 1170924"/>
                  <a:gd name="connsiteX11" fmla="*/ 812882 w 1068393"/>
                  <a:gd name="connsiteY11" fmla="*/ 25321 h 1170924"/>
                  <a:gd name="connsiteX12" fmla="*/ 817217 w 1068393"/>
                  <a:gd name="connsiteY12" fmla="*/ 31751 h 1170924"/>
                  <a:gd name="connsiteX13" fmla="*/ 818783 w 1068393"/>
                  <a:gd name="connsiteY13" fmla="*/ 31751 h 1170924"/>
                  <a:gd name="connsiteX14" fmla="*/ 823068 w 1068393"/>
                  <a:gd name="connsiteY14" fmla="*/ 40429 h 1170924"/>
                  <a:gd name="connsiteX15" fmla="*/ 831409 w 1068393"/>
                  <a:gd name="connsiteY15" fmla="*/ 52799 h 1170924"/>
                  <a:gd name="connsiteX16" fmla="*/ 832952 w 1068393"/>
                  <a:gd name="connsiteY16" fmla="*/ 60447 h 1170924"/>
                  <a:gd name="connsiteX17" fmla="*/ 1067879 w 1068393"/>
                  <a:gd name="connsiteY17" fmla="*/ 574524 h 1170924"/>
                  <a:gd name="connsiteX18" fmla="*/ 1067244 w 1068393"/>
                  <a:gd name="connsiteY18" fmla="*/ 1170924 h 1170924"/>
                  <a:gd name="connsiteX0" fmla="*/ 1067244 w 1068393"/>
                  <a:gd name="connsiteY0" fmla="*/ 1170924 h 1170924"/>
                  <a:gd name="connsiteX1" fmla="*/ 847114 w 1068393"/>
                  <a:gd name="connsiteY1" fmla="*/ 1170924 h 1170924"/>
                  <a:gd name="connsiteX2" fmla="*/ 816924 w 1068393"/>
                  <a:gd name="connsiteY2" fmla="*/ 1115303 h 1170924"/>
                  <a:gd name="connsiteX3" fmla="*/ 528637 w 1068393"/>
                  <a:gd name="connsiteY3" fmla="*/ 962022 h 1170924"/>
                  <a:gd name="connsiteX4" fmla="*/ 240349 w 1068393"/>
                  <a:gd name="connsiteY4" fmla="*/ 1115303 h 1170924"/>
                  <a:gd name="connsiteX5" fmla="*/ 210159 w 1068393"/>
                  <a:gd name="connsiteY5" fmla="*/ 1170924 h 1170924"/>
                  <a:gd name="connsiteX6" fmla="*/ 0 w 1068393"/>
                  <a:gd name="connsiteY6" fmla="*/ 1170924 h 1170924"/>
                  <a:gd name="connsiteX7" fmla="*/ 876 w 1068393"/>
                  <a:gd name="connsiteY7" fmla="*/ 581174 h 1170924"/>
                  <a:gd name="connsiteX8" fmla="*/ 229046 w 1068393"/>
                  <a:gd name="connsiteY8" fmla="*/ 52799 h 1170924"/>
                  <a:gd name="connsiteX9" fmla="*/ 308701 w 1068393"/>
                  <a:gd name="connsiteY9" fmla="*/ 0 h 1170924"/>
                  <a:gd name="connsiteX10" fmla="*/ 751753 w 1068393"/>
                  <a:gd name="connsiteY10" fmla="*/ 0 h 1170924"/>
                  <a:gd name="connsiteX11" fmla="*/ 812882 w 1068393"/>
                  <a:gd name="connsiteY11" fmla="*/ 25321 h 1170924"/>
                  <a:gd name="connsiteX12" fmla="*/ 817217 w 1068393"/>
                  <a:gd name="connsiteY12" fmla="*/ 31751 h 1170924"/>
                  <a:gd name="connsiteX13" fmla="*/ 818783 w 1068393"/>
                  <a:gd name="connsiteY13" fmla="*/ 31751 h 1170924"/>
                  <a:gd name="connsiteX14" fmla="*/ 823068 w 1068393"/>
                  <a:gd name="connsiteY14" fmla="*/ 40429 h 1170924"/>
                  <a:gd name="connsiteX15" fmla="*/ 831409 w 1068393"/>
                  <a:gd name="connsiteY15" fmla="*/ 52799 h 1170924"/>
                  <a:gd name="connsiteX16" fmla="*/ 832952 w 1068393"/>
                  <a:gd name="connsiteY16" fmla="*/ 60447 h 1170924"/>
                  <a:gd name="connsiteX17" fmla="*/ 1067879 w 1068393"/>
                  <a:gd name="connsiteY17" fmla="*/ 574524 h 1170924"/>
                  <a:gd name="connsiteX18" fmla="*/ 1067244 w 1068393"/>
                  <a:gd name="connsiteY18" fmla="*/ 1170924 h 11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393" h="1170924">
                    <a:moveTo>
                      <a:pt x="1067244" y="1170924"/>
                    </a:moveTo>
                    <a:lnTo>
                      <a:pt x="847114" y="1170924"/>
                    </a:lnTo>
                    <a:lnTo>
                      <a:pt x="816924" y="1115303"/>
                    </a:lnTo>
                    <a:cubicBezTo>
                      <a:pt x="754447" y="1022824"/>
                      <a:pt x="648642" y="962022"/>
                      <a:pt x="528637" y="962022"/>
                    </a:cubicBezTo>
                    <a:cubicBezTo>
                      <a:pt x="408631" y="962022"/>
                      <a:pt x="302827" y="1022824"/>
                      <a:pt x="240349" y="1115303"/>
                    </a:cubicBezTo>
                    <a:lnTo>
                      <a:pt x="210159" y="1170924"/>
                    </a:lnTo>
                    <a:lnTo>
                      <a:pt x="0" y="1170924"/>
                    </a:lnTo>
                    <a:lnTo>
                      <a:pt x="876" y="581174"/>
                    </a:lnTo>
                    <a:lnTo>
                      <a:pt x="229046" y="52799"/>
                    </a:lnTo>
                    <a:cubicBezTo>
                      <a:pt x="242170" y="21772"/>
                      <a:pt x="272893" y="0"/>
                      <a:pt x="308701" y="0"/>
                    </a:cubicBezTo>
                    <a:lnTo>
                      <a:pt x="751753" y="0"/>
                    </a:lnTo>
                    <a:cubicBezTo>
                      <a:pt x="775625" y="0"/>
                      <a:pt x="797237" y="9676"/>
                      <a:pt x="812882" y="25321"/>
                    </a:cubicBezTo>
                    <a:lnTo>
                      <a:pt x="817217" y="31751"/>
                    </a:lnTo>
                    <a:lnTo>
                      <a:pt x="818783" y="31751"/>
                    </a:lnTo>
                    <a:lnTo>
                      <a:pt x="823068" y="40429"/>
                    </a:lnTo>
                    <a:lnTo>
                      <a:pt x="831409" y="52799"/>
                    </a:lnTo>
                    <a:lnTo>
                      <a:pt x="832952" y="60447"/>
                    </a:lnTo>
                    <a:lnTo>
                      <a:pt x="1067879" y="574524"/>
                    </a:lnTo>
                    <a:cubicBezTo>
                      <a:pt x="1069884" y="772216"/>
                      <a:pt x="1065239" y="973232"/>
                      <a:pt x="1067244" y="1170924"/>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dk1"/>
                  </a:solidFill>
                </a:endParaRPr>
              </a:p>
            </p:txBody>
          </p:sp>
          <p:sp>
            <p:nvSpPr>
              <p:cNvPr id="29" name="Oval 22"/>
              <p:cNvSpPr/>
              <p:nvPr/>
            </p:nvSpPr>
            <p:spPr>
              <a:xfrm>
                <a:off x="5271717" y="2013083"/>
                <a:ext cx="2418944" cy="2639175"/>
              </a:xfrm>
              <a:custGeom>
                <a:avLst/>
                <a:gdLst>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10515 w 2418944"/>
                  <a:gd name="connsiteY13" fmla="*/ 986839 h 2639175"/>
                  <a:gd name="connsiteX14" fmla="*/ 1501775 w 2418944"/>
                  <a:gd name="connsiteY14" fmla="*/ 986839 h 2639175"/>
                  <a:gd name="connsiteX15" fmla="*/ 2414975 w 2418944"/>
                  <a:gd name="connsiteY15"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01775 w 2418944"/>
                  <a:gd name="connsiteY13" fmla="*/ 986839 h 2639175"/>
                  <a:gd name="connsiteX14" fmla="*/ 2414975 w 2418944"/>
                  <a:gd name="connsiteY14"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01775 w 2418944"/>
                  <a:gd name="connsiteY13" fmla="*/ 986839 h 2639175"/>
                  <a:gd name="connsiteX14" fmla="*/ 2414975 w 2418944"/>
                  <a:gd name="connsiteY14"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21595 w 2418944"/>
                  <a:gd name="connsiteY4" fmla="*/ 1952777 h 2639175"/>
                  <a:gd name="connsiteX5" fmla="*/ 864600 w 2418944"/>
                  <a:gd name="connsiteY5" fmla="*/ 2639175 h 2639175"/>
                  <a:gd name="connsiteX6" fmla="*/ 7605 w 2418944"/>
                  <a:gd name="connsiteY6" fmla="*/ 1952777 h 2639175"/>
                  <a:gd name="connsiteX7" fmla="*/ 0 w 2418944"/>
                  <a:gd name="connsiteY7" fmla="*/ 966802 h 2639175"/>
                  <a:gd name="connsiteX8" fmla="*/ 221539 w 2418944"/>
                  <a:gd name="connsiteY8" fmla="*/ 966802 h 2639175"/>
                  <a:gd name="connsiteX9" fmla="*/ 269199 w 2418944"/>
                  <a:gd name="connsiteY9" fmla="*/ 2020783 h 2639175"/>
                  <a:gd name="connsiteX10" fmla="*/ 860293 w 2418944"/>
                  <a:gd name="connsiteY10" fmla="*/ 2405814 h 2639175"/>
                  <a:gd name="connsiteX11" fmla="*/ 1451387 w 2418944"/>
                  <a:gd name="connsiteY11" fmla="*/ 2020783 h 2639175"/>
                  <a:gd name="connsiteX12" fmla="*/ 1501775 w 2418944"/>
                  <a:gd name="connsiteY12" fmla="*/ 986839 h 2639175"/>
                  <a:gd name="connsiteX13" fmla="*/ 2414975 w 2418944"/>
                  <a:gd name="connsiteY13"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944" h="2639175">
                    <a:moveTo>
                      <a:pt x="2414975" y="0"/>
                    </a:moveTo>
                    <a:lnTo>
                      <a:pt x="2418944" y="221497"/>
                    </a:lnTo>
                    <a:cubicBezTo>
                      <a:pt x="2080891" y="228551"/>
                      <a:pt x="1801834" y="489962"/>
                      <a:pt x="1737352" y="834560"/>
                    </a:cubicBezTo>
                    <a:cubicBezTo>
                      <a:pt x="1719140" y="1116588"/>
                      <a:pt x="1748447" y="1670749"/>
                      <a:pt x="1721595" y="1952777"/>
                    </a:cubicBezTo>
                    <a:cubicBezTo>
                      <a:pt x="1640026" y="2344504"/>
                      <a:pt x="1287330" y="2639175"/>
                      <a:pt x="864600" y="2639175"/>
                    </a:cubicBezTo>
                    <a:cubicBezTo>
                      <a:pt x="441870" y="2639175"/>
                      <a:pt x="89174" y="2344504"/>
                      <a:pt x="7605" y="1952777"/>
                    </a:cubicBezTo>
                    <a:cubicBezTo>
                      <a:pt x="-3569" y="1740746"/>
                      <a:pt x="2535" y="1295460"/>
                      <a:pt x="0" y="966802"/>
                    </a:cubicBezTo>
                    <a:lnTo>
                      <a:pt x="221539" y="966802"/>
                    </a:lnTo>
                    <a:cubicBezTo>
                      <a:pt x="237426" y="1318129"/>
                      <a:pt x="210114" y="1937268"/>
                      <a:pt x="269199" y="2020783"/>
                    </a:cubicBezTo>
                    <a:cubicBezTo>
                      <a:pt x="366585" y="2247050"/>
                      <a:pt x="594572" y="2405814"/>
                      <a:pt x="860293" y="2405814"/>
                    </a:cubicBezTo>
                    <a:cubicBezTo>
                      <a:pt x="1126014" y="2405814"/>
                      <a:pt x="1354002" y="2247050"/>
                      <a:pt x="1451387" y="2020783"/>
                    </a:cubicBezTo>
                    <a:cubicBezTo>
                      <a:pt x="1558301" y="1784287"/>
                      <a:pt x="1501011" y="1379790"/>
                      <a:pt x="1501775" y="986839"/>
                    </a:cubicBezTo>
                    <a:cubicBezTo>
                      <a:pt x="1501775" y="449033"/>
                      <a:pt x="1907847" y="10217"/>
                      <a:pt x="2414975" y="0"/>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grpSp>
        <p:sp>
          <p:nvSpPr>
            <p:cNvPr id="10" name="Freeform 19"/>
            <p:cNvSpPr>
              <a:spLocks noEditPoints="1"/>
            </p:cNvSpPr>
            <p:nvPr/>
          </p:nvSpPr>
          <p:spPr bwMode="auto">
            <a:xfrm>
              <a:off x="331718" y="2509960"/>
              <a:ext cx="175375" cy="145840"/>
            </a:xfrm>
            <a:custGeom>
              <a:avLst/>
              <a:gdLst>
                <a:gd name="T0" fmla="*/ 583 w 700"/>
                <a:gd name="T1" fmla="*/ 416 h 666"/>
                <a:gd name="T2" fmla="*/ 517 w 700"/>
                <a:gd name="T3" fmla="*/ 416 h 666"/>
                <a:gd name="T4" fmla="*/ 517 w 700"/>
                <a:gd name="T5" fmla="*/ 350 h 666"/>
                <a:gd name="T6" fmla="*/ 583 w 700"/>
                <a:gd name="T7" fmla="*/ 350 h 666"/>
                <a:gd name="T8" fmla="*/ 583 w 700"/>
                <a:gd name="T9" fmla="*/ 416 h 666"/>
                <a:gd name="T10" fmla="*/ 583 w 700"/>
                <a:gd name="T11" fmla="*/ 566 h 666"/>
                <a:gd name="T12" fmla="*/ 517 w 700"/>
                <a:gd name="T13" fmla="*/ 566 h 666"/>
                <a:gd name="T14" fmla="*/ 517 w 700"/>
                <a:gd name="T15" fmla="*/ 500 h 666"/>
                <a:gd name="T16" fmla="*/ 583 w 700"/>
                <a:gd name="T17" fmla="*/ 500 h 666"/>
                <a:gd name="T18" fmla="*/ 583 w 700"/>
                <a:gd name="T19" fmla="*/ 566 h 666"/>
                <a:gd name="T20" fmla="*/ 450 w 700"/>
                <a:gd name="T21" fmla="*/ 416 h 666"/>
                <a:gd name="T22" fmla="*/ 383 w 700"/>
                <a:gd name="T23" fmla="*/ 416 h 666"/>
                <a:gd name="T24" fmla="*/ 383 w 700"/>
                <a:gd name="T25" fmla="*/ 350 h 666"/>
                <a:gd name="T26" fmla="*/ 450 w 700"/>
                <a:gd name="T27" fmla="*/ 350 h 666"/>
                <a:gd name="T28" fmla="*/ 450 w 700"/>
                <a:gd name="T29" fmla="*/ 416 h 666"/>
                <a:gd name="T30" fmla="*/ 450 w 700"/>
                <a:gd name="T31" fmla="*/ 566 h 666"/>
                <a:gd name="T32" fmla="*/ 383 w 700"/>
                <a:gd name="T33" fmla="*/ 566 h 666"/>
                <a:gd name="T34" fmla="*/ 383 w 700"/>
                <a:gd name="T35" fmla="*/ 500 h 666"/>
                <a:gd name="T36" fmla="*/ 450 w 700"/>
                <a:gd name="T37" fmla="*/ 500 h 666"/>
                <a:gd name="T38" fmla="*/ 450 w 700"/>
                <a:gd name="T39" fmla="*/ 566 h 666"/>
                <a:gd name="T40" fmla="*/ 283 w 700"/>
                <a:gd name="T41" fmla="*/ 166 h 666"/>
                <a:gd name="T42" fmla="*/ 350 w 700"/>
                <a:gd name="T43" fmla="*/ 100 h 666"/>
                <a:gd name="T44" fmla="*/ 417 w 700"/>
                <a:gd name="T45" fmla="*/ 166 h 666"/>
                <a:gd name="T46" fmla="*/ 350 w 700"/>
                <a:gd name="T47" fmla="*/ 233 h 666"/>
                <a:gd name="T48" fmla="*/ 283 w 700"/>
                <a:gd name="T49" fmla="*/ 166 h 666"/>
                <a:gd name="T50" fmla="*/ 317 w 700"/>
                <a:gd name="T51" fmla="*/ 416 h 666"/>
                <a:gd name="T52" fmla="*/ 250 w 700"/>
                <a:gd name="T53" fmla="*/ 416 h 666"/>
                <a:gd name="T54" fmla="*/ 250 w 700"/>
                <a:gd name="T55" fmla="*/ 350 h 666"/>
                <a:gd name="T56" fmla="*/ 317 w 700"/>
                <a:gd name="T57" fmla="*/ 350 h 666"/>
                <a:gd name="T58" fmla="*/ 317 w 700"/>
                <a:gd name="T59" fmla="*/ 416 h 666"/>
                <a:gd name="T60" fmla="*/ 317 w 700"/>
                <a:gd name="T61" fmla="*/ 566 h 666"/>
                <a:gd name="T62" fmla="*/ 250 w 700"/>
                <a:gd name="T63" fmla="*/ 566 h 666"/>
                <a:gd name="T64" fmla="*/ 250 w 700"/>
                <a:gd name="T65" fmla="*/ 500 h 666"/>
                <a:gd name="T66" fmla="*/ 317 w 700"/>
                <a:gd name="T67" fmla="*/ 500 h 666"/>
                <a:gd name="T68" fmla="*/ 317 w 700"/>
                <a:gd name="T69" fmla="*/ 566 h 666"/>
                <a:gd name="T70" fmla="*/ 183 w 700"/>
                <a:gd name="T71" fmla="*/ 416 h 666"/>
                <a:gd name="T72" fmla="*/ 117 w 700"/>
                <a:gd name="T73" fmla="*/ 416 h 666"/>
                <a:gd name="T74" fmla="*/ 117 w 700"/>
                <a:gd name="T75" fmla="*/ 350 h 666"/>
                <a:gd name="T76" fmla="*/ 183 w 700"/>
                <a:gd name="T77" fmla="*/ 350 h 666"/>
                <a:gd name="T78" fmla="*/ 183 w 700"/>
                <a:gd name="T79" fmla="*/ 416 h 666"/>
                <a:gd name="T80" fmla="*/ 183 w 700"/>
                <a:gd name="T81" fmla="*/ 566 h 666"/>
                <a:gd name="T82" fmla="*/ 117 w 700"/>
                <a:gd name="T83" fmla="*/ 566 h 666"/>
                <a:gd name="T84" fmla="*/ 117 w 700"/>
                <a:gd name="T85" fmla="*/ 500 h 666"/>
                <a:gd name="T86" fmla="*/ 183 w 700"/>
                <a:gd name="T87" fmla="*/ 500 h 666"/>
                <a:gd name="T88" fmla="*/ 183 w 700"/>
                <a:gd name="T89" fmla="*/ 566 h 666"/>
                <a:gd name="T90" fmla="*/ 667 w 700"/>
                <a:gd name="T91" fmla="*/ 250 h 666"/>
                <a:gd name="T92" fmla="*/ 550 w 700"/>
                <a:gd name="T93" fmla="*/ 250 h 666"/>
                <a:gd name="T94" fmla="*/ 550 w 700"/>
                <a:gd name="T95" fmla="*/ 110 h 666"/>
                <a:gd name="T96" fmla="*/ 541 w 700"/>
                <a:gd name="T97" fmla="*/ 95 h 666"/>
                <a:gd name="T98" fmla="*/ 350 w 700"/>
                <a:gd name="T99" fmla="*/ 0 h 666"/>
                <a:gd name="T100" fmla="*/ 159 w 700"/>
                <a:gd name="T101" fmla="*/ 95 h 666"/>
                <a:gd name="T102" fmla="*/ 150 w 700"/>
                <a:gd name="T103" fmla="*/ 110 h 666"/>
                <a:gd name="T104" fmla="*/ 150 w 700"/>
                <a:gd name="T105" fmla="*/ 250 h 666"/>
                <a:gd name="T106" fmla="*/ 33 w 700"/>
                <a:gd name="T107" fmla="*/ 250 h 666"/>
                <a:gd name="T108" fmla="*/ 0 w 700"/>
                <a:gd name="T109" fmla="*/ 283 h 666"/>
                <a:gd name="T110" fmla="*/ 0 w 700"/>
                <a:gd name="T111" fmla="*/ 666 h 666"/>
                <a:gd name="T112" fmla="*/ 700 w 700"/>
                <a:gd name="T113" fmla="*/ 666 h 666"/>
                <a:gd name="T114" fmla="*/ 700 w 700"/>
                <a:gd name="T115" fmla="*/ 283 h 666"/>
                <a:gd name="T116" fmla="*/ 667 w 700"/>
                <a:gd name="T117" fmla="*/ 25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0" h="666">
                  <a:moveTo>
                    <a:pt x="583" y="416"/>
                  </a:moveTo>
                  <a:lnTo>
                    <a:pt x="517" y="416"/>
                  </a:lnTo>
                  <a:lnTo>
                    <a:pt x="517" y="350"/>
                  </a:lnTo>
                  <a:lnTo>
                    <a:pt x="583" y="350"/>
                  </a:lnTo>
                  <a:lnTo>
                    <a:pt x="583" y="416"/>
                  </a:lnTo>
                  <a:close/>
                  <a:moveTo>
                    <a:pt x="583" y="566"/>
                  </a:moveTo>
                  <a:lnTo>
                    <a:pt x="517" y="566"/>
                  </a:lnTo>
                  <a:lnTo>
                    <a:pt x="517" y="500"/>
                  </a:lnTo>
                  <a:lnTo>
                    <a:pt x="583" y="500"/>
                  </a:lnTo>
                  <a:lnTo>
                    <a:pt x="583" y="566"/>
                  </a:lnTo>
                  <a:close/>
                  <a:moveTo>
                    <a:pt x="450" y="416"/>
                  </a:moveTo>
                  <a:lnTo>
                    <a:pt x="383" y="416"/>
                  </a:lnTo>
                  <a:lnTo>
                    <a:pt x="383" y="350"/>
                  </a:lnTo>
                  <a:lnTo>
                    <a:pt x="450" y="350"/>
                  </a:lnTo>
                  <a:lnTo>
                    <a:pt x="450" y="416"/>
                  </a:lnTo>
                  <a:close/>
                  <a:moveTo>
                    <a:pt x="450" y="566"/>
                  </a:moveTo>
                  <a:lnTo>
                    <a:pt x="383" y="566"/>
                  </a:lnTo>
                  <a:lnTo>
                    <a:pt x="383" y="500"/>
                  </a:lnTo>
                  <a:lnTo>
                    <a:pt x="450" y="500"/>
                  </a:lnTo>
                  <a:lnTo>
                    <a:pt x="450" y="566"/>
                  </a:lnTo>
                  <a:close/>
                  <a:moveTo>
                    <a:pt x="283" y="166"/>
                  </a:moveTo>
                  <a:cubicBezTo>
                    <a:pt x="283" y="129"/>
                    <a:pt x="313" y="100"/>
                    <a:pt x="350" y="100"/>
                  </a:cubicBezTo>
                  <a:cubicBezTo>
                    <a:pt x="387" y="100"/>
                    <a:pt x="417" y="129"/>
                    <a:pt x="417" y="166"/>
                  </a:cubicBezTo>
                  <a:cubicBezTo>
                    <a:pt x="417" y="203"/>
                    <a:pt x="387" y="233"/>
                    <a:pt x="350" y="233"/>
                  </a:cubicBezTo>
                  <a:cubicBezTo>
                    <a:pt x="313" y="233"/>
                    <a:pt x="283" y="203"/>
                    <a:pt x="283" y="166"/>
                  </a:cubicBezTo>
                  <a:close/>
                  <a:moveTo>
                    <a:pt x="317" y="416"/>
                  </a:moveTo>
                  <a:lnTo>
                    <a:pt x="250" y="416"/>
                  </a:lnTo>
                  <a:lnTo>
                    <a:pt x="250" y="350"/>
                  </a:lnTo>
                  <a:lnTo>
                    <a:pt x="317" y="350"/>
                  </a:lnTo>
                  <a:lnTo>
                    <a:pt x="317" y="416"/>
                  </a:lnTo>
                  <a:close/>
                  <a:moveTo>
                    <a:pt x="317" y="566"/>
                  </a:moveTo>
                  <a:lnTo>
                    <a:pt x="250" y="566"/>
                  </a:lnTo>
                  <a:lnTo>
                    <a:pt x="250" y="500"/>
                  </a:lnTo>
                  <a:lnTo>
                    <a:pt x="317" y="500"/>
                  </a:lnTo>
                  <a:lnTo>
                    <a:pt x="317" y="566"/>
                  </a:lnTo>
                  <a:close/>
                  <a:moveTo>
                    <a:pt x="183" y="416"/>
                  </a:moveTo>
                  <a:lnTo>
                    <a:pt x="117" y="416"/>
                  </a:lnTo>
                  <a:lnTo>
                    <a:pt x="117" y="350"/>
                  </a:lnTo>
                  <a:lnTo>
                    <a:pt x="183" y="350"/>
                  </a:lnTo>
                  <a:lnTo>
                    <a:pt x="183" y="416"/>
                  </a:lnTo>
                  <a:close/>
                  <a:moveTo>
                    <a:pt x="183" y="566"/>
                  </a:moveTo>
                  <a:lnTo>
                    <a:pt x="117" y="566"/>
                  </a:lnTo>
                  <a:lnTo>
                    <a:pt x="117" y="500"/>
                  </a:lnTo>
                  <a:lnTo>
                    <a:pt x="183" y="500"/>
                  </a:lnTo>
                  <a:lnTo>
                    <a:pt x="183" y="566"/>
                  </a:lnTo>
                  <a:close/>
                  <a:moveTo>
                    <a:pt x="667" y="250"/>
                  </a:moveTo>
                  <a:lnTo>
                    <a:pt x="550" y="250"/>
                  </a:lnTo>
                  <a:lnTo>
                    <a:pt x="550" y="110"/>
                  </a:lnTo>
                  <a:cubicBezTo>
                    <a:pt x="550" y="104"/>
                    <a:pt x="546" y="98"/>
                    <a:pt x="541" y="95"/>
                  </a:cubicBezTo>
                  <a:lnTo>
                    <a:pt x="350" y="0"/>
                  </a:lnTo>
                  <a:lnTo>
                    <a:pt x="159" y="95"/>
                  </a:lnTo>
                  <a:cubicBezTo>
                    <a:pt x="154" y="98"/>
                    <a:pt x="150" y="104"/>
                    <a:pt x="150" y="110"/>
                  </a:cubicBezTo>
                  <a:lnTo>
                    <a:pt x="150" y="250"/>
                  </a:lnTo>
                  <a:lnTo>
                    <a:pt x="33" y="250"/>
                  </a:lnTo>
                  <a:cubicBezTo>
                    <a:pt x="15" y="250"/>
                    <a:pt x="0" y="265"/>
                    <a:pt x="0" y="283"/>
                  </a:cubicBezTo>
                  <a:lnTo>
                    <a:pt x="0" y="666"/>
                  </a:lnTo>
                  <a:lnTo>
                    <a:pt x="700" y="666"/>
                  </a:lnTo>
                  <a:lnTo>
                    <a:pt x="700" y="283"/>
                  </a:lnTo>
                  <a:cubicBezTo>
                    <a:pt x="700" y="265"/>
                    <a:pt x="685" y="250"/>
                    <a:pt x="667" y="250"/>
                  </a:cubicBezTo>
                </a:path>
              </a:pathLst>
            </a:custGeom>
            <a:solidFill>
              <a:srgbClr val="214794"/>
            </a:solidFill>
            <a:ln>
              <a:noFill/>
            </a:ln>
          </p:spPr>
          <p:txBody>
            <a:bodyPr vert="horz" wrap="square" lIns="91440" tIns="45720" rIns="91440" bIns="45720" numCol="1" anchor="t" anchorCtr="0" compatLnSpc="1">
              <a:prstTxWarp prst="textNoShape">
                <a:avLst/>
              </a:prstTxWarp>
            </a:bodyPr>
            <a:lstStyle/>
            <a:p>
              <a:endParaRPr lang="en-IN" dirty="0">
                <a:latin typeface="+mn-lt"/>
              </a:endParaRPr>
            </a:p>
          </p:txBody>
        </p:sp>
        <p:grpSp>
          <p:nvGrpSpPr>
            <p:cNvPr id="11" name="Group 10"/>
            <p:cNvGrpSpPr/>
            <p:nvPr/>
          </p:nvGrpSpPr>
          <p:grpSpPr>
            <a:xfrm>
              <a:off x="277230" y="2820401"/>
              <a:ext cx="250538" cy="205928"/>
              <a:chOff x="12677775" y="571500"/>
              <a:chExt cx="609601" cy="609600"/>
            </a:xfrm>
            <a:solidFill>
              <a:srgbClr val="214794"/>
            </a:solidFill>
          </p:grpSpPr>
          <p:sp>
            <p:nvSpPr>
              <p:cNvPr id="12" name="Freeform 21"/>
              <p:cNvSpPr>
                <a:spLocks/>
              </p:cNvSpPr>
              <p:nvPr/>
            </p:nvSpPr>
            <p:spPr bwMode="auto">
              <a:xfrm>
                <a:off x="12850813" y="622300"/>
                <a:ext cx="193675" cy="68263"/>
              </a:xfrm>
              <a:custGeom>
                <a:avLst/>
                <a:gdLst>
                  <a:gd name="T0" fmla="*/ 173 w 256"/>
                  <a:gd name="T1" fmla="*/ 0 h 89"/>
                  <a:gd name="T2" fmla="*/ 0 w 256"/>
                  <a:gd name="T3" fmla="*/ 49 h 89"/>
                  <a:gd name="T4" fmla="*/ 66 w 256"/>
                  <a:gd name="T5" fmla="*/ 89 h 89"/>
                  <a:gd name="T6" fmla="*/ 173 w 256"/>
                  <a:gd name="T7" fmla="*/ 66 h 89"/>
                  <a:gd name="T8" fmla="*/ 256 w 256"/>
                  <a:gd name="T9" fmla="*/ 80 h 89"/>
                  <a:gd name="T10" fmla="*/ 256 w 256"/>
                  <a:gd name="T11" fmla="*/ 11 h 89"/>
                  <a:gd name="T12" fmla="*/ 173 w 256"/>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256" h="89">
                    <a:moveTo>
                      <a:pt x="173" y="0"/>
                    </a:moveTo>
                    <a:cubicBezTo>
                      <a:pt x="109" y="0"/>
                      <a:pt x="50" y="18"/>
                      <a:pt x="0" y="49"/>
                    </a:cubicBezTo>
                    <a:lnTo>
                      <a:pt x="66" y="89"/>
                    </a:lnTo>
                    <a:cubicBezTo>
                      <a:pt x="99" y="74"/>
                      <a:pt x="135" y="66"/>
                      <a:pt x="173" y="66"/>
                    </a:cubicBezTo>
                    <a:cubicBezTo>
                      <a:pt x="202" y="66"/>
                      <a:pt x="230" y="71"/>
                      <a:pt x="256" y="80"/>
                    </a:cubicBezTo>
                    <a:lnTo>
                      <a:pt x="256" y="11"/>
                    </a:lnTo>
                    <a:cubicBezTo>
                      <a:pt x="230" y="4"/>
                      <a:pt x="202" y="0"/>
                      <a:pt x="17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3" name="Freeform 22"/>
              <p:cNvSpPr>
                <a:spLocks/>
              </p:cNvSpPr>
              <p:nvPr/>
            </p:nvSpPr>
            <p:spPr bwMode="auto">
              <a:xfrm>
                <a:off x="12923838" y="1065213"/>
                <a:ext cx="134938" cy="65088"/>
              </a:xfrm>
              <a:custGeom>
                <a:avLst/>
                <a:gdLst>
                  <a:gd name="T0" fmla="*/ 0 w 176"/>
                  <a:gd name="T1" fmla="*/ 8 h 86"/>
                  <a:gd name="T2" fmla="*/ 8 w 176"/>
                  <a:gd name="T3" fmla="*/ 79 h 86"/>
                  <a:gd name="T4" fmla="*/ 76 w 176"/>
                  <a:gd name="T5" fmla="*/ 86 h 86"/>
                  <a:gd name="T6" fmla="*/ 176 w 176"/>
                  <a:gd name="T7" fmla="*/ 71 h 86"/>
                  <a:gd name="T8" fmla="*/ 176 w 176"/>
                  <a:gd name="T9" fmla="*/ 0 h 86"/>
                  <a:gd name="T10" fmla="*/ 76 w 176"/>
                  <a:gd name="T11" fmla="*/ 20 h 86"/>
                  <a:gd name="T12" fmla="*/ 0 w 176"/>
                  <a:gd name="T13" fmla="*/ 8 h 86"/>
                </a:gdLst>
                <a:ahLst/>
                <a:cxnLst>
                  <a:cxn ang="0">
                    <a:pos x="T0" y="T1"/>
                  </a:cxn>
                  <a:cxn ang="0">
                    <a:pos x="T2" y="T3"/>
                  </a:cxn>
                  <a:cxn ang="0">
                    <a:pos x="T4" y="T5"/>
                  </a:cxn>
                  <a:cxn ang="0">
                    <a:pos x="T6" y="T7"/>
                  </a:cxn>
                  <a:cxn ang="0">
                    <a:pos x="T8" y="T9"/>
                  </a:cxn>
                  <a:cxn ang="0">
                    <a:pos x="T10" y="T11"/>
                  </a:cxn>
                  <a:cxn ang="0">
                    <a:pos x="T12" y="T13"/>
                  </a:cxn>
                </a:cxnLst>
                <a:rect l="0" t="0" r="r" b="b"/>
                <a:pathLst>
                  <a:path w="176" h="86">
                    <a:moveTo>
                      <a:pt x="0" y="8"/>
                    </a:moveTo>
                    <a:lnTo>
                      <a:pt x="8" y="79"/>
                    </a:lnTo>
                    <a:cubicBezTo>
                      <a:pt x="30" y="84"/>
                      <a:pt x="53" y="86"/>
                      <a:pt x="76" y="86"/>
                    </a:cubicBezTo>
                    <a:cubicBezTo>
                      <a:pt x="111" y="86"/>
                      <a:pt x="144" y="81"/>
                      <a:pt x="176" y="71"/>
                    </a:cubicBezTo>
                    <a:lnTo>
                      <a:pt x="176" y="0"/>
                    </a:lnTo>
                    <a:cubicBezTo>
                      <a:pt x="145" y="13"/>
                      <a:pt x="111" y="20"/>
                      <a:pt x="76" y="20"/>
                    </a:cubicBezTo>
                    <a:cubicBezTo>
                      <a:pt x="49" y="20"/>
                      <a:pt x="24" y="16"/>
                      <a:pt x="0"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4" name="Freeform 23"/>
              <p:cNvSpPr>
                <a:spLocks/>
              </p:cNvSpPr>
              <p:nvPr/>
            </p:nvSpPr>
            <p:spPr bwMode="auto">
              <a:xfrm>
                <a:off x="12728575" y="825500"/>
                <a:ext cx="71438" cy="146050"/>
              </a:xfrm>
              <a:custGeom>
                <a:avLst/>
                <a:gdLst>
                  <a:gd name="T0" fmla="*/ 6 w 94"/>
                  <a:gd name="T1" fmla="*/ 0 h 193"/>
                  <a:gd name="T2" fmla="*/ 0 w 94"/>
                  <a:gd name="T3" fmla="*/ 67 h 193"/>
                  <a:gd name="T4" fmla="*/ 24 w 94"/>
                  <a:gd name="T5" fmla="*/ 193 h 193"/>
                  <a:gd name="T6" fmla="*/ 94 w 94"/>
                  <a:gd name="T7" fmla="*/ 185 h 193"/>
                  <a:gd name="T8" fmla="*/ 66 w 94"/>
                  <a:gd name="T9" fmla="*/ 67 h 193"/>
                  <a:gd name="T10" fmla="*/ 75 w 94"/>
                  <a:gd name="T11" fmla="*/ 0 h 193"/>
                  <a:gd name="T12" fmla="*/ 6 w 94"/>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94" h="193">
                    <a:moveTo>
                      <a:pt x="6" y="0"/>
                    </a:moveTo>
                    <a:cubicBezTo>
                      <a:pt x="2" y="22"/>
                      <a:pt x="0" y="44"/>
                      <a:pt x="0" y="67"/>
                    </a:cubicBezTo>
                    <a:cubicBezTo>
                      <a:pt x="0" y="111"/>
                      <a:pt x="9" y="154"/>
                      <a:pt x="24" y="193"/>
                    </a:cubicBezTo>
                    <a:lnTo>
                      <a:pt x="94" y="185"/>
                    </a:lnTo>
                    <a:cubicBezTo>
                      <a:pt x="77" y="150"/>
                      <a:pt x="66" y="110"/>
                      <a:pt x="66" y="67"/>
                    </a:cubicBezTo>
                    <a:cubicBezTo>
                      <a:pt x="66" y="44"/>
                      <a:pt x="70" y="22"/>
                      <a:pt x="75" y="0"/>
                    </a:cubicBezTo>
                    <a:lnTo>
                      <a:pt x="6"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5" name="Freeform 24"/>
              <p:cNvSpPr>
                <a:spLocks/>
              </p:cNvSpPr>
              <p:nvPr/>
            </p:nvSpPr>
            <p:spPr bwMode="auto">
              <a:xfrm>
                <a:off x="13174663" y="812800"/>
                <a:ext cx="60325" cy="133350"/>
              </a:xfrm>
              <a:custGeom>
                <a:avLst/>
                <a:gdLst>
                  <a:gd name="T0" fmla="*/ 14 w 80"/>
                  <a:gd name="T1" fmla="*/ 122 h 175"/>
                  <a:gd name="T2" fmla="*/ 61 w 80"/>
                  <a:gd name="T3" fmla="*/ 169 h 175"/>
                  <a:gd name="T4" fmla="*/ 67 w 80"/>
                  <a:gd name="T5" fmla="*/ 175 h 175"/>
                  <a:gd name="T6" fmla="*/ 80 w 80"/>
                  <a:gd name="T7" fmla="*/ 83 h 175"/>
                  <a:gd name="T8" fmla="*/ 69 w 80"/>
                  <a:gd name="T9" fmla="*/ 0 h 175"/>
                  <a:gd name="T10" fmla="*/ 0 w 80"/>
                  <a:gd name="T11" fmla="*/ 0 h 175"/>
                  <a:gd name="T12" fmla="*/ 14 w 80"/>
                  <a:gd name="T13" fmla="*/ 83 h 175"/>
                  <a:gd name="T14" fmla="*/ 11 w 80"/>
                  <a:gd name="T15" fmla="*/ 119 h 175"/>
                  <a:gd name="T16" fmla="*/ 14 w 80"/>
                  <a:gd name="T17"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5">
                    <a:moveTo>
                      <a:pt x="14" y="122"/>
                    </a:moveTo>
                    <a:lnTo>
                      <a:pt x="61" y="169"/>
                    </a:lnTo>
                    <a:lnTo>
                      <a:pt x="67" y="175"/>
                    </a:lnTo>
                    <a:cubicBezTo>
                      <a:pt x="75" y="146"/>
                      <a:pt x="80" y="115"/>
                      <a:pt x="80" y="83"/>
                    </a:cubicBezTo>
                    <a:cubicBezTo>
                      <a:pt x="80" y="54"/>
                      <a:pt x="76" y="26"/>
                      <a:pt x="69" y="0"/>
                    </a:cubicBezTo>
                    <a:lnTo>
                      <a:pt x="0" y="0"/>
                    </a:lnTo>
                    <a:cubicBezTo>
                      <a:pt x="9" y="26"/>
                      <a:pt x="14" y="54"/>
                      <a:pt x="14" y="83"/>
                    </a:cubicBezTo>
                    <a:cubicBezTo>
                      <a:pt x="14" y="95"/>
                      <a:pt x="13" y="107"/>
                      <a:pt x="11" y="119"/>
                    </a:cubicBezTo>
                    <a:lnTo>
                      <a:pt x="14" y="122"/>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6" name="Freeform 25"/>
              <p:cNvSpPr>
                <a:spLocks/>
              </p:cNvSpPr>
              <p:nvPr/>
            </p:nvSpPr>
            <p:spPr bwMode="auto">
              <a:xfrm>
                <a:off x="13109575" y="977900"/>
                <a:ext cx="152400" cy="203200"/>
              </a:xfrm>
              <a:custGeom>
                <a:avLst/>
                <a:gdLst>
                  <a:gd name="T0" fmla="*/ 0 w 200"/>
                  <a:gd name="T1" fmla="*/ 100 h 267"/>
                  <a:gd name="T2" fmla="*/ 0 w 200"/>
                  <a:gd name="T3" fmla="*/ 256 h 267"/>
                  <a:gd name="T4" fmla="*/ 11 w 200"/>
                  <a:gd name="T5" fmla="*/ 267 h 267"/>
                  <a:gd name="T6" fmla="*/ 66 w 200"/>
                  <a:gd name="T7" fmla="*/ 267 h 267"/>
                  <a:gd name="T8" fmla="*/ 66 w 200"/>
                  <a:gd name="T9" fmla="*/ 167 h 267"/>
                  <a:gd name="T10" fmla="*/ 133 w 200"/>
                  <a:gd name="T11" fmla="*/ 167 h 267"/>
                  <a:gd name="T12" fmla="*/ 133 w 200"/>
                  <a:gd name="T13" fmla="*/ 267 h 267"/>
                  <a:gd name="T14" fmla="*/ 188 w 200"/>
                  <a:gd name="T15" fmla="*/ 267 h 267"/>
                  <a:gd name="T16" fmla="*/ 200 w 200"/>
                  <a:gd name="T17" fmla="*/ 256 h 267"/>
                  <a:gd name="T18" fmla="*/ 200 w 200"/>
                  <a:gd name="T19" fmla="*/ 100 h 267"/>
                  <a:gd name="T20" fmla="*/ 100 w 200"/>
                  <a:gd name="T21" fmla="*/ 0 h 267"/>
                  <a:gd name="T22" fmla="*/ 0 w 200"/>
                  <a:gd name="T23" fmla="*/ 10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67">
                    <a:moveTo>
                      <a:pt x="0" y="100"/>
                    </a:moveTo>
                    <a:lnTo>
                      <a:pt x="0" y="256"/>
                    </a:lnTo>
                    <a:cubicBezTo>
                      <a:pt x="0" y="262"/>
                      <a:pt x="5" y="267"/>
                      <a:pt x="11" y="267"/>
                    </a:cubicBezTo>
                    <a:lnTo>
                      <a:pt x="66" y="267"/>
                    </a:lnTo>
                    <a:lnTo>
                      <a:pt x="66" y="167"/>
                    </a:lnTo>
                    <a:lnTo>
                      <a:pt x="133" y="167"/>
                    </a:lnTo>
                    <a:lnTo>
                      <a:pt x="133" y="267"/>
                    </a:lnTo>
                    <a:lnTo>
                      <a:pt x="188" y="267"/>
                    </a:lnTo>
                    <a:cubicBezTo>
                      <a:pt x="195" y="267"/>
                      <a:pt x="200" y="262"/>
                      <a:pt x="200" y="256"/>
                    </a:cubicBezTo>
                    <a:lnTo>
                      <a:pt x="200" y="100"/>
                    </a:lnTo>
                    <a:lnTo>
                      <a:pt x="100" y="0"/>
                    </a:lnTo>
                    <a:lnTo>
                      <a:pt x="0"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7" name="Freeform 26"/>
              <p:cNvSpPr>
                <a:spLocks/>
              </p:cNvSpPr>
              <p:nvPr/>
            </p:nvSpPr>
            <p:spPr bwMode="auto">
              <a:xfrm>
                <a:off x="12677775" y="571500"/>
                <a:ext cx="203200" cy="203200"/>
              </a:xfrm>
              <a:custGeom>
                <a:avLst/>
                <a:gdLst>
                  <a:gd name="T0" fmla="*/ 258 w 267"/>
                  <a:gd name="T1" fmla="*/ 217 h 267"/>
                  <a:gd name="T2" fmla="*/ 254 w 267"/>
                  <a:gd name="T3" fmla="*/ 210 h 267"/>
                  <a:gd name="T4" fmla="*/ 177 w 267"/>
                  <a:gd name="T5" fmla="*/ 165 h 267"/>
                  <a:gd name="T6" fmla="*/ 172 w 267"/>
                  <a:gd name="T7" fmla="*/ 159 h 267"/>
                  <a:gd name="T8" fmla="*/ 162 w 267"/>
                  <a:gd name="T9" fmla="*/ 139 h 267"/>
                  <a:gd name="T10" fmla="*/ 182 w 267"/>
                  <a:gd name="T11" fmla="*/ 83 h 267"/>
                  <a:gd name="T12" fmla="*/ 182 w 267"/>
                  <a:gd name="T13" fmla="*/ 50 h 267"/>
                  <a:gd name="T14" fmla="*/ 133 w 267"/>
                  <a:gd name="T15" fmla="*/ 0 h 267"/>
                  <a:gd name="T16" fmla="*/ 85 w 267"/>
                  <a:gd name="T17" fmla="*/ 50 h 267"/>
                  <a:gd name="T18" fmla="*/ 85 w 267"/>
                  <a:gd name="T19" fmla="*/ 83 h 267"/>
                  <a:gd name="T20" fmla="*/ 104 w 267"/>
                  <a:gd name="T21" fmla="*/ 139 h 267"/>
                  <a:gd name="T22" fmla="*/ 95 w 267"/>
                  <a:gd name="T23" fmla="*/ 159 h 267"/>
                  <a:gd name="T24" fmla="*/ 90 w 267"/>
                  <a:gd name="T25" fmla="*/ 165 h 267"/>
                  <a:gd name="T26" fmla="*/ 13 w 267"/>
                  <a:gd name="T27" fmla="*/ 210 h 267"/>
                  <a:gd name="T28" fmla="*/ 8 w 267"/>
                  <a:gd name="T29" fmla="*/ 217 h 267"/>
                  <a:gd name="T30" fmla="*/ 0 w 267"/>
                  <a:gd name="T31" fmla="*/ 267 h 267"/>
                  <a:gd name="T32" fmla="*/ 267 w 267"/>
                  <a:gd name="T33" fmla="*/ 267 h 267"/>
                  <a:gd name="T34" fmla="*/ 258 w 267"/>
                  <a:gd name="T35" fmla="*/ 2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7" h="267">
                    <a:moveTo>
                      <a:pt x="258" y="217"/>
                    </a:moveTo>
                    <a:cubicBezTo>
                      <a:pt x="258" y="214"/>
                      <a:pt x="256" y="211"/>
                      <a:pt x="254" y="210"/>
                    </a:cubicBezTo>
                    <a:lnTo>
                      <a:pt x="177" y="165"/>
                    </a:lnTo>
                    <a:cubicBezTo>
                      <a:pt x="175" y="164"/>
                      <a:pt x="172" y="161"/>
                      <a:pt x="172" y="159"/>
                    </a:cubicBezTo>
                    <a:lnTo>
                      <a:pt x="162" y="139"/>
                    </a:lnTo>
                    <a:cubicBezTo>
                      <a:pt x="175" y="130"/>
                      <a:pt x="182" y="100"/>
                      <a:pt x="182" y="83"/>
                    </a:cubicBezTo>
                    <a:lnTo>
                      <a:pt x="182" y="50"/>
                    </a:lnTo>
                    <a:cubicBezTo>
                      <a:pt x="182" y="22"/>
                      <a:pt x="161" y="0"/>
                      <a:pt x="133" y="0"/>
                    </a:cubicBezTo>
                    <a:cubicBezTo>
                      <a:pt x="106" y="0"/>
                      <a:pt x="85" y="22"/>
                      <a:pt x="85" y="50"/>
                    </a:cubicBezTo>
                    <a:lnTo>
                      <a:pt x="85" y="83"/>
                    </a:lnTo>
                    <a:cubicBezTo>
                      <a:pt x="85" y="100"/>
                      <a:pt x="91" y="130"/>
                      <a:pt x="104" y="139"/>
                    </a:cubicBezTo>
                    <a:lnTo>
                      <a:pt x="95" y="159"/>
                    </a:lnTo>
                    <a:cubicBezTo>
                      <a:pt x="94" y="161"/>
                      <a:pt x="92" y="164"/>
                      <a:pt x="90" y="165"/>
                    </a:cubicBezTo>
                    <a:lnTo>
                      <a:pt x="13" y="210"/>
                    </a:lnTo>
                    <a:cubicBezTo>
                      <a:pt x="11" y="211"/>
                      <a:pt x="9" y="214"/>
                      <a:pt x="8" y="217"/>
                    </a:cubicBezTo>
                    <a:lnTo>
                      <a:pt x="0" y="267"/>
                    </a:lnTo>
                    <a:lnTo>
                      <a:pt x="267" y="267"/>
                    </a:lnTo>
                    <a:lnTo>
                      <a:pt x="258" y="217"/>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8" name="Freeform 27"/>
              <p:cNvSpPr>
                <a:spLocks noEditPoints="1"/>
              </p:cNvSpPr>
              <p:nvPr/>
            </p:nvSpPr>
            <p:spPr bwMode="auto">
              <a:xfrm>
                <a:off x="13082588" y="609600"/>
                <a:ext cx="204788" cy="152400"/>
              </a:xfrm>
              <a:custGeom>
                <a:avLst/>
                <a:gdLst>
                  <a:gd name="T0" fmla="*/ 200 w 267"/>
                  <a:gd name="T1" fmla="*/ 133 h 200"/>
                  <a:gd name="T2" fmla="*/ 67 w 267"/>
                  <a:gd name="T3" fmla="*/ 133 h 200"/>
                  <a:gd name="T4" fmla="*/ 67 w 267"/>
                  <a:gd name="T5" fmla="*/ 50 h 200"/>
                  <a:gd name="T6" fmla="*/ 200 w 267"/>
                  <a:gd name="T7" fmla="*/ 50 h 200"/>
                  <a:gd name="T8" fmla="*/ 200 w 267"/>
                  <a:gd name="T9" fmla="*/ 133 h 200"/>
                  <a:gd name="T10" fmla="*/ 250 w 267"/>
                  <a:gd name="T11" fmla="*/ 150 h 200"/>
                  <a:gd name="T12" fmla="*/ 250 w 267"/>
                  <a:gd name="T13" fmla="*/ 17 h 200"/>
                  <a:gd name="T14" fmla="*/ 234 w 267"/>
                  <a:gd name="T15" fmla="*/ 0 h 200"/>
                  <a:gd name="T16" fmla="*/ 34 w 267"/>
                  <a:gd name="T17" fmla="*/ 0 h 200"/>
                  <a:gd name="T18" fmla="*/ 17 w 267"/>
                  <a:gd name="T19" fmla="*/ 17 h 200"/>
                  <a:gd name="T20" fmla="*/ 17 w 267"/>
                  <a:gd name="T21" fmla="*/ 150 h 200"/>
                  <a:gd name="T22" fmla="*/ 0 w 267"/>
                  <a:gd name="T23" fmla="*/ 183 h 200"/>
                  <a:gd name="T24" fmla="*/ 0 w 267"/>
                  <a:gd name="T25" fmla="*/ 200 h 200"/>
                  <a:gd name="T26" fmla="*/ 267 w 267"/>
                  <a:gd name="T27" fmla="*/ 200 h 200"/>
                  <a:gd name="T28" fmla="*/ 267 w 267"/>
                  <a:gd name="T29" fmla="*/ 183 h 200"/>
                  <a:gd name="T30" fmla="*/ 250 w 267"/>
                  <a:gd name="T31" fmla="*/ 15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 h="200">
                    <a:moveTo>
                      <a:pt x="200" y="133"/>
                    </a:moveTo>
                    <a:lnTo>
                      <a:pt x="67" y="133"/>
                    </a:lnTo>
                    <a:lnTo>
                      <a:pt x="67" y="50"/>
                    </a:lnTo>
                    <a:lnTo>
                      <a:pt x="200" y="50"/>
                    </a:lnTo>
                    <a:lnTo>
                      <a:pt x="200" y="133"/>
                    </a:lnTo>
                    <a:close/>
                    <a:moveTo>
                      <a:pt x="250" y="150"/>
                    </a:moveTo>
                    <a:lnTo>
                      <a:pt x="250" y="17"/>
                    </a:lnTo>
                    <a:cubicBezTo>
                      <a:pt x="250" y="7"/>
                      <a:pt x="243" y="0"/>
                      <a:pt x="234" y="0"/>
                    </a:cubicBezTo>
                    <a:lnTo>
                      <a:pt x="34" y="0"/>
                    </a:lnTo>
                    <a:cubicBezTo>
                      <a:pt x="24" y="0"/>
                      <a:pt x="17" y="7"/>
                      <a:pt x="17" y="17"/>
                    </a:cubicBezTo>
                    <a:lnTo>
                      <a:pt x="17" y="150"/>
                    </a:lnTo>
                    <a:lnTo>
                      <a:pt x="0" y="183"/>
                    </a:lnTo>
                    <a:lnTo>
                      <a:pt x="0" y="200"/>
                    </a:lnTo>
                    <a:lnTo>
                      <a:pt x="267" y="200"/>
                    </a:lnTo>
                    <a:lnTo>
                      <a:pt x="267" y="183"/>
                    </a:lnTo>
                    <a:lnTo>
                      <a:pt x="250"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19" name="Freeform 28"/>
              <p:cNvSpPr>
                <a:spLocks/>
              </p:cNvSpPr>
              <p:nvPr/>
            </p:nvSpPr>
            <p:spPr bwMode="auto">
              <a:xfrm>
                <a:off x="12677775" y="1016000"/>
                <a:ext cx="203200" cy="127000"/>
              </a:xfrm>
              <a:custGeom>
                <a:avLst/>
                <a:gdLst>
                  <a:gd name="T0" fmla="*/ 217 w 267"/>
                  <a:gd name="T1" fmla="*/ 67 h 167"/>
                  <a:gd name="T2" fmla="*/ 216 w 267"/>
                  <a:gd name="T3" fmla="*/ 67 h 167"/>
                  <a:gd name="T4" fmla="*/ 142 w 267"/>
                  <a:gd name="T5" fmla="*/ 0 h 167"/>
                  <a:gd name="T6" fmla="*/ 71 w 267"/>
                  <a:gd name="T7" fmla="*/ 52 h 167"/>
                  <a:gd name="T8" fmla="*/ 58 w 267"/>
                  <a:gd name="T9" fmla="*/ 50 h 167"/>
                  <a:gd name="T10" fmla="*/ 0 w 267"/>
                  <a:gd name="T11" fmla="*/ 109 h 167"/>
                  <a:gd name="T12" fmla="*/ 58 w 267"/>
                  <a:gd name="T13" fmla="*/ 167 h 167"/>
                  <a:gd name="T14" fmla="*/ 59 w 267"/>
                  <a:gd name="T15" fmla="*/ 167 h 167"/>
                  <a:gd name="T16" fmla="*/ 59 w 267"/>
                  <a:gd name="T17" fmla="*/ 167 h 167"/>
                  <a:gd name="T18" fmla="*/ 217 w 267"/>
                  <a:gd name="T19" fmla="*/ 167 h 167"/>
                  <a:gd name="T20" fmla="*/ 267 w 267"/>
                  <a:gd name="T21" fmla="*/ 117 h 167"/>
                  <a:gd name="T22" fmla="*/ 217 w 267"/>
                  <a:gd name="T23" fmla="*/ 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167">
                    <a:moveTo>
                      <a:pt x="217" y="67"/>
                    </a:moveTo>
                    <a:cubicBezTo>
                      <a:pt x="216" y="67"/>
                      <a:pt x="216" y="67"/>
                      <a:pt x="216" y="67"/>
                    </a:cubicBezTo>
                    <a:cubicBezTo>
                      <a:pt x="212" y="30"/>
                      <a:pt x="180" y="0"/>
                      <a:pt x="142" y="0"/>
                    </a:cubicBezTo>
                    <a:cubicBezTo>
                      <a:pt x="109" y="0"/>
                      <a:pt x="81" y="22"/>
                      <a:pt x="71" y="52"/>
                    </a:cubicBezTo>
                    <a:cubicBezTo>
                      <a:pt x="67" y="51"/>
                      <a:pt x="63" y="50"/>
                      <a:pt x="58" y="50"/>
                    </a:cubicBezTo>
                    <a:cubicBezTo>
                      <a:pt x="26" y="50"/>
                      <a:pt x="0" y="76"/>
                      <a:pt x="0" y="109"/>
                    </a:cubicBezTo>
                    <a:cubicBezTo>
                      <a:pt x="0" y="141"/>
                      <a:pt x="26" y="167"/>
                      <a:pt x="58" y="167"/>
                    </a:cubicBezTo>
                    <a:cubicBezTo>
                      <a:pt x="58" y="167"/>
                      <a:pt x="59" y="167"/>
                      <a:pt x="59" y="167"/>
                    </a:cubicBezTo>
                    <a:lnTo>
                      <a:pt x="59" y="167"/>
                    </a:lnTo>
                    <a:lnTo>
                      <a:pt x="217" y="167"/>
                    </a:lnTo>
                    <a:cubicBezTo>
                      <a:pt x="244" y="167"/>
                      <a:pt x="267" y="145"/>
                      <a:pt x="267" y="117"/>
                    </a:cubicBezTo>
                    <a:cubicBezTo>
                      <a:pt x="267" y="89"/>
                      <a:pt x="244" y="67"/>
                      <a:pt x="217" y="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grpSp>
      </p:grpSp>
      <p:sp>
        <p:nvSpPr>
          <p:cNvPr id="33" name="TextBox 32"/>
          <p:cNvSpPr txBox="1"/>
          <p:nvPr/>
        </p:nvSpPr>
        <p:spPr>
          <a:xfrm>
            <a:off x="5368412" y="1360369"/>
            <a:ext cx="1629913" cy="369332"/>
          </a:xfrm>
          <a:prstGeom prst="rect">
            <a:avLst/>
          </a:prstGeom>
          <a:noFill/>
        </p:spPr>
        <p:txBody>
          <a:bodyPr wrap="square" rtlCol="0" anchor="b">
            <a:spAutoFit/>
          </a:bodyPr>
          <a:lstStyle/>
          <a:p>
            <a:pPr algn="ctr"/>
            <a:r>
              <a:rPr lang="en-US" sz="900" b="1" dirty="0">
                <a:solidFill>
                  <a:schemeClr val="accent1"/>
                </a:solidFill>
              </a:rPr>
              <a:t>Cloud Scale Networking</a:t>
            </a:r>
          </a:p>
          <a:p>
            <a:pPr algn="ctr"/>
            <a:r>
              <a:rPr lang="en-US" sz="900" b="1" dirty="0">
                <a:solidFill>
                  <a:schemeClr val="accent1"/>
                </a:solidFill>
              </a:rPr>
              <a:t>Central Office</a:t>
            </a:r>
          </a:p>
        </p:txBody>
      </p:sp>
      <p:grpSp>
        <p:nvGrpSpPr>
          <p:cNvPr id="34" name="Group 33"/>
          <p:cNvGrpSpPr/>
          <p:nvPr/>
        </p:nvGrpSpPr>
        <p:grpSpPr>
          <a:xfrm>
            <a:off x="5659025" y="1869866"/>
            <a:ext cx="497252" cy="594186"/>
            <a:chOff x="1122329" y="2147130"/>
            <a:chExt cx="497252" cy="594186"/>
          </a:xfrm>
        </p:grpSpPr>
        <p:sp>
          <p:nvSpPr>
            <p:cNvPr id="35" name="Freeform 34"/>
            <p:cNvSpPr/>
            <p:nvPr/>
          </p:nvSpPr>
          <p:spPr>
            <a:xfrm>
              <a:off x="1280666" y="2320926"/>
              <a:ext cx="190077" cy="190077"/>
            </a:xfrm>
            <a:custGeom>
              <a:avLst/>
              <a:gdLst/>
              <a:ahLst/>
              <a:cxnLst/>
              <a:rect l="l" t="t" r="r" b="b"/>
              <a:pathLst>
                <a:path w="3025913" h="3025913">
                  <a:moveTo>
                    <a:pt x="2052327" y="1662379"/>
                  </a:moveTo>
                  <a:cubicBezTo>
                    <a:pt x="2030002" y="1662906"/>
                    <a:pt x="2009093" y="1676537"/>
                    <a:pt x="2000364" y="1698610"/>
                  </a:cubicBezTo>
                  <a:lnTo>
                    <a:pt x="2000365" y="1698611"/>
                  </a:lnTo>
                  <a:cubicBezTo>
                    <a:pt x="1988727" y="1728041"/>
                    <a:pt x="2003151" y="1761334"/>
                    <a:pt x="2032582" y="1772972"/>
                  </a:cubicBezTo>
                  <a:lnTo>
                    <a:pt x="2168696" y="1826797"/>
                  </a:lnTo>
                  <a:lnTo>
                    <a:pt x="1558852" y="2103333"/>
                  </a:lnTo>
                  <a:lnTo>
                    <a:pt x="572104" y="2103333"/>
                  </a:lnTo>
                  <a:cubicBezTo>
                    <a:pt x="548614" y="2103333"/>
                    <a:pt x="528460" y="2117615"/>
                    <a:pt x="519851" y="2137969"/>
                  </a:cubicBezTo>
                  <a:lnTo>
                    <a:pt x="515394" y="2160043"/>
                  </a:lnTo>
                  <a:lnTo>
                    <a:pt x="519851" y="2182116"/>
                  </a:lnTo>
                  <a:cubicBezTo>
                    <a:pt x="528460" y="2202470"/>
                    <a:pt x="548614" y="2216752"/>
                    <a:pt x="572104" y="2216752"/>
                  </a:cubicBezTo>
                  <a:lnTo>
                    <a:pt x="1539330" y="2216753"/>
                  </a:lnTo>
                  <a:lnTo>
                    <a:pt x="1542519" y="2218717"/>
                  </a:lnTo>
                  <a:cubicBezTo>
                    <a:pt x="1556319" y="2223906"/>
                    <a:pt x="1572098" y="2223830"/>
                    <a:pt x="1586585" y="2217261"/>
                  </a:cubicBezTo>
                  <a:lnTo>
                    <a:pt x="2217238" y="1931289"/>
                  </a:lnTo>
                  <a:lnTo>
                    <a:pt x="2169358" y="2071412"/>
                  </a:lnTo>
                  <a:cubicBezTo>
                    <a:pt x="2159124" y="2101360"/>
                    <a:pt x="2175106" y="2133934"/>
                    <a:pt x="2205054" y="2144167"/>
                  </a:cubicBezTo>
                  <a:lnTo>
                    <a:pt x="2205053" y="2144167"/>
                  </a:lnTo>
                  <a:cubicBezTo>
                    <a:pt x="2235001" y="2154400"/>
                    <a:pt x="2267575" y="2138418"/>
                    <a:pt x="2277808" y="2108470"/>
                  </a:cubicBezTo>
                  <a:cubicBezTo>
                    <a:pt x="2306109" y="2058892"/>
                    <a:pt x="2358682" y="1890327"/>
                    <a:pt x="2374857" y="1846698"/>
                  </a:cubicBezTo>
                  <a:lnTo>
                    <a:pt x="2374856" y="1846699"/>
                  </a:lnTo>
                  <a:cubicBezTo>
                    <a:pt x="2380675" y="1831983"/>
                    <a:pt x="2379979" y="1816303"/>
                    <a:pt x="2374149" y="1802846"/>
                  </a:cubicBezTo>
                  <a:lnTo>
                    <a:pt x="2369109" y="1795495"/>
                  </a:lnTo>
                  <a:lnTo>
                    <a:pt x="2368185" y="1792077"/>
                  </a:lnTo>
                  <a:cubicBezTo>
                    <a:pt x="2361726" y="1778911"/>
                    <a:pt x="2350243" y="1768209"/>
                    <a:pt x="2335269" y="1763092"/>
                  </a:cubicBezTo>
                  <a:lnTo>
                    <a:pt x="2335269" y="1763091"/>
                  </a:lnTo>
                  <a:lnTo>
                    <a:pt x="2074726" y="1666394"/>
                  </a:lnTo>
                  <a:cubicBezTo>
                    <a:pt x="2067368" y="1663485"/>
                    <a:pt x="2059769" y="1662204"/>
                    <a:pt x="2052327" y="1662379"/>
                  </a:cubicBezTo>
                  <a:close/>
                  <a:moveTo>
                    <a:pt x="2523490" y="1256155"/>
                  </a:moveTo>
                  <a:cubicBezTo>
                    <a:pt x="2508827" y="1255902"/>
                    <a:pt x="2494067" y="1261242"/>
                    <a:pt x="2482686" y="1272236"/>
                  </a:cubicBezTo>
                  <a:lnTo>
                    <a:pt x="2482687" y="1272237"/>
                  </a:lnTo>
                  <a:cubicBezTo>
                    <a:pt x="2459925" y="1294226"/>
                    <a:pt x="2459298" y="1330503"/>
                    <a:pt x="2481287" y="1353265"/>
                  </a:cubicBezTo>
                  <a:lnTo>
                    <a:pt x="2578360" y="1453751"/>
                  </a:lnTo>
                  <a:lnTo>
                    <a:pt x="582042" y="1453751"/>
                  </a:lnTo>
                  <a:cubicBezTo>
                    <a:pt x="550777" y="1453751"/>
                    <a:pt x="525432" y="1479096"/>
                    <a:pt x="525432" y="1510361"/>
                  </a:cubicBezTo>
                  <a:cubicBezTo>
                    <a:pt x="525432" y="1541626"/>
                    <a:pt x="550777" y="1566971"/>
                    <a:pt x="582042" y="1566971"/>
                  </a:cubicBezTo>
                  <a:lnTo>
                    <a:pt x="2586524" y="1566971"/>
                  </a:lnTo>
                  <a:lnTo>
                    <a:pt x="2484462" y="1672621"/>
                  </a:lnTo>
                  <a:cubicBezTo>
                    <a:pt x="2462473" y="1695383"/>
                    <a:pt x="2463100" y="1731660"/>
                    <a:pt x="2485862" y="1753649"/>
                  </a:cubicBezTo>
                  <a:lnTo>
                    <a:pt x="2485861" y="1753650"/>
                  </a:lnTo>
                  <a:cubicBezTo>
                    <a:pt x="2508623" y="1775638"/>
                    <a:pt x="2544901" y="1775011"/>
                    <a:pt x="2566889" y="1752249"/>
                  </a:cubicBezTo>
                  <a:lnTo>
                    <a:pt x="2759091" y="1553290"/>
                  </a:lnTo>
                  <a:cubicBezTo>
                    <a:pt x="2781079" y="1530528"/>
                    <a:pt x="2780453" y="1494250"/>
                    <a:pt x="2757691" y="1472262"/>
                  </a:cubicBezTo>
                  <a:lnTo>
                    <a:pt x="2563714" y="1273637"/>
                  </a:lnTo>
                  <a:cubicBezTo>
                    <a:pt x="2552720" y="1262256"/>
                    <a:pt x="2538153" y="1256408"/>
                    <a:pt x="2523490" y="1256155"/>
                  </a:cubicBezTo>
                  <a:close/>
                  <a:moveTo>
                    <a:pt x="1557019" y="793629"/>
                  </a:moveTo>
                  <a:cubicBezTo>
                    <a:pt x="1552351" y="791971"/>
                    <a:pt x="1580249" y="805181"/>
                    <a:pt x="1576074" y="803565"/>
                  </a:cubicBezTo>
                  <a:lnTo>
                    <a:pt x="1574473" y="803565"/>
                  </a:lnTo>
                  <a:lnTo>
                    <a:pt x="1564099" y="801174"/>
                  </a:lnTo>
                  <a:lnTo>
                    <a:pt x="1549958" y="803565"/>
                  </a:lnTo>
                  <a:lnTo>
                    <a:pt x="576831" y="803565"/>
                  </a:lnTo>
                  <a:cubicBezTo>
                    <a:pt x="553341" y="803565"/>
                    <a:pt x="533187" y="817847"/>
                    <a:pt x="524578" y="838201"/>
                  </a:cubicBezTo>
                  <a:lnTo>
                    <a:pt x="520121" y="860275"/>
                  </a:lnTo>
                  <a:lnTo>
                    <a:pt x="524578" y="882348"/>
                  </a:lnTo>
                  <a:cubicBezTo>
                    <a:pt x="533187" y="902702"/>
                    <a:pt x="553341" y="916984"/>
                    <a:pt x="576831" y="916984"/>
                  </a:cubicBezTo>
                  <a:lnTo>
                    <a:pt x="1551480" y="916985"/>
                  </a:lnTo>
                  <a:lnTo>
                    <a:pt x="2165375" y="1195358"/>
                  </a:lnTo>
                  <a:lnTo>
                    <a:pt x="2023057" y="1251636"/>
                  </a:lnTo>
                  <a:cubicBezTo>
                    <a:pt x="2000984" y="1260364"/>
                    <a:pt x="1987353" y="1281273"/>
                    <a:pt x="1986826" y="1303599"/>
                  </a:cubicBezTo>
                  <a:lnTo>
                    <a:pt x="1990841" y="1325997"/>
                  </a:lnTo>
                  <a:lnTo>
                    <a:pt x="2003230" y="1345082"/>
                  </a:lnTo>
                  <a:cubicBezTo>
                    <a:pt x="2018883" y="1361010"/>
                    <a:pt x="2043129" y="1366941"/>
                    <a:pt x="2065202" y="1358212"/>
                  </a:cubicBezTo>
                  <a:lnTo>
                    <a:pt x="2335269" y="1255165"/>
                  </a:lnTo>
                  <a:lnTo>
                    <a:pt x="2335268" y="1255165"/>
                  </a:lnTo>
                  <a:cubicBezTo>
                    <a:pt x="2365216" y="1244932"/>
                    <a:pt x="2381198" y="1212358"/>
                    <a:pt x="2370965" y="1182410"/>
                  </a:cubicBezTo>
                  <a:lnTo>
                    <a:pt x="2277808" y="909786"/>
                  </a:lnTo>
                  <a:cubicBezTo>
                    <a:pt x="2267574" y="879838"/>
                    <a:pt x="2235001" y="863856"/>
                    <a:pt x="2205053" y="874090"/>
                  </a:cubicBezTo>
                  <a:lnTo>
                    <a:pt x="2205053" y="874091"/>
                  </a:lnTo>
                  <a:cubicBezTo>
                    <a:pt x="2175105" y="884324"/>
                    <a:pt x="2159123" y="916898"/>
                    <a:pt x="2169357" y="946845"/>
                  </a:cubicBezTo>
                  <a:lnTo>
                    <a:pt x="2219423" y="1093363"/>
                  </a:lnTo>
                  <a:lnTo>
                    <a:pt x="1614553" y="819082"/>
                  </a:lnTo>
                  <a:cubicBezTo>
                    <a:pt x="1574344" y="800970"/>
                    <a:pt x="1559820" y="794623"/>
                    <a:pt x="1557019" y="793629"/>
                  </a:cubicBezTo>
                  <a:close/>
                  <a:moveTo>
                    <a:pt x="22087" y="0"/>
                  </a:moveTo>
                  <a:lnTo>
                    <a:pt x="633547" y="4263"/>
                  </a:lnTo>
                  <a:lnTo>
                    <a:pt x="2352261" y="839304"/>
                  </a:lnTo>
                  <a:lnTo>
                    <a:pt x="3025913" y="839110"/>
                  </a:lnTo>
                  <a:lnTo>
                    <a:pt x="3025913" y="2186609"/>
                  </a:lnTo>
                  <a:lnTo>
                    <a:pt x="2396435" y="2186609"/>
                  </a:lnTo>
                  <a:lnTo>
                    <a:pt x="651565" y="3025913"/>
                  </a:lnTo>
                  <a:lnTo>
                    <a:pt x="0" y="3014870"/>
                  </a:lnTo>
                  <a:close/>
                </a:path>
              </a:pathLst>
            </a:custGeom>
            <a:solidFill>
              <a:srgbClr val="FFFFFF"/>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6" name="TextBox 35"/>
            <p:cNvSpPr txBox="1"/>
            <p:nvPr/>
          </p:nvSpPr>
          <p:spPr>
            <a:xfrm>
              <a:off x="1122329" y="2147130"/>
              <a:ext cx="497252" cy="200055"/>
            </a:xfrm>
            <a:prstGeom prst="rect">
              <a:avLst/>
            </a:prstGeom>
            <a:noFill/>
          </p:spPr>
          <p:txBody>
            <a:bodyPr wrap="none" rtlCol="0">
              <a:spAutoFit/>
            </a:bodyPr>
            <a:lstStyle/>
            <a:p>
              <a:pPr algn="ctr"/>
              <a:r>
                <a:rPr lang="en-US" sz="700" b="1" dirty="0" smtClean="0">
                  <a:solidFill>
                    <a:schemeClr val="bg1"/>
                  </a:solidFill>
                </a:rPr>
                <a:t>Access</a:t>
              </a:r>
              <a:endParaRPr lang="en-US" sz="700" b="1" dirty="0">
                <a:solidFill>
                  <a:schemeClr val="bg1"/>
                </a:solidFill>
              </a:endParaRPr>
            </a:p>
          </p:txBody>
        </p:sp>
        <p:sp>
          <p:nvSpPr>
            <p:cNvPr id="37" name="Freeform 36"/>
            <p:cNvSpPr/>
            <p:nvPr/>
          </p:nvSpPr>
          <p:spPr>
            <a:xfrm>
              <a:off x="1279563" y="2551239"/>
              <a:ext cx="190077" cy="190077"/>
            </a:xfrm>
            <a:custGeom>
              <a:avLst/>
              <a:gdLst/>
              <a:ahLst/>
              <a:cxnLst/>
              <a:rect l="l" t="t" r="r" b="b"/>
              <a:pathLst>
                <a:path w="3025913" h="3025913">
                  <a:moveTo>
                    <a:pt x="2052327" y="1662379"/>
                  </a:moveTo>
                  <a:cubicBezTo>
                    <a:pt x="2030002" y="1662906"/>
                    <a:pt x="2009093" y="1676537"/>
                    <a:pt x="2000364" y="1698610"/>
                  </a:cubicBezTo>
                  <a:lnTo>
                    <a:pt x="2000365" y="1698611"/>
                  </a:lnTo>
                  <a:cubicBezTo>
                    <a:pt x="1988727" y="1728041"/>
                    <a:pt x="2003151" y="1761334"/>
                    <a:pt x="2032582" y="1772972"/>
                  </a:cubicBezTo>
                  <a:lnTo>
                    <a:pt x="2168696" y="1826797"/>
                  </a:lnTo>
                  <a:lnTo>
                    <a:pt x="1558852" y="2103333"/>
                  </a:lnTo>
                  <a:lnTo>
                    <a:pt x="572104" y="2103333"/>
                  </a:lnTo>
                  <a:cubicBezTo>
                    <a:pt x="548614" y="2103333"/>
                    <a:pt x="528460" y="2117615"/>
                    <a:pt x="519851" y="2137969"/>
                  </a:cubicBezTo>
                  <a:lnTo>
                    <a:pt x="515394" y="2160043"/>
                  </a:lnTo>
                  <a:lnTo>
                    <a:pt x="519851" y="2182116"/>
                  </a:lnTo>
                  <a:cubicBezTo>
                    <a:pt x="528460" y="2202470"/>
                    <a:pt x="548614" y="2216752"/>
                    <a:pt x="572104" y="2216752"/>
                  </a:cubicBezTo>
                  <a:lnTo>
                    <a:pt x="1539330" y="2216753"/>
                  </a:lnTo>
                  <a:lnTo>
                    <a:pt x="1542519" y="2218717"/>
                  </a:lnTo>
                  <a:cubicBezTo>
                    <a:pt x="1556319" y="2223906"/>
                    <a:pt x="1572098" y="2223830"/>
                    <a:pt x="1586585" y="2217261"/>
                  </a:cubicBezTo>
                  <a:lnTo>
                    <a:pt x="2217238" y="1931289"/>
                  </a:lnTo>
                  <a:lnTo>
                    <a:pt x="2169358" y="2071412"/>
                  </a:lnTo>
                  <a:cubicBezTo>
                    <a:pt x="2159124" y="2101360"/>
                    <a:pt x="2175106" y="2133934"/>
                    <a:pt x="2205054" y="2144167"/>
                  </a:cubicBezTo>
                  <a:lnTo>
                    <a:pt x="2205053" y="2144167"/>
                  </a:lnTo>
                  <a:cubicBezTo>
                    <a:pt x="2235001" y="2154400"/>
                    <a:pt x="2267575" y="2138418"/>
                    <a:pt x="2277808" y="2108470"/>
                  </a:cubicBezTo>
                  <a:cubicBezTo>
                    <a:pt x="2306109" y="2058892"/>
                    <a:pt x="2358682" y="1890327"/>
                    <a:pt x="2374857" y="1846698"/>
                  </a:cubicBezTo>
                  <a:lnTo>
                    <a:pt x="2374856" y="1846699"/>
                  </a:lnTo>
                  <a:cubicBezTo>
                    <a:pt x="2380675" y="1831983"/>
                    <a:pt x="2379979" y="1816303"/>
                    <a:pt x="2374149" y="1802846"/>
                  </a:cubicBezTo>
                  <a:lnTo>
                    <a:pt x="2369109" y="1795495"/>
                  </a:lnTo>
                  <a:lnTo>
                    <a:pt x="2368185" y="1792077"/>
                  </a:lnTo>
                  <a:cubicBezTo>
                    <a:pt x="2361726" y="1778911"/>
                    <a:pt x="2350243" y="1768209"/>
                    <a:pt x="2335269" y="1763092"/>
                  </a:cubicBezTo>
                  <a:lnTo>
                    <a:pt x="2335269" y="1763091"/>
                  </a:lnTo>
                  <a:lnTo>
                    <a:pt x="2074726" y="1666394"/>
                  </a:lnTo>
                  <a:cubicBezTo>
                    <a:pt x="2067368" y="1663485"/>
                    <a:pt x="2059769" y="1662204"/>
                    <a:pt x="2052327" y="1662379"/>
                  </a:cubicBezTo>
                  <a:close/>
                  <a:moveTo>
                    <a:pt x="2523490" y="1256155"/>
                  </a:moveTo>
                  <a:cubicBezTo>
                    <a:pt x="2508827" y="1255902"/>
                    <a:pt x="2494067" y="1261242"/>
                    <a:pt x="2482686" y="1272236"/>
                  </a:cubicBezTo>
                  <a:lnTo>
                    <a:pt x="2482687" y="1272237"/>
                  </a:lnTo>
                  <a:cubicBezTo>
                    <a:pt x="2459925" y="1294226"/>
                    <a:pt x="2459298" y="1330503"/>
                    <a:pt x="2481287" y="1353265"/>
                  </a:cubicBezTo>
                  <a:lnTo>
                    <a:pt x="2578360" y="1453751"/>
                  </a:lnTo>
                  <a:lnTo>
                    <a:pt x="582042" y="1453751"/>
                  </a:lnTo>
                  <a:cubicBezTo>
                    <a:pt x="550777" y="1453751"/>
                    <a:pt x="525432" y="1479096"/>
                    <a:pt x="525432" y="1510361"/>
                  </a:cubicBezTo>
                  <a:cubicBezTo>
                    <a:pt x="525432" y="1541626"/>
                    <a:pt x="550777" y="1566971"/>
                    <a:pt x="582042" y="1566971"/>
                  </a:cubicBezTo>
                  <a:lnTo>
                    <a:pt x="2586524" y="1566971"/>
                  </a:lnTo>
                  <a:lnTo>
                    <a:pt x="2484462" y="1672621"/>
                  </a:lnTo>
                  <a:cubicBezTo>
                    <a:pt x="2462473" y="1695383"/>
                    <a:pt x="2463100" y="1731660"/>
                    <a:pt x="2485862" y="1753649"/>
                  </a:cubicBezTo>
                  <a:lnTo>
                    <a:pt x="2485861" y="1753650"/>
                  </a:lnTo>
                  <a:cubicBezTo>
                    <a:pt x="2508623" y="1775638"/>
                    <a:pt x="2544901" y="1775011"/>
                    <a:pt x="2566889" y="1752249"/>
                  </a:cubicBezTo>
                  <a:lnTo>
                    <a:pt x="2759091" y="1553290"/>
                  </a:lnTo>
                  <a:cubicBezTo>
                    <a:pt x="2781079" y="1530528"/>
                    <a:pt x="2780453" y="1494250"/>
                    <a:pt x="2757691" y="1472262"/>
                  </a:cubicBezTo>
                  <a:lnTo>
                    <a:pt x="2563714" y="1273637"/>
                  </a:lnTo>
                  <a:cubicBezTo>
                    <a:pt x="2552720" y="1262256"/>
                    <a:pt x="2538153" y="1256408"/>
                    <a:pt x="2523490" y="1256155"/>
                  </a:cubicBezTo>
                  <a:close/>
                  <a:moveTo>
                    <a:pt x="1557019" y="793629"/>
                  </a:moveTo>
                  <a:cubicBezTo>
                    <a:pt x="1552351" y="791971"/>
                    <a:pt x="1580249" y="805181"/>
                    <a:pt x="1576074" y="803565"/>
                  </a:cubicBezTo>
                  <a:lnTo>
                    <a:pt x="1574473" y="803565"/>
                  </a:lnTo>
                  <a:lnTo>
                    <a:pt x="1564099" y="801174"/>
                  </a:lnTo>
                  <a:lnTo>
                    <a:pt x="1549958" y="803565"/>
                  </a:lnTo>
                  <a:lnTo>
                    <a:pt x="576831" y="803565"/>
                  </a:lnTo>
                  <a:cubicBezTo>
                    <a:pt x="553341" y="803565"/>
                    <a:pt x="533187" y="817847"/>
                    <a:pt x="524578" y="838201"/>
                  </a:cubicBezTo>
                  <a:lnTo>
                    <a:pt x="520121" y="860275"/>
                  </a:lnTo>
                  <a:lnTo>
                    <a:pt x="524578" y="882348"/>
                  </a:lnTo>
                  <a:cubicBezTo>
                    <a:pt x="533187" y="902702"/>
                    <a:pt x="553341" y="916984"/>
                    <a:pt x="576831" y="916984"/>
                  </a:cubicBezTo>
                  <a:lnTo>
                    <a:pt x="1551480" y="916985"/>
                  </a:lnTo>
                  <a:lnTo>
                    <a:pt x="2165375" y="1195358"/>
                  </a:lnTo>
                  <a:lnTo>
                    <a:pt x="2023057" y="1251636"/>
                  </a:lnTo>
                  <a:cubicBezTo>
                    <a:pt x="2000984" y="1260364"/>
                    <a:pt x="1987353" y="1281273"/>
                    <a:pt x="1986826" y="1303599"/>
                  </a:cubicBezTo>
                  <a:lnTo>
                    <a:pt x="1990841" y="1325997"/>
                  </a:lnTo>
                  <a:lnTo>
                    <a:pt x="2003230" y="1345082"/>
                  </a:lnTo>
                  <a:cubicBezTo>
                    <a:pt x="2018883" y="1361010"/>
                    <a:pt x="2043129" y="1366941"/>
                    <a:pt x="2065202" y="1358212"/>
                  </a:cubicBezTo>
                  <a:lnTo>
                    <a:pt x="2335269" y="1255165"/>
                  </a:lnTo>
                  <a:lnTo>
                    <a:pt x="2335268" y="1255165"/>
                  </a:lnTo>
                  <a:cubicBezTo>
                    <a:pt x="2365216" y="1244932"/>
                    <a:pt x="2381198" y="1212358"/>
                    <a:pt x="2370965" y="1182410"/>
                  </a:cubicBezTo>
                  <a:lnTo>
                    <a:pt x="2277808" y="909786"/>
                  </a:lnTo>
                  <a:cubicBezTo>
                    <a:pt x="2267574" y="879838"/>
                    <a:pt x="2235001" y="863856"/>
                    <a:pt x="2205053" y="874090"/>
                  </a:cubicBezTo>
                  <a:lnTo>
                    <a:pt x="2205053" y="874091"/>
                  </a:lnTo>
                  <a:cubicBezTo>
                    <a:pt x="2175105" y="884324"/>
                    <a:pt x="2159123" y="916898"/>
                    <a:pt x="2169357" y="946845"/>
                  </a:cubicBezTo>
                  <a:lnTo>
                    <a:pt x="2219423" y="1093363"/>
                  </a:lnTo>
                  <a:lnTo>
                    <a:pt x="1614553" y="819082"/>
                  </a:lnTo>
                  <a:cubicBezTo>
                    <a:pt x="1574344" y="800970"/>
                    <a:pt x="1559820" y="794623"/>
                    <a:pt x="1557019" y="793629"/>
                  </a:cubicBezTo>
                  <a:close/>
                  <a:moveTo>
                    <a:pt x="22087" y="0"/>
                  </a:moveTo>
                  <a:lnTo>
                    <a:pt x="633547" y="4263"/>
                  </a:lnTo>
                  <a:lnTo>
                    <a:pt x="2352261" y="839304"/>
                  </a:lnTo>
                  <a:lnTo>
                    <a:pt x="3025913" y="839110"/>
                  </a:lnTo>
                  <a:lnTo>
                    <a:pt x="3025913" y="2186609"/>
                  </a:lnTo>
                  <a:lnTo>
                    <a:pt x="2396435" y="2186609"/>
                  </a:lnTo>
                  <a:lnTo>
                    <a:pt x="651565" y="3025913"/>
                  </a:lnTo>
                  <a:lnTo>
                    <a:pt x="0" y="3014870"/>
                  </a:lnTo>
                  <a:close/>
                </a:path>
              </a:pathLst>
            </a:custGeom>
            <a:solidFill>
              <a:srgbClr val="FFFFFF"/>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sp>
        <p:nvSpPr>
          <p:cNvPr id="223" name="Rectangle 222"/>
          <p:cNvSpPr/>
          <p:nvPr/>
        </p:nvSpPr>
        <p:spPr>
          <a:xfrm>
            <a:off x="8362675" y="2022932"/>
            <a:ext cx="740229" cy="1496207"/>
          </a:xfrm>
          <a:prstGeom prst="rect">
            <a:avLst/>
          </a:prstGeom>
          <a:noFill/>
          <a:ln w="57150" cmpd="dbl">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4" name="TextBox 223"/>
          <p:cNvSpPr txBox="1"/>
          <p:nvPr/>
        </p:nvSpPr>
        <p:spPr>
          <a:xfrm>
            <a:off x="8587808" y="2033454"/>
            <a:ext cx="351379" cy="230832"/>
          </a:xfrm>
          <a:prstGeom prst="rect">
            <a:avLst/>
          </a:prstGeom>
          <a:noFill/>
        </p:spPr>
        <p:txBody>
          <a:bodyPr wrap="none" rtlCol="0">
            <a:spAutoFit/>
          </a:bodyPr>
          <a:lstStyle/>
          <a:p>
            <a:pPr algn="ctr"/>
            <a:r>
              <a:rPr lang="en-US" sz="900" b="1" dirty="0" smtClean="0">
                <a:solidFill>
                  <a:schemeClr val="accent1"/>
                </a:solidFill>
                <a:latin typeface="+mn-lt"/>
              </a:rPr>
              <a:t>DC</a:t>
            </a:r>
            <a:endParaRPr lang="en-US" sz="900" b="1" dirty="0">
              <a:solidFill>
                <a:schemeClr val="accent1"/>
              </a:solidFill>
              <a:latin typeface="+mn-lt"/>
            </a:endParaRPr>
          </a:p>
        </p:txBody>
      </p:sp>
      <p:grpSp>
        <p:nvGrpSpPr>
          <p:cNvPr id="365" name="Group 364"/>
          <p:cNvGrpSpPr/>
          <p:nvPr/>
        </p:nvGrpSpPr>
        <p:grpSpPr>
          <a:xfrm>
            <a:off x="6430175" y="2441060"/>
            <a:ext cx="2194387" cy="246221"/>
            <a:chOff x="1899442" y="2616320"/>
            <a:chExt cx="6229142" cy="246221"/>
          </a:xfrm>
        </p:grpSpPr>
        <p:sp>
          <p:nvSpPr>
            <p:cNvPr id="366" name="Can 365"/>
            <p:cNvSpPr/>
            <p:nvPr/>
          </p:nvSpPr>
          <p:spPr>
            <a:xfrm rot="5400000">
              <a:off x="4926222" y="-373979"/>
              <a:ext cx="175582" cy="6229142"/>
            </a:xfrm>
            <a:prstGeom prst="can">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7" name="TextBox 366"/>
            <p:cNvSpPr txBox="1"/>
            <p:nvPr/>
          </p:nvSpPr>
          <p:spPr>
            <a:xfrm>
              <a:off x="4550396" y="2616320"/>
              <a:ext cx="532518" cy="246221"/>
            </a:xfrm>
            <a:prstGeom prst="rect">
              <a:avLst/>
            </a:prstGeom>
            <a:noFill/>
          </p:spPr>
          <p:txBody>
            <a:bodyPr wrap="none" rtlCol="0">
              <a:spAutoFit/>
            </a:bodyPr>
            <a:lstStyle/>
            <a:p>
              <a:r>
                <a:rPr lang="en-US" sz="1000" b="1" dirty="0" smtClean="0">
                  <a:solidFill>
                    <a:schemeClr val="accent1">
                      <a:lumMod val="75000"/>
                    </a:schemeClr>
                  </a:solidFill>
                </a:rPr>
                <a:t>EVPN</a:t>
              </a:r>
              <a:endParaRPr lang="en-US" sz="1000" b="1" dirty="0">
                <a:solidFill>
                  <a:schemeClr val="accent1">
                    <a:lumMod val="75000"/>
                  </a:schemeClr>
                </a:solidFill>
              </a:endParaRPr>
            </a:p>
          </p:txBody>
        </p:sp>
      </p:grpSp>
      <p:grpSp>
        <p:nvGrpSpPr>
          <p:cNvPr id="368" name="Group 367"/>
          <p:cNvGrpSpPr/>
          <p:nvPr/>
        </p:nvGrpSpPr>
        <p:grpSpPr>
          <a:xfrm>
            <a:off x="6427910" y="2910379"/>
            <a:ext cx="2197480" cy="246221"/>
            <a:chOff x="1890662" y="3085639"/>
            <a:chExt cx="6237922" cy="246221"/>
          </a:xfrm>
        </p:grpSpPr>
        <p:sp>
          <p:nvSpPr>
            <p:cNvPr id="369" name="Can 368"/>
            <p:cNvSpPr/>
            <p:nvPr/>
          </p:nvSpPr>
          <p:spPr>
            <a:xfrm rot="5400000">
              <a:off x="4914758" y="92002"/>
              <a:ext cx="189730" cy="6237922"/>
            </a:xfrm>
            <a:prstGeom prst="can">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0" name="TextBox 369"/>
            <p:cNvSpPr txBox="1"/>
            <p:nvPr/>
          </p:nvSpPr>
          <p:spPr>
            <a:xfrm>
              <a:off x="4193728" y="3085639"/>
              <a:ext cx="1245854" cy="246221"/>
            </a:xfrm>
            <a:prstGeom prst="rect">
              <a:avLst/>
            </a:prstGeom>
            <a:noFill/>
          </p:spPr>
          <p:txBody>
            <a:bodyPr wrap="none" rtlCol="0">
              <a:spAutoFit/>
            </a:bodyPr>
            <a:lstStyle/>
            <a:p>
              <a:r>
                <a:rPr lang="en-US" sz="1000" b="1" dirty="0">
                  <a:solidFill>
                    <a:schemeClr val="accent1">
                      <a:lumMod val="75000"/>
                    </a:schemeClr>
                  </a:solidFill>
                </a:rPr>
                <a:t>Segment Routing</a:t>
              </a:r>
            </a:p>
          </p:txBody>
        </p:sp>
      </p:grpSp>
      <p:sp>
        <p:nvSpPr>
          <p:cNvPr id="421" name="TextBox 420"/>
          <p:cNvSpPr txBox="1"/>
          <p:nvPr/>
        </p:nvSpPr>
        <p:spPr>
          <a:xfrm>
            <a:off x="7775045" y="2043662"/>
            <a:ext cx="447559" cy="230832"/>
          </a:xfrm>
          <a:prstGeom prst="rect">
            <a:avLst/>
          </a:prstGeom>
          <a:noFill/>
        </p:spPr>
        <p:txBody>
          <a:bodyPr wrap="none" rtlCol="0">
            <a:spAutoFit/>
          </a:bodyPr>
          <a:lstStyle/>
          <a:p>
            <a:pPr algn="ctr"/>
            <a:r>
              <a:rPr lang="en-US" sz="900" b="1" dirty="0" smtClean="0">
                <a:solidFill>
                  <a:schemeClr val="accent1"/>
                </a:solidFill>
                <a:latin typeface="+mn-lt"/>
              </a:rPr>
              <a:t>Core</a:t>
            </a:r>
            <a:endParaRPr lang="en-US" sz="900" b="1" dirty="0">
              <a:solidFill>
                <a:schemeClr val="accent1"/>
              </a:solidFill>
              <a:latin typeface="+mn-lt"/>
            </a:endParaRPr>
          </a:p>
        </p:txBody>
      </p:sp>
      <p:sp>
        <p:nvSpPr>
          <p:cNvPr id="423" name="TextBox 422"/>
          <p:cNvSpPr txBox="1"/>
          <p:nvPr/>
        </p:nvSpPr>
        <p:spPr>
          <a:xfrm>
            <a:off x="7159655" y="2043662"/>
            <a:ext cx="498856" cy="230832"/>
          </a:xfrm>
          <a:prstGeom prst="rect">
            <a:avLst/>
          </a:prstGeom>
          <a:noFill/>
        </p:spPr>
        <p:txBody>
          <a:bodyPr wrap="none" rtlCol="0">
            <a:spAutoFit/>
          </a:bodyPr>
          <a:lstStyle/>
          <a:p>
            <a:pPr algn="ctr"/>
            <a:r>
              <a:rPr lang="en-US" sz="900" b="1" dirty="0">
                <a:solidFill>
                  <a:schemeClr val="accent1"/>
                </a:solidFill>
                <a:latin typeface="+mn-lt"/>
              </a:rPr>
              <a:t>M</a:t>
            </a:r>
            <a:r>
              <a:rPr lang="en-US" sz="900" b="1" dirty="0" smtClean="0">
                <a:solidFill>
                  <a:schemeClr val="accent1"/>
                </a:solidFill>
                <a:latin typeface="+mn-lt"/>
              </a:rPr>
              <a:t>etro</a:t>
            </a:r>
            <a:endParaRPr lang="en-US" sz="900" b="1" dirty="0">
              <a:solidFill>
                <a:schemeClr val="accent1"/>
              </a:solidFill>
              <a:latin typeface="+mn-lt"/>
            </a:endParaRPr>
          </a:p>
        </p:txBody>
      </p:sp>
      <p:sp>
        <p:nvSpPr>
          <p:cNvPr id="424" name="Rounded Rectangle 423"/>
          <p:cNvSpPr/>
          <p:nvPr/>
        </p:nvSpPr>
        <p:spPr>
          <a:xfrm>
            <a:off x="5800228" y="2974154"/>
            <a:ext cx="212465" cy="184435"/>
          </a:xfrm>
          <a:prstGeom prst="roundRect">
            <a:avLst/>
          </a:prstGeom>
          <a:ln/>
        </p:spPr>
        <p:style>
          <a:lnRef idx="1">
            <a:schemeClr val="accent5"/>
          </a:lnRef>
          <a:fillRef idx="3">
            <a:schemeClr val="accent5"/>
          </a:fillRef>
          <a:effectRef idx="2">
            <a:schemeClr val="accent5"/>
          </a:effectRef>
          <a:fontRef idx="minor">
            <a:schemeClr val="lt1"/>
          </a:fontRef>
        </p:style>
        <p:txBody>
          <a:bodyPr vert="horz" lIns="0" rIns="0" rtlCol="0" anchor="ctr"/>
          <a:lstStyle/>
          <a:p>
            <a:pPr algn="ctr"/>
            <a:r>
              <a:rPr lang="en-US" sz="400" kern="0" dirty="0" smtClean="0">
                <a:solidFill>
                  <a:schemeClr val="bg1"/>
                </a:solidFill>
              </a:rPr>
              <a:t>VNF</a:t>
            </a:r>
            <a:endParaRPr lang="en-US" sz="400" kern="0" dirty="0">
              <a:solidFill>
                <a:schemeClr val="bg1"/>
              </a:solidFill>
            </a:endParaRPr>
          </a:p>
        </p:txBody>
      </p:sp>
      <p:sp>
        <p:nvSpPr>
          <p:cNvPr id="425" name="Rounded Rectangle 424"/>
          <p:cNvSpPr>
            <a:spLocks noChangeAspect="1"/>
          </p:cNvSpPr>
          <p:nvPr/>
        </p:nvSpPr>
        <p:spPr>
          <a:xfrm>
            <a:off x="5793779" y="2961511"/>
            <a:ext cx="234719" cy="209720"/>
          </a:xfrm>
          <a:prstGeom prst="roundRect">
            <a:avLst/>
          </a:prstGeom>
          <a:noFill/>
          <a:ln w="12700" cap="sq" cmpd="sng" algn="ctr">
            <a:solidFill>
              <a:schemeClr val="accent6"/>
            </a:solidFill>
            <a:prstDash val="sysDot"/>
          </a:ln>
          <a:effectLst/>
        </p:spPr>
        <p:txBody>
          <a:bodyPr rtlCol="0" anchor="ctr"/>
          <a:lstStyle/>
          <a:p>
            <a:pPr algn="ctr"/>
            <a:endParaRPr lang="en-US" sz="800" kern="0" dirty="0">
              <a:solidFill>
                <a:srgbClr val="8E909E"/>
              </a:solidFill>
              <a:latin typeface="+mn-lt"/>
            </a:endParaRPr>
          </a:p>
        </p:txBody>
      </p:sp>
    </p:spTree>
    <p:extLst>
      <p:ext uri="{BB962C8B-B14F-4D97-AF65-F5344CB8AC3E}">
        <p14:creationId xmlns:p14="http://schemas.microsoft.com/office/powerpoint/2010/main" val="101673889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93420" y="1484155"/>
            <a:ext cx="7757160" cy="3141185"/>
          </a:xfrm>
          <a:prstGeom prst="rect">
            <a:avLst/>
          </a:prstGeom>
          <a:solidFill>
            <a:srgbClr val="DDE6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693420" y="1143000"/>
            <a:ext cx="7757160" cy="34115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437766" y="341313"/>
            <a:ext cx="5589505" cy="731837"/>
          </a:xfrm>
        </p:spPr>
        <p:txBody>
          <a:bodyPr/>
          <a:lstStyle/>
          <a:p>
            <a:r>
              <a:rPr lang="en-US" dirty="0" smtClean="0"/>
              <a:t>“Network as a Fabric” Powered by Cisco IOS XR</a:t>
            </a:r>
            <a:endParaRPr lang="en-US" dirty="0"/>
          </a:p>
        </p:txBody>
      </p:sp>
      <p:grpSp>
        <p:nvGrpSpPr>
          <p:cNvPr id="8" name="Group 7"/>
          <p:cNvGrpSpPr/>
          <p:nvPr/>
        </p:nvGrpSpPr>
        <p:grpSpPr>
          <a:xfrm>
            <a:off x="292372" y="2218361"/>
            <a:ext cx="250538" cy="1642700"/>
            <a:chOff x="277230" y="1818647"/>
            <a:chExt cx="250538" cy="1207682"/>
          </a:xfrm>
        </p:grpSpPr>
        <p:grpSp>
          <p:nvGrpSpPr>
            <p:cNvPr id="245" name="Group 244"/>
            <p:cNvGrpSpPr/>
            <p:nvPr/>
          </p:nvGrpSpPr>
          <p:grpSpPr>
            <a:xfrm>
              <a:off x="308200" y="1818647"/>
              <a:ext cx="193231" cy="182384"/>
              <a:chOff x="9693275" y="571500"/>
              <a:chExt cx="482600" cy="609600"/>
            </a:xfrm>
            <a:solidFill>
              <a:srgbClr val="214794"/>
            </a:solidFill>
          </p:grpSpPr>
          <p:sp>
            <p:nvSpPr>
              <p:cNvPr id="271" name="Freeform 16"/>
              <p:cNvSpPr>
                <a:spLocks/>
              </p:cNvSpPr>
              <p:nvPr/>
            </p:nvSpPr>
            <p:spPr bwMode="auto">
              <a:xfrm>
                <a:off x="9794875" y="673100"/>
                <a:ext cx="277813" cy="225425"/>
              </a:xfrm>
              <a:custGeom>
                <a:avLst/>
                <a:gdLst>
                  <a:gd name="T0" fmla="*/ 298 w 366"/>
                  <a:gd name="T1" fmla="*/ 201 h 297"/>
                  <a:gd name="T2" fmla="*/ 297 w 366"/>
                  <a:gd name="T3" fmla="*/ 206 h 297"/>
                  <a:gd name="T4" fmla="*/ 296 w 366"/>
                  <a:gd name="T5" fmla="*/ 213 h 297"/>
                  <a:gd name="T6" fmla="*/ 295 w 366"/>
                  <a:gd name="T7" fmla="*/ 217 h 297"/>
                  <a:gd name="T8" fmla="*/ 292 w 366"/>
                  <a:gd name="T9" fmla="*/ 224 h 297"/>
                  <a:gd name="T10" fmla="*/ 291 w 366"/>
                  <a:gd name="T11" fmla="*/ 227 h 297"/>
                  <a:gd name="T12" fmla="*/ 327 w 366"/>
                  <a:gd name="T13" fmla="*/ 297 h 297"/>
                  <a:gd name="T14" fmla="*/ 366 w 366"/>
                  <a:gd name="T15" fmla="*/ 184 h 297"/>
                  <a:gd name="T16" fmla="*/ 183 w 366"/>
                  <a:gd name="T17" fmla="*/ 0 h 297"/>
                  <a:gd name="T18" fmla="*/ 0 w 366"/>
                  <a:gd name="T19" fmla="*/ 184 h 297"/>
                  <a:gd name="T20" fmla="*/ 39 w 366"/>
                  <a:gd name="T21" fmla="*/ 297 h 297"/>
                  <a:gd name="T22" fmla="*/ 75 w 366"/>
                  <a:gd name="T23" fmla="*/ 227 h 297"/>
                  <a:gd name="T24" fmla="*/ 74 w 366"/>
                  <a:gd name="T25" fmla="*/ 224 h 297"/>
                  <a:gd name="T26" fmla="*/ 71 w 366"/>
                  <a:gd name="T27" fmla="*/ 217 h 297"/>
                  <a:gd name="T28" fmla="*/ 70 w 366"/>
                  <a:gd name="T29" fmla="*/ 213 h 297"/>
                  <a:gd name="T30" fmla="*/ 69 w 366"/>
                  <a:gd name="T31" fmla="*/ 206 h 297"/>
                  <a:gd name="T32" fmla="*/ 68 w 366"/>
                  <a:gd name="T33" fmla="*/ 200 h 297"/>
                  <a:gd name="T34" fmla="*/ 67 w 366"/>
                  <a:gd name="T35" fmla="*/ 195 h 297"/>
                  <a:gd name="T36" fmla="*/ 66 w 366"/>
                  <a:gd name="T37" fmla="*/ 184 h 297"/>
                  <a:gd name="T38" fmla="*/ 67 w 366"/>
                  <a:gd name="T39" fmla="*/ 170 h 297"/>
                  <a:gd name="T40" fmla="*/ 72 w 366"/>
                  <a:gd name="T41" fmla="*/ 149 h 297"/>
                  <a:gd name="T42" fmla="*/ 183 w 366"/>
                  <a:gd name="T43" fmla="*/ 67 h 297"/>
                  <a:gd name="T44" fmla="*/ 294 w 366"/>
                  <a:gd name="T45" fmla="*/ 149 h 297"/>
                  <a:gd name="T46" fmla="*/ 297 w 366"/>
                  <a:gd name="T47" fmla="*/ 160 h 297"/>
                  <a:gd name="T48" fmla="*/ 300 w 366"/>
                  <a:gd name="T49" fmla="*/ 184 h 297"/>
                  <a:gd name="T50" fmla="*/ 299 w 366"/>
                  <a:gd name="T51" fmla="*/ 195 h 297"/>
                  <a:gd name="T52" fmla="*/ 298 w 366"/>
                  <a:gd name="T53" fmla="*/ 20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297">
                    <a:moveTo>
                      <a:pt x="298" y="201"/>
                    </a:moveTo>
                    <a:cubicBezTo>
                      <a:pt x="298" y="202"/>
                      <a:pt x="298" y="204"/>
                      <a:pt x="297" y="206"/>
                    </a:cubicBezTo>
                    <a:cubicBezTo>
                      <a:pt x="297" y="208"/>
                      <a:pt x="296" y="211"/>
                      <a:pt x="296" y="213"/>
                    </a:cubicBezTo>
                    <a:cubicBezTo>
                      <a:pt x="295" y="214"/>
                      <a:pt x="295" y="216"/>
                      <a:pt x="295" y="217"/>
                    </a:cubicBezTo>
                    <a:cubicBezTo>
                      <a:pt x="294" y="219"/>
                      <a:pt x="293" y="222"/>
                      <a:pt x="292" y="224"/>
                    </a:cubicBezTo>
                    <a:cubicBezTo>
                      <a:pt x="292" y="225"/>
                      <a:pt x="292" y="226"/>
                      <a:pt x="291" y="227"/>
                    </a:cubicBezTo>
                    <a:lnTo>
                      <a:pt x="327" y="297"/>
                    </a:lnTo>
                    <a:cubicBezTo>
                      <a:pt x="351" y="266"/>
                      <a:pt x="366" y="227"/>
                      <a:pt x="366" y="184"/>
                    </a:cubicBezTo>
                    <a:cubicBezTo>
                      <a:pt x="366" y="83"/>
                      <a:pt x="284" y="0"/>
                      <a:pt x="183" y="0"/>
                    </a:cubicBezTo>
                    <a:cubicBezTo>
                      <a:pt x="82" y="0"/>
                      <a:pt x="0" y="83"/>
                      <a:pt x="0" y="184"/>
                    </a:cubicBezTo>
                    <a:cubicBezTo>
                      <a:pt x="0" y="227"/>
                      <a:pt x="15" y="266"/>
                      <a:pt x="39" y="297"/>
                    </a:cubicBezTo>
                    <a:lnTo>
                      <a:pt x="75" y="227"/>
                    </a:lnTo>
                    <a:cubicBezTo>
                      <a:pt x="74" y="226"/>
                      <a:pt x="74" y="225"/>
                      <a:pt x="74" y="224"/>
                    </a:cubicBezTo>
                    <a:cubicBezTo>
                      <a:pt x="73" y="222"/>
                      <a:pt x="72" y="219"/>
                      <a:pt x="71" y="217"/>
                    </a:cubicBezTo>
                    <a:cubicBezTo>
                      <a:pt x="71" y="216"/>
                      <a:pt x="71" y="214"/>
                      <a:pt x="70" y="213"/>
                    </a:cubicBezTo>
                    <a:cubicBezTo>
                      <a:pt x="70" y="211"/>
                      <a:pt x="69" y="208"/>
                      <a:pt x="69" y="206"/>
                    </a:cubicBezTo>
                    <a:cubicBezTo>
                      <a:pt x="68" y="204"/>
                      <a:pt x="68" y="202"/>
                      <a:pt x="68" y="200"/>
                    </a:cubicBezTo>
                    <a:cubicBezTo>
                      <a:pt x="67" y="199"/>
                      <a:pt x="67" y="197"/>
                      <a:pt x="67" y="195"/>
                    </a:cubicBezTo>
                    <a:cubicBezTo>
                      <a:pt x="67" y="191"/>
                      <a:pt x="66" y="187"/>
                      <a:pt x="66" y="184"/>
                    </a:cubicBezTo>
                    <a:cubicBezTo>
                      <a:pt x="66" y="179"/>
                      <a:pt x="67" y="175"/>
                      <a:pt x="67" y="170"/>
                    </a:cubicBezTo>
                    <a:cubicBezTo>
                      <a:pt x="68" y="163"/>
                      <a:pt x="69" y="156"/>
                      <a:pt x="72" y="149"/>
                    </a:cubicBezTo>
                    <a:cubicBezTo>
                      <a:pt x="86" y="101"/>
                      <a:pt x="131" y="67"/>
                      <a:pt x="183" y="67"/>
                    </a:cubicBezTo>
                    <a:cubicBezTo>
                      <a:pt x="235" y="67"/>
                      <a:pt x="280" y="101"/>
                      <a:pt x="294" y="149"/>
                    </a:cubicBezTo>
                    <a:cubicBezTo>
                      <a:pt x="296" y="153"/>
                      <a:pt x="297" y="156"/>
                      <a:pt x="297" y="160"/>
                    </a:cubicBezTo>
                    <a:cubicBezTo>
                      <a:pt x="299" y="168"/>
                      <a:pt x="300" y="176"/>
                      <a:pt x="300" y="184"/>
                    </a:cubicBezTo>
                    <a:cubicBezTo>
                      <a:pt x="300" y="187"/>
                      <a:pt x="299" y="191"/>
                      <a:pt x="299" y="195"/>
                    </a:cubicBezTo>
                    <a:cubicBezTo>
                      <a:pt x="299" y="197"/>
                      <a:pt x="299" y="199"/>
                      <a:pt x="298" y="201"/>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72" name="Freeform 17"/>
              <p:cNvSpPr>
                <a:spLocks/>
              </p:cNvSpPr>
              <p:nvPr/>
            </p:nvSpPr>
            <p:spPr bwMode="auto">
              <a:xfrm>
                <a:off x="9693275" y="571500"/>
                <a:ext cx="482600" cy="423863"/>
              </a:xfrm>
              <a:custGeom>
                <a:avLst/>
                <a:gdLst>
                  <a:gd name="T0" fmla="*/ 110 w 634"/>
                  <a:gd name="T1" fmla="*/ 556 h 556"/>
                  <a:gd name="T2" fmla="*/ 141 w 634"/>
                  <a:gd name="T3" fmla="*/ 494 h 556"/>
                  <a:gd name="T4" fmla="*/ 67 w 634"/>
                  <a:gd name="T5" fmla="*/ 317 h 556"/>
                  <a:gd name="T6" fmla="*/ 317 w 634"/>
                  <a:gd name="T7" fmla="*/ 67 h 556"/>
                  <a:gd name="T8" fmla="*/ 567 w 634"/>
                  <a:gd name="T9" fmla="*/ 317 h 556"/>
                  <a:gd name="T10" fmla="*/ 493 w 634"/>
                  <a:gd name="T11" fmla="*/ 494 h 556"/>
                  <a:gd name="T12" fmla="*/ 524 w 634"/>
                  <a:gd name="T13" fmla="*/ 556 h 556"/>
                  <a:gd name="T14" fmla="*/ 634 w 634"/>
                  <a:gd name="T15" fmla="*/ 317 h 556"/>
                  <a:gd name="T16" fmla="*/ 317 w 634"/>
                  <a:gd name="T17" fmla="*/ 0 h 556"/>
                  <a:gd name="T18" fmla="*/ 0 w 634"/>
                  <a:gd name="T19" fmla="*/ 317 h 556"/>
                  <a:gd name="T20" fmla="*/ 110 w 634"/>
                  <a:gd name="T21"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4" h="556">
                    <a:moveTo>
                      <a:pt x="110" y="556"/>
                    </a:moveTo>
                    <a:lnTo>
                      <a:pt x="141" y="494"/>
                    </a:lnTo>
                    <a:cubicBezTo>
                      <a:pt x="95" y="449"/>
                      <a:pt x="67" y="386"/>
                      <a:pt x="67" y="317"/>
                    </a:cubicBezTo>
                    <a:cubicBezTo>
                      <a:pt x="67" y="179"/>
                      <a:pt x="179" y="67"/>
                      <a:pt x="317" y="67"/>
                    </a:cubicBezTo>
                    <a:cubicBezTo>
                      <a:pt x="455" y="67"/>
                      <a:pt x="567" y="179"/>
                      <a:pt x="567" y="317"/>
                    </a:cubicBezTo>
                    <a:cubicBezTo>
                      <a:pt x="567" y="386"/>
                      <a:pt x="539" y="449"/>
                      <a:pt x="493" y="494"/>
                    </a:cubicBezTo>
                    <a:lnTo>
                      <a:pt x="524" y="556"/>
                    </a:lnTo>
                    <a:cubicBezTo>
                      <a:pt x="591" y="498"/>
                      <a:pt x="634" y="412"/>
                      <a:pt x="634" y="317"/>
                    </a:cubicBezTo>
                    <a:cubicBezTo>
                      <a:pt x="634" y="142"/>
                      <a:pt x="492" y="0"/>
                      <a:pt x="317" y="0"/>
                    </a:cubicBezTo>
                    <a:cubicBezTo>
                      <a:pt x="142" y="0"/>
                      <a:pt x="0" y="142"/>
                      <a:pt x="0" y="317"/>
                    </a:cubicBezTo>
                    <a:cubicBezTo>
                      <a:pt x="0" y="412"/>
                      <a:pt x="43" y="498"/>
                      <a:pt x="110" y="556"/>
                    </a:cubicBez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73" name="Freeform 18"/>
              <p:cNvSpPr>
                <a:spLocks noEditPoints="1"/>
              </p:cNvSpPr>
              <p:nvPr/>
            </p:nvSpPr>
            <p:spPr bwMode="auto">
              <a:xfrm>
                <a:off x="9752013" y="774700"/>
                <a:ext cx="363538" cy="406400"/>
              </a:xfrm>
              <a:custGeom>
                <a:avLst/>
                <a:gdLst>
                  <a:gd name="T0" fmla="*/ 125 w 476"/>
                  <a:gd name="T1" fmla="*/ 400 h 533"/>
                  <a:gd name="T2" fmla="*/ 150 w 476"/>
                  <a:gd name="T3" fmla="*/ 350 h 533"/>
                  <a:gd name="T4" fmla="*/ 326 w 476"/>
                  <a:gd name="T5" fmla="*/ 350 h 533"/>
                  <a:gd name="T6" fmla="*/ 351 w 476"/>
                  <a:gd name="T7" fmla="*/ 400 h 533"/>
                  <a:gd name="T8" fmla="*/ 125 w 476"/>
                  <a:gd name="T9" fmla="*/ 400 h 533"/>
                  <a:gd name="T10" fmla="*/ 238 w 476"/>
                  <a:gd name="T11" fmla="*/ 174 h 533"/>
                  <a:gd name="T12" fmla="*/ 292 w 476"/>
                  <a:gd name="T13" fmla="*/ 283 h 533"/>
                  <a:gd name="T14" fmla="*/ 184 w 476"/>
                  <a:gd name="T15" fmla="*/ 283 h 533"/>
                  <a:gd name="T16" fmla="*/ 238 w 476"/>
                  <a:gd name="T17" fmla="*/ 174 h 533"/>
                  <a:gd name="T18" fmla="*/ 270 w 476"/>
                  <a:gd name="T19" fmla="*/ 88 h 533"/>
                  <a:gd name="T20" fmla="*/ 288 w 476"/>
                  <a:gd name="T21" fmla="*/ 50 h 533"/>
                  <a:gd name="T22" fmla="*/ 238 w 476"/>
                  <a:gd name="T23" fmla="*/ 0 h 533"/>
                  <a:gd name="T24" fmla="*/ 188 w 476"/>
                  <a:gd name="T25" fmla="*/ 50 h 533"/>
                  <a:gd name="T26" fmla="*/ 206 w 476"/>
                  <a:gd name="T27" fmla="*/ 88 h 533"/>
                  <a:gd name="T28" fmla="*/ 8 w 476"/>
                  <a:gd name="T29" fmla="*/ 485 h 533"/>
                  <a:gd name="T30" fmla="*/ 23 w 476"/>
                  <a:gd name="T31" fmla="*/ 529 h 533"/>
                  <a:gd name="T32" fmla="*/ 30 w 476"/>
                  <a:gd name="T33" fmla="*/ 532 h 533"/>
                  <a:gd name="T34" fmla="*/ 32 w 476"/>
                  <a:gd name="T35" fmla="*/ 532 h 533"/>
                  <a:gd name="T36" fmla="*/ 37 w 476"/>
                  <a:gd name="T37" fmla="*/ 533 h 533"/>
                  <a:gd name="T38" fmla="*/ 39 w 476"/>
                  <a:gd name="T39" fmla="*/ 533 h 533"/>
                  <a:gd name="T40" fmla="*/ 46 w 476"/>
                  <a:gd name="T41" fmla="*/ 532 h 533"/>
                  <a:gd name="T42" fmla="*/ 48 w 476"/>
                  <a:gd name="T43" fmla="*/ 531 h 533"/>
                  <a:gd name="T44" fmla="*/ 55 w 476"/>
                  <a:gd name="T45" fmla="*/ 528 h 533"/>
                  <a:gd name="T46" fmla="*/ 56 w 476"/>
                  <a:gd name="T47" fmla="*/ 527 h 533"/>
                  <a:gd name="T48" fmla="*/ 61 w 476"/>
                  <a:gd name="T49" fmla="*/ 523 h 533"/>
                  <a:gd name="T50" fmla="*/ 63 w 476"/>
                  <a:gd name="T51" fmla="*/ 522 h 533"/>
                  <a:gd name="T52" fmla="*/ 68 w 476"/>
                  <a:gd name="T53" fmla="*/ 515 h 533"/>
                  <a:gd name="T54" fmla="*/ 92 w 476"/>
                  <a:gd name="T55" fmla="*/ 466 h 533"/>
                  <a:gd name="T56" fmla="*/ 384 w 476"/>
                  <a:gd name="T57" fmla="*/ 466 h 533"/>
                  <a:gd name="T58" fmla="*/ 408 w 476"/>
                  <a:gd name="T59" fmla="*/ 515 h 533"/>
                  <a:gd name="T60" fmla="*/ 438 w 476"/>
                  <a:gd name="T61" fmla="*/ 533 h 533"/>
                  <a:gd name="T62" fmla="*/ 453 w 476"/>
                  <a:gd name="T63" fmla="*/ 529 h 533"/>
                  <a:gd name="T64" fmla="*/ 468 w 476"/>
                  <a:gd name="T65" fmla="*/ 485 h 533"/>
                  <a:gd name="T66" fmla="*/ 270 w 476"/>
                  <a:gd name="T67" fmla="*/ 88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6" h="533">
                    <a:moveTo>
                      <a:pt x="125" y="400"/>
                    </a:moveTo>
                    <a:lnTo>
                      <a:pt x="150" y="350"/>
                    </a:lnTo>
                    <a:lnTo>
                      <a:pt x="326" y="350"/>
                    </a:lnTo>
                    <a:lnTo>
                      <a:pt x="351" y="400"/>
                    </a:lnTo>
                    <a:lnTo>
                      <a:pt x="125" y="400"/>
                    </a:lnTo>
                    <a:close/>
                    <a:moveTo>
                      <a:pt x="238" y="174"/>
                    </a:moveTo>
                    <a:lnTo>
                      <a:pt x="292" y="283"/>
                    </a:lnTo>
                    <a:lnTo>
                      <a:pt x="184" y="283"/>
                    </a:lnTo>
                    <a:lnTo>
                      <a:pt x="238" y="174"/>
                    </a:lnTo>
                    <a:close/>
                    <a:moveTo>
                      <a:pt x="270" y="88"/>
                    </a:moveTo>
                    <a:cubicBezTo>
                      <a:pt x="281" y="79"/>
                      <a:pt x="288" y="65"/>
                      <a:pt x="288" y="50"/>
                    </a:cubicBezTo>
                    <a:cubicBezTo>
                      <a:pt x="288" y="22"/>
                      <a:pt x="266" y="0"/>
                      <a:pt x="238" y="0"/>
                    </a:cubicBezTo>
                    <a:cubicBezTo>
                      <a:pt x="210" y="0"/>
                      <a:pt x="188" y="22"/>
                      <a:pt x="188" y="50"/>
                    </a:cubicBezTo>
                    <a:cubicBezTo>
                      <a:pt x="188" y="65"/>
                      <a:pt x="195" y="79"/>
                      <a:pt x="206" y="88"/>
                    </a:cubicBezTo>
                    <a:lnTo>
                      <a:pt x="8" y="485"/>
                    </a:lnTo>
                    <a:cubicBezTo>
                      <a:pt x="0" y="501"/>
                      <a:pt x="7" y="521"/>
                      <a:pt x="23" y="529"/>
                    </a:cubicBezTo>
                    <a:cubicBezTo>
                      <a:pt x="25" y="531"/>
                      <a:pt x="28" y="531"/>
                      <a:pt x="30" y="532"/>
                    </a:cubicBezTo>
                    <a:cubicBezTo>
                      <a:pt x="31" y="532"/>
                      <a:pt x="32" y="532"/>
                      <a:pt x="32" y="532"/>
                    </a:cubicBezTo>
                    <a:cubicBezTo>
                      <a:pt x="34" y="533"/>
                      <a:pt x="35" y="533"/>
                      <a:pt x="37" y="533"/>
                    </a:cubicBezTo>
                    <a:cubicBezTo>
                      <a:pt x="38" y="533"/>
                      <a:pt x="39" y="533"/>
                      <a:pt x="39" y="533"/>
                    </a:cubicBezTo>
                    <a:cubicBezTo>
                      <a:pt x="41" y="533"/>
                      <a:pt x="44" y="532"/>
                      <a:pt x="46" y="532"/>
                    </a:cubicBezTo>
                    <a:cubicBezTo>
                      <a:pt x="46" y="532"/>
                      <a:pt x="47" y="532"/>
                      <a:pt x="48" y="531"/>
                    </a:cubicBezTo>
                    <a:cubicBezTo>
                      <a:pt x="50" y="531"/>
                      <a:pt x="53" y="530"/>
                      <a:pt x="55" y="528"/>
                    </a:cubicBezTo>
                    <a:cubicBezTo>
                      <a:pt x="55" y="528"/>
                      <a:pt x="56" y="528"/>
                      <a:pt x="56" y="527"/>
                    </a:cubicBezTo>
                    <a:cubicBezTo>
                      <a:pt x="58" y="526"/>
                      <a:pt x="60" y="525"/>
                      <a:pt x="61" y="523"/>
                    </a:cubicBezTo>
                    <a:cubicBezTo>
                      <a:pt x="62" y="523"/>
                      <a:pt x="62" y="522"/>
                      <a:pt x="63" y="522"/>
                    </a:cubicBezTo>
                    <a:cubicBezTo>
                      <a:pt x="65" y="519"/>
                      <a:pt x="67" y="517"/>
                      <a:pt x="68" y="515"/>
                    </a:cubicBezTo>
                    <a:lnTo>
                      <a:pt x="92" y="466"/>
                    </a:lnTo>
                    <a:lnTo>
                      <a:pt x="384" y="466"/>
                    </a:lnTo>
                    <a:lnTo>
                      <a:pt x="408" y="515"/>
                    </a:lnTo>
                    <a:cubicBezTo>
                      <a:pt x="414" y="526"/>
                      <a:pt x="426" y="533"/>
                      <a:pt x="438" y="533"/>
                    </a:cubicBezTo>
                    <a:cubicBezTo>
                      <a:pt x="443" y="533"/>
                      <a:pt x="448" y="532"/>
                      <a:pt x="453" y="529"/>
                    </a:cubicBezTo>
                    <a:cubicBezTo>
                      <a:pt x="469" y="521"/>
                      <a:pt x="476" y="501"/>
                      <a:pt x="468" y="485"/>
                    </a:cubicBezTo>
                    <a:lnTo>
                      <a:pt x="270" y="88"/>
                    </a:lnTo>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IN" dirty="0">
                  <a:latin typeface="+mn-lt"/>
                </a:endParaRPr>
              </a:p>
            </p:txBody>
          </p:sp>
        </p:grpSp>
        <p:grpSp>
          <p:nvGrpSpPr>
            <p:cNvPr id="246" name="Group 245"/>
            <p:cNvGrpSpPr/>
            <p:nvPr/>
          </p:nvGrpSpPr>
          <p:grpSpPr>
            <a:xfrm>
              <a:off x="338673" y="2196941"/>
              <a:ext cx="157779" cy="163356"/>
              <a:chOff x="4846631" y="863202"/>
              <a:chExt cx="2844030" cy="3789056"/>
            </a:xfrm>
            <a:solidFill>
              <a:srgbClr val="214794"/>
            </a:solidFill>
          </p:grpSpPr>
          <p:sp>
            <p:nvSpPr>
              <p:cNvPr id="261" name="Rectangle 260"/>
              <p:cNvSpPr/>
              <p:nvPr/>
            </p:nvSpPr>
            <p:spPr>
              <a:xfrm>
                <a:off x="5114001" y="86824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2" name="Rectangle 261"/>
              <p:cNvSpPr/>
              <p:nvPr/>
            </p:nvSpPr>
            <p:spPr>
              <a:xfrm>
                <a:off x="5262997" y="86742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3" name="Rectangle 262"/>
              <p:cNvSpPr/>
              <p:nvPr/>
            </p:nvSpPr>
            <p:spPr>
              <a:xfrm>
                <a:off x="5416212" y="86742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4" name="Rectangle 263"/>
              <p:cNvSpPr/>
              <p:nvPr/>
            </p:nvSpPr>
            <p:spPr>
              <a:xfrm>
                <a:off x="5565208" y="866605"/>
                <a:ext cx="81715" cy="68097"/>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5" name="Rectangle 11"/>
              <p:cNvSpPr/>
              <p:nvPr/>
            </p:nvSpPr>
            <p:spPr>
              <a:xfrm>
                <a:off x="4922516" y="864021"/>
                <a:ext cx="269794" cy="678391"/>
              </a:xfrm>
              <a:custGeom>
                <a:avLst/>
                <a:gdLst/>
                <a:ahLst/>
                <a:cxnLst/>
                <a:rect l="l" t="t" r="r" b="b"/>
                <a:pathLst>
                  <a:path w="269794" h="678391">
                    <a:moveTo>
                      <a:pt x="0" y="0"/>
                    </a:moveTo>
                    <a:lnTo>
                      <a:pt x="82530" y="0"/>
                    </a:lnTo>
                    <a:lnTo>
                      <a:pt x="82530" y="155804"/>
                    </a:lnTo>
                    <a:lnTo>
                      <a:pt x="191484" y="155804"/>
                    </a:lnTo>
                    <a:lnTo>
                      <a:pt x="191484" y="457073"/>
                    </a:lnTo>
                    <a:lnTo>
                      <a:pt x="269794" y="457073"/>
                    </a:lnTo>
                    <a:lnTo>
                      <a:pt x="269794" y="678391"/>
                    </a:lnTo>
                    <a:lnTo>
                      <a:pt x="815" y="678391"/>
                    </a:lnTo>
                    <a:lnTo>
                      <a:pt x="815" y="651152"/>
                    </a:lnTo>
                    <a:lnTo>
                      <a:pt x="0" y="651152"/>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6" name="Rectangle 265"/>
              <p:cNvSpPr/>
              <p:nvPr/>
            </p:nvSpPr>
            <p:spPr>
              <a:xfrm>
                <a:off x="5190681" y="1019825"/>
                <a:ext cx="379562" cy="219552"/>
              </a:xfrm>
              <a:prstGeom prst="rect">
                <a:avLst/>
              </a:pr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7" name="Rectangle 11"/>
              <p:cNvSpPr/>
              <p:nvPr/>
            </p:nvSpPr>
            <p:spPr>
              <a:xfrm flipH="1">
                <a:off x="5568611" y="863202"/>
                <a:ext cx="269794" cy="678391"/>
              </a:xfrm>
              <a:custGeom>
                <a:avLst/>
                <a:gdLst/>
                <a:ahLst/>
                <a:cxnLst/>
                <a:rect l="l" t="t" r="r" b="b"/>
                <a:pathLst>
                  <a:path w="269794" h="678391">
                    <a:moveTo>
                      <a:pt x="0" y="0"/>
                    </a:moveTo>
                    <a:lnTo>
                      <a:pt x="82530" y="0"/>
                    </a:lnTo>
                    <a:lnTo>
                      <a:pt x="82530" y="155804"/>
                    </a:lnTo>
                    <a:lnTo>
                      <a:pt x="191484" y="155804"/>
                    </a:lnTo>
                    <a:lnTo>
                      <a:pt x="191484" y="457073"/>
                    </a:lnTo>
                    <a:lnTo>
                      <a:pt x="269794" y="457073"/>
                    </a:lnTo>
                    <a:lnTo>
                      <a:pt x="269794" y="678391"/>
                    </a:lnTo>
                    <a:lnTo>
                      <a:pt x="815" y="678391"/>
                    </a:lnTo>
                    <a:lnTo>
                      <a:pt x="815" y="651152"/>
                    </a:lnTo>
                    <a:lnTo>
                      <a:pt x="0" y="651152"/>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8" name="Rectangle 15"/>
              <p:cNvSpPr/>
              <p:nvPr/>
            </p:nvSpPr>
            <p:spPr>
              <a:xfrm>
                <a:off x="5264771" y="1223298"/>
                <a:ext cx="230567" cy="571369"/>
              </a:xfrm>
              <a:custGeom>
                <a:avLst/>
                <a:gdLst>
                  <a:gd name="connsiteX0" fmla="*/ 0 w 230567"/>
                  <a:gd name="connsiteY0" fmla="*/ 0 h 520001"/>
                  <a:gd name="connsiteX1" fmla="*/ 230567 w 230567"/>
                  <a:gd name="connsiteY1" fmla="*/ 0 h 520001"/>
                  <a:gd name="connsiteX2" fmla="*/ 230567 w 230567"/>
                  <a:gd name="connsiteY2" fmla="*/ 520001 h 520001"/>
                  <a:gd name="connsiteX3" fmla="*/ 0 w 230567"/>
                  <a:gd name="connsiteY3" fmla="*/ 520001 h 520001"/>
                  <a:gd name="connsiteX4" fmla="*/ 0 w 230567"/>
                  <a:gd name="connsiteY4" fmla="*/ 0 h 520001"/>
                  <a:gd name="connsiteX0" fmla="*/ 0 w 230567"/>
                  <a:gd name="connsiteY0" fmla="*/ 0 h 553867"/>
                  <a:gd name="connsiteX1" fmla="*/ 230567 w 230567"/>
                  <a:gd name="connsiteY1" fmla="*/ 0 h 553867"/>
                  <a:gd name="connsiteX2" fmla="*/ 230567 w 230567"/>
                  <a:gd name="connsiteY2" fmla="*/ 520001 h 553867"/>
                  <a:gd name="connsiteX3" fmla="*/ 0 w 230567"/>
                  <a:gd name="connsiteY3" fmla="*/ 520001 h 553867"/>
                  <a:gd name="connsiteX4" fmla="*/ 0 w 230567"/>
                  <a:gd name="connsiteY4" fmla="*/ 0 h 553867"/>
                  <a:gd name="connsiteX0" fmla="*/ 0 w 230567"/>
                  <a:gd name="connsiteY0" fmla="*/ 0 h 571369"/>
                  <a:gd name="connsiteX1" fmla="*/ 230567 w 230567"/>
                  <a:gd name="connsiteY1" fmla="*/ 0 h 571369"/>
                  <a:gd name="connsiteX2" fmla="*/ 230567 w 230567"/>
                  <a:gd name="connsiteY2" fmla="*/ 520001 h 571369"/>
                  <a:gd name="connsiteX3" fmla="*/ 0 w 230567"/>
                  <a:gd name="connsiteY3" fmla="*/ 520001 h 571369"/>
                  <a:gd name="connsiteX4" fmla="*/ 0 w 230567"/>
                  <a:gd name="connsiteY4" fmla="*/ 0 h 57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67" h="571369">
                    <a:moveTo>
                      <a:pt x="0" y="0"/>
                    </a:moveTo>
                    <a:lnTo>
                      <a:pt x="230567" y="0"/>
                    </a:lnTo>
                    <a:lnTo>
                      <a:pt x="230567" y="520001"/>
                    </a:lnTo>
                    <a:cubicBezTo>
                      <a:pt x="156886" y="580326"/>
                      <a:pt x="102256" y="596201"/>
                      <a:pt x="0" y="520001"/>
                    </a:cubicBezTo>
                    <a:lnTo>
                      <a:pt x="0" y="0"/>
                    </a:ln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sp>
            <p:nvSpPr>
              <p:cNvPr id="269" name="Round Same Side Corner Rectangle 19"/>
              <p:cNvSpPr/>
              <p:nvPr/>
            </p:nvSpPr>
            <p:spPr>
              <a:xfrm rot="10800000">
                <a:off x="4846631" y="1661174"/>
                <a:ext cx="1068393" cy="1170924"/>
              </a:xfrm>
              <a:custGeom>
                <a:avLst/>
                <a:gdLst>
                  <a:gd name="connsiteX0" fmla="*/ 1067244 w 1067244"/>
                  <a:gd name="connsiteY0" fmla="*/ 1170924 h 1170924"/>
                  <a:gd name="connsiteX1" fmla="*/ 847114 w 1067244"/>
                  <a:gd name="connsiteY1" fmla="*/ 1170924 h 1170924"/>
                  <a:gd name="connsiteX2" fmla="*/ 816924 w 1067244"/>
                  <a:gd name="connsiteY2" fmla="*/ 1115303 h 1170924"/>
                  <a:gd name="connsiteX3" fmla="*/ 528637 w 1067244"/>
                  <a:gd name="connsiteY3" fmla="*/ 962022 h 1170924"/>
                  <a:gd name="connsiteX4" fmla="*/ 240349 w 1067244"/>
                  <a:gd name="connsiteY4" fmla="*/ 1115303 h 1170924"/>
                  <a:gd name="connsiteX5" fmla="*/ 210159 w 1067244"/>
                  <a:gd name="connsiteY5" fmla="*/ 1170924 h 1170924"/>
                  <a:gd name="connsiteX6" fmla="*/ 0 w 1067244"/>
                  <a:gd name="connsiteY6" fmla="*/ 1170924 h 1170924"/>
                  <a:gd name="connsiteX7" fmla="*/ 4200 w 1067244"/>
                  <a:gd name="connsiteY7" fmla="*/ 577849 h 1170924"/>
                  <a:gd name="connsiteX8" fmla="*/ 229046 w 1067244"/>
                  <a:gd name="connsiteY8" fmla="*/ 52799 h 1170924"/>
                  <a:gd name="connsiteX9" fmla="*/ 308701 w 1067244"/>
                  <a:gd name="connsiteY9" fmla="*/ 0 h 1170924"/>
                  <a:gd name="connsiteX10" fmla="*/ 751753 w 1067244"/>
                  <a:gd name="connsiteY10" fmla="*/ 0 h 1170924"/>
                  <a:gd name="connsiteX11" fmla="*/ 812882 w 1067244"/>
                  <a:gd name="connsiteY11" fmla="*/ 25321 h 1170924"/>
                  <a:gd name="connsiteX12" fmla="*/ 817217 w 1067244"/>
                  <a:gd name="connsiteY12" fmla="*/ 31751 h 1170924"/>
                  <a:gd name="connsiteX13" fmla="*/ 818783 w 1067244"/>
                  <a:gd name="connsiteY13" fmla="*/ 31751 h 1170924"/>
                  <a:gd name="connsiteX14" fmla="*/ 823068 w 1067244"/>
                  <a:gd name="connsiteY14" fmla="*/ 40429 h 1170924"/>
                  <a:gd name="connsiteX15" fmla="*/ 831409 w 1067244"/>
                  <a:gd name="connsiteY15" fmla="*/ 52799 h 1170924"/>
                  <a:gd name="connsiteX16" fmla="*/ 832952 w 1067244"/>
                  <a:gd name="connsiteY16" fmla="*/ 60447 h 1170924"/>
                  <a:gd name="connsiteX17" fmla="*/ 1061230 w 1067244"/>
                  <a:gd name="connsiteY17" fmla="*/ 577849 h 1170924"/>
                  <a:gd name="connsiteX18" fmla="*/ 1067244 w 1067244"/>
                  <a:gd name="connsiteY18" fmla="*/ 577849 h 1170924"/>
                  <a:gd name="connsiteX19" fmla="*/ 1067244 w 1067244"/>
                  <a:gd name="connsiteY19" fmla="*/ 1170924 h 1170924"/>
                  <a:gd name="connsiteX0" fmla="*/ 1067244 w 1067244"/>
                  <a:gd name="connsiteY0" fmla="*/ 1170924 h 1170924"/>
                  <a:gd name="connsiteX1" fmla="*/ 847114 w 1067244"/>
                  <a:gd name="connsiteY1" fmla="*/ 1170924 h 1170924"/>
                  <a:gd name="connsiteX2" fmla="*/ 816924 w 1067244"/>
                  <a:gd name="connsiteY2" fmla="*/ 1115303 h 1170924"/>
                  <a:gd name="connsiteX3" fmla="*/ 528637 w 1067244"/>
                  <a:gd name="connsiteY3" fmla="*/ 962022 h 1170924"/>
                  <a:gd name="connsiteX4" fmla="*/ 240349 w 1067244"/>
                  <a:gd name="connsiteY4" fmla="*/ 1115303 h 1170924"/>
                  <a:gd name="connsiteX5" fmla="*/ 210159 w 1067244"/>
                  <a:gd name="connsiteY5" fmla="*/ 1170924 h 1170924"/>
                  <a:gd name="connsiteX6" fmla="*/ 0 w 1067244"/>
                  <a:gd name="connsiteY6" fmla="*/ 1170924 h 1170924"/>
                  <a:gd name="connsiteX7" fmla="*/ 4200 w 1067244"/>
                  <a:gd name="connsiteY7" fmla="*/ 577849 h 1170924"/>
                  <a:gd name="connsiteX8" fmla="*/ 229046 w 1067244"/>
                  <a:gd name="connsiteY8" fmla="*/ 52799 h 1170924"/>
                  <a:gd name="connsiteX9" fmla="*/ 308701 w 1067244"/>
                  <a:gd name="connsiteY9" fmla="*/ 0 h 1170924"/>
                  <a:gd name="connsiteX10" fmla="*/ 751753 w 1067244"/>
                  <a:gd name="connsiteY10" fmla="*/ 0 h 1170924"/>
                  <a:gd name="connsiteX11" fmla="*/ 812882 w 1067244"/>
                  <a:gd name="connsiteY11" fmla="*/ 25321 h 1170924"/>
                  <a:gd name="connsiteX12" fmla="*/ 817217 w 1067244"/>
                  <a:gd name="connsiteY12" fmla="*/ 31751 h 1170924"/>
                  <a:gd name="connsiteX13" fmla="*/ 818783 w 1067244"/>
                  <a:gd name="connsiteY13" fmla="*/ 31751 h 1170924"/>
                  <a:gd name="connsiteX14" fmla="*/ 823068 w 1067244"/>
                  <a:gd name="connsiteY14" fmla="*/ 40429 h 1170924"/>
                  <a:gd name="connsiteX15" fmla="*/ 831409 w 1067244"/>
                  <a:gd name="connsiteY15" fmla="*/ 52799 h 1170924"/>
                  <a:gd name="connsiteX16" fmla="*/ 832952 w 1067244"/>
                  <a:gd name="connsiteY16" fmla="*/ 60447 h 1170924"/>
                  <a:gd name="connsiteX17" fmla="*/ 1061230 w 1067244"/>
                  <a:gd name="connsiteY17" fmla="*/ 577849 h 1170924"/>
                  <a:gd name="connsiteX18" fmla="*/ 1067244 w 1067244"/>
                  <a:gd name="connsiteY18" fmla="*/ 1170924 h 1170924"/>
                  <a:gd name="connsiteX0" fmla="*/ 1067244 w 1068393"/>
                  <a:gd name="connsiteY0" fmla="*/ 1170924 h 1170924"/>
                  <a:gd name="connsiteX1" fmla="*/ 847114 w 1068393"/>
                  <a:gd name="connsiteY1" fmla="*/ 1170924 h 1170924"/>
                  <a:gd name="connsiteX2" fmla="*/ 816924 w 1068393"/>
                  <a:gd name="connsiteY2" fmla="*/ 1115303 h 1170924"/>
                  <a:gd name="connsiteX3" fmla="*/ 528637 w 1068393"/>
                  <a:gd name="connsiteY3" fmla="*/ 962022 h 1170924"/>
                  <a:gd name="connsiteX4" fmla="*/ 240349 w 1068393"/>
                  <a:gd name="connsiteY4" fmla="*/ 1115303 h 1170924"/>
                  <a:gd name="connsiteX5" fmla="*/ 210159 w 1068393"/>
                  <a:gd name="connsiteY5" fmla="*/ 1170924 h 1170924"/>
                  <a:gd name="connsiteX6" fmla="*/ 0 w 1068393"/>
                  <a:gd name="connsiteY6" fmla="*/ 1170924 h 1170924"/>
                  <a:gd name="connsiteX7" fmla="*/ 4200 w 1068393"/>
                  <a:gd name="connsiteY7" fmla="*/ 577849 h 1170924"/>
                  <a:gd name="connsiteX8" fmla="*/ 229046 w 1068393"/>
                  <a:gd name="connsiteY8" fmla="*/ 52799 h 1170924"/>
                  <a:gd name="connsiteX9" fmla="*/ 308701 w 1068393"/>
                  <a:gd name="connsiteY9" fmla="*/ 0 h 1170924"/>
                  <a:gd name="connsiteX10" fmla="*/ 751753 w 1068393"/>
                  <a:gd name="connsiteY10" fmla="*/ 0 h 1170924"/>
                  <a:gd name="connsiteX11" fmla="*/ 812882 w 1068393"/>
                  <a:gd name="connsiteY11" fmla="*/ 25321 h 1170924"/>
                  <a:gd name="connsiteX12" fmla="*/ 817217 w 1068393"/>
                  <a:gd name="connsiteY12" fmla="*/ 31751 h 1170924"/>
                  <a:gd name="connsiteX13" fmla="*/ 818783 w 1068393"/>
                  <a:gd name="connsiteY13" fmla="*/ 31751 h 1170924"/>
                  <a:gd name="connsiteX14" fmla="*/ 823068 w 1068393"/>
                  <a:gd name="connsiteY14" fmla="*/ 40429 h 1170924"/>
                  <a:gd name="connsiteX15" fmla="*/ 831409 w 1068393"/>
                  <a:gd name="connsiteY15" fmla="*/ 52799 h 1170924"/>
                  <a:gd name="connsiteX16" fmla="*/ 832952 w 1068393"/>
                  <a:gd name="connsiteY16" fmla="*/ 60447 h 1170924"/>
                  <a:gd name="connsiteX17" fmla="*/ 1067879 w 1068393"/>
                  <a:gd name="connsiteY17" fmla="*/ 574524 h 1170924"/>
                  <a:gd name="connsiteX18" fmla="*/ 1067244 w 1068393"/>
                  <a:gd name="connsiteY18" fmla="*/ 1170924 h 1170924"/>
                  <a:gd name="connsiteX0" fmla="*/ 1067244 w 1068393"/>
                  <a:gd name="connsiteY0" fmla="*/ 1170924 h 1170924"/>
                  <a:gd name="connsiteX1" fmla="*/ 847114 w 1068393"/>
                  <a:gd name="connsiteY1" fmla="*/ 1170924 h 1170924"/>
                  <a:gd name="connsiteX2" fmla="*/ 816924 w 1068393"/>
                  <a:gd name="connsiteY2" fmla="*/ 1115303 h 1170924"/>
                  <a:gd name="connsiteX3" fmla="*/ 528637 w 1068393"/>
                  <a:gd name="connsiteY3" fmla="*/ 962022 h 1170924"/>
                  <a:gd name="connsiteX4" fmla="*/ 240349 w 1068393"/>
                  <a:gd name="connsiteY4" fmla="*/ 1115303 h 1170924"/>
                  <a:gd name="connsiteX5" fmla="*/ 210159 w 1068393"/>
                  <a:gd name="connsiteY5" fmla="*/ 1170924 h 1170924"/>
                  <a:gd name="connsiteX6" fmla="*/ 0 w 1068393"/>
                  <a:gd name="connsiteY6" fmla="*/ 1170924 h 1170924"/>
                  <a:gd name="connsiteX7" fmla="*/ 876 w 1068393"/>
                  <a:gd name="connsiteY7" fmla="*/ 581174 h 1170924"/>
                  <a:gd name="connsiteX8" fmla="*/ 229046 w 1068393"/>
                  <a:gd name="connsiteY8" fmla="*/ 52799 h 1170924"/>
                  <a:gd name="connsiteX9" fmla="*/ 308701 w 1068393"/>
                  <a:gd name="connsiteY9" fmla="*/ 0 h 1170924"/>
                  <a:gd name="connsiteX10" fmla="*/ 751753 w 1068393"/>
                  <a:gd name="connsiteY10" fmla="*/ 0 h 1170924"/>
                  <a:gd name="connsiteX11" fmla="*/ 812882 w 1068393"/>
                  <a:gd name="connsiteY11" fmla="*/ 25321 h 1170924"/>
                  <a:gd name="connsiteX12" fmla="*/ 817217 w 1068393"/>
                  <a:gd name="connsiteY12" fmla="*/ 31751 h 1170924"/>
                  <a:gd name="connsiteX13" fmla="*/ 818783 w 1068393"/>
                  <a:gd name="connsiteY13" fmla="*/ 31751 h 1170924"/>
                  <a:gd name="connsiteX14" fmla="*/ 823068 w 1068393"/>
                  <a:gd name="connsiteY14" fmla="*/ 40429 h 1170924"/>
                  <a:gd name="connsiteX15" fmla="*/ 831409 w 1068393"/>
                  <a:gd name="connsiteY15" fmla="*/ 52799 h 1170924"/>
                  <a:gd name="connsiteX16" fmla="*/ 832952 w 1068393"/>
                  <a:gd name="connsiteY16" fmla="*/ 60447 h 1170924"/>
                  <a:gd name="connsiteX17" fmla="*/ 1067879 w 1068393"/>
                  <a:gd name="connsiteY17" fmla="*/ 574524 h 1170924"/>
                  <a:gd name="connsiteX18" fmla="*/ 1067244 w 1068393"/>
                  <a:gd name="connsiteY18" fmla="*/ 1170924 h 11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393" h="1170924">
                    <a:moveTo>
                      <a:pt x="1067244" y="1170924"/>
                    </a:moveTo>
                    <a:lnTo>
                      <a:pt x="847114" y="1170924"/>
                    </a:lnTo>
                    <a:lnTo>
                      <a:pt x="816924" y="1115303"/>
                    </a:lnTo>
                    <a:cubicBezTo>
                      <a:pt x="754447" y="1022824"/>
                      <a:pt x="648642" y="962022"/>
                      <a:pt x="528637" y="962022"/>
                    </a:cubicBezTo>
                    <a:cubicBezTo>
                      <a:pt x="408631" y="962022"/>
                      <a:pt x="302827" y="1022824"/>
                      <a:pt x="240349" y="1115303"/>
                    </a:cubicBezTo>
                    <a:lnTo>
                      <a:pt x="210159" y="1170924"/>
                    </a:lnTo>
                    <a:lnTo>
                      <a:pt x="0" y="1170924"/>
                    </a:lnTo>
                    <a:lnTo>
                      <a:pt x="876" y="581174"/>
                    </a:lnTo>
                    <a:lnTo>
                      <a:pt x="229046" y="52799"/>
                    </a:lnTo>
                    <a:cubicBezTo>
                      <a:pt x="242170" y="21772"/>
                      <a:pt x="272893" y="0"/>
                      <a:pt x="308701" y="0"/>
                    </a:cubicBezTo>
                    <a:lnTo>
                      <a:pt x="751753" y="0"/>
                    </a:lnTo>
                    <a:cubicBezTo>
                      <a:pt x="775625" y="0"/>
                      <a:pt x="797237" y="9676"/>
                      <a:pt x="812882" y="25321"/>
                    </a:cubicBezTo>
                    <a:lnTo>
                      <a:pt x="817217" y="31751"/>
                    </a:lnTo>
                    <a:lnTo>
                      <a:pt x="818783" y="31751"/>
                    </a:lnTo>
                    <a:lnTo>
                      <a:pt x="823068" y="40429"/>
                    </a:lnTo>
                    <a:lnTo>
                      <a:pt x="831409" y="52799"/>
                    </a:lnTo>
                    <a:lnTo>
                      <a:pt x="832952" y="60447"/>
                    </a:lnTo>
                    <a:lnTo>
                      <a:pt x="1067879" y="574524"/>
                    </a:lnTo>
                    <a:cubicBezTo>
                      <a:pt x="1069884" y="772216"/>
                      <a:pt x="1065239" y="973232"/>
                      <a:pt x="1067244" y="1170924"/>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dk1"/>
                  </a:solidFill>
                </a:endParaRPr>
              </a:p>
            </p:txBody>
          </p:sp>
          <p:sp>
            <p:nvSpPr>
              <p:cNvPr id="270" name="Oval 22"/>
              <p:cNvSpPr/>
              <p:nvPr/>
            </p:nvSpPr>
            <p:spPr>
              <a:xfrm>
                <a:off x="5271717" y="2013083"/>
                <a:ext cx="2418944" cy="2639175"/>
              </a:xfrm>
              <a:custGeom>
                <a:avLst/>
                <a:gdLst>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10515 w 2418944"/>
                  <a:gd name="connsiteY13" fmla="*/ 986839 h 2639175"/>
                  <a:gd name="connsiteX14" fmla="*/ 1501775 w 2418944"/>
                  <a:gd name="connsiteY14" fmla="*/ 986839 h 2639175"/>
                  <a:gd name="connsiteX15" fmla="*/ 2414975 w 2418944"/>
                  <a:gd name="connsiteY15"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01775 w 2418944"/>
                  <a:gd name="connsiteY13" fmla="*/ 986839 h 2639175"/>
                  <a:gd name="connsiteX14" fmla="*/ 2414975 w 2418944"/>
                  <a:gd name="connsiteY14"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34685 w 2418944"/>
                  <a:gd name="connsiteY4" fmla="*/ 963698 h 2639175"/>
                  <a:gd name="connsiteX5" fmla="*/ 1721595 w 2418944"/>
                  <a:gd name="connsiteY5" fmla="*/ 1952777 h 2639175"/>
                  <a:gd name="connsiteX6" fmla="*/ 864600 w 2418944"/>
                  <a:gd name="connsiteY6" fmla="*/ 2639175 h 2639175"/>
                  <a:gd name="connsiteX7" fmla="*/ 7605 w 2418944"/>
                  <a:gd name="connsiteY7" fmla="*/ 1952777 h 2639175"/>
                  <a:gd name="connsiteX8" fmla="*/ 0 w 2418944"/>
                  <a:gd name="connsiteY8" fmla="*/ 966802 h 2639175"/>
                  <a:gd name="connsiteX9" fmla="*/ 221539 w 2418944"/>
                  <a:gd name="connsiteY9" fmla="*/ 966802 h 2639175"/>
                  <a:gd name="connsiteX10" fmla="*/ 269199 w 2418944"/>
                  <a:gd name="connsiteY10" fmla="*/ 2020783 h 2639175"/>
                  <a:gd name="connsiteX11" fmla="*/ 860293 w 2418944"/>
                  <a:gd name="connsiteY11" fmla="*/ 2405814 h 2639175"/>
                  <a:gd name="connsiteX12" fmla="*/ 1451387 w 2418944"/>
                  <a:gd name="connsiteY12" fmla="*/ 2020783 h 2639175"/>
                  <a:gd name="connsiteX13" fmla="*/ 1501775 w 2418944"/>
                  <a:gd name="connsiteY13" fmla="*/ 986839 h 2639175"/>
                  <a:gd name="connsiteX14" fmla="*/ 2414975 w 2418944"/>
                  <a:gd name="connsiteY14"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5441 w 2418944"/>
                  <a:gd name="connsiteY3" fmla="*/ 963698 h 2639175"/>
                  <a:gd name="connsiteX4" fmla="*/ 1721595 w 2418944"/>
                  <a:gd name="connsiteY4" fmla="*/ 1952777 h 2639175"/>
                  <a:gd name="connsiteX5" fmla="*/ 864600 w 2418944"/>
                  <a:gd name="connsiteY5" fmla="*/ 2639175 h 2639175"/>
                  <a:gd name="connsiteX6" fmla="*/ 7605 w 2418944"/>
                  <a:gd name="connsiteY6" fmla="*/ 1952777 h 2639175"/>
                  <a:gd name="connsiteX7" fmla="*/ 0 w 2418944"/>
                  <a:gd name="connsiteY7" fmla="*/ 966802 h 2639175"/>
                  <a:gd name="connsiteX8" fmla="*/ 221539 w 2418944"/>
                  <a:gd name="connsiteY8" fmla="*/ 966802 h 2639175"/>
                  <a:gd name="connsiteX9" fmla="*/ 269199 w 2418944"/>
                  <a:gd name="connsiteY9" fmla="*/ 2020783 h 2639175"/>
                  <a:gd name="connsiteX10" fmla="*/ 860293 w 2418944"/>
                  <a:gd name="connsiteY10" fmla="*/ 2405814 h 2639175"/>
                  <a:gd name="connsiteX11" fmla="*/ 1451387 w 2418944"/>
                  <a:gd name="connsiteY11" fmla="*/ 2020783 h 2639175"/>
                  <a:gd name="connsiteX12" fmla="*/ 1501775 w 2418944"/>
                  <a:gd name="connsiteY12" fmla="*/ 986839 h 2639175"/>
                  <a:gd name="connsiteX13" fmla="*/ 2414975 w 2418944"/>
                  <a:gd name="connsiteY13"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 name="connsiteX0" fmla="*/ 2414975 w 2418944"/>
                  <a:gd name="connsiteY0" fmla="*/ 0 h 2639175"/>
                  <a:gd name="connsiteX1" fmla="*/ 2418944 w 2418944"/>
                  <a:gd name="connsiteY1" fmla="*/ 221497 h 2639175"/>
                  <a:gd name="connsiteX2" fmla="*/ 1737352 w 2418944"/>
                  <a:gd name="connsiteY2" fmla="*/ 834560 h 2639175"/>
                  <a:gd name="connsiteX3" fmla="*/ 1721595 w 2418944"/>
                  <a:gd name="connsiteY3" fmla="*/ 1952777 h 2639175"/>
                  <a:gd name="connsiteX4" fmla="*/ 864600 w 2418944"/>
                  <a:gd name="connsiteY4" fmla="*/ 2639175 h 2639175"/>
                  <a:gd name="connsiteX5" fmla="*/ 7605 w 2418944"/>
                  <a:gd name="connsiteY5" fmla="*/ 1952777 h 2639175"/>
                  <a:gd name="connsiteX6" fmla="*/ 0 w 2418944"/>
                  <a:gd name="connsiteY6" fmla="*/ 966802 h 2639175"/>
                  <a:gd name="connsiteX7" fmla="*/ 221539 w 2418944"/>
                  <a:gd name="connsiteY7" fmla="*/ 966802 h 2639175"/>
                  <a:gd name="connsiteX8" fmla="*/ 269199 w 2418944"/>
                  <a:gd name="connsiteY8" fmla="*/ 2020783 h 2639175"/>
                  <a:gd name="connsiteX9" fmla="*/ 860293 w 2418944"/>
                  <a:gd name="connsiteY9" fmla="*/ 2405814 h 2639175"/>
                  <a:gd name="connsiteX10" fmla="*/ 1451387 w 2418944"/>
                  <a:gd name="connsiteY10" fmla="*/ 2020783 h 2639175"/>
                  <a:gd name="connsiteX11" fmla="*/ 1501775 w 2418944"/>
                  <a:gd name="connsiteY11" fmla="*/ 986839 h 2639175"/>
                  <a:gd name="connsiteX12" fmla="*/ 2414975 w 2418944"/>
                  <a:gd name="connsiteY12" fmla="*/ 0 h 263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944" h="2639175">
                    <a:moveTo>
                      <a:pt x="2414975" y="0"/>
                    </a:moveTo>
                    <a:lnTo>
                      <a:pt x="2418944" y="221497"/>
                    </a:lnTo>
                    <a:cubicBezTo>
                      <a:pt x="2080891" y="228551"/>
                      <a:pt x="1801834" y="489962"/>
                      <a:pt x="1737352" y="834560"/>
                    </a:cubicBezTo>
                    <a:cubicBezTo>
                      <a:pt x="1719140" y="1116588"/>
                      <a:pt x="1748447" y="1670749"/>
                      <a:pt x="1721595" y="1952777"/>
                    </a:cubicBezTo>
                    <a:cubicBezTo>
                      <a:pt x="1640026" y="2344504"/>
                      <a:pt x="1287330" y="2639175"/>
                      <a:pt x="864600" y="2639175"/>
                    </a:cubicBezTo>
                    <a:cubicBezTo>
                      <a:pt x="441870" y="2639175"/>
                      <a:pt x="89174" y="2344504"/>
                      <a:pt x="7605" y="1952777"/>
                    </a:cubicBezTo>
                    <a:cubicBezTo>
                      <a:pt x="-3569" y="1740746"/>
                      <a:pt x="2535" y="1295460"/>
                      <a:pt x="0" y="966802"/>
                    </a:cubicBezTo>
                    <a:lnTo>
                      <a:pt x="221539" y="966802"/>
                    </a:lnTo>
                    <a:cubicBezTo>
                      <a:pt x="237426" y="1318129"/>
                      <a:pt x="210114" y="1937268"/>
                      <a:pt x="269199" y="2020783"/>
                    </a:cubicBezTo>
                    <a:cubicBezTo>
                      <a:pt x="366585" y="2247050"/>
                      <a:pt x="594572" y="2405814"/>
                      <a:pt x="860293" y="2405814"/>
                    </a:cubicBezTo>
                    <a:cubicBezTo>
                      <a:pt x="1126014" y="2405814"/>
                      <a:pt x="1354002" y="2247050"/>
                      <a:pt x="1451387" y="2020783"/>
                    </a:cubicBezTo>
                    <a:cubicBezTo>
                      <a:pt x="1558301" y="1784287"/>
                      <a:pt x="1501011" y="1379790"/>
                      <a:pt x="1501775" y="986839"/>
                    </a:cubicBezTo>
                    <a:cubicBezTo>
                      <a:pt x="1501775" y="449033"/>
                      <a:pt x="1907847" y="10217"/>
                      <a:pt x="2414975" y="0"/>
                    </a:cubicBezTo>
                    <a:close/>
                  </a:path>
                </a:pathLst>
              </a:custGeom>
              <a:grp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p:txBody>
          </p:sp>
        </p:grpSp>
        <p:sp>
          <p:nvSpPr>
            <p:cNvPr id="247" name="Freeform 19"/>
            <p:cNvSpPr>
              <a:spLocks noEditPoints="1"/>
            </p:cNvSpPr>
            <p:nvPr/>
          </p:nvSpPr>
          <p:spPr bwMode="auto">
            <a:xfrm>
              <a:off x="331718" y="2509960"/>
              <a:ext cx="175375" cy="145840"/>
            </a:xfrm>
            <a:custGeom>
              <a:avLst/>
              <a:gdLst>
                <a:gd name="T0" fmla="*/ 583 w 700"/>
                <a:gd name="T1" fmla="*/ 416 h 666"/>
                <a:gd name="T2" fmla="*/ 517 w 700"/>
                <a:gd name="T3" fmla="*/ 416 h 666"/>
                <a:gd name="T4" fmla="*/ 517 w 700"/>
                <a:gd name="T5" fmla="*/ 350 h 666"/>
                <a:gd name="T6" fmla="*/ 583 w 700"/>
                <a:gd name="T7" fmla="*/ 350 h 666"/>
                <a:gd name="T8" fmla="*/ 583 w 700"/>
                <a:gd name="T9" fmla="*/ 416 h 666"/>
                <a:gd name="T10" fmla="*/ 583 w 700"/>
                <a:gd name="T11" fmla="*/ 566 h 666"/>
                <a:gd name="T12" fmla="*/ 517 w 700"/>
                <a:gd name="T13" fmla="*/ 566 h 666"/>
                <a:gd name="T14" fmla="*/ 517 w 700"/>
                <a:gd name="T15" fmla="*/ 500 h 666"/>
                <a:gd name="T16" fmla="*/ 583 w 700"/>
                <a:gd name="T17" fmla="*/ 500 h 666"/>
                <a:gd name="T18" fmla="*/ 583 w 700"/>
                <a:gd name="T19" fmla="*/ 566 h 666"/>
                <a:gd name="T20" fmla="*/ 450 w 700"/>
                <a:gd name="T21" fmla="*/ 416 h 666"/>
                <a:gd name="T22" fmla="*/ 383 w 700"/>
                <a:gd name="T23" fmla="*/ 416 h 666"/>
                <a:gd name="T24" fmla="*/ 383 w 700"/>
                <a:gd name="T25" fmla="*/ 350 h 666"/>
                <a:gd name="T26" fmla="*/ 450 w 700"/>
                <a:gd name="T27" fmla="*/ 350 h 666"/>
                <a:gd name="T28" fmla="*/ 450 w 700"/>
                <a:gd name="T29" fmla="*/ 416 h 666"/>
                <a:gd name="T30" fmla="*/ 450 w 700"/>
                <a:gd name="T31" fmla="*/ 566 h 666"/>
                <a:gd name="T32" fmla="*/ 383 w 700"/>
                <a:gd name="T33" fmla="*/ 566 h 666"/>
                <a:gd name="T34" fmla="*/ 383 w 700"/>
                <a:gd name="T35" fmla="*/ 500 h 666"/>
                <a:gd name="T36" fmla="*/ 450 w 700"/>
                <a:gd name="T37" fmla="*/ 500 h 666"/>
                <a:gd name="T38" fmla="*/ 450 w 700"/>
                <a:gd name="T39" fmla="*/ 566 h 666"/>
                <a:gd name="T40" fmla="*/ 283 w 700"/>
                <a:gd name="T41" fmla="*/ 166 h 666"/>
                <a:gd name="T42" fmla="*/ 350 w 700"/>
                <a:gd name="T43" fmla="*/ 100 h 666"/>
                <a:gd name="T44" fmla="*/ 417 w 700"/>
                <a:gd name="T45" fmla="*/ 166 h 666"/>
                <a:gd name="T46" fmla="*/ 350 w 700"/>
                <a:gd name="T47" fmla="*/ 233 h 666"/>
                <a:gd name="T48" fmla="*/ 283 w 700"/>
                <a:gd name="T49" fmla="*/ 166 h 666"/>
                <a:gd name="T50" fmla="*/ 317 w 700"/>
                <a:gd name="T51" fmla="*/ 416 h 666"/>
                <a:gd name="T52" fmla="*/ 250 w 700"/>
                <a:gd name="T53" fmla="*/ 416 h 666"/>
                <a:gd name="T54" fmla="*/ 250 w 700"/>
                <a:gd name="T55" fmla="*/ 350 h 666"/>
                <a:gd name="T56" fmla="*/ 317 w 700"/>
                <a:gd name="T57" fmla="*/ 350 h 666"/>
                <a:gd name="T58" fmla="*/ 317 w 700"/>
                <a:gd name="T59" fmla="*/ 416 h 666"/>
                <a:gd name="T60" fmla="*/ 317 w 700"/>
                <a:gd name="T61" fmla="*/ 566 h 666"/>
                <a:gd name="T62" fmla="*/ 250 w 700"/>
                <a:gd name="T63" fmla="*/ 566 h 666"/>
                <a:gd name="T64" fmla="*/ 250 w 700"/>
                <a:gd name="T65" fmla="*/ 500 h 666"/>
                <a:gd name="T66" fmla="*/ 317 w 700"/>
                <a:gd name="T67" fmla="*/ 500 h 666"/>
                <a:gd name="T68" fmla="*/ 317 w 700"/>
                <a:gd name="T69" fmla="*/ 566 h 666"/>
                <a:gd name="T70" fmla="*/ 183 w 700"/>
                <a:gd name="T71" fmla="*/ 416 h 666"/>
                <a:gd name="T72" fmla="*/ 117 w 700"/>
                <a:gd name="T73" fmla="*/ 416 h 666"/>
                <a:gd name="T74" fmla="*/ 117 w 700"/>
                <a:gd name="T75" fmla="*/ 350 h 666"/>
                <a:gd name="T76" fmla="*/ 183 w 700"/>
                <a:gd name="T77" fmla="*/ 350 h 666"/>
                <a:gd name="T78" fmla="*/ 183 w 700"/>
                <a:gd name="T79" fmla="*/ 416 h 666"/>
                <a:gd name="T80" fmla="*/ 183 w 700"/>
                <a:gd name="T81" fmla="*/ 566 h 666"/>
                <a:gd name="T82" fmla="*/ 117 w 700"/>
                <a:gd name="T83" fmla="*/ 566 h 666"/>
                <a:gd name="T84" fmla="*/ 117 w 700"/>
                <a:gd name="T85" fmla="*/ 500 h 666"/>
                <a:gd name="T86" fmla="*/ 183 w 700"/>
                <a:gd name="T87" fmla="*/ 500 h 666"/>
                <a:gd name="T88" fmla="*/ 183 w 700"/>
                <a:gd name="T89" fmla="*/ 566 h 666"/>
                <a:gd name="T90" fmla="*/ 667 w 700"/>
                <a:gd name="T91" fmla="*/ 250 h 666"/>
                <a:gd name="T92" fmla="*/ 550 w 700"/>
                <a:gd name="T93" fmla="*/ 250 h 666"/>
                <a:gd name="T94" fmla="*/ 550 w 700"/>
                <a:gd name="T95" fmla="*/ 110 h 666"/>
                <a:gd name="T96" fmla="*/ 541 w 700"/>
                <a:gd name="T97" fmla="*/ 95 h 666"/>
                <a:gd name="T98" fmla="*/ 350 w 700"/>
                <a:gd name="T99" fmla="*/ 0 h 666"/>
                <a:gd name="T100" fmla="*/ 159 w 700"/>
                <a:gd name="T101" fmla="*/ 95 h 666"/>
                <a:gd name="T102" fmla="*/ 150 w 700"/>
                <a:gd name="T103" fmla="*/ 110 h 666"/>
                <a:gd name="T104" fmla="*/ 150 w 700"/>
                <a:gd name="T105" fmla="*/ 250 h 666"/>
                <a:gd name="T106" fmla="*/ 33 w 700"/>
                <a:gd name="T107" fmla="*/ 250 h 666"/>
                <a:gd name="T108" fmla="*/ 0 w 700"/>
                <a:gd name="T109" fmla="*/ 283 h 666"/>
                <a:gd name="T110" fmla="*/ 0 w 700"/>
                <a:gd name="T111" fmla="*/ 666 h 666"/>
                <a:gd name="T112" fmla="*/ 700 w 700"/>
                <a:gd name="T113" fmla="*/ 666 h 666"/>
                <a:gd name="T114" fmla="*/ 700 w 700"/>
                <a:gd name="T115" fmla="*/ 283 h 666"/>
                <a:gd name="T116" fmla="*/ 667 w 700"/>
                <a:gd name="T117" fmla="*/ 25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0" h="666">
                  <a:moveTo>
                    <a:pt x="583" y="416"/>
                  </a:moveTo>
                  <a:lnTo>
                    <a:pt x="517" y="416"/>
                  </a:lnTo>
                  <a:lnTo>
                    <a:pt x="517" y="350"/>
                  </a:lnTo>
                  <a:lnTo>
                    <a:pt x="583" y="350"/>
                  </a:lnTo>
                  <a:lnTo>
                    <a:pt x="583" y="416"/>
                  </a:lnTo>
                  <a:close/>
                  <a:moveTo>
                    <a:pt x="583" y="566"/>
                  </a:moveTo>
                  <a:lnTo>
                    <a:pt x="517" y="566"/>
                  </a:lnTo>
                  <a:lnTo>
                    <a:pt x="517" y="500"/>
                  </a:lnTo>
                  <a:lnTo>
                    <a:pt x="583" y="500"/>
                  </a:lnTo>
                  <a:lnTo>
                    <a:pt x="583" y="566"/>
                  </a:lnTo>
                  <a:close/>
                  <a:moveTo>
                    <a:pt x="450" y="416"/>
                  </a:moveTo>
                  <a:lnTo>
                    <a:pt x="383" y="416"/>
                  </a:lnTo>
                  <a:lnTo>
                    <a:pt x="383" y="350"/>
                  </a:lnTo>
                  <a:lnTo>
                    <a:pt x="450" y="350"/>
                  </a:lnTo>
                  <a:lnTo>
                    <a:pt x="450" y="416"/>
                  </a:lnTo>
                  <a:close/>
                  <a:moveTo>
                    <a:pt x="450" y="566"/>
                  </a:moveTo>
                  <a:lnTo>
                    <a:pt x="383" y="566"/>
                  </a:lnTo>
                  <a:lnTo>
                    <a:pt x="383" y="500"/>
                  </a:lnTo>
                  <a:lnTo>
                    <a:pt x="450" y="500"/>
                  </a:lnTo>
                  <a:lnTo>
                    <a:pt x="450" y="566"/>
                  </a:lnTo>
                  <a:close/>
                  <a:moveTo>
                    <a:pt x="283" y="166"/>
                  </a:moveTo>
                  <a:cubicBezTo>
                    <a:pt x="283" y="129"/>
                    <a:pt x="313" y="100"/>
                    <a:pt x="350" y="100"/>
                  </a:cubicBezTo>
                  <a:cubicBezTo>
                    <a:pt x="387" y="100"/>
                    <a:pt x="417" y="129"/>
                    <a:pt x="417" y="166"/>
                  </a:cubicBezTo>
                  <a:cubicBezTo>
                    <a:pt x="417" y="203"/>
                    <a:pt x="387" y="233"/>
                    <a:pt x="350" y="233"/>
                  </a:cubicBezTo>
                  <a:cubicBezTo>
                    <a:pt x="313" y="233"/>
                    <a:pt x="283" y="203"/>
                    <a:pt x="283" y="166"/>
                  </a:cubicBezTo>
                  <a:close/>
                  <a:moveTo>
                    <a:pt x="317" y="416"/>
                  </a:moveTo>
                  <a:lnTo>
                    <a:pt x="250" y="416"/>
                  </a:lnTo>
                  <a:lnTo>
                    <a:pt x="250" y="350"/>
                  </a:lnTo>
                  <a:lnTo>
                    <a:pt x="317" y="350"/>
                  </a:lnTo>
                  <a:lnTo>
                    <a:pt x="317" y="416"/>
                  </a:lnTo>
                  <a:close/>
                  <a:moveTo>
                    <a:pt x="317" y="566"/>
                  </a:moveTo>
                  <a:lnTo>
                    <a:pt x="250" y="566"/>
                  </a:lnTo>
                  <a:lnTo>
                    <a:pt x="250" y="500"/>
                  </a:lnTo>
                  <a:lnTo>
                    <a:pt x="317" y="500"/>
                  </a:lnTo>
                  <a:lnTo>
                    <a:pt x="317" y="566"/>
                  </a:lnTo>
                  <a:close/>
                  <a:moveTo>
                    <a:pt x="183" y="416"/>
                  </a:moveTo>
                  <a:lnTo>
                    <a:pt x="117" y="416"/>
                  </a:lnTo>
                  <a:lnTo>
                    <a:pt x="117" y="350"/>
                  </a:lnTo>
                  <a:lnTo>
                    <a:pt x="183" y="350"/>
                  </a:lnTo>
                  <a:lnTo>
                    <a:pt x="183" y="416"/>
                  </a:lnTo>
                  <a:close/>
                  <a:moveTo>
                    <a:pt x="183" y="566"/>
                  </a:moveTo>
                  <a:lnTo>
                    <a:pt x="117" y="566"/>
                  </a:lnTo>
                  <a:lnTo>
                    <a:pt x="117" y="500"/>
                  </a:lnTo>
                  <a:lnTo>
                    <a:pt x="183" y="500"/>
                  </a:lnTo>
                  <a:lnTo>
                    <a:pt x="183" y="566"/>
                  </a:lnTo>
                  <a:close/>
                  <a:moveTo>
                    <a:pt x="667" y="250"/>
                  </a:moveTo>
                  <a:lnTo>
                    <a:pt x="550" y="250"/>
                  </a:lnTo>
                  <a:lnTo>
                    <a:pt x="550" y="110"/>
                  </a:lnTo>
                  <a:cubicBezTo>
                    <a:pt x="550" y="104"/>
                    <a:pt x="546" y="98"/>
                    <a:pt x="541" y="95"/>
                  </a:cubicBezTo>
                  <a:lnTo>
                    <a:pt x="350" y="0"/>
                  </a:lnTo>
                  <a:lnTo>
                    <a:pt x="159" y="95"/>
                  </a:lnTo>
                  <a:cubicBezTo>
                    <a:pt x="154" y="98"/>
                    <a:pt x="150" y="104"/>
                    <a:pt x="150" y="110"/>
                  </a:cubicBezTo>
                  <a:lnTo>
                    <a:pt x="150" y="250"/>
                  </a:lnTo>
                  <a:lnTo>
                    <a:pt x="33" y="250"/>
                  </a:lnTo>
                  <a:cubicBezTo>
                    <a:pt x="15" y="250"/>
                    <a:pt x="0" y="265"/>
                    <a:pt x="0" y="283"/>
                  </a:cubicBezTo>
                  <a:lnTo>
                    <a:pt x="0" y="666"/>
                  </a:lnTo>
                  <a:lnTo>
                    <a:pt x="700" y="666"/>
                  </a:lnTo>
                  <a:lnTo>
                    <a:pt x="700" y="283"/>
                  </a:lnTo>
                  <a:cubicBezTo>
                    <a:pt x="700" y="265"/>
                    <a:pt x="685" y="250"/>
                    <a:pt x="667" y="250"/>
                  </a:cubicBezTo>
                </a:path>
              </a:pathLst>
            </a:custGeom>
            <a:solidFill>
              <a:srgbClr val="214794"/>
            </a:solidFill>
            <a:ln>
              <a:noFill/>
            </a:ln>
          </p:spPr>
          <p:txBody>
            <a:bodyPr vert="horz" wrap="square" lIns="91440" tIns="45720" rIns="91440" bIns="45720" numCol="1" anchor="t" anchorCtr="0" compatLnSpc="1">
              <a:prstTxWarp prst="textNoShape">
                <a:avLst/>
              </a:prstTxWarp>
            </a:bodyPr>
            <a:lstStyle/>
            <a:p>
              <a:endParaRPr lang="en-IN" dirty="0">
                <a:latin typeface="+mn-lt"/>
              </a:endParaRPr>
            </a:p>
          </p:txBody>
        </p:sp>
        <p:grpSp>
          <p:nvGrpSpPr>
            <p:cNvPr id="249" name="Group 248"/>
            <p:cNvGrpSpPr/>
            <p:nvPr/>
          </p:nvGrpSpPr>
          <p:grpSpPr>
            <a:xfrm>
              <a:off x="277230" y="2820401"/>
              <a:ext cx="250538" cy="205928"/>
              <a:chOff x="12677775" y="571500"/>
              <a:chExt cx="609601" cy="609600"/>
            </a:xfrm>
            <a:solidFill>
              <a:srgbClr val="214794"/>
            </a:solidFill>
          </p:grpSpPr>
          <p:sp>
            <p:nvSpPr>
              <p:cNvPr id="250" name="Freeform 21"/>
              <p:cNvSpPr>
                <a:spLocks/>
              </p:cNvSpPr>
              <p:nvPr/>
            </p:nvSpPr>
            <p:spPr bwMode="auto">
              <a:xfrm>
                <a:off x="12850813" y="622300"/>
                <a:ext cx="193675" cy="68263"/>
              </a:xfrm>
              <a:custGeom>
                <a:avLst/>
                <a:gdLst>
                  <a:gd name="T0" fmla="*/ 173 w 256"/>
                  <a:gd name="T1" fmla="*/ 0 h 89"/>
                  <a:gd name="T2" fmla="*/ 0 w 256"/>
                  <a:gd name="T3" fmla="*/ 49 h 89"/>
                  <a:gd name="T4" fmla="*/ 66 w 256"/>
                  <a:gd name="T5" fmla="*/ 89 h 89"/>
                  <a:gd name="T6" fmla="*/ 173 w 256"/>
                  <a:gd name="T7" fmla="*/ 66 h 89"/>
                  <a:gd name="T8" fmla="*/ 256 w 256"/>
                  <a:gd name="T9" fmla="*/ 80 h 89"/>
                  <a:gd name="T10" fmla="*/ 256 w 256"/>
                  <a:gd name="T11" fmla="*/ 11 h 89"/>
                  <a:gd name="T12" fmla="*/ 173 w 256"/>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256" h="89">
                    <a:moveTo>
                      <a:pt x="173" y="0"/>
                    </a:moveTo>
                    <a:cubicBezTo>
                      <a:pt x="109" y="0"/>
                      <a:pt x="50" y="18"/>
                      <a:pt x="0" y="49"/>
                    </a:cubicBezTo>
                    <a:lnTo>
                      <a:pt x="66" y="89"/>
                    </a:lnTo>
                    <a:cubicBezTo>
                      <a:pt x="99" y="74"/>
                      <a:pt x="135" y="66"/>
                      <a:pt x="173" y="66"/>
                    </a:cubicBezTo>
                    <a:cubicBezTo>
                      <a:pt x="202" y="66"/>
                      <a:pt x="230" y="71"/>
                      <a:pt x="256" y="80"/>
                    </a:cubicBezTo>
                    <a:lnTo>
                      <a:pt x="256" y="11"/>
                    </a:lnTo>
                    <a:cubicBezTo>
                      <a:pt x="230" y="4"/>
                      <a:pt x="202" y="0"/>
                      <a:pt x="17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1" name="Freeform 22"/>
              <p:cNvSpPr>
                <a:spLocks/>
              </p:cNvSpPr>
              <p:nvPr/>
            </p:nvSpPr>
            <p:spPr bwMode="auto">
              <a:xfrm>
                <a:off x="12923838" y="1065213"/>
                <a:ext cx="134938" cy="65088"/>
              </a:xfrm>
              <a:custGeom>
                <a:avLst/>
                <a:gdLst>
                  <a:gd name="T0" fmla="*/ 0 w 176"/>
                  <a:gd name="T1" fmla="*/ 8 h 86"/>
                  <a:gd name="T2" fmla="*/ 8 w 176"/>
                  <a:gd name="T3" fmla="*/ 79 h 86"/>
                  <a:gd name="T4" fmla="*/ 76 w 176"/>
                  <a:gd name="T5" fmla="*/ 86 h 86"/>
                  <a:gd name="T6" fmla="*/ 176 w 176"/>
                  <a:gd name="T7" fmla="*/ 71 h 86"/>
                  <a:gd name="T8" fmla="*/ 176 w 176"/>
                  <a:gd name="T9" fmla="*/ 0 h 86"/>
                  <a:gd name="T10" fmla="*/ 76 w 176"/>
                  <a:gd name="T11" fmla="*/ 20 h 86"/>
                  <a:gd name="T12" fmla="*/ 0 w 176"/>
                  <a:gd name="T13" fmla="*/ 8 h 86"/>
                </a:gdLst>
                <a:ahLst/>
                <a:cxnLst>
                  <a:cxn ang="0">
                    <a:pos x="T0" y="T1"/>
                  </a:cxn>
                  <a:cxn ang="0">
                    <a:pos x="T2" y="T3"/>
                  </a:cxn>
                  <a:cxn ang="0">
                    <a:pos x="T4" y="T5"/>
                  </a:cxn>
                  <a:cxn ang="0">
                    <a:pos x="T6" y="T7"/>
                  </a:cxn>
                  <a:cxn ang="0">
                    <a:pos x="T8" y="T9"/>
                  </a:cxn>
                  <a:cxn ang="0">
                    <a:pos x="T10" y="T11"/>
                  </a:cxn>
                  <a:cxn ang="0">
                    <a:pos x="T12" y="T13"/>
                  </a:cxn>
                </a:cxnLst>
                <a:rect l="0" t="0" r="r" b="b"/>
                <a:pathLst>
                  <a:path w="176" h="86">
                    <a:moveTo>
                      <a:pt x="0" y="8"/>
                    </a:moveTo>
                    <a:lnTo>
                      <a:pt x="8" y="79"/>
                    </a:lnTo>
                    <a:cubicBezTo>
                      <a:pt x="30" y="84"/>
                      <a:pt x="53" y="86"/>
                      <a:pt x="76" y="86"/>
                    </a:cubicBezTo>
                    <a:cubicBezTo>
                      <a:pt x="111" y="86"/>
                      <a:pt x="144" y="81"/>
                      <a:pt x="176" y="71"/>
                    </a:cubicBezTo>
                    <a:lnTo>
                      <a:pt x="176" y="0"/>
                    </a:lnTo>
                    <a:cubicBezTo>
                      <a:pt x="145" y="13"/>
                      <a:pt x="111" y="20"/>
                      <a:pt x="76" y="20"/>
                    </a:cubicBezTo>
                    <a:cubicBezTo>
                      <a:pt x="49" y="20"/>
                      <a:pt x="24" y="16"/>
                      <a:pt x="0"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3" name="Freeform 23"/>
              <p:cNvSpPr>
                <a:spLocks/>
              </p:cNvSpPr>
              <p:nvPr/>
            </p:nvSpPr>
            <p:spPr bwMode="auto">
              <a:xfrm>
                <a:off x="12728575" y="825500"/>
                <a:ext cx="71438" cy="146050"/>
              </a:xfrm>
              <a:custGeom>
                <a:avLst/>
                <a:gdLst>
                  <a:gd name="T0" fmla="*/ 6 w 94"/>
                  <a:gd name="T1" fmla="*/ 0 h 193"/>
                  <a:gd name="T2" fmla="*/ 0 w 94"/>
                  <a:gd name="T3" fmla="*/ 67 h 193"/>
                  <a:gd name="T4" fmla="*/ 24 w 94"/>
                  <a:gd name="T5" fmla="*/ 193 h 193"/>
                  <a:gd name="T6" fmla="*/ 94 w 94"/>
                  <a:gd name="T7" fmla="*/ 185 h 193"/>
                  <a:gd name="T8" fmla="*/ 66 w 94"/>
                  <a:gd name="T9" fmla="*/ 67 h 193"/>
                  <a:gd name="T10" fmla="*/ 75 w 94"/>
                  <a:gd name="T11" fmla="*/ 0 h 193"/>
                  <a:gd name="T12" fmla="*/ 6 w 94"/>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94" h="193">
                    <a:moveTo>
                      <a:pt x="6" y="0"/>
                    </a:moveTo>
                    <a:cubicBezTo>
                      <a:pt x="2" y="22"/>
                      <a:pt x="0" y="44"/>
                      <a:pt x="0" y="67"/>
                    </a:cubicBezTo>
                    <a:cubicBezTo>
                      <a:pt x="0" y="111"/>
                      <a:pt x="9" y="154"/>
                      <a:pt x="24" y="193"/>
                    </a:cubicBezTo>
                    <a:lnTo>
                      <a:pt x="94" y="185"/>
                    </a:lnTo>
                    <a:cubicBezTo>
                      <a:pt x="77" y="150"/>
                      <a:pt x="66" y="110"/>
                      <a:pt x="66" y="67"/>
                    </a:cubicBezTo>
                    <a:cubicBezTo>
                      <a:pt x="66" y="44"/>
                      <a:pt x="70" y="22"/>
                      <a:pt x="75" y="0"/>
                    </a:cubicBezTo>
                    <a:lnTo>
                      <a:pt x="6"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4" name="Freeform 24"/>
              <p:cNvSpPr>
                <a:spLocks/>
              </p:cNvSpPr>
              <p:nvPr/>
            </p:nvSpPr>
            <p:spPr bwMode="auto">
              <a:xfrm>
                <a:off x="13174663" y="812800"/>
                <a:ext cx="60325" cy="133350"/>
              </a:xfrm>
              <a:custGeom>
                <a:avLst/>
                <a:gdLst>
                  <a:gd name="T0" fmla="*/ 14 w 80"/>
                  <a:gd name="T1" fmla="*/ 122 h 175"/>
                  <a:gd name="T2" fmla="*/ 61 w 80"/>
                  <a:gd name="T3" fmla="*/ 169 h 175"/>
                  <a:gd name="T4" fmla="*/ 67 w 80"/>
                  <a:gd name="T5" fmla="*/ 175 h 175"/>
                  <a:gd name="T6" fmla="*/ 80 w 80"/>
                  <a:gd name="T7" fmla="*/ 83 h 175"/>
                  <a:gd name="T8" fmla="*/ 69 w 80"/>
                  <a:gd name="T9" fmla="*/ 0 h 175"/>
                  <a:gd name="T10" fmla="*/ 0 w 80"/>
                  <a:gd name="T11" fmla="*/ 0 h 175"/>
                  <a:gd name="T12" fmla="*/ 14 w 80"/>
                  <a:gd name="T13" fmla="*/ 83 h 175"/>
                  <a:gd name="T14" fmla="*/ 11 w 80"/>
                  <a:gd name="T15" fmla="*/ 119 h 175"/>
                  <a:gd name="T16" fmla="*/ 14 w 80"/>
                  <a:gd name="T17"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5">
                    <a:moveTo>
                      <a:pt x="14" y="122"/>
                    </a:moveTo>
                    <a:lnTo>
                      <a:pt x="61" y="169"/>
                    </a:lnTo>
                    <a:lnTo>
                      <a:pt x="67" y="175"/>
                    </a:lnTo>
                    <a:cubicBezTo>
                      <a:pt x="75" y="146"/>
                      <a:pt x="80" y="115"/>
                      <a:pt x="80" y="83"/>
                    </a:cubicBezTo>
                    <a:cubicBezTo>
                      <a:pt x="80" y="54"/>
                      <a:pt x="76" y="26"/>
                      <a:pt x="69" y="0"/>
                    </a:cubicBezTo>
                    <a:lnTo>
                      <a:pt x="0" y="0"/>
                    </a:lnTo>
                    <a:cubicBezTo>
                      <a:pt x="9" y="26"/>
                      <a:pt x="14" y="54"/>
                      <a:pt x="14" y="83"/>
                    </a:cubicBezTo>
                    <a:cubicBezTo>
                      <a:pt x="14" y="95"/>
                      <a:pt x="13" y="107"/>
                      <a:pt x="11" y="119"/>
                    </a:cubicBezTo>
                    <a:lnTo>
                      <a:pt x="14" y="122"/>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6" name="Freeform 25"/>
              <p:cNvSpPr>
                <a:spLocks/>
              </p:cNvSpPr>
              <p:nvPr/>
            </p:nvSpPr>
            <p:spPr bwMode="auto">
              <a:xfrm>
                <a:off x="13109575" y="977900"/>
                <a:ext cx="152400" cy="203200"/>
              </a:xfrm>
              <a:custGeom>
                <a:avLst/>
                <a:gdLst>
                  <a:gd name="T0" fmla="*/ 0 w 200"/>
                  <a:gd name="T1" fmla="*/ 100 h 267"/>
                  <a:gd name="T2" fmla="*/ 0 w 200"/>
                  <a:gd name="T3" fmla="*/ 256 h 267"/>
                  <a:gd name="T4" fmla="*/ 11 w 200"/>
                  <a:gd name="T5" fmla="*/ 267 h 267"/>
                  <a:gd name="T6" fmla="*/ 66 w 200"/>
                  <a:gd name="T7" fmla="*/ 267 h 267"/>
                  <a:gd name="T8" fmla="*/ 66 w 200"/>
                  <a:gd name="T9" fmla="*/ 167 h 267"/>
                  <a:gd name="T10" fmla="*/ 133 w 200"/>
                  <a:gd name="T11" fmla="*/ 167 h 267"/>
                  <a:gd name="T12" fmla="*/ 133 w 200"/>
                  <a:gd name="T13" fmla="*/ 267 h 267"/>
                  <a:gd name="T14" fmla="*/ 188 w 200"/>
                  <a:gd name="T15" fmla="*/ 267 h 267"/>
                  <a:gd name="T16" fmla="*/ 200 w 200"/>
                  <a:gd name="T17" fmla="*/ 256 h 267"/>
                  <a:gd name="T18" fmla="*/ 200 w 200"/>
                  <a:gd name="T19" fmla="*/ 100 h 267"/>
                  <a:gd name="T20" fmla="*/ 100 w 200"/>
                  <a:gd name="T21" fmla="*/ 0 h 267"/>
                  <a:gd name="T22" fmla="*/ 0 w 200"/>
                  <a:gd name="T23" fmla="*/ 10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67">
                    <a:moveTo>
                      <a:pt x="0" y="100"/>
                    </a:moveTo>
                    <a:lnTo>
                      <a:pt x="0" y="256"/>
                    </a:lnTo>
                    <a:cubicBezTo>
                      <a:pt x="0" y="262"/>
                      <a:pt x="5" y="267"/>
                      <a:pt x="11" y="267"/>
                    </a:cubicBezTo>
                    <a:lnTo>
                      <a:pt x="66" y="267"/>
                    </a:lnTo>
                    <a:lnTo>
                      <a:pt x="66" y="167"/>
                    </a:lnTo>
                    <a:lnTo>
                      <a:pt x="133" y="167"/>
                    </a:lnTo>
                    <a:lnTo>
                      <a:pt x="133" y="267"/>
                    </a:lnTo>
                    <a:lnTo>
                      <a:pt x="188" y="267"/>
                    </a:lnTo>
                    <a:cubicBezTo>
                      <a:pt x="195" y="267"/>
                      <a:pt x="200" y="262"/>
                      <a:pt x="200" y="256"/>
                    </a:cubicBezTo>
                    <a:lnTo>
                      <a:pt x="200" y="100"/>
                    </a:lnTo>
                    <a:lnTo>
                      <a:pt x="100" y="0"/>
                    </a:lnTo>
                    <a:lnTo>
                      <a:pt x="0"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7" name="Freeform 26"/>
              <p:cNvSpPr>
                <a:spLocks/>
              </p:cNvSpPr>
              <p:nvPr/>
            </p:nvSpPr>
            <p:spPr bwMode="auto">
              <a:xfrm>
                <a:off x="12677775" y="571500"/>
                <a:ext cx="203200" cy="203200"/>
              </a:xfrm>
              <a:custGeom>
                <a:avLst/>
                <a:gdLst>
                  <a:gd name="T0" fmla="*/ 258 w 267"/>
                  <a:gd name="T1" fmla="*/ 217 h 267"/>
                  <a:gd name="T2" fmla="*/ 254 w 267"/>
                  <a:gd name="T3" fmla="*/ 210 h 267"/>
                  <a:gd name="T4" fmla="*/ 177 w 267"/>
                  <a:gd name="T5" fmla="*/ 165 h 267"/>
                  <a:gd name="T6" fmla="*/ 172 w 267"/>
                  <a:gd name="T7" fmla="*/ 159 h 267"/>
                  <a:gd name="T8" fmla="*/ 162 w 267"/>
                  <a:gd name="T9" fmla="*/ 139 h 267"/>
                  <a:gd name="T10" fmla="*/ 182 w 267"/>
                  <a:gd name="T11" fmla="*/ 83 h 267"/>
                  <a:gd name="T12" fmla="*/ 182 w 267"/>
                  <a:gd name="T13" fmla="*/ 50 h 267"/>
                  <a:gd name="T14" fmla="*/ 133 w 267"/>
                  <a:gd name="T15" fmla="*/ 0 h 267"/>
                  <a:gd name="T16" fmla="*/ 85 w 267"/>
                  <a:gd name="T17" fmla="*/ 50 h 267"/>
                  <a:gd name="T18" fmla="*/ 85 w 267"/>
                  <a:gd name="T19" fmla="*/ 83 h 267"/>
                  <a:gd name="T20" fmla="*/ 104 w 267"/>
                  <a:gd name="T21" fmla="*/ 139 h 267"/>
                  <a:gd name="T22" fmla="*/ 95 w 267"/>
                  <a:gd name="T23" fmla="*/ 159 h 267"/>
                  <a:gd name="T24" fmla="*/ 90 w 267"/>
                  <a:gd name="T25" fmla="*/ 165 h 267"/>
                  <a:gd name="T26" fmla="*/ 13 w 267"/>
                  <a:gd name="T27" fmla="*/ 210 h 267"/>
                  <a:gd name="T28" fmla="*/ 8 w 267"/>
                  <a:gd name="T29" fmla="*/ 217 h 267"/>
                  <a:gd name="T30" fmla="*/ 0 w 267"/>
                  <a:gd name="T31" fmla="*/ 267 h 267"/>
                  <a:gd name="T32" fmla="*/ 267 w 267"/>
                  <a:gd name="T33" fmla="*/ 267 h 267"/>
                  <a:gd name="T34" fmla="*/ 258 w 267"/>
                  <a:gd name="T35" fmla="*/ 2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7" h="267">
                    <a:moveTo>
                      <a:pt x="258" y="217"/>
                    </a:moveTo>
                    <a:cubicBezTo>
                      <a:pt x="258" y="214"/>
                      <a:pt x="256" y="211"/>
                      <a:pt x="254" y="210"/>
                    </a:cubicBezTo>
                    <a:lnTo>
                      <a:pt x="177" y="165"/>
                    </a:lnTo>
                    <a:cubicBezTo>
                      <a:pt x="175" y="164"/>
                      <a:pt x="172" y="161"/>
                      <a:pt x="172" y="159"/>
                    </a:cubicBezTo>
                    <a:lnTo>
                      <a:pt x="162" y="139"/>
                    </a:lnTo>
                    <a:cubicBezTo>
                      <a:pt x="175" y="130"/>
                      <a:pt x="182" y="100"/>
                      <a:pt x="182" y="83"/>
                    </a:cubicBezTo>
                    <a:lnTo>
                      <a:pt x="182" y="50"/>
                    </a:lnTo>
                    <a:cubicBezTo>
                      <a:pt x="182" y="22"/>
                      <a:pt x="161" y="0"/>
                      <a:pt x="133" y="0"/>
                    </a:cubicBezTo>
                    <a:cubicBezTo>
                      <a:pt x="106" y="0"/>
                      <a:pt x="85" y="22"/>
                      <a:pt x="85" y="50"/>
                    </a:cubicBezTo>
                    <a:lnTo>
                      <a:pt x="85" y="83"/>
                    </a:lnTo>
                    <a:cubicBezTo>
                      <a:pt x="85" y="100"/>
                      <a:pt x="91" y="130"/>
                      <a:pt x="104" y="139"/>
                    </a:cubicBezTo>
                    <a:lnTo>
                      <a:pt x="95" y="159"/>
                    </a:lnTo>
                    <a:cubicBezTo>
                      <a:pt x="94" y="161"/>
                      <a:pt x="92" y="164"/>
                      <a:pt x="90" y="165"/>
                    </a:cubicBezTo>
                    <a:lnTo>
                      <a:pt x="13" y="210"/>
                    </a:lnTo>
                    <a:cubicBezTo>
                      <a:pt x="11" y="211"/>
                      <a:pt x="9" y="214"/>
                      <a:pt x="8" y="217"/>
                    </a:cubicBezTo>
                    <a:lnTo>
                      <a:pt x="0" y="267"/>
                    </a:lnTo>
                    <a:lnTo>
                      <a:pt x="267" y="267"/>
                    </a:lnTo>
                    <a:lnTo>
                      <a:pt x="258" y="217"/>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58" name="Freeform 27"/>
              <p:cNvSpPr>
                <a:spLocks noEditPoints="1"/>
              </p:cNvSpPr>
              <p:nvPr/>
            </p:nvSpPr>
            <p:spPr bwMode="auto">
              <a:xfrm>
                <a:off x="13082588" y="609600"/>
                <a:ext cx="204788" cy="152400"/>
              </a:xfrm>
              <a:custGeom>
                <a:avLst/>
                <a:gdLst>
                  <a:gd name="T0" fmla="*/ 200 w 267"/>
                  <a:gd name="T1" fmla="*/ 133 h 200"/>
                  <a:gd name="T2" fmla="*/ 67 w 267"/>
                  <a:gd name="T3" fmla="*/ 133 h 200"/>
                  <a:gd name="T4" fmla="*/ 67 w 267"/>
                  <a:gd name="T5" fmla="*/ 50 h 200"/>
                  <a:gd name="T6" fmla="*/ 200 w 267"/>
                  <a:gd name="T7" fmla="*/ 50 h 200"/>
                  <a:gd name="T8" fmla="*/ 200 w 267"/>
                  <a:gd name="T9" fmla="*/ 133 h 200"/>
                  <a:gd name="T10" fmla="*/ 250 w 267"/>
                  <a:gd name="T11" fmla="*/ 150 h 200"/>
                  <a:gd name="T12" fmla="*/ 250 w 267"/>
                  <a:gd name="T13" fmla="*/ 17 h 200"/>
                  <a:gd name="T14" fmla="*/ 234 w 267"/>
                  <a:gd name="T15" fmla="*/ 0 h 200"/>
                  <a:gd name="T16" fmla="*/ 34 w 267"/>
                  <a:gd name="T17" fmla="*/ 0 h 200"/>
                  <a:gd name="T18" fmla="*/ 17 w 267"/>
                  <a:gd name="T19" fmla="*/ 17 h 200"/>
                  <a:gd name="T20" fmla="*/ 17 w 267"/>
                  <a:gd name="T21" fmla="*/ 150 h 200"/>
                  <a:gd name="T22" fmla="*/ 0 w 267"/>
                  <a:gd name="T23" fmla="*/ 183 h 200"/>
                  <a:gd name="T24" fmla="*/ 0 w 267"/>
                  <a:gd name="T25" fmla="*/ 200 h 200"/>
                  <a:gd name="T26" fmla="*/ 267 w 267"/>
                  <a:gd name="T27" fmla="*/ 200 h 200"/>
                  <a:gd name="T28" fmla="*/ 267 w 267"/>
                  <a:gd name="T29" fmla="*/ 183 h 200"/>
                  <a:gd name="T30" fmla="*/ 250 w 267"/>
                  <a:gd name="T31" fmla="*/ 15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 h="200">
                    <a:moveTo>
                      <a:pt x="200" y="133"/>
                    </a:moveTo>
                    <a:lnTo>
                      <a:pt x="67" y="133"/>
                    </a:lnTo>
                    <a:lnTo>
                      <a:pt x="67" y="50"/>
                    </a:lnTo>
                    <a:lnTo>
                      <a:pt x="200" y="50"/>
                    </a:lnTo>
                    <a:lnTo>
                      <a:pt x="200" y="133"/>
                    </a:lnTo>
                    <a:close/>
                    <a:moveTo>
                      <a:pt x="250" y="150"/>
                    </a:moveTo>
                    <a:lnTo>
                      <a:pt x="250" y="17"/>
                    </a:lnTo>
                    <a:cubicBezTo>
                      <a:pt x="250" y="7"/>
                      <a:pt x="243" y="0"/>
                      <a:pt x="234" y="0"/>
                    </a:cubicBezTo>
                    <a:lnTo>
                      <a:pt x="34" y="0"/>
                    </a:lnTo>
                    <a:cubicBezTo>
                      <a:pt x="24" y="0"/>
                      <a:pt x="17" y="7"/>
                      <a:pt x="17" y="17"/>
                    </a:cubicBezTo>
                    <a:lnTo>
                      <a:pt x="17" y="150"/>
                    </a:lnTo>
                    <a:lnTo>
                      <a:pt x="0" y="183"/>
                    </a:lnTo>
                    <a:lnTo>
                      <a:pt x="0" y="200"/>
                    </a:lnTo>
                    <a:lnTo>
                      <a:pt x="267" y="200"/>
                    </a:lnTo>
                    <a:lnTo>
                      <a:pt x="267" y="183"/>
                    </a:lnTo>
                    <a:lnTo>
                      <a:pt x="250"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sp>
            <p:nvSpPr>
              <p:cNvPr id="260" name="Freeform 28"/>
              <p:cNvSpPr>
                <a:spLocks/>
              </p:cNvSpPr>
              <p:nvPr/>
            </p:nvSpPr>
            <p:spPr bwMode="auto">
              <a:xfrm>
                <a:off x="12677775" y="1016000"/>
                <a:ext cx="203200" cy="127000"/>
              </a:xfrm>
              <a:custGeom>
                <a:avLst/>
                <a:gdLst>
                  <a:gd name="T0" fmla="*/ 217 w 267"/>
                  <a:gd name="T1" fmla="*/ 67 h 167"/>
                  <a:gd name="T2" fmla="*/ 216 w 267"/>
                  <a:gd name="T3" fmla="*/ 67 h 167"/>
                  <a:gd name="T4" fmla="*/ 142 w 267"/>
                  <a:gd name="T5" fmla="*/ 0 h 167"/>
                  <a:gd name="T6" fmla="*/ 71 w 267"/>
                  <a:gd name="T7" fmla="*/ 52 h 167"/>
                  <a:gd name="T8" fmla="*/ 58 w 267"/>
                  <a:gd name="T9" fmla="*/ 50 h 167"/>
                  <a:gd name="T10" fmla="*/ 0 w 267"/>
                  <a:gd name="T11" fmla="*/ 109 h 167"/>
                  <a:gd name="T12" fmla="*/ 58 w 267"/>
                  <a:gd name="T13" fmla="*/ 167 h 167"/>
                  <a:gd name="T14" fmla="*/ 59 w 267"/>
                  <a:gd name="T15" fmla="*/ 167 h 167"/>
                  <a:gd name="T16" fmla="*/ 59 w 267"/>
                  <a:gd name="T17" fmla="*/ 167 h 167"/>
                  <a:gd name="T18" fmla="*/ 217 w 267"/>
                  <a:gd name="T19" fmla="*/ 167 h 167"/>
                  <a:gd name="T20" fmla="*/ 267 w 267"/>
                  <a:gd name="T21" fmla="*/ 117 h 167"/>
                  <a:gd name="T22" fmla="*/ 217 w 267"/>
                  <a:gd name="T23" fmla="*/ 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167">
                    <a:moveTo>
                      <a:pt x="217" y="67"/>
                    </a:moveTo>
                    <a:cubicBezTo>
                      <a:pt x="216" y="67"/>
                      <a:pt x="216" y="67"/>
                      <a:pt x="216" y="67"/>
                    </a:cubicBezTo>
                    <a:cubicBezTo>
                      <a:pt x="212" y="30"/>
                      <a:pt x="180" y="0"/>
                      <a:pt x="142" y="0"/>
                    </a:cubicBezTo>
                    <a:cubicBezTo>
                      <a:pt x="109" y="0"/>
                      <a:pt x="81" y="22"/>
                      <a:pt x="71" y="52"/>
                    </a:cubicBezTo>
                    <a:cubicBezTo>
                      <a:pt x="67" y="51"/>
                      <a:pt x="63" y="50"/>
                      <a:pt x="58" y="50"/>
                    </a:cubicBezTo>
                    <a:cubicBezTo>
                      <a:pt x="26" y="50"/>
                      <a:pt x="0" y="76"/>
                      <a:pt x="0" y="109"/>
                    </a:cubicBezTo>
                    <a:cubicBezTo>
                      <a:pt x="0" y="141"/>
                      <a:pt x="26" y="167"/>
                      <a:pt x="58" y="167"/>
                    </a:cubicBezTo>
                    <a:cubicBezTo>
                      <a:pt x="58" y="167"/>
                      <a:pt x="59" y="167"/>
                      <a:pt x="59" y="167"/>
                    </a:cubicBezTo>
                    <a:lnTo>
                      <a:pt x="59" y="167"/>
                    </a:lnTo>
                    <a:lnTo>
                      <a:pt x="217" y="167"/>
                    </a:lnTo>
                    <a:cubicBezTo>
                      <a:pt x="244" y="167"/>
                      <a:pt x="267" y="145"/>
                      <a:pt x="267" y="117"/>
                    </a:cubicBezTo>
                    <a:cubicBezTo>
                      <a:pt x="267" y="89"/>
                      <a:pt x="244" y="67"/>
                      <a:pt x="217" y="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mn-lt"/>
                </a:endParaRPr>
              </a:p>
            </p:txBody>
          </p:sp>
        </p:grpSp>
      </p:grpSp>
      <p:sp>
        <p:nvSpPr>
          <p:cNvPr id="24" name="Rectangle 23"/>
          <p:cNvSpPr/>
          <p:nvPr/>
        </p:nvSpPr>
        <p:spPr>
          <a:xfrm>
            <a:off x="2745384" y="2505796"/>
            <a:ext cx="1464690" cy="1092163"/>
          </a:xfrm>
          <a:prstGeom prst="rect">
            <a:avLst/>
          </a:prstGeom>
          <a:noFill/>
          <a:ln w="57150" cmpd="dbl">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6" name="TextBox 295"/>
          <p:cNvSpPr txBox="1"/>
          <p:nvPr/>
        </p:nvSpPr>
        <p:spPr>
          <a:xfrm>
            <a:off x="2752616" y="2525188"/>
            <a:ext cx="1441420" cy="230832"/>
          </a:xfrm>
          <a:prstGeom prst="rect">
            <a:avLst/>
          </a:prstGeom>
          <a:noFill/>
        </p:spPr>
        <p:txBody>
          <a:bodyPr wrap="none" rtlCol="0">
            <a:spAutoFit/>
          </a:bodyPr>
          <a:lstStyle/>
          <a:p>
            <a:pPr algn="ctr"/>
            <a:r>
              <a:rPr lang="en-US" sz="900" b="1" dirty="0" smtClean="0">
                <a:solidFill>
                  <a:schemeClr val="accent1"/>
                </a:solidFill>
                <a:latin typeface="+mn-lt"/>
              </a:rPr>
              <a:t>Metro Network </a:t>
            </a:r>
            <a:r>
              <a:rPr lang="en-US" sz="900" b="1" dirty="0">
                <a:solidFill>
                  <a:schemeClr val="accent1"/>
                </a:solidFill>
                <a:latin typeface="+mn-lt"/>
              </a:rPr>
              <a:t>D</a:t>
            </a:r>
            <a:r>
              <a:rPr lang="en-US" sz="900" b="1" dirty="0" smtClean="0">
                <a:solidFill>
                  <a:schemeClr val="accent1"/>
                </a:solidFill>
                <a:latin typeface="+mn-lt"/>
              </a:rPr>
              <a:t>omain</a:t>
            </a:r>
            <a:endParaRPr lang="en-US" sz="900" b="1" dirty="0">
              <a:solidFill>
                <a:schemeClr val="accent1"/>
              </a:solidFill>
              <a:latin typeface="+mn-lt"/>
            </a:endParaRPr>
          </a:p>
        </p:txBody>
      </p:sp>
      <p:sp>
        <p:nvSpPr>
          <p:cNvPr id="305" name="Rectangle 304"/>
          <p:cNvSpPr/>
          <p:nvPr/>
        </p:nvSpPr>
        <p:spPr>
          <a:xfrm>
            <a:off x="4510523" y="2507063"/>
            <a:ext cx="1464690" cy="1097638"/>
          </a:xfrm>
          <a:prstGeom prst="rect">
            <a:avLst/>
          </a:prstGeom>
          <a:noFill/>
          <a:ln w="57150" cmpd="dbl">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6" name="TextBox 305"/>
          <p:cNvSpPr txBox="1"/>
          <p:nvPr/>
        </p:nvSpPr>
        <p:spPr>
          <a:xfrm>
            <a:off x="4543403" y="2525288"/>
            <a:ext cx="1390124" cy="230832"/>
          </a:xfrm>
          <a:prstGeom prst="rect">
            <a:avLst/>
          </a:prstGeom>
          <a:noFill/>
        </p:spPr>
        <p:txBody>
          <a:bodyPr wrap="none" rtlCol="0">
            <a:spAutoFit/>
          </a:bodyPr>
          <a:lstStyle/>
          <a:p>
            <a:pPr algn="ctr"/>
            <a:r>
              <a:rPr lang="en-US" sz="900" b="1" dirty="0" smtClean="0">
                <a:solidFill>
                  <a:schemeClr val="accent1"/>
                </a:solidFill>
                <a:latin typeface="+mn-lt"/>
              </a:rPr>
              <a:t>Core Network </a:t>
            </a:r>
            <a:r>
              <a:rPr lang="en-US" sz="900" b="1" dirty="0">
                <a:solidFill>
                  <a:schemeClr val="accent1"/>
                </a:solidFill>
                <a:latin typeface="+mn-lt"/>
              </a:rPr>
              <a:t>D</a:t>
            </a:r>
            <a:r>
              <a:rPr lang="en-US" sz="900" b="1" dirty="0" smtClean="0">
                <a:solidFill>
                  <a:schemeClr val="accent1"/>
                </a:solidFill>
                <a:latin typeface="+mn-lt"/>
              </a:rPr>
              <a:t>omain</a:t>
            </a:r>
            <a:endParaRPr lang="en-US" sz="900" b="1" dirty="0">
              <a:solidFill>
                <a:schemeClr val="accent1"/>
              </a:solidFill>
              <a:latin typeface="+mn-lt"/>
            </a:endParaRPr>
          </a:p>
        </p:txBody>
      </p:sp>
      <p:sp>
        <p:nvSpPr>
          <p:cNvPr id="310" name="Rectangle 309"/>
          <p:cNvSpPr/>
          <p:nvPr/>
        </p:nvSpPr>
        <p:spPr>
          <a:xfrm>
            <a:off x="6286914" y="2506981"/>
            <a:ext cx="1847217" cy="1097280"/>
          </a:xfrm>
          <a:prstGeom prst="rect">
            <a:avLst/>
          </a:prstGeom>
          <a:noFill/>
          <a:ln w="57150" cmpd="dbl">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1" name="TextBox 310"/>
          <p:cNvSpPr txBox="1"/>
          <p:nvPr/>
        </p:nvSpPr>
        <p:spPr>
          <a:xfrm>
            <a:off x="6562354" y="2525282"/>
            <a:ext cx="1287532" cy="230832"/>
          </a:xfrm>
          <a:prstGeom prst="rect">
            <a:avLst/>
          </a:prstGeom>
          <a:noFill/>
        </p:spPr>
        <p:txBody>
          <a:bodyPr wrap="none" rtlCol="0">
            <a:spAutoFit/>
          </a:bodyPr>
          <a:lstStyle/>
          <a:p>
            <a:pPr algn="ctr"/>
            <a:r>
              <a:rPr lang="en-US" sz="900" b="1" dirty="0" smtClean="0">
                <a:solidFill>
                  <a:schemeClr val="accent1"/>
                </a:solidFill>
                <a:latin typeface="+mn-lt"/>
              </a:rPr>
              <a:t>Data Center Domain</a:t>
            </a:r>
            <a:endParaRPr lang="en-US" sz="900" b="1" dirty="0">
              <a:solidFill>
                <a:schemeClr val="accent1"/>
              </a:solidFill>
              <a:latin typeface="+mn-lt"/>
            </a:endParaRPr>
          </a:p>
        </p:txBody>
      </p:sp>
      <p:grpSp>
        <p:nvGrpSpPr>
          <p:cNvPr id="836" name="Group 835"/>
          <p:cNvGrpSpPr/>
          <p:nvPr/>
        </p:nvGrpSpPr>
        <p:grpSpPr>
          <a:xfrm>
            <a:off x="6846527" y="2779406"/>
            <a:ext cx="441326" cy="436176"/>
            <a:chOff x="5763097" y="1815432"/>
            <a:chExt cx="612994" cy="605841"/>
          </a:xfrm>
        </p:grpSpPr>
        <p:grpSp>
          <p:nvGrpSpPr>
            <p:cNvPr id="837" name="Group 836"/>
            <p:cNvGrpSpPr/>
            <p:nvPr/>
          </p:nvGrpSpPr>
          <p:grpSpPr>
            <a:xfrm>
              <a:off x="6045000" y="1815432"/>
              <a:ext cx="310804" cy="236523"/>
              <a:chOff x="1148212" y="1587941"/>
              <a:chExt cx="641197" cy="457200"/>
            </a:xfrm>
            <a:solidFill>
              <a:srgbClr val="2968AF"/>
            </a:solidFill>
          </p:grpSpPr>
          <p:sp>
            <p:nvSpPr>
              <p:cNvPr id="930"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1" name="Oval 930"/>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2" name="Oval 931"/>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3" name="Oval 932"/>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4" name="Oval 933"/>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5"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6"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7" name="Oval 936"/>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8" name="Oval 937"/>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9" name="Oval 938"/>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0" name="Oval 939"/>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1" name="Oval 940"/>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2" name="Oval 941"/>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3" name="Oval 942"/>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4" name="Oval 943"/>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5" name="Oval 944"/>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946" name="Oval 945"/>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7" name="Oval 946"/>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8" name="Oval 947"/>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9" name="Oval 948"/>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0" name="Oval 949"/>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1" name="Oval 950"/>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2" name="Oval 951"/>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3" name="Oval 952"/>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4"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5"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6"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7"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8"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9"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0"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1"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2" name="Oval 961"/>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3" name="Oval 962"/>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4" name="Oval 963"/>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5" name="Oval 964"/>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6" name="Oval 965"/>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7" name="Oval 966"/>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8" name="Oval 967"/>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9" name="Oval 968"/>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0"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1"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2"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3"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4"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838" name="Group 837"/>
            <p:cNvGrpSpPr/>
            <p:nvPr/>
          </p:nvGrpSpPr>
          <p:grpSpPr>
            <a:xfrm>
              <a:off x="5763097" y="2012321"/>
              <a:ext cx="310804" cy="236523"/>
              <a:chOff x="1148212" y="1587941"/>
              <a:chExt cx="641197" cy="457200"/>
            </a:xfrm>
            <a:solidFill>
              <a:srgbClr val="2968AF"/>
            </a:solidFill>
          </p:grpSpPr>
          <p:sp>
            <p:nvSpPr>
              <p:cNvPr id="885"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6" name="Oval 885"/>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7" name="Oval 886"/>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8" name="Oval 887"/>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9" name="Oval 888"/>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0"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1"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2" name="Oval 891"/>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3" name="Oval 892"/>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4" name="Oval 893"/>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5" name="Oval 894"/>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6" name="Oval 895"/>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7" name="Oval 896"/>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8" name="Oval 897"/>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9" name="Oval 898"/>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0" name="Oval 899"/>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901" name="Oval 900"/>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2" name="Oval 901"/>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3" name="Oval 902"/>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4" name="Oval 903"/>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5" name="Oval 904"/>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6" name="Oval 905"/>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7" name="Oval 906"/>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8" name="Oval 907"/>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9"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0"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1"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2"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3"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4"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5"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6"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7" name="Oval 916"/>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8" name="Oval 917"/>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9" name="Oval 918"/>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0" name="Oval 919"/>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1" name="Oval 920"/>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2" name="Oval 921"/>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3" name="Oval 922"/>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4" name="Oval 923"/>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5"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6"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7"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8"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9"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839" name="Group 838"/>
            <p:cNvGrpSpPr/>
            <p:nvPr/>
          </p:nvGrpSpPr>
          <p:grpSpPr>
            <a:xfrm>
              <a:off x="6065287" y="2184750"/>
              <a:ext cx="310804" cy="236523"/>
              <a:chOff x="1148212" y="1587941"/>
              <a:chExt cx="641197" cy="457200"/>
            </a:xfrm>
            <a:solidFill>
              <a:srgbClr val="2968AF"/>
            </a:solidFill>
          </p:grpSpPr>
          <p:sp>
            <p:nvSpPr>
              <p:cNvPr id="840" name="Rounded Rectangle 36"/>
              <p:cNvSpPr/>
              <p:nvPr/>
            </p:nvSpPr>
            <p:spPr>
              <a:xfrm>
                <a:off x="1170271" y="1666911"/>
                <a:ext cx="145657" cy="271643"/>
              </a:xfrm>
              <a:custGeom>
                <a:avLst/>
                <a:gdLst/>
                <a:ahLst/>
                <a:cxnLst/>
                <a:rect l="l" t="t" r="r" b="b"/>
                <a:pathLst>
                  <a:path w="839131" h="1564941">
                    <a:moveTo>
                      <a:pt x="123823" y="0"/>
                    </a:moveTo>
                    <a:lnTo>
                      <a:pt x="836479" y="0"/>
                    </a:lnTo>
                    <a:cubicBezTo>
                      <a:pt x="836905" y="50901"/>
                      <a:pt x="837271" y="98506"/>
                      <a:pt x="837584" y="143226"/>
                    </a:cubicBezTo>
                    <a:lnTo>
                      <a:pt x="837698" y="161545"/>
                    </a:lnTo>
                    <a:lnTo>
                      <a:pt x="822895" y="158556"/>
                    </a:lnTo>
                    <a:lnTo>
                      <a:pt x="199290" y="158556"/>
                    </a:lnTo>
                    <a:cubicBezTo>
                      <a:pt x="161074" y="158556"/>
                      <a:pt x="130093" y="189537"/>
                      <a:pt x="130093" y="227753"/>
                    </a:cubicBezTo>
                    <a:lnTo>
                      <a:pt x="130093" y="298908"/>
                    </a:lnTo>
                    <a:cubicBezTo>
                      <a:pt x="130093" y="337124"/>
                      <a:pt x="161074" y="368105"/>
                      <a:pt x="199290" y="368105"/>
                    </a:cubicBezTo>
                    <a:lnTo>
                      <a:pt x="822895" y="368105"/>
                    </a:lnTo>
                    <a:lnTo>
                      <a:pt x="838796" y="364895"/>
                    </a:lnTo>
                    <a:lnTo>
                      <a:pt x="838864" y="380248"/>
                    </a:lnTo>
                    <a:cubicBezTo>
                      <a:pt x="838987" y="415084"/>
                      <a:pt x="839069" y="447863"/>
                      <a:pt x="839116" y="478996"/>
                    </a:cubicBezTo>
                    <a:lnTo>
                      <a:pt x="839131" y="507909"/>
                    </a:lnTo>
                    <a:lnTo>
                      <a:pt x="822895" y="504631"/>
                    </a:lnTo>
                    <a:lnTo>
                      <a:pt x="199290" y="504631"/>
                    </a:lnTo>
                    <a:cubicBezTo>
                      <a:pt x="161074" y="504631"/>
                      <a:pt x="130093" y="535612"/>
                      <a:pt x="130093" y="573828"/>
                    </a:cubicBezTo>
                    <a:lnTo>
                      <a:pt x="130093" y="644983"/>
                    </a:lnTo>
                    <a:cubicBezTo>
                      <a:pt x="130093" y="683199"/>
                      <a:pt x="161074" y="714180"/>
                      <a:pt x="199290" y="714180"/>
                    </a:cubicBezTo>
                    <a:lnTo>
                      <a:pt x="822895" y="714180"/>
                    </a:lnTo>
                    <a:lnTo>
                      <a:pt x="838784" y="710972"/>
                    </a:lnTo>
                    <a:lnTo>
                      <a:pt x="838423" y="800015"/>
                    </a:lnTo>
                    <a:lnTo>
                      <a:pt x="838089" y="860124"/>
                    </a:lnTo>
                    <a:lnTo>
                      <a:pt x="822895" y="857056"/>
                    </a:lnTo>
                    <a:lnTo>
                      <a:pt x="199290" y="857056"/>
                    </a:lnTo>
                    <a:cubicBezTo>
                      <a:pt x="161074" y="857056"/>
                      <a:pt x="130093" y="888037"/>
                      <a:pt x="130093" y="926253"/>
                    </a:cubicBezTo>
                    <a:lnTo>
                      <a:pt x="130093" y="997408"/>
                    </a:lnTo>
                    <a:cubicBezTo>
                      <a:pt x="130093" y="1035624"/>
                      <a:pt x="161074" y="1066605"/>
                      <a:pt x="199290" y="1066605"/>
                    </a:cubicBezTo>
                    <a:lnTo>
                      <a:pt x="822895" y="1066605"/>
                    </a:lnTo>
                    <a:lnTo>
                      <a:pt x="837053" y="1063747"/>
                    </a:lnTo>
                    <a:lnTo>
                      <a:pt x="836834" y="1121542"/>
                    </a:lnTo>
                    <a:cubicBezTo>
                      <a:pt x="836752" y="1146515"/>
                      <a:pt x="836681" y="1172549"/>
                      <a:pt x="836623" y="1199854"/>
                    </a:cubicBezTo>
                    <a:lnTo>
                      <a:pt x="836615" y="1205901"/>
                    </a:lnTo>
                    <a:lnTo>
                      <a:pt x="822895" y="1203131"/>
                    </a:lnTo>
                    <a:lnTo>
                      <a:pt x="199290" y="1203131"/>
                    </a:lnTo>
                    <a:cubicBezTo>
                      <a:pt x="161074" y="1203131"/>
                      <a:pt x="130093" y="1234112"/>
                      <a:pt x="130093" y="1272328"/>
                    </a:cubicBezTo>
                    <a:lnTo>
                      <a:pt x="130093" y="1343483"/>
                    </a:lnTo>
                    <a:cubicBezTo>
                      <a:pt x="130093" y="1381699"/>
                      <a:pt x="161074" y="1412680"/>
                      <a:pt x="199290" y="1412680"/>
                    </a:cubicBezTo>
                    <a:lnTo>
                      <a:pt x="822895" y="1412680"/>
                    </a:lnTo>
                    <a:lnTo>
                      <a:pt x="836488" y="1409936"/>
                    </a:lnTo>
                    <a:lnTo>
                      <a:pt x="836490" y="1427752"/>
                    </a:lnTo>
                    <a:cubicBezTo>
                      <a:pt x="836525" y="1470637"/>
                      <a:pt x="836592" y="1516235"/>
                      <a:pt x="836698" y="1564941"/>
                    </a:cubicBezTo>
                    <a:lnTo>
                      <a:pt x="0" y="1551557"/>
                    </a:lnTo>
                    <a:lnTo>
                      <a:pt x="0" y="123823"/>
                    </a:lnTo>
                    <a:cubicBezTo>
                      <a:pt x="0" y="55437"/>
                      <a:pt x="55437" y="0"/>
                      <a:pt x="1238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1" name="Oval 840"/>
              <p:cNvSpPr/>
              <p:nvPr/>
            </p:nvSpPr>
            <p:spPr>
              <a:xfrm>
                <a:off x="1213652" y="1704865"/>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2" name="Oval 841"/>
              <p:cNvSpPr/>
              <p:nvPr/>
            </p:nvSpPr>
            <p:spPr>
              <a:xfrm>
                <a:off x="1213385" y="1764720"/>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3" name="Oval 842"/>
              <p:cNvSpPr/>
              <p:nvPr/>
            </p:nvSpPr>
            <p:spPr>
              <a:xfrm>
                <a:off x="1213385" y="1825958"/>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4" name="Oval 843"/>
              <p:cNvSpPr/>
              <p:nvPr/>
            </p:nvSpPr>
            <p:spPr>
              <a:xfrm>
                <a:off x="1213385" y="1886081"/>
                <a:ext cx="16144" cy="1614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5" name="Rounded Rectangle 65"/>
              <p:cNvSpPr/>
              <p:nvPr/>
            </p:nvSpPr>
            <p:spPr>
              <a:xfrm>
                <a:off x="1148212" y="1947947"/>
                <a:ext cx="166686" cy="54010"/>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6" name="Rounded Rectangle 3"/>
              <p:cNvSpPr/>
              <p:nvPr/>
            </p:nvSpPr>
            <p:spPr>
              <a:xfrm>
                <a:off x="1303203" y="1587941"/>
                <a:ext cx="331250" cy="457200"/>
              </a:xfrm>
              <a:custGeom>
                <a:avLst/>
                <a:gdLst/>
                <a:ahLst/>
                <a:cxnLst/>
                <a:rect l="l" t="t" r="r" b="b"/>
                <a:pathLst>
                  <a:path w="1908341" h="2633940">
                    <a:moveTo>
                      <a:pt x="74936" y="2330947"/>
                    </a:moveTo>
                    <a:lnTo>
                      <a:pt x="1833405" y="2330947"/>
                    </a:lnTo>
                    <a:cubicBezTo>
                      <a:pt x="1874791" y="2330947"/>
                      <a:pt x="1908341" y="2364497"/>
                      <a:pt x="1908341" y="2405883"/>
                    </a:cubicBezTo>
                    <a:lnTo>
                      <a:pt x="1908341" y="2559004"/>
                    </a:lnTo>
                    <a:cubicBezTo>
                      <a:pt x="1908341" y="2600390"/>
                      <a:pt x="1874791" y="2633940"/>
                      <a:pt x="1833405" y="2633940"/>
                    </a:cubicBezTo>
                    <a:lnTo>
                      <a:pt x="74936" y="2633940"/>
                    </a:lnTo>
                    <a:cubicBezTo>
                      <a:pt x="33550" y="2633940"/>
                      <a:pt x="0" y="2600390"/>
                      <a:pt x="0" y="2559004"/>
                    </a:cubicBezTo>
                    <a:lnTo>
                      <a:pt x="0" y="2405883"/>
                    </a:lnTo>
                    <a:cubicBezTo>
                      <a:pt x="0" y="2364497"/>
                      <a:pt x="33550" y="2330947"/>
                      <a:pt x="74936" y="2330947"/>
                    </a:cubicBezTo>
                    <a:close/>
                    <a:moveTo>
                      <a:pt x="310626" y="1905729"/>
                    </a:moveTo>
                    <a:cubicBezTo>
                      <a:pt x="280702" y="1905729"/>
                      <a:pt x="256444" y="1929987"/>
                      <a:pt x="256444" y="1959911"/>
                    </a:cubicBezTo>
                    <a:lnTo>
                      <a:pt x="256444" y="2070622"/>
                    </a:lnTo>
                    <a:cubicBezTo>
                      <a:pt x="256444" y="2100546"/>
                      <a:pt x="280702" y="2124804"/>
                      <a:pt x="310626" y="2124804"/>
                    </a:cubicBezTo>
                    <a:lnTo>
                      <a:pt x="1602437" y="2124804"/>
                    </a:lnTo>
                    <a:cubicBezTo>
                      <a:pt x="1632361" y="2124804"/>
                      <a:pt x="1656619" y="2100546"/>
                      <a:pt x="1656619" y="2070622"/>
                    </a:cubicBezTo>
                    <a:lnTo>
                      <a:pt x="1656619" y="1959911"/>
                    </a:lnTo>
                    <a:cubicBezTo>
                      <a:pt x="1656619" y="1929987"/>
                      <a:pt x="1632361" y="1905729"/>
                      <a:pt x="1602437" y="1905729"/>
                    </a:cubicBezTo>
                    <a:close/>
                    <a:moveTo>
                      <a:pt x="310626" y="1559654"/>
                    </a:moveTo>
                    <a:cubicBezTo>
                      <a:pt x="280702" y="1559654"/>
                      <a:pt x="256444" y="1583912"/>
                      <a:pt x="256444" y="1613836"/>
                    </a:cubicBezTo>
                    <a:lnTo>
                      <a:pt x="256444" y="1724547"/>
                    </a:lnTo>
                    <a:cubicBezTo>
                      <a:pt x="256444" y="1754471"/>
                      <a:pt x="280702" y="1778729"/>
                      <a:pt x="310626" y="1778729"/>
                    </a:cubicBezTo>
                    <a:lnTo>
                      <a:pt x="1602437" y="1778729"/>
                    </a:lnTo>
                    <a:cubicBezTo>
                      <a:pt x="1632361" y="1778729"/>
                      <a:pt x="1656619" y="1754471"/>
                      <a:pt x="1656619" y="1724547"/>
                    </a:cubicBezTo>
                    <a:lnTo>
                      <a:pt x="1656619" y="1613836"/>
                    </a:lnTo>
                    <a:cubicBezTo>
                      <a:pt x="1656619" y="1583912"/>
                      <a:pt x="1632361" y="1559654"/>
                      <a:pt x="1602437" y="1559654"/>
                    </a:cubicBezTo>
                    <a:close/>
                    <a:moveTo>
                      <a:pt x="310626" y="1216754"/>
                    </a:moveTo>
                    <a:cubicBezTo>
                      <a:pt x="280702" y="1216754"/>
                      <a:pt x="256444" y="1241012"/>
                      <a:pt x="256444" y="1270936"/>
                    </a:cubicBezTo>
                    <a:lnTo>
                      <a:pt x="256444" y="1381647"/>
                    </a:lnTo>
                    <a:cubicBezTo>
                      <a:pt x="256444" y="1411571"/>
                      <a:pt x="280702" y="1435829"/>
                      <a:pt x="310626" y="1435829"/>
                    </a:cubicBezTo>
                    <a:lnTo>
                      <a:pt x="1602437" y="1435829"/>
                    </a:lnTo>
                    <a:cubicBezTo>
                      <a:pt x="1632361" y="1435829"/>
                      <a:pt x="1656619" y="1411571"/>
                      <a:pt x="1656619" y="1381647"/>
                    </a:cubicBezTo>
                    <a:lnTo>
                      <a:pt x="1656619" y="1270936"/>
                    </a:lnTo>
                    <a:cubicBezTo>
                      <a:pt x="1656619" y="1241012"/>
                      <a:pt x="1632361" y="1216754"/>
                      <a:pt x="1602437" y="1216754"/>
                    </a:cubicBezTo>
                    <a:close/>
                    <a:moveTo>
                      <a:pt x="310626" y="867504"/>
                    </a:moveTo>
                    <a:cubicBezTo>
                      <a:pt x="280702" y="867504"/>
                      <a:pt x="256444" y="891762"/>
                      <a:pt x="256444" y="921686"/>
                    </a:cubicBezTo>
                    <a:lnTo>
                      <a:pt x="256444" y="1032397"/>
                    </a:lnTo>
                    <a:cubicBezTo>
                      <a:pt x="256444" y="1062321"/>
                      <a:pt x="280702" y="1086579"/>
                      <a:pt x="310626" y="1086579"/>
                    </a:cubicBezTo>
                    <a:lnTo>
                      <a:pt x="1602437" y="1086579"/>
                    </a:lnTo>
                    <a:cubicBezTo>
                      <a:pt x="1632361" y="1086579"/>
                      <a:pt x="1656619" y="1062321"/>
                      <a:pt x="1656619" y="1032397"/>
                    </a:cubicBezTo>
                    <a:lnTo>
                      <a:pt x="1656619" y="921686"/>
                    </a:lnTo>
                    <a:cubicBezTo>
                      <a:pt x="1656619" y="891762"/>
                      <a:pt x="1632361" y="867504"/>
                      <a:pt x="1602437" y="867504"/>
                    </a:cubicBezTo>
                    <a:close/>
                    <a:moveTo>
                      <a:pt x="310626" y="518254"/>
                    </a:moveTo>
                    <a:cubicBezTo>
                      <a:pt x="280702" y="518254"/>
                      <a:pt x="256444" y="542512"/>
                      <a:pt x="256444" y="572436"/>
                    </a:cubicBezTo>
                    <a:lnTo>
                      <a:pt x="256444" y="683147"/>
                    </a:lnTo>
                    <a:cubicBezTo>
                      <a:pt x="256444" y="713071"/>
                      <a:pt x="280702" y="737329"/>
                      <a:pt x="310626" y="737329"/>
                    </a:cubicBezTo>
                    <a:lnTo>
                      <a:pt x="1602437" y="737329"/>
                    </a:lnTo>
                    <a:cubicBezTo>
                      <a:pt x="1632361" y="737329"/>
                      <a:pt x="1656619" y="713071"/>
                      <a:pt x="1656619" y="683147"/>
                    </a:cubicBezTo>
                    <a:lnTo>
                      <a:pt x="1656619" y="572436"/>
                    </a:lnTo>
                    <a:cubicBezTo>
                      <a:pt x="1656619" y="542512"/>
                      <a:pt x="1632361" y="518254"/>
                      <a:pt x="1602437" y="518254"/>
                    </a:cubicBezTo>
                    <a:close/>
                    <a:moveTo>
                      <a:pt x="310626" y="165829"/>
                    </a:moveTo>
                    <a:cubicBezTo>
                      <a:pt x="280702" y="165829"/>
                      <a:pt x="256444" y="190087"/>
                      <a:pt x="256444" y="220011"/>
                    </a:cubicBezTo>
                    <a:lnTo>
                      <a:pt x="256444" y="330722"/>
                    </a:lnTo>
                    <a:cubicBezTo>
                      <a:pt x="256444" y="360646"/>
                      <a:pt x="280702" y="384904"/>
                      <a:pt x="310626" y="384904"/>
                    </a:cubicBezTo>
                    <a:lnTo>
                      <a:pt x="1602437" y="384904"/>
                    </a:lnTo>
                    <a:cubicBezTo>
                      <a:pt x="1632361" y="384904"/>
                      <a:pt x="1656619" y="360646"/>
                      <a:pt x="1656619" y="330722"/>
                    </a:cubicBezTo>
                    <a:lnTo>
                      <a:pt x="1656619" y="220011"/>
                    </a:lnTo>
                    <a:cubicBezTo>
                      <a:pt x="1656619" y="190087"/>
                      <a:pt x="1632361" y="165829"/>
                      <a:pt x="1602437" y="165829"/>
                    </a:cubicBezTo>
                    <a:close/>
                    <a:moveTo>
                      <a:pt x="263092" y="0"/>
                    </a:moveTo>
                    <a:lnTo>
                      <a:pt x="1646796" y="0"/>
                    </a:lnTo>
                    <a:cubicBezTo>
                      <a:pt x="1725868" y="0"/>
                      <a:pt x="1789969" y="64101"/>
                      <a:pt x="1789969" y="143173"/>
                    </a:cubicBezTo>
                    <a:cubicBezTo>
                      <a:pt x="1791027" y="851243"/>
                      <a:pt x="1792086" y="1559312"/>
                      <a:pt x="1793144" y="2267382"/>
                    </a:cubicBezTo>
                    <a:lnTo>
                      <a:pt x="123094" y="2264207"/>
                    </a:lnTo>
                    <a:cubicBezTo>
                      <a:pt x="122036" y="1557196"/>
                      <a:pt x="120977" y="850184"/>
                      <a:pt x="119919" y="143173"/>
                    </a:cubicBezTo>
                    <a:cubicBezTo>
                      <a:pt x="119919" y="64101"/>
                      <a:pt x="184020" y="0"/>
                      <a:pt x="26309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7" name="Oval 846"/>
              <p:cNvSpPr/>
              <p:nvPr/>
            </p:nvSpPr>
            <p:spPr>
              <a:xfrm>
                <a:off x="1367129" y="1626517"/>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8" name="Oval 847"/>
              <p:cNvSpPr/>
              <p:nvPr/>
            </p:nvSpPr>
            <p:spPr>
              <a:xfrm>
                <a:off x="1367296" y="1687022"/>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49" name="Oval 848"/>
              <p:cNvSpPr/>
              <p:nvPr/>
            </p:nvSpPr>
            <p:spPr>
              <a:xfrm>
                <a:off x="1367296" y="174855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0" name="Oval 849"/>
              <p:cNvSpPr/>
              <p:nvPr/>
            </p:nvSpPr>
            <p:spPr>
              <a:xfrm>
                <a:off x="1367296" y="1808294"/>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1" name="Oval 850"/>
              <p:cNvSpPr/>
              <p:nvPr/>
            </p:nvSpPr>
            <p:spPr>
              <a:xfrm>
                <a:off x="1367296" y="1869826"/>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2" name="Oval 851"/>
              <p:cNvSpPr/>
              <p:nvPr/>
            </p:nvSpPr>
            <p:spPr>
              <a:xfrm>
                <a:off x="1367296" y="1930163"/>
                <a:ext cx="17922" cy="1792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3" name="Oval 852"/>
              <p:cNvSpPr>
                <a:spLocks noChangeAspect="1"/>
              </p:cNvSpPr>
              <p:nvPr/>
            </p:nvSpPr>
            <p:spPr>
              <a:xfrm>
                <a:off x="1505899" y="162847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4" name="Oval 853"/>
              <p:cNvSpPr>
                <a:spLocks noChangeAspect="1"/>
              </p:cNvSpPr>
              <p:nvPr/>
            </p:nvSpPr>
            <p:spPr>
              <a:xfrm>
                <a:off x="1554457" y="162864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5" name="Oval 854"/>
              <p:cNvSpPr>
                <a:spLocks noChangeAspect="1"/>
              </p:cNvSpPr>
              <p:nvPr/>
            </p:nvSpPr>
            <p:spPr>
              <a:xfrm>
                <a:off x="1530727" y="1689150"/>
                <a:ext cx="14747" cy="1474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smtClean="0"/>
              </a:p>
            </p:txBody>
          </p:sp>
          <p:sp>
            <p:nvSpPr>
              <p:cNvPr id="856" name="Oval 855"/>
              <p:cNvSpPr>
                <a:spLocks noChangeAspect="1"/>
              </p:cNvSpPr>
              <p:nvPr/>
            </p:nvSpPr>
            <p:spPr>
              <a:xfrm>
                <a:off x="1505468" y="174991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7" name="Oval 856"/>
              <p:cNvSpPr>
                <a:spLocks noChangeAspect="1"/>
              </p:cNvSpPr>
              <p:nvPr/>
            </p:nvSpPr>
            <p:spPr>
              <a:xfrm>
                <a:off x="1505468" y="1809657"/>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8" name="Oval 857"/>
              <p:cNvSpPr>
                <a:spLocks noChangeAspect="1"/>
              </p:cNvSpPr>
              <p:nvPr/>
            </p:nvSpPr>
            <p:spPr>
              <a:xfrm>
                <a:off x="1554027"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9" name="Oval 858"/>
              <p:cNvSpPr>
                <a:spLocks noChangeAspect="1"/>
              </p:cNvSpPr>
              <p:nvPr/>
            </p:nvSpPr>
            <p:spPr>
              <a:xfrm>
                <a:off x="1530130" y="1809825"/>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0" name="Oval 859"/>
              <p:cNvSpPr>
                <a:spLocks noChangeAspect="1"/>
              </p:cNvSpPr>
              <p:nvPr/>
            </p:nvSpPr>
            <p:spPr>
              <a:xfrm>
                <a:off x="1554624"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1" name="Oval 860"/>
              <p:cNvSpPr>
                <a:spLocks noChangeAspect="1"/>
              </p:cNvSpPr>
              <p:nvPr/>
            </p:nvSpPr>
            <p:spPr>
              <a:xfrm>
                <a:off x="1530727" y="1870162"/>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2" name="Oval 861"/>
              <p:cNvSpPr>
                <a:spLocks noChangeAspect="1"/>
              </p:cNvSpPr>
              <p:nvPr/>
            </p:nvSpPr>
            <p:spPr>
              <a:xfrm>
                <a:off x="1505468" y="1930331"/>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3" name="Oval 862"/>
              <p:cNvSpPr>
                <a:spLocks noChangeAspect="1"/>
              </p:cNvSpPr>
              <p:nvPr/>
            </p:nvSpPr>
            <p:spPr>
              <a:xfrm>
                <a:off x="1530130" y="1930499"/>
                <a:ext cx="14747" cy="1474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4" name="Oval 71"/>
              <p:cNvSpPr>
                <a:spLocks noChangeAspect="1"/>
              </p:cNvSpPr>
              <p:nvPr/>
            </p:nvSpPr>
            <p:spPr>
              <a:xfrm>
                <a:off x="1507121" y="187013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5" name="Oval 71"/>
              <p:cNvSpPr>
                <a:spLocks noChangeAspect="1"/>
              </p:cNvSpPr>
              <p:nvPr/>
            </p:nvSpPr>
            <p:spPr>
              <a:xfrm>
                <a:off x="1553058" y="193110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6" name="Oval 71"/>
              <p:cNvSpPr>
                <a:spLocks noChangeAspect="1"/>
              </p:cNvSpPr>
              <p:nvPr/>
            </p:nvSpPr>
            <p:spPr>
              <a:xfrm>
                <a:off x="152967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7" name="Oval 71"/>
              <p:cNvSpPr>
                <a:spLocks noChangeAspect="1"/>
              </p:cNvSpPr>
              <p:nvPr/>
            </p:nvSpPr>
            <p:spPr>
              <a:xfrm>
                <a:off x="1553058" y="175017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8" name="Oval 71"/>
              <p:cNvSpPr>
                <a:spLocks noChangeAspect="1"/>
              </p:cNvSpPr>
              <p:nvPr/>
            </p:nvSpPr>
            <p:spPr>
              <a:xfrm>
                <a:off x="1553058" y="1688937"/>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9" name="Oval 71"/>
              <p:cNvSpPr>
                <a:spLocks noChangeAspect="1"/>
              </p:cNvSpPr>
              <p:nvPr/>
            </p:nvSpPr>
            <p:spPr>
              <a:xfrm>
                <a:off x="1504627" y="168949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0" name="Oval 71"/>
              <p:cNvSpPr>
                <a:spLocks noChangeAspect="1"/>
              </p:cNvSpPr>
              <p:nvPr/>
            </p:nvSpPr>
            <p:spPr>
              <a:xfrm>
                <a:off x="1529678" y="1628814"/>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1" name="Rounded Rectangle 36"/>
              <p:cNvSpPr/>
              <p:nvPr/>
            </p:nvSpPr>
            <p:spPr>
              <a:xfrm flipH="1">
                <a:off x="1621460" y="1667200"/>
                <a:ext cx="145656" cy="271643"/>
              </a:xfrm>
              <a:custGeom>
                <a:avLst/>
                <a:gdLst/>
                <a:ahLst/>
                <a:cxnLst/>
                <a:rect l="l" t="t" r="r" b="b"/>
                <a:pathLst>
                  <a:path w="839130" h="1564941">
                    <a:moveTo>
                      <a:pt x="836479" y="0"/>
                    </a:moveTo>
                    <a:lnTo>
                      <a:pt x="123823" y="0"/>
                    </a:lnTo>
                    <a:cubicBezTo>
                      <a:pt x="55437" y="0"/>
                      <a:pt x="0" y="55437"/>
                      <a:pt x="0" y="123823"/>
                    </a:cubicBezTo>
                    <a:lnTo>
                      <a:pt x="0" y="1551557"/>
                    </a:lnTo>
                    <a:lnTo>
                      <a:pt x="836698" y="1564941"/>
                    </a:lnTo>
                    <a:cubicBezTo>
                      <a:pt x="836592" y="1516235"/>
                      <a:pt x="836525" y="1470637"/>
                      <a:pt x="836490" y="1427752"/>
                    </a:cubicBezTo>
                    <a:lnTo>
                      <a:pt x="836487" y="1404743"/>
                    </a:lnTo>
                    <a:lnTo>
                      <a:pt x="813056" y="1409474"/>
                    </a:lnTo>
                    <a:lnTo>
                      <a:pt x="189451" y="1409474"/>
                    </a:lnTo>
                    <a:cubicBezTo>
                      <a:pt x="151235" y="1409474"/>
                      <a:pt x="120254" y="1378493"/>
                      <a:pt x="120254" y="1340277"/>
                    </a:cubicBezTo>
                    <a:lnTo>
                      <a:pt x="120254" y="1269122"/>
                    </a:lnTo>
                    <a:cubicBezTo>
                      <a:pt x="120254" y="1230906"/>
                      <a:pt x="151235" y="1199925"/>
                      <a:pt x="189451" y="1199925"/>
                    </a:cubicBezTo>
                    <a:lnTo>
                      <a:pt x="813056" y="1199925"/>
                    </a:lnTo>
                    <a:lnTo>
                      <a:pt x="836617" y="1204682"/>
                    </a:lnTo>
                    <a:lnTo>
                      <a:pt x="836623" y="1199854"/>
                    </a:lnTo>
                    <a:cubicBezTo>
                      <a:pt x="836681" y="1172549"/>
                      <a:pt x="836753" y="1146515"/>
                      <a:pt x="836834" y="1121542"/>
                    </a:cubicBezTo>
                    <a:lnTo>
                      <a:pt x="837073" y="1058550"/>
                    </a:lnTo>
                    <a:lnTo>
                      <a:pt x="813056" y="1063399"/>
                    </a:lnTo>
                    <a:lnTo>
                      <a:pt x="189451" y="1063399"/>
                    </a:lnTo>
                    <a:cubicBezTo>
                      <a:pt x="151235" y="1063399"/>
                      <a:pt x="120254" y="1032418"/>
                      <a:pt x="120254" y="994202"/>
                    </a:cubicBezTo>
                    <a:lnTo>
                      <a:pt x="120254" y="923047"/>
                    </a:lnTo>
                    <a:cubicBezTo>
                      <a:pt x="120254" y="884831"/>
                      <a:pt x="151235" y="853850"/>
                      <a:pt x="189451" y="853850"/>
                    </a:cubicBezTo>
                    <a:lnTo>
                      <a:pt x="813056" y="853850"/>
                    </a:lnTo>
                    <a:lnTo>
                      <a:pt x="838096" y="858906"/>
                    </a:lnTo>
                    <a:lnTo>
                      <a:pt x="838423" y="800015"/>
                    </a:lnTo>
                    <a:lnTo>
                      <a:pt x="838805" y="705776"/>
                    </a:lnTo>
                    <a:lnTo>
                      <a:pt x="813056" y="710974"/>
                    </a:lnTo>
                    <a:lnTo>
                      <a:pt x="189451" y="710974"/>
                    </a:lnTo>
                    <a:cubicBezTo>
                      <a:pt x="151235" y="710974"/>
                      <a:pt x="120254" y="679993"/>
                      <a:pt x="120254" y="641777"/>
                    </a:cubicBezTo>
                    <a:lnTo>
                      <a:pt x="120254" y="570622"/>
                    </a:lnTo>
                    <a:cubicBezTo>
                      <a:pt x="120254" y="532406"/>
                      <a:pt x="151235" y="501425"/>
                      <a:pt x="189451" y="501425"/>
                    </a:cubicBezTo>
                    <a:lnTo>
                      <a:pt x="813056" y="501425"/>
                    </a:lnTo>
                    <a:lnTo>
                      <a:pt x="839130" y="506689"/>
                    </a:lnTo>
                    <a:lnTo>
                      <a:pt x="839116" y="478996"/>
                    </a:lnTo>
                    <a:cubicBezTo>
                      <a:pt x="839069" y="447863"/>
                      <a:pt x="838987" y="415084"/>
                      <a:pt x="838864" y="380248"/>
                    </a:cubicBezTo>
                    <a:lnTo>
                      <a:pt x="838772" y="359707"/>
                    </a:lnTo>
                    <a:lnTo>
                      <a:pt x="813056" y="364899"/>
                    </a:lnTo>
                    <a:lnTo>
                      <a:pt x="189451" y="364899"/>
                    </a:lnTo>
                    <a:cubicBezTo>
                      <a:pt x="151235" y="364899"/>
                      <a:pt x="120254" y="333918"/>
                      <a:pt x="120254" y="295702"/>
                    </a:cubicBezTo>
                    <a:lnTo>
                      <a:pt x="120254" y="224547"/>
                    </a:lnTo>
                    <a:cubicBezTo>
                      <a:pt x="120254" y="186331"/>
                      <a:pt x="151235" y="155350"/>
                      <a:pt x="189451" y="155350"/>
                    </a:cubicBezTo>
                    <a:lnTo>
                      <a:pt x="813056" y="155350"/>
                    </a:lnTo>
                    <a:lnTo>
                      <a:pt x="837690" y="160324"/>
                    </a:lnTo>
                    <a:lnTo>
                      <a:pt x="837584" y="143226"/>
                    </a:lnTo>
                    <a:cubicBezTo>
                      <a:pt x="837272" y="98506"/>
                      <a:pt x="836905" y="50901"/>
                      <a:pt x="83647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2" name="Oval 871"/>
              <p:cNvSpPr/>
              <p:nvPr/>
            </p:nvSpPr>
            <p:spPr>
              <a:xfrm>
                <a:off x="1686600" y="17048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3" name="Oval 872"/>
              <p:cNvSpPr/>
              <p:nvPr/>
            </p:nvSpPr>
            <p:spPr>
              <a:xfrm>
                <a:off x="1709685" y="170477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4" name="Oval 873"/>
              <p:cNvSpPr/>
              <p:nvPr/>
            </p:nvSpPr>
            <p:spPr>
              <a:xfrm>
                <a:off x="1686555" y="176565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5" name="Oval 874"/>
              <p:cNvSpPr/>
              <p:nvPr/>
            </p:nvSpPr>
            <p:spPr>
              <a:xfrm>
                <a:off x="1709641"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6" name="Oval 875"/>
              <p:cNvSpPr/>
              <p:nvPr/>
            </p:nvSpPr>
            <p:spPr>
              <a:xfrm>
                <a:off x="1662268" y="1765613"/>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7" name="Oval 876"/>
              <p:cNvSpPr/>
              <p:nvPr/>
            </p:nvSpPr>
            <p:spPr>
              <a:xfrm>
                <a:off x="1662275" y="1827619"/>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8" name="Oval 877"/>
              <p:cNvSpPr/>
              <p:nvPr/>
            </p:nvSpPr>
            <p:spPr>
              <a:xfrm>
                <a:off x="1685999" y="1886324"/>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9" name="Oval 878"/>
              <p:cNvSpPr/>
              <p:nvPr/>
            </p:nvSpPr>
            <p:spPr>
              <a:xfrm>
                <a:off x="1661711" y="1886278"/>
                <a:ext cx="14557" cy="1455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0" name="Rounded Rectangle 65"/>
              <p:cNvSpPr/>
              <p:nvPr/>
            </p:nvSpPr>
            <p:spPr>
              <a:xfrm flipH="1">
                <a:off x="1622723" y="1947397"/>
                <a:ext cx="166686" cy="54009"/>
              </a:xfrm>
              <a:custGeom>
                <a:avLst/>
                <a:gdLst>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10269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1108075 w 1108075"/>
                  <a:gd name="connsiteY3" fmla="*/ 8111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507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10269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1108075"/>
                  <a:gd name="connsiteY0" fmla="*/ 81117 h 311150"/>
                  <a:gd name="connsiteX1" fmla="*/ 81117 w 1108075"/>
                  <a:gd name="connsiteY1" fmla="*/ 0 h 311150"/>
                  <a:gd name="connsiteX2" fmla="*/ 963458 w 1108075"/>
                  <a:gd name="connsiteY2" fmla="*/ 0 h 311150"/>
                  <a:gd name="connsiteX3" fmla="*/ 958850 w 1108075"/>
                  <a:gd name="connsiteY3" fmla="*/ 189067 h 311150"/>
                  <a:gd name="connsiteX4" fmla="*/ 1108075 w 1108075"/>
                  <a:gd name="connsiteY4" fmla="*/ 230033 h 311150"/>
                  <a:gd name="connsiteX5" fmla="*/ 836458 w 1108075"/>
                  <a:gd name="connsiteY5" fmla="*/ 311150 h 311150"/>
                  <a:gd name="connsiteX6" fmla="*/ 81117 w 1108075"/>
                  <a:gd name="connsiteY6" fmla="*/ 311150 h 311150"/>
                  <a:gd name="connsiteX7" fmla="*/ 0 w 1108075"/>
                  <a:gd name="connsiteY7" fmla="*/ 230033 h 311150"/>
                  <a:gd name="connsiteX8" fmla="*/ 0 w 1108075"/>
                  <a:gd name="connsiteY8"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3458"/>
                  <a:gd name="connsiteY0" fmla="*/ 81117 h 311150"/>
                  <a:gd name="connsiteX1" fmla="*/ 81117 w 963458"/>
                  <a:gd name="connsiteY1" fmla="*/ 0 h 311150"/>
                  <a:gd name="connsiteX2" fmla="*/ 963458 w 963458"/>
                  <a:gd name="connsiteY2" fmla="*/ 0 h 311150"/>
                  <a:gd name="connsiteX3" fmla="*/ 958850 w 963458"/>
                  <a:gd name="connsiteY3" fmla="*/ 189067 h 311150"/>
                  <a:gd name="connsiteX4" fmla="*/ 836458 w 963458"/>
                  <a:gd name="connsiteY4" fmla="*/ 311150 h 311150"/>
                  <a:gd name="connsiteX5" fmla="*/ 81117 w 963458"/>
                  <a:gd name="connsiteY5" fmla="*/ 311150 h 311150"/>
                  <a:gd name="connsiteX6" fmla="*/ 0 w 963458"/>
                  <a:gd name="connsiteY6" fmla="*/ 230033 h 311150"/>
                  <a:gd name="connsiteX7" fmla="*/ 0 w 963458"/>
                  <a:gd name="connsiteY7" fmla="*/ 81117 h 311150"/>
                  <a:gd name="connsiteX0" fmla="*/ 0 w 960283"/>
                  <a:gd name="connsiteY0" fmla="*/ 81117 h 311150"/>
                  <a:gd name="connsiteX1" fmla="*/ 81117 w 960283"/>
                  <a:gd name="connsiteY1" fmla="*/ 0 h 311150"/>
                  <a:gd name="connsiteX2" fmla="*/ 960283 w 960283"/>
                  <a:gd name="connsiteY2" fmla="*/ 3175 h 311150"/>
                  <a:gd name="connsiteX3" fmla="*/ 958850 w 960283"/>
                  <a:gd name="connsiteY3" fmla="*/ 189067 h 311150"/>
                  <a:gd name="connsiteX4" fmla="*/ 836458 w 960283"/>
                  <a:gd name="connsiteY4" fmla="*/ 311150 h 311150"/>
                  <a:gd name="connsiteX5" fmla="*/ 81117 w 960283"/>
                  <a:gd name="connsiteY5" fmla="*/ 311150 h 311150"/>
                  <a:gd name="connsiteX6" fmla="*/ 0 w 960283"/>
                  <a:gd name="connsiteY6" fmla="*/ 230033 h 311150"/>
                  <a:gd name="connsiteX7" fmla="*/ 0 w 960283"/>
                  <a:gd name="connsiteY7" fmla="*/ 81117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283" h="311150">
                    <a:moveTo>
                      <a:pt x="0" y="81117"/>
                    </a:moveTo>
                    <a:cubicBezTo>
                      <a:pt x="0" y="36317"/>
                      <a:pt x="36317" y="0"/>
                      <a:pt x="81117" y="0"/>
                    </a:cubicBezTo>
                    <a:lnTo>
                      <a:pt x="960283" y="3175"/>
                    </a:lnTo>
                    <a:cubicBezTo>
                      <a:pt x="959805" y="65139"/>
                      <a:pt x="959328" y="127103"/>
                      <a:pt x="958850" y="189067"/>
                    </a:cubicBezTo>
                    <a:cubicBezTo>
                      <a:pt x="902178" y="194836"/>
                      <a:pt x="839155" y="235531"/>
                      <a:pt x="836458" y="311150"/>
                    </a:cubicBezTo>
                    <a:lnTo>
                      <a:pt x="81117" y="311150"/>
                    </a:lnTo>
                    <a:cubicBezTo>
                      <a:pt x="36317" y="311150"/>
                      <a:pt x="0" y="274833"/>
                      <a:pt x="0" y="230033"/>
                    </a:cubicBezTo>
                    <a:lnTo>
                      <a:pt x="0" y="811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1" name="Oval 71"/>
              <p:cNvSpPr>
                <a:spLocks noChangeAspect="1"/>
              </p:cNvSpPr>
              <p:nvPr/>
            </p:nvSpPr>
            <p:spPr>
              <a:xfrm>
                <a:off x="1708926" y="1886010"/>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2" name="Oval 71"/>
              <p:cNvSpPr>
                <a:spLocks noChangeAspect="1"/>
              </p:cNvSpPr>
              <p:nvPr/>
            </p:nvSpPr>
            <p:spPr>
              <a:xfrm>
                <a:off x="1708926"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3" name="Oval 71"/>
              <p:cNvSpPr>
                <a:spLocks noChangeAspect="1"/>
              </p:cNvSpPr>
              <p:nvPr/>
            </p:nvSpPr>
            <p:spPr>
              <a:xfrm>
                <a:off x="1686102" y="1826443"/>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4" name="Oval 71"/>
              <p:cNvSpPr>
                <a:spLocks noChangeAspect="1"/>
              </p:cNvSpPr>
              <p:nvPr/>
            </p:nvSpPr>
            <p:spPr>
              <a:xfrm>
                <a:off x="1661608" y="1704525"/>
                <a:ext cx="15872" cy="15872"/>
              </a:xfrm>
              <a:custGeom>
                <a:avLst/>
                <a:gdLst/>
                <a:ahLst/>
                <a:cxnLst/>
                <a:rect l="l" t="t" r="r" b="b"/>
                <a:pathLst>
                  <a:path w="400500" h="400500">
                    <a:moveTo>
                      <a:pt x="199980" y="76201"/>
                    </a:moveTo>
                    <a:cubicBezTo>
                      <a:pt x="131321" y="76201"/>
                      <a:pt x="75661" y="131861"/>
                      <a:pt x="75661" y="200520"/>
                    </a:cubicBezTo>
                    <a:cubicBezTo>
                      <a:pt x="75661" y="269179"/>
                      <a:pt x="131321" y="324839"/>
                      <a:pt x="199980" y="324839"/>
                    </a:cubicBezTo>
                    <a:cubicBezTo>
                      <a:pt x="268639" y="324839"/>
                      <a:pt x="324299" y="269179"/>
                      <a:pt x="324299" y="200520"/>
                    </a:cubicBezTo>
                    <a:cubicBezTo>
                      <a:pt x="324299" y="131861"/>
                      <a:pt x="268639" y="76201"/>
                      <a:pt x="199980" y="76201"/>
                    </a:cubicBezTo>
                    <a:close/>
                    <a:moveTo>
                      <a:pt x="200250" y="0"/>
                    </a:moveTo>
                    <a:cubicBezTo>
                      <a:pt x="310845" y="0"/>
                      <a:pt x="400500" y="89655"/>
                      <a:pt x="400500" y="200250"/>
                    </a:cubicBezTo>
                    <a:cubicBezTo>
                      <a:pt x="400500" y="310845"/>
                      <a:pt x="310845" y="400500"/>
                      <a:pt x="200250" y="400500"/>
                    </a:cubicBezTo>
                    <a:cubicBezTo>
                      <a:pt x="89655" y="400500"/>
                      <a:pt x="0" y="310845"/>
                      <a:pt x="0" y="200250"/>
                    </a:cubicBezTo>
                    <a:cubicBezTo>
                      <a:pt x="0" y="89655"/>
                      <a:pt x="89655" y="0"/>
                      <a:pt x="2002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6" name="Group 5"/>
          <p:cNvGrpSpPr/>
          <p:nvPr/>
        </p:nvGrpSpPr>
        <p:grpSpPr>
          <a:xfrm>
            <a:off x="3971314" y="1825372"/>
            <a:ext cx="1257329" cy="354588"/>
            <a:chOff x="5374857" y="1263474"/>
            <a:chExt cx="1257329" cy="354588"/>
          </a:xfrm>
        </p:grpSpPr>
        <p:sp>
          <p:nvSpPr>
            <p:cNvPr id="595" name="Can 594"/>
            <p:cNvSpPr/>
            <p:nvPr/>
          </p:nvSpPr>
          <p:spPr>
            <a:xfrm>
              <a:off x="5374857" y="1268545"/>
              <a:ext cx="770989" cy="344447"/>
            </a:xfrm>
            <a:prstGeom prst="can">
              <a:avLst/>
            </a:prstGeom>
            <a:solidFill>
              <a:schemeClr val="tx2">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smtClean="0"/>
            </a:p>
          </p:txBody>
        </p:sp>
        <p:grpSp>
          <p:nvGrpSpPr>
            <p:cNvPr id="599" name="Group 598"/>
            <p:cNvGrpSpPr/>
            <p:nvPr/>
          </p:nvGrpSpPr>
          <p:grpSpPr>
            <a:xfrm>
              <a:off x="6230638" y="1263474"/>
              <a:ext cx="401548" cy="354588"/>
              <a:chOff x="2848337" y="826663"/>
              <a:chExt cx="4397248" cy="3882996"/>
            </a:xfrm>
            <a:solidFill>
              <a:schemeClr val="tx2">
                <a:lumMod val="75000"/>
              </a:schemeClr>
            </a:solidFill>
          </p:grpSpPr>
          <p:sp>
            <p:nvSpPr>
              <p:cNvPr id="600" name="Freeform 599"/>
              <p:cNvSpPr/>
              <p:nvPr/>
            </p:nvSpPr>
            <p:spPr>
              <a:xfrm>
                <a:off x="3686190" y="1502116"/>
                <a:ext cx="2725166" cy="3207543"/>
              </a:xfrm>
              <a:custGeom>
                <a:avLst/>
                <a:gdLst>
                  <a:gd name="connsiteX0" fmla="*/ 1254485 w 2725166"/>
                  <a:gd name="connsiteY0" fmla="*/ 1154 h 3207543"/>
                  <a:gd name="connsiteX1" fmla="*/ 1353383 w 2725166"/>
                  <a:gd name="connsiteY1" fmla="*/ 1613 h 3207543"/>
                  <a:gd name="connsiteX2" fmla="*/ 2099222 w 2725166"/>
                  <a:gd name="connsiteY2" fmla="*/ 807403 h 3207543"/>
                  <a:gd name="connsiteX3" fmla="*/ 1743746 w 2725166"/>
                  <a:gd name="connsiteY3" fmla="*/ 1597415 h 3207543"/>
                  <a:gd name="connsiteX4" fmla="*/ 1730418 w 2725166"/>
                  <a:gd name="connsiteY4" fmla="*/ 1607553 h 3207543"/>
                  <a:gd name="connsiteX5" fmla="*/ 1717754 w 2725166"/>
                  <a:gd name="connsiteY5" fmla="*/ 1641808 h 3207543"/>
                  <a:gd name="connsiteX6" fmla="*/ 1767469 w 2725166"/>
                  <a:gd name="connsiteY6" fmla="*/ 1969363 h 3207543"/>
                  <a:gd name="connsiteX7" fmla="*/ 2703513 w 2725166"/>
                  <a:gd name="connsiteY7" fmla="*/ 2545013 h 3207543"/>
                  <a:gd name="connsiteX8" fmla="*/ 2517140 w 2725166"/>
                  <a:gd name="connsiteY8" fmla="*/ 3063484 h 3207543"/>
                  <a:gd name="connsiteX9" fmla="*/ 252655 w 2725166"/>
                  <a:gd name="connsiteY9" fmla="*/ 3072648 h 3207543"/>
                  <a:gd name="connsiteX10" fmla="*/ 8139 w 2725166"/>
                  <a:gd name="connsiteY10" fmla="*/ 2569235 h 3207543"/>
                  <a:gd name="connsiteX11" fmla="*/ 932501 w 2725166"/>
                  <a:gd name="connsiteY11" fmla="*/ 1973757 h 3207543"/>
                  <a:gd name="connsiteX12" fmla="*/ 993255 w 2725166"/>
                  <a:gd name="connsiteY12" fmla="*/ 1612194 h 3207543"/>
                  <a:gd name="connsiteX13" fmla="*/ 939832 w 2725166"/>
                  <a:gd name="connsiteY13" fmla="*/ 1550750 h 3207543"/>
                  <a:gd name="connsiteX14" fmla="*/ 631810 w 2725166"/>
                  <a:gd name="connsiteY14" fmla="*/ 807403 h 3207543"/>
                  <a:gd name="connsiteX15" fmla="*/ 1254485 w 2725166"/>
                  <a:gd name="connsiteY15" fmla="*/ 1154 h 3207543"/>
                  <a:gd name="connsiteX0" fmla="*/ 1254485 w 2725166"/>
                  <a:gd name="connsiteY0" fmla="*/ 1154 h 3207543"/>
                  <a:gd name="connsiteX1" fmla="*/ 1353383 w 2725166"/>
                  <a:gd name="connsiteY1" fmla="*/ 1613 h 3207543"/>
                  <a:gd name="connsiteX2" fmla="*/ 2099222 w 2725166"/>
                  <a:gd name="connsiteY2" fmla="*/ 807403 h 3207543"/>
                  <a:gd name="connsiteX3" fmla="*/ 1743746 w 2725166"/>
                  <a:gd name="connsiteY3" fmla="*/ 1597415 h 3207543"/>
                  <a:gd name="connsiteX4" fmla="*/ 1717754 w 2725166"/>
                  <a:gd name="connsiteY4" fmla="*/ 1641808 h 3207543"/>
                  <a:gd name="connsiteX5" fmla="*/ 1767469 w 2725166"/>
                  <a:gd name="connsiteY5" fmla="*/ 1969363 h 3207543"/>
                  <a:gd name="connsiteX6" fmla="*/ 2703513 w 2725166"/>
                  <a:gd name="connsiteY6" fmla="*/ 2545013 h 3207543"/>
                  <a:gd name="connsiteX7" fmla="*/ 2517140 w 2725166"/>
                  <a:gd name="connsiteY7" fmla="*/ 3063484 h 3207543"/>
                  <a:gd name="connsiteX8" fmla="*/ 252655 w 2725166"/>
                  <a:gd name="connsiteY8" fmla="*/ 3072648 h 3207543"/>
                  <a:gd name="connsiteX9" fmla="*/ 8139 w 2725166"/>
                  <a:gd name="connsiteY9" fmla="*/ 2569235 h 3207543"/>
                  <a:gd name="connsiteX10" fmla="*/ 932501 w 2725166"/>
                  <a:gd name="connsiteY10" fmla="*/ 1973757 h 3207543"/>
                  <a:gd name="connsiteX11" fmla="*/ 993255 w 2725166"/>
                  <a:gd name="connsiteY11" fmla="*/ 1612194 h 3207543"/>
                  <a:gd name="connsiteX12" fmla="*/ 939832 w 2725166"/>
                  <a:gd name="connsiteY12" fmla="*/ 1550750 h 3207543"/>
                  <a:gd name="connsiteX13" fmla="*/ 631810 w 2725166"/>
                  <a:gd name="connsiteY13" fmla="*/ 807403 h 3207543"/>
                  <a:gd name="connsiteX14" fmla="*/ 1254485 w 2725166"/>
                  <a:gd name="connsiteY14" fmla="*/ 1154 h 32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5166" h="3207543">
                    <a:moveTo>
                      <a:pt x="1254485" y="1154"/>
                    </a:moveTo>
                    <a:cubicBezTo>
                      <a:pt x="1286008" y="-504"/>
                      <a:pt x="1318957" y="-397"/>
                      <a:pt x="1353383" y="1613"/>
                    </a:cubicBezTo>
                    <a:cubicBezTo>
                      <a:pt x="1864009" y="1613"/>
                      <a:pt x="2123489" y="390630"/>
                      <a:pt x="2099222" y="807403"/>
                    </a:cubicBezTo>
                    <a:cubicBezTo>
                      <a:pt x="2073945" y="1085470"/>
                      <a:pt x="1932989" y="1431193"/>
                      <a:pt x="1743746" y="1597415"/>
                    </a:cubicBezTo>
                    <a:lnTo>
                      <a:pt x="1717754" y="1641808"/>
                    </a:lnTo>
                    <a:cubicBezTo>
                      <a:pt x="1674582" y="1799459"/>
                      <a:pt x="1744103" y="1916721"/>
                      <a:pt x="1767469" y="1969363"/>
                    </a:cubicBezTo>
                    <a:cubicBezTo>
                      <a:pt x="2264354" y="2165265"/>
                      <a:pt x="2491971" y="2264709"/>
                      <a:pt x="2703513" y="2545013"/>
                    </a:cubicBezTo>
                    <a:cubicBezTo>
                      <a:pt x="2747219" y="2798219"/>
                      <a:pt x="2742699" y="2874584"/>
                      <a:pt x="2517140" y="3063484"/>
                    </a:cubicBezTo>
                    <a:cubicBezTo>
                      <a:pt x="2090521" y="3207208"/>
                      <a:pt x="928445" y="3294666"/>
                      <a:pt x="252655" y="3072648"/>
                    </a:cubicBezTo>
                    <a:cubicBezTo>
                      <a:pt x="50582" y="2963791"/>
                      <a:pt x="-26904" y="2935317"/>
                      <a:pt x="8139" y="2569235"/>
                    </a:cubicBezTo>
                    <a:cubicBezTo>
                      <a:pt x="213108" y="2274282"/>
                      <a:pt x="490417" y="2132058"/>
                      <a:pt x="932501" y="1973757"/>
                    </a:cubicBezTo>
                    <a:cubicBezTo>
                      <a:pt x="978908" y="1887854"/>
                      <a:pt x="1053005" y="1783487"/>
                      <a:pt x="993255" y="1612194"/>
                    </a:cubicBezTo>
                    <a:lnTo>
                      <a:pt x="939832" y="1550750"/>
                    </a:lnTo>
                    <a:cubicBezTo>
                      <a:pt x="746857" y="1349804"/>
                      <a:pt x="633075" y="979043"/>
                      <a:pt x="631810" y="807403"/>
                    </a:cubicBezTo>
                    <a:cubicBezTo>
                      <a:pt x="629914" y="448207"/>
                      <a:pt x="781654" y="26030"/>
                      <a:pt x="1254485" y="11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1" name="Freeform 600"/>
              <p:cNvSpPr/>
              <p:nvPr/>
            </p:nvSpPr>
            <p:spPr>
              <a:xfrm>
                <a:off x="2848337" y="826663"/>
                <a:ext cx="1676840" cy="2699154"/>
              </a:xfrm>
              <a:custGeom>
                <a:avLst/>
                <a:gdLst/>
                <a:ahLst/>
                <a:cxnLst/>
                <a:rect l="l" t="t" r="r" b="b"/>
                <a:pathLst>
                  <a:path w="1676840" h="2699154">
                    <a:moveTo>
                      <a:pt x="1009987" y="972"/>
                    </a:moveTo>
                    <a:cubicBezTo>
                      <a:pt x="1035366" y="-424"/>
                      <a:pt x="1061893" y="-334"/>
                      <a:pt x="1089610" y="1358"/>
                    </a:cubicBezTo>
                    <a:cubicBezTo>
                      <a:pt x="1397939" y="1358"/>
                      <a:pt x="1592532" y="185631"/>
                      <a:pt x="1662315" y="425833"/>
                    </a:cubicBezTo>
                    <a:lnTo>
                      <a:pt x="1676840" y="499629"/>
                    </a:lnTo>
                    <a:lnTo>
                      <a:pt x="1635654" y="528702"/>
                    </a:lnTo>
                    <a:cubicBezTo>
                      <a:pt x="1365913" y="740448"/>
                      <a:pt x="1188566" y="1099034"/>
                      <a:pt x="1188566" y="1505750"/>
                    </a:cubicBezTo>
                    <a:cubicBezTo>
                      <a:pt x="1188566" y="1871795"/>
                      <a:pt x="1332217" y="2198854"/>
                      <a:pt x="1557588" y="2414968"/>
                    </a:cubicBezTo>
                    <a:lnTo>
                      <a:pt x="1594382" y="2446938"/>
                    </a:lnTo>
                    <a:lnTo>
                      <a:pt x="1469871" y="2485706"/>
                    </a:lnTo>
                    <a:cubicBezTo>
                      <a:pt x="1349603" y="2527935"/>
                      <a:pt x="1238992" y="2580197"/>
                      <a:pt x="1140724" y="2640753"/>
                    </a:cubicBezTo>
                    <a:lnTo>
                      <a:pt x="1057618" y="2699154"/>
                    </a:lnTo>
                    <a:lnTo>
                      <a:pt x="928799" y="2699150"/>
                    </a:lnTo>
                    <a:cubicBezTo>
                      <a:pt x="666528" y="2691092"/>
                      <a:pt x="407443" y="2657629"/>
                      <a:pt x="203413" y="2587517"/>
                    </a:cubicBezTo>
                    <a:cubicBezTo>
                      <a:pt x="40724" y="2495847"/>
                      <a:pt x="-21661" y="2471869"/>
                      <a:pt x="6553" y="2163587"/>
                    </a:cubicBezTo>
                    <a:cubicBezTo>
                      <a:pt x="171574" y="1915203"/>
                      <a:pt x="394835" y="1795434"/>
                      <a:pt x="750757" y="1662127"/>
                    </a:cubicBezTo>
                    <a:cubicBezTo>
                      <a:pt x="788120" y="1589787"/>
                      <a:pt x="847775" y="1501898"/>
                      <a:pt x="799670" y="1357650"/>
                    </a:cubicBezTo>
                    <a:lnTo>
                      <a:pt x="756660" y="1305907"/>
                    </a:lnTo>
                    <a:cubicBezTo>
                      <a:pt x="601295" y="1136688"/>
                      <a:pt x="509689" y="824465"/>
                      <a:pt x="508671" y="679925"/>
                    </a:cubicBezTo>
                    <a:cubicBezTo>
                      <a:pt x="507144" y="377441"/>
                      <a:pt x="629310" y="21920"/>
                      <a:pt x="1009987" y="9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2" name="Freeform 601"/>
              <p:cNvSpPr/>
              <p:nvPr/>
            </p:nvSpPr>
            <p:spPr>
              <a:xfrm>
                <a:off x="5577918" y="837953"/>
                <a:ext cx="1667667" cy="2699157"/>
              </a:xfrm>
              <a:custGeom>
                <a:avLst/>
                <a:gdLst/>
                <a:ahLst/>
                <a:cxnLst/>
                <a:rect l="l" t="t" r="r" b="b"/>
                <a:pathLst>
                  <a:path w="1667667" h="2699157">
                    <a:moveTo>
                      <a:pt x="483621" y="972"/>
                    </a:moveTo>
                    <a:cubicBezTo>
                      <a:pt x="509000" y="-424"/>
                      <a:pt x="535527" y="-334"/>
                      <a:pt x="563244" y="1358"/>
                    </a:cubicBezTo>
                    <a:cubicBezTo>
                      <a:pt x="974349" y="1358"/>
                      <a:pt x="1183257" y="328955"/>
                      <a:pt x="1163719" y="679925"/>
                    </a:cubicBezTo>
                    <a:cubicBezTo>
                      <a:pt x="1143369" y="914089"/>
                      <a:pt x="1029885" y="1205226"/>
                      <a:pt x="877525" y="1345204"/>
                    </a:cubicBezTo>
                    <a:lnTo>
                      <a:pt x="856599" y="1382588"/>
                    </a:lnTo>
                    <a:cubicBezTo>
                      <a:pt x="821841" y="1515348"/>
                      <a:pt x="877813" y="1614096"/>
                      <a:pt x="896625" y="1658427"/>
                    </a:cubicBezTo>
                    <a:cubicBezTo>
                      <a:pt x="1296667" y="1823398"/>
                      <a:pt x="1479922" y="1907141"/>
                      <a:pt x="1650234" y="2143189"/>
                    </a:cubicBezTo>
                    <a:cubicBezTo>
                      <a:pt x="1685422" y="2356417"/>
                      <a:pt x="1681783" y="2420725"/>
                      <a:pt x="1500185" y="2579800"/>
                    </a:cubicBezTo>
                    <a:cubicBezTo>
                      <a:pt x="1328450" y="2640316"/>
                      <a:pt x="1008685" y="2688986"/>
                      <a:pt x="663844" y="2699157"/>
                    </a:cubicBezTo>
                    <a:lnTo>
                      <a:pt x="639824" y="2699156"/>
                    </a:lnTo>
                    <a:lnTo>
                      <a:pt x="540649" y="2629464"/>
                    </a:lnTo>
                    <a:cubicBezTo>
                      <a:pt x="442382" y="2568908"/>
                      <a:pt x="331770" y="2516646"/>
                      <a:pt x="211502" y="2474417"/>
                    </a:cubicBezTo>
                    <a:lnTo>
                      <a:pt x="82787" y="2434340"/>
                    </a:lnTo>
                    <a:lnTo>
                      <a:pt x="118075" y="2403679"/>
                    </a:lnTo>
                    <a:cubicBezTo>
                      <a:pt x="343446" y="2187565"/>
                      <a:pt x="487097" y="1860506"/>
                      <a:pt x="487097" y="1494461"/>
                    </a:cubicBezTo>
                    <a:cubicBezTo>
                      <a:pt x="487097" y="1087745"/>
                      <a:pt x="309750" y="729159"/>
                      <a:pt x="40010" y="517413"/>
                    </a:cubicBezTo>
                    <a:lnTo>
                      <a:pt x="0" y="489171"/>
                    </a:lnTo>
                    <a:lnTo>
                      <a:pt x="6459" y="449174"/>
                    </a:lnTo>
                    <a:cubicBezTo>
                      <a:pt x="58018" y="220591"/>
                      <a:pt x="198113" y="16683"/>
                      <a:pt x="483621" y="9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1" name="Rectangle 10"/>
            <p:cNvSpPr/>
            <p:nvPr/>
          </p:nvSpPr>
          <p:spPr>
            <a:xfrm>
              <a:off x="5398405" y="1357963"/>
              <a:ext cx="736099" cy="230832"/>
            </a:xfrm>
            <a:prstGeom prst="rect">
              <a:avLst/>
            </a:prstGeom>
          </p:spPr>
          <p:txBody>
            <a:bodyPr wrap="none" anchor="ctr">
              <a:spAutoFit/>
            </a:bodyPr>
            <a:lstStyle/>
            <a:p>
              <a:pPr algn="ctr"/>
              <a:r>
                <a:rPr lang="en-US" sz="900" b="1" dirty="0">
                  <a:solidFill>
                    <a:schemeClr val="bg1"/>
                  </a:solidFill>
                </a:rPr>
                <a:t>Controller</a:t>
              </a:r>
            </a:p>
          </p:txBody>
        </p:sp>
      </p:grpSp>
      <p:sp>
        <p:nvSpPr>
          <p:cNvPr id="486" name="TextBox 485"/>
          <p:cNvSpPr txBox="1"/>
          <p:nvPr/>
        </p:nvSpPr>
        <p:spPr>
          <a:xfrm>
            <a:off x="6704242" y="3220274"/>
            <a:ext cx="833228" cy="338554"/>
          </a:xfrm>
          <a:prstGeom prst="rect">
            <a:avLst/>
          </a:prstGeom>
          <a:noFill/>
        </p:spPr>
        <p:txBody>
          <a:bodyPr wrap="square" rtlCol="0" anchor="ctr">
            <a:spAutoFit/>
          </a:bodyPr>
          <a:lstStyle/>
          <a:p>
            <a:pPr algn="ctr"/>
            <a:r>
              <a:rPr lang="en-US" sz="800" b="1" dirty="0" smtClean="0">
                <a:solidFill>
                  <a:schemeClr val="accent1"/>
                </a:solidFill>
                <a:latin typeface="+mn-lt"/>
              </a:rPr>
              <a:t>Data Center Networking</a:t>
            </a:r>
            <a:endParaRPr lang="en-US" sz="800" b="1" dirty="0">
              <a:solidFill>
                <a:schemeClr val="accent1"/>
              </a:solidFill>
              <a:latin typeface="+mn-lt"/>
            </a:endParaRPr>
          </a:p>
        </p:txBody>
      </p:sp>
      <p:grpSp>
        <p:nvGrpSpPr>
          <p:cNvPr id="5" name="Group 4"/>
          <p:cNvGrpSpPr/>
          <p:nvPr/>
        </p:nvGrpSpPr>
        <p:grpSpPr>
          <a:xfrm>
            <a:off x="947368" y="1943415"/>
            <a:ext cx="1430072" cy="2289840"/>
            <a:chOff x="823074" y="1818158"/>
            <a:chExt cx="1128956" cy="1807692"/>
          </a:xfrm>
        </p:grpSpPr>
        <p:grpSp>
          <p:nvGrpSpPr>
            <p:cNvPr id="4" name="Group 3"/>
            <p:cNvGrpSpPr/>
            <p:nvPr/>
          </p:nvGrpSpPr>
          <p:grpSpPr>
            <a:xfrm>
              <a:off x="1295458" y="1818158"/>
              <a:ext cx="656572" cy="656570"/>
              <a:chOff x="1295458" y="2452391"/>
              <a:chExt cx="656572" cy="656570"/>
            </a:xfrm>
          </p:grpSpPr>
          <p:sp>
            <p:nvSpPr>
              <p:cNvPr id="328" name="Oval 327"/>
              <p:cNvSpPr/>
              <p:nvPr/>
            </p:nvSpPr>
            <p:spPr>
              <a:xfrm>
                <a:off x="1295459" y="2452391"/>
                <a:ext cx="656570" cy="65657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p>
            </p:txBody>
          </p:sp>
          <p:sp>
            <p:nvSpPr>
              <p:cNvPr id="582" name="TextBox 581"/>
              <p:cNvSpPr txBox="1"/>
              <p:nvPr/>
            </p:nvSpPr>
            <p:spPr>
              <a:xfrm>
                <a:off x="1295458" y="2596010"/>
                <a:ext cx="656572" cy="369332"/>
              </a:xfrm>
              <a:prstGeom prst="rect">
                <a:avLst/>
              </a:prstGeom>
              <a:noFill/>
            </p:spPr>
            <p:txBody>
              <a:bodyPr wrap="square" rtlCol="0" anchor="ctr">
                <a:spAutoFit/>
              </a:bodyPr>
              <a:lstStyle/>
              <a:p>
                <a:pPr algn="ctr"/>
                <a:r>
                  <a:rPr lang="en-US" sz="900" b="1" dirty="0" smtClean="0">
                    <a:solidFill>
                      <a:schemeClr val="bg1"/>
                    </a:solidFill>
                  </a:rPr>
                  <a:t>Central Offices</a:t>
                </a:r>
                <a:endParaRPr lang="en-US" sz="900" b="1" dirty="0">
                  <a:solidFill>
                    <a:schemeClr val="bg1"/>
                  </a:solidFill>
                </a:endParaRPr>
              </a:p>
            </p:txBody>
          </p:sp>
        </p:grpSp>
        <p:grpSp>
          <p:nvGrpSpPr>
            <p:cNvPr id="489" name="Group 488"/>
            <p:cNvGrpSpPr/>
            <p:nvPr/>
          </p:nvGrpSpPr>
          <p:grpSpPr>
            <a:xfrm>
              <a:off x="823074" y="2393719"/>
              <a:ext cx="656572" cy="656570"/>
              <a:chOff x="1295458" y="2452391"/>
              <a:chExt cx="656572" cy="656570"/>
            </a:xfrm>
          </p:grpSpPr>
          <p:sp>
            <p:nvSpPr>
              <p:cNvPr id="490" name="Oval 489"/>
              <p:cNvSpPr/>
              <p:nvPr/>
            </p:nvSpPr>
            <p:spPr>
              <a:xfrm>
                <a:off x="1295459" y="2452391"/>
                <a:ext cx="656570" cy="65657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p>
            </p:txBody>
          </p:sp>
          <p:sp>
            <p:nvSpPr>
              <p:cNvPr id="491" name="TextBox 490"/>
              <p:cNvSpPr txBox="1"/>
              <p:nvPr/>
            </p:nvSpPr>
            <p:spPr>
              <a:xfrm>
                <a:off x="1295458" y="2596010"/>
                <a:ext cx="656572" cy="369332"/>
              </a:xfrm>
              <a:prstGeom prst="rect">
                <a:avLst/>
              </a:prstGeom>
              <a:noFill/>
            </p:spPr>
            <p:txBody>
              <a:bodyPr wrap="square" rtlCol="0" anchor="ctr">
                <a:spAutoFit/>
              </a:bodyPr>
              <a:lstStyle/>
              <a:p>
                <a:pPr algn="ctr"/>
                <a:r>
                  <a:rPr lang="en-US" sz="900" b="1" dirty="0" smtClean="0">
                    <a:solidFill>
                      <a:schemeClr val="bg1"/>
                    </a:solidFill>
                  </a:rPr>
                  <a:t>Central Offices</a:t>
                </a:r>
                <a:endParaRPr lang="en-US" sz="900" b="1" dirty="0">
                  <a:solidFill>
                    <a:schemeClr val="bg1"/>
                  </a:solidFill>
                </a:endParaRPr>
              </a:p>
            </p:txBody>
          </p:sp>
        </p:grpSp>
        <p:grpSp>
          <p:nvGrpSpPr>
            <p:cNvPr id="492" name="Group 491"/>
            <p:cNvGrpSpPr/>
            <p:nvPr/>
          </p:nvGrpSpPr>
          <p:grpSpPr>
            <a:xfrm>
              <a:off x="1295458" y="2969280"/>
              <a:ext cx="656572" cy="656570"/>
              <a:chOff x="1295458" y="2452391"/>
              <a:chExt cx="656572" cy="656570"/>
            </a:xfrm>
          </p:grpSpPr>
          <p:sp>
            <p:nvSpPr>
              <p:cNvPr id="493" name="Oval 492"/>
              <p:cNvSpPr/>
              <p:nvPr/>
            </p:nvSpPr>
            <p:spPr>
              <a:xfrm>
                <a:off x="1295459" y="2452391"/>
                <a:ext cx="656570" cy="65657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p>
            </p:txBody>
          </p:sp>
          <p:sp>
            <p:nvSpPr>
              <p:cNvPr id="494" name="TextBox 493"/>
              <p:cNvSpPr txBox="1"/>
              <p:nvPr/>
            </p:nvSpPr>
            <p:spPr>
              <a:xfrm>
                <a:off x="1295458" y="2596010"/>
                <a:ext cx="656572" cy="369332"/>
              </a:xfrm>
              <a:prstGeom prst="rect">
                <a:avLst/>
              </a:prstGeom>
              <a:noFill/>
            </p:spPr>
            <p:txBody>
              <a:bodyPr wrap="square" rtlCol="0" anchor="ctr">
                <a:spAutoFit/>
              </a:bodyPr>
              <a:lstStyle/>
              <a:p>
                <a:pPr algn="ctr"/>
                <a:r>
                  <a:rPr lang="en-US" sz="900" b="1" dirty="0" smtClean="0">
                    <a:solidFill>
                      <a:schemeClr val="bg1"/>
                    </a:solidFill>
                  </a:rPr>
                  <a:t>Central Offices</a:t>
                </a:r>
                <a:endParaRPr lang="en-US" sz="900" b="1" dirty="0">
                  <a:solidFill>
                    <a:schemeClr val="bg1"/>
                  </a:solidFill>
                </a:endParaRPr>
              </a:p>
            </p:txBody>
          </p:sp>
        </p:grpSp>
      </p:grpSp>
      <p:sp>
        <p:nvSpPr>
          <p:cNvPr id="495" name="Rectangle 494"/>
          <p:cNvSpPr/>
          <p:nvPr/>
        </p:nvSpPr>
        <p:spPr>
          <a:xfrm>
            <a:off x="1478618" y="1153667"/>
            <a:ext cx="6182753" cy="307777"/>
          </a:xfrm>
          <a:prstGeom prst="rect">
            <a:avLst/>
          </a:prstGeom>
        </p:spPr>
        <p:txBody>
          <a:bodyPr wrap="square" anchor="ctr">
            <a:spAutoFit/>
          </a:bodyPr>
          <a:lstStyle/>
          <a:p>
            <a:pPr algn="ctr"/>
            <a:r>
              <a:rPr lang="en-US" sz="1400" dirty="0" smtClean="0">
                <a:solidFill>
                  <a:schemeClr val="bg1"/>
                </a:solidFill>
              </a:rPr>
              <a:t>Consistent Operational </a:t>
            </a:r>
            <a:r>
              <a:rPr lang="en-US" sz="1400" dirty="0">
                <a:solidFill>
                  <a:schemeClr val="bg1"/>
                </a:solidFill>
              </a:rPr>
              <a:t>E</a:t>
            </a:r>
            <a:r>
              <a:rPr lang="en-US" sz="1400" dirty="0" smtClean="0">
                <a:solidFill>
                  <a:schemeClr val="bg1"/>
                </a:solidFill>
              </a:rPr>
              <a:t>fficiency </a:t>
            </a:r>
            <a:r>
              <a:rPr lang="en-US" sz="1400" dirty="0">
                <a:solidFill>
                  <a:schemeClr val="bg1"/>
                </a:solidFill>
              </a:rPr>
              <a:t>and </a:t>
            </a:r>
            <a:r>
              <a:rPr lang="en-US" sz="1400" dirty="0" smtClean="0">
                <a:solidFill>
                  <a:schemeClr val="bg1"/>
                </a:solidFill>
              </a:rPr>
              <a:t>Feature </a:t>
            </a:r>
            <a:r>
              <a:rPr lang="en-US" sz="1400" dirty="0">
                <a:solidFill>
                  <a:schemeClr val="bg1"/>
                </a:solidFill>
              </a:rPr>
              <a:t>S</a:t>
            </a:r>
            <a:r>
              <a:rPr lang="en-US" sz="1400" dirty="0" smtClean="0">
                <a:solidFill>
                  <a:schemeClr val="bg1"/>
                </a:solidFill>
              </a:rPr>
              <a:t>et </a:t>
            </a:r>
            <a:r>
              <a:rPr lang="en-US" sz="1400" dirty="0">
                <a:solidFill>
                  <a:schemeClr val="bg1"/>
                </a:solidFill>
              </a:rPr>
              <a:t>A</a:t>
            </a:r>
            <a:r>
              <a:rPr lang="en-US" sz="1400" dirty="0" smtClean="0">
                <a:solidFill>
                  <a:schemeClr val="bg1"/>
                </a:solidFill>
              </a:rPr>
              <a:t>cross the Fabric</a:t>
            </a:r>
            <a:endParaRPr lang="en-US" sz="1400" dirty="0">
              <a:solidFill>
                <a:schemeClr val="bg1"/>
              </a:solidFill>
            </a:endParaRPr>
          </a:p>
        </p:txBody>
      </p:sp>
      <p:grpSp>
        <p:nvGrpSpPr>
          <p:cNvPr id="496" name="Group 495"/>
          <p:cNvGrpSpPr/>
          <p:nvPr/>
        </p:nvGrpSpPr>
        <p:grpSpPr>
          <a:xfrm>
            <a:off x="7680353" y="2747429"/>
            <a:ext cx="227987" cy="508874"/>
            <a:chOff x="7634496" y="2714417"/>
            <a:chExt cx="306296" cy="672625"/>
          </a:xfrm>
        </p:grpSpPr>
        <p:grpSp>
          <p:nvGrpSpPr>
            <p:cNvPr id="497" name="Group 496"/>
            <p:cNvGrpSpPr/>
            <p:nvPr/>
          </p:nvGrpSpPr>
          <p:grpSpPr>
            <a:xfrm>
              <a:off x="7634496" y="2714417"/>
              <a:ext cx="303648" cy="326263"/>
              <a:chOff x="3230864" y="2517165"/>
              <a:chExt cx="652800" cy="701419"/>
            </a:xfrm>
            <a:solidFill>
              <a:schemeClr val="accent1"/>
            </a:solidFill>
          </p:grpSpPr>
          <p:sp>
            <p:nvSpPr>
              <p:cNvPr id="503" name="Rounded Rectangle 94"/>
              <p:cNvSpPr/>
              <p:nvPr/>
            </p:nvSpPr>
            <p:spPr>
              <a:xfrm>
                <a:off x="3230864" y="2517165"/>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4" name="Rounded Rectangle 94"/>
              <p:cNvSpPr/>
              <p:nvPr/>
            </p:nvSpPr>
            <p:spPr>
              <a:xfrm>
                <a:off x="3232155" y="2708808"/>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5" name="Rectangle 100"/>
              <p:cNvSpPr/>
              <p:nvPr/>
            </p:nvSpPr>
            <p:spPr>
              <a:xfrm>
                <a:off x="3232155" y="2904001"/>
                <a:ext cx="651509" cy="314583"/>
              </a:xfrm>
              <a:custGeom>
                <a:avLst/>
                <a:gdLst/>
                <a:ahLst/>
                <a:cxnLst/>
                <a:rect l="l" t="t" r="r" b="b"/>
                <a:pathLst>
                  <a:path w="3663692" h="1769025">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1982924" y="907143"/>
                    </a:lnTo>
                    <a:lnTo>
                      <a:pt x="1982924" y="1164926"/>
                    </a:lnTo>
                    <a:lnTo>
                      <a:pt x="2003671" y="1176187"/>
                    </a:lnTo>
                    <a:cubicBezTo>
                      <a:pt x="2089881" y="1234429"/>
                      <a:pt x="2146561" y="1333061"/>
                      <a:pt x="2146561" y="1444931"/>
                    </a:cubicBezTo>
                    <a:cubicBezTo>
                      <a:pt x="2146561" y="1623923"/>
                      <a:pt x="2001459" y="1769025"/>
                      <a:pt x="1822467" y="1769025"/>
                    </a:cubicBezTo>
                    <a:cubicBezTo>
                      <a:pt x="1643475" y="1769025"/>
                      <a:pt x="1498373" y="1623923"/>
                      <a:pt x="1498373" y="1444931"/>
                    </a:cubicBezTo>
                    <a:cubicBezTo>
                      <a:pt x="1498373" y="1333061"/>
                      <a:pt x="1555053" y="1234429"/>
                      <a:pt x="1641263" y="1176187"/>
                    </a:cubicBezTo>
                    <a:lnTo>
                      <a:pt x="1674216" y="1158301"/>
                    </a:lnTo>
                    <a:lnTo>
                      <a:pt x="1674216" y="907143"/>
                    </a:ln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6" name="Rectangle 102"/>
              <p:cNvSpPr/>
              <p:nvPr/>
            </p:nvSpPr>
            <p:spPr>
              <a:xfrm>
                <a:off x="3251918" y="3134588"/>
                <a:ext cx="611512" cy="56982"/>
              </a:xfrm>
              <a:custGeom>
                <a:avLst/>
                <a:gdLst/>
                <a:ahLst/>
                <a:cxnLst/>
                <a:rect l="l" t="t" r="r" b="b"/>
                <a:pathLst>
                  <a:path w="3438771" h="320431">
                    <a:moveTo>
                      <a:pt x="2148544" y="0"/>
                    </a:moveTo>
                    <a:lnTo>
                      <a:pt x="3438771" y="0"/>
                    </a:lnTo>
                    <a:lnTo>
                      <a:pt x="3438771" y="320431"/>
                    </a:lnTo>
                    <a:lnTo>
                      <a:pt x="2143464" y="320431"/>
                    </a:lnTo>
                    <a:lnTo>
                      <a:pt x="2166662" y="245701"/>
                    </a:lnTo>
                    <a:cubicBezTo>
                      <a:pt x="2172853" y="215446"/>
                      <a:pt x="2176104" y="184119"/>
                      <a:pt x="2176104" y="152033"/>
                    </a:cubicBezTo>
                    <a:cubicBezTo>
                      <a:pt x="2176104" y="119947"/>
                      <a:pt x="2172853" y="88621"/>
                      <a:pt x="2166662" y="58365"/>
                    </a:cubicBezTo>
                    <a:close/>
                    <a:moveTo>
                      <a:pt x="0" y="0"/>
                    </a:moveTo>
                    <a:lnTo>
                      <a:pt x="1274118" y="0"/>
                    </a:lnTo>
                    <a:lnTo>
                      <a:pt x="1256001" y="58365"/>
                    </a:lnTo>
                    <a:cubicBezTo>
                      <a:pt x="1249809" y="88621"/>
                      <a:pt x="1246558" y="119947"/>
                      <a:pt x="1246558" y="152033"/>
                    </a:cubicBezTo>
                    <a:cubicBezTo>
                      <a:pt x="1246558" y="184119"/>
                      <a:pt x="1249809" y="215446"/>
                      <a:pt x="1256001" y="245701"/>
                    </a:cubicBezTo>
                    <a:lnTo>
                      <a:pt x="1279198" y="320431"/>
                    </a:lnTo>
                    <a:lnTo>
                      <a:pt x="0" y="3204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98" name="Group 497"/>
            <p:cNvGrpSpPr/>
            <p:nvPr/>
          </p:nvGrpSpPr>
          <p:grpSpPr>
            <a:xfrm>
              <a:off x="7637144" y="3060779"/>
              <a:ext cx="303648" cy="326263"/>
              <a:chOff x="3230864" y="2517165"/>
              <a:chExt cx="652800" cy="701419"/>
            </a:xfrm>
            <a:solidFill>
              <a:schemeClr val="accent1"/>
            </a:solidFill>
          </p:grpSpPr>
          <p:sp>
            <p:nvSpPr>
              <p:cNvPr id="499" name="Rounded Rectangle 94"/>
              <p:cNvSpPr/>
              <p:nvPr/>
            </p:nvSpPr>
            <p:spPr>
              <a:xfrm>
                <a:off x="3230864" y="2517165"/>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0" name="Rounded Rectangle 94"/>
              <p:cNvSpPr/>
              <p:nvPr/>
            </p:nvSpPr>
            <p:spPr>
              <a:xfrm>
                <a:off x="3232155" y="2708808"/>
                <a:ext cx="651509" cy="161316"/>
              </a:xfrm>
              <a:custGeom>
                <a:avLst/>
                <a:gdLst/>
                <a:ahLst/>
                <a:cxnLst/>
                <a:rect l="l" t="t" r="r" b="b"/>
                <a:pathLst>
                  <a:path w="3663692" h="907143">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1" name="Rectangle 100"/>
              <p:cNvSpPr/>
              <p:nvPr/>
            </p:nvSpPr>
            <p:spPr>
              <a:xfrm>
                <a:off x="3232155" y="2904001"/>
                <a:ext cx="651509" cy="314583"/>
              </a:xfrm>
              <a:custGeom>
                <a:avLst/>
                <a:gdLst/>
                <a:ahLst/>
                <a:cxnLst/>
                <a:rect l="l" t="t" r="r" b="b"/>
                <a:pathLst>
                  <a:path w="3663692" h="1769025">
                    <a:moveTo>
                      <a:pt x="2829621" y="322489"/>
                    </a:moveTo>
                    <a:cubicBezTo>
                      <a:pt x="2790685" y="322489"/>
                      <a:pt x="2759122" y="354052"/>
                      <a:pt x="2759122" y="392988"/>
                    </a:cubicBezTo>
                    <a:cubicBezTo>
                      <a:pt x="2759122" y="431924"/>
                      <a:pt x="2790685" y="463487"/>
                      <a:pt x="2829621" y="463487"/>
                    </a:cubicBezTo>
                    <a:cubicBezTo>
                      <a:pt x="2868557" y="463487"/>
                      <a:pt x="2900120" y="431924"/>
                      <a:pt x="2900120" y="392988"/>
                    </a:cubicBezTo>
                    <a:cubicBezTo>
                      <a:pt x="2900120" y="354052"/>
                      <a:pt x="2868557" y="322489"/>
                      <a:pt x="2829621" y="322489"/>
                    </a:cubicBezTo>
                    <a:close/>
                    <a:moveTo>
                      <a:pt x="2491716" y="322162"/>
                    </a:moveTo>
                    <a:cubicBezTo>
                      <a:pt x="2452780" y="322162"/>
                      <a:pt x="2421217" y="353725"/>
                      <a:pt x="2421217" y="392661"/>
                    </a:cubicBezTo>
                    <a:cubicBezTo>
                      <a:pt x="2421217" y="431597"/>
                      <a:pt x="2452780" y="463160"/>
                      <a:pt x="2491716" y="463160"/>
                    </a:cubicBezTo>
                    <a:cubicBezTo>
                      <a:pt x="2530652" y="463160"/>
                      <a:pt x="2562215" y="431597"/>
                      <a:pt x="2562215" y="392661"/>
                    </a:cubicBezTo>
                    <a:cubicBezTo>
                      <a:pt x="2562215" y="353725"/>
                      <a:pt x="2530652" y="322162"/>
                      <a:pt x="2491716" y="322162"/>
                    </a:cubicBezTo>
                    <a:close/>
                    <a:moveTo>
                      <a:pt x="3277878" y="230376"/>
                    </a:moveTo>
                    <a:cubicBezTo>
                      <a:pt x="3191315" y="230376"/>
                      <a:pt x="3121141" y="300550"/>
                      <a:pt x="3121141" y="387113"/>
                    </a:cubicBezTo>
                    <a:cubicBezTo>
                      <a:pt x="3121141" y="473676"/>
                      <a:pt x="3191315" y="543850"/>
                      <a:pt x="3277878" y="543850"/>
                    </a:cubicBezTo>
                    <a:cubicBezTo>
                      <a:pt x="3364441" y="543850"/>
                      <a:pt x="3434615" y="473676"/>
                      <a:pt x="3434615" y="387113"/>
                    </a:cubicBezTo>
                    <a:cubicBezTo>
                      <a:pt x="3434615" y="300550"/>
                      <a:pt x="3364441" y="230376"/>
                      <a:pt x="3277878" y="230376"/>
                    </a:cubicBezTo>
                    <a:close/>
                    <a:moveTo>
                      <a:pt x="381227" y="0"/>
                    </a:moveTo>
                    <a:lnTo>
                      <a:pt x="3282465" y="0"/>
                    </a:lnTo>
                    <a:cubicBezTo>
                      <a:pt x="3493011" y="0"/>
                      <a:pt x="3663692" y="170681"/>
                      <a:pt x="3663692" y="381227"/>
                    </a:cubicBezTo>
                    <a:lnTo>
                      <a:pt x="3663692" y="525916"/>
                    </a:lnTo>
                    <a:cubicBezTo>
                      <a:pt x="3663692" y="736462"/>
                      <a:pt x="3493011" y="907143"/>
                      <a:pt x="3282465" y="907143"/>
                    </a:cubicBezTo>
                    <a:lnTo>
                      <a:pt x="1982924" y="907143"/>
                    </a:lnTo>
                    <a:lnTo>
                      <a:pt x="1982924" y="1164926"/>
                    </a:lnTo>
                    <a:lnTo>
                      <a:pt x="2003671" y="1176187"/>
                    </a:lnTo>
                    <a:cubicBezTo>
                      <a:pt x="2089881" y="1234429"/>
                      <a:pt x="2146561" y="1333061"/>
                      <a:pt x="2146561" y="1444931"/>
                    </a:cubicBezTo>
                    <a:cubicBezTo>
                      <a:pt x="2146561" y="1623923"/>
                      <a:pt x="2001459" y="1769025"/>
                      <a:pt x="1822467" y="1769025"/>
                    </a:cubicBezTo>
                    <a:cubicBezTo>
                      <a:pt x="1643475" y="1769025"/>
                      <a:pt x="1498373" y="1623923"/>
                      <a:pt x="1498373" y="1444931"/>
                    </a:cubicBezTo>
                    <a:cubicBezTo>
                      <a:pt x="1498373" y="1333061"/>
                      <a:pt x="1555053" y="1234429"/>
                      <a:pt x="1641263" y="1176187"/>
                    </a:cubicBezTo>
                    <a:lnTo>
                      <a:pt x="1674216" y="1158301"/>
                    </a:lnTo>
                    <a:lnTo>
                      <a:pt x="1674216" y="907143"/>
                    </a:lnTo>
                    <a:lnTo>
                      <a:pt x="381227" y="907143"/>
                    </a:lnTo>
                    <a:cubicBezTo>
                      <a:pt x="170681" y="907143"/>
                      <a:pt x="0" y="736462"/>
                      <a:pt x="0" y="525916"/>
                    </a:cubicBezTo>
                    <a:lnTo>
                      <a:pt x="0" y="381227"/>
                    </a:lnTo>
                    <a:cubicBezTo>
                      <a:pt x="0" y="170681"/>
                      <a:pt x="170681" y="0"/>
                      <a:pt x="38122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2" name="Rectangle 102"/>
              <p:cNvSpPr/>
              <p:nvPr/>
            </p:nvSpPr>
            <p:spPr>
              <a:xfrm>
                <a:off x="3251918" y="3134588"/>
                <a:ext cx="611512" cy="56982"/>
              </a:xfrm>
              <a:custGeom>
                <a:avLst/>
                <a:gdLst/>
                <a:ahLst/>
                <a:cxnLst/>
                <a:rect l="l" t="t" r="r" b="b"/>
                <a:pathLst>
                  <a:path w="3438771" h="320431">
                    <a:moveTo>
                      <a:pt x="2148544" y="0"/>
                    </a:moveTo>
                    <a:lnTo>
                      <a:pt x="3438771" y="0"/>
                    </a:lnTo>
                    <a:lnTo>
                      <a:pt x="3438771" y="320431"/>
                    </a:lnTo>
                    <a:lnTo>
                      <a:pt x="2143464" y="320431"/>
                    </a:lnTo>
                    <a:lnTo>
                      <a:pt x="2166662" y="245701"/>
                    </a:lnTo>
                    <a:cubicBezTo>
                      <a:pt x="2172853" y="215446"/>
                      <a:pt x="2176104" y="184119"/>
                      <a:pt x="2176104" y="152033"/>
                    </a:cubicBezTo>
                    <a:cubicBezTo>
                      <a:pt x="2176104" y="119947"/>
                      <a:pt x="2172853" y="88621"/>
                      <a:pt x="2166662" y="58365"/>
                    </a:cubicBezTo>
                    <a:close/>
                    <a:moveTo>
                      <a:pt x="0" y="0"/>
                    </a:moveTo>
                    <a:lnTo>
                      <a:pt x="1274118" y="0"/>
                    </a:lnTo>
                    <a:lnTo>
                      <a:pt x="1256001" y="58365"/>
                    </a:lnTo>
                    <a:cubicBezTo>
                      <a:pt x="1249809" y="88621"/>
                      <a:pt x="1246558" y="119947"/>
                      <a:pt x="1246558" y="152033"/>
                    </a:cubicBezTo>
                    <a:cubicBezTo>
                      <a:pt x="1246558" y="184119"/>
                      <a:pt x="1249809" y="215446"/>
                      <a:pt x="1256001" y="245701"/>
                    </a:cubicBezTo>
                    <a:lnTo>
                      <a:pt x="1279198" y="320431"/>
                    </a:lnTo>
                    <a:lnTo>
                      <a:pt x="0" y="3204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507" name="Rectangle 506"/>
          <p:cNvSpPr/>
          <p:nvPr/>
        </p:nvSpPr>
        <p:spPr>
          <a:xfrm>
            <a:off x="7438065" y="3220274"/>
            <a:ext cx="713034" cy="338554"/>
          </a:xfrm>
          <a:prstGeom prst="rect">
            <a:avLst/>
          </a:prstGeom>
        </p:spPr>
        <p:txBody>
          <a:bodyPr wrap="square" anchor="ctr">
            <a:spAutoFit/>
          </a:bodyPr>
          <a:lstStyle/>
          <a:p>
            <a:pPr algn="ctr"/>
            <a:r>
              <a:rPr lang="en-US" sz="800" b="1" dirty="0" smtClean="0">
                <a:solidFill>
                  <a:schemeClr val="accent1"/>
                </a:solidFill>
              </a:rPr>
              <a:t>Compute UCS</a:t>
            </a:r>
            <a:endParaRPr lang="en-US" sz="1000" b="1" dirty="0">
              <a:solidFill>
                <a:schemeClr val="accent1"/>
              </a:solidFill>
            </a:endParaRPr>
          </a:p>
        </p:txBody>
      </p:sp>
      <p:sp>
        <p:nvSpPr>
          <p:cNvPr id="520" name="Rectangle 519"/>
          <p:cNvSpPr/>
          <p:nvPr/>
        </p:nvSpPr>
        <p:spPr>
          <a:xfrm>
            <a:off x="6286914" y="1580640"/>
            <a:ext cx="1847217" cy="560628"/>
          </a:xfrm>
          <a:prstGeom prst="rect">
            <a:avLst/>
          </a:prstGeom>
          <a:noFill/>
          <a:ln w="57150" cmpd="dbl">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1" name="TextBox 520"/>
          <p:cNvSpPr txBox="1"/>
          <p:nvPr/>
        </p:nvSpPr>
        <p:spPr>
          <a:xfrm>
            <a:off x="6562354" y="1580640"/>
            <a:ext cx="1287532" cy="230832"/>
          </a:xfrm>
          <a:prstGeom prst="rect">
            <a:avLst/>
          </a:prstGeom>
          <a:noFill/>
        </p:spPr>
        <p:txBody>
          <a:bodyPr wrap="none" rtlCol="0">
            <a:spAutoFit/>
          </a:bodyPr>
          <a:lstStyle/>
          <a:p>
            <a:pPr algn="ctr"/>
            <a:r>
              <a:rPr lang="en-US" sz="900" b="1" dirty="0" smtClean="0">
                <a:solidFill>
                  <a:schemeClr val="accent1"/>
                </a:solidFill>
                <a:latin typeface="+mn-lt"/>
              </a:rPr>
              <a:t>Data Center Domain</a:t>
            </a:r>
            <a:endParaRPr lang="en-US" sz="900" b="1" dirty="0">
              <a:solidFill>
                <a:schemeClr val="accent1"/>
              </a:solidFill>
              <a:latin typeface="+mn-lt"/>
            </a:endParaRPr>
          </a:p>
        </p:txBody>
      </p:sp>
      <p:sp>
        <p:nvSpPr>
          <p:cNvPr id="522" name="Rectangle 521"/>
          <p:cNvSpPr/>
          <p:nvPr/>
        </p:nvSpPr>
        <p:spPr>
          <a:xfrm>
            <a:off x="6286914" y="3972822"/>
            <a:ext cx="1847217" cy="560628"/>
          </a:xfrm>
          <a:prstGeom prst="rect">
            <a:avLst/>
          </a:prstGeom>
          <a:noFill/>
          <a:ln w="57150" cmpd="dbl">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3" name="TextBox 522"/>
          <p:cNvSpPr txBox="1"/>
          <p:nvPr/>
        </p:nvSpPr>
        <p:spPr>
          <a:xfrm>
            <a:off x="6562354" y="3972822"/>
            <a:ext cx="1287532" cy="230832"/>
          </a:xfrm>
          <a:prstGeom prst="rect">
            <a:avLst/>
          </a:prstGeom>
          <a:noFill/>
        </p:spPr>
        <p:txBody>
          <a:bodyPr wrap="none" rtlCol="0">
            <a:spAutoFit/>
          </a:bodyPr>
          <a:lstStyle/>
          <a:p>
            <a:pPr algn="ctr"/>
            <a:r>
              <a:rPr lang="en-US" sz="900" b="1" dirty="0" smtClean="0">
                <a:solidFill>
                  <a:schemeClr val="accent1"/>
                </a:solidFill>
                <a:latin typeface="+mn-lt"/>
              </a:rPr>
              <a:t>Data Center Domain</a:t>
            </a:r>
            <a:endParaRPr lang="en-US" sz="900" b="1" dirty="0">
              <a:solidFill>
                <a:schemeClr val="accent1"/>
              </a:solidFill>
              <a:latin typeface="+mn-lt"/>
            </a:endParaRPr>
          </a:p>
        </p:txBody>
      </p:sp>
      <p:grpSp>
        <p:nvGrpSpPr>
          <p:cNvPr id="10" name="Group 9"/>
          <p:cNvGrpSpPr/>
          <p:nvPr/>
        </p:nvGrpSpPr>
        <p:grpSpPr>
          <a:xfrm>
            <a:off x="7322191" y="2078030"/>
            <a:ext cx="759464" cy="467628"/>
            <a:chOff x="9094901" y="1582397"/>
            <a:chExt cx="759464" cy="467628"/>
          </a:xfrm>
        </p:grpSpPr>
        <p:sp>
          <p:nvSpPr>
            <p:cNvPr id="530" name="Freeform 27"/>
            <p:cNvSpPr>
              <a:spLocks noChangeAspect="1"/>
            </p:cNvSpPr>
            <p:nvPr/>
          </p:nvSpPr>
          <p:spPr bwMode="auto">
            <a:xfrm>
              <a:off x="9094901" y="1582397"/>
              <a:ext cx="759464" cy="46762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w="12700">
              <a:solidFill>
                <a:schemeClr val="accent1"/>
              </a:solidFill>
            </a:ln>
            <a:effectLst>
              <a:outerShdw blurRad="63500" algn="ctr" rotWithShape="0">
                <a:prstClr val="black">
                  <a:alpha val="40000"/>
                </a:prstClr>
              </a:outerShdw>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529" name="TextBox 528"/>
            <p:cNvSpPr txBox="1"/>
            <p:nvPr/>
          </p:nvSpPr>
          <p:spPr>
            <a:xfrm>
              <a:off x="9229707" y="1705233"/>
              <a:ext cx="517149" cy="311327"/>
            </a:xfrm>
            <a:prstGeom prst="rect">
              <a:avLst/>
            </a:prstGeom>
            <a:noFill/>
          </p:spPr>
          <p:txBody>
            <a:bodyPr wrap="none" rtlCol="0" anchor="ctr">
              <a:spAutoFit/>
            </a:bodyPr>
            <a:lstStyle/>
            <a:p>
              <a:pPr algn="ctr"/>
              <a:r>
                <a:rPr lang="en-US" sz="900" b="1" dirty="0" smtClean="0">
                  <a:solidFill>
                    <a:schemeClr val="accent1"/>
                  </a:solidFill>
                </a:rPr>
                <a:t>DCI</a:t>
              </a:r>
              <a:endParaRPr lang="en-US" sz="900" b="1" dirty="0">
                <a:solidFill>
                  <a:schemeClr val="accent1"/>
                </a:solidFill>
              </a:endParaRPr>
            </a:p>
          </p:txBody>
        </p:sp>
      </p:grpSp>
      <p:grpSp>
        <p:nvGrpSpPr>
          <p:cNvPr id="603" name="Group 602"/>
          <p:cNvGrpSpPr/>
          <p:nvPr/>
        </p:nvGrpSpPr>
        <p:grpSpPr>
          <a:xfrm>
            <a:off x="7322191" y="3542243"/>
            <a:ext cx="759464" cy="467628"/>
            <a:chOff x="9094901" y="1582397"/>
            <a:chExt cx="759464" cy="467628"/>
          </a:xfrm>
        </p:grpSpPr>
        <p:sp>
          <p:nvSpPr>
            <p:cNvPr id="605" name="Freeform 27"/>
            <p:cNvSpPr>
              <a:spLocks noChangeAspect="1"/>
            </p:cNvSpPr>
            <p:nvPr/>
          </p:nvSpPr>
          <p:spPr bwMode="auto">
            <a:xfrm>
              <a:off x="9094901" y="1582397"/>
              <a:ext cx="759464" cy="46762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solidFill>
            <a:ln w="12700">
              <a:solidFill>
                <a:schemeClr val="accent1"/>
              </a:solidFill>
            </a:ln>
            <a:effectLst>
              <a:outerShdw blurRad="63500" algn="ctr" rotWithShape="0">
                <a:prstClr val="black">
                  <a:alpha val="40000"/>
                </a:prstClr>
              </a:outerShdw>
            </a:effectLst>
          </p:spPr>
          <p:txBody>
            <a:bodyPr vert="horz" wrap="square" lIns="21221" tIns="10632" rIns="21221" bIns="10632" numCol="1" anchor="t" anchorCtr="0" compatLnSpc="1">
              <a:prstTxWarp prst="textNoShape">
                <a:avLst/>
              </a:prstTxWarp>
            </a:bodyPr>
            <a:lstStyle/>
            <a:p>
              <a:pPr defTabSz="212262"/>
              <a:endParaRPr lang="en-US" sz="1600" dirty="0">
                <a:solidFill>
                  <a:srgbClr val="2C2C2C"/>
                </a:solidFill>
                <a:latin typeface="CiscoSans" pitchFamily="34" charset="0"/>
              </a:endParaRPr>
            </a:p>
          </p:txBody>
        </p:sp>
        <p:sp>
          <p:nvSpPr>
            <p:cNvPr id="606" name="TextBox 605"/>
            <p:cNvSpPr txBox="1"/>
            <p:nvPr/>
          </p:nvSpPr>
          <p:spPr>
            <a:xfrm>
              <a:off x="9229707" y="1705233"/>
              <a:ext cx="517149" cy="311327"/>
            </a:xfrm>
            <a:prstGeom prst="rect">
              <a:avLst/>
            </a:prstGeom>
            <a:noFill/>
          </p:spPr>
          <p:txBody>
            <a:bodyPr wrap="none" rtlCol="0" anchor="ctr">
              <a:spAutoFit/>
            </a:bodyPr>
            <a:lstStyle/>
            <a:p>
              <a:pPr algn="ctr"/>
              <a:r>
                <a:rPr lang="en-US" sz="900" b="1" dirty="0" smtClean="0">
                  <a:solidFill>
                    <a:schemeClr val="accent1"/>
                  </a:solidFill>
                </a:rPr>
                <a:t>DCI</a:t>
              </a:r>
              <a:endParaRPr lang="en-US" sz="900" b="1" dirty="0">
                <a:solidFill>
                  <a:schemeClr val="accent1"/>
                </a:solidFill>
              </a:endParaRPr>
            </a:p>
          </p:txBody>
        </p:sp>
      </p:grpSp>
      <p:grpSp>
        <p:nvGrpSpPr>
          <p:cNvPr id="9" name="Group 8"/>
          <p:cNvGrpSpPr/>
          <p:nvPr/>
        </p:nvGrpSpPr>
        <p:grpSpPr>
          <a:xfrm>
            <a:off x="1541401" y="2123483"/>
            <a:ext cx="6592729" cy="1821932"/>
            <a:chOff x="1541401" y="2921899"/>
            <a:chExt cx="6592729" cy="1821932"/>
          </a:xfrm>
        </p:grpSpPr>
        <p:grpSp>
          <p:nvGrpSpPr>
            <p:cNvPr id="15" name="Group 14"/>
            <p:cNvGrpSpPr/>
            <p:nvPr/>
          </p:nvGrpSpPr>
          <p:grpSpPr>
            <a:xfrm>
              <a:off x="1541401" y="2921899"/>
              <a:ext cx="6592729" cy="1821932"/>
              <a:chOff x="1541401" y="2169367"/>
              <a:chExt cx="6592729" cy="1821932"/>
            </a:xfrm>
          </p:grpSpPr>
          <p:sp>
            <p:nvSpPr>
              <p:cNvPr id="509" name="Rectangle 508"/>
              <p:cNvSpPr/>
              <p:nvPr/>
            </p:nvSpPr>
            <p:spPr>
              <a:xfrm>
                <a:off x="1541401" y="2532744"/>
                <a:ext cx="6592729" cy="113341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7" name="Rectangle 606"/>
              <p:cNvSpPr/>
              <p:nvPr/>
            </p:nvSpPr>
            <p:spPr>
              <a:xfrm>
                <a:off x="6424880" y="2169367"/>
                <a:ext cx="844478" cy="361279"/>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8" name="Rectangle 607"/>
              <p:cNvSpPr/>
              <p:nvPr/>
            </p:nvSpPr>
            <p:spPr>
              <a:xfrm>
                <a:off x="6424880" y="3625126"/>
                <a:ext cx="844478" cy="366173"/>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508" name="Rectangle 507"/>
            <p:cNvSpPr/>
            <p:nvPr/>
          </p:nvSpPr>
          <p:spPr>
            <a:xfrm>
              <a:off x="3206280" y="3445044"/>
              <a:ext cx="2327580" cy="738664"/>
            </a:xfrm>
            <a:prstGeom prst="rect">
              <a:avLst/>
            </a:prstGeom>
            <a:noFill/>
          </p:spPr>
          <p:txBody>
            <a:bodyPr wrap="square" lIns="0" tIns="0" rIns="0" bIns="0" anchor="ctr">
              <a:spAutoFit/>
            </a:bodyPr>
            <a:lstStyle/>
            <a:p>
              <a:pPr algn="ctr"/>
              <a:r>
                <a:rPr lang="fr-FR"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IOS XR</a:t>
              </a:r>
              <a:endParaRPr lang="fr-FR"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514" name="Rounded Rectangle 513"/>
          <p:cNvSpPr/>
          <p:nvPr/>
        </p:nvSpPr>
        <p:spPr>
          <a:xfrm>
            <a:off x="1636989" y="2980751"/>
            <a:ext cx="589036" cy="243788"/>
          </a:xfrm>
          <a:prstGeom prst="roundRect">
            <a:avLst/>
          </a:prstGeom>
          <a:solidFill>
            <a:schemeClr val="accent4"/>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NCS 5501/2</a:t>
            </a:r>
          </a:p>
        </p:txBody>
      </p:sp>
      <p:sp>
        <p:nvSpPr>
          <p:cNvPr id="512" name="Rounded Rectangle 511"/>
          <p:cNvSpPr/>
          <p:nvPr/>
        </p:nvSpPr>
        <p:spPr>
          <a:xfrm>
            <a:off x="5321029" y="3299512"/>
            <a:ext cx="589036" cy="243788"/>
          </a:xfrm>
          <a:prstGeom prst="roundRect">
            <a:avLst/>
          </a:prstGeom>
          <a:solidFill>
            <a:schemeClr val="tx2"/>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NCS 6K</a:t>
            </a:r>
          </a:p>
        </p:txBody>
      </p:sp>
      <p:sp>
        <p:nvSpPr>
          <p:cNvPr id="513" name="Rounded Rectangle 512"/>
          <p:cNvSpPr/>
          <p:nvPr/>
        </p:nvSpPr>
        <p:spPr>
          <a:xfrm>
            <a:off x="2801609" y="3299512"/>
            <a:ext cx="589036" cy="243788"/>
          </a:xfrm>
          <a:prstGeom prst="roundRect">
            <a:avLst/>
          </a:prstGeom>
          <a:solidFill>
            <a:schemeClr val="accent4"/>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a:solidFill>
                  <a:srgbClr val="FFFFFF"/>
                </a:solidFill>
                <a:latin typeface="Arial"/>
              </a:rPr>
              <a:t>NCS 5001/2</a:t>
            </a:r>
          </a:p>
        </p:txBody>
      </p:sp>
      <p:sp>
        <p:nvSpPr>
          <p:cNvPr id="515" name="Rounded Rectangle 514"/>
          <p:cNvSpPr/>
          <p:nvPr/>
        </p:nvSpPr>
        <p:spPr>
          <a:xfrm>
            <a:off x="4061620" y="3299512"/>
            <a:ext cx="589036" cy="243788"/>
          </a:xfrm>
          <a:prstGeom prst="roundRect">
            <a:avLst/>
          </a:prstGeom>
          <a:solidFill>
            <a:schemeClr val="tx2"/>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ASR 9K</a:t>
            </a:r>
          </a:p>
        </p:txBody>
      </p:sp>
      <p:sp>
        <p:nvSpPr>
          <p:cNvPr id="518" name="Rounded Rectangle 517"/>
          <p:cNvSpPr/>
          <p:nvPr/>
        </p:nvSpPr>
        <p:spPr>
          <a:xfrm>
            <a:off x="6110134" y="3296188"/>
            <a:ext cx="589036" cy="243788"/>
          </a:xfrm>
          <a:prstGeom prst="roundRect">
            <a:avLst/>
          </a:prstGeom>
          <a:solidFill>
            <a:schemeClr val="tx2"/>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ASR 9K</a:t>
            </a:r>
          </a:p>
        </p:txBody>
      </p:sp>
      <p:sp>
        <p:nvSpPr>
          <p:cNvPr id="517" name="Rounded Rectangle 516"/>
          <p:cNvSpPr/>
          <p:nvPr/>
        </p:nvSpPr>
        <p:spPr>
          <a:xfrm>
            <a:off x="6111349" y="3006724"/>
            <a:ext cx="589036" cy="243788"/>
          </a:xfrm>
          <a:prstGeom prst="roundRect">
            <a:avLst/>
          </a:prstGeom>
          <a:solidFill>
            <a:schemeClr val="tx2"/>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NCS 5508</a:t>
            </a:r>
          </a:p>
        </p:txBody>
      </p:sp>
      <p:sp>
        <p:nvSpPr>
          <p:cNvPr id="519" name="Rounded Rectangle 518"/>
          <p:cNvSpPr/>
          <p:nvPr/>
        </p:nvSpPr>
        <p:spPr>
          <a:xfrm>
            <a:off x="6112775" y="2711858"/>
            <a:ext cx="589036" cy="243788"/>
          </a:xfrm>
          <a:prstGeom prst="roundRect">
            <a:avLst/>
          </a:prstGeom>
          <a:solidFill>
            <a:schemeClr val="accent4"/>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NCS 5516</a:t>
            </a:r>
          </a:p>
        </p:txBody>
      </p:sp>
      <p:sp>
        <p:nvSpPr>
          <p:cNvPr id="511" name="Rounded Rectangle 510"/>
          <p:cNvSpPr/>
          <p:nvPr/>
        </p:nvSpPr>
        <p:spPr>
          <a:xfrm>
            <a:off x="6550524" y="2199341"/>
            <a:ext cx="589036" cy="243788"/>
          </a:xfrm>
          <a:prstGeom prst="roundRect">
            <a:avLst/>
          </a:prstGeom>
          <a:solidFill>
            <a:schemeClr val="tx2"/>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smtClean="0">
                <a:solidFill>
                  <a:srgbClr val="FFFFFF"/>
                </a:solidFill>
                <a:latin typeface="Arial"/>
              </a:rPr>
              <a:t>NCS 1002</a:t>
            </a:r>
          </a:p>
        </p:txBody>
      </p:sp>
      <p:sp>
        <p:nvSpPr>
          <p:cNvPr id="510" name="Rounded Rectangle 509"/>
          <p:cNvSpPr/>
          <p:nvPr/>
        </p:nvSpPr>
        <p:spPr>
          <a:xfrm>
            <a:off x="6555289" y="3661753"/>
            <a:ext cx="589036" cy="243788"/>
          </a:xfrm>
          <a:prstGeom prst="roundRect">
            <a:avLst/>
          </a:prstGeom>
          <a:solidFill>
            <a:schemeClr val="accent4"/>
          </a:solidFill>
          <a:ln w="12700">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700" b="1" dirty="0">
                <a:solidFill>
                  <a:srgbClr val="FFFFFF"/>
                </a:solidFill>
                <a:latin typeface="Arial"/>
              </a:rPr>
              <a:t>NCS 1002</a:t>
            </a:r>
          </a:p>
        </p:txBody>
      </p:sp>
    </p:spTree>
    <p:extLst>
      <p:ext uri="{BB962C8B-B14F-4D97-AF65-F5344CB8AC3E}">
        <p14:creationId xmlns:p14="http://schemas.microsoft.com/office/powerpoint/2010/main" val="194096581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Oval 77"/>
          <p:cNvSpPr/>
          <p:nvPr/>
        </p:nvSpPr>
        <p:spPr>
          <a:xfrm>
            <a:off x="0" y="3388270"/>
            <a:ext cx="9143999" cy="238878"/>
          </a:xfrm>
          <a:prstGeom prst="ellipse">
            <a:avLst/>
          </a:prstGeom>
          <a:gradFill flip="none" rotWithShape="1">
            <a:gsLst>
              <a:gs pos="0">
                <a:schemeClr val="tx1">
                  <a:alpha val="53000"/>
                </a:schemeClr>
              </a:gs>
              <a:gs pos="100000">
                <a:srgbClr val="FFFFFF">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6" tIns="34264" rIns="68526" bIns="34264" rtlCol="0" anchor="ctr"/>
          <a:lstStyle/>
          <a:p>
            <a:pPr algn="ctr" defTabSz="685292"/>
            <a:endParaRPr lang="en-US" sz="1400" dirty="0">
              <a:solidFill>
                <a:srgbClr val="FFFFFF"/>
              </a:solidFill>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46245" y="3329254"/>
            <a:ext cx="1941334" cy="339775"/>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9206" y="3329254"/>
            <a:ext cx="1941334" cy="339775"/>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3928" y="3329254"/>
            <a:ext cx="1941334" cy="339775"/>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986" y="3329254"/>
            <a:ext cx="1941334" cy="339775"/>
          </a:xfrm>
          <a:prstGeom prst="rect">
            <a:avLst/>
          </a:prstGeom>
        </p:spPr>
      </p:pic>
      <p:sp>
        <p:nvSpPr>
          <p:cNvPr id="3" name="Title 2"/>
          <p:cNvSpPr>
            <a:spLocks noGrp="1"/>
          </p:cNvSpPr>
          <p:nvPr>
            <p:ph type="title"/>
          </p:nvPr>
        </p:nvSpPr>
        <p:spPr/>
        <p:txBody>
          <a:bodyPr/>
          <a:lstStyle/>
          <a:p>
            <a:r>
              <a:rPr lang="en-US" dirty="0" smtClean="0"/>
              <a:t>IOS XR Enabled NCS 5500 Product Family</a:t>
            </a:r>
            <a:br>
              <a:rPr lang="en-US" dirty="0" smtClean="0"/>
            </a:br>
            <a:r>
              <a:rPr lang="en-US" sz="2000" dirty="0" smtClean="0"/>
              <a:t>Innovations in Software, Hardware, and System Design</a:t>
            </a:r>
            <a:endParaRPr lang="en-US" sz="2000" dirty="0"/>
          </a:p>
        </p:txBody>
      </p:sp>
      <p:sp>
        <p:nvSpPr>
          <p:cNvPr id="4" name="TextBox 3"/>
          <p:cNvSpPr txBox="1"/>
          <p:nvPr/>
        </p:nvSpPr>
        <p:spPr>
          <a:xfrm>
            <a:off x="1454521" y="4684682"/>
            <a:ext cx="3900427" cy="246221"/>
          </a:xfrm>
          <a:prstGeom prst="rect">
            <a:avLst/>
          </a:prstGeom>
          <a:noFill/>
        </p:spPr>
        <p:txBody>
          <a:bodyPr wrap="none" rtlCol="0">
            <a:spAutoFit/>
          </a:bodyPr>
          <a:lstStyle/>
          <a:p>
            <a:r>
              <a:rPr lang="en-US" sz="1000" dirty="0" smtClean="0"/>
              <a:t>*Cisco estimates. All w/ SR optics at typical temps and packet rate</a:t>
            </a:r>
            <a:endParaRPr lang="en-US" sz="1000" dirty="0"/>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3864" y="3349871"/>
            <a:ext cx="1300005" cy="220604"/>
          </a:xfrm>
          <a:prstGeom prst="rect">
            <a:avLst/>
          </a:prstGeom>
        </p:spPr>
      </p:pic>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t="5606" b="5696"/>
          <a:stretch/>
        </p:blipFill>
        <p:spPr>
          <a:xfrm>
            <a:off x="4769336" y="1975498"/>
            <a:ext cx="1466189" cy="1602091"/>
          </a:xfrm>
          <a:prstGeom prst="rect">
            <a:avLst/>
          </a:prstGeom>
        </p:spPr>
      </p:pic>
      <p:pic>
        <p:nvPicPr>
          <p:cNvPr id="30" name="Picture 197"/>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2927889" y="3227455"/>
            <a:ext cx="1310389" cy="3286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0" name="Group 9"/>
          <p:cNvGrpSpPr/>
          <p:nvPr/>
        </p:nvGrpSpPr>
        <p:grpSpPr>
          <a:xfrm>
            <a:off x="6746079" y="1075910"/>
            <a:ext cx="1481299" cy="2509300"/>
            <a:chOff x="6732135" y="746760"/>
            <a:chExt cx="1754324" cy="2971800"/>
          </a:xfrm>
        </p:grpSpPr>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b="5762"/>
            <a:stretch/>
          </p:blipFill>
          <p:spPr>
            <a:xfrm>
              <a:off x="6734237" y="1723124"/>
              <a:ext cx="1752222" cy="1995436"/>
            </a:xfrm>
            <a:prstGeom prst="rect">
              <a:avLst/>
            </a:prstGeom>
          </p:spPr>
        </p:pic>
        <p:pic>
          <p:nvPicPr>
            <p:cNvPr id="33" name="Picture 32"/>
            <p:cNvPicPr>
              <a:picLocks noChangeAspect="1"/>
            </p:cNvPicPr>
            <p:nvPr/>
          </p:nvPicPr>
          <p:blipFill rotWithShape="1">
            <a:blip r:embed="rId7" cstate="screen">
              <a:extLst>
                <a:ext uri="{28A0092B-C50C-407E-A947-70E740481C1C}">
                  <a14:useLocalDpi xmlns:a14="http://schemas.microsoft.com/office/drawing/2010/main"/>
                </a:ext>
              </a:extLst>
            </a:blip>
            <a:srcRect t="8142"/>
            <a:stretch/>
          </p:blipFill>
          <p:spPr>
            <a:xfrm>
              <a:off x="6732135" y="746760"/>
              <a:ext cx="1752221" cy="1215294"/>
            </a:xfrm>
            <a:prstGeom prst="rect">
              <a:avLst/>
            </a:prstGeom>
          </p:spPr>
        </p:pic>
      </p:grpSp>
      <p:sp>
        <p:nvSpPr>
          <p:cNvPr id="35" name="Rectangle 34"/>
          <p:cNvSpPr/>
          <p:nvPr/>
        </p:nvSpPr>
        <p:spPr>
          <a:xfrm>
            <a:off x="693420" y="3667762"/>
            <a:ext cx="7757160" cy="26779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Rectangle 39"/>
          <p:cNvSpPr/>
          <p:nvPr/>
        </p:nvSpPr>
        <p:spPr>
          <a:xfrm>
            <a:off x="1132512" y="3651272"/>
            <a:ext cx="1058842" cy="307777"/>
          </a:xfrm>
          <a:prstGeom prst="rect">
            <a:avLst/>
          </a:prstGeom>
        </p:spPr>
        <p:txBody>
          <a:bodyPr wrap="square" anchor="ctr">
            <a:spAutoFit/>
          </a:bodyPr>
          <a:lstStyle/>
          <a:p>
            <a:pPr algn="ctr"/>
            <a:r>
              <a:rPr lang="en-US" sz="1400" dirty="0" smtClean="0">
                <a:solidFill>
                  <a:schemeClr val="bg1"/>
                </a:solidFill>
              </a:rPr>
              <a:t>NCS 5501</a:t>
            </a:r>
            <a:endParaRPr lang="en-US" sz="1400" dirty="0">
              <a:solidFill>
                <a:schemeClr val="bg1"/>
              </a:solidFill>
            </a:endParaRPr>
          </a:p>
        </p:txBody>
      </p:sp>
      <p:sp>
        <p:nvSpPr>
          <p:cNvPr id="41" name="Rectangle 40"/>
          <p:cNvSpPr/>
          <p:nvPr/>
        </p:nvSpPr>
        <p:spPr>
          <a:xfrm>
            <a:off x="870447" y="3925082"/>
            <a:ext cx="1560333" cy="461665"/>
          </a:xfrm>
          <a:prstGeom prst="rect">
            <a:avLst/>
          </a:prstGeom>
        </p:spPr>
        <p:txBody>
          <a:bodyPr wrap="square">
            <a:spAutoFit/>
          </a:bodyPr>
          <a:lstStyle/>
          <a:p>
            <a:pPr marL="0" lvl="2">
              <a:buNone/>
            </a:pPr>
            <a:r>
              <a:rPr lang="en-US" sz="1200" dirty="0" smtClean="0"/>
              <a:t>Fixed </a:t>
            </a:r>
            <a:r>
              <a:rPr lang="en-US" sz="1200" dirty="0"/>
              <a:t>1 RU</a:t>
            </a:r>
          </a:p>
          <a:p>
            <a:pPr marL="0" lvl="2">
              <a:buNone/>
            </a:pPr>
            <a:r>
              <a:rPr lang="en-US" sz="1200" dirty="0"/>
              <a:t>800 </a:t>
            </a:r>
            <a:r>
              <a:rPr lang="en-US" sz="1200" dirty="0" err="1"/>
              <a:t>Gbps</a:t>
            </a:r>
            <a:r>
              <a:rPr lang="en-US" sz="1200" dirty="0"/>
              <a:t> </a:t>
            </a:r>
            <a:r>
              <a:rPr lang="en-US" sz="1000" dirty="0"/>
              <a:t>@</a:t>
            </a:r>
            <a:r>
              <a:rPr lang="en-US" sz="1200" dirty="0"/>
              <a:t> 243 </a:t>
            </a:r>
            <a:r>
              <a:rPr lang="en-US" sz="1200" dirty="0" smtClean="0"/>
              <a:t>W</a:t>
            </a:r>
            <a:endParaRPr lang="en-US" sz="1200" dirty="0"/>
          </a:p>
        </p:txBody>
      </p:sp>
      <p:sp>
        <p:nvSpPr>
          <p:cNvPr id="57" name="Rectangle 56"/>
          <p:cNvSpPr/>
          <p:nvPr/>
        </p:nvSpPr>
        <p:spPr>
          <a:xfrm>
            <a:off x="3046864" y="3651272"/>
            <a:ext cx="1058842" cy="307777"/>
          </a:xfrm>
          <a:prstGeom prst="rect">
            <a:avLst/>
          </a:prstGeom>
        </p:spPr>
        <p:txBody>
          <a:bodyPr wrap="square" anchor="ctr">
            <a:spAutoFit/>
          </a:bodyPr>
          <a:lstStyle/>
          <a:p>
            <a:pPr algn="ctr"/>
            <a:r>
              <a:rPr lang="en-US" sz="1400" dirty="0" smtClean="0">
                <a:solidFill>
                  <a:schemeClr val="bg1"/>
                </a:solidFill>
              </a:rPr>
              <a:t>NCS 5502</a:t>
            </a:r>
            <a:endParaRPr lang="en-US" sz="1400" dirty="0">
              <a:solidFill>
                <a:schemeClr val="bg1"/>
              </a:solidFill>
            </a:endParaRPr>
          </a:p>
        </p:txBody>
      </p:sp>
      <p:sp>
        <p:nvSpPr>
          <p:cNvPr id="58" name="Rectangle 57"/>
          <p:cNvSpPr/>
          <p:nvPr/>
        </p:nvSpPr>
        <p:spPr>
          <a:xfrm>
            <a:off x="2784799" y="3925082"/>
            <a:ext cx="1560333" cy="461665"/>
          </a:xfrm>
          <a:prstGeom prst="rect">
            <a:avLst/>
          </a:prstGeom>
        </p:spPr>
        <p:txBody>
          <a:bodyPr wrap="square">
            <a:spAutoFit/>
          </a:bodyPr>
          <a:lstStyle/>
          <a:p>
            <a:pPr marL="0" lvl="2">
              <a:buNone/>
            </a:pPr>
            <a:r>
              <a:rPr lang="en-US" sz="1200" dirty="0" smtClean="0"/>
              <a:t>Fixed </a:t>
            </a:r>
            <a:r>
              <a:rPr lang="en-US" sz="1200" dirty="0"/>
              <a:t>2</a:t>
            </a:r>
            <a:r>
              <a:rPr lang="en-US" sz="1200" dirty="0" smtClean="0"/>
              <a:t> </a:t>
            </a:r>
            <a:r>
              <a:rPr lang="en-US" sz="1200" dirty="0"/>
              <a:t>RU</a:t>
            </a:r>
          </a:p>
          <a:p>
            <a:pPr marL="0" lvl="2">
              <a:buNone/>
            </a:pPr>
            <a:r>
              <a:rPr lang="en-US" sz="1200" dirty="0" smtClean="0"/>
              <a:t>4.8 </a:t>
            </a:r>
            <a:r>
              <a:rPr lang="en-US" sz="1200" dirty="0" err="1" smtClean="0"/>
              <a:t>Tbps</a:t>
            </a:r>
            <a:r>
              <a:rPr lang="en-US" sz="1200" dirty="0" smtClean="0"/>
              <a:t> </a:t>
            </a:r>
            <a:r>
              <a:rPr lang="en-US" sz="1000" dirty="0"/>
              <a:t>@</a:t>
            </a:r>
            <a:r>
              <a:rPr lang="en-US" sz="1200" dirty="0"/>
              <a:t> </a:t>
            </a:r>
            <a:r>
              <a:rPr lang="en-US" sz="1200" dirty="0" smtClean="0"/>
              <a:t>1450 W</a:t>
            </a:r>
            <a:endParaRPr lang="en-US" sz="1200" dirty="0"/>
          </a:p>
        </p:txBody>
      </p:sp>
      <p:sp>
        <p:nvSpPr>
          <p:cNvPr id="59" name="Rectangle 58"/>
          <p:cNvSpPr/>
          <p:nvPr/>
        </p:nvSpPr>
        <p:spPr>
          <a:xfrm>
            <a:off x="4979762" y="3651272"/>
            <a:ext cx="1058842" cy="307777"/>
          </a:xfrm>
          <a:prstGeom prst="rect">
            <a:avLst/>
          </a:prstGeom>
        </p:spPr>
        <p:txBody>
          <a:bodyPr wrap="square" anchor="ctr">
            <a:spAutoFit/>
          </a:bodyPr>
          <a:lstStyle/>
          <a:p>
            <a:pPr algn="ctr"/>
            <a:r>
              <a:rPr lang="en-US" sz="1400" dirty="0" smtClean="0">
                <a:solidFill>
                  <a:schemeClr val="bg1"/>
                </a:solidFill>
              </a:rPr>
              <a:t>NCS 5508</a:t>
            </a:r>
            <a:endParaRPr lang="en-US" sz="1400" dirty="0">
              <a:solidFill>
                <a:schemeClr val="bg1"/>
              </a:solidFill>
            </a:endParaRPr>
          </a:p>
        </p:txBody>
      </p:sp>
      <p:sp>
        <p:nvSpPr>
          <p:cNvPr id="60" name="Rectangle 59"/>
          <p:cNvSpPr/>
          <p:nvPr/>
        </p:nvSpPr>
        <p:spPr>
          <a:xfrm>
            <a:off x="4717697" y="3925082"/>
            <a:ext cx="1739452" cy="646331"/>
          </a:xfrm>
          <a:prstGeom prst="rect">
            <a:avLst/>
          </a:prstGeom>
        </p:spPr>
        <p:txBody>
          <a:bodyPr wrap="square">
            <a:spAutoFit/>
          </a:bodyPr>
          <a:lstStyle/>
          <a:p>
            <a:pPr marL="0" lvl="2">
              <a:buNone/>
            </a:pPr>
            <a:r>
              <a:rPr lang="en-US" sz="1200" dirty="0" smtClean="0"/>
              <a:t>Modular 8 slots</a:t>
            </a:r>
            <a:endParaRPr lang="en-US" sz="1200" dirty="0"/>
          </a:p>
          <a:p>
            <a:pPr marL="0" lvl="2">
              <a:buNone/>
            </a:pPr>
            <a:r>
              <a:rPr lang="en-US" sz="1200" dirty="0" smtClean="0"/>
              <a:t>13 RU </a:t>
            </a:r>
            <a:r>
              <a:rPr lang="en-US" sz="1200" dirty="0" smtClean="0">
                <a:solidFill>
                  <a:schemeClr val="bg1">
                    <a:lumMod val="65000"/>
                  </a:schemeClr>
                </a:solidFill>
              </a:rPr>
              <a:t>(1/3 rack)</a:t>
            </a:r>
          </a:p>
          <a:p>
            <a:pPr marL="0" lvl="2">
              <a:buNone/>
            </a:pPr>
            <a:r>
              <a:rPr lang="en-US" sz="1200" dirty="0" smtClean="0"/>
              <a:t>28.8 </a:t>
            </a:r>
            <a:r>
              <a:rPr lang="en-US" sz="1200" dirty="0" err="1" smtClean="0"/>
              <a:t>Tbps</a:t>
            </a:r>
            <a:r>
              <a:rPr lang="en-US" sz="1200" dirty="0" smtClean="0"/>
              <a:t> @ 7000W</a:t>
            </a:r>
            <a:endParaRPr lang="en-US" sz="1200" dirty="0"/>
          </a:p>
        </p:txBody>
      </p:sp>
      <p:sp>
        <p:nvSpPr>
          <p:cNvPr id="61" name="Rectangle 60"/>
          <p:cNvSpPr/>
          <p:nvPr/>
        </p:nvSpPr>
        <p:spPr>
          <a:xfrm>
            <a:off x="6958640" y="3651272"/>
            <a:ext cx="1058842" cy="307777"/>
          </a:xfrm>
          <a:prstGeom prst="rect">
            <a:avLst/>
          </a:prstGeom>
        </p:spPr>
        <p:txBody>
          <a:bodyPr wrap="square" anchor="ctr">
            <a:spAutoFit/>
          </a:bodyPr>
          <a:lstStyle/>
          <a:p>
            <a:pPr algn="ctr"/>
            <a:r>
              <a:rPr lang="en-US" sz="1400" dirty="0" smtClean="0">
                <a:solidFill>
                  <a:schemeClr val="bg1"/>
                </a:solidFill>
              </a:rPr>
              <a:t>NCS 5516</a:t>
            </a:r>
            <a:endParaRPr lang="en-US" sz="1400" dirty="0">
              <a:solidFill>
                <a:schemeClr val="bg1"/>
              </a:solidFill>
            </a:endParaRPr>
          </a:p>
        </p:txBody>
      </p:sp>
      <p:sp>
        <p:nvSpPr>
          <p:cNvPr id="62" name="Rectangle 61"/>
          <p:cNvSpPr/>
          <p:nvPr/>
        </p:nvSpPr>
        <p:spPr>
          <a:xfrm>
            <a:off x="6696575" y="3925082"/>
            <a:ext cx="1754005" cy="646331"/>
          </a:xfrm>
          <a:prstGeom prst="rect">
            <a:avLst/>
          </a:prstGeom>
        </p:spPr>
        <p:txBody>
          <a:bodyPr wrap="square">
            <a:spAutoFit/>
          </a:bodyPr>
          <a:lstStyle/>
          <a:p>
            <a:pPr marL="0" lvl="2">
              <a:buNone/>
            </a:pPr>
            <a:r>
              <a:rPr lang="en-US" sz="1200" dirty="0" smtClean="0"/>
              <a:t>Modular 16 slots</a:t>
            </a:r>
          </a:p>
          <a:p>
            <a:pPr marL="0" lvl="2">
              <a:buNone/>
            </a:pPr>
            <a:r>
              <a:rPr lang="en-US" sz="1200" dirty="0" smtClean="0"/>
              <a:t>21 RU </a:t>
            </a:r>
            <a:r>
              <a:rPr lang="en-US" sz="1200" dirty="0" smtClean="0">
                <a:solidFill>
                  <a:schemeClr val="bg1">
                    <a:lumMod val="65000"/>
                  </a:schemeClr>
                </a:solidFill>
              </a:rPr>
              <a:t>(1/2 rack)</a:t>
            </a:r>
          </a:p>
          <a:p>
            <a:pPr marL="0" lvl="2">
              <a:buNone/>
            </a:pPr>
            <a:r>
              <a:rPr lang="en-US" sz="1200" dirty="0" smtClean="0"/>
              <a:t>57.6 </a:t>
            </a:r>
            <a:r>
              <a:rPr lang="en-US" sz="1200" dirty="0" err="1" smtClean="0"/>
              <a:t>Tbps</a:t>
            </a:r>
            <a:r>
              <a:rPr lang="en-US" sz="1200" dirty="0" smtClean="0"/>
              <a:t> @ ~18000W</a:t>
            </a:r>
            <a:endParaRPr lang="en-US" sz="1200" dirty="0"/>
          </a:p>
        </p:txBody>
      </p:sp>
      <p:grpSp>
        <p:nvGrpSpPr>
          <p:cNvPr id="66" name="Group 65"/>
          <p:cNvGrpSpPr/>
          <p:nvPr/>
        </p:nvGrpSpPr>
        <p:grpSpPr>
          <a:xfrm>
            <a:off x="1468543" y="2693726"/>
            <a:ext cx="956545" cy="663937"/>
            <a:chOff x="3338409" y="2135246"/>
            <a:chExt cx="750129" cy="730331"/>
          </a:xfrm>
        </p:grpSpPr>
        <p:sp>
          <p:nvSpPr>
            <p:cNvPr id="67" name="Oval 66"/>
            <p:cNvSpPr/>
            <p:nvPr/>
          </p:nvSpPr>
          <p:spPr>
            <a:xfrm>
              <a:off x="3338409" y="2135246"/>
              <a:ext cx="750128" cy="73033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609417"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smtClean="0">
                <a:ln>
                  <a:noFill/>
                </a:ln>
                <a:solidFill>
                  <a:srgbClr val="FFFFFF"/>
                </a:solidFill>
                <a:effectLst/>
                <a:uLnTx/>
                <a:uFillTx/>
                <a:latin typeface="+mn-lt"/>
                <a:ea typeface="+mn-ea"/>
                <a:cs typeface="+mn-cs"/>
              </a:endParaRPr>
            </a:p>
          </p:txBody>
        </p:sp>
        <p:sp>
          <p:nvSpPr>
            <p:cNvPr id="68" name="TextBox 67"/>
            <p:cNvSpPr txBox="1"/>
            <p:nvPr/>
          </p:nvSpPr>
          <p:spPr>
            <a:xfrm>
              <a:off x="3338410" y="2256973"/>
              <a:ext cx="750128" cy="507832"/>
            </a:xfrm>
            <a:prstGeom prst="rect">
              <a:avLst/>
            </a:prstGeom>
            <a:noFill/>
          </p:spPr>
          <p:txBody>
            <a:bodyPr wrap="square" rtlCol="0" anchor="ctr">
              <a:spAutoFit/>
            </a:bodyPr>
            <a:lstStyle/>
            <a:p>
              <a:pPr algn="ctr" defTabSz="609417" fontAlgn="auto">
                <a:spcBef>
                  <a:spcPts val="0"/>
                </a:spcBef>
                <a:spcAft>
                  <a:spcPts val="0"/>
                </a:spcAft>
              </a:pPr>
              <a:r>
                <a:rPr lang="en-US" sz="1200" b="1" dirty="0" smtClean="0">
                  <a:solidFill>
                    <a:srgbClr val="FFFFFF"/>
                  </a:solidFill>
                  <a:latin typeface="+mn-lt"/>
                  <a:ea typeface="+mn-ea"/>
                  <a:cs typeface="+mn-cs"/>
                </a:rPr>
                <a:t>Shipping</a:t>
              </a:r>
            </a:p>
            <a:p>
              <a:pPr algn="ctr" defTabSz="609417" fontAlgn="auto">
                <a:spcBef>
                  <a:spcPts val="0"/>
                </a:spcBef>
                <a:spcAft>
                  <a:spcPts val="0"/>
                </a:spcAft>
              </a:pPr>
              <a:r>
                <a:rPr lang="en-US" sz="1200" b="1" dirty="0" smtClean="0">
                  <a:solidFill>
                    <a:srgbClr val="FFFFFF"/>
                  </a:solidFill>
                  <a:latin typeface="+mn-lt"/>
                  <a:ea typeface="+mn-ea"/>
                  <a:cs typeface="+mn-cs"/>
                </a:rPr>
                <a:t>Now</a:t>
              </a:r>
              <a:endParaRPr lang="en-US" sz="1200" b="1" dirty="0">
                <a:solidFill>
                  <a:srgbClr val="FFFFFF"/>
                </a:solidFill>
                <a:latin typeface="+mn-lt"/>
                <a:ea typeface="+mn-ea"/>
                <a:cs typeface="+mn-cs"/>
              </a:endParaRPr>
            </a:p>
          </p:txBody>
        </p:sp>
      </p:grpSp>
      <p:grpSp>
        <p:nvGrpSpPr>
          <p:cNvPr id="69" name="Group 68"/>
          <p:cNvGrpSpPr/>
          <p:nvPr/>
        </p:nvGrpSpPr>
        <p:grpSpPr>
          <a:xfrm>
            <a:off x="3388587" y="2598476"/>
            <a:ext cx="956545" cy="663937"/>
            <a:chOff x="3338409" y="2135246"/>
            <a:chExt cx="750129" cy="730331"/>
          </a:xfrm>
        </p:grpSpPr>
        <p:sp>
          <p:nvSpPr>
            <p:cNvPr id="70" name="Oval 69"/>
            <p:cNvSpPr/>
            <p:nvPr/>
          </p:nvSpPr>
          <p:spPr>
            <a:xfrm>
              <a:off x="3338409" y="2135246"/>
              <a:ext cx="750128" cy="73033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defTabSz="609417" fontAlgn="auto">
                <a:spcBef>
                  <a:spcPts val="0"/>
                </a:spcBef>
                <a:spcAft>
                  <a:spcPts val="0"/>
                </a:spcAft>
              </a:pPr>
              <a:endParaRPr lang="en-US" sz="1200" kern="0" dirty="0">
                <a:solidFill>
                  <a:srgbClr val="FFFFFF"/>
                </a:solidFill>
                <a:latin typeface="+mn-lt"/>
                <a:ea typeface="+mn-ea"/>
                <a:cs typeface="+mn-cs"/>
              </a:endParaRPr>
            </a:p>
          </p:txBody>
        </p:sp>
        <p:sp>
          <p:nvSpPr>
            <p:cNvPr id="71" name="TextBox 70"/>
            <p:cNvSpPr txBox="1"/>
            <p:nvPr/>
          </p:nvSpPr>
          <p:spPr>
            <a:xfrm>
              <a:off x="3338410" y="2256973"/>
              <a:ext cx="750128" cy="507832"/>
            </a:xfrm>
            <a:prstGeom prst="rect">
              <a:avLst/>
            </a:prstGeom>
            <a:noFill/>
          </p:spPr>
          <p:txBody>
            <a:bodyPr wrap="square" rtlCol="0" anchor="ctr">
              <a:spAutoFit/>
            </a:bodyPr>
            <a:lstStyle/>
            <a:p>
              <a:pPr algn="ctr" defTabSz="609417" fontAlgn="auto">
                <a:spcBef>
                  <a:spcPts val="0"/>
                </a:spcBef>
                <a:spcAft>
                  <a:spcPts val="0"/>
                </a:spcAft>
              </a:pPr>
              <a:r>
                <a:rPr lang="en-US" sz="1200" b="1" dirty="0" smtClean="0">
                  <a:solidFill>
                    <a:srgbClr val="FFFFFF"/>
                  </a:solidFill>
                  <a:latin typeface="+mn-lt"/>
                  <a:ea typeface="+mn-ea"/>
                  <a:cs typeface="+mn-cs"/>
                </a:rPr>
                <a:t>Shipping</a:t>
              </a:r>
            </a:p>
            <a:p>
              <a:pPr algn="ctr" defTabSz="609417" fontAlgn="auto">
                <a:spcBef>
                  <a:spcPts val="0"/>
                </a:spcBef>
                <a:spcAft>
                  <a:spcPts val="0"/>
                </a:spcAft>
              </a:pPr>
              <a:r>
                <a:rPr lang="en-US" sz="1200" b="1" dirty="0" smtClean="0">
                  <a:solidFill>
                    <a:srgbClr val="FFFFFF"/>
                  </a:solidFill>
                  <a:latin typeface="+mn-lt"/>
                  <a:ea typeface="+mn-ea"/>
                  <a:cs typeface="+mn-cs"/>
                </a:rPr>
                <a:t>Now</a:t>
              </a:r>
              <a:endParaRPr lang="en-US" sz="1200" b="1" dirty="0">
                <a:solidFill>
                  <a:srgbClr val="FFFFFF"/>
                </a:solidFill>
                <a:latin typeface="+mn-lt"/>
                <a:ea typeface="+mn-ea"/>
                <a:cs typeface="+mn-cs"/>
              </a:endParaRPr>
            </a:p>
          </p:txBody>
        </p:sp>
      </p:grpSp>
      <p:grpSp>
        <p:nvGrpSpPr>
          <p:cNvPr id="72" name="Group 71"/>
          <p:cNvGrpSpPr/>
          <p:nvPr/>
        </p:nvGrpSpPr>
        <p:grpSpPr>
          <a:xfrm>
            <a:off x="5509183" y="1901886"/>
            <a:ext cx="956545" cy="663937"/>
            <a:chOff x="3338409" y="2135246"/>
            <a:chExt cx="750129" cy="730331"/>
          </a:xfrm>
        </p:grpSpPr>
        <p:sp>
          <p:nvSpPr>
            <p:cNvPr id="73" name="Oval 72"/>
            <p:cNvSpPr/>
            <p:nvPr/>
          </p:nvSpPr>
          <p:spPr>
            <a:xfrm>
              <a:off x="3338409" y="2135246"/>
              <a:ext cx="750128" cy="73033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defTabSz="609417" fontAlgn="auto">
                <a:spcBef>
                  <a:spcPts val="0"/>
                </a:spcBef>
                <a:spcAft>
                  <a:spcPts val="0"/>
                </a:spcAft>
              </a:pPr>
              <a:endParaRPr lang="en-US" sz="1200" kern="0" dirty="0">
                <a:solidFill>
                  <a:srgbClr val="FFFFFF"/>
                </a:solidFill>
                <a:latin typeface="+mn-lt"/>
                <a:ea typeface="+mn-ea"/>
                <a:cs typeface="+mn-cs"/>
              </a:endParaRPr>
            </a:p>
          </p:txBody>
        </p:sp>
        <p:sp>
          <p:nvSpPr>
            <p:cNvPr id="74" name="TextBox 73"/>
            <p:cNvSpPr txBox="1"/>
            <p:nvPr/>
          </p:nvSpPr>
          <p:spPr>
            <a:xfrm>
              <a:off x="3338410" y="2256973"/>
              <a:ext cx="750128" cy="507832"/>
            </a:xfrm>
            <a:prstGeom prst="rect">
              <a:avLst/>
            </a:prstGeom>
            <a:noFill/>
          </p:spPr>
          <p:txBody>
            <a:bodyPr wrap="square" rtlCol="0" anchor="ctr">
              <a:spAutoFit/>
            </a:bodyPr>
            <a:lstStyle/>
            <a:p>
              <a:pPr algn="ctr" defTabSz="609417" fontAlgn="auto">
                <a:spcBef>
                  <a:spcPts val="0"/>
                </a:spcBef>
                <a:spcAft>
                  <a:spcPts val="0"/>
                </a:spcAft>
              </a:pPr>
              <a:r>
                <a:rPr lang="en-US" sz="1200" b="1" dirty="0" smtClean="0">
                  <a:solidFill>
                    <a:srgbClr val="FFFFFF"/>
                  </a:solidFill>
                  <a:latin typeface="+mn-lt"/>
                  <a:ea typeface="+mn-ea"/>
                  <a:cs typeface="+mn-cs"/>
                </a:rPr>
                <a:t>Shipping</a:t>
              </a:r>
            </a:p>
            <a:p>
              <a:pPr algn="ctr" defTabSz="609417" fontAlgn="auto">
                <a:spcBef>
                  <a:spcPts val="0"/>
                </a:spcBef>
                <a:spcAft>
                  <a:spcPts val="0"/>
                </a:spcAft>
              </a:pPr>
              <a:r>
                <a:rPr lang="en-US" sz="1200" b="1" dirty="0" smtClean="0">
                  <a:solidFill>
                    <a:srgbClr val="FFFFFF"/>
                  </a:solidFill>
                  <a:latin typeface="+mn-lt"/>
                  <a:ea typeface="+mn-ea"/>
                  <a:cs typeface="+mn-cs"/>
                </a:rPr>
                <a:t>Now</a:t>
              </a:r>
              <a:endParaRPr lang="en-US" sz="1200" b="1" dirty="0">
                <a:solidFill>
                  <a:srgbClr val="FFFFFF"/>
                </a:solidFill>
                <a:latin typeface="+mn-lt"/>
                <a:ea typeface="+mn-ea"/>
                <a:cs typeface="+mn-cs"/>
              </a:endParaRPr>
            </a:p>
          </p:txBody>
        </p:sp>
      </p:grpSp>
      <p:grpSp>
        <p:nvGrpSpPr>
          <p:cNvPr id="75" name="Group 74"/>
          <p:cNvGrpSpPr/>
          <p:nvPr/>
        </p:nvGrpSpPr>
        <p:grpSpPr>
          <a:xfrm>
            <a:off x="7726600" y="1205296"/>
            <a:ext cx="956545" cy="663937"/>
            <a:chOff x="3338409" y="2135246"/>
            <a:chExt cx="750129" cy="730331"/>
          </a:xfrm>
        </p:grpSpPr>
        <p:sp>
          <p:nvSpPr>
            <p:cNvPr id="76" name="Oval 75"/>
            <p:cNvSpPr/>
            <p:nvPr/>
          </p:nvSpPr>
          <p:spPr>
            <a:xfrm>
              <a:off x="3338409" y="2135246"/>
              <a:ext cx="750128" cy="73033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defTabSz="609417" fontAlgn="auto">
                <a:spcBef>
                  <a:spcPts val="0"/>
                </a:spcBef>
                <a:spcAft>
                  <a:spcPts val="0"/>
                </a:spcAft>
              </a:pPr>
              <a:endParaRPr lang="en-US" sz="1200" kern="0" dirty="0">
                <a:solidFill>
                  <a:srgbClr val="FFFFFF"/>
                </a:solidFill>
                <a:latin typeface="+mn-lt"/>
                <a:ea typeface="+mn-ea"/>
                <a:cs typeface="+mn-cs"/>
              </a:endParaRPr>
            </a:p>
          </p:txBody>
        </p:sp>
        <p:sp>
          <p:nvSpPr>
            <p:cNvPr id="77" name="TextBox 76"/>
            <p:cNvSpPr txBox="1"/>
            <p:nvPr/>
          </p:nvSpPr>
          <p:spPr>
            <a:xfrm>
              <a:off x="3338410" y="2212641"/>
              <a:ext cx="750128" cy="575542"/>
            </a:xfrm>
            <a:prstGeom prst="rect">
              <a:avLst/>
            </a:prstGeom>
            <a:noFill/>
          </p:spPr>
          <p:txBody>
            <a:bodyPr wrap="square" rtlCol="0" anchor="ctr">
              <a:spAutoFit/>
            </a:bodyPr>
            <a:lstStyle/>
            <a:p>
              <a:pPr algn="ctr" defTabSz="609417" fontAlgn="auto">
                <a:spcBef>
                  <a:spcPts val="0"/>
                </a:spcBef>
                <a:spcAft>
                  <a:spcPts val="0"/>
                </a:spcAft>
              </a:pPr>
              <a:r>
                <a:rPr lang="en-US" sz="1400" b="1" dirty="0" smtClean="0">
                  <a:solidFill>
                    <a:srgbClr val="FFFFFF"/>
                  </a:solidFill>
                  <a:latin typeface="+mn-lt"/>
                  <a:ea typeface="+mn-ea"/>
                  <a:cs typeface="+mn-cs"/>
                </a:rPr>
                <a:t>Q1 </a:t>
              </a:r>
              <a:br>
                <a:rPr lang="en-US" sz="1400" b="1" dirty="0" smtClean="0">
                  <a:solidFill>
                    <a:srgbClr val="FFFFFF"/>
                  </a:solidFill>
                  <a:latin typeface="+mn-lt"/>
                  <a:ea typeface="+mn-ea"/>
                  <a:cs typeface="+mn-cs"/>
                </a:rPr>
              </a:br>
              <a:r>
                <a:rPr lang="en-US" sz="1400" b="1" dirty="0" smtClean="0">
                  <a:solidFill>
                    <a:srgbClr val="FFFFFF"/>
                  </a:solidFill>
                  <a:latin typeface="+mn-lt"/>
                  <a:ea typeface="+mn-ea"/>
                  <a:cs typeface="+mn-cs"/>
                </a:rPr>
                <a:t>CY17</a:t>
              </a:r>
              <a:endParaRPr lang="en-US" sz="1400" b="1" dirty="0">
                <a:solidFill>
                  <a:srgbClr val="FFFFFF"/>
                </a:solidFill>
                <a:latin typeface="+mn-lt"/>
                <a:ea typeface="+mn-ea"/>
                <a:cs typeface="+mn-cs"/>
              </a:endParaRPr>
            </a:p>
          </p:txBody>
        </p:sp>
      </p:grpSp>
    </p:spTree>
    <p:extLst>
      <p:ext uri="{BB962C8B-B14F-4D97-AF65-F5344CB8AC3E}">
        <p14:creationId xmlns:p14="http://schemas.microsoft.com/office/powerpoint/2010/main" val="137534913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a:xfrm>
            <a:off x="4972222" y="2726751"/>
            <a:ext cx="3928343" cy="745147"/>
          </a:xfrm>
          <a:prstGeom prst="roundRect">
            <a:avLst/>
          </a:prstGeom>
          <a:solidFill>
            <a:srgbClr val="90BD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89" name="Rounded Rectangle 88"/>
          <p:cNvSpPr/>
          <p:nvPr/>
        </p:nvSpPr>
        <p:spPr>
          <a:xfrm>
            <a:off x="4972222" y="1918733"/>
            <a:ext cx="3928343" cy="745147"/>
          </a:xfrm>
          <a:prstGeom prst="roundRect">
            <a:avLst/>
          </a:prstGeom>
          <a:solidFill>
            <a:srgbClr val="90BD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2060" name="Rounded Rectangle 2059"/>
          <p:cNvSpPr/>
          <p:nvPr/>
        </p:nvSpPr>
        <p:spPr>
          <a:xfrm>
            <a:off x="4972222" y="1045330"/>
            <a:ext cx="3928343" cy="810532"/>
          </a:xfrm>
          <a:prstGeom prst="roundRect">
            <a:avLst/>
          </a:prstGeom>
          <a:solidFill>
            <a:srgbClr val="90BD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pic>
        <p:nvPicPr>
          <p:cNvPr id="39" name="Picture 2" descr="C:\Users\ssuresan\Downloads\KM3201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15787" y="2121433"/>
            <a:ext cx="3362311" cy="68531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5048746" y="1056243"/>
            <a:ext cx="3775300" cy="800219"/>
          </a:xfrm>
          <a:prstGeom prst="rect">
            <a:avLst/>
          </a:prstGeom>
          <a:noFill/>
        </p:spPr>
        <p:txBody>
          <a:bodyPr wrap="square" rtlCol="0">
            <a:spAutoFit/>
          </a:bodyPr>
          <a:lstStyle/>
          <a:p>
            <a:pPr algn="ctr"/>
            <a:r>
              <a:rPr lang="en-US" b="1" dirty="0">
                <a:ln w="2540">
                  <a:noFill/>
                </a:ln>
                <a:solidFill>
                  <a:schemeClr val="tx1">
                    <a:lumMod val="50000"/>
                  </a:schemeClr>
                </a:solidFill>
                <a:latin typeface="+mn-lt"/>
              </a:rPr>
              <a:t>Cisco NCS </a:t>
            </a:r>
            <a:r>
              <a:rPr lang="en-US" b="1" dirty="0" smtClean="0">
                <a:ln w="2540">
                  <a:noFill/>
                </a:ln>
                <a:solidFill>
                  <a:schemeClr val="tx1">
                    <a:lumMod val="50000"/>
                  </a:schemeClr>
                </a:solidFill>
                <a:latin typeface="+mn-lt"/>
              </a:rPr>
              <a:t>1001</a:t>
            </a:r>
          </a:p>
          <a:p>
            <a:pPr algn="ctr"/>
            <a:r>
              <a:rPr lang="en-US" sz="1400" dirty="0" smtClean="0">
                <a:ln w="2540">
                  <a:noFill/>
                </a:ln>
                <a:solidFill>
                  <a:schemeClr val="tx1">
                    <a:lumMod val="50000"/>
                  </a:schemeClr>
                </a:solidFill>
                <a:latin typeface="+mn-lt"/>
              </a:rPr>
              <a:t>Amplifiers + Protection + Channel Monitoring</a:t>
            </a:r>
          </a:p>
          <a:p>
            <a:pPr algn="ctr"/>
            <a:r>
              <a:rPr lang="en-US" sz="1400" dirty="0" smtClean="0">
                <a:ln w="2540">
                  <a:noFill/>
                </a:ln>
                <a:solidFill>
                  <a:schemeClr val="tx1">
                    <a:lumMod val="50000"/>
                  </a:schemeClr>
                </a:solidFill>
                <a:latin typeface="+mn-lt"/>
              </a:rPr>
              <a:t>IOS-XR</a:t>
            </a:r>
            <a:endParaRPr lang="en-US" sz="1400" dirty="0">
              <a:solidFill>
                <a:schemeClr val="tx1">
                  <a:lumMod val="50000"/>
                </a:schemeClr>
              </a:solidFill>
              <a:latin typeface="+mn-lt"/>
            </a:endParaRPr>
          </a:p>
        </p:txBody>
      </p:sp>
      <p:sp>
        <p:nvSpPr>
          <p:cNvPr id="12" name="Freeform 11"/>
          <p:cNvSpPr/>
          <p:nvPr/>
        </p:nvSpPr>
        <p:spPr>
          <a:xfrm>
            <a:off x="2194208" y="1177010"/>
            <a:ext cx="5154490" cy="1236418"/>
          </a:xfrm>
          <a:custGeom>
            <a:avLst/>
            <a:gdLst>
              <a:gd name="connsiteX0" fmla="*/ 140677 w 21992492"/>
              <a:gd name="connsiteY0" fmla="*/ 2625969 h 5275385"/>
              <a:gd name="connsiteX1" fmla="*/ 6002215 w 21992492"/>
              <a:gd name="connsiteY1" fmla="*/ 234462 h 5275385"/>
              <a:gd name="connsiteX2" fmla="*/ 15216554 w 21992492"/>
              <a:gd name="connsiteY2" fmla="*/ 422031 h 5275385"/>
              <a:gd name="connsiteX3" fmla="*/ 21640800 w 21992492"/>
              <a:gd name="connsiteY3" fmla="*/ 3024554 h 5275385"/>
              <a:gd name="connsiteX4" fmla="*/ 21640800 w 21992492"/>
              <a:gd name="connsiteY4" fmla="*/ 3962400 h 5275385"/>
              <a:gd name="connsiteX5" fmla="*/ 21711138 w 21992492"/>
              <a:gd name="connsiteY5" fmla="*/ 4032738 h 5275385"/>
              <a:gd name="connsiteX6" fmla="*/ 21687692 w 21992492"/>
              <a:gd name="connsiteY6" fmla="*/ 4759569 h 5275385"/>
              <a:gd name="connsiteX7" fmla="*/ 21593907 w 21992492"/>
              <a:gd name="connsiteY7" fmla="*/ 4712677 h 5275385"/>
              <a:gd name="connsiteX8" fmla="*/ 21593907 w 21992492"/>
              <a:gd name="connsiteY8" fmla="*/ 5134708 h 5275385"/>
              <a:gd name="connsiteX9" fmla="*/ 46892 w 21992492"/>
              <a:gd name="connsiteY9" fmla="*/ 4876800 h 5275385"/>
              <a:gd name="connsiteX10" fmla="*/ 46892 w 21992492"/>
              <a:gd name="connsiteY10" fmla="*/ 5228492 h 5275385"/>
              <a:gd name="connsiteX11" fmla="*/ 21992492 w 21992492"/>
              <a:gd name="connsiteY11" fmla="*/ 5275385 h 5275385"/>
              <a:gd name="connsiteX12" fmla="*/ 21922154 w 21992492"/>
              <a:gd name="connsiteY12" fmla="*/ 0 h 5275385"/>
              <a:gd name="connsiteX13" fmla="*/ 0 w 21992492"/>
              <a:gd name="connsiteY13" fmla="*/ 23446 h 5275385"/>
              <a:gd name="connsiteX14" fmla="*/ 0 w 21992492"/>
              <a:gd name="connsiteY14" fmla="*/ 2766646 h 5275385"/>
              <a:gd name="connsiteX15" fmla="*/ 257907 w 21992492"/>
              <a:gd name="connsiteY15" fmla="*/ 2602523 h 5275385"/>
              <a:gd name="connsiteX16" fmla="*/ 257907 w 21992492"/>
              <a:gd name="connsiteY16" fmla="*/ 2672862 h 5275385"/>
              <a:gd name="connsiteX17" fmla="*/ 351692 w 21992492"/>
              <a:gd name="connsiteY17" fmla="*/ 2579077 h 5275385"/>
              <a:gd name="connsiteX18" fmla="*/ 609600 w 21992492"/>
              <a:gd name="connsiteY18" fmla="*/ 2391508 h 5275385"/>
              <a:gd name="connsiteX19" fmla="*/ 187569 w 21992492"/>
              <a:gd name="connsiteY19" fmla="*/ 2649415 h 52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92492" h="5275385">
                <a:moveTo>
                  <a:pt x="140677" y="2625969"/>
                </a:moveTo>
                <a:lnTo>
                  <a:pt x="6002215" y="234462"/>
                </a:lnTo>
                <a:lnTo>
                  <a:pt x="15216554" y="422031"/>
                </a:lnTo>
                <a:lnTo>
                  <a:pt x="21640800" y="3024554"/>
                </a:lnTo>
                <a:lnTo>
                  <a:pt x="21640800" y="3962400"/>
                </a:lnTo>
                <a:lnTo>
                  <a:pt x="21711138" y="4032738"/>
                </a:lnTo>
                <a:lnTo>
                  <a:pt x="21687692" y="4759569"/>
                </a:lnTo>
                <a:lnTo>
                  <a:pt x="21593907" y="4712677"/>
                </a:lnTo>
                <a:lnTo>
                  <a:pt x="21593907" y="5134708"/>
                </a:lnTo>
                <a:lnTo>
                  <a:pt x="46892" y="4876800"/>
                </a:lnTo>
                <a:lnTo>
                  <a:pt x="46892" y="5228492"/>
                </a:lnTo>
                <a:lnTo>
                  <a:pt x="21992492" y="5275385"/>
                </a:lnTo>
                <a:lnTo>
                  <a:pt x="21922154" y="0"/>
                </a:lnTo>
                <a:lnTo>
                  <a:pt x="0" y="23446"/>
                </a:lnTo>
                <a:lnTo>
                  <a:pt x="0" y="2766646"/>
                </a:lnTo>
                <a:lnTo>
                  <a:pt x="257907" y="2602523"/>
                </a:lnTo>
                <a:lnTo>
                  <a:pt x="257907" y="2672862"/>
                </a:lnTo>
                <a:lnTo>
                  <a:pt x="351692" y="2579077"/>
                </a:lnTo>
                <a:lnTo>
                  <a:pt x="609600" y="2391508"/>
                </a:lnTo>
                <a:lnTo>
                  <a:pt x="187569" y="2649415"/>
                </a:ln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p>
        </p:txBody>
      </p:sp>
      <p:sp>
        <p:nvSpPr>
          <p:cNvPr id="13" name="Freeform 12"/>
          <p:cNvSpPr/>
          <p:nvPr/>
        </p:nvSpPr>
        <p:spPr>
          <a:xfrm>
            <a:off x="2183217" y="1166020"/>
            <a:ext cx="5181967" cy="1247409"/>
          </a:xfrm>
          <a:custGeom>
            <a:avLst/>
            <a:gdLst>
              <a:gd name="connsiteX0" fmla="*/ 257908 w 22109724"/>
              <a:gd name="connsiteY0" fmla="*/ 2719754 h 5322277"/>
              <a:gd name="connsiteX1" fmla="*/ 6072554 w 22109724"/>
              <a:gd name="connsiteY1" fmla="*/ 281354 h 5322277"/>
              <a:gd name="connsiteX2" fmla="*/ 15193108 w 22109724"/>
              <a:gd name="connsiteY2" fmla="*/ 422030 h 5322277"/>
              <a:gd name="connsiteX3" fmla="*/ 21664247 w 22109724"/>
              <a:gd name="connsiteY3" fmla="*/ 3048000 h 5322277"/>
              <a:gd name="connsiteX4" fmla="*/ 21664247 w 22109724"/>
              <a:gd name="connsiteY4" fmla="*/ 3962400 h 5322277"/>
              <a:gd name="connsiteX5" fmla="*/ 21758031 w 22109724"/>
              <a:gd name="connsiteY5" fmla="*/ 4103077 h 5322277"/>
              <a:gd name="connsiteX6" fmla="*/ 21758031 w 22109724"/>
              <a:gd name="connsiteY6" fmla="*/ 4783015 h 5322277"/>
              <a:gd name="connsiteX7" fmla="*/ 21758031 w 22109724"/>
              <a:gd name="connsiteY7" fmla="*/ 4783015 h 5322277"/>
              <a:gd name="connsiteX8" fmla="*/ 21640800 w 22109724"/>
              <a:gd name="connsiteY8" fmla="*/ 5087815 h 5322277"/>
              <a:gd name="connsiteX9" fmla="*/ 117231 w 22109724"/>
              <a:gd name="connsiteY9" fmla="*/ 4829907 h 5322277"/>
              <a:gd name="connsiteX10" fmla="*/ 117231 w 22109724"/>
              <a:gd name="connsiteY10" fmla="*/ 5322277 h 5322277"/>
              <a:gd name="connsiteX11" fmla="*/ 22109724 w 22109724"/>
              <a:gd name="connsiteY11" fmla="*/ 5322277 h 5322277"/>
              <a:gd name="connsiteX12" fmla="*/ 22015939 w 22109724"/>
              <a:gd name="connsiteY12" fmla="*/ 0 h 5322277"/>
              <a:gd name="connsiteX13" fmla="*/ 0 w 22109724"/>
              <a:gd name="connsiteY13" fmla="*/ 23446 h 5322277"/>
              <a:gd name="connsiteX14" fmla="*/ 23447 w 22109724"/>
              <a:gd name="connsiteY14" fmla="*/ 2930769 h 5322277"/>
              <a:gd name="connsiteX15" fmla="*/ 398585 w 22109724"/>
              <a:gd name="connsiteY15" fmla="*/ 2766646 h 532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9724" h="5322277">
                <a:moveTo>
                  <a:pt x="257908" y="2719754"/>
                </a:moveTo>
                <a:lnTo>
                  <a:pt x="6072554" y="281354"/>
                </a:lnTo>
                <a:lnTo>
                  <a:pt x="15193108" y="422030"/>
                </a:lnTo>
                <a:lnTo>
                  <a:pt x="21664247" y="3048000"/>
                </a:lnTo>
                <a:lnTo>
                  <a:pt x="21664247" y="3962400"/>
                </a:lnTo>
                <a:lnTo>
                  <a:pt x="21758031" y="4103077"/>
                </a:lnTo>
                <a:lnTo>
                  <a:pt x="21758031" y="4783015"/>
                </a:lnTo>
                <a:lnTo>
                  <a:pt x="21758031" y="4783015"/>
                </a:lnTo>
                <a:lnTo>
                  <a:pt x="21640800" y="5087815"/>
                </a:lnTo>
                <a:lnTo>
                  <a:pt x="117231" y="4829907"/>
                </a:lnTo>
                <a:lnTo>
                  <a:pt x="117231" y="5322277"/>
                </a:lnTo>
                <a:lnTo>
                  <a:pt x="22109724" y="5322277"/>
                </a:lnTo>
                <a:lnTo>
                  <a:pt x="22015939" y="0"/>
                </a:lnTo>
                <a:lnTo>
                  <a:pt x="0" y="23446"/>
                </a:lnTo>
                <a:lnTo>
                  <a:pt x="23447" y="2930769"/>
                </a:lnTo>
                <a:lnTo>
                  <a:pt x="398585" y="2766646"/>
                </a:ln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p>
        </p:txBody>
      </p:sp>
      <p:pic>
        <p:nvPicPr>
          <p:cNvPr id="1027" name="Picture 3" descr="C:\Users\ssuresan\Downloads\KM3203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18688" y="1509007"/>
            <a:ext cx="628739" cy="50299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Work stuff\platform X\pictures\KQ60004.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0400" y="2752117"/>
            <a:ext cx="3261694" cy="65790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876231" y="2159662"/>
            <a:ext cx="328726" cy="133883"/>
          </a:xfrm>
          <a:prstGeom prst="rect">
            <a:avLst/>
          </a:prstGeom>
          <a:solidFill>
            <a:schemeClr val="accent5">
              <a:lumMod val="50000"/>
            </a:schemeClr>
          </a:solidFill>
        </p:spPr>
        <p:txBody>
          <a:bodyPr wrap="square" lIns="0" rIns="0" rtlCol="0" anchor="b" anchorCtr="0">
            <a:spAutoFit/>
          </a:bodyPr>
          <a:lstStyle/>
          <a:p>
            <a:r>
              <a:rPr lang="en-US" sz="270" dirty="0" smtClean="0">
                <a:solidFill>
                  <a:schemeClr val="bg1"/>
                </a:solidFill>
                <a:latin typeface="+mn-lt"/>
              </a:rPr>
              <a:t>15216-MD-48-ODDE</a:t>
            </a:r>
            <a:endParaRPr lang="en-US" sz="270" dirty="0">
              <a:solidFill>
                <a:schemeClr val="bg1"/>
              </a:solidFill>
              <a:latin typeface="+mn-lt"/>
            </a:endParaRPr>
          </a:p>
        </p:txBody>
      </p:sp>
      <p:pic>
        <p:nvPicPr>
          <p:cNvPr id="1026" name="Picture 2" descr="C:\Users\ssuresan\Downloads\KM3201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15147" y="1551659"/>
            <a:ext cx="3352195" cy="614925"/>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p:cNvSpPr txBox="1"/>
          <p:nvPr/>
        </p:nvSpPr>
        <p:spPr>
          <a:xfrm>
            <a:off x="2843639" y="1564860"/>
            <a:ext cx="361318" cy="133883"/>
          </a:xfrm>
          <a:prstGeom prst="rect">
            <a:avLst/>
          </a:prstGeom>
          <a:solidFill>
            <a:schemeClr val="accent5">
              <a:lumMod val="50000"/>
            </a:schemeClr>
          </a:solidFill>
        </p:spPr>
        <p:txBody>
          <a:bodyPr wrap="square" lIns="0" rIns="0" rtlCol="0" anchor="b" anchorCtr="0">
            <a:spAutoFit/>
          </a:bodyPr>
          <a:lstStyle/>
          <a:p>
            <a:r>
              <a:rPr lang="en-US" sz="270" dirty="0" smtClean="0">
                <a:solidFill>
                  <a:schemeClr val="bg1"/>
                </a:solidFill>
                <a:latin typeface="+mn-lt"/>
              </a:rPr>
              <a:t>15216-MD-48-EVENE</a:t>
            </a:r>
            <a:endParaRPr lang="en-US" sz="270" dirty="0">
              <a:solidFill>
                <a:schemeClr val="bg1"/>
              </a:solidFill>
              <a:latin typeface="+mn-lt"/>
            </a:endParaRPr>
          </a:p>
        </p:txBody>
      </p:sp>
      <p:sp>
        <p:nvSpPr>
          <p:cNvPr id="55" name="TextBox 54"/>
          <p:cNvSpPr txBox="1"/>
          <p:nvPr/>
        </p:nvSpPr>
        <p:spPr>
          <a:xfrm>
            <a:off x="5263486" y="2699215"/>
            <a:ext cx="3345820" cy="800219"/>
          </a:xfrm>
          <a:prstGeom prst="rect">
            <a:avLst/>
          </a:prstGeom>
          <a:noFill/>
        </p:spPr>
        <p:txBody>
          <a:bodyPr wrap="square" rtlCol="0">
            <a:spAutoFit/>
          </a:bodyPr>
          <a:lstStyle/>
          <a:p>
            <a:pPr algn="ctr"/>
            <a:r>
              <a:rPr lang="en-US" b="1" dirty="0">
                <a:ln w="2540">
                  <a:noFill/>
                </a:ln>
                <a:solidFill>
                  <a:schemeClr val="tx1">
                    <a:lumMod val="50000"/>
                  </a:schemeClr>
                </a:solidFill>
                <a:latin typeface="+mn-lt"/>
              </a:rPr>
              <a:t>Cisco NCS </a:t>
            </a:r>
            <a:r>
              <a:rPr lang="en-US" b="1" dirty="0" smtClean="0">
                <a:ln w="2540">
                  <a:noFill/>
                </a:ln>
                <a:solidFill>
                  <a:schemeClr val="tx1">
                    <a:lumMod val="50000"/>
                  </a:schemeClr>
                </a:solidFill>
                <a:latin typeface="+mn-lt"/>
              </a:rPr>
              <a:t>1002</a:t>
            </a:r>
          </a:p>
          <a:p>
            <a:pPr algn="ctr"/>
            <a:r>
              <a:rPr lang="en-US" sz="1400" dirty="0" smtClean="0">
                <a:ln w="2540">
                  <a:noFill/>
                </a:ln>
                <a:solidFill>
                  <a:schemeClr val="tx1">
                    <a:lumMod val="50000"/>
                  </a:schemeClr>
                </a:solidFill>
                <a:latin typeface="+mn-lt"/>
              </a:rPr>
              <a:t>8 250G MXP/TXPs</a:t>
            </a:r>
          </a:p>
          <a:p>
            <a:pPr algn="ctr"/>
            <a:r>
              <a:rPr lang="en-US" sz="1400" dirty="0" smtClean="0">
                <a:ln w="2540">
                  <a:noFill/>
                </a:ln>
                <a:solidFill>
                  <a:schemeClr val="tx1">
                    <a:lumMod val="50000"/>
                  </a:schemeClr>
                </a:solidFill>
                <a:latin typeface="+mn-lt"/>
              </a:rPr>
              <a:t>IOS-XR</a:t>
            </a:r>
            <a:endParaRPr lang="en-US" dirty="0">
              <a:ln w="2540">
                <a:noFill/>
              </a:ln>
              <a:solidFill>
                <a:schemeClr val="tx1">
                  <a:lumMod val="50000"/>
                </a:schemeClr>
              </a:solidFill>
              <a:latin typeface="+mn-lt"/>
            </a:endParaRPr>
          </a:p>
        </p:txBody>
      </p:sp>
      <p:sp>
        <p:nvSpPr>
          <p:cNvPr id="61" name="TextBox 60"/>
          <p:cNvSpPr txBox="1"/>
          <p:nvPr/>
        </p:nvSpPr>
        <p:spPr>
          <a:xfrm>
            <a:off x="5104365" y="1888992"/>
            <a:ext cx="3664062" cy="800219"/>
          </a:xfrm>
          <a:prstGeom prst="rect">
            <a:avLst/>
          </a:prstGeom>
          <a:noFill/>
        </p:spPr>
        <p:txBody>
          <a:bodyPr wrap="square" rtlCol="0">
            <a:spAutoFit/>
          </a:bodyPr>
          <a:lstStyle/>
          <a:p>
            <a:pPr algn="ctr"/>
            <a:r>
              <a:rPr lang="en-US" b="1" dirty="0">
                <a:ln w="2540">
                  <a:noFill/>
                </a:ln>
                <a:solidFill>
                  <a:schemeClr val="tx1">
                    <a:lumMod val="50000"/>
                  </a:schemeClr>
                </a:solidFill>
                <a:latin typeface="+mn-lt"/>
              </a:rPr>
              <a:t>Cisco </a:t>
            </a:r>
            <a:r>
              <a:rPr lang="en-US" b="1" dirty="0" smtClean="0">
                <a:ln w="2540">
                  <a:noFill/>
                </a:ln>
                <a:solidFill>
                  <a:schemeClr val="tx1">
                    <a:lumMod val="50000"/>
                  </a:schemeClr>
                </a:solidFill>
                <a:latin typeface="+mn-lt"/>
              </a:rPr>
              <a:t>15216 Mux-Demux</a:t>
            </a:r>
          </a:p>
          <a:p>
            <a:pPr algn="ctr"/>
            <a:r>
              <a:rPr lang="en-US" sz="1400" dirty="0" smtClean="0">
                <a:ln w="2540">
                  <a:noFill/>
                </a:ln>
                <a:solidFill>
                  <a:schemeClr val="tx1">
                    <a:lumMod val="50000"/>
                  </a:schemeClr>
                </a:solidFill>
                <a:latin typeface="+mn-lt"/>
              </a:rPr>
              <a:t>96 Channels</a:t>
            </a:r>
          </a:p>
          <a:p>
            <a:pPr algn="ctr"/>
            <a:r>
              <a:rPr lang="en-US" sz="1400" dirty="0" smtClean="0">
                <a:ln w="2540">
                  <a:noFill/>
                </a:ln>
                <a:solidFill>
                  <a:schemeClr val="tx1">
                    <a:lumMod val="50000"/>
                  </a:schemeClr>
                </a:solidFill>
                <a:latin typeface="+mn-lt"/>
              </a:rPr>
              <a:t>Passive</a:t>
            </a:r>
            <a:endParaRPr lang="en-US" sz="1400" dirty="0">
              <a:ln w="2540">
                <a:noFill/>
              </a:ln>
              <a:solidFill>
                <a:schemeClr val="tx1">
                  <a:lumMod val="50000"/>
                </a:schemeClr>
              </a:solidFill>
              <a:latin typeface="+mn-lt"/>
            </a:endParaRPr>
          </a:p>
        </p:txBody>
      </p:sp>
      <p:sp>
        <p:nvSpPr>
          <p:cNvPr id="16" name="Freeform 15"/>
          <p:cNvSpPr/>
          <p:nvPr/>
        </p:nvSpPr>
        <p:spPr>
          <a:xfrm>
            <a:off x="2753167" y="1588099"/>
            <a:ext cx="1477108" cy="261257"/>
          </a:xfrm>
          <a:custGeom>
            <a:avLst/>
            <a:gdLst>
              <a:gd name="connsiteX0" fmla="*/ 0 w 1477108"/>
              <a:gd name="connsiteY0" fmla="*/ 251209 h 261257"/>
              <a:gd name="connsiteX1" fmla="*/ 964642 w 1477108"/>
              <a:gd name="connsiteY1" fmla="*/ 261257 h 261257"/>
              <a:gd name="connsiteX2" fmla="*/ 954593 w 1477108"/>
              <a:gd name="connsiteY2" fmla="*/ 10048 h 261257"/>
              <a:gd name="connsiteX3" fmla="*/ 1477108 w 1477108"/>
              <a:gd name="connsiteY3" fmla="*/ 0 h 261257"/>
            </a:gdLst>
            <a:ahLst/>
            <a:cxnLst>
              <a:cxn ang="0">
                <a:pos x="connsiteX0" y="connsiteY0"/>
              </a:cxn>
              <a:cxn ang="0">
                <a:pos x="connsiteX1" y="connsiteY1"/>
              </a:cxn>
              <a:cxn ang="0">
                <a:pos x="connsiteX2" y="connsiteY2"/>
              </a:cxn>
              <a:cxn ang="0">
                <a:pos x="connsiteX3" y="connsiteY3"/>
              </a:cxn>
            </a:cxnLst>
            <a:rect l="l" t="t" r="r" b="b"/>
            <a:pathLst>
              <a:path w="1477108" h="261257">
                <a:moveTo>
                  <a:pt x="0" y="251209"/>
                </a:moveTo>
                <a:lnTo>
                  <a:pt x="964642" y="261257"/>
                </a:lnTo>
                <a:lnTo>
                  <a:pt x="954593" y="10048"/>
                </a:lnTo>
                <a:lnTo>
                  <a:pt x="1477108" y="0"/>
                </a:lnTo>
              </a:path>
            </a:pathLst>
          </a:custGeom>
          <a:noFill/>
          <a:ln w="38100" cmpd="tri">
            <a:solidFill>
              <a:srgbClr val="00A2B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57141" y="1712823"/>
            <a:ext cx="1467173" cy="738753"/>
          </a:xfrm>
          <a:custGeom>
            <a:avLst/>
            <a:gdLst>
              <a:gd name="connsiteX0" fmla="*/ 0 w 1467173"/>
              <a:gd name="connsiteY0" fmla="*/ 738753 h 738753"/>
              <a:gd name="connsiteX1" fmla="*/ 1095213 w 1467173"/>
              <a:gd name="connsiteY1" fmla="*/ 738753 h 738753"/>
              <a:gd name="connsiteX2" fmla="*/ 1084881 w 1467173"/>
              <a:gd name="connsiteY2" fmla="*/ 0 h 738753"/>
              <a:gd name="connsiteX3" fmla="*/ 1467173 w 1467173"/>
              <a:gd name="connsiteY3" fmla="*/ 0 h 738753"/>
            </a:gdLst>
            <a:ahLst/>
            <a:cxnLst>
              <a:cxn ang="0">
                <a:pos x="connsiteX0" y="connsiteY0"/>
              </a:cxn>
              <a:cxn ang="0">
                <a:pos x="connsiteX1" y="connsiteY1"/>
              </a:cxn>
              <a:cxn ang="0">
                <a:pos x="connsiteX2" y="connsiteY2"/>
              </a:cxn>
              <a:cxn ang="0">
                <a:pos x="connsiteX3" y="connsiteY3"/>
              </a:cxn>
            </a:cxnLst>
            <a:rect l="l" t="t" r="r" b="b"/>
            <a:pathLst>
              <a:path w="1467173" h="738753">
                <a:moveTo>
                  <a:pt x="0" y="738753"/>
                </a:moveTo>
                <a:lnTo>
                  <a:pt x="1095213" y="738753"/>
                </a:lnTo>
                <a:lnTo>
                  <a:pt x="1084881" y="0"/>
                </a:lnTo>
                <a:lnTo>
                  <a:pt x="1467173" y="0"/>
                </a:lnTo>
              </a:path>
            </a:pathLst>
          </a:custGeom>
          <a:noFill/>
          <a:ln w="38100" cmpd="tri">
            <a:solidFill>
              <a:srgbClr val="00A2B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403065" y="2824988"/>
            <a:ext cx="809625" cy="304800"/>
          </a:xfrm>
          <a:custGeom>
            <a:avLst/>
            <a:gdLst>
              <a:gd name="connsiteX0" fmla="*/ 809625 w 809625"/>
              <a:gd name="connsiteY0" fmla="*/ 0 h 304800"/>
              <a:gd name="connsiteX1" fmla="*/ 9525 w 809625"/>
              <a:gd name="connsiteY1" fmla="*/ 57150 h 304800"/>
              <a:gd name="connsiteX2" fmla="*/ 0 w 809625"/>
              <a:gd name="connsiteY2" fmla="*/ 95250 h 304800"/>
              <a:gd name="connsiteX3" fmla="*/ 476250 w 809625"/>
              <a:gd name="connsiteY3" fmla="*/ 304800 h 304800"/>
              <a:gd name="connsiteX4" fmla="*/ 809625 w 809625"/>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304800">
                <a:moveTo>
                  <a:pt x="809625" y="0"/>
                </a:moveTo>
                <a:lnTo>
                  <a:pt x="9525" y="57150"/>
                </a:lnTo>
                <a:lnTo>
                  <a:pt x="0" y="95250"/>
                </a:lnTo>
                <a:lnTo>
                  <a:pt x="476250" y="304800"/>
                </a:lnTo>
                <a:lnTo>
                  <a:pt x="809625" y="0"/>
                </a:lnTo>
                <a:close/>
              </a:path>
            </a:pathLst>
          </a:cu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2" name="Group 51"/>
          <p:cNvGrpSpPr/>
          <p:nvPr/>
        </p:nvGrpSpPr>
        <p:grpSpPr>
          <a:xfrm>
            <a:off x="3722094" y="2678631"/>
            <a:ext cx="792949" cy="1000788"/>
            <a:chOff x="3470575" y="1206521"/>
            <a:chExt cx="792949" cy="1000788"/>
          </a:xfrm>
        </p:grpSpPr>
        <p:pic>
          <p:nvPicPr>
            <p:cNvPr id="53" name="Picture 52"/>
            <p:cNvPicPr>
              <a:picLocks noChangeAspect="1"/>
            </p:cNvPicPr>
            <p:nvPr/>
          </p:nvPicPr>
          <p:blipFill>
            <a:blip r:embed="rId6" cstate="print">
              <a:extLst>
                <a:ext uri="{BEBA8EAE-BF5A-486C-A8C5-ECC9F3942E4B}">
                  <a14:imgProps xmlns:a14="http://schemas.microsoft.com/office/drawing/2010/main">
                    <a14:imgLayer r:embed="rId7">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3470575" y="1206521"/>
              <a:ext cx="792949" cy="784569"/>
            </a:xfrm>
            <a:prstGeom prst="rect">
              <a:avLst/>
            </a:prstGeom>
            <a:effectLst/>
          </p:spPr>
        </p:pic>
        <p:sp>
          <p:nvSpPr>
            <p:cNvPr id="54" name="TextBox 53"/>
            <p:cNvSpPr txBox="1"/>
            <p:nvPr/>
          </p:nvSpPr>
          <p:spPr>
            <a:xfrm>
              <a:off x="3560283" y="1961088"/>
              <a:ext cx="613533" cy="246221"/>
            </a:xfrm>
            <a:prstGeom prst="rect">
              <a:avLst/>
            </a:prstGeom>
            <a:noFill/>
          </p:spPr>
          <p:txBody>
            <a:bodyPr wrap="square" rtlCol="0">
              <a:spAutoFit/>
            </a:bodyPr>
            <a:lstStyle/>
            <a:p>
              <a:pPr algn="ctr"/>
              <a:r>
                <a:rPr lang="en-US" sz="1000" dirty="0" smtClean="0">
                  <a:solidFill>
                    <a:schemeClr val="tx1">
                      <a:lumMod val="75000"/>
                      <a:lumOff val="25000"/>
                    </a:schemeClr>
                  </a:solidFill>
                  <a:latin typeface="+mn-lt"/>
                </a:rPr>
                <a:t>250G</a:t>
              </a:r>
              <a:endParaRPr lang="en-US" sz="1050" dirty="0">
                <a:solidFill>
                  <a:schemeClr val="tx1">
                    <a:lumMod val="75000"/>
                    <a:lumOff val="25000"/>
                  </a:schemeClr>
                </a:solidFill>
                <a:latin typeface="+mn-lt"/>
              </a:endParaRPr>
            </a:p>
          </p:txBody>
        </p:sp>
      </p:grpSp>
      <p:sp>
        <p:nvSpPr>
          <p:cNvPr id="8" name="Freeform 7"/>
          <p:cNvSpPr/>
          <p:nvPr/>
        </p:nvSpPr>
        <p:spPr>
          <a:xfrm>
            <a:off x="236338" y="2226523"/>
            <a:ext cx="3682438" cy="1410236"/>
          </a:xfrm>
          <a:custGeom>
            <a:avLst/>
            <a:gdLst>
              <a:gd name="connsiteX0" fmla="*/ 1403797 w 1410237"/>
              <a:gd name="connsiteY0" fmla="*/ 1056067 h 1410236"/>
              <a:gd name="connsiteX1" fmla="*/ 1410237 w 1410237"/>
              <a:gd name="connsiteY1" fmla="*/ 1410236 h 1410236"/>
              <a:gd name="connsiteX2" fmla="*/ 12879 w 1410237"/>
              <a:gd name="connsiteY2" fmla="*/ 1410236 h 1410236"/>
              <a:gd name="connsiteX3" fmla="*/ 0 w 1410237"/>
              <a:gd name="connsiteY3" fmla="*/ 0 h 1410236"/>
              <a:gd name="connsiteX4" fmla="*/ 663262 w 1410237"/>
              <a:gd name="connsiteY4" fmla="*/ 6439 h 1410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237" h="1410236">
                <a:moveTo>
                  <a:pt x="1403797" y="1056067"/>
                </a:moveTo>
                <a:lnTo>
                  <a:pt x="1410237" y="1410236"/>
                </a:lnTo>
                <a:lnTo>
                  <a:pt x="12879" y="1410236"/>
                </a:lnTo>
                <a:lnTo>
                  <a:pt x="0" y="0"/>
                </a:lnTo>
                <a:lnTo>
                  <a:pt x="663262" y="6439"/>
                </a:lnTo>
              </a:path>
            </a:pathLst>
          </a:custGeom>
          <a:noFill/>
          <a:ln w="38100" cmpd="tri">
            <a:solidFill>
              <a:srgbClr val="00A2BF"/>
            </a:solidFill>
            <a:headEnd type="ova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870273" y="1692324"/>
            <a:ext cx="491247" cy="432880"/>
          </a:xfrm>
          <a:custGeom>
            <a:avLst/>
            <a:gdLst>
              <a:gd name="connsiteX0" fmla="*/ 0 w 491247"/>
              <a:gd name="connsiteY0" fmla="*/ 4863 h 432880"/>
              <a:gd name="connsiteX1" fmla="*/ 4864 w 491247"/>
              <a:gd name="connsiteY1" fmla="*/ 432880 h 432880"/>
              <a:gd name="connsiteX2" fmla="*/ 491247 w 491247"/>
              <a:gd name="connsiteY2" fmla="*/ 428017 h 432880"/>
              <a:gd name="connsiteX3" fmla="*/ 491247 w 491247"/>
              <a:gd name="connsiteY3" fmla="*/ 0 h 432880"/>
              <a:gd name="connsiteX4" fmla="*/ 0 w 491247"/>
              <a:gd name="connsiteY4" fmla="*/ 4863 h 43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47" h="432880">
                <a:moveTo>
                  <a:pt x="0" y="4863"/>
                </a:moveTo>
                <a:cubicBezTo>
                  <a:pt x="1621" y="147535"/>
                  <a:pt x="3243" y="290208"/>
                  <a:pt x="4864" y="432880"/>
                </a:cubicBezTo>
                <a:lnTo>
                  <a:pt x="491247" y="428017"/>
                </a:lnTo>
                <a:lnTo>
                  <a:pt x="491247" y="0"/>
                </a:lnTo>
                <a:lnTo>
                  <a:pt x="0" y="4863"/>
                </a:lnTo>
                <a:close/>
              </a:path>
            </a:pathLst>
          </a:custGeom>
          <a:noFill/>
          <a:ln w="25400">
            <a:solidFill>
              <a:schemeClr val="bg2">
                <a:lumMod val="9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Freeform 33"/>
          <p:cNvSpPr/>
          <p:nvPr/>
        </p:nvSpPr>
        <p:spPr>
          <a:xfrm>
            <a:off x="3351792" y="1560423"/>
            <a:ext cx="549613" cy="539885"/>
          </a:xfrm>
          <a:custGeom>
            <a:avLst/>
            <a:gdLst>
              <a:gd name="connsiteX0" fmla="*/ 9728 w 549613"/>
              <a:gd name="connsiteY0" fmla="*/ 145915 h 539885"/>
              <a:gd name="connsiteX1" fmla="*/ 549613 w 549613"/>
              <a:gd name="connsiteY1" fmla="*/ 0 h 539885"/>
              <a:gd name="connsiteX2" fmla="*/ 544749 w 549613"/>
              <a:gd name="connsiteY2" fmla="*/ 442608 h 539885"/>
              <a:gd name="connsiteX3" fmla="*/ 0 w 549613"/>
              <a:gd name="connsiteY3" fmla="*/ 539885 h 539885"/>
              <a:gd name="connsiteX4" fmla="*/ 9728 w 549613"/>
              <a:gd name="connsiteY4" fmla="*/ 145915 h 53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13" h="539885">
                <a:moveTo>
                  <a:pt x="9728" y="145915"/>
                </a:moveTo>
                <a:lnTo>
                  <a:pt x="549613" y="0"/>
                </a:lnTo>
                <a:cubicBezTo>
                  <a:pt x="547992" y="147536"/>
                  <a:pt x="546370" y="295072"/>
                  <a:pt x="544749" y="442608"/>
                </a:cubicBezTo>
                <a:lnTo>
                  <a:pt x="0" y="539885"/>
                </a:lnTo>
                <a:lnTo>
                  <a:pt x="9728" y="145915"/>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Freeform 69"/>
          <p:cNvSpPr/>
          <p:nvPr/>
        </p:nvSpPr>
        <p:spPr>
          <a:xfrm>
            <a:off x="3204957" y="2847521"/>
            <a:ext cx="324965" cy="84120"/>
          </a:xfrm>
          <a:custGeom>
            <a:avLst/>
            <a:gdLst>
              <a:gd name="connsiteX0" fmla="*/ 0 w 491247"/>
              <a:gd name="connsiteY0" fmla="*/ 4863 h 432880"/>
              <a:gd name="connsiteX1" fmla="*/ 4864 w 491247"/>
              <a:gd name="connsiteY1" fmla="*/ 432880 h 432880"/>
              <a:gd name="connsiteX2" fmla="*/ 491247 w 491247"/>
              <a:gd name="connsiteY2" fmla="*/ 428017 h 432880"/>
              <a:gd name="connsiteX3" fmla="*/ 491247 w 491247"/>
              <a:gd name="connsiteY3" fmla="*/ 0 h 432880"/>
              <a:gd name="connsiteX4" fmla="*/ 0 w 491247"/>
              <a:gd name="connsiteY4" fmla="*/ 4863 h 43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47" h="432880">
                <a:moveTo>
                  <a:pt x="0" y="4863"/>
                </a:moveTo>
                <a:cubicBezTo>
                  <a:pt x="1621" y="147535"/>
                  <a:pt x="3243" y="290208"/>
                  <a:pt x="4864" y="432880"/>
                </a:cubicBezTo>
                <a:lnTo>
                  <a:pt x="491247" y="428017"/>
                </a:lnTo>
                <a:lnTo>
                  <a:pt x="491247" y="0"/>
                </a:lnTo>
                <a:lnTo>
                  <a:pt x="0" y="4863"/>
                </a:lnTo>
                <a:close/>
              </a:path>
            </a:pathLst>
          </a:custGeom>
          <a:noFill/>
          <a:ln w="25400">
            <a:solidFill>
              <a:schemeClr val="bg2">
                <a:lumMod val="9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2" name="Straight Connector 81"/>
          <p:cNvCxnSpPr/>
          <p:nvPr/>
        </p:nvCxnSpPr>
        <p:spPr>
          <a:xfrm>
            <a:off x="3605324" y="2806745"/>
            <a:ext cx="1366900" cy="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562852" y="2166584"/>
            <a:ext cx="1409372" cy="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750525" y="3676107"/>
            <a:ext cx="5641164" cy="1115690"/>
          </a:xfrm>
          <a:prstGeom prst="rect">
            <a:avLst/>
          </a:prstGeom>
        </p:spPr>
        <p:txBody>
          <a:bodyPr wrap="square">
            <a:spAutoFit/>
          </a:bodyPr>
          <a:lstStyle/>
          <a:p>
            <a:pPr algn="ctr">
              <a:spcBef>
                <a:spcPts val="141"/>
              </a:spcBef>
            </a:pPr>
            <a:r>
              <a:rPr lang="en-US" sz="1600" dirty="0" smtClean="0">
                <a:solidFill>
                  <a:schemeClr val="accent5"/>
                </a:solidFill>
                <a:latin typeface="+mn-lt"/>
              </a:rPr>
              <a:t>Maximize capacity for metro networks at lowest price / bit</a:t>
            </a:r>
          </a:p>
          <a:p>
            <a:pPr algn="ctr">
              <a:spcBef>
                <a:spcPts val="141"/>
              </a:spcBef>
            </a:pPr>
            <a:r>
              <a:rPr lang="en-US" sz="1600" dirty="0" smtClean="0">
                <a:solidFill>
                  <a:schemeClr val="accent5"/>
                </a:solidFill>
                <a:latin typeface="+mn-lt"/>
              </a:rPr>
              <a:t>Optimized for DC mechanical and environs</a:t>
            </a:r>
          </a:p>
          <a:p>
            <a:pPr algn="ctr">
              <a:spcBef>
                <a:spcPts val="141"/>
              </a:spcBef>
            </a:pPr>
            <a:r>
              <a:rPr lang="en-US" sz="1600" dirty="0">
                <a:solidFill>
                  <a:schemeClr val="accent5"/>
                </a:solidFill>
                <a:latin typeface="+mn-lt"/>
              </a:rPr>
              <a:t>Simple </a:t>
            </a:r>
            <a:r>
              <a:rPr lang="en-US" sz="1600" dirty="0" smtClean="0">
                <a:solidFill>
                  <a:schemeClr val="accent5"/>
                </a:solidFill>
                <a:latin typeface="+mn-lt"/>
              </a:rPr>
              <a:t>to </a:t>
            </a:r>
            <a:r>
              <a:rPr lang="en-US" sz="1600" dirty="0">
                <a:solidFill>
                  <a:schemeClr val="accent5"/>
                </a:solidFill>
                <a:latin typeface="+mn-lt"/>
              </a:rPr>
              <a:t>u</a:t>
            </a:r>
            <a:r>
              <a:rPr lang="en-US" sz="1600" dirty="0" smtClean="0">
                <a:solidFill>
                  <a:schemeClr val="accent5"/>
                </a:solidFill>
                <a:latin typeface="+mn-lt"/>
              </a:rPr>
              <a:t>se</a:t>
            </a:r>
          </a:p>
          <a:p>
            <a:pPr algn="ctr">
              <a:spcBef>
                <a:spcPts val="141"/>
              </a:spcBef>
            </a:pPr>
            <a:r>
              <a:rPr lang="en-US" sz="1600" dirty="0" smtClean="0">
                <a:solidFill>
                  <a:schemeClr val="accent5"/>
                </a:solidFill>
                <a:latin typeface="+mn-lt"/>
              </a:rPr>
              <a:t>Complete automation with fine-grained visibility</a:t>
            </a:r>
          </a:p>
        </p:txBody>
      </p:sp>
      <p:pic>
        <p:nvPicPr>
          <p:cNvPr id="3"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1408"/>
          <a:stretch/>
        </p:blipFill>
        <p:spPr bwMode="auto">
          <a:xfrm>
            <a:off x="549791" y="1214714"/>
            <a:ext cx="3055531" cy="314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Freeform 21"/>
          <p:cNvSpPr/>
          <p:nvPr/>
        </p:nvSpPr>
        <p:spPr>
          <a:xfrm>
            <a:off x="2581493" y="1284037"/>
            <a:ext cx="1942455" cy="552773"/>
          </a:xfrm>
          <a:custGeom>
            <a:avLst/>
            <a:gdLst>
              <a:gd name="connsiteX0" fmla="*/ 1637655 w 1942455"/>
              <a:gd name="connsiteY0" fmla="*/ 552773 h 552773"/>
              <a:gd name="connsiteX1" fmla="*/ 1942455 w 1942455"/>
              <a:gd name="connsiteY1" fmla="*/ 547607 h 552773"/>
              <a:gd name="connsiteX2" fmla="*/ 1937289 w 1942455"/>
              <a:gd name="connsiteY2" fmla="*/ 149817 h 552773"/>
              <a:gd name="connsiteX3" fmla="*/ 0 w 1942455"/>
              <a:gd name="connsiteY3" fmla="*/ 149817 h 552773"/>
              <a:gd name="connsiteX4" fmla="*/ 5166 w 1942455"/>
              <a:gd name="connsiteY4" fmla="*/ 0 h 55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455" h="552773">
                <a:moveTo>
                  <a:pt x="1637655" y="552773"/>
                </a:moveTo>
                <a:lnTo>
                  <a:pt x="1942455" y="547607"/>
                </a:lnTo>
                <a:lnTo>
                  <a:pt x="1937289" y="149817"/>
                </a:lnTo>
                <a:lnTo>
                  <a:pt x="0" y="149817"/>
                </a:lnTo>
                <a:lnTo>
                  <a:pt x="5166" y="0"/>
                </a:lnTo>
              </a:path>
            </a:pathLst>
          </a:custGeom>
          <a:noFill/>
          <a:ln w="38100" cmpd="tri">
            <a:solidFill>
              <a:srgbClr val="00A2B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8" name="Straight Connector 2047"/>
          <p:cNvCxnSpPr/>
          <p:nvPr/>
        </p:nvCxnSpPr>
        <p:spPr>
          <a:xfrm>
            <a:off x="3529922" y="1284037"/>
            <a:ext cx="1442302" cy="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Cisco NCS 1000</a:t>
            </a:r>
            <a:br>
              <a:rPr lang="en-US" dirty="0" smtClean="0"/>
            </a:br>
            <a:r>
              <a:rPr lang="en-US" sz="2000" dirty="0" smtClean="0"/>
              <a:t>Simple, Programmable, Scalable</a:t>
            </a:r>
            <a:endParaRPr lang="en-US" sz="2000" dirty="0"/>
          </a:p>
        </p:txBody>
      </p:sp>
    </p:spTree>
    <p:extLst>
      <p:ext uri="{BB962C8B-B14F-4D97-AF65-F5344CB8AC3E}">
        <p14:creationId xmlns:p14="http://schemas.microsoft.com/office/powerpoint/2010/main" val="58852806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 name="Group 410"/>
          <p:cNvGrpSpPr/>
          <p:nvPr/>
        </p:nvGrpSpPr>
        <p:grpSpPr>
          <a:xfrm>
            <a:off x="2271181" y="1212076"/>
            <a:ext cx="2093187" cy="3454327"/>
            <a:chOff x="8843114" y="1120911"/>
            <a:chExt cx="2093187" cy="3454327"/>
          </a:xfrm>
        </p:grpSpPr>
        <p:sp>
          <p:nvSpPr>
            <p:cNvPr id="412" name="Rectangle 411"/>
            <p:cNvSpPr/>
            <p:nvPr/>
          </p:nvSpPr>
          <p:spPr>
            <a:xfrm>
              <a:off x="8850146" y="1619126"/>
              <a:ext cx="2084829" cy="2955431"/>
            </a:xfrm>
            <a:prstGeom prst="rect">
              <a:avLst/>
            </a:prstGeom>
            <a:solidFill>
              <a:schemeClr val="accent5"/>
            </a:solidFill>
          </p:spPr>
          <p:txBody>
            <a:bodyPr wrap="square" anchor="ctr">
              <a:noAutofit/>
            </a:bodyPr>
            <a:lstStyle/>
            <a:p>
              <a:pPr marL="1588" lvl="3" algn="ctr"/>
              <a:endParaRPr lang="en-US" sz="1400" dirty="0">
                <a:solidFill>
                  <a:schemeClr val="bg1"/>
                </a:solidFill>
                <a:latin typeface="+mn-lt"/>
              </a:endParaRPr>
            </a:p>
          </p:txBody>
        </p:sp>
        <p:cxnSp>
          <p:nvCxnSpPr>
            <p:cNvPr id="413" name="Straight Connector 412"/>
            <p:cNvCxnSpPr/>
            <p:nvPr/>
          </p:nvCxnSpPr>
          <p:spPr>
            <a:xfrm flipH="1">
              <a:off x="9875520" y="1590721"/>
              <a:ext cx="5846" cy="29845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4" name="Group 413"/>
            <p:cNvGrpSpPr/>
            <p:nvPr/>
          </p:nvGrpSpPr>
          <p:grpSpPr>
            <a:xfrm>
              <a:off x="8850146" y="1120911"/>
              <a:ext cx="2084829" cy="579816"/>
              <a:chOff x="8850146" y="1120911"/>
              <a:chExt cx="2084829" cy="579816"/>
            </a:xfrm>
          </p:grpSpPr>
          <p:sp>
            <p:nvSpPr>
              <p:cNvPr id="419" name="Rectangle 418"/>
              <p:cNvSpPr/>
              <p:nvPr/>
            </p:nvSpPr>
            <p:spPr>
              <a:xfrm>
                <a:off x="8850146" y="1120911"/>
                <a:ext cx="2084829" cy="498215"/>
              </a:xfrm>
              <a:prstGeom prst="rect">
                <a:avLst/>
              </a:prstGeom>
              <a:solidFill>
                <a:schemeClr val="accent5">
                  <a:lumMod val="75000"/>
                </a:schemeClr>
              </a:solidFill>
            </p:spPr>
            <p:txBody>
              <a:bodyPr wrap="square" anchor="ctr">
                <a:noAutofit/>
              </a:bodyPr>
              <a:lstStyle/>
              <a:p>
                <a:pPr marL="1588" lvl="3" algn="ctr"/>
                <a:endParaRPr lang="en-US" sz="1400" dirty="0">
                  <a:solidFill>
                    <a:schemeClr val="bg1"/>
                  </a:solidFill>
                  <a:latin typeface="+mn-lt"/>
                </a:endParaRPr>
              </a:p>
            </p:txBody>
          </p:sp>
          <p:sp>
            <p:nvSpPr>
              <p:cNvPr id="420" name="Isosceles Triangle 419"/>
              <p:cNvSpPr/>
              <p:nvPr/>
            </p:nvSpPr>
            <p:spPr>
              <a:xfrm flipV="1">
                <a:off x="9717782" y="1579926"/>
                <a:ext cx="327168" cy="120801"/>
              </a:xfrm>
              <a:prstGeom prst="triangl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421" name="Rectangle 420"/>
              <p:cNvSpPr/>
              <p:nvPr/>
            </p:nvSpPr>
            <p:spPr>
              <a:xfrm>
                <a:off x="8911852" y="1132596"/>
                <a:ext cx="1939028" cy="480131"/>
              </a:xfrm>
              <a:prstGeom prst="rect">
                <a:avLst/>
              </a:prstGeom>
            </p:spPr>
            <p:txBody>
              <a:bodyPr wrap="square" anchor="ctr">
                <a:spAutoFit/>
              </a:bodyPr>
              <a:lstStyle/>
              <a:p>
                <a:pPr lvl="0" algn="ctr" defTabSz="914400">
                  <a:lnSpc>
                    <a:spcPct val="90000"/>
                  </a:lnSpc>
                  <a:defRPr/>
                </a:pPr>
                <a:r>
                  <a:rPr lang="en-US" sz="1400" b="1" kern="0" dirty="0" smtClean="0">
                    <a:solidFill>
                      <a:schemeClr val="bg1"/>
                    </a:solidFill>
                    <a:latin typeface="+mn-lt"/>
                  </a:rPr>
                  <a:t>Traditional </a:t>
                </a:r>
                <a:br>
                  <a:rPr lang="en-US" sz="1400" b="1" kern="0" dirty="0" smtClean="0">
                    <a:solidFill>
                      <a:schemeClr val="bg1"/>
                    </a:solidFill>
                    <a:latin typeface="+mn-lt"/>
                  </a:rPr>
                </a:br>
                <a:r>
                  <a:rPr lang="en-US" sz="1400" b="1" kern="0" dirty="0" smtClean="0">
                    <a:solidFill>
                      <a:schemeClr val="bg1"/>
                    </a:solidFill>
                    <a:latin typeface="+mn-lt"/>
                  </a:rPr>
                  <a:t>Network Operations</a:t>
                </a:r>
                <a:endParaRPr lang="en-US" sz="1400" b="1" kern="0" dirty="0">
                  <a:solidFill>
                    <a:schemeClr val="bg1"/>
                  </a:solidFill>
                  <a:latin typeface="+mn-lt"/>
                </a:endParaRPr>
              </a:p>
            </p:txBody>
          </p:sp>
        </p:grpSp>
        <p:cxnSp>
          <p:nvCxnSpPr>
            <p:cNvPr id="415" name="Straight Connector 414"/>
            <p:cNvCxnSpPr/>
            <p:nvPr/>
          </p:nvCxnSpPr>
          <p:spPr>
            <a:xfrm flipH="1">
              <a:off x="9877424" y="3206264"/>
              <a:ext cx="1058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6" name="Rectangle 415"/>
            <p:cNvSpPr/>
            <p:nvPr/>
          </p:nvSpPr>
          <p:spPr>
            <a:xfrm>
              <a:off x="8843114" y="2675973"/>
              <a:ext cx="1024786" cy="424732"/>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Inflexible SW</a:t>
              </a:r>
              <a:endParaRPr lang="en-US" sz="1200" kern="0" dirty="0">
                <a:solidFill>
                  <a:schemeClr val="bg1"/>
                </a:solidFill>
                <a:latin typeface="+mn-lt"/>
              </a:endParaRPr>
            </a:p>
          </p:txBody>
        </p:sp>
        <p:sp>
          <p:nvSpPr>
            <p:cNvPr id="417" name="Rectangle 416"/>
            <p:cNvSpPr/>
            <p:nvPr/>
          </p:nvSpPr>
          <p:spPr>
            <a:xfrm>
              <a:off x="9891967" y="2213493"/>
              <a:ext cx="1024786" cy="424732"/>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Manual Provisioning</a:t>
              </a:r>
              <a:endParaRPr lang="en-US" sz="1200" kern="0" dirty="0">
                <a:solidFill>
                  <a:schemeClr val="bg1"/>
                </a:solidFill>
                <a:latin typeface="+mn-lt"/>
              </a:endParaRPr>
            </a:p>
          </p:txBody>
        </p:sp>
        <p:sp>
          <p:nvSpPr>
            <p:cNvPr id="418" name="Rectangle 417"/>
            <p:cNvSpPr/>
            <p:nvPr/>
          </p:nvSpPr>
          <p:spPr>
            <a:xfrm>
              <a:off x="9891967" y="3424894"/>
              <a:ext cx="1024786" cy="923330"/>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Fragmented Topology View and Complex Routing</a:t>
              </a:r>
              <a:endParaRPr lang="en-US" sz="1200" kern="0" dirty="0">
                <a:solidFill>
                  <a:schemeClr val="bg1"/>
                </a:solidFill>
                <a:latin typeface="+mn-lt"/>
              </a:endParaRPr>
            </a:p>
          </p:txBody>
        </p:sp>
      </p:grpSp>
      <p:sp>
        <p:nvSpPr>
          <p:cNvPr id="2" name="Title 1"/>
          <p:cNvSpPr>
            <a:spLocks noGrp="1"/>
          </p:cNvSpPr>
          <p:nvPr>
            <p:ph type="title"/>
          </p:nvPr>
        </p:nvSpPr>
        <p:spPr>
          <a:xfrm>
            <a:off x="437766" y="280353"/>
            <a:ext cx="8345488" cy="731837"/>
          </a:xfrm>
        </p:spPr>
        <p:txBody>
          <a:bodyPr/>
          <a:lstStyle/>
          <a:p>
            <a:r>
              <a:rPr lang="en-US" sz="2900" dirty="0" smtClean="0"/>
              <a:t>Cloud Scale Extends Across Traditional Network</a:t>
            </a:r>
            <a:br>
              <a:rPr lang="en-US" sz="2900" dirty="0" smtClean="0"/>
            </a:br>
            <a:r>
              <a:rPr lang="en-US" sz="1900" dirty="0" smtClean="0"/>
              <a:t>Service Providers Transforming Central Offices into Next-Gen Data Centers</a:t>
            </a:r>
            <a:endParaRPr lang="en-US" sz="1900" dirty="0"/>
          </a:p>
        </p:txBody>
      </p:sp>
      <p:grpSp>
        <p:nvGrpSpPr>
          <p:cNvPr id="422" name="Group 421"/>
          <p:cNvGrpSpPr/>
          <p:nvPr/>
        </p:nvGrpSpPr>
        <p:grpSpPr>
          <a:xfrm>
            <a:off x="4810281" y="1212076"/>
            <a:ext cx="2101587" cy="3453646"/>
            <a:chOff x="8843114" y="1120911"/>
            <a:chExt cx="2101587" cy="3453646"/>
          </a:xfrm>
        </p:grpSpPr>
        <p:sp>
          <p:nvSpPr>
            <p:cNvPr id="423" name="Rectangle 422"/>
            <p:cNvSpPr/>
            <p:nvPr/>
          </p:nvSpPr>
          <p:spPr>
            <a:xfrm>
              <a:off x="8850146" y="1619126"/>
              <a:ext cx="2084829" cy="2955431"/>
            </a:xfrm>
            <a:prstGeom prst="rect">
              <a:avLst/>
            </a:prstGeom>
            <a:solidFill>
              <a:schemeClr val="tx2">
                <a:lumMod val="60000"/>
                <a:lumOff val="40000"/>
              </a:schemeClr>
            </a:solidFill>
          </p:spPr>
          <p:txBody>
            <a:bodyPr wrap="square" anchor="ctr">
              <a:noAutofit/>
            </a:bodyPr>
            <a:lstStyle/>
            <a:p>
              <a:pPr marL="1588" lvl="3" algn="ctr"/>
              <a:endParaRPr lang="en-US" sz="1400" dirty="0">
                <a:solidFill>
                  <a:schemeClr val="bg1"/>
                </a:solidFill>
                <a:latin typeface="+mn-lt"/>
              </a:endParaRPr>
            </a:p>
          </p:txBody>
        </p:sp>
        <p:cxnSp>
          <p:nvCxnSpPr>
            <p:cNvPr id="424" name="Straight Connector 423"/>
            <p:cNvCxnSpPr/>
            <p:nvPr/>
          </p:nvCxnSpPr>
          <p:spPr>
            <a:xfrm flipH="1">
              <a:off x="9875043" y="1589450"/>
              <a:ext cx="5846" cy="29845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5" name="Group 424"/>
            <p:cNvGrpSpPr/>
            <p:nvPr/>
          </p:nvGrpSpPr>
          <p:grpSpPr>
            <a:xfrm>
              <a:off x="8850146" y="1120911"/>
              <a:ext cx="2084829" cy="579816"/>
              <a:chOff x="8850146" y="1120911"/>
              <a:chExt cx="2084829" cy="579816"/>
            </a:xfrm>
          </p:grpSpPr>
          <p:sp>
            <p:nvSpPr>
              <p:cNvPr id="430" name="Rectangle 429"/>
              <p:cNvSpPr/>
              <p:nvPr/>
            </p:nvSpPr>
            <p:spPr>
              <a:xfrm>
                <a:off x="8850146" y="1120911"/>
                <a:ext cx="2084829" cy="498215"/>
              </a:xfrm>
              <a:prstGeom prst="rect">
                <a:avLst/>
              </a:prstGeom>
              <a:solidFill>
                <a:schemeClr val="tx2"/>
              </a:solidFill>
            </p:spPr>
            <p:txBody>
              <a:bodyPr wrap="square" anchor="ctr">
                <a:noAutofit/>
              </a:bodyPr>
              <a:lstStyle/>
              <a:p>
                <a:pPr marL="1588" lvl="3" algn="ctr"/>
                <a:endParaRPr lang="en-US" sz="1400" dirty="0">
                  <a:solidFill>
                    <a:schemeClr val="bg1"/>
                  </a:solidFill>
                  <a:latin typeface="+mn-lt"/>
                </a:endParaRPr>
              </a:p>
            </p:txBody>
          </p:sp>
          <p:sp>
            <p:nvSpPr>
              <p:cNvPr id="431" name="Isosceles Triangle 430"/>
              <p:cNvSpPr/>
              <p:nvPr/>
            </p:nvSpPr>
            <p:spPr>
              <a:xfrm flipV="1">
                <a:off x="9717782" y="1579926"/>
                <a:ext cx="327168" cy="120801"/>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432" name="Rectangle 431"/>
              <p:cNvSpPr/>
              <p:nvPr/>
            </p:nvSpPr>
            <p:spPr>
              <a:xfrm>
                <a:off x="8911852" y="1132596"/>
                <a:ext cx="1939028" cy="480131"/>
              </a:xfrm>
              <a:prstGeom prst="rect">
                <a:avLst/>
              </a:prstGeom>
            </p:spPr>
            <p:txBody>
              <a:bodyPr wrap="square" anchor="ctr">
                <a:spAutoFit/>
              </a:bodyPr>
              <a:lstStyle/>
              <a:p>
                <a:pPr lvl="0" algn="ctr" defTabSz="914400">
                  <a:lnSpc>
                    <a:spcPct val="90000"/>
                  </a:lnSpc>
                  <a:defRPr/>
                </a:pPr>
                <a:r>
                  <a:rPr lang="en-US" sz="1400" b="1" kern="0" dirty="0" smtClean="0">
                    <a:solidFill>
                      <a:schemeClr val="bg1"/>
                    </a:solidFill>
                    <a:latin typeface="+mn-lt"/>
                  </a:rPr>
                  <a:t>Cloud-Scale Networking</a:t>
                </a:r>
                <a:endParaRPr lang="en-US" sz="1400" b="1" kern="0" dirty="0">
                  <a:solidFill>
                    <a:schemeClr val="bg1"/>
                  </a:solidFill>
                  <a:latin typeface="+mn-lt"/>
                </a:endParaRPr>
              </a:p>
            </p:txBody>
          </p:sp>
        </p:grpSp>
        <p:cxnSp>
          <p:nvCxnSpPr>
            <p:cNvPr id="426" name="Straight Connector 425"/>
            <p:cNvCxnSpPr/>
            <p:nvPr/>
          </p:nvCxnSpPr>
          <p:spPr>
            <a:xfrm flipH="1">
              <a:off x="9870281" y="3206264"/>
              <a:ext cx="10744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27" name="Rectangle 426"/>
            <p:cNvSpPr/>
            <p:nvPr/>
          </p:nvSpPr>
          <p:spPr>
            <a:xfrm>
              <a:off x="8843114" y="2509774"/>
              <a:ext cx="1024786" cy="757130"/>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SW Modularity &amp; Extensibility</a:t>
              </a:r>
              <a:endParaRPr lang="en-US" sz="1200" kern="0" dirty="0">
                <a:solidFill>
                  <a:schemeClr val="bg1"/>
                </a:solidFill>
                <a:latin typeface="+mn-lt"/>
              </a:endParaRPr>
            </a:p>
          </p:txBody>
        </p:sp>
        <p:sp>
          <p:nvSpPr>
            <p:cNvPr id="428" name="Rectangle 427"/>
            <p:cNvSpPr/>
            <p:nvPr/>
          </p:nvSpPr>
          <p:spPr>
            <a:xfrm>
              <a:off x="9891967" y="2296593"/>
              <a:ext cx="1024786" cy="258532"/>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Automation</a:t>
              </a:r>
              <a:endParaRPr lang="en-US" sz="1200" kern="0" dirty="0">
                <a:solidFill>
                  <a:schemeClr val="bg1"/>
                </a:solidFill>
                <a:latin typeface="+mn-lt"/>
              </a:endParaRPr>
            </a:p>
          </p:txBody>
        </p:sp>
        <p:sp>
          <p:nvSpPr>
            <p:cNvPr id="429" name="Rectangle 428"/>
            <p:cNvSpPr/>
            <p:nvPr/>
          </p:nvSpPr>
          <p:spPr>
            <a:xfrm>
              <a:off x="9957840" y="3591093"/>
              <a:ext cx="893040" cy="590931"/>
            </a:xfrm>
            <a:prstGeom prst="rect">
              <a:avLst/>
            </a:prstGeom>
          </p:spPr>
          <p:txBody>
            <a:bodyPr wrap="square" anchor="ctr">
              <a:spAutoFit/>
            </a:bodyPr>
            <a:lstStyle/>
            <a:p>
              <a:pPr lvl="0" algn="ctr" defTabSz="914400">
                <a:lnSpc>
                  <a:spcPct val="90000"/>
                </a:lnSpc>
                <a:defRPr/>
              </a:pPr>
              <a:r>
                <a:rPr lang="en-US" sz="1200" kern="0" dirty="0" smtClean="0">
                  <a:solidFill>
                    <a:schemeClr val="bg1"/>
                  </a:solidFill>
                  <a:latin typeface="+mn-lt"/>
                </a:rPr>
                <a:t>Visibility </a:t>
              </a:r>
              <a:br>
                <a:rPr lang="en-US" sz="1200" kern="0" dirty="0" smtClean="0">
                  <a:solidFill>
                    <a:schemeClr val="bg1"/>
                  </a:solidFill>
                  <a:latin typeface="+mn-lt"/>
                </a:rPr>
              </a:br>
              <a:r>
                <a:rPr lang="en-US" sz="1200" kern="0" dirty="0" smtClean="0">
                  <a:solidFill>
                    <a:schemeClr val="bg1"/>
                  </a:solidFill>
                  <a:latin typeface="+mn-lt"/>
                </a:rPr>
                <a:t>&amp; </a:t>
              </a:r>
              <a:br>
                <a:rPr lang="en-US" sz="1200" kern="0" dirty="0" smtClean="0">
                  <a:solidFill>
                    <a:schemeClr val="bg1"/>
                  </a:solidFill>
                  <a:latin typeface="+mn-lt"/>
                </a:rPr>
              </a:br>
              <a:r>
                <a:rPr lang="en-US" sz="1200" kern="0" dirty="0" smtClean="0">
                  <a:solidFill>
                    <a:schemeClr val="bg1"/>
                  </a:solidFill>
                  <a:latin typeface="+mn-lt"/>
                </a:rPr>
                <a:t>Control</a:t>
              </a:r>
              <a:endParaRPr lang="en-US" sz="1200" kern="0" dirty="0">
                <a:solidFill>
                  <a:schemeClr val="bg1"/>
                </a:solidFill>
                <a:latin typeface="+mn-lt"/>
              </a:endParaRPr>
            </a:p>
          </p:txBody>
        </p:sp>
      </p:grpSp>
      <p:grpSp>
        <p:nvGrpSpPr>
          <p:cNvPr id="235" name="Group 234"/>
          <p:cNvGrpSpPr/>
          <p:nvPr/>
        </p:nvGrpSpPr>
        <p:grpSpPr>
          <a:xfrm>
            <a:off x="4812967" y="1212076"/>
            <a:ext cx="2093187" cy="3453646"/>
            <a:chOff x="260962" y="1212076"/>
            <a:chExt cx="2111644" cy="3453646"/>
          </a:xfrm>
        </p:grpSpPr>
        <p:sp>
          <p:nvSpPr>
            <p:cNvPr id="236" name="Rectangle 235"/>
            <p:cNvSpPr/>
            <p:nvPr/>
          </p:nvSpPr>
          <p:spPr>
            <a:xfrm>
              <a:off x="260962" y="1710291"/>
              <a:ext cx="2111644" cy="2955431"/>
            </a:xfrm>
            <a:prstGeom prst="rect">
              <a:avLst/>
            </a:prstGeom>
            <a:solidFill>
              <a:schemeClr val="accent5"/>
            </a:solidFill>
          </p:spPr>
          <p:txBody>
            <a:bodyPr wrap="square" anchor="ctr">
              <a:noAutofit/>
            </a:bodyPr>
            <a:lstStyle/>
            <a:p>
              <a:pPr marL="1588" lvl="3" algn="ctr"/>
              <a:endParaRPr lang="en-US" sz="1400" dirty="0">
                <a:solidFill>
                  <a:schemeClr val="bg1"/>
                </a:solidFill>
                <a:latin typeface="+mn-lt"/>
              </a:endParaRPr>
            </a:p>
          </p:txBody>
        </p:sp>
        <p:grpSp>
          <p:nvGrpSpPr>
            <p:cNvPr id="237" name="Group 236"/>
            <p:cNvGrpSpPr/>
            <p:nvPr/>
          </p:nvGrpSpPr>
          <p:grpSpPr>
            <a:xfrm>
              <a:off x="260963" y="1212076"/>
              <a:ext cx="2111643" cy="579816"/>
              <a:chOff x="8850146" y="1120911"/>
              <a:chExt cx="2111643" cy="579816"/>
            </a:xfrm>
          </p:grpSpPr>
          <p:sp>
            <p:nvSpPr>
              <p:cNvPr id="239" name="Rectangle 238"/>
              <p:cNvSpPr/>
              <p:nvPr/>
            </p:nvSpPr>
            <p:spPr>
              <a:xfrm>
                <a:off x="8850146" y="1120911"/>
                <a:ext cx="2111643" cy="498215"/>
              </a:xfrm>
              <a:prstGeom prst="rect">
                <a:avLst/>
              </a:prstGeom>
              <a:solidFill>
                <a:schemeClr val="accent5">
                  <a:lumMod val="75000"/>
                </a:schemeClr>
              </a:solidFill>
            </p:spPr>
            <p:txBody>
              <a:bodyPr wrap="square" anchor="ctr">
                <a:noAutofit/>
              </a:bodyPr>
              <a:lstStyle/>
              <a:p>
                <a:pPr marL="1588" lvl="3" algn="ctr"/>
                <a:endParaRPr lang="en-US" sz="1400" dirty="0">
                  <a:solidFill>
                    <a:schemeClr val="bg1"/>
                  </a:solidFill>
                  <a:latin typeface="+mn-lt"/>
                </a:endParaRPr>
              </a:p>
            </p:txBody>
          </p:sp>
          <p:sp>
            <p:nvSpPr>
              <p:cNvPr id="240" name="Isosceles Triangle 239"/>
              <p:cNvSpPr/>
              <p:nvPr/>
            </p:nvSpPr>
            <p:spPr>
              <a:xfrm flipV="1">
                <a:off x="9717782" y="1579926"/>
                <a:ext cx="327168" cy="120801"/>
              </a:xfrm>
              <a:prstGeom prst="triangl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41" name="Rectangle 240"/>
              <p:cNvSpPr/>
              <p:nvPr/>
            </p:nvSpPr>
            <p:spPr>
              <a:xfrm>
                <a:off x="8911852" y="1132596"/>
                <a:ext cx="1939028" cy="480131"/>
              </a:xfrm>
              <a:prstGeom prst="rect">
                <a:avLst/>
              </a:prstGeom>
            </p:spPr>
            <p:txBody>
              <a:bodyPr wrap="square" anchor="ctr">
                <a:spAutoFit/>
              </a:bodyPr>
              <a:lstStyle/>
              <a:p>
                <a:pPr lvl="0" algn="ctr" defTabSz="914400">
                  <a:lnSpc>
                    <a:spcPct val="90000"/>
                  </a:lnSpc>
                  <a:defRPr/>
                </a:pPr>
                <a:r>
                  <a:rPr lang="en-US" sz="1400" b="1" kern="0" dirty="0" smtClean="0">
                    <a:solidFill>
                      <a:schemeClr val="bg1"/>
                    </a:solidFill>
                    <a:latin typeface="+mn-lt"/>
                  </a:rPr>
                  <a:t>Data Center Principles</a:t>
                </a:r>
                <a:endParaRPr lang="en-US" sz="1400" b="1" kern="0" dirty="0">
                  <a:solidFill>
                    <a:schemeClr val="bg1"/>
                  </a:solidFill>
                  <a:latin typeface="+mn-lt"/>
                </a:endParaRPr>
              </a:p>
            </p:txBody>
          </p:sp>
        </p:grpSp>
        <p:sp>
          <p:nvSpPr>
            <p:cNvPr id="238" name="Rectangle 237"/>
            <p:cNvSpPr/>
            <p:nvPr/>
          </p:nvSpPr>
          <p:spPr>
            <a:xfrm>
              <a:off x="428765" y="2644938"/>
              <a:ext cx="1731649" cy="769043"/>
            </a:xfrm>
            <a:prstGeom prst="rect">
              <a:avLst/>
            </a:prstGeom>
          </p:spPr>
          <p:txBody>
            <a:bodyPr wrap="square">
              <a:spAutoFit/>
            </a:bodyPr>
            <a:lstStyle/>
            <a:p>
              <a:pPr marL="114300" indent="-114300">
                <a:lnSpc>
                  <a:spcPct val="90000"/>
                </a:lnSpc>
                <a:spcAft>
                  <a:spcPts val="600"/>
                </a:spcAft>
                <a:buClr>
                  <a:schemeClr val="bg1"/>
                </a:buClr>
                <a:buFont typeface="Arial" panose="020B0604020202020204" pitchFamily="34" charset="0"/>
                <a:buChar char="•"/>
              </a:pPr>
              <a:r>
                <a:rPr lang="en-US" sz="1200" dirty="0" smtClean="0">
                  <a:solidFill>
                    <a:schemeClr val="bg1"/>
                  </a:solidFill>
                </a:rPr>
                <a:t>Automated services</a:t>
              </a:r>
            </a:p>
            <a:p>
              <a:pPr marL="114300" indent="-114300">
                <a:lnSpc>
                  <a:spcPct val="90000"/>
                </a:lnSpc>
                <a:spcAft>
                  <a:spcPts val="600"/>
                </a:spcAft>
                <a:buClr>
                  <a:schemeClr val="bg1"/>
                </a:buClr>
                <a:buFont typeface="Arial" panose="020B0604020202020204" pitchFamily="34" charset="0"/>
                <a:buChar char="•"/>
              </a:pPr>
              <a:r>
                <a:rPr lang="en-US" sz="1200" dirty="0" smtClean="0">
                  <a:solidFill>
                    <a:schemeClr val="bg1"/>
                  </a:solidFill>
                </a:rPr>
                <a:t>Simple to scale</a:t>
              </a:r>
            </a:p>
            <a:p>
              <a:pPr marL="114300" indent="-114300">
                <a:lnSpc>
                  <a:spcPct val="90000"/>
                </a:lnSpc>
                <a:spcAft>
                  <a:spcPts val="600"/>
                </a:spcAft>
                <a:buClr>
                  <a:schemeClr val="bg1"/>
                </a:buClr>
                <a:buFont typeface="Arial" panose="020B0604020202020204" pitchFamily="34" charset="0"/>
                <a:buChar char="•"/>
              </a:pPr>
              <a:r>
                <a:rPr lang="en-US" sz="1200" dirty="0" smtClean="0">
                  <a:solidFill>
                    <a:schemeClr val="bg1"/>
                  </a:solidFill>
                </a:rPr>
                <a:t>Agile, open software</a:t>
              </a:r>
              <a:endParaRPr lang="en-US" sz="1200" dirty="0">
                <a:solidFill>
                  <a:schemeClr val="bg1"/>
                </a:solidFill>
              </a:endParaRPr>
            </a:p>
          </p:txBody>
        </p:sp>
      </p:grpSp>
      <p:grpSp>
        <p:nvGrpSpPr>
          <p:cNvPr id="5" name="Group 4"/>
          <p:cNvGrpSpPr/>
          <p:nvPr/>
        </p:nvGrpSpPr>
        <p:grpSpPr>
          <a:xfrm>
            <a:off x="4895956" y="1896529"/>
            <a:ext cx="1878224" cy="1878223"/>
            <a:chOff x="7704417" y="194572"/>
            <a:chExt cx="1267336" cy="1267334"/>
          </a:xfrm>
        </p:grpSpPr>
        <p:grpSp>
          <p:nvGrpSpPr>
            <p:cNvPr id="3" name="Group 2"/>
            <p:cNvGrpSpPr/>
            <p:nvPr/>
          </p:nvGrpSpPr>
          <p:grpSpPr>
            <a:xfrm>
              <a:off x="7704417" y="194572"/>
              <a:ext cx="1267336" cy="1267334"/>
              <a:chOff x="7704417" y="194572"/>
              <a:chExt cx="1267336" cy="1267334"/>
            </a:xfrm>
          </p:grpSpPr>
          <p:grpSp>
            <p:nvGrpSpPr>
              <p:cNvPr id="551" name="Group 550"/>
              <p:cNvGrpSpPr>
                <a:grpSpLocks noChangeAspect="1"/>
              </p:cNvGrpSpPr>
              <p:nvPr/>
            </p:nvGrpSpPr>
            <p:grpSpPr>
              <a:xfrm>
                <a:off x="7704417" y="194572"/>
                <a:ext cx="1267336" cy="1267334"/>
                <a:chOff x="6700110" y="2738349"/>
                <a:chExt cx="1883338" cy="1883337"/>
              </a:xfrm>
            </p:grpSpPr>
            <p:grpSp>
              <p:nvGrpSpPr>
                <p:cNvPr id="552" name="Group 551"/>
                <p:cNvGrpSpPr>
                  <a:grpSpLocks noChangeAspect="1"/>
                </p:cNvGrpSpPr>
                <p:nvPr/>
              </p:nvGrpSpPr>
              <p:grpSpPr>
                <a:xfrm>
                  <a:off x="6700110" y="2738349"/>
                  <a:ext cx="1883338" cy="1883337"/>
                  <a:chOff x="638186" y="1009806"/>
                  <a:chExt cx="2377008" cy="2377008"/>
                </a:xfrm>
                <a:effectLst/>
              </p:grpSpPr>
              <p:sp>
                <p:nvSpPr>
                  <p:cNvPr id="554" name="Rounded Rectangle 553"/>
                  <p:cNvSpPr/>
                  <p:nvPr/>
                </p:nvSpPr>
                <p:spPr>
                  <a:xfrm>
                    <a:off x="638186" y="1009806"/>
                    <a:ext cx="2377008" cy="2377008"/>
                  </a:xfrm>
                  <a:prstGeom prst="roundRect">
                    <a:avLst>
                      <a:gd name="adj" fmla="val 50000"/>
                    </a:avLst>
                  </a:prstGeom>
                  <a:gradFill flip="none" rotWithShape="1">
                    <a:gsLst>
                      <a:gs pos="0">
                        <a:schemeClr val="tx2">
                          <a:lumMod val="50000"/>
                        </a:schemeClr>
                      </a:gs>
                      <a:gs pos="50000">
                        <a:schemeClr val="tx2"/>
                      </a:gs>
                      <a:gs pos="100000">
                        <a:schemeClr val="tx2">
                          <a:lumMod val="60000"/>
                          <a:lumOff val="40000"/>
                        </a:schemeClr>
                      </a:gs>
                    </a:gsLst>
                    <a:path path="circle">
                      <a:fillToRect l="100000" t="100000"/>
                    </a:path>
                    <a:tileRect r="-100000" b="-10000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55" name="TextBox 554"/>
                  <p:cNvSpPr txBox="1">
                    <a:spLocks noChangeAspect="1"/>
                  </p:cNvSpPr>
                  <p:nvPr/>
                </p:nvSpPr>
                <p:spPr>
                  <a:xfrm>
                    <a:off x="658491" y="1200683"/>
                    <a:ext cx="2339869" cy="2125813"/>
                  </a:xfrm>
                  <a:prstGeom prst="rect">
                    <a:avLst/>
                  </a:prstGeom>
                  <a:noFill/>
                  <a:effectLst/>
                </p:spPr>
                <p:txBody>
                  <a:bodyPr wrap="none" rtlCol="0">
                    <a:noAutofit/>
                  </a:bodyPr>
                  <a:lstStyle/>
                  <a:p>
                    <a:pPr algn="ctr">
                      <a:lnSpc>
                        <a:spcPct val="95000"/>
                      </a:lnSpc>
                    </a:pPr>
                    <a:r>
                      <a:rPr lang="en-US" sz="3600" b="1" dirty="0" smtClean="0">
                        <a:solidFill>
                          <a:schemeClr val="bg1"/>
                        </a:solidFill>
                        <a:effectLst>
                          <a:innerShdw blurRad="57150" dist="25400" dir="13500000">
                            <a:srgbClr val="000000">
                              <a:alpha val="30000"/>
                            </a:srgbClr>
                          </a:innerShdw>
                        </a:effectLst>
                      </a:rPr>
                      <a:t>HALF</a:t>
                    </a:r>
                    <a:endParaRPr lang="en-US" sz="1000" b="1" dirty="0">
                      <a:solidFill>
                        <a:schemeClr val="bg1"/>
                      </a:solidFill>
                      <a:effectLst>
                        <a:innerShdw blurRad="57150" dist="25400" dir="13500000">
                          <a:srgbClr val="000000">
                            <a:alpha val="30000"/>
                          </a:srgbClr>
                        </a:innerShdw>
                      </a:effectLst>
                    </a:endParaRPr>
                  </a:p>
                </p:txBody>
              </p:sp>
            </p:grpSp>
            <p:sp>
              <p:nvSpPr>
                <p:cNvPr id="553" name="Rectangle 552"/>
                <p:cNvSpPr/>
                <p:nvPr/>
              </p:nvSpPr>
              <p:spPr>
                <a:xfrm>
                  <a:off x="7005520" y="3371701"/>
                  <a:ext cx="1272517" cy="384225"/>
                </a:xfrm>
                <a:prstGeom prst="rect">
                  <a:avLst/>
                </a:prstGeom>
              </p:spPr>
              <p:txBody>
                <a:bodyPr wrap="square">
                  <a:spAutoFit/>
                </a:bodyPr>
                <a:lstStyle/>
                <a:p>
                  <a:pPr algn="ctr">
                    <a:lnSpc>
                      <a:spcPct val="90000"/>
                    </a:lnSpc>
                  </a:pPr>
                  <a:r>
                    <a:rPr lang="en-US" sz="1050" b="1" dirty="0" smtClean="0">
                      <a:solidFill>
                        <a:schemeClr val="bg1"/>
                      </a:solidFill>
                      <a:effectLst>
                        <a:innerShdw blurRad="57150" dist="25400" dir="13500000">
                          <a:srgbClr val="000000">
                            <a:alpha val="30000"/>
                          </a:srgbClr>
                        </a:innerShdw>
                      </a:effectLst>
                    </a:rPr>
                    <a:t>Total Cost </a:t>
                  </a:r>
                  <a:br>
                    <a:rPr lang="en-US" sz="1050" b="1" dirty="0" smtClean="0">
                      <a:solidFill>
                        <a:schemeClr val="bg1"/>
                      </a:solidFill>
                      <a:effectLst>
                        <a:innerShdw blurRad="57150" dist="25400" dir="13500000">
                          <a:srgbClr val="000000">
                            <a:alpha val="30000"/>
                          </a:srgbClr>
                        </a:innerShdw>
                      </a:effectLst>
                    </a:rPr>
                  </a:br>
                  <a:r>
                    <a:rPr lang="en-US" sz="1050" b="1" dirty="0" smtClean="0">
                      <a:solidFill>
                        <a:schemeClr val="bg1"/>
                      </a:solidFill>
                      <a:effectLst>
                        <a:innerShdw blurRad="57150" dist="25400" dir="13500000">
                          <a:srgbClr val="000000">
                            <a:alpha val="30000"/>
                          </a:srgbClr>
                        </a:innerShdw>
                      </a:effectLst>
                    </a:rPr>
                    <a:t>of Ownership</a:t>
                  </a:r>
                  <a:endParaRPr lang="en-US" sz="1050" b="1" dirty="0">
                    <a:solidFill>
                      <a:schemeClr val="bg1"/>
                    </a:solidFill>
                    <a:effectLst>
                      <a:innerShdw blurRad="57150" dist="25400" dir="13500000">
                        <a:srgbClr val="000000">
                          <a:alpha val="30000"/>
                        </a:srgbClr>
                      </a:innerShdw>
                    </a:effectLst>
                  </a:endParaRPr>
                </a:p>
              </p:txBody>
            </p:sp>
          </p:grpSp>
          <p:sp>
            <p:nvSpPr>
              <p:cNvPr id="242" name="Rectangle 241"/>
              <p:cNvSpPr/>
              <p:nvPr/>
            </p:nvSpPr>
            <p:spPr>
              <a:xfrm>
                <a:off x="7713391" y="1134683"/>
                <a:ext cx="1249388" cy="258553"/>
              </a:xfrm>
              <a:prstGeom prst="rect">
                <a:avLst/>
              </a:prstGeom>
            </p:spPr>
            <p:txBody>
              <a:bodyPr wrap="square">
                <a:spAutoFit/>
              </a:bodyPr>
              <a:lstStyle/>
              <a:p>
                <a:pPr algn="ctr">
                  <a:lnSpc>
                    <a:spcPct val="90000"/>
                  </a:lnSpc>
                </a:pPr>
                <a:r>
                  <a:rPr lang="en-US" sz="1050" b="1" dirty="0" smtClean="0">
                    <a:solidFill>
                      <a:schemeClr val="bg1"/>
                    </a:solidFill>
                    <a:effectLst>
                      <a:innerShdw blurRad="57150" dist="25400" dir="13500000">
                        <a:srgbClr val="000000">
                          <a:alpha val="30000"/>
                        </a:srgbClr>
                      </a:innerShdw>
                    </a:effectLst>
                  </a:rPr>
                  <a:t>Performance</a:t>
                </a:r>
                <a:br>
                  <a:rPr lang="en-US" sz="1050" b="1" dirty="0" smtClean="0">
                    <a:solidFill>
                      <a:schemeClr val="bg1"/>
                    </a:solidFill>
                    <a:effectLst>
                      <a:innerShdw blurRad="57150" dist="25400" dir="13500000">
                        <a:srgbClr val="000000">
                          <a:alpha val="30000"/>
                        </a:srgbClr>
                      </a:innerShdw>
                    </a:effectLst>
                  </a:rPr>
                </a:br>
                <a:r>
                  <a:rPr lang="en-US" sz="1050" b="1" dirty="0" smtClean="0">
                    <a:solidFill>
                      <a:schemeClr val="bg1"/>
                    </a:solidFill>
                    <a:effectLst>
                      <a:innerShdw blurRad="57150" dist="25400" dir="13500000">
                        <a:srgbClr val="000000">
                          <a:alpha val="30000"/>
                        </a:srgbClr>
                      </a:innerShdw>
                    </a:effectLst>
                  </a:rPr>
                  <a:t>Efficiency</a:t>
                </a:r>
                <a:endParaRPr lang="en-US" sz="1050" b="1" dirty="0">
                  <a:solidFill>
                    <a:schemeClr val="bg1"/>
                  </a:solidFill>
                  <a:effectLst>
                    <a:innerShdw blurRad="57150" dist="25400" dir="13500000">
                      <a:srgbClr val="000000">
                        <a:alpha val="30000"/>
                      </a:srgbClr>
                    </a:innerShdw>
                  </a:effectLst>
                </a:endParaRPr>
              </a:p>
            </p:txBody>
          </p:sp>
        </p:grpSp>
        <p:sp>
          <p:nvSpPr>
            <p:cNvPr id="243" name="TextBox 242"/>
            <p:cNvSpPr txBox="1">
              <a:spLocks noChangeAspect="1"/>
            </p:cNvSpPr>
            <p:nvPr/>
          </p:nvSpPr>
          <p:spPr>
            <a:xfrm>
              <a:off x="7714318" y="818474"/>
              <a:ext cx="1247535" cy="346597"/>
            </a:xfrm>
            <a:prstGeom prst="rect">
              <a:avLst/>
            </a:prstGeom>
            <a:noFill/>
            <a:effectLst/>
          </p:spPr>
          <p:txBody>
            <a:bodyPr wrap="none" rtlCol="0">
              <a:noAutofit/>
            </a:bodyPr>
            <a:lstStyle/>
            <a:p>
              <a:pPr algn="ctr">
                <a:lnSpc>
                  <a:spcPct val="95000"/>
                </a:lnSpc>
              </a:pPr>
              <a:r>
                <a:rPr lang="en-US" sz="3600" b="1" dirty="0" smtClean="0">
                  <a:solidFill>
                    <a:schemeClr val="bg1"/>
                  </a:solidFill>
                  <a:effectLst>
                    <a:innerShdw blurRad="57150" dist="25400" dir="13500000">
                      <a:srgbClr val="000000">
                        <a:alpha val="30000"/>
                      </a:srgbClr>
                    </a:innerShdw>
                  </a:effectLst>
                </a:rPr>
                <a:t>TWICE</a:t>
              </a:r>
              <a:endParaRPr lang="en-US" sz="1000" b="1" dirty="0">
                <a:solidFill>
                  <a:schemeClr val="bg1"/>
                </a:solidFill>
                <a:effectLst>
                  <a:innerShdw blurRad="57150" dist="25400" dir="13500000">
                    <a:srgbClr val="000000">
                      <a:alpha val="30000"/>
                    </a:srgbClr>
                  </a:innerShdw>
                </a:effectLst>
              </a:endParaRPr>
            </a:p>
          </p:txBody>
        </p:sp>
      </p:grpSp>
      <p:grpSp>
        <p:nvGrpSpPr>
          <p:cNvPr id="78" name="Group 77"/>
          <p:cNvGrpSpPr/>
          <p:nvPr/>
        </p:nvGrpSpPr>
        <p:grpSpPr>
          <a:xfrm>
            <a:off x="1245152" y="1212846"/>
            <a:ext cx="3133106" cy="2826759"/>
            <a:chOff x="-3694450" y="1531881"/>
            <a:chExt cx="3133106" cy="2826759"/>
          </a:xfrm>
        </p:grpSpPr>
        <p:sp>
          <p:nvSpPr>
            <p:cNvPr id="79" name="Rectangle 78"/>
            <p:cNvSpPr/>
            <p:nvPr/>
          </p:nvSpPr>
          <p:spPr>
            <a:xfrm>
              <a:off x="-3694450" y="1531881"/>
              <a:ext cx="3133106" cy="2826759"/>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latin typeface="Arial"/>
              </a:endParaRPr>
            </a:p>
          </p:txBody>
        </p:sp>
        <p:sp>
          <p:nvSpPr>
            <p:cNvPr id="80" name="Rectangle 79"/>
            <p:cNvSpPr/>
            <p:nvPr/>
          </p:nvSpPr>
          <p:spPr>
            <a:xfrm>
              <a:off x="-3627608" y="2048912"/>
              <a:ext cx="2995215" cy="224876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latin typeface="Arial"/>
              </a:endParaRPr>
            </a:p>
          </p:txBody>
        </p:sp>
        <p:sp>
          <p:nvSpPr>
            <p:cNvPr id="81" name="Rectangle 80"/>
            <p:cNvSpPr/>
            <p:nvPr/>
          </p:nvSpPr>
          <p:spPr>
            <a:xfrm>
              <a:off x="-3581328" y="1652482"/>
              <a:ext cx="2906860" cy="286232"/>
            </a:xfrm>
            <a:prstGeom prst="rect">
              <a:avLst/>
            </a:prstGeom>
          </p:spPr>
          <p:txBody>
            <a:bodyPr wrap="square" anchor="ctr">
              <a:spAutoFit/>
            </a:bodyPr>
            <a:lstStyle/>
            <a:p>
              <a:pPr algn="ctr">
                <a:lnSpc>
                  <a:spcPct val="90000"/>
                </a:lnSpc>
              </a:pPr>
              <a:r>
                <a:rPr lang="en-US" sz="1400" b="1" dirty="0" smtClean="0">
                  <a:solidFill>
                    <a:srgbClr val="FFFFFF"/>
                  </a:solidFill>
                </a:rPr>
                <a:t>Central Offices Key Attributes</a:t>
              </a:r>
              <a:endParaRPr lang="en-US" sz="1400" b="1" dirty="0">
                <a:solidFill>
                  <a:srgbClr val="FFFFFF"/>
                </a:solidFill>
              </a:endParaRPr>
            </a:p>
          </p:txBody>
        </p:sp>
        <p:sp>
          <p:nvSpPr>
            <p:cNvPr id="82" name="Rectangle 81"/>
            <p:cNvSpPr/>
            <p:nvPr/>
          </p:nvSpPr>
          <p:spPr>
            <a:xfrm>
              <a:off x="-3585535" y="2134605"/>
              <a:ext cx="2911067" cy="1856919"/>
            </a:xfrm>
            <a:prstGeom prst="rect">
              <a:avLst/>
            </a:prstGeom>
          </p:spPr>
          <p:txBody>
            <a:bodyPr wrap="square">
              <a:spAutoFit/>
            </a:bodyPr>
            <a:lstStyle/>
            <a:p>
              <a:pPr marL="171450" indent="-171450">
                <a:spcAft>
                  <a:spcPts val="400"/>
                </a:spcAft>
                <a:buFont typeface="Arial" panose="020B0604020202020204" pitchFamily="34" charset="0"/>
                <a:buChar char="•"/>
              </a:pPr>
              <a:r>
                <a:rPr lang="en-US" sz="1100" dirty="0">
                  <a:solidFill>
                    <a:srgbClr val="FFFFFF"/>
                  </a:solidFill>
                </a:rPr>
                <a:t>Gateway to SP’s </a:t>
              </a:r>
              <a:r>
                <a:rPr lang="en-US" sz="1100" dirty="0" smtClean="0">
                  <a:solidFill>
                    <a:srgbClr val="FFFFFF"/>
                  </a:solidFill>
                </a:rPr>
                <a:t>customers</a:t>
              </a:r>
              <a:endParaRPr lang="en-US" sz="1100" dirty="0">
                <a:solidFill>
                  <a:srgbClr val="FFFFFF"/>
                </a:solidFill>
              </a:endParaRPr>
            </a:p>
            <a:p>
              <a:pPr marL="171450" indent="-171450">
                <a:spcAft>
                  <a:spcPts val="400"/>
                </a:spcAft>
                <a:buFont typeface="Arial" panose="020B0604020202020204" pitchFamily="34" charset="0"/>
                <a:buChar char="•"/>
              </a:pPr>
              <a:r>
                <a:rPr lang="en-US" sz="1100" dirty="0">
                  <a:solidFill>
                    <a:srgbClr val="FFFFFF"/>
                  </a:solidFill>
                </a:rPr>
                <a:t>1000s </a:t>
              </a:r>
              <a:r>
                <a:rPr lang="en-US" sz="1100" dirty="0" smtClean="0">
                  <a:solidFill>
                    <a:srgbClr val="FFFFFF"/>
                  </a:solidFill>
                </a:rPr>
                <a:t>of locations</a:t>
              </a:r>
              <a:endParaRPr lang="en-US" sz="1100" dirty="0">
                <a:solidFill>
                  <a:srgbClr val="FFFFFF"/>
                </a:solidFill>
              </a:endParaRPr>
            </a:p>
            <a:p>
              <a:pPr marL="171450" indent="-171450">
                <a:spcAft>
                  <a:spcPts val="600"/>
                </a:spcAft>
                <a:buFont typeface="Arial" panose="020B0604020202020204" pitchFamily="34" charset="0"/>
                <a:buChar char="•"/>
              </a:pPr>
              <a:r>
                <a:rPr lang="en-US" sz="1100" dirty="0" smtClean="0">
                  <a:solidFill>
                    <a:srgbClr val="FFFFFF"/>
                  </a:solidFill>
                </a:rPr>
                <a:t>Competitive edge over Web providers:</a:t>
              </a:r>
            </a:p>
            <a:p>
              <a:pPr marL="412650" lvl="1" indent="-171450">
                <a:spcAft>
                  <a:spcPts val="400"/>
                </a:spcAft>
                <a:buFont typeface="Wingdings" charset="2"/>
                <a:buChar char="ü"/>
              </a:pPr>
              <a:r>
                <a:rPr lang="en-US" sz="1000" dirty="0" smtClean="0">
                  <a:solidFill>
                    <a:srgbClr val="FFFFFF"/>
                  </a:solidFill>
                </a:rPr>
                <a:t>Closer to customers (latency, delay)</a:t>
              </a:r>
            </a:p>
            <a:p>
              <a:pPr marL="412650" lvl="1" indent="-171450">
                <a:spcAft>
                  <a:spcPts val="400"/>
                </a:spcAft>
                <a:buFont typeface="Wingdings" charset="2"/>
                <a:buChar char="ü"/>
              </a:pPr>
              <a:r>
                <a:rPr lang="en-US" sz="1000" dirty="0" smtClean="0">
                  <a:solidFill>
                    <a:srgbClr val="FFFFFF"/>
                  </a:solidFill>
                </a:rPr>
                <a:t>Localized services</a:t>
              </a:r>
            </a:p>
            <a:p>
              <a:pPr marL="412650" lvl="1" indent="-171450">
                <a:spcAft>
                  <a:spcPts val="400"/>
                </a:spcAft>
                <a:buFont typeface="Wingdings" charset="2"/>
                <a:buChar char="ü"/>
              </a:pPr>
              <a:r>
                <a:rPr lang="en-US" sz="1000" dirty="0">
                  <a:solidFill>
                    <a:srgbClr val="FFFFFF"/>
                  </a:solidFill>
                </a:rPr>
                <a:t>S</a:t>
              </a:r>
              <a:r>
                <a:rPr lang="en-US" sz="1000" dirty="0" smtClean="0">
                  <a:solidFill>
                    <a:srgbClr val="FFFFFF"/>
                  </a:solidFill>
                </a:rPr>
                <a:t>ecure </a:t>
              </a:r>
              <a:r>
                <a:rPr lang="en-US" sz="1000" dirty="0">
                  <a:solidFill>
                    <a:srgbClr val="FFFFFF"/>
                  </a:solidFill>
                </a:rPr>
                <a:t>environments with controlled power and </a:t>
              </a:r>
              <a:r>
                <a:rPr lang="en-US" sz="1000" dirty="0" smtClean="0">
                  <a:solidFill>
                    <a:srgbClr val="FFFFFF"/>
                  </a:solidFill>
                </a:rPr>
                <a:t>cooling</a:t>
              </a:r>
            </a:p>
            <a:p>
              <a:pPr marL="412650" lvl="1" indent="-171450">
                <a:spcAft>
                  <a:spcPts val="400"/>
                </a:spcAft>
                <a:buFont typeface="Wingdings" charset="2"/>
                <a:buChar char="ü"/>
              </a:pPr>
              <a:r>
                <a:rPr lang="en-US" sz="1000" dirty="0">
                  <a:solidFill>
                    <a:srgbClr val="FFFFFF"/>
                  </a:solidFill>
                </a:rPr>
                <a:t>Highly distributed so inherently protected </a:t>
              </a:r>
              <a:r>
                <a:rPr lang="en-US" sz="1000" dirty="0" smtClean="0">
                  <a:solidFill>
                    <a:srgbClr val="FFFFFF"/>
                  </a:solidFill>
                </a:rPr>
                <a:t>against disasters</a:t>
              </a:r>
              <a:endParaRPr lang="en-US" sz="1100" dirty="0">
                <a:solidFill>
                  <a:srgbClr val="FFFFFF"/>
                </a:solidFill>
              </a:endParaRPr>
            </a:p>
          </p:txBody>
        </p:sp>
      </p:grpSp>
      <p:grpSp>
        <p:nvGrpSpPr>
          <p:cNvPr id="83" name="Group 82"/>
          <p:cNvGrpSpPr/>
          <p:nvPr/>
        </p:nvGrpSpPr>
        <p:grpSpPr>
          <a:xfrm>
            <a:off x="4374051" y="1212846"/>
            <a:ext cx="3956610" cy="2953593"/>
            <a:chOff x="8070837" y="1531881"/>
            <a:chExt cx="3956610" cy="2953593"/>
          </a:xfrm>
        </p:grpSpPr>
        <p:grpSp>
          <p:nvGrpSpPr>
            <p:cNvPr id="84" name="Group 83"/>
            <p:cNvGrpSpPr/>
            <p:nvPr/>
          </p:nvGrpSpPr>
          <p:grpSpPr>
            <a:xfrm>
              <a:off x="8467768" y="1531881"/>
              <a:ext cx="3133106" cy="2826759"/>
              <a:chOff x="-3694450" y="1531881"/>
              <a:chExt cx="3133106" cy="2826759"/>
            </a:xfrm>
          </p:grpSpPr>
          <p:sp>
            <p:nvSpPr>
              <p:cNvPr id="90" name="Rectangle 89"/>
              <p:cNvSpPr/>
              <p:nvPr/>
            </p:nvSpPr>
            <p:spPr>
              <a:xfrm>
                <a:off x="-3694450" y="1531881"/>
                <a:ext cx="3133106" cy="2826759"/>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latin typeface="Arial"/>
                </a:endParaRPr>
              </a:p>
            </p:txBody>
          </p:sp>
          <p:sp>
            <p:nvSpPr>
              <p:cNvPr id="91" name="Rectangle 90"/>
              <p:cNvSpPr/>
              <p:nvPr/>
            </p:nvSpPr>
            <p:spPr>
              <a:xfrm>
                <a:off x="-3627608" y="2048912"/>
                <a:ext cx="2995215" cy="224876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FFFFFF"/>
                  </a:solidFill>
                  <a:latin typeface="Arial"/>
                </a:endParaRPr>
              </a:p>
            </p:txBody>
          </p:sp>
          <p:sp>
            <p:nvSpPr>
              <p:cNvPr id="92" name="Rectangle 91"/>
              <p:cNvSpPr/>
              <p:nvPr/>
            </p:nvSpPr>
            <p:spPr>
              <a:xfrm>
                <a:off x="-3458264" y="1555533"/>
                <a:ext cx="2660732" cy="480131"/>
              </a:xfrm>
              <a:prstGeom prst="rect">
                <a:avLst/>
              </a:prstGeom>
            </p:spPr>
            <p:txBody>
              <a:bodyPr wrap="square" anchor="ctr">
                <a:spAutoFit/>
              </a:bodyPr>
              <a:lstStyle/>
              <a:p>
                <a:pPr algn="ctr">
                  <a:lnSpc>
                    <a:spcPct val="90000"/>
                  </a:lnSpc>
                </a:pPr>
                <a:r>
                  <a:rPr lang="en-US" sz="1400" b="1" dirty="0" smtClean="0">
                    <a:solidFill>
                      <a:srgbClr val="FFFFFF"/>
                    </a:solidFill>
                  </a:rPr>
                  <a:t>Central Office Transformation Intentions</a:t>
                </a:r>
                <a:endParaRPr lang="en-US" sz="1400" b="1" dirty="0">
                  <a:solidFill>
                    <a:srgbClr val="FFFFFF"/>
                  </a:solidFill>
                </a:endParaRPr>
              </a:p>
            </p:txBody>
          </p:sp>
        </p:grpSp>
        <p:grpSp>
          <p:nvGrpSpPr>
            <p:cNvPr id="85" name="Group 84"/>
            <p:cNvGrpSpPr/>
            <p:nvPr/>
          </p:nvGrpSpPr>
          <p:grpSpPr>
            <a:xfrm>
              <a:off x="8070837" y="1592986"/>
              <a:ext cx="3956610" cy="2892488"/>
              <a:chOff x="8467768" y="2387758"/>
              <a:chExt cx="3956610" cy="2892488"/>
            </a:xfrm>
          </p:grpSpPr>
          <p:graphicFrame>
            <p:nvGraphicFramePr>
              <p:cNvPr id="87" name="Content Placeholder 5"/>
              <p:cNvGraphicFramePr>
                <a:graphicFrameLocks/>
              </p:cNvGraphicFramePr>
              <p:nvPr>
                <p:extLst/>
              </p:nvPr>
            </p:nvGraphicFramePr>
            <p:xfrm>
              <a:off x="8467768" y="2387758"/>
              <a:ext cx="3956610" cy="2892488"/>
            </p:xfrm>
            <a:graphic>
              <a:graphicData uri="http://schemas.openxmlformats.org/drawingml/2006/chart">
                <c:chart xmlns:c="http://schemas.openxmlformats.org/drawingml/2006/chart" xmlns:r="http://schemas.openxmlformats.org/officeDocument/2006/relationships" r:id="rId3"/>
              </a:graphicData>
            </a:graphic>
          </p:graphicFrame>
          <p:sp>
            <p:nvSpPr>
              <p:cNvPr id="88" name="TextBox 87"/>
              <p:cNvSpPr txBox="1"/>
              <p:nvPr/>
            </p:nvSpPr>
            <p:spPr>
              <a:xfrm>
                <a:off x="10563316" y="3368526"/>
                <a:ext cx="484137" cy="455705"/>
              </a:xfrm>
              <a:prstGeom prst="rect">
                <a:avLst/>
              </a:prstGeom>
              <a:noFill/>
            </p:spPr>
            <p:txBody>
              <a:bodyPr wrap="none" rtlCol="0" anchor="ctr">
                <a:spAutoFit/>
              </a:bodyPr>
              <a:lstStyle/>
              <a:p>
                <a:pPr algn="ctr">
                  <a:lnSpc>
                    <a:spcPct val="90000"/>
                  </a:lnSpc>
                </a:pPr>
                <a:r>
                  <a:rPr lang="en-US" sz="800" dirty="0" smtClean="0">
                    <a:solidFill>
                      <a:srgbClr val="FFFFFF"/>
                    </a:solidFill>
                  </a:rPr>
                  <a:t>YES</a:t>
                </a:r>
              </a:p>
              <a:p>
                <a:pPr algn="ctr">
                  <a:lnSpc>
                    <a:spcPct val="90000"/>
                  </a:lnSpc>
                </a:pPr>
                <a:r>
                  <a:rPr lang="en-US" sz="800" b="1" dirty="0" smtClean="0">
                    <a:solidFill>
                      <a:srgbClr val="FFFFFF"/>
                    </a:solidFill>
                  </a:rPr>
                  <a:t>70%</a:t>
                </a:r>
                <a:endParaRPr lang="en-US" sz="800" b="1" dirty="0">
                  <a:solidFill>
                    <a:srgbClr val="FFFFFF"/>
                  </a:solidFill>
                </a:endParaRPr>
              </a:p>
            </p:txBody>
          </p:sp>
          <p:sp>
            <p:nvSpPr>
              <p:cNvPr id="89" name="TextBox 88"/>
              <p:cNvSpPr txBox="1"/>
              <p:nvPr/>
            </p:nvSpPr>
            <p:spPr>
              <a:xfrm>
                <a:off x="9950217" y="3967645"/>
                <a:ext cx="484137" cy="455705"/>
              </a:xfrm>
              <a:prstGeom prst="rect">
                <a:avLst/>
              </a:prstGeom>
              <a:noFill/>
            </p:spPr>
            <p:txBody>
              <a:bodyPr wrap="none" rtlCol="0" anchor="ctr">
                <a:spAutoFit/>
              </a:bodyPr>
              <a:lstStyle/>
              <a:p>
                <a:pPr algn="ctr">
                  <a:lnSpc>
                    <a:spcPct val="90000"/>
                  </a:lnSpc>
                </a:pPr>
                <a:r>
                  <a:rPr lang="en-US" sz="800" dirty="0" smtClean="0">
                    <a:solidFill>
                      <a:srgbClr val="FFFFFF"/>
                    </a:solidFill>
                  </a:rPr>
                  <a:t>NO</a:t>
                </a:r>
              </a:p>
              <a:p>
                <a:pPr algn="ctr">
                  <a:lnSpc>
                    <a:spcPct val="90000"/>
                  </a:lnSpc>
                </a:pPr>
                <a:r>
                  <a:rPr lang="en-US" sz="800" b="1" dirty="0">
                    <a:solidFill>
                      <a:srgbClr val="FFFFFF"/>
                    </a:solidFill>
                  </a:rPr>
                  <a:t>3</a:t>
                </a:r>
                <a:r>
                  <a:rPr lang="en-US" sz="800" b="1" dirty="0" smtClean="0">
                    <a:solidFill>
                      <a:srgbClr val="FFFFFF"/>
                    </a:solidFill>
                  </a:rPr>
                  <a:t>0%</a:t>
                </a:r>
                <a:endParaRPr lang="en-US" sz="800" b="1" dirty="0">
                  <a:solidFill>
                    <a:srgbClr val="FFFFFF"/>
                  </a:solidFill>
                </a:endParaRPr>
              </a:p>
            </p:txBody>
          </p:sp>
        </p:grpSp>
        <p:sp>
          <p:nvSpPr>
            <p:cNvPr id="86" name="TextBox 85"/>
            <p:cNvSpPr txBox="1"/>
            <p:nvPr/>
          </p:nvSpPr>
          <p:spPr>
            <a:xfrm>
              <a:off x="9341797" y="3905289"/>
              <a:ext cx="1391252" cy="369332"/>
            </a:xfrm>
            <a:prstGeom prst="rect">
              <a:avLst/>
            </a:prstGeom>
            <a:noFill/>
          </p:spPr>
          <p:txBody>
            <a:bodyPr wrap="square" rtlCol="0" anchor="ctr">
              <a:spAutoFit/>
            </a:bodyPr>
            <a:lstStyle/>
            <a:p>
              <a:pPr algn="ctr">
                <a:lnSpc>
                  <a:spcPct val="90000"/>
                </a:lnSpc>
              </a:pPr>
              <a:r>
                <a:rPr lang="en-US" sz="1000" b="1" dirty="0" smtClean="0">
                  <a:solidFill>
                    <a:schemeClr val="bg1"/>
                  </a:solidFill>
                </a:rPr>
                <a:t>Top Drivers: NFV/SDN </a:t>
              </a:r>
              <a:endParaRPr lang="en-US" sz="1000" b="1" dirty="0">
                <a:solidFill>
                  <a:schemeClr val="bg1"/>
                </a:solidFill>
              </a:endParaRPr>
            </a:p>
          </p:txBody>
        </p:sp>
      </p:grpSp>
      <p:sp>
        <p:nvSpPr>
          <p:cNvPr id="93" name="TextBox 92"/>
          <p:cNvSpPr txBox="1"/>
          <p:nvPr/>
        </p:nvSpPr>
        <p:spPr>
          <a:xfrm>
            <a:off x="5634294" y="4455677"/>
            <a:ext cx="3133106" cy="215444"/>
          </a:xfrm>
          <a:prstGeom prst="rect">
            <a:avLst/>
          </a:prstGeom>
          <a:noFill/>
        </p:spPr>
        <p:txBody>
          <a:bodyPr wrap="square" rtlCol="0">
            <a:spAutoFit/>
          </a:bodyPr>
          <a:lstStyle/>
          <a:p>
            <a:pPr algn="r" fontAlgn="auto">
              <a:spcBef>
                <a:spcPts val="0"/>
              </a:spcBef>
              <a:spcAft>
                <a:spcPts val="0"/>
              </a:spcAft>
              <a:defRPr/>
            </a:pPr>
            <a:r>
              <a:rPr lang="en-US" sz="800" dirty="0">
                <a:solidFill>
                  <a:schemeClr val="bg1">
                    <a:lumMod val="50000"/>
                  </a:schemeClr>
                </a:solidFill>
                <a:latin typeface="Arial"/>
              </a:rPr>
              <a:t>Source: Heavy Reading </a:t>
            </a:r>
            <a:r>
              <a:rPr lang="en-US" sz="800" dirty="0" smtClean="0">
                <a:solidFill>
                  <a:schemeClr val="bg1">
                    <a:lumMod val="50000"/>
                  </a:schemeClr>
                </a:solidFill>
                <a:latin typeface="Arial"/>
              </a:rPr>
              <a:t>Service Provider Survey</a:t>
            </a:r>
            <a:r>
              <a:rPr lang="en-US" sz="800" dirty="0">
                <a:solidFill>
                  <a:schemeClr val="bg1">
                    <a:lumMod val="50000"/>
                  </a:schemeClr>
                </a:solidFill>
                <a:latin typeface="Arial"/>
              </a:rPr>
              <a:t>, </a:t>
            </a:r>
            <a:r>
              <a:rPr lang="en-US" sz="800" dirty="0" smtClean="0">
                <a:solidFill>
                  <a:schemeClr val="bg1">
                    <a:lumMod val="50000"/>
                  </a:schemeClr>
                </a:solidFill>
                <a:latin typeface="Arial"/>
              </a:rPr>
              <a:t>June, 2016</a:t>
            </a:r>
            <a:endParaRPr lang="en-US" sz="800" dirty="0">
              <a:solidFill>
                <a:schemeClr val="bg1">
                  <a:lumMod val="50000"/>
                </a:schemeClr>
              </a:solidFill>
              <a:latin typeface="Arial"/>
            </a:endParaRPr>
          </a:p>
        </p:txBody>
      </p:sp>
    </p:spTree>
    <p:extLst>
      <p:ext uri="{BB962C8B-B14F-4D97-AF65-F5344CB8AC3E}">
        <p14:creationId xmlns:p14="http://schemas.microsoft.com/office/powerpoint/2010/main" val="5240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5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1.38889E-6 3.7037E-6 L -0.27691 3.7037E-6 " pathEditMode="relative" rAng="0" ptsTypes="AA">
                                      <p:cBhvr>
                                        <p:cTn id="16" dur="1000" fill="hold"/>
                                        <p:tgtEl>
                                          <p:spTgt spid="235"/>
                                        </p:tgtEl>
                                        <p:attrNameLst>
                                          <p:attrName>ppt_x</p:attrName>
                                          <p:attrName>ppt_y</p:attrName>
                                        </p:attrNameLst>
                                      </p:cBhvr>
                                      <p:rCtr x="-13854" y="0"/>
                                    </p:animMotion>
                                  </p:childTnLst>
                                </p:cTn>
                              </p:par>
                              <p:par>
                                <p:cTn id="17" presetID="1" presetClass="entr" presetSubtype="0" fill="hold" nodeType="withEffect">
                                  <p:stCondLst>
                                    <p:cond delay="0"/>
                                  </p:stCondLst>
                                  <p:childTnLst>
                                    <p:set>
                                      <p:cBhvr>
                                        <p:cTn id="18" dur="1" fill="hold">
                                          <p:stCondLst>
                                            <p:cond delay="0"/>
                                          </p:stCondLst>
                                        </p:cTn>
                                        <p:tgtEl>
                                          <p:spTgt spid="4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5"/>
                                        </p:tgtEl>
                                      </p:cBhvr>
                                    </p:animEffect>
                                    <p:set>
                                      <p:cBhvr>
                                        <p:cTn id="23" dur="1" fill="hold">
                                          <p:stCondLst>
                                            <p:cond delay="499"/>
                                          </p:stCondLst>
                                        </p:cTn>
                                        <p:tgtEl>
                                          <p:spTgt spid="23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11"/>
                                        </p:tgtEl>
                                      </p:cBhvr>
                                    </p:animEffect>
                                    <p:set>
                                      <p:cBhvr>
                                        <p:cTn id="26" dur="1" fill="hold">
                                          <p:stCondLst>
                                            <p:cond delay="499"/>
                                          </p:stCondLst>
                                        </p:cTn>
                                        <p:tgtEl>
                                          <p:spTgt spid="411"/>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2.22222E-6 3.7037E-6 L -0.27795 3.7037E-6 " pathEditMode="relative" rAng="0" ptsTypes="AA">
                                      <p:cBhvr>
                                        <p:cTn id="28" dur="750" fill="hold"/>
                                        <p:tgtEl>
                                          <p:spTgt spid="422"/>
                                        </p:tgtEl>
                                        <p:attrNameLst>
                                          <p:attrName>ppt_x</p:attrName>
                                          <p:attrName>ppt_y</p:attrName>
                                        </p:attrNameLst>
                                      </p:cBhvr>
                                      <p:rCtr x="-13906" y="0"/>
                                    </p:animMotion>
                                  </p:childTnLst>
                                </p:cTn>
                              </p:par>
                            </p:childTnLst>
                          </p:cTn>
                        </p:par>
                        <p:par>
                          <p:cTn id="29" fill="hold">
                            <p:stCondLst>
                              <p:cond delay="75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xit" presetSubtype="0" fill="hold" nodeType="withEffect">
                                  <p:stCondLst>
                                    <p:cond delay="0"/>
                                  </p:stCondLst>
                                  <p:childTnLst>
                                    <p:animEffect transition="out" filter="fade">
                                      <p:cBhvr>
                                        <p:cTn id="39" dur="500"/>
                                        <p:tgtEl>
                                          <p:spTgt spid="411"/>
                                        </p:tgtEl>
                                      </p:cBhvr>
                                    </p:animEffect>
                                    <p:set>
                                      <p:cBhvr>
                                        <p:cTn id="40" dur="1" fill="hold">
                                          <p:stCondLst>
                                            <p:cond delay="499"/>
                                          </p:stCondLst>
                                        </p:cTn>
                                        <p:tgtEl>
                                          <p:spTgt spid="41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35"/>
                                        </p:tgtEl>
                                      </p:cBhvr>
                                    </p:animEffect>
                                    <p:set>
                                      <p:cBhvr>
                                        <p:cTn id="43" dur="1" fill="hold">
                                          <p:stCondLst>
                                            <p:cond delay="499"/>
                                          </p:stCondLst>
                                        </p:cTn>
                                        <p:tgtEl>
                                          <p:spTgt spid="23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22"/>
                                        </p:tgtEl>
                                      </p:cBhvr>
                                    </p:animEffect>
                                    <p:set>
                                      <p:cBhvr>
                                        <p:cTn id="46" dur="1" fill="hold">
                                          <p:stCondLst>
                                            <p:cond delay="499"/>
                                          </p:stCondLst>
                                        </p:cTn>
                                        <p:tgtEl>
                                          <p:spTgt spid="42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2302" y="1347788"/>
            <a:ext cx="8513532" cy="3168210"/>
          </a:xfrm>
        </p:spPr>
        <p:txBody>
          <a:bodyPr/>
          <a:lstStyle/>
          <a:p>
            <a:pPr>
              <a:buFont typeface="Arial" charset="0"/>
              <a:buChar char="•"/>
            </a:pPr>
            <a:r>
              <a:rPr lang="en-US" sz="2000" dirty="0" smtClean="0"/>
              <a:t>Cloud-Scale Networking:</a:t>
            </a:r>
          </a:p>
          <a:p>
            <a:pPr lvl="2">
              <a:buFont typeface="Arial" charset="0"/>
              <a:buChar char="•"/>
            </a:pPr>
            <a:r>
              <a:rPr lang="en-US" sz="1400" dirty="0">
                <a:hlinkClick r:id="rId2"/>
              </a:rPr>
              <a:t>http://</a:t>
            </a:r>
            <a:r>
              <a:rPr lang="en-US" sz="1400" dirty="0" smtClean="0">
                <a:hlinkClick r:id="rId2"/>
              </a:rPr>
              <a:t>www.cisco.com/c/en/us/solutions/service-provider/cloud-scale-networking-solutions/index.html</a:t>
            </a:r>
            <a:endParaRPr lang="en-US" sz="1400" dirty="0" smtClean="0"/>
          </a:p>
          <a:p>
            <a:pPr>
              <a:buFont typeface="Arial" charset="0"/>
              <a:buChar char="•"/>
            </a:pPr>
            <a:r>
              <a:rPr lang="en-US" sz="2000" dirty="0" smtClean="0"/>
              <a:t>XR Docs:</a:t>
            </a:r>
          </a:p>
          <a:p>
            <a:pPr lvl="2">
              <a:buFont typeface="Arial" charset="0"/>
              <a:buChar char="•"/>
            </a:pPr>
            <a:r>
              <a:rPr lang="en-US" sz="1400" dirty="0">
                <a:hlinkClick r:id="rId3"/>
              </a:rPr>
              <a:t>https://xrdocs.github.io</a:t>
            </a:r>
            <a:r>
              <a:rPr lang="en-US" sz="1400" dirty="0" smtClean="0">
                <a:hlinkClick r:id="rId3"/>
              </a:rPr>
              <a:t>/</a:t>
            </a:r>
            <a:endParaRPr lang="en-US" sz="1400" dirty="0" smtClean="0"/>
          </a:p>
          <a:p>
            <a:pPr>
              <a:buFont typeface="Arial" charset="0"/>
              <a:buChar char="•"/>
            </a:pPr>
            <a:r>
              <a:rPr lang="en-US" sz="2000" dirty="0" smtClean="0"/>
              <a:t>Press Release:</a:t>
            </a:r>
          </a:p>
          <a:p>
            <a:pPr lvl="2">
              <a:buFont typeface="Arial" charset="0"/>
              <a:buChar char="•"/>
            </a:pPr>
            <a:r>
              <a:rPr lang="en-US" sz="1400" dirty="0">
                <a:hlinkClick r:id="rId4"/>
              </a:rPr>
              <a:t>https://</a:t>
            </a:r>
            <a:r>
              <a:rPr lang="en-US" sz="1400" dirty="0" smtClean="0">
                <a:hlinkClick r:id="rId4"/>
              </a:rPr>
              <a:t>newsroom.cisco.com/press-release-content?type=webcontent&amp;articleId=1809609</a:t>
            </a:r>
            <a:endParaRPr lang="en-US" sz="1400" dirty="0" smtClean="0"/>
          </a:p>
          <a:p>
            <a:pPr>
              <a:buFont typeface="Arial" charset="0"/>
              <a:buChar char="•"/>
            </a:pPr>
            <a:r>
              <a:rPr lang="en-US" sz="2000" dirty="0" smtClean="0"/>
              <a:t>Blog:</a:t>
            </a:r>
          </a:p>
          <a:p>
            <a:pPr lvl="2">
              <a:buFont typeface="Arial" charset="0"/>
              <a:buChar char="•"/>
            </a:pPr>
            <a:r>
              <a:rPr lang="en-US" sz="1400" dirty="0">
                <a:hlinkClick r:id="rId5"/>
              </a:rPr>
              <a:t>http://</a:t>
            </a:r>
            <a:r>
              <a:rPr lang="en-US" sz="1400" dirty="0" smtClean="0">
                <a:hlinkClick r:id="rId5"/>
              </a:rPr>
              <a:t>blogs.cisco.com/news/cloud-scale-networking-finding-common-ground</a:t>
            </a:r>
            <a:endParaRPr lang="en-US" sz="1400" dirty="0" smtClean="0"/>
          </a:p>
          <a:p>
            <a:pPr lvl="2">
              <a:buFont typeface="Arial" charset="0"/>
              <a:buChar char="•"/>
            </a:pPr>
            <a:endParaRPr lang="en-US" dirty="0" smtClean="0"/>
          </a:p>
          <a:p>
            <a:pPr lvl="2">
              <a:buFont typeface="Arial" charset="0"/>
              <a:buChar char="•"/>
            </a:pPr>
            <a:endParaRPr lang="en-US" dirty="0"/>
          </a:p>
        </p:txBody>
      </p:sp>
      <p:sp>
        <p:nvSpPr>
          <p:cNvPr id="2" name="Title 1"/>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119577968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24586" y="630456"/>
            <a:ext cx="8484629" cy="3870599"/>
          </a:xfrm>
        </p:spPr>
        <p:txBody>
          <a:bodyPr/>
          <a:lstStyle/>
          <a:p>
            <a:r>
              <a:rPr lang="en-US" sz="1800" dirty="0"/>
              <a:t>Carriers (Telcos and Cable providers) are using SDN / NFV architectures to transform their COs</a:t>
            </a:r>
          </a:p>
          <a:p>
            <a:r>
              <a:rPr lang="en-US" sz="1800" dirty="0" smtClean="0"/>
              <a:t>Drivers are network simplification, repeatable designs, flexible service delivery, agility, and reduced opex via automation</a:t>
            </a:r>
          </a:p>
          <a:p>
            <a:r>
              <a:rPr lang="en-US" sz="1800" dirty="0" smtClean="0"/>
              <a:t>Design borrows heavily from Web-scale / MSDC architectures</a:t>
            </a:r>
          </a:p>
          <a:p>
            <a:pPr lvl="1"/>
            <a:r>
              <a:rPr lang="en-US" sz="1600" dirty="0"/>
              <a:t>Leaf / spine CLOS fabric, hw/sw disaggregation, unified forwarding plane, NFV where possible, centralized policy through SDN controllers, leverage open source software, and network automation via NetConf / Yang and streaming telemetry</a:t>
            </a:r>
          </a:p>
          <a:p>
            <a:r>
              <a:rPr lang="en-US" sz="1800" dirty="0"/>
              <a:t>Efficient underlay and overlay design are key to successful CO Transformation</a:t>
            </a:r>
          </a:p>
          <a:p>
            <a:r>
              <a:rPr lang="en-US" sz="1800" dirty="0"/>
              <a:t>This presentation explores the value that EVPN and Segment Routing technologies bring to the underlay / overlay design.</a:t>
            </a:r>
          </a:p>
          <a:p>
            <a:endParaRPr lang="en-US" dirty="0"/>
          </a:p>
          <a:p>
            <a:endParaRPr lang="en-US" dirty="0"/>
          </a:p>
          <a:p>
            <a:endParaRPr lang="en-US" dirty="0"/>
          </a:p>
          <a:p>
            <a:endParaRPr lang="en-US" dirty="0"/>
          </a:p>
          <a:p>
            <a:endParaRPr lang="en-US" dirty="0" smtClean="0"/>
          </a:p>
          <a:p>
            <a:endParaRPr lang="en-US" dirty="0" smtClean="0"/>
          </a:p>
        </p:txBody>
      </p:sp>
      <p:sp>
        <p:nvSpPr>
          <p:cNvPr id="5" name="Title 4"/>
          <p:cNvSpPr>
            <a:spLocks noGrp="1"/>
          </p:cNvSpPr>
          <p:nvPr>
            <p:ph type="title"/>
          </p:nvPr>
        </p:nvSpPr>
        <p:spPr>
          <a:xfrm>
            <a:off x="394157" y="144244"/>
            <a:ext cx="8345488" cy="368135"/>
          </a:xfrm>
        </p:spPr>
        <p:txBody>
          <a:bodyPr/>
          <a:lstStyle/>
          <a:p>
            <a:r>
              <a:rPr lang="en-US" dirty="0" smtClean="0"/>
              <a:t>Executive Summary</a:t>
            </a:r>
            <a:endParaRPr lang="en-US" dirty="0"/>
          </a:p>
        </p:txBody>
      </p:sp>
    </p:spTree>
    <p:extLst>
      <p:ext uri="{BB962C8B-B14F-4D97-AF65-F5344CB8AC3E}">
        <p14:creationId xmlns:p14="http://schemas.microsoft.com/office/powerpoint/2010/main" val="94996832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025495"/>
            <a:ext cx="9144000" cy="3190796"/>
            <a:chOff x="0" y="643651"/>
            <a:chExt cx="9144000" cy="3699610"/>
          </a:xfrm>
        </p:grpSpPr>
        <p:pic>
          <p:nvPicPr>
            <p:cNvPr id="10" name="Picture 9"/>
            <p:cNvPicPr>
              <a:picLocks noChangeAspect="1"/>
            </p:cNvPicPr>
            <p:nvPr/>
          </p:nvPicPr>
          <p:blipFill rotWithShape="1">
            <a:blip r:embed="rId5" cstate="screen">
              <a:alphaModFix amt="45000"/>
              <a:extLst>
                <a:ext uri="{28A0092B-C50C-407E-A947-70E740481C1C}">
                  <a14:useLocalDpi xmlns:a14="http://schemas.microsoft.com/office/drawing/2010/main"/>
                </a:ext>
              </a:extLst>
            </a:blip>
            <a:srcRect/>
            <a:stretch/>
          </p:blipFill>
          <p:spPr>
            <a:xfrm>
              <a:off x="0" y="761852"/>
              <a:ext cx="9144000" cy="3581403"/>
            </a:xfrm>
            <a:prstGeom prst="rect">
              <a:avLst/>
            </a:prstGeom>
          </p:spPr>
        </p:pic>
        <p:sp>
          <p:nvSpPr>
            <p:cNvPr id="11" name="Rectangle 10"/>
            <p:cNvSpPr/>
            <p:nvPr/>
          </p:nvSpPr>
          <p:spPr>
            <a:xfrm>
              <a:off x="0" y="643651"/>
              <a:ext cx="9144000" cy="3699610"/>
            </a:xfrm>
            <a:prstGeom prst="rect">
              <a:avLst/>
            </a:prstGeom>
            <a:gradFill>
              <a:gsLst>
                <a:gs pos="41000">
                  <a:schemeClr val="bg1">
                    <a:alpha val="0"/>
                  </a:schemeClr>
                </a:gs>
                <a:gs pos="94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aphicFrame>
        <p:nvGraphicFramePr>
          <p:cNvPr id="4" name="Object 3"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088" name="think-cell Slide" r:id="rId6" imgW="378" imgH="379" progId="TCLayout.ActiveDocument.1">
                  <p:embed/>
                </p:oleObj>
              </mc:Choice>
              <mc:Fallback>
                <p:oleObj name="think-cell Slide" r:id="rId6" imgW="378" imgH="379" progId="TCLayout.ActiveDocument.1">
                  <p:embed/>
                  <p:pic>
                    <p:nvPicPr>
                      <p:cNvPr id="0" name=""/>
                      <p:cNvPicPr/>
                      <p:nvPr/>
                    </p:nvPicPr>
                    <p:blipFill>
                      <a:blip r:embed="rId7"/>
                      <a:stretch>
                        <a:fillRect/>
                      </a:stretch>
                    </p:blipFill>
                    <p:spPr>
                      <a:xfrm>
                        <a:off x="1192" y="1192"/>
                        <a:ext cx="1190" cy="1190"/>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dirty="0" smtClean="0"/>
              <a:t>Paving the Path to Central Office Transformation</a:t>
            </a:r>
            <a:endParaRPr lang="en-US" dirty="0"/>
          </a:p>
        </p:txBody>
      </p:sp>
      <p:sp>
        <p:nvSpPr>
          <p:cNvPr id="31" name="Rounded Rectangle 30"/>
          <p:cNvSpPr/>
          <p:nvPr/>
        </p:nvSpPr>
        <p:spPr>
          <a:xfrm rot="16200000">
            <a:off x="4458734" y="-615469"/>
            <a:ext cx="45719" cy="7390763"/>
          </a:xfrm>
          <a:prstGeom prst="roundRect">
            <a:avLst>
              <a:gd name="adj" fmla="val 50000"/>
            </a:avLst>
          </a:prstGeom>
          <a:gradFill flip="none" rotWithShape="1">
            <a:gsLst>
              <a:gs pos="52000">
                <a:schemeClr val="accent4"/>
              </a:gs>
              <a:gs pos="25000">
                <a:schemeClr val="accent6"/>
              </a:gs>
              <a:gs pos="80000">
                <a:schemeClr val="accent1"/>
              </a:gs>
            </a:gsLst>
            <a:lin ang="16200000" scaled="1"/>
            <a:tileRect/>
          </a:gradFill>
          <a:ln w="25400" cap="flat" cmpd="sng" algn="ctr">
            <a:noFill/>
            <a:prstDash val="solid"/>
          </a:ln>
          <a:effectLst/>
        </p:spPr>
        <p:txBody>
          <a:bodyPr vert="vert" lIns="68588" tIns="34295" rIns="68588" bIns="34295" rtlCol="0" anchor="ctr"/>
          <a:lstStyle/>
          <a:p>
            <a:pPr algn="ctr" defTabSz="914378">
              <a:defRPr/>
            </a:pPr>
            <a:endParaRPr lang="en-US" sz="700" kern="0" dirty="0">
              <a:solidFill>
                <a:srgbClr val="FFFFFF"/>
              </a:solidFill>
              <a:ea typeface="ＭＳ Ｐゴシック" pitchFamily="34" charset="-128"/>
            </a:endParaRPr>
          </a:p>
        </p:txBody>
      </p:sp>
      <p:grpSp>
        <p:nvGrpSpPr>
          <p:cNvPr id="8" name="Group 7"/>
          <p:cNvGrpSpPr/>
          <p:nvPr/>
        </p:nvGrpSpPr>
        <p:grpSpPr>
          <a:xfrm>
            <a:off x="6421815" y="1398076"/>
            <a:ext cx="1483574" cy="2295454"/>
            <a:chOff x="6455466" y="1315469"/>
            <a:chExt cx="1483574" cy="2295454"/>
          </a:xfrm>
        </p:grpSpPr>
        <p:grpSp>
          <p:nvGrpSpPr>
            <p:cNvPr id="23" name="Group 22"/>
            <p:cNvGrpSpPr/>
            <p:nvPr/>
          </p:nvGrpSpPr>
          <p:grpSpPr>
            <a:xfrm>
              <a:off x="6532131" y="1315469"/>
              <a:ext cx="1303476" cy="1741815"/>
              <a:chOff x="1780880" y="2235978"/>
              <a:chExt cx="1543395" cy="2062414"/>
            </a:xfrm>
          </p:grpSpPr>
          <p:sp>
            <p:nvSpPr>
              <p:cNvPr id="14" name="Rectangle 13"/>
              <p:cNvSpPr/>
              <p:nvPr/>
            </p:nvSpPr>
            <p:spPr>
              <a:xfrm>
                <a:off x="1780880" y="3872498"/>
                <a:ext cx="1543394" cy="327983"/>
              </a:xfrm>
              <a:prstGeom prst="rect">
                <a:avLst/>
              </a:prstGeom>
            </p:spPr>
            <p:txBody>
              <a:bodyPr wrap="square">
                <a:spAutoFit/>
              </a:bodyPr>
              <a:lstStyle/>
              <a:p>
                <a:pPr algn="ctr"/>
                <a:r>
                  <a:rPr lang="en-US" sz="1200" b="1" dirty="0" smtClean="0">
                    <a:solidFill>
                      <a:schemeClr val="accent6"/>
                    </a:solidFill>
                  </a:rPr>
                  <a:t>VIRTUALIZE</a:t>
                </a:r>
                <a:endParaRPr lang="en-US" sz="1200" b="1" dirty="0">
                  <a:solidFill>
                    <a:schemeClr val="accent6"/>
                  </a:solidFill>
                </a:endParaRPr>
              </a:p>
            </p:txBody>
          </p:sp>
          <p:sp>
            <p:nvSpPr>
              <p:cNvPr id="15" name="Oval 14"/>
              <p:cNvSpPr/>
              <p:nvPr/>
            </p:nvSpPr>
            <p:spPr>
              <a:xfrm>
                <a:off x="1780880" y="2235978"/>
                <a:ext cx="1543395" cy="1543394"/>
              </a:xfrm>
              <a:prstGeom prst="ellipse">
                <a:avLst/>
              </a:prstGeom>
              <a:solidFill>
                <a:schemeClr val="accent6"/>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36316" y="2694337"/>
                <a:ext cx="632523" cy="632523"/>
              </a:xfrm>
              <a:prstGeom prst="rect">
                <a:avLst/>
              </a:prstGeom>
            </p:spPr>
          </p:pic>
          <p:sp>
            <p:nvSpPr>
              <p:cNvPr id="22" name="Oval 21"/>
              <p:cNvSpPr>
                <a:spLocks noChangeAspect="1"/>
              </p:cNvSpPr>
              <p:nvPr/>
            </p:nvSpPr>
            <p:spPr>
              <a:xfrm>
                <a:off x="2483997" y="4161232"/>
                <a:ext cx="137160" cy="137160"/>
              </a:xfrm>
              <a:prstGeom prst="ellipse">
                <a:avLst/>
              </a:prstGeom>
              <a:solidFill>
                <a:schemeClr val="accent6"/>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sp>
          <p:nvSpPr>
            <p:cNvPr id="2" name="TextBox 1"/>
            <p:cNvSpPr txBox="1"/>
            <p:nvPr/>
          </p:nvSpPr>
          <p:spPr>
            <a:xfrm>
              <a:off x="6455466" y="3149258"/>
              <a:ext cx="1483574" cy="461665"/>
            </a:xfrm>
            <a:prstGeom prst="rect">
              <a:avLst/>
            </a:prstGeom>
            <a:noFill/>
          </p:spPr>
          <p:txBody>
            <a:bodyPr wrap="square" rtlCol="0">
              <a:spAutoFit/>
            </a:bodyPr>
            <a:lstStyle/>
            <a:p>
              <a:pPr algn="ctr"/>
              <a:r>
                <a:rPr lang="en-US" sz="1200" b="1" dirty="0" smtClean="0">
                  <a:solidFill>
                    <a:schemeClr val="accent6"/>
                  </a:solidFill>
                </a:rPr>
                <a:t>Speed up service creation with NFV</a:t>
              </a:r>
              <a:endParaRPr lang="en-US" sz="1200" b="1" dirty="0">
                <a:solidFill>
                  <a:schemeClr val="accent6"/>
                </a:solidFill>
              </a:endParaRPr>
            </a:p>
          </p:txBody>
        </p:sp>
      </p:grpSp>
      <p:grpSp>
        <p:nvGrpSpPr>
          <p:cNvPr id="16" name="Group 15"/>
          <p:cNvGrpSpPr/>
          <p:nvPr/>
        </p:nvGrpSpPr>
        <p:grpSpPr>
          <a:xfrm>
            <a:off x="533761" y="1371013"/>
            <a:ext cx="2658526" cy="2319708"/>
            <a:chOff x="691631" y="1316615"/>
            <a:chExt cx="2658526" cy="2319708"/>
          </a:xfrm>
        </p:grpSpPr>
        <p:grpSp>
          <p:nvGrpSpPr>
            <p:cNvPr id="24" name="Group 23"/>
            <p:cNvGrpSpPr/>
            <p:nvPr/>
          </p:nvGrpSpPr>
          <p:grpSpPr>
            <a:xfrm>
              <a:off x="1308393" y="1316615"/>
              <a:ext cx="1303476" cy="1763406"/>
              <a:chOff x="3803428" y="2235978"/>
              <a:chExt cx="1543395" cy="2087979"/>
            </a:xfrm>
          </p:grpSpPr>
          <p:sp>
            <p:nvSpPr>
              <p:cNvPr id="20" name="Rectangle 19"/>
              <p:cNvSpPr/>
              <p:nvPr/>
            </p:nvSpPr>
            <p:spPr>
              <a:xfrm>
                <a:off x="3803428" y="3895054"/>
                <a:ext cx="1543394" cy="327984"/>
              </a:xfrm>
              <a:prstGeom prst="rect">
                <a:avLst/>
              </a:prstGeom>
            </p:spPr>
            <p:txBody>
              <a:bodyPr wrap="square">
                <a:spAutoFit/>
              </a:bodyPr>
              <a:lstStyle/>
              <a:p>
                <a:pPr algn="ctr"/>
                <a:r>
                  <a:rPr lang="en-US" sz="1200" b="1" dirty="0" smtClean="0">
                    <a:solidFill>
                      <a:srgbClr val="214794"/>
                    </a:solidFill>
                  </a:rPr>
                  <a:t>SIMPLIFY</a:t>
                </a:r>
                <a:endParaRPr lang="en-US" sz="1200" b="1" dirty="0">
                  <a:solidFill>
                    <a:srgbClr val="214794"/>
                  </a:solidFill>
                </a:endParaRPr>
              </a:p>
            </p:txBody>
          </p:sp>
          <p:sp>
            <p:nvSpPr>
              <p:cNvPr id="21" name="Oval 20"/>
              <p:cNvSpPr/>
              <p:nvPr/>
            </p:nvSpPr>
            <p:spPr>
              <a:xfrm>
                <a:off x="3803428" y="2235978"/>
                <a:ext cx="1543395" cy="1543394"/>
              </a:xfrm>
              <a:prstGeom prst="ellipse">
                <a:avLst/>
              </a:prstGeom>
              <a:solidFill>
                <a:schemeClr val="accent1"/>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3" name="Group 2"/>
              <p:cNvGrpSpPr/>
              <p:nvPr/>
            </p:nvGrpSpPr>
            <p:grpSpPr>
              <a:xfrm rot="2112269">
                <a:off x="4046758" y="2861109"/>
                <a:ext cx="1056735" cy="310132"/>
                <a:chOff x="2313930" y="2621671"/>
                <a:chExt cx="392904" cy="115310"/>
              </a:xfrm>
            </p:grpSpPr>
            <p:sp>
              <p:nvSpPr>
                <p:cNvPr id="29" name="Freeform 130"/>
                <p:cNvSpPr>
                  <a:spLocks/>
                </p:cNvSpPr>
                <p:nvPr/>
              </p:nvSpPr>
              <p:spPr bwMode="auto">
                <a:xfrm>
                  <a:off x="2527465" y="2621671"/>
                  <a:ext cx="179369" cy="115310"/>
                </a:xfrm>
                <a:custGeom>
                  <a:avLst/>
                  <a:gdLst>
                    <a:gd name="T0" fmla="*/ 183 w 367"/>
                    <a:gd name="T1" fmla="*/ 224 h 240"/>
                    <a:gd name="T2" fmla="*/ 183 w 367"/>
                    <a:gd name="T3" fmla="*/ 153 h 240"/>
                    <a:gd name="T4" fmla="*/ 333 w 367"/>
                    <a:gd name="T5" fmla="*/ 153 h 240"/>
                    <a:gd name="T6" fmla="*/ 367 w 367"/>
                    <a:gd name="T7" fmla="*/ 120 h 240"/>
                    <a:gd name="T8" fmla="*/ 333 w 367"/>
                    <a:gd name="T9" fmla="*/ 86 h 240"/>
                    <a:gd name="T10" fmla="*/ 183 w 367"/>
                    <a:gd name="T11" fmla="*/ 86 h 240"/>
                    <a:gd name="T12" fmla="*/ 183 w 367"/>
                    <a:gd name="T13" fmla="*/ 16 h 240"/>
                    <a:gd name="T14" fmla="*/ 167 w 367"/>
                    <a:gd name="T15" fmla="*/ 7 h 240"/>
                    <a:gd name="T16" fmla="*/ 0 w 367"/>
                    <a:gd name="T17" fmla="*/ 120 h 240"/>
                    <a:gd name="T18" fmla="*/ 167 w 367"/>
                    <a:gd name="T19" fmla="*/ 233 h 240"/>
                    <a:gd name="T20" fmla="*/ 183 w 367"/>
                    <a:gd name="T21"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40">
                      <a:moveTo>
                        <a:pt x="183" y="224"/>
                      </a:moveTo>
                      <a:lnTo>
                        <a:pt x="183" y="153"/>
                      </a:lnTo>
                      <a:lnTo>
                        <a:pt x="333" y="153"/>
                      </a:lnTo>
                      <a:cubicBezTo>
                        <a:pt x="352" y="153"/>
                        <a:pt x="367" y="138"/>
                        <a:pt x="367" y="120"/>
                      </a:cubicBezTo>
                      <a:cubicBezTo>
                        <a:pt x="367" y="101"/>
                        <a:pt x="352" y="86"/>
                        <a:pt x="333" y="86"/>
                      </a:cubicBezTo>
                      <a:lnTo>
                        <a:pt x="183" y="86"/>
                      </a:lnTo>
                      <a:lnTo>
                        <a:pt x="183" y="16"/>
                      </a:lnTo>
                      <a:cubicBezTo>
                        <a:pt x="183" y="4"/>
                        <a:pt x="176" y="0"/>
                        <a:pt x="167" y="7"/>
                      </a:cubicBezTo>
                      <a:lnTo>
                        <a:pt x="0" y="120"/>
                      </a:lnTo>
                      <a:lnTo>
                        <a:pt x="167" y="233"/>
                      </a:lnTo>
                      <a:cubicBezTo>
                        <a:pt x="176" y="240"/>
                        <a:pt x="183" y="236"/>
                        <a:pt x="183" y="22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30" name="Freeform 131"/>
                <p:cNvSpPr>
                  <a:spLocks/>
                </p:cNvSpPr>
                <p:nvPr/>
              </p:nvSpPr>
              <p:spPr bwMode="auto">
                <a:xfrm>
                  <a:off x="2313930" y="2621671"/>
                  <a:ext cx="179369" cy="115310"/>
                </a:xfrm>
                <a:custGeom>
                  <a:avLst/>
                  <a:gdLst>
                    <a:gd name="T0" fmla="*/ 183 w 366"/>
                    <a:gd name="T1" fmla="*/ 15 h 239"/>
                    <a:gd name="T2" fmla="*/ 183 w 366"/>
                    <a:gd name="T3" fmla="*/ 86 h 239"/>
                    <a:gd name="T4" fmla="*/ 33 w 366"/>
                    <a:gd name="T5" fmla="*/ 86 h 239"/>
                    <a:gd name="T6" fmla="*/ 0 w 366"/>
                    <a:gd name="T7" fmla="*/ 120 h 239"/>
                    <a:gd name="T8" fmla="*/ 33 w 366"/>
                    <a:gd name="T9" fmla="*/ 153 h 239"/>
                    <a:gd name="T10" fmla="*/ 183 w 366"/>
                    <a:gd name="T11" fmla="*/ 153 h 239"/>
                    <a:gd name="T12" fmla="*/ 183 w 366"/>
                    <a:gd name="T13" fmla="*/ 224 h 239"/>
                    <a:gd name="T14" fmla="*/ 200 w 366"/>
                    <a:gd name="T15" fmla="*/ 232 h 239"/>
                    <a:gd name="T16" fmla="*/ 366 w 366"/>
                    <a:gd name="T17" fmla="*/ 120 h 239"/>
                    <a:gd name="T18" fmla="*/ 200 w 366"/>
                    <a:gd name="T19" fmla="*/ 6 h 239"/>
                    <a:gd name="T20" fmla="*/ 183 w 366"/>
                    <a:gd name="T21" fmla="*/ 1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183" y="15"/>
                      </a:moveTo>
                      <a:lnTo>
                        <a:pt x="183" y="86"/>
                      </a:lnTo>
                      <a:lnTo>
                        <a:pt x="33" y="86"/>
                      </a:lnTo>
                      <a:cubicBezTo>
                        <a:pt x="15" y="86"/>
                        <a:pt x="0" y="101"/>
                        <a:pt x="0" y="120"/>
                      </a:cubicBezTo>
                      <a:cubicBezTo>
                        <a:pt x="0" y="138"/>
                        <a:pt x="15" y="153"/>
                        <a:pt x="33" y="153"/>
                      </a:cubicBezTo>
                      <a:lnTo>
                        <a:pt x="183" y="153"/>
                      </a:lnTo>
                      <a:lnTo>
                        <a:pt x="183" y="224"/>
                      </a:lnTo>
                      <a:cubicBezTo>
                        <a:pt x="183" y="235"/>
                        <a:pt x="191" y="239"/>
                        <a:pt x="200" y="232"/>
                      </a:cubicBezTo>
                      <a:lnTo>
                        <a:pt x="366" y="120"/>
                      </a:lnTo>
                      <a:lnTo>
                        <a:pt x="200" y="6"/>
                      </a:lnTo>
                      <a:cubicBezTo>
                        <a:pt x="191" y="0"/>
                        <a:pt x="183" y="4"/>
                        <a:pt x="183" y="1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
            <p:nvSpPr>
              <p:cNvPr id="32" name="Oval 31"/>
              <p:cNvSpPr>
                <a:spLocks noChangeAspect="1"/>
              </p:cNvSpPr>
              <p:nvPr/>
            </p:nvSpPr>
            <p:spPr>
              <a:xfrm>
                <a:off x="4506545" y="4186797"/>
                <a:ext cx="137160" cy="137160"/>
              </a:xfrm>
              <a:prstGeom prst="ellipse">
                <a:avLst/>
              </a:prstGeom>
              <a:solidFill>
                <a:schemeClr val="accent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sp>
          <p:nvSpPr>
            <p:cNvPr id="35" name="TextBox 34"/>
            <p:cNvSpPr txBox="1"/>
            <p:nvPr/>
          </p:nvSpPr>
          <p:spPr>
            <a:xfrm>
              <a:off x="691631" y="3174658"/>
              <a:ext cx="2658526" cy="461665"/>
            </a:xfrm>
            <a:prstGeom prst="rect">
              <a:avLst/>
            </a:prstGeom>
            <a:noFill/>
          </p:spPr>
          <p:txBody>
            <a:bodyPr wrap="square" rtlCol="0">
              <a:spAutoFit/>
            </a:bodyPr>
            <a:lstStyle/>
            <a:p>
              <a:pPr algn="ctr"/>
              <a:r>
                <a:rPr lang="en-US" sz="1200" b="1" dirty="0" smtClean="0">
                  <a:solidFill>
                    <a:srgbClr val="214794"/>
                  </a:solidFill>
                </a:rPr>
                <a:t>Consolidate number of data plane and control plane protocols</a:t>
              </a:r>
              <a:endParaRPr lang="en-US" sz="1200" b="1" dirty="0">
                <a:solidFill>
                  <a:srgbClr val="214794"/>
                </a:solidFill>
              </a:endParaRPr>
            </a:p>
          </p:txBody>
        </p:sp>
      </p:grpSp>
      <p:grpSp>
        <p:nvGrpSpPr>
          <p:cNvPr id="34" name="Group 33"/>
          <p:cNvGrpSpPr/>
          <p:nvPr/>
        </p:nvGrpSpPr>
        <p:grpSpPr>
          <a:xfrm>
            <a:off x="3448840" y="1368809"/>
            <a:ext cx="2235376" cy="2508695"/>
            <a:chOff x="3454312" y="1315469"/>
            <a:chExt cx="2235376" cy="2508695"/>
          </a:xfrm>
        </p:grpSpPr>
        <p:grpSp>
          <p:nvGrpSpPr>
            <p:cNvPr id="25" name="Group 24"/>
            <p:cNvGrpSpPr/>
            <p:nvPr/>
          </p:nvGrpSpPr>
          <p:grpSpPr>
            <a:xfrm>
              <a:off x="3920262" y="1315469"/>
              <a:ext cx="1303476" cy="1766580"/>
              <a:chOff x="5822106" y="2235978"/>
              <a:chExt cx="1543395" cy="2091738"/>
            </a:xfrm>
          </p:grpSpPr>
          <p:sp>
            <p:nvSpPr>
              <p:cNvPr id="17" name="Rectangle 16"/>
              <p:cNvSpPr/>
              <p:nvPr/>
            </p:nvSpPr>
            <p:spPr>
              <a:xfrm>
                <a:off x="5822106" y="3898813"/>
                <a:ext cx="1543395" cy="327984"/>
              </a:xfrm>
              <a:prstGeom prst="rect">
                <a:avLst/>
              </a:prstGeom>
            </p:spPr>
            <p:txBody>
              <a:bodyPr wrap="square">
                <a:spAutoFit/>
              </a:bodyPr>
              <a:lstStyle/>
              <a:p>
                <a:pPr algn="ctr"/>
                <a:r>
                  <a:rPr lang="en-US" sz="1200" b="1" dirty="0" smtClean="0">
                    <a:solidFill>
                      <a:schemeClr val="accent4">
                        <a:lumMod val="75000"/>
                      </a:schemeClr>
                    </a:solidFill>
                  </a:rPr>
                  <a:t>AUTOMATE</a:t>
                </a:r>
                <a:endParaRPr lang="en-US" sz="1200" b="1" dirty="0">
                  <a:solidFill>
                    <a:schemeClr val="accent4">
                      <a:lumMod val="75000"/>
                    </a:schemeClr>
                  </a:solidFill>
                </a:endParaRPr>
              </a:p>
            </p:txBody>
          </p:sp>
          <p:sp>
            <p:nvSpPr>
              <p:cNvPr id="18" name="Oval 17"/>
              <p:cNvSpPr/>
              <p:nvPr/>
            </p:nvSpPr>
            <p:spPr>
              <a:xfrm>
                <a:off x="5822106" y="2235978"/>
                <a:ext cx="1543394" cy="1543394"/>
              </a:xfrm>
              <a:prstGeom prst="ellipse">
                <a:avLst/>
              </a:prstGeom>
              <a:solidFill>
                <a:schemeClr val="accent4">
                  <a:lumMod val="75000"/>
                </a:schemeClr>
              </a:solidFill>
              <a:ln w="12700" cmpd="sng">
                <a:noFill/>
              </a:ln>
              <a:effectLst>
                <a:outerShdw blurRad="50800" dist="508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26" name="Group 25"/>
              <p:cNvGrpSpPr/>
              <p:nvPr/>
            </p:nvGrpSpPr>
            <p:grpSpPr>
              <a:xfrm>
                <a:off x="6216139" y="2627285"/>
                <a:ext cx="755329" cy="758910"/>
                <a:chOff x="7944249" y="2161936"/>
                <a:chExt cx="435821" cy="437887"/>
              </a:xfrm>
              <a:solidFill>
                <a:schemeClr val="bg1"/>
              </a:solidFill>
            </p:grpSpPr>
            <p:sp>
              <p:nvSpPr>
                <p:cNvPr id="27" name="Freeform 100"/>
                <p:cNvSpPr>
                  <a:spLocks/>
                </p:cNvSpPr>
                <p:nvPr/>
              </p:nvSpPr>
              <p:spPr bwMode="auto">
                <a:xfrm>
                  <a:off x="7944249" y="2161936"/>
                  <a:ext cx="406904" cy="276777"/>
                </a:xfrm>
                <a:custGeom>
                  <a:avLst/>
                  <a:gdLst>
                    <a:gd name="T0" fmla="*/ 87 w 776"/>
                    <a:gd name="T1" fmla="*/ 491 h 530"/>
                    <a:gd name="T2" fmla="*/ 180 w 776"/>
                    <a:gd name="T3" fmla="*/ 200 h 530"/>
                    <a:gd name="T4" fmla="*/ 587 w 776"/>
                    <a:gd name="T5" fmla="*/ 150 h 530"/>
                    <a:gd name="T6" fmla="*/ 610 w 776"/>
                    <a:gd name="T7" fmla="*/ 241 h 530"/>
                    <a:gd name="T8" fmla="*/ 740 w 776"/>
                    <a:gd name="T9" fmla="*/ 241 h 530"/>
                    <a:gd name="T10" fmla="*/ 740 w 776"/>
                    <a:gd name="T11" fmla="*/ 112 h 530"/>
                    <a:gd name="T12" fmla="*/ 629 w 776"/>
                    <a:gd name="T13" fmla="*/ 98 h 530"/>
                    <a:gd name="T14" fmla="*/ 133 w 776"/>
                    <a:gd name="T15" fmla="*/ 153 h 530"/>
                    <a:gd name="T16" fmla="*/ 21 w 776"/>
                    <a:gd name="T17" fmla="*/ 503 h 530"/>
                    <a:gd name="T18" fmla="*/ 54 w 776"/>
                    <a:gd name="T19" fmla="*/ 530 h 530"/>
                    <a:gd name="T20" fmla="*/ 60 w 776"/>
                    <a:gd name="T21" fmla="*/ 530 h 530"/>
                    <a:gd name="T22" fmla="*/ 87 w 776"/>
                    <a:gd name="T23" fmla="*/ 49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530">
                      <a:moveTo>
                        <a:pt x="87" y="491"/>
                      </a:moveTo>
                      <a:cubicBezTo>
                        <a:pt x="69" y="385"/>
                        <a:pt x="104" y="276"/>
                        <a:pt x="180" y="200"/>
                      </a:cubicBezTo>
                      <a:cubicBezTo>
                        <a:pt x="290" y="90"/>
                        <a:pt x="459" y="73"/>
                        <a:pt x="587" y="150"/>
                      </a:cubicBezTo>
                      <a:cubicBezTo>
                        <a:pt x="578" y="182"/>
                        <a:pt x="586" y="217"/>
                        <a:pt x="610" y="241"/>
                      </a:cubicBezTo>
                      <a:cubicBezTo>
                        <a:pt x="646" y="277"/>
                        <a:pt x="704" y="277"/>
                        <a:pt x="740" y="241"/>
                      </a:cubicBezTo>
                      <a:cubicBezTo>
                        <a:pt x="776" y="205"/>
                        <a:pt x="776" y="147"/>
                        <a:pt x="740" y="112"/>
                      </a:cubicBezTo>
                      <a:cubicBezTo>
                        <a:pt x="710" y="81"/>
                        <a:pt x="664" y="77"/>
                        <a:pt x="629" y="98"/>
                      </a:cubicBezTo>
                      <a:cubicBezTo>
                        <a:pt x="474" y="0"/>
                        <a:pt x="267" y="18"/>
                        <a:pt x="133" y="153"/>
                      </a:cubicBezTo>
                      <a:cubicBezTo>
                        <a:pt x="41" y="244"/>
                        <a:pt x="0" y="375"/>
                        <a:pt x="21" y="503"/>
                      </a:cubicBezTo>
                      <a:cubicBezTo>
                        <a:pt x="24" y="519"/>
                        <a:pt x="38" y="530"/>
                        <a:pt x="54" y="530"/>
                      </a:cubicBezTo>
                      <a:cubicBezTo>
                        <a:pt x="56" y="530"/>
                        <a:pt x="58" y="530"/>
                        <a:pt x="60" y="530"/>
                      </a:cubicBezTo>
                      <a:cubicBezTo>
                        <a:pt x="78" y="527"/>
                        <a:pt x="90" y="510"/>
                        <a:pt x="87" y="49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28" name="Freeform 101"/>
                <p:cNvSpPr>
                  <a:spLocks/>
                </p:cNvSpPr>
                <p:nvPr/>
              </p:nvSpPr>
              <p:spPr bwMode="auto">
                <a:xfrm>
                  <a:off x="7973166" y="2339570"/>
                  <a:ext cx="406904" cy="260253"/>
                </a:xfrm>
                <a:custGeom>
                  <a:avLst/>
                  <a:gdLst>
                    <a:gd name="T0" fmla="*/ 754 w 776"/>
                    <a:gd name="T1" fmla="*/ 31 h 497"/>
                    <a:gd name="T2" fmla="*/ 716 w 776"/>
                    <a:gd name="T3" fmla="*/ 3 h 497"/>
                    <a:gd name="T4" fmla="*/ 688 w 776"/>
                    <a:gd name="T5" fmla="*/ 42 h 497"/>
                    <a:gd name="T6" fmla="*/ 595 w 776"/>
                    <a:gd name="T7" fmla="*/ 333 h 497"/>
                    <a:gd name="T8" fmla="*/ 188 w 776"/>
                    <a:gd name="T9" fmla="*/ 383 h 497"/>
                    <a:gd name="T10" fmla="*/ 165 w 776"/>
                    <a:gd name="T11" fmla="*/ 292 h 497"/>
                    <a:gd name="T12" fmla="*/ 36 w 776"/>
                    <a:gd name="T13" fmla="*/ 292 h 497"/>
                    <a:gd name="T14" fmla="*/ 36 w 776"/>
                    <a:gd name="T15" fmla="*/ 422 h 497"/>
                    <a:gd name="T16" fmla="*/ 147 w 776"/>
                    <a:gd name="T17" fmla="*/ 436 h 497"/>
                    <a:gd name="T18" fmla="*/ 360 w 776"/>
                    <a:gd name="T19" fmla="*/ 497 h 497"/>
                    <a:gd name="T20" fmla="*/ 643 w 776"/>
                    <a:gd name="T21" fmla="*/ 380 h 497"/>
                    <a:gd name="T22" fmla="*/ 754 w 776"/>
                    <a:gd name="T23" fmla="*/ 3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497">
                      <a:moveTo>
                        <a:pt x="754" y="31"/>
                      </a:moveTo>
                      <a:cubicBezTo>
                        <a:pt x="751" y="13"/>
                        <a:pt x="734" y="0"/>
                        <a:pt x="716" y="3"/>
                      </a:cubicBezTo>
                      <a:cubicBezTo>
                        <a:pt x="698" y="7"/>
                        <a:pt x="685" y="24"/>
                        <a:pt x="688" y="42"/>
                      </a:cubicBezTo>
                      <a:cubicBezTo>
                        <a:pt x="706" y="148"/>
                        <a:pt x="672" y="257"/>
                        <a:pt x="595" y="333"/>
                      </a:cubicBezTo>
                      <a:cubicBezTo>
                        <a:pt x="485" y="444"/>
                        <a:pt x="316" y="460"/>
                        <a:pt x="188" y="383"/>
                      </a:cubicBezTo>
                      <a:cubicBezTo>
                        <a:pt x="197" y="352"/>
                        <a:pt x="190" y="317"/>
                        <a:pt x="165" y="292"/>
                      </a:cubicBezTo>
                      <a:cubicBezTo>
                        <a:pt x="129" y="256"/>
                        <a:pt x="71" y="256"/>
                        <a:pt x="36" y="292"/>
                      </a:cubicBezTo>
                      <a:cubicBezTo>
                        <a:pt x="0" y="328"/>
                        <a:pt x="0" y="386"/>
                        <a:pt x="36" y="422"/>
                      </a:cubicBezTo>
                      <a:cubicBezTo>
                        <a:pt x="66" y="452"/>
                        <a:pt x="111" y="456"/>
                        <a:pt x="147" y="436"/>
                      </a:cubicBezTo>
                      <a:cubicBezTo>
                        <a:pt x="211" y="477"/>
                        <a:pt x="285" y="497"/>
                        <a:pt x="360" y="497"/>
                      </a:cubicBezTo>
                      <a:cubicBezTo>
                        <a:pt x="462" y="497"/>
                        <a:pt x="565" y="458"/>
                        <a:pt x="643" y="380"/>
                      </a:cubicBezTo>
                      <a:cubicBezTo>
                        <a:pt x="734" y="289"/>
                        <a:pt x="776" y="158"/>
                        <a:pt x="754" y="3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
            <p:nvSpPr>
              <p:cNvPr id="33" name="Oval 32"/>
              <p:cNvSpPr>
                <a:spLocks noChangeAspect="1"/>
              </p:cNvSpPr>
              <p:nvPr/>
            </p:nvSpPr>
            <p:spPr>
              <a:xfrm>
                <a:off x="6525223" y="4190556"/>
                <a:ext cx="137160" cy="137160"/>
              </a:xfrm>
              <a:prstGeom prst="ellipse">
                <a:avLst/>
              </a:prstGeom>
              <a:solidFill>
                <a:schemeClr val="accent4">
                  <a:lumMod val="75000"/>
                </a:schemeClr>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sp>
          <p:nvSpPr>
            <p:cNvPr id="36" name="TextBox 35"/>
            <p:cNvSpPr txBox="1"/>
            <p:nvPr/>
          </p:nvSpPr>
          <p:spPr>
            <a:xfrm>
              <a:off x="3454312" y="3177833"/>
              <a:ext cx="2235376" cy="646331"/>
            </a:xfrm>
            <a:prstGeom prst="rect">
              <a:avLst/>
            </a:prstGeom>
            <a:noFill/>
          </p:spPr>
          <p:txBody>
            <a:bodyPr wrap="square" rtlCol="0">
              <a:spAutoFit/>
            </a:bodyPr>
            <a:lstStyle/>
            <a:p>
              <a:pPr algn="ctr"/>
              <a:r>
                <a:rPr lang="en-US" sz="1200" b="1" dirty="0" smtClean="0">
                  <a:solidFill>
                    <a:schemeClr val="accent4">
                      <a:lumMod val="75000"/>
                    </a:schemeClr>
                  </a:solidFill>
                </a:rPr>
                <a:t>Move network </a:t>
              </a:r>
              <a:r>
                <a:rPr lang="en-US" sz="1200" b="1" dirty="0">
                  <a:solidFill>
                    <a:schemeClr val="accent4">
                      <a:lumMod val="75000"/>
                    </a:schemeClr>
                  </a:solidFill>
                </a:rPr>
                <a:t>operations</a:t>
              </a:r>
            </a:p>
            <a:p>
              <a:pPr algn="ctr"/>
              <a:r>
                <a:rPr lang="en-US" sz="1200" b="1" dirty="0" smtClean="0">
                  <a:solidFill>
                    <a:schemeClr val="accent4">
                      <a:lumMod val="75000"/>
                    </a:schemeClr>
                  </a:solidFill>
                </a:rPr>
                <a:t>from reactive to </a:t>
              </a:r>
            </a:p>
            <a:p>
              <a:pPr algn="ctr"/>
              <a:r>
                <a:rPr lang="en-US" sz="1200" b="1" dirty="0" smtClean="0">
                  <a:solidFill>
                    <a:schemeClr val="accent4">
                      <a:lumMod val="75000"/>
                    </a:schemeClr>
                  </a:solidFill>
                </a:rPr>
                <a:t>proactive</a:t>
              </a:r>
              <a:endParaRPr lang="en-US" sz="1200" b="1" dirty="0">
                <a:solidFill>
                  <a:schemeClr val="accent4">
                    <a:lumMod val="75000"/>
                  </a:schemeClr>
                </a:solidFill>
              </a:endParaRPr>
            </a:p>
          </p:txBody>
        </p:sp>
      </p:grpSp>
      <p:grpSp>
        <p:nvGrpSpPr>
          <p:cNvPr id="13" name="Group 12"/>
          <p:cNvGrpSpPr/>
          <p:nvPr/>
        </p:nvGrpSpPr>
        <p:grpSpPr>
          <a:xfrm>
            <a:off x="2854072" y="4160322"/>
            <a:ext cx="3424912" cy="307777"/>
            <a:chOff x="2038144" y="4156156"/>
            <a:chExt cx="3424912" cy="307777"/>
          </a:xfrm>
        </p:grpSpPr>
        <p:sp>
          <p:nvSpPr>
            <p:cNvPr id="6" name="TextBox 5"/>
            <p:cNvSpPr txBox="1"/>
            <p:nvPr/>
          </p:nvSpPr>
          <p:spPr>
            <a:xfrm>
              <a:off x="2038144" y="4156156"/>
              <a:ext cx="1029449" cy="307777"/>
            </a:xfrm>
            <a:prstGeom prst="rect">
              <a:avLst/>
            </a:prstGeom>
            <a:noFill/>
          </p:spPr>
          <p:txBody>
            <a:bodyPr wrap="none" rtlCol="0">
              <a:spAutoFit/>
            </a:bodyPr>
            <a:lstStyle/>
            <a:p>
              <a:r>
                <a:rPr lang="en-US" sz="1400" b="1" dirty="0" smtClean="0">
                  <a:solidFill>
                    <a:srgbClr val="57B74E"/>
                  </a:solidFill>
                </a:rPr>
                <a:t>Efficiency</a:t>
              </a:r>
              <a:endParaRPr lang="en-US" b="1" dirty="0">
                <a:solidFill>
                  <a:srgbClr val="57B74E"/>
                </a:solidFill>
              </a:endParaRPr>
            </a:p>
          </p:txBody>
        </p:sp>
        <p:sp>
          <p:nvSpPr>
            <p:cNvPr id="37" name="TextBox 36"/>
            <p:cNvSpPr txBox="1"/>
            <p:nvPr/>
          </p:nvSpPr>
          <p:spPr>
            <a:xfrm>
              <a:off x="3437950" y="4156156"/>
              <a:ext cx="731290" cy="307777"/>
            </a:xfrm>
            <a:prstGeom prst="rect">
              <a:avLst/>
            </a:prstGeom>
            <a:noFill/>
          </p:spPr>
          <p:txBody>
            <a:bodyPr wrap="none" rtlCol="0">
              <a:spAutoFit/>
            </a:bodyPr>
            <a:lstStyle/>
            <a:p>
              <a:r>
                <a:rPr lang="en-US" sz="1400" b="1" dirty="0" smtClean="0">
                  <a:solidFill>
                    <a:srgbClr val="57B74E"/>
                  </a:solidFill>
                </a:rPr>
                <a:t>Agility</a:t>
              </a:r>
              <a:endParaRPr lang="en-US" b="1" dirty="0">
                <a:solidFill>
                  <a:srgbClr val="57B74E"/>
                </a:solidFill>
              </a:endParaRPr>
            </a:p>
          </p:txBody>
        </p:sp>
        <p:sp>
          <p:nvSpPr>
            <p:cNvPr id="38" name="TextBox 37"/>
            <p:cNvSpPr txBox="1"/>
            <p:nvPr/>
          </p:nvSpPr>
          <p:spPr>
            <a:xfrm>
              <a:off x="4375899" y="4156156"/>
              <a:ext cx="1087157" cy="307777"/>
            </a:xfrm>
            <a:prstGeom prst="rect">
              <a:avLst/>
            </a:prstGeom>
            <a:noFill/>
          </p:spPr>
          <p:txBody>
            <a:bodyPr wrap="none" rtlCol="0">
              <a:spAutoFit/>
            </a:bodyPr>
            <a:lstStyle/>
            <a:p>
              <a:r>
                <a:rPr lang="en-US" sz="1400" b="1" dirty="0" smtClean="0">
                  <a:solidFill>
                    <a:srgbClr val="57B74E"/>
                  </a:solidFill>
                </a:rPr>
                <a:t>Innovation</a:t>
              </a:r>
              <a:endParaRPr lang="en-US" b="1" dirty="0">
                <a:solidFill>
                  <a:srgbClr val="57B74E"/>
                </a:solidFill>
              </a:endParaRPr>
            </a:p>
          </p:txBody>
        </p:sp>
        <p:cxnSp>
          <p:nvCxnSpPr>
            <p:cNvPr id="9" name="Straight Connector 8"/>
            <p:cNvCxnSpPr/>
            <p:nvPr/>
          </p:nvCxnSpPr>
          <p:spPr>
            <a:xfrm>
              <a:off x="3248025" y="4156156"/>
              <a:ext cx="0" cy="307777"/>
            </a:xfrm>
            <a:prstGeom prst="line">
              <a:avLst/>
            </a:prstGeom>
            <a:ln w="603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272569" y="4156156"/>
              <a:ext cx="0" cy="307777"/>
            </a:xfrm>
            <a:prstGeom prst="line">
              <a:avLst/>
            </a:prstGeom>
            <a:ln w="6032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62709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62011" y="1577845"/>
            <a:ext cx="3651699" cy="2743846"/>
          </a:xfrm>
          <a:prstGeom prst="rect">
            <a:avLst/>
          </a:prstGeom>
          <a:effectLst>
            <a:outerShdw blurRad="50800" dist="50800" dir="5400000" algn="ctr" rotWithShape="0">
              <a:srgbClr val="000000">
                <a:alpha val="35000"/>
              </a:srgbClr>
            </a:outerShdw>
          </a:effectLst>
        </p:spPr>
      </p:pic>
      <p:sp>
        <p:nvSpPr>
          <p:cNvPr id="3" name="Title 2"/>
          <p:cNvSpPr>
            <a:spLocks noGrp="1"/>
          </p:cNvSpPr>
          <p:nvPr>
            <p:ph type="title"/>
          </p:nvPr>
        </p:nvSpPr>
        <p:spPr>
          <a:xfrm>
            <a:off x="333427" y="280055"/>
            <a:ext cx="8345488" cy="731837"/>
          </a:xfrm>
        </p:spPr>
        <p:txBody>
          <a:bodyPr/>
          <a:lstStyle/>
          <a:p>
            <a:r>
              <a:rPr lang="en-US" dirty="0" smtClean="0"/>
              <a:t>Historical Approach - Silos</a:t>
            </a:r>
            <a:endParaRPr lang="en-US" dirty="0"/>
          </a:p>
        </p:txBody>
      </p:sp>
      <p:pic>
        <p:nvPicPr>
          <p:cNvPr id="5" name="Picture 4"/>
          <p:cNvPicPr>
            <a:picLocks noChangeAspect="1"/>
          </p:cNvPicPr>
          <p:nvPr/>
        </p:nvPicPr>
        <p:blipFill>
          <a:blip r:embed="rId3">
            <a:alphaModFix amt="35000"/>
          </a:blip>
          <a:stretch>
            <a:fillRect/>
          </a:stretch>
        </p:blipFill>
        <p:spPr>
          <a:xfrm>
            <a:off x="5010497" y="1577845"/>
            <a:ext cx="3668418" cy="2743846"/>
          </a:xfrm>
          <a:prstGeom prst="rect">
            <a:avLst/>
          </a:prstGeom>
        </p:spPr>
      </p:pic>
      <p:sp>
        <p:nvSpPr>
          <p:cNvPr id="10" name="TextBox 9"/>
          <p:cNvSpPr txBox="1"/>
          <p:nvPr/>
        </p:nvSpPr>
        <p:spPr>
          <a:xfrm>
            <a:off x="1360050" y="2532093"/>
            <a:ext cx="1855619" cy="830997"/>
          </a:xfrm>
          <a:prstGeom prst="rect">
            <a:avLst/>
          </a:prstGeom>
          <a:solidFill>
            <a:schemeClr val="bg1"/>
          </a:solidFill>
          <a:ln w="60325" cmpd="thinThick">
            <a:solidFill>
              <a:srgbClr val="4D4D4D"/>
            </a:solidFill>
          </a:ln>
        </p:spPr>
        <p:txBody>
          <a:bodyPr wrap="square" rtlCol="0">
            <a:spAutoFit/>
          </a:bodyPr>
          <a:lstStyle/>
          <a:p>
            <a:pPr marL="171450" indent="-171450">
              <a:buFont typeface="Arial"/>
              <a:buChar char="•"/>
            </a:pPr>
            <a:r>
              <a:rPr lang="en-US" sz="1200" dirty="0" smtClean="0"/>
              <a:t>Datacenter Switching</a:t>
            </a:r>
          </a:p>
          <a:p>
            <a:pPr marL="171450" indent="-171450">
              <a:buFont typeface="Arial"/>
              <a:buChar char="•"/>
            </a:pPr>
            <a:r>
              <a:rPr lang="en-US" sz="1200" dirty="0" smtClean="0"/>
              <a:t>Layer 2</a:t>
            </a:r>
            <a:endParaRPr lang="en-US" sz="1200" dirty="0"/>
          </a:p>
          <a:p>
            <a:pPr marL="171450" indent="-171450">
              <a:buFont typeface="Arial"/>
              <a:buChar char="•"/>
            </a:pPr>
            <a:r>
              <a:rPr lang="en-US" sz="1200" dirty="0" smtClean="0"/>
              <a:t>Ethernet</a:t>
            </a:r>
          </a:p>
          <a:p>
            <a:pPr marL="171450" indent="-171450">
              <a:buFont typeface="Arial"/>
              <a:buChar char="•"/>
            </a:pPr>
            <a:r>
              <a:rPr lang="en-US" sz="1200" dirty="0" smtClean="0"/>
              <a:t>Not NEBs</a:t>
            </a:r>
          </a:p>
        </p:txBody>
      </p:sp>
      <p:sp>
        <p:nvSpPr>
          <p:cNvPr id="11" name="TextBox 10"/>
          <p:cNvSpPr txBox="1"/>
          <p:nvPr/>
        </p:nvSpPr>
        <p:spPr>
          <a:xfrm>
            <a:off x="5756596" y="2532092"/>
            <a:ext cx="2176219" cy="830997"/>
          </a:xfrm>
          <a:prstGeom prst="rect">
            <a:avLst/>
          </a:prstGeom>
          <a:solidFill>
            <a:schemeClr val="bg1"/>
          </a:solidFill>
          <a:ln w="60325" cmpd="thinThick">
            <a:solidFill>
              <a:srgbClr val="4D4D4D"/>
            </a:solidFill>
          </a:ln>
        </p:spPr>
        <p:txBody>
          <a:bodyPr wrap="square" rtlCol="0">
            <a:spAutoFit/>
          </a:bodyPr>
          <a:lstStyle>
            <a:defPPr>
              <a:defRPr lang="en-US"/>
            </a:defPPr>
            <a:lvl1pPr marL="171450" indent="-171450">
              <a:buFont typeface="Arial"/>
              <a:buChar char="•"/>
              <a:defRPr sz="1200"/>
            </a:lvl1pPr>
          </a:lstStyle>
          <a:p>
            <a:r>
              <a:rPr lang="en-US" dirty="0"/>
              <a:t>Service Provider Routing</a:t>
            </a:r>
          </a:p>
          <a:p>
            <a:r>
              <a:rPr lang="en-US" dirty="0"/>
              <a:t>Layer 3 &amp; MPLS</a:t>
            </a:r>
          </a:p>
          <a:p>
            <a:r>
              <a:rPr lang="en-US" dirty="0"/>
              <a:t>Ethernet, TDM, others..</a:t>
            </a:r>
          </a:p>
          <a:p>
            <a:r>
              <a:rPr lang="en-US" dirty="0"/>
              <a:t>NEBs</a:t>
            </a:r>
          </a:p>
        </p:txBody>
      </p:sp>
      <p:sp>
        <p:nvSpPr>
          <p:cNvPr id="14" name="TextBox 13"/>
          <p:cNvSpPr txBox="1"/>
          <p:nvPr/>
        </p:nvSpPr>
        <p:spPr>
          <a:xfrm>
            <a:off x="5470738" y="1133725"/>
            <a:ext cx="2585943" cy="307777"/>
          </a:xfrm>
          <a:prstGeom prst="rect">
            <a:avLst/>
          </a:prstGeom>
          <a:noFill/>
        </p:spPr>
        <p:txBody>
          <a:bodyPr wrap="square" rtlCol="0">
            <a:spAutoFit/>
          </a:bodyPr>
          <a:lstStyle/>
          <a:p>
            <a:pPr algn="ctr"/>
            <a:r>
              <a:rPr lang="en-US" sz="1400" b="1" dirty="0" smtClean="0"/>
              <a:t>WAN &amp; Central Office</a:t>
            </a:r>
            <a:endParaRPr lang="en-US" sz="1400" b="1" dirty="0"/>
          </a:p>
        </p:txBody>
      </p:sp>
      <p:sp>
        <p:nvSpPr>
          <p:cNvPr id="15" name="TextBox 14"/>
          <p:cNvSpPr txBox="1"/>
          <p:nvPr/>
        </p:nvSpPr>
        <p:spPr>
          <a:xfrm>
            <a:off x="937748" y="1133725"/>
            <a:ext cx="2700224" cy="307777"/>
          </a:xfrm>
          <a:prstGeom prst="rect">
            <a:avLst/>
          </a:prstGeom>
          <a:noFill/>
        </p:spPr>
        <p:txBody>
          <a:bodyPr wrap="square" rtlCol="0">
            <a:spAutoFit/>
          </a:bodyPr>
          <a:lstStyle/>
          <a:p>
            <a:pPr algn="ctr"/>
            <a:r>
              <a:rPr lang="en-US" sz="1400" b="1" dirty="0" smtClean="0"/>
              <a:t>LAN &amp; Datacenter</a:t>
            </a:r>
            <a:endParaRPr lang="en-US" sz="1400" b="1" dirty="0"/>
          </a:p>
        </p:txBody>
      </p:sp>
      <p:grpSp>
        <p:nvGrpSpPr>
          <p:cNvPr id="7" name="Group 6"/>
          <p:cNvGrpSpPr/>
          <p:nvPr/>
        </p:nvGrpSpPr>
        <p:grpSpPr>
          <a:xfrm>
            <a:off x="4351303" y="1457367"/>
            <a:ext cx="414245" cy="2982340"/>
            <a:chOff x="4679410" y="1309247"/>
            <a:chExt cx="414245" cy="2982340"/>
          </a:xfrm>
        </p:grpSpPr>
        <p:grpSp>
          <p:nvGrpSpPr>
            <p:cNvPr id="18" name="Group 17"/>
            <p:cNvGrpSpPr/>
            <p:nvPr/>
          </p:nvGrpSpPr>
          <p:grpSpPr>
            <a:xfrm>
              <a:off x="4690669" y="1309247"/>
              <a:ext cx="402986" cy="346652"/>
              <a:chOff x="3869878" y="1542063"/>
              <a:chExt cx="2403921" cy="2067873"/>
            </a:xfrm>
            <a:solidFill>
              <a:schemeClr val="tx1"/>
            </a:solidFill>
          </p:grpSpPr>
          <p:sp>
            <p:nvSpPr>
              <p:cNvPr id="19" name="Rounded Rectangle 18"/>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0" name="Rounded Rectangle 19"/>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1" name="Rounded Rectangle 20"/>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2" name="Rounded Rectangle 21"/>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3" name="Rounded Rectangle 22"/>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4" name="Rounded Rectangle 23"/>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5" name="Rounded Rectangle 24"/>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6" name="Rounded Rectangle 25"/>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7" name="Rounded Rectangle 26"/>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8" name="Rounded Rectangle 27"/>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9" name="Rounded Rectangle 28"/>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0" name="Rounded Rectangle 29"/>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31" name="Group 30"/>
            <p:cNvGrpSpPr/>
            <p:nvPr/>
          </p:nvGrpSpPr>
          <p:grpSpPr>
            <a:xfrm>
              <a:off x="4685842" y="1685774"/>
              <a:ext cx="402986" cy="346652"/>
              <a:chOff x="3869878" y="1542063"/>
              <a:chExt cx="2403921" cy="2067873"/>
            </a:xfrm>
            <a:solidFill>
              <a:schemeClr val="tx1"/>
            </a:solidFill>
          </p:grpSpPr>
          <p:sp>
            <p:nvSpPr>
              <p:cNvPr id="32" name="Rounded Rectangle 31"/>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3" name="Rounded Rectangle 32"/>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4" name="Rounded Rectangle 33"/>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5" name="Rounded Rectangle 34"/>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6" name="Rounded Rectangle 35"/>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7" name="Rounded Rectangle 36"/>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8" name="Rounded Rectangle 37"/>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9" name="Rounded Rectangle 38"/>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0" name="Rounded Rectangle 39"/>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1" name="Rounded Rectangle 40"/>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2" name="Rounded Rectangle 41"/>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3" name="Rounded Rectangle 42"/>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44" name="Group 43"/>
            <p:cNvGrpSpPr/>
            <p:nvPr/>
          </p:nvGrpSpPr>
          <p:grpSpPr>
            <a:xfrm>
              <a:off x="4684234" y="2062301"/>
              <a:ext cx="402986" cy="346652"/>
              <a:chOff x="3869878" y="1542063"/>
              <a:chExt cx="2403921" cy="2067873"/>
            </a:xfrm>
            <a:solidFill>
              <a:schemeClr val="tx1"/>
            </a:solidFill>
          </p:grpSpPr>
          <p:sp>
            <p:nvSpPr>
              <p:cNvPr id="45" name="Rounded Rectangle 44"/>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6" name="Rounded Rectangle 45"/>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7" name="Rounded Rectangle 46"/>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8" name="Rounded Rectangle 47"/>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49" name="Rounded Rectangle 48"/>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0" name="Rounded Rectangle 49"/>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1" name="Rounded Rectangle 50"/>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2" name="Rounded Rectangle 51"/>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3" name="Rounded Rectangle 52"/>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4" name="Rounded Rectangle 53"/>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5" name="Rounded Rectangle 54"/>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6" name="Rounded Rectangle 55"/>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57" name="Group 56"/>
            <p:cNvGrpSpPr/>
            <p:nvPr/>
          </p:nvGrpSpPr>
          <p:grpSpPr>
            <a:xfrm>
              <a:off x="4687450" y="2438828"/>
              <a:ext cx="402986" cy="346652"/>
              <a:chOff x="3869878" y="1542063"/>
              <a:chExt cx="2403921" cy="2067873"/>
            </a:xfrm>
            <a:solidFill>
              <a:schemeClr val="tx1"/>
            </a:solidFill>
          </p:grpSpPr>
          <p:sp>
            <p:nvSpPr>
              <p:cNvPr id="58" name="Rounded Rectangle 57"/>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59" name="Rounded Rectangle 58"/>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0" name="Rounded Rectangle 59"/>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1" name="Rounded Rectangle 60"/>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2" name="Rounded Rectangle 61"/>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3" name="Rounded Rectangle 62"/>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4" name="Rounded Rectangle 63"/>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5" name="Rounded Rectangle 64"/>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6" name="Rounded Rectangle 65"/>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7" name="Rounded Rectangle 66"/>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8" name="Rounded Rectangle 67"/>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9" name="Rounded Rectangle 68"/>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70" name="Group 69"/>
            <p:cNvGrpSpPr/>
            <p:nvPr/>
          </p:nvGrpSpPr>
          <p:grpSpPr>
            <a:xfrm>
              <a:off x="4689058" y="2815355"/>
              <a:ext cx="402986" cy="346652"/>
              <a:chOff x="3869878" y="1542063"/>
              <a:chExt cx="2403921" cy="2067873"/>
            </a:xfrm>
            <a:solidFill>
              <a:schemeClr val="tx1"/>
            </a:solidFill>
          </p:grpSpPr>
          <p:sp>
            <p:nvSpPr>
              <p:cNvPr id="71" name="Rounded Rectangle 70"/>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2" name="Rounded Rectangle 71"/>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3" name="Rounded Rectangle 72"/>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4" name="Rounded Rectangle 73"/>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5" name="Rounded Rectangle 74"/>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6" name="Rounded Rectangle 75"/>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7" name="Rounded Rectangle 76"/>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8" name="Rounded Rectangle 77"/>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9" name="Rounded Rectangle 78"/>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0" name="Rounded Rectangle 79"/>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1" name="Rounded Rectangle 80"/>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2" name="Rounded Rectangle 81"/>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83" name="Group 82"/>
            <p:cNvGrpSpPr/>
            <p:nvPr/>
          </p:nvGrpSpPr>
          <p:grpSpPr>
            <a:xfrm>
              <a:off x="4679410" y="3191882"/>
              <a:ext cx="402986" cy="346652"/>
              <a:chOff x="3869878" y="1542063"/>
              <a:chExt cx="2403921" cy="2067873"/>
            </a:xfrm>
            <a:solidFill>
              <a:schemeClr val="tx1"/>
            </a:solidFill>
          </p:grpSpPr>
          <p:sp>
            <p:nvSpPr>
              <p:cNvPr id="84" name="Rounded Rectangle 83"/>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5" name="Rounded Rectangle 84"/>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6" name="Rounded Rectangle 85"/>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7" name="Rounded Rectangle 86"/>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8" name="Rounded Rectangle 87"/>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9" name="Rounded Rectangle 88"/>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0" name="Rounded Rectangle 89"/>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1" name="Rounded Rectangle 90"/>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2" name="Rounded Rectangle 91"/>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3" name="Rounded Rectangle 92"/>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4" name="Rounded Rectangle 93"/>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5" name="Rounded Rectangle 94"/>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96" name="Group 95"/>
            <p:cNvGrpSpPr/>
            <p:nvPr/>
          </p:nvGrpSpPr>
          <p:grpSpPr>
            <a:xfrm>
              <a:off x="4681018" y="3568409"/>
              <a:ext cx="402986" cy="346652"/>
              <a:chOff x="3869878" y="1542063"/>
              <a:chExt cx="2403921" cy="2067873"/>
            </a:xfrm>
            <a:solidFill>
              <a:schemeClr val="tx1"/>
            </a:solidFill>
          </p:grpSpPr>
          <p:sp>
            <p:nvSpPr>
              <p:cNvPr id="97" name="Rounded Rectangle 96"/>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8" name="Rounded Rectangle 97"/>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99" name="Rounded Rectangle 98"/>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0" name="Rounded Rectangle 99"/>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1" name="Rounded Rectangle 100"/>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2" name="Rounded Rectangle 101"/>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3" name="Rounded Rectangle 102"/>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4" name="Rounded Rectangle 103"/>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5" name="Rounded Rectangle 104"/>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6" name="Rounded Rectangle 105"/>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7" name="Rounded Rectangle 106"/>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08" name="Rounded Rectangle 107"/>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nvGrpSpPr>
            <p:cNvPr id="109" name="Group 108"/>
            <p:cNvGrpSpPr/>
            <p:nvPr/>
          </p:nvGrpSpPr>
          <p:grpSpPr>
            <a:xfrm>
              <a:off x="4682626" y="3944935"/>
              <a:ext cx="402986" cy="346652"/>
              <a:chOff x="3869878" y="1542063"/>
              <a:chExt cx="2403921" cy="2067873"/>
            </a:xfrm>
            <a:solidFill>
              <a:schemeClr val="tx1"/>
            </a:solidFill>
          </p:grpSpPr>
          <p:sp>
            <p:nvSpPr>
              <p:cNvPr id="110" name="Rounded Rectangle 109"/>
              <p:cNvSpPr/>
              <p:nvPr/>
            </p:nvSpPr>
            <p:spPr>
              <a:xfrm>
                <a:off x="3869878" y="1545917"/>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1" name="Rounded Rectangle 110"/>
              <p:cNvSpPr/>
              <p:nvPr/>
            </p:nvSpPr>
            <p:spPr>
              <a:xfrm>
                <a:off x="4850113" y="1542063"/>
                <a:ext cx="888211"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2" name="Rounded Rectangle 111"/>
              <p:cNvSpPr/>
              <p:nvPr/>
            </p:nvSpPr>
            <p:spPr>
              <a:xfrm>
                <a:off x="4421234" y="2083966"/>
                <a:ext cx="871589"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3" name="Rounded Rectangle 112"/>
              <p:cNvSpPr/>
              <p:nvPr/>
            </p:nvSpPr>
            <p:spPr>
              <a:xfrm>
                <a:off x="3872669" y="2083966"/>
                <a:ext cx="45933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4" name="Rounded Rectangle 113"/>
              <p:cNvSpPr/>
              <p:nvPr/>
            </p:nvSpPr>
            <p:spPr>
              <a:xfrm>
                <a:off x="3875993" y="2619225"/>
                <a:ext cx="884887"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5" name="Rounded Rectangle 114"/>
              <p:cNvSpPr/>
              <p:nvPr/>
            </p:nvSpPr>
            <p:spPr>
              <a:xfrm>
                <a:off x="3872669" y="3171095"/>
                <a:ext cx="4526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6" name="Rounded Rectangle 115"/>
              <p:cNvSpPr/>
              <p:nvPr/>
            </p:nvSpPr>
            <p:spPr>
              <a:xfrm>
                <a:off x="4404610" y="3167769"/>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7" name="Rounded Rectangle 116"/>
              <p:cNvSpPr/>
              <p:nvPr/>
            </p:nvSpPr>
            <p:spPr>
              <a:xfrm>
                <a:off x="4846788" y="2629192"/>
                <a:ext cx="89506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8" name="Rounded Rectangle 117"/>
              <p:cNvSpPr/>
              <p:nvPr/>
            </p:nvSpPr>
            <p:spPr>
              <a:xfrm>
                <a:off x="5389237" y="3161123"/>
                <a:ext cx="8845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9" name="Rounded Rectangle 118"/>
              <p:cNvSpPr/>
              <p:nvPr/>
            </p:nvSpPr>
            <p:spPr>
              <a:xfrm>
                <a:off x="5821440" y="2629192"/>
                <a:ext cx="452358"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20" name="Rounded Rectangle 119"/>
              <p:cNvSpPr/>
              <p:nvPr/>
            </p:nvSpPr>
            <p:spPr>
              <a:xfrm>
                <a:off x="5392562" y="2083965"/>
                <a:ext cx="871262"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21" name="Rounded Rectangle 120"/>
              <p:cNvSpPr/>
              <p:nvPr/>
            </p:nvSpPr>
            <p:spPr>
              <a:xfrm>
                <a:off x="5824765" y="1542063"/>
                <a:ext cx="442384" cy="438841"/>
              </a:xfrm>
              <a:prstGeom prst="roundRect">
                <a:avLst>
                  <a:gd name="adj" fmla="val 22728"/>
                </a:avLst>
              </a:prstGeom>
              <a:grpFill/>
              <a:ln w="6350" cmpd="sng">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grpSp>
    </p:spTree>
    <p:extLst>
      <p:ext uri="{BB962C8B-B14F-4D97-AF65-F5344CB8AC3E}">
        <p14:creationId xmlns:p14="http://schemas.microsoft.com/office/powerpoint/2010/main" val="27266057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370449" y="3941865"/>
            <a:ext cx="4434894" cy="984885"/>
          </a:xfrm>
          <a:prstGeom prst="rect">
            <a:avLst/>
          </a:prstGeom>
          <a:solidFill>
            <a:schemeClr val="bg1"/>
          </a:solidFill>
          <a:ln>
            <a:solidFill>
              <a:srgbClr val="4D4D4D"/>
            </a:solidFill>
          </a:ln>
        </p:spPr>
        <p:txBody>
          <a:bodyPr wrap="square" rtlCol="0">
            <a:spAutoFit/>
          </a:bodyPr>
          <a:lstStyle/>
          <a:p>
            <a:pPr algn="ctr"/>
            <a:r>
              <a:rPr lang="en-US" sz="1400" u="sng" dirty="0" smtClean="0"/>
              <a:t>IOS-XR</a:t>
            </a:r>
          </a:p>
          <a:p>
            <a:pPr algn="ctr"/>
            <a:r>
              <a:rPr lang="en-US" sz="1100" dirty="0" smtClean="0"/>
              <a:t>Service Provider Routing</a:t>
            </a:r>
          </a:p>
          <a:p>
            <a:pPr algn="ctr"/>
            <a:r>
              <a:rPr lang="en-US" sz="1100" dirty="0" smtClean="0"/>
              <a:t>Layer 3 &amp; MPLS</a:t>
            </a:r>
          </a:p>
          <a:p>
            <a:pPr algn="ctr"/>
            <a:r>
              <a:rPr lang="en-US" sz="1100" dirty="0"/>
              <a:t>Dense </a:t>
            </a:r>
            <a:r>
              <a:rPr lang="en-US" sz="1100" dirty="0" smtClean="0"/>
              <a:t>Ethernet </a:t>
            </a:r>
          </a:p>
          <a:p>
            <a:pPr algn="ctr"/>
            <a:r>
              <a:rPr lang="en-US" sz="1100" dirty="0" smtClean="0">
                <a:solidFill>
                  <a:srgbClr val="FF0000"/>
                </a:solidFill>
              </a:rPr>
              <a:t>+ EVPN + SR + Open APIs + Streaming Telemetry</a:t>
            </a:r>
          </a:p>
        </p:txBody>
      </p:sp>
      <p:sp>
        <p:nvSpPr>
          <p:cNvPr id="3" name="Title 2"/>
          <p:cNvSpPr>
            <a:spLocks noGrp="1"/>
          </p:cNvSpPr>
          <p:nvPr>
            <p:ph type="title"/>
          </p:nvPr>
        </p:nvSpPr>
        <p:spPr>
          <a:xfrm>
            <a:off x="363059" y="164742"/>
            <a:ext cx="8345488" cy="731837"/>
          </a:xfrm>
        </p:spPr>
        <p:txBody>
          <a:bodyPr/>
          <a:lstStyle/>
          <a:p>
            <a:r>
              <a:rPr lang="en-US" dirty="0" smtClean="0"/>
              <a:t>CO as a DC – Removing the Silos</a:t>
            </a:r>
            <a:endParaRPr lang="en-US" dirty="0"/>
          </a:p>
        </p:txBody>
      </p:sp>
      <p:pic>
        <p:nvPicPr>
          <p:cNvPr id="19" name="Picture 2" descr="C:\Users\rmuta\Desktop\spi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7836" y="3006518"/>
            <a:ext cx="558092" cy="90809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0" name="Group 19"/>
          <p:cNvGrpSpPr/>
          <p:nvPr/>
        </p:nvGrpSpPr>
        <p:grpSpPr>
          <a:xfrm>
            <a:off x="4487775" y="3333665"/>
            <a:ext cx="794784" cy="217581"/>
            <a:chOff x="2974687" y="1580771"/>
            <a:chExt cx="2560167" cy="542867"/>
          </a:xfrm>
        </p:grpSpPr>
        <p:pic>
          <p:nvPicPr>
            <p:cNvPr id="21" name="Picture 20" descr="KN8005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4687" y="1580771"/>
              <a:ext cx="2560167" cy="542867"/>
            </a:xfrm>
            <a:prstGeom prst="rect">
              <a:avLst/>
            </a:prstGeom>
          </p:spPr>
        </p:pic>
        <p:sp>
          <p:nvSpPr>
            <p:cNvPr id="22" name="Rectangle 21"/>
            <p:cNvSpPr/>
            <p:nvPr/>
          </p:nvSpPr>
          <p:spPr>
            <a:xfrm>
              <a:off x="5324715" y="1803053"/>
              <a:ext cx="197439" cy="242452"/>
            </a:xfrm>
            <a:prstGeom prst="rect">
              <a:avLst/>
            </a:prstGeom>
            <a:solidFill>
              <a:srgbClr val="A3A4A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3" name="Group 22"/>
          <p:cNvGrpSpPr/>
          <p:nvPr/>
        </p:nvGrpSpPr>
        <p:grpSpPr>
          <a:xfrm>
            <a:off x="4490383" y="3583876"/>
            <a:ext cx="835757" cy="250697"/>
            <a:chOff x="7839707" y="5213491"/>
            <a:chExt cx="2561592" cy="683369"/>
          </a:xfrm>
        </p:grpSpPr>
        <p:grpSp>
          <p:nvGrpSpPr>
            <p:cNvPr id="24" name="Group 23"/>
            <p:cNvGrpSpPr/>
            <p:nvPr/>
          </p:nvGrpSpPr>
          <p:grpSpPr>
            <a:xfrm>
              <a:off x="7839707" y="5213491"/>
              <a:ext cx="2561592" cy="683369"/>
              <a:chOff x="7839707" y="5213491"/>
              <a:chExt cx="3280171" cy="683369"/>
            </a:xfrm>
          </p:grpSpPr>
          <p:grpSp>
            <p:nvGrpSpPr>
              <p:cNvPr id="26" name="Group 25"/>
              <p:cNvGrpSpPr/>
              <p:nvPr/>
            </p:nvGrpSpPr>
            <p:grpSpPr>
              <a:xfrm>
                <a:off x="7839707" y="5213491"/>
                <a:ext cx="3280171" cy="683369"/>
                <a:chOff x="7008575" y="3987000"/>
                <a:chExt cx="3280171" cy="683369"/>
              </a:xfrm>
            </p:grpSpPr>
            <p:pic>
              <p:nvPicPr>
                <p:cNvPr id="28" name="Picture 27" descr="KN80055.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08575" y="4172270"/>
                  <a:ext cx="3278346" cy="498099"/>
                </a:xfrm>
                <a:prstGeom prst="rect">
                  <a:avLst/>
                </a:prstGeom>
              </p:spPr>
            </p:pic>
            <p:pic>
              <p:nvPicPr>
                <p:cNvPr id="29" name="Picture 28" descr="KN80055.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0400" y="3987000"/>
                  <a:ext cx="3278346" cy="462736"/>
                </a:xfrm>
                <a:prstGeom prst="rect">
                  <a:avLst/>
                </a:prstGeom>
              </p:spPr>
            </p:pic>
          </p:grpSp>
          <p:sp>
            <p:nvSpPr>
              <p:cNvPr id="27" name="Rectangle 26"/>
              <p:cNvSpPr/>
              <p:nvPr/>
            </p:nvSpPr>
            <p:spPr>
              <a:xfrm>
                <a:off x="10754156" y="5374350"/>
                <a:ext cx="252352" cy="444498"/>
              </a:xfrm>
              <a:prstGeom prst="rect">
                <a:avLst/>
              </a:prstGeom>
              <a:solidFill>
                <a:srgbClr val="A3A4A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Calibri"/>
                  <a:cs typeface="Calibri"/>
                </a:endParaRPr>
              </a:p>
            </p:txBody>
          </p:sp>
        </p:grpSp>
        <p:sp>
          <p:nvSpPr>
            <p:cNvPr id="25" name="Rectangle 24"/>
            <p:cNvSpPr/>
            <p:nvPr/>
          </p:nvSpPr>
          <p:spPr>
            <a:xfrm>
              <a:off x="8138584" y="5398761"/>
              <a:ext cx="306916" cy="444498"/>
            </a:xfrm>
            <a:prstGeom prst="rect">
              <a:avLst/>
            </a:prstGeom>
            <a:solidFill>
              <a:srgbClr val="A3A4A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Calibri"/>
                <a:cs typeface="Calibri"/>
              </a:endParaRPr>
            </a:p>
          </p:txBody>
        </p:sp>
      </p:grpSp>
      <p:pic>
        <p:nvPicPr>
          <p:cNvPr id="30" name="Picture 29" descr="KN59024.png"/>
          <p:cNvPicPr>
            <a:picLocks noChangeAspect="1"/>
          </p:cNvPicPr>
          <p:nvPr/>
        </p:nvPicPr>
        <p:blipFill rotWithShape="1">
          <a:blip r:embed="rId6" cstate="screen">
            <a:extLst>
              <a:ext uri="{28A0092B-C50C-407E-A947-70E740481C1C}">
                <a14:useLocalDpi xmlns:a14="http://schemas.microsoft.com/office/drawing/2010/main"/>
              </a:ext>
            </a:extLst>
          </a:blip>
          <a:srcRect l="-1" r="-3602" b="-22227"/>
          <a:stretch/>
        </p:blipFill>
        <p:spPr>
          <a:xfrm>
            <a:off x="4485906" y="3051006"/>
            <a:ext cx="835757" cy="297504"/>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9461" y="808202"/>
            <a:ext cx="3220603" cy="2075126"/>
          </a:xfrm>
          <a:prstGeom prst="rect">
            <a:avLst/>
          </a:prstGeom>
        </p:spPr>
      </p:pic>
    </p:spTree>
    <p:extLst>
      <p:ext uri="{BB962C8B-B14F-4D97-AF65-F5344CB8AC3E}">
        <p14:creationId xmlns:p14="http://schemas.microsoft.com/office/powerpoint/2010/main" val="166063327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007" y="880541"/>
            <a:ext cx="8322926" cy="3711785"/>
          </a:xfrm>
          <a:prstGeom prst="rect">
            <a:avLst/>
          </a:prstGeom>
          <a:noFill/>
        </p:spPr>
        <p:txBody>
          <a:bodyPr wrap="square" rtlCol="0">
            <a:spAutoFit/>
          </a:bodyPr>
          <a:lstStyle/>
          <a:p>
            <a:pPr marL="285750"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NCS 5500 combined with IOS-XR is an ideal solution for CO Transformation</a:t>
            </a:r>
          </a:p>
          <a:p>
            <a:pPr marL="742950" lvl="1"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Low cost / high density platform supporting key aspects of CO transformation such as IP, MPLS, Ethernet and </a:t>
            </a:r>
            <a:r>
              <a:rPr lang="en-US" dirty="0" err="1">
                <a:solidFill>
                  <a:schemeClr val="tx2"/>
                </a:solidFill>
                <a:latin typeface="+mn-lt"/>
                <a:ea typeface="ＭＳ Ｐゴシック" charset="0"/>
                <a:cs typeface="CiscoSans ExtraLight"/>
              </a:rPr>
              <a:t>QoS</a:t>
            </a:r>
            <a:r>
              <a:rPr lang="en-US" dirty="0">
                <a:solidFill>
                  <a:schemeClr val="tx2"/>
                </a:solidFill>
                <a:latin typeface="+mn-lt"/>
                <a:ea typeface="ＭＳ Ｐゴシック" charset="0"/>
                <a:cs typeface="CiscoSans ExtraLight"/>
              </a:rPr>
              <a:t> at scale </a:t>
            </a:r>
          </a:p>
          <a:p>
            <a:pPr marL="285750"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Richness of IOS-XR allows optimizations to support multiple use cases on the NCS500</a:t>
            </a:r>
          </a:p>
          <a:p>
            <a:pPr marL="742950" lvl="1"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Core, Edge, TOR, Spine, Cell Site Router</a:t>
            </a:r>
          </a:p>
          <a:p>
            <a:pPr marL="285750"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Multiple physical form factors both fixed and modular from 1RU to 13RU systems</a:t>
            </a:r>
          </a:p>
          <a:p>
            <a:pPr marL="285750" indent="-285750" defTabSz="684213">
              <a:lnSpc>
                <a:spcPct val="95000"/>
              </a:lnSpc>
              <a:spcBef>
                <a:spcPts val="600"/>
              </a:spcBef>
              <a:buClr>
                <a:schemeClr val="tx2"/>
              </a:buClr>
              <a:buSzPct val="80000"/>
              <a:buFont typeface="Arial"/>
              <a:buChar char="•"/>
            </a:pPr>
            <a:r>
              <a:rPr lang="en-US" dirty="0" smtClean="0">
                <a:solidFill>
                  <a:schemeClr val="tx2"/>
                </a:solidFill>
                <a:latin typeface="+mn-lt"/>
                <a:ea typeface="ＭＳ Ｐゴシック" charset="0"/>
                <a:cs typeface="CiscoSans ExtraLight"/>
              </a:rPr>
              <a:t>NCS5500 builds on the IOS </a:t>
            </a:r>
            <a:r>
              <a:rPr lang="en-US" dirty="0">
                <a:solidFill>
                  <a:schemeClr val="tx2"/>
                </a:solidFill>
                <a:latin typeface="+mn-lt"/>
                <a:ea typeface="ＭＳ Ｐゴシック" charset="0"/>
                <a:cs typeface="CiscoSans ExtraLight"/>
              </a:rPr>
              <a:t>XR </a:t>
            </a:r>
            <a:r>
              <a:rPr lang="en-US" dirty="0" smtClean="0">
                <a:solidFill>
                  <a:schemeClr val="tx2"/>
                </a:solidFill>
                <a:latin typeface="+mn-lt"/>
                <a:ea typeface="ＭＳ Ｐゴシック" charset="0"/>
                <a:cs typeface="CiscoSans ExtraLight"/>
              </a:rPr>
              <a:t>mature heritage and provides </a:t>
            </a:r>
            <a:r>
              <a:rPr lang="en-US" dirty="0">
                <a:solidFill>
                  <a:schemeClr val="tx2"/>
                </a:solidFill>
                <a:latin typeface="+mn-lt"/>
                <a:ea typeface="ＭＳ Ｐゴシック" charset="0"/>
                <a:cs typeface="CiscoSans ExtraLight"/>
              </a:rPr>
              <a:t>a complete set of BGP, EVPN, and MPLS / Segment Routing features</a:t>
            </a:r>
          </a:p>
          <a:p>
            <a:pPr marL="285750" indent="-285750" defTabSz="684213">
              <a:lnSpc>
                <a:spcPct val="95000"/>
              </a:lnSpc>
              <a:spcBef>
                <a:spcPts val="600"/>
              </a:spcBef>
              <a:buClr>
                <a:schemeClr val="tx2"/>
              </a:buClr>
              <a:buSzPct val="80000"/>
              <a:buFont typeface="Arial"/>
              <a:buChar char="•"/>
            </a:pPr>
            <a:r>
              <a:rPr lang="en-US" dirty="0">
                <a:solidFill>
                  <a:schemeClr val="tx2"/>
                </a:solidFill>
                <a:latin typeface="+mn-lt"/>
                <a:ea typeface="ＭＳ Ｐゴシック" charset="0"/>
                <a:cs typeface="CiscoSans ExtraLight"/>
              </a:rPr>
              <a:t>IOS XR evolved programmability includes </a:t>
            </a:r>
            <a:r>
              <a:rPr lang="en-US" dirty="0" err="1">
                <a:solidFill>
                  <a:schemeClr val="tx2"/>
                </a:solidFill>
                <a:latin typeface="+mn-lt"/>
                <a:ea typeface="ＭＳ Ｐゴシック" charset="0"/>
                <a:cs typeface="CiscoSans ExtraLight"/>
              </a:rPr>
              <a:t>OpenConfig</a:t>
            </a:r>
            <a:r>
              <a:rPr lang="en-US" dirty="0">
                <a:solidFill>
                  <a:schemeClr val="tx2"/>
                </a:solidFill>
                <a:latin typeface="+mn-lt"/>
                <a:ea typeface="ＭＳ Ｐゴシック" charset="0"/>
                <a:cs typeface="CiscoSans ExtraLight"/>
              </a:rPr>
              <a:t>, NETCONF/YANG, JSON, application hosting </a:t>
            </a:r>
            <a:r>
              <a:rPr lang="en-US" dirty="0" smtClean="0">
                <a:solidFill>
                  <a:schemeClr val="tx2"/>
                </a:solidFill>
                <a:latin typeface="+mn-lt"/>
                <a:ea typeface="ＭＳ Ｐゴシック" charset="0"/>
                <a:cs typeface="CiscoSans ExtraLight"/>
              </a:rPr>
              <a:t>and </a:t>
            </a:r>
            <a:r>
              <a:rPr lang="en-US" dirty="0">
                <a:solidFill>
                  <a:schemeClr val="tx2"/>
                </a:solidFill>
                <a:latin typeface="+mn-lt"/>
                <a:ea typeface="ＭＳ Ｐゴシック" charset="0"/>
                <a:cs typeface="CiscoSans ExtraLight"/>
              </a:rPr>
              <a:t>Chef</a:t>
            </a:r>
          </a:p>
        </p:txBody>
      </p:sp>
      <p:sp>
        <p:nvSpPr>
          <p:cNvPr id="2" name="Title 1"/>
          <p:cNvSpPr>
            <a:spLocks noGrp="1"/>
          </p:cNvSpPr>
          <p:nvPr>
            <p:ph type="title"/>
          </p:nvPr>
        </p:nvSpPr>
        <p:spPr>
          <a:xfrm>
            <a:off x="434445" y="65416"/>
            <a:ext cx="8345488" cy="731837"/>
          </a:xfrm>
        </p:spPr>
        <p:txBody>
          <a:bodyPr/>
          <a:lstStyle/>
          <a:p>
            <a:r>
              <a:rPr lang="en-US" sz="2800" dirty="0" smtClean="0"/>
              <a:t>NCS 5500 Value Proposition for CO Transformation</a:t>
            </a:r>
            <a:endParaRPr lang="en-US" sz="2800" dirty="0"/>
          </a:p>
        </p:txBody>
      </p:sp>
    </p:spTree>
    <p:extLst>
      <p:ext uri="{BB962C8B-B14F-4D97-AF65-F5344CB8AC3E}">
        <p14:creationId xmlns:p14="http://schemas.microsoft.com/office/powerpoint/2010/main" val="18717969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249631" y="2025492"/>
            <a:ext cx="1469178" cy="512041"/>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L2 + L3 EVPN MPLS</a:t>
            </a:r>
          </a:p>
        </p:txBody>
      </p:sp>
      <p:sp>
        <p:nvSpPr>
          <p:cNvPr id="8" name="Rounded Rectangle 7"/>
          <p:cNvSpPr/>
          <p:nvPr/>
        </p:nvSpPr>
        <p:spPr>
          <a:xfrm>
            <a:off x="2738730" y="2023524"/>
            <a:ext cx="1212974"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EVPN VPWS FXC</a:t>
            </a:r>
          </a:p>
        </p:txBody>
      </p:sp>
      <p:sp>
        <p:nvSpPr>
          <p:cNvPr id="3" name="Title 2"/>
          <p:cNvSpPr>
            <a:spLocks noGrp="1"/>
          </p:cNvSpPr>
          <p:nvPr>
            <p:ph type="title"/>
          </p:nvPr>
        </p:nvSpPr>
        <p:spPr>
          <a:xfrm>
            <a:off x="79277" y="34086"/>
            <a:ext cx="7894950" cy="731837"/>
          </a:xfrm>
        </p:spPr>
        <p:txBody>
          <a:bodyPr/>
          <a:lstStyle/>
          <a:p>
            <a:r>
              <a:rPr lang="en-US" dirty="0" smtClean="0"/>
              <a:t>Local NW DC Overlay &amp; Underlay</a:t>
            </a:r>
            <a:endParaRPr lang="en-US" dirty="0"/>
          </a:p>
        </p:txBody>
      </p:sp>
      <p:sp>
        <p:nvSpPr>
          <p:cNvPr id="4" name="Rounded Rectangle 3"/>
          <p:cNvSpPr/>
          <p:nvPr/>
        </p:nvSpPr>
        <p:spPr>
          <a:xfrm>
            <a:off x="1382738" y="3592345"/>
            <a:ext cx="6945733"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Native Ethernet</a:t>
            </a:r>
          </a:p>
        </p:txBody>
      </p:sp>
      <p:sp>
        <p:nvSpPr>
          <p:cNvPr id="5" name="Rounded Rectangle 4"/>
          <p:cNvSpPr/>
          <p:nvPr/>
        </p:nvSpPr>
        <p:spPr>
          <a:xfrm>
            <a:off x="1382739" y="3315841"/>
            <a:ext cx="6945732" cy="266263"/>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ISIS / OSPF</a:t>
            </a:r>
          </a:p>
        </p:txBody>
      </p:sp>
      <p:sp>
        <p:nvSpPr>
          <p:cNvPr id="6" name="Rounded Rectangle 5"/>
          <p:cNvSpPr/>
          <p:nvPr/>
        </p:nvSpPr>
        <p:spPr>
          <a:xfrm>
            <a:off x="1382739" y="2803796"/>
            <a:ext cx="6945732"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MPLS-SR</a:t>
            </a:r>
          </a:p>
        </p:txBody>
      </p:sp>
      <p:sp>
        <p:nvSpPr>
          <p:cNvPr id="7" name="Rounded Rectangle 6"/>
          <p:cNvSpPr/>
          <p:nvPr/>
        </p:nvSpPr>
        <p:spPr>
          <a:xfrm>
            <a:off x="1382739" y="2537530"/>
            <a:ext cx="6945732" cy="266266"/>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BGP LU</a:t>
            </a:r>
          </a:p>
        </p:txBody>
      </p:sp>
      <p:sp>
        <p:nvSpPr>
          <p:cNvPr id="12" name="Rounded Rectangle 11"/>
          <p:cNvSpPr/>
          <p:nvPr/>
        </p:nvSpPr>
        <p:spPr>
          <a:xfrm>
            <a:off x="6724867" y="2016271"/>
            <a:ext cx="1603604" cy="511967"/>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L2 EVPN MPLS</a:t>
            </a:r>
          </a:p>
          <a:p>
            <a:pPr algn="ctr"/>
            <a:r>
              <a:rPr lang="en-US" sz="1000" dirty="0" smtClean="0"/>
              <a:t> + </a:t>
            </a:r>
            <a:r>
              <a:rPr lang="en-US" sz="1000" dirty="0" err="1" smtClean="0"/>
              <a:t>Anycast</a:t>
            </a:r>
            <a:r>
              <a:rPr lang="en-US" sz="1000" dirty="0" smtClean="0"/>
              <a:t> GW</a:t>
            </a:r>
          </a:p>
        </p:txBody>
      </p:sp>
      <p:sp>
        <p:nvSpPr>
          <p:cNvPr id="14" name="Rounded Rectangle 13"/>
          <p:cNvSpPr/>
          <p:nvPr/>
        </p:nvSpPr>
        <p:spPr>
          <a:xfrm>
            <a:off x="3961626" y="2016193"/>
            <a:ext cx="1277316"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XoMPLS</a:t>
            </a:r>
            <a:endParaRPr lang="en-US" sz="1000" dirty="0" smtClean="0"/>
          </a:p>
        </p:txBody>
      </p:sp>
      <p:sp>
        <p:nvSpPr>
          <p:cNvPr id="15" name="Rounded Rectangle 14"/>
          <p:cNvSpPr/>
          <p:nvPr/>
        </p:nvSpPr>
        <p:spPr>
          <a:xfrm>
            <a:off x="1382739" y="4104390"/>
            <a:ext cx="6945732"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CO-DC Fabric</a:t>
            </a:r>
          </a:p>
        </p:txBody>
      </p:sp>
      <p:sp>
        <p:nvSpPr>
          <p:cNvPr id="17" name="TextBox 16"/>
          <p:cNvSpPr txBox="1"/>
          <p:nvPr/>
        </p:nvSpPr>
        <p:spPr>
          <a:xfrm>
            <a:off x="7001215" y="1692475"/>
            <a:ext cx="1101794" cy="261610"/>
          </a:xfrm>
          <a:prstGeom prst="rect">
            <a:avLst/>
          </a:prstGeom>
          <a:noFill/>
        </p:spPr>
        <p:txBody>
          <a:bodyPr wrap="square" rtlCol="0">
            <a:spAutoFit/>
          </a:bodyPr>
          <a:lstStyle/>
          <a:p>
            <a:r>
              <a:rPr lang="en-US" sz="1100" smtClean="0">
                <a:solidFill>
                  <a:schemeClr val="accent1"/>
                </a:solidFill>
              </a:rPr>
              <a:t>L4-7 VNF</a:t>
            </a:r>
            <a:endParaRPr lang="en-US" sz="1100" dirty="0">
              <a:solidFill>
                <a:schemeClr val="accent1"/>
              </a:solidFill>
            </a:endParaRPr>
          </a:p>
        </p:txBody>
      </p:sp>
      <p:sp>
        <p:nvSpPr>
          <p:cNvPr id="20" name="Rectangle 19"/>
          <p:cNvSpPr/>
          <p:nvPr/>
        </p:nvSpPr>
        <p:spPr>
          <a:xfrm>
            <a:off x="3961626" y="2013286"/>
            <a:ext cx="1263517" cy="52228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TextBox 20"/>
          <p:cNvSpPr txBox="1"/>
          <p:nvPr/>
        </p:nvSpPr>
        <p:spPr>
          <a:xfrm>
            <a:off x="4049486" y="1704485"/>
            <a:ext cx="1191025" cy="261610"/>
          </a:xfrm>
          <a:prstGeom prst="rect">
            <a:avLst/>
          </a:prstGeom>
          <a:noFill/>
        </p:spPr>
        <p:txBody>
          <a:bodyPr wrap="square" rtlCol="0">
            <a:spAutoFit/>
          </a:bodyPr>
          <a:lstStyle/>
          <a:p>
            <a:r>
              <a:rPr lang="en-US" sz="1100" smtClean="0">
                <a:solidFill>
                  <a:srgbClr val="FF0000"/>
                </a:solidFill>
              </a:rPr>
              <a:t>Classic service</a:t>
            </a:r>
            <a:endParaRPr lang="en-US" sz="1100" dirty="0">
              <a:solidFill>
                <a:srgbClr val="FF0000"/>
              </a:solidFill>
            </a:endParaRPr>
          </a:p>
        </p:txBody>
      </p:sp>
      <p:sp>
        <p:nvSpPr>
          <p:cNvPr id="22" name="Rectangle 21"/>
          <p:cNvSpPr/>
          <p:nvPr/>
        </p:nvSpPr>
        <p:spPr>
          <a:xfrm>
            <a:off x="2750883" y="2015250"/>
            <a:ext cx="1198505" cy="522283"/>
          </a:xfrm>
          <a:prstGeom prst="rect">
            <a:avLst/>
          </a:prstGeom>
          <a:no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2833188" y="1705565"/>
            <a:ext cx="1006474" cy="261610"/>
          </a:xfrm>
          <a:prstGeom prst="rect">
            <a:avLst/>
          </a:prstGeom>
          <a:noFill/>
        </p:spPr>
        <p:txBody>
          <a:bodyPr wrap="square" rtlCol="0">
            <a:spAutoFit/>
          </a:bodyPr>
          <a:lstStyle/>
          <a:p>
            <a:pPr algn="ctr"/>
            <a:r>
              <a:rPr lang="en-US" sz="1100" dirty="0" smtClean="0">
                <a:solidFill>
                  <a:srgbClr val="489542"/>
                </a:solidFill>
              </a:rPr>
              <a:t>VNF Access</a:t>
            </a:r>
            <a:endParaRPr lang="en-US" sz="1100" dirty="0">
              <a:solidFill>
                <a:srgbClr val="489542"/>
              </a:solidFill>
            </a:endParaRPr>
          </a:p>
        </p:txBody>
      </p:sp>
      <p:cxnSp>
        <p:nvCxnSpPr>
          <p:cNvPr id="25" name="Straight Connector 24"/>
          <p:cNvCxnSpPr/>
          <p:nvPr/>
        </p:nvCxnSpPr>
        <p:spPr>
          <a:xfrm>
            <a:off x="276548" y="2803796"/>
            <a:ext cx="8654920" cy="0"/>
          </a:xfrm>
          <a:prstGeom prst="line">
            <a:avLst/>
          </a:prstGeom>
          <a:ln w="127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76548" y="2950838"/>
            <a:ext cx="725780" cy="261610"/>
          </a:xfrm>
          <a:prstGeom prst="rect">
            <a:avLst/>
          </a:prstGeom>
          <a:noFill/>
        </p:spPr>
        <p:txBody>
          <a:bodyPr wrap="none" rtlCol="0">
            <a:spAutoFit/>
          </a:bodyPr>
          <a:lstStyle/>
          <a:p>
            <a:r>
              <a:rPr lang="en-US" sz="1100" dirty="0" smtClean="0"/>
              <a:t>underlay</a:t>
            </a:r>
            <a:endParaRPr lang="en-US" sz="1100" dirty="0"/>
          </a:p>
        </p:txBody>
      </p:sp>
      <p:sp>
        <p:nvSpPr>
          <p:cNvPr id="28" name="TextBox 27"/>
          <p:cNvSpPr txBox="1"/>
          <p:nvPr/>
        </p:nvSpPr>
        <p:spPr>
          <a:xfrm>
            <a:off x="276548" y="2406731"/>
            <a:ext cx="639405" cy="261610"/>
          </a:xfrm>
          <a:prstGeom prst="rect">
            <a:avLst/>
          </a:prstGeom>
          <a:noFill/>
        </p:spPr>
        <p:txBody>
          <a:bodyPr wrap="none" rtlCol="0">
            <a:spAutoFit/>
          </a:bodyPr>
          <a:lstStyle/>
          <a:p>
            <a:r>
              <a:rPr lang="en-US" sz="1100" dirty="0" smtClean="0"/>
              <a:t>overlay</a:t>
            </a:r>
            <a:endParaRPr lang="en-US" sz="1100" dirty="0"/>
          </a:p>
        </p:txBody>
      </p:sp>
      <p:sp>
        <p:nvSpPr>
          <p:cNvPr id="19" name="Rectangle 18"/>
          <p:cNvSpPr/>
          <p:nvPr/>
        </p:nvSpPr>
        <p:spPr>
          <a:xfrm>
            <a:off x="6731213" y="2013217"/>
            <a:ext cx="1597258" cy="533537"/>
          </a:xfrm>
          <a:prstGeom prst="rect">
            <a:avLst/>
          </a:prstGeom>
          <a:no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5303420" y="1686743"/>
            <a:ext cx="1268864" cy="261610"/>
          </a:xfrm>
          <a:prstGeom prst="rect">
            <a:avLst/>
          </a:prstGeom>
          <a:noFill/>
        </p:spPr>
        <p:txBody>
          <a:bodyPr wrap="square" rtlCol="0">
            <a:spAutoFit/>
          </a:bodyPr>
          <a:lstStyle/>
          <a:p>
            <a:pPr algn="ctr"/>
            <a:r>
              <a:rPr lang="en-US" sz="1100" dirty="0" smtClean="0">
                <a:solidFill>
                  <a:srgbClr val="AB0810"/>
                </a:solidFill>
              </a:rPr>
              <a:t>Infra MGMT</a:t>
            </a:r>
          </a:p>
        </p:txBody>
      </p:sp>
      <p:sp>
        <p:nvSpPr>
          <p:cNvPr id="32" name="Rectangle 31"/>
          <p:cNvSpPr/>
          <p:nvPr/>
        </p:nvSpPr>
        <p:spPr>
          <a:xfrm>
            <a:off x="5255879" y="2012566"/>
            <a:ext cx="1444598" cy="522283"/>
          </a:xfrm>
          <a:prstGeom prst="rect">
            <a:avLst/>
          </a:prstGeom>
          <a:noFill/>
          <a:ln>
            <a:solidFill>
              <a:srgbClr val="AB081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ounded Rectangle 32"/>
          <p:cNvSpPr/>
          <p:nvPr/>
        </p:nvSpPr>
        <p:spPr>
          <a:xfrm>
            <a:off x="1382739" y="2016271"/>
            <a:ext cx="1355623" cy="512045"/>
          </a:xfrm>
          <a:prstGeom prst="roundRect">
            <a:avLst/>
          </a:prstGeom>
          <a:solidFill>
            <a:srgbClr val="36A4D7"/>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BGP Service</a:t>
            </a:r>
          </a:p>
          <a:p>
            <a:pPr algn="ctr"/>
            <a:r>
              <a:rPr lang="en-US" sz="1000" dirty="0" smtClean="0"/>
              <a:t>(L3VPN, IA, </a:t>
            </a:r>
            <a:r>
              <a:rPr lang="en-US" sz="1000" dirty="0" err="1" smtClean="0"/>
              <a:t>vBNG</a:t>
            </a:r>
            <a:r>
              <a:rPr lang="en-US" sz="1000" dirty="0" smtClean="0"/>
              <a:t>)</a:t>
            </a:r>
          </a:p>
        </p:txBody>
      </p:sp>
      <p:sp>
        <p:nvSpPr>
          <p:cNvPr id="34" name="TextBox 33"/>
          <p:cNvSpPr txBox="1"/>
          <p:nvPr/>
        </p:nvSpPr>
        <p:spPr>
          <a:xfrm>
            <a:off x="1292343" y="1704349"/>
            <a:ext cx="1433782" cy="261610"/>
          </a:xfrm>
          <a:prstGeom prst="rect">
            <a:avLst/>
          </a:prstGeom>
          <a:noFill/>
        </p:spPr>
        <p:txBody>
          <a:bodyPr wrap="square" rtlCol="0">
            <a:spAutoFit/>
          </a:bodyPr>
          <a:lstStyle/>
          <a:p>
            <a:pPr algn="ctr"/>
            <a:r>
              <a:rPr lang="en-US" sz="1100" dirty="0" smtClean="0">
                <a:solidFill>
                  <a:srgbClr val="FF6600"/>
                </a:solidFill>
              </a:rPr>
              <a:t>L3VNF Uplink/Core</a:t>
            </a:r>
            <a:endParaRPr lang="en-US" sz="1100" dirty="0">
              <a:solidFill>
                <a:srgbClr val="FF6600"/>
              </a:solidFill>
            </a:endParaRPr>
          </a:p>
        </p:txBody>
      </p:sp>
      <p:sp>
        <p:nvSpPr>
          <p:cNvPr id="35" name="Rectangle 34"/>
          <p:cNvSpPr/>
          <p:nvPr/>
        </p:nvSpPr>
        <p:spPr>
          <a:xfrm>
            <a:off x="1382740" y="2018179"/>
            <a:ext cx="1345092" cy="522283"/>
          </a:xfrm>
          <a:prstGeom prst="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238866145"/>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34.7|17.4|10.9|10.9"/>
</p:tagLst>
</file>

<file path=ppt/theme/theme1.xml><?xml version="1.0" encoding="utf-8"?>
<a:theme xmlns:a="http://schemas.openxmlformats.org/drawingml/2006/main" name="Blue theme 2016 16x9">
  <a:themeElements>
    <a:clrScheme name="Blue Theme 2016 Updated">
      <a:dk1>
        <a:srgbClr val="39393B"/>
      </a:dk1>
      <a:lt1>
        <a:srgbClr val="FFFFFF"/>
      </a:lt1>
      <a:dk2>
        <a:srgbClr val="555558"/>
      </a:dk2>
      <a:lt2>
        <a:srgbClr val="049CD4"/>
      </a:lt2>
      <a:accent1>
        <a:srgbClr val="014093"/>
      </a:accent1>
      <a:accent2>
        <a:srgbClr val="0498D1"/>
      </a:accent2>
      <a:accent3>
        <a:srgbClr val="CACCD2"/>
      </a:accent3>
      <a:accent4>
        <a:srgbClr val="ABC333"/>
      </a:accent4>
      <a:accent5>
        <a:srgbClr val="64BAE2"/>
      </a:accent5>
      <a:accent6>
        <a:srgbClr val="0B6B75"/>
      </a:accent6>
      <a:hlink>
        <a:srgbClr val="049BD3"/>
      </a:hlink>
      <a:folHlink>
        <a:srgbClr val="0144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2.xml><?xml version="1.0" encoding="utf-8"?>
<a:theme xmlns:a="http://schemas.openxmlformats.org/drawingml/2006/main" name="Reduced 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iscoCorporateTemplate_WARM_16x9">
  <a:themeElements>
    <a:clrScheme name="Cisco Warm Palette 2013">
      <a:dk1>
        <a:srgbClr val="000000"/>
      </a:dk1>
      <a:lt1>
        <a:srgbClr val="FFFFFF"/>
      </a:lt1>
      <a:dk2>
        <a:srgbClr val="272848"/>
      </a:dk2>
      <a:lt2>
        <a:srgbClr val="FFFFFF"/>
      </a:lt2>
      <a:accent1>
        <a:srgbClr val="272A48"/>
      </a:accent1>
      <a:accent2>
        <a:srgbClr val="52526D"/>
      </a:accent2>
      <a:accent3>
        <a:srgbClr val="A8A8B6"/>
      </a:accent3>
      <a:accent4>
        <a:srgbClr val="E64E25"/>
      </a:accent4>
      <a:accent5>
        <a:srgbClr val="C0353A"/>
      </a:accent5>
      <a:accent6>
        <a:srgbClr val="582D42"/>
      </a:accent6>
      <a:hlink>
        <a:srgbClr val="C0353A"/>
      </a:hlink>
      <a:folHlink>
        <a:srgbClr val="E64E25"/>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Reduced 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Reduced 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Reduced 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2016 16x9</Template>
  <TotalTime>26024</TotalTime>
  <Words>4451</Words>
  <Application>Microsoft Office PowerPoint</Application>
  <PresentationFormat>On-screen Show (16:9)</PresentationFormat>
  <Paragraphs>781</Paragraphs>
  <Slides>31</Slides>
  <Notes>17</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31</vt:i4>
      </vt:variant>
    </vt:vector>
  </HeadingPairs>
  <TitlesOfParts>
    <vt:vector size="53" baseType="lpstr">
      <vt:lpstr>MS PGothic</vt:lpstr>
      <vt:lpstr>MS PGothic</vt:lpstr>
      <vt:lpstr>Arial</vt:lpstr>
      <vt:lpstr>Arial Narrow</vt:lpstr>
      <vt:lpstr>Broadway</vt:lpstr>
      <vt:lpstr>Calibri</vt:lpstr>
      <vt:lpstr>Ciscolight</vt:lpstr>
      <vt:lpstr>CiscoSans</vt:lpstr>
      <vt:lpstr>CiscoSans ExtraLight</vt:lpstr>
      <vt:lpstr>CiscoSans Thin</vt:lpstr>
      <vt:lpstr>CiscoSansTT ExtraLight</vt:lpstr>
      <vt:lpstr>CiscoSansTT Light</vt:lpstr>
      <vt:lpstr>Times New Roman</vt:lpstr>
      <vt:lpstr>Verdana</vt:lpstr>
      <vt:lpstr>Wingdings</vt:lpstr>
      <vt:lpstr>Blue theme 2016 16x9</vt:lpstr>
      <vt:lpstr>Reduced Blue theme 2015 16x9</vt:lpstr>
      <vt:lpstr>CiscoCorporateTemplate_WARM_16x9</vt:lpstr>
      <vt:lpstr>1_Reduced Blue theme 2015 16x9</vt:lpstr>
      <vt:lpstr>2_Reduced Blue theme 2015 16x9</vt:lpstr>
      <vt:lpstr>3_Reduced Blue theme 2015 16x9</vt:lpstr>
      <vt:lpstr>think-cell Slide</vt:lpstr>
      <vt:lpstr>CO Transformation</vt:lpstr>
      <vt:lpstr>Introducing Industry’s First “Network as a Fabric”  Central Office to the Data Center</vt:lpstr>
      <vt:lpstr>Cloud Scale Extends Across Traditional Network Service Providers Transforming Central Offices into Next-Gen Data Centers</vt:lpstr>
      <vt:lpstr>Executive Summary</vt:lpstr>
      <vt:lpstr>Paving the Path to Central Office Transformation</vt:lpstr>
      <vt:lpstr>Historical Approach - Silos</vt:lpstr>
      <vt:lpstr>CO as a DC – Removing the Silos</vt:lpstr>
      <vt:lpstr>NCS 5500 Value Proposition for CO Transformation</vt:lpstr>
      <vt:lpstr>Local NW DC Overlay &amp; Underlay</vt:lpstr>
      <vt:lpstr>What is Ethernet VPN? Highlights</vt:lpstr>
      <vt:lpstr>What’s the big deal ?</vt:lpstr>
      <vt:lpstr>EVPN VPWS FXC Resilient “point to point” transport service </vt:lpstr>
      <vt:lpstr>EVPN MPLS + Anycast GW Integrated L2 + L3 transport L4-7 vNF</vt:lpstr>
      <vt:lpstr>EVPN overlay value</vt:lpstr>
      <vt:lpstr>Rationale for SR</vt:lpstr>
      <vt:lpstr>SR Overview - IGP</vt:lpstr>
      <vt:lpstr>SR Overview - BGP</vt:lpstr>
      <vt:lpstr>Industry Eco-System</vt:lpstr>
      <vt:lpstr>SR and Cisco</vt:lpstr>
      <vt:lpstr>SR Innovations</vt:lpstr>
      <vt:lpstr>Topology Independent LFA FRR</vt:lpstr>
      <vt:lpstr>SR-TE Example - Steering Traffic with ECMP</vt:lpstr>
      <vt:lpstr>SR-TE Example - Disjointness via Anycast SID</vt:lpstr>
      <vt:lpstr>SR-TE Example - Application Engineered Routing</vt:lpstr>
      <vt:lpstr>Segment Routing Underlay Summary</vt:lpstr>
      <vt:lpstr>Cisco CO transformation - Takeaway</vt:lpstr>
      <vt:lpstr>“Network as a Fabric” Powered by Cisco IOS XR</vt:lpstr>
      <vt:lpstr>IOS XR Enabled NCS 5500 Product Family Innovations in Software, Hardware, and System Design</vt:lpstr>
      <vt:lpstr>Cisco NCS 1000 Simple, Programmable, Scalable</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Transformation</dc:title>
  <dc:creator>Microsoft Office User</dc:creator>
  <cp:lastModifiedBy>Katie Lindner -X (kalindne - MAC MEETINGS AND EVENTS LLC at Cisco)</cp:lastModifiedBy>
  <cp:revision>97</cp:revision>
  <dcterms:created xsi:type="dcterms:W3CDTF">2016-11-22T10:04:05Z</dcterms:created>
  <dcterms:modified xsi:type="dcterms:W3CDTF">2016-12-15T15:50:06Z</dcterms:modified>
</cp:coreProperties>
</file>