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handoutMasterIdLst>
    <p:handoutMasterId r:id="rId45"/>
  </p:handoutMasterIdLst>
  <p:sldIdLst>
    <p:sldId id="454" r:id="rId2"/>
    <p:sldId id="458" r:id="rId3"/>
    <p:sldId id="457" r:id="rId4"/>
    <p:sldId id="507" r:id="rId5"/>
    <p:sldId id="508" r:id="rId6"/>
    <p:sldId id="509" r:id="rId7"/>
    <p:sldId id="465" r:id="rId8"/>
    <p:sldId id="521" r:id="rId9"/>
    <p:sldId id="461" r:id="rId10"/>
    <p:sldId id="463" r:id="rId11"/>
    <p:sldId id="464" r:id="rId12"/>
    <p:sldId id="466" r:id="rId13"/>
    <p:sldId id="468" r:id="rId14"/>
    <p:sldId id="467" r:id="rId15"/>
    <p:sldId id="469" r:id="rId16"/>
    <p:sldId id="470" r:id="rId17"/>
    <p:sldId id="471" r:id="rId18"/>
    <p:sldId id="472" r:id="rId19"/>
    <p:sldId id="510" r:id="rId20"/>
    <p:sldId id="473" r:id="rId21"/>
    <p:sldId id="511" r:id="rId22"/>
    <p:sldId id="512" r:id="rId23"/>
    <p:sldId id="477" r:id="rId24"/>
    <p:sldId id="478" r:id="rId25"/>
    <p:sldId id="524" r:id="rId26"/>
    <p:sldId id="479" r:id="rId27"/>
    <p:sldId id="480" r:id="rId28"/>
    <p:sldId id="513" r:id="rId29"/>
    <p:sldId id="514" r:id="rId30"/>
    <p:sldId id="515" r:id="rId31"/>
    <p:sldId id="483" r:id="rId32"/>
    <p:sldId id="484" r:id="rId33"/>
    <p:sldId id="485" r:id="rId34"/>
    <p:sldId id="498" r:id="rId35"/>
    <p:sldId id="501" r:id="rId36"/>
    <p:sldId id="516" r:id="rId37"/>
    <p:sldId id="499" r:id="rId38"/>
    <p:sldId id="523" r:id="rId39"/>
    <p:sldId id="518" r:id="rId40"/>
    <p:sldId id="517" r:id="rId41"/>
    <p:sldId id="520" r:id="rId42"/>
    <p:sldId id="420" r:id="rId43"/>
  </p:sldIdLst>
  <p:sldSz cx="12188825"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000000"/>
    <a:srgbClr val="00A2BF"/>
    <a:srgbClr val="39BBB9"/>
    <a:srgbClr val="B8E1D0"/>
    <a:srgbClr val="E6EADB"/>
    <a:srgbClr val="32BEBD"/>
    <a:srgbClr val="272749"/>
    <a:srgbClr val="546568"/>
    <a:srgbClr val="9191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8" autoAdjust="0"/>
    <p:restoredTop sz="91150" autoAdjust="0"/>
  </p:normalViewPr>
  <p:slideViewPr>
    <p:cSldViewPr snapToGrid="0">
      <p:cViewPr varScale="1">
        <p:scale>
          <a:sx n="105" d="100"/>
          <a:sy n="105" d="100"/>
        </p:scale>
        <p:origin x="954" y="102"/>
      </p:cViewPr>
      <p:guideLst>
        <p:guide orient="horz"/>
        <p:guide/>
      </p:guideLst>
    </p:cSldViewPr>
  </p:slideViewPr>
  <p:outlineViewPr>
    <p:cViewPr>
      <p:scale>
        <a:sx n="33" d="100"/>
        <a:sy n="33" d="100"/>
      </p:scale>
      <p:origin x="0" y="1070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25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B32D8C-52DD-4DA0-BEA4-61BCF7C2EDF9}" type="datetimeFigureOut">
              <a:rPr lang="en-GB" smtClean="0"/>
              <a:t>26/04/2017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E49DD2-7A7F-45D3-BF51-7B5A70AFB81B}" type="slidenum">
              <a:rPr lang="en-GB" smtClean="0"/>
              <a:t>‹#›</a:t>
            </a:fld>
            <a:endParaRPr lang="en-GB"/>
          </a:p>
        </p:txBody>
      </p:sp>
    </p:spTree>
    <p:extLst>
      <p:ext uri="{BB962C8B-B14F-4D97-AF65-F5344CB8AC3E}">
        <p14:creationId xmlns:p14="http://schemas.microsoft.com/office/powerpoint/2010/main" val="3418798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B76084-FF89-C546-BB62-0004C5E16AD5}" type="datetimeFigureOut">
              <a:rPr lang="en-US" smtClean="0"/>
              <a:t>4/26/2017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smtClean="0"/>
              <a:t>Click to edit Master text styles</a:t>
            </a:r>
          </a:p>
          <a:p>
            <a:pPr lvl="0"/>
            <a:r>
              <a:rPr lang="en-GB" dirty="0" smtClean="0"/>
              <a:t>	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2FCB79-2C0C-F84D-A224-30C295992FCE}" type="slidenum">
              <a:rPr lang="en-US" smtClean="0"/>
              <a:t>‹#›</a:t>
            </a:fld>
            <a:endParaRPr lang="en-US"/>
          </a:p>
        </p:txBody>
      </p:sp>
    </p:spTree>
    <p:extLst>
      <p:ext uri="{BB962C8B-B14F-4D97-AF65-F5344CB8AC3E}">
        <p14:creationId xmlns:p14="http://schemas.microsoft.com/office/powerpoint/2010/main" val="2336343481"/>
      </p:ext>
    </p:extLst>
  </p:cSld>
  <p:clrMap bg1="lt1" tx1="dk1" bg2="lt2" tx2="dk2" accent1="accent1" accent2="accent2" accent3="accent3" accent4="accent4" accent5="accent5" accent6="accent6" hlink="hlink" folHlink="folHlink"/>
  <p:notesStyle>
    <a:lvl1pPr marL="0" algn="l" defTabSz="609493" rtl="0" eaLnBrk="1" latinLnBrk="0" hangingPunct="1">
      <a:defRPr sz="1600" kern="1200">
        <a:solidFill>
          <a:schemeClr val="tx1"/>
        </a:solidFill>
        <a:latin typeface="+mn-lt"/>
        <a:ea typeface="+mn-ea"/>
        <a:cs typeface="+mn-cs"/>
      </a:defRPr>
    </a:lvl1pPr>
    <a:lvl2pPr marL="609493" algn="l" defTabSz="609493" rtl="0" eaLnBrk="1" latinLnBrk="0" hangingPunct="1">
      <a:defRPr sz="1600" kern="1200">
        <a:solidFill>
          <a:schemeClr val="tx1"/>
        </a:solidFill>
        <a:latin typeface="+mn-lt"/>
        <a:ea typeface="+mn-ea"/>
        <a:cs typeface="+mn-cs"/>
      </a:defRPr>
    </a:lvl2pPr>
    <a:lvl3pPr marL="1218987" algn="l" defTabSz="609493" rtl="0" eaLnBrk="1" latinLnBrk="0" hangingPunct="1">
      <a:defRPr sz="1600" kern="1200">
        <a:solidFill>
          <a:schemeClr val="tx1"/>
        </a:solidFill>
        <a:latin typeface="+mn-lt"/>
        <a:ea typeface="+mn-ea"/>
        <a:cs typeface="+mn-cs"/>
      </a:defRPr>
    </a:lvl3pPr>
    <a:lvl4pPr marL="1828480" algn="l" defTabSz="609493" rtl="0" eaLnBrk="1" latinLnBrk="0" hangingPunct="1">
      <a:defRPr sz="1600" kern="1200">
        <a:solidFill>
          <a:schemeClr val="tx1"/>
        </a:solidFill>
        <a:latin typeface="+mn-lt"/>
        <a:ea typeface="+mn-ea"/>
        <a:cs typeface="+mn-cs"/>
      </a:defRPr>
    </a:lvl4pPr>
    <a:lvl5pPr marL="2437973" algn="l" defTabSz="609493" rtl="0" eaLnBrk="1" latinLnBrk="0" hangingPunct="1">
      <a:defRPr sz="1600" kern="1200">
        <a:solidFill>
          <a:schemeClr val="tx1"/>
        </a:solidFill>
        <a:latin typeface="+mn-lt"/>
        <a:ea typeface="+mn-ea"/>
        <a:cs typeface="+mn-cs"/>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64" name="Shape 4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19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64" name="Shape 4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72675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12</a:t>
            </a:fld>
            <a:endParaRPr lang="en-US"/>
          </a:p>
        </p:txBody>
      </p:sp>
    </p:spTree>
    <p:extLst>
      <p:ext uri="{BB962C8B-B14F-4D97-AF65-F5344CB8AC3E}">
        <p14:creationId xmlns:p14="http://schemas.microsoft.com/office/powerpoint/2010/main" val="32291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36</a:t>
            </a:fld>
            <a:endParaRPr lang="en-US"/>
          </a:p>
        </p:txBody>
      </p:sp>
    </p:spTree>
    <p:extLst>
      <p:ext uri="{BB962C8B-B14F-4D97-AF65-F5344CB8AC3E}">
        <p14:creationId xmlns:p14="http://schemas.microsoft.com/office/powerpoint/2010/main" val="89801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95114" y="2811836"/>
            <a:ext cx="11066075"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347171" y="4828018"/>
            <a:ext cx="10813351" cy="384175"/>
          </a:xfrm>
          <a:prstGeom prst="rect">
            <a:avLst/>
          </a:prstGeom>
        </p:spPr>
        <p:txBody>
          <a:bodyPr lIns="121899" tIns="60949" rIns="121899" bIns="60949" anchor="b" anchorCtr="0">
            <a:noAutofit/>
          </a:bodyPr>
          <a:lstStyle>
            <a:lvl1pPr marL="0" indent="0" algn="l">
              <a:buNone/>
              <a:defRPr sz="1600" b="0" i="0">
                <a:solidFill>
                  <a:schemeClr val="tx1"/>
                </a:solidFill>
                <a:latin typeface="+mn-lt"/>
                <a:cs typeface="CiscoSansTT ExtraLight" panose="020B0303020201020303" pitchFamily="34" charset="0"/>
              </a:defRPr>
            </a:lvl1pPr>
            <a:lvl2pPr marL="457161"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8" indent="0" algn="ctr">
              <a:buNone/>
              <a:defRPr>
                <a:solidFill>
                  <a:schemeClr val="tx1">
                    <a:tint val="75000"/>
                  </a:schemeClr>
                </a:solidFill>
              </a:defRPr>
            </a:lvl5pPr>
            <a:lvl6pPr marL="2285809" indent="0" algn="ctr">
              <a:buNone/>
              <a:defRPr>
                <a:solidFill>
                  <a:schemeClr val="tx1">
                    <a:tint val="75000"/>
                  </a:schemeClr>
                </a:solidFill>
              </a:defRPr>
            </a:lvl6pPr>
            <a:lvl7pPr marL="2742971" indent="0" algn="ctr">
              <a:buNone/>
              <a:defRPr>
                <a:solidFill>
                  <a:schemeClr val="tx1">
                    <a:tint val="75000"/>
                  </a:schemeClr>
                </a:solidFill>
              </a:defRPr>
            </a:lvl7pPr>
            <a:lvl8pPr marL="3200133" indent="0" algn="ctr">
              <a:buNone/>
              <a:defRPr>
                <a:solidFill>
                  <a:schemeClr val="tx1">
                    <a:tint val="75000"/>
                  </a:schemeClr>
                </a:solidFill>
              </a:defRPr>
            </a:lvl8pPr>
            <a:lvl9pPr marL="36572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346400" y="5164903"/>
            <a:ext cx="10814050" cy="384175"/>
          </a:xfrm>
          <a:prstGeom prst="rect">
            <a:avLst/>
          </a:prstGeom>
        </p:spPr>
        <p:txBody>
          <a:bodyPr lIns="121899" tIns="60949" rIns="121899" bIns="60949"/>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335708" y="5938225"/>
            <a:ext cx="10814050" cy="384175"/>
          </a:xfrm>
          <a:prstGeom prst="rect">
            <a:avLst/>
          </a:prstGeom>
        </p:spPr>
        <p:txBody>
          <a:bodyPr lIns="121899" tIns="60949" rIns="121899" bIns="60949"/>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336673" y="3496670"/>
            <a:ext cx="11067284" cy="398668"/>
          </a:xfrm>
          <a:prstGeom prst="rect">
            <a:avLst/>
          </a:prstGeom>
        </p:spPr>
        <p:txBody>
          <a:bodyPr lIns="121899" tIns="60949" rIns="121899" bIns="60949"/>
          <a:lstStyle>
            <a:lvl1pPr marL="0" indent="0">
              <a:buFont typeface="Arial" panose="020B0604020202020204" pitchFamily="34" charset="0"/>
              <a:buNone/>
              <a:defRPr sz="2400" baseline="0">
                <a:solidFill>
                  <a:schemeClr val="tx1"/>
                </a:solidFill>
                <a:latin typeface="+mj-lt"/>
              </a:defRPr>
            </a:lvl1pPr>
            <a:lvl2pPr marL="406384" indent="0">
              <a:buNone/>
              <a:defRPr/>
            </a:lvl2pPr>
            <a:lvl3pPr marL="569888" indent="0">
              <a:buNone/>
              <a:defRPr/>
            </a:lvl3pPr>
            <a:lvl4pPr marL="688946" indent="0">
              <a:buNone/>
              <a:defRPr/>
            </a:lvl4pPr>
            <a:lvl5pPr marL="801654" indent="0">
              <a:buNone/>
              <a:defRPr/>
            </a:lvl5pPr>
          </a:lstStyle>
          <a:p>
            <a:pPr lvl="0"/>
            <a:r>
              <a:rPr lang="en-GB" dirty="0" smtClean="0"/>
              <a:t>Subhead goes here</a:t>
            </a:r>
            <a:endParaRPr lang="en-GB" dirty="0"/>
          </a:p>
        </p:txBody>
      </p:sp>
      <p:cxnSp>
        <p:nvCxnSpPr>
          <p:cNvPr id="27" name="Straight Connector 26"/>
          <p:cNvCxnSpPr/>
          <p:nvPr userDrawn="1"/>
        </p:nvCxnSpPr>
        <p:spPr>
          <a:xfrm>
            <a:off x="0" y="6771410"/>
            <a:ext cx="12188825"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userDrawn="1"/>
        </p:nvGrpSpPr>
        <p:grpSpPr>
          <a:xfrm>
            <a:off x="380118" y="410499"/>
            <a:ext cx="1150019" cy="613107"/>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grpSp>
    </p:spTree>
    <p:extLst>
      <p:ext uri="{BB962C8B-B14F-4D97-AF65-F5344CB8AC3E}">
        <p14:creationId xmlns:p14="http://schemas.microsoft.com/office/powerpoint/2010/main" val="177882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Multi_Slid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5399" y="404085"/>
            <a:ext cx="11543628"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348573" y="1600201"/>
            <a:ext cx="11543628" cy="4525433"/>
          </a:xfrm>
          <a:prstGeom prst="rect">
            <a:avLst/>
          </a:prstGeom>
        </p:spPr>
        <p:txBody>
          <a:bodyPr lIns="121899" tIns="60949" rIns="121899" bIns="60949">
            <a:noAutofit/>
          </a:bodyPr>
          <a:lstStyle>
            <a:lvl1pPr marL="380933" marR="0" indent="-380933" algn="l" defTabSz="609493" rtl="0" eaLnBrk="1" fontAlgn="auto" latinLnBrk="0" hangingPunct="1">
              <a:lnSpc>
                <a:spcPct val="100000"/>
              </a:lnSpc>
              <a:spcBef>
                <a:spcPct val="20000"/>
              </a:spcBef>
              <a:spcAft>
                <a:spcPts val="0"/>
              </a:spcAft>
              <a:buClrTx/>
              <a:buSzTx/>
              <a:buFont typeface="Arial"/>
              <a:buNone/>
              <a:tabLst/>
              <a:defRPr sz="2700" b="0" i="0" baseline="0">
                <a:solidFill>
                  <a:schemeClr val="bg1"/>
                </a:solidFill>
                <a:latin typeface="+mn-lt"/>
                <a:cs typeface="CiscoSans ExtraLight"/>
              </a:defRPr>
            </a:lvl1pPr>
          </a:lstStyle>
          <a:p>
            <a:pPr marL="0" marR="0" lvl="0" indent="0" algn="l" defTabSz="609493"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
        <p:nvSpPr>
          <p:cNvPr id="8"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9"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userDrawn="1"/>
        </p:nvSpPr>
        <p:spPr bwMode="ltGray">
          <a:xfrm>
            <a:off x="389290" y="6329697"/>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11" name="Straight Connector 10"/>
          <p:cNvCxnSpPr/>
          <p:nvPr userDrawn="1"/>
        </p:nvCxnSpPr>
        <p:spPr>
          <a:xfrm>
            <a:off x="0" y="6771410"/>
            <a:ext cx="12188825"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18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7190" y="1666619"/>
            <a:ext cx="11440688" cy="4354712"/>
          </a:xfrm>
          <a:prstGeom prst="rect">
            <a:avLst/>
          </a:prstGeom>
        </p:spPr>
        <p:txBody>
          <a:bodyPr lIns="121899" tIns="60949" rIns="121899" bIns="60949">
            <a:noAutofit/>
          </a:bodyPr>
          <a:lstStyle>
            <a:lvl1pPr marL="385166" indent="-308979">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89913" indent="-287816">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998892" indent="-228560">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225336" indent="-228560">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443314" indent="-228560">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346232" y="404085"/>
            <a:ext cx="11543628"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32780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46232" y="404085"/>
            <a:ext cx="11543628"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Title Goes Here</a:t>
            </a:r>
            <a:endParaRPr lang="en-US" dirty="0"/>
          </a:p>
        </p:txBody>
      </p:sp>
      <p:sp>
        <p:nvSpPr>
          <p:cNvPr id="6" name="Text Placeholder 3"/>
          <p:cNvSpPr>
            <a:spLocks noGrp="1"/>
          </p:cNvSpPr>
          <p:nvPr>
            <p:ph type="body" sz="quarter" idx="10"/>
          </p:nvPr>
        </p:nvSpPr>
        <p:spPr>
          <a:xfrm>
            <a:off x="327191" y="1666619"/>
            <a:ext cx="5558062" cy="4354712"/>
          </a:xfrm>
          <a:prstGeom prst="rect">
            <a:avLst/>
          </a:prstGeom>
        </p:spPr>
        <p:txBody>
          <a:bodyPr lIns="121899" tIns="60949" rIns="121899" bIns="60949">
            <a:noAutofit/>
          </a:bodyPr>
          <a:lstStyle>
            <a:lvl1pPr marL="304747" indent="-228560">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09493" indent="-287816">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838053" indent="-228560">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066613" indent="-228560">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295173" indent="-228560">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quarter" idx="11"/>
          </p:nvPr>
        </p:nvSpPr>
        <p:spPr>
          <a:xfrm>
            <a:off x="6186380" y="1666619"/>
            <a:ext cx="5558062" cy="4354712"/>
          </a:xfrm>
          <a:prstGeom prst="rect">
            <a:avLst/>
          </a:prstGeom>
        </p:spPr>
        <p:txBody>
          <a:bodyPr lIns="121899" tIns="60949" rIns="121899" bIns="60949">
            <a:noAutofit/>
          </a:bodyPr>
          <a:lstStyle>
            <a:lvl1pPr marL="304747" indent="-228560">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09493" indent="-287816">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838053" indent="-228560">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066613" indent="-228560">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295173" indent="-228560">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063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ullet_Heavy Tex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46232" y="404085"/>
            <a:ext cx="11543628"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Title Goes Here</a:t>
            </a:r>
            <a:endParaRPr lang="en-US" dirty="0"/>
          </a:p>
        </p:txBody>
      </p:sp>
      <p:sp>
        <p:nvSpPr>
          <p:cNvPr id="9" name="Text Placeholder 3"/>
          <p:cNvSpPr>
            <a:spLocks noGrp="1"/>
          </p:cNvSpPr>
          <p:nvPr>
            <p:ph type="body" sz="quarter" idx="11" hasCustomPrompt="1"/>
          </p:nvPr>
        </p:nvSpPr>
        <p:spPr>
          <a:xfrm>
            <a:off x="327191" y="1666619"/>
            <a:ext cx="5558062" cy="4354712"/>
          </a:xfrm>
          <a:prstGeom prst="rect">
            <a:avLst/>
          </a:prstGeom>
        </p:spPr>
        <p:txBody>
          <a:bodyPr lIns="121899" tIns="60949" rIns="121899" bIns="60949">
            <a:noAutofit/>
          </a:bodyPr>
          <a:lstStyle>
            <a:lvl1pPr marL="311096" indent="-228560">
              <a:lnSpc>
                <a:spcPct val="95000"/>
              </a:lnSpc>
              <a:spcBef>
                <a:spcPts val="1480"/>
              </a:spcBef>
              <a:buClr>
                <a:schemeClr val="tx2"/>
              </a:buClr>
              <a:buSzPct val="80000"/>
              <a:buFont typeface="Wingdings" panose="05000000000000000000" pitchFamily="2" charset="2"/>
              <a:buChar char="§"/>
              <a:defRPr sz="1900" b="0" i="0">
                <a:solidFill>
                  <a:schemeClr val="tx2"/>
                </a:solidFill>
                <a:latin typeface="+mn-lt"/>
                <a:cs typeface="CiscoSans ExtraLight"/>
              </a:defRPr>
            </a:lvl1pPr>
            <a:lvl2pPr>
              <a:lnSpc>
                <a:spcPct val="95000"/>
              </a:lnSpc>
              <a:spcBef>
                <a:spcPts val="600"/>
              </a:spcBef>
              <a:buClrTx/>
              <a:defRPr b="0" i="0">
                <a:solidFill>
                  <a:schemeClr val="tx1"/>
                </a:solidFill>
                <a:latin typeface="+mn-lt"/>
                <a:cs typeface="CiscoSans ExtraLight"/>
              </a:defRPr>
            </a:lvl2pPr>
            <a:lvl3pPr marL="575899" indent="-22856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a:p>
            <a:endParaRPr lang="en-US" dirty="0" smtClean="0"/>
          </a:p>
        </p:txBody>
      </p:sp>
      <p:sp>
        <p:nvSpPr>
          <p:cNvPr id="10" name="Text Placeholder 3"/>
          <p:cNvSpPr>
            <a:spLocks noGrp="1"/>
          </p:cNvSpPr>
          <p:nvPr>
            <p:ph type="body" sz="quarter" idx="12" hasCustomPrompt="1"/>
          </p:nvPr>
        </p:nvSpPr>
        <p:spPr>
          <a:xfrm>
            <a:off x="6186380" y="1666619"/>
            <a:ext cx="5558062" cy="4354712"/>
          </a:xfrm>
          <a:prstGeom prst="rect">
            <a:avLst/>
          </a:prstGeom>
        </p:spPr>
        <p:txBody>
          <a:bodyPr lIns="121899" tIns="60949" rIns="121899" bIns="60949">
            <a:noAutofit/>
          </a:bodyPr>
          <a:lstStyle>
            <a:lvl1pPr marL="298398" indent="-228560">
              <a:lnSpc>
                <a:spcPct val="95000"/>
              </a:lnSpc>
              <a:spcBef>
                <a:spcPts val="1480"/>
              </a:spcBef>
              <a:buClr>
                <a:schemeClr val="tx2"/>
              </a:buClr>
              <a:buSzPct val="80000"/>
              <a:buFont typeface="Wingdings" panose="05000000000000000000" pitchFamily="2" charset="2"/>
              <a:buChar char="§"/>
              <a:defRPr sz="1900" b="0" i="0">
                <a:solidFill>
                  <a:schemeClr val="tx2"/>
                </a:solidFill>
                <a:latin typeface="+mn-lt"/>
                <a:cs typeface="CiscoSans ExtraLight"/>
              </a:defRPr>
            </a:lvl1pPr>
            <a:lvl2pPr>
              <a:lnSpc>
                <a:spcPct val="95000"/>
              </a:lnSpc>
              <a:spcBef>
                <a:spcPts val="600"/>
              </a:spcBef>
              <a:buClrTx/>
              <a:defRPr b="0" i="0">
                <a:solidFill>
                  <a:schemeClr val="tx1"/>
                </a:solidFill>
                <a:latin typeface="+mn-lt"/>
                <a:cs typeface="CiscoSans ExtraLight"/>
              </a:defRPr>
            </a:lvl2pPr>
            <a:lvl3pPr marL="575899" indent="-22856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p:txBody>
      </p:sp>
    </p:spTree>
    <p:extLst>
      <p:ext uri="{BB962C8B-B14F-4D97-AF65-F5344CB8AC3E}">
        <p14:creationId xmlns:p14="http://schemas.microsoft.com/office/powerpoint/2010/main" val="33657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10" name="Rounded Rectangle 9"/>
          <p:cNvSpPr/>
          <p:nvPr userDrawn="1"/>
        </p:nvSpPr>
        <p:spPr>
          <a:xfrm>
            <a:off x="6855684" y="1639737"/>
            <a:ext cx="4829691" cy="4408475"/>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latin typeface="+mj-lt"/>
            </a:endParaRPr>
          </a:p>
        </p:txBody>
      </p:sp>
      <p:sp>
        <p:nvSpPr>
          <p:cNvPr id="12" name="Text Placeholder 11"/>
          <p:cNvSpPr>
            <a:spLocks noGrp="1"/>
          </p:cNvSpPr>
          <p:nvPr>
            <p:ph type="body" sz="quarter" idx="11" hasCustomPrompt="1"/>
          </p:nvPr>
        </p:nvSpPr>
        <p:spPr>
          <a:xfrm>
            <a:off x="6959819" y="1747685"/>
            <a:ext cx="4314844" cy="2440001"/>
          </a:xfrm>
          <a:prstGeom prst="rect">
            <a:avLst/>
          </a:prstGeom>
        </p:spPr>
        <p:txBody>
          <a:bodyPr lIns="121899" tIns="60949" rIns="121899" bIns="60949">
            <a:noAutofit/>
          </a:bodyPr>
          <a:lstStyle>
            <a:lvl1pPr marL="114291" indent="-114291" algn="l" defTabSz="914323" rtl="0" eaLnBrk="1" latinLnBrk="0" hangingPunct="1">
              <a:lnSpc>
                <a:spcPct val="90000"/>
              </a:lnSpc>
              <a:spcBef>
                <a:spcPts val="0"/>
              </a:spcBef>
              <a:buNone/>
              <a:defRPr lang="en-US" sz="2000" kern="1200" dirty="0" smtClean="0">
                <a:gradFill>
                  <a:gsLst>
                    <a:gs pos="0">
                      <a:schemeClr val="tx2"/>
                    </a:gs>
                    <a:gs pos="27000">
                      <a:srgbClr val="272749"/>
                    </a:gs>
                    <a:gs pos="100000">
                      <a:schemeClr val="accent4"/>
                    </a:gs>
                    <a:gs pos="83000">
                      <a:schemeClr val="accent5"/>
                    </a:gs>
                  </a:gsLst>
                  <a:lin ang="3600000" scaled="0"/>
                </a:gradFill>
                <a:latin typeface="+mn-lt"/>
                <a:ea typeface="+mn-ea"/>
                <a:cs typeface="CiscoSans ExtraLight"/>
              </a:defRPr>
            </a:lvl1pPr>
            <a:lvl2pPr marL="114291" indent="-114291" algn="l" defTabSz="914323" rtl="0" eaLnBrk="1" latinLnBrk="0" hangingPunct="1">
              <a:defRPr lang="en-US" sz="2000" kern="1200" dirty="0" smtClean="0">
                <a:solidFill>
                  <a:schemeClr val="accent2"/>
                </a:solidFill>
                <a:latin typeface="Ciscolight" pitchFamily="2" charset="0"/>
                <a:ea typeface="+mn-ea"/>
                <a:cs typeface="+mn-cs"/>
              </a:defRPr>
            </a:lvl2pPr>
            <a:lvl3pPr marL="114291" indent="-114291" algn="l" defTabSz="914323" rtl="0" eaLnBrk="1" latinLnBrk="0" hangingPunct="1">
              <a:defRPr lang="en-US" sz="2000" kern="1200" dirty="0" smtClean="0">
                <a:solidFill>
                  <a:schemeClr val="accent2"/>
                </a:solidFill>
                <a:latin typeface="Ciscolight" pitchFamily="2" charset="0"/>
                <a:ea typeface="+mn-ea"/>
                <a:cs typeface="+mn-cs"/>
              </a:defRPr>
            </a:lvl3pPr>
            <a:lvl4pPr marL="114291" indent="-114291" algn="l" defTabSz="914323" rtl="0" eaLnBrk="1" latinLnBrk="0" hangingPunct="1">
              <a:defRPr lang="en-US" sz="2000" kern="1200" dirty="0" smtClean="0">
                <a:solidFill>
                  <a:schemeClr val="accent2"/>
                </a:solidFill>
                <a:latin typeface="Ciscolight" pitchFamily="2" charset="0"/>
                <a:ea typeface="+mn-ea"/>
                <a:cs typeface="+mn-cs"/>
              </a:defRPr>
            </a:lvl4pPr>
            <a:lvl5pPr marL="114291" indent="-114291" algn="l" defTabSz="914323"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19" name="Text Placeholder 18"/>
          <p:cNvSpPr>
            <a:spLocks noGrp="1"/>
          </p:cNvSpPr>
          <p:nvPr>
            <p:ph type="body" sz="quarter" idx="14" hasCustomPrompt="1"/>
          </p:nvPr>
        </p:nvSpPr>
        <p:spPr>
          <a:xfrm>
            <a:off x="7064557" y="4736592"/>
            <a:ext cx="4433606" cy="338328"/>
          </a:xfrm>
          <a:prstGeom prst="rect">
            <a:avLst/>
          </a:prstGeom>
        </p:spPr>
        <p:txBody>
          <a:bodyPr lIns="121899" tIns="60949" rIns="121899" bIns="60949">
            <a:noAutofit/>
          </a:bodyPr>
          <a:lstStyle>
            <a:lvl1pPr marL="0" indent="0">
              <a:buClr>
                <a:schemeClr val="tx2"/>
              </a:buClr>
              <a:buFontTx/>
              <a:buNone/>
              <a:defRPr sz="1600">
                <a:solidFill>
                  <a:schemeClr val="tx2"/>
                </a:solidFill>
                <a:latin typeface="+mn-lt"/>
                <a:cs typeface="CiscoSans ExtraLight"/>
              </a:defRPr>
            </a:lvl1pPr>
          </a:lstStyle>
          <a:p>
            <a:pPr lvl="0"/>
            <a:r>
              <a:rPr lang="en-US" dirty="0" smtClean="0"/>
              <a:t>Source Name</a:t>
            </a:r>
            <a:endParaRPr lang="en-US" dirty="0"/>
          </a:p>
        </p:txBody>
      </p:sp>
      <p:sp>
        <p:nvSpPr>
          <p:cNvPr id="14" name="Title 1"/>
          <p:cNvSpPr>
            <a:spLocks noGrp="1"/>
          </p:cNvSpPr>
          <p:nvPr>
            <p:ph type="ctrTitle" hasCustomPrompt="1"/>
          </p:nvPr>
        </p:nvSpPr>
        <p:spPr>
          <a:xfrm>
            <a:off x="346231" y="403226"/>
            <a:ext cx="11543628"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Pull Quote Style</a:t>
            </a:r>
            <a:endParaRPr lang="en-US" dirty="0"/>
          </a:p>
        </p:txBody>
      </p:sp>
      <p:sp>
        <p:nvSpPr>
          <p:cNvPr id="7" name="Text Placeholder 3"/>
          <p:cNvSpPr>
            <a:spLocks noGrp="1"/>
          </p:cNvSpPr>
          <p:nvPr>
            <p:ph type="body" sz="quarter" idx="15" hasCustomPrompt="1"/>
          </p:nvPr>
        </p:nvSpPr>
        <p:spPr>
          <a:xfrm>
            <a:off x="327191" y="1666619"/>
            <a:ext cx="5558062" cy="4354712"/>
          </a:xfrm>
          <a:prstGeom prst="rect">
            <a:avLst/>
          </a:prstGeom>
        </p:spPr>
        <p:txBody>
          <a:bodyPr lIns="121899" tIns="60949" rIns="121899" bIns="60949">
            <a:noAutofit/>
          </a:bodyPr>
          <a:lstStyle>
            <a:lvl1pPr marL="311096" indent="-228560">
              <a:lnSpc>
                <a:spcPct val="95000"/>
              </a:lnSpc>
              <a:spcBef>
                <a:spcPts val="1480"/>
              </a:spcBef>
              <a:buClr>
                <a:schemeClr val="tx2"/>
              </a:buClr>
              <a:buSzPct val="80000"/>
              <a:buFont typeface="Wingdings" panose="05000000000000000000" pitchFamily="2" charset="2"/>
              <a:buChar char="§"/>
              <a:defRPr sz="2100" b="0" i="0">
                <a:solidFill>
                  <a:schemeClr val="tx2"/>
                </a:solidFill>
                <a:latin typeface="+mn-lt"/>
                <a:cs typeface="CiscoSans ExtraLight"/>
              </a:defRPr>
            </a:lvl1pPr>
            <a:lvl2pPr marL="607378" indent="-253956">
              <a:lnSpc>
                <a:spcPct val="95000"/>
              </a:lnSpc>
              <a:spcBef>
                <a:spcPts val="600"/>
              </a:spcBef>
              <a:buClr>
                <a:schemeClr val="tx2"/>
              </a:buClr>
              <a:buSzPct val="80000"/>
              <a:buFont typeface="Wingdings" panose="05000000000000000000" pitchFamily="2" charset="2"/>
              <a:buChar char="§"/>
              <a:defRPr sz="1900" b="0" i="0">
                <a:solidFill>
                  <a:schemeClr val="tx2"/>
                </a:solidFill>
                <a:latin typeface="+mn-lt"/>
                <a:cs typeface="CiscoSans ExtraLight"/>
              </a:defRPr>
            </a:lvl2pPr>
            <a:lvl3pPr>
              <a:buClrTx/>
              <a:defRPr b="0" i="0">
                <a:solidFill>
                  <a:schemeClr val="tx1"/>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a:t>
            </a:r>
            <a:br>
              <a:rPr lang="en-US" dirty="0" smtClean="0"/>
            </a:br>
            <a:r>
              <a:rPr lang="en-US" dirty="0" smtClean="0"/>
              <a:t>slide with a pull quote</a:t>
            </a:r>
          </a:p>
          <a:p>
            <a:pPr lvl="1"/>
            <a:r>
              <a:rPr lang="en-US" dirty="0" smtClean="0"/>
              <a:t>This is where all the second level </a:t>
            </a:r>
            <a:br>
              <a:rPr lang="en-US" dirty="0" smtClean="0"/>
            </a:br>
            <a:r>
              <a:rPr lang="en-US" dirty="0" smtClean="0"/>
              <a:t>information goes</a:t>
            </a:r>
          </a:p>
          <a:p>
            <a:pPr lvl="1"/>
            <a:r>
              <a:rPr lang="en-US" dirty="0" smtClean="0"/>
              <a:t>This is another bullet point</a:t>
            </a:r>
          </a:p>
          <a:p>
            <a:r>
              <a:rPr lang="en-US" dirty="0" smtClean="0"/>
              <a:t>First level bullets are 16 points</a:t>
            </a:r>
            <a:br>
              <a:rPr lang="en-US" dirty="0" smtClean="0"/>
            </a:br>
            <a:r>
              <a:rPr lang="en-US" dirty="0" smtClean="0"/>
              <a:t>and use a bullet point</a:t>
            </a:r>
          </a:p>
          <a:p>
            <a:pPr lvl="1"/>
            <a:r>
              <a:rPr lang="en-US" dirty="0" smtClean="0"/>
              <a:t>Second level bullets are 14 points in size</a:t>
            </a:r>
          </a:p>
          <a:p>
            <a:pPr lvl="1"/>
            <a:r>
              <a:rPr lang="en-US" dirty="0" smtClean="0"/>
              <a:t>It’s important to keep consistency </a:t>
            </a:r>
          </a:p>
        </p:txBody>
      </p:sp>
    </p:spTree>
    <p:extLst>
      <p:ext uri="{BB962C8B-B14F-4D97-AF65-F5344CB8AC3E}">
        <p14:creationId xmlns:p14="http://schemas.microsoft.com/office/powerpoint/2010/main" val="117999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6232" y="404085"/>
            <a:ext cx="11543628"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59479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6232" y="404085"/>
            <a:ext cx="11543628"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5"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6" name="Rectangle 4"/>
          <p:cNvSpPr>
            <a:spLocks noChangeArrowheads="1"/>
          </p:cNvSpPr>
          <p:nvPr userDrawn="1"/>
        </p:nvSpPr>
        <p:spPr bwMode="ltGray">
          <a:xfrm>
            <a:off x="389290" y="6329697"/>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7" name="Straight Connector 6"/>
          <p:cNvCxnSpPr/>
          <p:nvPr userDrawn="1"/>
        </p:nvCxnSpPr>
        <p:spPr>
          <a:xfrm>
            <a:off x="0" y="6771410"/>
            <a:ext cx="12188825"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43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8957" y="403341"/>
            <a:ext cx="5338705" cy="838200"/>
          </a:xfrm>
          <a:prstGeom prst="rect">
            <a:avLst/>
          </a:prstGeom>
        </p:spPr>
        <p:txBody>
          <a:bodyPr vert="horz" lIns="82288" tIns="45717" rIns="82288" bIns="45717" rtlCol="0" anchor="t" anchorCtr="0">
            <a:noAutofit/>
          </a:bodyPr>
          <a:lstStyle>
            <a:lvl1pPr algn="l" defTabSz="914323" rtl="0" eaLnBrk="1" latinLnBrk="0" hangingPunct="1">
              <a:lnSpc>
                <a:spcPct val="80000"/>
              </a:lnSpc>
              <a:spcBef>
                <a:spcPct val="0"/>
              </a:spcBef>
              <a:buNone/>
              <a:defRPr lang="en-US" sz="3300" b="0" i="0" kern="1200" spc="-100" baseline="0" dirty="0" smtClean="0">
                <a:solidFill>
                  <a:schemeClr val="accent4"/>
                </a:solidFill>
                <a:latin typeface="+mj-lt"/>
                <a:ea typeface="+mj-ea"/>
                <a:cs typeface="CiscoSans Thin"/>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335298" y="1600200"/>
            <a:ext cx="5338705" cy="4526280"/>
          </a:xfrm>
          <a:prstGeom prst="rect">
            <a:avLst/>
          </a:prstGeom>
        </p:spPr>
        <p:txBody>
          <a:bodyPr lIns="121899" tIns="60949" rIns="121899" bIns="60949">
            <a:noAutofit/>
          </a:bodyPr>
          <a:lstStyle>
            <a:lvl1pPr marL="0" indent="0">
              <a:buClr>
                <a:schemeClr val="tx2"/>
              </a:buClr>
              <a:buSzPct val="80000"/>
              <a:buFont typeface="Wingdings" panose="05000000000000000000" pitchFamily="2" charset="2"/>
              <a:buNone/>
              <a:defRPr sz="2100" b="0" i="0">
                <a:solidFill>
                  <a:schemeClr val="tx2"/>
                </a:solidFill>
                <a:latin typeface="+mn-lt"/>
                <a:cs typeface="CiscoSans ExtraLight"/>
              </a:defRPr>
            </a:lvl1pPr>
            <a:lvl2pPr marL="634948" indent="-228581">
              <a:buClr>
                <a:schemeClr val="tx2"/>
              </a:buClr>
              <a:buSzPct val="80000"/>
              <a:buFont typeface="Wingdings" panose="05000000000000000000" pitchFamily="2" charset="2"/>
              <a:buChar char="§"/>
              <a:tabLst/>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6423511" y="1600200"/>
            <a:ext cx="5338705" cy="4526280"/>
          </a:xfrm>
          <a:prstGeom prst="rect">
            <a:avLst/>
          </a:prstGeom>
        </p:spPr>
        <p:txBody>
          <a:bodyPr lIns="121899" tIns="60949" rIns="121899" bIns="60949">
            <a:noAutofit/>
          </a:bodyPr>
          <a:lstStyle>
            <a:lvl1pPr marL="0" indent="0">
              <a:buClr>
                <a:schemeClr val="tx2"/>
              </a:buClr>
              <a:buSzPct val="80000"/>
              <a:buFont typeface="Wingdings" panose="05000000000000000000" pitchFamily="2" charset="2"/>
              <a:buNone/>
              <a:defRPr sz="2100" b="0" i="0">
                <a:solidFill>
                  <a:schemeClr val="tx2"/>
                </a:solidFill>
                <a:latin typeface="+mn-lt"/>
                <a:cs typeface="CiscoSans ExtraLight"/>
              </a:defRPr>
            </a:lvl1pPr>
            <a:lvl2pPr marL="634948" indent="-228581">
              <a:buClr>
                <a:schemeClr val="tx2"/>
              </a:buClr>
              <a:buSzPct val="80000"/>
              <a:buFont typeface="Wingdings" panose="05000000000000000000" pitchFamily="2" charset="2"/>
              <a:buChar char="§"/>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6428231" y="403341"/>
            <a:ext cx="5338705" cy="841248"/>
          </a:xfrm>
          <a:prstGeom prst="rect">
            <a:avLst/>
          </a:prstGeom>
        </p:spPr>
        <p:txBody>
          <a:bodyPr lIns="121899" tIns="60949" rIns="121899" bIns="60949">
            <a:noAutofit/>
          </a:bodyPr>
          <a:lstStyle>
            <a:lvl1pPr marL="0" marR="0" indent="0" algn="l" defTabSz="914323" rtl="0" eaLnBrk="1" fontAlgn="auto" latinLnBrk="0" hangingPunct="1">
              <a:lnSpc>
                <a:spcPct val="80000"/>
              </a:lnSpc>
              <a:spcBef>
                <a:spcPct val="0"/>
              </a:spcBef>
              <a:spcAft>
                <a:spcPts val="0"/>
              </a:spcAft>
              <a:buClrTx/>
              <a:buSzTx/>
              <a:buFontTx/>
              <a:buNone/>
              <a:tabLst/>
              <a:defRPr lang="en-US" sz="3300" b="0" i="0" kern="1200" spc="-100" baseline="0" dirty="0">
                <a:solidFill>
                  <a:schemeClr val="accent4"/>
                </a:solidFill>
                <a:latin typeface="+mj-lt"/>
                <a:ea typeface="+mj-ea"/>
                <a:cs typeface="CiscoSans Thin"/>
              </a:defRPr>
            </a:lvl1pPr>
          </a:lstStyle>
          <a:p>
            <a:pPr marL="0" marR="0" lvl="0" indent="0" algn="l" defTabSz="914323"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cxnSp>
        <p:nvCxnSpPr>
          <p:cNvPr id="7" name="Straight Connector 6"/>
          <p:cNvCxnSpPr/>
          <p:nvPr userDrawn="1"/>
        </p:nvCxnSpPr>
        <p:spPr>
          <a:xfrm>
            <a:off x="6132503" y="812802"/>
            <a:ext cx="0" cy="5313679"/>
          </a:xfrm>
          <a:prstGeom prst="line">
            <a:avLst/>
          </a:prstGeom>
          <a:ln w="38100" cap="flat" cmpd="sng">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67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8" name="Text Placeholder 17"/>
          <p:cNvSpPr>
            <a:spLocks noGrp="1"/>
          </p:cNvSpPr>
          <p:nvPr>
            <p:ph type="body" sz="quarter" idx="17"/>
          </p:nvPr>
        </p:nvSpPr>
        <p:spPr>
          <a:xfrm>
            <a:off x="292610" y="100584"/>
            <a:ext cx="3557016" cy="1152144"/>
          </a:xfrm>
          <a:prstGeom prst="rect">
            <a:avLst/>
          </a:prstGeom>
        </p:spPr>
        <p:txBody>
          <a:bodyPr lIns="121899" tIns="60949" rIns="121899" bIns="60949" anchor="b" anchorCtr="0">
            <a:noAutofit/>
          </a:bodyPr>
          <a:lstStyle>
            <a:lvl1pPr marL="0" marR="0" indent="0" algn="l" defTabSz="914323" rtl="0" eaLnBrk="1" fontAlgn="auto" latinLnBrk="0" hangingPunct="1">
              <a:lnSpc>
                <a:spcPct val="80000"/>
              </a:lnSpc>
              <a:spcBef>
                <a:spcPct val="0"/>
              </a:spcBef>
              <a:spcAft>
                <a:spcPts val="0"/>
              </a:spcAft>
              <a:buClrTx/>
              <a:buSzTx/>
              <a:buFontTx/>
              <a:buNone/>
              <a:tabLst/>
              <a:defRPr kumimoji="0" lang="en-US" sz="3300" b="0" i="0" u="none" strike="noStrike" kern="1200" cap="none" spc="-100" normalizeH="0" baseline="0" noProof="0" dirty="0" smtClean="0">
                <a:ln>
                  <a:noFill/>
                </a:ln>
                <a:solidFill>
                  <a:schemeClr val="accent4"/>
                </a:solidFill>
                <a:effectLst/>
                <a:uLnTx/>
                <a:uFillTx/>
                <a:latin typeface="+mj-lt"/>
                <a:ea typeface="+mj-ea"/>
                <a:cs typeface="CiscoSans Thin"/>
              </a:defRPr>
            </a:lvl1pPr>
          </a:lstStyle>
          <a:p>
            <a:pPr marL="0" marR="0" lvl="0" indent="0" algn="l" defTabSz="914323"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4343401" y="100584"/>
            <a:ext cx="3465576" cy="1152144"/>
          </a:xfrm>
          <a:prstGeom prst="rect">
            <a:avLst/>
          </a:prstGeom>
        </p:spPr>
        <p:txBody>
          <a:bodyPr lIns="121899" tIns="60949" rIns="121899" bIns="60949" anchor="b" anchorCtr="0">
            <a:noAutofit/>
          </a:bodyPr>
          <a:lstStyle>
            <a:lvl1pPr marL="0" marR="0" indent="0" algn="l" defTabSz="914323" rtl="0" eaLnBrk="1" fontAlgn="auto" latinLnBrk="0" hangingPunct="1">
              <a:lnSpc>
                <a:spcPct val="80000"/>
              </a:lnSpc>
              <a:spcBef>
                <a:spcPct val="0"/>
              </a:spcBef>
              <a:spcAft>
                <a:spcPts val="0"/>
              </a:spcAft>
              <a:buClrTx/>
              <a:buSzTx/>
              <a:buFontTx/>
              <a:buNone/>
              <a:tabLst/>
              <a:defRPr kumimoji="0" lang="en-US" sz="3300" b="0" i="0" u="none" strike="noStrike" kern="1200" cap="none" spc="-100" normalizeH="0" baseline="0" noProof="0" dirty="0" smtClean="0">
                <a:ln>
                  <a:noFill/>
                </a:ln>
                <a:solidFill>
                  <a:schemeClr val="accent4"/>
                </a:solidFill>
                <a:effectLst/>
                <a:uLnTx/>
                <a:uFillTx/>
                <a:latin typeface="+mj-lt"/>
                <a:ea typeface="+mj-ea"/>
                <a:cs typeface="CiscoSans Thin"/>
              </a:defRPr>
            </a:lvl1pPr>
          </a:lstStyle>
          <a:p>
            <a:pPr marL="0" marR="0" lvl="0" indent="0" algn="l" defTabSz="914323"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8360758" y="100584"/>
            <a:ext cx="3511296" cy="1152144"/>
          </a:xfrm>
          <a:prstGeom prst="rect">
            <a:avLst/>
          </a:prstGeom>
        </p:spPr>
        <p:txBody>
          <a:bodyPr lIns="121899" tIns="60949" rIns="121899" bIns="60949" anchor="b" anchorCtr="0">
            <a:noAutofit/>
          </a:bodyPr>
          <a:lstStyle>
            <a:lvl1pPr marL="0" marR="0" indent="0" algn="l" defTabSz="914323" rtl="0" eaLnBrk="1" fontAlgn="auto" latinLnBrk="0" hangingPunct="1">
              <a:lnSpc>
                <a:spcPct val="80000"/>
              </a:lnSpc>
              <a:spcBef>
                <a:spcPct val="0"/>
              </a:spcBef>
              <a:spcAft>
                <a:spcPts val="0"/>
              </a:spcAft>
              <a:buClrTx/>
              <a:buSzTx/>
              <a:buFontTx/>
              <a:buNone/>
              <a:tabLst/>
              <a:defRPr kumimoji="0" lang="en-US" sz="3300" b="0" i="0" u="none" strike="noStrike" kern="1200" cap="none" spc="-100" normalizeH="0" baseline="0" noProof="0" dirty="0" smtClean="0">
                <a:ln>
                  <a:noFill/>
                </a:ln>
                <a:solidFill>
                  <a:schemeClr val="accent4"/>
                </a:solidFill>
                <a:effectLst/>
                <a:uLnTx/>
                <a:uFillTx/>
                <a:latin typeface="+mj-lt"/>
                <a:ea typeface="+mj-ea"/>
                <a:cs typeface="CiscoSans Thin"/>
              </a:defRPr>
            </a:lvl1pPr>
          </a:lstStyle>
          <a:p>
            <a:pPr marL="0" marR="0" lvl="0" indent="0" algn="l" defTabSz="914323"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2" name="Text Placeholder 3"/>
          <p:cNvSpPr>
            <a:spLocks noGrp="1"/>
          </p:cNvSpPr>
          <p:nvPr>
            <p:ph type="body" sz="quarter" idx="10"/>
          </p:nvPr>
        </p:nvSpPr>
        <p:spPr>
          <a:xfrm>
            <a:off x="292610" y="1602098"/>
            <a:ext cx="3557016" cy="4448011"/>
          </a:xfrm>
          <a:prstGeom prst="rect">
            <a:avLst/>
          </a:prstGeom>
        </p:spPr>
        <p:txBody>
          <a:bodyPr lIns="121899" tIns="60949" rIns="121899" bIns="60949">
            <a:noAutofit/>
          </a:bodyPr>
          <a:lstStyle>
            <a:lvl1pPr marL="298398" indent="-228560">
              <a:lnSpc>
                <a:spcPct val="95000"/>
              </a:lnSpc>
              <a:spcBef>
                <a:spcPts val="1480"/>
              </a:spcBef>
              <a:buClr>
                <a:schemeClr val="tx2"/>
              </a:buClr>
              <a:buSzPct val="80000"/>
              <a:buFont typeface="Wingdings" panose="05000000000000000000" pitchFamily="2" charset="2"/>
              <a:buChar char="§"/>
              <a:defRPr sz="2100">
                <a:solidFill>
                  <a:schemeClr val="tx2"/>
                </a:solidFill>
                <a:latin typeface="+mn-lt"/>
                <a:cs typeface="CiscoSans ExtraLight"/>
              </a:defRPr>
            </a:lvl1pPr>
            <a:lvl2pPr marL="537539" indent="-253956">
              <a:lnSpc>
                <a:spcPct val="95000"/>
              </a:lnSpc>
              <a:spcBef>
                <a:spcPts val="600"/>
              </a:spcBef>
              <a:buClr>
                <a:schemeClr val="tx2"/>
              </a:buClr>
              <a:buSzPct val="80000"/>
              <a:buFont typeface="Wingdings" panose="05000000000000000000" pitchFamily="2" charset="2"/>
              <a:buChar char="§"/>
              <a:defRPr sz="1900">
                <a:solidFill>
                  <a:schemeClr val="tx2"/>
                </a:solidFill>
                <a:latin typeface="+mn-lt"/>
                <a:cs typeface="CiscoSans ExtraLight"/>
              </a:defRPr>
            </a:lvl2pPr>
            <a:lvl3pPr marL="759751" indent="-222212">
              <a:buClr>
                <a:schemeClr val="tx2"/>
              </a:buClr>
              <a:buSzPct val="80000"/>
              <a:buFont typeface="Wingdings" panose="05000000000000000000" pitchFamily="2" charset="2"/>
              <a:buChar char="§"/>
              <a:defRPr sz="1600">
                <a:solidFill>
                  <a:schemeClr val="tx2"/>
                </a:solidFill>
                <a:latin typeface="+mn-lt"/>
                <a:cs typeface="CiscoSans ExtraLight"/>
              </a:defRPr>
            </a:lvl3pPr>
            <a:lvl4pPr marL="994659" indent="-228560">
              <a:buClr>
                <a:schemeClr val="tx2"/>
              </a:buClr>
              <a:buSzPct val="80000"/>
              <a:buFont typeface="Wingdings" panose="05000000000000000000" pitchFamily="2" charset="2"/>
              <a:buChar char="§"/>
              <a:defRPr sz="1300">
                <a:solidFill>
                  <a:schemeClr val="tx2"/>
                </a:solidFill>
                <a:latin typeface="+mn-lt"/>
                <a:cs typeface="CiscoSans ExtraLight"/>
              </a:defRPr>
            </a:lvl4pPr>
            <a:lvl5pPr marL="1223219" indent="-228560">
              <a:buClr>
                <a:schemeClr val="tx2"/>
              </a:buClr>
              <a:buSzPct val="80000"/>
              <a:buFont typeface="Wingdings" panose="05000000000000000000" pitchFamily="2" charset="2"/>
              <a:buChar char="§"/>
              <a:defRPr sz="1200">
                <a:solidFill>
                  <a:schemeClr val="tx2"/>
                </a:solidFill>
                <a:latin typeface="+mn-lt"/>
                <a:cs typeface="CiscoSans ExtraLight"/>
              </a:defRPr>
            </a:lvl5pPr>
            <a:lvl6pPr marL="923208"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1"/>
          </p:nvPr>
        </p:nvSpPr>
        <p:spPr>
          <a:xfrm>
            <a:off x="8360758" y="1578597"/>
            <a:ext cx="3511296" cy="4448011"/>
          </a:xfrm>
          <a:prstGeom prst="rect">
            <a:avLst/>
          </a:prstGeom>
        </p:spPr>
        <p:txBody>
          <a:bodyPr lIns="121899" tIns="60949" rIns="121899" bIns="60949">
            <a:noAutofit/>
          </a:bodyPr>
          <a:lstStyle>
            <a:lvl1pPr marL="228591" indent="-228591">
              <a:lnSpc>
                <a:spcPct val="95000"/>
              </a:lnSpc>
              <a:spcBef>
                <a:spcPts val="1480"/>
              </a:spcBef>
              <a:buClr>
                <a:schemeClr val="tx2"/>
              </a:buClr>
              <a:buSzPct val="80000"/>
              <a:buFont typeface="Wingdings" panose="05000000000000000000" pitchFamily="2" charset="2"/>
              <a:buChar char="§"/>
              <a:defRPr sz="2100">
                <a:solidFill>
                  <a:schemeClr val="tx2"/>
                </a:solidFill>
                <a:latin typeface="+mn-lt"/>
                <a:cs typeface="CiscoSans ExtraLight"/>
              </a:defRPr>
            </a:lvl1pPr>
            <a:lvl2pPr marL="479916" indent="-287950">
              <a:lnSpc>
                <a:spcPct val="95000"/>
              </a:lnSpc>
              <a:spcBef>
                <a:spcPts val="600"/>
              </a:spcBef>
              <a:buClr>
                <a:schemeClr val="tx2"/>
              </a:buClr>
              <a:buSzPct val="80000"/>
              <a:buFont typeface="Wingdings" panose="05000000000000000000" pitchFamily="2" charset="2"/>
              <a:buChar char="§"/>
              <a:defRPr sz="1900">
                <a:solidFill>
                  <a:schemeClr val="tx2"/>
                </a:solidFill>
                <a:latin typeface="+mn-lt"/>
                <a:cs typeface="CiscoSans ExtraLight"/>
              </a:defRPr>
            </a:lvl2pPr>
            <a:lvl3pPr marL="763984" indent="-228560">
              <a:buClr>
                <a:schemeClr val="tx2"/>
              </a:buClr>
              <a:buSzPct val="80000"/>
              <a:buFont typeface="Wingdings" panose="05000000000000000000" pitchFamily="2" charset="2"/>
              <a:buChar char="§"/>
              <a:defRPr sz="1600">
                <a:solidFill>
                  <a:schemeClr val="tx2"/>
                </a:solidFill>
                <a:latin typeface="+mn-lt"/>
                <a:cs typeface="CiscoSans ExtraLight"/>
              </a:defRPr>
            </a:lvl3pPr>
            <a:lvl4pPr marL="994659" indent="-228560">
              <a:buClr>
                <a:schemeClr val="tx2"/>
              </a:buClr>
              <a:buSzPct val="80000"/>
              <a:buFont typeface="Wingdings" panose="05000000000000000000" pitchFamily="2" charset="2"/>
              <a:buChar char="§"/>
              <a:defRPr sz="1300">
                <a:solidFill>
                  <a:schemeClr val="tx2"/>
                </a:solidFill>
                <a:latin typeface="+mn-lt"/>
                <a:cs typeface="CiscoSans ExtraLight"/>
              </a:defRPr>
            </a:lvl4pPr>
            <a:lvl5pPr marL="1223219" indent="-228560">
              <a:buClr>
                <a:schemeClr val="tx2"/>
              </a:buClr>
              <a:buSzPct val="80000"/>
              <a:buFont typeface="Wingdings" panose="05000000000000000000" pitchFamily="2" charset="2"/>
              <a:buChar char="§"/>
              <a:defRPr sz="1200">
                <a:solidFill>
                  <a:schemeClr val="tx2"/>
                </a:solidFill>
                <a:latin typeface="+mn-lt"/>
                <a:cs typeface="CiscoSans ExtraLight"/>
              </a:defRPr>
            </a:lvl5pPr>
            <a:lvl6pPr marL="923208"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2"/>
          </p:nvPr>
        </p:nvSpPr>
        <p:spPr>
          <a:xfrm>
            <a:off x="4343401" y="1602098"/>
            <a:ext cx="3465576" cy="4448011"/>
          </a:xfrm>
          <a:prstGeom prst="rect">
            <a:avLst/>
          </a:prstGeom>
        </p:spPr>
        <p:txBody>
          <a:bodyPr lIns="121899" tIns="60949" rIns="121899" bIns="60949">
            <a:noAutofit/>
          </a:bodyPr>
          <a:lstStyle>
            <a:lvl1pPr marL="228591" indent="-228591">
              <a:lnSpc>
                <a:spcPct val="95000"/>
              </a:lnSpc>
              <a:spcBef>
                <a:spcPts val="1480"/>
              </a:spcBef>
              <a:buClr>
                <a:schemeClr val="tx2"/>
              </a:buClr>
              <a:buSzPct val="80000"/>
              <a:buFont typeface="Wingdings" panose="05000000000000000000" pitchFamily="2" charset="2"/>
              <a:buChar char="§"/>
              <a:defRPr sz="2100">
                <a:solidFill>
                  <a:schemeClr val="tx2"/>
                </a:solidFill>
                <a:latin typeface="+mn-lt"/>
                <a:cs typeface="CiscoSans ExtraLight"/>
              </a:defRPr>
            </a:lvl1pPr>
            <a:lvl2pPr marL="459237" indent="-234910">
              <a:lnSpc>
                <a:spcPct val="95000"/>
              </a:lnSpc>
              <a:spcBef>
                <a:spcPts val="600"/>
              </a:spcBef>
              <a:buClr>
                <a:schemeClr val="tx2"/>
              </a:buClr>
              <a:buSzPct val="80000"/>
              <a:buFont typeface="Wingdings" panose="05000000000000000000" pitchFamily="2" charset="2"/>
              <a:buChar char="§"/>
              <a:defRPr sz="1900">
                <a:solidFill>
                  <a:schemeClr val="tx2"/>
                </a:solidFill>
                <a:latin typeface="+mn-lt"/>
                <a:cs typeface="CiscoSans ExtraLight"/>
              </a:defRPr>
            </a:lvl2pPr>
            <a:lvl3pPr marL="685680" indent="-228560">
              <a:buClr>
                <a:schemeClr val="tx2"/>
              </a:buClr>
              <a:buSzPct val="80000"/>
              <a:buFont typeface="Wingdings" panose="05000000000000000000" pitchFamily="2" charset="2"/>
              <a:buChar char="§"/>
              <a:defRPr sz="1600">
                <a:solidFill>
                  <a:schemeClr val="tx2"/>
                </a:solidFill>
                <a:latin typeface="+mn-lt"/>
                <a:cs typeface="CiscoSans ExtraLight"/>
              </a:defRPr>
            </a:lvl3pPr>
            <a:lvl4pPr marL="916357" indent="-228560">
              <a:buClr>
                <a:schemeClr val="tx2"/>
              </a:buClr>
              <a:buSzPct val="80000"/>
              <a:buFont typeface="Wingdings" panose="05000000000000000000" pitchFamily="2" charset="2"/>
              <a:buChar char="§"/>
              <a:defRPr sz="1300">
                <a:solidFill>
                  <a:schemeClr val="tx2"/>
                </a:solidFill>
                <a:latin typeface="+mn-lt"/>
                <a:cs typeface="CiscoSans ExtraLight"/>
              </a:defRPr>
            </a:lvl4pPr>
            <a:lvl5pPr marL="1140684" indent="-224327">
              <a:buClr>
                <a:schemeClr val="tx2"/>
              </a:buClr>
              <a:buSzPct val="80000"/>
              <a:buFont typeface="Wingdings" panose="05000000000000000000" pitchFamily="2" charset="2"/>
              <a:buChar char="§"/>
              <a:defRPr sz="1200">
                <a:solidFill>
                  <a:schemeClr val="tx2"/>
                </a:solidFill>
                <a:latin typeface="+mn-lt"/>
                <a:cs typeface="CiscoSans ExtraLight"/>
              </a:defRPr>
            </a:lvl5pPr>
            <a:lvl6pPr marL="923208"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userDrawn="1"/>
        </p:nvCxnSpPr>
        <p:spPr>
          <a:xfrm>
            <a:off x="4101032" y="812800"/>
            <a:ext cx="0" cy="5313679"/>
          </a:xfrm>
          <a:prstGeom prst="line">
            <a:avLst/>
          </a:prstGeom>
          <a:ln w="38100" cap="flat" cmpd="sng">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087793" y="812800"/>
            <a:ext cx="0" cy="5313679"/>
          </a:xfrm>
          <a:prstGeom prst="line">
            <a:avLst/>
          </a:prstGeom>
          <a:ln w="38100" cap="flat" cmpd="sng">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70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964130" y="5820186"/>
            <a:ext cx="9945743"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4" name="Title 1"/>
          <p:cNvSpPr>
            <a:spLocks noGrp="1"/>
          </p:cNvSpPr>
          <p:nvPr>
            <p:ph type="ctrTitle" hasCustomPrompt="1"/>
          </p:nvPr>
        </p:nvSpPr>
        <p:spPr>
          <a:xfrm>
            <a:off x="472998" y="1254281"/>
            <a:ext cx="10888190" cy="3838231"/>
          </a:xfrm>
          <a:prstGeom prst="rect">
            <a:avLst/>
          </a:prstGeom>
        </p:spPr>
        <p:txBody>
          <a:bodyPr>
            <a:noAutofit/>
          </a:bodyPr>
          <a:lstStyle>
            <a:lvl1pPr marL="533307" indent="-533307" algn="l">
              <a:lnSpc>
                <a:spcPct val="90000"/>
              </a:lnSpc>
              <a:defRPr sz="8000" b="0" i="1" spc="0" baseline="0">
                <a:solidFill>
                  <a:schemeClr val="tx2"/>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429018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95114" y="2811836"/>
            <a:ext cx="11066075"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347171" y="4828018"/>
            <a:ext cx="10813351" cy="384175"/>
          </a:xfrm>
          <a:prstGeom prst="rect">
            <a:avLst/>
          </a:prstGeom>
        </p:spPr>
        <p:txBody>
          <a:bodyPr lIns="121899" tIns="60949" rIns="121899" bIns="60949" anchor="b" anchorCtr="0">
            <a:noAutofit/>
          </a:bodyPr>
          <a:lstStyle>
            <a:lvl1pPr marL="0" indent="0" algn="l">
              <a:buNone/>
              <a:defRPr sz="1600" b="0" i="0">
                <a:solidFill>
                  <a:schemeClr val="tx1"/>
                </a:solidFill>
                <a:latin typeface="+mn-lt"/>
                <a:cs typeface="CiscoSansTT ExtraLight" panose="020B0303020201020303" pitchFamily="34" charset="0"/>
              </a:defRPr>
            </a:lvl1pPr>
            <a:lvl2pPr marL="457161"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8" indent="0" algn="ctr">
              <a:buNone/>
              <a:defRPr>
                <a:solidFill>
                  <a:schemeClr val="tx1">
                    <a:tint val="75000"/>
                  </a:schemeClr>
                </a:solidFill>
              </a:defRPr>
            </a:lvl5pPr>
            <a:lvl6pPr marL="2285809" indent="0" algn="ctr">
              <a:buNone/>
              <a:defRPr>
                <a:solidFill>
                  <a:schemeClr val="tx1">
                    <a:tint val="75000"/>
                  </a:schemeClr>
                </a:solidFill>
              </a:defRPr>
            </a:lvl6pPr>
            <a:lvl7pPr marL="2742971" indent="0" algn="ctr">
              <a:buNone/>
              <a:defRPr>
                <a:solidFill>
                  <a:schemeClr val="tx1">
                    <a:tint val="75000"/>
                  </a:schemeClr>
                </a:solidFill>
              </a:defRPr>
            </a:lvl7pPr>
            <a:lvl8pPr marL="3200133" indent="0" algn="ctr">
              <a:buNone/>
              <a:defRPr>
                <a:solidFill>
                  <a:schemeClr val="tx1">
                    <a:tint val="75000"/>
                  </a:schemeClr>
                </a:solidFill>
              </a:defRPr>
            </a:lvl8pPr>
            <a:lvl9pPr marL="36572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346400" y="5164903"/>
            <a:ext cx="10814050" cy="384175"/>
          </a:xfrm>
          <a:prstGeom prst="rect">
            <a:avLst/>
          </a:prstGeom>
        </p:spPr>
        <p:txBody>
          <a:bodyPr lIns="121899" tIns="60949" rIns="121899" bIns="60949"/>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335708" y="5938225"/>
            <a:ext cx="10814050" cy="384175"/>
          </a:xfrm>
          <a:prstGeom prst="rect">
            <a:avLst/>
          </a:prstGeom>
        </p:spPr>
        <p:txBody>
          <a:bodyPr lIns="121899" tIns="60949" rIns="121899" bIns="60949"/>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336673" y="3496670"/>
            <a:ext cx="11067284" cy="398668"/>
          </a:xfrm>
          <a:prstGeom prst="rect">
            <a:avLst/>
          </a:prstGeom>
        </p:spPr>
        <p:txBody>
          <a:bodyPr lIns="121899" tIns="60949" rIns="121899" bIns="60949"/>
          <a:lstStyle>
            <a:lvl1pPr marL="0" indent="0">
              <a:buFont typeface="Arial" panose="020B0604020202020204" pitchFamily="34" charset="0"/>
              <a:buNone/>
              <a:defRPr sz="2400" baseline="0">
                <a:solidFill>
                  <a:schemeClr val="tx1"/>
                </a:solidFill>
                <a:latin typeface="+mj-lt"/>
              </a:defRPr>
            </a:lvl1pPr>
            <a:lvl2pPr marL="406384" indent="0">
              <a:buNone/>
              <a:defRPr/>
            </a:lvl2pPr>
            <a:lvl3pPr marL="569888" indent="0">
              <a:buNone/>
              <a:defRPr/>
            </a:lvl3pPr>
            <a:lvl4pPr marL="688946" indent="0">
              <a:buNone/>
              <a:defRPr/>
            </a:lvl4pPr>
            <a:lvl5pPr marL="801654" indent="0">
              <a:buNone/>
              <a:defRPr/>
            </a:lvl5pPr>
          </a:lstStyle>
          <a:p>
            <a:pPr lvl="0"/>
            <a:r>
              <a:rPr lang="en-GB" dirty="0" smtClean="0"/>
              <a:t>Subhead goes here</a:t>
            </a:r>
            <a:endParaRPr lang="en-GB" dirty="0"/>
          </a:p>
        </p:txBody>
      </p:sp>
      <p:cxnSp>
        <p:nvCxnSpPr>
          <p:cNvPr id="27" name="Straight Connector 26"/>
          <p:cNvCxnSpPr/>
          <p:nvPr userDrawn="1"/>
        </p:nvCxnSpPr>
        <p:spPr>
          <a:xfrm>
            <a:off x="0" y="6771410"/>
            <a:ext cx="12188825"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userDrawn="1"/>
        </p:nvGrpSpPr>
        <p:grpSpPr>
          <a:xfrm>
            <a:off x="380118" y="410499"/>
            <a:ext cx="1150019" cy="613107"/>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grpSp>
    </p:spTree>
    <p:extLst>
      <p:ext uri="{BB962C8B-B14F-4D97-AF65-F5344CB8AC3E}">
        <p14:creationId xmlns:p14="http://schemas.microsoft.com/office/powerpoint/2010/main" val="277382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72998" y="1254281"/>
            <a:ext cx="10888190" cy="3838231"/>
          </a:xfrm>
          <a:prstGeom prst="rect">
            <a:avLst/>
          </a:prstGeom>
        </p:spPr>
        <p:txBody>
          <a:bodyPr>
            <a:noAutofit/>
          </a:bodyPr>
          <a:lstStyle>
            <a:lvl1pPr marL="537539" indent="-537539" algn="l">
              <a:lnSpc>
                <a:spcPct val="90000"/>
              </a:lnSpc>
              <a:defRPr sz="8000" b="0" i="1" spc="0" baseline="0">
                <a:gradFill>
                  <a:gsLst>
                    <a:gs pos="33000">
                      <a:srgbClr val="272749"/>
                    </a:gs>
                    <a:gs pos="0">
                      <a:srgbClr val="272749"/>
                    </a:gs>
                    <a:gs pos="93000">
                      <a:srgbClr val="EE402F"/>
                    </a:gs>
                    <a:gs pos="100000">
                      <a:srgbClr val="F37528"/>
                    </a:gs>
                  </a:gsLst>
                  <a:lin ang="0" scaled="0"/>
                </a:gradFill>
                <a:latin typeface="+mj-lt"/>
                <a:cs typeface="CiscoSans Thin"/>
              </a:defRPr>
            </a:lvl1pPr>
          </a:lstStyle>
          <a:p>
            <a:r>
              <a:rPr lang="en-US" dirty="0" smtClean="0"/>
              <a:t>“Quote goes here.”</a:t>
            </a:r>
            <a:endParaRPr lang="en-US" dirty="0"/>
          </a:p>
        </p:txBody>
      </p:sp>
      <p:sp>
        <p:nvSpPr>
          <p:cNvPr id="3" name="Text Placeholder 9"/>
          <p:cNvSpPr>
            <a:spLocks noGrp="1"/>
          </p:cNvSpPr>
          <p:nvPr>
            <p:ph type="body" sz="quarter" idx="11" hasCustomPrompt="1"/>
          </p:nvPr>
        </p:nvSpPr>
        <p:spPr>
          <a:xfrm>
            <a:off x="965099" y="5820186"/>
            <a:ext cx="9945743"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308779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Quote Slide">
    <p:bg>
      <p:bgPr>
        <a:solidFill>
          <a:schemeClr val="accent4"/>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4"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964130" y="5820186"/>
            <a:ext cx="9945743"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bg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389290" y="6329697"/>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10" name="Straight Connector 9"/>
          <p:cNvCxnSpPr/>
          <p:nvPr userDrawn="1"/>
        </p:nvCxnSpPr>
        <p:spPr>
          <a:xfrm>
            <a:off x="0" y="6771410"/>
            <a:ext cx="12188825"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472998" y="1254281"/>
            <a:ext cx="10888190" cy="3838231"/>
          </a:xfrm>
          <a:prstGeom prst="rect">
            <a:avLst/>
          </a:prstGeom>
        </p:spPr>
        <p:txBody>
          <a:bodyPr>
            <a:noAutofit/>
          </a:bodyPr>
          <a:lstStyle>
            <a:lvl1pPr marL="537539" indent="-537539" algn="l">
              <a:lnSpc>
                <a:spcPct val="90000"/>
              </a:lnSpc>
              <a:defRPr sz="8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141305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Quot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4"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964130" y="5820186"/>
            <a:ext cx="9945743"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bg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389290" y="6329697"/>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10" name="Straight Connector 9"/>
          <p:cNvCxnSpPr/>
          <p:nvPr userDrawn="1"/>
        </p:nvCxnSpPr>
        <p:spPr>
          <a:xfrm>
            <a:off x="0" y="6771410"/>
            <a:ext cx="12188825" cy="0"/>
          </a:xfrm>
          <a:prstGeom prst="line">
            <a:avLst/>
          </a:prstGeom>
          <a:ln w="177800">
            <a:gradFill>
              <a:gsLst>
                <a:gs pos="93000">
                  <a:schemeClr val="accent5"/>
                </a:gs>
                <a:gs pos="33000">
                  <a:schemeClr val="tx2"/>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472998" y="1254281"/>
            <a:ext cx="10888190" cy="3838231"/>
          </a:xfrm>
          <a:prstGeom prst="rect">
            <a:avLst/>
          </a:prstGeom>
        </p:spPr>
        <p:txBody>
          <a:bodyPr>
            <a:noAutofit/>
          </a:bodyPr>
          <a:lstStyle>
            <a:lvl1pPr marL="537539" indent="-537539" algn="l">
              <a:lnSpc>
                <a:spcPct val="90000"/>
              </a:lnSpc>
              <a:defRPr sz="8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210480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_Solid_blu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95114" y="1254281"/>
            <a:ext cx="11066075" cy="3838231"/>
          </a:xfrm>
          <a:prstGeom prst="rect">
            <a:avLst/>
          </a:prstGeom>
        </p:spPr>
        <p:txBody>
          <a:bodyPr anchor="t" anchorCtr="1">
            <a:noAutofit/>
          </a:bodyPr>
          <a:lstStyle>
            <a:lvl1pPr algn="ctr">
              <a:lnSpc>
                <a:spcPct val="90000"/>
              </a:lnSpc>
              <a:defRPr sz="30700" b="0" i="1" spc="0" baseline="0">
                <a:solidFill>
                  <a:srgbClr val="272749"/>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536" y="5820186"/>
            <a:ext cx="9945743"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100984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_Gradi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14" y="1254281"/>
            <a:ext cx="11066075" cy="3838231"/>
          </a:xfrm>
          <a:prstGeom prst="rect">
            <a:avLst/>
          </a:prstGeom>
        </p:spPr>
        <p:txBody>
          <a:bodyPr anchor="t" anchorCtr="1">
            <a:noAutofit/>
          </a:bodyPr>
          <a:lstStyle>
            <a:lvl1pPr algn="ctr">
              <a:lnSpc>
                <a:spcPct val="90000"/>
              </a:lnSpc>
              <a:defRPr sz="30700" b="0" i="1" spc="0" baseline="0">
                <a:gradFill>
                  <a:gsLst>
                    <a:gs pos="0">
                      <a:srgbClr val="272749"/>
                    </a:gs>
                    <a:gs pos="100000">
                      <a:srgbClr val="F37527"/>
                    </a:gs>
                    <a:gs pos="34000">
                      <a:srgbClr val="272749"/>
                    </a:gs>
                    <a:gs pos="92000">
                      <a:srgbClr val="EE402F"/>
                    </a:gs>
                  </a:gsLst>
                  <a:lin ang="0" scaled="1"/>
                </a:gra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536" y="5820186"/>
            <a:ext cx="9945743"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22475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tatement_Gradient">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14" y="1254281"/>
            <a:ext cx="11066075" cy="3838231"/>
          </a:xfrm>
          <a:prstGeom prst="rect">
            <a:avLst/>
          </a:prstGeom>
        </p:spPr>
        <p:txBody>
          <a:bodyPr anchor="t" anchorCtr="1">
            <a:noAutofit/>
          </a:bodyPr>
          <a:lstStyle>
            <a:lvl1pPr algn="ctr">
              <a:lnSpc>
                <a:spcPct val="90000"/>
              </a:lnSpc>
              <a:defRPr sz="30700" b="0" i="1" spc="0" baseline="0">
                <a:solidFill>
                  <a:schemeClr val="bg1"/>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536" y="5820186"/>
            <a:ext cx="9945743"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bg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4"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5"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6" name="Rectangle 4"/>
          <p:cNvSpPr>
            <a:spLocks noChangeArrowheads="1"/>
          </p:cNvSpPr>
          <p:nvPr userDrawn="1"/>
        </p:nvSpPr>
        <p:spPr bwMode="ltGray">
          <a:xfrm>
            <a:off x="389290" y="6329697"/>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7" name="Straight Connector 6"/>
          <p:cNvCxnSpPr/>
          <p:nvPr userDrawn="1"/>
        </p:nvCxnSpPr>
        <p:spPr>
          <a:xfrm>
            <a:off x="0" y="6771410"/>
            <a:ext cx="12188825" cy="0"/>
          </a:xfrm>
          <a:prstGeom prst="line">
            <a:avLst/>
          </a:prstGeom>
          <a:ln w="177800">
            <a:gradFill>
              <a:gsLst>
                <a:gs pos="93000">
                  <a:schemeClr val="accent5"/>
                </a:gs>
                <a:gs pos="33000">
                  <a:schemeClr val="tx2"/>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77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ig Statem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27189" y="940734"/>
            <a:ext cx="11066075" cy="3248691"/>
          </a:xfrm>
          <a:prstGeom prst="rect">
            <a:avLst/>
          </a:prstGeom>
        </p:spPr>
        <p:txBody>
          <a:bodyPr anchor="b" anchorCtr="0">
            <a:noAutofit/>
          </a:bodyPr>
          <a:lstStyle>
            <a:lvl1pPr marL="0" indent="0" algn="l" defTabSz="914361" rtl="0" eaLnBrk="1" latinLnBrk="0" hangingPunct="1">
              <a:lnSpc>
                <a:spcPct val="90000"/>
              </a:lnSpc>
              <a:spcBef>
                <a:spcPct val="0"/>
              </a:spcBef>
              <a:buFont typeface="Arial" panose="020B0604020202020204" pitchFamily="34" charset="0"/>
              <a:buNone/>
              <a:defRPr lang="en-US" sz="6000" b="0" i="0" kern="1200" spc="0" baseline="0" dirty="0">
                <a:gradFill>
                  <a:gsLst>
                    <a:gs pos="34000">
                      <a:srgbClr val="272749"/>
                    </a:gs>
                    <a:gs pos="0">
                      <a:schemeClr val="tx2"/>
                    </a:gs>
                    <a:gs pos="92000">
                      <a:srgbClr val="EE402F"/>
                    </a:gs>
                    <a:gs pos="100000">
                      <a:srgbClr val="F37527"/>
                    </a:gs>
                  </a:gsLst>
                  <a:lin ang="1200000" scaled="0"/>
                </a:gradFill>
                <a:latin typeface="+mj-lt"/>
                <a:ea typeface="+mj-ea"/>
                <a:cs typeface="CiscoSans Thin"/>
              </a:defRPr>
            </a:lvl1pPr>
          </a:lstStyle>
          <a:p>
            <a:r>
              <a:rPr lang="en-US" dirty="0" smtClean="0"/>
              <a:t>Statement Goes Here</a:t>
            </a:r>
            <a:endParaRPr lang="en-US" dirty="0"/>
          </a:p>
        </p:txBody>
      </p:sp>
    </p:spTree>
    <p:extLst>
      <p:ext uri="{BB962C8B-B14F-4D97-AF65-F5344CB8AC3E}">
        <p14:creationId xmlns:p14="http://schemas.microsoft.com/office/powerpoint/2010/main" val="95872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Big Statement">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27189" y="940734"/>
            <a:ext cx="11066075" cy="3248691"/>
          </a:xfrm>
          <a:prstGeom prst="rect">
            <a:avLst/>
          </a:prstGeom>
        </p:spPr>
        <p:txBody>
          <a:bodyPr anchor="b" anchorCtr="0">
            <a:noAutofit/>
          </a:bodyPr>
          <a:lstStyle>
            <a:lvl1pPr algn="l">
              <a:lnSpc>
                <a:spcPct val="90000"/>
              </a:lnSpc>
              <a:defRPr sz="6000" b="0" i="0" spc="0" baseline="0">
                <a:solidFill>
                  <a:srgbClr val="FFFFFF"/>
                </a:solidFill>
                <a:latin typeface="+mj-lt"/>
                <a:cs typeface="CiscoSans Thin"/>
              </a:defRPr>
            </a:lvl1pPr>
          </a:lstStyle>
          <a:p>
            <a:r>
              <a:rPr lang="en-US" dirty="0" smtClean="0"/>
              <a:t>Statement Goes Here</a:t>
            </a:r>
            <a:endParaRPr lang="en-US" dirty="0"/>
          </a:p>
        </p:txBody>
      </p:sp>
      <p:sp>
        <p:nvSpPr>
          <p:cNvPr id="10"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1"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7" name="Rectangle 4"/>
          <p:cNvSpPr>
            <a:spLocks noChangeArrowheads="1"/>
          </p:cNvSpPr>
          <p:nvPr userDrawn="1"/>
        </p:nvSpPr>
        <p:spPr bwMode="ltGray">
          <a:xfrm>
            <a:off x="389290" y="6329697"/>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12" name="Straight Connector 11"/>
          <p:cNvCxnSpPr/>
          <p:nvPr userDrawn="1"/>
        </p:nvCxnSpPr>
        <p:spPr>
          <a:xfrm>
            <a:off x="0" y="6771410"/>
            <a:ext cx="12188825" cy="0"/>
          </a:xfrm>
          <a:prstGeom prst="line">
            <a:avLst/>
          </a:prstGeom>
          <a:ln w="177800">
            <a:gradFill>
              <a:gsLst>
                <a:gs pos="93000">
                  <a:schemeClr val="accent5"/>
                </a:gs>
                <a:gs pos="33000">
                  <a:schemeClr val="bg2"/>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1548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g Statement">
    <p:bg>
      <p:bgPr>
        <a:gradFill>
          <a:gsLst>
            <a:gs pos="33000">
              <a:schemeClr val="tx2"/>
            </a:gs>
            <a:gs pos="0">
              <a:srgbClr val="272749"/>
            </a:gs>
            <a:gs pos="93000">
              <a:srgbClr val="EE402F"/>
            </a:gs>
            <a:gs pos="100000">
              <a:srgbClr val="F37528"/>
            </a:gs>
          </a:gsLst>
          <a:lin ang="0" scaled="0"/>
        </a:gradFill>
        <a:effectLst/>
      </p:bgPr>
    </p:bg>
    <p:spTree>
      <p:nvGrpSpPr>
        <p:cNvPr id="1" name=""/>
        <p:cNvGrpSpPr/>
        <p:nvPr/>
      </p:nvGrpSpPr>
      <p:grpSpPr>
        <a:xfrm>
          <a:off x="0" y="0"/>
          <a:ext cx="0" cy="0"/>
          <a:chOff x="0" y="0"/>
          <a:chExt cx="0" cy="0"/>
        </a:xfrm>
      </p:grpSpPr>
      <p:sp>
        <p:nvSpPr>
          <p:cNvPr id="8"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0"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6" name="Title 1"/>
          <p:cNvSpPr>
            <a:spLocks noGrp="1"/>
          </p:cNvSpPr>
          <p:nvPr>
            <p:ph type="ctrTitle" hasCustomPrompt="1"/>
          </p:nvPr>
        </p:nvSpPr>
        <p:spPr>
          <a:xfrm>
            <a:off x="327189" y="940734"/>
            <a:ext cx="11066075" cy="3248691"/>
          </a:xfrm>
          <a:prstGeom prst="rect">
            <a:avLst/>
          </a:prstGeom>
        </p:spPr>
        <p:txBody>
          <a:bodyPr anchor="b" anchorCtr="0">
            <a:noAutofit/>
          </a:bodyPr>
          <a:lstStyle>
            <a:lvl1pPr algn="l">
              <a:lnSpc>
                <a:spcPct val="90000"/>
              </a:lnSpc>
              <a:defRPr sz="6000" b="0" i="0" spc="0" baseline="0">
                <a:solidFill>
                  <a:srgbClr val="FFFFFF"/>
                </a:solidFill>
                <a:latin typeface="+mj-lt"/>
                <a:cs typeface="CiscoSans Thin"/>
              </a:defRPr>
            </a:lvl1pPr>
          </a:lstStyle>
          <a:p>
            <a:r>
              <a:rPr lang="en-US" dirty="0" smtClean="0"/>
              <a:t>Statement Goes Here</a:t>
            </a:r>
            <a:endParaRPr lang="en-US" dirty="0"/>
          </a:p>
        </p:txBody>
      </p:sp>
      <p:sp>
        <p:nvSpPr>
          <p:cNvPr id="7" name="Rectangle 4"/>
          <p:cNvSpPr>
            <a:spLocks noChangeArrowheads="1"/>
          </p:cNvSpPr>
          <p:nvPr userDrawn="1"/>
        </p:nvSpPr>
        <p:spPr bwMode="ltGray">
          <a:xfrm>
            <a:off x="389290" y="6329697"/>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9" name="Straight Connector 8"/>
          <p:cNvCxnSpPr/>
          <p:nvPr userDrawn="1"/>
        </p:nvCxnSpPr>
        <p:spPr>
          <a:xfrm>
            <a:off x="0" y="6771410"/>
            <a:ext cx="12188825" cy="0"/>
          </a:xfrm>
          <a:prstGeom prst="line">
            <a:avLst/>
          </a:prstGeom>
          <a:ln w="177800">
            <a:gradFill>
              <a:gsLst>
                <a:gs pos="93000">
                  <a:schemeClr val="accent5"/>
                </a:gs>
                <a:gs pos="33000">
                  <a:schemeClr val="tx2"/>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58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8265" y="1918742"/>
            <a:ext cx="5488498" cy="3020519"/>
          </a:xfrm>
        </p:spPr>
        <p:txBody>
          <a:bodyPr vert="horz" lIns="82292" tIns="45719" rIns="82292" bIns="45719" rtlCol="0" anchor="ctr" anchorCtr="0">
            <a:noAutofit/>
          </a:bodyPr>
          <a:lstStyle>
            <a:lvl1pPr marL="0" indent="0" algn="l" defTabSz="914361" rtl="0" eaLnBrk="1" latinLnBrk="0" hangingPunct="1">
              <a:lnSpc>
                <a:spcPct val="80000"/>
              </a:lnSpc>
              <a:spcBef>
                <a:spcPct val="0"/>
              </a:spcBef>
              <a:buClr>
                <a:schemeClr val="tx1"/>
              </a:buClr>
              <a:buFont typeface="Ciscolight" pitchFamily="2" charset="0"/>
              <a:buNone/>
              <a:defRPr lang="en-US" sz="6000" b="0" kern="1200" spc="0" baseline="0" dirty="0">
                <a:gradFill>
                  <a:gsLst>
                    <a:gs pos="33000">
                      <a:srgbClr val="272749"/>
                    </a:gs>
                    <a:gs pos="0">
                      <a:schemeClr val="tx2"/>
                    </a:gs>
                    <a:gs pos="93000">
                      <a:srgbClr val="EE402F"/>
                    </a:gs>
                    <a:gs pos="100000">
                      <a:srgbClr val="F37527"/>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6561651" y="872691"/>
            <a:ext cx="5192439" cy="5120640"/>
          </a:xfrm>
          <a:prstGeom prst="rect">
            <a:avLst/>
          </a:prstGeom>
        </p:spPr>
        <p:txBody>
          <a:bodyPr lIns="121899" tIns="60949" rIns="121899" bIns="60949" anchor="ctr" anchorCtr="0">
            <a:noAutofit/>
          </a:bodyPr>
          <a:lstStyle>
            <a:lvl1pPr marL="0" indent="0">
              <a:buFontTx/>
              <a:buNone/>
              <a:defRPr sz="2100" baseline="0">
                <a:solidFill>
                  <a:schemeClr val="tx2"/>
                </a:solidFill>
                <a:latin typeface="+mn-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cxnSp>
        <p:nvCxnSpPr>
          <p:cNvPr id="5" name="Straight Connector 4"/>
          <p:cNvCxnSpPr/>
          <p:nvPr userDrawn="1"/>
        </p:nvCxnSpPr>
        <p:spPr>
          <a:xfrm>
            <a:off x="6132503" y="812802"/>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879562"/>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a:gsLst>
            <a:gs pos="34000">
              <a:srgbClr val="272749"/>
            </a:gs>
            <a:gs pos="93000">
              <a:srgbClr val="EE402F"/>
            </a:gs>
            <a:gs pos="0">
              <a:srgbClr val="272749"/>
            </a:gs>
            <a:gs pos="100000">
              <a:srgbClr val="F37528"/>
            </a:gs>
          </a:gsLst>
          <a:lin ang="0" scaled="0"/>
        </a:gra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14" y="2811836"/>
            <a:ext cx="11066075"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36479" y="4828018"/>
            <a:ext cx="10813351" cy="384175"/>
          </a:xfrm>
          <a:prstGeom prst="rect">
            <a:avLst/>
          </a:prstGeom>
        </p:spPr>
        <p:txBody>
          <a:bodyPr lIns="121899" tIns="60949" rIns="121899" bIns="60949" anchor="b" anchorCtr="0">
            <a:noAutofit/>
          </a:bodyPr>
          <a:lstStyle>
            <a:lvl1pPr marL="0" indent="0" algn="l">
              <a:buNone/>
              <a:defRPr sz="1600" b="0" i="0">
                <a:solidFill>
                  <a:schemeClr val="bg1"/>
                </a:solidFill>
                <a:latin typeface="+mn-lt"/>
                <a:cs typeface="CiscoSans"/>
              </a:defRPr>
            </a:lvl1pPr>
            <a:lvl2pPr marL="457161"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8" indent="0" algn="ctr">
              <a:buNone/>
              <a:defRPr>
                <a:solidFill>
                  <a:schemeClr val="tx1">
                    <a:tint val="75000"/>
                  </a:schemeClr>
                </a:solidFill>
              </a:defRPr>
            </a:lvl5pPr>
            <a:lvl6pPr marL="2285809" indent="0" algn="ctr">
              <a:buNone/>
              <a:defRPr>
                <a:solidFill>
                  <a:schemeClr val="tx1">
                    <a:tint val="75000"/>
                  </a:schemeClr>
                </a:solidFill>
              </a:defRPr>
            </a:lvl6pPr>
            <a:lvl7pPr marL="2742971" indent="0" algn="ctr">
              <a:buNone/>
              <a:defRPr>
                <a:solidFill>
                  <a:schemeClr val="tx1">
                    <a:tint val="75000"/>
                  </a:schemeClr>
                </a:solidFill>
              </a:defRPr>
            </a:lvl7pPr>
            <a:lvl8pPr marL="3200133" indent="0" algn="ctr">
              <a:buNone/>
              <a:defRPr>
                <a:solidFill>
                  <a:schemeClr val="tx1">
                    <a:tint val="75000"/>
                  </a:schemeClr>
                </a:solidFill>
              </a:defRPr>
            </a:lvl8pPr>
            <a:lvl9pPr marL="36572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35708" y="5164903"/>
            <a:ext cx="10814050" cy="384175"/>
          </a:xfrm>
          <a:prstGeom prst="rect">
            <a:avLst/>
          </a:prstGeom>
        </p:spPr>
        <p:txBody>
          <a:bodyPr lIns="121899" tIns="60949" rIns="121899" bIns="60949"/>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08" y="5938225"/>
            <a:ext cx="10814050" cy="384175"/>
          </a:xfrm>
          <a:prstGeom prst="rect">
            <a:avLst/>
          </a:prstGeom>
        </p:spPr>
        <p:txBody>
          <a:bodyPr lIns="121899" tIns="60949" rIns="121899" bIns="60949"/>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673" y="3496670"/>
            <a:ext cx="11067284" cy="398668"/>
          </a:xfrm>
          <a:prstGeom prst="rect">
            <a:avLst/>
          </a:prstGeom>
        </p:spPr>
        <p:txBody>
          <a:bodyPr lIns="121899" tIns="60949" rIns="121899" bIns="60949"/>
          <a:lstStyle>
            <a:lvl1pPr marL="0" indent="0">
              <a:buFont typeface="Arial" panose="020B0604020202020204" pitchFamily="34" charset="0"/>
              <a:buNone/>
              <a:defRPr sz="2400" baseline="0">
                <a:solidFill>
                  <a:schemeClr val="bg1"/>
                </a:solidFill>
                <a:latin typeface="+mj-lt"/>
              </a:defRPr>
            </a:lvl1pPr>
            <a:lvl2pPr marL="406384" indent="0">
              <a:buNone/>
              <a:defRPr/>
            </a:lvl2pPr>
            <a:lvl3pPr marL="569888" indent="0">
              <a:buNone/>
              <a:defRPr/>
            </a:lvl3pPr>
            <a:lvl4pPr marL="688946" indent="0">
              <a:buNone/>
              <a:defRPr/>
            </a:lvl4pPr>
            <a:lvl5pPr marL="801654" indent="0">
              <a:buNone/>
              <a:defRPr/>
            </a:lvl5pPr>
          </a:lstStyle>
          <a:p>
            <a:pPr lvl="0"/>
            <a:r>
              <a:rPr lang="en-GB" dirty="0" smtClean="0"/>
              <a:t>Subhead goes here</a:t>
            </a:r>
            <a:endParaRPr lang="en-GB" dirty="0"/>
          </a:p>
        </p:txBody>
      </p:sp>
      <p:grpSp>
        <p:nvGrpSpPr>
          <p:cNvPr id="28" name="Group 67"/>
          <p:cNvGrpSpPr/>
          <p:nvPr userDrawn="1"/>
        </p:nvGrpSpPr>
        <p:grpSpPr>
          <a:xfrm>
            <a:off x="380118" y="410499"/>
            <a:ext cx="1150019" cy="613107"/>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grpSp>
    </p:spTree>
    <p:extLst>
      <p:ext uri="{BB962C8B-B14F-4D97-AF65-F5344CB8AC3E}">
        <p14:creationId xmlns:p14="http://schemas.microsoft.com/office/powerpoint/2010/main" val="191710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45986" y="403226"/>
            <a:ext cx="11505442"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493056" y="1583267"/>
            <a:ext cx="11264082" cy="4057651"/>
          </a:xfrm>
          <a:prstGeom prst="rect">
            <a:avLst/>
          </a:prstGeom>
        </p:spPr>
        <p:txBody>
          <a:bodyPr lIns="121899" tIns="60949" rIns="121899" bIns="60949">
            <a:noAutofit/>
          </a:bodyPr>
          <a:lstStyle>
            <a:lvl1pPr marL="0" indent="0" algn="ctr">
              <a:buNone/>
              <a:defRPr sz="2700" baseline="0">
                <a:solidFill>
                  <a:schemeClr val="tx2"/>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332536" y="5820186"/>
            <a:ext cx="9945743" cy="276999"/>
          </a:xfrm>
          <a:prstGeom prst="rect">
            <a:avLst/>
          </a:prstGeom>
        </p:spPr>
        <p:txBody>
          <a:bodyPr wrap="square" lIns="121899" tIns="60949" rIns="121899" bIns="60949" anchor="b" anchorCtr="0">
            <a:noAutofit/>
          </a:bodyPr>
          <a:lstStyle>
            <a:lvl1pPr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327841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itle and T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45986" y="403226"/>
            <a:ext cx="1148396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493056" y="1583267"/>
            <a:ext cx="11264081" cy="4057651"/>
          </a:xfrm>
          <a:prstGeom prst="rect">
            <a:avLst/>
          </a:prstGeom>
        </p:spPr>
        <p:txBody>
          <a:bodyPr lIns="121899" tIns="60949" rIns="121899" bIns="60949">
            <a:noAutofit/>
          </a:bodyPr>
          <a:lstStyle>
            <a:lvl1pPr marL="0" indent="0" algn="ctr">
              <a:buNone/>
              <a:defRPr sz="2700" baseline="0">
                <a:solidFill>
                  <a:schemeClr val="bg1"/>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332536" y="5820186"/>
            <a:ext cx="9945743"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lang="en-US" sz="2100" b="0" i="0" kern="1200" dirty="0" smtClean="0">
                <a:solidFill>
                  <a:srgbClr val="FFFFFF"/>
                </a:solidFill>
                <a:latin typeface="+mj-lt"/>
                <a:ea typeface="+mn-ea"/>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6"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8" name="Rectangle 4"/>
          <p:cNvSpPr>
            <a:spLocks noChangeArrowheads="1"/>
          </p:cNvSpPr>
          <p:nvPr userDrawn="1"/>
        </p:nvSpPr>
        <p:spPr bwMode="ltGray">
          <a:xfrm>
            <a:off x="389290" y="6329697"/>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9" name="Straight Connector 8"/>
          <p:cNvCxnSpPr/>
          <p:nvPr userDrawn="1"/>
        </p:nvCxnSpPr>
        <p:spPr>
          <a:xfrm>
            <a:off x="0" y="6771410"/>
            <a:ext cx="12188825" cy="0"/>
          </a:xfrm>
          <a:prstGeom prst="line">
            <a:avLst/>
          </a:prstGeom>
          <a:ln w="177800">
            <a:gradFill>
              <a:gsLst>
                <a:gs pos="34000">
                  <a:schemeClr val="tx2"/>
                </a:gs>
                <a:gs pos="93000">
                  <a:schemeClr val="accent5"/>
                </a:gs>
                <a:gs pos="0">
                  <a:schemeClr val="accent1"/>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62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327553" y="5820186"/>
            <a:ext cx="9945743" cy="276999"/>
          </a:xfrm>
          <a:prstGeom prst="rect">
            <a:avLst/>
          </a:prstGeom>
        </p:spPr>
        <p:txBody>
          <a:bodyPr wrap="square" lIns="121899" tIns="60949" rIns="121899" bIns="60949" anchor="b" anchorCtr="0">
            <a:noAutofit/>
          </a:bodyPr>
          <a:lstStyle>
            <a:lvl1pPr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5" name="Title 1"/>
          <p:cNvSpPr>
            <a:spLocks noGrp="1"/>
          </p:cNvSpPr>
          <p:nvPr>
            <p:ph type="ctrTitle" hasCustomPrompt="1"/>
          </p:nvPr>
        </p:nvSpPr>
        <p:spPr>
          <a:xfrm>
            <a:off x="345986" y="403226"/>
            <a:ext cx="11506407"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Chart Title Goes Here</a:t>
            </a:r>
            <a:endParaRPr lang="en-US" dirty="0"/>
          </a:p>
        </p:txBody>
      </p:sp>
      <p:sp>
        <p:nvSpPr>
          <p:cNvPr id="6" name="Chart Placeholder 2"/>
          <p:cNvSpPr>
            <a:spLocks noGrp="1"/>
          </p:cNvSpPr>
          <p:nvPr>
            <p:ph type="chart" sz="quarter" idx="10"/>
          </p:nvPr>
        </p:nvSpPr>
        <p:spPr>
          <a:xfrm>
            <a:off x="493056" y="1583267"/>
            <a:ext cx="11264082" cy="4057651"/>
          </a:xfrm>
          <a:prstGeom prst="rect">
            <a:avLst/>
          </a:prstGeom>
        </p:spPr>
        <p:txBody>
          <a:bodyPr vert="horz" lIns="121899" tIns="60949" rIns="121899" bIns="60949">
            <a:noAutofit/>
          </a:bodyPr>
          <a:lstStyle>
            <a:lvl1pPr marL="0" indent="0" algn="ctr">
              <a:buNone/>
              <a:defRPr sz="2700" b="0" i="0">
                <a:solidFill>
                  <a:schemeClr val="tx2"/>
                </a:solidFill>
                <a:latin typeface="+mn-lt"/>
                <a:cs typeface="CiscoSans ExtraLight"/>
              </a:defRPr>
            </a:lvl1pPr>
          </a:lstStyle>
          <a:p>
            <a:r>
              <a:rPr lang="en-US" smtClean="0"/>
              <a:t>Click icon to add chart</a:t>
            </a:r>
            <a:endParaRPr lang="en-US" dirty="0"/>
          </a:p>
        </p:txBody>
      </p:sp>
    </p:spTree>
    <p:extLst>
      <p:ext uri="{BB962C8B-B14F-4D97-AF65-F5344CB8AC3E}">
        <p14:creationId xmlns:p14="http://schemas.microsoft.com/office/powerpoint/2010/main" val="235047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and Chart">
    <p:bg>
      <p:bgPr>
        <a:solidFill>
          <a:schemeClr val="tx2"/>
        </a:solidFill>
        <a:effectLst/>
      </p:bgPr>
    </p:bg>
    <p:spTree>
      <p:nvGrpSpPr>
        <p:cNvPr id="1" name=""/>
        <p:cNvGrpSpPr/>
        <p:nvPr/>
      </p:nvGrpSpPr>
      <p:grpSpPr>
        <a:xfrm>
          <a:off x="0" y="0"/>
          <a:ext cx="0" cy="0"/>
          <a:chOff x="0" y="0"/>
          <a:chExt cx="0" cy="0"/>
        </a:xfrm>
      </p:grpSpPr>
      <p:sp>
        <p:nvSpPr>
          <p:cNvPr id="18" name="Chart Placeholder 2"/>
          <p:cNvSpPr>
            <a:spLocks noGrp="1"/>
          </p:cNvSpPr>
          <p:nvPr>
            <p:ph type="chart" sz="quarter" idx="10"/>
          </p:nvPr>
        </p:nvSpPr>
        <p:spPr>
          <a:xfrm>
            <a:off x="493056" y="1583267"/>
            <a:ext cx="11264082" cy="4057651"/>
          </a:xfrm>
          <a:prstGeom prst="rect">
            <a:avLst/>
          </a:prstGeom>
        </p:spPr>
        <p:txBody>
          <a:bodyPr vert="horz" lIns="121899" tIns="60949" rIns="121899" bIns="60949">
            <a:noAutofit/>
          </a:bodyPr>
          <a:lstStyle>
            <a:lvl1pPr marL="0" indent="0" algn="ctr">
              <a:buNone/>
              <a:defRPr sz="2700" b="0" i="0">
                <a:solidFill>
                  <a:srgbClr val="FFFFFF"/>
                </a:solidFill>
                <a:latin typeface="+mn-lt"/>
                <a:cs typeface="CiscoSans ExtraLight"/>
              </a:defRPr>
            </a:lvl1pPr>
          </a:lstStyle>
          <a:p>
            <a:r>
              <a:rPr lang="en-US" smtClean="0"/>
              <a:t>Click icon to add chart</a:t>
            </a:r>
            <a:endParaRPr lang="en-US" dirty="0"/>
          </a:p>
        </p:txBody>
      </p:sp>
      <p:sp>
        <p:nvSpPr>
          <p:cNvPr id="19" name="Title 1"/>
          <p:cNvSpPr>
            <a:spLocks noGrp="1"/>
          </p:cNvSpPr>
          <p:nvPr>
            <p:ph type="ctrTitle" hasCustomPrompt="1"/>
          </p:nvPr>
        </p:nvSpPr>
        <p:spPr>
          <a:xfrm>
            <a:off x="345986" y="403226"/>
            <a:ext cx="11484928"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Chart Title Goes Here</a:t>
            </a:r>
            <a:endParaRPr lang="en-US" dirty="0"/>
          </a:p>
        </p:txBody>
      </p:sp>
      <p:sp>
        <p:nvSpPr>
          <p:cNvPr id="22" name="Text Placeholder 9"/>
          <p:cNvSpPr>
            <a:spLocks noGrp="1"/>
          </p:cNvSpPr>
          <p:nvPr>
            <p:ph type="body" sz="quarter" idx="11" hasCustomPrompt="1"/>
          </p:nvPr>
        </p:nvSpPr>
        <p:spPr>
          <a:xfrm>
            <a:off x="327553" y="5820186"/>
            <a:ext cx="9945743" cy="276999"/>
          </a:xfrm>
          <a:prstGeom prst="rect">
            <a:avLst/>
          </a:prstGeom>
        </p:spPr>
        <p:txBody>
          <a:bodyPr wrap="square" lIns="121899" tIns="60949" rIns="121899" bIns="60949" anchor="b" anchorCtr="0">
            <a:noAutofit/>
          </a:bodyPr>
          <a:lstStyle>
            <a:lvl1pPr algn="l" defTabSz="804796">
              <a:lnSpc>
                <a:spcPct val="100000"/>
              </a:lnSpc>
              <a:spcBef>
                <a:spcPct val="50000"/>
              </a:spcBef>
              <a:buNone/>
              <a:defRPr sz="2100" b="0" i="0">
                <a:solidFill>
                  <a:srgbClr val="FFFFFF"/>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8" name="Rectangle 5"/>
          <p:cNvSpPr>
            <a:spLocks noChangeArrowheads="1"/>
          </p:cNvSpPr>
          <p:nvPr userDrawn="1"/>
        </p:nvSpPr>
        <p:spPr bwMode="ltGray">
          <a:xfrm>
            <a:off x="10414963" y="6576141"/>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9" name="Rectangle 7"/>
          <p:cNvSpPr>
            <a:spLocks noChangeArrowheads="1"/>
          </p:cNvSpPr>
          <p:nvPr userDrawn="1"/>
        </p:nvSpPr>
        <p:spPr bwMode="ltGray">
          <a:xfrm>
            <a:off x="11551122" y="6572037"/>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userDrawn="1"/>
        </p:nvSpPr>
        <p:spPr bwMode="ltGray">
          <a:xfrm>
            <a:off x="389290" y="6555465"/>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331958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5986" y="403226"/>
            <a:ext cx="11543628"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340384" y="1559096"/>
            <a:ext cx="5686002" cy="4294544"/>
          </a:xfrm>
          <a:prstGeom prst="rect">
            <a:avLst/>
          </a:prstGeom>
        </p:spPr>
        <p:txBody>
          <a:bodyPr lIns="121899" tIns="60949" rIns="121899" bIns="60949" anchor="ctr" anchorCtr="0">
            <a:noAutofit/>
          </a:bodyPr>
          <a:lstStyle>
            <a:lvl1pPr marL="0" indent="0">
              <a:buNone/>
              <a:defRPr sz="32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3" name="Chart Placeholder 2"/>
          <p:cNvSpPr>
            <a:spLocks noGrp="1"/>
          </p:cNvSpPr>
          <p:nvPr>
            <p:ph type="chart" sz="quarter" idx="12" hasCustomPrompt="1"/>
          </p:nvPr>
        </p:nvSpPr>
        <p:spPr>
          <a:xfrm>
            <a:off x="6379816" y="1559096"/>
            <a:ext cx="5353772" cy="4292600"/>
          </a:xfrm>
          <a:prstGeom prst="rect">
            <a:avLst/>
          </a:prstGeom>
        </p:spPr>
        <p:txBody>
          <a:bodyPr vert="horz" lIns="121899" tIns="60949" rIns="121899" bIns="60949">
            <a:noAutofit/>
          </a:bodyPr>
          <a:lstStyle>
            <a:lvl1pPr marL="0" indent="0" algn="ctr">
              <a:buNone/>
              <a:defRPr sz="2700">
                <a:solidFill>
                  <a:schemeClr val="tx2"/>
                </a:solidFill>
                <a:latin typeface="+mn-lt"/>
                <a:cs typeface="CiscoSans ExtraLight"/>
              </a:defRPr>
            </a:lvl1pPr>
          </a:lstStyle>
          <a:p>
            <a:r>
              <a:rPr lang="en-US" dirty="0" smtClean="0"/>
              <a:t>Insert Chart Here</a:t>
            </a:r>
            <a:endParaRPr lang="en-US" dirty="0"/>
          </a:p>
        </p:txBody>
      </p:sp>
    </p:spTree>
    <p:extLst>
      <p:ext uri="{BB962C8B-B14F-4D97-AF65-F5344CB8AC3E}">
        <p14:creationId xmlns:p14="http://schemas.microsoft.com/office/powerpoint/2010/main" val="246445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_Chart and text_Gradient_Background">
    <p:bg>
      <p:bgPr>
        <a:solidFill>
          <a:schemeClr val="accent1"/>
        </a:solidFill>
        <a:effectLst/>
      </p:bgPr>
    </p:bg>
    <p:spTree>
      <p:nvGrpSpPr>
        <p:cNvPr id="1" name=""/>
        <p:cNvGrpSpPr/>
        <p:nvPr/>
      </p:nvGrpSpPr>
      <p:grpSpPr>
        <a:xfrm>
          <a:off x="0" y="0"/>
          <a:ext cx="0" cy="0"/>
          <a:chOff x="0" y="0"/>
          <a:chExt cx="0" cy="0"/>
        </a:xfrm>
      </p:grpSpPr>
      <p:sp>
        <p:nvSpPr>
          <p:cNvPr id="25" name="Text Placeholder 17"/>
          <p:cNvSpPr>
            <a:spLocks noGrp="1"/>
          </p:cNvSpPr>
          <p:nvPr>
            <p:ph type="body" sz="quarter" idx="11" hasCustomPrompt="1"/>
          </p:nvPr>
        </p:nvSpPr>
        <p:spPr>
          <a:xfrm>
            <a:off x="340384" y="1559096"/>
            <a:ext cx="5686002" cy="4294544"/>
          </a:xfrm>
          <a:prstGeom prst="rect">
            <a:avLst/>
          </a:prstGeom>
        </p:spPr>
        <p:txBody>
          <a:bodyPr lIns="121899" tIns="60949" rIns="121899" bIns="60949" anchor="ctr" anchorCtr="0">
            <a:noAutofit/>
          </a:bodyPr>
          <a:lstStyle>
            <a:lvl1pPr marL="0" indent="0">
              <a:buNone/>
              <a:defRPr sz="32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Chart Placeholder 2"/>
          <p:cNvSpPr>
            <a:spLocks noGrp="1"/>
          </p:cNvSpPr>
          <p:nvPr>
            <p:ph type="chart" sz="quarter" idx="12" hasCustomPrompt="1"/>
          </p:nvPr>
        </p:nvSpPr>
        <p:spPr>
          <a:xfrm>
            <a:off x="6379816" y="1559096"/>
            <a:ext cx="5353772" cy="4292600"/>
          </a:xfrm>
          <a:prstGeom prst="rect">
            <a:avLst/>
          </a:prstGeom>
        </p:spPr>
        <p:txBody>
          <a:bodyPr vert="horz" lIns="121899" tIns="60949" rIns="121899" bIns="60949">
            <a:noAutofit/>
          </a:bodyPr>
          <a:lstStyle>
            <a:lvl1pPr marL="0" indent="0" algn="ctr">
              <a:buNone/>
              <a:defRPr sz="2700">
                <a:solidFill>
                  <a:schemeClr val="bg1"/>
                </a:solidFill>
                <a:latin typeface="+mn-lt"/>
                <a:cs typeface="CiscoSans ExtraLight"/>
              </a:defRPr>
            </a:lvl1pPr>
          </a:lstStyle>
          <a:p>
            <a:r>
              <a:rPr lang="en-US" dirty="0" smtClean="0"/>
              <a:t>Insert Chart Here</a:t>
            </a:r>
            <a:endParaRPr lang="en-US" dirty="0"/>
          </a:p>
        </p:txBody>
      </p:sp>
      <p:sp>
        <p:nvSpPr>
          <p:cNvPr id="13" name="Title 1"/>
          <p:cNvSpPr>
            <a:spLocks noGrp="1"/>
          </p:cNvSpPr>
          <p:nvPr>
            <p:ph type="ctrTitle" hasCustomPrompt="1"/>
          </p:nvPr>
        </p:nvSpPr>
        <p:spPr>
          <a:xfrm>
            <a:off x="344815" y="403226"/>
            <a:ext cx="11543628"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Slide Title Goes Here</a:t>
            </a:r>
            <a:endParaRPr lang="en-US" dirty="0"/>
          </a:p>
        </p:txBody>
      </p:sp>
      <p:sp>
        <p:nvSpPr>
          <p:cNvPr id="11"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2"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userDrawn="1"/>
        </p:nvSpPr>
        <p:spPr bwMode="ltGray">
          <a:xfrm>
            <a:off x="389290" y="6329697"/>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10" name="Straight Connector 9"/>
          <p:cNvCxnSpPr/>
          <p:nvPr userDrawn="1"/>
        </p:nvCxnSpPr>
        <p:spPr>
          <a:xfrm>
            <a:off x="0" y="6771410"/>
            <a:ext cx="12188825"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03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P spid="13"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4530" y="404085"/>
            <a:ext cx="11543628"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340384" y="1559096"/>
            <a:ext cx="5686002" cy="4294544"/>
          </a:xfrm>
          <a:prstGeom prst="rect">
            <a:avLst/>
          </a:prstGeom>
        </p:spPr>
        <p:txBody>
          <a:bodyPr lIns="121899" tIns="60949" rIns="121899" bIns="60949" anchor="ctr" anchorCtr="0">
            <a:noAutofit/>
          </a:bodyPr>
          <a:lstStyle>
            <a:lvl1pPr marL="0" indent="0">
              <a:buNone/>
              <a:defRPr sz="32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1" name="Picture Placeholder 2"/>
          <p:cNvSpPr>
            <a:spLocks noGrp="1"/>
          </p:cNvSpPr>
          <p:nvPr>
            <p:ph type="pic" sz="quarter" idx="10" hasCustomPrompt="1"/>
          </p:nvPr>
        </p:nvSpPr>
        <p:spPr>
          <a:xfrm>
            <a:off x="6381426" y="1559096"/>
            <a:ext cx="5352162" cy="4295015"/>
          </a:xfrm>
          <a:prstGeom prst="rect">
            <a:avLst/>
          </a:prstGeom>
        </p:spPr>
        <p:txBody>
          <a:bodyPr vert="horz" lIns="121899" tIns="60949" rIns="121899" bIns="60949">
            <a:noAutofit/>
          </a:bodyPr>
          <a:lstStyle>
            <a:lvl1pPr marL="0" indent="0" algn="ctr">
              <a:buNone/>
              <a:defRPr sz="2700" b="0" i="0">
                <a:solidFill>
                  <a:schemeClr val="tx2"/>
                </a:solidFill>
                <a:latin typeface="+mn-lt"/>
                <a:cs typeface="CiscoSans ExtraLight"/>
              </a:defRPr>
            </a:lvl1pPr>
          </a:lstStyle>
          <a:p>
            <a:r>
              <a:rPr lang="en-US" dirty="0" smtClean="0"/>
              <a:t>Insert Image Here</a:t>
            </a:r>
            <a:endParaRPr lang="en-US" dirty="0"/>
          </a:p>
        </p:txBody>
      </p:sp>
    </p:spTree>
    <p:extLst>
      <p:ext uri="{BB962C8B-B14F-4D97-AF65-F5344CB8AC3E}">
        <p14:creationId xmlns:p14="http://schemas.microsoft.com/office/powerpoint/2010/main" val="112291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Bottom title_photo and text">
    <p:bg>
      <p:bgRef idx="1001">
        <a:schemeClr val="bg2"/>
      </p:bgRef>
    </p:bg>
    <p:spTree>
      <p:nvGrpSpPr>
        <p:cNvPr id="1" name=""/>
        <p:cNvGrpSpPr/>
        <p:nvPr/>
      </p:nvGrpSpPr>
      <p:grpSpPr>
        <a:xfrm>
          <a:off x="0" y="0"/>
          <a:ext cx="0" cy="0"/>
          <a:chOff x="0" y="0"/>
          <a:chExt cx="0" cy="0"/>
        </a:xfrm>
      </p:grpSpPr>
      <p:sp>
        <p:nvSpPr>
          <p:cNvPr id="13" name="Picture Placeholder 2"/>
          <p:cNvSpPr>
            <a:spLocks noGrp="1"/>
          </p:cNvSpPr>
          <p:nvPr>
            <p:ph type="pic" sz="quarter" idx="10" hasCustomPrompt="1"/>
          </p:nvPr>
        </p:nvSpPr>
        <p:spPr>
          <a:xfrm>
            <a:off x="6381426" y="1559096"/>
            <a:ext cx="5352162" cy="4295015"/>
          </a:xfrm>
          <a:prstGeom prst="rect">
            <a:avLst/>
          </a:prstGeom>
        </p:spPr>
        <p:txBody>
          <a:bodyPr vert="horz" lIns="121899" tIns="60949" rIns="121899" bIns="60949"/>
          <a:lstStyle>
            <a:lvl1pPr marL="0" indent="0" algn="ctr">
              <a:buNone/>
              <a:defRPr sz="2700" b="0" i="0">
                <a:solidFill>
                  <a:schemeClr val="tx2"/>
                </a:solidFill>
                <a:latin typeface="+mn-lt"/>
                <a:cs typeface="CiscoSans ExtraLight"/>
              </a:defRPr>
            </a:lvl1pPr>
          </a:lstStyle>
          <a:p>
            <a:r>
              <a:rPr lang="en-US" dirty="0" smtClean="0"/>
              <a:t>Insert Image Here</a:t>
            </a:r>
            <a:endParaRPr lang="en-US" dirty="0"/>
          </a:p>
        </p:txBody>
      </p:sp>
      <p:sp>
        <p:nvSpPr>
          <p:cNvPr id="18" name="Text Placeholder 17"/>
          <p:cNvSpPr>
            <a:spLocks noGrp="1"/>
          </p:cNvSpPr>
          <p:nvPr>
            <p:ph type="body" sz="quarter" idx="11" hasCustomPrompt="1"/>
          </p:nvPr>
        </p:nvSpPr>
        <p:spPr>
          <a:xfrm>
            <a:off x="340384" y="1559096"/>
            <a:ext cx="5686002" cy="4294544"/>
          </a:xfrm>
          <a:prstGeom prst="rect">
            <a:avLst/>
          </a:prstGeom>
        </p:spPr>
        <p:txBody>
          <a:bodyPr lIns="121899" tIns="60949" rIns="121899" bIns="60949" anchor="ctr" anchorCtr="0"/>
          <a:lstStyle>
            <a:lvl1pPr marL="0" indent="0">
              <a:buNone/>
              <a:defRPr sz="32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2" name="Title 1"/>
          <p:cNvSpPr>
            <a:spLocks noGrp="1"/>
          </p:cNvSpPr>
          <p:nvPr>
            <p:ph type="ctrTitle" hasCustomPrompt="1"/>
          </p:nvPr>
        </p:nvSpPr>
        <p:spPr>
          <a:xfrm>
            <a:off x="344815" y="403226"/>
            <a:ext cx="11543628" cy="971709"/>
          </a:xfrm>
          <a:prstGeom prst="rect">
            <a:avLst/>
          </a:prstGeom>
        </p:spPr>
        <p:txBody>
          <a:bodyPr anchor="t" anchorCtr="0"/>
          <a:lstStyle>
            <a:lvl1pPr algn="l">
              <a:lnSpc>
                <a:spcPct val="90000"/>
              </a:lnSpc>
              <a:defRPr sz="3300" b="0" i="0" spc="0" baseline="0">
                <a:solidFill>
                  <a:schemeClr val="tx2"/>
                </a:solidFill>
                <a:latin typeface="+mj-lt"/>
                <a:cs typeface="CiscoSans Thin"/>
              </a:defRPr>
            </a:lvl1pPr>
          </a:lstStyle>
          <a:p>
            <a:r>
              <a:rPr lang="en-US" dirty="0" smtClean="0"/>
              <a:t>Slide Title Goes Here</a:t>
            </a:r>
            <a:endParaRPr lang="en-US" dirty="0"/>
          </a:p>
        </p:txBody>
      </p:sp>
      <p:sp>
        <p:nvSpPr>
          <p:cNvPr id="10"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5"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userDrawn="1"/>
        </p:nvSpPr>
        <p:spPr bwMode="ltGray">
          <a:xfrm>
            <a:off x="389290" y="6329697"/>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14" name="Straight Connector 13"/>
          <p:cNvCxnSpPr/>
          <p:nvPr userDrawn="1"/>
        </p:nvCxnSpPr>
        <p:spPr>
          <a:xfrm>
            <a:off x="0" y="6771410"/>
            <a:ext cx="12188825"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7642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Bottom title_photo and text">
    <p:bg>
      <p:bgPr>
        <a:solidFill>
          <a:schemeClr val="accent4"/>
        </a:solidFill>
        <a:effectLst/>
      </p:bgPr>
    </p:bg>
    <p:spTree>
      <p:nvGrpSpPr>
        <p:cNvPr id="1" name=""/>
        <p:cNvGrpSpPr/>
        <p:nvPr/>
      </p:nvGrpSpPr>
      <p:grpSpPr>
        <a:xfrm>
          <a:off x="0" y="0"/>
          <a:ext cx="0" cy="0"/>
          <a:chOff x="0" y="0"/>
          <a:chExt cx="0" cy="0"/>
        </a:xfrm>
      </p:grpSpPr>
      <p:sp>
        <p:nvSpPr>
          <p:cNvPr id="14"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5"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7"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9"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3" name="Picture Placeholder 2"/>
          <p:cNvSpPr>
            <a:spLocks noGrp="1"/>
          </p:cNvSpPr>
          <p:nvPr>
            <p:ph type="pic" sz="quarter" idx="10" hasCustomPrompt="1"/>
          </p:nvPr>
        </p:nvSpPr>
        <p:spPr>
          <a:xfrm>
            <a:off x="6369707" y="1559096"/>
            <a:ext cx="5352162" cy="4295015"/>
          </a:xfrm>
          <a:prstGeom prst="rect">
            <a:avLst/>
          </a:prstGeom>
        </p:spPr>
        <p:txBody>
          <a:bodyPr vert="horz" lIns="121899" tIns="60949" rIns="121899" bIns="60949">
            <a:noAutofit/>
          </a:bodyPr>
          <a:lstStyle>
            <a:lvl1pPr marL="0" indent="0" algn="ctr">
              <a:buNone/>
              <a:defRPr sz="2700" b="0" i="0">
                <a:solidFill>
                  <a:schemeClr val="bg1"/>
                </a:solidFill>
                <a:latin typeface="+mn-lt"/>
                <a:cs typeface="CiscoSans ExtraLight"/>
              </a:defRPr>
            </a:lvl1pPr>
          </a:lstStyle>
          <a:p>
            <a:r>
              <a:rPr lang="en-US" dirty="0" smtClean="0"/>
              <a:t>Insert Image Here</a:t>
            </a:r>
            <a:endParaRPr lang="en-US" dirty="0"/>
          </a:p>
        </p:txBody>
      </p:sp>
      <p:sp>
        <p:nvSpPr>
          <p:cNvPr id="25" name="Text Placeholder 17"/>
          <p:cNvSpPr>
            <a:spLocks noGrp="1"/>
          </p:cNvSpPr>
          <p:nvPr>
            <p:ph type="body" sz="quarter" idx="11" hasCustomPrompt="1"/>
          </p:nvPr>
        </p:nvSpPr>
        <p:spPr>
          <a:xfrm>
            <a:off x="340384" y="1559096"/>
            <a:ext cx="5686002" cy="4294544"/>
          </a:xfrm>
          <a:prstGeom prst="rect">
            <a:avLst/>
          </a:prstGeom>
        </p:spPr>
        <p:txBody>
          <a:bodyPr lIns="121899" tIns="60949" rIns="121899" bIns="60949" anchor="ctr" anchorCtr="0">
            <a:noAutofit/>
          </a:bodyPr>
          <a:lstStyle>
            <a:lvl1pPr marL="0" indent="0">
              <a:buNone/>
              <a:defRPr sz="32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Title 1"/>
          <p:cNvSpPr>
            <a:spLocks noGrp="1"/>
          </p:cNvSpPr>
          <p:nvPr>
            <p:ph type="ctrTitle" hasCustomPrompt="1"/>
          </p:nvPr>
        </p:nvSpPr>
        <p:spPr>
          <a:xfrm>
            <a:off x="349160" y="406400"/>
            <a:ext cx="11543628"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Slide Title Goes Here</a:t>
            </a:r>
            <a:endParaRPr lang="en-US" dirty="0"/>
          </a:p>
        </p:txBody>
      </p:sp>
      <p:sp>
        <p:nvSpPr>
          <p:cNvPr id="12" name="Rectangle 4"/>
          <p:cNvSpPr>
            <a:spLocks noChangeArrowheads="1"/>
          </p:cNvSpPr>
          <p:nvPr userDrawn="1"/>
        </p:nvSpPr>
        <p:spPr bwMode="ltGray">
          <a:xfrm>
            <a:off x="389290" y="6329697"/>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16" name="Straight Connector 15"/>
          <p:cNvCxnSpPr/>
          <p:nvPr userDrawn="1"/>
        </p:nvCxnSpPr>
        <p:spPr>
          <a:xfrm>
            <a:off x="0" y="6771410"/>
            <a:ext cx="12188825"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8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Multiple photo">
    <p:bg>
      <p:bgRef idx="1001">
        <a:schemeClr val="bg2"/>
      </p:bgRef>
    </p:bg>
    <p:spTree>
      <p:nvGrpSpPr>
        <p:cNvPr id="1" name=""/>
        <p:cNvGrpSpPr/>
        <p:nvPr/>
      </p:nvGrpSpPr>
      <p:grpSpPr>
        <a:xfrm>
          <a:off x="0" y="0"/>
          <a:ext cx="0" cy="0"/>
          <a:chOff x="0" y="0"/>
          <a:chExt cx="0" cy="0"/>
        </a:xfrm>
      </p:grpSpPr>
      <p:sp>
        <p:nvSpPr>
          <p:cNvPr id="48" name="Rectangle 47"/>
          <p:cNvSpPr/>
          <p:nvPr/>
        </p:nvSpPr>
        <p:spPr>
          <a:xfrm>
            <a:off x="4890343" y="311151"/>
            <a:ext cx="4356380"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latin typeface="CiscoSans"/>
              <a:cs typeface="CiscoSans"/>
            </a:endParaRPr>
          </a:p>
        </p:txBody>
      </p:sp>
      <p:sp>
        <p:nvSpPr>
          <p:cNvPr id="49" name="Picture Placeholder 25"/>
          <p:cNvSpPr>
            <a:spLocks noGrp="1"/>
          </p:cNvSpPr>
          <p:nvPr>
            <p:ph type="pic" sz="quarter" idx="11" hasCustomPrompt="1"/>
          </p:nvPr>
        </p:nvSpPr>
        <p:spPr>
          <a:xfrm>
            <a:off x="4890715" y="311151"/>
            <a:ext cx="4356013" cy="2660652"/>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baseline="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9" name="Rectangle 28"/>
          <p:cNvSpPr/>
          <p:nvPr/>
        </p:nvSpPr>
        <p:spPr>
          <a:xfrm>
            <a:off x="446501" y="311151"/>
            <a:ext cx="438250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latin typeface="CiscoSans"/>
              <a:cs typeface="CiscoSans"/>
            </a:endParaRPr>
          </a:p>
        </p:txBody>
      </p:sp>
      <p:sp>
        <p:nvSpPr>
          <p:cNvPr id="26" name="Picture Placeholder 25"/>
          <p:cNvSpPr>
            <a:spLocks noGrp="1"/>
          </p:cNvSpPr>
          <p:nvPr>
            <p:ph type="pic" sz="quarter" idx="10" hasCustomPrompt="1"/>
          </p:nvPr>
        </p:nvSpPr>
        <p:spPr>
          <a:xfrm>
            <a:off x="427655" y="311151"/>
            <a:ext cx="4401521" cy="2660652"/>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0" name="Rectangle 49"/>
          <p:cNvSpPr/>
          <p:nvPr/>
        </p:nvSpPr>
        <p:spPr>
          <a:xfrm>
            <a:off x="9304020" y="311151"/>
            <a:ext cx="2451002"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latin typeface="CiscoSans"/>
              <a:cs typeface="CiscoSans"/>
            </a:endParaRPr>
          </a:p>
        </p:txBody>
      </p:sp>
      <p:sp>
        <p:nvSpPr>
          <p:cNvPr id="51" name="Picture Placeholder 25"/>
          <p:cNvSpPr>
            <a:spLocks noGrp="1"/>
          </p:cNvSpPr>
          <p:nvPr>
            <p:ph type="pic" sz="quarter" idx="12" hasCustomPrompt="1"/>
          </p:nvPr>
        </p:nvSpPr>
        <p:spPr>
          <a:xfrm>
            <a:off x="9304020" y="311151"/>
            <a:ext cx="2451002" cy="1308101"/>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2" name="Rectangle 51"/>
          <p:cNvSpPr/>
          <p:nvPr/>
        </p:nvSpPr>
        <p:spPr>
          <a:xfrm>
            <a:off x="446504" y="3028953"/>
            <a:ext cx="3363339" cy="345893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latin typeface="CiscoSans"/>
              <a:cs typeface="CiscoSans"/>
            </a:endParaRPr>
          </a:p>
        </p:txBody>
      </p:sp>
      <p:sp>
        <p:nvSpPr>
          <p:cNvPr id="53" name="Picture Placeholder 25"/>
          <p:cNvSpPr>
            <a:spLocks noGrp="1"/>
          </p:cNvSpPr>
          <p:nvPr>
            <p:ph type="pic" sz="quarter" idx="13" hasCustomPrompt="1"/>
          </p:nvPr>
        </p:nvSpPr>
        <p:spPr>
          <a:xfrm>
            <a:off x="427654" y="3028953"/>
            <a:ext cx="3382346" cy="3458935"/>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4" name="Rectangle 53"/>
          <p:cNvSpPr/>
          <p:nvPr/>
        </p:nvSpPr>
        <p:spPr>
          <a:xfrm>
            <a:off x="3880957" y="3028953"/>
            <a:ext cx="5365768" cy="345893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latin typeface="CiscoSans"/>
              <a:cs typeface="CiscoSans"/>
            </a:endParaRPr>
          </a:p>
        </p:txBody>
      </p:sp>
      <p:sp>
        <p:nvSpPr>
          <p:cNvPr id="55" name="Picture Placeholder 25"/>
          <p:cNvSpPr>
            <a:spLocks noGrp="1"/>
          </p:cNvSpPr>
          <p:nvPr>
            <p:ph type="pic" sz="quarter" idx="14" hasCustomPrompt="1"/>
          </p:nvPr>
        </p:nvSpPr>
        <p:spPr>
          <a:xfrm>
            <a:off x="3876769" y="3028953"/>
            <a:ext cx="5369956" cy="3458935"/>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6" name="Rectangle 55"/>
          <p:cNvSpPr/>
          <p:nvPr/>
        </p:nvSpPr>
        <p:spPr>
          <a:xfrm>
            <a:off x="9304020" y="1683661"/>
            <a:ext cx="2451002"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latin typeface="CiscoSans"/>
              <a:cs typeface="CiscoSans"/>
            </a:endParaRPr>
          </a:p>
        </p:txBody>
      </p:sp>
      <p:sp>
        <p:nvSpPr>
          <p:cNvPr id="57" name="Picture Placeholder 25"/>
          <p:cNvSpPr>
            <a:spLocks noGrp="1"/>
          </p:cNvSpPr>
          <p:nvPr>
            <p:ph type="pic" sz="quarter" idx="15" hasCustomPrompt="1"/>
          </p:nvPr>
        </p:nvSpPr>
        <p:spPr>
          <a:xfrm>
            <a:off x="9304020" y="1676401"/>
            <a:ext cx="2451002" cy="3449411"/>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8" name="Rectangle 57"/>
          <p:cNvSpPr/>
          <p:nvPr/>
        </p:nvSpPr>
        <p:spPr>
          <a:xfrm>
            <a:off x="9304020" y="5182963"/>
            <a:ext cx="2451002"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latin typeface="CiscoSans"/>
              <a:cs typeface="CiscoSans"/>
            </a:endParaRPr>
          </a:p>
        </p:txBody>
      </p:sp>
      <p:sp>
        <p:nvSpPr>
          <p:cNvPr id="59" name="Picture Placeholder 25"/>
          <p:cNvSpPr>
            <a:spLocks noGrp="1"/>
          </p:cNvSpPr>
          <p:nvPr>
            <p:ph type="pic" sz="quarter" idx="16" hasCustomPrompt="1"/>
          </p:nvPr>
        </p:nvSpPr>
        <p:spPr>
          <a:xfrm>
            <a:off x="9304020" y="5182963"/>
            <a:ext cx="2451002" cy="1304925"/>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0" name="Rectangle 5"/>
          <p:cNvSpPr>
            <a:spLocks noChangeArrowheads="1"/>
          </p:cNvSpPr>
          <p:nvPr userDrawn="1"/>
        </p:nvSpPr>
        <p:spPr bwMode="ltGray">
          <a:xfrm>
            <a:off x="10414963" y="6576141"/>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22" name="Rectangle 7"/>
          <p:cNvSpPr>
            <a:spLocks noChangeArrowheads="1"/>
          </p:cNvSpPr>
          <p:nvPr userDrawn="1"/>
        </p:nvSpPr>
        <p:spPr bwMode="ltGray">
          <a:xfrm>
            <a:off x="11551122" y="6572037"/>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9" name="Rectangle 4"/>
          <p:cNvSpPr>
            <a:spLocks noChangeArrowheads="1"/>
          </p:cNvSpPr>
          <p:nvPr userDrawn="1"/>
        </p:nvSpPr>
        <p:spPr bwMode="ltGray">
          <a:xfrm>
            <a:off x="389290" y="6555465"/>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19670666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bg>
      <p:bgPr>
        <a:solidFill>
          <a:schemeClr val="tx2"/>
        </a:soli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14" y="2811836"/>
            <a:ext cx="11066075"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36479" y="4828018"/>
            <a:ext cx="10813351" cy="384175"/>
          </a:xfrm>
          <a:prstGeom prst="rect">
            <a:avLst/>
          </a:prstGeom>
        </p:spPr>
        <p:txBody>
          <a:bodyPr lIns="121899" tIns="60949" rIns="121899" bIns="60949" anchor="b" anchorCtr="0">
            <a:noAutofit/>
          </a:bodyPr>
          <a:lstStyle>
            <a:lvl1pPr marL="0" indent="0" algn="l">
              <a:buNone/>
              <a:defRPr sz="1600" b="0" i="0">
                <a:solidFill>
                  <a:schemeClr val="bg1"/>
                </a:solidFill>
                <a:latin typeface="+mn-lt"/>
                <a:cs typeface="CiscoSans"/>
              </a:defRPr>
            </a:lvl1pPr>
            <a:lvl2pPr marL="457161"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8" indent="0" algn="ctr">
              <a:buNone/>
              <a:defRPr>
                <a:solidFill>
                  <a:schemeClr val="tx1">
                    <a:tint val="75000"/>
                  </a:schemeClr>
                </a:solidFill>
              </a:defRPr>
            </a:lvl5pPr>
            <a:lvl6pPr marL="2285809" indent="0" algn="ctr">
              <a:buNone/>
              <a:defRPr>
                <a:solidFill>
                  <a:schemeClr val="tx1">
                    <a:tint val="75000"/>
                  </a:schemeClr>
                </a:solidFill>
              </a:defRPr>
            </a:lvl6pPr>
            <a:lvl7pPr marL="2742971" indent="0" algn="ctr">
              <a:buNone/>
              <a:defRPr>
                <a:solidFill>
                  <a:schemeClr val="tx1">
                    <a:tint val="75000"/>
                  </a:schemeClr>
                </a:solidFill>
              </a:defRPr>
            </a:lvl7pPr>
            <a:lvl8pPr marL="3200133" indent="0" algn="ctr">
              <a:buNone/>
              <a:defRPr>
                <a:solidFill>
                  <a:schemeClr val="tx1">
                    <a:tint val="75000"/>
                  </a:schemeClr>
                </a:solidFill>
              </a:defRPr>
            </a:lvl8pPr>
            <a:lvl9pPr marL="36572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35708" y="5164903"/>
            <a:ext cx="10814050" cy="384175"/>
          </a:xfrm>
          <a:prstGeom prst="rect">
            <a:avLst/>
          </a:prstGeom>
        </p:spPr>
        <p:txBody>
          <a:bodyPr lIns="121899" tIns="60949" rIns="121899" bIns="60949"/>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08" y="5938225"/>
            <a:ext cx="10814050" cy="384175"/>
          </a:xfrm>
          <a:prstGeom prst="rect">
            <a:avLst/>
          </a:prstGeom>
        </p:spPr>
        <p:txBody>
          <a:bodyPr lIns="121899" tIns="60949" rIns="121899" bIns="60949"/>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673" y="3496670"/>
            <a:ext cx="11067284" cy="398668"/>
          </a:xfrm>
          <a:prstGeom prst="rect">
            <a:avLst/>
          </a:prstGeom>
        </p:spPr>
        <p:txBody>
          <a:bodyPr lIns="121899" tIns="60949" rIns="121899" bIns="60949"/>
          <a:lstStyle>
            <a:lvl1pPr marL="0" indent="0">
              <a:buFont typeface="Arial" panose="020B0604020202020204" pitchFamily="34" charset="0"/>
              <a:buNone/>
              <a:defRPr sz="2400" baseline="0">
                <a:solidFill>
                  <a:schemeClr val="bg1"/>
                </a:solidFill>
                <a:latin typeface="+mj-lt"/>
              </a:defRPr>
            </a:lvl1pPr>
            <a:lvl2pPr marL="406384" indent="0">
              <a:buNone/>
              <a:defRPr/>
            </a:lvl2pPr>
            <a:lvl3pPr marL="569888" indent="0">
              <a:buNone/>
              <a:defRPr/>
            </a:lvl3pPr>
            <a:lvl4pPr marL="688946" indent="0">
              <a:buNone/>
              <a:defRPr/>
            </a:lvl4pPr>
            <a:lvl5pPr marL="801654" indent="0">
              <a:buNone/>
              <a:defRPr/>
            </a:lvl5pPr>
          </a:lstStyle>
          <a:p>
            <a:pPr lvl="0"/>
            <a:r>
              <a:rPr lang="en-GB" dirty="0" smtClean="0"/>
              <a:t>Subhead goes here</a:t>
            </a:r>
            <a:endParaRPr lang="en-GB" dirty="0"/>
          </a:p>
        </p:txBody>
      </p:sp>
      <p:grpSp>
        <p:nvGrpSpPr>
          <p:cNvPr id="28" name="Group 67"/>
          <p:cNvGrpSpPr/>
          <p:nvPr userDrawn="1"/>
        </p:nvGrpSpPr>
        <p:grpSpPr>
          <a:xfrm>
            <a:off x="380118" y="410499"/>
            <a:ext cx="1150019" cy="613107"/>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grpSp>
    </p:spTree>
    <p:extLst>
      <p:ext uri="{BB962C8B-B14F-4D97-AF65-F5344CB8AC3E}">
        <p14:creationId xmlns:p14="http://schemas.microsoft.com/office/powerpoint/2010/main" val="67711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ingle photo with caption">
    <p:bg>
      <p:bgRef idx="1001">
        <a:schemeClr val="bg2"/>
      </p:bgRef>
    </p:bg>
    <p:spTree>
      <p:nvGrpSpPr>
        <p:cNvPr id="1" name=""/>
        <p:cNvGrpSpPr/>
        <p:nvPr/>
      </p:nvGrpSpPr>
      <p:grpSpPr>
        <a:xfrm>
          <a:off x="0" y="0"/>
          <a:ext cx="0" cy="0"/>
          <a:chOff x="0" y="0"/>
          <a:chExt cx="0" cy="0"/>
        </a:xfrm>
      </p:grpSpPr>
      <p:sp>
        <p:nvSpPr>
          <p:cNvPr id="29" name="Rectangle 28"/>
          <p:cNvSpPr/>
          <p:nvPr/>
        </p:nvSpPr>
        <p:spPr>
          <a:xfrm>
            <a:off x="2521843" y="795528"/>
            <a:ext cx="7130463"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latin typeface="+mj-lt"/>
            </a:endParaRPr>
          </a:p>
        </p:txBody>
      </p:sp>
      <p:sp>
        <p:nvSpPr>
          <p:cNvPr id="23" name="Rectangle 22"/>
          <p:cNvSpPr/>
          <p:nvPr userDrawn="1"/>
        </p:nvSpPr>
        <p:spPr>
          <a:xfrm>
            <a:off x="2521843" y="4794353"/>
            <a:ext cx="7128213" cy="99637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latin typeface="+mj-lt"/>
            </a:endParaRPr>
          </a:p>
        </p:txBody>
      </p:sp>
      <p:sp>
        <p:nvSpPr>
          <p:cNvPr id="26" name="Picture Placeholder 25"/>
          <p:cNvSpPr>
            <a:spLocks noGrp="1"/>
          </p:cNvSpPr>
          <p:nvPr>
            <p:ph type="pic" sz="quarter" idx="10"/>
          </p:nvPr>
        </p:nvSpPr>
        <p:spPr>
          <a:xfrm>
            <a:off x="2532991" y="795528"/>
            <a:ext cx="7103800" cy="4005072"/>
          </a:xfrm>
          <a:prstGeom prst="rect">
            <a:avLst/>
          </a:prstGeom>
          <a:solidFill>
            <a:schemeClr val="bg1">
              <a:alpha val="30000"/>
            </a:schemeClr>
          </a:solidFill>
          <a:ln>
            <a:solidFill>
              <a:schemeClr val="bg2"/>
            </a:solidFill>
          </a:ln>
          <a:effectLst/>
        </p:spPr>
        <p:txBody>
          <a:bodyPr lIns="121899" tIns="60949" rIns="121899" bIns="60949"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11" name="Title 10"/>
          <p:cNvSpPr>
            <a:spLocks noGrp="1"/>
          </p:cNvSpPr>
          <p:nvPr>
            <p:ph type="title"/>
          </p:nvPr>
        </p:nvSpPr>
        <p:spPr>
          <a:xfrm>
            <a:off x="2753777" y="4873439"/>
            <a:ext cx="6763665" cy="838200"/>
          </a:xfrm>
        </p:spPr>
        <p:txBody>
          <a:bodyPr anchor="ctr"/>
          <a:lstStyle>
            <a:lvl1pPr>
              <a:defRPr sz="2700">
                <a:solidFill>
                  <a:schemeClr val="tx1"/>
                </a:solidFill>
                <a:latin typeface="+mj-lt"/>
              </a:defRPr>
            </a:lvl1pPr>
          </a:lstStyle>
          <a:p>
            <a:r>
              <a:rPr lang="en-US" smtClean="0"/>
              <a:t>Click to edit Master title style</a:t>
            </a:r>
            <a:endParaRPr lang="en-US" dirty="0"/>
          </a:p>
        </p:txBody>
      </p:sp>
      <p:sp>
        <p:nvSpPr>
          <p:cNvPr id="10" name="Rectangle 7"/>
          <p:cNvSpPr>
            <a:spLocks noChangeArrowheads="1"/>
          </p:cNvSpPr>
          <p:nvPr userDrawn="1"/>
        </p:nvSpPr>
        <p:spPr bwMode="ltGray">
          <a:xfrm>
            <a:off x="11551114" y="6549621"/>
            <a:ext cx="287628" cy="206047"/>
          </a:xfrm>
          <a:prstGeom prst="rect">
            <a:avLst/>
          </a:prstGeom>
          <a:noFill/>
          <a:ln w="9525" algn="ctr">
            <a:noFill/>
            <a:miter lim="800000"/>
            <a:headEnd/>
            <a:tailEnd/>
          </a:ln>
          <a:effectLst/>
        </p:spPr>
        <p:txBody>
          <a:bodyPr wrap="none" lIns="82120" tIns="41059" rIns="82120" bIns="41059" anchor="b">
            <a:spAutoFit/>
          </a:bodyPr>
          <a:lstStyle/>
          <a:p>
            <a:pPr algn="r" defTabSz="814353">
              <a:lnSpc>
                <a:spcPct val="100000"/>
              </a:lnSpc>
            </a:pPr>
            <a:fld id="{DFCF27A5-1A5B-48D3-A060-2758FFBB1ADD}" type="slidenum">
              <a:rPr lang="en-US" sz="800">
                <a:solidFill>
                  <a:schemeClr val="bg2"/>
                </a:solidFill>
                <a:latin typeface="+mn-lt"/>
              </a:rPr>
              <a:pPr algn="r" defTabSz="814353">
                <a:lnSpc>
                  <a:spcPct val="100000"/>
                </a:lnSpc>
              </a:pPr>
              <a:t>‹#›</a:t>
            </a:fld>
            <a:endParaRPr lang="en-US" sz="800" dirty="0">
              <a:solidFill>
                <a:schemeClr val="bg2"/>
              </a:solidFill>
              <a:latin typeface="+mn-lt"/>
            </a:endParaRPr>
          </a:p>
        </p:txBody>
      </p:sp>
      <p:sp>
        <p:nvSpPr>
          <p:cNvPr id="15" name="Rectangle 5"/>
          <p:cNvSpPr>
            <a:spLocks noChangeArrowheads="1"/>
          </p:cNvSpPr>
          <p:nvPr userDrawn="1"/>
        </p:nvSpPr>
        <p:spPr bwMode="ltGray">
          <a:xfrm>
            <a:off x="10414963" y="6576141"/>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6" name="Rectangle 7"/>
          <p:cNvSpPr>
            <a:spLocks noChangeArrowheads="1"/>
          </p:cNvSpPr>
          <p:nvPr userDrawn="1"/>
        </p:nvSpPr>
        <p:spPr bwMode="ltGray">
          <a:xfrm>
            <a:off x="11551123" y="6572037"/>
            <a:ext cx="287618"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4" name="Rectangle 4"/>
          <p:cNvSpPr>
            <a:spLocks noChangeArrowheads="1"/>
          </p:cNvSpPr>
          <p:nvPr userDrawn="1"/>
        </p:nvSpPr>
        <p:spPr bwMode="ltGray">
          <a:xfrm>
            <a:off x="389290" y="6555465"/>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253145271"/>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mall photo_top left">
    <p:bg>
      <p:bgRef idx="1001">
        <a:schemeClr val="bg2"/>
      </p:bgRef>
    </p:bg>
    <p:spTree>
      <p:nvGrpSpPr>
        <p:cNvPr id="1" name=""/>
        <p:cNvGrpSpPr/>
        <p:nvPr/>
      </p:nvGrpSpPr>
      <p:grpSpPr>
        <a:xfrm>
          <a:off x="0" y="0"/>
          <a:ext cx="0" cy="0"/>
          <a:chOff x="0" y="0"/>
          <a:chExt cx="0" cy="0"/>
        </a:xfrm>
      </p:grpSpPr>
      <p:sp>
        <p:nvSpPr>
          <p:cNvPr id="32" name="Rectangle 31"/>
          <p:cNvSpPr/>
          <p:nvPr/>
        </p:nvSpPr>
        <p:spPr>
          <a:xfrm>
            <a:off x="450988" y="310896"/>
            <a:ext cx="4363599"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latin typeface="+mj-lt"/>
            </a:endParaRPr>
          </a:p>
        </p:txBody>
      </p:sp>
      <p:sp>
        <p:nvSpPr>
          <p:cNvPr id="26" name="Picture Placeholder 25"/>
          <p:cNvSpPr>
            <a:spLocks noGrp="1"/>
          </p:cNvSpPr>
          <p:nvPr>
            <p:ph type="pic" sz="quarter" idx="10"/>
          </p:nvPr>
        </p:nvSpPr>
        <p:spPr>
          <a:xfrm>
            <a:off x="450988" y="310896"/>
            <a:ext cx="4363599" cy="2459736"/>
          </a:xfrm>
          <a:prstGeom prst="rect">
            <a:avLst/>
          </a:prstGeom>
          <a:solidFill>
            <a:schemeClr val="bg1">
              <a:alpha val="30000"/>
            </a:schemeClr>
          </a:solidFill>
          <a:ln>
            <a:solidFill>
              <a:schemeClr val="bg2"/>
            </a:solidFill>
          </a:ln>
          <a:effectLst/>
        </p:spPr>
        <p:txBody>
          <a:bodyPr vert="horz" lIns="91436" tIns="45719" rIns="91436" bIns="45719" rtlCol="0" anchor="ctr" anchorCtr="0">
            <a:normAutofit/>
          </a:bodyPr>
          <a:lstStyle>
            <a:lvl1pPr marL="0" indent="0" algn="ctr" defTabSz="914361"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mj-lt"/>
                <a:ea typeface="+mn-ea"/>
                <a:cs typeface="+mn-cs"/>
              </a:defRPr>
            </a:lvl1pPr>
          </a:lstStyle>
          <a:p>
            <a:r>
              <a:rPr lang="en-US" smtClean="0"/>
              <a:t>Click icon to add picture</a:t>
            </a:r>
            <a:endParaRPr lang="en-US" dirty="0"/>
          </a:p>
        </p:txBody>
      </p:sp>
      <p:sp>
        <p:nvSpPr>
          <p:cNvPr id="9" name="Title 8"/>
          <p:cNvSpPr>
            <a:spLocks noGrp="1"/>
          </p:cNvSpPr>
          <p:nvPr>
            <p:ph type="title" hasCustomPrompt="1"/>
          </p:nvPr>
        </p:nvSpPr>
        <p:spPr>
          <a:xfrm>
            <a:off x="317373" y="3429000"/>
            <a:ext cx="9343297" cy="1421928"/>
          </a:xfrm>
        </p:spPr>
        <p:txBody>
          <a:bodyPr anchor="t">
            <a:noAutofit/>
          </a:bodyPr>
          <a:lstStyle>
            <a:lvl1pPr marL="0" marR="0" indent="0" algn="l" defTabSz="914361" rtl="0" eaLnBrk="1" fontAlgn="auto" latinLnBrk="0" hangingPunct="1">
              <a:lnSpc>
                <a:spcPct val="80000"/>
              </a:lnSpc>
              <a:spcBef>
                <a:spcPct val="0"/>
              </a:spcBef>
              <a:spcAft>
                <a:spcPts val="0"/>
              </a:spcAft>
              <a:buClrTx/>
              <a:buSzTx/>
              <a:buFontTx/>
              <a:buNone/>
              <a:tabLst/>
              <a:defRPr sz="6000">
                <a:solidFill>
                  <a:schemeClr val="tx1"/>
                </a:solidFill>
                <a:latin typeface="+mj-lt"/>
              </a:defRPr>
            </a:lvl1pPr>
          </a:lstStyle>
          <a:p>
            <a:r>
              <a:rPr lang="en-US" dirty="0" smtClean="0"/>
              <a:t>Large photo </a:t>
            </a:r>
            <a:br>
              <a:rPr lang="en-US" dirty="0" smtClean="0"/>
            </a:br>
            <a:r>
              <a:rPr lang="en-US" dirty="0" smtClean="0"/>
              <a:t>caption here.</a:t>
            </a:r>
          </a:p>
        </p:txBody>
      </p:sp>
      <p:sp>
        <p:nvSpPr>
          <p:cNvPr id="8" name="Rectangle 4"/>
          <p:cNvSpPr>
            <a:spLocks noChangeArrowheads="1"/>
          </p:cNvSpPr>
          <p:nvPr userDrawn="1"/>
        </p:nvSpPr>
        <p:spPr bwMode="ltGray">
          <a:xfrm>
            <a:off x="389289" y="6555459"/>
            <a:ext cx="4559499" cy="206047"/>
          </a:xfrm>
          <a:prstGeom prst="rect">
            <a:avLst/>
          </a:prstGeom>
          <a:noFill/>
          <a:ln w="9525">
            <a:noFill/>
            <a:miter lim="800000"/>
            <a:headEnd/>
            <a:tailEnd/>
          </a:ln>
          <a:effectLst/>
        </p:spPr>
        <p:txBody>
          <a:bodyPr wrap="square" lIns="82120" tIns="41059" rIns="82120" bIns="41059" anchor="b" anchorCtr="0">
            <a:spAutoFit/>
          </a:bodyPr>
          <a:lstStyle/>
          <a:p>
            <a:pPr algn="l" defTabSz="814353">
              <a:lnSpc>
                <a:spcPct val="100000"/>
              </a:lnSpc>
            </a:pPr>
            <a:r>
              <a:rPr lang="en-US" sz="800" dirty="0" smtClean="0">
                <a:solidFill>
                  <a:schemeClr val="bg2"/>
                </a:solidFill>
                <a:latin typeface="+mn-lt"/>
              </a:rPr>
              <a:t>© 2013</a:t>
            </a:r>
            <a:r>
              <a:rPr lang="en-US" sz="800" baseline="0" dirty="0" smtClean="0">
                <a:solidFill>
                  <a:schemeClr val="bg2"/>
                </a:solidFill>
                <a:latin typeface="+mn-lt"/>
              </a:rPr>
              <a:t>  </a:t>
            </a:r>
            <a:r>
              <a:rPr lang="en-US" sz="800" dirty="0" smtClean="0">
                <a:solidFill>
                  <a:schemeClr val="bg2"/>
                </a:solidFill>
                <a:latin typeface="+mn-lt"/>
              </a:rPr>
              <a:t>Cisco and/or its affiliates. All rights reserved.</a:t>
            </a:r>
            <a:endParaRPr lang="en-US" sz="800" dirty="0">
              <a:solidFill>
                <a:schemeClr val="bg2"/>
              </a:solidFill>
              <a:latin typeface="+mn-lt"/>
            </a:endParaRPr>
          </a:p>
        </p:txBody>
      </p:sp>
      <p:sp>
        <p:nvSpPr>
          <p:cNvPr id="10" name="Rectangle 7"/>
          <p:cNvSpPr>
            <a:spLocks noChangeArrowheads="1"/>
          </p:cNvSpPr>
          <p:nvPr userDrawn="1"/>
        </p:nvSpPr>
        <p:spPr bwMode="ltGray">
          <a:xfrm>
            <a:off x="11551114" y="6549621"/>
            <a:ext cx="287628" cy="206047"/>
          </a:xfrm>
          <a:prstGeom prst="rect">
            <a:avLst/>
          </a:prstGeom>
          <a:noFill/>
          <a:ln w="9525" algn="ctr">
            <a:noFill/>
            <a:miter lim="800000"/>
            <a:headEnd/>
            <a:tailEnd/>
          </a:ln>
          <a:effectLst/>
        </p:spPr>
        <p:txBody>
          <a:bodyPr wrap="none" lIns="82120" tIns="41059" rIns="82120" bIns="41059" anchor="b">
            <a:spAutoFit/>
          </a:bodyPr>
          <a:lstStyle/>
          <a:p>
            <a:pPr algn="r" defTabSz="814353">
              <a:lnSpc>
                <a:spcPct val="100000"/>
              </a:lnSpc>
            </a:pPr>
            <a:fld id="{DFCF27A5-1A5B-48D3-A060-2758FFBB1ADD}" type="slidenum">
              <a:rPr lang="en-US" sz="800">
                <a:solidFill>
                  <a:schemeClr val="bg2"/>
                </a:solidFill>
                <a:latin typeface="+mn-lt"/>
              </a:rPr>
              <a:pPr algn="r" defTabSz="814353">
                <a:lnSpc>
                  <a:spcPct val="100000"/>
                </a:lnSpc>
              </a:pPr>
              <a:t>‹#›</a:t>
            </a:fld>
            <a:endParaRPr lang="en-US" sz="800" dirty="0">
              <a:solidFill>
                <a:schemeClr val="bg2"/>
              </a:solidFill>
              <a:latin typeface="+mn-lt"/>
            </a:endParaRPr>
          </a:p>
        </p:txBody>
      </p:sp>
      <p:sp>
        <p:nvSpPr>
          <p:cNvPr id="14" name="Rectangle 5"/>
          <p:cNvSpPr>
            <a:spLocks noChangeArrowheads="1"/>
          </p:cNvSpPr>
          <p:nvPr userDrawn="1"/>
        </p:nvSpPr>
        <p:spPr bwMode="ltGray">
          <a:xfrm>
            <a:off x="10414963" y="6576141"/>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5" name="Rectangle 7"/>
          <p:cNvSpPr>
            <a:spLocks noChangeArrowheads="1"/>
          </p:cNvSpPr>
          <p:nvPr userDrawn="1"/>
        </p:nvSpPr>
        <p:spPr bwMode="ltGray">
          <a:xfrm>
            <a:off x="11551123" y="6572037"/>
            <a:ext cx="287618"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1" name="Rectangle 4"/>
          <p:cNvSpPr>
            <a:spLocks noChangeArrowheads="1"/>
          </p:cNvSpPr>
          <p:nvPr userDrawn="1"/>
        </p:nvSpPr>
        <p:spPr bwMode="ltGray">
          <a:xfrm>
            <a:off x="389290" y="6555465"/>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192760754"/>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Portrait photo_right side">
    <p:bg>
      <p:bgRef idx="1001">
        <a:schemeClr val="bg2"/>
      </p:bgRef>
    </p:bg>
    <p:spTree>
      <p:nvGrpSpPr>
        <p:cNvPr id="1" name=""/>
        <p:cNvGrpSpPr/>
        <p:nvPr/>
      </p:nvGrpSpPr>
      <p:grpSpPr>
        <a:xfrm>
          <a:off x="0" y="0"/>
          <a:ext cx="0" cy="0"/>
          <a:chOff x="0" y="0"/>
          <a:chExt cx="0" cy="0"/>
        </a:xfrm>
      </p:grpSpPr>
      <p:sp>
        <p:nvSpPr>
          <p:cNvPr id="40" name="Rectangle 39"/>
          <p:cNvSpPr/>
          <p:nvPr/>
        </p:nvSpPr>
        <p:spPr>
          <a:xfrm>
            <a:off x="6655098" y="859536"/>
            <a:ext cx="4838964"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latin typeface="+mj-lt"/>
            </a:endParaRPr>
          </a:p>
        </p:txBody>
      </p:sp>
      <p:sp>
        <p:nvSpPr>
          <p:cNvPr id="26" name="Picture Placeholder 25"/>
          <p:cNvSpPr>
            <a:spLocks noGrp="1"/>
          </p:cNvSpPr>
          <p:nvPr>
            <p:ph type="pic" sz="quarter" idx="10"/>
          </p:nvPr>
        </p:nvSpPr>
        <p:spPr>
          <a:xfrm>
            <a:off x="6655098" y="859536"/>
            <a:ext cx="4838964" cy="5029200"/>
          </a:xfrm>
          <a:prstGeom prst="rect">
            <a:avLst/>
          </a:prstGeom>
          <a:solidFill>
            <a:schemeClr val="bg1">
              <a:alpha val="30000"/>
            </a:schemeClr>
          </a:solidFill>
          <a:ln>
            <a:solidFill>
              <a:schemeClr val="bg2"/>
            </a:solidFill>
          </a:ln>
          <a:effectLst/>
        </p:spPr>
        <p:txBody>
          <a:bodyPr lIns="121899" tIns="60949" rIns="121899" bIns="60949"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9" name="Title 8"/>
          <p:cNvSpPr>
            <a:spLocks noGrp="1"/>
          </p:cNvSpPr>
          <p:nvPr>
            <p:ph type="title"/>
          </p:nvPr>
        </p:nvSpPr>
        <p:spPr>
          <a:xfrm>
            <a:off x="339738" y="728974"/>
            <a:ext cx="5798380" cy="1085313"/>
          </a:xfrm>
        </p:spPr>
        <p:txBody>
          <a:bodyPr anchor="t">
            <a:noAutofit/>
          </a:bodyPr>
          <a:lstStyle>
            <a:lvl1pPr>
              <a:lnSpc>
                <a:spcPct val="90000"/>
              </a:lnSpc>
              <a:defRPr sz="3300">
                <a:solidFill>
                  <a:schemeClr val="tx1"/>
                </a:solidFill>
                <a:latin typeface="+mj-lt"/>
              </a:defRPr>
            </a:lvl1pPr>
          </a:lstStyle>
          <a:p>
            <a:r>
              <a:rPr lang="en-US" smtClean="0"/>
              <a:t>Click to edit Master title style</a:t>
            </a:r>
            <a:endParaRPr lang="en-US" dirty="0"/>
          </a:p>
        </p:txBody>
      </p:sp>
      <p:sp>
        <p:nvSpPr>
          <p:cNvPr id="8" name="Rectangle 4"/>
          <p:cNvSpPr>
            <a:spLocks noChangeArrowheads="1"/>
          </p:cNvSpPr>
          <p:nvPr userDrawn="1"/>
        </p:nvSpPr>
        <p:spPr bwMode="ltGray">
          <a:xfrm>
            <a:off x="354130" y="6555459"/>
            <a:ext cx="4559499" cy="206047"/>
          </a:xfrm>
          <a:prstGeom prst="rect">
            <a:avLst/>
          </a:prstGeom>
          <a:noFill/>
          <a:ln w="9525">
            <a:noFill/>
            <a:miter lim="800000"/>
            <a:headEnd/>
            <a:tailEnd/>
          </a:ln>
          <a:effectLst/>
        </p:spPr>
        <p:txBody>
          <a:bodyPr wrap="square" lIns="82120" tIns="41059" rIns="82120" bIns="41059" anchor="b" anchorCtr="0">
            <a:spAutoFit/>
          </a:bodyPr>
          <a:lstStyle/>
          <a:p>
            <a:pPr algn="l" defTabSz="814353">
              <a:lnSpc>
                <a:spcPct val="100000"/>
              </a:lnSpc>
            </a:pPr>
            <a:r>
              <a:rPr lang="en-US" sz="800" dirty="0" smtClean="0">
                <a:solidFill>
                  <a:schemeClr val="bg2"/>
                </a:solidFill>
                <a:latin typeface="+mn-lt"/>
              </a:rPr>
              <a:t>© 2013</a:t>
            </a:r>
            <a:r>
              <a:rPr lang="en-US" sz="800" baseline="0" dirty="0" smtClean="0">
                <a:solidFill>
                  <a:schemeClr val="bg2"/>
                </a:solidFill>
                <a:latin typeface="+mn-lt"/>
              </a:rPr>
              <a:t>  </a:t>
            </a:r>
            <a:r>
              <a:rPr lang="en-US" sz="800" dirty="0" smtClean="0">
                <a:solidFill>
                  <a:schemeClr val="bg2"/>
                </a:solidFill>
                <a:latin typeface="+mn-lt"/>
              </a:rPr>
              <a:t>Cisco and/or its affiliates. All rights reserved.</a:t>
            </a:r>
            <a:endParaRPr lang="en-US" sz="800" dirty="0">
              <a:solidFill>
                <a:schemeClr val="bg2"/>
              </a:solidFill>
              <a:latin typeface="+mn-lt"/>
            </a:endParaRPr>
          </a:p>
        </p:txBody>
      </p:sp>
      <p:sp>
        <p:nvSpPr>
          <p:cNvPr id="10" name="Rectangle 7"/>
          <p:cNvSpPr>
            <a:spLocks noChangeArrowheads="1"/>
          </p:cNvSpPr>
          <p:nvPr userDrawn="1"/>
        </p:nvSpPr>
        <p:spPr bwMode="ltGray">
          <a:xfrm>
            <a:off x="11551114" y="6549621"/>
            <a:ext cx="287628" cy="206047"/>
          </a:xfrm>
          <a:prstGeom prst="rect">
            <a:avLst/>
          </a:prstGeom>
          <a:noFill/>
          <a:ln w="9525" algn="ctr">
            <a:noFill/>
            <a:miter lim="800000"/>
            <a:headEnd/>
            <a:tailEnd/>
          </a:ln>
          <a:effectLst/>
        </p:spPr>
        <p:txBody>
          <a:bodyPr wrap="none" lIns="82120" tIns="41059" rIns="82120" bIns="41059" anchor="b">
            <a:spAutoFit/>
          </a:bodyPr>
          <a:lstStyle/>
          <a:p>
            <a:pPr algn="r" defTabSz="814353">
              <a:lnSpc>
                <a:spcPct val="100000"/>
              </a:lnSpc>
            </a:pPr>
            <a:fld id="{DFCF27A5-1A5B-48D3-A060-2758FFBB1ADD}" type="slidenum">
              <a:rPr lang="en-US" sz="800">
                <a:solidFill>
                  <a:schemeClr val="bg2"/>
                </a:solidFill>
                <a:latin typeface="+mn-lt"/>
              </a:rPr>
              <a:pPr algn="r" defTabSz="814353">
                <a:lnSpc>
                  <a:spcPct val="100000"/>
                </a:lnSpc>
              </a:pPr>
              <a:t>‹#›</a:t>
            </a:fld>
            <a:endParaRPr lang="en-US" sz="800" dirty="0">
              <a:solidFill>
                <a:schemeClr val="bg2"/>
              </a:solidFill>
              <a:latin typeface="+mn-lt"/>
            </a:endParaRPr>
          </a:p>
        </p:txBody>
      </p:sp>
      <p:sp>
        <p:nvSpPr>
          <p:cNvPr id="11" name="Rectangle 5"/>
          <p:cNvSpPr>
            <a:spLocks noChangeArrowheads="1"/>
          </p:cNvSpPr>
          <p:nvPr userDrawn="1"/>
        </p:nvSpPr>
        <p:spPr bwMode="ltGray">
          <a:xfrm>
            <a:off x="10414963" y="6576141"/>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2" name="Rectangle 7"/>
          <p:cNvSpPr>
            <a:spLocks noChangeArrowheads="1"/>
          </p:cNvSpPr>
          <p:nvPr userDrawn="1"/>
        </p:nvSpPr>
        <p:spPr bwMode="ltGray">
          <a:xfrm>
            <a:off x="11551123" y="6572037"/>
            <a:ext cx="287618"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4" name="Rectangle 4"/>
          <p:cNvSpPr>
            <a:spLocks noChangeArrowheads="1"/>
          </p:cNvSpPr>
          <p:nvPr userDrawn="1"/>
        </p:nvSpPr>
        <p:spPr bwMode="ltGray">
          <a:xfrm>
            <a:off x="389290" y="6555465"/>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3965782130"/>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463" y="0"/>
            <a:ext cx="12188825" cy="6858000"/>
          </a:xfrm>
          <a:prstGeom prst="rect">
            <a:avLst/>
          </a:prstGeom>
        </p:spPr>
        <p:txBody>
          <a:bodyPr vert="horz" lIns="121899" tIns="60949" rIns="121899" bIns="60949"/>
          <a:lstStyle>
            <a:lvl1pPr marL="0" indent="0" algn="ctr">
              <a:buNone/>
              <a:defRPr sz="20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707472368"/>
      </p:ext>
    </p:extLst>
  </p:cSld>
  <p:clrMapOvr>
    <a:masterClrMapping/>
  </p:clrMapOvr>
  <p:transition spd="slow">
    <p:wip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10571" y="320841"/>
            <a:ext cx="11259775" cy="5877827"/>
          </a:xfrm>
          <a:prstGeom prst="rect">
            <a:avLst/>
          </a:prstGeom>
        </p:spPr>
        <p:txBody>
          <a:bodyPr vert="horz" lIns="121899" tIns="60949" rIns="121899" bIns="60949"/>
          <a:lstStyle>
            <a:lvl1pPr marL="0" indent="0" algn="ctr">
              <a:buNone/>
              <a:defRPr sz="20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3669924139"/>
      </p:ext>
    </p:extLst>
  </p:cSld>
  <p:clrMapOvr>
    <a:masterClrMapping/>
  </p:clrMapOvr>
  <p:transition spd="slow">
    <p:wip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Full bleed photo">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88825" cy="6691745"/>
          </a:xfrm>
          <a:prstGeom prst="rect">
            <a:avLst/>
          </a:prstGeom>
        </p:spPr>
        <p:txBody>
          <a:bodyPr vert="horz" lIns="121899" tIns="60949" rIns="121899" bIns="60949"/>
          <a:lstStyle>
            <a:lvl1pPr marL="0" indent="0" algn="ctr">
              <a:buNone/>
              <a:defRPr sz="2000" baseline="0">
                <a:solidFill>
                  <a:schemeClr val="bg1"/>
                </a:solidFill>
                <a:latin typeface="+mn-lt"/>
                <a:cs typeface="CiscoSans ExtraLight"/>
              </a:defRPr>
            </a:lvl1pPr>
          </a:lstStyle>
          <a:p>
            <a:r>
              <a:rPr lang="en-US" smtClean="0"/>
              <a:t>Click icon to add picture</a:t>
            </a:r>
            <a:endParaRPr lang="en-US" dirty="0"/>
          </a:p>
        </p:txBody>
      </p:sp>
      <p:cxnSp>
        <p:nvCxnSpPr>
          <p:cNvPr id="7" name="Straight Connector 6"/>
          <p:cNvCxnSpPr/>
          <p:nvPr userDrawn="1"/>
        </p:nvCxnSpPr>
        <p:spPr>
          <a:xfrm>
            <a:off x="0" y="6771410"/>
            <a:ext cx="12188825"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882516"/>
      </p:ext>
    </p:extLst>
  </p:cSld>
  <p:clrMapOvr>
    <a:masterClrMapping/>
  </p:clrMapOvr>
  <p:transition spd="slow">
    <p:wip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Wide screen video">
    <p:bg>
      <p:bgRef idx="1001">
        <a:schemeClr val="bg2"/>
      </p:bgRef>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3888008" y="777240"/>
            <a:ext cx="7863840" cy="4425696"/>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32" tIns="45717" rIns="91432" bIns="45717" rtlCol="0" anchor="ctr">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1900" kern="1200" baseline="0" smtClean="0">
                <a:solidFill>
                  <a:schemeClr val="lt1"/>
                </a:solidFill>
                <a:latin typeface="+mn-lt"/>
                <a:ea typeface="+mn-ea"/>
                <a:cs typeface="CiscoSans"/>
              </a:defRPr>
            </a:lvl1pPr>
          </a:lstStyle>
          <a:p>
            <a:r>
              <a:rPr lang="en-US" smtClean="0"/>
              <a:t>Click icon to add media</a:t>
            </a:r>
            <a:endParaRPr lang="en-US" dirty="0"/>
          </a:p>
        </p:txBody>
      </p:sp>
      <p:sp>
        <p:nvSpPr>
          <p:cNvPr id="37" name="Rectangle 5"/>
          <p:cNvSpPr>
            <a:spLocks noChangeArrowheads="1"/>
          </p:cNvSpPr>
          <p:nvPr userDrawn="1"/>
        </p:nvSpPr>
        <p:spPr bwMode="ltGray">
          <a:xfrm>
            <a:off x="10414963" y="6576141"/>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38" name="Rectangle 7"/>
          <p:cNvSpPr>
            <a:spLocks noChangeArrowheads="1"/>
          </p:cNvSpPr>
          <p:nvPr userDrawn="1"/>
        </p:nvSpPr>
        <p:spPr bwMode="ltGray">
          <a:xfrm>
            <a:off x="11551122" y="6572037"/>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39" name="Rectangle 4"/>
          <p:cNvSpPr>
            <a:spLocks noChangeArrowheads="1"/>
          </p:cNvSpPr>
          <p:nvPr userDrawn="1"/>
        </p:nvSpPr>
        <p:spPr bwMode="ltGray">
          <a:xfrm>
            <a:off x="389290" y="6555465"/>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2393802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tandard video">
    <p:bg>
      <p:bgRef idx="1001">
        <a:schemeClr val="bg2"/>
      </p:bgRef>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5853968" y="778669"/>
            <a:ext cx="5897880" cy="4425696"/>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32" tIns="45717" rIns="91432" bIns="45717" rtlCol="0" anchor="ctr">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1900" kern="1200">
                <a:solidFill>
                  <a:schemeClr val="lt1"/>
                </a:solidFill>
                <a:latin typeface="+mn-lt"/>
                <a:ea typeface="+mn-ea"/>
                <a:cs typeface="CiscoSans"/>
              </a:defRPr>
            </a:lvl1pPr>
          </a:lstStyle>
          <a:p>
            <a:r>
              <a:rPr lang="en-US" smtClean="0"/>
              <a:t>Click icon to add media</a:t>
            </a:r>
            <a:endParaRPr lang="en-US" dirty="0"/>
          </a:p>
        </p:txBody>
      </p:sp>
      <p:sp>
        <p:nvSpPr>
          <p:cNvPr id="19" name="Rectangle 5"/>
          <p:cNvSpPr>
            <a:spLocks noChangeArrowheads="1"/>
          </p:cNvSpPr>
          <p:nvPr userDrawn="1"/>
        </p:nvSpPr>
        <p:spPr bwMode="ltGray">
          <a:xfrm>
            <a:off x="10414963" y="6576141"/>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22" name="Rectangle 7"/>
          <p:cNvSpPr>
            <a:spLocks noChangeArrowheads="1"/>
          </p:cNvSpPr>
          <p:nvPr userDrawn="1"/>
        </p:nvSpPr>
        <p:spPr bwMode="ltGray">
          <a:xfrm>
            <a:off x="11551122" y="6572037"/>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6" name="Rectangle 4"/>
          <p:cNvSpPr>
            <a:spLocks noChangeArrowheads="1"/>
          </p:cNvSpPr>
          <p:nvPr userDrawn="1"/>
        </p:nvSpPr>
        <p:spPr bwMode="ltGray">
          <a:xfrm>
            <a:off x="389290" y="6555465"/>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2445248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lank_gradient only">
    <p:bg>
      <p:bgRef idx="1001">
        <a:schemeClr val="bg2"/>
      </p:bgRef>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8" name="Rectangle 4"/>
          <p:cNvSpPr>
            <a:spLocks noChangeArrowheads="1"/>
          </p:cNvSpPr>
          <p:nvPr userDrawn="1"/>
        </p:nvSpPr>
        <p:spPr bwMode="ltGray">
          <a:xfrm>
            <a:off x="389290" y="6329697"/>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9" name="Straight Connector 8"/>
          <p:cNvCxnSpPr/>
          <p:nvPr userDrawn="1"/>
        </p:nvCxnSpPr>
        <p:spPr>
          <a:xfrm>
            <a:off x="0" y="6771410"/>
            <a:ext cx="12188825"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359345"/>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1_Blank_gradient only">
    <p:bg>
      <p:bgPr>
        <a:solidFill>
          <a:schemeClr val="accent4"/>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userDrawn="1"/>
        </p:nvSpPr>
        <p:spPr bwMode="ltGray">
          <a:xfrm>
            <a:off x="389290" y="6329697"/>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8" name="Straight Connector 7"/>
          <p:cNvCxnSpPr/>
          <p:nvPr userDrawn="1"/>
        </p:nvCxnSpPr>
        <p:spPr>
          <a:xfrm>
            <a:off x="0" y="6771410"/>
            <a:ext cx="12188825"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239927"/>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8556" y="4279394"/>
            <a:ext cx="6244863" cy="384175"/>
          </a:xfrm>
          <a:prstGeom prst="rect">
            <a:avLst/>
          </a:prstGeom>
        </p:spPr>
        <p:txBody>
          <a:bodyPr vert="horz" lIns="91436" tIns="45719" rIns="91436" bIns="45719" rtlCol="0">
            <a:noAutofit/>
          </a:bodyPr>
          <a:lstStyle>
            <a:lvl1pPr marL="0" indent="0" algn="l" defTabSz="914361" rtl="0" eaLnBrk="1" latinLnBrk="0" hangingPunct="1">
              <a:lnSpc>
                <a:spcPct val="95000"/>
              </a:lnSpc>
              <a:spcBef>
                <a:spcPts val="1440"/>
              </a:spcBef>
              <a:buClr>
                <a:srgbClr val="92D050"/>
              </a:buClr>
              <a:buSzPct val="90000"/>
              <a:buFont typeface="Arial" pitchFamily="34" charset="0"/>
              <a:buNone/>
              <a:tabLst/>
              <a:defRPr lang="en-US" sz="2400" kern="1200" dirty="0">
                <a:solidFill>
                  <a:schemeClr val="tx2"/>
                </a:solidFill>
                <a:latin typeface="+mj-lt"/>
                <a:ea typeface="+mn-ea"/>
                <a:cs typeface="+mn-cs"/>
              </a:defRPr>
            </a:lvl1pPr>
            <a:lvl2pPr marL="457181" indent="0" algn="ctr">
              <a:buNone/>
              <a:defRPr>
                <a:solidFill>
                  <a:schemeClr val="tx1">
                    <a:tint val="75000"/>
                  </a:schemeClr>
                </a:solidFill>
              </a:defRPr>
            </a:lvl2pPr>
            <a:lvl3pPr marL="914361"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5" indent="0" algn="ctr">
              <a:buNone/>
              <a:defRPr>
                <a:solidFill>
                  <a:schemeClr val="tx1">
                    <a:tint val="75000"/>
                  </a:schemeClr>
                </a:solidFill>
              </a:defRPr>
            </a:lvl7pPr>
            <a:lvl8pPr marL="3200267" indent="0" algn="ctr">
              <a:buNone/>
              <a:defRPr>
                <a:solidFill>
                  <a:schemeClr val="tx1">
                    <a:tint val="75000"/>
                  </a:schemeClr>
                </a:solidFill>
              </a:defRPr>
            </a:lvl8pPr>
            <a:lvl9pPr marL="3657448" indent="0" algn="ctr">
              <a:buNone/>
              <a:defRPr>
                <a:solidFill>
                  <a:schemeClr val="tx1">
                    <a:tint val="75000"/>
                  </a:schemeClr>
                </a:solidFill>
              </a:defRPr>
            </a:lvl9pPr>
          </a:lstStyle>
          <a:p>
            <a:pPr marL="0" lvl="0" indent="0" algn="l" defTabSz="914361"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12188825" cy="177800"/>
          </a:xfrm>
          <a:prstGeom prst="rect">
            <a:avLst/>
          </a:prstGeom>
          <a:solidFill>
            <a:schemeClr val="bg2"/>
          </a:solidFill>
          <a:ln w="25400" algn="ctr">
            <a:noFill/>
            <a:miter lim="800000"/>
            <a:headEnd/>
            <a:tailEnd/>
          </a:ln>
          <a:effectLst/>
        </p:spPr>
        <p:txBody>
          <a:bodyPr wrap="none" lIns="91436" tIns="45719" rIns="91436" bIns="45719" anchor="ctr"/>
          <a:lstStyle/>
          <a:p>
            <a:endParaRPr lang="en-US">
              <a:latin typeface="+mj-lt"/>
            </a:endParaRPr>
          </a:p>
        </p:txBody>
      </p:sp>
      <p:sp>
        <p:nvSpPr>
          <p:cNvPr id="2" name="Title 1"/>
          <p:cNvSpPr>
            <a:spLocks noGrp="1"/>
          </p:cNvSpPr>
          <p:nvPr>
            <p:ph type="ctrTitle" hasCustomPrompt="1"/>
          </p:nvPr>
        </p:nvSpPr>
        <p:spPr>
          <a:xfrm>
            <a:off x="331646" y="3282697"/>
            <a:ext cx="6281773" cy="1022351"/>
          </a:xfrm>
        </p:spPr>
        <p:txBody>
          <a:bodyPr vert="horz" lIns="82292" tIns="45719" rIns="82292" bIns="45719" rtlCol="0" anchor="b" anchorCtr="0">
            <a:noAutofit/>
          </a:bodyPr>
          <a:lstStyle>
            <a:lvl1pPr marL="0" indent="0" algn="l" defTabSz="914361" rtl="0" eaLnBrk="1" latinLnBrk="0" hangingPunct="1">
              <a:lnSpc>
                <a:spcPct val="80000"/>
              </a:lnSpc>
              <a:spcBef>
                <a:spcPct val="0"/>
              </a:spcBef>
              <a:buClr>
                <a:schemeClr val="tx1"/>
              </a:buClr>
              <a:buFont typeface="Ciscolight" pitchFamily="2" charset="0"/>
              <a:buNone/>
              <a:defRPr lang="en-US" sz="6000" b="0" kern="1200" spc="0" baseline="0" dirty="0">
                <a:gradFill>
                  <a:gsLst>
                    <a:gs pos="34000">
                      <a:srgbClr val="272749"/>
                    </a:gs>
                    <a:gs pos="0">
                      <a:schemeClr val="tx2"/>
                    </a:gs>
                    <a:gs pos="92000">
                      <a:srgbClr val="EE402F"/>
                    </a:gs>
                    <a:gs pos="100000">
                      <a:srgbClr val="F37527"/>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12188825" cy="177800"/>
          </a:xfrm>
          <a:prstGeom prst="rect">
            <a:avLst/>
          </a:prstGeom>
          <a:solidFill>
            <a:schemeClr val="bg2"/>
          </a:solidFill>
          <a:ln w="25400" algn="ctr">
            <a:noFill/>
            <a:miter lim="800000"/>
            <a:headEnd/>
            <a:tailEnd/>
          </a:ln>
          <a:effectLst/>
        </p:spPr>
        <p:txBody>
          <a:bodyPr wrap="none" lIns="91436" tIns="45719" rIns="91436" bIns="45719" anchor="ctr"/>
          <a:lstStyle/>
          <a:p>
            <a:endParaRPr lang="en-US">
              <a:latin typeface="+mj-lt"/>
            </a:endParaRPr>
          </a:p>
        </p:txBody>
      </p:sp>
      <p:sp>
        <p:nvSpPr>
          <p:cNvPr id="31" name="Picture Placeholder 30"/>
          <p:cNvSpPr>
            <a:spLocks noGrp="1"/>
          </p:cNvSpPr>
          <p:nvPr>
            <p:ph type="pic" sz="quarter" idx="10" hasCustomPrompt="1"/>
          </p:nvPr>
        </p:nvSpPr>
        <p:spPr>
          <a:xfrm>
            <a:off x="7385245" y="1917700"/>
            <a:ext cx="3567771" cy="2889251"/>
          </a:xfrm>
          <a:prstGeom prst="rect">
            <a:avLst/>
          </a:prstGeom>
        </p:spPr>
        <p:txBody>
          <a:bodyPr lIns="121899" tIns="60949" rIns="121899" bIns="60949" anchor="ctr" anchorCtr="1"/>
          <a:lstStyle>
            <a:lvl1pPr marL="0" indent="0" algn="ctr">
              <a:buNone/>
              <a:defRPr>
                <a:solidFill>
                  <a:schemeClr val="tx2"/>
                </a:solidFill>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341787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 grpId="0"/>
      <p:bldP spid="31"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2_Blank_gradient only">
    <p:bg>
      <p:bgPr>
        <a:gradFill>
          <a:gsLst>
            <a:gs pos="33000">
              <a:schemeClr val="bg2"/>
            </a:gs>
            <a:gs pos="0">
              <a:srgbClr val="272749"/>
            </a:gs>
            <a:gs pos="93000">
              <a:srgbClr val="EE402F"/>
            </a:gs>
            <a:gs pos="100000">
              <a:srgbClr val="F37528"/>
            </a:gs>
          </a:gsLst>
          <a:lin ang="1200000" scaled="0"/>
        </a:gra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userDrawn="1"/>
        </p:nvSpPr>
        <p:spPr bwMode="ltGray">
          <a:xfrm>
            <a:off x="389290" y="6329697"/>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8" name="Straight Connector 7"/>
          <p:cNvCxnSpPr/>
          <p:nvPr userDrawn="1"/>
        </p:nvCxnSpPr>
        <p:spPr>
          <a:xfrm>
            <a:off x="0" y="6771410"/>
            <a:ext cx="12188825"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205143"/>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298305"/>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 Slide_green">
    <p:bg>
      <p:bgPr>
        <a:gradFill>
          <a:gsLst>
            <a:gs pos="33000">
              <a:schemeClr val="bg2"/>
            </a:gs>
            <a:gs pos="0">
              <a:srgbClr val="272749"/>
            </a:gs>
            <a:gs pos="93000">
              <a:srgbClr val="EE402F"/>
            </a:gs>
            <a:gs pos="100000">
              <a:srgbClr val="F37528"/>
            </a:gs>
          </a:gsLst>
          <a:lin ang="0" scaled="0"/>
        </a:gradFill>
        <a:effectLst/>
      </p:bgPr>
    </p:bg>
    <p:spTree>
      <p:nvGrpSpPr>
        <p:cNvPr id="1" name=""/>
        <p:cNvGrpSpPr/>
        <p:nvPr/>
      </p:nvGrpSpPr>
      <p:grpSpPr>
        <a:xfrm>
          <a:off x="0" y="0"/>
          <a:ext cx="0" cy="0"/>
          <a:chOff x="0" y="0"/>
          <a:chExt cx="0" cy="0"/>
        </a:xfrm>
      </p:grpSpPr>
      <p:grpSp>
        <p:nvGrpSpPr>
          <p:cNvPr id="50" name="Group 5"/>
          <p:cNvGrpSpPr>
            <a:grpSpLocks/>
          </p:cNvGrpSpPr>
          <p:nvPr userDrawn="1"/>
        </p:nvGrpSpPr>
        <p:grpSpPr bwMode="auto">
          <a:xfrm>
            <a:off x="5262543" y="5451739"/>
            <a:ext cx="1654129" cy="879663"/>
            <a:chOff x="384" y="331"/>
            <a:chExt cx="912" cy="485"/>
          </a:xfrm>
        </p:grpSpPr>
        <p:sp>
          <p:nvSpPr>
            <p:cNvPr id="5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4"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5"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6"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7"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8"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9"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0"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1"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2"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3"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4"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5"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24636431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 Slide-green thank you">
    <p:bg>
      <p:bgPr>
        <a:gradFill>
          <a:gsLst>
            <a:gs pos="33000">
              <a:schemeClr val="bg2"/>
            </a:gs>
            <a:gs pos="0">
              <a:srgbClr val="272749"/>
            </a:gs>
            <a:gs pos="93000">
              <a:srgbClr val="EE402F"/>
            </a:gs>
            <a:gs pos="100000">
              <a:srgbClr val="F37528"/>
            </a:gs>
          </a:gsLst>
          <a:lin ang="0" scaled="0"/>
        </a:gradFill>
        <a:effectLst/>
      </p:bgPr>
    </p:bg>
    <p:spTree>
      <p:nvGrpSpPr>
        <p:cNvPr id="1" name=""/>
        <p:cNvGrpSpPr/>
        <p:nvPr/>
      </p:nvGrpSpPr>
      <p:grpSpPr>
        <a:xfrm>
          <a:off x="0" y="0"/>
          <a:ext cx="0" cy="0"/>
          <a:chOff x="0" y="0"/>
          <a:chExt cx="0" cy="0"/>
        </a:xfrm>
      </p:grpSpPr>
      <p:sp>
        <p:nvSpPr>
          <p:cNvPr id="64" name="TextBox 63"/>
          <p:cNvSpPr txBox="1"/>
          <p:nvPr userDrawn="1"/>
        </p:nvSpPr>
        <p:spPr>
          <a:xfrm>
            <a:off x="834625" y="3066683"/>
            <a:ext cx="3288933" cy="861775"/>
          </a:xfrm>
          <a:prstGeom prst="rect">
            <a:avLst/>
          </a:prstGeom>
          <a:noFill/>
        </p:spPr>
        <p:txBody>
          <a:bodyPr wrap="none" lIns="121899" tIns="60949" rIns="121899" bIns="60949" rtlCol="0">
            <a:spAutoFit/>
          </a:bodyPr>
          <a:lstStyle/>
          <a:p>
            <a:r>
              <a:rPr lang="en-US" sz="4800" dirty="0" smtClean="0">
                <a:solidFill>
                  <a:srgbClr val="FFFFFF"/>
                </a:solidFill>
                <a:latin typeface="+mj-lt"/>
              </a:rPr>
              <a:t>Thank you.</a:t>
            </a:r>
            <a:endParaRPr lang="en-US" sz="4800" dirty="0">
              <a:solidFill>
                <a:srgbClr val="FFFFFF"/>
              </a:solidFill>
              <a:latin typeface="+mj-lt"/>
            </a:endParaRPr>
          </a:p>
        </p:txBody>
      </p:sp>
      <p:sp>
        <p:nvSpPr>
          <p:cNvPr id="65" name="Rectangle 64"/>
          <p:cNvSpPr>
            <a:spLocks noChangeArrowheads="1"/>
          </p:cNvSpPr>
          <p:nvPr userDrawn="1"/>
        </p:nvSpPr>
        <p:spPr bwMode="black">
          <a:xfrm>
            <a:off x="8379473" y="3801564"/>
            <a:ext cx="155448" cy="589103"/>
          </a:xfrm>
          <a:prstGeom prst="rect">
            <a:avLst/>
          </a:prstGeom>
          <a:solidFill>
            <a:schemeClr val="tx1"/>
          </a:solidFill>
          <a:ln w="9525">
            <a:noFill/>
            <a:miter lim="800000"/>
            <a:headEnd/>
            <a:tailEnd/>
          </a:ln>
        </p:spPr>
        <p:txBody>
          <a:bodyPr lIns="121899" tIns="60949" rIns="121899" bIns="60949"/>
          <a:lstStyle/>
          <a:p>
            <a:endParaRPr lang="en-US">
              <a:solidFill>
                <a:srgbClr val="0096D6"/>
              </a:solidFill>
              <a:latin typeface="+mj-lt"/>
            </a:endParaRPr>
          </a:p>
        </p:txBody>
      </p:sp>
      <p:sp>
        <p:nvSpPr>
          <p:cNvPr id="66" name="Freeform 65"/>
          <p:cNvSpPr>
            <a:spLocks/>
          </p:cNvSpPr>
          <p:nvPr userDrawn="1"/>
        </p:nvSpPr>
        <p:spPr bwMode="black">
          <a:xfrm>
            <a:off x="9285041" y="3786901"/>
            <a:ext cx="450072" cy="621729"/>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67" name="Freeform 66"/>
          <p:cNvSpPr>
            <a:spLocks/>
          </p:cNvSpPr>
          <p:nvPr userDrawn="1"/>
        </p:nvSpPr>
        <p:spPr bwMode="black">
          <a:xfrm>
            <a:off x="7728765" y="3786901"/>
            <a:ext cx="450072" cy="621729"/>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68" name="Freeform 67"/>
          <p:cNvSpPr>
            <a:spLocks noEditPoints="1"/>
          </p:cNvSpPr>
          <p:nvPr userDrawn="1"/>
        </p:nvSpPr>
        <p:spPr bwMode="black">
          <a:xfrm>
            <a:off x="9897790" y="3786901"/>
            <a:ext cx="618172" cy="621729"/>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69" name="Freeform 68"/>
          <p:cNvSpPr>
            <a:spLocks/>
          </p:cNvSpPr>
          <p:nvPr userDrawn="1"/>
        </p:nvSpPr>
        <p:spPr bwMode="black">
          <a:xfrm>
            <a:off x="8735552" y="3786901"/>
            <a:ext cx="403078" cy="621729"/>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70" name="Freeform 69"/>
          <p:cNvSpPr>
            <a:spLocks/>
          </p:cNvSpPr>
          <p:nvPr userDrawn="1"/>
        </p:nvSpPr>
        <p:spPr bwMode="black">
          <a:xfrm>
            <a:off x="7419678" y="2966680"/>
            <a:ext cx="146409" cy="302709"/>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71" name="Freeform 70"/>
          <p:cNvSpPr>
            <a:spLocks/>
          </p:cNvSpPr>
          <p:nvPr userDrawn="1"/>
        </p:nvSpPr>
        <p:spPr bwMode="black">
          <a:xfrm>
            <a:off x="7829984" y="2763668"/>
            <a:ext cx="146409" cy="50572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72" name="Freeform 71"/>
          <p:cNvSpPr>
            <a:spLocks/>
          </p:cNvSpPr>
          <p:nvPr userDrawn="1"/>
        </p:nvSpPr>
        <p:spPr bwMode="black">
          <a:xfrm>
            <a:off x="8233065" y="2484524"/>
            <a:ext cx="146409" cy="93168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73" name="Freeform 72"/>
          <p:cNvSpPr>
            <a:spLocks/>
          </p:cNvSpPr>
          <p:nvPr userDrawn="1"/>
        </p:nvSpPr>
        <p:spPr bwMode="black">
          <a:xfrm>
            <a:off x="8643370" y="2763668"/>
            <a:ext cx="146409" cy="50572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74" name="Freeform 73"/>
          <p:cNvSpPr>
            <a:spLocks/>
          </p:cNvSpPr>
          <p:nvPr userDrawn="1"/>
        </p:nvSpPr>
        <p:spPr bwMode="black">
          <a:xfrm>
            <a:off x="9044640" y="2966681"/>
            <a:ext cx="155448" cy="302708"/>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75" name="Freeform 74"/>
          <p:cNvSpPr>
            <a:spLocks/>
          </p:cNvSpPr>
          <p:nvPr userDrawn="1"/>
        </p:nvSpPr>
        <p:spPr bwMode="black">
          <a:xfrm>
            <a:off x="9454950" y="2763668"/>
            <a:ext cx="148216"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76" name="Freeform 75"/>
          <p:cNvSpPr>
            <a:spLocks/>
          </p:cNvSpPr>
          <p:nvPr userDrawn="1"/>
        </p:nvSpPr>
        <p:spPr bwMode="black">
          <a:xfrm>
            <a:off x="9865259" y="2484524"/>
            <a:ext cx="148216" cy="93168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77" name="Freeform 76"/>
          <p:cNvSpPr>
            <a:spLocks/>
          </p:cNvSpPr>
          <p:nvPr userDrawn="1"/>
        </p:nvSpPr>
        <p:spPr bwMode="black">
          <a:xfrm>
            <a:off x="10268333" y="2763668"/>
            <a:ext cx="148216"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78" name="Freeform 77"/>
          <p:cNvSpPr>
            <a:spLocks/>
          </p:cNvSpPr>
          <p:nvPr userDrawn="1"/>
        </p:nvSpPr>
        <p:spPr bwMode="black">
          <a:xfrm>
            <a:off x="10678642" y="2966681"/>
            <a:ext cx="148216" cy="302708"/>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Tree>
    <p:extLst>
      <p:ext uri="{BB962C8B-B14F-4D97-AF65-F5344CB8AC3E}">
        <p14:creationId xmlns:p14="http://schemas.microsoft.com/office/powerpoint/2010/main" val="1754768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700"/>
                                        <p:tgtEl>
                                          <p:spTgt spid="7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700"/>
                                        <p:tgtEl>
                                          <p:spTgt spid="7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700"/>
                                        <p:tgtEl>
                                          <p:spTgt spid="7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700"/>
                                        <p:tgtEl>
                                          <p:spTgt spid="73"/>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700"/>
                                        <p:tgtEl>
                                          <p:spTgt spid="7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700"/>
                                        <p:tgtEl>
                                          <p:spTgt spid="7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700"/>
                                        <p:tgtEl>
                                          <p:spTgt spid="7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700"/>
                                        <p:tgtEl>
                                          <p:spTgt spid="7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700"/>
                                        <p:tgtEl>
                                          <p:spTgt spid="78"/>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70"/>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72"/>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74"/>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76"/>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78"/>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71"/>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73"/>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75"/>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77"/>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700"/>
                                        <p:tgtEl>
                                          <p:spTgt spid="67"/>
                                        </p:tgtEl>
                                      </p:cBhvr>
                                    </p:animEffect>
                                  </p:childTnLst>
                                </p:cTn>
                              </p:par>
                              <p:par>
                                <p:cTn id="58" presetID="10" presetClass="entr" presetSubtype="0" fill="hold" nodeType="withEffect">
                                  <p:stCondLst>
                                    <p:cond delay="1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700"/>
                                        <p:tgtEl>
                                          <p:spTgt spid="65"/>
                                        </p:tgtEl>
                                      </p:cBhvr>
                                    </p:animEffect>
                                  </p:childTnLst>
                                </p:cTn>
                              </p:par>
                              <p:par>
                                <p:cTn id="61" presetID="10" presetClass="entr" presetSubtype="0" fill="hold" nodeType="withEffect">
                                  <p:stCondLst>
                                    <p:cond delay="20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700"/>
                                        <p:tgtEl>
                                          <p:spTgt spid="69"/>
                                        </p:tgtEl>
                                      </p:cBhvr>
                                    </p:animEffect>
                                  </p:childTnLst>
                                </p:cTn>
                              </p:par>
                              <p:par>
                                <p:cTn id="64" presetID="10" presetClass="entr" presetSubtype="0" fill="hold" nodeType="withEffect">
                                  <p:stCondLst>
                                    <p:cond delay="30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00"/>
                                        <p:tgtEl>
                                          <p:spTgt spid="66"/>
                                        </p:tgtEl>
                                      </p:cBhvr>
                                    </p:animEffect>
                                  </p:childTnLst>
                                </p:cTn>
                              </p:par>
                              <p:par>
                                <p:cTn id="67" presetID="10" presetClass="entr" presetSubtype="0" fill="hold" nodeType="withEffect">
                                  <p:stCondLst>
                                    <p:cond delay="40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7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 Slide-red">
    <p:bg>
      <p:bgRef idx="1001">
        <a:schemeClr val="bg2"/>
      </p:bgRef>
    </p:bg>
    <p:spTree>
      <p:nvGrpSpPr>
        <p:cNvPr id="1" name=""/>
        <p:cNvGrpSpPr/>
        <p:nvPr/>
      </p:nvGrpSpPr>
      <p:grpSpPr>
        <a:xfrm>
          <a:off x="0" y="0"/>
          <a:ext cx="0" cy="0"/>
          <a:chOff x="0" y="0"/>
          <a:chExt cx="0" cy="0"/>
        </a:xfrm>
      </p:grpSpPr>
      <p:grpSp>
        <p:nvGrpSpPr>
          <p:cNvPr id="18" name="Group 5"/>
          <p:cNvGrpSpPr>
            <a:grpSpLocks/>
          </p:cNvGrpSpPr>
          <p:nvPr userDrawn="1"/>
        </p:nvGrpSpPr>
        <p:grpSpPr bwMode="auto">
          <a:xfrm>
            <a:off x="5262543" y="5451739"/>
            <a:ext cx="1654129" cy="879663"/>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8716978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_Thanks">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13" y="1254281"/>
            <a:ext cx="11588991" cy="3838231"/>
          </a:xfrm>
          <a:prstGeom prst="rect">
            <a:avLst/>
          </a:prstGeom>
        </p:spPr>
        <p:txBody>
          <a:bodyPr anchor="ctr" anchorCtr="0">
            <a:noAutofit/>
          </a:bodyPr>
          <a:lstStyle>
            <a:lvl1pPr algn="ctr">
              <a:lnSpc>
                <a:spcPct val="90000"/>
              </a:lnSpc>
              <a:defRPr sz="16000" b="0" i="1" spc="0" baseline="0">
                <a:solidFill>
                  <a:srgbClr val="FFFFFF"/>
                </a:solidFill>
                <a:latin typeface="+mj-lt"/>
                <a:cs typeface="CiscoSans Thin"/>
              </a:defRPr>
            </a:lvl1pPr>
          </a:lstStyle>
          <a:p>
            <a:r>
              <a:rPr lang="en-US" dirty="0" smtClean="0"/>
              <a:t>Thanks</a:t>
            </a:r>
            <a:endParaRPr lang="en-US" dirty="0"/>
          </a:p>
        </p:txBody>
      </p:sp>
      <p:grpSp>
        <p:nvGrpSpPr>
          <p:cNvPr id="20" name="Group 5"/>
          <p:cNvGrpSpPr>
            <a:grpSpLocks/>
          </p:cNvGrpSpPr>
          <p:nvPr userDrawn="1"/>
        </p:nvGrpSpPr>
        <p:grpSpPr bwMode="auto">
          <a:xfrm>
            <a:off x="5262543" y="5451739"/>
            <a:ext cx="1654129" cy="879663"/>
            <a:chOff x="384" y="331"/>
            <a:chExt cx="912" cy="485"/>
          </a:xfrm>
        </p:grpSpPr>
        <p:sp>
          <p:nvSpPr>
            <p:cNvPr id="2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0"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1"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2"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3"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4"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5"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6"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7"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8"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0"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1"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cxnSp>
        <p:nvCxnSpPr>
          <p:cNvPr id="24" name="Straight Connector 23"/>
          <p:cNvCxnSpPr/>
          <p:nvPr userDrawn="1"/>
        </p:nvCxnSpPr>
        <p:spPr>
          <a:xfrm>
            <a:off x="0" y="6771410"/>
            <a:ext cx="12188825"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208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 Slide-red thank you">
    <p:bg>
      <p:bgRef idx="1001">
        <a:schemeClr val="bg2"/>
      </p:bgRef>
    </p:bg>
    <p:spTree>
      <p:nvGrpSpPr>
        <p:cNvPr id="1" name=""/>
        <p:cNvGrpSpPr/>
        <p:nvPr/>
      </p:nvGrpSpPr>
      <p:grpSpPr>
        <a:xfrm>
          <a:off x="0" y="0"/>
          <a:ext cx="0" cy="0"/>
          <a:chOff x="0" y="0"/>
          <a:chExt cx="0" cy="0"/>
        </a:xfrm>
      </p:grpSpPr>
      <p:sp>
        <p:nvSpPr>
          <p:cNvPr id="20" name="TextBox 19"/>
          <p:cNvSpPr txBox="1"/>
          <p:nvPr userDrawn="1"/>
        </p:nvSpPr>
        <p:spPr>
          <a:xfrm>
            <a:off x="834625" y="3066683"/>
            <a:ext cx="3288933" cy="861775"/>
          </a:xfrm>
          <a:prstGeom prst="rect">
            <a:avLst/>
          </a:prstGeom>
          <a:noFill/>
        </p:spPr>
        <p:txBody>
          <a:bodyPr wrap="none" lIns="121899" tIns="60949" rIns="121899" bIns="60949" rtlCol="0">
            <a:spAutoFit/>
          </a:bodyPr>
          <a:lstStyle/>
          <a:p>
            <a:r>
              <a:rPr lang="en-US" sz="4800" dirty="0" smtClean="0">
                <a:solidFill>
                  <a:srgbClr val="FFFFFF"/>
                </a:solidFill>
                <a:latin typeface="+mj-lt"/>
              </a:rPr>
              <a:t>Thank you.</a:t>
            </a:r>
            <a:endParaRPr lang="en-US" sz="4800" dirty="0">
              <a:solidFill>
                <a:srgbClr val="FFFFFF"/>
              </a:solidFill>
              <a:latin typeface="+mj-lt"/>
            </a:endParaRPr>
          </a:p>
        </p:txBody>
      </p:sp>
      <p:sp>
        <p:nvSpPr>
          <p:cNvPr id="21" name="Rectangle 20"/>
          <p:cNvSpPr>
            <a:spLocks noChangeArrowheads="1"/>
          </p:cNvSpPr>
          <p:nvPr userDrawn="1"/>
        </p:nvSpPr>
        <p:spPr bwMode="black">
          <a:xfrm>
            <a:off x="8379473" y="3801564"/>
            <a:ext cx="155448" cy="589103"/>
          </a:xfrm>
          <a:prstGeom prst="rect">
            <a:avLst/>
          </a:prstGeom>
          <a:solidFill>
            <a:schemeClr val="tx1"/>
          </a:solidFill>
          <a:ln w="9525">
            <a:noFill/>
            <a:miter lim="800000"/>
            <a:headEnd/>
            <a:tailEnd/>
          </a:ln>
        </p:spPr>
        <p:txBody>
          <a:bodyPr lIns="121899" tIns="60949" rIns="121899" bIns="60949"/>
          <a:lstStyle/>
          <a:p>
            <a:endParaRPr lang="en-US">
              <a:solidFill>
                <a:srgbClr val="0096D6"/>
              </a:solidFill>
              <a:latin typeface="+mj-lt"/>
            </a:endParaRPr>
          </a:p>
        </p:txBody>
      </p:sp>
      <p:sp>
        <p:nvSpPr>
          <p:cNvPr id="22" name="Freeform 21"/>
          <p:cNvSpPr>
            <a:spLocks/>
          </p:cNvSpPr>
          <p:nvPr userDrawn="1"/>
        </p:nvSpPr>
        <p:spPr bwMode="black">
          <a:xfrm>
            <a:off x="9285041" y="3786901"/>
            <a:ext cx="450072" cy="621729"/>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23" name="Freeform 22"/>
          <p:cNvSpPr>
            <a:spLocks/>
          </p:cNvSpPr>
          <p:nvPr userDrawn="1"/>
        </p:nvSpPr>
        <p:spPr bwMode="black">
          <a:xfrm>
            <a:off x="7728765" y="3786901"/>
            <a:ext cx="450072" cy="621729"/>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40" name="Freeform 39"/>
          <p:cNvSpPr>
            <a:spLocks noEditPoints="1"/>
          </p:cNvSpPr>
          <p:nvPr userDrawn="1"/>
        </p:nvSpPr>
        <p:spPr bwMode="black">
          <a:xfrm>
            <a:off x="9897790" y="3786901"/>
            <a:ext cx="618172" cy="621729"/>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41" name="Freeform 40"/>
          <p:cNvSpPr>
            <a:spLocks/>
          </p:cNvSpPr>
          <p:nvPr userDrawn="1"/>
        </p:nvSpPr>
        <p:spPr bwMode="black">
          <a:xfrm>
            <a:off x="8735552" y="3786901"/>
            <a:ext cx="403078" cy="621729"/>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42" name="Freeform 41"/>
          <p:cNvSpPr>
            <a:spLocks/>
          </p:cNvSpPr>
          <p:nvPr userDrawn="1"/>
        </p:nvSpPr>
        <p:spPr bwMode="black">
          <a:xfrm>
            <a:off x="7419678" y="2966680"/>
            <a:ext cx="146409" cy="302709"/>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43" name="Freeform 42"/>
          <p:cNvSpPr>
            <a:spLocks/>
          </p:cNvSpPr>
          <p:nvPr userDrawn="1"/>
        </p:nvSpPr>
        <p:spPr bwMode="black">
          <a:xfrm>
            <a:off x="7829984" y="2763668"/>
            <a:ext cx="146409" cy="50572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44" name="Freeform 43"/>
          <p:cNvSpPr>
            <a:spLocks/>
          </p:cNvSpPr>
          <p:nvPr userDrawn="1"/>
        </p:nvSpPr>
        <p:spPr bwMode="black">
          <a:xfrm>
            <a:off x="8233065" y="2484524"/>
            <a:ext cx="146409" cy="93168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45" name="Freeform 44"/>
          <p:cNvSpPr>
            <a:spLocks/>
          </p:cNvSpPr>
          <p:nvPr userDrawn="1"/>
        </p:nvSpPr>
        <p:spPr bwMode="black">
          <a:xfrm>
            <a:off x="8643370" y="2763668"/>
            <a:ext cx="146409" cy="50572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46" name="Freeform 45"/>
          <p:cNvSpPr>
            <a:spLocks/>
          </p:cNvSpPr>
          <p:nvPr userDrawn="1"/>
        </p:nvSpPr>
        <p:spPr bwMode="black">
          <a:xfrm>
            <a:off x="9044640" y="2966681"/>
            <a:ext cx="155448" cy="302708"/>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47" name="Freeform 46"/>
          <p:cNvSpPr>
            <a:spLocks/>
          </p:cNvSpPr>
          <p:nvPr userDrawn="1"/>
        </p:nvSpPr>
        <p:spPr bwMode="black">
          <a:xfrm>
            <a:off x="9454950" y="2763668"/>
            <a:ext cx="148216"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48" name="Freeform 47"/>
          <p:cNvSpPr>
            <a:spLocks/>
          </p:cNvSpPr>
          <p:nvPr userDrawn="1"/>
        </p:nvSpPr>
        <p:spPr bwMode="black">
          <a:xfrm>
            <a:off x="9865259" y="2484524"/>
            <a:ext cx="148216" cy="93168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49" name="Freeform 48"/>
          <p:cNvSpPr>
            <a:spLocks/>
          </p:cNvSpPr>
          <p:nvPr userDrawn="1"/>
        </p:nvSpPr>
        <p:spPr bwMode="black">
          <a:xfrm>
            <a:off x="10268333" y="2763668"/>
            <a:ext cx="148216"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
        <p:nvSpPr>
          <p:cNvPr id="50" name="Freeform 49"/>
          <p:cNvSpPr>
            <a:spLocks/>
          </p:cNvSpPr>
          <p:nvPr userDrawn="1"/>
        </p:nvSpPr>
        <p:spPr bwMode="black">
          <a:xfrm>
            <a:off x="10678642" y="2966681"/>
            <a:ext cx="148216" cy="302708"/>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121899" tIns="60949" rIns="121899" bIns="60949"/>
          <a:lstStyle/>
          <a:p>
            <a:endParaRPr lang="en-US">
              <a:solidFill>
                <a:srgbClr val="0096D6"/>
              </a:solidFill>
              <a:latin typeface="+mj-lt"/>
            </a:endParaRPr>
          </a:p>
        </p:txBody>
      </p:sp>
    </p:spTree>
    <p:extLst>
      <p:ext uri="{BB962C8B-B14F-4D97-AF65-F5344CB8AC3E}">
        <p14:creationId xmlns:p14="http://schemas.microsoft.com/office/powerpoint/2010/main" val="10165395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700"/>
                                        <p:tgtEl>
                                          <p:spTgt spid="4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700"/>
                                        <p:tgtEl>
                                          <p:spTgt spid="4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700"/>
                                        <p:tgtEl>
                                          <p:spTgt spid="4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700"/>
                                        <p:tgtEl>
                                          <p:spTgt spid="4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700"/>
                                        <p:tgtEl>
                                          <p:spTgt spid="4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700"/>
                                        <p:tgtEl>
                                          <p:spTgt spid="4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00"/>
                                        <p:tgtEl>
                                          <p:spTgt spid="5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4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6"/>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8"/>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5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5"/>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7"/>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9"/>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700"/>
                                        <p:tgtEl>
                                          <p:spTgt spid="23"/>
                                        </p:tgtEl>
                                      </p:cBhvr>
                                    </p:animEffect>
                                  </p:childTnLst>
                                </p:cTn>
                              </p:par>
                              <p:par>
                                <p:cTn id="58" presetID="10" presetClass="entr" presetSubtype="0" fill="hold" nodeType="withEffect">
                                  <p:stCondLst>
                                    <p:cond delay="10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700"/>
                                        <p:tgtEl>
                                          <p:spTgt spid="21"/>
                                        </p:tgtEl>
                                      </p:cBhvr>
                                    </p:animEffect>
                                  </p:childTnLst>
                                </p:cTn>
                              </p:par>
                              <p:par>
                                <p:cTn id="61" presetID="10"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700"/>
                                        <p:tgtEl>
                                          <p:spTgt spid="41"/>
                                        </p:tgtEl>
                                      </p:cBhvr>
                                    </p:animEffect>
                                  </p:childTnLst>
                                </p:cTn>
                              </p:par>
                              <p:par>
                                <p:cTn id="64" presetID="10" presetClass="entr" presetSubtype="0" fill="hold" nodeType="withEffect">
                                  <p:stCondLst>
                                    <p:cond delay="3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700"/>
                                        <p:tgtEl>
                                          <p:spTgt spid="22"/>
                                        </p:tgtEl>
                                      </p:cBhvr>
                                    </p:animEffect>
                                  </p:childTnLst>
                                </p:cTn>
                              </p:par>
                              <p:par>
                                <p:cTn id="67" presetID="10" presetClass="entr" presetSubtype="0" fill="hold" nodeType="withEffect">
                                  <p:stCondLst>
                                    <p:cond delay="40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7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3_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7193" y="1666619"/>
            <a:ext cx="11440688" cy="4354712"/>
          </a:xfrm>
          <a:prstGeom prst="rect">
            <a:avLst/>
          </a:prstGeom>
        </p:spPr>
        <p:txBody>
          <a:bodyPr lIns="162504" tIns="81251" rIns="162504" bIns="81251">
            <a:noAutofit/>
          </a:bodyPr>
          <a:lstStyle>
            <a:lvl1pPr marL="684449" indent="-549063">
              <a:lnSpc>
                <a:spcPct val="95000"/>
              </a:lnSpc>
              <a:spcBef>
                <a:spcPts val="2630"/>
              </a:spcBef>
              <a:buClr>
                <a:schemeClr val="tx2"/>
              </a:buClr>
              <a:buSzPct val="80000"/>
              <a:buFont typeface="Wingdings" panose="05000000000000000000" pitchFamily="2" charset="2"/>
              <a:buChar char="§"/>
              <a:defRPr sz="4799" b="0" i="0">
                <a:solidFill>
                  <a:schemeClr val="tx2"/>
                </a:solidFill>
                <a:latin typeface="+mn-lt"/>
                <a:cs typeface="CiscoSans ExtraLight"/>
              </a:defRPr>
            </a:lvl1pPr>
            <a:lvl2pPr marL="1225991" indent="-511456">
              <a:lnSpc>
                <a:spcPct val="95000"/>
              </a:lnSpc>
              <a:spcBef>
                <a:spcPts val="1066"/>
              </a:spcBef>
              <a:buClr>
                <a:schemeClr val="tx2"/>
              </a:buClr>
              <a:buSzPct val="80000"/>
              <a:buFont typeface="Wingdings" panose="05000000000000000000" pitchFamily="2" charset="2"/>
              <a:buChar char="§"/>
              <a:defRPr sz="4266" b="0" i="0">
                <a:solidFill>
                  <a:schemeClr val="tx2"/>
                </a:solidFill>
                <a:latin typeface="+mn-lt"/>
                <a:cs typeface="CiscoSans ExtraLight"/>
              </a:defRPr>
            </a:lvl2pPr>
            <a:lvl3pPr marL="1775053" indent="-406156">
              <a:buClr>
                <a:schemeClr val="tx2"/>
              </a:buClr>
              <a:buSzPct val="80000"/>
              <a:buFont typeface="Wingdings" panose="05000000000000000000" pitchFamily="2" charset="2"/>
              <a:buChar char="§"/>
              <a:defRPr sz="3732" b="0" i="0">
                <a:solidFill>
                  <a:schemeClr val="tx2"/>
                </a:solidFill>
                <a:latin typeface="+mn-lt"/>
                <a:cs typeface="CiscoSans ExtraLight"/>
              </a:defRPr>
            </a:lvl3pPr>
            <a:lvl4pPr marL="2177449" indent="-406156">
              <a:buClr>
                <a:schemeClr val="tx2"/>
              </a:buClr>
              <a:buSzPct val="80000"/>
              <a:buFont typeface="Wingdings" panose="05000000000000000000" pitchFamily="2" charset="2"/>
              <a:buChar char="§"/>
              <a:defRPr sz="3333" b="0" i="0">
                <a:solidFill>
                  <a:schemeClr val="tx2"/>
                </a:solidFill>
                <a:latin typeface="+mn-lt"/>
                <a:cs typeface="CiscoSans ExtraLight"/>
              </a:defRPr>
            </a:lvl4pPr>
            <a:lvl5pPr marL="2564801" indent="-406156">
              <a:buClr>
                <a:schemeClr val="tx2"/>
              </a:buClr>
              <a:buSzPct val="80000"/>
              <a:buFont typeface="Wingdings" panose="05000000000000000000" pitchFamily="2" charset="2"/>
              <a:buChar char="§"/>
              <a:defRPr sz="2799"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346232" y="404085"/>
            <a:ext cx="11543628" cy="971709"/>
          </a:xfrm>
          <a:prstGeom prst="rect">
            <a:avLst/>
          </a:prstGeom>
        </p:spPr>
        <p:txBody>
          <a:bodyPr anchor="t" anchorCtr="0">
            <a:noAutofit/>
          </a:bodyPr>
          <a:lstStyle>
            <a:lvl1pPr algn="l">
              <a:lnSpc>
                <a:spcPct val="90000"/>
              </a:lnSpc>
              <a:defRPr sz="5865" b="0" i="0" spc="0" baseline="0">
                <a:solidFill>
                  <a:schemeClr val="accent4"/>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2868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27" name="Rectangle 3"/>
          <p:cNvSpPr>
            <a:spLocks noChangeArrowheads="1"/>
          </p:cNvSpPr>
          <p:nvPr userDrawn="1"/>
        </p:nvSpPr>
        <p:spPr bwMode="white">
          <a:xfrm>
            <a:off x="0" y="0"/>
            <a:ext cx="12188825" cy="177800"/>
          </a:xfrm>
          <a:prstGeom prst="rect">
            <a:avLst/>
          </a:prstGeom>
          <a:solidFill>
            <a:schemeClr val="bg2"/>
          </a:solidFill>
          <a:ln w="25400" algn="ctr">
            <a:noFill/>
            <a:miter lim="800000"/>
            <a:headEnd/>
            <a:tailEnd/>
          </a:ln>
          <a:effectLst/>
        </p:spPr>
        <p:txBody>
          <a:bodyPr wrap="none" lIns="91432" tIns="45717" rIns="91432" bIns="45717" anchor="ctr"/>
          <a:lstStyle/>
          <a:p>
            <a:endParaRPr lang="en-US">
              <a:latin typeface="+mj-lt"/>
            </a:endParaRPr>
          </a:p>
        </p:txBody>
      </p:sp>
      <p:sp>
        <p:nvSpPr>
          <p:cNvPr id="47" name="Rectangle 3"/>
          <p:cNvSpPr>
            <a:spLocks noChangeArrowheads="1"/>
          </p:cNvSpPr>
          <p:nvPr userDrawn="1"/>
        </p:nvSpPr>
        <p:spPr bwMode="hidden">
          <a:xfrm>
            <a:off x="0" y="0"/>
            <a:ext cx="12188825" cy="177800"/>
          </a:xfrm>
          <a:prstGeom prst="rect">
            <a:avLst/>
          </a:prstGeom>
          <a:solidFill>
            <a:schemeClr val="bg2"/>
          </a:solidFill>
          <a:ln w="25400" algn="ctr">
            <a:noFill/>
            <a:miter lim="800000"/>
            <a:headEnd/>
            <a:tailEnd/>
          </a:ln>
          <a:effectLst/>
        </p:spPr>
        <p:txBody>
          <a:bodyPr wrap="none" lIns="91432" tIns="45717" rIns="91432" bIns="45717" anchor="ctr"/>
          <a:lstStyle/>
          <a:p>
            <a:endParaRPr lang="en-US">
              <a:latin typeface="+mj-lt"/>
            </a:endParaRPr>
          </a:p>
        </p:txBody>
      </p:sp>
      <p:sp>
        <p:nvSpPr>
          <p:cNvPr id="5" name="Title 1"/>
          <p:cNvSpPr>
            <a:spLocks noGrp="1"/>
          </p:cNvSpPr>
          <p:nvPr>
            <p:ph type="ctrTitle" hasCustomPrompt="1"/>
          </p:nvPr>
        </p:nvSpPr>
        <p:spPr>
          <a:xfrm>
            <a:off x="327189" y="762099"/>
            <a:ext cx="11066075"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gradFill>
                  <a:gsLst>
                    <a:gs pos="34000">
                      <a:srgbClr val="272749"/>
                    </a:gs>
                    <a:gs pos="0">
                      <a:schemeClr val="tx2"/>
                    </a:gs>
                    <a:gs pos="92000">
                      <a:srgbClr val="EE402F"/>
                    </a:gs>
                    <a:gs pos="100000">
                      <a:srgbClr val="F37527"/>
                    </a:gs>
                  </a:gsLst>
                  <a:lin ang="1200000" scaled="0"/>
                </a:gradFill>
                <a:latin typeface="+mj-lt"/>
                <a:cs typeface="CiscoSans Thin"/>
              </a:defRPr>
            </a:lvl1pPr>
          </a:lstStyle>
          <a:p>
            <a:r>
              <a:rPr lang="en-US" dirty="0" smtClean="0"/>
              <a:t>Section Title Goes Here</a:t>
            </a:r>
            <a:endParaRPr lang="en-US" dirty="0"/>
          </a:p>
        </p:txBody>
      </p:sp>
    </p:spTree>
    <p:extLst>
      <p:ext uri="{BB962C8B-B14F-4D97-AF65-F5344CB8AC3E}">
        <p14:creationId xmlns:p14="http://schemas.microsoft.com/office/powerpoint/2010/main" val="7810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Segue">
    <p:bg>
      <p:bgPr>
        <a:solidFill>
          <a:schemeClr val="accent4"/>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27189" y="750145"/>
            <a:ext cx="11066075"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userDrawn="1"/>
        </p:nvSpPr>
        <p:spPr bwMode="ltGray">
          <a:xfrm>
            <a:off x="389290" y="6329697"/>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8" name="Straight Connector 7"/>
          <p:cNvCxnSpPr/>
          <p:nvPr userDrawn="1"/>
        </p:nvCxnSpPr>
        <p:spPr>
          <a:xfrm>
            <a:off x="0" y="6771410"/>
            <a:ext cx="12188825"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0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27189" y="750145"/>
            <a:ext cx="11066075"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userDrawn="1"/>
        </p:nvSpPr>
        <p:spPr bwMode="ltGray">
          <a:xfrm>
            <a:off x="389290" y="6329697"/>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8" name="Straight Connector 7"/>
          <p:cNvCxnSpPr/>
          <p:nvPr userDrawn="1"/>
        </p:nvCxnSpPr>
        <p:spPr>
          <a:xfrm>
            <a:off x="0" y="6771410"/>
            <a:ext cx="12188825"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46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5399" y="404085"/>
            <a:ext cx="11543628"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348573" y="1600201"/>
            <a:ext cx="11543628" cy="4525433"/>
          </a:xfrm>
          <a:prstGeom prst="rect">
            <a:avLst/>
          </a:prstGeom>
        </p:spPr>
        <p:txBody>
          <a:bodyPr lIns="121899" tIns="60949" rIns="121899" bIns="60949">
            <a:noAutofit/>
          </a:bodyPr>
          <a:lstStyle>
            <a:lvl1pPr marL="380933" marR="0" indent="-380933" algn="ctr" defTabSz="609493" rtl="0" eaLnBrk="1" fontAlgn="auto" latinLnBrk="0" hangingPunct="1">
              <a:lnSpc>
                <a:spcPct val="100000"/>
              </a:lnSpc>
              <a:spcBef>
                <a:spcPct val="20000"/>
              </a:spcBef>
              <a:spcAft>
                <a:spcPts val="0"/>
              </a:spcAft>
              <a:buClrTx/>
              <a:buSzTx/>
              <a:buFont typeface="Arial"/>
              <a:buNone/>
              <a:tabLst/>
              <a:defRPr sz="2700" b="0" i="0" baseline="0">
                <a:solidFill>
                  <a:schemeClr val="tx2"/>
                </a:solidFill>
                <a:latin typeface="+mn-lt"/>
                <a:cs typeface="CiscoSans ExtraLight"/>
              </a:defRPr>
            </a:lvl1pPr>
          </a:lstStyle>
          <a:p>
            <a:pPr marL="0" marR="0" lvl="0" indent="0" algn="l" defTabSz="609493"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Tree>
    <p:extLst>
      <p:ext uri="{BB962C8B-B14F-4D97-AF65-F5344CB8AC3E}">
        <p14:creationId xmlns:p14="http://schemas.microsoft.com/office/powerpoint/2010/main" val="193772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5"/>
          <p:cNvSpPr>
            <a:spLocks noGrp="1"/>
          </p:cNvSpPr>
          <p:nvPr>
            <p:ph type="title"/>
          </p:nvPr>
        </p:nvSpPr>
        <p:spPr>
          <a:xfrm>
            <a:off x="347402" y="454877"/>
            <a:ext cx="11542817" cy="975360"/>
          </a:xfrm>
          <a:prstGeom prst="rect">
            <a:avLst/>
          </a:prstGeom>
        </p:spPr>
        <p:txBody>
          <a:bodyPr vert="horz" lIns="121899" tIns="60949" rIns="121899" bIns="60949" rtlCol="0" anchor="t" anchorCtr="0">
            <a:noAutofit/>
          </a:bodyPr>
          <a:lstStyle/>
          <a:p>
            <a:r>
              <a:rPr lang="en-US" smtClean="0"/>
              <a:t>Click to edit Master title style</a:t>
            </a:r>
            <a:endParaRPr lang="en-GB" dirty="0"/>
          </a:p>
        </p:txBody>
      </p:sp>
      <p:sp>
        <p:nvSpPr>
          <p:cNvPr id="4" name="Rectangle 5"/>
          <p:cNvSpPr>
            <a:spLocks noChangeArrowheads="1"/>
          </p:cNvSpPr>
          <p:nvPr/>
        </p:nvSpPr>
        <p:spPr bwMode="ltGray">
          <a:xfrm>
            <a:off x="10414963" y="6327964"/>
            <a:ext cx="1016261"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231F20"/>
                </a:solidFill>
                <a:latin typeface="+mn-lt"/>
                <a:cs typeface="CiscoSans Thin"/>
              </a:rPr>
              <a:t>Cisco Confidential</a:t>
            </a:r>
          </a:p>
        </p:txBody>
      </p:sp>
      <p:sp>
        <p:nvSpPr>
          <p:cNvPr id="5" name="Rectangle 7"/>
          <p:cNvSpPr>
            <a:spLocks noChangeArrowheads="1"/>
          </p:cNvSpPr>
          <p:nvPr/>
        </p:nvSpPr>
        <p:spPr bwMode="ltGray">
          <a:xfrm>
            <a:off x="11551122" y="6323860"/>
            <a:ext cx="287620" cy="206040"/>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231F20"/>
                </a:solidFill>
                <a:latin typeface="+mn-lt"/>
                <a:cs typeface="CiscoSans Thin"/>
              </a:rPr>
              <a:pPr algn="r" defTabSz="814319">
                <a:lnSpc>
                  <a:spcPct val="100000"/>
                </a:lnSpc>
              </a:pPr>
              <a:t>‹#›</a:t>
            </a:fld>
            <a:endParaRPr lang="en-US" sz="800" b="0" i="0" dirty="0">
              <a:solidFill>
                <a:srgbClr val="231F20"/>
              </a:solidFill>
              <a:latin typeface="+mn-lt"/>
              <a:cs typeface="CiscoSans Thin"/>
            </a:endParaRPr>
          </a:p>
        </p:txBody>
      </p:sp>
      <p:sp>
        <p:nvSpPr>
          <p:cNvPr id="6" name="Rectangle 4"/>
          <p:cNvSpPr>
            <a:spLocks noChangeArrowheads="1"/>
          </p:cNvSpPr>
          <p:nvPr/>
        </p:nvSpPr>
        <p:spPr bwMode="ltGray">
          <a:xfrm>
            <a:off x="389290" y="6329697"/>
            <a:ext cx="4559499"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231F20"/>
                </a:solidFill>
                <a:latin typeface="+mn-lt"/>
                <a:cs typeface="CiscoSans Thin"/>
              </a:rPr>
              <a:t>© 2013-2014  Cisco and/or its affiliates. All rights reserved.</a:t>
            </a:r>
            <a:endParaRPr lang="en-US" sz="800" b="0" i="0" dirty="0">
              <a:solidFill>
                <a:srgbClr val="231F20"/>
              </a:solidFill>
              <a:latin typeface="+mn-lt"/>
              <a:cs typeface="CiscoSans Thin"/>
            </a:endParaRPr>
          </a:p>
        </p:txBody>
      </p:sp>
      <p:cxnSp>
        <p:nvCxnSpPr>
          <p:cNvPr id="8" name="Straight Connector 7"/>
          <p:cNvCxnSpPr/>
          <p:nvPr/>
        </p:nvCxnSpPr>
        <p:spPr>
          <a:xfrm>
            <a:off x="0" y="6771410"/>
            <a:ext cx="12188825"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484999"/>
      </p:ext>
    </p:extLst>
  </p:cSld>
  <p:clrMap bg1="lt1" tx1="dk1" bg2="lt2" tx2="dk2" accent1="accent1" accent2="accent2" accent3="accent3" accent4="accent4" accent5="accent5" accent6="accent6" hlink="hlink" folHlink="folHlink"/>
  <p:sldLayoutIdLst>
    <p:sldLayoutId id="2147483767" r:id="rId1"/>
    <p:sldLayoutId id="2147483662" r:id="rId2"/>
    <p:sldLayoutId id="2147483766" r:id="rId3"/>
    <p:sldLayoutId id="2147483764" r:id="rId4"/>
    <p:sldLayoutId id="2147483754" r:id="rId5"/>
    <p:sldLayoutId id="2147483665" r:id="rId6"/>
    <p:sldLayoutId id="2147483752" r:id="rId7"/>
    <p:sldLayoutId id="2147483768" r:id="rId8"/>
    <p:sldLayoutId id="2147483723" r:id="rId9"/>
    <p:sldLayoutId id="2147483758" r:id="rId10"/>
    <p:sldLayoutId id="2147483667" r:id="rId11"/>
    <p:sldLayoutId id="2147483668" r:id="rId12"/>
    <p:sldLayoutId id="2147483720" r:id="rId13"/>
    <p:sldLayoutId id="2147483669" r:id="rId14"/>
    <p:sldLayoutId id="2147483670" r:id="rId15"/>
    <p:sldLayoutId id="2147483761" r:id="rId16"/>
    <p:sldLayoutId id="2147483671" r:id="rId17"/>
    <p:sldLayoutId id="2147483672" r:id="rId18"/>
    <p:sldLayoutId id="2147483733" r:id="rId19"/>
    <p:sldLayoutId id="2147483734" r:id="rId20"/>
    <p:sldLayoutId id="2147483755" r:id="rId21"/>
    <p:sldLayoutId id="2147483760" r:id="rId22"/>
    <p:sldLayoutId id="2147483726" r:id="rId23"/>
    <p:sldLayoutId id="2147483727" r:id="rId24"/>
    <p:sldLayoutId id="2147483759" r:id="rId25"/>
    <p:sldLayoutId id="2147483731" r:id="rId26"/>
    <p:sldLayoutId id="2147483675" r:id="rId27"/>
    <p:sldLayoutId id="2147483739" r:id="rId28"/>
    <p:sldLayoutId id="2147483742" r:id="rId29"/>
    <p:sldLayoutId id="2147483738" r:id="rId30"/>
    <p:sldLayoutId id="2147483762" r:id="rId31"/>
    <p:sldLayoutId id="2147483673" r:id="rId32"/>
    <p:sldLayoutId id="2147483722" r:id="rId33"/>
    <p:sldLayoutId id="2147483730" r:id="rId34"/>
    <p:sldLayoutId id="2147483736" r:id="rId35"/>
    <p:sldLayoutId id="2147483674" r:id="rId36"/>
    <p:sldLayoutId id="2147483724" r:id="rId37"/>
    <p:sldLayoutId id="2147483725" r:id="rId38"/>
    <p:sldLayoutId id="2147483683" r:id="rId39"/>
    <p:sldLayoutId id="2147483743" r:id="rId40"/>
    <p:sldLayoutId id="2147483744" r:id="rId41"/>
    <p:sldLayoutId id="2147483745" r:id="rId42"/>
    <p:sldLayoutId id="2147483728" r:id="rId43"/>
    <p:sldLayoutId id="2147483750" r:id="rId44"/>
    <p:sldLayoutId id="2147483763" r:id="rId45"/>
    <p:sldLayoutId id="2147483686" r:id="rId46"/>
    <p:sldLayoutId id="2147483687" r:id="rId47"/>
    <p:sldLayoutId id="2147483746" r:id="rId48"/>
    <p:sldLayoutId id="2147483751" r:id="rId49"/>
    <p:sldLayoutId id="2147483756" r:id="rId50"/>
    <p:sldLayoutId id="2147483757" r:id="rId51"/>
    <p:sldLayoutId id="2147483741" r:id="rId52"/>
    <p:sldLayoutId id="2147483747" r:id="rId53"/>
    <p:sldLayoutId id="2147483748" r:id="rId54"/>
    <p:sldLayoutId id="2147483688" r:id="rId55"/>
    <p:sldLayoutId id="2147483749" r:id="rId56"/>
    <p:sldLayoutId id="2147483769" r:id="rId57"/>
  </p:sldLayoutIdLst>
  <p:transition spd="slow">
    <p:wipe/>
  </p:transition>
  <p:timing>
    <p:tnLst>
      <p:par>
        <p:cTn id="1" dur="indefinite" restart="never" nodeType="tmRoot"/>
      </p:par>
    </p:tnLst>
  </p:timing>
  <p:txStyles>
    <p:titleStyle>
      <a:lvl1pPr algn="l" defTabSz="914361" rtl="0" eaLnBrk="1" latinLnBrk="0" hangingPunct="1">
        <a:lnSpc>
          <a:spcPct val="80000"/>
        </a:lnSpc>
        <a:spcBef>
          <a:spcPct val="0"/>
        </a:spcBef>
        <a:buNone/>
        <a:defRPr lang="en-US" sz="3300" b="0" kern="1200" spc="0" baseline="0" dirty="0">
          <a:solidFill>
            <a:schemeClr val="accent4"/>
          </a:solidFill>
          <a:latin typeface="+mj-lt"/>
          <a:ea typeface="+mj-ea"/>
          <a:cs typeface="CiscoSans"/>
        </a:defRPr>
      </a:lvl1pPr>
    </p:titleStyle>
    <p:bodyStyle>
      <a:lvl1pPr marL="228591" indent="-228591" algn="l" defTabSz="914361"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chemeClr val="tx1"/>
          </a:solidFill>
          <a:latin typeface="+mn-lt"/>
          <a:ea typeface="+mn-ea"/>
          <a:cs typeface="CiscoSans"/>
        </a:defRPr>
      </a:lvl1pPr>
      <a:lvl2pPr marL="479916" indent="-287950" algn="l" defTabSz="914361" rtl="0" eaLnBrk="1" latinLnBrk="0" hangingPunct="1">
        <a:lnSpc>
          <a:spcPct val="95000"/>
        </a:lnSpc>
        <a:spcBef>
          <a:spcPts val="800"/>
        </a:spcBef>
        <a:buClr>
          <a:schemeClr val="tx2"/>
        </a:buClr>
        <a:buFont typeface="Arial"/>
        <a:buChar char="•"/>
        <a:defRPr lang="en-US" sz="1900" kern="1200" dirty="0" smtClean="0">
          <a:solidFill>
            <a:schemeClr val="tx1"/>
          </a:solidFill>
          <a:latin typeface="+mn-lt"/>
          <a:ea typeface="+mn-ea"/>
          <a:cs typeface="CiscoSans"/>
        </a:defRPr>
      </a:lvl2pPr>
      <a:lvl3pPr marL="575899" indent="-228560" algn="l" defTabSz="914361" rtl="0" eaLnBrk="1" latinLnBrk="0" hangingPunct="1">
        <a:lnSpc>
          <a:spcPct val="95000"/>
        </a:lnSpc>
        <a:spcBef>
          <a:spcPts val="840"/>
        </a:spcBef>
        <a:buFont typeface="Arial"/>
        <a:buChar char="•"/>
        <a:defRPr lang="en-US" sz="1600" kern="1200" dirty="0" smtClean="0">
          <a:solidFill>
            <a:schemeClr val="tx1"/>
          </a:solidFill>
          <a:latin typeface="+mn-lt"/>
          <a:ea typeface="+mn-ea"/>
          <a:cs typeface="CiscoSans"/>
        </a:defRPr>
      </a:lvl3pPr>
      <a:lvl4pPr marL="671882" indent="-228560" algn="l" defTabSz="914361" rtl="0" eaLnBrk="1" latinLnBrk="0" hangingPunct="1">
        <a:lnSpc>
          <a:spcPct val="95000"/>
        </a:lnSpc>
        <a:spcBef>
          <a:spcPts val="840"/>
        </a:spcBef>
        <a:buFont typeface="Arial"/>
        <a:buChar char="•"/>
        <a:defRPr lang="en-US" sz="1500" kern="1200" dirty="0" smtClean="0">
          <a:solidFill>
            <a:schemeClr val="tx1"/>
          </a:solidFill>
          <a:latin typeface="+mn-lt"/>
          <a:ea typeface="+mn-ea"/>
          <a:cs typeface="CiscoSans"/>
        </a:defRPr>
      </a:lvl4pPr>
      <a:lvl5pPr marL="767866" indent="-228560" algn="l" defTabSz="914361" rtl="0" eaLnBrk="1" latinLnBrk="0" hangingPunct="1">
        <a:lnSpc>
          <a:spcPct val="95000"/>
        </a:lnSpc>
        <a:spcBef>
          <a:spcPts val="840"/>
        </a:spcBef>
        <a:buFont typeface="Arial"/>
        <a:buChar char="•"/>
        <a:defRPr lang="en-US" sz="1500" kern="1200" dirty="0">
          <a:solidFill>
            <a:schemeClr val="tx1"/>
          </a:solidFill>
          <a:latin typeface="+mn-lt"/>
          <a:ea typeface="+mn-ea"/>
          <a:cs typeface="CiscoSans"/>
        </a:defRPr>
      </a:lvl5pPr>
      <a:lvl6pPr marL="1151798" indent="-228591" algn="l" defTabSz="914361"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82" indent="-228560" algn="l" defTabSz="914361" rtl="0" eaLnBrk="1" latinLnBrk="0" hangingPunct="1">
        <a:spcBef>
          <a:spcPts val="800"/>
        </a:spcBef>
        <a:buFont typeface="Arial" pitchFamily="34" charset="0"/>
        <a:buChar char="•"/>
        <a:defRPr sz="1100" kern="1200" baseline="0">
          <a:solidFill>
            <a:schemeClr val="tx1"/>
          </a:solidFill>
          <a:latin typeface="+mn-lt"/>
          <a:ea typeface="+mn-ea"/>
          <a:cs typeface="+mn-cs"/>
        </a:defRPr>
      </a:lvl7pPr>
      <a:lvl8pPr marL="3200267" indent="0" algn="l" defTabSz="914361" rtl="0" eaLnBrk="1" latinLnBrk="0" hangingPunct="1">
        <a:spcBef>
          <a:spcPct val="20000"/>
        </a:spcBef>
        <a:buFont typeface="Arial" pitchFamily="34" charset="0"/>
        <a:buNone/>
        <a:defRPr sz="2000" kern="1200">
          <a:solidFill>
            <a:schemeClr val="tx1"/>
          </a:solidFill>
          <a:latin typeface="+mn-lt"/>
          <a:ea typeface="+mn-ea"/>
          <a:cs typeface="+mn-cs"/>
        </a:defRPr>
      </a:lvl8pPr>
      <a:lvl9pPr marL="3886038" indent="-228591" algn="l" defTabSz="91436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1" rtl="0" eaLnBrk="1" latinLnBrk="0" hangingPunct="1">
        <a:defRPr sz="1900" kern="1200">
          <a:solidFill>
            <a:schemeClr val="tx1"/>
          </a:solidFill>
          <a:latin typeface="+mn-lt"/>
          <a:ea typeface="+mn-ea"/>
          <a:cs typeface="+mn-cs"/>
        </a:defRPr>
      </a:lvl1pPr>
      <a:lvl2pPr marL="457181" algn="l" defTabSz="914361" rtl="0" eaLnBrk="1" latinLnBrk="0" hangingPunct="1">
        <a:defRPr sz="1900" kern="1200">
          <a:solidFill>
            <a:schemeClr val="tx1"/>
          </a:solidFill>
          <a:latin typeface="+mn-lt"/>
          <a:ea typeface="+mn-ea"/>
          <a:cs typeface="+mn-cs"/>
        </a:defRPr>
      </a:lvl2pPr>
      <a:lvl3pPr marL="914361" algn="l" defTabSz="914361" rtl="0" eaLnBrk="1" latinLnBrk="0" hangingPunct="1">
        <a:defRPr sz="1900" kern="1200">
          <a:solidFill>
            <a:schemeClr val="tx1"/>
          </a:solidFill>
          <a:latin typeface="+mn-lt"/>
          <a:ea typeface="+mn-ea"/>
          <a:cs typeface="+mn-cs"/>
        </a:defRPr>
      </a:lvl3pPr>
      <a:lvl4pPr marL="1371543" algn="l" defTabSz="914361" rtl="0" eaLnBrk="1" latinLnBrk="0" hangingPunct="1">
        <a:defRPr sz="1900" kern="1200">
          <a:solidFill>
            <a:schemeClr val="tx1"/>
          </a:solidFill>
          <a:latin typeface="+mn-lt"/>
          <a:ea typeface="+mn-ea"/>
          <a:cs typeface="+mn-cs"/>
        </a:defRPr>
      </a:lvl4pPr>
      <a:lvl5pPr marL="1828724" algn="l" defTabSz="914361" rtl="0" eaLnBrk="1" latinLnBrk="0" hangingPunct="1">
        <a:defRPr sz="1900" kern="1200">
          <a:solidFill>
            <a:schemeClr val="tx1"/>
          </a:solidFill>
          <a:latin typeface="+mn-lt"/>
          <a:ea typeface="+mn-ea"/>
          <a:cs typeface="+mn-cs"/>
        </a:defRPr>
      </a:lvl5pPr>
      <a:lvl6pPr marL="2285905" algn="l" defTabSz="914361" rtl="0" eaLnBrk="1" latinLnBrk="0" hangingPunct="1">
        <a:defRPr sz="1900" kern="1200">
          <a:solidFill>
            <a:schemeClr val="tx1"/>
          </a:solidFill>
          <a:latin typeface="+mn-lt"/>
          <a:ea typeface="+mn-ea"/>
          <a:cs typeface="+mn-cs"/>
        </a:defRPr>
      </a:lvl6pPr>
      <a:lvl7pPr marL="2743085" algn="l" defTabSz="914361" rtl="0" eaLnBrk="1" latinLnBrk="0" hangingPunct="1">
        <a:defRPr sz="1900" kern="1200">
          <a:solidFill>
            <a:schemeClr val="tx1"/>
          </a:solidFill>
          <a:latin typeface="+mn-lt"/>
          <a:ea typeface="+mn-ea"/>
          <a:cs typeface="+mn-cs"/>
        </a:defRPr>
      </a:lvl7pPr>
      <a:lvl8pPr marL="3200267" algn="l" defTabSz="914361" rtl="0" eaLnBrk="1" latinLnBrk="0" hangingPunct="1">
        <a:defRPr sz="1900" kern="1200">
          <a:solidFill>
            <a:schemeClr val="tx1"/>
          </a:solidFill>
          <a:latin typeface="+mn-lt"/>
          <a:ea typeface="+mn-ea"/>
          <a:cs typeface="+mn-cs"/>
        </a:defRPr>
      </a:lvl8pPr>
      <a:lvl9pPr marL="3657448" algn="l" defTabSz="91436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datatracker.ietf.org/doc/draft-ietf-sfc-nsh/" TargetMode="External"/><Relationship Id="rId2" Type="http://schemas.openxmlformats.org/officeDocument/2006/relationships/hyperlink" Target="http://datatracker.ietf.org/wg/sfc/charter/" TargetMode="Externa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https://wiki.opendaylight.org/view/Service_Function_Chaining:Main"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hyperlink" Target="https://wiki.opendaylight.org/view/Service_Function_Chaining:Main" TargetMode="Externa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274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Service Function Chaining</a:t>
            </a:r>
            <a:endParaRPr lang="en-US" dirty="0"/>
          </a:p>
        </p:txBody>
      </p:sp>
      <p:sp>
        <p:nvSpPr>
          <p:cNvPr id="4" name="Text Placeholder 3"/>
          <p:cNvSpPr>
            <a:spLocks noGrp="1"/>
          </p:cNvSpPr>
          <p:nvPr>
            <p:ph type="body" sz="quarter" idx="10"/>
          </p:nvPr>
        </p:nvSpPr>
        <p:spPr/>
        <p:txBody>
          <a:bodyPr/>
          <a:lstStyle/>
          <a:p>
            <a:r>
              <a:rPr lang="en-US" dirty="0" smtClean="0"/>
              <a:t>Paul Quinn, Distinguished Engineer</a:t>
            </a:r>
            <a:endParaRPr lang="en-US" dirty="0"/>
          </a:p>
        </p:txBody>
      </p:sp>
      <p:sp>
        <p:nvSpPr>
          <p:cNvPr id="5" name="Text Placeholder 4"/>
          <p:cNvSpPr>
            <a:spLocks noGrp="1"/>
          </p:cNvSpPr>
          <p:nvPr>
            <p:ph type="body" sz="quarter" idx="11"/>
          </p:nvPr>
        </p:nvSpPr>
        <p:spPr>
          <a:xfrm>
            <a:off x="323258" y="6062746"/>
            <a:ext cx="10814050" cy="384175"/>
          </a:xfrm>
        </p:spPr>
        <p:txBody>
          <a:bodyPr/>
          <a:lstStyle/>
          <a:p>
            <a:r>
              <a:rPr lang="en-US" dirty="0" smtClean="0"/>
              <a:t>April 2017</a:t>
            </a:r>
            <a:endParaRPr lang="en-US" dirty="0"/>
          </a:p>
        </p:txBody>
      </p:sp>
      <p:sp>
        <p:nvSpPr>
          <p:cNvPr id="7" name="Text Placeholder 3"/>
          <p:cNvSpPr txBox="1">
            <a:spLocks/>
          </p:cNvSpPr>
          <p:nvPr/>
        </p:nvSpPr>
        <p:spPr>
          <a:xfrm>
            <a:off x="323258" y="4941041"/>
            <a:ext cx="10814050" cy="384175"/>
          </a:xfrm>
          <a:prstGeom prst="rect">
            <a:avLst/>
          </a:prstGeom>
        </p:spPr>
        <p:txBody>
          <a:bodyPr lIns="121899" tIns="60949" rIns="121899" bIns="60949"/>
          <a:lstStyle>
            <a:lvl1pPr marL="0" indent="0" algn="l" defTabSz="914361" rtl="0" eaLnBrk="1" latinLnBrk="0" hangingPunct="1">
              <a:lnSpc>
                <a:spcPct val="95000"/>
              </a:lnSpc>
              <a:spcBef>
                <a:spcPts val="1440"/>
              </a:spcBef>
              <a:buClr>
                <a:schemeClr val="tx2"/>
              </a:buClr>
              <a:buSzPct val="90000"/>
              <a:buFontTx/>
              <a:buNone/>
              <a:tabLst/>
              <a:defRPr lang="en-US" sz="1600" b="0" i="0" kern="1200" dirty="0" smtClean="0">
                <a:solidFill>
                  <a:schemeClr val="bg1"/>
                </a:solidFill>
                <a:latin typeface="+mn-lt"/>
                <a:ea typeface="+mn-ea"/>
                <a:cs typeface="CiscoSans ExtraLight" pitchFamily="34" charset="0"/>
              </a:defRPr>
            </a:lvl1pPr>
            <a:lvl2pPr marL="479916" indent="-287950" algn="l" defTabSz="914361" rtl="0" eaLnBrk="1" latinLnBrk="0" hangingPunct="1">
              <a:lnSpc>
                <a:spcPct val="95000"/>
              </a:lnSpc>
              <a:spcBef>
                <a:spcPts val="800"/>
              </a:spcBef>
              <a:buClr>
                <a:schemeClr val="tx2"/>
              </a:buClr>
              <a:buFontTx/>
              <a:buNone/>
              <a:defRPr lang="en-US" sz="2000" kern="1200" dirty="0" smtClean="0">
                <a:solidFill>
                  <a:schemeClr val="bg1"/>
                </a:solidFill>
                <a:latin typeface="+mj-lt"/>
                <a:ea typeface="+mn-ea"/>
                <a:cs typeface="+mn-cs"/>
              </a:defRPr>
            </a:lvl2pPr>
            <a:lvl3pPr marL="575899" indent="-228560" algn="l" defTabSz="914361" rtl="0" eaLnBrk="1" latinLnBrk="0" hangingPunct="1">
              <a:lnSpc>
                <a:spcPct val="95000"/>
              </a:lnSpc>
              <a:spcBef>
                <a:spcPts val="840"/>
              </a:spcBef>
              <a:buFontTx/>
              <a:buNone/>
              <a:defRPr lang="en-US" sz="2000" kern="1200" dirty="0" smtClean="0">
                <a:solidFill>
                  <a:schemeClr val="bg1"/>
                </a:solidFill>
                <a:latin typeface="+mj-lt"/>
                <a:ea typeface="+mn-ea"/>
                <a:cs typeface="+mn-cs"/>
              </a:defRPr>
            </a:lvl3pPr>
            <a:lvl4pPr marL="671882" indent="-228560" algn="l" defTabSz="914361" rtl="0" eaLnBrk="1" latinLnBrk="0" hangingPunct="1">
              <a:lnSpc>
                <a:spcPct val="95000"/>
              </a:lnSpc>
              <a:spcBef>
                <a:spcPts val="840"/>
              </a:spcBef>
              <a:buFontTx/>
              <a:buNone/>
              <a:defRPr lang="en-US" sz="2000" kern="1200" dirty="0" smtClean="0">
                <a:solidFill>
                  <a:schemeClr val="bg1"/>
                </a:solidFill>
                <a:latin typeface="+mj-lt"/>
                <a:ea typeface="+mn-ea"/>
                <a:cs typeface="+mn-cs"/>
              </a:defRPr>
            </a:lvl4pPr>
            <a:lvl5pPr marL="767866" indent="-228560" algn="l" defTabSz="914361" rtl="0" eaLnBrk="1" latinLnBrk="0" hangingPunct="1">
              <a:lnSpc>
                <a:spcPct val="95000"/>
              </a:lnSpc>
              <a:spcBef>
                <a:spcPts val="840"/>
              </a:spcBef>
              <a:buFontTx/>
              <a:buNone/>
              <a:defRPr lang="en-US" sz="2000" kern="1200" dirty="0" smtClean="0">
                <a:solidFill>
                  <a:schemeClr val="bg1"/>
                </a:solidFill>
                <a:latin typeface="+mj-lt"/>
                <a:ea typeface="+mn-ea"/>
                <a:cs typeface="+mn-cs"/>
              </a:defRPr>
            </a:lvl5pPr>
            <a:lvl6pPr marL="1151798" indent="-228591" algn="l" defTabSz="914361"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82" indent="-228560" algn="l" defTabSz="914361" rtl="0" eaLnBrk="1" latinLnBrk="0" hangingPunct="1">
              <a:spcBef>
                <a:spcPts val="800"/>
              </a:spcBef>
              <a:buFont typeface="Arial" pitchFamily="34" charset="0"/>
              <a:buChar char="•"/>
              <a:defRPr sz="1100" kern="1200" baseline="0">
                <a:solidFill>
                  <a:schemeClr val="tx1"/>
                </a:solidFill>
                <a:latin typeface="+mn-lt"/>
                <a:ea typeface="+mn-ea"/>
                <a:cs typeface="+mn-cs"/>
              </a:defRPr>
            </a:lvl7pPr>
            <a:lvl8pPr marL="3200267" indent="0" algn="l" defTabSz="914361" rtl="0" eaLnBrk="1" latinLnBrk="0" hangingPunct="1">
              <a:spcBef>
                <a:spcPct val="20000"/>
              </a:spcBef>
              <a:buFont typeface="Arial" pitchFamily="34" charset="0"/>
              <a:buNone/>
              <a:defRPr sz="2000" kern="1200">
                <a:solidFill>
                  <a:schemeClr val="tx1"/>
                </a:solidFill>
                <a:latin typeface="+mn-lt"/>
                <a:ea typeface="+mn-ea"/>
                <a:cs typeface="+mn-cs"/>
              </a:defRPr>
            </a:lvl8pPr>
            <a:lvl9pPr marL="3886038" indent="-228591" algn="l" defTabSz="91436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Carlos Pignataro, Distinguished Engineer</a:t>
            </a:r>
            <a:endParaRPr lang="en-US" dirty="0"/>
          </a:p>
        </p:txBody>
      </p:sp>
      <p:sp>
        <p:nvSpPr>
          <p:cNvPr id="9" name="Text Placeholder 8"/>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3006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190" y="1245211"/>
            <a:ext cx="11440688" cy="4776120"/>
          </a:xfrm>
        </p:spPr>
        <p:txBody>
          <a:bodyPr/>
          <a:lstStyle/>
          <a:p>
            <a:r>
              <a:rPr lang="en-US" sz="2400" dirty="0">
                <a:solidFill>
                  <a:srgbClr val="000000"/>
                </a:solidFill>
                <a:sym typeface="Wingdings"/>
              </a:rPr>
              <a:t>In addition to existing complexities of service deployment, networks are evolving, with physical and virtual workloads and services</a:t>
            </a:r>
          </a:p>
          <a:p>
            <a:pPr lvl="1"/>
            <a:r>
              <a:rPr lang="en-US" sz="2100" dirty="0">
                <a:solidFill>
                  <a:srgbClr val="000000"/>
                </a:solidFill>
                <a:sym typeface="Wingdings"/>
              </a:rPr>
              <a:t>Existing network service insertion techniques cannot remain static and must evolve</a:t>
            </a:r>
          </a:p>
          <a:p>
            <a:pPr lvl="1"/>
            <a:r>
              <a:rPr lang="en-US" sz="2100" dirty="0">
                <a:solidFill>
                  <a:srgbClr val="000000"/>
                </a:solidFill>
                <a:sym typeface="Wingdings"/>
              </a:rPr>
              <a:t>SDN &amp; NFV enabling control / data plane independence and virtualization of network elements</a:t>
            </a:r>
          </a:p>
          <a:p>
            <a:pPr marL="76187" indent="0">
              <a:buNone/>
            </a:pPr>
            <a:endParaRPr lang="en-US" dirty="0"/>
          </a:p>
        </p:txBody>
      </p:sp>
      <p:sp>
        <p:nvSpPr>
          <p:cNvPr id="3" name="Title 2"/>
          <p:cNvSpPr>
            <a:spLocks noGrp="1"/>
          </p:cNvSpPr>
          <p:nvPr>
            <p:ph type="ctrTitle"/>
          </p:nvPr>
        </p:nvSpPr>
        <p:spPr>
          <a:xfrm>
            <a:off x="346232" y="186783"/>
            <a:ext cx="11543628" cy="1189012"/>
          </a:xfrm>
        </p:spPr>
        <p:txBody>
          <a:bodyPr/>
          <a:lstStyle/>
          <a:p>
            <a:r>
              <a:rPr lang="en-US" sz="3600" dirty="0" smtClean="0">
                <a:solidFill>
                  <a:srgbClr val="000000"/>
                </a:solidFill>
              </a:rPr>
              <a:t>Changing Network Service Insertion Landscape</a:t>
            </a:r>
            <a:endParaRPr lang="en-US" sz="4000"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765014895"/>
              </p:ext>
            </p:extLst>
          </p:nvPr>
        </p:nvGraphicFramePr>
        <p:xfrm>
          <a:off x="488809" y="3247815"/>
          <a:ext cx="10209000" cy="3017520"/>
        </p:xfrm>
        <a:graphic>
          <a:graphicData uri="http://schemas.openxmlformats.org/drawingml/2006/table">
            <a:tbl>
              <a:tblPr firstRow="1" bandRow="1">
                <a:tableStyleId>{B301B821-A1FF-4177-AEE7-76D212191A09}</a:tableStyleId>
              </a:tblPr>
              <a:tblGrid>
                <a:gridCol w="5104500">
                  <a:extLst>
                    <a:ext uri="{9D8B030D-6E8A-4147-A177-3AD203B41FA5}">
                      <a16:colId xmlns:a16="http://schemas.microsoft.com/office/drawing/2014/main" val="20000"/>
                    </a:ext>
                  </a:extLst>
                </a:gridCol>
                <a:gridCol w="5104500">
                  <a:extLst>
                    <a:ext uri="{9D8B030D-6E8A-4147-A177-3AD203B41FA5}">
                      <a16:colId xmlns:a16="http://schemas.microsoft.com/office/drawing/2014/main" val="20001"/>
                    </a:ext>
                  </a:extLst>
                </a:gridCol>
              </a:tblGrid>
              <a:tr h="285967">
                <a:tc>
                  <a:txBody>
                    <a:bodyPr/>
                    <a:lstStyle/>
                    <a:p>
                      <a:r>
                        <a:rPr lang="en-US" sz="1600" dirty="0" smtClean="0"/>
                        <a:t>From:</a:t>
                      </a:r>
                      <a:endParaRPr lang="en-US" sz="1600" dirty="0"/>
                    </a:p>
                  </a:txBody>
                  <a:tcPr/>
                </a:tc>
                <a:tc>
                  <a:txBody>
                    <a:bodyPr/>
                    <a:lstStyle/>
                    <a:p>
                      <a:r>
                        <a:rPr lang="en-US" sz="1600" dirty="0" smtClean="0"/>
                        <a:t>To:</a:t>
                      </a:r>
                      <a:endParaRPr lang="en-US" sz="1600" dirty="0"/>
                    </a:p>
                  </a:txBody>
                  <a:tcPr/>
                </a:tc>
                <a:extLst>
                  <a:ext uri="{0D108BD9-81ED-4DB2-BD59-A6C34878D82A}">
                    <a16:rowId xmlns:a16="http://schemas.microsoft.com/office/drawing/2014/main" val="10000"/>
                  </a:ext>
                </a:extLst>
              </a:tr>
              <a:tr h="285967">
                <a:tc>
                  <a:txBody>
                    <a:bodyPr/>
                    <a:lstStyle/>
                    <a:p>
                      <a:r>
                        <a:rPr lang="en-US" sz="1600" dirty="0" smtClean="0"/>
                        <a:t>Physical</a:t>
                      </a:r>
                      <a:r>
                        <a:rPr lang="en-US" sz="1600" baseline="0" dirty="0" smtClean="0"/>
                        <a:t> appliances</a:t>
                      </a:r>
                      <a:endParaRPr lang="en-US" sz="1600" dirty="0"/>
                    </a:p>
                  </a:txBody>
                  <a:tcPr>
                    <a:lnR w="12700" cap="flat" cmpd="sng" algn="ctr">
                      <a:solidFill>
                        <a:srgbClr val="000000"/>
                      </a:solidFill>
                      <a:prstDash val="solid"/>
                      <a:round/>
                      <a:headEnd type="none" w="med" len="med"/>
                      <a:tailEnd type="none" w="med" len="med"/>
                    </a:lnR>
                  </a:tcPr>
                </a:tc>
                <a:tc>
                  <a:txBody>
                    <a:bodyPr/>
                    <a:lstStyle/>
                    <a:p>
                      <a:r>
                        <a:rPr lang="en-US" sz="1600" dirty="0" smtClean="0"/>
                        <a:t>Virtual</a:t>
                      </a:r>
                      <a:r>
                        <a:rPr lang="en-US" sz="1600" baseline="0" dirty="0" smtClean="0"/>
                        <a:t> &amp; physical appliances</a:t>
                      </a:r>
                      <a:endParaRPr lang="en-US" sz="1600"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1"/>
                  </a:ext>
                </a:extLst>
              </a:tr>
              <a:tr h="285967">
                <a:tc>
                  <a:txBody>
                    <a:bodyPr/>
                    <a:lstStyle/>
                    <a:p>
                      <a:r>
                        <a:rPr lang="en-US" sz="1600" dirty="0" smtClean="0"/>
                        <a:t>Static</a:t>
                      </a:r>
                      <a:r>
                        <a:rPr lang="en-US" sz="1600" baseline="0" dirty="0" smtClean="0"/>
                        <a:t> services</a:t>
                      </a:r>
                      <a:endParaRPr lang="en-US" sz="1600" dirty="0"/>
                    </a:p>
                  </a:txBody>
                  <a:tcPr>
                    <a:lnR w="12700" cap="flat" cmpd="sng" algn="ctr">
                      <a:solidFill>
                        <a:srgbClr val="000000"/>
                      </a:solidFill>
                      <a:prstDash val="solid"/>
                      <a:round/>
                      <a:headEnd type="none" w="med" len="med"/>
                      <a:tailEnd type="none" w="med" len="med"/>
                    </a:lnR>
                  </a:tcPr>
                </a:tc>
                <a:tc>
                  <a:txBody>
                    <a:bodyPr/>
                    <a:lstStyle/>
                    <a:p>
                      <a:r>
                        <a:rPr lang="en-US" sz="1600" dirty="0" smtClean="0"/>
                        <a:t>Dynamic services</a:t>
                      </a:r>
                      <a:endParaRPr lang="en-US" sz="1600"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2"/>
                  </a:ext>
                </a:extLst>
              </a:tr>
              <a:tr h="285967">
                <a:tc>
                  <a:txBody>
                    <a:bodyPr/>
                    <a:lstStyle/>
                    <a:p>
                      <a:r>
                        <a:rPr lang="en-US" sz="1600" dirty="0" smtClean="0"/>
                        <a:t>Separate domains: physical</a:t>
                      </a:r>
                      <a:r>
                        <a:rPr lang="en-US" sz="1600" baseline="0" dirty="0" smtClean="0"/>
                        <a:t> vs. virtual</a:t>
                      </a:r>
                      <a:endParaRPr lang="en-US" sz="1600" dirty="0"/>
                    </a:p>
                  </a:txBody>
                  <a:tcPr>
                    <a:lnR w="12700" cap="flat" cmpd="sng" algn="ctr">
                      <a:solidFill>
                        <a:srgbClr val="000000"/>
                      </a:solidFill>
                      <a:prstDash val="solid"/>
                      <a:round/>
                      <a:headEnd type="none" w="med" len="med"/>
                      <a:tailEnd type="none" w="med" len="med"/>
                    </a:lnR>
                  </a:tcPr>
                </a:tc>
                <a:tc>
                  <a:txBody>
                    <a:bodyPr/>
                    <a:lstStyle/>
                    <a:p>
                      <a:r>
                        <a:rPr lang="en-US" sz="1600" dirty="0" smtClean="0"/>
                        <a:t>Seamless</a:t>
                      </a:r>
                      <a:r>
                        <a:rPr lang="en-US" sz="1600" baseline="0" dirty="0" smtClean="0"/>
                        <a:t> physical &amp; virtual interoperability</a:t>
                      </a:r>
                      <a:endParaRPr lang="en-US" sz="1600"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3"/>
                  </a:ext>
                </a:extLst>
              </a:tr>
              <a:tr h="285967">
                <a:tc>
                  <a:txBody>
                    <a:bodyPr/>
                    <a:lstStyle/>
                    <a:p>
                      <a:r>
                        <a:rPr lang="en-US" sz="1600" dirty="0" smtClean="0"/>
                        <a:t>Hop-by-hop service deployment</a:t>
                      </a:r>
                      <a:endParaRPr lang="en-US" sz="1600" dirty="0"/>
                    </a:p>
                  </a:txBody>
                  <a:tcPr>
                    <a:lnR w="12700" cap="flat" cmpd="sng" algn="ctr">
                      <a:solidFill>
                        <a:srgbClr val="000000"/>
                      </a:solidFill>
                      <a:prstDash val="solid"/>
                      <a:round/>
                      <a:headEnd type="none" w="med" len="med"/>
                      <a:tailEnd type="none" w="med" len="med"/>
                    </a:lnR>
                  </a:tcPr>
                </a:tc>
                <a:tc>
                  <a:txBody>
                    <a:bodyPr/>
                    <a:lstStyle/>
                    <a:p>
                      <a:r>
                        <a:rPr lang="en-US" sz="1600" dirty="0" smtClean="0"/>
                        <a:t>Chain of “service functions”</a:t>
                      </a:r>
                      <a:endParaRPr lang="en-US" sz="1600"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4"/>
                  </a:ext>
                </a:extLst>
              </a:tr>
              <a:tr h="285967">
                <a:tc>
                  <a:txBody>
                    <a:bodyPr/>
                    <a:lstStyle/>
                    <a:p>
                      <a:r>
                        <a:rPr lang="en-US" sz="1600" dirty="0" smtClean="0"/>
                        <a:t>Underlay networks</a:t>
                      </a:r>
                      <a:endParaRPr lang="en-US" sz="1600" dirty="0"/>
                    </a:p>
                  </a:txBody>
                  <a:tcPr>
                    <a:lnR w="12700" cap="flat" cmpd="sng" algn="ctr">
                      <a:solidFill>
                        <a:srgbClr val="000000"/>
                      </a:solidFill>
                      <a:prstDash val="solid"/>
                      <a:round/>
                      <a:headEnd type="none" w="med" len="med"/>
                      <a:tailEnd type="none" w="med" len="med"/>
                    </a:lnR>
                  </a:tcPr>
                </a:tc>
                <a:tc>
                  <a:txBody>
                    <a:bodyPr/>
                    <a:lstStyle/>
                    <a:p>
                      <a:r>
                        <a:rPr lang="en-US" sz="1600" dirty="0" smtClean="0"/>
                        <a:t>Dynamic</a:t>
                      </a:r>
                      <a:r>
                        <a:rPr lang="en-US" sz="1600" baseline="0" dirty="0" smtClean="0"/>
                        <a:t> overlay networks</a:t>
                      </a:r>
                      <a:endParaRPr lang="en-US" sz="1600"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5"/>
                  </a:ext>
                </a:extLst>
              </a:tr>
              <a:tr h="285967">
                <a:tc>
                  <a:txBody>
                    <a:bodyPr/>
                    <a:lstStyle/>
                    <a:p>
                      <a:r>
                        <a:rPr lang="en-US" sz="1600" dirty="0" smtClean="0"/>
                        <a:t>Topological dependent service insertion</a:t>
                      </a:r>
                      <a:endParaRPr lang="en-US" sz="1600" dirty="0"/>
                    </a:p>
                  </a:txBody>
                  <a:tcPr>
                    <a:lnR w="12700" cap="flat" cmpd="sng" algn="ctr">
                      <a:solidFill>
                        <a:srgbClr val="000000"/>
                      </a:solidFill>
                      <a:prstDash val="solid"/>
                      <a:round/>
                      <a:headEnd type="none" w="med" len="med"/>
                      <a:tailEnd type="none" w="med" len="med"/>
                    </a:lnR>
                  </a:tcPr>
                </a:tc>
                <a:tc>
                  <a:txBody>
                    <a:bodyPr/>
                    <a:lstStyle/>
                    <a:p>
                      <a:r>
                        <a:rPr lang="en-US" sz="1600" dirty="0" smtClean="0"/>
                        <a:t>Insertion based on resources &amp; scheduling</a:t>
                      </a:r>
                      <a:endParaRPr lang="en-US" sz="1600"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6"/>
                  </a:ext>
                </a:extLst>
              </a:tr>
              <a:tr h="285967">
                <a:tc>
                  <a:txBody>
                    <a:bodyPr/>
                    <a:lstStyle/>
                    <a:p>
                      <a:r>
                        <a:rPr lang="en-US" sz="1600" dirty="0" smtClean="0"/>
                        <a:t>No shared context</a:t>
                      </a:r>
                      <a:endParaRPr lang="en-US" sz="1600" dirty="0"/>
                    </a:p>
                  </a:txBody>
                  <a:tcPr>
                    <a:lnR w="12700" cap="flat" cmpd="sng" algn="ctr">
                      <a:solidFill>
                        <a:srgbClr val="000000"/>
                      </a:solidFill>
                      <a:prstDash val="solid"/>
                      <a:round/>
                      <a:headEnd type="none" w="med" len="med"/>
                      <a:tailEnd type="none" w="med" len="med"/>
                    </a:lnR>
                  </a:tcPr>
                </a:tc>
                <a:tc>
                  <a:txBody>
                    <a:bodyPr/>
                    <a:lstStyle/>
                    <a:p>
                      <a:r>
                        <a:rPr lang="en-US" sz="1600" dirty="0" smtClean="0"/>
                        <a:t>Rich metadata</a:t>
                      </a:r>
                      <a:endParaRPr lang="en-US" sz="1600"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7"/>
                  </a:ext>
                </a:extLst>
              </a:tr>
              <a:tr h="285967">
                <a:tc>
                  <a:txBody>
                    <a:bodyPr/>
                    <a:lstStyle/>
                    <a:p>
                      <a:r>
                        <a:rPr lang="en-US" sz="1600" dirty="0" smtClean="0"/>
                        <a:t>Policy based on VLANs</a:t>
                      </a:r>
                      <a:endParaRPr lang="en-US" sz="1600" dirty="0"/>
                    </a:p>
                  </a:txBody>
                  <a:tcPr>
                    <a:lnR w="12700" cap="flat" cmpd="sng" algn="ctr">
                      <a:solidFill>
                        <a:srgbClr val="000000"/>
                      </a:solidFill>
                      <a:prstDash val="solid"/>
                      <a:round/>
                      <a:headEnd type="none" w="med" len="med"/>
                      <a:tailEnd type="none" w="med" len="med"/>
                    </a:lnR>
                  </a:tcPr>
                </a:tc>
                <a:tc>
                  <a:txBody>
                    <a:bodyPr/>
                    <a:lstStyle/>
                    <a:p>
                      <a:r>
                        <a:rPr lang="en-US" sz="1600" dirty="0" smtClean="0"/>
                        <a:t>Policy</a:t>
                      </a:r>
                      <a:r>
                        <a:rPr lang="en-US" sz="1600" baseline="0" dirty="0" smtClean="0"/>
                        <a:t> based on metadata</a:t>
                      </a:r>
                      <a:endParaRPr lang="en-US" sz="1600"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Rectangle 4"/>
          <p:cNvSpPr/>
          <p:nvPr/>
        </p:nvSpPr>
        <p:spPr>
          <a:xfrm>
            <a:off x="5607615" y="3596666"/>
            <a:ext cx="5075308" cy="2670792"/>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4703825" y="4127108"/>
            <a:ext cx="890177" cy="1270120"/>
          </a:xfrm>
          <a:prstGeom prst="rightArrow">
            <a:avLst>
              <a:gd name="adj1" fmla="val 43947"/>
              <a:gd name="adj2" fmla="val 50000"/>
            </a:avLst>
          </a:prstGeom>
          <a:solidFill>
            <a:srgbClr val="FF0000"/>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58225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72749"/>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800" dirty="0" smtClean="0"/>
              <a:t>Evolution of Service Chaining</a:t>
            </a:r>
            <a:endParaRPr lang="en-US" sz="4800" dirty="0"/>
          </a:p>
        </p:txBody>
      </p:sp>
    </p:spTree>
    <p:extLst>
      <p:ext uri="{BB962C8B-B14F-4D97-AF65-F5344CB8AC3E}">
        <p14:creationId xmlns:p14="http://schemas.microsoft.com/office/powerpoint/2010/main" val="15977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7190" y="1587500"/>
            <a:ext cx="11440688" cy="4433831"/>
          </a:xfrm>
        </p:spPr>
        <p:txBody>
          <a:bodyPr/>
          <a:lstStyle/>
          <a:p>
            <a:r>
              <a:rPr lang="en-US" sz="2400" dirty="0" smtClean="0">
                <a:solidFill>
                  <a:srgbClr val="000000"/>
                </a:solidFill>
              </a:rPr>
              <a:t>Service deployments will be driven by applications / application policy</a:t>
            </a:r>
          </a:p>
          <a:p>
            <a:r>
              <a:rPr lang="en-US" sz="2400" dirty="0" smtClean="0">
                <a:solidFill>
                  <a:srgbClr val="000000"/>
                </a:solidFill>
              </a:rPr>
              <a:t>Services will be built using flexible service graphs rather than linear service chains</a:t>
            </a:r>
          </a:p>
          <a:p>
            <a:r>
              <a:rPr lang="en-US" sz="2300" dirty="0" smtClean="0">
                <a:solidFill>
                  <a:srgbClr val="000000"/>
                </a:solidFill>
              </a:rPr>
              <a:t>These services will adhere to application-centric business policies / requirements</a:t>
            </a:r>
          </a:p>
          <a:p>
            <a:r>
              <a:rPr lang="en-US" sz="2400" dirty="0" smtClean="0">
                <a:solidFill>
                  <a:srgbClr val="000000"/>
                </a:solidFill>
              </a:rPr>
              <a:t>The service elements used to build service chains will be both physical and virtualized</a:t>
            </a:r>
          </a:p>
          <a:p>
            <a:r>
              <a:rPr lang="en-US" sz="2400" dirty="0" smtClean="0">
                <a:solidFill>
                  <a:srgbClr val="000000"/>
                </a:solidFill>
              </a:rPr>
              <a:t>Flexible placement of service elements will require that the coupling of services to the underlying network topology be broken allowing transport agnostic service deployment</a:t>
            </a:r>
          </a:p>
          <a:p>
            <a:r>
              <a:rPr lang="en-US" sz="2400" dirty="0" smtClean="0">
                <a:solidFill>
                  <a:srgbClr val="000000"/>
                </a:solidFill>
              </a:rPr>
              <a:t>Policy distribution through metadata exchange between service functions and the network</a:t>
            </a:r>
          </a:p>
        </p:txBody>
      </p:sp>
      <p:sp>
        <p:nvSpPr>
          <p:cNvPr id="3" name="Title 2"/>
          <p:cNvSpPr>
            <a:spLocks noGrp="1"/>
          </p:cNvSpPr>
          <p:nvPr>
            <p:ph type="ctrTitle"/>
          </p:nvPr>
        </p:nvSpPr>
        <p:spPr/>
        <p:txBody>
          <a:bodyPr/>
          <a:lstStyle/>
          <a:p>
            <a:r>
              <a:rPr lang="en-US" dirty="0" smtClean="0">
                <a:solidFill>
                  <a:srgbClr val="000000"/>
                </a:solidFill>
              </a:rPr>
              <a:t>Evolving Service Chaining</a:t>
            </a:r>
            <a:br>
              <a:rPr lang="en-US" dirty="0" smtClean="0">
                <a:solidFill>
                  <a:srgbClr val="000000"/>
                </a:solidFill>
              </a:rPr>
            </a:br>
            <a:r>
              <a:rPr lang="en-US" sz="2800" dirty="0" smtClean="0">
                <a:solidFill>
                  <a:srgbClr val="000000"/>
                </a:solidFill>
              </a:rPr>
              <a:t>Architectural Requirements</a:t>
            </a:r>
            <a:endParaRPr lang="en-US" dirty="0">
              <a:solidFill>
                <a:srgbClr val="000000"/>
              </a:solidFill>
            </a:endParaRPr>
          </a:p>
        </p:txBody>
      </p:sp>
    </p:spTree>
    <p:extLst>
      <p:ext uri="{BB962C8B-B14F-4D97-AF65-F5344CB8AC3E}">
        <p14:creationId xmlns:p14="http://schemas.microsoft.com/office/powerpoint/2010/main" val="300557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67200" y="1666619"/>
            <a:ext cx="7500678" cy="4354712"/>
          </a:xfrm>
        </p:spPr>
        <p:txBody>
          <a:bodyPr/>
          <a:lstStyle/>
          <a:p>
            <a:r>
              <a:rPr lang="en-US" sz="2400" dirty="0" smtClean="0"/>
              <a:t>Flexible service creation through service graphs rather than linear service chains</a:t>
            </a:r>
          </a:p>
          <a:p>
            <a:r>
              <a:rPr lang="en-US" sz="2400" dirty="0" smtClean="0"/>
              <a:t>The collection of service functions in a network form a graph</a:t>
            </a:r>
          </a:p>
          <a:p>
            <a:r>
              <a:rPr lang="en-US" sz="2400" dirty="0" smtClean="0"/>
              <a:t>The graph is composed of possible service function options</a:t>
            </a:r>
          </a:p>
          <a:p>
            <a:pPr lvl="1"/>
            <a:r>
              <a:rPr lang="en-US" sz="2100" dirty="0" smtClean="0"/>
              <a:t>Directed graph</a:t>
            </a:r>
          </a:p>
          <a:p>
            <a:pPr lvl="1"/>
            <a:r>
              <a:rPr lang="en-US" sz="2100" dirty="0" smtClean="0"/>
              <a:t>Weighted graph if required</a:t>
            </a:r>
          </a:p>
          <a:p>
            <a:r>
              <a:rPr lang="en-US" sz="2400" dirty="0" smtClean="0"/>
              <a:t>Vertices: Service Functions</a:t>
            </a:r>
          </a:p>
          <a:p>
            <a:r>
              <a:rPr lang="en-US" sz="2400" dirty="0" smtClean="0"/>
              <a:t>Edges: Overlay connectivity</a:t>
            </a:r>
          </a:p>
          <a:p>
            <a:endParaRPr lang="en-US" sz="2400" dirty="0"/>
          </a:p>
        </p:txBody>
      </p:sp>
      <p:sp>
        <p:nvSpPr>
          <p:cNvPr id="3" name="Title 2"/>
          <p:cNvSpPr>
            <a:spLocks noGrp="1"/>
          </p:cNvSpPr>
          <p:nvPr>
            <p:ph type="ctrTitle"/>
          </p:nvPr>
        </p:nvSpPr>
        <p:spPr/>
        <p:txBody>
          <a:bodyPr/>
          <a:lstStyle/>
          <a:p>
            <a:r>
              <a:rPr lang="en-US" dirty="0" smtClean="0">
                <a:solidFill>
                  <a:srgbClr val="000000"/>
                </a:solidFill>
              </a:rPr>
              <a:t>Evolving Service Chaining</a:t>
            </a:r>
            <a:br>
              <a:rPr lang="en-US" dirty="0" smtClean="0">
                <a:solidFill>
                  <a:srgbClr val="000000"/>
                </a:solidFill>
              </a:rPr>
            </a:br>
            <a:r>
              <a:rPr lang="en-US" sz="2800" dirty="0" smtClean="0">
                <a:solidFill>
                  <a:srgbClr val="000000"/>
                </a:solidFill>
              </a:rPr>
              <a:t>Service Graphs vs. Linear Service Chains</a:t>
            </a:r>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750131" y="1527825"/>
            <a:ext cx="3111500" cy="28194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787103787"/>
              </p:ext>
            </p:extLst>
          </p:nvPr>
        </p:nvGraphicFramePr>
        <p:xfrm>
          <a:off x="304800" y="4340334"/>
          <a:ext cx="3708400" cy="1955800"/>
        </p:xfrm>
        <a:graphic>
          <a:graphicData uri="http://schemas.openxmlformats.org/drawingml/2006/table">
            <a:tbl>
              <a:tblPr/>
              <a:tblGrid>
                <a:gridCol w="3937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gridCol w="368300">
                  <a:extLst>
                    <a:ext uri="{9D8B030D-6E8A-4147-A177-3AD203B41FA5}">
                      <a16:colId xmlns:a16="http://schemas.microsoft.com/office/drawing/2014/main" val="20002"/>
                    </a:ext>
                  </a:extLst>
                </a:gridCol>
                <a:gridCol w="368300">
                  <a:extLst>
                    <a:ext uri="{9D8B030D-6E8A-4147-A177-3AD203B41FA5}">
                      <a16:colId xmlns:a16="http://schemas.microsoft.com/office/drawing/2014/main" val="20003"/>
                    </a:ext>
                  </a:extLst>
                </a:gridCol>
                <a:gridCol w="368300">
                  <a:extLst>
                    <a:ext uri="{9D8B030D-6E8A-4147-A177-3AD203B41FA5}">
                      <a16:colId xmlns:a16="http://schemas.microsoft.com/office/drawing/2014/main" val="20004"/>
                    </a:ext>
                  </a:extLst>
                </a:gridCol>
                <a:gridCol w="368300">
                  <a:extLst>
                    <a:ext uri="{9D8B030D-6E8A-4147-A177-3AD203B41FA5}">
                      <a16:colId xmlns:a16="http://schemas.microsoft.com/office/drawing/2014/main" val="20005"/>
                    </a:ext>
                  </a:extLst>
                </a:gridCol>
                <a:gridCol w="368300">
                  <a:extLst>
                    <a:ext uri="{9D8B030D-6E8A-4147-A177-3AD203B41FA5}">
                      <a16:colId xmlns:a16="http://schemas.microsoft.com/office/drawing/2014/main" val="20006"/>
                    </a:ext>
                  </a:extLst>
                </a:gridCol>
                <a:gridCol w="368300">
                  <a:extLst>
                    <a:ext uri="{9D8B030D-6E8A-4147-A177-3AD203B41FA5}">
                      <a16:colId xmlns:a16="http://schemas.microsoft.com/office/drawing/2014/main" val="20007"/>
                    </a:ext>
                  </a:extLst>
                </a:gridCol>
                <a:gridCol w="368300">
                  <a:extLst>
                    <a:ext uri="{9D8B030D-6E8A-4147-A177-3AD203B41FA5}">
                      <a16:colId xmlns:a16="http://schemas.microsoft.com/office/drawing/2014/main" val="20008"/>
                    </a:ext>
                  </a:extLst>
                </a:gridCol>
                <a:gridCol w="368300">
                  <a:extLst>
                    <a:ext uri="{9D8B030D-6E8A-4147-A177-3AD203B41FA5}">
                      <a16:colId xmlns:a16="http://schemas.microsoft.com/office/drawing/2014/main" val="20009"/>
                    </a:ext>
                  </a:extLst>
                </a:gridCol>
              </a:tblGrid>
              <a:tr h="190500">
                <a:tc>
                  <a:txBody>
                    <a:bodyPr/>
                    <a:lstStyle/>
                    <a:p>
                      <a:pPr algn="r"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V1</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V2</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V3</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V4</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V5</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V6</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V7</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V8</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V9</a:t>
                      </a: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r" fontAlgn="b"/>
                      <a:r>
                        <a:rPr lang="en-US" sz="1200" b="0" i="0" u="none" strike="noStrike">
                          <a:solidFill>
                            <a:srgbClr val="000000"/>
                          </a:solidFill>
                          <a:effectLst/>
                          <a:latin typeface="Calibri"/>
                        </a:rPr>
                        <a:t>V1</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r" fontAlgn="b"/>
                      <a:r>
                        <a:rPr lang="en-US" sz="1200" b="0" i="0" u="none" strike="noStrike">
                          <a:solidFill>
                            <a:srgbClr val="000000"/>
                          </a:solidFill>
                          <a:effectLst/>
                          <a:latin typeface="Calibri"/>
                        </a:rPr>
                        <a:t>V2</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r" fontAlgn="b"/>
                      <a:r>
                        <a:rPr lang="en-US" sz="1200" b="0" i="0" u="none" strike="noStrike">
                          <a:solidFill>
                            <a:srgbClr val="000000"/>
                          </a:solidFill>
                          <a:effectLst/>
                          <a:latin typeface="Calibri"/>
                        </a:rPr>
                        <a:t>V3</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r" fontAlgn="b"/>
                      <a:r>
                        <a:rPr lang="en-US" sz="1200" b="0" i="0" u="none" strike="noStrike">
                          <a:solidFill>
                            <a:srgbClr val="000000"/>
                          </a:solidFill>
                          <a:effectLst/>
                          <a:latin typeface="Calibri"/>
                        </a:rPr>
                        <a:t>V4</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r" fontAlgn="b"/>
                      <a:r>
                        <a:rPr lang="en-US" sz="1200" b="0" i="0" u="none" strike="noStrike">
                          <a:solidFill>
                            <a:srgbClr val="000000"/>
                          </a:solidFill>
                          <a:effectLst/>
                          <a:latin typeface="Calibri"/>
                        </a:rPr>
                        <a:t>V5</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r" fontAlgn="b"/>
                      <a:r>
                        <a:rPr lang="en-US" sz="1200" b="0" i="0" u="none" strike="noStrike">
                          <a:solidFill>
                            <a:srgbClr val="000000"/>
                          </a:solidFill>
                          <a:effectLst/>
                          <a:latin typeface="Calibri"/>
                        </a:rPr>
                        <a:t>V6</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extLst>
                  <a:ext uri="{0D108BD9-81ED-4DB2-BD59-A6C34878D82A}">
                    <a16:rowId xmlns:a16="http://schemas.microsoft.com/office/drawing/2014/main" val="10006"/>
                  </a:ext>
                </a:extLst>
              </a:tr>
              <a:tr h="190500">
                <a:tc>
                  <a:txBody>
                    <a:bodyPr/>
                    <a:lstStyle/>
                    <a:p>
                      <a:pPr algn="r" fontAlgn="b"/>
                      <a:r>
                        <a:rPr lang="en-US" sz="1200" b="0" i="0" u="none" strike="noStrike">
                          <a:solidFill>
                            <a:srgbClr val="000000"/>
                          </a:solidFill>
                          <a:effectLst/>
                          <a:latin typeface="Calibri"/>
                        </a:rPr>
                        <a:t>V7</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a:t>
                      </a:r>
                    </a:p>
                  </a:txBody>
                  <a:tcPr marL="12700" marR="12700" marT="12700" marB="0" anchor="b">
                    <a:lnL>
                      <a:noFill/>
                    </a:lnL>
                    <a:lnR>
                      <a:noFill/>
                    </a:lnR>
                    <a:lnT>
                      <a:noFill/>
                    </a:lnT>
                    <a:lnB>
                      <a:noFill/>
                    </a:lnB>
                  </a:tcPr>
                </a:tc>
                <a:extLst>
                  <a:ext uri="{0D108BD9-81ED-4DB2-BD59-A6C34878D82A}">
                    <a16:rowId xmlns:a16="http://schemas.microsoft.com/office/drawing/2014/main" val="10007"/>
                  </a:ext>
                </a:extLst>
              </a:tr>
              <a:tr h="190500">
                <a:tc>
                  <a:txBody>
                    <a:bodyPr/>
                    <a:lstStyle/>
                    <a:p>
                      <a:pPr algn="r" fontAlgn="b"/>
                      <a:r>
                        <a:rPr lang="en-US" sz="1200" b="0" i="0" u="none" strike="noStrike">
                          <a:solidFill>
                            <a:srgbClr val="000000"/>
                          </a:solidFill>
                          <a:effectLst/>
                          <a:latin typeface="Calibri"/>
                        </a:rPr>
                        <a:t>V8</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extLst>
                  <a:ext uri="{0D108BD9-81ED-4DB2-BD59-A6C34878D82A}">
                    <a16:rowId xmlns:a16="http://schemas.microsoft.com/office/drawing/2014/main" val="10008"/>
                  </a:ext>
                </a:extLst>
              </a:tr>
              <a:tr h="190500">
                <a:tc>
                  <a:txBody>
                    <a:bodyPr/>
                    <a:lstStyle/>
                    <a:p>
                      <a:pPr algn="r" fontAlgn="b"/>
                      <a:r>
                        <a:rPr lang="en-US" sz="1200" b="0" i="0" u="none" strike="noStrike">
                          <a:solidFill>
                            <a:srgbClr val="000000"/>
                          </a:solidFill>
                          <a:effectLst/>
                          <a:latin typeface="Calibri"/>
                        </a:rPr>
                        <a:t>V9</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700" marR="12700" marT="1270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a:rPr>
                        <a:t>0</a:t>
                      </a:r>
                    </a:p>
                  </a:txBody>
                  <a:tcPr marL="12700" marR="12700" marT="12700" marB="0" anchor="b">
                    <a:lnL>
                      <a:noFill/>
                    </a:lnL>
                    <a:lnR>
                      <a:noFill/>
                    </a:lnR>
                    <a:lnT>
                      <a:noFill/>
                    </a:lnT>
                    <a:lnB>
                      <a:noFill/>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8912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4490" y="1511300"/>
            <a:ext cx="11440688" cy="4497331"/>
          </a:xfrm>
        </p:spPr>
        <p:txBody>
          <a:bodyPr/>
          <a:lstStyle/>
          <a:p>
            <a:r>
              <a:rPr lang="en-US" sz="2400" b="1" dirty="0">
                <a:solidFill>
                  <a:srgbClr val="000000"/>
                </a:solidFill>
              </a:rPr>
              <a:t>A service is rendered based on a business policy like …</a:t>
            </a:r>
          </a:p>
          <a:p>
            <a:r>
              <a:rPr lang="en-US" sz="2400" dirty="0">
                <a:solidFill>
                  <a:srgbClr val="000000"/>
                </a:solidFill>
              </a:rPr>
              <a:t>All traffic between the Internet &amp; web front end servers apply:</a:t>
            </a:r>
          </a:p>
          <a:p>
            <a:pPr lvl="1"/>
            <a:r>
              <a:rPr lang="en-US" sz="2000" dirty="0">
                <a:solidFill>
                  <a:srgbClr val="000000"/>
                </a:solidFill>
              </a:rPr>
              <a:t>De/Encryption with highest throughput / low latency and least $$ cost</a:t>
            </a:r>
          </a:p>
          <a:p>
            <a:pPr lvl="1"/>
            <a:r>
              <a:rPr lang="en-US" sz="2000" dirty="0">
                <a:solidFill>
                  <a:srgbClr val="000000"/>
                </a:solidFill>
              </a:rPr>
              <a:t>Copy all “mobile” only transactions to a Big Data analytics system</a:t>
            </a:r>
          </a:p>
          <a:p>
            <a:pPr lvl="1"/>
            <a:r>
              <a:rPr lang="en-US" sz="2000" dirty="0">
                <a:solidFill>
                  <a:srgbClr val="000000"/>
                </a:solidFill>
              </a:rPr>
              <a:t>Perform the copy at most optimal point ($$ cost &amp; least latency impact)</a:t>
            </a:r>
          </a:p>
          <a:p>
            <a:pPr lvl="1"/>
            <a:r>
              <a:rPr lang="en-US" sz="2000" dirty="0">
                <a:solidFill>
                  <a:srgbClr val="000000"/>
                </a:solidFill>
              </a:rPr>
              <a:t>Send all traffic through a SLB+WAF &amp; and IDS</a:t>
            </a:r>
          </a:p>
          <a:p>
            <a:r>
              <a:rPr lang="en-US" sz="2400" dirty="0">
                <a:solidFill>
                  <a:srgbClr val="000000"/>
                </a:solidFill>
              </a:rPr>
              <a:t>Additionally, deploy this policy with other caveats like:</a:t>
            </a:r>
          </a:p>
          <a:p>
            <a:pPr lvl="1"/>
            <a:r>
              <a:rPr lang="en-US" sz="2000" dirty="0">
                <a:solidFill>
                  <a:srgbClr val="000000"/>
                </a:solidFill>
              </a:rPr>
              <a:t>Service functions are both virtual and physical </a:t>
            </a:r>
            <a:r>
              <a:rPr lang="en-US" sz="2000" b="1" dirty="0">
                <a:solidFill>
                  <a:srgbClr val="000000"/>
                </a:solidFill>
              </a:rPr>
              <a:t>and </a:t>
            </a:r>
            <a:r>
              <a:rPr lang="en-US" sz="2000" dirty="0">
                <a:solidFill>
                  <a:srgbClr val="000000"/>
                </a:solidFill>
              </a:rPr>
              <a:t>vendor neutral</a:t>
            </a:r>
          </a:p>
          <a:p>
            <a:pPr lvl="1"/>
            <a:r>
              <a:rPr lang="en-US" sz="2000" dirty="0">
                <a:solidFill>
                  <a:srgbClr val="000000"/>
                </a:solidFill>
              </a:rPr>
              <a:t>Compute &amp; service elasticity; compute mobility</a:t>
            </a:r>
          </a:p>
          <a:p>
            <a:pPr marL="76187" indent="0">
              <a:buNone/>
            </a:pPr>
            <a:endParaRPr lang="en-US" dirty="0"/>
          </a:p>
        </p:txBody>
      </p:sp>
      <p:sp>
        <p:nvSpPr>
          <p:cNvPr id="3" name="Title 2"/>
          <p:cNvSpPr>
            <a:spLocks noGrp="1"/>
          </p:cNvSpPr>
          <p:nvPr>
            <p:ph type="ctrTitle"/>
          </p:nvPr>
        </p:nvSpPr>
        <p:spPr/>
        <p:txBody>
          <a:bodyPr/>
          <a:lstStyle/>
          <a:p>
            <a:r>
              <a:rPr lang="en-US" dirty="0" smtClean="0">
                <a:solidFill>
                  <a:srgbClr val="000000"/>
                </a:solidFill>
              </a:rPr>
              <a:t>Evolving Service Chaining</a:t>
            </a:r>
            <a:br>
              <a:rPr lang="en-US" dirty="0" smtClean="0">
                <a:solidFill>
                  <a:srgbClr val="000000"/>
                </a:solidFill>
              </a:rPr>
            </a:br>
            <a:r>
              <a:rPr lang="en-US" sz="2800" dirty="0" smtClean="0">
                <a:solidFill>
                  <a:srgbClr val="000000"/>
                </a:solidFill>
              </a:rPr>
              <a:t>Example: Business Policy Drives Service Deployment</a:t>
            </a:r>
            <a:endParaRPr lang="en-US" dirty="0">
              <a:solidFill>
                <a:srgbClr val="000000"/>
              </a:solidFill>
            </a:endParaRPr>
          </a:p>
        </p:txBody>
      </p:sp>
      <p:sp>
        <p:nvSpPr>
          <p:cNvPr id="4" name="Oval 3"/>
          <p:cNvSpPr/>
          <p:nvPr/>
        </p:nvSpPr>
        <p:spPr>
          <a:xfrm>
            <a:off x="10384391" y="859190"/>
            <a:ext cx="1312309" cy="546029"/>
          </a:xfrm>
          <a:prstGeom prst="ellipse">
            <a:avLst/>
          </a:prstGeom>
          <a:noFill/>
          <a:ln w="19050" cmpd="sng">
            <a:solidFill>
              <a:schemeClr val="tx1"/>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0000"/>
                </a:solidFill>
              </a:rPr>
              <a:t>INTERNET</a:t>
            </a:r>
          </a:p>
        </p:txBody>
      </p:sp>
      <p:sp>
        <p:nvSpPr>
          <p:cNvPr id="5" name="Oval 4"/>
          <p:cNvSpPr/>
          <p:nvPr/>
        </p:nvSpPr>
        <p:spPr>
          <a:xfrm>
            <a:off x="10384391" y="1824390"/>
            <a:ext cx="1312309" cy="546029"/>
          </a:xfrm>
          <a:prstGeom prst="ellipse">
            <a:avLst/>
          </a:prstGeom>
          <a:noFill/>
          <a:ln w="19050" cmpd="sng">
            <a:solidFill>
              <a:schemeClr val="tx1"/>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0000"/>
                </a:solidFill>
              </a:rPr>
              <a:t>Elastic SSL</a:t>
            </a:r>
          </a:p>
        </p:txBody>
      </p:sp>
      <p:sp>
        <p:nvSpPr>
          <p:cNvPr id="6" name="Oval 5"/>
          <p:cNvSpPr/>
          <p:nvPr/>
        </p:nvSpPr>
        <p:spPr>
          <a:xfrm>
            <a:off x="10384391" y="2853090"/>
            <a:ext cx="1312309" cy="546029"/>
          </a:xfrm>
          <a:prstGeom prst="ellipse">
            <a:avLst/>
          </a:prstGeom>
          <a:noFill/>
          <a:ln w="19050" cmpd="sng">
            <a:solidFill>
              <a:schemeClr val="tx1"/>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0000"/>
                </a:solidFill>
              </a:rPr>
              <a:t>Elastic LB + WAF</a:t>
            </a:r>
          </a:p>
        </p:txBody>
      </p:sp>
      <p:sp>
        <p:nvSpPr>
          <p:cNvPr id="7" name="Oval 6"/>
          <p:cNvSpPr/>
          <p:nvPr/>
        </p:nvSpPr>
        <p:spPr>
          <a:xfrm>
            <a:off x="10384391" y="4338990"/>
            <a:ext cx="1312309" cy="546029"/>
          </a:xfrm>
          <a:prstGeom prst="ellipse">
            <a:avLst/>
          </a:prstGeom>
          <a:noFill/>
          <a:ln w="19050" cmpd="sng">
            <a:solidFill>
              <a:schemeClr val="tx1"/>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0000"/>
                </a:solidFill>
              </a:rPr>
              <a:t>Elastic IDS</a:t>
            </a:r>
          </a:p>
        </p:txBody>
      </p:sp>
      <p:sp>
        <p:nvSpPr>
          <p:cNvPr id="8" name="Oval 7"/>
          <p:cNvSpPr/>
          <p:nvPr/>
        </p:nvSpPr>
        <p:spPr>
          <a:xfrm>
            <a:off x="10384391" y="5393090"/>
            <a:ext cx="1312309" cy="546029"/>
          </a:xfrm>
          <a:prstGeom prst="ellipse">
            <a:avLst/>
          </a:prstGeom>
          <a:noFill/>
          <a:ln w="19050" cmpd="sng">
            <a:solidFill>
              <a:schemeClr val="tx1"/>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0000"/>
                </a:solidFill>
              </a:rPr>
              <a:t>Elastic WEB FE</a:t>
            </a:r>
          </a:p>
        </p:txBody>
      </p:sp>
      <p:sp>
        <p:nvSpPr>
          <p:cNvPr id="9" name="Oval 8"/>
          <p:cNvSpPr/>
          <p:nvPr/>
        </p:nvSpPr>
        <p:spPr>
          <a:xfrm>
            <a:off x="8784191" y="3754790"/>
            <a:ext cx="1312309" cy="546029"/>
          </a:xfrm>
          <a:prstGeom prst="ellipse">
            <a:avLst/>
          </a:prstGeom>
          <a:noFill/>
          <a:ln w="19050" cmpd="sng">
            <a:solidFill>
              <a:schemeClr val="tx1"/>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0000"/>
                </a:solidFill>
              </a:rPr>
              <a:t>Elastic Copy</a:t>
            </a:r>
          </a:p>
        </p:txBody>
      </p:sp>
      <p:sp>
        <p:nvSpPr>
          <p:cNvPr id="10" name="Oval 9"/>
          <p:cNvSpPr/>
          <p:nvPr/>
        </p:nvSpPr>
        <p:spPr>
          <a:xfrm>
            <a:off x="8784191" y="4758090"/>
            <a:ext cx="1312309" cy="546029"/>
          </a:xfrm>
          <a:prstGeom prst="ellipse">
            <a:avLst/>
          </a:prstGeom>
          <a:noFill/>
          <a:ln w="19050" cmpd="sng">
            <a:solidFill>
              <a:schemeClr val="tx1"/>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0000"/>
                </a:solidFill>
              </a:rPr>
              <a:t>Elastic Analytics</a:t>
            </a:r>
          </a:p>
        </p:txBody>
      </p:sp>
      <p:cxnSp>
        <p:nvCxnSpPr>
          <p:cNvPr id="12" name="Straight Arrow Connector 11"/>
          <p:cNvCxnSpPr>
            <a:stCxn id="4" idx="4"/>
            <a:endCxn id="5" idx="0"/>
          </p:cNvCxnSpPr>
          <p:nvPr/>
        </p:nvCxnSpPr>
        <p:spPr>
          <a:xfrm>
            <a:off x="11040546" y="1405219"/>
            <a:ext cx="0" cy="419171"/>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4"/>
            <a:endCxn id="6" idx="0"/>
          </p:cNvCxnSpPr>
          <p:nvPr/>
        </p:nvCxnSpPr>
        <p:spPr>
          <a:xfrm>
            <a:off x="11040546" y="2370419"/>
            <a:ext cx="0" cy="482671"/>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6" idx="3"/>
            <a:endCxn id="9" idx="7"/>
          </p:cNvCxnSpPr>
          <p:nvPr/>
        </p:nvCxnSpPr>
        <p:spPr>
          <a:xfrm flipH="1">
            <a:off x="9904317" y="3319155"/>
            <a:ext cx="672257" cy="515599"/>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9" idx="5"/>
            <a:endCxn id="7" idx="2"/>
          </p:cNvCxnSpPr>
          <p:nvPr/>
        </p:nvCxnSpPr>
        <p:spPr>
          <a:xfrm>
            <a:off x="9904317" y="4220855"/>
            <a:ext cx="480074" cy="39115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6" idx="4"/>
            <a:endCxn id="7" idx="0"/>
          </p:cNvCxnSpPr>
          <p:nvPr/>
        </p:nvCxnSpPr>
        <p:spPr>
          <a:xfrm>
            <a:off x="11040546" y="3399119"/>
            <a:ext cx="0" cy="939871"/>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9" idx="4"/>
            <a:endCxn id="10" idx="0"/>
          </p:cNvCxnSpPr>
          <p:nvPr/>
        </p:nvCxnSpPr>
        <p:spPr>
          <a:xfrm>
            <a:off x="9440346" y="4300819"/>
            <a:ext cx="0" cy="457271"/>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7" idx="4"/>
            <a:endCxn id="8" idx="0"/>
          </p:cNvCxnSpPr>
          <p:nvPr/>
        </p:nvCxnSpPr>
        <p:spPr>
          <a:xfrm>
            <a:off x="11040546" y="4885019"/>
            <a:ext cx="0" cy="508071"/>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rot="19313212">
            <a:off x="9960190" y="3439350"/>
            <a:ext cx="641527" cy="215444"/>
          </a:xfrm>
          <a:prstGeom prst="rect">
            <a:avLst/>
          </a:prstGeom>
          <a:solidFill>
            <a:schemeClr val="bg1"/>
          </a:solidFill>
        </p:spPr>
        <p:txBody>
          <a:bodyPr wrap="square" rtlCol="0">
            <a:spAutoFit/>
          </a:bodyPr>
          <a:lstStyle/>
          <a:p>
            <a:pPr algn="ctr"/>
            <a:r>
              <a:rPr lang="en-US" sz="800" b="1" dirty="0" smtClean="0"/>
              <a:t>MOBILE</a:t>
            </a:r>
            <a:endParaRPr lang="en-US" sz="800" b="1" dirty="0"/>
          </a:p>
        </p:txBody>
      </p:sp>
    </p:spTree>
    <p:extLst>
      <p:ext uri="{BB962C8B-B14F-4D97-AF65-F5344CB8AC3E}">
        <p14:creationId xmlns:p14="http://schemas.microsoft.com/office/powerpoint/2010/main" val="164498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Curved Connector 52"/>
          <p:cNvCxnSpPr>
            <a:stCxn id="29" idx="3"/>
            <a:endCxn id="7" idx="4"/>
          </p:cNvCxnSpPr>
          <p:nvPr/>
        </p:nvCxnSpPr>
        <p:spPr>
          <a:xfrm flipV="1">
            <a:off x="1562315" y="4097619"/>
            <a:ext cx="2763556" cy="923147"/>
          </a:xfrm>
          <a:prstGeom prst="curvedConnector2">
            <a:avLst/>
          </a:prstGeom>
          <a:ln>
            <a:solidFill>
              <a:srgbClr val="FFFF00">
                <a:alpha val="50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54" name="Curved Connector 53"/>
          <p:cNvCxnSpPr>
            <a:stCxn id="26" idx="3"/>
            <a:endCxn id="7" idx="4"/>
          </p:cNvCxnSpPr>
          <p:nvPr/>
        </p:nvCxnSpPr>
        <p:spPr>
          <a:xfrm flipV="1">
            <a:off x="1562315" y="4097619"/>
            <a:ext cx="2900716" cy="1113647"/>
          </a:xfrm>
          <a:prstGeom prst="curvedConnector2">
            <a:avLst/>
          </a:prstGeom>
          <a:ln>
            <a:solidFill>
              <a:srgbClr val="FF0000">
                <a:alpha val="50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57" name="Curved Connector 56"/>
          <p:cNvCxnSpPr>
            <a:stCxn id="27" idx="3"/>
            <a:endCxn id="7" idx="4"/>
          </p:cNvCxnSpPr>
          <p:nvPr/>
        </p:nvCxnSpPr>
        <p:spPr>
          <a:xfrm flipV="1">
            <a:off x="1562315" y="4097619"/>
            <a:ext cx="3037876" cy="1282403"/>
          </a:xfrm>
          <a:prstGeom prst="curvedConnector2">
            <a:avLst/>
          </a:prstGeom>
          <a:ln>
            <a:solidFill>
              <a:srgbClr val="000090">
                <a:alpha val="50000"/>
              </a:srgbClr>
            </a:solidFill>
            <a:tailEnd type="arrow"/>
          </a:ln>
        </p:spPr>
        <p:style>
          <a:lnRef idx="2">
            <a:schemeClr val="accent1"/>
          </a:lnRef>
          <a:fillRef idx="0">
            <a:schemeClr val="accent1"/>
          </a:fillRef>
          <a:effectRef idx="1">
            <a:schemeClr val="accent1"/>
          </a:effectRef>
          <a:fontRef idx="minor">
            <a:schemeClr val="tx1"/>
          </a:fontRef>
        </p:style>
      </p:cxnSp>
      <p:sp>
        <p:nvSpPr>
          <p:cNvPr id="2" name="Text Placeholder 1"/>
          <p:cNvSpPr>
            <a:spLocks noGrp="1"/>
          </p:cNvSpPr>
          <p:nvPr>
            <p:ph type="body" sz="quarter" idx="10"/>
          </p:nvPr>
        </p:nvSpPr>
        <p:spPr/>
        <p:txBody>
          <a:bodyPr/>
          <a:lstStyle/>
          <a:p>
            <a:r>
              <a:rPr lang="en-US" sz="2400" dirty="0" smtClean="0">
                <a:solidFill>
                  <a:srgbClr val="000000"/>
                </a:solidFill>
              </a:rPr>
              <a:t>As an initial and transitional step, service </a:t>
            </a:r>
            <a:r>
              <a:rPr lang="en-US" sz="2400" dirty="0">
                <a:solidFill>
                  <a:srgbClr val="000000"/>
                </a:solidFill>
              </a:rPr>
              <a:t>chaining may be achieved through overlays that provide topological </a:t>
            </a:r>
            <a:r>
              <a:rPr lang="en-US" sz="2400" dirty="0" smtClean="0">
                <a:solidFill>
                  <a:srgbClr val="000000"/>
                </a:solidFill>
              </a:rPr>
              <a:t>independence</a:t>
            </a:r>
          </a:p>
          <a:p>
            <a:r>
              <a:rPr lang="en-US" sz="2400" dirty="0" smtClean="0">
                <a:solidFill>
                  <a:srgbClr val="000000"/>
                </a:solidFill>
              </a:rPr>
              <a:t>Tunnel encapsulation choices; VXLAN, GRE, MPLS, </a:t>
            </a:r>
            <a:r>
              <a:rPr lang="en-US" sz="2400" dirty="0" err="1" smtClean="0">
                <a:solidFill>
                  <a:srgbClr val="000000"/>
                </a:solidFill>
              </a:rPr>
              <a:t>etc</a:t>
            </a:r>
            <a:endParaRPr lang="en-US" sz="2400" dirty="0"/>
          </a:p>
        </p:txBody>
      </p:sp>
      <p:sp>
        <p:nvSpPr>
          <p:cNvPr id="3" name="Title 2"/>
          <p:cNvSpPr>
            <a:spLocks noGrp="1"/>
          </p:cNvSpPr>
          <p:nvPr>
            <p:ph type="ctrTitle"/>
          </p:nvPr>
        </p:nvSpPr>
        <p:spPr/>
        <p:txBody>
          <a:bodyPr/>
          <a:lstStyle/>
          <a:p>
            <a:r>
              <a:rPr lang="en-US" dirty="0" smtClean="0">
                <a:solidFill>
                  <a:srgbClr val="000000"/>
                </a:solidFill>
              </a:rPr>
              <a:t>Evolving Service Chaining</a:t>
            </a:r>
            <a:br>
              <a:rPr lang="en-US" dirty="0" smtClean="0">
                <a:solidFill>
                  <a:srgbClr val="000000"/>
                </a:solidFill>
              </a:rPr>
            </a:br>
            <a:r>
              <a:rPr lang="en-US" sz="2800" dirty="0" smtClean="0">
                <a:solidFill>
                  <a:srgbClr val="000000"/>
                </a:solidFill>
              </a:rPr>
              <a:t>First Steps</a:t>
            </a:r>
            <a:endParaRPr lang="en-US" dirty="0">
              <a:solidFill>
                <a:srgbClr val="000000"/>
              </a:solidFill>
            </a:endParaRPr>
          </a:p>
        </p:txBody>
      </p:sp>
      <p:sp>
        <p:nvSpPr>
          <p:cNvPr id="4" name="Rounded Rectangle 3"/>
          <p:cNvSpPr/>
          <p:nvPr/>
        </p:nvSpPr>
        <p:spPr>
          <a:xfrm>
            <a:off x="2974188" y="4880492"/>
            <a:ext cx="1044574" cy="799074"/>
          </a:xfrm>
          <a:prstGeom prst="roundRect">
            <a:avLst/>
          </a:prstGeom>
          <a:noFill/>
          <a:ln w="317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b"/>
          <a:lstStyle/>
          <a:p>
            <a:pPr algn="ctr"/>
            <a:r>
              <a:rPr lang="en-US" sz="1100" dirty="0" smtClean="0">
                <a:solidFill>
                  <a:srgbClr val="000000"/>
                </a:solidFill>
              </a:rPr>
              <a:t>TOR/(</a:t>
            </a:r>
            <a:r>
              <a:rPr lang="en-US" sz="1100" dirty="0">
                <a:solidFill>
                  <a:srgbClr val="000000"/>
                </a:solidFill>
              </a:rPr>
              <a:t>v)</a:t>
            </a:r>
            <a:r>
              <a:rPr lang="en-US" sz="1100" dirty="0" smtClean="0">
                <a:solidFill>
                  <a:srgbClr val="000000"/>
                </a:solidFill>
              </a:rPr>
              <a:t>switch</a:t>
            </a:r>
            <a:endParaRPr lang="en-US" sz="1100" dirty="0">
              <a:solidFill>
                <a:srgbClr val="000000"/>
              </a:solidFill>
            </a:endParaRPr>
          </a:p>
        </p:txBody>
      </p:sp>
      <p:sp>
        <p:nvSpPr>
          <p:cNvPr id="5" name="Rounded Rectangle 4"/>
          <p:cNvSpPr/>
          <p:nvPr/>
        </p:nvSpPr>
        <p:spPr>
          <a:xfrm>
            <a:off x="5367639" y="4883467"/>
            <a:ext cx="1044574" cy="799074"/>
          </a:xfrm>
          <a:prstGeom prst="roundRect">
            <a:avLst/>
          </a:prstGeom>
          <a:noFill/>
          <a:ln w="317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b"/>
          <a:lstStyle/>
          <a:p>
            <a:pPr algn="ctr"/>
            <a:r>
              <a:rPr lang="en-US" sz="1100" dirty="0" smtClean="0">
                <a:solidFill>
                  <a:srgbClr val="000000"/>
                </a:solidFill>
              </a:rPr>
              <a:t>TOR/(</a:t>
            </a:r>
            <a:r>
              <a:rPr lang="en-US" sz="1100" dirty="0">
                <a:solidFill>
                  <a:srgbClr val="000000"/>
                </a:solidFill>
              </a:rPr>
              <a:t>v)</a:t>
            </a:r>
            <a:r>
              <a:rPr lang="en-US" sz="1100" dirty="0" smtClean="0">
                <a:solidFill>
                  <a:srgbClr val="000000"/>
                </a:solidFill>
              </a:rPr>
              <a:t>switch</a:t>
            </a:r>
            <a:endParaRPr lang="en-US" sz="1100" dirty="0">
              <a:solidFill>
                <a:srgbClr val="000000"/>
              </a:solidFill>
            </a:endParaRPr>
          </a:p>
        </p:txBody>
      </p:sp>
      <p:sp>
        <p:nvSpPr>
          <p:cNvPr id="6" name="Rounded Rectangle 5"/>
          <p:cNvSpPr/>
          <p:nvPr/>
        </p:nvSpPr>
        <p:spPr>
          <a:xfrm>
            <a:off x="7761089" y="4886442"/>
            <a:ext cx="1044574" cy="799074"/>
          </a:xfrm>
          <a:prstGeom prst="roundRect">
            <a:avLst/>
          </a:prstGeom>
          <a:noFill/>
          <a:ln w="317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b"/>
          <a:lstStyle/>
          <a:p>
            <a:pPr algn="ctr"/>
            <a:r>
              <a:rPr lang="en-US" sz="1100" dirty="0" smtClean="0">
                <a:solidFill>
                  <a:srgbClr val="000000"/>
                </a:solidFill>
              </a:rPr>
              <a:t>TOR/(</a:t>
            </a:r>
            <a:r>
              <a:rPr lang="en-US" sz="1100" dirty="0">
                <a:solidFill>
                  <a:srgbClr val="000000"/>
                </a:solidFill>
              </a:rPr>
              <a:t>v)</a:t>
            </a:r>
            <a:r>
              <a:rPr lang="en-US" sz="1100" dirty="0" smtClean="0">
                <a:solidFill>
                  <a:srgbClr val="000000"/>
                </a:solidFill>
              </a:rPr>
              <a:t>switch</a:t>
            </a:r>
            <a:endParaRPr lang="en-US" sz="1100" dirty="0">
              <a:solidFill>
                <a:srgbClr val="000000"/>
              </a:solidFill>
            </a:endParaRPr>
          </a:p>
        </p:txBody>
      </p:sp>
      <p:sp>
        <p:nvSpPr>
          <p:cNvPr id="7" name="Oval 6"/>
          <p:cNvSpPr/>
          <p:nvPr/>
        </p:nvSpPr>
        <p:spPr>
          <a:xfrm>
            <a:off x="4351891" y="3551590"/>
            <a:ext cx="569751" cy="546029"/>
          </a:xfrm>
          <a:prstGeom prst="ellipse">
            <a:avLst/>
          </a:prstGeom>
          <a:noFill/>
          <a:ln w="19050" cmpd="sng">
            <a:solidFill>
              <a:schemeClr val="tx1"/>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0000"/>
                </a:solidFill>
              </a:rPr>
              <a:t>FW</a:t>
            </a:r>
          </a:p>
        </p:txBody>
      </p:sp>
      <p:sp>
        <p:nvSpPr>
          <p:cNvPr id="9" name="TextBox 8"/>
          <p:cNvSpPr txBox="1"/>
          <p:nvPr/>
        </p:nvSpPr>
        <p:spPr>
          <a:xfrm>
            <a:off x="2009990" y="5077648"/>
            <a:ext cx="784010" cy="215444"/>
          </a:xfrm>
          <a:prstGeom prst="rect">
            <a:avLst/>
          </a:prstGeom>
          <a:solidFill>
            <a:schemeClr val="bg1"/>
          </a:solidFill>
        </p:spPr>
        <p:txBody>
          <a:bodyPr wrap="square" rtlCol="0">
            <a:spAutoFit/>
          </a:bodyPr>
          <a:lstStyle/>
          <a:p>
            <a:pPr algn="ctr"/>
            <a:r>
              <a:rPr lang="en-US" sz="800" dirty="0" smtClean="0"/>
              <a:t>COKE-App1</a:t>
            </a:r>
            <a:endParaRPr lang="en-US" sz="800" dirty="0"/>
          </a:p>
        </p:txBody>
      </p:sp>
      <p:sp>
        <p:nvSpPr>
          <p:cNvPr id="12" name="Oval 11"/>
          <p:cNvSpPr/>
          <p:nvPr/>
        </p:nvSpPr>
        <p:spPr>
          <a:xfrm>
            <a:off x="6828391" y="3551590"/>
            <a:ext cx="588039" cy="546029"/>
          </a:xfrm>
          <a:prstGeom prst="ellipse">
            <a:avLst/>
          </a:prstGeom>
          <a:noFill/>
          <a:ln w="19050" cmpd="sng">
            <a:solidFill>
              <a:srgbClr val="000000"/>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0000"/>
                </a:solidFill>
              </a:rPr>
              <a:t>DPI</a:t>
            </a:r>
          </a:p>
        </p:txBody>
      </p:sp>
      <p:cxnSp>
        <p:nvCxnSpPr>
          <p:cNvPr id="15" name="Straight Connector 14"/>
          <p:cNvCxnSpPr>
            <a:stCxn id="4" idx="3"/>
            <a:endCxn id="5" idx="1"/>
          </p:cNvCxnSpPr>
          <p:nvPr/>
        </p:nvCxnSpPr>
        <p:spPr>
          <a:xfrm>
            <a:off x="4018762" y="5280029"/>
            <a:ext cx="1348877" cy="2975"/>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5" idx="3"/>
            <a:endCxn id="6" idx="1"/>
          </p:cNvCxnSpPr>
          <p:nvPr/>
        </p:nvCxnSpPr>
        <p:spPr>
          <a:xfrm>
            <a:off x="6412213" y="5283004"/>
            <a:ext cx="1348876" cy="2975"/>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009990" y="5254992"/>
            <a:ext cx="771310" cy="215444"/>
          </a:xfrm>
          <a:prstGeom prst="rect">
            <a:avLst/>
          </a:prstGeom>
          <a:solidFill>
            <a:schemeClr val="bg1"/>
          </a:solidFill>
        </p:spPr>
        <p:txBody>
          <a:bodyPr wrap="square" rtlCol="0">
            <a:spAutoFit/>
          </a:bodyPr>
          <a:lstStyle/>
          <a:p>
            <a:pPr algn="ctr"/>
            <a:r>
              <a:rPr lang="en-US" sz="800" dirty="0" smtClean="0"/>
              <a:t>PEPSI-App1</a:t>
            </a:r>
            <a:endParaRPr lang="en-US" sz="800" dirty="0"/>
          </a:p>
        </p:txBody>
      </p:sp>
      <p:sp>
        <p:nvSpPr>
          <p:cNvPr id="26" name="TextBox 25"/>
          <p:cNvSpPr txBox="1"/>
          <p:nvPr/>
        </p:nvSpPr>
        <p:spPr>
          <a:xfrm>
            <a:off x="673101" y="5103544"/>
            <a:ext cx="889214" cy="215444"/>
          </a:xfrm>
          <a:prstGeom prst="rect">
            <a:avLst/>
          </a:prstGeom>
          <a:solidFill>
            <a:schemeClr val="bg1"/>
          </a:solidFill>
        </p:spPr>
        <p:txBody>
          <a:bodyPr wrap="square" rtlCol="0">
            <a:spAutoFit/>
          </a:bodyPr>
          <a:lstStyle/>
          <a:p>
            <a:pPr algn="ctr"/>
            <a:r>
              <a:rPr lang="en-US" sz="800" dirty="0" smtClean="0"/>
              <a:t>COKE-App1</a:t>
            </a:r>
            <a:endParaRPr lang="en-US" sz="800" dirty="0"/>
          </a:p>
        </p:txBody>
      </p:sp>
      <p:sp>
        <p:nvSpPr>
          <p:cNvPr id="27" name="TextBox 26"/>
          <p:cNvSpPr txBox="1"/>
          <p:nvPr/>
        </p:nvSpPr>
        <p:spPr>
          <a:xfrm>
            <a:off x="698500" y="5272300"/>
            <a:ext cx="863815" cy="215444"/>
          </a:xfrm>
          <a:prstGeom prst="rect">
            <a:avLst/>
          </a:prstGeom>
          <a:solidFill>
            <a:schemeClr val="bg1"/>
          </a:solidFill>
        </p:spPr>
        <p:txBody>
          <a:bodyPr wrap="square" rtlCol="0">
            <a:spAutoFit/>
          </a:bodyPr>
          <a:lstStyle/>
          <a:p>
            <a:pPr algn="ctr"/>
            <a:r>
              <a:rPr lang="en-US" sz="800" dirty="0" smtClean="0"/>
              <a:t>PEPSI-App1</a:t>
            </a:r>
            <a:endParaRPr lang="en-US" sz="800" dirty="0"/>
          </a:p>
        </p:txBody>
      </p:sp>
      <p:sp>
        <p:nvSpPr>
          <p:cNvPr id="29" name="TextBox 28"/>
          <p:cNvSpPr txBox="1"/>
          <p:nvPr/>
        </p:nvSpPr>
        <p:spPr>
          <a:xfrm>
            <a:off x="673101" y="4913044"/>
            <a:ext cx="889214" cy="215444"/>
          </a:xfrm>
          <a:prstGeom prst="rect">
            <a:avLst/>
          </a:prstGeom>
          <a:solidFill>
            <a:schemeClr val="bg1"/>
          </a:solidFill>
        </p:spPr>
        <p:txBody>
          <a:bodyPr wrap="square" rtlCol="0">
            <a:spAutoFit/>
          </a:bodyPr>
          <a:lstStyle/>
          <a:p>
            <a:pPr algn="ctr"/>
            <a:r>
              <a:rPr lang="en-US" sz="800" dirty="0" smtClean="0"/>
              <a:t>COKE-App2</a:t>
            </a:r>
            <a:endParaRPr lang="en-US" sz="800" dirty="0"/>
          </a:p>
        </p:txBody>
      </p:sp>
      <p:sp>
        <p:nvSpPr>
          <p:cNvPr id="31" name="TextBox 30"/>
          <p:cNvSpPr txBox="1"/>
          <p:nvPr/>
        </p:nvSpPr>
        <p:spPr>
          <a:xfrm>
            <a:off x="2048090" y="4899848"/>
            <a:ext cx="745910" cy="215444"/>
          </a:xfrm>
          <a:prstGeom prst="rect">
            <a:avLst/>
          </a:prstGeom>
          <a:solidFill>
            <a:schemeClr val="bg1"/>
          </a:solidFill>
        </p:spPr>
        <p:txBody>
          <a:bodyPr wrap="square" rtlCol="0">
            <a:spAutoFit/>
          </a:bodyPr>
          <a:lstStyle/>
          <a:p>
            <a:pPr algn="ctr"/>
            <a:r>
              <a:rPr lang="en-US" sz="800" dirty="0" smtClean="0"/>
              <a:t>COKE-App2</a:t>
            </a:r>
            <a:endParaRPr lang="en-US" sz="800" dirty="0"/>
          </a:p>
        </p:txBody>
      </p:sp>
      <p:cxnSp>
        <p:nvCxnSpPr>
          <p:cNvPr id="44" name="Straight Connector 43"/>
          <p:cNvCxnSpPr/>
          <p:nvPr/>
        </p:nvCxnSpPr>
        <p:spPr>
          <a:xfrm>
            <a:off x="8806068" y="5236170"/>
            <a:ext cx="1348876" cy="2975"/>
          </a:xfrm>
          <a:prstGeom prst="line">
            <a:avLst/>
          </a:prstGeom>
          <a:ln w="38100" cmpd="sng">
            <a:solidFill>
              <a:srgbClr val="FF0000">
                <a:alpha val="50000"/>
              </a:srgbClr>
            </a:solidFill>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9206657" y="5128448"/>
            <a:ext cx="762843" cy="215444"/>
          </a:xfrm>
          <a:prstGeom prst="rect">
            <a:avLst/>
          </a:prstGeom>
          <a:solidFill>
            <a:schemeClr val="bg1"/>
          </a:solidFill>
        </p:spPr>
        <p:txBody>
          <a:bodyPr wrap="square" rtlCol="0">
            <a:spAutoFit/>
          </a:bodyPr>
          <a:lstStyle/>
          <a:p>
            <a:pPr algn="ctr"/>
            <a:r>
              <a:rPr lang="en-US" sz="800" dirty="0" smtClean="0"/>
              <a:t>COKE-App1</a:t>
            </a:r>
            <a:endParaRPr lang="en-US" sz="800" dirty="0"/>
          </a:p>
        </p:txBody>
      </p:sp>
      <p:cxnSp>
        <p:nvCxnSpPr>
          <p:cNvPr id="46" name="Straight Connector 45"/>
          <p:cNvCxnSpPr/>
          <p:nvPr/>
        </p:nvCxnSpPr>
        <p:spPr>
          <a:xfrm>
            <a:off x="8806068" y="5380573"/>
            <a:ext cx="1348876" cy="2975"/>
          </a:xfrm>
          <a:prstGeom prst="line">
            <a:avLst/>
          </a:prstGeom>
          <a:ln w="38100" cmpd="sng">
            <a:solidFill>
              <a:srgbClr val="000090">
                <a:alpha val="50000"/>
              </a:srgbClr>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9206657" y="5305792"/>
            <a:ext cx="750143" cy="215444"/>
          </a:xfrm>
          <a:prstGeom prst="rect">
            <a:avLst/>
          </a:prstGeom>
          <a:solidFill>
            <a:schemeClr val="bg1"/>
          </a:solidFill>
        </p:spPr>
        <p:txBody>
          <a:bodyPr wrap="square" rtlCol="0">
            <a:spAutoFit/>
          </a:bodyPr>
          <a:lstStyle/>
          <a:p>
            <a:pPr algn="ctr"/>
            <a:r>
              <a:rPr lang="en-US" sz="800" dirty="0" smtClean="0"/>
              <a:t>PEPSI-App1</a:t>
            </a:r>
            <a:endParaRPr lang="en-US" sz="800" dirty="0"/>
          </a:p>
        </p:txBody>
      </p:sp>
      <p:cxnSp>
        <p:nvCxnSpPr>
          <p:cNvPr id="48" name="Straight Connector 47"/>
          <p:cNvCxnSpPr/>
          <p:nvPr/>
        </p:nvCxnSpPr>
        <p:spPr>
          <a:xfrm>
            <a:off x="8806068" y="5071070"/>
            <a:ext cx="1348876" cy="2975"/>
          </a:xfrm>
          <a:prstGeom prst="line">
            <a:avLst/>
          </a:prstGeom>
          <a:ln w="38100" cmpd="sng">
            <a:solidFill>
              <a:srgbClr val="FFFF00">
                <a:alpha val="50000"/>
              </a:srgbClr>
            </a:solidFill>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9206657" y="4963348"/>
            <a:ext cx="775543" cy="215444"/>
          </a:xfrm>
          <a:prstGeom prst="rect">
            <a:avLst/>
          </a:prstGeom>
          <a:solidFill>
            <a:schemeClr val="bg1"/>
          </a:solidFill>
        </p:spPr>
        <p:txBody>
          <a:bodyPr wrap="square" rtlCol="0">
            <a:spAutoFit/>
          </a:bodyPr>
          <a:lstStyle/>
          <a:p>
            <a:pPr algn="ctr"/>
            <a:r>
              <a:rPr lang="en-US" sz="800" dirty="0" smtClean="0"/>
              <a:t>COKE-App2</a:t>
            </a:r>
            <a:endParaRPr lang="en-US" sz="800" dirty="0"/>
          </a:p>
        </p:txBody>
      </p:sp>
      <p:sp>
        <p:nvSpPr>
          <p:cNvPr id="50" name="Rounded Rectangle 49"/>
          <p:cNvSpPr/>
          <p:nvPr/>
        </p:nvSpPr>
        <p:spPr>
          <a:xfrm>
            <a:off x="762000" y="4902200"/>
            <a:ext cx="831062" cy="409066"/>
          </a:xfrm>
          <a:prstGeom prst="roundRect">
            <a:avLst/>
          </a:prstGeom>
          <a:noFill/>
          <a:ln w="317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b"/>
          <a:lstStyle/>
          <a:p>
            <a:pPr algn="ctr"/>
            <a:endParaRPr lang="en-US" sz="1100" dirty="0">
              <a:solidFill>
                <a:srgbClr val="000000"/>
              </a:solidFill>
            </a:endParaRPr>
          </a:p>
        </p:txBody>
      </p:sp>
      <p:cxnSp>
        <p:nvCxnSpPr>
          <p:cNvPr id="60" name="Curved Connector 59"/>
          <p:cNvCxnSpPr>
            <a:stCxn id="7" idx="4"/>
            <a:endCxn id="12" idx="4"/>
          </p:cNvCxnSpPr>
          <p:nvPr/>
        </p:nvCxnSpPr>
        <p:spPr>
          <a:xfrm rot="16200000" flipH="1">
            <a:off x="5833869" y="2900517"/>
            <a:ext cx="12700" cy="2394204"/>
          </a:xfrm>
          <a:prstGeom prst="curvedConnector3">
            <a:avLst>
              <a:gd name="adj1" fmla="val 8000000"/>
            </a:avLst>
          </a:prstGeom>
          <a:ln>
            <a:solidFill>
              <a:srgbClr val="000090">
                <a:alpha val="50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64" name="Curved Connector 63"/>
          <p:cNvCxnSpPr/>
          <p:nvPr/>
        </p:nvCxnSpPr>
        <p:spPr>
          <a:xfrm rot="16200000" flipH="1">
            <a:off x="5801357" y="2996529"/>
            <a:ext cx="12700" cy="2202180"/>
          </a:xfrm>
          <a:prstGeom prst="curvedConnector3">
            <a:avLst>
              <a:gd name="adj1" fmla="val 6700000"/>
            </a:avLst>
          </a:prstGeom>
          <a:ln>
            <a:solidFill>
              <a:srgbClr val="FF0000">
                <a:alpha val="50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68" name="Curved Connector 67"/>
          <p:cNvCxnSpPr/>
          <p:nvPr/>
        </p:nvCxnSpPr>
        <p:spPr>
          <a:xfrm rot="16200000" flipH="1">
            <a:off x="5765289" y="3083398"/>
            <a:ext cx="12700" cy="2028443"/>
          </a:xfrm>
          <a:prstGeom prst="curvedConnector3">
            <a:avLst>
              <a:gd name="adj1" fmla="val 5100000"/>
            </a:avLst>
          </a:prstGeom>
          <a:ln>
            <a:solidFill>
              <a:srgbClr val="FFFF00">
                <a:alpha val="50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72" name="Curved Connector 71"/>
          <p:cNvCxnSpPr>
            <a:stCxn id="12" idx="4"/>
            <a:endCxn id="6" idx="1"/>
          </p:cNvCxnSpPr>
          <p:nvPr/>
        </p:nvCxnSpPr>
        <p:spPr>
          <a:xfrm rot="16200000" flipH="1">
            <a:off x="6847570" y="4372460"/>
            <a:ext cx="1188360" cy="638678"/>
          </a:xfrm>
          <a:prstGeom prst="curvedConnector2">
            <a:avLst/>
          </a:prstGeom>
          <a:ln>
            <a:solidFill>
              <a:srgbClr val="000090">
                <a:alpha val="50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75" name="Curved Connector 74"/>
          <p:cNvCxnSpPr/>
          <p:nvPr/>
        </p:nvCxnSpPr>
        <p:spPr>
          <a:xfrm rot="16200000" flipH="1">
            <a:off x="6941041" y="4365351"/>
            <a:ext cx="1051200" cy="510658"/>
          </a:xfrm>
          <a:prstGeom prst="curvedConnector2">
            <a:avLst/>
          </a:prstGeom>
          <a:ln>
            <a:solidFill>
              <a:srgbClr val="FF0000">
                <a:alpha val="50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78" name="Curved Connector 77"/>
          <p:cNvCxnSpPr/>
          <p:nvPr/>
        </p:nvCxnSpPr>
        <p:spPr>
          <a:xfrm rot="16200000" flipH="1">
            <a:off x="7073632" y="4351634"/>
            <a:ext cx="932326" cy="428364"/>
          </a:xfrm>
          <a:prstGeom prst="curvedConnector2">
            <a:avLst/>
          </a:prstGeom>
          <a:ln>
            <a:solidFill>
              <a:srgbClr val="FFFF00">
                <a:alpha val="50000"/>
              </a:srgbClr>
            </a:solidFill>
            <a:tailEnd type="arrow"/>
          </a:ln>
        </p:spPr>
        <p:style>
          <a:lnRef idx="2">
            <a:schemeClr val="accent1"/>
          </a:lnRef>
          <a:fillRef idx="0">
            <a:schemeClr val="accent1"/>
          </a:fillRef>
          <a:effectRef idx="1">
            <a:schemeClr val="accent1"/>
          </a:effectRef>
          <a:fontRef idx="minor">
            <a:schemeClr val="tx1"/>
          </a:fontRef>
        </p:style>
      </p:cxnSp>
      <p:sp>
        <p:nvSpPr>
          <p:cNvPr id="81" name="Rounded Rectangle 80"/>
          <p:cNvSpPr/>
          <p:nvPr/>
        </p:nvSpPr>
        <p:spPr>
          <a:xfrm>
            <a:off x="9182100" y="4902200"/>
            <a:ext cx="831062" cy="409066"/>
          </a:xfrm>
          <a:prstGeom prst="roundRect">
            <a:avLst/>
          </a:prstGeom>
          <a:noFill/>
          <a:ln w="317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b"/>
          <a:lstStyle/>
          <a:p>
            <a:pPr algn="ctr"/>
            <a:endParaRPr lang="en-US" sz="1100" dirty="0">
              <a:solidFill>
                <a:srgbClr val="000000"/>
              </a:solidFill>
            </a:endParaRPr>
          </a:p>
        </p:txBody>
      </p:sp>
    </p:spTree>
    <p:extLst>
      <p:ext uri="{BB962C8B-B14F-4D97-AF65-F5344CB8AC3E}">
        <p14:creationId xmlns:p14="http://schemas.microsoft.com/office/powerpoint/2010/main" val="314881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190" y="1562100"/>
            <a:ext cx="11440688" cy="4459231"/>
          </a:xfrm>
        </p:spPr>
        <p:txBody>
          <a:bodyPr/>
          <a:lstStyle/>
          <a:p>
            <a:r>
              <a:rPr lang="en-US" dirty="0" smtClean="0"/>
              <a:t>While the use of overlays to create service chains is a good initial step, the technique still suffers from a number of significant drawbacks:</a:t>
            </a:r>
          </a:p>
          <a:p>
            <a:pPr lvl="1"/>
            <a:r>
              <a:rPr lang="en-US" sz="2000" dirty="0">
                <a:solidFill>
                  <a:srgbClr val="000000"/>
                </a:solidFill>
              </a:rPr>
              <a:t>Configuration complexity</a:t>
            </a:r>
          </a:p>
          <a:p>
            <a:pPr lvl="1"/>
            <a:r>
              <a:rPr lang="en-US" sz="2000" dirty="0">
                <a:solidFill>
                  <a:srgbClr val="000000"/>
                </a:solidFill>
              </a:rPr>
              <a:t>Limited service chain construction capabilities; Rigid service ordering (e.g. chains but not graphs)</a:t>
            </a:r>
          </a:p>
          <a:p>
            <a:pPr lvl="1"/>
            <a:r>
              <a:rPr lang="en-US" sz="2000" dirty="0">
                <a:solidFill>
                  <a:srgbClr val="000000"/>
                </a:solidFill>
              </a:rPr>
              <a:t>Must support many overlays, mapping between overlays</a:t>
            </a:r>
          </a:p>
          <a:p>
            <a:pPr lvl="1"/>
            <a:r>
              <a:rPr lang="en-US" sz="2000" dirty="0">
                <a:solidFill>
                  <a:srgbClr val="000000"/>
                </a:solidFill>
              </a:rPr>
              <a:t>Tenant-ID is not granular enough</a:t>
            </a:r>
          </a:p>
          <a:p>
            <a:pPr lvl="1"/>
            <a:r>
              <a:rPr lang="en-US" sz="2000" dirty="0">
                <a:solidFill>
                  <a:srgbClr val="000000"/>
                </a:solidFill>
              </a:rPr>
              <a:t>No way to pass “more” information; No common service context</a:t>
            </a:r>
          </a:p>
          <a:p>
            <a:pPr lvl="1"/>
            <a:r>
              <a:rPr lang="en-US" sz="2000" dirty="0">
                <a:solidFill>
                  <a:srgbClr val="000000"/>
                </a:solidFill>
              </a:rPr>
              <a:t>Limited visibility and audit capabilities</a:t>
            </a:r>
          </a:p>
          <a:p>
            <a:pPr lvl="1"/>
            <a:r>
              <a:rPr lang="en-US" sz="2000" dirty="0" smtClean="0">
                <a:solidFill>
                  <a:srgbClr val="000000"/>
                </a:solidFill>
              </a:rPr>
              <a:t>Per </a:t>
            </a:r>
            <a:r>
              <a:rPr lang="en-US" sz="2000" dirty="0">
                <a:solidFill>
                  <a:srgbClr val="000000"/>
                </a:solidFill>
              </a:rPr>
              <a:t>service (re)-</a:t>
            </a:r>
            <a:r>
              <a:rPr lang="en-US" sz="2000" dirty="0" smtClean="0">
                <a:solidFill>
                  <a:srgbClr val="000000"/>
                </a:solidFill>
              </a:rPr>
              <a:t>classification</a:t>
            </a:r>
            <a:endParaRPr lang="en-US" sz="2000" dirty="0">
              <a:solidFill>
                <a:srgbClr val="000000"/>
              </a:solidFill>
            </a:endParaRPr>
          </a:p>
        </p:txBody>
      </p:sp>
      <p:sp>
        <p:nvSpPr>
          <p:cNvPr id="3" name="Title 2"/>
          <p:cNvSpPr>
            <a:spLocks noGrp="1"/>
          </p:cNvSpPr>
          <p:nvPr>
            <p:ph type="ctrTitle"/>
          </p:nvPr>
        </p:nvSpPr>
        <p:spPr/>
        <p:txBody>
          <a:bodyPr/>
          <a:lstStyle/>
          <a:p>
            <a:r>
              <a:rPr lang="en-US" dirty="0" smtClean="0">
                <a:solidFill>
                  <a:srgbClr val="000000"/>
                </a:solidFill>
              </a:rPr>
              <a:t>Evolving Service Chaining</a:t>
            </a:r>
            <a:br>
              <a:rPr lang="en-US" dirty="0" smtClean="0">
                <a:solidFill>
                  <a:srgbClr val="000000"/>
                </a:solidFill>
              </a:rPr>
            </a:br>
            <a:r>
              <a:rPr lang="en-US" sz="2800" dirty="0" smtClean="0">
                <a:solidFill>
                  <a:srgbClr val="000000"/>
                </a:solidFill>
              </a:rPr>
              <a:t>Overlay-based Service Chaining</a:t>
            </a:r>
            <a:endParaRPr lang="en-US" dirty="0">
              <a:solidFill>
                <a:srgbClr val="000000"/>
              </a:solidFill>
            </a:endParaRPr>
          </a:p>
        </p:txBody>
      </p:sp>
    </p:spTree>
    <p:extLst>
      <p:ext uri="{BB962C8B-B14F-4D97-AF65-F5344CB8AC3E}">
        <p14:creationId xmlns:p14="http://schemas.microsoft.com/office/powerpoint/2010/main" val="169904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smtClean="0">
                <a:solidFill>
                  <a:srgbClr val="000000"/>
                </a:solidFill>
              </a:rPr>
              <a:t>As </a:t>
            </a:r>
            <a:r>
              <a:rPr lang="en-US" sz="2400" dirty="0">
                <a:solidFill>
                  <a:srgbClr val="000000"/>
                </a:solidFill>
              </a:rPr>
              <a:t>service chaining matures, and to meet all of the requirements of a new service insertion architecture, a dedicated service plane is needed</a:t>
            </a:r>
          </a:p>
          <a:p>
            <a:r>
              <a:rPr lang="en-US" sz="2400" dirty="0" smtClean="0">
                <a:solidFill>
                  <a:srgbClr val="000000"/>
                </a:solidFill>
              </a:rPr>
              <a:t>A Network </a:t>
            </a:r>
            <a:r>
              <a:rPr lang="en-US" sz="2400" dirty="0">
                <a:solidFill>
                  <a:srgbClr val="000000"/>
                </a:solidFill>
              </a:rPr>
              <a:t>S</a:t>
            </a:r>
            <a:r>
              <a:rPr lang="en-US" sz="2400" dirty="0" smtClean="0">
                <a:solidFill>
                  <a:srgbClr val="000000"/>
                </a:solidFill>
              </a:rPr>
              <a:t>ervice Header (NSH) is introduced </a:t>
            </a:r>
            <a:r>
              <a:rPr lang="en-US" sz="2400" dirty="0">
                <a:solidFill>
                  <a:srgbClr val="000000"/>
                </a:solidFill>
              </a:rPr>
              <a:t>to address market needs for service chaining</a:t>
            </a:r>
          </a:p>
          <a:p>
            <a:pPr lvl="1"/>
            <a:r>
              <a:rPr lang="en-US" sz="2000" dirty="0">
                <a:solidFill>
                  <a:srgbClr val="000000"/>
                </a:solidFill>
              </a:rPr>
              <a:t>Offers new functionality and a dedicated service plane</a:t>
            </a:r>
          </a:p>
          <a:p>
            <a:pPr lvl="1"/>
            <a:r>
              <a:rPr lang="en-US" sz="2000" dirty="0" smtClean="0">
                <a:solidFill>
                  <a:srgbClr val="000000"/>
                </a:solidFill>
              </a:rPr>
              <a:t>The network service </a:t>
            </a:r>
            <a:r>
              <a:rPr lang="en-US" sz="2000" dirty="0">
                <a:solidFill>
                  <a:srgbClr val="000000"/>
                </a:solidFill>
              </a:rPr>
              <a:t>header is used to create the service plane</a:t>
            </a:r>
          </a:p>
          <a:p>
            <a:pPr lvl="2"/>
            <a:r>
              <a:rPr lang="en-US" sz="1800" dirty="0">
                <a:solidFill>
                  <a:srgbClr val="000000"/>
                </a:solidFill>
              </a:rPr>
              <a:t>Provides traffic steering capabilities AND metadata passing</a:t>
            </a:r>
          </a:p>
          <a:p>
            <a:pPr lvl="2"/>
            <a:r>
              <a:rPr lang="en-US" sz="1800" dirty="0">
                <a:solidFill>
                  <a:srgbClr val="000000"/>
                </a:solidFill>
              </a:rPr>
              <a:t>Provides path identification, loop detection, service hop awareness, and service specific OAM capabilities</a:t>
            </a:r>
          </a:p>
          <a:p>
            <a:endParaRPr lang="en-US" dirty="0"/>
          </a:p>
        </p:txBody>
      </p:sp>
      <p:sp>
        <p:nvSpPr>
          <p:cNvPr id="3" name="Title 2"/>
          <p:cNvSpPr>
            <a:spLocks noGrp="1"/>
          </p:cNvSpPr>
          <p:nvPr>
            <p:ph type="ctrTitle"/>
          </p:nvPr>
        </p:nvSpPr>
        <p:spPr/>
        <p:txBody>
          <a:bodyPr/>
          <a:lstStyle/>
          <a:p>
            <a:r>
              <a:rPr lang="en-US" dirty="0" smtClean="0">
                <a:solidFill>
                  <a:srgbClr val="000000"/>
                </a:solidFill>
              </a:rPr>
              <a:t>Evolving Service Chaining</a:t>
            </a:r>
            <a:br>
              <a:rPr lang="en-US" dirty="0" smtClean="0">
                <a:solidFill>
                  <a:srgbClr val="000000"/>
                </a:solidFill>
              </a:rPr>
            </a:br>
            <a:r>
              <a:rPr lang="en-US" sz="2800" dirty="0" smtClean="0">
                <a:solidFill>
                  <a:srgbClr val="000000"/>
                </a:solidFill>
              </a:rPr>
              <a:t>Network Service Header (NSH) Architecture</a:t>
            </a:r>
            <a:endParaRPr lang="en-US" dirty="0">
              <a:solidFill>
                <a:srgbClr val="000000"/>
              </a:solidFill>
            </a:endParaRPr>
          </a:p>
        </p:txBody>
      </p:sp>
    </p:spTree>
    <p:extLst>
      <p:ext uri="{BB962C8B-B14F-4D97-AF65-F5344CB8AC3E}">
        <p14:creationId xmlns:p14="http://schemas.microsoft.com/office/powerpoint/2010/main" val="102406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72749"/>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800" dirty="0" smtClean="0"/>
              <a:t>Network Service Header (NSH) Architecture</a:t>
            </a:r>
            <a:endParaRPr lang="en-US" sz="4800" dirty="0"/>
          </a:p>
        </p:txBody>
      </p:sp>
    </p:spTree>
    <p:extLst>
      <p:ext uri="{BB962C8B-B14F-4D97-AF65-F5344CB8AC3E}">
        <p14:creationId xmlns:p14="http://schemas.microsoft.com/office/powerpoint/2010/main" val="160911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FC-Ar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330200"/>
            <a:ext cx="11785944" cy="5384800"/>
          </a:xfrm>
          <a:prstGeom prst="rect">
            <a:avLst/>
          </a:prstGeom>
        </p:spPr>
      </p:pic>
    </p:spTree>
    <p:extLst>
      <p:ext uri="{BB962C8B-B14F-4D97-AF65-F5344CB8AC3E}">
        <p14:creationId xmlns:p14="http://schemas.microsoft.com/office/powerpoint/2010/main" val="208066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smtClean="0"/>
              <a:t>Network Service Insertion Primer</a:t>
            </a:r>
          </a:p>
          <a:p>
            <a:r>
              <a:rPr lang="en-US" dirty="0" smtClean="0"/>
              <a:t>Evolution of Service Chaining</a:t>
            </a:r>
          </a:p>
          <a:p>
            <a:r>
              <a:rPr lang="en-US" dirty="0" smtClean="0"/>
              <a:t>Network Service Header (NSH) Architecture</a:t>
            </a:r>
          </a:p>
          <a:p>
            <a:r>
              <a:rPr lang="en-US" dirty="0" smtClean="0"/>
              <a:t>Network Service Headers (NSH)</a:t>
            </a:r>
          </a:p>
          <a:p>
            <a:r>
              <a:rPr lang="en-US" dirty="0" smtClean="0"/>
              <a:t>NSH Data Plane Setup &amp; Forwarding</a:t>
            </a:r>
          </a:p>
          <a:p>
            <a:r>
              <a:rPr lang="en-US" dirty="0" smtClean="0"/>
              <a:t>NSH Industry Acceptance &amp; Standardization</a:t>
            </a:r>
          </a:p>
          <a:p>
            <a:endParaRPr lang="en-US" dirty="0" smtClean="0"/>
          </a:p>
          <a:p>
            <a:endParaRPr lang="en-US" dirty="0"/>
          </a:p>
        </p:txBody>
      </p:sp>
      <p:sp>
        <p:nvSpPr>
          <p:cNvPr id="7" name="Title 6"/>
          <p:cNvSpPr>
            <a:spLocks noGrp="1"/>
          </p:cNvSpPr>
          <p:nvPr>
            <p:ph type="ctrTitle"/>
          </p:nvPr>
        </p:nvSpPr>
        <p:spPr/>
        <p:txBody>
          <a:bodyPr/>
          <a:lstStyle/>
          <a:p>
            <a:r>
              <a:rPr lang="en-US" dirty="0" smtClean="0">
                <a:solidFill>
                  <a:schemeClr val="tx1"/>
                </a:solidFill>
              </a:rPr>
              <a:t>Presentation Agenda</a:t>
            </a:r>
            <a:endParaRPr lang="en-US" dirty="0">
              <a:solidFill>
                <a:schemeClr val="tx1"/>
              </a:solidFill>
            </a:endParaRPr>
          </a:p>
        </p:txBody>
      </p:sp>
    </p:spTree>
    <p:extLst>
      <p:ext uri="{BB962C8B-B14F-4D97-AF65-F5344CB8AC3E}">
        <p14:creationId xmlns:p14="http://schemas.microsoft.com/office/powerpoint/2010/main" val="93400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7190" y="1270000"/>
            <a:ext cx="11750510" cy="4751331"/>
          </a:xfrm>
        </p:spPr>
        <p:txBody>
          <a:bodyPr/>
          <a:lstStyle/>
          <a:p>
            <a:pPr marL="514350" indent="-514350"/>
            <a:r>
              <a:rPr lang="en-US" sz="2400" dirty="0">
                <a:solidFill>
                  <a:srgbClr val="000000"/>
                </a:solidFill>
              </a:rPr>
              <a:t>Support </a:t>
            </a:r>
            <a:r>
              <a:rPr lang="en-US" sz="2400" dirty="0" smtClean="0">
                <a:solidFill>
                  <a:srgbClr val="000000"/>
                </a:solidFill>
              </a:rPr>
              <a:t>for all service graph topologies; move up the stack from linear service chains</a:t>
            </a:r>
            <a:endParaRPr lang="en-US" sz="2400" dirty="0">
              <a:solidFill>
                <a:srgbClr val="000000"/>
              </a:solidFill>
            </a:endParaRPr>
          </a:p>
          <a:p>
            <a:pPr marL="514350" indent="-514350"/>
            <a:r>
              <a:rPr lang="en-US" sz="2400" dirty="0" smtClean="0">
                <a:solidFill>
                  <a:srgbClr val="000000"/>
                </a:solidFill>
              </a:rPr>
              <a:t>Provide a transport independent and topology agnostic service plane</a:t>
            </a:r>
            <a:endParaRPr lang="en-US" sz="2400" dirty="0">
              <a:solidFill>
                <a:srgbClr val="000000"/>
              </a:solidFill>
            </a:endParaRPr>
          </a:p>
          <a:p>
            <a:pPr marL="514350" indent="-514350"/>
            <a:r>
              <a:rPr lang="en-US" sz="2400" dirty="0" smtClean="0">
                <a:solidFill>
                  <a:srgbClr val="000000"/>
                </a:solidFill>
              </a:rPr>
              <a:t>Remove the need for service </a:t>
            </a:r>
            <a:r>
              <a:rPr lang="en-US" sz="2400" dirty="0">
                <a:solidFill>
                  <a:srgbClr val="000000"/>
                </a:solidFill>
              </a:rPr>
              <a:t>functions to participate in </a:t>
            </a:r>
            <a:r>
              <a:rPr lang="en-US" sz="2400" dirty="0" smtClean="0">
                <a:solidFill>
                  <a:srgbClr val="000000"/>
                </a:solidFill>
              </a:rPr>
              <a:t>a transport / fabric overlay</a:t>
            </a:r>
            <a:endParaRPr lang="en-US" sz="2400" dirty="0">
              <a:solidFill>
                <a:srgbClr val="000000"/>
              </a:solidFill>
            </a:endParaRPr>
          </a:p>
          <a:p>
            <a:pPr marL="514350" indent="-514350"/>
            <a:r>
              <a:rPr lang="en-US" sz="2400" dirty="0">
                <a:solidFill>
                  <a:srgbClr val="000000"/>
                </a:solidFill>
              </a:rPr>
              <a:t>Simplify service AND network provisioning</a:t>
            </a:r>
          </a:p>
          <a:p>
            <a:pPr marL="514350" indent="-514350"/>
            <a:r>
              <a:rPr lang="en-US" sz="2400" dirty="0">
                <a:solidFill>
                  <a:srgbClr val="000000"/>
                </a:solidFill>
              </a:rPr>
              <a:t>Enable a broad range of classification types and sources</a:t>
            </a:r>
          </a:p>
          <a:p>
            <a:pPr marL="514350" indent="-514350"/>
            <a:r>
              <a:rPr lang="en-US" sz="2400" dirty="0">
                <a:solidFill>
                  <a:srgbClr val="000000"/>
                </a:solidFill>
              </a:rPr>
              <a:t>Provide clear visibility and OAM to users</a:t>
            </a:r>
          </a:p>
          <a:p>
            <a:pPr marL="514350" indent="-514350"/>
            <a:r>
              <a:rPr lang="en-US" sz="2400" dirty="0">
                <a:solidFill>
                  <a:srgbClr val="000000"/>
                </a:solidFill>
              </a:rPr>
              <a:t>Allow the network transport to “do its job” and evolve</a:t>
            </a:r>
          </a:p>
          <a:p>
            <a:pPr marL="514350" indent="-514350"/>
            <a:r>
              <a:rPr lang="en-US" sz="2400" dirty="0">
                <a:solidFill>
                  <a:srgbClr val="000000"/>
                </a:solidFill>
              </a:rPr>
              <a:t>Centralized or distributed control </a:t>
            </a:r>
            <a:r>
              <a:rPr lang="en-US" sz="2400" dirty="0" smtClean="0">
                <a:solidFill>
                  <a:srgbClr val="000000"/>
                </a:solidFill>
              </a:rPr>
              <a:t>plane</a:t>
            </a:r>
          </a:p>
          <a:p>
            <a:pPr marL="514350" indent="-514350"/>
            <a:r>
              <a:rPr lang="en-US" sz="2400" dirty="0" smtClean="0">
                <a:solidFill>
                  <a:srgbClr val="000000"/>
                </a:solidFill>
              </a:rPr>
              <a:t>Enable metadata conveyance to/from service functions and the network</a:t>
            </a:r>
            <a:endParaRPr lang="en-US" sz="2400" dirty="0">
              <a:solidFill>
                <a:srgbClr val="000000"/>
              </a:solidFill>
            </a:endParaRPr>
          </a:p>
          <a:p>
            <a:endParaRPr lang="en-US" sz="2400" dirty="0"/>
          </a:p>
        </p:txBody>
      </p:sp>
      <p:sp>
        <p:nvSpPr>
          <p:cNvPr id="3" name="Title 2"/>
          <p:cNvSpPr>
            <a:spLocks noGrp="1"/>
          </p:cNvSpPr>
          <p:nvPr>
            <p:ph type="ctrTitle"/>
          </p:nvPr>
        </p:nvSpPr>
        <p:spPr>
          <a:xfrm>
            <a:off x="346232" y="215901"/>
            <a:ext cx="11543628" cy="1159894"/>
          </a:xfrm>
        </p:spPr>
        <p:txBody>
          <a:bodyPr/>
          <a:lstStyle/>
          <a:p>
            <a:r>
              <a:rPr lang="en-US" dirty="0" smtClean="0">
                <a:solidFill>
                  <a:schemeClr val="tx1"/>
                </a:solidFill>
              </a:rPr>
              <a:t>Network Service Header (NSH) Architecture</a:t>
            </a:r>
            <a:br>
              <a:rPr lang="en-US" dirty="0" smtClean="0">
                <a:solidFill>
                  <a:schemeClr val="tx1"/>
                </a:solidFill>
              </a:rPr>
            </a:br>
            <a:r>
              <a:rPr lang="en-US" sz="2800" dirty="0" smtClean="0">
                <a:solidFill>
                  <a:schemeClr val="tx1"/>
                </a:solidFill>
              </a:rPr>
              <a:t>Core Driving Principles</a:t>
            </a:r>
            <a:endParaRPr lang="en-US" dirty="0">
              <a:solidFill>
                <a:schemeClr val="tx1"/>
              </a:solidFill>
            </a:endParaRPr>
          </a:p>
        </p:txBody>
      </p:sp>
    </p:spTree>
    <p:extLst>
      <p:ext uri="{BB962C8B-B14F-4D97-AF65-F5344CB8AC3E}">
        <p14:creationId xmlns:p14="http://schemas.microsoft.com/office/powerpoint/2010/main" val="396933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SFC Architecture</a:t>
            </a:r>
            <a:endParaRPr lang="en-US" dirty="0"/>
          </a:p>
        </p:txBody>
      </p:sp>
      <p:pic>
        <p:nvPicPr>
          <p:cNvPr id="4" name="Picture 3"/>
          <p:cNvPicPr>
            <a:picLocks noChangeAspect="1"/>
          </p:cNvPicPr>
          <p:nvPr/>
        </p:nvPicPr>
        <p:blipFill>
          <a:blip r:embed="rId2"/>
          <a:stretch>
            <a:fillRect/>
          </a:stretch>
        </p:blipFill>
        <p:spPr>
          <a:xfrm>
            <a:off x="977900" y="1396066"/>
            <a:ext cx="9946302" cy="3048934"/>
          </a:xfrm>
          <a:prstGeom prst="rect">
            <a:avLst/>
          </a:prstGeom>
        </p:spPr>
      </p:pic>
    </p:spTree>
    <p:extLst>
      <p:ext uri="{BB962C8B-B14F-4D97-AF65-F5344CB8AC3E}">
        <p14:creationId xmlns:p14="http://schemas.microsoft.com/office/powerpoint/2010/main" val="43120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SFC Architecture</a:t>
            </a:r>
            <a:endParaRPr lang="en-US" dirty="0"/>
          </a:p>
        </p:txBody>
      </p:sp>
      <p:pic>
        <p:nvPicPr>
          <p:cNvPr id="2" name="Picture 1"/>
          <p:cNvPicPr>
            <a:picLocks noChangeAspect="1"/>
          </p:cNvPicPr>
          <p:nvPr/>
        </p:nvPicPr>
        <p:blipFill>
          <a:blip r:embed="rId2"/>
          <a:stretch>
            <a:fillRect/>
          </a:stretch>
        </p:blipFill>
        <p:spPr>
          <a:xfrm>
            <a:off x="3098800" y="916540"/>
            <a:ext cx="6779260" cy="5712860"/>
          </a:xfrm>
          <a:prstGeom prst="rect">
            <a:avLst/>
          </a:prstGeom>
        </p:spPr>
      </p:pic>
    </p:spTree>
    <p:extLst>
      <p:ext uri="{BB962C8B-B14F-4D97-AF65-F5344CB8AC3E}">
        <p14:creationId xmlns:p14="http://schemas.microsoft.com/office/powerpoint/2010/main" val="168756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190" y="1244600"/>
            <a:ext cx="11440688" cy="4776731"/>
          </a:xfrm>
        </p:spPr>
        <p:txBody>
          <a:bodyPr/>
          <a:lstStyle/>
          <a:p>
            <a:r>
              <a:rPr lang="en-US" sz="2400" dirty="0">
                <a:solidFill>
                  <a:srgbClr val="000000"/>
                </a:solidFill>
              </a:rPr>
              <a:t>Service Classifier</a:t>
            </a:r>
          </a:p>
          <a:p>
            <a:pPr lvl="1"/>
            <a:r>
              <a:rPr lang="en-US" sz="2000" dirty="0">
                <a:solidFill>
                  <a:srgbClr val="000000"/>
                </a:solidFill>
              </a:rPr>
              <a:t>Determines which traffic requires service and forms the logical start of a service path </a:t>
            </a:r>
          </a:p>
          <a:p>
            <a:r>
              <a:rPr lang="en-US" sz="2400" dirty="0">
                <a:solidFill>
                  <a:srgbClr val="000000"/>
                </a:solidFill>
              </a:rPr>
              <a:t>Service Path</a:t>
            </a:r>
          </a:p>
          <a:p>
            <a:pPr lvl="1"/>
            <a:r>
              <a:rPr lang="en-US" sz="2000" dirty="0">
                <a:solidFill>
                  <a:srgbClr val="000000"/>
                </a:solidFill>
              </a:rPr>
              <a:t>A service path is the actual forwarding path used to realize a service chain</a:t>
            </a:r>
          </a:p>
          <a:p>
            <a:pPr lvl="1"/>
            <a:r>
              <a:rPr lang="en-US" sz="2000" dirty="0">
                <a:solidFill>
                  <a:srgbClr val="000000"/>
                </a:solidFill>
              </a:rPr>
              <a:t>Think of service chain as the “intent”; service path the actual instantiation of the chain in the network </a:t>
            </a:r>
          </a:p>
          <a:p>
            <a:r>
              <a:rPr lang="en-US" sz="2400" dirty="0">
                <a:solidFill>
                  <a:srgbClr val="000000"/>
                </a:solidFill>
              </a:rPr>
              <a:t>Service Function Forwarder (SFF)</a:t>
            </a:r>
          </a:p>
          <a:p>
            <a:pPr lvl="1"/>
            <a:r>
              <a:rPr lang="en-US" sz="2000" dirty="0">
                <a:solidFill>
                  <a:srgbClr val="000000"/>
                </a:solidFill>
              </a:rPr>
              <a:t>Responsible for delivering traffic received from the network to one or more connected service functions according to information carried in the </a:t>
            </a:r>
            <a:r>
              <a:rPr lang="en-US" sz="2000" dirty="0" smtClean="0">
                <a:solidFill>
                  <a:srgbClr val="000000"/>
                </a:solidFill>
              </a:rPr>
              <a:t>network service header </a:t>
            </a:r>
            <a:r>
              <a:rPr lang="en-US" sz="2000" dirty="0">
                <a:solidFill>
                  <a:srgbClr val="000000"/>
                </a:solidFill>
              </a:rPr>
              <a:t>as well as handling traffic coming back from the SF</a:t>
            </a:r>
          </a:p>
          <a:p>
            <a:r>
              <a:rPr lang="en-US" sz="2400" dirty="0" smtClean="0"/>
              <a:t>Service Function Proxy</a:t>
            </a:r>
          </a:p>
          <a:p>
            <a:pPr lvl="1"/>
            <a:r>
              <a:rPr lang="en-US" sz="2000" dirty="0" smtClean="0"/>
              <a:t>Component used to process network service headers on-behalf of an attached SF</a:t>
            </a:r>
            <a:endParaRPr lang="en-US" sz="2000" dirty="0"/>
          </a:p>
        </p:txBody>
      </p:sp>
      <p:sp>
        <p:nvSpPr>
          <p:cNvPr id="3" name="Title 2"/>
          <p:cNvSpPr>
            <a:spLocks noGrp="1"/>
          </p:cNvSpPr>
          <p:nvPr>
            <p:ph type="ctrTitle"/>
          </p:nvPr>
        </p:nvSpPr>
        <p:spPr>
          <a:xfrm>
            <a:off x="346232" y="190501"/>
            <a:ext cx="11543628" cy="1185294"/>
          </a:xfrm>
        </p:spPr>
        <p:txBody>
          <a:bodyPr/>
          <a:lstStyle/>
          <a:p>
            <a:r>
              <a:rPr lang="en-US" dirty="0" smtClean="0">
                <a:solidFill>
                  <a:srgbClr val="000000"/>
                </a:solidFill>
              </a:rPr>
              <a:t>Network Service Header (NSH) Architecture</a:t>
            </a:r>
            <a:br>
              <a:rPr lang="en-US" dirty="0" smtClean="0">
                <a:solidFill>
                  <a:srgbClr val="000000"/>
                </a:solidFill>
              </a:rPr>
            </a:br>
            <a:r>
              <a:rPr lang="en-US" sz="2800" dirty="0" smtClean="0">
                <a:solidFill>
                  <a:srgbClr val="000000"/>
                </a:solidFill>
              </a:rPr>
              <a:t>Data Plane Component</a:t>
            </a:r>
            <a:endParaRPr lang="en-US" dirty="0">
              <a:solidFill>
                <a:srgbClr val="000000"/>
              </a:solidFill>
            </a:endParaRPr>
          </a:p>
        </p:txBody>
      </p:sp>
    </p:spTree>
    <p:extLst>
      <p:ext uri="{BB962C8B-B14F-4D97-AF65-F5344CB8AC3E}">
        <p14:creationId xmlns:p14="http://schemas.microsoft.com/office/powerpoint/2010/main" val="131984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190" y="1666619"/>
            <a:ext cx="6784810" cy="4354712"/>
          </a:xfrm>
        </p:spPr>
        <p:txBody>
          <a:bodyPr/>
          <a:lstStyle/>
          <a:p>
            <a:r>
              <a:rPr lang="en-US" sz="2400" dirty="0">
                <a:solidFill>
                  <a:srgbClr val="000000"/>
                </a:solidFill>
              </a:rPr>
              <a:t>Legacy service functions may not have the capability to process </a:t>
            </a:r>
            <a:r>
              <a:rPr lang="en-US" sz="2400" dirty="0" smtClean="0">
                <a:solidFill>
                  <a:srgbClr val="000000"/>
                </a:solidFill>
              </a:rPr>
              <a:t>packets </a:t>
            </a:r>
            <a:r>
              <a:rPr lang="en-US" sz="2400" dirty="0">
                <a:solidFill>
                  <a:srgbClr val="000000"/>
                </a:solidFill>
              </a:rPr>
              <a:t>encapsulated </a:t>
            </a:r>
            <a:r>
              <a:rPr lang="en-US" sz="2400" dirty="0" smtClean="0">
                <a:solidFill>
                  <a:srgbClr val="000000"/>
                </a:solidFill>
              </a:rPr>
              <a:t>with a network service header</a:t>
            </a:r>
            <a:endParaRPr lang="en-US" sz="2400" dirty="0">
              <a:solidFill>
                <a:srgbClr val="000000"/>
              </a:solidFill>
            </a:endParaRPr>
          </a:p>
          <a:p>
            <a:r>
              <a:rPr lang="en-US" sz="2400" dirty="0">
                <a:solidFill>
                  <a:srgbClr val="000000"/>
                </a:solidFill>
              </a:rPr>
              <a:t>The </a:t>
            </a:r>
            <a:r>
              <a:rPr lang="en-US" sz="2400" dirty="0" smtClean="0">
                <a:solidFill>
                  <a:srgbClr val="000000"/>
                </a:solidFill>
              </a:rPr>
              <a:t>network service header architecture </a:t>
            </a:r>
            <a:r>
              <a:rPr lang="en-US" sz="2400" dirty="0">
                <a:solidFill>
                  <a:srgbClr val="000000"/>
                </a:solidFill>
              </a:rPr>
              <a:t>introduces the concept of </a:t>
            </a:r>
            <a:r>
              <a:rPr lang="en-US" sz="2400" dirty="0" smtClean="0">
                <a:solidFill>
                  <a:srgbClr val="000000"/>
                </a:solidFill>
              </a:rPr>
              <a:t>a “Service </a:t>
            </a:r>
            <a:r>
              <a:rPr lang="en-US" sz="2400" dirty="0">
                <a:solidFill>
                  <a:srgbClr val="000000"/>
                </a:solidFill>
              </a:rPr>
              <a:t>Proxy” that is responsible for processing of the </a:t>
            </a:r>
            <a:r>
              <a:rPr lang="en-US" sz="2400" dirty="0" smtClean="0">
                <a:solidFill>
                  <a:srgbClr val="000000"/>
                </a:solidFill>
              </a:rPr>
              <a:t>network service </a:t>
            </a:r>
            <a:r>
              <a:rPr lang="en-US" sz="2400" dirty="0">
                <a:solidFill>
                  <a:srgbClr val="000000"/>
                </a:solidFill>
              </a:rPr>
              <a:t>headers and mapping to/from service </a:t>
            </a:r>
            <a:r>
              <a:rPr lang="en-US" sz="2400" dirty="0" smtClean="0">
                <a:solidFill>
                  <a:srgbClr val="000000"/>
                </a:solidFill>
              </a:rPr>
              <a:t>functions</a:t>
            </a:r>
          </a:p>
          <a:p>
            <a:r>
              <a:rPr lang="en-US" sz="2400" dirty="0" smtClean="0">
                <a:solidFill>
                  <a:srgbClr val="000000"/>
                </a:solidFill>
              </a:rPr>
              <a:t>Allows for participant and non-participant services to co-exist and belong to the same service chain</a:t>
            </a:r>
            <a:endParaRPr lang="en-US" sz="2400" dirty="0">
              <a:solidFill>
                <a:srgbClr val="000000"/>
              </a:solidFill>
            </a:endParaRPr>
          </a:p>
          <a:p>
            <a:endParaRPr lang="en-US" sz="2400" dirty="0"/>
          </a:p>
        </p:txBody>
      </p:sp>
      <p:sp>
        <p:nvSpPr>
          <p:cNvPr id="3" name="Title 2"/>
          <p:cNvSpPr>
            <a:spLocks noGrp="1"/>
          </p:cNvSpPr>
          <p:nvPr>
            <p:ph type="ctrTitle"/>
          </p:nvPr>
        </p:nvSpPr>
        <p:spPr/>
        <p:txBody>
          <a:bodyPr/>
          <a:lstStyle/>
          <a:p>
            <a:r>
              <a:rPr lang="en-US" dirty="0" smtClean="0">
                <a:solidFill>
                  <a:schemeClr val="tx1"/>
                </a:solidFill>
              </a:rPr>
              <a:t>Service Function Proxy</a:t>
            </a:r>
            <a:br>
              <a:rPr lang="en-US" dirty="0" smtClean="0">
                <a:solidFill>
                  <a:schemeClr val="tx1"/>
                </a:solidFill>
              </a:rPr>
            </a:br>
            <a:r>
              <a:rPr lang="en-US" sz="2800" dirty="0" smtClean="0">
                <a:solidFill>
                  <a:schemeClr val="tx1"/>
                </a:solidFill>
              </a:rPr>
              <a:t>Support for Participant / Non-Participant Services</a:t>
            </a:r>
            <a:endParaRPr lang="en-US" dirty="0">
              <a:solidFill>
                <a:schemeClr val="tx1"/>
              </a:solidFill>
            </a:endParaRPr>
          </a:p>
        </p:txBody>
      </p:sp>
      <p:sp>
        <p:nvSpPr>
          <p:cNvPr id="4" name="Rounded Rectangle 3"/>
          <p:cNvSpPr/>
          <p:nvPr/>
        </p:nvSpPr>
        <p:spPr>
          <a:xfrm>
            <a:off x="8512787" y="2879897"/>
            <a:ext cx="640213" cy="669980"/>
          </a:xfrm>
          <a:prstGeom prst="roundRect">
            <a:avLst/>
          </a:prstGeom>
          <a:solidFill>
            <a:schemeClr val="bg1">
              <a:alpha val="62000"/>
            </a:schemeClr>
          </a:solidFill>
          <a:ln w="317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t"/>
          <a:lstStyle/>
          <a:p>
            <a:pPr algn="ctr"/>
            <a:r>
              <a:rPr lang="en-US" sz="1100" dirty="0" smtClean="0">
                <a:solidFill>
                  <a:srgbClr val="000000"/>
                </a:solidFill>
              </a:rPr>
              <a:t>SF</a:t>
            </a:r>
          </a:p>
          <a:p>
            <a:pPr algn="ctr"/>
            <a:r>
              <a:rPr lang="en-US" sz="1100" dirty="0">
                <a:solidFill>
                  <a:srgbClr val="000000"/>
                </a:solidFill>
              </a:rPr>
              <a:t>(</a:t>
            </a:r>
            <a:r>
              <a:rPr lang="en-US" sz="1100" dirty="0" smtClean="0">
                <a:solidFill>
                  <a:srgbClr val="000000"/>
                </a:solidFill>
              </a:rPr>
              <a:t>VM)</a:t>
            </a:r>
            <a:endParaRPr lang="en-US" sz="1100" dirty="0">
              <a:solidFill>
                <a:srgbClr val="000000"/>
              </a:solidFill>
            </a:endParaRPr>
          </a:p>
        </p:txBody>
      </p:sp>
      <p:sp>
        <p:nvSpPr>
          <p:cNvPr id="5" name="Rounded Rectangle 4"/>
          <p:cNvSpPr/>
          <p:nvPr/>
        </p:nvSpPr>
        <p:spPr>
          <a:xfrm>
            <a:off x="7239000" y="4140200"/>
            <a:ext cx="4318000" cy="1498600"/>
          </a:xfrm>
          <a:prstGeom prst="roundRect">
            <a:avLst/>
          </a:prstGeom>
          <a:noFill/>
          <a:ln w="317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b"/>
          <a:lstStyle/>
          <a:p>
            <a:pPr algn="ctr"/>
            <a:r>
              <a:rPr lang="en-US" sz="1100" dirty="0" smtClean="0">
                <a:solidFill>
                  <a:srgbClr val="000000"/>
                </a:solidFill>
              </a:rPr>
              <a:t>TOR / (</a:t>
            </a:r>
            <a:r>
              <a:rPr lang="en-US" sz="1100" dirty="0">
                <a:solidFill>
                  <a:srgbClr val="000000"/>
                </a:solidFill>
              </a:rPr>
              <a:t>v)</a:t>
            </a:r>
            <a:r>
              <a:rPr lang="en-US" sz="1100" dirty="0" smtClean="0">
                <a:solidFill>
                  <a:srgbClr val="000000"/>
                </a:solidFill>
              </a:rPr>
              <a:t>switch</a:t>
            </a:r>
            <a:endParaRPr lang="en-US" sz="1100" dirty="0">
              <a:solidFill>
                <a:srgbClr val="000000"/>
              </a:solidFill>
            </a:endParaRPr>
          </a:p>
        </p:txBody>
      </p:sp>
      <p:sp>
        <p:nvSpPr>
          <p:cNvPr id="6" name="Rounded Rectangle 5"/>
          <p:cNvSpPr/>
          <p:nvPr/>
        </p:nvSpPr>
        <p:spPr>
          <a:xfrm>
            <a:off x="7437391" y="2885145"/>
            <a:ext cx="923239" cy="664731"/>
          </a:xfrm>
          <a:prstGeom prst="roundRect">
            <a:avLst/>
          </a:prstGeom>
          <a:noFill/>
          <a:ln w="317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t"/>
          <a:lstStyle/>
          <a:p>
            <a:pPr algn="ctr"/>
            <a:r>
              <a:rPr lang="en-US" sz="1100" dirty="0" smtClean="0">
                <a:solidFill>
                  <a:srgbClr val="000000"/>
                </a:solidFill>
              </a:rPr>
              <a:t>SF</a:t>
            </a:r>
          </a:p>
          <a:p>
            <a:pPr algn="ctr"/>
            <a:r>
              <a:rPr lang="en-US" sz="1100" dirty="0" smtClean="0">
                <a:solidFill>
                  <a:srgbClr val="000000"/>
                </a:solidFill>
              </a:rPr>
              <a:t>(Physical)</a:t>
            </a:r>
            <a:endParaRPr lang="en-US" sz="1100" dirty="0">
              <a:solidFill>
                <a:srgbClr val="000000"/>
              </a:solidFill>
            </a:endParaRPr>
          </a:p>
        </p:txBody>
      </p:sp>
      <p:sp>
        <p:nvSpPr>
          <p:cNvPr id="7" name="Rounded Rectangle 6"/>
          <p:cNvSpPr>
            <a:spLocks noChangeAspect="1"/>
          </p:cNvSpPr>
          <p:nvPr/>
        </p:nvSpPr>
        <p:spPr>
          <a:xfrm>
            <a:off x="7771664" y="4439168"/>
            <a:ext cx="1207236" cy="577331"/>
          </a:xfrm>
          <a:prstGeom prst="roundRect">
            <a:avLst/>
          </a:prstGeom>
          <a:solidFill>
            <a:schemeClr val="tx2">
              <a:lumMod val="20000"/>
              <a:lumOff val="8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b="1" dirty="0" smtClean="0">
                <a:solidFill>
                  <a:schemeClr val="tx1"/>
                </a:solidFill>
              </a:rPr>
              <a:t>Service Function Forwarder (SFF)</a:t>
            </a:r>
            <a:endParaRPr lang="en-US" sz="1000" b="1" baseline="-25000" dirty="0">
              <a:solidFill>
                <a:schemeClr val="tx1"/>
              </a:solidFill>
            </a:endParaRPr>
          </a:p>
        </p:txBody>
      </p:sp>
      <p:sp>
        <p:nvSpPr>
          <p:cNvPr id="8" name="Rounded Rectangle 7"/>
          <p:cNvSpPr>
            <a:spLocks noChangeAspect="1"/>
          </p:cNvSpPr>
          <p:nvPr/>
        </p:nvSpPr>
        <p:spPr>
          <a:xfrm>
            <a:off x="9892564" y="4439168"/>
            <a:ext cx="1038393" cy="577331"/>
          </a:xfrm>
          <a:prstGeom prst="roundRect">
            <a:avLst/>
          </a:prstGeom>
          <a:solidFill>
            <a:srgbClr val="B9B0E8"/>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b="1" dirty="0" smtClean="0">
                <a:solidFill>
                  <a:schemeClr val="tx1"/>
                </a:solidFill>
              </a:rPr>
              <a:t>Service Proxy</a:t>
            </a:r>
            <a:endParaRPr lang="en-US" sz="900" b="1" baseline="-25000" dirty="0">
              <a:solidFill>
                <a:schemeClr val="tx1"/>
              </a:solidFill>
            </a:endParaRPr>
          </a:p>
        </p:txBody>
      </p:sp>
      <p:sp>
        <p:nvSpPr>
          <p:cNvPr id="9" name="Rounded Rectangle 8"/>
          <p:cNvSpPr/>
          <p:nvPr/>
        </p:nvSpPr>
        <p:spPr>
          <a:xfrm>
            <a:off x="10747987" y="2879897"/>
            <a:ext cx="640213" cy="669980"/>
          </a:xfrm>
          <a:prstGeom prst="roundRect">
            <a:avLst/>
          </a:prstGeom>
          <a:solidFill>
            <a:schemeClr val="bg1">
              <a:alpha val="62000"/>
            </a:schemeClr>
          </a:solidFill>
          <a:ln w="317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t"/>
          <a:lstStyle/>
          <a:p>
            <a:pPr algn="ctr"/>
            <a:r>
              <a:rPr lang="en-US" sz="1100" dirty="0" smtClean="0">
                <a:solidFill>
                  <a:srgbClr val="000000"/>
                </a:solidFill>
              </a:rPr>
              <a:t>SF</a:t>
            </a:r>
          </a:p>
          <a:p>
            <a:pPr algn="ctr"/>
            <a:r>
              <a:rPr lang="en-US" sz="1100" dirty="0">
                <a:solidFill>
                  <a:srgbClr val="000000"/>
                </a:solidFill>
              </a:rPr>
              <a:t>(</a:t>
            </a:r>
            <a:r>
              <a:rPr lang="en-US" sz="1100" dirty="0" smtClean="0">
                <a:solidFill>
                  <a:srgbClr val="000000"/>
                </a:solidFill>
              </a:rPr>
              <a:t>VM)</a:t>
            </a:r>
            <a:endParaRPr lang="en-US" sz="1100" dirty="0">
              <a:solidFill>
                <a:srgbClr val="000000"/>
              </a:solidFill>
            </a:endParaRPr>
          </a:p>
        </p:txBody>
      </p:sp>
      <p:sp>
        <p:nvSpPr>
          <p:cNvPr id="10" name="Rounded Rectangle 9"/>
          <p:cNvSpPr/>
          <p:nvPr/>
        </p:nvSpPr>
        <p:spPr>
          <a:xfrm>
            <a:off x="9672591" y="2885145"/>
            <a:ext cx="923239" cy="664731"/>
          </a:xfrm>
          <a:prstGeom prst="roundRect">
            <a:avLst/>
          </a:prstGeom>
          <a:noFill/>
          <a:ln w="317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t"/>
          <a:lstStyle/>
          <a:p>
            <a:pPr algn="ctr"/>
            <a:r>
              <a:rPr lang="en-US" sz="1100" dirty="0" smtClean="0">
                <a:solidFill>
                  <a:srgbClr val="000000"/>
                </a:solidFill>
              </a:rPr>
              <a:t>SF</a:t>
            </a:r>
          </a:p>
          <a:p>
            <a:pPr algn="ctr"/>
            <a:r>
              <a:rPr lang="en-US" sz="1100" dirty="0" smtClean="0">
                <a:solidFill>
                  <a:srgbClr val="000000"/>
                </a:solidFill>
              </a:rPr>
              <a:t>(Physical)</a:t>
            </a:r>
            <a:endParaRPr lang="en-US" sz="1100" dirty="0">
              <a:solidFill>
                <a:srgbClr val="000000"/>
              </a:solidFill>
            </a:endParaRPr>
          </a:p>
        </p:txBody>
      </p:sp>
      <p:sp>
        <p:nvSpPr>
          <p:cNvPr id="11" name="Rounded Rectangle 10"/>
          <p:cNvSpPr/>
          <p:nvPr/>
        </p:nvSpPr>
        <p:spPr>
          <a:xfrm>
            <a:off x="7239000" y="2489200"/>
            <a:ext cx="2108200" cy="1231900"/>
          </a:xfrm>
          <a:prstGeom prst="roundRect">
            <a:avLst/>
          </a:prstGeom>
          <a:noFill/>
          <a:ln w="317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t"/>
          <a:lstStyle/>
          <a:p>
            <a:pPr algn="ctr"/>
            <a:r>
              <a:rPr lang="en-US" sz="1100" dirty="0" smtClean="0">
                <a:solidFill>
                  <a:srgbClr val="660066"/>
                </a:solidFill>
              </a:rPr>
              <a:t>Participant Services</a:t>
            </a:r>
            <a:endParaRPr lang="en-US" sz="1100" dirty="0">
              <a:solidFill>
                <a:srgbClr val="660066"/>
              </a:solidFill>
            </a:endParaRPr>
          </a:p>
        </p:txBody>
      </p:sp>
      <p:sp>
        <p:nvSpPr>
          <p:cNvPr id="12" name="Rounded Rectangle 11"/>
          <p:cNvSpPr/>
          <p:nvPr/>
        </p:nvSpPr>
        <p:spPr>
          <a:xfrm>
            <a:off x="9448800" y="2489200"/>
            <a:ext cx="2108200" cy="1231900"/>
          </a:xfrm>
          <a:prstGeom prst="roundRect">
            <a:avLst/>
          </a:prstGeom>
          <a:noFill/>
          <a:ln w="317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t"/>
          <a:lstStyle/>
          <a:p>
            <a:pPr algn="ctr"/>
            <a:r>
              <a:rPr lang="en-US" sz="1100" dirty="0" smtClean="0">
                <a:solidFill>
                  <a:srgbClr val="660066"/>
                </a:solidFill>
              </a:rPr>
              <a:t>Non-Participant Services</a:t>
            </a:r>
            <a:endParaRPr lang="en-US" sz="1100" dirty="0">
              <a:solidFill>
                <a:srgbClr val="660066"/>
              </a:solidFill>
            </a:endParaRPr>
          </a:p>
        </p:txBody>
      </p:sp>
      <p:cxnSp>
        <p:nvCxnSpPr>
          <p:cNvPr id="14" name="Straight Arrow Connector 13"/>
          <p:cNvCxnSpPr>
            <a:stCxn id="7" idx="0"/>
            <a:endCxn id="6" idx="2"/>
          </p:cNvCxnSpPr>
          <p:nvPr/>
        </p:nvCxnSpPr>
        <p:spPr>
          <a:xfrm flipH="1" flipV="1">
            <a:off x="7899011" y="3549876"/>
            <a:ext cx="476271" cy="889292"/>
          </a:xfrm>
          <a:prstGeom prst="straightConnector1">
            <a:avLst/>
          </a:prstGeom>
          <a:ln w="12700" cmpd="sng">
            <a:solidFill>
              <a:schemeClr val="tx1"/>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7" idx="0"/>
            <a:endCxn id="4" idx="2"/>
          </p:cNvCxnSpPr>
          <p:nvPr/>
        </p:nvCxnSpPr>
        <p:spPr>
          <a:xfrm flipV="1">
            <a:off x="8375282" y="3549877"/>
            <a:ext cx="457612" cy="889291"/>
          </a:xfrm>
          <a:prstGeom prst="straightConnector1">
            <a:avLst/>
          </a:prstGeom>
          <a:ln w="12700" cmpd="sng">
            <a:solidFill>
              <a:schemeClr val="tx1"/>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0"/>
            <a:endCxn id="10" idx="2"/>
          </p:cNvCxnSpPr>
          <p:nvPr/>
        </p:nvCxnSpPr>
        <p:spPr>
          <a:xfrm flipH="1" flipV="1">
            <a:off x="10134211" y="3549876"/>
            <a:ext cx="277550" cy="889292"/>
          </a:xfrm>
          <a:prstGeom prst="straightConnector1">
            <a:avLst/>
          </a:prstGeom>
          <a:ln w="12700" cmpd="sng">
            <a:solidFill>
              <a:schemeClr val="tx1"/>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8" idx="0"/>
            <a:endCxn id="9" idx="2"/>
          </p:cNvCxnSpPr>
          <p:nvPr/>
        </p:nvCxnSpPr>
        <p:spPr>
          <a:xfrm flipV="1">
            <a:off x="10411761" y="3549877"/>
            <a:ext cx="656333" cy="889291"/>
          </a:xfrm>
          <a:prstGeom prst="straightConnector1">
            <a:avLst/>
          </a:prstGeom>
          <a:ln w="12700" cmpd="sng">
            <a:solidFill>
              <a:schemeClr val="tx1"/>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7" idx="3"/>
            <a:endCxn id="8" idx="1"/>
          </p:cNvCxnSpPr>
          <p:nvPr/>
        </p:nvCxnSpPr>
        <p:spPr>
          <a:xfrm>
            <a:off x="8978900" y="4727834"/>
            <a:ext cx="913664" cy="0"/>
          </a:xfrm>
          <a:prstGeom prst="straightConnector1">
            <a:avLst/>
          </a:prstGeom>
          <a:ln w="12700" cmpd="sng">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659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Poll Question</a:t>
            </a:r>
            <a:endParaRPr lang="en-US" dirty="0"/>
          </a:p>
        </p:txBody>
      </p:sp>
    </p:spTree>
    <p:extLst>
      <p:ext uri="{BB962C8B-B14F-4D97-AF65-F5344CB8AC3E}">
        <p14:creationId xmlns:p14="http://schemas.microsoft.com/office/powerpoint/2010/main" val="387503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72749"/>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800" dirty="0" smtClean="0"/>
              <a:t>Network Service Headers (NSH) </a:t>
            </a:r>
            <a:endParaRPr lang="en-US" sz="4800" dirty="0"/>
          </a:p>
        </p:txBody>
      </p:sp>
    </p:spTree>
    <p:extLst>
      <p:ext uri="{BB962C8B-B14F-4D97-AF65-F5344CB8AC3E}">
        <p14:creationId xmlns:p14="http://schemas.microsoft.com/office/powerpoint/2010/main" val="279938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2400" dirty="0">
                <a:solidFill>
                  <a:srgbClr val="000000"/>
                </a:solidFill>
              </a:rPr>
              <a:t>A Network Service Header (NSH) contains metadata and service path information that is added to a packet or frame and used to create a service plane. The packets and the NSH are then encapsulated in an outer header for transport.</a:t>
            </a:r>
          </a:p>
          <a:p>
            <a:r>
              <a:rPr lang="en-US" sz="2400" dirty="0">
                <a:solidFill>
                  <a:srgbClr val="000000"/>
                </a:solidFill>
              </a:rPr>
              <a:t>More specifically NSH is composed of a 4-byte base header, a 4-byte service path header, four mandatory 4 byte context headers, and optional variable length context headers</a:t>
            </a:r>
            <a:r>
              <a:rPr lang="en-US" dirty="0">
                <a:solidFill>
                  <a:srgbClr val="000000"/>
                </a:solidFill>
              </a:rPr>
              <a:t>.</a:t>
            </a:r>
          </a:p>
          <a:p>
            <a:pPr lvl="1"/>
            <a:r>
              <a:rPr lang="en-US" sz="2000" dirty="0">
                <a:solidFill>
                  <a:schemeClr val="accent5"/>
                </a:solidFill>
              </a:rPr>
              <a:t>Base header</a:t>
            </a:r>
            <a:r>
              <a:rPr lang="en-US" sz="2000" dirty="0"/>
              <a:t>: </a:t>
            </a:r>
            <a:r>
              <a:rPr lang="en-US" sz="2000" dirty="0">
                <a:solidFill>
                  <a:srgbClr val="000000"/>
                </a:solidFill>
              </a:rPr>
              <a:t>provides information about the service header and the payload</a:t>
            </a:r>
          </a:p>
          <a:p>
            <a:pPr lvl="1"/>
            <a:r>
              <a:rPr lang="en-US" sz="2000" dirty="0">
                <a:solidFill>
                  <a:schemeClr val="accent5"/>
                </a:solidFill>
              </a:rPr>
              <a:t>Service path header</a:t>
            </a:r>
            <a:r>
              <a:rPr lang="en-US" sz="2000" dirty="0"/>
              <a:t>: </a:t>
            </a:r>
            <a:r>
              <a:rPr lang="en-US" sz="2000" dirty="0">
                <a:solidFill>
                  <a:srgbClr val="000000"/>
                </a:solidFill>
              </a:rPr>
              <a:t>provides path identification and location within a path</a:t>
            </a:r>
          </a:p>
          <a:p>
            <a:pPr lvl="1"/>
            <a:r>
              <a:rPr lang="en-US" sz="2000" dirty="0">
                <a:solidFill>
                  <a:srgbClr val="33828D"/>
                </a:solidFill>
              </a:rPr>
              <a:t>Mandatory context headers</a:t>
            </a:r>
            <a:r>
              <a:rPr lang="en-US" sz="2000" dirty="0"/>
              <a:t>: </a:t>
            </a:r>
            <a:r>
              <a:rPr lang="en-US" sz="2000" dirty="0">
                <a:solidFill>
                  <a:srgbClr val="000000"/>
                </a:solidFill>
              </a:rPr>
              <a:t>carry opaque metadata</a:t>
            </a:r>
          </a:p>
          <a:p>
            <a:pPr lvl="1"/>
            <a:r>
              <a:rPr lang="en-US" sz="2000" dirty="0">
                <a:solidFill>
                  <a:srgbClr val="33828D"/>
                </a:solidFill>
              </a:rPr>
              <a:t>Optional variable length context headers</a:t>
            </a:r>
            <a:r>
              <a:rPr lang="en-US" sz="2000" dirty="0"/>
              <a:t>: </a:t>
            </a:r>
            <a:r>
              <a:rPr lang="en-US" sz="2000" dirty="0">
                <a:solidFill>
                  <a:srgbClr val="000000"/>
                </a:solidFill>
              </a:rPr>
              <a:t>carry variable length TLV encoded </a:t>
            </a:r>
            <a:r>
              <a:rPr lang="en-US" sz="2000" dirty="0" smtClean="0">
                <a:solidFill>
                  <a:srgbClr val="000000"/>
                </a:solidFill>
              </a:rPr>
              <a:t>information</a:t>
            </a:r>
            <a:endParaRPr lang="en-US" sz="2000" dirty="0">
              <a:solidFill>
                <a:srgbClr val="000000"/>
              </a:solidFill>
            </a:endParaRPr>
          </a:p>
        </p:txBody>
      </p:sp>
      <p:sp>
        <p:nvSpPr>
          <p:cNvPr id="3" name="Title 2"/>
          <p:cNvSpPr>
            <a:spLocks noGrp="1"/>
          </p:cNvSpPr>
          <p:nvPr>
            <p:ph type="ctrTitle"/>
          </p:nvPr>
        </p:nvSpPr>
        <p:spPr/>
        <p:txBody>
          <a:bodyPr/>
          <a:lstStyle/>
          <a:p>
            <a:r>
              <a:rPr lang="en-US" dirty="0" smtClean="0">
                <a:solidFill>
                  <a:srgbClr val="000000"/>
                </a:solidFill>
              </a:rPr>
              <a:t>Network Service Header (NSH)</a:t>
            </a:r>
            <a:br>
              <a:rPr lang="en-US" dirty="0" smtClean="0">
                <a:solidFill>
                  <a:srgbClr val="000000"/>
                </a:solidFill>
              </a:rPr>
            </a:br>
            <a:r>
              <a:rPr lang="en-US" sz="2800" dirty="0" smtClean="0">
                <a:solidFill>
                  <a:srgbClr val="000000"/>
                </a:solidFill>
              </a:rPr>
              <a:t>Data Plane Encapsulation</a:t>
            </a:r>
            <a:endParaRPr lang="en-US" dirty="0">
              <a:solidFill>
                <a:srgbClr val="000000"/>
              </a:solidFill>
            </a:endParaRPr>
          </a:p>
        </p:txBody>
      </p:sp>
    </p:spTree>
    <p:extLst>
      <p:ext uri="{BB962C8B-B14F-4D97-AF65-F5344CB8AC3E}">
        <p14:creationId xmlns:p14="http://schemas.microsoft.com/office/powerpoint/2010/main" val="34074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000000"/>
                </a:solidFill>
              </a:rPr>
              <a:t>Network Service Header (NSH)</a:t>
            </a:r>
            <a:br>
              <a:rPr lang="en-US" dirty="0" smtClean="0">
                <a:solidFill>
                  <a:srgbClr val="000000"/>
                </a:solidFill>
              </a:rPr>
            </a:br>
            <a:r>
              <a:rPr lang="en-US" sz="2800" dirty="0" smtClean="0">
                <a:solidFill>
                  <a:srgbClr val="000000"/>
                </a:solidFill>
              </a:rPr>
              <a:t>Header Format</a:t>
            </a:r>
            <a:endParaRPr lang="en-US" dirty="0">
              <a:solidFill>
                <a:srgbClr val="000000"/>
              </a:solidFill>
            </a:endParaRPr>
          </a:p>
        </p:txBody>
      </p:sp>
      <p:graphicFrame>
        <p:nvGraphicFramePr>
          <p:cNvPr id="5" name="Table 4"/>
          <p:cNvGraphicFramePr>
            <a:graphicFrameLocks noGrp="1"/>
          </p:cNvGraphicFramePr>
          <p:nvPr>
            <p:extLst/>
          </p:nvPr>
        </p:nvGraphicFramePr>
        <p:xfrm>
          <a:off x="776127" y="1889712"/>
          <a:ext cx="8469472" cy="2822482"/>
        </p:xfrm>
        <a:graphic>
          <a:graphicData uri="http://schemas.openxmlformats.org/drawingml/2006/table">
            <a:tbl>
              <a:tblPr firstRow="1" bandRow="1">
                <a:tableStyleId>{5C22544A-7EE6-4342-B048-85BDC9FD1C3A}</a:tableStyleId>
              </a:tblPr>
              <a:tblGrid>
                <a:gridCol w="264671">
                  <a:extLst>
                    <a:ext uri="{9D8B030D-6E8A-4147-A177-3AD203B41FA5}">
                      <a16:colId xmlns:a16="http://schemas.microsoft.com/office/drawing/2014/main" val="20000"/>
                    </a:ext>
                  </a:extLst>
                </a:gridCol>
                <a:gridCol w="264671">
                  <a:extLst>
                    <a:ext uri="{9D8B030D-6E8A-4147-A177-3AD203B41FA5}">
                      <a16:colId xmlns:a16="http://schemas.microsoft.com/office/drawing/2014/main" val="20001"/>
                    </a:ext>
                  </a:extLst>
                </a:gridCol>
                <a:gridCol w="264671">
                  <a:extLst>
                    <a:ext uri="{9D8B030D-6E8A-4147-A177-3AD203B41FA5}">
                      <a16:colId xmlns:a16="http://schemas.microsoft.com/office/drawing/2014/main" val="20002"/>
                    </a:ext>
                  </a:extLst>
                </a:gridCol>
                <a:gridCol w="264671">
                  <a:extLst>
                    <a:ext uri="{9D8B030D-6E8A-4147-A177-3AD203B41FA5}">
                      <a16:colId xmlns:a16="http://schemas.microsoft.com/office/drawing/2014/main" val="20003"/>
                    </a:ext>
                  </a:extLst>
                </a:gridCol>
                <a:gridCol w="264671">
                  <a:extLst>
                    <a:ext uri="{9D8B030D-6E8A-4147-A177-3AD203B41FA5}">
                      <a16:colId xmlns:a16="http://schemas.microsoft.com/office/drawing/2014/main" val="20004"/>
                    </a:ext>
                  </a:extLst>
                </a:gridCol>
                <a:gridCol w="264671">
                  <a:extLst>
                    <a:ext uri="{9D8B030D-6E8A-4147-A177-3AD203B41FA5}">
                      <a16:colId xmlns:a16="http://schemas.microsoft.com/office/drawing/2014/main" val="20005"/>
                    </a:ext>
                  </a:extLst>
                </a:gridCol>
                <a:gridCol w="264671">
                  <a:extLst>
                    <a:ext uri="{9D8B030D-6E8A-4147-A177-3AD203B41FA5}">
                      <a16:colId xmlns:a16="http://schemas.microsoft.com/office/drawing/2014/main" val="20006"/>
                    </a:ext>
                  </a:extLst>
                </a:gridCol>
                <a:gridCol w="264671">
                  <a:extLst>
                    <a:ext uri="{9D8B030D-6E8A-4147-A177-3AD203B41FA5}">
                      <a16:colId xmlns:a16="http://schemas.microsoft.com/office/drawing/2014/main" val="20007"/>
                    </a:ext>
                  </a:extLst>
                </a:gridCol>
                <a:gridCol w="264671">
                  <a:extLst>
                    <a:ext uri="{9D8B030D-6E8A-4147-A177-3AD203B41FA5}">
                      <a16:colId xmlns:a16="http://schemas.microsoft.com/office/drawing/2014/main" val="20008"/>
                    </a:ext>
                  </a:extLst>
                </a:gridCol>
                <a:gridCol w="264671">
                  <a:extLst>
                    <a:ext uri="{9D8B030D-6E8A-4147-A177-3AD203B41FA5}">
                      <a16:colId xmlns:a16="http://schemas.microsoft.com/office/drawing/2014/main" val="20009"/>
                    </a:ext>
                  </a:extLst>
                </a:gridCol>
                <a:gridCol w="264671">
                  <a:extLst>
                    <a:ext uri="{9D8B030D-6E8A-4147-A177-3AD203B41FA5}">
                      <a16:colId xmlns:a16="http://schemas.microsoft.com/office/drawing/2014/main" val="20010"/>
                    </a:ext>
                  </a:extLst>
                </a:gridCol>
                <a:gridCol w="264671">
                  <a:extLst>
                    <a:ext uri="{9D8B030D-6E8A-4147-A177-3AD203B41FA5}">
                      <a16:colId xmlns:a16="http://schemas.microsoft.com/office/drawing/2014/main" val="20011"/>
                    </a:ext>
                  </a:extLst>
                </a:gridCol>
                <a:gridCol w="264671">
                  <a:extLst>
                    <a:ext uri="{9D8B030D-6E8A-4147-A177-3AD203B41FA5}">
                      <a16:colId xmlns:a16="http://schemas.microsoft.com/office/drawing/2014/main" val="20012"/>
                    </a:ext>
                  </a:extLst>
                </a:gridCol>
                <a:gridCol w="264671">
                  <a:extLst>
                    <a:ext uri="{9D8B030D-6E8A-4147-A177-3AD203B41FA5}">
                      <a16:colId xmlns:a16="http://schemas.microsoft.com/office/drawing/2014/main" val="20013"/>
                    </a:ext>
                  </a:extLst>
                </a:gridCol>
                <a:gridCol w="264671">
                  <a:extLst>
                    <a:ext uri="{9D8B030D-6E8A-4147-A177-3AD203B41FA5}">
                      <a16:colId xmlns:a16="http://schemas.microsoft.com/office/drawing/2014/main" val="20014"/>
                    </a:ext>
                  </a:extLst>
                </a:gridCol>
                <a:gridCol w="264671">
                  <a:extLst>
                    <a:ext uri="{9D8B030D-6E8A-4147-A177-3AD203B41FA5}">
                      <a16:colId xmlns:a16="http://schemas.microsoft.com/office/drawing/2014/main" val="20015"/>
                    </a:ext>
                  </a:extLst>
                </a:gridCol>
                <a:gridCol w="264671">
                  <a:extLst>
                    <a:ext uri="{9D8B030D-6E8A-4147-A177-3AD203B41FA5}">
                      <a16:colId xmlns:a16="http://schemas.microsoft.com/office/drawing/2014/main" val="20016"/>
                    </a:ext>
                  </a:extLst>
                </a:gridCol>
                <a:gridCol w="264671">
                  <a:extLst>
                    <a:ext uri="{9D8B030D-6E8A-4147-A177-3AD203B41FA5}">
                      <a16:colId xmlns:a16="http://schemas.microsoft.com/office/drawing/2014/main" val="20017"/>
                    </a:ext>
                  </a:extLst>
                </a:gridCol>
                <a:gridCol w="264671">
                  <a:extLst>
                    <a:ext uri="{9D8B030D-6E8A-4147-A177-3AD203B41FA5}">
                      <a16:colId xmlns:a16="http://schemas.microsoft.com/office/drawing/2014/main" val="20018"/>
                    </a:ext>
                  </a:extLst>
                </a:gridCol>
                <a:gridCol w="264671">
                  <a:extLst>
                    <a:ext uri="{9D8B030D-6E8A-4147-A177-3AD203B41FA5}">
                      <a16:colId xmlns:a16="http://schemas.microsoft.com/office/drawing/2014/main" val="20019"/>
                    </a:ext>
                  </a:extLst>
                </a:gridCol>
                <a:gridCol w="264671">
                  <a:extLst>
                    <a:ext uri="{9D8B030D-6E8A-4147-A177-3AD203B41FA5}">
                      <a16:colId xmlns:a16="http://schemas.microsoft.com/office/drawing/2014/main" val="20020"/>
                    </a:ext>
                  </a:extLst>
                </a:gridCol>
                <a:gridCol w="264671">
                  <a:extLst>
                    <a:ext uri="{9D8B030D-6E8A-4147-A177-3AD203B41FA5}">
                      <a16:colId xmlns:a16="http://schemas.microsoft.com/office/drawing/2014/main" val="20021"/>
                    </a:ext>
                  </a:extLst>
                </a:gridCol>
                <a:gridCol w="264671">
                  <a:extLst>
                    <a:ext uri="{9D8B030D-6E8A-4147-A177-3AD203B41FA5}">
                      <a16:colId xmlns:a16="http://schemas.microsoft.com/office/drawing/2014/main" val="20022"/>
                    </a:ext>
                  </a:extLst>
                </a:gridCol>
                <a:gridCol w="264671">
                  <a:extLst>
                    <a:ext uri="{9D8B030D-6E8A-4147-A177-3AD203B41FA5}">
                      <a16:colId xmlns:a16="http://schemas.microsoft.com/office/drawing/2014/main" val="20023"/>
                    </a:ext>
                  </a:extLst>
                </a:gridCol>
                <a:gridCol w="264671">
                  <a:extLst>
                    <a:ext uri="{9D8B030D-6E8A-4147-A177-3AD203B41FA5}">
                      <a16:colId xmlns:a16="http://schemas.microsoft.com/office/drawing/2014/main" val="20024"/>
                    </a:ext>
                  </a:extLst>
                </a:gridCol>
                <a:gridCol w="264671">
                  <a:extLst>
                    <a:ext uri="{9D8B030D-6E8A-4147-A177-3AD203B41FA5}">
                      <a16:colId xmlns:a16="http://schemas.microsoft.com/office/drawing/2014/main" val="20025"/>
                    </a:ext>
                  </a:extLst>
                </a:gridCol>
                <a:gridCol w="264671">
                  <a:extLst>
                    <a:ext uri="{9D8B030D-6E8A-4147-A177-3AD203B41FA5}">
                      <a16:colId xmlns:a16="http://schemas.microsoft.com/office/drawing/2014/main" val="20026"/>
                    </a:ext>
                  </a:extLst>
                </a:gridCol>
                <a:gridCol w="264671">
                  <a:extLst>
                    <a:ext uri="{9D8B030D-6E8A-4147-A177-3AD203B41FA5}">
                      <a16:colId xmlns:a16="http://schemas.microsoft.com/office/drawing/2014/main" val="20027"/>
                    </a:ext>
                  </a:extLst>
                </a:gridCol>
                <a:gridCol w="264671">
                  <a:extLst>
                    <a:ext uri="{9D8B030D-6E8A-4147-A177-3AD203B41FA5}">
                      <a16:colId xmlns:a16="http://schemas.microsoft.com/office/drawing/2014/main" val="20028"/>
                    </a:ext>
                  </a:extLst>
                </a:gridCol>
                <a:gridCol w="264671">
                  <a:extLst>
                    <a:ext uri="{9D8B030D-6E8A-4147-A177-3AD203B41FA5}">
                      <a16:colId xmlns:a16="http://schemas.microsoft.com/office/drawing/2014/main" val="20029"/>
                    </a:ext>
                  </a:extLst>
                </a:gridCol>
                <a:gridCol w="264671">
                  <a:extLst>
                    <a:ext uri="{9D8B030D-6E8A-4147-A177-3AD203B41FA5}">
                      <a16:colId xmlns:a16="http://schemas.microsoft.com/office/drawing/2014/main" val="20030"/>
                    </a:ext>
                  </a:extLst>
                </a:gridCol>
                <a:gridCol w="264671">
                  <a:extLst>
                    <a:ext uri="{9D8B030D-6E8A-4147-A177-3AD203B41FA5}">
                      <a16:colId xmlns:a16="http://schemas.microsoft.com/office/drawing/2014/main" val="20031"/>
                    </a:ext>
                  </a:extLst>
                </a:gridCol>
              </a:tblGrid>
              <a:tr h="370346">
                <a:tc>
                  <a:txBody>
                    <a:bodyPr/>
                    <a:lstStyle/>
                    <a:p>
                      <a:pPr algn="ctr"/>
                      <a:r>
                        <a:rPr lang="en-US" sz="1000" dirty="0" smtClean="0">
                          <a:solidFill>
                            <a:schemeClr val="bg1">
                              <a:lumMod val="65000"/>
                            </a:schemeClr>
                          </a:solidFill>
                        </a:rPr>
                        <a:t>0</a:t>
                      </a:r>
                    </a:p>
                    <a:p>
                      <a:pPr algn="ctr"/>
                      <a:r>
                        <a:rPr lang="en-US" sz="1000" dirty="0" smtClean="0">
                          <a:solidFill>
                            <a:schemeClr val="bg1">
                              <a:lumMod val="65000"/>
                            </a:schemeClr>
                          </a:solidFill>
                        </a:rPr>
                        <a:t>0</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r>
                        <a:rPr lang="en-US" sz="1000" dirty="0" smtClean="0">
                          <a:solidFill>
                            <a:schemeClr val="bg1">
                              <a:lumMod val="65000"/>
                            </a:schemeClr>
                          </a:solidFill>
                        </a:rPr>
                        <a:t>1</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2</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3</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4</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5</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6</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7</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8</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9</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1</a:t>
                      </a:r>
                    </a:p>
                    <a:p>
                      <a:pPr algn="ctr"/>
                      <a:r>
                        <a:rPr lang="en-US" sz="1000" dirty="0" smtClean="0">
                          <a:solidFill>
                            <a:schemeClr val="bg1">
                              <a:lumMod val="65000"/>
                            </a:schemeClr>
                          </a:solidFill>
                        </a:rPr>
                        <a:t>0</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US" sz="1000" dirty="0" smtClean="0">
                          <a:solidFill>
                            <a:schemeClr val="bg1">
                              <a:lumMod val="65000"/>
                            </a:schemeClr>
                          </a:solidFill>
                        </a:rPr>
                        <a:t>1</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2</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3</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4</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5</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6</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7</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8</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9</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2</a:t>
                      </a:r>
                    </a:p>
                    <a:p>
                      <a:pPr algn="ctr"/>
                      <a:r>
                        <a:rPr lang="en-US" sz="1000" dirty="0" smtClean="0">
                          <a:solidFill>
                            <a:schemeClr val="bg1">
                              <a:lumMod val="65000"/>
                            </a:schemeClr>
                          </a:solidFill>
                        </a:rPr>
                        <a:t>0</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US" sz="1000" dirty="0" smtClean="0">
                          <a:solidFill>
                            <a:schemeClr val="bg1">
                              <a:lumMod val="65000"/>
                            </a:schemeClr>
                          </a:solidFill>
                        </a:rPr>
                        <a:t>1</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2</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3</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4</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5</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6</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7</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8</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9</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3</a:t>
                      </a:r>
                    </a:p>
                    <a:p>
                      <a:pPr algn="ctr"/>
                      <a:r>
                        <a:rPr lang="en-US" sz="1000" dirty="0" smtClean="0">
                          <a:solidFill>
                            <a:schemeClr val="bg1">
                              <a:lumMod val="65000"/>
                            </a:schemeClr>
                          </a:solidFill>
                        </a:rPr>
                        <a:t>0</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US" sz="1000" dirty="0" smtClean="0">
                          <a:solidFill>
                            <a:schemeClr val="bg1">
                              <a:lumMod val="65000"/>
                            </a:schemeClr>
                          </a:solidFill>
                        </a:rPr>
                        <a:t>1</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46606">
                <a:tc gridSpan="2">
                  <a:txBody>
                    <a:bodyPr/>
                    <a:lstStyle/>
                    <a:p>
                      <a:pPr algn="ctr"/>
                      <a:r>
                        <a:rPr lang="en-US" sz="1600" dirty="0" smtClean="0">
                          <a:solidFill>
                            <a:schemeClr val="tx1"/>
                          </a:solidFill>
                        </a:rPr>
                        <a:t>Ver</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000" dirty="0">
                        <a:solidFill>
                          <a:schemeClr val="bg1">
                            <a:lumMod val="65000"/>
                          </a:schemeClr>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a:txBody>
                    <a:bodyPr/>
                    <a:lstStyle/>
                    <a:p>
                      <a:pPr algn="ctr"/>
                      <a:r>
                        <a:rPr lang="en-US" sz="1600" dirty="0" smtClean="0">
                          <a:solidFill>
                            <a:srgbClr val="000000"/>
                          </a:solidFill>
                        </a:rPr>
                        <a:t>O</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C</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R</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R</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R</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R</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R</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R</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6">
                  <a:txBody>
                    <a:bodyPr/>
                    <a:lstStyle/>
                    <a:p>
                      <a:pPr algn="ctr"/>
                      <a:r>
                        <a:rPr lang="en-US" sz="1600" dirty="0" smtClean="0">
                          <a:solidFill>
                            <a:srgbClr val="000000"/>
                          </a:solidFill>
                        </a:rPr>
                        <a:t>Length (6)</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8">
                  <a:txBody>
                    <a:bodyPr/>
                    <a:lstStyle/>
                    <a:p>
                      <a:pPr algn="ctr"/>
                      <a:r>
                        <a:rPr lang="en-US" sz="1600" dirty="0" smtClean="0">
                          <a:solidFill>
                            <a:srgbClr val="000000"/>
                          </a:solidFill>
                        </a:rPr>
                        <a:t>MD Type (8)</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8">
                  <a:txBody>
                    <a:bodyPr/>
                    <a:lstStyle/>
                    <a:p>
                      <a:pPr algn="ctr"/>
                      <a:r>
                        <a:rPr lang="en-US" sz="1600" dirty="0" smtClean="0">
                          <a:solidFill>
                            <a:srgbClr val="000000"/>
                          </a:solidFill>
                        </a:rPr>
                        <a:t>Next Protocol (8)</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6606">
                <a:tc gridSpan="24">
                  <a:txBody>
                    <a:bodyPr/>
                    <a:lstStyle/>
                    <a:p>
                      <a:pPr algn="ctr"/>
                      <a:r>
                        <a:rPr lang="en-US" sz="1600" dirty="0" smtClean="0">
                          <a:solidFill>
                            <a:schemeClr val="tx1"/>
                          </a:solidFill>
                        </a:rPr>
                        <a:t>Service Path Identifier (24)</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a:r>
                        <a:rPr lang="en-US" sz="1600" dirty="0" smtClean="0">
                          <a:solidFill>
                            <a:srgbClr val="000000"/>
                          </a:solidFill>
                        </a:rPr>
                        <a:t>Service Index (8)</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386424">
                <a:tc gridSpan="32">
                  <a:txBody>
                    <a:bodyPr/>
                    <a:lstStyle/>
                    <a:p>
                      <a:pPr algn="ctr"/>
                      <a:r>
                        <a:rPr lang="en-US" sz="1600" dirty="0" smtClean="0">
                          <a:solidFill>
                            <a:schemeClr val="tx1"/>
                          </a:solidFill>
                        </a:rPr>
                        <a:t>Context Headers</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46606">
                <a:tc gridSpan="32">
                  <a:txBody>
                    <a:bodyPr/>
                    <a:lstStyle/>
                    <a:p>
                      <a:pPr algn="ctr"/>
                      <a:r>
                        <a:rPr lang="en-US" sz="1600" dirty="0" smtClean="0">
                          <a:solidFill>
                            <a:schemeClr val="tx1"/>
                          </a:solidFill>
                        </a:rPr>
                        <a:t>Original</a:t>
                      </a:r>
                      <a:r>
                        <a:rPr lang="en-US" sz="1600" baseline="0" dirty="0" smtClean="0">
                          <a:solidFill>
                            <a:schemeClr val="tx1"/>
                          </a:solidFill>
                        </a:rPr>
                        <a:t> Packet Payload</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AD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cxnSp>
        <p:nvCxnSpPr>
          <p:cNvPr id="3" name="Straight Arrow Connector 2"/>
          <p:cNvCxnSpPr/>
          <p:nvPr/>
        </p:nvCxnSpPr>
        <p:spPr>
          <a:xfrm>
            <a:off x="9474200" y="2438400"/>
            <a:ext cx="609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0261600" y="2247900"/>
            <a:ext cx="1382310" cy="338554"/>
          </a:xfrm>
          <a:prstGeom prst="rect">
            <a:avLst/>
          </a:prstGeom>
          <a:noFill/>
        </p:spPr>
        <p:txBody>
          <a:bodyPr wrap="none" rtlCol="0">
            <a:spAutoFit/>
          </a:bodyPr>
          <a:lstStyle/>
          <a:p>
            <a:r>
              <a:rPr lang="en-US" sz="1600" dirty="0" smtClean="0"/>
              <a:t>Base Header</a:t>
            </a:r>
            <a:endParaRPr lang="en-US" sz="1600" dirty="0"/>
          </a:p>
        </p:txBody>
      </p:sp>
      <p:cxnSp>
        <p:nvCxnSpPr>
          <p:cNvPr id="7" name="Straight Arrow Connector 6"/>
          <p:cNvCxnSpPr/>
          <p:nvPr/>
        </p:nvCxnSpPr>
        <p:spPr>
          <a:xfrm>
            <a:off x="9474200" y="2806700"/>
            <a:ext cx="609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110912" y="2616200"/>
            <a:ext cx="2077913" cy="338554"/>
          </a:xfrm>
          <a:prstGeom prst="rect">
            <a:avLst/>
          </a:prstGeom>
          <a:noFill/>
        </p:spPr>
        <p:txBody>
          <a:bodyPr wrap="none" rtlCol="0">
            <a:spAutoFit/>
          </a:bodyPr>
          <a:lstStyle/>
          <a:p>
            <a:r>
              <a:rPr lang="en-US" sz="1600" dirty="0" smtClean="0"/>
              <a:t>Service Path Header</a:t>
            </a:r>
            <a:endParaRPr lang="en-US" sz="1600" dirty="0"/>
          </a:p>
        </p:txBody>
      </p:sp>
      <p:cxnSp>
        <p:nvCxnSpPr>
          <p:cNvPr id="9" name="Straight Arrow Connector 8"/>
          <p:cNvCxnSpPr/>
          <p:nvPr/>
        </p:nvCxnSpPr>
        <p:spPr>
          <a:xfrm>
            <a:off x="9474200" y="3505200"/>
            <a:ext cx="609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0261600" y="3314700"/>
            <a:ext cx="1621758" cy="338554"/>
          </a:xfrm>
          <a:prstGeom prst="rect">
            <a:avLst/>
          </a:prstGeom>
          <a:noFill/>
        </p:spPr>
        <p:txBody>
          <a:bodyPr wrap="none" rtlCol="0">
            <a:spAutoFit/>
          </a:bodyPr>
          <a:lstStyle/>
          <a:p>
            <a:r>
              <a:rPr lang="en-US" sz="1600" dirty="0" smtClean="0"/>
              <a:t>Context Header</a:t>
            </a:r>
            <a:endParaRPr lang="en-US" sz="1600" dirty="0"/>
          </a:p>
        </p:txBody>
      </p:sp>
    </p:spTree>
    <p:extLst>
      <p:ext uri="{BB962C8B-B14F-4D97-AF65-F5344CB8AC3E}">
        <p14:creationId xmlns:p14="http://schemas.microsoft.com/office/powerpoint/2010/main" val="197707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190" y="4444999"/>
            <a:ext cx="11440688" cy="1487431"/>
          </a:xfrm>
        </p:spPr>
        <p:txBody>
          <a:bodyPr/>
          <a:lstStyle/>
          <a:p>
            <a:r>
              <a:rPr lang="en-US" sz="2400" dirty="0">
                <a:solidFill>
                  <a:srgbClr val="000000"/>
                </a:solidFill>
              </a:rPr>
              <a:t>An MD-Type 1 NSH carries 4 x 4-byte mandatory context headers that are able to carry opaque metadata between service functions and between the network and service functions</a:t>
            </a:r>
          </a:p>
          <a:p>
            <a:r>
              <a:rPr lang="en-US" sz="2400" dirty="0" smtClean="0">
                <a:solidFill>
                  <a:srgbClr val="000000"/>
                </a:solidFill>
              </a:rPr>
              <a:t>Context </a:t>
            </a:r>
            <a:r>
              <a:rPr lang="en-US" sz="2400" dirty="0">
                <a:solidFill>
                  <a:srgbClr val="000000"/>
                </a:solidFill>
              </a:rPr>
              <a:t>header allocation is left opaque so that different use cases and market segments can be supported</a:t>
            </a:r>
          </a:p>
          <a:p>
            <a:endParaRPr lang="en-US" dirty="0"/>
          </a:p>
        </p:txBody>
      </p:sp>
      <p:sp>
        <p:nvSpPr>
          <p:cNvPr id="4" name="Title 3"/>
          <p:cNvSpPr>
            <a:spLocks noGrp="1"/>
          </p:cNvSpPr>
          <p:nvPr>
            <p:ph type="ctrTitle"/>
          </p:nvPr>
        </p:nvSpPr>
        <p:spPr/>
        <p:txBody>
          <a:bodyPr/>
          <a:lstStyle/>
          <a:p>
            <a:r>
              <a:rPr lang="en-US" dirty="0" smtClean="0">
                <a:solidFill>
                  <a:srgbClr val="000000"/>
                </a:solidFill>
              </a:rPr>
              <a:t>Network Service Header (NSH)</a:t>
            </a:r>
            <a:br>
              <a:rPr lang="en-US" dirty="0" smtClean="0">
                <a:solidFill>
                  <a:srgbClr val="000000"/>
                </a:solidFill>
              </a:rPr>
            </a:br>
            <a:r>
              <a:rPr lang="en-US" sz="2800" dirty="0" smtClean="0">
                <a:solidFill>
                  <a:srgbClr val="000000"/>
                </a:solidFill>
              </a:rPr>
              <a:t>MD-Type 1 Format</a:t>
            </a:r>
            <a:endParaRPr lang="en-US" dirty="0">
              <a:solidFill>
                <a:srgbClr val="000000"/>
              </a:solidFill>
            </a:endParaRPr>
          </a:p>
        </p:txBody>
      </p:sp>
      <p:graphicFrame>
        <p:nvGraphicFramePr>
          <p:cNvPr id="5" name="Table 4"/>
          <p:cNvGraphicFramePr>
            <a:graphicFrameLocks noGrp="1"/>
          </p:cNvGraphicFramePr>
          <p:nvPr>
            <p:extLst/>
          </p:nvPr>
        </p:nvGraphicFramePr>
        <p:xfrm>
          <a:off x="357027" y="1343612"/>
          <a:ext cx="11238560" cy="2992120"/>
        </p:xfrm>
        <a:graphic>
          <a:graphicData uri="http://schemas.openxmlformats.org/drawingml/2006/table">
            <a:tbl>
              <a:tblPr firstRow="1" bandRow="1">
                <a:tableStyleId>{5C22544A-7EE6-4342-B048-85BDC9FD1C3A}</a:tableStyleId>
              </a:tblPr>
              <a:tblGrid>
                <a:gridCol w="351205">
                  <a:extLst>
                    <a:ext uri="{9D8B030D-6E8A-4147-A177-3AD203B41FA5}">
                      <a16:colId xmlns:a16="http://schemas.microsoft.com/office/drawing/2014/main" val="20000"/>
                    </a:ext>
                  </a:extLst>
                </a:gridCol>
                <a:gridCol w="351205">
                  <a:extLst>
                    <a:ext uri="{9D8B030D-6E8A-4147-A177-3AD203B41FA5}">
                      <a16:colId xmlns:a16="http://schemas.microsoft.com/office/drawing/2014/main" val="20001"/>
                    </a:ext>
                  </a:extLst>
                </a:gridCol>
                <a:gridCol w="351205">
                  <a:extLst>
                    <a:ext uri="{9D8B030D-6E8A-4147-A177-3AD203B41FA5}">
                      <a16:colId xmlns:a16="http://schemas.microsoft.com/office/drawing/2014/main" val="20002"/>
                    </a:ext>
                  </a:extLst>
                </a:gridCol>
                <a:gridCol w="351205">
                  <a:extLst>
                    <a:ext uri="{9D8B030D-6E8A-4147-A177-3AD203B41FA5}">
                      <a16:colId xmlns:a16="http://schemas.microsoft.com/office/drawing/2014/main" val="20003"/>
                    </a:ext>
                  </a:extLst>
                </a:gridCol>
                <a:gridCol w="351205">
                  <a:extLst>
                    <a:ext uri="{9D8B030D-6E8A-4147-A177-3AD203B41FA5}">
                      <a16:colId xmlns:a16="http://schemas.microsoft.com/office/drawing/2014/main" val="20004"/>
                    </a:ext>
                  </a:extLst>
                </a:gridCol>
                <a:gridCol w="351205">
                  <a:extLst>
                    <a:ext uri="{9D8B030D-6E8A-4147-A177-3AD203B41FA5}">
                      <a16:colId xmlns:a16="http://schemas.microsoft.com/office/drawing/2014/main" val="20005"/>
                    </a:ext>
                  </a:extLst>
                </a:gridCol>
                <a:gridCol w="351205">
                  <a:extLst>
                    <a:ext uri="{9D8B030D-6E8A-4147-A177-3AD203B41FA5}">
                      <a16:colId xmlns:a16="http://schemas.microsoft.com/office/drawing/2014/main" val="20006"/>
                    </a:ext>
                  </a:extLst>
                </a:gridCol>
                <a:gridCol w="351205">
                  <a:extLst>
                    <a:ext uri="{9D8B030D-6E8A-4147-A177-3AD203B41FA5}">
                      <a16:colId xmlns:a16="http://schemas.microsoft.com/office/drawing/2014/main" val="20007"/>
                    </a:ext>
                  </a:extLst>
                </a:gridCol>
                <a:gridCol w="351205">
                  <a:extLst>
                    <a:ext uri="{9D8B030D-6E8A-4147-A177-3AD203B41FA5}">
                      <a16:colId xmlns:a16="http://schemas.microsoft.com/office/drawing/2014/main" val="20008"/>
                    </a:ext>
                  </a:extLst>
                </a:gridCol>
                <a:gridCol w="351205">
                  <a:extLst>
                    <a:ext uri="{9D8B030D-6E8A-4147-A177-3AD203B41FA5}">
                      <a16:colId xmlns:a16="http://schemas.microsoft.com/office/drawing/2014/main" val="20009"/>
                    </a:ext>
                  </a:extLst>
                </a:gridCol>
                <a:gridCol w="351205">
                  <a:extLst>
                    <a:ext uri="{9D8B030D-6E8A-4147-A177-3AD203B41FA5}">
                      <a16:colId xmlns:a16="http://schemas.microsoft.com/office/drawing/2014/main" val="20010"/>
                    </a:ext>
                  </a:extLst>
                </a:gridCol>
                <a:gridCol w="351205">
                  <a:extLst>
                    <a:ext uri="{9D8B030D-6E8A-4147-A177-3AD203B41FA5}">
                      <a16:colId xmlns:a16="http://schemas.microsoft.com/office/drawing/2014/main" val="20011"/>
                    </a:ext>
                  </a:extLst>
                </a:gridCol>
                <a:gridCol w="351205">
                  <a:extLst>
                    <a:ext uri="{9D8B030D-6E8A-4147-A177-3AD203B41FA5}">
                      <a16:colId xmlns:a16="http://schemas.microsoft.com/office/drawing/2014/main" val="20012"/>
                    </a:ext>
                  </a:extLst>
                </a:gridCol>
                <a:gridCol w="351205">
                  <a:extLst>
                    <a:ext uri="{9D8B030D-6E8A-4147-A177-3AD203B41FA5}">
                      <a16:colId xmlns:a16="http://schemas.microsoft.com/office/drawing/2014/main" val="20013"/>
                    </a:ext>
                  </a:extLst>
                </a:gridCol>
                <a:gridCol w="351205">
                  <a:extLst>
                    <a:ext uri="{9D8B030D-6E8A-4147-A177-3AD203B41FA5}">
                      <a16:colId xmlns:a16="http://schemas.microsoft.com/office/drawing/2014/main" val="20014"/>
                    </a:ext>
                  </a:extLst>
                </a:gridCol>
                <a:gridCol w="351205">
                  <a:extLst>
                    <a:ext uri="{9D8B030D-6E8A-4147-A177-3AD203B41FA5}">
                      <a16:colId xmlns:a16="http://schemas.microsoft.com/office/drawing/2014/main" val="20015"/>
                    </a:ext>
                  </a:extLst>
                </a:gridCol>
                <a:gridCol w="351205">
                  <a:extLst>
                    <a:ext uri="{9D8B030D-6E8A-4147-A177-3AD203B41FA5}">
                      <a16:colId xmlns:a16="http://schemas.microsoft.com/office/drawing/2014/main" val="20016"/>
                    </a:ext>
                  </a:extLst>
                </a:gridCol>
                <a:gridCol w="351205">
                  <a:extLst>
                    <a:ext uri="{9D8B030D-6E8A-4147-A177-3AD203B41FA5}">
                      <a16:colId xmlns:a16="http://schemas.microsoft.com/office/drawing/2014/main" val="20017"/>
                    </a:ext>
                  </a:extLst>
                </a:gridCol>
                <a:gridCol w="351205">
                  <a:extLst>
                    <a:ext uri="{9D8B030D-6E8A-4147-A177-3AD203B41FA5}">
                      <a16:colId xmlns:a16="http://schemas.microsoft.com/office/drawing/2014/main" val="20018"/>
                    </a:ext>
                  </a:extLst>
                </a:gridCol>
                <a:gridCol w="351205">
                  <a:extLst>
                    <a:ext uri="{9D8B030D-6E8A-4147-A177-3AD203B41FA5}">
                      <a16:colId xmlns:a16="http://schemas.microsoft.com/office/drawing/2014/main" val="20019"/>
                    </a:ext>
                  </a:extLst>
                </a:gridCol>
                <a:gridCol w="351205">
                  <a:extLst>
                    <a:ext uri="{9D8B030D-6E8A-4147-A177-3AD203B41FA5}">
                      <a16:colId xmlns:a16="http://schemas.microsoft.com/office/drawing/2014/main" val="20020"/>
                    </a:ext>
                  </a:extLst>
                </a:gridCol>
                <a:gridCol w="351205">
                  <a:extLst>
                    <a:ext uri="{9D8B030D-6E8A-4147-A177-3AD203B41FA5}">
                      <a16:colId xmlns:a16="http://schemas.microsoft.com/office/drawing/2014/main" val="20021"/>
                    </a:ext>
                  </a:extLst>
                </a:gridCol>
                <a:gridCol w="351205">
                  <a:extLst>
                    <a:ext uri="{9D8B030D-6E8A-4147-A177-3AD203B41FA5}">
                      <a16:colId xmlns:a16="http://schemas.microsoft.com/office/drawing/2014/main" val="20022"/>
                    </a:ext>
                  </a:extLst>
                </a:gridCol>
                <a:gridCol w="351205">
                  <a:extLst>
                    <a:ext uri="{9D8B030D-6E8A-4147-A177-3AD203B41FA5}">
                      <a16:colId xmlns:a16="http://schemas.microsoft.com/office/drawing/2014/main" val="20023"/>
                    </a:ext>
                  </a:extLst>
                </a:gridCol>
                <a:gridCol w="351205">
                  <a:extLst>
                    <a:ext uri="{9D8B030D-6E8A-4147-A177-3AD203B41FA5}">
                      <a16:colId xmlns:a16="http://schemas.microsoft.com/office/drawing/2014/main" val="20024"/>
                    </a:ext>
                  </a:extLst>
                </a:gridCol>
                <a:gridCol w="351205">
                  <a:extLst>
                    <a:ext uri="{9D8B030D-6E8A-4147-A177-3AD203B41FA5}">
                      <a16:colId xmlns:a16="http://schemas.microsoft.com/office/drawing/2014/main" val="20025"/>
                    </a:ext>
                  </a:extLst>
                </a:gridCol>
                <a:gridCol w="351205">
                  <a:extLst>
                    <a:ext uri="{9D8B030D-6E8A-4147-A177-3AD203B41FA5}">
                      <a16:colId xmlns:a16="http://schemas.microsoft.com/office/drawing/2014/main" val="20026"/>
                    </a:ext>
                  </a:extLst>
                </a:gridCol>
                <a:gridCol w="351205">
                  <a:extLst>
                    <a:ext uri="{9D8B030D-6E8A-4147-A177-3AD203B41FA5}">
                      <a16:colId xmlns:a16="http://schemas.microsoft.com/office/drawing/2014/main" val="20027"/>
                    </a:ext>
                  </a:extLst>
                </a:gridCol>
                <a:gridCol w="351205">
                  <a:extLst>
                    <a:ext uri="{9D8B030D-6E8A-4147-A177-3AD203B41FA5}">
                      <a16:colId xmlns:a16="http://schemas.microsoft.com/office/drawing/2014/main" val="20028"/>
                    </a:ext>
                  </a:extLst>
                </a:gridCol>
                <a:gridCol w="351205">
                  <a:extLst>
                    <a:ext uri="{9D8B030D-6E8A-4147-A177-3AD203B41FA5}">
                      <a16:colId xmlns:a16="http://schemas.microsoft.com/office/drawing/2014/main" val="20029"/>
                    </a:ext>
                  </a:extLst>
                </a:gridCol>
                <a:gridCol w="351205">
                  <a:extLst>
                    <a:ext uri="{9D8B030D-6E8A-4147-A177-3AD203B41FA5}">
                      <a16:colId xmlns:a16="http://schemas.microsoft.com/office/drawing/2014/main" val="20030"/>
                    </a:ext>
                  </a:extLst>
                </a:gridCol>
                <a:gridCol w="351205">
                  <a:extLst>
                    <a:ext uri="{9D8B030D-6E8A-4147-A177-3AD203B41FA5}">
                      <a16:colId xmlns:a16="http://schemas.microsoft.com/office/drawing/2014/main" val="20031"/>
                    </a:ext>
                  </a:extLst>
                </a:gridCol>
              </a:tblGrid>
              <a:tr h="370840">
                <a:tc>
                  <a:txBody>
                    <a:bodyPr/>
                    <a:lstStyle/>
                    <a:p>
                      <a:pPr algn="ctr"/>
                      <a:r>
                        <a:rPr lang="en-US" sz="1000" dirty="0" smtClean="0">
                          <a:solidFill>
                            <a:schemeClr val="bg1">
                              <a:lumMod val="65000"/>
                            </a:schemeClr>
                          </a:solidFill>
                        </a:rPr>
                        <a:t>0</a:t>
                      </a:r>
                    </a:p>
                    <a:p>
                      <a:pPr algn="ctr"/>
                      <a:r>
                        <a:rPr lang="en-US" sz="1000" dirty="0" smtClean="0">
                          <a:solidFill>
                            <a:schemeClr val="bg1">
                              <a:lumMod val="65000"/>
                            </a:schemeClr>
                          </a:solidFill>
                        </a:rPr>
                        <a:t>0</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r>
                        <a:rPr lang="en-US" sz="1000" dirty="0" smtClean="0">
                          <a:solidFill>
                            <a:schemeClr val="bg1">
                              <a:lumMod val="65000"/>
                            </a:schemeClr>
                          </a:solidFill>
                        </a:rPr>
                        <a:t>1</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2</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3</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4</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5</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6</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7</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8</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9</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1</a:t>
                      </a:r>
                    </a:p>
                    <a:p>
                      <a:pPr algn="ctr"/>
                      <a:r>
                        <a:rPr lang="en-US" sz="1000" dirty="0" smtClean="0">
                          <a:solidFill>
                            <a:schemeClr val="bg1">
                              <a:lumMod val="65000"/>
                            </a:schemeClr>
                          </a:solidFill>
                        </a:rPr>
                        <a:t>0</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US" sz="1000" dirty="0" smtClean="0">
                          <a:solidFill>
                            <a:schemeClr val="bg1">
                              <a:lumMod val="65000"/>
                            </a:schemeClr>
                          </a:solidFill>
                        </a:rPr>
                        <a:t>1</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2</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3</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4</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5</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6</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7</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8</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9</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2</a:t>
                      </a:r>
                    </a:p>
                    <a:p>
                      <a:pPr algn="ctr"/>
                      <a:r>
                        <a:rPr lang="en-US" sz="1000" dirty="0" smtClean="0">
                          <a:solidFill>
                            <a:schemeClr val="bg1">
                              <a:lumMod val="65000"/>
                            </a:schemeClr>
                          </a:solidFill>
                        </a:rPr>
                        <a:t>0</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US" sz="1000" dirty="0" smtClean="0">
                          <a:solidFill>
                            <a:schemeClr val="bg1">
                              <a:lumMod val="65000"/>
                            </a:schemeClr>
                          </a:solidFill>
                        </a:rPr>
                        <a:t>1</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2</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3</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4</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5</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6</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7</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8</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9</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3</a:t>
                      </a:r>
                    </a:p>
                    <a:p>
                      <a:pPr algn="ctr"/>
                      <a:r>
                        <a:rPr lang="en-US" sz="1000" dirty="0" smtClean="0">
                          <a:solidFill>
                            <a:schemeClr val="bg1">
                              <a:lumMod val="65000"/>
                            </a:schemeClr>
                          </a:solidFill>
                        </a:rPr>
                        <a:t>0</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US" sz="1000" dirty="0" smtClean="0">
                          <a:solidFill>
                            <a:schemeClr val="bg1">
                              <a:lumMod val="65000"/>
                            </a:schemeClr>
                          </a:solidFill>
                        </a:rPr>
                        <a:t>1</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70840">
                <a:tc gridSpan="2">
                  <a:txBody>
                    <a:bodyPr/>
                    <a:lstStyle/>
                    <a:p>
                      <a:pPr algn="ctr"/>
                      <a:r>
                        <a:rPr lang="en-US" sz="1600" dirty="0" smtClean="0">
                          <a:solidFill>
                            <a:schemeClr val="tx1"/>
                          </a:solidFill>
                        </a:rPr>
                        <a:t>Ver</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000" dirty="0">
                        <a:solidFill>
                          <a:schemeClr val="bg1">
                            <a:lumMod val="65000"/>
                          </a:schemeClr>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a:txBody>
                    <a:bodyPr/>
                    <a:lstStyle/>
                    <a:p>
                      <a:pPr algn="ctr"/>
                      <a:r>
                        <a:rPr lang="en-US" sz="1600" dirty="0" smtClean="0">
                          <a:solidFill>
                            <a:srgbClr val="000000"/>
                          </a:solidFill>
                        </a:rPr>
                        <a:t>O</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C</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R</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R</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R</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R</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R</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R</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6">
                  <a:txBody>
                    <a:bodyPr/>
                    <a:lstStyle/>
                    <a:p>
                      <a:pPr algn="ctr"/>
                      <a:r>
                        <a:rPr lang="en-US" sz="1600" dirty="0" smtClean="0">
                          <a:solidFill>
                            <a:srgbClr val="000000"/>
                          </a:solidFill>
                        </a:rPr>
                        <a:t>Length (6)</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8">
                  <a:txBody>
                    <a:bodyPr/>
                    <a:lstStyle/>
                    <a:p>
                      <a:pPr algn="ctr"/>
                      <a:r>
                        <a:rPr lang="en-US" sz="1600" dirty="0" smtClean="0">
                          <a:solidFill>
                            <a:srgbClr val="000000"/>
                          </a:solidFill>
                        </a:rPr>
                        <a:t>MD Type 1</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8">
                  <a:txBody>
                    <a:bodyPr/>
                    <a:lstStyle/>
                    <a:p>
                      <a:pPr algn="ctr"/>
                      <a:r>
                        <a:rPr lang="en-US" sz="1600" dirty="0" smtClean="0">
                          <a:solidFill>
                            <a:srgbClr val="000000"/>
                          </a:solidFill>
                        </a:rPr>
                        <a:t>Next Protocol (8)</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gridSpan="24">
                  <a:txBody>
                    <a:bodyPr/>
                    <a:lstStyle/>
                    <a:p>
                      <a:pPr algn="ctr"/>
                      <a:r>
                        <a:rPr lang="en-US" sz="1600" dirty="0" smtClean="0">
                          <a:solidFill>
                            <a:schemeClr val="tx1"/>
                          </a:solidFill>
                        </a:rPr>
                        <a:t>Service Path Identifier (24)</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a:r>
                        <a:rPr lang="en-US" sz="1600" dirty="0" smtClean="0">
                          <a:solidFill>
                            <a:srgbClr val="000000"/>
                          </a:solidFill>
                        </a:rPr>
                        <a:t>Service Index (8)</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0840">
                <a:tc gridSpan="32">
                  <a:txBody>
                    <a:bodyPr/>
                    <a:lstStyle/>
                    <a:p>
                      <a:pPr algn="ctr"/>
                      <a:r>
                        <a:rPr lang="en-US" sz="1600" dirty="0" smtClean="0">
                          <a:solidFill>
                            <a:schemeClr val="tx1"/>
                          </a:solidFill>
                        </a:rPr>
                        <a:t>Mandatory Context Header (1)</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BC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0840">
                <a:tc gridSpan="32">
                  <a:txBody>
                    <a:bodyPr/>
                    <a:lstStyle/>
                    <a:p>
                      <a:pPr algn="ctr"/>
                      <a:r>
                        <a:rPr lang="en-US" sz="1600" dirty="0" smtClean="0">
                          <a:solidFill>
                            <a:schemeClr val="tx1"/>
                          </a:solidFill>
                        </a:rPr>
                        <a:t>Mandatory Context Header (2)</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BC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70840">
                <a:tc gridSpan="32">
                  <a:txBody>
                    <a:bodyPr/>
                    <a:lstStyle/>
                    <a:p>
                      <a:pPr algn="ctr"/>
                      <a:r>
                        <a:rPr lang="en-US" sz="1600" dirty="0" smtClean="0">
                          <a:solidFill>
                            <a:schemeClr val="tx1"/>
                          </a:solidFill>
                        </a:rPr>
                        <a:t>Mandatory Context</a:t>
                      </a:r>
                      <a:r>
                        <a:rPr lang="en-US" sz="1600" baseline="0" dirty="0" smtClean="0">
                          <a:solidFill>
                            <a:schemeClr val="tx1"/>
                          </a:solidFill>
                        </a:rPr>
                        <a:t> Header (3)</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BC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70840">
                <a:tc gridSpan="32">
                  <a:txBody>
                    <a:bodyPr/>
                    <a:lstStyle/>
                    <a:p>
                      <a:pPr algn="ctr"/>
                      <a:r>
                        <a:rPr lang="en-US" sz="1600" dirty="0" smtClean="0">
                          <a:solidFill>
                            <a:schemeClr val="tx1"/>
                          </a:solidFill>
                        </a:rPr>
                        <a:t>Mandatory</a:t>
                      </a:r>
                      <a:r>
                        <a:rPr lang="en-US" sz="1600" baseline="0" dirty="0" smtClean="0">
                          <a:solidFill>
                            <a:schemeClr val="tx1"/>
                          </a:solidFill>
                        </a:rPr>
                        <a:t> Context Header (4)</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BC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70840">
                <a:tc gridSpan="32">
                  <a:txBody>
                    <a:bodyPr/>
                    <a:lstStyle/>
                    <a:p>
                      <a:pPr algn="ctr"/>
                      <a:r>
                        <a:rPr lang="en-US" sz="1600" dirty="0" smtClean="0">
                          <a:solidFill>
                            <a:schemeClr val="tx1"/>
                          </a:solidFill>
                        </a:rPr>
                        <a:t>Original</a:t>
                      </a:r>
                      <a:r>
                        <a:rPr lang="en-US" sz="1600" baseline="0" dirty="0" smtClean="0">
                          <a:solidFill>
                            <a:schemeClr val="tx1"/>
                          </a:solidFill>
                        </a:rPr>
                        <a:t> Packet Payload</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AD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6127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2749"/>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800" dirty="0" smtClean="0"/>
              <a:t>Network Service Insertion Primer</a:t>
            </a:r>
            <a:endParaRPr lang="en-US" sz="4800" dirty="0"/>
          </a:p>
        </p:txBody>
      </p:sp>
    </p:spTree>
    <p:extLst>
      <p:ext uri="{BB962C8B-B14F-4D97-AF65-F5344CB8AC3E}">
        <p14:creationId xmlns:p14="http://schemas.microsoft.com/office/powerpoint/2010/main" val="183122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000000"/>
                </a:solidFill>
              </a:rPr>
              <a:t>Network Service Header (NSH)</a:t>
            </a:r>
            <a:br>
              <a:rPr lang="en-US" dirty="0" smtClean="0">
                <a:solidFill>
                  <a:srgbClr val="000000"/>
                </a:solidFill>
              </a:rPr>
            </a:br>
            <a:r>
              <a:rPr lang="en-US" sz="2800" dirty="0" smtClean="0">
                <a:solidFill>
                  <a:srgbClr val="000000"/>
                </a:solidFill>
              </a:rPr>
              <a:t>MD-Type 2 Format</a:t>
            </a:r>
            <a:endParaRPr lang="en-US" dirty="0">
              <a:solidFill>
                <a:srgbClr val="000000"/>
              </a:solidFill>
            </a:endParaRPr>
          </a:p>
        </p:txBody>
      </p:sp>
      <p:graphicFrame>
        <p:nvGraphicFramePr>
          <p:cNvPr id="5" name="Table 4"/>
          <p:cNvGraphicFramePr>
            <a:graphicFrameLocks noGrp="1"/>
          </p:cNvGraphicFramePr>
          <p:nvPr>
            <p:extLst/>
          </p:nvPr>
        </p:nvGraphicFramePr>
        <p:xfrm>
          <a:off x="344327" y="1521412"/>
          <a:ext cx="11238560" cy="2621280"/>
        </p:xfrm>
        <a:graphic>
          <a:graphicData uri="http://schemas.openxmlformats.org/drawingml/2006/table">
            <a:tbl>
              <a:tblPr firstRow="1" bandRow="1">
                <a:tableStyleId>{5C22544A-7EE6-4342-B048-85BDC9FD1C3A}</a:tableStyleId>
              </a:tblPr>
              <a:tblGrid>
                <a:gridCol w="351205">
                  <a:extLst>
                    <a:ext uri="{9D8B030D-6E8A-4147-A177-3AD203B41FA5}">
                      <a16:colId xmlns:a16="http://schemas.microsoft.com/office/drawing/2014/main" val="20000"/>
                    </a:ext>
                  </a:extLst>
                </a:gridCol>
                <a:gridCol w="351205">
                  <a:extLst>
                    <a:ext uri="{9D8B030D-6E8A-4147-A177-3AD203B41FA5}">
                      <a16:colId xmlns:a16="http://schemas.microsoft.com/office/drawing/2014/main" val="20001"/>
                    </a:ext>
                  </a:extLst>
                </a:gridCol>
                <a:gridCol w="351205">
                  <a:extLst>
                    <a:ext uri="{9D8B030D-6E8A-4147-A177-3AD203B41FA5}">
                      <a16:colId xmlns:a16="http://schemas.microsoft.com/office/drawing/2014/main" val="20002"/>
                    </a:ext>
                  </a:extLst>
                </a:gridCol>
                <a:gridCol w="351205">
                  <a:extLst>
                    <a:ext uri="{9D8B030D-6E8A-4147-A177-3AD203B41FA5}">
                      <a16:colId xmlns:a16="http://schemas.microsoft.com/office/drawing/2014/main" val="20003"/>
                    </a:ext>
                  </a:extLst>
                </a:gridCol>
                <a:gridCol w="351205">
                  <a:extLst>
                    <a:ext uri="{9D8B030D-6E8A-4147-A177-3AD203B41FA5}">
                      <a16:colId xmlns:a16="http://schemas.microsoft.com/office/drawing/2014/main" val="20004"/>
                    </a:ext>
                  </a:extLst>
                </a:gridCol>
                <a:gridCol w="351205">
                  <a:extLst>
                    <a:ext uri="{9D8B030D-6E8A-4147-A177-3AD203B41FA5}">
                      <a16:colId xmlns:a16="http://schemas.microsoft.com/office/drawing/2014/main" val="20005"/>
                    </a:ext>
                  </a:extLst>
                </a:gridCol>
                <a:gridCol w="351205">
                  <a:extLst>
                    <a:ext uri="{9D8B030D-6E8A-4147-A177-3AD203B41FA5}">
                      <a16:colId xmlns:a16="http://schemas.microsoft.com/office/drawing/2014/main" val="20006"/>
                    </a:ext>
                  </a:extLst>
                </a:gridCol>
                <a:gridCol w="351205">
                  <a:extLst>
                    <a:ext uri="{9D8B030D-6E8A-4147-A177-3AD203B41FA5}">
                      <a16:colId xmlns:a16="http://schemas.microsoft.com/office/drawing/2014/main" val="20007"/>
                    </a:ext>
                  </a:extLst>
                </a:gridCol>
                <a:gridCol w="351205">
                  <a:extLst>
                    <a:ext uri="{9D8B030D-6E8A-4147-A177-3AD203B41FA5}">
                      <a16:colId xmlns:a16="http://schemas.microsoft.com/office/drawing/2014/main" val="20008"/>
                    </a:ext>
                  </a:extLst>
                </a:gridCol>
                <a:gridCol w="351205">
                  <a:extLst>
                    <a:ext uri="{9D8B030D-6E8A-4147-A177-3AD203B41FA5}">
                      <a16:colId xmlns:a16="http://schemas.microsoft.com/office/drawing/2014/main" val="20009"/>
                    </a:ext>
                  </a:extLst>
                </a:gridCol>
                <a:gridCol w="351205">
                  <a:extLst>
                    <a:ext uri="{9D8B030D-6E8A-4147-A177-3AD203B41FA5}">
                      <a16:colId xmlns:a16="http://schemas.microsoft.com/office/drawing/2014/main" val="20010"/>
                    </a:ext>
                  </a:extLst>
                </a:gridCol>
                <a:gridCol w="351205">
                  <a:extLst>
                    <a:ext uri="{9D8B030D-6E8A-4147-A177-3AD203B41FA5}">
                      <a16:colId xmlns:a16="http://schemas.microsoft.com/office/drawing/2014/main" val="20011"/>
                    </a:ext>
                  </a:extLst>
                </a:gridCol>
                <a:gridCol w="351205">
                  <a:extLst>
                    <a:ext uri="{9D8B030D-6E8A-4147-A177-3AD203B41FA5}">
                      <a16:colId xmlns:a16="http://schemas.microsoft.com/office/drawing/2014/main" val="20012"/>
                    </a:ext>
                  </a:extLst>
                </a:gridCol>
                <a:gridCol w="351205">
                  <a:extLst>
                    <a:ext uri="{9D8B030D-6E8A-4147-A177-3AD203B41FA5}">
                      <a16:colId xmlns:a16="http://schemas.microsoft.com/office/drawing/2014/main" val="20013"/>
                    </a:ext>
                  </a:extLst>
                </a:gridCol>
                <a:gridCol w="351205">
                  <a:extLst>
                    <a:ext uri="{9D8B030D-6E8A-4147-A177-3AD203B41FA5}">
                      <a16:colId xmlns:a16="http://schemas.microsoft.com/office/drawing/2014/main" val="20014"/>
                    </a:ext>
                  </a:extLst>
                </a:gridCol>
                <a:gridCol w="351205">
                  <a:extLst>
                    <a:ext uri="{9D8B030D-6E8A-4147-A177-3AD203B41FA5}">
                      <a16:colId xmlns:a16="http://schemas.microsoft.com/office/drawing/2014/main" val="20015"/>
                    </a:ext>
                  </a:extLst>
                </a:gridCol>
                <a:gridCol w="351205">
                  <a:extLst>
                    <a:ext uri="{9D8B030D-6E8A-4147-A177-3AD203B41FA5}">
                      <a16:colId xmlns:a16="http://schemas.microsoft.com/office/drawing/2014/main" val="20016"/>
                    </a:ext>
                  </a:extLst>
                </a:gridCol>
                <a:gridCol w="351205">
                  <a:extLst>
                    <a:ext uri="{9D8B030D-6E8A-4147-A177-3AD203B41FA5}">
                      <a16:colId xmlns:a16="http://schemas.microsoft.com/office/drawing/2014/main" val="20017"/>
                    </a:ext>
                  </a:extLst>
                </a:gridCol>
                <a:gridCol w="351205">
                  <a:extLst>
                    <a:ext uri="{9D8B030D-6E8A-4147-A177-3AD203B41FA5}">
                      <a16:colId xmlns:a16="http://schemas.microsoft.com/office/drawing/2014/main" val="20018"/>
                    </a:ext>
                  </a:extLst>
                </a:gridCol>
                <a:gridCol w="351205">
                  <a:extLst>
                    <a:ext uri="{9D8B030D-6E8A-4147-A177-3AD203B41FA5}">
                      <a16:colId xmlns:a16="http://schemas.microsoft.com/office/drawing/2014/main" val="20019"/>
                    </a:ext>
                  </a:extLst>
                </a:gridCol>
                <a:gridCol w="351205">
                  <a:extLst>
                    <a:ext uri="{9D8B030D-6E8A-4147-A177-3AD203B41FA5}">
                      <a16:colId xmlns:a16="http://schemas.microsoft.com/office/drawing/2014/main" val="20020"/>
                    </a:ext>
                  </a:extLst>
                </a:gridCol>
                <a:gridCol w="351205">
                  <a:extLst>
                    <a:ext uri="{9D8B030D-6E8A-4147-A177-3AD203B41FA5}">
                      <a16:colId xmlns:a16="http://schemas.microsoft.com/office/drawing/2014/main" val="20021"/>
                    </a:ext>
                  </a:extLst>
                </a:gridCol>
                <a:gridCol w="351205">
                  <a:extLst>
                    <a:ext uri="{9D8B030D-6E8A-4147-A177-3AD203B41FA5}">
                      <a16:colId xmlns:a16="http://schemas.microsoft.com/office/drawing/2014/main" val="20022"/>
                    </a:ext>
                  </a:extLst>
                </a:gridCol>
                <a:gridCol w="351205">
                  <a:extLst>
                    <a:ext uri="{9D8B030D-6E8A-4147-A177-3AD203B41FA5}">
                      <a16:colId xmlns:a16="http://schemas.microsoft.com/office/drawing/2014/main" val="20023"/>
                    </a:ext>
                  </a:extLst>
                </a:gridCol>
                <a:gridCol w="351205">
                  <a:extLst>
                    <a:ext uri="{9D8B030D-6E8A-4147-A177-3AD203B41FA5}">
                      <a16:colId xmlns:a16="http://schemas.microsoft.com/office/drawing/2014/main" val="20024"/>
                    </a:ext>
                  </a:extLst>
                </a:gridCol>
                <a:gridCol w="351205">
                  <a:extLst>
                    <a:ext uri="{9D8B030D-6E8A-4147-A177-3AD203B41FA5}">
                      <a16:colId xmlns:a16="http://schemas.microsoft.com/office/drawing/2014/main" val="20025"/>
                    </a:ext>
                  </a:extLst>
                </a:gridCol>
                <a:gridCol w="351205">
                  <a:extLst>
                    <a:ext uri="{9D8B030D-6E8A-4147-A177-3AD203B41FA5}">
                      <a16:colId xmlns:a16="http://schemas.microsoft.com/office/drawing/2014/main" val="20026"/>
                    </a:ext>
                  </a:extLst>
                </a:gridCol>
                <a:gridCol w="351205">
                  <a:extLst>
                    <a:ext uri="{9D8B030D-6E8A-4147-A177-3AD203B41FA5}">
                      <a16:colId xmlns:a16="http://schemas.microsoft.com/office/drawing/2014/main" val="20027"/>
                    </a:ext>
                  </a:extLst>
                </a:gridCol>
                <a:gridCol w="351205">
                  <a:extLst>
                    <a:ext uri="{9D8B030D-6E8A-4147-A177-3AD203B41FA5}">
                      <a16:colId xmlns:a16="http://schemas.microsoft.com/office/drawing/2014/main" val="20028"/>
                    </a:ext>
                  </a:extLst>
                </a:gridCol>
                <a:gridCol w="351205">
                  <a:extLst>
                    <a:ext uri="{9D8B030D-6E8A-4147-A177-3AD203B41FA5}">
                      <a16:colId xmlns:a16="http://schemas.microsoft.com/office/drawing/2014/main" val="20029"/>
                    </a:ext>
                  </a:extLst>
                </a:gridCol>
                <a:gridCol w="351205">
                  <a:extLst>
                    <a:ext uri="{9D8B030D-6E8A-4147-A177-3AD203B41FA5}">
                      <a16:colId xmlns:a16="http://schemas.microsoft.com/office/drawing/2014/main" val="20030"/>
                    </a:ext>
                  </a:extLst>
                </a:gridCol>
                <a:gridCol w="351205">
                  <a:extLst>
                    <a:ext uri="{9D8B030D-6E8A-4147-A177-3AD203B41FA5}">
                      <a16:colId xmlns:a16="http://schemas.microsoft.com/office/drawing/2014/main" val="20031"/>
                    </a:ext>
                  </a:extLst>
                </a:gridCol>
              </a:tblGrid>
              <a:tr h="370840">
                <a:tc>
                  <a:txBody>
                    <a:bodyPr/>
                    <a:lstStyle/>
                    <a:p>
                      <a:pPr algn="ctr"/>
                      <a:r>
                        <a:rPr lang="en-US" sz="1000" dirty="0" smtClean="0">
                          <a:solidFill>
                            <a:schemeClr val="bg1">
                              <a:lumMod val="65000"/>
                            </a:schemeClr>
                          </a:solidFill>
                        </a:rPr>
                        <a:t>0</a:t>
                      </a:r>
                    </a:p>
                    <a:p>
                      <a:pPr algn="ctr"/>
                      <a:r>
                        <a:rPr lang="en-US" sz="1000" dirty="0" smtClean="0">
                          <a:solidFill>
                            <a:schemeClr val="bg1">
                              <a:lumMod val="65000"/>
                            </a:schemeClr>
                          </a:solidFill>
                        </a:rPr>
                        <a:t>0</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r>
                        <a:rPr lang="en-US" sz="1000" dirty="0" smtClean="0">
                          <a:solidFill>
                            <a:schemeClr val="bg1">
                              <a:lumMod val="65000"/>
                            </a:schemeClr>
                          </a:solidFill>
                        </a:rPr>
                        <a:t>1</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2</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3</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4</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5</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6</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7</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8</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9</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1</a:t>
                      </a:r>
                    </a:p>
                    <a:p>
                      <a:pPr algn="ctr"/>
                      <a:r>
                        <a:rPr lang="en-US" sz="1000" dirty="0" smtClean="0">
                          <a:solidFill>
                            <a:schemeClr val="bg1">
                              <a:lumMod val="65000"/>
                            </a:schemeClr>
                          </a:solidFill>
                        </a:rPr>
                        <a:t>0</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US" sz="1000" dirty="0" smtClean="0">
                          <a:solidFill>
                            <a:schemeClr val="bg1">
                              <a:lumMod val="65000"/>
                            </a:schemeClr>
                          </a:solidFill>
                        </a:rPr>
                        <a:t>1</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2</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3</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4</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5</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6</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7</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8</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9</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2</a:t>
                      </a:r>
                    </a:p>
                    <a:p>
                      <a:pPr algn="ctr"/>
                      <a:r>
                        <a:rPr lang="en-US" sz="1000" dirty="0" smtClean="0">
                          <a:solidFill>
                            <a:schemeClr val="bg1">
                              <a:lumMod val="65000"/>
                            </a:schemeClr>
                          </a:solidFill>
                        </a:rPr>
                        <a:t>0</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US" sz="1000" dirty="0" smtClean="0">
                          <a:solidFill>
                            <a:schemeClr val="bg1">
                              <a:lumMod val="65000"/>
                            </a:schemeClr>
                          </a:solidFill>
                        </a:rPr>
                        <a:t>1</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2</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3</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4</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5</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6</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7</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8</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9</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3</a:t>
                      </a:r>
                    </a:p>
                    <a:p>
                      <a:pPr algn="ctr"/>
                      <a:r>
                        <a:rPr lang="en-US" sz="1000" dirty="0" smtClean="0">
                          <a:solidFill>
                            <a:schemeClr val="bg1">
                              <a:lumMod val="65000"/>
                            </a:schemeClr>
                          </a:solidFill>
                        </a:rPr>
                        <a:t>0</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US" sz="1000" dirty="0" smtClean="0">
                          <a:solidFill>
                            <a:schemeClr val="bg1">
                              <a:lumMod val="65000"/>
                            </a:schemeClr>
                          </a:solidFill>
                        </a:rPr>
                        <a:t>1</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70840">
                <a:tc gridSpan="2">
                  <a:txBody>
                    <a:bodyPr/>
                    <a:lstStyle/>
                    <a:p>
                      <a:pPr algn="ctr"/>
                      <a:r>
                        <a:rPr lang="en-US" sz="1600" dirty="0" smtClean="0">
                          <a:solidFill>
                            <a:schemeClr val="tx1"/>
                          </a:solidFill>
                        </a:rPr>
                        <a:t>Ver</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000" dirty="0">
                        <a:solidFill>
                          <a:schemeClr val="bg1">
                            <a:lumMod val="65000"/>
                          </a:schemeClr>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a:txBody>
                    <a:bodyPr/>
                    <a:lstStyle/>
                    <a:p>
                      <a:pPr algn="ctr"/>
                      <a:r>
                        <a:rPr lang="en-US" sz="1600" dirty="0" smtClean="0">
                          <a:solidFill>
                            <a:srgbClr val="000000"/>
                          </a:solidFill>
                        </a:rPr>
                        <a:t>O</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C</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R</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R</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R</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R</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R</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R</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6">
                  <a:txBody>
                    <a:bodyPr/>
                    <a:lstStyle/>
                    <a:p>
                      <a:pPr algn="ctr"/>
                      <a:r>
                        <a:rPr lang="en-US" sz="1600" dirty="0" smtClean="0">
                          <a:solidFill>
                            <a:srgbClr val="000000"/>
                          </a:solidFill>
                        </a:rPr>
                        <a:t>Length (6)</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8">
                  <a:txBody>
                    <a:bodyPr/>
                    <a:lstStyle/>
                    <a:p>
                      <a:pPr algn="ctr"/>
                      <a:r>
                        <a:rPr lang="en-US" sz="1600" dirty="0" smtClean="0">
                          <a:solidFill>
                            <a:srgbClr val="000000"/>
                          </a:solidFill>
                        </a:rPr>
                        <a:t>MD Type 2</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8">
                  <a:txBody>
                    <a:bodyPr/>
                    <a:lstStyle/>
                    <a:p>
                      <a:pPr algn="ctr"/>
                      <a:r>
                        <a:rPr lang="en-US" sz="1600" dirty="0" smtClean="0">
                          <a:solidFill>
                            <a:srgbClr val="000000"/>
                          </a:solidFill>
                        </a:rPr>
                        <a:t>Next Protocol (8)</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gridSpan="24">
                  <a:txBody>
                    <a:bodyPr/>
                    <a:lstStyle/>
                    <a:p>
                      <a:pPr algn="ctr"/>
                      <a:r>
                        <a:rPr lang="en-US" sz="1600" dirty="0" smtClean="0">
                          <a:solidFill>
                            <a:schemeClr val="tx1"/>
                          </a:solidFill>
                        </a:rPr>
                        <a:t>Service Path Identifier (24)</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a:r>
                        <a:rPr lang="en-US" sz="1600" dirty="0" smtClean="0">
                          <a:solidFill>
                            <a:srgbClr val="000000"/>
                          </a:solidFill>
                        </a:rPr>
                        <a:t>Service Index (8)</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112520">
                <a:tc gridSpan="32">
                  <a:txBody>
                    <a:bodyPr/>
                    <a:lstStyle/>
                    <a:p>
                      <a:pPr algn="ctr"/>
                      <a:r>
                        <a:rPr lang="en-US" sz="1600" dirty="0" smtClean="0">
                          <a:solidFill>
                            <a:schemeClr val="tx1"/>
                          </a:solidFill>
                        </a:rPr>
                        <a:t>Optional Variable</a:t>
                      </a:r>
                      <a:r>
                        <a:rPr lang="en-US" sz="1600" baseline="0" dirty="0" smtClean="0">
                          <a:solidFill>
                            <a:schemeClr val="tx1"/>
                          </a:solidFill>
                        </a:rPr>
                        <a:t> Length Context Headers</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BC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0840">
                <a:tc gridSpan="32">
                  <a:txBody>
                    <a:bodyPr/>
                    <a:lstStyle/>
                    <a:p>
                      <a:pPr algn="ctr"/>
                      <a:r>
                        <a:rPr lang="en-US" sz="1600" dirty="0" smtClean="0">
                          <a:solidFill>
                            <a:schemeClr val="tx1"/>
                          </a:solidFill>
                        </a:rPr>
                        <a:t>Original</a:t>
                      </a:r>
                      <a:r>
                        <a:rPr lang="en-US" sz="1600" baseline="0" dirty="0" smtClean="0">
                          <a:solidFill>
                            <a:schemeClr val="tx1"/>
                          </a:solidFill>
                        </a:rPr>
                        <a:t> Packet Payload</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AD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nvPr>
        </p:nvGraphicFramePr>
        <p:xfrm>
          <a:off x="369727" y="4498133"/>
          <a:ext cx="11238560" cy="1118516"/>
        </p:xfrm>
        <a:graphic>
          <a:graphicData uri="http://schemas.openxmlformats.org/drawingml/2006/table">
            <a:tbl>
              <a:tblPr firstRow="1" bandRow="1">
                <a:tableStyleId>{5C22544A-7EE6-4342-B048-85BDC9FD1C3A}</a:tableStyleId>
              </a:tblPr>
              <a:tblGrid>
                <a:gridCol w="351205">
                  <a:extLst>
                    <a:ext uri="{9D8B030D-6E8A-4147-A177-3AD203B41FA5}">
                      <a16:colId xmlns:a16="http://schemas.microsoft.com/office/drawing/2014/main" val="20000"/>
                    </a:ext>
                  </a:extLst>
                </a:gridCol>
                <a:gridCol w="351205">
                  <a:extLst>
                    <a:ext uri="{9D8B030D-6E8A-4147-A177-3AD203B41FA5}">
                      <a16:colId xmlns:a16="http://schemas.microsoft.com/office/drawing/2014/main" val="20001"/>
                    </a:ext>
                  </a:extLst>
                </a:gridCol>
                <a:gridCol w="351205">
                  <a:extLst>
                    <a:ext uri="{9D8B030D-6E8A-4147-A177-3AD203B41FA5}">
                      <a16:colId xmlns:a16="http://schemas.microsoft.com/office/drawing/2014/main" val="20002"/>
                    </a:ext>
                  </a:extLst>
                </a:gridCol>
                <a:gridCol w="351205">
                  <a:extLst>
                    <a:ext uri="{9D8B030D-6E8A-4147-A177-3AD203B41FA5}">
                      <a16:colId xmlns:a16="http://schemas.microsoft.com/office/drawing/2014/main" val="20003"/>
                    </a:ext>
                  </a:extLst>
                </a:gridCol>
                <a:gridCol w="351205">
                  <a:extLst>
                    <a:ext uri="{9D8B030D-6E8A-4147-A177-3AD203B41FA5}">
                      <a16:colId xmlns:a16="http://schemas.microsoft.com/office/drawing/2014/main" val="20004"/>
                    </a:ext>
                  </a:extLst>
                </a:gridCol>
                <a:gridCol w="351205">
                  <a:extLst>
                    <a:ext uri="{9D8B030D-6E8A-4147-A177-3AD203B41FA5}">
                      <a16:colId xmlns:a16="http://schemas.microsoft.com/office/drawing/2014/main" val="20005"/>
                    </a:ext>
                  </a:extLst>
                </a:gridCol>
                <a:gridCol w="351205">
                  <a:extLst>
                    <a:ext uri="{9D8B030D-6E8A-4147-A177-3AD203B41FA5}">
                      <a16:colId xmlns:a16="http://schemas.microsoft.com/office/drawing/2014/main" val="20006"/>
                    </a:ext>
                  </a:extLst>
                </a:gridCol>
                <a:gridCol w="351205">
                  <a:extLst>
                    <a:ext uri="{9D8B030D-6E8A-4147-A177-3AD203B41FA5}">
                      <a16:colId xmlns:a16="http://schemas.microsoft.com/office/drawing/2014/main" val="20007"/>
                    </a:ext>
                  </a:extLst>
                </a:gridCol>
                <a:gridCol w="351205">
                  <a:extLst>
                    <a:ext uri="{9D8B030D-6E8A-4147-A177-3AD203B41FA5}">
                      <a16:colId xmlns:a16="http://schemas.microsoft.com/office/drawing/2014/main" val="20008"/>
                    </a:ext>
                  </a:extLst>
                </a:gridCol>
                <a:gridCol w="351205">
                  <a:extLst>
                    <a:ext uri="{9D8B030D-6E8A-4147-A177-3AD203B41FA5}">
                      <a16:colId xmlns:a16="http://schemas.microsoft.com/office/drawing/2014/main" val="20009"/>
                    </a:ext>
                  </a:extLst>
                </a:gridCol>
                <a:gridCol w="351205">
                  <a:extLst>
                    <a:ext uri="{9D8B030D-6E8A-4147-A177-3AD203B41FA5}">
                      <a16:colId xmlns:a16="http://schemas.microsoft.com/office/drawing/2014/main" val="20010"/>
                    </a:ext>
                  </a:extLst>
                </a:gridCol>
                <a:gridCol w="351205">
                  <a:extLst>
                    <a:ext uri="{9D8B030D-6E8A-4147-A177-3AD203B41FA5}">
                      <a16:colId xmlns:a16="http://schemas.microsoft.com/office/drawing/2014/main" val="20011"/>
                    </a:ext>
                  </a:extLst>
                </a:gridCol>
                <a:gridCol w="351205">
                  <a:extLst>
                    <a:ext uri="{9D8B030D-6E8A-4147-A177-3AD203B41FA5}">
                      <a16:colId xmlns:a16="http://schemas.microsoft.com/office/drawing/2014/main" val="20012"/>
                    </a:ext>
                  </a:extLst>
                </a:gridCol>
                <a:gridCol w="351205">
                  <a:extLst>
                    <a:ext uri="{9D8B030D-6E8A-4147-A177-3AD203B41FA5}">
                      <a16:colId xmlns:a16="http://schemas.microsoft.com/office/drawing/2014/main" val="20013"/>
                    </a:ext>
                  </a:extLst>
                </a:gridCol>
                <a:gridCol w="351205">
                  <a:extLst>
                    <a:ext uri="{9D8B030D-6E8A-4147-A177-3AD203B41FA5}">
                      <a16:colId xmlns:a16="http://schemas.microsoft.com/office/drawing/2014/main" val="20014"/>
                    </a:ext>
                  </a:extLst>
                </a:gridCol>
                <a:gridCol w="351205">
                  <a:extLst>
                    <a:ext uri="{9D8B030D-6E8A-4147-A177-3AD203B41FA5}">
                      <a16:colId xmlns:a16="http://schemas.microsoft.com/office/drawing/2014/main" val="20015"/>
                    </a:ext>
                  </a:extLst>
                </a:gridCol>
                <a:gridCol w="351205">
                  <a:extLst>
                    <a:ext uri="{9D8B030D-6E8A-4147-A177-3AD203B41FA5}">
                      <a16:colId xmlns:a16="http://schemas.microsoft.com/office/drawing/2014/main" val="20016"/>
                    </a:ext>
                  </a:extLst>
                </a:gridCol>
                <a:gridCol w="351205">
                  <a:extLst>
                    <a:ext uri="{9D8B030D-6E8A-4147-A177-3AD203B41FA5}">
                      <a16:colId xmlns:a16="http://schemas.microsoft.com/office/drawing/2014/main" val="20017"/>
                    </a:ext>
                  </a:extLst>
                </a:gridCol>
                <a:gridCol w="351205">
                  <a:extLst>
                    <a:ext uri="{9D8B030D-6E8A-4147-A177-3AD203B41FA5}">
                      <a16:colId xmlns:a16="http://schemas.microsoft.com/office/drawing/2014/main" val="20018"/>
                    </a:ext>
                  </a:extLst>
                </a:gridCol>
                <a:gridCol w="351205">
                  <a:extLst>
                    <a:ext uri="{9D8B030D-6E8A-4147-A177-3AD203B41FA5}">
                      <a16:colId xmlns:a16="http://schemas.microsoft.com/office/drawing/2014/main" val="20019"/>
                    </a:ext>
                  </a:extLst>
                </a:gridCol>
                <a:gridCol w="351205">
                  <a:extLst>
                    <a:ext uri="{9D8B030D-6E8A-4147-A177-3AD203B41FA5}">
                      <a16:colId xmlns:a16="http://schemas.microsoft.com/office/drawing/2014/main" val="20020"/>
                    </a:ext>
                  </a:extLst>
                </a:gridCol>
                <a:gridCol w="351205">
                  <a:extLst>
                    <a:ext uri="{9D8B030D-6E8A-4147-A177-3AD203B41FA5}">
                      <a16:colId xmlns:a16="http://schemas.microsoft.com/office/drawing/2014/main" val="20021"/>
                    </a:ext>
                  </a:extLst>
                </a:gridCol>
                <a:gridCol w="351205">
                  <a:extLst>
                    <a:ext uri="{9D8B030D-6E8A-4147-A177-3AD203B41FA5}">
                      <a16:colId xmlns:a16="http://schemas.microsoft.com/office/drawing/2014/main" val="20022"/>
                    </a:ext>
                  </a:extLst>
                </a:gridCol>
                <a:gridCol w="351205">
                  <a:extLst>
                    <a:ext uri="{9D8B030D-6E8A-4147-A177-3AD203B41FA5}">
                      <a16:colId xmlns:a16="http://schemas.microsoft.com/office/drawing/2014/main" val="20023"/>
                    </a:ext>
                  </a:extLst>
                </a:gridCol>
                <a:gridCol w="351205">
                  <a:extLst>
                    <a:ext uri="{9D8B030D-6E8A-4147-A177-3AD203B41FA5}">
                      <a16:colId xmlns:a16="http://schemas.microsoft.com/office/drawing/2014/main" val="20024"/>
                    </a:ext>
                  </a:extLst>
                </a:gridCol>
                <a:gridCol w="351205">
                  <a:extLst>
                    <a:ext uri="{9D8B030D-6E8A-4147-A177-3AD203B41FA5}">
                      <a16:colId xmlns:a16="http://schemas.microsoft.com/office/drawing/2014/main" val="20025"/>
                    </a:ext>
                  </a:extLst>
                </a:gridCol>
                <a:gridCol w="351205">
                  <a:extLst>
                    <a:ext uri="{9D8B030D-6E8A-4147-A177-3AD203B41FA5}">
                      <a16:colId xmlns:a16="http://schemas.microsoft.com/office/drawing/2014/main" val="20026"/>
                    </a:ext>
                  </a:extLst>
                </a:gridCol>
                <a:gridCol w="351205">
                  <a:extLst>
                    <a:ext uri="{9D8B030D-6E8A-4147-A177-3AD203B41FA5}">
                      <a16:colId xmlns:a16="http://schemas.microsoft.com/office/drawing/2014/main" val="20027"/>
                    </a:ext>
                  </a:extLst>
                </a:gridCol>
                <a:gridCol w="351205">
                  <a:extLst>
                    <a:ext uri="{9D8B030D-6E8A-4147-A177-3AD203B41FA5}">
                      <a16:colId xmlns:a16="http://schemas.microsoft.com/office/drawing/2014/main" val="20028"/>
                    </a:ext>
                  </a:extLst>
                </a:gridCol>
                <a:gridCol w="351205">
                  <a:extLst>
                    <a:ext uri="{9D8B030D-6E8A-4147-A177-3AD203B41FA5}">
                      <a16:colId xmlns:a16="http://schemas.microsoft.com/office/drawing/2014/main" val="20029"/>
                    </a:ext>
                  </a:extLst>
                </a:gridCol>
                <a:gridCol w="351205">
                  <a:extLst>
                    <a:ext uri="{9D8B030D-6E8A-4147-A177-3AD203B41FA5}">
                      <a16:colId xmlns:a16="http://schemas.microsoft.com/office/drawing/2014/main" val="20030"/>
                    </a:ext>
                  </a:extLst>
                </a:gridCol>
                <a:gridCol w="351205">
                  <a:extLst>
                    <a:ext uri="{9D8B030D-6E8A-4147-A177-3AD203B41FA5}">
                      <a16:colId xmlns:a16="http://schemas.microsoft.com/office/drawing/2014/main" val="20031"/>
                    </a:ext>
                  </a:extLst>
                </a:gridCol>
              </a:tblGrid>
              <a:tr h="385873">
                <a:tc>
                  <a:txBody>
                    <a:bodyPr/>
                    <a:lstStyle/>
                    <a:p>
                      <a:pPr algn="ctr"/>
                      <a:r>
                        <a:rPr lang="en-US" sz="1000" dirty="0" smtClean="0">
                          <a:solidFill>
                            <a:schemeClr val="bg1">
                              <a:lumMod val="65000"/>
                            </a:schemeClr>
                          </a:solidFill>
                        </a:rPr>
                        <a:t>0</a:t>
                      </a:r>
                    </a:p>
                    <a:p>
                      <a:pPr algn="ctr"/>
                      <a:r>
                        <a:rPr lang="en-US" sz="1000" dirty="0" smtClean="0">
                          <a:solidFill>
                            <a:schemeClr val="bg1">
                              <a:lumMod val="65000"/>
                            </a:schemeClr>
                          </a:solidFill>
                        </a:rPr>
                        <a:t>0</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r>
                        <a:rPr lang="en-US" sz="1000" dirty="0" smtClean="0">
                          <a:solidFill>
                            <a:schemeClr val="bg1">
                              <a:lumMod val="65000"/>
                            </a:schemeClr>
                          </a:solidFill>
                        </a:rPr>
                        <a:t>1</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2</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3</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4</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5</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6</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7</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8</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9</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1</a:t>
                      </a:r>
                    </a:p>
                    <a:p>
                      <a:pPr algn="ctr"/>
                      <a:r>
                        <a:rPr lang="en-US" sz="1000" dirty="0" smtClean="0">
                          <a:solidFill>
                            <a:schemeClr val="bg1">
                              <a:lumMod val="65000"/>
                            </a:schemeClr>
                          </a:solidFill>
                        </a:rPr>
                        <a:t>0</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US" sz="1000" dirty="0" smtClean="0">
                          <a:solidFill>
                            <a:schemeClr val="bg1">
                              <a:lumMod val="65000"/>
                            </a:schemeClr>
                          </a:solidFill>
                        </a:rPr>
                        <a:t>1</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2</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3</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4</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5</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6</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7</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8</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9</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2</a:t>
                      </a:r>
                    </a:p>
                    <a:p>
                      <a:pPr algn="ctr"/>
                      <a:r>
                        <a:rPr lang="en-US" sz="1000" dirty="0" smtClean="0">
                          <a:solidFill>
                            <a:schemeClr val="bg1">
                              <a:lumMod val="65000"/>
                            </a:schemeClr>
                          </a:solidFill>
                        </a:rPr>
                        <a:t>0</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US" sz="1000" dirty="0" smtClean="0">
                          <a:solidFill>
                            <a:schemeClr val="bg1">
                              <a:lumMod val="65000"/>
                            </a:schemeClr>
                          </a:solidFill>
                        </a:rPr>
                        <a:t>1</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2</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3</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4</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5</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6</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7</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8</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9</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3</a:t>
                      </a:r>
                    </a:p>
                    <a:p>
                      <a:pPr algn="ctr"/>
                      <a:r>
                        <a:rPr lang="en-US" sz="1000" dirty="0" smtClean="0">
                          <a:solidFill>
                            <a:schemeClr val="bg1">
                              <a:lumMod val="65000"/>
                            </a:schemeClr>
                          </a:solidFill>
                        </a:rPr>
                        <a:t>0</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US" sz="1000" dirty="0" smtClean="0">
                          <a:solidFill>
                            <a:schemeClr val="bg1">
                              <a:lumMod val="65000"/>
                            </a:schemeClr>
                          </a:solidFill>
                        </a:rPr>
                        <a:t>1</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61138">
                <a:tc gridSpan="16">
                  <a:txBody>
                    <a:bodyPr/>
                    <a:lstStyle/>
                    <a:p>
                      <a:pPr algn="ctr"/>
                      <a:r>
                        <a:rPr lang="en-US" sz="1600" dirty="0" smtClean="0">
                          <a:solidFill>
                            <a:srgbClr val="000000"/>
                          </a:solidFill>
                        </a:rPr>
                        <a:t>TLV</a:t>
                      </a:r>
                      <a:r>
                        <a:rPr lang="en-US" sz="1600" baseline="0" dirty="0" smtClean="0">
                          <a:solidFill>
                            <a:srgbClr val="000000"/>
                          </a:solidFill>
                        </a:rPr>
                        <a:t> Class</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000" dirty="0">
                        <a:solidFill>
                          <a:schemeClr val="bg1">
                            <a:lumMod val="65000"/>
                          </a:schemeClr>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C</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7">
                  <a:txBody>
                    <a:bodyPr/>
                    <a:lstStyle/>
                    <a:p>
                      <a:pPr algn="ctr"/>
                      <a:r>
                        <a:rPr lang="en-US" sz="1600" dirty="0" smtClean="0">
                          <a:solidFill>
                            <a:srgbClr val="000000"/>
                          </a:solidFill>
                        </a:rPr>
                        <a:t>Type</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R</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R</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solidFill>
                            <a:srgbClr val="000000"/>
                          </a:solidFill>
                        </a:rPr>
                        <a:t>R</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algn="ctr"/>
                      <a:r>
                        <a:rPr lang="en-US" sz="1600" dirty="0" smtClean="0">
                          <a:solidFill>
                            <a:srgbClr val="000000"/>
                          </a:solidFill>
                        </a:rPr>
                        <a:t>Length</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1138">
                <a:tc gridSpan="32">
                  <a:txBody>
                    <a:bodyPr/>
                    <a:lstStyle/>
                    <a:p>
                      <a:pPr algn="ctr"/>
                      <a:r>
                        <a:rPr lang="en-US" sz="1600" dirty="0" smtClean="0">
                          <a:solidFill>
                            <a:schemeClr val="tx1"/>
                          </a:solidFill>
                        </a:rPr>
                        <a:t>Variable Length Metadata</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2738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190" y="3441700"/>
            <a:ext cx="11440688" cy="2579630"/>
          </a:xfrm>
        </p:spPr>
        <p:txBody>
          <a:bodyPr/>
          <a:lstStyle/>
          <a:p>
            <a:r>
              <a:rPr lang="en-US" sz="1400" b="1" dirty="0"/>
              <a:t>Flag bits</a:t>
            </a:r>
            <a:r>
              <a:rPr lang="en-US" sz="1400" dirty="0"/>
              <a:t>: Bits 0-3 are flag bits.  The D-bit is used to indicate whether the Destination Class field in the 3rd word is used</a:t>
            </a:r>
            <a:r>
              <a:rPr lang="en-US" sz="1400" dirty="0" smtClean="0"/>
              <a:t>.</a:t>
            </a:r>
            <a:endParaRPr lang="en-US" sz="1400" b="1" dirty="0"/>
          </a:p>
          <a:p>
            <a:r>
              <a:rPr lang="en-US" sz="1400" b="1" dirty="0"/>
              <a:t>Source Switch ID</a:t>
            </a:r>
            <a:r>
              <a:rPr lang="en-US" sz="1400" dirty="0"/>
              <a:t>: An identifier indicating the source device where the original traffic initially entered the service chain. </a:t>
            </a:r>
          </a:p>
          <a:p>
            <a:r>
              <a:rPr lang="en-US" sz="1400" b="1" dirty="0"/>
              <a:t>Source Interface ID</a:t>
            </a:r>
            <a:r>
              <a:rPr lang="en-US" sz="1400" dirty="0"/>
              <a:t>: An identifier indicating the source interface where the original traffic initially entered the Service Chain.  This identifier is scoped within the context of the Source Switch ID</a:t>
            </a:r>
            <a:r>
              <a:rPr lang="en-US" sz="1400" dirty="0" smtClean="0"/>
              <a:t>.</a:t>
            </a:r>
            <a:endParaRPr lang="en-US" sz="1400" dirty="0"/>
          </a:p>
          <a:p>
            <a:r>
              <a:rPr lang="en-US" sz="1400" b="1" dirty="0"/>
              <a:t>Tenant ID</a:t>
            </a:r>
            <a:r>
              <a:rPr lang="en-US" sz="1400" dirty="0"/>
              <a:t>: The tenant identifier is used to represent the tenant that the service chain is being applied to.  </a:t>
            </a:r>
          </a:p>
          <a:p>
            <a:r>
              <a:rPr lang="en-US" sz="1400" b="1" dirty="0"/>
              <a:t>Destination Class</a:t>
            </a:r>
            <a:r>
              <a:rPr lang="en-US" sz="1400" dirty="0"/>
              <a:t>: The destination class represents the logical classification of the destination of the traffic. The D-bit is used to indicate that this field contains a valid Destination Class. D=0 indicates that these bits are reserved</a:t>
            </a:r>
            <a:r>
              <a:rPr lang="en-US" sz="1400" dirty="0" smtClean="0"/>
              <a:t>.</a:t>
            </a:r>
            <a:endParaRPr lang="en-US" sz="1400" dirty="0"/>
          </a:p>
          <a:p>
            <a:r>
              <a:rPr lang="en-US" sz="1400" b="1" dirty="0"/>
              <a:t>Source Class</a:t>
            </a:r>
            <a:r>
              <a:rPr lang="en-US" sz="1400" dirty="0"/>
              <a:t>: represents the logical classification of the source of the traffic.  For example, this might represent a source application, a group of like endpoints, or a set of users originating the traffic. This grouping is done for the purposes of applying policy.  </a:t>
            </a:r>
          </a:p>
        </p:txBody>
      </p:sp>
      <p:sp>
        <p:nvSpPr>
          <p:cNvPr id="3" name="Title 2"/>
          <p:cNvSpPr>
            <a:spLocks noGrp="1"/>
          </p:cNvSpPr>
          <p:nvPr>
            <p:ph type="ctrTitle"/>
          </p:nvPr>
        </p:nvSpPr>
        <p:spPr>
          <a:xfrm>
            <a:off x="346232" y="266701"/>
            <a:ext cx="11543628" cy="1109094"/>
          </a:xfrm>
        </p:spPr>
        <p:txBody>
          <a:bodyPr/>
          <a:lstStyle/>
          <a:p>
            <a:r>
              <a:rPr lang="en-US" dirty="0" smtClean="0">
                <a:solidFill>
                  <a:srgbClr val="000000"/>
                </a:solidFill>
              </a:rPr>
              <a:t>NSH Context Header Allocation</a:t>
            </a:r>
            <a:br>
              <a:rPr lang="en-US" dirty="0" smtClean="0">
                <a:solidFill>
                  <a:srgbClr val="000000"/>
                </a:solidFill>
              </a:rPr>
            </a:br>
            <a:r>
              <a:rPr lang="en-US" sz="2800" dirty="0" smtClean="0">
                <a:solidFill>
                  <a:srgbClr val="000000"/>
                </a:solidFill>
              </a:rPr>
              <a:t>Example Data Center Allocation Schema</a:t>
            </a:r>
            <a:endParaRPr lang="en-US"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64441247"/>
              </p:ext>
            </p:extLst>
          </p:nvPr>
        </p:nvGraphicFramePr>
        <p:xfrm>
          <a:off x="333287" y="1425368"/>
          <a:ext cx="11238560" cy="1879600"/>
        </p:xfrm>
        <a:graphic>
          <a:graphicData uri="http://schemas.openxmlformats.org/drawingml/2006/table">
            <a:tbl>
              <a:tblPr firstRow="1" bandRow="1">
                <a:tableStyleId>{5C22544A-7EE6-4342-B048-85BDC9FD1C3A}</a:tableStyleId>
              </a:tblPr>
              <a:tblGrid>
                <a:gridCol w="351205">
                  <a:extLst>
                    <a:ext uri="{9D8B030D-6E8A-4147-A177-3AD203B41FA5}">
                      <a16:colId xmlns:a16="http://schemas.microsoft.com/office/drawing/2014/main" val="20000"/>
                    </a:ext>
                  </a:extLst>
                </a:gridCol>
                <a:gridCol w="351205">
                  <a:extLst>
                    <a:ext uri="{9D8B030D-6E8A-4147-A177-3AD203B41FA5}">
                      <a16:colId xmlns:a16="http://schemas.microsoft.com/office/drawing/2014/main" val="20001"/>
                    </a:ext>
                  </a:extLst>
                </a:gridCol>
                <a:gridCol w="351205">
                  <a:extLst>
                    <a:ext uri="{9D8B030D-6E8A-4147-A177-3AD203B41FA5}">
                      <a16:colId xmlns:a16="http://schemas.microsoft.com/office/drawing/2014/main" val="20002"/>
                    </a:ext>
                  </a:extLst>
                </a:gridCol>
                <a:gridCol w="351205">
                  <a:extLst>
                    <a:ext uri="{9D8B030D-6E8A-4147-A177-3AD203B41FA5}">
                      <a16:colId xmlns:a16="http://schemas.microsoft.com/office/drawing/2014/main" val="20003"/>
                    </a:ext>
                  </a:extLst>
                </a:gridCol>
                <a:gridCol w="351205">
                  <a:extLst>
                    <a:ext uri="{9D8B030D-6E8A-4147-A177-3AD203B41FA5}">
                      <a16:colId xmlns:a16="http://schemas.microsoft.com/office/drawing/2014/main" val="20004"/>
                    </a:ext>
                  </a:extLst>
                </a:gridCol>
                <a:gridCol w="351205">
                  <a:extLst>
                    <a:ext uri="{9D8B030D-6E8A-4147-A177-3AD203B41FA5}">
                      <a16:colId xmlns:a16="http://schemas.microsoft.com/office/drawing/2014/main" val="20005"/>
                    </a:ext>
                  </a:extLst>
                </a:gridCol>
                <a:gridCol w="351205">
                  <a:extLst>
                    <a:ext uri="{9D8B030D-6E8A-4147-A177-3AD203B41FA5}">
                      <a16:colId xmlns:a16="http://schemas.microsoft.com/office/drawing/2014/main" val="20006"/>
                    </a:ext>
                  </a:extLst>
                </a:gridCol>
                <a:gridCol w="351205">
                  <a:extLst>
                    <a:ext uri="{9D8B030D-6E8A-4147-A177-3AD203B41FA5}">
                      <a16:colId xmlns:a16="http://schemas.microsoft.com/office/drawing/2014/main" val="20007"/>
                    </a:ext>
                  </a:extLst>
                </a:gridCol>
                <a:gridCol w="351205">
                  <a:extLst>
                    <a:ext uri="{9D8B030D-6E8A-4147-A177-3AD203B41FA5}">
                      <a16:colId xmlns:a16="http://schemas.microsoft.com/office/drawing/2014/main" val="20008"/>
                    </a:ext>
                  </a:extLst>
                </a:gridCol>
                <a:gridCol w="351205">
                  <a:extLst>
                    <a:ext uri="{9D8B030D-6E8A-4147-A177-3AD203B41FA5}">
                      <a16:colId xmlns:a16="http://schemas.microsoft.com/office/drawing/2014/main" val="20009"/>
                    </a:ext>
                  </a:extLst>
                </a:gridCol>
                <a:gridCol w="351205">
                  <a:extLst>
                    <a:ext uri="{9D8B030D-6E8A-4147-A177-3AD203B41FA5}">
                      <a16:colId xmlns:a16="http://schemas.microsoft.com/office/drawing/2014/main" val="20010"/>
                    </a:ext>
                  </a:extLst>
                </a:gridCol>
                <a:gridCol w="351205">
                  <a:extLst>
                    <a:ext uri="{9D8B030D-6E8A-4147-A177-3AD203B41FA5}">
                      <a16:colId xmlns:a16="http://schemas.microsoft.com/office/drawing/2014/main" val="20011"/>
                    </a:ext>
                  </a:extLst>
                </a:gridCol>
                <a:gridCol w="351205">
                  <a:extLst>
                    <a:ext uri="{9D8B030D-6E8A-4147-A177-3AD203B41FA5}">
                      <a16:colId xmlns:a16="http://schemas.microsoft.com/office/drawing/2014/main" val="20012"/>
                    </a:ext>
                  </a:extLst>
                </a:gridCol>
                <a:gridCol w="351205">
                  <a:extLst>
                    <a:ext uri="{9D8B030D-6E8A-4147-A177-3AD203B41FA5}">
                      <a16:colId xmlns:a16="http://schemas.microsoft.com/office/drawing/2014/main" val="20013"/>
                    </a:ext>
                  </a:extLst>
                </a:gridCol>
                <a:gridCol w="351205">
                  <a:extLst>
                    <a:ext uri="{9D8B030D-6E8A-4147-A177-3AD203B41FA5}">
                      <a16:colId xmlns:a16="http://schemas.microsoft.com/office/drawing/2014/main" val="20014"/>
                    </a:ext>
                  </a:extLst>
                </a:gridCol>
                <a:gridCol w="351205">
                  <a:extLst>
                    <a:ext uri="{9D8B030D-6E8A-4147-A177-3AD203B41FA5}">
                      <a16:colId xmlns:a16="http://schemas.microsoft.com/office/drawing/2014/main" val="20015"/>
                    </a:ext>
                  </a:extLst>
                </a:gridCol>
                <a:gridCol w="351205">
                  <a:extLst>
                    <a:ext uri="{9D8B030D-6E8A-4147-A177-3AD203B41FA5}">
                      <a16:colId xmlns:a16="http://schemas.microsoft.com/office/drawing/2014/main" val="20016"/>
                    </a:ext>
                  </a:extLst>
                </a:gridCol>
                <a:gridCol w="351205">
                  <a:extLst>
                    <a:ext uri="{9D8B030D-6E8A-4147-A177-3AD203B41FA5}">
                      <a16:colId xmlns:a16="http://schemas.microsoft.com/office/drawing/2014/main" val="20017"/>
                    </a:ext>
                  </a:extLst>
                </a:gridCol>
                <a:gridCol w="351205">
                  <a:extLst>
                    <a:ext uri="{9D8B030D-6E8A-4147-A177-3AD203B41FA5}">
                      <a16:colId xmlns:a16="http://schemas.microsoft.com/office/drawing/2014/main" val="20018"/>
                    </a:ext>
                  </a:extLst>
                </a:gridCol>
                <a:gridCol w="351205">
                  <a:extLst>
                    <a:ext uri="{9D8B030D-6E8A-4147-A177-3AD203B41FA5}">
                      <a16:colId xmlns:a16="http://schemas.microsoft.com/office/drawing/2014/main" val="20019"/>
                    </a:ext>
                  </a:extLst>
                </a:gridCol>
                <a:gridCol w="351205">
                  <a:extLst>
                    <a:ext uri="{9D8B030D-6E8A-4147-A177-3AD203B41FA5}">
                      <a16:colId xmlns:a16="http://schemas.microsoft.com/office/drawing/2014/main" val="20020"/>
                    </a:ext>
                  </a:extLst>
                </a:gridCol>
                <a:gridCol w="351205">
                  <a:extLst>
                    <a:ext uri="{9D8B030D-6E8A-4147-A177-3AD203B41FA5}">
                      <a16:colId xmlns:a16="http://schemas.microsoft.com/office/drawing/2014/main" val="20021"/>
                    </a:ext>
                  </a:extLst>
                </a:gridCol>
                <a:gridCol w="351205">
                  <a:extLst>
                    <a:ext uri="{9D8B030D-6E8A-4147-A177-3AD203B41FA5}">
                      <a16:colId xmlns:a16="http://schemas.microsoft.com/office/drawing/2014/main" val="20022"/>
                    </a:ext>
                  </a:extLst>
                </a:gridCol>
                <a:gridCol w="351205">
                  <a:extLst>
                    <a:ext uri="{9D8B030D-6E8A-4147-A177-3AD203B41FA5}">
                      <a16:colId xmlns:a16="http://schemas.microsoft.com/office/drawing/2014/main" val="20023"/>
                    </a:ext>
                  </a:extLst>
                </a:gridCol>
                <a:gridCol w="351205">
                  <a:extLst>
                    <a:ext uri="{9D8B030D-6E8A-4147-A177-3AD203B41FA5}">
                      <a16:colId xmlns:a16="http://schemas.microsoft.com/office/drawing/2014/main" val="20024"/>
                    </a:ext>
                  </a:extLst>
                </a:gridCol>
                <a:gridCol w="351205">
                  <a:extLst>
                    <a:ext uri="{9D8B030D-6E8A-4147-A177-3AD203B41FA5}">
                      <a16:colId xmlns:a16="http://schemas.microsoft.com/office/drawing/2014/main" val="20025"/>
                    </a:ext>
                  </a:extLst>
                </a:gridCol>
                <a:gridCol w="351205">
                  <a:extLst>
                    <a:ext uri="{9D8B030D-6E8A-4147-A177-3AD203B41FA5}">
                      <a16:colId xmlns:a16="http://schemas.microsoft.com/office/drawing/2014/main" val="20026"/>
                    </a:ext>
                  </a:extLst>
                </a:gridCol>
                <a:gridCol w="351205">
                  <a:extLst>
                    <a:ext uri="{9D8B030D-6E8A-4147-A177-3AD203B41FA5}">
                      <a16:colId xmlns:a16="http://schemas.microsoft.com/office/drawing/2014/main" val="20027"/>
                    </a:ext>
                  </a:extLst>
                </a:gridCol>
                <a:gridCol w="351205">
                  <a:extLst>
                    <a:ext uri="{9D8B030D-6E8A-4147-A177-3AD203B41FA5}">
                      <a16:colId xmlns:a16="http://schemas.microsoft.com/office/drawing/2014/main" val="20028"/>
                    </a:ext>
                  </a:extLst>
                </a:gridCol>
                <a:gridCol w="351205">
                  <a:extLst>
                    <a:ext uri="{9D8B030D-6E8A-4147-A177-3AD203B41FA5}">
                      <a16:colId xmlns:a16="http://schemas.microsoft.com/office/drawing/2014/main" val="20029"/>
                    </a:ext>
                  </a:extLst>
                </a:gridCol>
                <a:gridCol w="351205">
                  <a:extLst>
                    <a:ext uri="{9D8B030D-6E8A-4147-A177-3AD203B41FA5}">
                      <a16:colId xmlns:a16="http://schemas.microsoft.com/office/drawing/2014/main" val="20030"/>
                    </a:ext>
                  </a:extLst>
                </a:gridCol>
                <a:gridCol w="351205">
                  <a:extLst>
                    <a:ext uri="{9D8B030D-6E8A-4147-A177-3AD203B41FA5}">
                      <a16:colId xmlns:a16="http://schemas.microsoft.com/office/drawing/2014/main" val="20031"/>
                    </a:ext>
                  </a:extLst>
                </a:gridCol>
              </a:tblGrid>
              <a:tr h="370840">
                <a:tc>
                  <a:txBody>
                    <a:bodyPr/>
                    <a:lstStyle/>
                    <a:p>
                      <a:pPr algn="ctr"/>
                      <a:r>
                        <a:rPr lang="en-US" sz="1000" dirty="0" smtClean="0">
                          <a:solidFill>
                            <a:schemeClr val="bg1">
                              <a:lumMod val="65000"/>
                            </a:schemeClr>
                          </a:solidFill>
                        </a:rPr>
                        <a:t>0</a:t>
                      </a:r>
                    </a:p>
                    <a:p>
                      <a:pPr algn="ctr"/>
                      <a:r>
                        <a:rPr lang="en-US" sz="1000" dirty="0" smtClean="0">
                          <a:solidFill>
                            <a:schemeClr val="bg1">
                              <a:lumMod val="65000"/>
                            </a:schemeClr>
                          </a:solidFill>
                        </a:rPr>
                        <a:t>0</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r>
                        <a:rPr lang="en-US" sz="1000" dirty="0" smtClean="0">
                          <a:solidFill>
                            <a:schemeClr val="bg1">
                              <a:lumMod val="65000"/>
                            </a:schemeClr>
                          </a:solidFill>
                        </a:rPr>
                        <a:t>1</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2</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3</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4</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5</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6</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7</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8</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9</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1</a:t>
                      </a:r>
                    </a:p>
                    <a:p>
                      <a:pPr algn="ctr"/>
                      <a:r>
                        <a:rPr lang="en-US" sz="1000" dirty="0" smtClean="0">
                          <a:solidFill>
                            <a:schemeClr val="bg1">
                              <a:lumMod val="65000"/>
                            </a:schemeClr>
                          </a:solidFill>
                        </a:rPr>
                        <a:t>0</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US" sz="1000" dirty="0" smtClean="0">
                          <a:solidFill>
                            <a:schemeClr val="bg1">
                              <a:lumMod val="65000"/>
                            </a:schemeClr>
                          </a:solidFill>
                        </a:rPr>
                        <a:t>1</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2</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3</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4</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5</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6</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7</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8</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9</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2</a:t>
                      </a:r>
                    </a:p>
                    <a:p>
                      <a:pPr algn="ctr"/>
                      <a:r>
                        <a:rPr lang="en-US" sz="1000" dirty="0" smtClean="0">
                          <a:solidFill>
                            <a:schemeClr val="bg1">
                              <a:lumMod val="65000"/>
                            </a:schemeClr>
                          </a:solidFill>
                        </a:rPr>
                        <a:t>0</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US" sz="1000" dirty="0" smtClean="0">
                          <a:solidFill>
                            <a:schemeClr val="bg1">
                              <a:lumMod val="65000"/>
                            </a:schemeClr>
                          </a:solidFill>
                        </a:rPr>
                        <a:t>1</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2</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3</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4</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5</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6</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7</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8</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9</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1000" dirty="0" smtClean="0">
                          <a:solidFill>
                            <a:schemeClr val="bg1">
                              <a:lumMod val="65000"/>
                            </a:schemeClr>
                          </a:solidFill>
                        </a:rPr>
                        <a:t>3</a:t>
                      </a:r>
                    </a:p>
                    <a:p>
                      <a:pPr algn="ctr"/>
                      <a:r>
                        <a:rPr lang="en-US" sz="1000" dirty="0" smtClean="0">
                          <a:solidFill>
                            <a:schemeClr val="bg1">
                              <a:lumMod val="65000"/>
                            </a:schemeClr>
                          </a:solidFill>
                        </a:rPr>
                        <a:t>0</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US" sz="1000" dirty="0" smtClean="0">
                          <a:solidFill>
                            <a:schemeClr val="bg1">
                              <a:lumMod val="65000"/>
                            </a:schemeClr>
                          </a:solidFill>
                        </a:rPr>
                        <a:t>1</a:t>
                      </a:r>
                      <a:endParaRPr lang="en-US" sz="1000" dirty="0">
                        <a:solidFill>
                          <a:schemeClr val="bg1">
                            <a:lumMod val="65000"/>
                          </a:schemeClr>
                        </a:solidFill>
                      </a:endParaRPr>
                    </a:p>
                  </a:txBody>
                  <a:tcPr anchor="ctr">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1600" dirty="0" smtClean="0">
                          <a:solidFill>
                            <a:schemeClr val="tx1"/>
                          </a:solidFill>
                        </a:rPr>
                        <a:t>D</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r>
                        <a:rPr lang="en-US" sz="1600" dirty="0" smtClean="0">
                          <a:solidFill>
                            <a:srgbClr val="000000"/>
                          </a:solidFill>
                        </a:rPr>
                        <a:t> Rsvd</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12">
                  <a:txBody>
                    <a:bodyPr/>
                    <a:lstStyle/>
                    <a:p>
                      <a:pPr algn="ctr"/>
                      <a:r>
                        <a:rPr lang="en-US" sz="1600" dirty="0" smtClean="0">
                          <a:solidFill>
                            <a:srgbClr val="000000"/>
                          </a:solidFill>
                        </a:rPr>
                        <a:t>Source Switch ID</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16">
                  <a:txBody>
                    <a:bodyPr/>
                    <a:lstStyle/>
                    <a:p>
                      <a:pPr algn="ctr"/>
                      <a:r>
                        <a:rPr lang="en-US" sz="1600" dirty="0" smtClean="0">
                          <a:solidFill>
                            <a:srgbClr val="000000"/>
                          </a:solidFill>
                        </a:rPr>
                        <a:t>Source Interface</a:t>
                      </a:r>
                      <a:r>
                        <a:rPr lang="en-US" sz="1600" baseline="0" dirty="0" smtClean="0">
                          <a:solidFill>
                            <a:srgbClr val="000000"/>
                          </a:solidFill>
                        </a:rPr>
                        <a:t> ID</a:t>
                      </a: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gridSpan="8">
                  <a:txBody>
                    <a:bodyPr/>
                    <a:lstStyle/>
                    <a:p>
                      <a:pPr algn="ctr"/>
                      <a:r>
                        <a:rPr lang="en-US" sz="1600" dirty="0" smtClean="0">
                          <a:solidFill>
                            <a:schemeClr val="tx1"/>
                          </a:solidFill>
                        </a:rPr>
                        <a:t>Reserved</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gridSpan="24">
                  <a:txBody>
                    <a:bodyPr/>
                    <a:lstStyle/>
                    <a:p>
                      <a:pPr algn="ctr"/>
                      <a:r>
                        <a:rPr lang="en-US" sz="1600" dirty="0" smtClean="0">
                          <a:solidFill>
                            <a:schemeClr val="tx1"/>
                          </a:solidFill>
                        </a:rPr>
                        <a:t>Tenant</a:t>
                      </a:r>
                      <a:r>
                        <a:rPr lang="en-US" sz="1600" baseline="0" dirty="0" smtClean="0">
                          <a:solidFill>
                            <a:schemeClr val="tx1"/>
                          </a:solidFill>
                        </a:rPr>
                        <a:t> ID</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pPr algn="ctr"/>
                      <a:endParaRPr lang="en-US" sz="16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extLst>
                  <a:ext uri="{0D108BD9-81ED-4DB2-BD59-A6C34878D82A}">
                    <a16:rowId xmlns:a16="http://schemas.microsoft.com/office/drawing/2014/main" val="10002"/>
                  </a:ext>
                </a:extLst>
              </a:tr>
              <a:tr h="370840">
                <a:tc gridSpan="16">
                  <a:txBody>
                    <a:bodyPr/>
                    <a:lstStyle/>
                    <a:p>
                      <a:pPr algn="ctr"/>
                      <a:r>
                        <a:rPr lang="en-US" sz="1600" dirty="0" smtClean="0">
                          <a:solidFill>
                            <a:schemeClr val="tx1"/>
                          </a:solidFill>
                        </a:rPr>
                        <a:t>Destination Class / Reserved</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a:r>
                        <a:rPr lang="en-US" sz="1600" dirty="0" smtClean="0">
                          <a:solidFill>
                            <a:schemeClr val="tx1"/>
                          </a:solidFill>
                        </a:rPr>
                        <a:t>Source Class</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0840">
                <a:tc gridSpan="32">
                  <a:txBody>
                    <a:bodyPr/>
                    <a:lstStyle/>
                    <a:p>
                      <a:pPr algn="ctr"/>
                      <a:r>
                        <a:rPr lang="en-US" sz="1600" dirty="0" smtClean="0">
                          <a:solidFill>
                            <a:schemeClr val="tx1"/>
                          </a:solidFill>
                        </a:rPr>
                        <a:t>Service Classification</a:t>
                      </a:r>
                      <a:r>
                        <a:rPr lang="en-US" sz="1600" baseline="0" dirty="0" smtClean="0">
                          <a:solidFill>
                            <a:schemeClr val="tx1"/>
                          </a:solidFill>
                        </a:rPr>
                        <a:t> Data</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dirty="0">
                        <a:solidFill>
                          <a:srgbClr val="000000"/>
                        </a:solidFill>
                      </a:endParaRPr>
                    </a:p>
                  </a:txBody>
                  <a:tcPr anchor="ctr">
                    <a:lnL w="12700" cap="flat" cmpd="sng" algn="ctr">
                      <a:solidFill>
                        <a:srgbClr val="FFFFFF"/>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F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6206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a:solidFill>
                  <a:srgbClr val="000000"/>
                </a:solidFill>
              </a:rPr>
              <a:t>Simpler service implementation / deployment</a:t>
            </a:r>
          </a:p>
          <a:p>
            <a:pPr lvl="1"/>
            <a:r>
              <a:rPr lang="en-US" sz="2000" dirty="0">
                <a:solidFill>
                  <a:srgbClr val="000000"/>
                </a:solidFill>
              </a:rPr>
              <a:t>SFs that transform packets do not need to re-classify traffic</a:t>
            </a:r>
          </a:p>
          <a:p>
            <a:pPr lvl="1"/>
            <a:r>
              <a:rPr lang="en-US" sz="2000" dirty="0">
                <a:solidFill>
                  <a:srgbClr val="000000"/>
                </a:solidFill>
              </a:rPr>
              <a:t>Example: NAT. Downstream SFs from NAT rely upon a consistent context value for services rather than re-classification to determine actions</a:t>
            </a:r>
          </a:p>
          <a:p>
            <a:r>
              <a:rPr lang="en-US" sz="2400" dirty="0">
                <a:solidFill>
                  <a:srgbClr val="000000"/>
                </a:solidFill>
              </a:rPr>
              <a:t>Service to service information sharing</a:t>
            </a:r>
          </a:p>
          <a:p>
            <a:pPr lvl="1"/>
            <a:r>
              <a:rPr lang="en-US" sz="2000" dirty="0">
                <a:solidFill>
                  <a:srgbClr val="000000"/>
                </a:solidFill>
              </a:rPr>
              <a:t>SFs can pass information to downstream SFs within the service chain</a:t>
            </a:r>
          </a:p>
          <a:p>
            <a:pPr lvl="1"/>
            <a:r>
              <a:rPr lang="en-US" sz="2000" dirty="0">
                <a:solidFill>
                  <a:srgbClr val="000000"/>
                </a:solidFill>
              </a:rPr>
              <a:t>Example: encrypted vs. clear text data. In the case of an SF such as SLB, the ingress traffic might be encrypted. Post-SLB, clear-text traffic is generated. The SLB node uses service header context to indicate to the next SF information about the data.  For instance, the SLB might parse XML and inform a firewall application specifics without the firewall having XML parsing </a:t>
            </a:r>
            <a:r>
              <a:rPr lang="en-US" sz="2000" dirty="0" smtClean="0">
                <a:solidFill>
                  <a:srgbClr val="000000"/>
                </a:solidFill>
              </a:rPr>
              <a:t>capabilities</a:t>
            </a:r>
            <a:endParaRPr lang="en-US" dirty="0">
              <a:solidFill>
                <a:srgbClr val="000000"/>
              </a:solidFill>
            </a:endParaRPr>
          </a:p>
        </p:txBody>
      </p:sp>
      <p:sp>
        <p:nvSpPr>
          <p:cNvPr id="3" name="Title 2"/>
          <p:cNvSpPr>
            <a:spLocks noGrp="1"/>
          </p:cNvSpPr>
          <p:nvPr>
            <p:ph type="ctrTitle"/>
          </p:nvPr>
        </p:nvSpPr>
        <p:spPr/>
        <p:txBody>
          <a:bodyPr/>
          <a:lstStyle/>
          <a:p>
            <a:r>
              <a:rPr lang="en-US" dirty="0" smtClean="0">
                <a:solidFill>
                  <a:srgbClr val="000000"/>
                </a:solidFill>
              </a:rPr>
              <a:t>NSH Context Headers</a:t>
            </a:r>
            <a:br>
              <a:rPr lang="en-US" dirty="0" smtClean="0">
                <a:solidFill>
                  <a:srgbClr val="000000"/>
                </a:solidFill>
              </a:rPr>
            </a:br>
            <a:r>
              <a:rPr lang="en-US" sz="2800" dirty="0" smtClean="0">
                <a:solidFill>
                  <a:srgbClr val="000000"/>
                </a:solidFill>
              </a:rPr>
              <a:t>Advantages / Examples</a:t>
            </a:r>
            <a:endParaRPr lang="en-US" dirty="0">
              <a:solidFill>
                <a:srgbClr val="000000"/>
              </a:solidFill>
            </a:endParaRPr>
          </a:p>
        </p:txBody>
      </p:sp>
    </p:spTree>
    <p:extLst>
      <p:ext uri="{BB962C8B-B14F-4D97-AF65-F5344CB8AC3E}">
        <p14:creationId xmlns:p14="http://schemas.microsoft.com/office/powerpoint/2010/main" val="269025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a:solidFill>
                  <a:srgbClr val="000000"/>
                </a:solidFill>
              </a:rPr>
              <a:t>Application of richer service policy</a:t>
            </a:r>
          </a:p>
          <a:p>
            <a:pPr lvl="1"/>
            <a:r>
              <a:rPr lang="en-US" sz="2000" dirty="0">
                <a:solidFill>
                  <a:srgbClr val="000000"/>
                </a:solidFill>
              </a:rPr>
              <a:t>Service policy application at a receiving SF can use information not known a priori</a:t>
            </a:r>
          </a:p>
          <a:p>
            <a:pPr lvl="1"/>
            <a:r>
              <a:rPr lang="en-US" sz="2000" dirty="0">
                <a:solidFill>
                  <a:srgbClr val="000000"/>
                </a:solidFill>
              </a:rPr>
              <a:t>Example: edge node (leaf) can imposes application details. A downstream SF – for example a FW – can use the context header for rule application. The FW never needs to classify the application, rather it simply permits/denies based on the context value</a:t>
            </a:r>
          </a:p>
          <a:p>
            <a:pPr lvl="1"/>
            <a:r>
              <a:rPr lang="en-US" sz="2000" dirty="0">
                <a:solidFill>
                  <a:srgbClr val="000000"/>
                </a:solidFill>
              </a:rPr>
              <a:t>Example: Mobility – a PGW can classify traffic and provide a representation of the subscriber record encoded within the context header. As packets traverse the service path, SFs utilize the header to derive subscriber policy</a:t>
            </a:r>
          </a:p>
          <a:p>
            <a:r>
              <a:rPr lang="en-US" sz="2400" dirty="0">
                <a:solidFill>
                  <a:srgbClr val="000000"/>
                </a:solidFill>
              </a:rPr>
              <a:t>Leverage data from many sources</a:t>
            </a:r>
          </a:p>
          <a:p>
            <a:pPr lvl="1"/>
            <a:r>
              <a:rPr lang="en-US" sz="2000" dirty="0">
                <a:solidFill>
                  <a:srgbClr val="000000"/>
                </a:solidFill>
              </a:rPr>
              <a:t>Any and all of the above examples can be combined to provide rich context, derived from many sources along the service path. The network nodes and SFs do not need to participate in the range of policy systems</a:t>
            </a:r>
            <a:endParaRPr lang="en-US" dirty="0"/>
          </a:p>
          <a:p>
            <a:pPr marL="76187" indent="0">
              <a:buNone/>
            </a:pPr>
            <a:endParaRPr lang="en-US" dirty="0"/>
          </a:p>
        </p:txBody>
      </p:sp>
      <p:sp>
        <p:nvSpPr>
          <p:cNvPr id="3" name="Title 2"/>
          <p:cNvSpPr>
            <a:spLocks noGrp="1"/>
          </p:cNvSpPr>
          <p:nvPr>
            <p:ph type="ctrTitle"/>
          </p:nvPr>
        </p:nvSpPr>
        <p:spPr/>
        <p:txBody>
          <a:bodyPr/>
          <a:lstStyle/>
          <a:p>
            <a:r>
              <a:rPr lang="en-US" dirty="0" smtClean="0">
                <a:solidFill>
                  <a:srgbClr val="000000"/>
                </a:solidFill>
              </a:rPr>
              <a:t>NSH Context Headers</a:t>
            </a:r>
            <a:br>
              <a:rPr lang="en-US" dirty="0" smtClean="0">
                <a:solidFill>
                  <a:srgbClr val="000000"/>
                </a:solidFill>
              </a:rPr>
            </a:br>
            <a:r>
              <a:rPr lang="en-US" sz="2800" dirty="0" smtClean="0">
                <a:solidFill>
                  <a:srgbClr val="000000"/>
                </a:solidFill>
              </a:rPr>
              <a:t>Advantages / Examples Cont.</a:t>
            </a:r>
            <a:endParaRPr lang="en-US" dirty="0">
              <a:solidFill>
                <a:srgbClr val="000000"/>
              </a:solidFill>
            </a:endParaRPr>
          </a:p>
        </p:txBody>
      </p:sp>
    </p:spTree>
    <p:extLst>
      <p:ext uri="{BB962C8B-B14F-4D97-AF65-F5344CB8AC3E}">
        <p14:creationId xmlns:p14="http://schemas.microsoft.com/office/powerpoint/2010/main" val="169701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72749"/>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800" dirty="0" smtClean="0"/>
              <a:t>Network Service Header (NSH)</a:t>
            </a:r>
            <a:br>
              <a:rPr lang="en-US" sz="4800" dirty="0" smtClean="0"/>
            </a:br>
            <a:r>
              <a:rPr lang="en-US" sz="4800" dirty="0" smtClean="0"/>
              <a:t>Industry Acceptance &amp; Standardization</a:t>
            </a:r>
            <a:endParaRPr lang="en-US" sz="4800" dirty="0"/>
          </a:p>
        </p:txBody>
      </p:sp>
    </p:spTree>
    <p:extLst>
      <p:ext uri="{BB962C8B-B14F-4D97-AF65-F5344CB8AC3E}">
        <p14:creationId xmlns:p14="http://schemas.microsoft.com/office/powerpoint/2010/main" val="122224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Cisco driving industry acceptance and standardization within the IETF</a:t>
            </a:r>
          </a:p>
          <a:p>
            <a:pPr lvl="1"/>
            <a:r>
              <a:rPr lang="en-US" dirty="0" smtClean="0"/>
              <a:t>Service Function Chaining (SFC) working group</a:t>
            </a:r>
          </a:p>
          <a:p>
            <a:pPr lvl="2"/>
            <a:r>
              <a:rPr lang="en-US" dirty="0">
                <a:hlinkClick r:id="rId2"/>
              </a:rPr>
              <a:t>http://datatracker.ietf.org/wg/sfc/charter</a:t>
            </a:r>
            <a:r>
              <a:rPr lang="en-US" dirty="0" smtClean="0">
                <a:hlinkClick r:id="rId2"/>
              </a:rPr>
              <a:t>/</a:t>
            </a:r>
            <a:endParaRPr lang="en-US" dirty="0" smtClean="0"/>
          </a:p>
          <a:p>
            <a:pPr lvl="1"/>
            <a:r>
              <a:rPr lang="en-US" dirty="0" smtClean="0"/>
              <a:t>Problem statement, use cases, and architecture WG documents</a:t>
            </a:r>
          </a:p>
          <a:p>
            <a:pPr lvl="1"/>
            <a:r>
              <a:rPr lang="en-US" dirty="0" smtClean="0"/>
              <a:t>NSH through last call:</a:t>
            </a:r>
          </a:p>
          <a:p>
            <a:pPr lvl="2"/>
            <a:r>
              <a:rPr lang="en-US" dirty="0">
                <a:hlinkClick r:id="rId3"/>
              </a:rPr>
              <a:t>https://datatracker.ietf.org/doc/draft-ietf-sfc-nsh</a:t>
            </a:r>
            <a:r>
              <a:rPr lang="en-US" dirty="0" smtClean="0">
                <a:hlinkClick r:id="rId3"/>
              </a:rPr>
              <a:t>/</a:t>
            </a:r>
            <a:endParaRPr lang="en-US" dirty="0" smtClean="0"/>
          </a:p>
          <a:p>
            <a:r>
              <a:rPr lang="en-US" dirty="0" smtClean="0"/>
              <a:t>Also engaged with ETSI NFV, BBF, 3GPP, ONF, ATIS</a:t>
            </a:r>
          </a:p>
          <a:p>
            <a:r>
              <a:rPr lang="en-US" dirty="0" smtClean="0"/>
              <a:t>Various open source development efforts; OVS, OpenDaylight, OpenStack</a:t>
            </a:r>
            <a:endParaRPr lang="en-US" dirty="0"/>
          </a:p>
        </p:txBody>
      </p:sp>
      <p:sp>
        <p:nvSpPr>
          <p:cNvPr id="3" name="Title 2"/>
          <p:cNvSpPr>
            <a:spLocks noGrp="1"/>
          </p:cNvSpPr>
          <p:nvPr>
            <p:ph type="ctrTitle"/>
          </p:nvPr>
        </p:nvSpPr>
        <p:spPr/>
        <p:txBody>
          <a:bodyPr/>
          <a:lstStyle/>
          <a:p>
            <a:r>
              <a:rPr lang="en-US" dirty="0" smtClean="0">
                <a:solidFill>
                  <a:srgbClr val="000000"/>
                </a:solidFill>
              </a:rPr>
              <a:t>Network Service Header Architecture</a:t>
            </a:r>
            <a:br>
              <a:rPr lang="en-US" dirty="0" smtClean="0">
                <a:solidFill>
                  <a:srgbClr val="000000"/>
                </a:solidFill>
              </a:rPr>
            </a:br>
            <a:r>
              <a:rPr lang="en-US" sz="2800" dirty="0" smtClean="0">
                <a:solidFill>
                  <a:srgbClr val="000000"/>
                </a:solidFill>
              </a:rPr>
              <a:t>Industry Acceptance and Standardization</a:t>
            </a:r>
            <a:endParaRPr lang="en-US" dirty="0">
              <a:solidFill>
                <a:srgbClr val="000000"/>
              </a:solidFill>
            </a:endParaRPr>
          </a:p>
        </p:txBody>
      </p:sp>
    </p:spTree>
    <p:extLst>
      <p:ext uri="{BB962C8B-B14F-4D97-AF65-F5344CB8AC3E}">
        <p14:creationId xmlns:p14="http://schemas.microsoft.com/office/powerpoint/2010/main" val="188183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55227" y="1298928"/>
          <a:ext cx="11783120" cy="4811184"/>
        </p:xfrm>
        <a:graphic>
          <a:graphicData uri="http://schemas.openxmlformats.org/drawingml/2006/table">
            <a:tbl>
              <a:tblPr firstRow="1" bandRow="1">
                <a:tableStyleId>{5C22544A-7EE6-4342-B048-85BDC9FD1C3A}</a:tableStyleId>
              </a:tblPr>
              <a:tblGrid>
                <a:gridCol w="4031011">
                  <a:extLst>
                    <a:ext uri="{9D8B030D-6E8A-4147-A177-3AD203B41FA5}">
                      <a16:colId xmlns:a16="http://schemas.microsoft.com/office/drawing/2014/main" val="20000"/>
                    </a:ext>
                  </a:extLst>
                </a:gridCol>
                <a:gridCol w="7752109">
                  <a:extLst>
                    <a:ext uri="{9D8B030D-6E8A-4147-A177-3AD203B41FA5}">
                      <a16:colId xmlns:a16="http://schemas.microsoft.com/office/drawing/2014/main" val="20001"/>
                    </a:ext>
                  </a:extLst>
                </a:gridCol>
              </a:tblGrid>
              <a:tr h="1603728">
                <a:tc>
                  <a:txBody>
                    <a:bodyPr/>
                    <a:lstStyle/>
                    <a:p>
                      <a:endParaRPr lang="en-US" dirty="0" smtClean="0"/>
                    </a:p>
                    <a:p>
                      <a:endParaRPr lang="en-US" dirty="0" smtClean="0"/>
                    </a:p>
                    <a:p>
                      <a:endParaRPr lang="en-US" dirty="0" smtClean="0"/>
                    </a:p>
                    <a:p>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361" rtl="0" eaLnBrk="1" fontAlgn="auto" latinLnBrk="0" hangingPunct="1">
                        <a:lnSpc>
                          <a:spcPct val="100000"/>
                        </a:lnSpc>
                        <a:spcBef>
                          <a:spcPts val="0"/>
                        </a:spcBef>
                        <a:spcAft>
                          <a:spcPts val="0"/>
                        </a:spcAft>
                        <a:buClrTx/>
                        <a:buSzTx/>
                        <a:buFontTx/>
                        <a:buNone/>
                        <a:tabLst/>
                        <a:defRPr/>
                      </a:pPr>
                      <a:endParaRPr lang="en-US" dirty="0" smtClean="0">
                        <a:hlinkClick r:id=""/>
                      </a:endParaRPr>
                    </a:p>
                    <a:p>
                      <a:pPr marL="0" marR="0" indent="0" algn="l" defTabSz="914361" rtl="0" eaLnBrk="1" fontAlgn="auto" latinLnBrk="0" hangingPunct="1">
                        <a:lnSpc>
                          <a:spcPct val="100000"/>
                        </a:lnSpc>
                        <a:spcBef>
                          <a:spcPts val="0"/>
                        </a:spcBef>
                        <a:spcAft>
                          <a:spcPts val="0"/>
                        </a:spcAft>
                        <a:buClrTx/>
                        <a:buSzTx/>
                        <a:buFontTx/>
                        <a:buNone/>
                        <a:tabLst/>
                        <a:defRPr/>
                      </a:pPr>
                      <a:endParaRPr lang="en-US" dirty="0" smtClean="0">
                        <a:hlinkClick r:id=""/>
                      </a:endParaRPr>
                    </a:p>
                    <a:p>
                      <a:pPr marL="0" marR="0" indent="0" algn="l" defTabSz="914361" rtl="0" eaLnBrk="1" fontAlgn="auto" latinLnBrk="0" hangingPunct="1">
                        <a:lnSpc>
                          <a:spcPct val="100000"/>
                        </a:lnSpc>
                        <a:spcBef>
                          <a:spcPts val="0"/>
                        </a:spcBef>
                        <a:spcAft>
                          <a:spcPts val="0"/>
                        </a:spcAft>
                        <a:buClrTx/>
                        <a:buSzTx/>
                        <a:buFontTx/>
                        <a:buNone/>
                        <a:tabLst/>
                        <a:defRPr/>
                      </a:pPr>
                      <a:r>
                        <a:rPr lang="en-US" dirty="0" smtClean="0">
                          <a:hlinkClick r:id=""/>
                        </a:rPr>
                        <a:t>https://wiki.fd.io/view/Project_Proposals/NSH_SFC</a:t>
                      </a:r>
                      <a:r>
                        <a:rPr lang="en-US" dirty="0" smtClean="0"/>
                        <a:t> </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1603728">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smtClean="0">
                        <a:hlinkClick r:id=""/>
                      </a:endParaRPr>
                    </a:p>
                    <a:p>
                      <a:endParaRPr lang="en-US" dirty="0" smtClean="0">
                        <a:hlinkClick r:id=""/>
                      </a:endParaRPr>
                    </a:p>
                    <a:p>
                      <a:r>
                        <a:rPr lang="en-US" dirty="0" smtClean="0">
                          <a:hlinkClick r:id=""/>
                        </a:rPr>
                        <a:t>https://wiki.opnfv.org/display/sfc/Service+Function+Chaining+Home</a:t>
                      </a:r>
                      <a:r>
                        <a:rPr lang="en-US" dirty="0" smtClean="0"/>
                        <a:t>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1603728">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361"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indent="0" algn="l" defTabSz="914361" rtl="0" eaLnBrk="1" fontAlgn="auto" latinLnBrk="0" hangingPunct="1">
                        <a:lnSpc>
                          <a:spcPct val="100000"/>
                        </a:lnSpc>
                        <a:spcBef>
                          <a:spcPts val="0"/>
                        </a:spcBef>
                        <a:spcAft>
                          <a:spcPts val="0"/>
                        </a:spcAft>
                        <a:buClrTx/>
                        <a:buSzTx/>
                        <a:buFontTx/>
                        <a:buNone/>
                        <a:tabLst/>
                        <a:defRPr/>
                      </a:pPr>
                      <a:endParaRPr lang="en-US" dirty="0" smtClean="0">
                        <a:hlinkClick r:id=""/>
                      </a:endParaRPr>
                    </a:p>
                    <a:p>
                      <a:pPr marL="0" marR="0" indent="0" algn="l" defTabSz="914361" rtl="0" eaLnBrk="1" fontAlgn="auto" latinLnBrk="0" hangingPunct="1">
                        <a:lnSpc>
                          <a:spcPct val="100000"/>
                        </a:lnSpc>
                        <a:spcBef>
                          <a:spcPts val="0"/>
                        </a:spcBef>
                        <a:spcAft>
                          <a:spcPts val="0"/>
                        </a:spcAft>
                        <a:buClrTx/>
                        <a:buSzTx/>
                        <a:buFontTx/>
                        <a:buNone/>
                        <a:tabLst/>
                        <a:defRPr/>
                      </a:pPr>
                      <a:r>
                        <a:rPr lang="en-US" dirty="0" smtClean="0">
                          <a:hlinkClick r:id=""/>
                        </a:rPr>
                        <a:t>https://wiki.opendaylight.org/view/Service_Function_Chaining:Main</a:t>
                      </a:r>
                      <a:r>
                        <a:rPr lang="en-US" dirty="0" smtClean="0"/>
                        <a:t> </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10" name="Picture 9"/>
          <p:cNvPicPr>
            <a:picLocks noChangeAspect="1"/>
          </p:cNvPicPr>
          <p:nvPr/>
        </p:nvPicPr>
        <p:blipFill>
          <a:blip r:embed="rId4"/>
          <a:stretch>
            <a:fillRect/>
          </a:stretch>
        </p:blipFill>
        <p:spPr>
          <a:xfrm>
            <a:off x="1326364" y="1411112"/>
            <a:ext cx="1777997" cy="888999"/>
          </a:xfrm>
          <a:prstGeom prst="rect">
            <a:avLst/>
          </a:prstGeom>
        </p:spPr>
      </p:pic>
      <p:pic>
        <p:nvPicPr>
          <p:cNvPr id="11" name="Picture 10"/>
          <p:cNvPicPr>
            <a:picLocks noChangeAspect="1"/>
          </p:cNvPicPr>
          <p:nvPr/>
        </p:nvPicPr>
        <p:blipFill>
          <a:blip r:embed="rId5"/>
          <a:stretch>
            <a:fillRect/>
          </a:stretch>
        </p:blipFill>
        <p:spPr>
          <a:xfrm>
            <a:off x="424779" y="5108929"/>
            <a:ext cx="3581165" cy="441677"/>
          </a:xfrm>
          <a:prstGeom prst="rect">
            <a:avLst/>
          </a:prstGeom>
        </p:spPr>
      </p:pic>
      <p:sp>
        <p:nvSpPr>
          <p:cNvPr id="3" name="Title 2"/>
          <p:cNvSpPr>
            <a:spLocks noGrp="1"/>
          </p:cNvSpPr>
          <p:nvPr>
            <p:ph type="ctrTitle"/>
          </p:nvPr>
        </p:nvSpPr>
        <p:spPr>
          <a:xfrm>
            <a:off x="0" y="150085"/>
            <a:ext cx="11543628" cy="971709"/>
          </a:xfrm>
        </p:spPr>
        <p:txBody>
          <a:bodyPr/>
          <a:lstStyle/>
          <a:p>
            <a:r>
              <a:rPr lang="en-US" dirty="0" smtClean="0"/>
              <a:t>Where to start?</a:t>
            </a:r>
            <a:endParaRPr lang="en-US" dirty="0"/>
          </a:p>
        </p:txBody>
      </p:sp>
      <p:pic>
        <p:nvPicPr>
          <p:cNvPr id="1026" name="Picture 2" descr="PNFV Wik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9336" y="3475920"/>
            <a:ext cx="2105025"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76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72749"/>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800" dirty="0" smtClean="0"/>
              <a:t>Open Daylight</a:t>
            </a:r>
            <a:endParaRPr lang="en-US" sz="4800" dirty="0"/>
          </a:p>
        </p:txBody>
      </p:sp>
    </p:spTree>
    <p:extLst>
      <p:ext uri="{BB962C8B-B14F-4D97-AF65-F5344CB8AC3E}">
        <p14:creationId xmlns:p14="http://schemas.microsoft.com/office/powerpoint/2010/main" val="122224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Poll Question</a:t>
            </a:r>
            <a:endParaRPr lang="en-US" dirty="0"/>
          </a:p>
        </p:txBody>
      </p:sp>
    </p:spTree>
    <p:extLst>
      <p:ext uri="{BB962C8B-B14F-4D97-AF65-F5344CB8AC3E}">
        <p14:creationId xmlns:p14="http://schemas.microsoft.com/office/powerpoint/2010/main" val="76496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fontScale="70000" lnSpcReduction="20000"/>
          </a:bodyPr>
          <a:lstStyle/>
          <a:p>
            <a:r>
              <a:rPr lang="en-US" dirty="0" smtClean="0"/>
              <a:t>Released</a:t>
            </a:r>
            <a:r>
              <a:rPr lang="en-US" dirty="0"/>
              <a:t> </a:t>
            </a:r>
            <a:r>
              <a:rPr lang="en-US" dirty="0" smtClean="0"/>
              <a:t>in Lithium, planning Beryllium </a:t>
            </a:r>
          </a:p>
          <a:p>
            <a:r>
              <a:rPr lang="en-US" dirty="0" smtClean="0"/>
              <a:t>Renderers: OVS, OF and REST</a:t>
            </a:r>
          </a:p>
          <a:p>
            <a:r>
              <a:rPr lang="en-US" dirty="0" smtClean="0"/>
              <a:t>Hackathon at IETF-92 through IETF-94</a:t>
            </a:r>
          </a:p>
          <a:p>
            <a:r>
              <a:rPr lang="en-US" dirty="0" smtClean="0"/>
              <a:t>GBP Integration. </a:t>
            </a:r>
            <a:endParaRPr lang="en-US" dirty="0"/>
          </a:p>
          <a:p>
            <a:r>
              <a:rPr lang="en-US" dirty="0" smtClean="0"/>
              <a:t>Application Identification, SFC </a:t>
            </a:r>
            <a:r>
              <a:rPr lang="en-US" dirty="0" err="1" smtClean="0"/>
              <a:t>Traceroute</a:t>
            </a:r>
            <a:r>
              <a:rPr lang="en-US" dirty="0" smtClean="0"/>
              <a:t>, Reference Data plane, NSH client test tool, </a:t>
            </a:r>
            <a:r>
              <a:rPr lang="en-US" dirty="0" err="1" smtClean="0"/>
              <a:t>IPTables</a:t>
            </a:r>
            <a:r>
              <a:rPr lang="en-US" dirty="0"/>
              <a:t> </a:t>
            </a:r>
            <a:r>
              <a:rPr lang="en-US" dirty="0" smtClean="0"/>
              <a:t>classifier. </a:t>
            </a:r>
          </a:p>
          <a:p>
            <a:endParaRPr lang="en-US" dirty="0" smtClean="0"/>
          </a:p>
          <a:p>
            <a:endParaRPr lang="en-US" dirty="0" smtClean="0"/>
          </a:p>
          <a:p>
            <a:endParaRPr lang="en-US" dirty="0" smtClean="0"/>
          </a:p>
          <a:p>
            <a:endParaRPr lang="en-US" dirty="0"/>
          </a:p>
        </p:txBody>
      </p:sp>
      <p:sp>
        <p:nvSpPr>
          <p:cNvPr id="3" name="Title 2"/>
          <p:cNvSpPr>
            <a:spLocks noGrp="1"/>
          </p:cNvSpPr>
          <p:nvPr>
            <p:ph type="ctrTitle"/>
          </p:nvPr>
        </p:nvSpPr>
        <p:spPr/>
        <p:txBody>
          <a:bodyPr/>
          <a:lstStyle/>
          <a:p>
            <a:r>
              <a:rPr lang="en-US" dirty="0" smtClean="0"/>
              <a:t>Initial Status	</a:t>
            </a:r>
            <a:endParaRPr lang="en-US" dirty="0"/>
          </a:p>
        </p:txBody>
      </p:sp>
    </p:spTree>
    <p:extLst>
      <p:ext uri="{BB962C8B-B14F-4D97-AF65-F5344CB8AC3E}">
        <p14:creationId xmlns:p14="http://schemas.microsoft.com/office/powerpoint/2010/main" val="29395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7189" y="3120004"/>
            <a:ext cx="11301373" cy="2901327"/>
          </a:xfrm>
        </p:spPr>
        <p:txBody>
          <a:bodyPr/>
          <a:lstStyle/>
          <a:p>
            <a:r>
              <a:rPr lang="en-US" sz="2400" dirty="0">
                <a:solidFill>
                  <a:srgbClr val="3C3C31"/>
                </a:solidFill>
              </a:rPr>
              <a:t>S</a:t>
            </a:r>
            <a:r>
              <a:rPr lang="en-US" sz="2400" dirty="0" smtClean="0">
                <a:solidFill>
                  <a:srgbClr val="3C3C31"/>
                </a:solidFill>
              </a:rPr>
              <a:t>ervices are built to satisfy a particular business need and must adhere to policies that define operational characteristics and access controls / security</a:t>
            </a:r>
          </a:p>
          <a:p>
            <a:r>
              <a:rPr lang="en-US" sz="2400" dirty="0" smtClean="0">
                <a:solidFill>
                  <a:srgbClr val="3C3C31"/>
                </a:solidFill>
              </a:rPr>
              <a:t>Insertion of such services into the network requires utilization of one or more network functions that satisfy the service policy and operational requirements </a:t>
            </a:r>
          </a:p>
          <a:p>
            <a:pPr lvl="1"/>
            <a:r>
              <a:rPr lang="en-US" sz="2000" dirty="0" smtClean="0">
                <a:solidFill>
                  <a:srgbClr val="3C3C31"/>
                </a:solidFill>
              </a:rPr>
              <a:t>Some common examples: firewall, load balancer, DPI, http header enrichment, NAT</a:t>
            </a:r>
          </a:p>
          <a:p>
            <a:r>
              <a:rPr lang="en-US" sz="2400" dirty="0" smtClean="0"/>
              <a:t>Linkage of network functions to form a service is called </a:t>
            </a:r>
            <a:r>
              <a:rPr lang="en-US" sz="2400" dirty="0" smtClean="0">
                <a:solidFill>
                  <a:srgbClr val="FF0000"/>
                </a:solidFill>
              </a:rPr>
              <a:t>Service Chaining</a:t>
            </a:r>
            <a:endParaRPr lang="en-US" sz="2400" dirty="0">
              <a:solidFill>
                <a:srgbClr val="FF0000"/>
              </a:solidFill>
            </a:endParaRPr>
          </a:p>
        </p:txBody>
      </p:sp>
      <p:sp>
        <p:nvSpPr>
          <p:cNvPr id="3" name="Title 2"/>
          <p:cNvSpPr>
            <a:spLocks noGrp="1"/>
          </p:cNvSpPr>
          <p:nvPr>
            <p:ph type="ctrTitle"/>
          </p:nvPr>
        </p:nvSpPr>
        <p:spPr>
          <a:xfrm>
            <a:off x="346232" y="236591"/>
            <a:ext cx="11543628" cy="1139204"/>
          </a:xfrm>
        </p:spPr>
        <p:txBody>
          <a:bodyPr/>
          <a:lstStyle/>
          <a:p>
            <a:r>
              <a:rPr lang="en-US" dirty="0" smtClean="0">
                <a:solidFill>
                  <a:srgbClr val="000000"/>
                </a:solidFill>
              </a:rPr>
              <a:t>Service Chaining Primer</a:t>
            </a:r>
            <a:br>
              <a:rPr lang="en-US" dirty="0" smtClean="0">
                <a:solidFill>
                  <a:srgbClr val="000000"/>
                </a:solidFill>
              </a:rPr>
            </a:br>
            <a:r>
              <a:rPr lang="en-US" sz="2800" dirty="0" smtClean="0">
                <a:solidFill>
                  <a:srgbClr val="000000"/>
                </a:solidFill>
              </a:rPr>
              <a:t>Definition / Terminology </a:t>
            </a:r>
            <a:endParaRPr lang="en-US" dirty="0">
              <a:solidFill>
                <a:srgbClr val="000000"/>
              </a:solidFill>
            </a:endParaRPr>
          </a:p>
        </p:txBody>
      </p:sp>
      <p:sp>
        <p:nvSpPr>
          <p:cNvPr id="5" name="Rounded Rectangle 4"/>
          <p:cNvSpPr/>
          <p:nvPr/>
        </p:nvSpPr>
        <p:spPr>
          <a:xfrm>
            <a:off x="4165600" y="762000"/>
            <a:ext cx="3568700" cy="2019300"/>
          </a:xfrm>
          <a:prstGeom prst="roundRect">
            <a:avLst/>
          </a:prstGeom>
          <a:solidFill>
            <a:schemeClr val="accent4">
              <a:lumMod val="20000"/>
              <a:lumOff val="8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Rounded Rectangle 5"/>
          <p:cNvSpPr/>
          <p:nvPr/>
        </p:nvSpPr>
        <p:spPr>
          <a:xfrm>
            <a:off x="4330700" y="927100"/>
            <a:ext cx="1003300" cy="660400"/>
          </a:xfrm>
          <a:prstGeom prst="roundRect">
            <a:avLst/>
          </a:prstGeom>
          <a:solidFill>
            <a:srgbClr val="0000FF"/>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NAT</a:t>
            </a:r>
          </a:p>
        </p:txBody>
      </p:sp>
      <p:sp>
        <p:nvSpPr>
          <p:cNvPr id="7" name="Rounded Rectangle 6"/>
          <p:cNvSpPr/>
          <p:nvPr/>
        </p:nvSpPr>
        <p:spPr>
          <a:xfrm>
            <a:off x="5435600" y="914400"/>
            <a:ext cx="1003300" cy="660400"/>
          </a:xfrm>
          <a:prstGeom prst="roundRect">
            <a:avLst/>
          </a:prstGeom>
          <a:solidFill>
            <a:srgbClr val="0000FF"/>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FW</a:t>
            </a:r>
          </a:p>
        </p:txBody>
      </p:sp>
      <p:sp>
        <p:nvSpPr>
          <p:cNvPr id="8" name="Rounded Rectangle 7"/>
          <p:cNvSpPr/>
          <p:nvPr/>
        </p:nvSpPr>
        <p:spPr>
          <a:xfrm>
            <a:off x="6565900" y="914400"/>
            <a:ext cx="1003300" cy="660400"/>
          </a:xfrm>
          <a:prstGeom prst="roundRect">
            <a:avLst/>
          </a:prstGeom>
          <a:solidFill>
            <a:srgbClr val="0000FF"/>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DPI</a:t>
            </a:r>
          </a:p>
        </p:txBody>
      </p:sp>
      <p:sp>
        <p:nvSpPr>
          <p:cNvPr id="9" name="Rounded Rectangle 8"/>
          <p:cNvSpPr/>
          <p:nvPr/>
        </p:nvSpPr>
        <p:spPr>
          <a:xfrm>
            <a:off x="4368800" y="1714500"/>
            <a:ext cx="1003300" cy="660400"/>
          </a:xfrm>
          <a:prstGeom prst="roundRect">
            <a:avLst/>
          </a:prstGeom>
          <a:solidFill>
            <a:srgbClr val="0000FF"/>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LB</a:t>
            </a:r>
          </a:p>
        </p:txBody>
      </p:sp>
      <p:sp>
        <p:nvSpPr>
          <p:cNvPr id="10" name="Rounded Rectangle 9"/>
          <p:cNvSpPr/>
          <p:nvPr/>
        </p:nvSpPr>
        <p:spPr>
          <a:xfrm>
            <a:off x="5461000" y="1701800"/>
            <a:ext cx="1003300" cy="660400"/>
          </a:xfrm>
          <a:prstGeom prst="roundRect">
            <a:avLst/>
          </a:prstGeom>
          <a:solidFill>
            <a:srgbClr val="0000FF"/>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HTTP</a:t>
            </a:r>
          </a:p>
          <a:p>
            <a:pPr algn="ctr"/>
            <a:r>
              <a:rPr lang="en-US" sz="2000" dirty="0" smtClean="0"/>
              <a:t>Enrich</a:t>
            </a:r>
          </a:p>
        </p:txBody>
      </p:sp>
      <p:sp>
        <p:nvSpPr>
          <p:cNvPr id="11" name="Rounded Rectangle 10"/>
          <p:cNvSpPr/>
          <p:nvPr/>
        </p:nvSpPr>
        <p:spPr>
          <a:xfrm>
            <a:off x="6565900" y="1663700"/>
            <a:ext cx="1003300" cy="660400"/>
          </a:xfrm>
          <a:prstGeom prst="roundRect">
            <a:avLst/>
          </a:prstGeom>
          <a:solidFill>
            <a:srgbClr val="0000FF"/>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Etc.</a:t>
            </a:r>
          </a:p>
        </p:txBody>
      </p:sp>
      <p:sp>
        <p:nvSpPr>
          <p:cNvPr id="12" name="TextBox 11"/>
          <p:cNvSpPr txBox="1"/>
          <p:nvPr/>
        </p:nvSpPr>
        <p:spPr>
          <a:xfrm>
            <a:off x="5118100" y="2400300"/>
            <a:ext cx="1780956" cy="338554"/>
          </a:xfrm>
          <a:prstGeom prst="rect">
            <a:avLst/>
          </a:prstGeom>
          <a:noFill/>
        </p:spPr>
        <p:txBody>
          <a:bodyPr wrap="none" rtlCol="0">
            <a:spAutoFit/>
          </a:bodyPr>
          <a:lstStyle/>
          <a:p>
            <a:r>
              <a:rPr lang="en-US" sz="1600" dirty="0" smtClean="0"/>
              <a:t>Network Services</a:t>
            </a:r>
            <a:endParaRPr lang="en-US" sz="1600" dirty="0"/>
          </a:p>
        </p:txBody>
      </p:sp>
      <p:sp>
        <p:nvSpPr>
          <p:cNvPr id="13" name="Rounded Rectangle 12"/>
          <p:cNvSpPr/>
          <p:nvPr/>
        </p:nvSpPr>
        <p:spPr>
          <a:xfrm>
            <a:off x="8343900" y="749300"/>
            <a:ext cx="3568700" cy="2019300"/>
          </a:xfrm>
          <a:prstGeom prst="roundRect">
            <a:avLst/>
          </a:prstGeom>
          <a:solidFill>
            <a:schemeClr val="bg1">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Rounded Rectangle 13"/>
          <p:cNvSpPr/>
          <p:nvPr/>
        </p:nvSpPr>
        <p:spPr>
          <a:xfrm>
            <a:off x="8509000" y="914400"/>
            <a:ext cx="1003300" cy="660400"/>
          </a:xfrm>
          <a:prstGeom prst="roundRect">
            <a:avLst/>
          </a:prstGeom>
          <a:solidFill>
            <a:schemeClr val="tx1">
              <a:lumMod val="65000"/>
              <a:lumOff val="3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Malware</a:t>
            </a:r>
          </a:p>
        </p:txBody>
      </p:sp>
      <p:sp>
        <p:nvSpPr>
          <p:cNvPr id="15" name="Rounded Rectangle 14"/>
          <p:cNvSpPr/>
          <p:nvPr/>
        </p:nvSpPr>
        <p:spPr>
          <a:xfrm>
            <a:off x="9613900" y="901700"/>
            <a:ext cx="1003300" cy="660400"/>
          </a:xfrm>
          <a:prstGeom prst="roundRect">
            <a:avLst/>
          </a:prstGeom>
          <a:solidFill>
            <a:schemeClr val="tx1">
              <a:lumMod val="65000"/>
              <a:lumOff val="3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Location Services</a:t>
            </a:r>
          </a:p>
        </p:txBody>
      </p:sp>
      <p:sp>
        <p:nvSpPr>
          <p:cNvPr id="16" name="Rounded Rectangle 15"/>
          <p:cNvSpPr/>
          <p:nvPr/>
        </p:nvSpPr>
        <p:spPr>
          <a:xfrm>
            <a:off x="10744200" y="901700"/>
            <a:ext cx="1003300" cy="660400"/>
          </a:xfrm>
          <a:prstGeom prst="roundRect">
            <a:avLst/>
          </a:prstGeom>
          <a:solidFill>
            <a:schemeClr val="tx1">
              <a:lumMod val="65000"/>
              <a:lumOff val="3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Ad Splicer</a:t>
            </a:r>
          </a:p>
        </p:txBody>
      </p:sp>
      <p:sp>
        <p:nvSpPr>
          <p:cNvPr id="17" name="Rounded Rectangle 16"/>
          <p:cNvSpPr/>
          <p:nvPr/>
        </p:nvSpPr>
        <p:spPr>
          <a:xfrm>
            <a:off x="8547100" y="1701800"/>
            <a:ext cx="1003300" cy="660400"/>
          </a:xfrm>
          <a:prstGeom prst="roundRect">
            <a:avLst/>
          </a:prstGeom>
          <a:solidFill>
            <a:schemeClr val="tx1">
              <a:lumMod val="65000"/>
              <a:lumOff val="3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Parental Control</a:t>
            </a:r>
          </a:p>
        </p:txBody>
      </p:sp>
      <p:sp>
        <p:nvSpPr>
          <p:cNvPr id="18" name="Rounded Rectangle 17"/>
          <p:cNvSpPr/>
          <p:nvPr/>
        </p:nvSpPr>
        <p:spPr>
          <a:xfrm>
            <a:off x="9639300" y="1689100"/>
            <a:ext cx="1003300" cy="660400"/>
          </a:xfrm>
          <a:prstGeom prst="roundRect">
            <a:avLst/>
          </a:prstGeom>
          <a:solidFill>
            <a:schemeClr val="tx1">
              <a:lumMod val="65000"/>
              <a:lumOff val="3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Video Optimizer</a:t>
            </a:r>
          </a:p>
        </p:txBody>
      </p:sp>
      <p:sp>
        <p:nvSpPr>
          <p:cNvPr id="19" name="Rounded Rectangle 18"/>
          <p:cNvSpPr/>
          <p:nvPr/>
        </p:nvSpPr>
        <p:spPr>
          <a:xfrm>
            <a:off x="10744200" y="1651000"/>
            <a:ext cx="1003300" cy="660400"/>
          </a:xfrm>
          <a:prstGeom prst="roundRect">
            <a:avLst/>
          </a:prstGeom>
          <a:solidFill>
            <a:schemeClr val="tx1">
              <a:lumMod val="65000"/>
              <a:lumOff val="3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Etc.</a:t>
            </a:r>
          </a:p>
        </p:txBody>
      </p:sp>
      <p:sp>
        <p:nvSpPr>
          <p:cNvPr id="20" name="TextBox 19"/>
          <p:cNvSpPr txBox="1"/>
          <p:nvPr/>
        </p:nvSpPr>
        <p:spPr>
          <a:xfrm>
            <a:off x="9296400" y="2387600"/>
            <a:ext cx="1948771" cy="338554"/>
          </a:xfrm>
          <a:prstGeom prst="rect">
            <a:avLst/>
          </a:prstGeom>
          <a:noFill/>
        </p:spPr>
        <p:txBody>
          <a:bodyPr wrap="none" rtlCol="0">
            <a:spAutoFit/>
          </a:bodyPr>
          <a:lstStyle/>
          <a:p>
            <a:r>
              <a:rPr lang="en-US" sz="1600" dirty="0" smtClean="0"/>
              <a:t>Value Add Services</a:t>
            </a:r>
            <a:endParaRPr lang="en-US" sz="1600" dirty="0"/>
          </a:p>
        </p:txBody>
      </p:sp>
    </p:spTree>
    <p:extLst>
      <p:ext uri="{BB962C8B-B14F-4D97-AF65-F5344CB8AC3E}">
        <p14:creationId xmlns:p14="http://schemas.microsoft.com/office/powerpoint/2010/main" val="185257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191" y="1346744"/>
            <a:ext cx="11440688" cy="4673913"/>
          </a:xfrm>
        </p:spPr>
        <p:txBody>
          <a:bodyPr>
            <a:normAutofit/>
          </a:bodyPr>
          <a:lstStyle/>
          <a:p>
            <a:r>
              <a:rPr lang="en-US" dirty="0" smtClean="0">
                <a:solidFill>
                  <a:srgbClr val="2C2C2C"/>
                </a:solidFill>
              </a:rPr>
              <a:t>ODL SFC implementation components</a:t>
            </a:r>
            <a:endParaRPr lang="en-US" dirty="0">
              <a:solidFill>
                <a:srgbClr val="2C2C2C"/>
              </a:solidFill>
            </a:endParaRPr>
          </a:p>
          <a:p>
            <a:pPr lvl="1"/>
            <a:r>
              <a:rPr lang="en-US" dirty="0" smtClean="0">
                <a:solidFill>
                  <a:srgbClr val="2C2C2C"/>
                </a:solidFill>
              </a:rPr>
              <a:t>Provider </a:t>
            </a:r>
          </a:p>
          <a:p>
            <a:pPr lvl="1"/>
            <a:r>
              <a:rPr lang="en-US" dirty="0" smtClean="0">
                <a:solidFill>
                  <a:srgbClr val="2C2C2C"/>
                </a:solidFill>
              </a:rPr>
              <a:t>YANG Models</a:t>
            </a:r>
          </a:p>
          <a:p>
            <a:pPr lvl="1"/>
            <a:r>
              <a:rPr lang="en-US" dirty="0" smtClean="0">
                <a:solidFill>
                  <a:srgbClr val="2C2C2C"/>
                </a:solidFill>
              </a:rPr>
              <a:t>UI</a:t>
            </a:r>
          </a:p>
          <a:p>
            <a:pPr lvl="1"/>
            <a:r>
              <a:rPr lang="en-US" dirty="0" smtClean="0">
                <a:solidFill>
                  <a:srgbClr val="2C2C2C"/>
                </a:solidFill>
              </a:rPr>
              <a:t>Data Plane</a:t>
            </a:r>
          </a:p>
          <a:p>
            <a:pPr lvl="1"/>
            <a:r>
              <a:rPr lang="en-US" dirty="0" smtClean="0">
                <a:solidFill>
                  <a:srgbClr val="2C2C2C"/>
                </a:solidFill>
              </a:rPr>
              <a:t>Data store Listeners and Renderers</a:t>
            </a:r>
          </a:p>
          <a:p>
            <a:pPr lvl="2"/>
            <a:r>
              <a:rPr lang="en-US" dirty="0" smtClean="0">
                <a:solidFill>
                  <a:srgbClr val="2C2C2C"/>
                </a:solidFill>
              </a:rPr>
              <a:t>REST</a:t>
            </a:r>
          </a:p>
          <a:p>
            <a:pPr lvl="2"/>
            <a:r>
              <a:rPr lang="en-US" dirty="0" smtClean="0">
                <a:solidFill>
                  <a:srgbClr val="2C2C2C"/>
                </a:solidFill>
              </a:rPr>
              <a:t>Openflow</a:t>
            </a:r>
          </a:p>
          <a:p>
            <a:pPr lvl="2"/>
            <a:r>
              <a:rPr lang="en-US" dirty="0" smtClean="0">
                <a:solidFill>
                  <a:srgbClr val="2C2C2C"/>
                </a:solidFill>
              </a:rPr>
              <a:t>OVS</a:t>
            </a:r>
          </a:p>
          <a:p>
            <a:pPr marL="101557" indent="0">
              <a:buNone/>
            </a:pPr>
            <a:r>
              <a:rPr lang="en-US" dirty="0" smtClean="0">
                <a:hlinkClick r:id="rId2"/>
              </a:rPr>
              <a:t>https</a:t>
            </a:r>
            <a:r>
              <a:rPr lang="en-US" dirty="0">
                <a:hlinkClick r:id="rId2"/>
              </a:rPr>
              <a:t>://wiki.opendaylight.org/view/Service_Function_Chaining:Main</a:t>
            </a:r>
            <a:endParaRPr lang="en-US" dirty="0"/>
          </a:p>
        </p:txBody>
      </p:sp>
      <p:sp>
        <p:nvSpPr>
          <p:cNvPr id="3" name="Title 2"/>
          <p:cNvSpPr>
            <a:spLocks noGrp="1"/>
          </p:cNvSpPr>
          <p:nvPr>
            <p:ph type="ctrTitle"/>
          </p:nvPr>
        </p:nvSpPr>
        <p:spPr/>
        <p:txBody>
          <a:bodyPr/>
          <a:lstStyle/>
          <a:p>
            <a:r>
              <a:rPr lang="en-US" dirty="0" smtClean="0">
                <a:solidFill>
                  <a:srgbClr val="000000"/>
                </a:solidFill>
              </a:rPr>
              <a:t>Opendaylight SFC Main Components</a:t>
            </a:r>
            <a:endParaRPr lang="en-US" dirty="0">
              <a:solidFill>
                <a:srgbClr val="000000"/>
              </a:solidFill>
            </a:endParaRPr>
          </a:p>
        </p:txBody>
      </p:sp>
    </p:spTree>
    <p:extLst>
      <p:ext uri="{BB962C8B-B14F-4D97-AF65-F5344CB8AC3E}">
        <p14:creationId xmlns:p14="http://schemas.microsoft.com/office/powerpoint/2010/main" val="19716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000000"/>
                </a:solidFill>
              </a:rPr>
              <a:t>SFC Front End	</a:t>
            </a:r>
            <a:endParaRPr lang="en-US" dirty="0">
              <a:solidFill>
                <a:srgbClr val="000000"/>
              </a:solidFill>
            </a:endParaRPr>
          </a:p>
        </p:txBody>
      </p:sp>
      <p:pic>
        <p:nvPicPr>
          <p:cNvPr id="5" name="image26.png"/>
          <p:cNvPicPr/>
          <p:nvPr/>
        </p:nvPicPr>
        <p:blipFill>
          <a:blip r:embed="rId2"/>
          <a:srcRect/>
          <a:stretch>
            <a:fillRect/>
          </a:stretch>
        </p:blipFill>
        <p:spPr>
          <a:xfrm>
            <a:off x="482600" y="1232472"/>
            <a:ext cx="10909300" cy="5129464"/>
          </a:xfrm>
          <a:prstGeom prst="rect">
            <a:avLst/>
          </a:prstGeom>
          <a:ln/>
        </p:spPr>
      </p:pic>
    </p:spTree>
    <p:extLst>
      <p:ext uri="{BB962C8B-B14F-4D97-AF65-F5344CB8AC3E}">
        <p14:creationId xmlns:p14="http://schemas.microsoft.com/office/powerpoint/2010/main" val="114514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727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9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28" name="Rounded Rectangle 27"/>
          <p:cNvSpPr/>
          <p:nvPr/>
        </p:nvSpPr>
        <p:spPr>
          <a:xfrm>
            <a:off x="6829425" y="1651000"/>
            <a:ext cx="5359400" cy="1841500"/>
          </a:xfrm>
          <a:prstGeom prst="roundRect">
            <a:avLst/>
          </a:prstGeom>
          <a:solidFill>
            <a:schemeClr val="bg1">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 name="Rounded Rectangle 2"/>
          <p:cNvSpPr/>
          <p:nvPr/>
        </p:nvSpPr>
        <p:spPr>
          <a:xfrm>
            <a:off x="228600" y="1854200"/>
            <a:ext cx="6477000" cy="1295400"/>
          </a:xfrm>
          <a:prstGeom prst="roundRect">
            <a:avLst/>
          </a:prstGeom>
          <a:solidFill>
            <a:schemeClr val="bg1">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60" name="Shape 460"/>
          <p:cNvSpPr txBox="1">
            <a:spLocks noGrp="1"/>
          </p:cNvSpPr>
          <p:nvPr>
            <p:ph type="body" idx="4294967295"/>
          </p:nvPr>
        </p:nvSpPr>
        <p:spPr>
          <a:xfrm>
            <a:off x="301791" y="4000500"/>
            <a:ext cx="11440688" cy="2160536"/>
          </a:xfrm>
          <a:prstGeom prst="rect">
            <a:avLst/>
          </a:prstGeom>
          <a:noFill/>
          <a:ln>
            <a:noFill/>
          </a:ln>
        </p:spPr>
        <p:txBody>
          <a:bodyPr lIns="162472" tIns="81219" rIns="162472" bIns="81219" anchor="t" anchorCtr="0">
            <a:noAutofit/>
          </a:bodyPr>
          <a:lstStyle/>
          <a:p>
            <a:pPr marL="513465" indent="-428813">
              <a:lnSpc>
                <a:spcPct val="85000"/>
              </a:lnSpc>
              <a:spcBef>
                <a:spcPts val="0"/>
              </a:spcBef>
              <a:buClr>
                <a:schemeClr val="dk2"/>
              </a:buClr>
              <a:buSzPct val="79999"/>
              <a:buFont typeface="Noto Symbol"/>
              <a:buChar char="▪"/>
            </a:pPr>
            <a:r>
              <a:rPr lang="en-US" sz="2400" dirty="0">
                <a:solidFill>
                  <a:schemeClr val="dk1"/>
                </a:solidFill>
                <a:latin typeface="Arial"/>
                <a:ea typeface="Arial"/>
                <a:cs typeface="Arial"/>
                <a:sym typeface="Arial"/>
              </a:rPr>
              <a:t>Services are built using rudimentary service chaining techniques; accomplished via hop-by-hop switching/routing changes or inline services</a:t>
            </a:r>
          </a:p>
          <a:p>
            <a:pPr marL="919723" lvl="1" indent="-394882">
              <a:lnSpc>
                <a:spcPct val="85000"/>
              </a:lnSpc>
              <a:buClr>
                <a:schemeClr val="dk2"/>
              </a:buClr>
              <a:buSzPct val="80000"/>
              <a:buFont typeface="Noto Symbol"/>
              <a:buChar char="▪"/>
            </a:pPr>
            <a:r>
              <a:rPr lang="en-US" sz="2100" u="sng" dirty="0">
                <a:solidFill>
                  <a:schemeClr val="dk1"/>
                </a:solidFill>
                <a:latin typeface="Arial"/>
                <a:ea typeface="Arial"/>
                <a:cs typeface="Arial"/>
                <a:sym typeface="Arial"/>
              </a:rPr>
              <a:t>Very complex:</a:t>
            </a:r>
            <a:r>
              <a:rPr lang="en-US" sz="2100" dirty="0">
                <a:solidFill>
                  <a:schemeClr val="dk1"/>
                </a:solidFill>
                <a:latin typeface="Arial"/>
                <a:ea typeface="Arial"/>
                <a:cs typeface="Arial"/>
                <a:sym typeface="Arial"/>
              </a:rPr>
              <a:t> VLAN-stitching, Policy Based Routing (PBR), Routing tricks, etc.</a:t>
            </a:r>
          </a:p>
          <a:p>
            <a:pPr marL="919723" lvl="1" indent="-394882">
              <a:lnSpc>
                <a:spcPct val="85000"/>
              </a:lnSpc>
              <a:buClr>
                <a:schemeClr val="dk2"/>
              </a:buClr>
              <a:buSzPct val="80000"/>
              <a:buFont typeface="Noto Symbol"/>
              <a:buChar char="▪"/>
            </a:pPr>
            <a:r>
              <a:rPr lang="en-US" sz="2100" u="sng" dirty="0">
                <a:solidFill>
                  <a:schemeClr val="dk1"/>
                </a:solidFill>
                <a:latin typeface="Arial"/>
                <a:ea typeface="Arial"/>
                <a:cs typeface="Arial"/>
                <a:sym typeface="Arial"/>
              </a:rPr>
              <a:t>Static:</a:t>
            </a:r>
            <a:r>
              <a:rPr lang="en-US" sz="2100" dirty="0">
                <a:solidFill>
                  <a:schemeClr val="dk1"/>
                </a:solidFill>
                <a:latin typeface="Arial"/>
                <a:ea typeface="Arial"/>
                <a:cs typeface="Arial"/>
                <a:sym typeface="Arial"/>
              </a:rPr>
              <a:t> no dynamic, horizontal or vertical scaling, and requires network changes</a:t>
            </a:r>
          </a:p>
          <a:p>
            <a:pPr marL="919723" lvl="1" indent="-394882">
              <a:lnSpc>
                <a:spcPct val="85000"/>
              </a:lnSpc>
              <a:buClr>
                <a:schemeClr val="dk2"/>
              </a:buClr>
              <a:buSzPct val="80000"/>
              <a:buFont typeface="Noto Symbol"/>
              <a:buChar char="▪"/>
            </a:pPr>
            <a:r>
              <a:rPr lang="en-US" sz="2100" u="sng" dirty="0">
                <a:solidFill>
                  <a:schemeClr val="dk1"/>
                </a:solidFill>
                <a:latin typeface="Arial"/>
                <a:ea typeface="Arial"/>
                <a:cs typeface="Arial"/>
                <a:sym typeface="Arial"/>
              </a:rPr>
              <a:t>Operationally disjoint:</a:t>
            </a:r>
            <a:r>
              <a:rPr lang="en-US" sz="2100" dirty="0">
                <a:solidFill>
                  <a:schemeClr val="dk1"/>
                </a:solidFill>
                <a:latin typeface="Arial"/>
                <a:ea typeface="Arial"/>
                <a:cs typeface="Arial"/>
                <a:sym typeface="Arial"/>
              </a:rPr>
              <a:t> no “whole stack” view or </a:t>
            </a:r>
            <a:r>
              <a:rPr lang="en-US" sz="2100" dirty="0" smtClean="0">
                <a:solidFill>
                  <a:schemeClr val="dk1"/>
                </a:solidFill>
                <a:latin typeface="Arial"/>
                <a:ea typeface="Arial"/>
                <a:cs typeface="Arial"/>
                <a:sym typeface="Arial"/>
              </a:rPr>
              <a:t>orchestration</a:t>
            </a:r>
            <a:endParaRPr lang="en-US" sz="2100" dirty="0">
              <a:solidFill>
                <a:schemeClr val="dk1"/>
              </a:solidFill>
              <a:latin typeface="Arial"/>
              <a:ea typeface="Arial"/>
              <a:cs typeface="Arial"/>
              <a:sym typeface="Arial"/>
            </a:endParaRPr>
          </a:p>
        </p:txBody>
      </p:sp>
      <p:sp>
        <p:nvSpPr>
          <p:cNvPr id="461" name="Shape 461"/>
          <p:cNvSpPr txBox="1">
            <a:spLocks noGrp="1"/>
          </p:cNvSpPr>
          <p:nvPr>
            <p:ph type="ctrTitle"/>
          </p:nvPr>
        </p:nvSpPr>
        <p:spPr>
          <a:xfrm>
            <a:off x="346231" y="236591"/>
            <a:ext cx="11543628" cy="1139204"/>
          </a:xfrm>
          <a:prstGeom prst="rect">
            <a:avLst/>
          </a:prstGeom>
          <a:noFill/>
          <a:ln>
            <a:noFill/>
          </a:ln>
        </p:spPr>
        <p:txBody>
          <a:bodyPr lIns="162472" tIns="81219" rIns="162472" bIns="81219" anchor="t" anchorCtr="0">
            <a:noAutofit/>
          </a:bodyPr>
          <a:lstStyle/>
          <a:p>
            <a:pPr>
              <a:spcBef>
                <a:spcPts val="0"/>
              </a:spcBef>
              <a:buClr>
                <a:srgbClr val="2046A5"/>
              </a:buClr>
              <a:buSzPct val="25000"/>
            </a:pPr>
            <a:r>
              <a:rPr lang="en-US" sz="4400">
                <a:solidFill>
                  <a:srgbClr val="2046A5"/>
                </a:solidFill>
                <a:latin typeface="Arial"/>
                <a:ea typeface="Arial"/>
                <a:cs typeface="Arial"/>
                <a:sym typeface="Arial"/>
              </a:rPr>
              <a:t>Network Service Insertion (Today)</a:t>
            </a:r>
            <a:br>
              <a:rPr lang="en-US" sz="4400">
                <a:solidFill>
                  <a:srgbClr val="2046A5"/>
                </a:solidFill>
                <a:latin typeface="Arial"/>
                <a:ea typeface="Arial"/>
                <a:cs typeface="Arial"/>
                <a:sym typeface="Arial"/>
              </a:rPr>
            </a:br>
            <a:r>
              <a:rPr lang="en-US" sz="3700">
                <a:solidFill>
                  <a:srgbClr val="2046A5"/>
                </a:solidFill>
                <a:latin typeface="Arial"/>
                <a:ea typeface="Arial"/>
                <a:cs typeface="Arial"/>
                <a:sym typeface="Arial"/>
              </a:rPr>
              <a:t>Off-box Service Chaining</a:t>
            </a:r>
          </a:p>
        </p:txBody>
      </p:sp>
      <p:pic>
        <p:nvPicPr>
          <p:cNvPr id="4" name="Picture 28" descr="Androgynous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082800"/>
            <a:ext cx="692243" cy="8001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102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1982788"/>
            <a:ext cx="423863" cy="1004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6"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286000"/>
            <a:ext cx="884238" cy="377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8087" y="2128886"/>
            <a:ext cx="708493" cy="708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4064000" y="2501900"/>
            <a:ext cx="596863" cy="307777"/>
          </a:xfrm>
          <a:prstGeom prst="rect">
            <a:avLst/>
          </a:prstGeom>
          <a:noFill/>
        </p:spPr>
        <p:txBody>
          <a:bodyPr wrap="none" rtlCol="0">
            <a:spAutoFit/>
          </a:bodyPr>
          <a:lstStyle/>
          <a:p>
            <a:r>
              <a:rPr lang="en-US" sz="1400" dirty="0" smtClean="0"/>
              <a:t>WAN</a:t>
            </a:r>
            <a:endParaRPr lang="en-US" sz="1400" dirty="0"/>
          </a:p>
        </p:txBody>
      </p:sp>
      <p:sp>
        <p:nvSpPr>
          <p:cNvPr id="9" name="Cloud 8"/>
          <p:cNvSpPr/>
          <p:nvPr/>
        </p:nvSpPr>
        <p:spPr>
          <a:xfrm>
            <a:off x="5283200" y="2082800"/>
            <a:ext cx="1193800" cy="800100"/>
          </a:xfrm>
          <a:prstGeom prst="cloud">
            <a:avLst/>
          </a:prstGeom>
          <a:solidFill>
            <a:schemeClr val="accent4">
              <a:lumMod val="20000"/>
              <a:lumOff val="8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WAN</a:t>
            </a:r>
          </a:p>
        </p:txBody>
      </p:sp>
      <p:cxnSp>
        <p:nvCxnSpPr>
          <p:cNvPr id="10" name="Straight Connector 9"/>
          <p:cNvCxnSpPr>
            <a:stCxn id="4" idx="3"/>
            <a:endCxn id="6" idx="1"/>
          </p:cNvCxnSpPr>
          <p:nvPr/>
        </p:nvCxnSpPr>
        <p:spPr>
          <a:xfrm flipV="1">
            <a:off x="1087531" y="2474913"/>
            <a:ext cx="512669" cy="79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6" idx="3"/>
            <a:endCxn id="5" idx="1"/>
          </p:cNvCxnSpPr>
          <p:nvPr/>
        </p:nvCxnSpPr>
        <p:spPr>
          <a:xfrm>
            <a:off x="2484438" y="2474913"/>
            <a:ext cx="576262" cy="103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5" idx="3"/>
            <a:endCxn id="7" idx="1"/>
          </p:cNvCxnSpPr>
          <p:nvPr/>
        </p:nvCxnSpPr>
        <p:spPr>
          <a:xfrm flipV="1">
            <a:off x="3484563" y="2483133"/>
            <a:ext cx="533524" cy="20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7" idx="3"/>
            <a:endCxn id="9" idx="2"/>
          </p:cNvCxnSpPr>
          <p:nvPr/>
        </p:nvCxnSpPr>
        <p:spPr>
          <a:xfrm flipV="1">
            <a:off x="4726580" y="2482850"/>
            <a:ext cx="560323" cy="283"/>
          </a:xfrm>
          <a:prstGeom prst="line">
            <a:avLst/>
          </a:prstGeom>
        </p:spPr>
        <p:style>
          <a:lnRef idx="2">
            <a:schemeClr val="accent1"/>
          </a:lnRef>
          <a:fillRef idx="0">
            <a:schemeClr val="accent1"/>
          </a:fillRef>
          <a:effectRef idx="1">
            <a:schemeClr val="accent1"/>
          </a:effectRef>
          <a:fontRef idx="minor">
            <a:schemeClr val="tx1"/>
          </a:fontRef>
        </p:style>
      </p:cxnSp>
      <p:pic>
        <p:nvPicPr>
          <p:cNvPr id="15" name="Picture 28" descr="Androgynous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188" y="2044700"/>
            <a:ext cx="692243" cy="80010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3100" y="2247900"/>
            <a:ext cx="884238" cy="377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7"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58487" y="2078086"/>
            <a:ext cx="708493" cy="708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8" name="Straight Connector 17"/>
          <p:cNvCxnSpPr>
            <a:stCxn id="15" idx="3"/>
            <a:endCxn id="16" idx="1"/>
          </p:cNvCxnSpPr>
          <p:nvPr/>
        </p:nvCxnSpPr>
        <p:spPr>
          <a:xfrm flipV="1">
            <a:off x="7780431" y="2436813"/>
            <a:ext cx="512669" cy="79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6" idx="3"/>
          </p:cNvCxnSpPr>
          <p:nvPr/>
        </p:nvCxnSpPr>
        <p:spPr>
          <a:xfrm>
            <a:off x="9177338" y="2436813"/>
            <a:ext cx="576262" cy="10319"/>
          </a:xfrm>
          <a:prstGeom prst="line">
            <a:avLst/>
          </a:prstGeom>
        </p:spPr>
        <p:style>
          <a:lnRef idx="2">
            <a:schemeClr val="accent1"/>
          </a:lnRef>
          <a:fillRef idx="0">
            <a:schemeClr val="accent1"/>
          </a:fillRef>
          <a:effectRef idx="1">
            <a:schemeClr val="accent1"/>
          </a:effectRef>
          <a:fontRef idx="minor">
            <a:schemeClr val="tx1"/>
          </a:fontRef>
        </p:style>
      </p:cxnSp>
      <p:sp>
        <p:nvSpPr>
          <p:cNvPr id="21" name="Cloud 20"/>
          <p:cNvSpPr/>
          <p:nvPr/>
        </p:nvSpPr>
        <p:spPr>
          <a:xfrm>
            <a:off x="10995025" y="2044700"/>
            <a:ext cx="1193800" cy="800100"/>
          </a:xfrm>
          <a:prstGeom prst="cloud">
            <a:avLst/>
          </a:prstGeom>
          <a:solidFill>
            <a:schemeClr val="accent4">
              <a:lumMod val="20000"/>
              <a:lumOff val="8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WAN</a:t>
            </a:r>
          </a:p>
        </p:txBody>
      </p:sp>
      <p:cxnSp>
        <p:nvCxnSpPr>
          <p:cNvPr id="22" name="Straight Connector 21"/>
          <p:cNvCxnSpPr>
            <a:endCxn id="21" idx="2"/>
          </p:cNvCxnSpPr>
          <p:nvPr/>
        </p:nvCxnSpPr>
        <p:spPr>
          <a:xfrm flipV="1">
            <a:off x="10438405" y="2444750"/>
            <a:ext cx="560323" cy="283"/>
          </a:xfrm>
          <a:prstGeom prst="line">
            <a:avLst/>
          </a:prstGeom>
        </p:spPr>
        <p:style>
          <a:lnRef idx="2">
            <a:schemeClr val="accent1"/>
          </a:lnRef>
          <a:fillRef idx="0">
            <a:schemeClr val="accent1"/>
          </a:fillRef>
          <a:effectRef idx="1">
            <a:schemeClr val="accent1"/>
          </a:effectRef>
          <a:fontRef idx="minor">
            <a:schemeClr val="tx1"/>
          </a:fontRef>
        </p:style>
      </p:cxnSp>
      <p:pic>
        <p:nvPicPr>
          <p:cNvPr id="23" name="Picture 102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3300" y="814388"/>
            <a:ext cx="423863" cy="1004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cxnSp>
        <p:nvCxnSpPr>
          <p:cNvPr id="20" name="Straight Connector 19"/>
          <p:cNvCxnSpPr>
            <a:stCxn id="23" idx="2"/>
            <a:endCxn id="17" idx="0"/>
          </p:cNvCxnSpPr>
          <p:nvPr/>
        </p:nvCxnSpPr>
        <p:spPr>
          <a:xfrm>
            <a:off x="10105232" y="1819275"/>
            <a:ext cx="7502" cy="258811"/>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24100" y="3136900"/>
            <a:ext cx="2357586" cy="461665"/>
          </a:xfrm>
          <a:prstGeom prst="rect">
            <a:avLst/>
          </a:prstGeom>
          <a:noFill/>
        </p:spPr>
        <p:txBody>
          <a:bodyPr wrap="none" rtlCol="0">
            <a:spAutoFit/>
          </a:bodyPr>
          <a:lstStyle/>
          <a:p>
            <a:r>
              <a:rPr lang="en-US" dirty="0" smtClean="0"/>
              <a:t>Data-path Inline</a:t>
            </a:r>
            <a:endParaRPr lang="en-US" dirty="0"/>
          </a:p>
        </p:txBody>
      </p:sp>
      <p:sp>
        <p:nvSpPr>
          <p:cNvPr id="30" name="TextBox 29"/>
          <p:cNvSpPr txBox="1"/>
          <p:nvPr/>
        </p:nvSpPr>
        <p:spPr>
          <a:xfrm>
            <a:off x="8750300" y="2921000"/>
            <a:ext cx="2442646" cy="461665"/>
          </a:xfrm>
          <a:prstGeom prst="rect">
            <a:avLst/>
          </a:prstGeom>
          <a:noFill/>
        </p:spPr>
        <p:txBody>
          <a:bodyPr wrap="none" rtlCol="0">
            <a:spAutoFit/>
          </a:bodyPr>
          <a:lstStyle/>
          <a:p>
            <a:r>
              <a:rPr lang="en-US" dirty="0" smtClean="0"/>
              <a:t>VRF/PBR based</a:t>
            </a:r>
            <a:endParaRPr lang="en-US" dirty="0"/>
          </a:p>
        </p:txBody>
      </p:sp>
      <p:sp>
        <p:nvSpPr>
          <p:cNvPr id="31" name="TextBox 30"/>
          <p:cNvSpPr txBox="1"/>
          <p:nvPr/>
        </p:nvSpPr>
        <p:spPr>
          <a:xfrm>
            <a:off x="9817100" y="2451100"/>
            <a:ext cx="596863" cy="307777"/>
          </a:xfrm>
          <a:prstGeom prst="rect">
            <a:avLst/>
          </a:prstGeom>
          <a:noFill/>
        </p:spPr>
        <p:txBody>
          <a:bodyPr wrap="none" rtlCol="0">
            <a:spAutoFit/>
          </a:bodyPr>
          <a:lstStyle/>
          <a:p>
            <a:r>
              <a:rPr lang="en-US" sz="1400" dirty="0" smtClean="0"/>
              <a:t>WAN</a:t>
            </a:r>
            <a:endParaRPr lang="en-US" sz="1400" dirty="0"/>
          </a:p>
        </p:txBody>
      </p:sp>
    </p:spTree>
    <p:extLst>
      <p:ext uri="{BB962C8B-B14F-4D97-AF65-F5344CB8AC3E}">
        <p14:creationId xmlns:p14="http://schemas.microsoft.com/office/powerpoint/2010/main" val="121435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dissolve">
                                      <p:cBhvr>
                                        <p:cTn id="14" dur="500"/>
                                        <p:tgtEl>
                                          <p:spTgt spid="17"/>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body" idx="4294967295"/>
          </p:nvPr>
        </p:nvSpPr>
        <p:spPr>
          <a:xfrm>
            <a:off x="327191" y="1879600"/>
            <a:ext cx="11440688" cy="4141736"/>
          </a:xfrm>
          <a:prstGeom prst="rect">
            <a:avLst/>
          </a:prstGeom>
          <a:noFill/>
          <a:ln>
            <a:noFill/>
          </a:ln>
        </p:spPr>
        <p:txBody>
          <a:bodyPr lIns="162472" tIns="81219" rIns="162472" bIns="81219" anchor="t" anchorCtr="0">
            <a:noAutofit/>
          </a:bodyPr>
          <a:lstStyle/>
          <a:p>
            <a:pPr marL="513465" indent="-428813">
              <a:lnSpc>
                <a:spcPct val="85000"/>
              </a:lnSpc>
              <a:spcBef>
                <a:spcPts val="1973"/>
              </a:spcBef>
              <a:buClr>
                <a:schemeClr val="dk2"/>
              </a:buClr>
              <a:buSzPct val="79999"/>
              <a:buFont typeface="Noto Symbol"/>
              <a:buChar char="▪"/>
            </a:pPr>
            <a:r>
              <a:rPr lang="en-US" sz="2400" dirty="0" smtClean="0">
                <a:solidFill>
                  <a:schemeClr val="dk1"/>
                </a:solidFill>
                <a:latin typeface="Arial"/>
                <a:ea typeface="Arial"/>
                <a:cs typeface="Arial"/>
                <a:sym typeface="Arial"/>
              </a:rPr>
              <a:t>Service </a:t>
            </a:r>
            <a:r>
              <a:rPr lang="en-US" sz="2400" dirty="0">
                <a:solidFill>
                  <a:schemeClr val="dk1"/>
                </a:solidFill>
                <a:latin typeface="Arial"/>
                <a:ea typeface="Arial"/>
                <a:cs typeface="Arial"/>
                <a:sym typeface="Arial"/>
              </a:rPr>
              <a:t>functions are deployed based on physical network topology and physical network elements</a:t>
            </a:r>
          </a:p>
          <a:p>
            <a:pPr marL="919723" lvl="1" indent="-394882">
              <a:lnSpc>
                <a:spcPct val="85000"/>
              </a:lnSpc>
              <a:buClr>
                <a:schemeClr val="dk2"/>
              </a:buClr>
              <a:buSzPct val="80000"/>
              <a:buFont typeface="Noto Symbol"/>
              <a:buChar char="▪"/>
            </a:pPr>
            <a:r>
              <a:rPr lang="en-US" sz="2100" dirty="0">
                <a:solidFill>
                  <a:schemeClr val="dk1"/>
                </a:solidFill>
                <a:latin typeface="Arial"/>
                <a:ea typeface="Arial"/>
                <a:cs typeface="Arial"/>
                <a:sym typeface="Arial"/>
              </a:rPr>
              <a:t>Changes to service functions or ordering within a service chain require network changes</a:t>
            </a:r>
          </a:p>
          <a:p>
            <a:pPr marL="1331623" lvl="2" indent="-315801">
              <a:lnSpc>
                <a:spcPct val="85000"/>
              </a:lnSpc>
              <a:spcBef>
                <a:spcPts val="1120"/>
              </a:spcBef>
              <a:buClr>
                <a:schemeClr val="dk2"/>
              </a:buClr>
              <a:buSzPct val="80000"/>
              <a:buFont typeface="Noto Symbol"/>
              <a:buChar char="▪"/>
            </a:pPr>
            <a:r>
              <a:rPr lang="en-US" sz="2100" dirty="0">
                <a:solidFill>
                  <a:schemeClr val="dk1"/>
                </a:solidFill>
                <a:latin typeface="Arial"/>
                <a:ea typeface="Arial"/>
                <a:cs typeface="Arial"/>
                <a:sym typeface="Arial"/>
              </a:rPr>
              <a:t>Example: Firewalls typically require “in” &amp; “out” layer-2 segments; adding new FW means adding new layer-2 segments to the network topology</a:t>
            </a:r>
          </a:p>
          <a:p>
            <a:pPr marL="919723" lvl="1" indent="-394882">
              <a:lnSpc>
                <a:spcPct val="85000"/>
              </a:lnSpc>
              <a:buClr>
                <a:schemeClr val="dk2"/>
              </a:buClr>
              <a:buSzPct val="80000"/>
              <a:buFont typeface="Noto Symbol"/>
              <a:buChar char="▪"/>
            </a:pPr>
            <a:r>
              <a:rPr lang="en-US" sz="2100" dirty="0">
                <a:solidFill>
                  <a:schemeClr val="dk1"/>
                </a:solidFill>
                <a:latin typeface="Arial"/>
                <a:ea typeface="Arial"/>
                <a:cs typeface="Arial"/>
                <a:sym typeface="Arial"/>
              </a:rPr>
              <a:t>Inhibits optimal use of service resources; limits scale, capacity &amp; redundancy</a:t>
            </a:r>
          </a:p>
        </p:txBody>
      </p:sp>
      <p:sp>
        <p:nvSpPr>
          <p:cNvPr id="461" name="Shape 461"/>
          <p:cNvSpPr txBox="1">
            <a:spLocks noGrp="1"/>
          </p:cNvSpPr>
          <p:nvPr>
            <p:ph type="ctrTitle"/>
          </p:nvPr>
        </p:nvSpPr>
        <p:spPr>
          <a:xfrm>
            <a:off x="346231" y="236591"/>
            <a:ext cx="11543628" cy="1139204"/>
          </a:xfrm>
          <a:prstGeom prst="rect">
            <a:avLst/>
          </a:prstGeom>
          <a:noFill/>
          <a:ln>
            <a:noFill/>
          </a:ln>
        </p:spPr>
        <p:txBody>
          <a:bodyPr lIns="162472" tIns="81219" rIns="162472" bIns="81219" anchor="t" anchorCtr="0">
            <a:noAutofit/>
          </a:bodyPr>
          <a:lstStyle/>
          <a:p>
            <a:pPr>
              <a:spcBef>
                <a:spcPts val="0"/>
              </a:spcBef>
              <a:buClr>
                <a:srgbClr val="2046A5"/>
              </a:buClr>
              <a:buSzPct val="25000"/>
            </a:pPr>
            <a:r>
              <a:rPr lang="en-US" sz="4400">
                <a:solidFill>
                  <a:srgbClr val="2046A5"/>
                </a:solidFill>
                <a:latin typeface="Arial"/>
                <a:ea typeface="Arial"/>
                <a:cs typeface="Arial"/>
                <a:sym typeface="Arial"/>
              </a:rPr>
              <a:t>Network Service Insertion (Today)</a:t>
            </a:r>
            <a:br>
              <a:rPr lang="en-US" sz="4400">
                <a:solidFill>
                  <a:srgbClr val="2046A5"/>
                </a:solidFill>
                <a:latin typeface="Arial"/>
                <a:ea typeface="Arial"/>
                <a:cs typeface="Arial"/>
                <a:sym typeface="Arial"/>
              </a:rPr>
            </a:br>
            <a:r>
              <a:rPr lang="en-US" sz="3700">
                <a:solidFill>
                  <a:srgbClr val="2046A5"/>
                </a:solidFill>
                <a:latin typeface="Arial"/>
                <a:ea typeface="Arial"/>
                <a:cs typeface="Arial"/>
                <a:sym typeface="Arial"/>
              </a:rPr>
              <a:t>Off-box Service Chaining</a:t>
            </a:r>
          </a:p>
        </p:txBody>
      </p:sp>
    </p:spTree>
    <p:extLst>
      <p:ext uri="{BB962C8B-B14F-4D97-AF65-F5344CB8AC3E}">
        <p14:creationId xmlns:p14="http://schemas.microsoft.com/office/powerpoint/2010/main" val="3580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Placeholder 50"/>
          <p:cNvSpPr>
            <a:spLocks noGrp="1"/>
          </p:cNvSpPr>
          <p:nvPr>
            <p:ph type="body" sz="quarter" idx="10"/>
          </p:nvPr>
        </p:nvSpPr>
        <p:spPr>
          <a:xfrm>
            <a:off x="327190" y="3657600"/>
            <a:ext cx="11440688" cy="2363731"/>
          </a:xfrm>
        </p:spPr>
        <p:txBody>
          <a:bodyPr/>
          <a:lstStyle/>
          <a:p>
            <a:r>
              <a:rPr lang="en-US" sz="2400" dirty="0" smtClean="0"/>
              <a:t>VLAN stitching overloaded for tenant separation, policy creation, and service chain construction</a:t>
            </a:r>
          </a:p>
          <a:p>
            <a:r>
              <a:rPr lang="en-US" sz="2400" dirty="0" smtClean="0"/>
              <a:t>Service chain ordering or addition of new services requires network topology changes</a:t>
            </a:r>
          </a:p>
          <a:p>
            <a:r>
              <a:rPr lang="en-US" sz="2400" b="1" dirty="0" smtClean="0"/>
              <a:t>All</a:t>
            </a:r>
            <a:r>
              <a:rPr lang="en-US" sz="2400" dirty="0" smtClean="0"/>
              <a:t> traffic flows through </a:t>
            </a:r>
            <a:r>
              <a:rPr lang="en-US" sz="2400" b="1" dirty="0" smtClean="0"/>
              <a:t>all</a:t>
            </a:r>
            <a:r>
              <a:rPr lang="en-US" sz="2400" dirty="0" smtClean="0"/>
              <a:t> services regardless of need</a:t>
            </a:r>
          </a:p>
          <a:p>
            <a:pPr lvl="1"/>
            <a:r>
              <a:rPr lang="en-US" sz="2100" dirty="0" smtClean="0"/>
              <a:t>Increases load on services and increases configuration complexity</a:t>
            </a:r>
            <a:endParaRPr lang="en-US" sz="2100" dirty="0"/>
          </a:p>
        </p:txBody>
      </p:sp>
      <p:sp>
        <p:nvSpPr>
          <p:cNvPr id="3" name="Title 2"/>
          <p:cNvSpPr>
            <a:spLocks noGrp="1"/>
          </p:cNvSpPr>
          <p:nvPr>
            <p:ph type="ctrTitle"/>
          </p:nvPr>
        </p:nvSpPr>
        <p:spPr/>
        <p:txBody>
          <a:bodyPr/>
          <a:lstStyle/>
          <a:p>
            <a:r>
              <a:rPr lang="en-US" dirty="0" smtClean="0">
                <a:solidFill>
                  <a:srgbClr val="000000"/>
                </a:solidFill>
              </a:rPr>
              <a:t>Service Chaining</a:t>
            </a:r>
            <a:endParaRPr lang="en-US" dirty="0">
              <a:solidFill>
                <a:srgbClr val="000000"/>
              </a:solidFill>
            </a:endParaRPr>
          </a:p>
        </p:txBody>
      </p:sp>
      <p:sp>
        <p:nvSpPr>
          <p:cNvPr id="21" name="Rounded Rectangle 20"/>
          <p:cNvSpPr/>
          <p:nvPr/>
        </p:nvSpPr>
        <p:spPr>
          <a:xfrm>
            <a:off x="2834488" y="2746892"/>
            <a:ext cx="1044574" cy="799074"/>
          </a:xfrm>
          <a:prstGeom prst="roundRect">
            <a:avLst/>
          </a:prstGeom>
          <a:noFill/>
          <a:ln w="317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b"/>
          <a:lstStyle/>
          <a:p>
            <a:pPr algn="ctr"/>
            <a:r>
              <a:rPr lang="en-US" sz="1100" dirty="0" smtClean="0">
                <a:solidFill>
                  <a:srgbClr val="000000"/>
                </a:solidFill>
              </a:rPr>
              <a:t>TOR/(</a:t>
            </a:r>
            <a:r>
              <a:rPr lang="en-US" sz="1100" dirty="0">
                <a:solidFill>
                  <a:srgbClr val="000000"/>
                </a:solidFill>
              </a:rPr>
              <a:t>v)</a:t>
            </a:r>
            <a:r>
              <a:rPr lang="en-US" sz="1100" dirty="0" smtClean="0">
                <a:solidFill>
                  <a:srgbClr val="000000"/>
                </a:solidFill>
              </a:rPr>
              <a:t>switch</a:t>
            </a:r>
            <a:endParaRPr lang="en-US" sz="1100" dirty="0">
              <a:solidFill>
                <a:srgbClr val="000000"/>
              </a:solidFill>
            </a:endParaRPr>
          </a:p>
        </p:txBody>
      </p:sp>
      <p:sp>
        <p:nvSpPr>
          <p:cNvPr id="22" name="Rounded Rectangle 21"/>
          <p:cNvSpPr/>
          <p:nvPr/>
        </p:nvSpPr>
        <p:spPr>
          <a:xfrm>
            <a:off x="5227939" y="2749867"/>
            <a:ext cx="1044574" cy="799074"/>
          </a:xfrm>
          <a:prstGeom prst="roundRect">
            <a:avLst/>
          </a:prstGeom>
          <a:noFill/>
          <a:ln w="317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b"/>
          <a:lstStyle/>
          <a:p>
            <a:pPr algn="ctr"/>
            <a:r>
              <a:rPr lang="en-US" sz="1100" dirty="0" smtClean="0">
                <a:solidFill>
                  <a:srgbClr val="000000"/>
                </a:solidFill>
              </a:rPr>
              <a:t>TOR/(</a:t>
            </a:r>
            <a:r>
              <a:rPr lang="en-US" sz="1100" dirty="0">
                <a:solidFill>
                  <a:srgbClr val="000000"/>
                </a:solidFill>
              </a:rPr>
              <a:t>v)</a:t>
            </a:r>
            <a:r>
              <a:rPr lang="en-US" sz="1100" dirty="0" smtClean="0">
                <a:solidFill>
                  <a:srgbClr val="000000"/>
                </a:solidFill>
              </a:rPr>
              <a:t>switch</a:t>
            </a:r>
            <a:endParaRPr lang="en-US" sz="1100" dirty="0">
              <a:solidFill>
                <a:srgbClr val="000000"/>
              </a:solidFill>
            </a:endParaRPr>
          </a:p>
        </p:txBody>
      </p:sp>
      <p:sp>
        <p:nvSpPr>
          <p:cNvPr id="23" name="Rounded Rectangle 22"/>
          <p:cNvSpPr/>
          <p:nvPr/>
        </p:nvSpPr>
        <p:spPr>
          <a:xfrm>
            <a:off x="7621389" y="2752842"/>
            <a:ext cx="1044574" cy="799074"/>
          </a:xfrm>
          <a:prstGeom prst="roundRect">
            <a:avLst/>
          </a:prstGeom>
          <a:noFill/>
          <a:ln w="317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b"/>
          <a:lstStyle/>
          <a:p>
            <a:pPr algn="ctr"/>
            <a:r>
              <a:rPr lang="en-US" sz="1100" dirty="0" smtClean="0">
                <a:solidFill>
                  <a:srgbClr val="000000"/>
                </a:solidFill>
              </a:rPr>
              <a:t>TOR/(</a:t>
            </a:r>
            <a:r>
              <a:rPr lang="en-US" sz="1100" dirty="0">
                <a:solidFill>
                  <a:srgbClr val="000000"/>
                </a:solidFill>
              </a:rPr>
              <a:t>v)</a:t>
            </a:r>
            <a:r>
              <a:rPr lang="en-US" sz="1100" dirty="0" smtClean="0">
                <a:solidFill>
                  <a:srgbClr val="000000"/>
                </a:solidFill>
              </a:rPr>
              <a:t>switch</a:t>
            </a:r>
            <a:endParaRPr lang="en-US" sz="1100" dirty="0">
              <a:solidFill>
                <a:srgbClr val="000000"/>
              </a:solidFill>
            </a:endParaRPr>
          </a:p>
        </p:txBody>
      </p:sp>
      <p:sp>
        <p:nvSpPr>
          <p:cNvPr id="24" name="Oval 23"/>
          <p:cNvSpPr/>
          <p:nvPr/>
        </p:nvSpPr>
        <p:spPr>
          <a:xfrm>
            <a:off x="4212191" y="1417990"/>
            <a:ext cx="569751" cy="546029"/>
          </a:xfrm>
          <a:prstGeom prst="ellipse">
            <a:avLst/>
          </a:prstGeom>
          <a:noFill/>
          <a:ln w="19050" cmpd="sng">
            <a:solidFill>
              <a:schemeClr val="tx1"/>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0000"/>
                </a:solidFill>
              </a:rPr>
              <a:t>FW</a:t>
            </a:r>
          </a:p>
        </p:txBody>
      </p:sp>
      <p:cxnSp>
        <p:nvCxnSpPr>
          <p:cNvPr id="25" name="Straight Connector 24"/>
          <p:cNvCxnSpPr/>
          <p:nvPr/>
        </p:nvCxnSpPr>
        <p:spPr>
          <a:xfrm>
            <a:off x="1469701" y="3102570"/>
            <a:ext cx="1348876" cy="2975"/>
          </a:xfrm>
          <a:prstGeom prst="line">
            <a:avLst/>
          </a:prstGeom>
          <a:ln w="38100" cmpd="sng">
            <a:solidFill>
              <a:srgbClr val="FF0000">
                <a:alpha val="50000"/>
              </a:srgb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870290" y="2994848"/>
            <a:ext cx="641527" cy="215444"/>
          </a:xfrm>
          <a:prstGeom prst="rect">
            <a:avLst/>
          </a:prstGeom>
          <a:solidFill>
            <a:schemeClr val="bg1"/>
          </a:solidFill>
        </p:spPr>
        <p:txBody>
          <a:bodyPr wrap="square" rtlCol="0">
            <a:spAutoFit/>
          </a:bodyPr>
          <a:lstStyle/>
          <a:p>
            <a:pPr algn="ctr"/>
            <a:r>
              <a:rPr lang="en-US" sz="800" dirty="0" smtClean="0"/>
              <a:t>VLAN 100</a:t>
            </a:r>
            <a:endParaRPr lang="en-US" sz="800" dirty="0"/>
          </a:p>
        </p:txBody>
      </p:sp>
      <p:cxnSp>
        <p:nvCxnSpPr>
          <p:cNvPr id="27" name="Elbow Connector 26"/>
          <p:cNvCxnSpPr>
            <a:stCxn id="21" idx="0"/>
            <a:endCxn id="24" idx="2"/>
          </p:cNvCxnSpPr>
          <p:nvPr/>
        </p:nvCxnSpPr>
        <p:spPr>
          <a:xfrm rot="5400000" flipH="1" flipV="1">
            <a:off x="3306832" y="1841533"/>
            <a:ext cx="1055887" cy="754832"/>
          </a:xfrm>
          <a:prstGeom prst="bentConnector2">
            <a:avLst/>
          </a:prstGeom>
          <a:ln w="28575" cmpd="sng">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28" name="Elbow Connector 27"/>
          <p:cNvCxnSpPr/>
          <p:nvPr/>
        </p:nvCxnSpPr>
        <p:spPr>
          <a:xfrm>
            <a:off x="4794936" y="1691005"/>
            <a:ext cx="639097" cy="1058862"/>
          </a:xfrm>
          <a:prstGeom prst="bentConnector2">
            <a:avLst/>
          </a:prstGeom>
          <a:ln w="28575" cmpd="sng">
            <a:solidFill>
              <a:srgbClr val="FF0000">
                <a:alpha val="50000"/>
              </a:srgbClr>
            </a:solidFill>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6688691" y="1417990"/>
            <a:ext cx="588039" cy="546029"/>
          </a:xfrm>
          <a:prstGeom prst="ellipse">
            <a:avLst/>
          </a:prstGeom>
          <a:noFill/>
          <a:ln w="19050" cmpd="sng">
            <a:solidFill>
              <a:srgbClr val="000000"/>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0000"/>
                </a:solidFill>
              </a:rPr>
              <a:t>DPI</a:t>
            </a:r>
          </a:p>
        </p:txBody>
      </p:sp>
      <p:cxnSp>
        <p:nvCxnSpPr>
          <p:cNvPr id="30" name="Elbow Connector 29"/>
          <p:cNvCxnSpPr/>
          <p:nvPr/>
        </p:nvCxnSpPr>
        <p:spPr>
          <a:xfrm rot="10800000" flipV="1">
            <a:off x="6030176" y="1693980"/>
            <a:ext cx="664142" cy="1058862"/>
          </a:xfrm>
          <a:prstGeom prst="bentConnector2">
            <a:avLst/>
          </a:prstGeom>
          <a:ln w="28575" cmpd="sng">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23" idx="0"/>
            <a:endCxn id="29" idx="6"/>
          </p:cNvCxnSpPr>
          <p:nvPr/>
        </p:nvCxnSpPr>
        <p:spPr>
          <a:xfrm rot="16200000" flipV="1">
            <a:off x="7133565" y="1843315"/>
            <a:ext cx="1052693" cy="766362"/>
          </a:xfrm>
          <a:prstGeom prst="bentConnector2">
            <a:avLst/>
          </a:prstGeom>
          <a:ln w="28575" cmpd="sng">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21" idx="3"/>
            <a:endCxn id="22" idx="1"/>
          </p:cNvCxnSpPr>
          <p:nvPr/>
        </p:nvCxnSpPr>
        <p:spPr>
          <a:xfrm>
            <a:off x="3879062" y="3146429"/>
            <a:ext cx="1348877" cy="2975"/>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2" idx="3"/>
            <a:endCxn id="23" idx="1"/>
          </p:cNvCxnSpPr>
          <p:nvPr/>
        </p:nvCxnSpPr>
        <p:spPr>
          <a:xfrm>
            <a:off x="6272513" y="3149404"/>
            <a:ext cx="1348876" cy="2975"/>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rot="5400000">
            <a:off x="3112212" y="2139660"/>
            <a:ext cx="641527" cy="215444"/>
          </a:xfrm>
          <a:prstGeom prst="rect">
            <a:avLst/>
          </a:prstGeom>
          <a:solidFill>
            <a:schemeClr val="bg1"/>
          </a:solidFill>
        </p:spPr>
        <p:txBody>
          <a:bodyPr wrap="square" rtlCol="0">
            <a:spAutoFit/>
          </a:bodyPr>
          <a:lstStyle/>
          <a:p>
            <a:pPr algn="ctr"/>
            <a:r>
              <a:rPr lang="en-US" sz="800" dirty="0" smtClean="0"/>
              <a:t>VLAN 100</a:t>
            </a:r>
            <a:endParaRPr lang="en-US" sz="800" dirty="0"/>
          </a:p>
        </p:txBody>
      </p:sp>
      <p:sp>
        <p:nvSpPr>
          <p:cNvPr id="36" name="TextBox 35"/>
          <p:cNvSpPr txBox="1"/>
          <p:nvPr/>
        </p:nvSpPr>
        <p:spPr>
          <a:xfrm rot="5400000">
            <a:off x="5123175" y="2139664"/>
            <a:ext cx="641527" cy="215444"/>
          </a:xfrm>
          <a:prstGeom prst="rect">
            <a:avLst/>
          </a:prstGeom>
          <a:solidFill>
            <a:schemeClr val="bg1"/>
          </a:solidFill>
        </p:spPr>
        <p:txBody>
          <a:bodyPr wrap="square" rtlCol="0">
            <a:spAutoFit/>
          </a:bodyPr>
          <a:lstStyle/>
          <a:p>
            <a:pPr algn="ctr"/>
            <a:r>
              <a:rPr lang="en-US" sz="800" dirty="0" smtClean="0"/>
              <a:t>VLAN 200</a:t>
            </a:r>
            <a:endParaRPr lang="en-US" sz="800" dirty="0"/>
          </a:p>
        </p:txBody>
      </p:sp>
      <p:cxnSp>
        <p:nvCxnSpPr>
          <p:cNvPr id="37" name="Straight Connector 36"/>
          <p:cNvCxnSpPr/>
          <p:nvPr/>
        </p:nvCxnSpPr>
        <p:spPr>
          <a:xfrm>
            <a:off x="1469701" y="3246973"/>
            <a:ext cx="1348876" cy="2975"/>
          </a:xfrm>
          <a:prstGeom prst="line">
            <a:avLst/>
          </a:prstGeom>
          <a:ln w="38100" cmpd="sng">
            <a:solidFill>
              <a:srgbClr val="000090">
                <a:alpha val="50000"/>
              </a:srgbClr>
            </a:solidFill>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870290" y="3172192"/>
            <a:ext cx="641527" cy="215444"/>
          </a:xfrm>
          <a:prstGeom prst="rect">
            <a:avLst/>
          </a:prstGeom>
          <a:solidFill>
            <a:schemeClr val="bg1"/>
          </a:solidFill>
        </p:spPr>
        <p:txBody>
          <a:bodyPr wrap="square" rtlCol="0">
            <a:spAutoFit/>
          </a:bodyPr>
          <a:lstStyle/>
          <a:p>
            <a:pPr algn="ctr"/>
            <a:r>
              <a:rPr lang="en-US" sz="800" dirty="0" smtClean="0"/>
              <a:t>VLAN 400</a:t>
            </a:r>
            <a:endParaRPr lang="en-US" sz="800" dirty="0"/>
          </a:p>
        </p:txBody>
      </p:sp>
      <p:cxnSp>
        <p:nvCxnSpPr>
          <p:cNvPr id="39" name="Elbow Connector 38"/>
          <p:cNvCxnSpPr/>
          <p:nvPr/>
        </p:nvCxnSpPr>
        <p:spPr>
          <a:xfrm rot="5400000" flipH="1" flipV="1">
            <a:off x="3433417" y="1927399"/>
            <a:ext cx="937010" cy="681680"/>
          </a:xfrm>
          <a:prstGeom prst="bentConnector2">
            <a:avLst/>
          </a:prstGeom>
          <a:ln w="28575" cmpd="sng">
            <a:solidFill>
              <a:srgbClr val="000090">
                <a:alpha val="50000"/>
              </a:srgbClr>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5400000">
            <a:off x="3276857" y="2139659"/>
            <a:ext cx="641527" cy="215444"/>
          </a:xfrm>
          <a:prstGeom prst="rect">
            <a:avLst/>
          </a:prstGeom>
          <a:solidFill>
            <a:schemeClr val="bg1"/>
          </a:solidFill>
        </p:spPr>
        <p:txBody>
          <a:bodyPr wrap="square" rtlCol="0">
            <a:spAutoFit/>
          </a:bodyPr>
          <a:lstStyle/>
          <a:p>
            <a:pPr algn="ctr"/>
            <a:r>
              <a:rPr lang="en-US" sz="800" dirty="0" smtClean="0"/>
              <a:t>VLAN 400</a:t>
            </a:r>
            <a:endParaRPr lang="en-US" sz="800" dirty="0"/>
          </a:p>
        </p:txBody>
      </p:sp>
      <p:cxnSp>
        <p:nvCxnSpPr>
          <p:cNvPr id="41" name="Elbow Connector 40"/>
          <p:cNvCxnSpPr/>
          <p:nvPr/>
        </p:nvCxnSpPr>
        <p:spPr>
          <a:xfrm>
            <a:off x="4766377" y="1796759"/>
            <a:ext cx="575089" cy="939986"/>
          </a:xfrm>
          <a:prstGeom prst="bentConnector2">
            <a:avLst/>
          </a:prstGeom>
          <a:ln w="28575" cmpd="sng">
            <a:solidFill>
              <a:srgbClr val="000090">
                <a:alpha val="50000"/>
              </a:srgbClr>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rot="5400000">
            <a:off x="4971230" y="2139664"/>
            <a:ext cx="641527" cy="215444"/>
          </a:xfrm>
          <a:prstGeom prst="rect">
            <a:avLst/>
          </a:prstGeom>
          <a:solidFill>
            <a:schemeClr val="bg1"/>
          </a:solidFill>
        </p:spPr>
        <p:txBody>
          <a:bodyPr wrap="square" rtlCol="0">
            <a:spAutoFit/>
          </a:bodyPr>
          <a:lstStyle/>
          <a:p>
            <a:pPr algn="ctr"/>
            <a:r>
              <a:rPr lang="en-US" sz="800" dirty="0" smtClean="0"/>
              <a:t>VLAN 500</a:t>
            </a:r>
            <a:endParaRPr lang="en-US" sz="800" dirty="0"/>
          </a:p>
        </p:txBody>
      </p:sp>
      <p:cxnSp>
        <p:nvCxnSpPr>
          <p:cNvPr id="44" name="Elbow Connector 43"/>
          <p:cNvCxnSpPr/>
          <p:nvPr/>
        </p:nvCxnSpPr>
        <p:spPr>
          <a:xfrm rot="10800000" flipV="1">
            <a:off x="6121620" y="1812853"/>
            <a:ext cx="572699" cy="939989"/>
          </a:xfrm>
          <a:prstGeom prst="bentConnector2">
            <a:avLst/>
          </a:prstGeom>
          <a:ln w="28575" cmpd="sng">
            <a:solidFill>
              <a:srgbClr val="000090">
                <a:alpha val="50000"/>
              </a:srgbClr>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33401" y="2969944"/>
            <a:ext cx="889214" cy="215444"/>
          </a:xfrm>
          <a:prstGeom prst="rect">
            <a:avLst/>
          </a:prstGeom>
          <a:solidFill>
            <a:schemeClr val="bg1"/>
          </a:solidFill>
        </p:spPr>
        <p:txBody>
          <a:bodyPr wrap="square" rtlCol="0">
            <a:spAutoFit/>
          </a:bodyPr>
          <a:lstStyle/>
          <a:p>
            <a:pPr algn="ctr"/>
            <a:r>
              <a:rPr lang="en-US" sz="800" dirty="0" smtClean="0"/>
              <a:t>COKE-App1</a:t>
            </a:r>
            <a:endParaRPr lang="en-US" sz="800" dirty="0"/>
          </a:p>
        </p:txBody>
      </p:sp>
      <p:sp>
        <p:nvSpPr>
          <p:cNvPr id="47" name="TextBox 46"/>
          <p:cNvSpPr txBox="1"/>
          <p:nvPr/>
        </p:nvSpPr>
        <p:spPr>
          <a:xfrm>
            <a:off x="558800" y="3138700"/>
            <a:ext cx="863815" cy="215444"/>
          </a:xfrm>
          <a:prstGeom prst="rect">
            <a:avLst/>
          </a:prstGeom>
          <a:solidFill>
            <a:schemeClr val="bg1"/>
          </a:solidFill>
        </p:spPr>
        <p:txBody>
          <a:bodyPr wrap="square" rtlCol="0">
            <a:spAutoFit/>
          </a:bodyPr>
          <a:lstStyle/>
          <a:p>
            <a:pPr algn="ctr"/>
            <a:r>
              <a:rPr lang="en-US" sz="800" dirty="0" smtClean="0"/>
              <a:t>PEPSI-App1</a:t>
            </a:r>
            <a:endParaRPr lang="en-US" sz="800" dirty="0"/>
          </a:p>
        </p:txBody>
      </p:sp>
      <p:cxnSp>
        <p:nvCxnSpPr>
          <p:cNvPr id="48" name="Elbow Connector 47"/>
          <p:cNvCxnSpPr/>
          <p:nvPr/>
        </p:nvCxnSpPr>
        <p:spPr>
          <a:xfrm rot="16200000" flipV="1">
            <a:off x="7125378" y="1936446"/>
            <a:ext cx="942964" cy="684066"/>
          </a:xfrm>
          <a:prstGeom prst="bentConnector2">
            <a:avLst/>
          </a:prstGeom>
          <a:ln w="28575" cmpd="sng">
            <a:solidFill>
              <a:srgbClr val="000090">
                <a:alpha val="50000"/>
              </a:srgbClr>
            </a:solidFill>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533401" y="2779444"/>
            <a:ext cx="889214" cy="215444"/>
          </a:xfrm>
          <a:prstGeom prst="rect">
            <a:avLst/>
          </a:prstGeom>
          <a:solidFill>
            <a:schemeClr val="bg1"/>
          </a:solidFill>
        </p:spPr>
        <p:txBody>
          <a:bodyPr wrap="square" rtlCol="0">
            <a:spAutoFit/>
          </a:bodyPr>
          <a:lstStyle/>
          <a:p>
            <a:pPr algn="ctr"/>
            <a:r>
              <a:rPr lang="en-US" sz="800" dirty="0" smtClean="0"/>
              <a:t>COKE-App2</a:t>
            </a:r>
            <a:endParaRPr lang="en-US" sz="800" dirty="0"/>
          </a:p>
        </p:txBody>
      </p:sp>
      <p:cxnSp>
        <p:nvCxnSpPr>
          <p:cNvPr id="53" name="Straight Connector 52"/>
          <p:cNvCxnSpPr/>
          <p:nvPr/>
        </p:nvCxnSpPr>
        <p:spPr>
          <a:xfrm>
            <a:off x="1469701" y="2937470"/>
            <a:ext cx="1348876" cy="2975"/>
          </a:xfrm>
          <a:prstGeom prst="line">
            <a:avLst/>
          </a:prstGeom>
          <a:ln w="38100" cmpd="sng">
            <a:solidFill>
              <a:srgbClr val="FFFF00">
                <a:alpha val="50000"/>
              </a:srgbClr>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870290" y="2829748"/>
            <a:ext cx="641527" cy="215444"/>
          </a:xfrm>
          <a:prstGeom prst="rect">
            <a:avLst/>
          </a:prstGeom>
          <a:solidFill>
            <a:schemeClr val="bg1"/>
          </a:solidFill>
        </p:spPr>
        <p:txBody>
          <a:bodyPr wrap="square" rtlCol="0">
            <a:spAutoFit/>
          </a:bodyPr>
          <a:lstStyle/>
          <a:p>
            <a:pPr algn="ctr"/>
            <a:r>
              <a:rPr lang="en-US" sz="800" dirty="0" smtClean="0"/>
              <a:t>VLAN 101</a:t>
            </a:r>
            <a:endParaRPr lang="en-US" sz="800" dirty="0"/>
          </a:p>
        </p:txBody>
      </p:sp>
      <p:cxnSp>
        <p:nvCxnSpPr>
          <p:cNvPr id="55" name="Elbow Connector 54"/>
          <p:cNvCxnSpPr/>
          <p:nvPr/>
        </p:nvCxnSpPr>
        <p:spPr>
          <a:xfrm rot="5400000" flipH="1" flipV="1">
            <a:off x="3195085" y="1696250"/>
            <a:ext cx="1174759" cy="910270"/>
          </a:xfrm>
          <a:prstGeom prst="bentConnector2">
            <a:avLst/>
          </a:prstGeom>
          <a:ln w="28575" cmpd="sng">
            <a:solidFill>
              <a:srgbClr val="FFFF00">
                <a:alpha val="50000"/>
              </a:srgbClr>
            </a:solidFill>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rot="5400000">
            <a:off x="2947112" y="2146016"/>
            <a:ext cx="641527" cy="215444"/>
          </a:xfrm>
          <a:prstGeom prst="rect">
            <a:avLst/>
          </a:prstGeom>
          <a:solidFill>
            <a:schemeClr val="bg1"/>
          </a:solidFill>
        </p:spPr>
        <p:txBody>
          <a:bodyPr wrap="square" rtlCol="0">
            <a:spAutoFit/>
          </a:bodyPr>
          <a:lstStyle/>
          <a:p>
            <a:pPr algn="ctr"/>
            <a:r>
              <a:rPr lang="en-US" sz="800" dirty="0" smtClean="0"/>
              <a:t>VLAN 101</a:t>
            </a:r>
            <a:endParaRPr lang="en-US" sz="800" dirty="0"/>
          </a:p>
        </p:txBody>
      </p:sp>
      <p:cxnSp>
        <p:nvCxnSpPr>
          <p:cNvPr id="57" name="Elbow Connector 56"/>
          <p:cNvCxnSpPr/>
          <p:nvPr/>
        </p:nvCxnSpPr>
        <p:spPr>
          <a:xfrm>
            <a:off x="4763184" y="1583055"/>
            <a:ext cx="767109" cy="1168590"/>
          </a:xfrm>
          <a:prstGeom prst="bentConnector2">
            <a:avLst/>
          </a:prstGeom>
          <a:ln w="28575" cmpd="sng">
            <a:solidFill>
              <a:srgbClr val="FFFF00">
                <a:alpha val="50000"/>
              </a:srgbClr>
            </a:solidFill>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rot="5400000">
            <a:off x="5262875" y="2139669"/>
            <a:ext cx="641527" cy="215444"/>
          </a:xfrm>
          <a:prstGeom prst="rect">
            <a:avLst/>
          </a:prstGeom>
          <a:solidFill>
            <a:schemeClr val="bg1"/>
          </a:solidFill>
        </p:spPr>
        <p:txBody>
          <a:bodyPr wrap="square" rtlCol="0">
            <a:spAutoFit/>
          </a:bodyPr>
          <a:lstStyle/>
          <a:p>
            <a:pPr algn="ctr"/>
            <a:r>
              <a:rPr lang="en-US" sz="800" dirty="0" smtClean="0"/>
              <a:t>VLAN 201</a:t>
            </a:r>
            <a:endParaRPr lang="en-US" sz="800" dirty="0"/>
          </a:p>
        </p:txBody>
      </p:sp>
      <p:cxnSp>
        <p:nvCxnSpPr>
          <p:cNvPr id="59" name="Elbow Connector 58"/>
          <p:cNvCxnSpPr/>
          <p:nvPr/>
        </p:nvCxnSpPr>
        <p:spPr>
          <a:xfrm rot="10800000" flipV="1">
            <a:off x="5924006" y="1587046"/>
            <a:ext cx="783013" cy="1159446"/>
          </a:xfrm>
          <a:prstGeom prst="bentConnector2">
            <a:avLst/>
          </a:prstGeom>
          <a:ln w="28575" cmpd="sng">
            <a:solidFill>
              <a:srgbClr val="FFFF00">
                <a:alpha val="50000"/>
              </a:srgbClr>
            </a:solidFill>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rot="5400000">
            <a:off x="5720075" y="2139667"/>
            <a:ext cx="641527" cy="215444"/>
          </a:xfrm>
          <a:prstGeom prst="rect">
            <a:avLst/>
          </a:prstGeom>
          <a:solidFill>
            <a:schemeClr val="bg1"/>
          </a:solidFill>
        </p:spPr>
        <p:txBody>
          <a:bodyPr wrap="square" rtlCol="0">
            <a:spAutoFit/>
          </a:bodyPr>
          <a:lstStyle/>
          <a:p>
            <a:pPr algn="ctr"/>
            <a:r>
              <a:rPr lang="en-US" sz="800" dirty="0" smtClean="0"/>
              <a:t>VLAN 200</a:t>
            </a:r>
            <a:endParaRPr lang="en-US" sz="800" dirty="0"/>
          </a:p>
        </p:txBody>
      </p:sp>
      <p:sp>
        <p:nvSpPr>
          <p:cNvPr id="62" name="TextBox 61"/>
          <p:cNvSpPr txBox="1"/>
          <p:nvPr/>
        </p:nvSpPr>
        <p:spPr>
          <a:xfrm rot="5400000">
            <a:off x="5568130" y="2139667"/>
            <a:ext cx="641527" cy="215444"/>
          </a:xfrm>
          <a:prstGeom prst="rect">
            <a:avLst/>
          </a:prstGeom>
          <a:solidFill>
            <a:schemeClr val="bg1"/>
          </a:solidFill>
        </p:spPr>
        <p:txBody>
          <a:bodyPr wrap="square" rtlCol="0">
            <a:spAutoFit/>
          </a:bodyPr>
          <a:lstStyle/>
          <a:p>
            <a:pPr algn="ctr"/>
            <a:r>
              <a:rPr lang="en-US" sz="800" dirty="0" smtClean="0"/>
              <a:t>VLAN 201</a:t>
            </a:r>
            <a:endParaRPr lang="en-US" sz="800" dirty="0"/>
          </a:p>
        </p:txBody>
      </p:sp>
      <p:sp>
        <p:nvSpPr>
          <p:cNvPr id="63" name="TextBox 62"/>
          <p:cNvSpPr txBox="1"/>
          <p:nvPr/>
        </p:nvSpPr>
        <p:spPr>
          <a:xfrm rot="5400000">
            <a:off x="5859775" y="2139672"/>
            <a:ext cx="641527" cy="215444"/>
          </a:xfrm>
          <a:prstGeom prst="rect">
            <a:avLst/>
          </a:prstGeom>
          <a:solidFill>
            <a:schemeClr val="bg1"/>
          </a:solidFill>
        </p:spPr>
        <p:txBody>
          <a:bodyPr wrap="square" rtlCol="0">
            <a:spAutoFit/>
          </a:bodyPr>
          <a:lstStyle/>
          <a:p>
            <a:pPr algn="ctr"/>
            <a:r>
              <a:rPr lang="en-US" sz="800" dirty="0" smtClean="0"/>
              <a:t>VLAN 500</a:t>
            </a:r>
            <a:endParaRPr lang="en-US" sz="800" dirty="0"/>
          </a:p>
        </p:txBody>
      </p:sp>
      <p:cxnSp>
        <p:nvCxnSpPr>
          <p:cNvPr id="64" name="Elbow Connector 63"/>
          <p:cNvCxnSpPr/>
          <p:nvPr/>
        </p:nvCxnSpPr>
        <p:spPr>
          <a:xfrm rot="16200000" flipV="1">
            <a:off x="7139149" y="1724445"/>
            <a:ext cx="1153277" cy="903518"/>
          </a:xfrm>
          <a:prstGeom prst="bentConnector2">
            <a:avLst/>
          </a:prstGeom>
          <a:ln w="28575" cmpd="sng">
            <a:solidFill>
              <a:srgbClr val="FFFF00">
                <a:alpha val="50000"/>
              </a:srgbClr>
            </a:solidFill>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rot="5400000">
            <a:off x="7735014" y="2139663"/>
            <a:ext cx="641527" cy="215444"/>
          </a:xfrm>
          <a:prstGeom prst="rect">
            <a:avLst/>
          </a:prstGeom>
          <a:solidFill>
            <a:schemeClr val="bg1"/>
          </a:solidFill>
        </p:spPr>
        <p:txBody>
          <a:bodyPr wrap="square" rtlCol="0">
            <a:spAutoFit/>
          </a:bodyPr>
          <a:lstStyle/>
          <a:p>
            <a:pPr algn="ctr"/>
            <a:r>
              <a:rPr lang="en-US" sz="800" dirty="0" smtClean="0"/>
              <a:t>VLAN 300</a:t>
            </a:r>
            <a:endParaRPr lang="en-US" sz="800" dirty="0"/>
          </a:p>
        </p:txBody>
      </p:sp>
      <p:sp>
        <p:nvSpPr>
          <p:cNvPr id="66" name="TextBox 65"/>
          <p:cNvSpPr txBox="1"/>
          <p:nvPr/>
        </p:nvSpPr>
        <p:spPr>
          <a:xfrm rot="5400000">
            <a:off x="7899659" y="2139662"/>
            <a:ext cx="641527" cy="215444"/>
          </a:xfrm>
          <a:prstGeom prst="rect">
            <a:avLst/>
          </a:prstGeom>
          <a:solidFill>
            <a:schemeClr val="bg1"/>
          </a:solidFill>
        </p:spPr>
        <p:txBody>
          <a:bodyPr wrap="square" rtlCol="0">
            <a:spAutoFit/>
          </a:bodyPr>
          <a:lstStyle/>
          <a:p>
            <a:pPr algn="ctr"/>
            <a:r>
              <a:rPr lang="en-US" sz="800" dirty="0" smtClean="0"/>
              <a:t>VLAN 301</a:t>
            </a:r>
            <a:endParaRPr lang="en-US" sz="800" dirty="0"/>
          </a:p>
        </p:txBody>
      </p:sp>
      <p:sp>
        <p:nvSpPr>
          <p:cNvPr id="67" name="TextBox 66"/>
          <p:cNvSpPr txBox="1"/>
          <p:nvPr/>
        </p:nvSpPr>
        <p:spPr>
          <a:xfrm rot="5400000">
            <a:off x="7569914" y="2146019"/>
            <a:ext cx="641527" cy="215444"/>
          </a:xfrm>
          <a:prstGeom prst="rect">
            <a:avLst/>
          </a:prstGeom>
          <a:solidFill>
            <a:schemeClr val="bg1"/>
          </a:solidFill>
        </p:spPr>
        <p:txBody>
          <a:bodyPr wrap="square" rtlCol="0">
            <a:spAutoFit/>
          </a:bodyPr>
          <a:lstStyle/>
          <a:p>
            <a:pPr algn="ctr"/>
            <a:r>
              <a:rPr lang="en-US" sz="800" dirty="0" smtClean="0"/>
              <a:t>VLAN 600</a:t>
            </a:r>
            <a:endParaRPr lang="en-US" sz="800" dirty="0"/>
          </a:p>
        </p:txBody>
      </p:sp>
      <p:cxnSp>
        <p:nvCxnSpPr>
          <p:cNvPr id="68" name="Straight Connector 67"/>
          <p:cNvCxnSpPr/>
          <p:nvPr/>
        </p:nvCxnSpPr>
        <p:spPr>
          <a:xfrm>
            <a:off x="8666368" y="3102570"/>
            <a:ext cx="1348876" cy="2975"/>
          </a:xfrm>
          <a:prstGeom prst="line">
            <a:avLst/>
          </a:prstGeom>
          <a:ln w="38100" cmpd="sng">
            <a:solidFill>
              <a:srgbClr val="FF0000">
                <a:alpha val="50000"/>
              </a:srgbClr>
            </a:solidFill>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9066957" y="2994848"/>
            <a:ext cx="641527" cy="215444"/>
          </a:xfrm>
          <a:prstGeom prst="rect">
            <a:avLst/>
          </a:prstGeom>
          <a:solidFill>
            <a:schemeClr val="bg1"/>
          </a:solidFill>
        </p:spPr>
        <p:txBody>
          <a:bodyPr wrap="square" rtlCol="0">
            <a:spAutoFit/>
          </a:bodyPr>
          <a:lstStyle/>
          <a:p>
            <a:pPr algn="ctr"/>
            <a:r>
              <a:rPr lang="en-US" sz="800" dirty="0" smtClean="0"/>
              <a:t>VLAN 300</a:t>
            </a:r>
            <a:endParaRPr lang="en-US" sz="800" dirty="0"/>
          </a:p>
        </p:txBody>
      </p:sp>
      <p:cxnSp>
        <p:nvCxnSpPr>
          <p:cNvPr id="70" name="Straight Connector 69"/>
          <p:cNvCxnSpPr/>
          <p:nvPr/>
        </p:nvCxnSpPr>
        <p:spPr>
          <a:xfrm>
            <a:off x="8666368" y="3246973"/>
            <a:ext cx="1348876" cy="2975"/>
          </a:xfrm>
          <a:prstGeom prst="line">
            <a:avLst/>
          </a:prstGeom>
          <a:ln w="38100" cmpd="sng">
            <a:solidFill>
              <a:srgbClr val="000090">
                <a:alpha val="50000"/>
              </a:srgbClr>
            </a:solidFill>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9066957" y="3172192"/>
            <a:ext cx="641527" cy="215444"/>
          </a:xfrm>
          <a:prstGeom prst="rect">
            <a:avLst/>
          </a:prstGeom>
          <a:solidFill>
            <a:schemeClr val="bg1"/>
          </a:solidFill>
        </p:spPr>
        <p:txBody>
          <a:bodyPr wrap="square" rtlCol="0">
            <a:spAutoFit/>
          </a:bodyPr>
          <a:lstStyle/>
          <a:p>
            <a:pPr algn="ctr"/>
            <a:r>
              <a:rPr lang="en-US" sz="800" dirty="0" smtClean="0"/>
              <a:t>VLAN 600</a:t>
            </a:r>
            <a:endParaRPr lang="en-US" sz="800" dirty="0"/>
          </a:p>
        </p:txBody>
      </p:sp>
      <p:cxnSp>
        <p:nvCxnSpPr>
          <p:cNvPr id="72" name="Straight Connector 71"/>
          <p:cNvCxnSpPr/>
          <p:nvPr/>
        </p:nvCxnSpPr>
        <p:spPr>
          <a:xfrm>
            <a:off x="8666368" y="2937470"/>
            <a:ext cx="1348876" cy="2975"/>
          </a:xfrm>
          <a:prstGeom prst="line">
            <a:avLst/>
          </a:prstGeom>
          <a:ln w="38100" cmpd="sng">
            <a:solidFill>
              <a:srgbClr val="FFFF00">
                <a:alpha val="50000"/>
              </a:srgbClr>
            </a:solidFill>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9066957" y="2829748"/>
            <a:ext cx="641527" cy="215444"/>
          </a:xfrm>
          <a:prstGeom prst="rect">
            <a:avLst/>
          </a:prstGeom>
          <a:solidFill>
            <a:schemeClr val="bg1"/>
          </a:solidFill>
        </p:spPr>
        <p:txBody>
          <a:bodyPr wrap="square" rtlCol="0">
            <a:spAutoFit/>
          </a:bodyPr>
          <a:lstStyle/>
          <a:p>
            <a:pPr algn="ctr"/>
            <a:r>
              <a:rPr lang="en-US" sz="800" dirty="0" smtClean="0"/>
              <a:t>VLAN 301</a:t>
            </a:r>
            <a:endParaRPr lang="en-US" sz="800" dirty="0"/>
          </a:p>
        </p:txBody>
      </p:sp>
      <p:sp>
        <p:nvSpPr>
          <p:cNvPr id="74" name="Rounded Rectangle 73"/>
          <p:cNvSpPr/>
          <p:nvPr/>
        </p:nvSpPr>
        <p:spPr>
          <a:xfrm>
            <a:off x="622300" y="2768600"/>
            <a:ext cx="831062" cy="409066"/>
          </a:xfrm>
          <a:prstGeom prst="roundRect">
            <a:avLst/>
          </a:prstGeom>
          <a:noFill/>
          <a:ln w="317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b"/>
          <a:lstStyle/>
          <a:p>
            <a:pPr algn="ctr"/>
            <a:endParaRPr lang="en-US" sz="1100" dirty="0">
              <a:solidFill>
                <a:srgbClr val="000000"/>
              </a:solidFill>
            </a:endParaRPr>
          </a:p>
        </p:txBody>
      </p:sp>
      <p:sp>
        <p:nvSpPr>
          <p:cNvPr id="75" name="TextBox 74"/>
          <p:cNvSpPr txBox="1"/>
          <p:nvPr/>
        </p:nvSpPr>
        <p:spPr>
          <a:xfrm>
            <a:off x="8801100" y="1600200"/>
            <a:ext cx="3060700" cy="400110"/>
          </a:xfrm>
          <a:prstGeom prst="rect">
            <a:avLst/>
          </a:prstGeom>
          <a:noFill/>
        </p:spPr>
        <p:txBody>
          <a:bodyPr wrap="square" rtlCol="0">
            <a:spAutoFit/>
          </a:bodyPr>
          <a:lstStyle/>
          <a:p>
            <a:r>
              <a:rPr lang="en-US" sz="1000" dirty="0" smtClean="0"/>
              <a:t>* This is appropriate for all transparent services. Non-transparent services present other challenges</a:t>
            </a:r>
            <a:endParaRPr lang="en-US" sz="1000" dirty="0"/>
          </a:p>
        </p:txBody>
      </p:sp>
    </p:spTree>
    <p:extLst>
      <p:ext uri="{BB962C8B-B14F-4D97-AF65-F5344CB8AC3E}">
        <p14:creationId xmlns:p14="http://schemas.microsoft.com/office/powerpoint/2010/main" val="110282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Poll Question</a:t>
            </a:r>
            <a:endParaRPr lang="en-US" dirty="0"/>
          </a:p>
        </p:txBody>
      </p:sp>
    </p:spTree>
    <p:extLst>
      <p:ext uri="{BB962C8B-B14F-4D97-AF65-F5344CB8AC3E}">
        <p14:creationId xmlns:p14="http://schemas.microsoft.com/office/powerpoint/2010/main" val="374618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190" y="1524000"/>
            <a:ext cx="11440688" cy="4497331"/>
          </a:xfrm>
        </p:spPr>
        <p:txBody>
          <a:bodyPr/>
          <a:lstStyle/>
          <a:p>
            <a:r>
              <a:rPr lang="en-US" sz="2400" dirty="0">
                <a:solidFill>
                  <a:srgbClr val="000000"/>
                </a:solidFill>
                <a:sym typeface="Wingdings"/>
              </a:rPr>
              <a:t>Application of service policy relies upon topological information such as VLANs and/or packet re-classification at the service function; increasingly unviable due to scaling, tenancy, and configuration </a:t>
            </a:r>
            <a:r>
              <a:rPr lang="en-US" sz="2400" dirty="0" smtClean="0">
                <a:solidFill>
                  <a:srgbClr val="000000"/>
                </a:solidFill>
                <a:sym typeface="Wingdings"/>
              </a:rPr>
              <a:t>complexity to meet application and policy requirements</a:t>
            </a:r>
            <a:endParaRPr lang="en-US" sz="2400" dirty="0">
              <a:solidFill>
                <a:srgbClr val="000000"/>
              </a:solidFill>
              <a:sym typeface="Wingdings"/>
            </a:endParaRPr>
          </a:p>
          <a:p>
            <a:pPr lvl="1"/>
            <a:r>
              <a:rPr lang="en-US" sz="2100" dirty="0">
                <a:solidFill>
                  <a:srgbClr val="000000"/>
                </a:solidFill>
                <a:sym typeface="Wingdings"/>
              </a:rPr>
              <a:t>Topological state is often stale leading to suboptimal use of </a:t>
            </a:r>
            <a:r>
              <a:rPr lang="en-US" sz="2100" dirty="0" smtClean="0">
                <a:solidFill>
                  <a:srgbClr val="000000"/>
                </a:solidFill>
                <a:sym typeface="Wingdings"/>
              </a:rPr>
              <a:t>resources</a:t>
            </a:r>
          </a:p>
          <a:p>
            <a:pPr lvl="1"/>
            <a:r>
              <a:rPr lang="en-US" sz="2100" dirty="0" smtClean="0">
                <a:solidFill>
                  <a:srgbClr val="000000"/>
                </a:solidFill>
                <a:sym typeface="Wingdings"/>
              </a:rPr>
              <a:t>Service placement is tightly coupled to network topology / traffic paths</a:t>
            </a:r>
            <a:endParaRPr lang="en-US" sz="2100" dirty="0">
              <a:solidFill>
                <a:srgbClr val="000000"/>
              </a:solidFill>
              <a:sym typeface="Wingdings"/>
            </a:endParaRPr>
          </a:p>
          <a:p>
            <a:pPr lvl="1"/>
            <a:r>
              <a:rPr lang="en-US" sz="2100" dirty="0">
                <a:solidFill>
                  <a:srgbClr val="000000"/>
                </a:solidFill>
                <a:sym typeface="Wingdings"/>
              </a:rPr>
              <a:t>Topology-centric information does not adequately convey information to service functions; forces more granular classification at service functions</a:t>
            </a:r>
          </a:p>
          <a:p>
            <a:r>
              <a:rPr lang="en-US" sz="2400" dirty="0">
                <a:solidFill>
                  <a:schemeClr val="tx1"/>
                </a:solidFill>
              </a:rPr>
              <a:t>In such topologies, *all* traffic passes through each service function regardless of whether the service is required or </a:t>
            </a:r>
            <a:r>
              <a:rPr lang="en-US" sz="2400" dirty="0" smtClean="0">
                <a:solidFill>
                  <a:schemeClr val="tx1"/>
                </a:solidFill>
              </a:rPr>
              <a:t>not</a:t>
            </a:r>
            <a:endParaRPr lang="en-US" sz="2400" dirty="0" smtClean="0">
              <a:solidFill>
                <a:srgbClr val="000000"/>
              </a:solidFill>
            </a:endParaRPr>
          </a:p>
          <a:p>
            <a:r>
              <a:rPr lang="en-US" sz="2400" dirty="0" smtClean="0">
                <a:solidFill>
                  <a:srgbClr val="000000"/>
                </a:solidFill>
              </a:rPr>
              <a:t>No </a:t>
            </a:r>
            <a:r>
              <a:rPr lang="en-US" sz="2400" dirty="0">
                <a:solidFill>
                  <a:srgbClr val="000000"/>
                </a:solidFill>
              </a:rPr>
              <a:t>way to share valuable information between the network and services, or between service functions of a given service chain</a:t>
            </a:r>
            <a:endParaRPr lang="en-US" dirty="0">
              <a:solidFill>
                <a:schemeClr val="tx1"/>
              </a:solidFill>
            </a:endParaRPr>
          </a:p>
          <a:p>
            <a:pPr marL="76187" indent="0">
              <a:buNone/>
            </a:pPr>
            <a:endParaRPr lang="en-US" dirty="0"/>
          </a:p>
        </p:txBody>
      </p:sp>
      <p:sp>
        <p:nvSpPr>
          <p:cNvPr id="3" name="Title 2"/>
          <p:cNvSpPr>
            <a:spLocks noGrp="1"/>
          </p:cNvSpPr>
          <p:nvPr>
            <p:ph type="ctrTitle"/>
          </p:nvPr>
        </p:nvSpPr>
        <p:spPr/>
        <p:txBody>
          <a:bodyPr/>
          <a:lstStyle/>
          <a:p>
            <a:r>
              <a:rPr lang="en-US" dirty="0" smtClean="0">
                <a:solidFill>
                  <a:srgbClr val="000000"/>
                </a:solidFill>
              </a:rPr>
              <a:t>Service Chaining </a:t>
            </a:r>
            <a:br>
              <a:rPr lang="en-US" dirty="0" smtClean="0">
                <a:solidFill>
                  <a:srgbClr val="000000"/>
                </a:solidFill>
              </a:rPr>
            </a:br>
            <a:r>
              <a:rPr lang="en-US" sz="2800" dirty="0" smtClean="0">
                <a:solidFill>
                  <a:srgbClr val="000000"/>
                </a:solidFill>
              </a:rPr>
              <a:t>Observations / Pain Points</a:t>
            </a:r>
            <a:endParaRPr lang="en-US" dirty="0">
              <a:solidFill>
                <a:srgbClr val="000000"/>
              </a:solidFill>
            </a:endParaRPr>
          </a:p>
        </p:txBody>
      </p:sp>
    </p:spTree>
    <p:extLst>
      <p:ext uri="{BB962C8B-B14F-4D97-AF65-F5344CB8AC3E}">
        <p14:creationId xmlns:p14="http://schemas.microsoft.com/office/powerpoint/2010/main" val="162403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16x9_Warm_Template_Version_0.15">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Sans Custom Font">
      <a:majorFont>
        <a:latin typeface="CiscoSansTT Thin"/>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Sans Custom Font">
      <a:majorFont>
        <a:latin typeface="CiscoSansTT Thin"/>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16x9_Warm_Template_Version_0.16.potx</Template>
  <TotalTime>10056</TotalTime>
  <Words>2722</Words>
  <Application>Microsoft Office PowerPoint</Application>
  <PresentationFormat>Custom</PresentationFormat>
  <Paragraphs>648</Paragraphs>
  <Slides>42</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Arial</vt:lpstr>
      <vt:lpstr>Broadway</vt:lpstr>
      <vt:lpstr>Calibri</vt:lpstr>
      <vt:lpstr>Ciscolight</vt:lpstr>
      <vt:lpstr>CiscoSans</vt:lpstr>
      <vt:lpstr>CiscoSans ExtraLight</vt:lpstr>
      <vt:lpstr>CiscoSans Thin</vt:lpstr>
      <vt:lpstr>CiscoSansTT ExtraLight</vt:lpstr>
      <vt:lpstr>Noto Symbol</vt:lpstr>
      <vt:lpstr>Wingdings</vt:lpstr>
      <vt:lpstr>16x9_Warm_Template_Version_0.15</vt:lpstr>
      <vt:lpstr>Service Function Chaining</vt:lpstr>
      <vt:lpstr>Presentation Agenda</vt:lpstr>
      <vt:lpstr>Network Service Insertion Primer</vt:lpstr>
      <vt:lpstr>Service Chaining Primer Definition / Terminology </vt:lpstr>
      <vt:lpstr>Network Service Insertion (Today) Off-box Service Chaining</vt:lpstr>
      <vt:lpstr>Network Service Insertion (Today) Off-box Service Chaining</vt:lpstr>
      <vt:lpstr>Service Chaining</vt:lpstr>
      <vt:lpstr>Poll Question</vt:lpstr>
      <vt:lpstr>Service Chaining  Observations / Pain Points</vt:lpstr>
      <vt:lpstr>Changing Network Service Insertion Landscape</vt:lpstr>
      <vt:lpstr>Evolution of Service Chaining</vt:lpstr>
      <vt:lpstr>Evolving Service Chaining Architectural Requirements</vt:lpstr>
      <vt:lpstr>Evolving Service Chaining Service Graphs vs. Linear Service Chains</vt:lpstr>
      <vt:lpstr>Evolving Service Chaining Example: Business Policy Drives Service Deployment</vt:lpstr>
      <vt:lpstr>Evolving Service Chaining First Steps</vt:lpstr>
      <vt:lpstr>Evolving Service Chaining Overlay-based Service Chaining</vt:lpstr>
      <vt:lpstr>Evolving Service Chaining Network Service Header (NSH) Architecture</vt:lpstr>
      <vt:lpstr>Network Service Header (NSH) Architecture</vt:lpstr>
      <vt:lpstr>PowerPoint Presentation</vt:lpstr>
      <vt:lpstr>Network Service Header (NSH) Architecture Core Driving Principles</vt:lpstr>
      <vt:lpstr>SFC Architecture</vt:lpstr>
      <vt:lpstr>SFC Architecture</vt:lpstr>
      <vt:lpstr>Network Service Header (NSH) Architecture Data Plane Component</vt:lpstr>
      <vt:lpstr>Service Function Proxy Support for Participant / Non-Participant Services</vt:lpstr>
      <vt:lpstr>Poll Question</vt:lpstr>
      <vt:lpstr>Network Service Headers (NSH) </vt:lpstr>
      <vt:lpstr>Network Service Header (NSH) Data Plane Encapsulation</vt:lpstr>
      <vt:lpstr>Network Service Header (NSH) Header Format</vt:lpstr>
      <vt:lpstr>Network Service Header (NSH) MD-Type 1 Format</vt:lpstr>
      <vt:lpstr>Network Service Header (NSH) MD-Type 2 Format</vt:lpstr>
      <vt:lpstr>NSH Context Header Allocation Example Data Center Allocation Schema</vt:lpstr>
      <vt:lpstr>NSH Context Headers Advantages / Examples</vt:lpstr>
      <vt:lpstr>NSH Context Headers Advantages / Examples Cont.</vt:lpstr>
      <vt:lpstr>Network Service Header (NSH) Industry Acceptance &amp; Standardization</vt:lpstr>
      <vt:lpstr>Network Service Header Architecture Industry Acceptance and Standardization</vt:lpstr>
      <vt:lpstr>Where to start?</vt:lpstr>
      <vt:lpstr>Open Daylight</vt:lpstr>
      <vt:lpstr>Poll Question</vt:lpstr>
      <vt:lpstr>Initial Status </vt:lpstr>
      <vt:lpstr>Opendaylight SFC Main Components</vt:lpstr>
      <vt:lpstr>SFC Front End </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Start Steps</dc:title>
  <dc:creator>Information Technology</dc:creator>
  <cp:lastModifiedBy>Katie Lindner -X (kalindne - MAC MEETINGS AND EVENTS LLC at Cisco)</cp:lastModifiedBy>
  <cp:revision>114</cp:revision>
  <dcterms:created xsi:type="dcterms:W3CDTF">2014-01-21T16:08:44Z</dcterms:created>
  <dcterms:modified xsi:type="dcterms:W3CDTF">2017-04-26T14:37:34Z</dcterms:modified>
</cp:coreProperties>
</file>